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61" r:id="rId6"/>
    <p:sldId id="262" r:id="rId7"/>
    <p:sldId id="312" r:id="rId8"/>
    <p:sldId id="313" r:id="rId9"/>
    <p:sldId id="311" r:id="rId10"/>
    <p:sldId id="263" r:id="rId11"/>
    <p:sldId id="292" r:id="rId12"/>
    <p:sldId id="267" r:id="rId13"/>
    <p:sldId id="265" r:id="rId14"/>
    <p:sldId id="268" r:id="rId15"/>
    <p:sldId id="269" r:id="rId16"/>
    <p:sldId id="314" r:id="rId17"/>
    <p:sldId id="270" r:id="rId18"/>
    <p:sldId id="271" r:id="rId19"/>
    <p:sldId id="315" r:id="rId20"/>
    <p:sldId id="273" r:id="rId21"/>
    <p:sldId id="272" r:id="rId22"/>
    <p:sldId id="274" r:id="rId23"/>
    <p:sldId id="276" r:id="rId24"/>
    <p:sldId id="316" r:id="rId25"/>
    <p:sldId id="277" r:id="rId26"/>
    <p:sldId id="278" r:id="rId27"/>
    <p:sldId id="299" r:id="rId28"/>
    <p:sldId id="298" r:id="rId29"/>
    <p:sldId id="281" r:id="rId30"/>
    <p:sldId id="296" r:id="rId31"/>
    <p:sldId id="282" r:id="rId32"/>
    <p:sldId id="300" r:id="rId33"/>
    <p:sldId id="283" r:id="rId34"/>
    <p:sldId id="284" r:id="rId35"/>
    <p:sldId id="285" r:id="rId36"/>
    <p:sldId id="286" r:id="rId37"/>
    <p:sldId id="302" r:id="rId38"/>
    <p:sldId id="308" r:id="rId39"/>
    <p:sldId id="310" r:id="rId40"/>
    <p:sldId id="303" r:id="rId41"/>
    <p:sldId id="305" r:id="rId42"/>
    <p:sldId id="288" r:id="rId43"/>
    <p:sldId id="289" r:id="rId44"/>
    <p:sldId id="290" r:id="rId45"/>
    <p:sldId id="291" r:id="rId46"/>
    <p:sldId id="318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24F0-1C67-41B6-89AB-492075F49574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5A30A-97DA-4AA1-BCD5-60689FA61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A30A-97DA-4AA1-BCD5-60689FA61BC9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8A65C-C6D1-4CEE-B039-8C9E72AD84C8}" type="datetimeFigureOut">
              <a:rPr lang="pl-PL" smtClean="0"/>
              <a:pPr/>
              <a:t>2015-08-31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C981-AFD8-489A-9C7B-FF33CD9ED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pl/url?sa=i&amp;rct=j&amp;q=&amp;esrc=s&amp;source=images&amp;cd=&amp;cad=rja&amp;uact=8&amp;ved=0CAcQjRxqFQoTCPr72OCot8cCFYq8FAodMwsOJw&amp;url=http://www.afrivip.org/sites/default/files/Ticks-importance/hyalomma.html&amp;ei=7pnVVfrMOYr5UrOWuLgC&amp;psig=AFQjCNGHYfuubOq2COQUQ5bsyoGNi45_0Q&amp;ust=144014832783456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062664" cy="403244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EXOTIC VECTOR-BORNE VIRAL ZOONOSES - A THREAT FOR DISEASES-FREE COUNTRIES?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>Barbara Bażanów, </a:t>
            </a:r>
            <a:r>
              <a:rPr lang="pl-PL" sz="2000" b="1" dirty="0"/>
              <a:t>Janusz </a:t>
            </a:r>
            <a:r>
              <a:rPr lang="pl-PL" sz="2000" b="1" dirty="0" smtClean="0"/>
              <a:t>Pawęska, </a:t>
            </a:r>
            <a:r>
              <a:rPr lang="pl-PL" sz="2000" b="1" dirty="0"/>
              <a:t>Agnieszka </a:t>
            </a:r>
            <a:r>
              <a:rPr lang="pl-PL" sz="2000" b="1" dirty="0" err="1" smtClean="0"/>
              <a:t>Frącka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en-US" sz="1400" b="1" dirty="0" err="1"/>
              <a:t>Wrocław</a:t>
            </a:r>
            <a:r>
              <a:rPr lang="en-US" sz="1400" b="1" dirty="0"/>
              <a:t> University of Environmental and Life Sciences, Department of Pathology, Poland</a:t>
            </a:r>
            <a:r>
              <a:rPr lang="en-US" sz="1400" b="1" baseline="30000" dirty="0"/>
              <a:t> </a:t>
            </a:r>
            <a:r>
              <a:rPr lang="en-US" sz="1400" b="1" dirty="0" smtClean="0"/>
              <a:t>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en-US" sz="1400" b="1" dirty="0" smtClean="0"/>
              <a:t>National </a:t>
            </a:r>
            <a:r>
              <a:rPr lang="en-US" sz="1400" b="1" dirty="0"/>
              <a:t>Institute for Communicable Diseases, Johannesburg, South Africa 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en-US" sz="2000" b="1" dirty="0"/>
              <a:t> </a:t>
            </a: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48130" name="Picture 2" descr="http://www.up.wroc.pl/p/logotyp/godlo_s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916212" cy="1916212"/>
          </a:xfrm>
          <a:prstGeom prst="rect">
            <a:avLst/>
          </a:prstGeom>
          <a:noFill/>
        </p:spPr>
      </p:pic>
      <p:pic>
        <p:nvPicPr>
          <p:cNvPr id="48131" name="Picture 3" descr="C:\Users\oem\AppData\Local\Microsoft\Windows\Temporary Internet Files\Content.IE5\8KH0CYGH\logo_w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1994068" cy="1944216"/>
          </a:xfrm>
          <a:prstGeom prst="rect">
            <a:avLst/>
          </a:prstGeom>
          <a:noFill/>
        </p:spPr>
      </p:pic>
      <p:pic>
        <p:nvPicPr>
          <p:cNvPr id="6" name="Obraz 5" descr="C:\Users\oem\Desktop\know\Wrocław, dn_pliki\14cc1150955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165304"/>
            <a:ext cx="1303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em\Desktop\know\nhl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869160"/>
            <a:ext cx="3888432" cy="888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err="1" smtClean="0"/>
              <a:t>Clinical</a:t>
            </a:r>
            <a:r>
              <a:rPr lang="en-US" sz="4000" b="1" dirty="0" smtClean="0"/>
              <a:t> symptoms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in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people</a:t>
            </a:r>
            <a:endParaRPr lang="pl-PL" sz="4000" dirty="0"/>
          </a:p>
        </p:txBody>
      </p:sp>
      <p:sp>
        <p:nvSpPr>
          <p:cNvPr id="5" name="Prostokąt 4"/>
          <p:cNvSpPr/>
          <p:nvPr/>
        </p:nvSpPr>
        <p:spPr>
          <a:xfrm>
            <a:off x="467544" y="1340768"/>
            <a:ext cx="8352928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Most have no signs or symptoms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Mild infection signs and symptoms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/>
              <a:t>(a</a:t>
            </a:r>
            <a:r>
              <a:rPr lang="en-US" b="1" dirty="0" smtClean="0"/>
              <a:t>bout 20</a:t>
            </a:r>
            <a:r>
              <a:rPr lang="pl-PL" b="1" dirty="0" smtClean="0"/>
              <a:t>% </a:t>
            </a:r>
            <a:r>
              <a:rPr lang="en-US" b="1" dirty="0" smtClean="0"/>
              <a:t>of people</a:t>
            </a:r>
            <a:r>
              <a:rPr lang="pl-PL" b="1" dirty="0" smtClean="0"/>
              <a:t>)</a:t>
            </a:r>
            <a:r>
              <a:rPr lang="en-US" b="1" dirty="0" smtClean="0"/>
              <a:t> : </a:t>
            </a:r>
            <a:r>
              <a:rPr lang="pl-PL" b="1" dirty="0" smtClean="0"/>
              <a:t>f</a:t>
            </a:r>
            <a:r>
              <a:rPr lang="en-US" b="1" dirty="0" smtClean="0"/>
              <a:t>ever</a:t>
            </a:r>
            <a:r>
              <a:rPr lang="pl-PL" b="1" dirty="0" smtClean="0"/>
              <a:t>, h</a:t>
            </a:r>
            <a:r>
              <a:rPr lang="en-US" b="1" dirty="0" err="1" smtClean="0"/>
              <a:t>eadache</a:t>
            </a:r>
            <a:r>
              <a:rPr lang="pl-PL" b="1" dirty="0" smtClean="0"/>
              <a:t>, b</a:t>
            </a:r>
            <a:r>
              <a:rPr lang="en-US" b="1" dirty="0" err="1" smtClean="0"/>
              <a:t>ody</a:t>
            </a:r>
            <a:r>
              <a:rPr lang="en-US" b="1" dirty="0" smtClean="0"/>
              <a:t> aches</a:t>
            </a:r>
            <a:r>
              <a:rPr lang="pl-PL" b="1" dirty="0" smtClean="0"/>
              <a:t>, f</a:t>
            </a:r>
            <a:r>
              <a:rPr lang="en-US" b="1" dirty="0" err="1" smtClean="0"/>
              <a:t>atigue</a:t>
            </a:r>
            <a:r>
              <a:rPr lang="pl-PL" b="1" dirty="0" smtClean="0"/>
              <a:t>, b</a:t>
            </a:r>
            <a:r>
              <a:rPr lang="en-US" b="1" dirty="0" err="1" smtClean="0"/>
              <a:t>ack</a:t>
            </a:r>
            <a:r>
              <a:rPr lang="en-US" b="1" dirty="0" smtClean="0"/>
              <a:t> pain (occasionally</a:t>
            </a:r>
            <a:r>
              <a:rPr lang="pl-PL" b="1" dirty="0" smtClean="0"/>
              <a:t>: s</a:t>
            </a:r>
            <a:r>
              <a:rPr lang="en-US" b="1" dirty="0" smtClean="0"/>
              <a:t>kin rash</a:t>
            </a:r>
            <a:r>
              <a:rPr lang="pl-PL" b="1" dirty="0" smtClean="0"/>
              <a:t>, s</a:t>
            </a:r>
            <a:r>
              <a:rPr lang="en-US" b="1" dirty="0" err="1" smtClean="0"/>
              <a:t>wollen</a:t>
            </a:r>
            <a:r>
              <a:rPr lang="en-US" b="1" dirty="0" smtClean="0"/>
              <a:t> lymph glands</a:t>
            </a:r>
            <a:r>
              <a:rPr lang="pl-PL" b="1" dirty="0" smtClean="0"/>
              <a:t>, e</a:t>
            </a:r>
            <a:r>
              <a:rPr lang="en-US" b="1" dirty="0" smtClean="0"/>
              <a:t>ye pain)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Serious infection signs and symptoms </a:t>
            </a:r>
            <a:r>
              <a:rPr lang="pl-PL" b="1" dirty="0" smtClean="0"/>
              <a:t>(</a:t>
            </a:r>
            <a:r>
              <a:rPr lang="en-US" b="1" dirty="0" smtClean="0"/>
              <a:t>less than 1</a:t>
            </a:r>
            <a:r>
              <a:rPr lang="pl-PL" b="1" dirty="0" smtClean="0"/>
              <a:t>%</a:t>
            </a:r>
            <a:r>
              <a:rPr lang="en-US" b="1" dirty="0" smtClean="0"/>
              <a:t> of infected people</a:t>
            </a:r>
            <a:r>
              <a:rPr lang="pl-PL" b="1" dirty="0" smtClean="0"/>
              <a:t>) -</a:t>
            </a:r>
            <a:r>
              <a:rPr lang="en-US" b="1" dirty="0" smtClean="0"/>
              <a:t> a serious neurological infection (encephalitis</a:t>
            </a:r>
            <a:r>
              <a:rPr lang="pl-PL" b="1" dirty="0" smtClean="0"/>
              <a:t>, </a:t>
            </a:r>
            <a:r>
              <a:rPr lang="en-US" b="1" dirty="0" err="1" smtClean="0"/>
              <a:t>meningoencephalitis</a:t>
            </a:r>
            <a:r>
              <a:rPr lang="pl-PL" b="1" dirty="0" smtClean="0"/>
              <a:t>, </a:t>
            </a:r>
            <a:r>
              <a:rPr lang="en-US" b="1" dirty="0" smtClean="0"/>
              <a:t>meningitis</a:t>
            </a:r>
            <a:r>
              <a:rPr lang="pl-PL" b="1" dirty="0" smtClean="0"/>
              <a:t>,</a:t>
            </a:r>
            <a:r>
              <a:rPr lang="en-US" b="1" dirty="0" smtClean="0"/>
              <a:t> West Nile poliomyelitis)</a:t>
            </a:r>
            <a:r>
              <a:rPr lang="pl-PL" b="1" dirty="0" smtClean="0"/>
              <a:t>; h</a:t>
            </a:r>
            <a:r>
              <a:rPr lang="en-US" b="1" dirty="0" err="1" smtClean="0"/>
              <a:t>igh</a:t>
            </a:r>
            <a:r>
              <a:rPr lang="en-US" b="1" dirty="0" smtClean="0"/>
              <a:t> fever</a:t>
            </a:r>
            <a:r>
              <a:rPr lang="pl-PL" b="1" dirty="0" smtClean="0"/>
              <a:t>, s</a:t>
            </a:r>
            <a:r>
              <a:rPr lang="en-US" b="1" dirty="0" err="1" smtClean="0"/>
              <a:t>evere</a:t>
            </a:r>
            <a:r>
              <a:rPr lang="en-US" b="1" dirty="0" smtClean="0"/>
              <a:t> headache </a:t>
            </a:r>
            <a:r>
              <a:rPr lang="pl-PL" b="1" dirty="0" smtClean="0"/>
              <a:t>, s</a:t>
            </a:r>
            <a:r>
              <a:rPr lang="en-US" b="1" dirty="0" smtClean="0"/>
              <a:t>tiff neck </a:t>
            </a:r>
            <a:r>
              <a:rPr lang="pl-PL" b="1" dirty="0" smtClean="0"/>
              <a:t>, d</a:t>
            </a:r>
            <a:r>
              <a:rPr lang="en-US" b="1" dirty="0" err="1" smtClean="0"/>
              <a:t>isorientation</a:t>
            </a:r>
            <a:r>
              <a:rPr lang="en-US" b="1" dirty="0" smtClean="0"/>
              <a:t> or confusion</a:t>
            </a:r>
            <a:r>
              <a:rPr lang="pl-PL" b="1" dirty="0" smtClean="0"/>
              <a:t>, s</a:t>
            </a:r>
            <a:r>
              <a:rPr lang="en-US" b="1" dirty="0" err="1" smtClean="0"/>
              <a:t>tupor</a:t>
            </a:r>
            <a:r>
              <a:rPr lang="en-US" b="1" dirty="0" smtClean="0"/>
              <a:t> or coma</a:t>
            </a:r>
            <a:r>
              <a:rPr lang="pl-PL" b="1" dirty="0" smtClean="0"/>
              <a:t>, t</a:t>
            </a:r>
            <a:r>
              <a:rPr lang="en-US" b="1" dirty="0" err="1" smtClean="0"/>
              <a:t>remors</a:t>
            </a:r>
            <a:r>
              <a:rPr lang="en-US" b="1" dirty="0" smtClean="0"/>
              <a:t> or muscle jerking </a:t>
            </a:r>
            <a:r>
              <a:rPr lang="pl-PL" b="1" dirty="0" smtClean="0"/>
              <a:t>, l</a:t>
            </a:r>
            <a:r>
              <a:rPr lang="en-US" b="1" dirty="0" err="1" smtClean="0"/>
              <a:t>ack</a:t>
            </a:r>
            <a:r>
              <a:rPr lang="en-US" b="1" dirty="0" smtClean="0"/>
              <a:t> of coordination</a:t>
            </a:r>
            <a:r>
              <a:rPr lang="pl-PL" b="1" dirty="0" smtClean="0"/>
              <a:t>, c</a:t>
            </a:r>
            <a:r>
              <a:rPr lang="en-US" b="1" dirty="0" err="1" smtClean="0"/>
              <a:t>onvulsions</a:t>
            </a:r>
            <a:r>
              <a:rPr lang="en-US" b="1" dirty="0" smtClean="0"/>
              <a:t> </a:t>
            </a:r>
            <a:r>
              <a:rPr lang="pl-PL" b="1" dirty="0" smtClean="0"/>
              <a:t>, p</a:t>
            </a:r>
            <a:r>
              <a:rPr lang="en-US" b="1" dirty="0" err="1" smtClean="0"/>
              <a:t>ain</a:t>
            </a:r>
            <a:r>
              <a:rPr lang="pl-PL" b="1" dirty="0" smtClean="0"/>
              <a:t>, p</a:t>
            </a:r>
            <a:r>
              <a:rPr lang="en-US" b="1" dirty="0" err="1" smtClean="0"/>
              <a:t>artial</a:t>
            </a:r>
            <a:r>
              <a:rPr lang="en-US" b="1" dirty="0" smtClean="0"/>
              <a:t> paralysis or sudden muscle weakness </a:t>
            </a:r>
            <a:endParaRPr lang="pl-PL" b="1" dirty="0" smtClean="0"/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Signs and symptoms of West Nile fever usually last a few days, but signs and symptoms of encephalitis or meningitis can linger for weeks, and certain neurological effects, such as muscle weakness, may be permanent.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Global distribution of West Nile virus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0" y="3789040"/>
            <a:ext cx="4360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the US Centers for Disease Control and Prevention</a:t>
            </a:r>
            <a:r>
              <a:rPr lang="pl-PL" sz="1400" b="1" dirty="0" smtClean="0"/>
              <a:t>, 2006</a:t>
            </a:r>
            <a:endParaRPr lang="pl-PL" sz="1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190" y="3861048"/>
            <a:ext cx="463581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652120" y="2924944"/>
            <a:ext cx="3491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 smtClean="0"/>
          </a:p>
          <a:p>
            <a:pPr>
              <a:buNone/>
            </a:pPr>
            <a:r>
              <a:rPr lang="en-US" sz="1400" b="1" dirty="0" smtClean="0"/>
              <a:t>Vector-Virus Interactions and</a:t>
            </a:r>
            <a:r>
              <a:rPr lang="pl-PL" sz="1400" b="1" dirty="0" smtClean="0"/>
              <a:t> </a:t>
            </a:r>
            <a:r>
              <a:rPr lang="en-US" sz="1400" b="1" dirty="0" smtClean="0"/>
              <a:t>Transmission Dynamics of West Nile Virus</a:t>
            </a:r>
            <a:r>
              <a:rPr lang="pl-PL" sz="1400" b="1" dirty="0" smtClean="0"/>
              <a:t>. </a:t>
            </a:r>
            <a:r>
              <a:rPr lang="sv-SE" sz="1400" b="1" dirty="0" smtClean="0"/>
              <a:t>Ciota and Kramer</a:t>
            </a:r>
            <a:r>
              <a:rPr lang="pl-PL" sz="1400" b="1" dirty="0" smtClean="0"/>
              <a:t>, 2013</a:t>
            </a:r>
            <a:endParaRPr lang="pl-PL" sz="1400" b="1" dirty="0"/>
          </a:p>
        </p:txBody>
      </p:sp>
      <p:pic>
        <p:nvPicPr>
          <p:cNvPr id="8" name="Obraz 7" descr="http://www.mdpi.com/viruses/viruses-05-02079/article_deploy/html/images/viruses-05-02079-g001-1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5065811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7869560" cy="23762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1800" b="1" dirty="0" smtClean="0"/>
              <a:t>T</a:t>
            </a:r>
            <a:r>
              <a:rPr lang="en-US" sz="1800" b="1" dirty="0" smtClean="0"/>
              <a:t>he first case in the Western Hemisphere</a:t>
            </a:r>
            <a:r>
              <a:rPr lang="pl-PL" sz="1800" b="1" dirty="0" smtClean="0"/>
              <a:t>:</a:t>
            </a:r>
            <a:r>
              <a:rPr lang="en-US" sz="1800" b="1" dirty="0" smtClean="0"/>
              <a:t> New York City in 1999;</a:t>
            </a:r>
            <a:r>
              <a:rPr lang="pl-PL" sz="1800" b="1" baseline="30000" dirty="0" smtClean="0"/>
              <a:t> </a:t>
            </a:r>
            <a:br>
              <a:rPr lang="pl-PL" sz="1800" b="1" baseline="30000" dirty="0" smtClean="0"/>
            </a:br>
            <a:r>
              <a:rPr lang="en-US" sz="1800" b="1" dirty="0" smtClean="0"/>
              <a:t>over the next five years, the virus spread across the continental United States, north into Canada, and southward into the Caribbean islands and Latin America</a:t>
            </a:r>
            <a:endParaRPr lang="pl-PL" sz="1800" b="1" dirty="0"/>
          </a:p>
        </p:txBody>
      </p:sp>
      <p:pic>
        <p:nvPicPr>
          <p:cNvPr id="25602" name="Picture 2" descr="http://www.microbiologybook.org/mhunt/wn_us_9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11166" cy="3312385"/>
          </a:xfrm>
          <a:prstGeom prst="rect">
            <a:avLst/>
          </a:prstGeom>
          <a:noFill/>
        </p:spPr>
      </p:pic>
      <p:pic>
        <p:nvPicPr>
          <p:cNvPr id="25604" name="Picture 4" descr="http://www.microbiologybook.org/mhunt/WNV-Activity-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73595" cy="259228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9552" y="350100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http://www.microbiologybook.org/mhunt/arbo.htm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572000" y="3326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/>
              <a:t>                                      </a:t>
            </a:r>
            <a:r>
              <a:rPr lang="pl-PL" sz="1400" b="1" dirty="0" smtClean="0">
                <a:solidFill>
                  <a:schemeClr val="tx2"/>
                </a:solidFill>
              </a:rPr>
              <a:t>2014</a:t>
            </a:r>
            <a:endParaRPr lang="pl-PL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em\Desktop\nil\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020272" cy="495760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043608" y="5805264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 smtClean="0"/>
              <a:t>Source</a:t>
            </a:r>
            <a:r>
              <a:rPr lang="pl-PL" sz="1400" b="1" dirty="0" smtClean="0"/>
              <a:t>: </a:t>
            </a:r>
            <a:r>
              <a:rPr lang="en-US" sz="1400" b="1" dirty="0" smtClean="0"/>
              <a:t>the ECDC (European Centre for Disease Prevention and Control</a:t>
            </a:r>
            <a:r>
              <a:rPr lang="pl-PL" sz="1400" b="1" dirty="0" smtClean="0"/>
              <a:t>)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WNV IN POLAND</a:t>
            </a:r>
            <a:endParaRPr lang="pl-PL" sz="4000" b="1" dirty="0"/>
          </a:p>
        </p:txBody>
      </p:sp>
      <p:sp>
        <p:nvSpPr>
          <p:cNvPr id="4" name="Prostokąt 3"/>
          <p:cNvSpPr/>
          <p:nvPr/>
        </p:nvSpPr>
        <p:spPr>
          <a:xfrm>
            <a:off x="251520" y="1364188"/>
            <a:ext cx="8604448" cy="507831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</a:rPr>
              <a:t>In </a:t>
            </a:r>
            <a:r>
              <a:rPr lang="pl-PL" b="1" dirty="0" err="1" smtClean="0">
                <a:solidFill>
                  <a:srgbClr val="FF0000"/>
                </a:solidFill>
              </a:rPr>
              <a:t>the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nineties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the last century</a:t>
            </a:r>
            <a:r>
              <a:rPr lang="en-US" b="1" dirty="0" smtClean="0"/>
              <a:t>, </a:t>
            </a:r>
            <a:r>
              <a:rPr lang="en-US" b="1" dirty="0" err="1" smtClean="0"/>
              <a:t>Juricova</a:t>
            </a:r>
            <a:r>
              <a:rPr lang="en-US" b="1" dirty="0" smtClean="0"/>
              <a:t> et al</a:t>
            </a:r>
            <a:r>
              <a:rPr lang="pl-PL" b="1" dirty="0" smtClean="0"/>
              <a:t>.</a:t>
            </a:r>
            <a:r>
              <a:rPr lang="en-US" b="1" dirty="0" smtClean="0"/>
              <a:t> confirmed WNV antibodies in </a:t>
            </a:r>
            <a:r>
              <a:rPr lang="en-US" b="1" dirty="0" smtClean="0">
                <a:solidFill>
                  <a:srgbClr val="00B050"/>
                </a:solidFill>
              </a:rPr>
              <a:t>12.1% </a:t>
            </a:r>
            <a:r>
              <a:rPr lang="en-US" b="1" dirty="0" smtClean="0"/>
              <a:t>of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house sparrows (</a:t>
            </a:r>
            <a:r>
              <a:rPr lang="en-US" b="1" i="1" dirty="0" smtClean="0"/>
              <a:t>Passer </a:t>
            </a:r>
            <a:r>
              <a:rPr lang="en-US" b="1" i="1" dirty="0" err="1" smtClean="0"/>
              <a:t>domesticus</a:t>
            </a:r>
            <a:r>
              <a:rPr lang="en-US" b="1" i="1" dirty="0" smtClean="0"/>
              <a:t>) </a:t>
            </a:r>
            <a:r>
              <a:rPr lang="en-US" b="1" dirty="0" smtClean="0"/>
              <a:t>and in </a:t>
            </a:r>
            <a:r>
              <a:rPr lang="en-US" b="1" dirty="0" smtClean="0">
                <a:solidFill>
                  <a:srgbClr val="00B050"/>
                </a:solidFill>
              </a:rPr>
              <a:t>2.8% </a:t>
            </a:r>
            <a:r>
              <a:rPr lang="en-US" b="1" dirty="0" smtClean="0"/>
              <a:t>of Eurasian</a:t>
            </a:r>
            <a:r>
              <a:rPr lang="pl-PL" b="1" i="1" dirty="0" smtClean="0"/>
              <a:t> </a:t>
            </a:r>
            <a:r>
              <a:rPr lang="en-US" b="1" dirty="0" smtClean="0"/>
              <a:t>tree sparrows (</a:t>
            </a:r>
            <a:r>
              <a:rPr lang="en-US" b="1" i="1" dirty="0" smtClean="0"/>
              <a:t>Passer </a:t>
            </a:r>
            <a:r>
              <a:rPr lang="en-US" b="1" i="1" dirty="0" err="1" smtClean="0"/>
              <a:t>montanus</a:t>
            </a:r>
            <a:r>
              <a:rPr lang="en-US" b="1" i="1" dirty="0" smtClean="0"/>
              <a:t>) </a:t>
            </a:r>
            <a:r>
              <a:rPr lang="en-US" b="1" dirty="0" smtClean="0"/>
              <a:t>in Campinas forest area in</a:t>
            </a:r>
            <a:r>
              <a:rPr lang="pl-PL" b="1" dirty="0" smtClean="0"/>
              <a:t> </a:t>
            </a:r>
            <a:r>
              <a:rPr lang="en-US" b="1" dirty="0" smtClean="0"/>
              <a:t>Poland.</a:t>
            </a:r>
            <a:endParaRPr lang="pl-PL" b="1" dirty="0" smtClean="0"/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the next few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r>
              <a:rPr lang="en-US" b="1" dirty="0" smtClean="0"/>
              <a:t>,</a:t>
            </a:r>
            <a:r>
              <a:rPr lang="pl-PL" b="1" dirty="0" smtClean="0"/>
              <a:t> </a:t>
            </a:r>
            <a:r>
              <a:rPr lang="en-US" b="1" dirty="0" smtClean="0"/>
              <a:t>WNV antibodies were found in</a:t>
            </a:r>
            <a:r>
              <a:rPr lang="pl-PL" b="1" dirty="0" smtClean="0"/>
              <a:t> </a:t>
            </a:r>
            <a:r>
              <a:rPr lang="en-US" b="1" dirty="0" smtClean="0"/>
              <a:t>three storks, one crow (</a:t>
            </a:r>
            <a:r>
              <a:rPr lang="en-US" b="1" i="1" dirty="0" err="1" smtClean="0"/>
              <a:t>Corvus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corone</a:t>
            </a:r>
            <a:r>
              <a:rPr lang="en-US" b="1" i="1" dirty="0" smtClean="0"/>
              <a:t> </a:t>
            </a:r>
            <a:r>
              <a:rPr lang="en-US" b="1" i="1" dirty="0" err="1" smtClean="0"/>
              <a:t>cornix</a:t>
            </a:r>
            <a:r>
              <a:rPr lang="en-US" b="1" i="1" dirty="0" smtClean="0"/>
              <a:t>), </a:t>
            </a:r>
            <a:r>
              <a:rPr lang="en-US" b="1" dirty="0" smtClean="0"/>
              <a:t>and one mute</a:t>
            </a:r>
            <a:r>
              <a:rPr lang="pl-PL" b="1" dirty="0" smtClean="0"/>
              <a:t> </a:t>
            </a:r>
            <a:r>
              <a:rPr lang="en-US" b="1" dirty="0" smtClean="0"/>
              <a:t>swan (</a:t>
            </a:r>
            <a:r>
              <a:rPr lang="en-US" b="1" i="1" dirty="0" smtClean="0"/>
              <a:t>Cygnus </a:t>
            </a:r>
            <a:r>
              <a:rPr lang="en-US" b="1" i="1" dirty="0" err="1" smtClean="0"/>
              <a:t>olor</a:t>
            </a:r>
            <a:r>
              <a:rPr lang="en-US" b="1" i="1" dirty="0" smtClean="0"/>
              <a:t>) </a:t>
            </a:r>
            <a:r>
              <a:rPr lang="en-US" b="1" dirty="0" smtClean="0"/>
              <a:t>on the other part of Poland</a:t>
            </a:r>
            <a:r>
              <a:rPr lang="pl-PL" b="1" i="1" dirty="0" smtClean="0"/>
              <a:t>. </a:t>
            </a:r>
          </a:p>
          <a:p>
            <a:pPr>
              <a:lnSpc>
                <a:spcPct val="150000"/>
              </a:lnSpc>
            </a:pPr>
            <a:endParaRPr lang="pl-PL" b="1" i="1" dirty="0" smtClean="0"/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</a:rPr>
              <a:t>In 2008 </a:t>
            </a:r>
            <a:r>
              <a:rPr lang="pl-PL" b="1" dirty="0" err="1" smtClean="0"/>
              <a:t>antibodies</a:t>
            </a:r>
            <a:r>
              <a:rPr lang="pl-PL" b="1" dirty="0" smtClean="0"/>
              <a:t> </a:t>
            </a:r>
            <a:r>
              <a:rPr lang="pl-PL" b="1" dirty="0" err="1" smtClean="0"/>
              <a:t>were</a:t>
            </a:r>
            <a:r>
              <a:rPr lang="pl-PL" b="1" dirty="0" smtClean="0"/>
              <a:t> </a:t>
            </a:r>
            <a:r>
              <a:rPr lang="pl-PL" b="1" dirty="0" err="1" smtClean="0"/>
              <a:t>found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2 </a:t>
            </a:r>
            <a:r>
              <a:rPr lang="pl-PL" b="1" dirty="0" err="1" smtClean="0"/>
              <a:t>horses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00B050"/>
                </a:solidFill>
              </a:rPr>
              <a:t>(0.65 %) </a:t>
            </a:r>
            <a:r>
              <a:rPr lang="pl-PL" b="1" dirty="0" smtClean="0"/>
              <a:t>(Bażanów et al.).</a:t>
            </a:r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</a:rPr>
              <a:t>In 2015 </a:t>
            </a:r>
            <a:r>
              <a:rPr lang="en-US" b="1" dirty="0" smtClean="0"/>
              <a:t>In Poland,</a:t>
            </a:r>
            <a:r>
              <a:rPr lang="pl-PL" b="1" dirty="0" smtClean="0"/>
              <a:t> </a:t>
            </a:r>
            <a:r>
              <a:rPr lang="en-US" b="1" dirty="0" smtClean="0"/>
              <a:t>WNV antibodies were detected </a:t>
            </a:r>
            <a:r>
              <a:rPr lang="pl-PL" b="1" dirty="0" err="1" smtClean="0"/>
              <a:t>in</a:t>
            </a:r>
            <a:r>
              <a:rPr lang="pl-PL" b="1" dirty="0" smtClean="0"/>
              <a:t> one </a:t>
            </a:r>
            <a:r>
              <a:rPr lang="pl-PL" b="1" dirty="0" smtClean="0">
                <a:solidFill>
                  <a:srgbClr val="00B050"/>
                </a:solidFill>
              </a:rPr>
              <a:t>(0.26%) </a:t>
            </a:r>
            <a:r>
              <a:rPr lang="pl-PL" b="1" dirty="0" smtClean="0"/>
              <a:t>out of 378 </a:t>
            </a:r>
            <a:r>
              <a:rPr lang="pl-PL" b="1" dirty="0" err="1" smtClean="0"/>
              <a:t>horses</a:t>
            </a:r>
            <a:r>
              <a:rPr lang="pl-PL" b="1" dirty="0" smtClean="0"/>
              <a:t>, </a:t>
            </a:r>
            <a:r>
              <a:rPr lang="pl-PL" b="1" dirty="0" err="1" smtClean="0"/>
              <a:t>in</a:t>
            </a:r>
            <a:r>
              <a:rPr lang="pl-PL" b="1" dirty="0" smtClean="0"/>
              <a:t> 63 </a:t>
            </a:r>
            <a:r>
              <a:rPr lang="pl-PL" b="1" dirty="0" smtClean="0">
                <a:solidFill>
                  <a:srgbClr val="00B050"/>
                </a:solidFill>
              </a:rPr>
              <a:t>(13.29%) </a:t>
            </a:r>
            <a:r>
              <a:rPr lang="pl-PL" b="1" dirty="0" smtClean="0"/>
              <a:t>out of 474 </a:t>
            </a:r>
            <a:r>
              <a:rPr lang="pl-PL" b="1" dirty="0" err="1" smtClean="0"/>
              <a:t>wild</a:t>
            </a:r>
            <a:r>
              <a:rPr lang="pl-PL" b="1" dirty="0" smtClean="0"/>
              <a:t> </a:t>
            </a:r>
            <a:r>
              <a:rPr lang="pl-PL" b="1" dirty="0" err="1" smtClean="0"/>
              <a:t>birds</a:t>
            </a:r>
            <a:r>
              <a:rPr lang="pl-PL" b="1" dirty="0" smtClean="0">
                <a:solidFill>
                  <a:srgbClr val="00B0F0"/>
                </a:solidFill>
              </a:rPr>
              <a:t>  </a:t>
            </a:r>
            <a:r>
              <a:rPr lang="pl-PL" b="1" dirty="0" smtClean="0"/>
              <a:t>and </a:t>
            </a:r>
            <a:r>
              <a:rPr lang="pl-PL" b="1" dirty="0" err="1" smtClean="0"/>
              <a:t>in</a:t>
            </a:r>
            <a:r>
              <a:rPr lang="pl-PL" b="1" dirty="0" smtClean="0"/>
              <a:t> 14 </a:t>
            </a:r>
            <a:r>
              <a:rPr lang="pl-PL" b="1" dirty="0" smtClean="0">
                <a:solidFill>
                  <a:srgbClr val="00B050"/>
                </a:solidFill>
              </a:rPr>
              <a:t>(33.33%) </a:t>
            </a:r>
            <a:r>
              <a:rPr lang="pl-PL" b="1" dirty="0" smtClean="0"/>
              <a:t>out of 42 </a:t>
            </a:r>
            <a:r>
              <a:rPr lang="pl-PL" b="1" dirty="0" err="1" smtClean="0"/>
              <a:t>human</a:t>
            </a:r>
            <a:r>
              <a:rPr lang="pl-PL" b="1" dirty="0" smtClean="0"/>
              <a:t> </a:t>
            </a:r>
            <a:r>
              <a:rPr lang="pl-PL" b="1" dirty="0" err="1" smtClean="0"/>
              <a:t>patients</a:t>
            </a:r>
            <a:r>
              <a:rPr lang="pl-PL" b="1" dirty="0" smtClean="0"/>
              <a:t> </a:t>
            </a:r>
            <a:r>
              <a:rPr lang="pl-PL" b="1" dirty="0" err="1" smtClean="0"/>
              <a:t>displayed</a:t>
            </a:r>
            <a:r>
              <a:rPr lang="pl-PL" b="1" dirty="0" smtClean="0"/>
              <a:t> </a:t>
            </a:r>
            <a:r>
              <a:rPr lang="pl-PL" b="1" dirty="0" err="1" smtClean="0"/>
              <a:t>neurological</a:t>
            </a:r>
            <a:r>
              <a:rPr lang="pl-PL" b="1" dirty="0" smtClean="0"/>
              <a:t> </a:t>
            </a:r>
            <a:r>
              <a:rPr lang="pl-PL" b="1" dirty="0" err="1" smtClean="0"/>
              <a:t>symptoms</a:t>
            </a:r>
            <a:r>
              <a:rPr lang="pl-PL" b="1" dirty="0" smtClean="0"/>
              <a:t>  (</a:t>
            </a:r>
            <a:r>
              <a:rPr lang="pl-PL" b="1" dirty="0" err="1" smtClean="0"/>
              <a:t>Niporczuk</a:t>
            </a:r>
            <a:r>
              <a:rPr lang="pl-PL" b="1" dirty="0" smtClean="0"/>
              <a:t> et al.).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Materials – </a:t>
            </a:r>
            <a:r>
              <a:rPr lang="pl-PL" sz="4000" b="1" dirty="0" err="1" smtClean="0"/>
              <a:t>birds</a:t>
            </a:r>
            <a:r>
              <a:rPr lang="pl-PL" sz="4000" b="1" dirty="0" smtClean="0"/>
              <a:t> (</a:t>
            </a:r>
            <a:r>
              <a:rPr lang="pl-PL" sz="4000" b="1" dirty="0" err="1" smtClean="0"/>
              <a:t>tissue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samples</a:t>
            </a:r>
            <a:r>
              <a:rPr lang="pl-PL" sz="4000" b="1" dirty="0" smtClean="0"/>
              <a:t>)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676456" cy="500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>
                <a:solidFill>
                  <a:srgbClr val="FF0000"/>
                </a:solidFill>
              </a:rPr>
              <a:t>Organs</a:t>
            </a:r>
            <a:r>
              <a:rPr lang="pl-PL" sz="1800" b="1" dirty="0" smtClean="0">
                <a:solidFill>
                  <a:srgbClr val="FF0000"/>
                </a:solidFill>
              </a:rPr>
              <a:t> of 30 </a:t>
            </a:r>
            <a:r>
              <a:rPr lang="pl-PL" sz="1800" b="1" dirty="0" err="1" smtClean="0">
                <a:solidFill>
                  <a:srgbClr val="FF0000"/>
                </a:solidFill>
              </a:rPr>
              <a:t>birds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dirty="0" err="1" smtClean="0"/>
              <a:t>brain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liver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lungs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heart</a:t>
            </a:r>
            <a:r>
              <a:rPr lang="pl-PL" sz="1800" b="1" dirty="0" smtClean="0"/>
              <a:t> spleen, </a:t>
            </a:r>
            <a:r>
              <a:rPr lang="pl-PL" sz="1800" b="1" dirty="0" err="1" smtClean="0"/>
              <a:t>trachea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kidneys</a:t>
            </a:r>
            <a:r>
              <a:rPr lang="pl-PL" sz="1800" b="1" dirty="0" smtClean="0"/>
              <a:t>) – 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dead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from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Treatment</a:t>
            </a:r>
            <a:r>
              <a:rPr lang="pl-PL" sz="1800" b="1" dirty="0" smtClean="0"/>
              <a:t> And </a:t>
            </a:r>
            <a:r>
              <a:rPr lang="pl-PL" sz="1800" b="1" dirty="0" err="1" smtClean="0"/>
              <a:t>Rehabilitation</a:t>
            </a:r>
            <a:r>
              <a:rPr lang="pl-PL" sz="1800" b="1" dirty="0" smtClean="0"/>
              <a:t> Centre of Wild Animals of </a:t>
            </a:r>
            <a:r>
              <a:rPr lang="en-US" sz="1800" b="1" dirty="0" err="1" smtClean="0"/>
              <a:t>Wrocław</a:t>
            </a:r>
            <a:r>
              <a:rPr lang="en-US" sz="1800" b="1" dirty="0" smtClean="0"/>
              <a:t> University of Environmental and Life Sciences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Złotówek  (</a:t>
            </a:r>
            <a:r>
              <a:rPr lang="pl-PL" sz="1800" b="1" dirty="0" err="1" smtClean="0"/>
              <a:t>OLiRDZ</a:t>
            </a:r>
            <a:r>
              <a:rPr lang="pl-PL" sz="1800" b="1" dirty="0" smtClean="0"/>
              <a:t> UP) and </a:t>
            </a:r>
            <a:r>
              <a:rPr lang="pl-PL" sz="1800" b="1" dirty="0" err="1" smtClean="0"/>
              <a:t>dead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found</a:t>
            </a:r>
            <a:r>
              <a:rPr lang="pl-PL" sz="1800" b="1" dirty="0" smtClean="0"/>
              <a:t> 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a field: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 </a:t>
            </a:r>
            <a:r>
              <a:rPr lang="pl-PL" sz="1800" b="1" dirty="0" err="1" smtClean="0">
                <a:solidFill>
                  <a:srgbClr val="00B050"/>
                </a:solidFill>
              </a:rPr>
              <a:t>white-tailed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Eagles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i="1" dirty="0" err="1" smtClean="0"/>
              <a:t>Haliaeetus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albicilla</a:t>
            </a:r>
            <a:r>
              <a:rPr lang="pl-PL" sz="1800" b="1" i="1" dirty="0" smtClean="0"/>
              <a:t>) </a:t>
            </a:r>
            <a:r>
              <a:rPr lang="pl-PL" sz="1800" b="1" dirty="0" smtClean="0"/>
              <a:t>-9</a:t>
            </a:r>
            <a:r>
              <a:rPr lang="pl-PL" sz="1800" b="1" i="1" dirty="0" smtClean="0"/>
              <a:t>,</a:t>
            </a:r>
            <a:r>
              <a:rPr lang="pl-PL" sz="1800" b="1" dirty="0" smtClean="0"/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common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buzzard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i="1" dirty="0" err="1" smtClean="0"/>
              <a:t>Buteo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buteo</a:t>
            </a:r>
            <a:r>
              <a:rPr lang="pl-PL" sz="1800" b="1" i="1" dirty="0" smtClean="0"/>
              <a:t>) –</a:t>
            </a:r>
            <a:r>
              <a:rPr lang="pl-PL" sz="1800" b="1" dirty="0" smtClean="0"/>
              <a:t> 4</a:t>
            </a:r>
            <a:r>
              <a:rPr lang="pl-PL" sz="1800" b="1" i="1" dirty="0" smtClean="0"/>
              <a:t>,</a:t>
            </a:r>
            <a:r>
              <a:rPr lang="pl-PL" sz="1800" b="1" dirty="0" smtClean="0"/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goshawk</a:t>
            </a:r>
            <a:r>
              <a:rPr lang="pl-PL" sz="1800" b="1" dirty="0" smtClean="0"/>
              <a:t> (</a:t>
            </a:r>
            <a:r>
              <a:rPr lang="pl-PL" sz="1800" b="1" i="1" dirty="0" err="1" smtClean="0"/>
              <a:t>Accipiter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gentilis</a:t>
            </a:r>
            <a:r>
              <a:rPr lang="pl-PL" sz="1800" b="1" i="1" dirty="0" smtClean="0"/>
              <a:t>) </a:t>
            </a:r>
            <a:r>
              <a:rPr lang="pl-PL" sz="1800" b="1" dirty="0" smtClean="0"/>
              <a:t>-1</a:t>
            </a:r>
            <a:r>
              <a:rPr lang="pl-PL" sz="1800" b="1" i="1" dirty="0" smtClean="0"/>
              <a:t>,</a:t>
            </a:r>
            <a:r>
              <a:rPr lang="pl-PL" sz="1800" b="1" dirty="0" smtClean="0"/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peregrine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falcon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i="1" dirty="0" err="1" smtClean="0"/>
              <a:t>Falco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peregrinus</a:t>
            </a:r>
            <a:r>
              <a:rPr lang="pl-PL" sz="1800" b="1" dirty="0" smtClean="0"/>
              <a:t>)-1, </a:t>
            </a:r>
            <a:r>
              <a:rPr lang="pl-PL" sz="1800" b="1" dirty="0" err="1" smtClean="0">
                <a:solidFill>
                  <a:srgbClr val="00B050"/>
                </a:solidFill>
              </a:rPr>
              <a:t>capercaillie</a:t>
            </a:r>
            <a:r>
              <a:rPr lang="pl-PL" sz="1800" b="1" dirty="0" smtClean="0"/>
              <a:t> (</a:t>
            </a:r>
            <a:r>
              <a:rPr lang="pl-PL" sz="1800" b="1" i="1" dirty="0" err="1" smtClean="0"/>
              <a:t>Tetrao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urogallus</a:t>
            </a:r>
            <a:r>
              <a:rPr lang="pl-PL" sz="1800" b="1" dirty="0" smtClean="0"/>
              <a:t>) -4, </a:t>
            </a:r>
            <a:r>
              <a:rPr lang="pl-PL" sz="1800" b="1" dirty="0" err="1" smtClean="0">
                <a:solidFill>
                  <a:srgbClr val="00B050"/>
                </a:solidFill>
              </a:rPr>
              <a:t>mute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swans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i="1" dirty="0" err="1" smtClean="0"/>
              <a:t>Cygnus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olor</a:t>
            </a:r>
            <a:r>
              <a:rPr lang="pl-PL" sz="1800" b="1" dirty="0" smtClean="0"/>
              <a:t>) -4, </a:t>
            </a:r>
            <a:r>
              <a:rPr lang="pl-PL" sz="1800" b="1" dirty="0" err="1" smtClean="0">
                <a:solidFill>
                  <a:srgbClr val="00B050"/>
                </a:solidFill>
              </a:rPr>
              <a:t>saker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falcon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i="1" dirty="0" err="1" smtClean="0"/>
              <a:t>Falco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cherrug</a:t>
            </a:r>
            <a:r>
              <a:rPr lang="pl-PL" sz="1800" b="1" dirty="0" smtClean="0"/>
              <a:t>) -1, </a:t>
            </a:r>
            <a:r>
              <a:rPr lang="pl-PL" sz="1800" b="1" dirty="0" err="1" smtClean="0"/>
              <a:t>crossbreed</a:t>
            </a:r>
            <a:r>
              <a:rPr lang="pl-PL" sz="1800" b="1" dirty="0" smtClean="0"/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peregrine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falcon</a:t>
            </a:r>
            <a:r>
              <a:rPr lang="pl-PL" sz="1800" b="1" dirty="0" smtClean="0">
                <a:solidFill>
                  <a:srgbClr val="00B050"/>
                </a:solidFill>
              </a:rPr>
              <a:t>/</a:t>
            </a:r>
            <a:r>
              <a:rPr lang="pl-PL" sz="1800" b="1" dirty="0" err="1" smtClean="0">
                <a:solidFill>
                  <a:srgbClr val="00B050"/>
                </a:solidFill>
              </a:rPr>
              <a:t>gyr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falcon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i="1" dirty="0" err="1" smtClean="0"/>
              <a:t>Falco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peregrinus</a:t>
            </a:r>
            <a:r>
              <a:rPr lang="pl-PL" sz="1800" b="1" i="1" dirty="0" smtClean="0"/>
              <a:t>/</a:t>
            </a:r>
            <a:r>
              <a:rPr lang="pl-PL" sz="1800" b="1" i="1" dirty="0" err="1" smtClean="0"/>
              <a:t>Falco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rusticolus</a:t>
            </a:r>
            <a:r>
              <a:rPr lang="pl-PL" sz="1800" b="1" dirty="0" smtClean="0"/>
              <a:t>) -1</a:t>
            </a:r>
            <a:r>
              <a:rPr lang="pl-PL" sz="1800" b="1" dirty="0" smtClean="0">
                <a:solidFill>
                  <a:srgbClr val="00B050"/>
                </a:solidFill>
              </a:rPr>
              <a:t>, </a:t>
            </a:r>
            <a:r>
              <a:rPr lang="pl-PL" sz="1800" b="1" dirty="0" err="1" smtClean="0">
                <a:solidFill>
                  <a:srgbClr val="00B050"/>
                </a:solidFill>
              </a:rPr>
              <a:t>European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herring</a:t>
            </a:r>
            <a:r>
              <a:rPr lang="pl-PL" sz="1800" b="1" dirty="0" smtClean="0">
                <a:solidFill>
                  <a:srgbClr val="00B050"/>
                </a:solidFill>
              </a:rPr>
              <a:t> gul</a:t>
            </a:r>
            <a:r>
              <a:rPr lang="pl-PL" sz="1800" b="1" dirty="0" smtClean="0"/>
              <a:t> (</a:t>
            </a:r>
            <a:r>
              <a:rPr lang="pl-PL" sz="1800" b="1" i="1" dirty="0" err="1" smtClean="0"/>
              <a:t>Larus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argentatus</a:t>
            </a:r>
            <a:r>
              <a:rPr lang="pl-PL" sz="1800" b="1" dirty="0" smtClean="0"/>
              <a:t>) -1,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mallard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</a:t>
            </a:r>
            <a:r>
              <a:rPr lang="pl-PL" sz="1800" b="1" i="1" dirty="0" err="1" smtClean="0"/>
              <a:t>Anas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platyrhynchos</a:t>
            </a:r>
            <a:r>
              <a:rPr lang="pl-PL" sz="1800" b="1" dirty="0" smtClean="0"/>
              <a:t>) -1</a:t>
            </a:r>
          </a:p>
          <a:p>
            <a:pPr>
              <a:lnSpc>
                <a:spcPct val="150000"/>
              </a:lnSpc>
            </a:pPr>
            <a:endParaRPr lang="pl-PL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Materials –</a:t>
            </a:r>
            <a:r>
              <a:rPr lang="pl-PL" sz="4000" b="1" dirty="0" err="1" smtClean="0"/>
              <a:t>birds</a:t>
            </a:r>
            <a:r>
              <a:rPr lang="pl-PL" sz="4000" b="1" dirty="0" smtClean="0"/>
              <a:t> (serum </a:t>
            </a:r>
            <a:r>
              <a:rPr lang="pl-PL" sz="4000" b="1" dirty="0" err="1" smtClean="0"/>
              <a:t>samples</a:t>
            </a:r>
            <a:r>
              <a:rPr lang="pl-PL" sz="4000" b="1" dirty="0" smtClean="0"/>
              <a:t>)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	Serum </a:t>
            </a:r>
            <a:r>
              <a:rPr lang="pl-PL" sz="1800" b="1" dirty="0" err="1" smtClean="0"/>
              <a:t>samples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from</a:t>
            </a:r>
            <a:r>
              <a:rPr lang="pl-PL" sz="1800" b="1" dirty="0" smtClean="0"/>
              <a:t> </a:t>
            </a:r>
            <a:r>
              <a:rPr lang="pl-PL" sz="1800" b="1" dirty="0" smtClean="0">
                <a:solidFill>
                  <a:srgbClr val="FF0000"/>
                </a:solidFill>
              </a:rPr>
              <a:t>14 </a:t>
            </a:r>
            <a:r>
              <a:rPr lang="pl-PL" sz="1800" b="1" dirty="0" err="1" smtClean="0">
                <a:solidFill>
                  <a:srgbClr val="FF0000"/>
                </a:solidFill>
              </a:rPr>
              <a:t>birds</a:t>
            </a:r>
            <a:r>
              <a:rPr lang="pl-PL" sz="1800" b="1" dirty="0" smtClean="0"/>
              <a:t>:</a:t>
            </a:r>
          </a:p>
          <a:p>
            <a:pPr>
              <a:buNone/>
            </a:pPr>
            <a:r>
              <a:rPr lang="pl-PL" sz="1800" b="1" dirty="0" smtClean="0"/>
              <a:t>	 1.healthy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  </a:t>
            </a:r>
            <a:r>
              <a:rPr lang="pl-PL" sz="1800" b="1" dirty="0" err="1" smtClean="0"/>
              <a:t>entrapped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live </a:t>
            </a:r>
            <a:r>
              <a:rPr lang="pl-PL" sz="1800" b="1" dirty="0" err="1" smtClean="0"/>
              <a:t>traps</a:t>
            </a:r>
            <a:r>
              <a:rPr lang="pl-PL" sz="1800" b="1" dirty="0" smtClean="0"/>
              <a:t> –  10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goshawks</a:t>
            </a:r>
            <a:r>
              <a:rPr lang="pl-PL" sz="1800" b="1" dirty="0" smtClean="0"/>
              <a:t>,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1 </a:t>
            </a:r>
            <a:r>
              <a:rPr lang="pl-PL" sz="1800" b="1" dirty="0" err="1" smtClean="0">
                <a:solidFill>
                  <a:srgbClr val="00B050"/>
                </a:solidFill>
              </a:rPr>
              <a:t>common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buzzard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   - c</a:t>
            </a:r>
            <a:r>
              <a:rPr lang="en-US" sz="1800" b="1" dirty="0" err="1" smtClean="0"/>
              <a:t>apercaillie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reintroduction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programme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   -</a:t>
            </a:r>
            <a:r>
              <a:rPr lang="en-US" sz="1800" b="1" dirty="0" smtClean="0"/>
              <a:t> health status</a:t>
            </a:r>
            <a:r>
              <a:rPr lang="pl-PL" sz="1800" b="1" dirty="0" smtClean="0"/>
              <a:t> o</a:t>
            </a:r>
            <a:r>
              <a:rPr lang="en-US" sz="1800" b="1" dirty="0" smtClean="0"/>
              <a:t>f goshawk </a:t>
            </a:r>
            <a:r>
              <a:rPr lang="pl-PL" sz="1800" b="1" dirty="0" smtClean="0"/>
              <a:t>e</a:t>
            </a:r>
            <a:r>
              <a:rPr lang="en-US" sz="1800" b="1" dirty="0" smtClean="0"/>
              <a:t>valuation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programme</a:t>
            </a:r>
            <a:r>
              <a:rPr lang="en-US" sz="1800" b="1" dirty="0" smtClean="0"/>
              <a:t> </a:t>
            </a:r>
            <a:endParaRPr lang="pl-PL" sz="1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rgbClr val="00B0F0"/>
                </a:solidFill>
              </a:rPr>
              <a:t> 	</a:t>
            </a:r>
            <a:r>
              <a:rPr lang="pl-PL" sz="1800" b="1" dirty="0" smtClean="0"/>
              <a:t>2. </a:t>
            </a:r>
            <a:r>
              <a:rPr lang="pl-PL" sz="1800" b="1" dirty="0" err="1" smtClean="0"/>
              <a:t>sick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treated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OLiRDZ</a:t>
            </a:r>
            <a:r>
              <a:rPr lang="pl-PL" sz="1800" b="1" dirty="0" smtClean="0"/>
              <a:t> UP - 3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white-tailed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Eagles</a:t>
            </a:r>
            <a:r>
              <a:rPr lang="pl-PL" sz="1800" b="1" dirty="0" smtClean="0"/>
              <a:t>, 1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common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buzzard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Materials – </a:t>
            </a:r>
            <a:r>
              <a:rPr lang="pl-PL" sz="4000" b="1" dirty="0" err="1" smtClean="0"/>
              <a:t>horses</a:t>
            </a:r>
            <a:r>
              <a:rPr lang="pl-PL" sz="4000" b="1" dirty="0" smtClean="0"/>
              <a:t> (serum </a:t>
            </a:r>
            <a:r>
              <a:rPr lang="pl-PL" sz="4000" b="1" dirty="0" err="1" smtClean="0"/>
              <a:t>samples</a:t>
            </a:r>
            <a:r>
              <a:rPr lang="pl-PL" sz="4000" b="1" dirty="0" smtClean="0"/>
              <a:t>)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Serum </a:t>
            </a:r>
            <a:r>
              <a:rPr lang="pl-PL" sz="1800" b="1" dirty="0" err="1" smtClean="0"/>
              <a:t>samples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from</a:t>
            </a:r>
            <a:r>
              <a:rPr lang="pl-PL" sz="1800" b="1" dirty="0" smtClean="0"/>
              <a:t>  411 </a:t>
            </a:r>
            <a:r>
              <a:rPr lang="pl-PL" sz="1800" b="1" dirty="0" err="1" smtClean="0"/>
              <a:t>horses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from</a:t>
            </a:r>
            <a:r>
              <a:rPr lang="pl-PL" sz="1800" b="1" dirty="0" smtClean="0"/>
              <a:t> </a:t>
            </a:r>
            <a:r>
              <a:rPr lang="en-US" sz="1800" b="1" dirty="0" smtClean="0"/>
              <a:t>different farms</a:t>
            </a:r>
            <a:r>
              <a:rPr lang="pl-PL" sz="1800" b="1" dirty="0" smtClean="0"/>
              <a:t> (</a:t>
            </a:r>
            <a:r>
              <a:rPr lang="pl-PL" sz="1800" b="1" dirty="0" err="1" smtClean="0"/>
              <a:t>both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small</a:t>
            </a:r>
            <a:r>
              <a:rPr lang="pl-PL" sz="1800" b="1" dirty="0" smtClean="0"/>
              <a:t> and</a:t>
            </a:r>
            <a:r>
              <a:rPr lang="en-US" sz="1800" b="1" dirty="0" smtClean="0"/>
              <a:t> </a:t>
            </a:r>
            <a:r>
              <a:rPr lang="pl-PL" sz="1800" b="1" dirty="0" err="1" smtClean="0"/>
              <a:t>stables</a:t>
            </a:r>
            <a:r>
              <a:rPr lang="pl-PL" sz="1800" b="1" dirty="0" smtClean="0"/>
              <a:t>) </a:t>
            </a:r>
            <a:r>
              <a:rPr lang="en-US" sz="1800" b="1" dirty="0" smtClean="0"/>
              <a:t>located throughout Poland</a:t>
            </a:r>
            <a:r>
              <a:rPr lang="pl-PL" sz="1800" b="1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Horses</a:t>
            </a:r>
            <a:r>
              <a:rPr lang="pl-PL" sz="1800" b="1" dirty="0" smtClean="0"/>
              <a:t>: </a:t>
            </a:r>
            <a:r>
              <a:rPr lang="pl-PL" sz="1800" b="1" dirty="0" err="1" smtClean="0"/>
              <a:t>different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age</a:t>
            </a:r>
            <a:r>
              <a:rPr lang="pl-PL" sz="1800" b="1" dirty="0" smtClean="0"/>
              <a:t>, sex, </a:t>
            </a:r>
            <a:r>
              <a:rPr lang="pl-PL" sz="1800" b="1" dirty="0" err="1" smtClean="0"/>
              <a:t>breed</a:t>
            </a:r>
            <a:r>
              <a:rPr lang="pl-PL" sz="1800" b="1" dirty="0" smtClean="0"/>
              <a:t> (</a:t>
            </a:r>
            <a:r>
              <a:rPr lang="en-US" sz="1800" b="1" dirty="0" smtClean="0"/>
              <a:t>particularly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Arabian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Thoroughbred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Hucul</a:t>
            </a:r>
            <a:r>
              <a:rPr lang="pl-PL" sz="1800" b="1" dirty="0" smtClean="0"/>
              <a:t> pony)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1608" cy="1800200"/>
          </a:xfrm>
        </p:spPr>
        <p:txBody>
          <a:bodyPr>
            <a:noAutofit/>
          </a:bodyPr>
          <a:lstStyle/>
          <a:p>
            <a:r>
              <a:rPr lang="pl-PL" sz="4000" b="1" dirty="0" err="1" smtClean="0"/>
              <a:t>Methods</a:t>
            </a:r>
            <a:r>
              <a:rPr lang="pl-PL" sz="4000" b="1" dirty="0" smtClean="0"/>
              <a:t> </a:t>
            </a:r>
            <a:br>
              <a:rPr lang="pl-PL" sz="4000" b="1" dirty="0" smtClean="0"/>
            </a:br>
            <a:r>
              <a:rPr lang="pl-PL" sz="4000" b="1" dirty="0" err="1" smtClean="0">
                <a:solidFill>
                  <a:srgbClr val="FF0000"/>
                </a:solidFill>
              </a:rPr>
              <a:t>Virus</a:t>
            </a:r>
            <a:r>
              <a:rPr lang="pl-PL" sz="4000" b="1" dirty="0" smtClean="0">
                <a:solidFill>
                  <a:srgbClr val="FF0000"/>
                </a:solidFill>
              </a:rPr>
              <a:t> </a:t>
            </a:r>
            <a:r>
              <a:rPr lang="pl-PL" sz="4000" b="1" dirty="0" err="1" smtClean="0">
                <a:solidFill>
                  <a:srgbClr val="FF0000"/>
                </a:solidFill>
              </a:rPr>
              <a:t>isolation</a:t>
            </a:r>
            <a:r>
              <a:rPr lang="pl-PL" sz="4000" b="1" dirty="0" smtClean="0">
                <a:solidFill>
                  <a:srgbClr val="FF0000"/>
                </a:solidFill>
              </a:rPr>
              <a:t> and </a:t>
            </a:r>
            <a:r>
              <a:rPr lang="pl-PL" sz="4000" b="1" dirty="0" err="1" smtClean="0">
                <a:solidFill>
                  <a:srgbClr val="FF0000"/>
                </a:solidFill>
              </a:rPr>
              <a:t>identification</a:t>
            </a:r>
            <a:r>
              <a:rPr lang="pl-PL" sz="4000" b="1" dirty="0" smtClean="0">
                <a:solidFill>
                  <a:srgbClr val="FF0000"/>
                </a:solidFill>
              </a:rPr>
              <a:t> </a:t>
            </a:r>
            <a:r>
              <a:rPr lang="pl-PL" sz="4000" b="1" dirty="0" smtClean="0"/>
              <a:t>(</a:t>
            </a:r>
            <a:r>
              <a:rPr lang="pl-PL" sz="4000" b="1" dirty="0" err="1" smtClean="0"/>
              <a:t>birds</a:t>
            </a:r>
            <a:r>
              <a:rPr lang="pl-PL" sz="4000" b="1" dirty="0" smtClean="0"/>
              <a:t>)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5877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	</a:t>
            </a:r>
            <a:endParaRPr lang="pl-PL" sz="2800" b="1" dirty="0" smtClean="0"/>
          </a:p>
          <a:p>
            <a:pPr lvl="1">
              <a:lnSpc>
                <a:spcPct val="150000"/>
              </a:lnSpc>
              <a:buNone/>
            </a:pPr>
            <a:r>
              <a:rPr lang="pl-PL" sz="1800" b="1" dirty="0" smtClean="0"/>
              <a:t>     </a:t>
            </a:r>
            <a:r>
              <a:rPr lang="en-US" sz="1800" b="1" dirty="0" smtClean="0"/>
              <a:t>Soon after preparation, the material was inoculated into</a:t>
            </a:r>
            <a:r>
              <a:rPr lang="pl-PL" sz="1800" b="1" dirty="0" smtClean="0"/>
              <a:t>:</a:t>
            </a:r>
          </a:p>
          <a:p>
            <a:pPr lvl="1">
              <a:lnSpc>
                <a:spcPct val="150000"/>
              </a:lnSpc>
              <a:buNone/>
            </a:pPr>
            <a:endParaRPr lang="pl-PL" sz="1800" b="1" dirty="0" smtClean="0"/>
          </a:p>
          <a:p>
            <a:pPr lvl="1">
              <a:lnSpc>
                <a:spcPct val="150000"/>
              </a:lnSpc>
              <a:buNone/>
            </a:pPr>
            <a:r>
              <a:rPr lang="pl-PL" sz="1800" b="1" dirty="0" smtClean="0"/>
              <a:t>     1. C</a:t>
            </a:r>
            <a:r>
              <a:rPr lang="en-US" sz="1800" b="1" dirty="0" smtClean="0"/>
              <a:t>ell line</a:t>
            </a:r>
            <a:r>
              <a:rPr lang="pl-PL" sz="1800" b="1" dirty="0" smtClean="0"/>
              <a:t>s: </a:t>
            </a:r>
            <a:r>
              <a:rPr lang="en-US" sz="1800" b="1" dirty="0" smtClean="0"/>
              <a:t>RK-13 (rabbit kidney</a:t>
            </a:r>
            <a:r>
              <a:rPr lang="pl-PL" sz="1800" b="1" dirty="0" smtClean="0"/>
              <a:t>), </a:t>
            </a:r>
            <a:r>
              <a:rPr lang="pl-PL" sz="1800" b="1" dirty="0" err="1" smtClean="0"/>
              <a:t>Vero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(gree</a:t>
            </a:r>
            <a:r>
              <a:rPr lang="pl-PL" sz="1800" b="1" dirty="0" smtClean="0"/>
              <a:t>n </a:t>
            </a:r>
            <a:r>
              <a:rPr lang="pl-PL" sz="1800" b="1" dirty="0" err="1" smtClean="0"/>
              <a:t>monkey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kidney</a:t>
            </a:r>
            <a:r>
              <a:rPr lang="pl-PL" sz="1800" b="1" dirty="0" smtClean="0"/>
              <a:t>), </a:t>
            </a:r>
            <a:r>
              <a:rPr lang="pl-PL" sz="1800" b="1" dirty="0" err="1" smtClean="0"/>
              <a:t>chicken</a:t>
            </a:r>
            <a:r>
              <a:rPr lang="pl-PL" sz="1800" b="1" dirty="0" smtClean="0"/>
              <a:t> fibroblast </a:t>
            </a:r>
            <a:r>
              <a:rPr lang="pl-PL" sz="1800" b="1" dirty="0" err="1" smtClean="0"/>
              <a:t>cell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culture</a:t>
            </a:r>
            <a:r>
              <a:rPr lang="pl-PL" sz="1800" b="1" dirty="0" smtClean="0"/>
              <a:t> (</a:t>
            </a:r>
            <a:r>
              <a:rPr lang="pl-PL" sz="1800" b="1" dirty="0" err="1" smtClean="0"/>
              <a:t>primary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cell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culture</a:t>
            </a:r>
            <a:r>
              <a:rPr lang="pl-PL" sz="1800" b="1" dirty="0" smtClean="0"/>
              <a:t>);</a:t>
            </a:r>
          </a:p>
          <a:p>
            <a:pPr lvl="1">
              <a:lnSpc>
                <a:spcPct val="150000"/>
              </a:lnSpc>
              <a:buNone/>
            </a:pPr>
            <a:endParaRPr lang="pl-PL" sz="1800" b="1" dirty="0" smtClean="0"/>
          </a:p>
          <a:p>
            <a:pPr lvl="1">
              <a:lnSpc>
                <a:spcPct val="150000"/>
              </a:lnSpc>
              <a:buNone/>
            </a:pPr>
            <a:r>
              <a:rPr lang="pl-PL" sz="1800" b="1" dirty="0" smtClean="0"/>
              <a:t>      </a:t>
            </a:r>
            <a:r>
              <a:rPr lang="pl-PL" sz="1800" b="1" dirty="0" err="1" smtClean="0"/>
              <a:t>Cell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cultures</a:t>
            </a:r>
            <a:r>
              <a:rPr lang="pl-PL" sz="1800" b="1" dirty="0" smtClean="0"/>
              <a:t> </a:t>
            </a:r>
            <a:r>
              <a:rPr lang="en-US" sz="1800" b="1" dirty="0" smtClean="0"/>
              <a:t>were examined</a:t>
            </a:r>
            <a:r>
              <a:rPr lang="pl-PL" sz="1800" b="1" dirty="0" smtClean="0"/>
              <a:t> </a:t>
            </a:r>
            <a:r>
              <a:rPr lang="en-US" sz="1800" b="1" dirty="0" smtClean="0"/>
              <a:t>daily for up to 4 days for the development of viral</a:t>
            </a:r>
            <a:r>
              <a:rPr lang="pl-PL" sz="1800" b="1" dirty="0" smtClean="0"/>
              <a:t> </a:t>
            </a:r>
            <a:r>
              <a:rPr lang="en-US" sz="1800" b="1" dirty="0" smtClean="0"/>
              <a:t>cytopathic effects</a:t>
            </a:r>
            <a:r>
              <a:rPr lang="pl-PL" sz="1800" b="1" dirty="0" smtClean="0"/>
              <a:t> (CPE)</a:t>
            </a:r>
            <a:r>
              <a:rPr lang="en-US" sz="1800" b="1" dirty="0" smtClean="0"/>
              <a:t>, using an inverted microscope</a:t>
            </a:r>
            <a:r>
              <a:rPr lang="pl-PL" sz="1800" b="1" dirty="0" smtClean="0"/>
              <a:t>.</a:t>
            </a:r>
            <a:r>
              <a:rPr lang="en-US" sz="1800" b="1" dirty="0" smtClean="0"/>
              <a:t> </a:t>
            </a:r>
            <a:r>
              <a:rPr lang="pl-PL" sz="1800" b="1" dirty="0" smtClean="0"/>
              <a:t> </a:t>
            </a:r>
            <a:r>
              <a:rPr lang="en-US" sz="1800" b="1" dirty="0" smtClean="0"/>
              <a:t>In the absence of visible CPE, up to 4 subsequent passages were done. </a:t>
            </a:r>
            <a:endParaRPr lang="pl-PL" sz="1800" b="1" dirty="0" smtClean="0"/>
          </a:p>
          <a:p>
            <a:pPr lvl="1">
              <a:lnSpc>
                <a:spcPct val="150000"/>
              </a:lnSpc>
              <a:buNone/>
            </a:pPr>
            <a:r>
              <a:rPr lang="pl-PL" sz="1800" b="1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1728192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Methods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err="1" smtClean="0">
                <a:solidFill>
                  <a:srgbClr val="FF0000"/>
                </a:solidFill>
              </a:rPr>
              <a:t>Virus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isolation</a:t>
            </a:r>
            <a:r>
              <a:rPr lang="pl-PL" b="1" dirty="0" smtClean="0">
                <a:solidFill>
                  <a:srgbClr val="FF0000"/>
                </a:solidFill>
              </a:rPr>
              <a:t> and </a:t>
            </a:r>
            <a:r>
              <a:rPr lang="pl-PL" b="1" dirty="0" err="1" smtClean="0">
                <a:solidFill>
                  <a:srgbClr val="FF0000"/>
                </a:solidFill>
              </a:rPr>
              <a:t>identification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/>
              <a:t>(</a:t>
            </a:r>
            <a:r>
              <a:rPr lang="pl-PL" b="1" dirty="0" err="1" smtClean="0"/>
              <a:t>birds</a:t>
            </a:r>
            <a:r>
              <a:rPr lang="pl-PL" b="1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r>
              <a:rPr lang="pl-PL" sz="1800" b="1" dirty="0" smtClean="0"/>
              <a:t>2. </a:t>
            </a:r>
            <a:r>
              <a:rPr lang="pl-PL" sz="1800" b="1" dirty="0" err="1" smtClean="0"/>
              <a:t>Embryonated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chicken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eggs</a:t>
            </a:r>
            <a:r>
              <a:rPr lang="pl-PL" sz="1800" b="1" dirty="0" smtClean="0"/>
              <a:t>  (ECE) (</a:t>
            </a:r>
            <a:r>
              <a:rPr lang="pl-PL" sz="1800" b="1" dirty="0" err="1" smtClean="0"/>
              <a:t>inoculation</a:t>
            </a:r>
            <a:r>
              <a:rPr lang="pl-PL" sz="1800" b="1" dirty="0" smtClean="0"/>
              <a:t> on </a:t>
            </a:r>
            <a:r>
              <a:rPr lang="pl-PL" sz="1800" b="1" dirty="0" err="1" smtClean="0"/>
              <a:t>chorioallantoic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membrane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into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chorio-allantoic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sac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intracerebellary</a:t>
            </a:r>
            <a:r>
              <a:rPr lang="pl-PL" sz="1800" b="1" dirty="0" smtClean="0"/>
              <a:t>);</a:t>
            </a:r>
            <a:r>
              <a:rPr lang="en-US" sz="1800" b="1" dirty="0" smtClean="0"/>
              <a:t> </a:t>
            </a:r>
            <a:endParaRPr lang="pl-PL" sz="1800" b="1" dirty="0" smtClean="0"/>
          </a:p>
          <a:p>
            <a:pPr lvl="1">
              <a:lnSpc>
                <a:spcPct val="150000"/>
              </a:lnSpc>
              <a:buNone/>
            </a:pPr>
            <a:r>
              <a:rPr lang="pl-PL" sz="1800" b="1" dirty="0" smtClean="0"/>
              <a:t>      ECE </a:t>
            </a:r>
            <a:r>
              <a:rPr lang="pl-PL" sz="1800" b="1" dirty="0" err="1" smtClean="0"/>
              <a:t>were</a:t>
            </a:r>
            <a:r>
              <a:rPr lang="pl-PL" sz="1800" b="1" dirty="0" smtClean="0"/>
              <a:t> </a:t>
            </a:r>
            <a:r>
              <a:rPr lang="pl-PL" sz="1800" b="1" smtClean="0"/>
              <a:t>opened </a:t>
            </a:r>
            <a:r>
              <a:rPr lang="pl-PL" sz="1800" b="1" dirty="0" err="1" smtClean="0"/>
              <a:t>after</a:t>
            </a:r>
            <a:r>
              <a:rPr lang="pl-PL" sz="1800" b="1" dirty="0" smtClean="0"/>
              <a:t> 4-5 </a:t>
            </a:r>
            <a:r>
              <a:rPr lang="pl-PL" sz="1800" b="1" dirty="0" err="1" smtClean="0"/>
              <a:t>days</a:t>
            </a:r>
            <a:r>
              <a:rPr lang="pl-PL" sz="1800" b="1" dirty="0" smtClean="0"/>
              <a:t> and </a:t>
            </a:r>
            <a:r>
              <a:rPr lang="en-US" sz="1800" b="1" dirty="0" smtClean="0"/>
              <a:t>examined</a:t>
            </a:r>
            <a:r>
              <a:rPr lang="pl-PL" sz="1800" b="1" dirty="0" smtClean="0"/>
              <a:t> </a:t>
            </a:r>
            <a:r>
              <a:rPr lang="en-US" sz="1800" b="1" dirty="0" smtClean="0"/>
              <a:t>for 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changes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embryo</a:t>
            </a:r>
            <a:r>
              <a:rPr lang="pl-PL" sz="1800" b="1" dirty="0" smtClean="0"/>
              <a:t> and </a:t>
            </a:r>
            <a:r>
              <a:rPr lang="pl-PL" sz="1800" b="1" dirty="0" err="1" smtClean="0"/>
              <a:t>membranes</a:t>
            </a:r>
            <a:r>
              <a:rPr lang="pl-PL" sz="1800" b="1" dirty="0" smtClean="0"/>
              <a:t>. </a:t>
            </a:r>
            <a:r>
              <a:rPr lang="en-US" sz="1800" b="1" dirty="0" smtClean="0"/>
              <a:t> </a:t>
            </a:r>
            <a:r>
              <a:rPr lang="pl-PL" sz="1800" b="1" dirty="0" smtClean="0"/>
              <a:t> </a:t>
            </a:r>
            <a:r>
              <a:rPr lang="en-US" sz="1800" b="1" dirty="0" smtClean="0"/>
              <a:t>In the absence of visible </a:t>
            </a:r>
            <a:r>
              <a:rPr lang="pl-PL" sz="1800" b="1" dirty="0" err="1" smtClean="0"/>
              <a:t>changes</a:t>
            </a:r>
            <a:r>
              <a:rPr lang="en-US" sz="1800" b="1" dirty="0" smtClean="0"/>
              <a:t>, up to 4 subsequent passages were done. </a:t>
            </a:r>
            <a:endParaRPr lang="pl-PL" sz="1800" b="1" dirty="0" smtClean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pl-PL" sz="1800" b="1" dirty="0" smtClean="0"/>
          </a:p>
          <a:p>
            <a:pPr lvl="1">
              <a:lnSpc>
                <a:spcPct val="150000"/>
              </a:lnSpc>
              <a:buNone/>
            </a:pPr>
            <a:r>
              <a:rPr lang="pl-PL" sz="1800" b="1" dirty="0" smtClean="0"/>
              <a:t>     </a:t>
            </a:r>
            <a:r>
              <a:rPr lang="pl-PL" sz="1800" b="1" dirty="0" err="1" smtClean="0"/>
              <a:t>Supernatant</a:t>
            </a:r>
            <a:r>
              <a:rPr lang="pl-PL" sz="1800" b="1" dirty="0" smtClean="0"/>
              <a:t>  </a:t>
            </a:r>
            <a:r>
              <a:rPr lang="pl-PL" sz="1800" b="1" dirty="0" err="1" smtClean="0"/>
              <a:t>from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cell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cultures</a:t>
            </a:r>
            <a:r>
              <a:rPr lang="pl-PL" sz="1800" b="1" dirty="0" smtClean="0"/>
              <a:t> and </a:t>
            </a:r>
            <a:r>
              <a:rPr lang="pl-PL" sz="1800" b="1" dirty="0" err="1" smtClean="0"/>
              <a:t>allantoic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liquid</a:t>
            </a:r>
            <a:r>
              <a:rPr lang="pl-PL" sz="1800" b="1" dirty="0" smtClean="0"/>
              <a:t> : </a:t>
            </a:r>
            <a:r>
              <a:rPr lang="pl-PL" sz="1800" b="1" dirty="0" err="1" smtClean="0">
                <a:solidFill>
                  <a:srgbClr val="FF0000"/>
                </a:solidFill>
              </a:rPr>
              <a:t>hemagglutination</a:t>
            </a:r>
            <a:r>
              <a:rPr lang="pl-PL" sz="1800" b="1" dirty="0" smtClean="0">
                <a:solidFill>
                  <a:srgbClr val="FF0000"/>
                </a:solidFill>
              </a:rPr>
              <a:t> test, </a:t>
            </a:r>
            <a:r>
              <a:rPr lang="pl-PL" sz="1800" b="1" dirty="0" err="1" smtClean="0">
                <a:solidFill>
                  <a:srgbClr val="FF0000"/>
                </a:solidFill>
              </a:rPr>
              <a:t>RT-PCR</a:t>
            </a:r>
            <a:endParaRPr lang="pl-PL" sz="1800" b="1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	</a:t>
            </a:r>
            <a:r>
              <a:rPr lang="en-GB" sz="1800" b="1" dirty="0" smtClean="0">
                <a:solidFill>
                  <a:schemeClr val="tx1"/>
                </a:solidFill>
              </a:rPr>
              <a:t>Many viruses have co-evolved with </a:t>
            </a:r>
            <a:r>
              <a:rPr lang="pl-PL" sz="1800" b="1" dirty="0" err="1" smtClean="0">
                <a:solidFill>
                  <a:schemeClr val="tx1"/>
                </a:solidFill>
              </a:rPr>
              <a:t>animal</a:t>
            </a:r>
            <a:r>
              <a:rPr lang="en-GB" sz="1800" b="1" dirty="0" smtClean="0">
                <a:solidFill>
                  <a:schemeClr val="tx1"/>
                </a:solidFill>
              </a:rPr>
              <a:t>s and </a:t>
            </a:r>
            <a:r>
              <a:rPr lang="pl-PL" sz="1800" b="1" dirty="0" err="1" smtClean="0">
                <a:solidFill>
                  <a:schemeClr val="tx1"/>
                </a:solidFill>
              </a:rPr>
              <a:t>people</a:t>
            </a:r>
            <a:r>
              <a:rPr lang="pl-PL" sz="1800" b="1" dirty="0" smtClean="0">
                <a:solidFill>
                  <a:schemeClr val="tx1"/>
                </a:solidFill>
              </a:rPr>
              <a:t> on a </a:t>
            </a:r>
            <a:r>
              <a:rPr lang="pl-PL" sz="1800" b="1" dirty="0" err="1" smtClean="0">
                <a:solidFill>
                  <a:schemeClr val="tx1"/>
                </a:solidFill>
              </a:rPr>
              <a:t>specified</a:t>
            </a:r>
            <a:r>
              <a:rPr lang="pl-PL" sz="1800" b="1" dirty="0" smtClean="0">
                <a:solidFill>
                  <a:schemeClr val="tx1"/>
                </a:solidFill>
              </a:rPr>
              <a:t>  </a:t>
            </a:r>
            <a:r>
              <a:rPr lang="pl-PL" sz="1800" b="1" dirty="0" err="1" smtClean="0">
                <a:solidFill>
                  <a:schemeClr val="tx1"/>
                </a:solidFill>
              </a:rPr>
              <a:t>geographic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area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over long period of time. 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Latterly</a:t>
            </a:r>
            <a:r>
              <a:rPr lang="pl-PL" sz="1800" b="1" dirty="0" smtClean="0"/>
              <a:t>, m</a:t>
            </a:r>
            <a:r>
              <a:rPr lang="pl-PL" sz="1800" b="1" dirty="0" smtClean="0">
                <a:solidFill>
                  <a:schemeClr val="tx1"/>
                </a:solidFill>
              </a:rPr>
              <a:t>any of </a:t>
            </a:r>
            <a:r>
              <a:rPr lang="pl-PL" sz="1800" b="1" dirty="0" err="1" smtClean="0">
                <a:solidFill>
                  <a:schemeClr val="tx1"/>
                </a:solidFill>
              </a:rPr>
              <a:t>them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have entered </a:t>
            </a:r>
            <a:r>
              <a:rPr lang="pl-PL" sz="1800" b="1" dirty="0" err="1" smtClean="0">
                <a:solidFill>
                  <a:schemeClr val="tx1"/>
                </a:solidFill>
              </a:rPr>
              <a:t>new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territory</a:t>
            </a:r>
            <a:r>
              <a:rPr lang="pl-PL" sz="1800" b="1" dirty="0" smtClean="0">
                <a:solidFill>
                  <a:schemeClr val="tx1"/>
                </a:solidFill>
              </a:rPr>
              <a:t>,</a:t>
            </a:r>
            <a:r>
              <a:rPr lang="en-GB" sz="1800" b="1" dirty="0" smtClean="0">
                <a:solidFill>
                  <a:schemeClr val="tx1"/>
                </a:solidFill>
              </a:rPr>
              <a:t> due to </a:t>
            </a:r>
            <a:r>
              <a:rPr lang="pl-PL" sz="1800" b="1" dirty="0" err="1" smtClean="0">
                <a:solidFill>
                  <a:schemeClr val="tx1"/>
                </a:solidFill>
              </a:rPr>
              <a:t>movement</a:t>
            </a:r>
            <a:r>
              <a:rPr lang="pl-PL" sz="1800" b="1" dirty="0" smtClean="0">
                <a:solidFill>
                  <a:schemeClr val="tx1"/>
                </a:solidFill>
              </a:rPr>
              <a:t> of </a:t>
            </a:r>
            <a:r>
              <a:rPr lang="pl-PL" sz="1800" b="1" dirty="0" err="1" smtClean="0">
                <a:solidFill>
                  <a:schemeClr val="tx1"/>
                </a:solidFill>
              </a:rPr>
              <a:t>viremic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hosts</a:t>
            </a:r>
            <a:r>
              <a:rPr lang="pl-PL" sz="1800" b="1" dirty="0" smtClean="0">
                <a:solidFill>
                  <a:schemeClr val="tx1"/>
                </a:solidFill>
              </a:rPr>
              <a:t> (</a:t>
            </a:r>
            <a:r>
              <a:rPr lang="pl-PL" sz="1800" b="1" dirty="0" err="1" smtClean="0">
                <a:solidFill>
                  <a:schemeClr val="tx1"/>
                </a:solidFill>
              </a:rPr>
              <a:t>both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intentionally</a:t>
            </a:r>
            <a:r>
              <a:rPr lang="pl-PL" sz="1800" b="1" dirty="0" smtClean="0">
                <a:solidFill>
                  <a:schemeClr val="tx1"/>
                </a:solidFill>
              </a:rPr>
              <a:t>- </a:t>
            </a:r>
            <a:r>
              <a:rPr lang="pl-PL" sz="1800" b="1" dirty="0" err="1" smtClean="0">
                <a:solidFill>
                  <a:schemeClr val="tx1"/>
                </a:solidFill>
              </a:rPr>
              <a:t>e.g</a:t>
            </a:r>
            <a:r>
              <a:rPr lang="pl-PL" sz="1800" b="1" dirty="0" smtClean="0">
                <a:solidFill>
                  <a:schemeClr val="tx1"/>
                </a:solidFill>
              </a:rPr>
              <a:t>., trade and </a:t>
            </a:r>
            <a:r>
              <a:rPr lang="pl-PL" sz="1800" b="1" dirty="0" err="1" smtClean="0">
                <a:solidFill>
                  <a:schemeClr val="tx1"/>
                </a:solidFill>
              </a:rPr>
              <a:t>naturally</a:t>
            </a:r>
            <a:r>
              <a:rPr lang="pl-PL" sz="1800" b="1" dirty="0" smtClean="0">
                <a:solidFill>
                  <a:schemeClr val="tx1"/>
                </a:solidFill>
              </a:rPr>
              <a:t> – </a:t>
            </a:r>
            <a:r>
              <a:rPr lang="pl-PL" sz="1800" b="1" dirty="0" err="1" smtClean="0">
                <a:solidFill>
                  <a:schemeClr val="tx1"/>
                </a:solidFill>
              </a:rPr>
              <a:t>e.g</a:t>
            </a:r>
            <a:r>
              <a:rPr lang="pl-PL" sz="1800" b="1" dirty="0" smtClean="0">
                <a:solidFill>
                  <a:schemeClr val="tx1"/>
                </a:solidFill>
              </a:rPr>
              <a:t>., </a:t>
            </a:r>
            <a:r>
              <a:rPr lang="pl-PL" sz="1800" b="1" dirty="0" err="1" smtClean="0">
                <a:solidFill>
                  <a:schemeClr val="tx1"/>
                </a:solidFill>
              </a:rPr>
              <a:t>migration</a:t>
            </a:r>
            <a:r>
              <a:rPr lang="pl-PL" sz="1800" b="1" dirty="0" smtClean="0">
                <a:solidFill>
                  <a:schemeClr val="tx1"/>
                </a:solidFill>
              </a:rPr>
              <a:t>), </a:t>
            </a:r>
            <a:r>
              <a:rPr lang="pl-PL" sz="1800" b="1" dirty="0" err="1" smtClean="0">
                <a:solidFill>
                  <a:schemeClr val="tx1"/>
                </a:solidFill>
              </a:rPr>
              <a:t>movement</a:t>
            </a:r>
            <a:r>
              <a:rPr lang="pl-PL" sz="1800" b="1" dirty="0" smtClean="0">
                <a:solidFill>
                  <a:schemeClr val="tx1"/>
                </a:solidFill>
              </a:rPr>
              <a:t> of </a:t>
            </a:r>
            <a:r>
              <a:rPr lang="pl-PL" sz="1800" b="1" dirty="0" err="1" smtClean="0">
                <a:solidFill>
                  <a:schemeClr val="tx1"/>
                </a:solidFill>
              </a:rPr>
              <a:t>virus-carrying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</a:rPr>
              <a:t>vectors</a:t>
            </a:r>
            <a:r>
              <a:rPr lang="pl-PL" sz="1800" b="1" dirty="0" smtClean="0">
                <a:solidFill>
                  <a:schemeClr val="tx1"/>
                </a:solidFill>
              </a:rPr>
              <a:t>, </a:t>
            </a:r>
            <a:r>
              <a:rPr lang="en-GB" sz="1800" b="1" dirty="0" smtClean="0">
                <a:solidFill>
                  <a:schemeClr val="tx1"/>
                </a:solidFill>
              </a:rPr>
              <a:t>changes in the environment</a:t>
            </a:r>
            <a:r>
              <a:rPr lang="pl-PL" sz="1800" b="1" dirty="0" smtClean="0">
                <a:solidFill>
                  <a:schemeClr val="tx1"/>
                </a:solidFill>
              </a:rPr>
              <a:t>, </a:t>
            </a:r>
            <a:r>
              <a:rPr lang="pl-PL" sz="1800" b="1" dirty="0" err="1" smtClean="0">
                <a:solidFill>
                  <a:schemeClr val="tx1"/>
                </a:solidFill>
              </a:rPr>
              <a:t>climate</a:t>
            </a:r>
            <a:r>
              <a:rPr lang="pl-PL" sz="1800" b="1" dirty="0"/>
              <a:t>,</a:t>
            </a:r>
            <a:r>
              <a:rPr lang="en-GB" sz="1800" b="1" dirty="0" smtClean="0">
                <a:solidFill>
                  <a:schemeClr val="tx1"/>
                </a:solidFill>
              </a:rPr>
              <a:t> a</a:t>
            </a:r>
            <a:r>
              <a:rPr lang="pl-PL" sz="1800" b="1" dirty="0"/>
              <a:t>n</a:t>
            </a:r>
            <a:r>
              <a:rPr lang="en-GB" sz="1800" b="1" dirty="0" smtClean="0">
                <a:solidFill>
                  <a:schemeClr val="tx1"/>
                </a:solidFill>
              </a:rPr>
              <a:t>d agriculture</a:t>
            </a:r>
            <a:r>
              <a:rPr lang="pl-PL" sz="1800" b="1" dirty="0" smtClean="0">
                <a:solidFill>
                  <a:schemeClr val="tx1"/>
                </a:solidFill>
              </a:rPr>
              <a:t>.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Certain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viruses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pose</a:t>
            </a:r>
            <a:r>
              <a:rPr lang="en-US" sz="1800" i="1" dirty="0" smtClean="0"/>
              <a:t> </a:t>
            </a:r>
            <a:r>
              <a:rPr lang="en-US" sz="1800" b="1" dirty="0" smtClean="0"/>
              <a:t>threat to health and life of humans or animals</a:t>
            </a:r>
            <a:r>
              <a:rPr lang="pl-PL" sz="1800" b="1" dirty="0" smtClean="0"/>
              <a:t>. </a:t>
            </a:r>
            <a:endParaRPr lang="pl-PL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Serological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methods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pl-PL" b="1" dirty="0" err="1" smtClean="0"/>
              <a:t>birds</a:t>
            </a:r>
            <a:r>
              <a:rPr lang="pl-PL" b="1" dirty="0" smtClean="0"/>
              <a:t> and </a:t>
            </a:r>
            <a:r>
              <a:rPr lang="pl-PL" b="1" dirty="0" err="1" smtClean="0"/>
              <a:t>horses</a:t>
            </a:r>
            <a:r>
              <a:rPr lang="pl-PL" b="1" dirty="0" smtClean="0"/>
              <a:t>)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234888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All sera were tested by</a:t>
            </a:r>
            <a:r>
              <a:rPr lang="pl-PL" b="1" dirty="0" smtClean="0"/>
              <a:t>:</a:t>
            </a:r>
            <a:r>
              <a:rPr lang="en-US" b="1" dirty="0" smtClean="0"/>
              <a:t> 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microneutralisation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procedure on Vero cells</a:t>
            </a:r>
            <a:r>
              <a:rPr lang="pl-PL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  </a:t>
            </a:r>
            <a:r>
              <a:rPr lang="en-US" b="1" dirty="0" smtClean="0"/>
              <a:t>Serum samples with a virus </a:t>
            </a:r>
            <a:r>
              <a:rPr lang="en-US" b="1" dirty="0" err="1" smtClean="0"/>
              <a:t>neutralisation</a:t>
            </a:r>
            <a:r>
              <a:rPr lang="en-US" b="1" dirty="0" smtClean="0"/>
              <a:t> titer of</a:t>
            </a:r>
            <a:r>
              <a:rPr lang="pl-PL" b="1" dirty="0" smtClean="0"/>
              <a:t> ≥1:4 </a:t>
            </a:r>
            <a:r>
              <a:rPr lang="pl-PL" b="1" dirty="0" err="1" smtClean="0"/>
              <a:t>were</a:t>
            </a:r>
            <a:r>
              <a:rPr lang="pl-PL" b="1" dirty="0" smtClean="0"/>
              <a:t> </a:t>
            </a:r>
            <a:r>
              <a:rPr lang="pl-PL" b="1" dirty="0" err="1" smtClean="0"/>
              <a:t>considered</a:t>
            </a:r>
            <a:r>
              <a:rPr lang="pl-PL" b="1" dirty="0" smtClean="0"/>
              <a:t> </a:t>
            </a:r>
            <a:r>
              <a:rPr lang="pl-PL" b="1" dirty="0" err="1" smtClean="0"/>
              <a:t>positive</a:t>
            </a:r>
            <a:r>
              <a:rPr lang="pl-PL" b="1" dirty="0" smtClean="0"/>
              <a:t>;</a:t>
            </a:r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-</a:t>
            </a:r>
            <a:r>
              <a:rPr lang="pl-PL" b="1" dirty="0" err="1" smtClean="0">
                <a:solidFill>
                  <a:srgbClr val="FF0000"/>
                </a:solidFill>
              </a:rPr>
              <a:t>reverse</a:t>
            </a:r>
            <a:r>
              <a:rPr lang="pl-PL" b="1" dirty="0" smtClean="0">
                <a:solidFill>
                  <a:srgbClr val="FF0000"/>
                </a:solidFill>
              </a:rPr>
              <a:t> ELISA</a:t>
            </a:r>
            <a:r>
              <a:rPr lang="pl-PL" b="1" dirty="0" smtClean="0"/>
              <a:t>;</a:t>
            </a:r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- </a:t>
            </a:r>
            <a:r>
              <a:rPr lang="pl-PL" b="1" dirty="0" smtClean="0">
                <a:solidFill>
                  <a:srgbClr val="FF0000"/>
                </a:solidFill>
              </a:rPr>
              <a:t>IFA test </a:t>
            </a:r>
            <a:r>
              <a:rPr lang="pl-PL" b="1" dirty="0" smtClean="0"/>
              <a:t>(</a:t>
            </a:r>
            <a:r>
              <a:rPr lang="pl-PL" b="1" dirty="0" err="1" smtClean="0"/>
              <a:t>Euroimmun</a:t>
            </a:r>
            <a:r>
              <a:rPr lang="pl-PL" b="1" dirty="0" smtClean="0"/>
              <a:t>, </a:t>
            </a:r>
            <a:r>
              <a:rPr lang="pl-PL" b="1" dirty="0" err="1" smtClean="0"/>
              <a:t>Groß-Grönau</a:t>
            </a:r>
            <a:r>
              <a:rPr lang="pl-PL" b="1" dirty="0" smtClean="0"/>
              <a:t>,</a:t>
            </a:r>
            <a:r>
              <a:rPr lang="en-US" b="1" dirty="0" smtClean="0"/>
              <a:t>Germany)</a:t>
            </a:r>
            <a:r>
              <a:rPr lang="pl-PL" b="1" dirty="0" smtClean="0"/>
              <a:t>.</a:t>
            </a:r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Results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	</a:t>
            </a:r>
            <a:r>
              <a:rPr lang="pl-PL" sz="2800" b="1" dirty="0" err="1" smtClean="0">
                <a:solidFill>
                  <a:srgbClr val="FF0000"/>
                </a:solidFill>
              </a:rPr>
              <a:t>Virus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</a:rPr>
              <a:t>isolation</a:t>
            </a:r>
            <a:r>
              <a:rPr lang="pl-PL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00B050"/>
                </a:solidFill>
              </a:rPr>
              <a:t>	WNV </a:t>
            </a:r>
            <a:r>
              <a:rPr lang="pl-PL" sz="1800" b="1" dirty="0" smtClean="0"/>
              <a:t> - </a:t>
            </a:r>
            <a:r>
              <a:rPr lang="pl-PL" sz="1800" b="1" dirty="0" err="1" smtClean="0"/>
              <a:t>negative</a:t>
            </a:r>
            <a:endParaRPr lang="pl-PL" sz="1800" b="1" dirty="0" smtClean="0"/>
          </a:p>
          <a:p>
            <a:pPr>
              <a:lnSpc>
                <a:spcPct val="150000"/>
              </a:lnSpc>
            </a:pP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Isolated</a:t>
            </a:r>
            <a:r>
              <a:rPr lang="pl-PL" sz="1800" b="1" dirty="0" smtClean="0"/>
              <a:t>: </a:t>
            </a:r>
            <a:r>
              <a:rPr lang="pl-PL" sz="1800" b="1" dirty="0" err="1" smtClean="0">
                <a:solidFill>
                  <a:srgbClr val="00B050"/>
                </a:solidFill>
              </a:rPr>
              <a:t>herpesvirus</a:t>
            </a:r>
            <a:r>
              <a:rPr lang="pl-PL" sz="1800" b="1" dirty="0" smtClean="0">
                <a:solidFill>
                  <a:srgbClr val="00B050"/>
                </a:solidFill>
              </a:rPr>
              <a:t>, </a:t>
            </a:r>
            <a:r>
              <a:rPr lang="pl-PL" sz="1800" b="1" dirty="0" err="1" smtClean="0">
                <a:solidFill>
                  <a:srgbClr val="00B050"/>
                </a:solidFill>
              </a:rPr>
              <a:t>paramyxovirus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(Newcastle </a:t>
            </a:r>
            <a:r>
              <a:rPr lang="pl-PL" sz="1800" b="1" dirty="0" err="1" smtClean="0"/>
              <a:t>disease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virus</a:t>
            </a:r>
            <a:r>
              <a:rPr lang="pl-PL" sz="1800" b="1" dirty="0" smtClean="0"/>
              <a:t>), </a:t>
            </a:r>
            <a:r>
              <a:rPr lang="pl-PL" sz="1800" b="1" dirty="0" err="1" smtClean="0">
                <a:solidFill>
                  <a:srgbClr val="00B050"/>
                </a:solidFill>
              </a:rPr>
              <a:t>orthomyxovirus</a:t>
            </a:r>
            <a:r>
              <a:rPr lang="pl-PL" sz="1800" b="1" dirty="0" smtClean="0"/>
              <a:t> (</a:t>
            </a:r>
            <a:r>
              <a:rPr lang="pl-PL" sz="1800" b="1" dirty="0" err="1" smtClean="0"/>
              <a:t>flu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virus</a:t>
            </a:r>
            <a:r>
              <a:rPr lang="pl-PL" sz="1800" b="1" dirty="0" smtClean="0"/>
              <a:t>); </a:t>
            </a:r>
            <a:r>
              <a:rPr lang="pl-PL" sz="1800" b="1" dirty="0" err="1" smtClean="0"/>
              <a:t>negative</a:t>
            </a:r>
            <a:r>
              <a:rPr lang="pl-PL" sz="1800" b="1" dirty="0" smtClean="0"/>
              <a:t> –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circovirus</a:t>
            </a:r>
            <a:r>
              <a:rPr lang="pl-PL" sz="1800" b="1" dirty="0" smtClean="0">
                <a:solidFill>
                  <a:srgbClr val="00B050"/>
                </a:solidFill>
              </a:rPr>
              <a:t>.</a:t>
            </a:r>
            <a:endParaRPr lang="pl-PL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Results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	</a:t>
            </a:r>
            <a:r>
              <a:rPr lang="pl-PL" sz="2800" b="1" dirty="0" err="1" smtClean="0">
                <a:solidFill>
                  <a:srgbClr val="FF0000"/>
                </a:solidFill>
              </a:rPr>
              <a:t>Serological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</a:rPr>
              <a:t>investigations</a:t>
            </a:r>
            <a:r>
              <a:rPr lang="pl-PL" sz="2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:</a:t>
            </a:r>
          </a:p>
          <a:p>
            <a:pPr>
              <a:buNone/>
            </a:pPr>
            <a:r>
              <a:rPr lang="pl-PL" sz="1800" b="1" dirty="0" smtClean="0"/>
              <a:t>	6 </a:t>
            </a:r>
            <a:r>
              <a:rPr lang="pl-PL" sz="1800" b="1" dirty="0" smtClean="0">
                <a:solidFill>
                  <a:srgbClr val="0070C0"/>
                </a:solidFill>
              </a:rPr>
              <a:t>(42.85%) </a:t>
            </a:r>
            <a:r>
              <a:rPr lang="pl-PL" sz="1800" b="1" dirty="0" smtClean="0"/>
              <a:t>serum </a:t>
            </a:r>
            <a:r>
              <a:rPr lang="pl-PL" sz="1800" b="1" dirty="0" err="1" smtClean="0"/>
              <a:t>samples</a:t>
            </a:r>
            <a:r>
              <a:rPr lang="pl-PL" sz="1800" b="1" dirty="0" smtClean="0"/>
              <a:t> - </a:t>
            </a:r>
            <a:r>
              <a:rPr lang="pl-PL" sz="1800" b="1" dirty="0" err="1" smtClean="0"/>
              <a:t>positive</a:t>
            </a:r>
            <a:r>
              <a:rPr lang="pl-PL" sz="1800" b="1" dirty="0" smtClean="0"/>
              <a:t> (4 </a:t>
            </a:r>
            <a:r>
              <a:rPr lang="pl-PL" sz="1800" b="1" dirty="0" err="1" smtClean="0"/>
              <a:t>healthy</a:t>
            </a:r>
            <a:r>
              <a:rPr lang="pl-PL" sz="1800" b="1" dirty="0" smtClean="0"/>
              <a:t> 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goshawks</a:t>
            </a:r>
            <a:r>
              <a:rPr lang="pl-PL" sz="1800" b="1" dirty="0" smtClean="0"/>
              <a:t>,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smtClean="0"/>
              <a:t>2 </a:t>
            </a:r>
            <a:r>
              <a:rPr lang="pl-PL" sz="1800" b="1" dirty="0" err="1" smtClean="0"/>
              <a:t>sick</a:t>
            </a:r>
            <a:r>
              <a:rPr lang="pl-PL" sz="1800" b="1" dirty="0" smtClean="0"/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white-tailed</a:t>
            </a:r>
            <a:r>
              <a:rPr lang="pl-PL" sz="1800" b="1" dirty="0" smtClean="0">
                <a:solidFill>
                  <a:srgbClr val="00B050"/>
                </a:solidFill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</a:rPr>
              <a:t>Eagles</a:t>
            </a:r>
            <a:r>
              <a:rPr lang="pl-PL" sz="1800" b="1" dirty="0" smtClean="0"/>
              <a:t>)</a:t>
            </a:r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Titers</a:t>
            </a:r>
            <a:r>
              <a:rPr lang="pl-PL" sz="1800" b="1" dirty="0" smtClean="0"/>
              <a:t>: 1:10 -1; 1:20 – 1; 1:80 – 1; 1:160 – 2; 1:1280 - 1 </a:t>
            </a:r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Horses</a:t>
            </a:r>
            <a:r>
              <a:rPr lang="pl-PL" sz="1800" b="1" dirty="0" smtClean="0"/>
              <a:t>:</a:t>
            </a:r>
          </a:p>
          <a:p>
            <a:pPr>
              <a:buNone/>
            </a:pPr>
            <a:r>
              <a:rPr lang="pl-PL" sz="1800" b="1" dirty="0" smtClean="0"/>
              <a:t>	83 </a:t>
            </a:r>
            <a:r>
              <a:rPr lang="pl-PL" sz="1800" b="1" dirty="0" smtClean="0">
                <a:solidFill>
                  <a:srgbClr val="0070C0"/>
                </a:solidFill>
              </a:rPr>
              <a:t>(20.2%) </a:t>
            </a:r>
            <a:r>
              <a:rPr lang="pl-PL" sz="1800" b="1" dirty="0" smtClean="0"/>
              <a:t>serum </a:t>
            </a:r>
            <a:r>
              <a:rPr lang="pl-PL" sz="1800" b="1" dirty="0" err="1" smtClean="0"/>
              <a:t>samples</a:t>
            </a:r>
            <a:r>
              <a:rPr lang="pl-PL" sz="1800" b="1" dirty="0" smtClean="0"/>
              <a:t> – </a:t>
            </a:r>
            <a:r>
              <a:rPr lang="pl-PL" sz="1800" b="1" dirty="0" err="1" smtClean="0"/>
              <a:t>positive</a:t>
            </a:r>
            <a:r>
              <a:rPr lang="pl-PL" sz="1800" b="1" dirty="0" smtClean="0"/>
              <a:t>  (</a:t>
            </a:r>
            <a:r>
              <a:rPr lang="pl-PL" sz="1800" b="1" dirty="0" err="1" smtClean="0"/>
              <a:t>different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age</a:t>
            </a:r>
            <a:r>
              <a:rPr lang="pl-PL" sz="1800" b="1" dirty="0" smtClean="0"/>
              <a:t>, sex, </a:t>
            </a:r>
            <a:r>
              <a:rPr lang="pl-PL" sz="1800" b="1" dirty="0" err="1" smtClean="0"/>
              <a:t>breed</a:t>
            </a:r>
            <a:r>
              <a:rPr lang="pl-PL" sz="1800" b="1" dirty="0" smtClean="0"/>
              <a:t> ; 56 </a:t>
            </a:r>
            <a:r>
              <a:rPr lang="pl-PL" sz="1800" b="1" dirty="0" err="1" smtClean="0"/>
              <a:t>percent</a:t>
            </a:r>
            <a:r>
              <a:rPr lang="pl-PL" sz="1800" b="1" dirty="0" smtClean="0"/>
              <a:t> of </a:t>
            </a:r>
            <a:r>
              <a:rPr lang="en-US" sz="1800" b="1" dirty="0" smtClean="0"/>
              <a:t>horses, according to their travel</a:t>
            </a:r>
            <a:r>
              <a:rPr lang="pl-PL" sz="1800" b="1" dirty="0" smtClean="0"/>
              <a:t> </a:t>
            </a:r>
            <a:r>
              <a:rPr lang="en-US" sz="1800" b="1" dirty="0" smtClean="0"/>
              <a:t>history, never left the country</a:t>
            </a:r>
            <a:r>
              <a:rPr lang="pl-PL" sz="1800" b="1" dirty="0" smtClean="0"/>
              <a:t>)</a:t>
            </a:r>
            <a:r>
              <a:rPr lang="en-US" sz="1800" b="1" dirty="0" smtClean="0"/>
              <a:t>.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Titers</a:t>
            </a:r>
            <a:r>
              <a:rPr lang="pl-PL" sz="1800" b="1" dirty="0" smtClean="0"/>
              <a:t>: 1:10 – 10; 1:20 - 19, 1:40 – 46; 1:80 – 1, 1:320 – 1; 1:640 – 2; ≥1:1280 - 4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err="1" smtClean="0"/>
              <a:t>Discussion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conclusion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507288" cy="543346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	BIRDS</a:t>
            </a:r>
          </a:p>
          <a:p>
            <a:pPr>
              <a:lnSpc>
                <a:spcPct val="150000"/>
              </a:lnSpc>
            </a:pPr>
            <a:r>
              <a:rPr lang="pl-PL" sz="1800" b="1" dirty="0" err="1" smtClean="0"/>
              <a:t>Antibiodies</a:t>
            </a:r>
            <a:r>
              <a:rPr lang="pl-PL" sz="1800" b="1" dirty="0" smtClean="0"/>
              <a:t>  </a:t>
            </a:r>
            <a:r>
              <a:rPr lang="pl-PL" sz="1800" b="1" dirty="0" err="1" smtClean="0"/>
              <a:t>against</a:t>
            </a:r>
            <a:r>
              <a:rPr lang="pl-PL" sz="1800" b="1" dirty="0" smtClean="0"/>
              <a:t> WNV </a:t>
            </a:r>
            <a:r>
              <a:rPr lang="pl-PL" sz="1800" b="1" dirty="0" err="1" smtClean="0"/>
              <a:t>have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been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found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Poland </a:t>
            </a:r>
            <a:r>
              <a:rPr lang="pl-PL" sz="1800" b="1" dirty="0" err="1" smtClean="0"/>
              <a:t>since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over</a:t>
            </a:r>
            <a:r>
              <a:rPr lang="pl-PL" sz="1800" b="1" dirty="0" smtClean="0"/>
              <a:t> 15 </a:t>
            </a:r>
            <a:r>
              <a:rPr lang="pl-PL" sz="1800" b="1" dirty="0" err="1" smtClean="0"/>
              <a:t>years</a:t>
            </a:r>
            <a:r>
              <a:rPr lang="pl-PL" sz="1800" b="1" dirty="0" smtClean="0"/>
              <a:t>, but so far,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rate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seropositive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 was </a:t>
            </a:r>
            <a:r>
              <a:rPr lang="pl-PL" sz="1800" b="1" dirty="0" err="1" smtClean="0"/>
              <a:t>relatively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low</a:t>
            </a:r>
            <a:r>
              <a:rPr lang="pl-PL" sz="1800" b="1" dirty="0" smtClean="0"/>
              <a:t>. The high </a:t>
            </a:r>
            <a:r>
              <a:rPr lang="pl-PL" sz="1800" b="1" dirty="0" err="1" smtClean="0"/>
              <a:t>percentage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research</a:t>
            </a:r>
            <a:r>
              <a:rPr lang="pl-PL" sz="1800" b="1" dirty="0" smtClean="0"/>
              <a:t> </a:t>
            </a:r>
            <a:r>
              <a:rPr lang="en-US" sz="1800" b="1" dirty="0" smtClean="0"/>
              <a:t>can suggest that the virus is already present</a:t>
            </a:r>
            <a:r>
              <a:rPr lang="pl-PL" sz="1800" b="1" dirty="0" smtClean="0"/>
              <a:t> </a:t>
            </a:r>
            <a:r>
              <a:rPr lang="en-US" sz="1800" b="1" dirty="0" smtClean="0"/>
              <a:t>in</a:t>
            </a:r>
            <a:r>
              <a:rPr lang="pl-PL" sz="1800" b="1" dirty="0" smtClean="0"/>
              <a:t> Poland. </a:t>
            </a:r>
          </a:p>
          <a:p>
            <a:pPr>
              <a:lnSpc>
                <a:spcPct val="150000"/>
              </a:lnSpc>
            </a:pPr>
            <a:endParaRPr lang="pl-PL" sz="1800" b="1" dirty="0" smtClean="0"/>
          </a:p>
          <a:p>
            <a:pPr>
              <a:lnSpc>
                <a:spcPct val="150000"/>
              </a:lnSpc>
            </a:pPr>
            <a:r>
              <a:rPr lang="pl-PL" sz="1800" b="1" dirty="0" err="1" smtClean="0"/>
              <a:t>According</a:t>
            </a:r>
            <a:r>
              <a:rPr lang="pl-PL" sz="1800" b="1" dirty="0" smtClean="0"/>
              <a:t> Komar et al. </a:t>
            </a:r>
            <a:r>
              <a:rPr lang="pl-PL" sz="1800" b="1" dirty="0" err="1" smtClean="0"/>
              <a:t>blue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jays</a:t>
            </a:r>
            <a:r>
              <a:rPr lang="pl-PL" sz="1800" b="1" dirty="0" smtClean="0"/>
              <a:t>, </a:t>
            </a:r>
            <a:r>
              <a:rPr lang="en-US" sz="1800" b="1" dirty="0" smtClean="0"/>
              <a:t>American </a:t>
            </a:r>
            <a:r>
              <a:rPr lang="pl-PL" sz="1800" b="1" dirty="0" smtClean="0"/>
              <a:t>c</a:t>
            </a:r>
            <a:r>
              <a:rPr lang="en-US" sz="1800" b="1" dirty="0" smtClean="0"/>
              <a:t>rows,</a:t>
            </a:r>
            <a:r>
              <a:rPr lang="pl-PL" sz="1800" b="1" dirty="0" smtClean="0"/>
              <a:t> and house </a:t>
            </a:r>
            <a:r>
              <a:rPr lang="pl-PL" sz="1800" b="1" dirty="0" err="1" smtClean="0"/>
              <a:t>sparrows</a:t>
            </a:r>
            <a:r>
              <a:rPr lang="pl-PL" sz="1800" b="1" dirty="0" smtClean="0"/>
              <a:t> </a:t>
            </a:r>
            <a:r>
              <a:rPr lang="en-US" sz="1800" b="1" dirty="0" smtClean="0"/>
              <a:t> </a:t>
            </a:r>
            <a:r>
              <a:rPr lang="pl-PL" sz="1800" b="1" dirty="0" err="1" smtClean="0"/>
              <a:t>are</a:t>
            </a:r>
            <a:r>
              <a:rPr lang="pl-PL" sz="1800" b="1" dirty="0" smtClean="0"/>
              <a:t> </a:t>
            </a:r>
            <a:r>
              <a:rPr lang="en-US" sz="1800" b="1" dirty="0" smtClean="0"/>
              <a:t>some of the most susceptible birds to West Nile Virus infection</a:t>
            </a:r>
            <a:r>
              <a:rPr lang="pl-PL" sz="1800" b="1" dirty="0" smtClean="0"/>
              <a:t>. </a:t>
            </a:r>
            <a:r>
              <a:rPr lang="pl-PL" sz="1800" b="1" dirty="0" err="1" smtClean="0"/>
              <a:t>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investigations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involved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goshawks</a:t>
            </a:r>
            <a:r>
              <a:rPr lang="pl-PL" sz="1800" b="1" dirty="0" smtClean="0"/>
              <a:t> and </a:t>
            </a:r>
            <a:r>
              <a:rPr lang="pl-PL" sz="1800" b="1" dirty="0" err="1" smtClean="0"/>
              <a:t>white-tailed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Eagles</a:t>
            </a:r>
            <a:r>
              <a:rPr lang="pl-PL" sz="1800" b="1" dirty="0" smtClean="0"/>
              <a:t> - </a:t>
            </a:r>
            <a:r>
              <a:rPr lang="pl-PL" sz="1800" b="1" dirty="0" err="1" smtClean="0"/>
              <a:t>potentially</a:t>
            </a:r>
            <a:r>
              <a:rPr lang="pl-PL" sz="1800" b="1" dirty="0" smtClean="0"/>
              <a:t> less </a:t>
            </a:r>
            <a:r>
              <a:rPr lang="pl-PL" sz="1800" b="1" dirty="0" err="1" smtClean="0"/>
              <a:t>sensitive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species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yet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rate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seropositive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 was high</a:t>
            </a:r>
            <a:r>
              <a:rPr lang="en-US" sz="1800" b="1" dirty="0" smtClean="0"/>
              <a:t>.</a:t>
            </a:r>
            <a:r>
              <a:rPr lang="pl-PL" sz="1800" b="1" dirty="0" smtClean="0"/>
              <a:t> </a:t>
            </a:r>
          </a:p>
          <a:p>
            <a:pPr>
              <a:lnSpc>
                <a:spcPct val="150000"/>
              </a:lnSpc>
            </a:pPr>
            <a:endParaRPr lang="pl-PL" sz="1800" b="1" dirty="0" smtClean="0"/>
          </a:p>
          <a:p>
            <a:pPr>
              <a:lnSpc>
                <a:spcPct val="150000"/>
              </a:lnSpc>
            </a:pPr>
            <a:r>
              <a:rPr lang="pl-PL" sz="1800" b="1" dirty="0" err="1" smtClean="0"/>
              <a:t>Admittedly</a:t>
            </a:r>
            <a:r>
              <a:rPr lang="pl-PL" sz="1800" b="1" dirty="0" smtClean="0"/>
              <a:t>  </a:t>
            </a:r>
            <a:r>
              <a:rPr lang="pl-PL" sz="1800" b="1" dirty="0" err="1" smtClean="0"/>
              <a:t>positive</a:t>
            </a:r>
            <a:r>
              <a:rPr lang="pl-PL" sz="1800" b="1" dirty="0" smtClean="0"/>
              <a:t>  </a:t>
            </a:r>
            <a:r>
              <a:rPr lang="pl-PL" sz="1800" b="1" dirty="0" err="1" smtClean="0"/>
              <a:t>wild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could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have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contact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with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virus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outside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country, but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case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tested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raptors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species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adults</a:t>
            </a:r>
            <a:r>
              <a:rPr lang="pl-PL" sz="1800" b="1" dirty="0" smtClean="0"/>
              <a:t> do not </a:t>
            </a:r>
            <a:r>
              <a:rPr lang="pl-PL" sz="1800" b="1" dirty="0" err="1" smtClean="0"/>
              <a:t>migrate</a:t>
            </a:r>
            <a:r>
              <a:rPr lang="pl-PL" sz="1800" b="1" dirty="0" smtClean="0"/>
              <a:t> (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highest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titers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were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found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3-4 </a:t>
            </a:r>
            <a:r>
              <a:rPr lang="pl-PL" sz="1800" b="1" dirty="0" err="1" smtClean="0"/>
              <a:t>years</a:t>
            </a:r>
            <a:r>
              <a:rPr lang="pl-PL" sz="1800" b="1" dirty="0" smtClean="0"/>
              <a:t> old </a:t>
            </a:r>
            <a:r>
              <a:rPr lang="pl-PL" sz="1800" b="1" dirty="0" err="1" smtClean="0"/>
              <a:t>birds</a:t>
            </a:r>
            <a:r>
              <a:rPr lang="pl-PL" sz="1800" b="1" dirty="0" smtClean="0"/>
              <a:t>) .</a:t>
            </a:r>
          </a:p>
          <a:p>
            <a:pPr>
              <a:lnSpc>
                <a:spcPct val="150000"/>
              </a:lnSpc>
            </a:pP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Discussion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conclusion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	HORSES</a:t>
            </a:r>
          </a:p>
          <a:p>
            <a:pPr>
              <a:lnSpc>
                <a:spcPct val="150000"/>
              </a:lnSpc>
            </a:pPr>
            <a:r>
              <a:rPr lang="pl-PL" sz="1800" b="1" dirty="0" smtClean="0"/>
              <a:t>We </a:t>
            </a:r>
            <a:r>
              <a:rPr lang="pl-PL" sz="1800" b="1" dirty="0" err="1" smtClean="0"/>
              <a:t>obtained</a:t>
            </a:r>
            <a:r>
              <a:rPr lang="pl-PL" sz="1800" b="1" dirty="0" smtClean="0"/>
              <a:t> a </a:t>
            </a:r>
            <a:r>
              <a:rPr lang="pl-PL" sz="1800" b="1" dirty="0" err="1" smtClean="0"/>
              <a:t>surprisingly</a:t>
            </a:r>
            <a:r>
              <a:rPr lang="pl-PL" sz="1800" b="1" dirty="0" smtClean="0"/>
              <a:t> high </a:t>
            </a:r>
            <a:r>
              <a:rPr lang="pl-PL" sz="1800" b="1" dirty="0" err="1" smtClean="0"/>
              <a:t>percentage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seropositive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horses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comparison</a:t>
            </a:r>
            <a:r>
              <a:rPr lang="pl-PL" sz="1800" b="1" dirty="0" smtClean="0"/>
              <a:t> to </a:t>
            </a:r>
            <a:r>
              <a:rPr lang="pl-PL" sz="1800" b="1" dirty="0" err="1" smtClean="0"/>
              <a:t>earlier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research</a:t>
            </a:r>
            <a:r>
              <a:rPr lang="pl-PL" sz="1800" b="1" dirty="0" smtClean="0"/>
              <a:t> (2008) - 2  </a:t>
            </a:r>
            <a:r>
              <a:rPr lang="pl-PL" sz="1800" b="1" dirty="0" err="1" smtClean="0"/>
              <a:t>horses</a:t>
            </a:r>
            <a:r>
              <a:rPr lang="pl-PL" sz="1800" b="1" dirty="0" smtClean="0"/>
              <a:t> -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0.65% </a:t>
            </a:r>
            <a:r>
              <a:rPr lang="pl-PL" sz="1800" b="1" dirty="0" smtClean="0"/>
              <a:t>and  </a:t>
            </a:r>
            <a:r>
              <a:rPr lang="pl-PL" sz="1800" b="1" dirty="0" err="1" smtClean="0"/>
              <a:t>research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from</a:t>
            </a:r>
            <a:r>
              <a:rPr lang="pl-PL" sz="1800" b="1" dirty="0" smtClean="0"/>
              <a:t> Puławy PIW (2015) - 1 </a:t>
            </a:r>
            <a:r>
              <a:rPr lang="pl-PL" sz="1800" b="1" dirty="0" err="1" smtClean="0"/>
              <a:t>horse</a:t>
            </a:r>
            <a:r>
              <a:rPr lang="pl-PL" sz="1800" b="1" dirty="0" smtClean="0"/>
              <a:t> - 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0.26%.</a:t>
            </a:r>
          </a:p>
          <a:p>
            <a:pPr>
              <a:lnSpc>
                <a:spcPct val="150000"/>
              </a:lnSpc>
            </a:pPr>
            <a:r>
              <a:rPr lang="pl-PL" sz="1800" b="1" dirty="0" smtClean="0"/>
              <a:t> In </a:t>
            </a:r>
            <a:r>
              <a:rPr lang="pl-PL" sz="1800" b="1" dirty="0" err="1" smtClean="0"/>
              <a:t>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research</a:t>
            </a:r>
            <a:r>
              <a:rPr lang="pl-PL" sz="1800" b="1" dirty="0" smtClean="0"/>
              <a:t> 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20.2 </a:t>
            </a:r>
            <a:r>
              <a:rPr lang="pl-PL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percent</a:t>
            </a:r>
            <a:r>
              <a:rPr lang="pl-PL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1800" b="1" dirty="0" smtClean="0"/>
              <a:t>of </a:t>
            </a:r>
            <a:r>
              <a:rPr lang="pl-PL" sz="1800" b="1" dirty="0" err="1" smtClean="0"/>
              <a:t>horses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were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serospositive</a:t>
            </a:r>
            <a:r>
              <a:rPr lang="pl-PL" sz="1800" b="1" dirty="0" smtClean="0"/>
              <a:t>  (56% </a:t>
            </a:r>
            <a:r>
              <a:rPr lang="en-US" sz="1800" b="1" dirty="0" smtClean="0"/>
              <a:t>horses</a:t>
            </a:r>
            <a:r>
              <a:rPr lang="pl-PL" sz="1800" b="1" dirty="0" smtClean="0"/>
              <a:t> </a:t>
            </a:r>
            <a:r>
              <a:rPr lang="en-US" sz="1800" b="1" dirty="0" smtClean="0"/>
              <a:t>never left the country</a:t>
            </a:r>
            <a:r>
              <a:rPr lang="pl-PL" sz="1800" b="1" dirty="0" smtClean="0"/>
              <a:t>), </a:t>
            </a:r>
            <a:r>
              <a:rPr lang="pl-PL" sz="1800" b="1" dirty="0" err="1" smtClean="0"/>
              <a:t>it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confirm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thesis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that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virus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present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ecosystem</a:t>
            </a:r>
            <a:r>
              <a:rPr lang="pl-PL" sz="1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6021288"/>
            <a:ext cx="5133256" cy="638944"/>
          </a:xfrm>
        </p:spPr>
        <p:txBody>
          <a:bodyPr>
            <a:normAutofit/>
          </a:bodyPr>
          <a:lstStyle/>
          <a:p>
            <a:r>
              <a:rPr lang="pl-PL" sz="1400" b="1" dirty="0" smtClean="0"/>
              <a:t>                 </a:t>
            </a:r>
            <a:r>
              <a:rPr lang="pl-PL" sz="1400" b="1" dirty="0" err="1" smtClean="0"/>
              <a:t>source</a:t>
            </a:r>
            <a:r>
              <a:rPr lang="pl-PL" sz="1400" b="1" dirty="0" smtClean="0"/>
              <a:t>: http://www.topnews.</a:t>
            </a:r>
            <a:endParaRPr lang="pl-PL" sz="1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5"/>
            <a:ext cx="7704856" cy="388843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l-PL" dirty="0" smtClean="0"/>
              <a:t>    </a:t>
            </a:r>
            <a:endParaRPr lang="pl-PL" sz="1800" b="1" dirty="0"/>
          </a:p>
        </p:txBody>
      </p:sp>
      <p:sp>
        <p:nvSpPr>
          <p:cNvPr id="5" name="Prostokąt 4"/>
          <p:cNvSpPr/>
          <p:nvPr/>
        </p:nvSpPr>
        <p:spPr>
          <a:xfrm>
            <a:off x="251520" y="260648"/>
            <a:ext cx="8640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CRIMEAN–CONGO HEMORRHAGIC FEVER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VIRUS</a:t>
            </a: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(CCHF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 descr="http://topnews.in/health/files/lethal-viru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175468" cy="353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Virus</a:t>
            </a:r>
            <a:r>
              <a:rPr lang="pl-PL" b="1" dirty="0" smtClean="0"/>
              <a:t> </a:t>
            </a:r>
            <a:r>
              <a:rPr lang="pl-PL" b="1" dirty="0" err="1" smtClean="0"/>
              <a:t>classification</a:t>
            </a:r>
            <a:r>
              <a:rPr lang="pl-PL" b="1" dirty="0" smtClean="0"/>
              <a:t> and </a:t>
            </a:r>
            <a:r>
              <a:rPr lang="pl-PL" b="1" dirty="0" err="1" smtClean="0"/>
              <a:t>morphology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60212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pl-PL" sz="2000" b="1" dirty="0" smtClean="0"/>
              <a:t>	CCHF- </a:t>
            </a:r>
            <a:r>
              <a:rPr lang="en-US" sz="2000" b="1" dirty="0" smtClean="0"/>
              <a:t>a widespread tick-borne viral disease that is endemic in Africa, the</a:t>
            </a:r>
            <a:r>
              <a:rPr lang="pl-PL" sz="2000" b="1" dirty="0" smtClean="0"/>
              <a:t> </a:t>
            </a:r>
            <a:r>
              <a:rPr lang="en-US" sz="2000" b="1" dirty="0" smtClean="0"/>
              <a:t>Balkans, the Middle East and Asia</a:t>
            </a:r>
            <a:r>
              <a:rPr lang="en-US" b="1" dirty="0" smtClean="0"/>
              <a:t>.</a:t>
            </a:r>
            <a:endParaRPr lang="pl-PL" b="1" dirty="0" smtClean="0"/>
          </a:p>
          <a:p>
            <a:pPr fontAlgn="ctr">
              <a:lnSpc>
                <a:spcPct val="150000"/>
              </a:lnSpc>
              <a:buNone/>
            </a:pPr>
            <a:r>
              <a:rPr lang="pl-PL" sz="1800" b="1" dirty="0" smtClean="0"/>
              <a:t>	Order: </a:t>
            </a:r>
            <a:r>
              <a:rPr lang="pl-PL" sz="1800" b="1" i="1" dirty="0" err="1" smtClean="0"/>
              <a:t>Unassigned</a:t>
            </a:r>
            <a:endParaRPr lang="pl-PL" sz="1800" b="1" dirty="0" smtClean="0"/>
          </a:p>
          <a:p>
            <a:pPr fontAlgn="ctr"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Family</a:t>
            </a:r>
            <a:r>
              <a:rPr lang="pl-PL" sz="1800" b="1" dirty="0" smtClean="0"/>
              <a:t>: </a:t>
            </a:r>
            <a:r>
              <a:rPr lang="pl-PL" sz="1800" b="1" i="1" dirty="0" err="1" smtClean="0"/>
              <a:t>Bunyaviridae</a:t>
            </a:r>
            <a:endParaRPr lang="pl-PL" sz="1800" b="1" dirty="0" smtClean="0"/>
          </a:p>
          <a:p>
            <a:pPr fontAlgn="ctr"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Genus</a:t>
            </a:r>
            <a:r>
              <a:rPr lang="pl-PL" sz="1800" b="1" dirty="0" smtClean="0"/>
              <a:t>: </a:t>
            </a:r>
            <a:r>
              <a:rPr lang="pl-PL" sz="1800" b="1" i="1" dirty="0" err="1" smtClean="0"/>
              <a:t>Nairovirus</a:t>
            </a:r>
            <a:endParaRPr lang="pl-PL" sz="1800" b="1" dirty="0" smtClean="0"/>
          </a:p>
          <a:p>
            <a:pPr fontAlgn="ctr"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Species</a:t>
            </a:r>
            <a:r>
              <a:rPr lang="pl-PL" sz="1800" b="1" dirty="0" smtClean="0"/>
              <a:t>: </a:t>
            </a:r>
            <a:r>
              <a:rPr lang="pl-PL" sz="1800" b="1" i="1" dirty="0" err="1" smtClean="0"/>
              <a:t>Crimean-Congo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hemorrhagic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fever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virus</a:t>
            </a:r>
            <a:endParaRPr lang="pl-PL" sz="1800" b="1" i="1" dirty="0" smtClean="0"/>
          </a:p>
          <a:p>
            <a:pPr fontAlgn="ctr">
              <a:lnSpc>
                <a:spcPct val="150000"/>
              </a:lnSpc>
              <a:buNone/>
            </a:pP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-</a:t>
            </a:r>
            <a:r>
              <a:rPr lang="en-US" sz="1800" b="1" dirty="0" smtClean="0"/>
              <a:t> first </a:t>
            </a:r>
            <a:r>
              <a:rPr lang="en-US" sz="1800" b="1" dirty="0" err="1" smtClean="0"/>
              <a:t>recog</a:t>
            </a:r>
            <a:r>
              <a:rPr lang="pl-PL" sz="1800" b="1" dirty="0" err="1" smtClean="0"/>
              <a:t>nision</a:t>
            </a:r>
            <a:r>
              <a:rPr lang="en-US" sz="1800" b="1" dirty="0" smtClean="0"/>
              <a:t> </a:t>
            </a:r>
            <a:r>
              <a:rPr lang="pl-PL" sz="1800" b="1" dirty="0" smtClean="0"/>
              <a:t>-</a:t>
            </a:r>
            <a:r>
              <a:rPr lang="en-US" sz="1800" b="1" dirty="0" smtClean="0"/>
              <a:t> the Crimean peninsula in the</a:t>
            </a:r>
            <a:r>
              <a:rPr lang="pl-PL" sz="1800" b="1" dirty="0" smtClean="0"/>
              <a:t> </a:t>
            </a:r>
            <a:r>
              <a:rPr lang="en-US" sz="1800" b="1" dirty="0" smtClean="0"/>
              <a:t>mid-1940s</a:t>
            </a:r>
            <a:r>
              <a:rPr lang="pl-PL" sz="1800" b="1" dirty="0" smtClean="0"/>
              <a:t>; </a:t>
            </a:r>
            <a:r>
              <a:rPr lang="en-US" sz="1800" b="1" dirty="0" smtClean="0"/>
              <a:t>first </a:t>
            </a:r>
            <a:r>
              <a:rPr lang="en-US" sz="1800" b="1" dirty="0" err="1" smtClean="0"/>
              <a:t>isolat</a:t>
            </a:r>
            <a:r>
              <a:rPr lang="pl-PL" sz="1800" b="1" dirty="0" err="1" smtClean="0"/>
              <a:t>ion</a:t>
            </a:r>
            <a:r>
              <a:rPr lang="pl-PL" sz="1800" b="1" dirty="0" smtClean="0"/>
              <a:t>-</a:t>
            </a:r>
            <a:r>
              <a:rPr lang="en-US" sz="1800" b="1" dirty="0" smtClean="0"/>
              <a:t> from a patient in</a:t>
            </a:r>
            <a:r>
              <a:rPr lang="pl-PL" sz="1800" b="1" dirty="0" smtClean="0"/>
              <a:t> </a:t>
            </a:r>
            <a:r>
              <a:rPr lang="en-US" sz="1800" b="1" dirty="0" smtClean="0"/>
              <a:t>Kisangani, Democratic Republic of Congo, in 1956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endParaRPr lang="pl-PL" sz="1800" dirty="0" smtClean="0"/>
          </a:p>
          <a:p>
            <a:pPr>
              <a:lnSpc>
                <a:spcPct val="150000"/>
              </a:lnSpc>
              <a:buNone/>
            </a:pPr>
            <a:r>
              <a:rPr lang="pl-PL" sz="1800" dirty="0" smtClean="0"/>
              <a:t>	</a:t>
            </a:r>
            <a:r>
              <a:rPr lang="pl-PL" sz="1800" b="1" dirty="0" smtClean="0"/>
              <a:t>-</a:t>
            </a:r>
            <a:r>
              <a:rPr lang="en-US" sz="1800" b="1" dirty="0" smtClean="0"/>
              <a:t>80–120 nm</a:t>
            </a:r>
            <a:r>
              <a:rPr lang="pl-PL" sz="1800" b="1" dirty="0" smtClean="0"/>
              <a:t>,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pleomorphic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enveloped</a:t>
            </a:r>
            <a:r>
              <a:rPr lang="pl-PL" sz="1800" b="1" dirty="0" smtClean="0"/>
              <a:t>, </a:t>
            </a:r>
            <a:r>
              <a:rPr lang="en-US" sz="1800" b="1" dirty="0" smtClean="0"/>
              <a:t>the genome</a:t>
            </a:r>
            <a:r>
              <a:rPr lang="pl-PL" sz="1800" b="1" dirty="0" smtClean="0"/>
              <a:t>:</a:t>
            </a:r>
            <a:r>
              <a:rPr lang="en-US" sz="1800" b="1" dirty="0" smtClean="0"/>
              <a:t> 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       </a:t>
            </a:r>
            <a:r>
              <a:rPr lang="en-US" sz="1800" b="1" dirty="0" smtClean="0"/>
              <a:t>three copies of </a:t>
            </a:r>
            <a:r>
              <a:rPr lang="pl-PL" sz="1800" b="1" dirty="0" err="1" smtClean="0"/>
              <a:t>negative-strand</a:t>
            </a:r>
            <a:r>
              <a:rPr lang="pl-PL" sz="1800" b="1" dirty="0" smtClean="0"/>
              <a:t> RNA (</a:t>
            </a:r>
            <a:r>
              <a:rPr lang="pl-PL" sz="1800" b="1" dirty="0" err="1" smtClean="0"/>
              <a:t>ssRNA</a:t>
            </a:r>
            <a:r>
              <a:rPr lang="pl-PL" sz="1800" b="1" dirty="0" smtClean="0"/>
              <a:t>-)  </a:t>
            </a:r>
            <a:r>
              <a:rPr lang="pl-PL" sz="1800" b="1" dirty="0" err="1" smtClean="0"/>
              <a:t>segments</a:t>
            </a:r>
            <a:r>
              <a:rPr lang="en-US" sz="1800" b="1" dirty="0" smtClean="0"/>
              <a:t>. 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endParaRPr lang="pl-PL" sz="1800" b="1" dirty="0" smtClean="0"/>
          </a:p>
        </p:txBody>
      </p:sp>
      <p:sp>
        <p:nvSpPr>
          <p:cNvPr id="14338" name="AutoShape 2" descr="Znalezione obrazy dla zapytania cchf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40" name="AutoShape 4" descr="Znalezione obrazy dla zapytania cchf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508104" y="3717032"/>
            <a:ext cx="3419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http://education.expasy.org/images/Bunyaviridae_virion.jpg</a:t>
            </a:r>
            <a:endParaRPr lang="pl-PL" sz="1000" dirty="0"/>
          </a:p>
        </p:txBody>
      </p:sp>
      <p:pic>
        <p:nvPicPr>
          <p:cNvPr id="8" name="Obraz 7" descr="http://education.expasy.org/images/Bunyaviridae_vir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623186" cy="159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Znalezione obrazy dla zapytania cchf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0" name="AutoShape 4" descr="Znalezione obrazy dla zapytania cchf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2" name="AutoShape 6" descr="Znalezione obrazy dla zapytania cchf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899592" y="22048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-</a:t>
            </a:r>
            <a:r>
              <a:rPr lang="en-US" b="1" dirty="0" smtClean="0"/>
              <a:t>ticks </a:t>
            </a:r>
            <a:r>
              <a:rPr lang="pl-PL" b="1" dirty="0" smtClean="0"/>
              <a:t>: </a:t>
            </a:r>
            <a:r>
              <a:rPr lang="en-US" b="1" dirty="0" err="1" smtClean="0"/>
              <a:t>argasids</a:t>
            </a:r>
            <a:r>
              <a:rPr lang="en-US" b="1" dirty="0" smtClean="0"/>
              <a:t> and </a:t>
            </a:r>
            <a:r>
              <a:rPr lang="en-US" b="1" dirty="0" err="1" smtClean="0"/>
              <a:t>ixoids</a:t>
            </a:r>
            <a:r>
              <a:rPr lang="pl-PL" b="1" dirty="0" smtClean="0"/>
              <a:t> (e</a:t>
            </a:r>
            <a:r>
              <a:rPr lang="en-US" b="1" dirty="0" smtClean="0"/>
              <a:t>specially the genus </a:t>
            </a:r>
            <a:r>
              <a:rPr lang="en-US" b="1" dirty="0" err="1" smtClean="0"/>
              <a:t>Hyalomma</a:t>
            </a:r>
            <a:r>
              <a:rPr lang="en-US" b="1" dirty="0" smtClean="0"/>
              <a:t>, </a:t>
            </a:r>
            <a:r>
              <a:rPr lang="en-US" b="1" dirty="0" err="1" smtClean="0"/>
              <a:t>Rhipicephalus</a:t>
            </a:r>
            <a:r>
              <a:rPr lang="en-US" b="1" dirty="0" smtClean="0"/>
              <a:t> and </a:t>
            </a:r>
            <a:r>
              <a:rPr lang="en-US" b="1" dirty="0" err="1" smtClean="0"/>
              <a:t>Dermacentor</a:t>
            </a:r>
            <a:r>
              <a:rPr lang="pl-PL" b="1" dirty="0" smtClean="0"/>
              <a:t>)</a:t>
            </a:r>
            <a:r>
              <a:rPr lang="en-US" b="1" dirty="0" smtClean="0"/>
              <a:t>. </a:t>
            </a:r>
            <a:endParaRPr lang="pl-PL" b="1" dirty="0"/>
          </a:p>
        </p:txBody>
      </p:sp>
      <p:sp>
        <p:nvSpPr>
          <p:cNvPr id="55304" name="AutoShape 8" descr="data:image/jpeg;base64,/9j/4AAQSkZJRgABAQAAAQABAAD/2wCEAAkGBxMTEhQUExIUFRUXGBYXGBgYFRoVHBcYGhgXFhgbFhgcHCggGB0lGxcXITEiJSorLi4uFx8zODMsNygtLisBCgoKDg0OGxAQGzgmICY0NDQ0NDQsLDQ0LCwsNDQsLCwuNCwsLCwsNCwsLCwsLCwsLCwsLCwsLCwsLCwsLCwsLP/AABEIAN0A5AMBIgACEQEDEQH/xAAcAAEAAgMBAQEAAAAAAAAAAAAABgcDBAUCAQj/xAA+EAABAwIDBQYEBAQFBQEAAAABAAIRAyEEBTEGEkFRYRMicYGRoQcyscFC0eHwFFJyghUjM2LxQ1OSorIk/8QAGgEBAAMBAQEAAAAAAAAAAAAAAAIDBAUBBv/EAC4RAAICAgECBAQGAwEAAAAAAAABAgMEETESIRMiQVEFYaHwFCMygZGxFUJxJP/aAAwDAQACEQMRAD8AvFERAEREAREQBERAEREAREQBERAEREAREQBERAEREAREQBERAEREAREQBERAEREAREQBERAEREAREQEa2t2sZgw0avdYBQ3D/EDEPLpLQL7oA5ddVyPigXf4jSBuCHCJ4xaOswuJhhAgCIPmed1z8uycZLT0dDEqhKDbXckmB+IeJpVd6q/tKcS5pANuO6RcFXHTeCARcEAjwK/Ornd5xLQZ7pGk30X6HwlEMYxjbBrWtA6AABSwpSe02eZsILpcVoyoiLcYAiIgCIiAIiIAiIgCIiAIiIDj7S59TwdPtKmihjviPXDt7+HZ2U83BxHQ6D0W38ZMufVwZLBJbdcLZquzF4ZtUCPwOaRMObZwI8Vlypzgk4mnGUG31LZauAxbatNlRs7r2hwmxgibrYUEpbQ1cOA3u1GgABp7pAHAOH3BXfyjanD1xG92b+LHwD5HR3kV7TlV2dk+55ZjTiurXY7iLmV89otnvTGsCfotR+2GEb81Qt8WO+wVztgnpsqjXOXCO8i4NXa7CbssqteeDRM+hXOxW1dXd3qdJpHUmR4iFCV9cVtskqbG9aJeirHE/EXEsdBo0v8A209V1Ms+IrKhh1LdPR2956TCrWZS/UtlhXRW9E6RQvCfEbDGoGVQaYOj/mZ/cdWqTZrjhTouqSI3ZBnW1oV8LIzW4spnVOH6lop/4jhtXMGw6BTaS/zsB4/ko8zESLC3A8TxJPmuZneOe+oXukdoXO8QCWt8rT5rn9oQIEwsd8euR0MVKMCUZbiGmtcXBBMEEGCDp1AC/Q9F4c0EaEAjwIlfktmILTLZBX6oyJm7h6IJkimwE9d0T7qzGh0t/MpzGnrRvouXme0GGof6tVrfO/kNSvOH2kwz2b4rNDdO9LfYrS5xT02Y1CTW0jrItTC5nRqWp1qbjyDwT6Sttepp8HjTXIREXp4EREAREQBERAEREBhxeHbUaWOEg2VcZh8Nn03uqYKu+i4mSAbHxboVZqLxpPswnopbMMFmlL/UpNqjiW9wkeFwudhs4LH/AObQeznLZHtKszb/AGl/hKbQI3nuDQTwkxKrzMc6qGXA/vqudlV0Qa3Hu/Y6eJO+xNRfZe5I8nzehUplzalMjTWCPI31XE2jxlOQGd7wv9FpZc9rxv8AZMdeDvMBvxBPzH1U62To4HES3+Hayq0SW6gjm0xcdNR7qmFdNsunbT+/UnKVtHn0mVvRxzm3DD6j6Spfk2bsLd4S50R2bWkk+Ji11YjMkoAWpN9Fko4Giz5WsHotawK09ozW507OUiq8w2axeKO+2nuC8DjczqfpCj+Xudhaz6eIouaY7jwSQTxBtbgr5fi6bRdzR5rk4/FYFzgKr6QcdN4hs+E6qx49PT0laybm+Sj8Tj2VahJgGbgEHwmNCVjzHP6jaYoNq1CwDQmzeMCRp0FlubZ06TMVVq0m7oANMQLEuuTysB7qFvqyT7XVCx1GfZm9ZPXWutG60mo4NmZXdwezLS0F9S4FoBMeqjtCr3TESIM8eNvf2WzSzSoLb0eSTUv9SSj1dzJmGVmiSZDha4+4XVyLarEYUHs3u3XAgtN28JOtnCQZXEZXfVeG68TygXK1sW4b0tsOv/FvDgpRT9eSEmo+V90SXE1zUdvueXON+dtbLcxlcdg17HBoB7286CSbcfoOi5uxNeicQ2niGzTqd2eLCeIPI6FWpicpyt1M0N9pI5d4jx5KpY8W9zke3ZUo6jCP/CCZFgXVu8OH1EeineR5y+g5ralZ72D5p70eE31j8lBP4Gtl9b/81VlWlN2PJiOVrrazHNgWgsHeNyzlpo6BveypmnTLcJfUJvIXmj9C5cNm1B8blamZ4bwn01W5K/PbMaHuhwh3I2I8jopjkVWqxoLKrxyG8SPQ2Cuj8RaepxKrfh6iuqMi1Fr4jG02Xe9rfEwoxjNpXsp7u7L9C+QAOsfkoJmWKa5svqmpVvP8gk8Ik2HCFonlwUfL3ZlrxpSlp8Fpu2nwg1xDPVdDCYynVbvU3tcOYMqiqOW1Hd6zvE/mLKW7LZg/CipvDUQGzMnUH6+qqqzXKWmuxdbhxjHcX3LOLl4FZpMBwnlIn0VRZ/neIrTvPLG/ytMepXzZDAV3f5zWE7h7puJ4W5+StjlqcumC2QeI4V9c3ouJFzMAazmAudB5ETCLT1fIyaOmiIpHhX/xgyJ2Iwpcz5mXHkq+2Ve3E0jvfO2zxxB0V/VqQc0tcJBVR7bfD+pSqfxOCLmvmSGkjeGpBjgVnyKFbHXqaMfIdTfszXGWilRljGklxMuk30nUbvAWjRfMl2jqYZwcaFF7hIDu8x0HUF0mfTgvmJz5wphr8HXa4C9g4TxMyPouA7Gudox/huFc5xyYvsjqUyx7E+tr+dE+dtnVrkw11JscCCfK1/ZRfaKjXDpfVqPabiXEiPDQJlDK4cCaFQtPJot4SVKn7PV8WA0sNGmBAkguPEnkFNwybf1Fasx6J+Xuv5K+OJLSGtguMCB5WW9tPULmsbVJ3gNHX6a8dFPn/DDDFm6SZ5zxVcfETIm4OtTFOq5xi4Lie6OB81YsFx77I/5CLmvKRPMK5cdwGwsOUn6aLQaeiVDJXtulv35LTGKitFE5uc9s+aFZmNnT6LwHTJJknivpH6T7IzTW+w7SCYkeB+6+TPE6cp6oTC8sMH9YsiKrWfKDyCCOH7splsnjwx8h2651h4n7z9VEKlPd4i8cZ63hT/4QYChiatSlVguaBUYOYBDXfVvuoWVeIRqyOiLTWzSzbEllUgvB0Ouk639/NMsxlNzxLmjzV5VNnMM4QaTfRcrHfD/BVNaQHgFB/D4NciPxKaWtEM2iw9IsDyxpZujdOsW56tPhC4+X7QdkN3dDmjTvX9eKscfDvB7u6WSOplfKXw5wQ/Ao/gO++o8jnLWnHf7lf1doQ8ndgTwcZ9+a5X+LsDu9Ivy+4CuzC7L4Wn8tJvostbZ/DO1pN9FL/H1vlhfEJR/TFFcZVm1AtA7WnPIuAK6Ja6o7/Kpl88RAbPVx+wKl7NlMIDIotnwXXo0GtENAA6JH4fWuWUyypN70Q3Ltji8h+II/oGnmeKmGGwzabQ1oAA4LMi2QrjBaitGeU5Te5MIiKZEIiIAvhC+ogML8Kw6safJYhltL/tt9FtoSgPDaLRo0eiwYrH06dnG/AC5PgFH9p9sqeGlre+/kOHjyVVZntRXfUNXeh3COHQKm25Q7eppoxZ291wWVmnxGw9F5p9lWc4dA0e5n2VN7ZZqcTiC8z3tGn8I9V0cbin1mUnuBLzIEAmYJkjkBfwUYrvu95Eyd0a/nyj1Weq6ybe+DZLHqrimuTSqsgkWsYsZHkeKQs1GjN17c2T+X7urjO1pmOkIv+R+qyMcQ6wHpPtPPwWVzIGsz5A9Fjpsk6a8eXX6rwt6j5iDfnx0j6rXDeK2njSwtyHVYXNXqIyfY+VCJG6I8STe0zqNZ8ua7ex+bHB42hW/AHkOtEsdLHjxAM+QXEiWjz4r402i3PS/qmyqK2z9cNdIkL6vz/srtri8OGbjzVZYGk8ki1junVh8PRXjkuaNxFIVGgtP4mnVp5Hn4qVd0ZvXqV3Y8q9N8M30RFcUBERAEREAREQBERAEREARFjrVmtEuIACAyKHbf7QuoMbTpnv1CG+AOp8gtPaTb4MJZhxvO/m4BV/isbUqv7Sq4ud14eCy35UKlrlm7HwbLe77I77cBScTvh0n8UyT4iFr1tje1r06TCYcQ55Ft2lxPQnQdSs2Q1nYh7abGyRfwAi5PDkrOy3LxSaSYL3DvHwFgOgWTFqlY+uRffa6PIikdrcAyhiqgpl27TpOJvaXQxoiep9FDKmgFoJkk+nopHthipxWL01pt93GPYKO1gC4BthwkzAOm8YAOuttNAt0v1GevtXt+p9aIbr7fVZKbhvzEgDQzHgYMx4LLRog8epj0gCL/AKLwAJMRHM3Onj+5XhHfczVYcZFgdbl26eQHEcvqdV5YGyZJ0sLXi3kF6p97SYvYCLzYx+4usYBHPW3E+WseS8LBUAMxPnEeHNaWIkWXRxFHdu4wYBEEWMCJt1OmhC572OMSdb9dfZeo8k+x9nugTMe35LxTJDhrcxbj09ws9Jszb3txn6LWEbw4XHWL+6EUySbLjuvJjuEamPmtr5e6lmQbZ1MLUPdL2aOaTf8AtPMX/RRfYvKG4x+Iwzo71Jzhb8TXAj6lcxralCqcPVB3mGAT+Jv5rLZTJbsizXCyEp+FZw+D9J5HnNLFUhUpOkaEGzmnk4cCuiqJ2cxdfCVW1aYMH52GwqN4g/Y8Crsy3HMrU21GHuuHmDxB5ELTj5CtXzMeVjOmXbhm0iItJkCIiAIiIAiIgCLFWxLG3c4DxMKLZ1t1RpEtp/5rxwboPEqMpRittk4Vym9RWyVV6oa0kmAFXv8AiNTF1awcCKQhtPgHG5cfK3quTi9oMRinRUcGM/lb9zx9lvtqgNG4C4jQNuT5LBblqfkr7myOJKvzTOTjspiSBouNgcqrYqr2dFvQu4NHXn4KyMJlFXEAb7TSbaZMuPpopPluWU6DQ2m0AKFGC1LqmXy+JNR6Y8mjsts7TwdPdbdxu5x1cev5LPtJmjcPQfUcdAV1FWnxPxgqV8NhS7dbUeN8z+ES4+wXS7RRy23OW3yyrM0rb4fUIu+oHHwh0Bcuq07wniAAOn2/VSbaXAMbTc6l8u/zmwkAjnqoxvAEEjh9tfdZap9a6jo3RUUoo2AYn6rw4+vjK+kWBgwf3qvRiJtBJHLSNeH/AArDM2fWHjFv+BflP3Xt0TEA8BqZ6wTbw6LCDNgTfgfQX4rGXd4evAJoNmcuib8YtygDgbz+ytZgId6XBg89eay1rtiQePyxpIHeNydfKNTpjAk8vuvQ2eg2Odxr4rUcbyt6e67y4Tfx9/JamHEuB+/KT+vkvAmd/Y/O3YLF9s0B26CHNmN5rt2QOR5HoFLvihl7MRRpZjhbj5tOWocOBBkFQfIKYc57n/KI9TJH0Vt7C4nD4ulVwwDQN0OLNL/KXNB4EQq4W/mdD4L76vy1Nco09mcTTqYUVyGvFom8Wk+Q5Lt5FnrKDyKsMpvNuTHaCenVQPa7ZvEZW0vw1RxoF+8+nAI6xOhjkuWzODWa070ggLJbXPHmpR4++SzHUclOL5++D9ENcCJBkFfVTmyG2L8I7s6m8/Dk6amn1Z0/2+nW3cJimVWNfTcHMcJDgZBC6VN0bFtGLIxp0y0+DMiIrTOEREAREQFOZfjX41rqz3TLn7omzQ07thzWviMPuTaOXBdnDfD/ABWGquOGrRTc4uLHDebfWBw8lKMFsiDBru3/APaBDfRc27CnbPe+x0KMyNUdaIDlWUV8S4BjSG8XEW8uas/Z7IKeGZAEvPzOOpXTw+GawQ1oA6LMtVONCrjkovy53dn2XsERFoMxixVcMYXGwAlfn7a7Of4rEuqcAS1v6Kzvirm5o4bcae9UIaPOyqvD5M9zbCw/eqy5VyhHXub/AIfSpzcnwv7MuCLajDh3fNVY/cNtWgO1/qA9SohVECCCCLHoZiI8vdSzO8C6hhcHiwIfTqP3vKo5pH/iIXJ2hpNdVL2HuuBdPXX8lCuHh616krZuyUvkzVcJYL/K321i+uvBY28S6dD4z9NYXll2+E+f7CwVahPHWJKuKGZmOmZvA/mAvb9fRYiLiNeJ+l/NeAAPXlwXvjPlfTT9+iHhkqHWNB0AEX+q+1T3mwIkCwveY8tF4cRoDx1jhEdYhMMJIk2v7XCHh6r1LRMa3WCi2xPLn9l9xjrwt/ZrLO3rMYR3ZBf4cp6ryT0tk4Lcjp18tq4fA0a4jde/eeCNQd2B0ht/EleMlzB+HqtrUid9jpHUcQ7oRbzVi/FXAdllrGgaCTH78lFso2cNSg2o2XbwabXsRPis9/5cIy13NeJbGc5qXBclM0cwwjXxLKrJg8DoQeoMjyVD7U7O1MtrkwTQcZt+FWp8MnupdrhnzH+owHhNnAex8ypXnmT08TTLKjQZC1QlG6vfuYZ9VFvlfBSWTYXtmgi45jqp5shv4V0SeycQHN4AnRzev1UNr5FisqrOLKbq2GJJLRq3q0/ZdrAbR0MVIplw3YDmOlrm8pHG836LmTpnRPrXH3yb5ZSyI9LLbRQfL9sBRLWViXM0Dxdzf6h+IddfFTShWa9ocxwc1wkEGQR0K6lV0bVuJzbKZVvzGRERWlQREQBERAEREAREQFUbevFfM8NQcYaN55/taT9YXYp5fSDCymSSO9fz+VRvaXdqZy0z/pse4+JG6P8A6XWw7x2tNgdG+4MF+J0XMzHu1RN+Mn4bZvZns83E5XuRcdofPecqYbSP8K4O+elW7M8Lbstt1E/+K/T1DCNbTFMaRHrr7qh9v8hfgsRVfuk4evAfAndIMseBxLTNuIJW3w/Il7GaNnnb9yDPeRZAOcyYj87LPXw5DgBf+Ui4cOBB4goxnA/ldR2Xaezw5vLdjlfgBK8B9xpANtF6ew3m/UeOui9mnJHlw9eS9IpdmYRwv+9PssvaQOExrqYuDxXjd/X9EdInh1FpGn7CDT0YgZMq0Phbs3UfUp1LNptIqPMSXEfKwdDrPjzUDyDIauKqtpUmkzq6LNHM/lxX6V2dyhmFoMpM4ASeZ5lFHqkvY9lPojr1OZ8QsB22CqNiTBVf/DvNWjAimDFWk403N4gAndMciIurjq0w4EESCqD2wwgwWab1MQKjXDzs77FMitzh25RVQ9TS9yxMkx5/iaZqOEGWzpciBfqYU7X59qZy9wIn0P0KuLYnPhi8M15/1G9yoP8AcBr4EQfNZsCb04s152M4JTO5VotcIcAR1VM/EvZN+GqjGYYf1NHEcQVdSw4rDNqNLXAEFb2k1pnPTae0fn7CZmKzQ4Gef+08QQpNsltJUwjt0y6i495n8s/iZ15jitPbnYSphXnE4S7dXM4Hy+61tnKtPEMlphws9h+Zp5ELkW0zx5ddfB2K8mu+vosXf74LwwmKZVY17HBzXCQQsyhuxlfcqOo3hw3o5OH0t9ApkunTZ4kFI5VsOiWgiIrSsIiIAiIgC8vNivSwY18U3HoUBQOeYsnMcQ8HSG+5P2C2Mvxjv4nD30q0j/7tJXIc7fxGIdzqEegW5SaRUpmNHsPo4LlXtfiV+x9BiQ/8q+ez9ELRzfKqeIpllRoIK3kXVPnyk86+HFfDPL8MG1Kcz2bpj+0gy0+Huoo/JS0u7RlamYMTT7QBxkSXNvF/5ZX6XIWCrhGO1Y0+ShKCZZG2UeD80YfKWy4ur0xYhstqCSbXmnaBN+cL0zIwCQcTQ0MQ913agGWhfox+S0DrSb6LE7Z3DH/pN9FDwfn/AEWfiH7L6n53wuz73uALmgGfkJeemgKkuz/w1q1jNUEAxcWi/XW3RXZQyuiz5abR5LbAhSVfuyLvfojjbN7NUMHT3aTADxPEnmTxXaRFYUt7CqX43ZdDaeIAnccCfDj7SraXC2yyoYjC1GESYMIChaZ4axpy8lL/AIcZucPiw1xinWhjuj/wH1t/cotsvgt5z6DjD6JiObZ7pH08lLauRgAGTPDguPObpu7Hf8WF1Gpeq+pciLQyPGGrQY8/MRDv6hY/SfNb666e1tHBa09HirSDgQ4SCoBnfw0Y+t22He6i/m0x/wAqwkXp4cTZ3IhhxLjv1CILj9hoPJdtEXiiktI9bb5CIi9PAiIgCIiALSzh0Uan9JW6tfH0d+m9vMEICh9lMs7XtnT/ANZ49IUtwWSMbUpyJ7zP/oKO7KVn4bGYvCloIJ7VpPA2aRHorAyGKtVggAt77rkzEWE8JIXHtq3kfudOu+SpXsiaoiLsHMCIiAIiIAiIgCIiAL44SvqICkNs8M7L8wOJLCaNRpa/dEltwQ4eBHoSu+M1ZutNHv7wDp1BB0IU82hydmJoupvAMgwqWpZJjMFUNEU3Ppz/AJbhfdBM7scpv0krJk0dfmjyaKLVF6lwWlsPjiRUpOuQd8HobEeRj1UrUR2GyerT3q1Y95wDWtH4WzJnqSApcrqFJQSlyQucXN9IREVpUEREAREQBERAEREAXwr6iAovMMQKWcVt78VMx5OB+i3sFtF2eJo1GmGhwDurTZ0+RnyWt8YcD2WLo1xYEwT0Nvuo2zkublxcbFYdXBjGytxf3s/SQK+qNbI5212Dpmq8Ncxu64kxZtgT4iFIqVQOAc0yCAQeYOi3wmpJNHNnBxbTPaIimQCIiAIiIAiIgCIiALw6mDqAV7RAfAF9REAREQBERAEREAREQBERAEREBEPiVs8MXhXADvASFUWzNNj3CjWduVmWLHW3wLbzTobajgv0WRKie0Ww+FxDt9zIdrIsVTfSrY9LLqbpVPcSF5kyzaTZk8BN+Qgaq1cmw3Z0KTL91jRfWYuuRkeydCgQ5u85w4uMqRqvHxvCbbZK6/xEloIiLUZwiIgCIiAIiIAiIgCIiAIiIAiIgCIiAIiI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857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6" name="AutoShape 10" descr="data:image/jpeg;base64,/9j/4AAQSkZJRgABAQAAAQABAAD/2wCEAAkGBxMTEhQUExIUFRUXGBYXGBgYFRoVHBcYGhgXFhgbFhgcHCggGB0lGxcXITEiJSorLi4uFx8zODMsNygtLisBCgoKDg0OGxAQGzgmICY0NDQ0NDQsLDQ0LCwsNDQsLCwuNCwsLCwsNCwsLCwsLCwsLCwsLCwsLCwsLCwsLCwsLP/AABEIAN0A5AMBIgACEQEDEQH/xAAcAAEAAgMBAQEAAAAAAAAAAAAABgcDBAUCAQj/xAA+EAABAwIDBQYEBAQFBQEAAAABAAIRAyEEBTEGEkFRYRMicYGRoQcyscFC0eHwFFJyghUjM2LxQ1OSorIk/8QAGgEBAAMBAQEAAAAAAAAAAAAAAAIDBAUBBv/EAC4RAAICAgECBAQGAwEAAAAAAAABAgMEETESIRMiQVEFYaHwFCMygZGxFUJxJP/aAAwDAQACEQMRAD8AvFERAEREAREQBERAEREAREQBERAEREAREQBERAEREAREQBERAEREAREQBERAEREAREQBERAEREAREQEa2t2sZgw0avdYBQ3D/EDEPLpLQL7oA5ddVyPigXf4jSBuCHCJ4xaOswuJhhAgCIPmed1z8uycZLT0dDEqhKDbXckmB+IeJpVd6q/tKcS5pANuO6RcFXHTeCARcEAjwK/Ornd5xLQZ7pGk30X6HwlEMYxjbBrWtA6AABSwpSe02eZsILpcVoyoiLcYAiIgCIiAIiIAiIgCIiAIiIDj7S59TwdPtKmihjviPXDt7+HZ2U83BxHQ6D0W38ZMufVwZLBJbdcLZquzF4ZtUCPwOaRMObZwI8Vlypzgk4mnGUG31LZauAxbatNlRs7r2hwmxgibrYUEpbQ1cOA3u1GgABp7pAHAOH3BXfyjanD1xG92b+LHwD5HR3kV7TlV2dk+55ZjTiurXY7iLmV89otnvTGsCfotR+2GEb81Qt8WO+wVztgnpsqjXOXCO8i4NXa7CbssqteeDRM+hXOxW1dXd3qdJpHUmR4iFCV9cVtskqbG9aJeirHE/EXEsdBo0v8A209V1Ms+IrKhh1LdPR2956TCrWZS/UtlhXRW9E6RQvCfEbDGoGVQaYOj/mZ/cdWqTZrjhTouqSI3ZBnW1oV8LIzW4spnVOH6lop/4jhtXMGw6BTaS/zsB4/ko8zESLC3A8TxJPmuZneOe+oXukdoXO8QCWt8rT5rn9oQIEwsd8euR0MVKMCUZbiGmtcXBBMEEGCDp1AC/Q9F4c0EaEAjwIlfktmILTLZBX6oyJm7h6IJkimwE9d0T7qzGh0t/MpzGnrRvouXme0GGof6tVrfO/kNSvOH2kwz2b4rNDdO9LfYrS5xT02Y1CTW0jrItTC5nRqWp1qbjyDwT6Sttepp8HjTXIREXp4EREAREQBERAEREBhxeHbUaWOEg2VcZh8Nn03uqYKu+i4mSAbHxboVZqLxpPswnopbMMFmlL/UpNqjiW9wkeFwudhs4LH/AObQeznLZHtKszb/AGl/hKbQI3nuDQTwkxKrzMc6qGXA/vqudlV0Qa3Hu/Y6eJO+xNRfZe5I8nzehUplzalMjTWCPI31XE2jxlOQGd7wv9FpZc9rxv8AZMdeDvMBvxBPzH1U62To4HES3+Hayq0SW6gjm0xcdNR7qmFdNsunbT+/UnKVtHn0mVvRxzm3DD6j6Spfk2bsLd4S50R2bWkk+Ji11YjMkoAWpN9Fko4Giz5WsHotawK09ozW507OUiq8w2axeKO+2nuC8DjczqfpCj+Xudhaz6eIouaY7jwSQTxBtbgr5fi6bRdzR5rk4/FYFzgKr6QcdN4hs+E6qx49PT0laybm+Sj8Tj2VahJgGbgEHwmNCVjzHP6jaYoNq1CwDQmzeMCRp0FlubZ06TMVVq0m7oANMQLEuuTysB7qFvqyT7XVCx1GfZm9ZPXWutG60mo4NmZXdwezLS0F9S4FoBMeqjtCr3TESIM8eNvf2WzSzSoLb0eSTUv9SSj1dzJmGVmiSZDha4+4XVyLarEYUHs3u3XAgtN28JOtnCQZXEZXfVeG68TygXK1sW4b0tsOv/FvDgpRT9eSEmo+V90SXE1zUdvueXON+dtbLcxlcdg17HBoB7286CSbcfoOi5uxNeicQ2niGzTqd2eLCeIPI6FWpicpyt1M0N9pI5d4jx5KpY8W9zke3ZUo6jCP/CCZFgXVu8OH1EeineR5y+g5ralZ72D5p70eE31j8lBP4Gtl9b/81VlWlN2PJiOVrrazHNgWgsHeNyzlpo6BveypmnTLcJfUJvIXmj9C5cNm1B8blamZ4bwn01W5K/PbMaHuhwh3I2I8jopjkVWqxoLKrxyG8SPQ2Cuj8RaepxKrfh6iuqMi1Fr4jG02Xe9rfEwoxjNpXsp7u7L9C+QAOsfkoJmWKa5svqmpVvP8gk8Ik2HCFonlwUfL3ZlrxpSlp8Fpu2nwg1xDPVdDCYynVbvU3tcOYMqiqOW1Hd6zvE/mLKW7LZg/CipvDUQGzMnUH6+qqqzXKWmuxdbhxjHcX3LOLl4FZpMBwnlIn0VRZ/neIrTvPLG/ytMepXzZDAV3f5zWE7h7puJ4W5+StjlqcumC2QeI4V9c3ouJFzMAazmAudB5ETCLT1fIyaOmiIpHhX/xgyJ2Iwpcz5mXHkq+2Ve3E0jvfO2zxxB0V/VqQc0tcJBVR7bfD+pSqfxOCLmvmSGkjeGpBjgVnyKFbHXqaMfIdTfszXGWilRljGklxMuk30nUbvAWjRfMl2jqYZwcaFF7hIDu8x0HUF0mfTgvmJz5wphr8HXa4C9g4TxMyPouA7Gudox/huFc5xyYvsjqUyx7E+tr+dE+dtnVrkw11JscCCfK1/ZRfaKjXDpfVqPabiXEiPDQJlDK4cCaFQtPJot4SVKn7PV8WA0sNGmBAkguPEnkFNwybf1Fasx6J+Xuv5K+OJLSGtguMCB5WW9tPULmsbVJ3gNHX6a8dFPn/DDDFm6SZ5zxVcfETIm4OtTFOq5xi4Lie6OB81YsFx77I/5CLmvKRPMK5cdwGwsOUn6aLQaeiVDJXtulv35LTGKitFE5uc9s+aFZmNnT6LwHTJJknivpH6T7IzTW+w7SCYkeB+6+TPE6cp6oTC8sMH9YsiKrWfKDyCCOH7splsnjwx8h2651h4n7z9VEKlPd4i8cZ63hT/4QYChiatSlVguaBUYOYBDXfVvuoWVeIRqyOiLTWzSzbEllUgvB0Ouk639/NMsxlNzxLmjzV5VNnMM4QaTfRcrHfD/BVNaQHgFB/D4NciPxKaWtEM2iw9IsDyxpZujdOsW56tPhC4+X7QdkN3dDmjTvX9eKscfDvB7u6WSOplfKXw5wQ/Ao/gO++o8jnLWnHf7lf1doQ8ndgTwcZ9+a5X+LsDu9Ivy+4CuzC7L4Wn8tJvostbZ/DO1pN9FL/H1vlhfEJR/TFFcZVm1AtA7WnPIuAK6Ja6o7/Kpl88RAbPVx+wKl7NlMIDIotnwXXo0GtENAA6JH4fWuWUyypN70Q3Ltji8h+II/oGnmeKmGGwzabQ1oAA4LMi2QrjBaitGeU5Te5MIiKZEIiIAvhC+ogML8Kw6safJYhltL/tt9FtoSgPDaLRo0eiwYrH06dnG/AC5PgFH9p9sqeGlre+/kOHjyVVZntRXfUNXeh3COHQKm25Q7eppoxZ291wWVmnxGw9F5p9lWc4dA0e5n2VN7ZZqcTiC8z3tGn8I9V0cbin1mUnuBLzIEAmYJkjkBfwUYrvu95Eyd0a/nyj1Weq6ybe+DZLHqrimuTSqsgkWsYsZHkeKQs1GjN17c2T+X7urjO1pmOkIv+R+qyMcQ6wHpPtPPwWVzIGsz5A9Fjpsk6a8eXX6rwt6j5iDfnx0j6rXDeK2njSwtyHVYXNXqIyfY+VCJG6I8STe0zqNZ8ua7ex+bHB42hW/AHkOtEsdLHjxAM+QXEiWjz4r402i3PS/qmyqK2z9cNdIkL6vz/srtri8OGbjzVZYGk8ki1junVh8PRXjkuaNxFIVGgtP4mnVp5Hn4qVd0ZvXqV3Y8q9N8M30RFcUBERAEREAREQBERAEREARFjrVmtEuIACAyKHbf7QuoMbTpnv1CG+AOp8gtPaTb4MJZhxvO/m4BV/isbUqv7Sq4ud14eCy35UKlrlm7HwbLe77I77cBScTvh0n8UyT4iFr1tje1r06TCYcQ55Ft2lxPQnQdSs2Q1nYh7abGyRfwAi5PDkrOy3LxSaSYL3DvHwFgOgWTFqlY+uRffa6PIikdrcAyhiqgpl27TpOJvaXQxoiep9FDKmgFoJkk+nopHthipxWL01pt93GPYKO1gC4BthwkzAOm8YAOuttNAt0v1GevtXt+p9aIbr7fVZKbhvzEgDQzHgYMx4LLRog8epj0gCL/AKLwAJMRHM3Onj+5XhHfczVYcZFgdbl26eQHEcvqdV5YGyZJ0sLXi3kF6p97SYvYCLzYx+4usYBHPW3E+WseS8LBUAMxPnEeHNaWIkWXRxFHdu4wYBEEWMCJt1OmhC572OMSdb9dfZeo8k+x9nugTMe35LxTJDhrcxbj09ws9Jszb3txn6LWEbw4XHWL+6EUySbLjuvJjuEamPmtr5e6lmQbZ1MLUPdL2aOaTf8AtPMX/RRfYvKG4x+Iwzo71Jzhb8TXAj6lcxralCqcPVB3mGAT+Jv5rLZTJbsizXCyEp+FZw+D9J5HnNLFUhUpOkaEGzmnk4cCuiqJ2cxdfCVW1aYMH52GwqN4g/Y8Crsy3HMrU21GHuuHmDxB5ELTj5CtXzMeVjOmXbhm0iItJkCIiAIiIAiIgCLFWxLG3c4DxMKLZ1t1RpEtp/5rxwboPEqMpRittk4Vym9RWyVV6oa0kmAFXv8AiNTF1awcCKQhtPgHG5cfK3quTi9oMRinRUcGM/lb9zx9lvtqgNG4C4jQNuT5LBblqfkr7myOJKvzTOTjspiSBouNgcqrYqr2dFvQu4NHXn4KyMJlFXEAb7TSbaZMuPpopPluWU6DQ2m0AKFGC1LqmXy+JNR6Y8mjsts7TwdPdbdxu5x1cev5LPtJmjcPQfUcdAV1FWnxPxgqV8NhS7dbUeN8z+ES4+wXS7RRy23OW3yyrM0rb4fUIu+oHHwh0Bcuq07wniAAOn2/VSbaXAMbTc6l8u/zmwkAjnqoxvAEEjh9tfdZap9a6jo3RUUoo2AYn6rw4+vjK+kWBgwf3qvRiJtBJHLSNeH/AArDM2fWHjFv+BflP3Xt0TEA8BqZ6wTbw6LCDNgTfgfQX4rGXd4evAJoNmcuib8YtygDgbz+ytZgId6XBg89eay1rtiQePyxpIHeNydfKNTpjAk8vuvQ2eg2Odxr4rUcbyt6e67y4Tfx9/JamHEuB+/KT+vkvAmd/Y/O3YLF9s0B26CHNmN5rt2QOR5HoFLvihl7MRRpZjhbj5tOWocOBBkFQfIKYc57n/KI9TJH0Vt7C4nD4ulVwwDQN0OLNL/KXNB4EQq4W/mdD4L76vy1Nco09mcTTqYUVyGvFom8Wk+Q5Lt5FnrKDyKsMpvNuTHaCenVQPa7ZvEZW0vw1RxoF+8+nAI6xOhjkuWzODWa070ggLJbXPHmpR4++SzHUclOL5++D9ENcCJBkFfVTmyG2L8I7s6m8/Dk6amn1Z0/2+nW3cJimVWNfTcHMcJDgZBC6VN0bFtGLIxp0y0+DMiIrTOEREAREQFOZfjX41rqz3TLn7omzQ07thzWviMPuTaOXBdnDfD/ABWGquOGrRTc4uLHDebfWBw8lKMFsiDBru3/APaBDfRc27CnbPe+x0KMyNUdaIDlWUV8S4BjSG8XEW8uas/Z7IKeGZAEvPzOOpXTw+GawQ1oA6LMtVONCrjkovy53dn2XsERFoMxixVcMYXGwAlfn7a7Of4rEuqcAS1v6Kzvirm5o4bcae9UIaPOyqvD5M9zbCw/eqy5VyhHXub/AIfSpzcnwv7MuCLajDh3fNVY/cNtWgO1/qA9SohVECCCCLHoZiI8vdSzO8C6hhcHiwIfTqP3vKo5pH/iIXJ2hpNdVL2HuuBdPXX8lCuHh616krZuyUvkzVcJYL/K321i+uvBY28S6dD4z9NYXll2+E+f7CwVahPHWJKuKGZmOmZvA/mAvb9fRYiLiNeJ+l/NeAAPXlwXvjPlfTT9+iHhkqHWNB0AEX+q+1T3mwIkCwveY8tF4cRoDx1jhEdYhMMJIk2v7XCHh6r1LRMa3WCi2xPLn9l9xjrwt/ZrLO3rMYR3ZBf4cp6ryT0tk4Lcjp18tq4fA0a4jde/eeCNQd2B0ht/EleMlzB+HqtrUid9jpHUcQ7oRbzVi/FXAdllrGgaCTH78lFso2cNSg2o2XbwabXsRPis9/5cIy13NeJbGc5qXBclM0cwwjXxLKrJg8DoQeoMjyVD7U7O1MtrkwTQcZt+FWp8MnupdrhnzH+owHhNnAex8ypXnmT08TTLKjQZC1QlG6vfuYZ9VFvlfBSWTYXtmgi45jqp5shv4V0SeycQHN4AnRzev1UNr5FisqrOLKbq2GJJLRq3q0/ZdrAbR0MVIplw3YDmOlrm8pHG836LmTpnRPrXH3yb5ZSyI9LLbRQfL9sBRLWViXM0Dxdzf6h+IddfFTShWa9ocxwc1wkEGQR0K6lV0bVuJzbKZVvzGRERWlQREQBERAEREAREQFUbevFfM8NQcYaN55/taT9YXYp5fSDCymSSO9fz+VRvaXdqZy0z/pse4+JG6P8A6XWw7x2tNgdG+4MF+J0XMzHu1RN+Mn4bZvZns83E5XuRcdofPecqYbSP8K4O+elW7M8Lbstt1E/+K/T1DCNbTFMaRHrr7qh9v8hfgsRVfuk4evAfAndIMseBxLTNuIJW3w/Il7GaNnnb9yDPeRZAOcyYj87LPXw5DgBf+Ui4cOBB4goxnA/ldR2Xaezw5vLdjlfgBK8B9xpANtF6ew3m/UeOui9mnJHlw9eS9IpdmYRwv+9PssvaQOExrqYuDxXjd/X9EdInh1FpGn7CDT0YgZMq0Phbs3UfUp1LNptIqPMSXEfKwdDrPjzUDyDIauKqtpUmkzq6LNHM/lxX6V2dyhmFoMpM4ASeZ5lFHqkvY9lPojr1OZ8QsB22CqNiTBVf/DvNWjAimDFWk403N4gAndMciIurjq0w4EESCqD2wwgwWab1MQKjXDzs77FMitzh25RVQ9TS9yxMkx5/iaZqOEGWzpciBfqYU7X59qZy9wIn0P0KuLYnPhi8M15/1G9yoP8AcBr4EQfNZsCb04s152M4JTO5VotcIcAR1VM/EvZN+GqjGYYf1NHEcQVdSw4rDNqNLXAEFb2k1pnPTae0fn7CZmKzQ4Gef+08QQpNsltJUwjt0y6i495n8s/iZ15jitPbnYSphXnE4S7dXM4Hy+61tnKtPEMlphws9h+Zp5ELkW0zx5ddfB2K8mu+vosXf74LwwmKZVY17HBzXCQQsyhuxlfcqOo3hw3o5OH0t9ApkunTZ4kFI5VsOiWgiIrSsIiIAiIgC8vNivSwY18U3HoUBQOeYsnMcQ8HSG+5P2C2Mvxjv4nD30q0j/7tJXIc7fxGIdzqEegW5SaRUpmNHsPo4LlXtfiV+x9BiQ/8q+ez9ELRzfKqeIpllRoIK3kXVPnyk86+HFfDPL8MG1Kcz2bpj+0gy0+Huoo/JS0u7RlamYMTT7QBxkSXNvF/5ZX6XIWCrhGO1Y0+ShKCZZG2UeD80YfKWy4ur0xYhstqCSbXmnaBN+cL0zIwCQcTQ0MQ913agGWhfox+S0DrSb6LE7Z3DH/pN9FDwfn/AEWfiH7L6n53wuz73uALmgGfkJeemgKkuz/w1q1jNUEAxcWi/XW3RXZQyuiz5abR5LbAhSVfuyLvfojjbN7NUMHT3aTADxPEnmTxXaRFYUt7CqX43ZdDaeIAnccCfDj7SraXC2yyoYjC1GESYMIChaZ4axpy8lL/AIcZucPiw1xinWhjuj/wH1t/cotsvgt5z6DjD6JiObZ7pH08lLauRgAGTPDguPObpu7Hf8WF1Gpeq+pciLQyPGGrQY8/MRDv6hY/SfNb666e1tHBa09HirSDgQ4SCoBnfw0Y+t22He6i/m0x/wAqwkXp4cTZ3IhhxLjv1CILj9hoPJdtEXiiktI9bb5CIi9PAiIgCIiALSzh0Uan9JW6tfH0d+m9vMEICh9lMs7XtnT/ANZ49IUtwWSMbUpyJ7zP/oKO7KVn4bGYvCloIJ7VpPA2aRHorAyGKtVggAt77rkzEWE8JIXHtq3kfudOu+SpXsiaoiLsHMCIiAIiIAiIgCIiAL44SvqICkNs8M7L8wOJLCaNRpa/dEltwQ4eBHoSu+M1ZutNHv7wDp1BB0IU82hydmJoupvAMgwqWpZJjMFUNEU3Ppz/AJbhfdBM7scpv0krJk0dfmjyaKLVF6lwWlsPjiRUpOuQd8HobEeRj1UrUR2GyerT3q1Y95wDWtH4WzJnqSApcrqFJQSlyQucXN9IREVpUEREAREQBERAEREAXwr6iAovMMQKWcVt78VMx5OB+i3sFtF2eJo1GmGhwDurTZ0+RnyWt8YcD2WLo1xYEwT0Nvuo2zkublxcbFYdXBjGytxf3s/SQK+qNbI5212Dpmq8Ncxu64kxZtgT4iFIqVQOAc0yCAQeYOi3wmpJNHNnBxbTPaIimQCIiAIiIAiIgCIiALw6mDqAV7RAfAF9REAREQBERAEREAREQBERAEREBEPiVs8MXhXADvASFUWzNNj3CjWduVmWLHW3wLbzTobajgv0WRKie0Ww+FxDt9zIdrIsVTfSrY9LLqbpVPcSF5kyzaTZk8BN+Qgaq1cmw3Z0KTL91jRfWYuuRkeydCgQ5u85w4uMqRqvHxvCbbZK6/xEloIiLUZwiIgCIiAIiIAiIgCIiAIiIAiIgCIiAIiI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404664"/>
            <a:ext cx="9144000" cy="132298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/>
              <a:t>Vector</a:t>
            </a:r>
            <a:r>
              <a:rPr lang="pl-PL" sz="4000" b="1" dirty="0" smtClean="0"/>
              <a:t>s</a:t>
            </a:r>
            <a:endParaRPr lang="pl-PL" sz="4000" dirty="0"/>
          </a:p>
        </p:txBody>
      </p:sp>
      <p:pic>
        <p:nvPicPr>
          <p:cNvPr id="55308" name="Picture 12" descr="Hyalomma truncatum 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2827581" cy="273709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3203848" y="6165304"/>
            <a:ext cx="5940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err="1" smtClean="0"/>
              <a:t>source</a:t>
            </a:r>
            <a:r>
              <a:rPr lang="pl-PL" sz="1200" b="1" dirty="0" smtClean="0"/>
              <a:t>: http://www.afrivip.org/sites/default/files/Ticks-importance/hyalomma.html</a:t>
            </a:r>
            <a:endParaRPr lang="pl-P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03648" y="6309320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err="1" smtClean="0"/>
              <a:t>source:http</a:t>
            </a:r>
            <a:r>
              <a:rPr lang="pl-PL" sz="1200" b="1" dirty="0" smtClean="0"/>
              <a:t>://www.infectionlandscapes.org/2012/10/crimeancongo-hemorrhagic-fever.html</a:t>
            </a:r>
            <a:endParaRPr lang="pl-PL" sz="1200" b="1" dirty="0"/>
          </a:p>
        </p:txBody>
      </p:sp>
      <p:sp>
        <p:nvSpPr>
          <p:cNvPr id="4" name="Prostokąt 3"/>
          <p:cNvSpPr/>
          <p:nvPr/>
        </p:nvSpPr>
        <p:spPr>
          <a:xfrm>
            <a:off x="1187624" y="18864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err="1" smtClean="0"/>
              <a:t>Transsmision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cycle</a:t>
            </a:r>
            <a:endParaRPr lang="pl-PL" sz="4000" dirty="0"/>
          </a:p>
        </p:txBody>
      </p:sp>
      <p:pic>
        <p:nvPicPr>
          <p:cNvPr id="5" name="Obraz 4" descr="http://3.bp.blogspot.com/-TpucT166CAM/UG8MpkrZfOI/AAAAAAAALkw/nYKASapP2ws/s1600/CCHF+infection+cyc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9"/>
            <a:ext cx="5688631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50° north latitude set limit for the geographic distribution of </a:t>
            </a:r>
            <a:r>
              <a:rPr lang="en-US" sz="1800" b="1" i="1" dirty="0" err="1" smtClean="0"/>
              <a:t>Hyalomma</a:t>
            </a:r>
            <a:r>
              <a:rPr lang="en-US" sz="1800" b="1" i="1" dirty="0" smtClean="0"/>
              <a:t> spp</a:t>
            </a:r>
            <a:r>
              <a:rPr lang="en-US" sz="1800" b="1" dirty="0" smtClean="0"/>
              <a:t>. ticks, thus CCHFV infections appear or can appear in areas underlying  this latitude. 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Poland </a:t>
            </a:r>
            <a:r>
              <a:rPr lang="pl-PL" sz="1800" b="1" dirty="0" smtClean="0"/>
              <a:t>-</a:t>
            </a:r>
            <a:r>
              <a:rPr lang="en-US" sz="1800" b="1" dirty="0" smtClean="0"/>
              <a:t> not considered as a country at risk, but southern parts of Poland reaches 49° north latitude, thereupon  at least this territory should be under control</a:t>
            </a:r>
            <a:endParaRPr lang="pl-PL" sz="1800" b="1" dirty="0"/>
          </a:p>
        </p:txBody>
      </p:sp>
      <p:pic>
        <p:nvPicPr>
          <p:cNvPr id="4" name="Obraz 3" descr="http://www.who.int/entity/csr/disease/crimean_congoHF/Global_CCHFRisk_20080918.png?ua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848872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smtClean="0">
                <a:solidFill>
                  <a:srgbClr val="FF0000"/>
                </a:solidFill>
              </a:rPr>
              <a:t>West </a:t>
            </a:r>
            <a:r>
              <a:rPr lang="pl-PL" sz="1800" b="1" dirty="0" err="1" smtClean="0">
                <a:solidFill>
                  <a:srgbClr val="FF0000"/>
                </a:solidFill>
              </a:rPr>
              <a:t>Nile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Virus</a:t>
            </a:r>
            <a:r>
              <a:rPr lang="pl-PL" sz="1800" b="1" dirty="0" smtClean="0">
                <a:solidFill>
                  <a:srgbClr val="FF0000"/>
                </a:solidFill>
              </a:rPr>
              <a:t>, </a:t>
            </a:r>
            <a:r>
              <a:rPr lang="pl-PL" sz="1800" b="1" dirty="0" err="1" smtClean="0">
                <a:solidFill>
                  <a:srgbClr val="FF0000"/>
                </a:solidFill>
              </a:rPr>
              <a:t>Crimean</a:t>
            </a:r>
            <a:r>
              <a:rPr lang="pl-PL" sz="1800" b="1" dirty="0" smtClean="0">
                <a:solidFill>
                  <a:srgbClr val="FF0000"/>
                </a:solidFill>
              </a:rPr>
              <a:t>- </a:t>
            </a:r>
            <a:r>
              <a:rPr lang="pl-PL" sz="1800" b="1" dirty="0" err="1" smtClean="0">
                <a:solidFill>
                  <a:srgbClr val="FF0000"/>
                </a:solidFill>
              </a:rPr>
              <a:t>Congo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>
                <a:solidFill>
                  <a:srgbClr val="FF0000"/>
                </a:solidFill>
              </a:rPr>
              <a:t>H</a:t>
            </a:r>
            <a:r>
              <a:rPr lang="pl-PL" sz="1800" b="1" dirty="0" err="1" smtClean="0">
                <a:solidFill>
                  <a:srgbClr val="FF0000"/>
                </a:solidFill>
              </a:rPr>
              <a:t>emorrhagic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Fever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Virus</a:t>
            </a:r>
            <a:r>
              <a:rPr lang="pl-PL" sz="1800" b="1" dirty="0" smtClean="0">
                <a:solidFill>
                  <a:srgbClr val="FF0000"/>
                </a:solidFill>
              </a:rPr>
              <a:t> and </a:t>
            </a:r>
            <a:r>
              <a:rPr lang="pl-PL" sz="1800" b="1" dirty="0" err="1" smtClean="0">
                <a:solidFill>
                  <a:srgbClr val="FF0000"/>
                </a:solidFill>
              </a:rPr>
              <a:t>Rift</a:t>
            </a:r>
            <a:r>
              <a:rPr lang="pl-PL" sz="1800" b="1" dirty="0" smtClean="0">
                <a:solidFill>
                  <a:srgbClr val="FF0000"/>
                </a:solidFill>
              </a:rPr>
              <a:t> Valley </a:t>
            </a:r>
            <a:r>
              <a:rPr lang="pl-PL" sz="1800" b="1" dirty="0" err="1" smtClean="0">
                <a:solidFill>
                  <a:srgbClr val="FF0000"/>
                </a:solidFill>
              </a:rPr>
              <a:t>Fever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Virus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infections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belong</a:t>
            </a:r>
            <a:r>
              <a:rPr lang="pl-PL" sz="1800" b="1" dirty="0" smtClean="0"/>
              <a:t> to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one of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most </a:t>
            </a:r>
            <a:r>
              <a:rPr lang="pl-PL" sz="1800" b="1" dirty="0" err="1" smtClean="0"/>
              <a:t>dangerous</a:t>
            </a:r>
            <a:r>
              <a:rPr lang="en-US" sz="1800" b="1" dirty="0" smtClean="0"/>
              <a:t> </a:t>
            </a:r>
            <a:r>
              <a:rPr lang="pl-PL" sz="1800" b="1" dirty="0" smtClean="0"/>
              <a:t>e</a:t>
            </a:r>
            <a:r>
              <a:rPr lang="en-US" sz="1800" b="1" dirty="0" err="1" smtClean="0"/>
              <a:t>xotic</a:t>
            </a:r>
            <a:r>
              <a:rPr lang="en-US" sz="1800" b="1" dirty="0" smtClean="0"/>
              <a:t> vector-borne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viral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diseases</a:t>
            </a:r>
            <a:r>
              <a:rPr lang="pl-PL" sz="1800" b="1" dirty="0" smtClean="0"/>
              <a:t>. </a:t>
            </a:r>
          </a:p>
          <a:p>
            <a:pPr>
              <a:lnSpc>
                <a:spcPct val="150000"/>
              </a:lnSpc>
            </a:pP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The goal of the study was the assessment of the epidemiological situation of </a:t>
            </a:r>
            <a:r>
              <a:rPr lang="pl-PL" sz="1800" b="1" dirty="0" smtClean="0"/>
              <a:t>WNV, </a:t>
            </a:r>
            <a:r>
              <a:rPr lang="en-US" sz="1800" b="1" dirty="0" smtClean="0"/>
              <a:t>CCHFV </a:t>
            </a:r>
            <a:r>
              <a:rPr lang="pl-PL" sz="1800" b="1" dirty="0" smtClean="0"/>
              <a:t>and RVFV </a:t>
            </a:r>
            <a:r>
              <a:rPr lang="en-US" sz="1800" b="1" dirty="0" smtClean="0"/>
              <a:t>infection</a:t>
            </a:r>
            <a:r>
              <a:rPr lang="pl-PL" sz="1800" b="1" dirty="0" smtClean="0"/>
              <a:t>s</a:t>
            </a:r>
            <a:r>
              <a:rPr lang="en-US" sz="1800" b="1" dirty="0" smtClean="0"/>
              <a:t> in Poland.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 </a:t>
            </a:r>
            <a:endParaRPr lang="pl-PL" sz="1800" b="1" dirty="0" smtClean="0"/>
          </a:p>
          <a:p>
            <a:pPr>
              <a:lnSpc>
                <a:spcPct val="150000"/>
              </a:lnSpc>
            </a:pP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Clinical</a:t>
            </a:r>
            <a:r>
              <a:rPr lang="en-US" sz="4000" b="1" dirty="0" smtClean="0"/>
              <a:t> symptoms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smtClean="0">
                <a:solidFill>
                  <a:srgbClr val="FF0000"/>
                </a:solidFill>
              </a:rPr>
              <a:t>H</a:t>
            </a:r>
            <a:r>
              <a:rPr lang="en-US" sz="1800" b="1" dirty="0" err="1" smtClean="0">
                <a:solidFill>
                  <a:srgbClr val="FF0000"/>
                </a:solidFill>
              </a:rPr>
              <a:t>umans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smtClean="0"/>
              <a:t>: </a:t>
            </a:r>
            <a:r>
              <a:rPr lang="en-US" sz="1800" b="1" dirty="0" smtClean="0"/>
              <a:t>a severe hemorrhagic disease. 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The most common clinical signs</a:t>
            </a:r>
            <a:r>
              <a:rPr lang="pl-PL" sz="1800" b="1" i="1" dirty="0" smtClean="0"/>
              <a:t>:</a:t>
            </a:r>
            <a:r>
              <a:rPr lang="en-US" sz="1800" b="1" dirty="0" smtClean="0"/>
              <a:t> fever, nausea, headache, </a:t>
            </a:r>
            <a:r>
              <a:rPr lang="en-US" sz="1800" b="1" dirty="0" err="1" smtClean="0"/>
              <a:t>myalgia</a:t>
            </a:r>
            <a:r>
              <a:rPr lang="en-US" sz="1800" b="1" dirty="0" smtClean="0"/>
              <a:t>, diarrhea, </a:t>
            </a:r>
            <a:r>
              <a:rPr lang="en-US" sz="1800" b="1" dirty="0" err="1" smtClean="0"/>
              <a:t>petechial</a:t>
            </a:r>
            <a:r>
              <a:rPr lang="en-US" sz="1800" b="1" dirty="0" smtClean="0"/>
              <a:t> rash, and bleeding</a:t>
            </a:r>
            <a:r>
              <a:rPr lang="pl-PL" sz="1800" b="1" dirty="0" smtClean="0"/>
              <a:t>. C</a:t>
            </a:r>
            <a:r>
              <a:rPr lang="en-US" sz="1800" b="1" dirty="0" err="1" smtClean="0"/>
              <a:t>ase</a:t>
            </a:r>
            <a:r>
              <a:rPr lang="en-US" sz="1800" b="1" dirty="0" smtClean="0"/>
              <a:t> fatality rate </a:t>
            </a:r>
            <a:r>
              <a:rPr lang="pl-PL" sz="1800" b="1" dirty="0" smtClean="0"/>
              <a:t>-</a:t>
            </a:r>
            <a:r>
              <a:rPr lang="en-US" sz="1800" b="1" dirty="0" smtClean="0"/>
              <a:t> 5-80%</a:t>
            </a:r>
            <a:r>
              <a:rPr lang="pl-PL" sz="1800" b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 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Animals</a:t>
            </a:r>
            <a:r>
              <a:rPr lang="en-US" sz="1800" b="1" dirty="0" smtClean="0"/>
              <a:t>, in particular small and large mammals (e.g. hedgehogs,  hares, foxes, sheep and cattle) develop viremia</a:t>
            </a:r>
            <a:r>
              <a:rPr lang="pl-PL" sz="1800" b="1" dirty="0" smtClean="0"/>
              <a:t> (</a:t>
            </a:r>
            <a:r>
              <a:rPr lang="en-US" sz="1800" b="1" dirty="0" smtClean="0"/>
              <a:t>for up to </a:t>
            </a:r>
            <a:r>
              <a:rPr lang="pl-PL" sz="1800" b="1" dirty="0" smtClean="0"/>
              <a:t>2 </a:t>
            </a:r>
            <a:r>
              <a:rPr lang="en-US" sz="1800" b="1" dirty="0" smtClean="0"/>
              <a:t>weeks</a:t>
            </a:r>
            <a:r>
              <a:rPr lang="pl-PL" sz="1800" b="1" dirty="0" smtClean="0"/>
              <a:t>), but</a:t>
            </a:r>
            <a:r>
              <a:rPr lang="en-US" sz="1800" b="1" dirty="0" smtClean="0"/>
              <a:t> do not show clinical signs 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Materials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- </a:t>
            </a:r>
            <a:r>
              <a:rPr lang="en-US" sz="1800" b="1" dirty="0" smtClean="0">
                <a:solidFill>
                  <a:srgbClr val="FF0000"/>
                </a:solidFill>
              </a:rPr>
              <a:t>592  bovine serum sample</a:t>
            </a:r>
            <a:r>
              <a:rPr lang="pl-PL" sz="1800" b="1" dirty="0" smtClean="0">
                <a:solidFill>
                  <a:srgbClr val="FF0000"/>
                </a:solidFill>
              </a:rPr>
              <a:t>s</a:t>
            </a:r>
            <a:r>
              <a:rPr lang="en-US" sz="1800" b="1" dirty="0" smtClean="0"/>
              <a:t>. 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The tested animals derived from a small farm</a:t>
            </a:r>
            <a:r>
              <a:rPr lang="pl-PL" sz="1800" b="1" dirty="0" smtClean="0"/>
              <a:t>s</a:t>
            </a:r>
            <a:r>
              <a:rPr lang="en-US" sz="1800" b="1" dirty="0" smtClean="0"/>
              <a:t> located mainly in south- east  part of the country</a:t>
            </a:r>
            <a:r>
              <a:rPr lang="pl-PL" sz="1800" b="1" dirty="0" smtClean="0"/>
              <a:t> (</a:t>
            </a:r>
            <a:r>
              <a:rPr lang="en-US" sz="1800" b="1" dirty="0" err="1" smtClean="0"/>
              <a:t>Subcarpathian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Voivodenship</a:t>
            </a:r>
            <a:r>
              <a:rPr lang="en-US" sz="1800" b="1" dirty="0" smtClean="0"/>
              <a:t> that borders Ukraine and Slovakia,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Lesser Poland </a:t>
            </a:r>
            <a:r>
              <a:rPr lang="en-US" sz="1800" b="1" dirty="0" err="1" smtClean="0"/>
              <a:t>Voivodeship</a:t>
            </a:r>
            <a:r>
              <a:rPr lang="en-US" sz="1800" b="1" dirty="0" smtClean="0"/>
              <a:t> and </a:t>
            </a:r>
            <a:r>
              <a:rPr lang="pl-PL" sz="1800" b="1" dirty="0" err="1" smtClean="0"/>
              <a:t>Ś</a:t>
            </a:r>
            <a:r>
              <a:rPr lang="en-US" sz="1800" b="1" dirty="0" err="1" smtClean="0"/>
              <a:t>więtokrzyskie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Voivodenship</a:t>
            </a:r>
            <a:r>
              <a:rPr lang="pl-PL" sz="1800" b="1" dirty="0" smtClean="0"/>
              <a:t> - Holy Cross </a:t>
            </a:r>
            <a:r>
              <a:rPr lang="pl-PL" sz="1800" b="1" dirty="0" err="1" smtClean="0"/>
              <a:t>Province</a:t>
            </a:r>
            <a:r>
              <a:rPr lang="pl-PL" sz="1800" b="1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The animals had a direct access to the pasture.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 Blood samples were collected at routine screening of tuberculosis and bovine leukemia.  </a:t>
            </a:r>
            <a:endParaRPr lang="pl-PL" sz="1800" b="1" dirty="0" smtClean="0"/>
          </a:p>
          <a:p>
            <a:pPr>
              <a:lnSpc>
                <a:spcPct val="150000"/>
              </a:lnSpc>
            </a:pP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Methods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-</a:t>
            </a:r>
            <a:r>
              <a:rPr lang="pl-PL" sz="1800" b="1" dirty="0" err="1" smtClean="0"/>
              <a:t>Indirect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immunofluorescence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assay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-</a:t>
            </a:r>
            <a:r>
              <a:rPr lang="pl-PL" sz="1800" b="1" dirty="0" err="1" smtClean="0"/>
              <a:t>Enzyme-linked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immunosorbent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assay</a:t>
            </a:r>
            <a:r>
              <a:rPr lang="pl-PL" sz="1800" b="1" dirty="0" smtClean="0"/>
              <a:t> (ELISA)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Results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All sera - </a:t>
            </a:r>
            <a:r>
              <a:rPr lang="pl-PL" sz="1800" b="1" dirty="0" err="1" smtClean="0"/>
              <a:t>negative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Discussion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conclusion</a:t>
            </a:r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The geographic range of the CCHFV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is</a:t>
            </a:r>
            <a:r>
              <a:rPr lang="en-US" sz="1800" b="1" dirty="0" smtClean="0"/>
              <a:t> the most extensive among the </a:t>
            </a:r>
            <a:r>
              <a:rPr lang="en-US" sz="1800" b="1" dirty="0" err="1" smtClean="0"/>
              <a:t>tickborne</a:t>
            </a:r>
            <a:r>
              <a:rPr lang="en-US" sz="1800" b="1" dirty="0" smtClean="0"/>
              <a:t> viruses, which pose a health threat to the people, and the second (after dengue virus) most widespread of all medically important </a:t>
            </a:r>
            <a:r>
              <a:rPr lang="en-US" sz="1800" b="1" dirty="0" err="1" smtClean="0"/>
              <a:t>arboviruses</a:t>
            </a:r>
            <a:r>
              <a:rPr lang="pl-PL" sz="1800" b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Given the fact that there are many unknown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smtClean="0"/>
              <a:t>factors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smtClean="0"/>
              <a:t>about this disease and about dynamics of spread of CCHFV and, on the other hand, the geographic location of Poland as a country that borders countries at risk, it seems justifiable the control of CCHFV infection on this territory. </a:t>
            </a:r>
            <a:endParaRPr lang="pl-PL" sz="1800" b="1" dirty="0" smtClean="0"/>
          </a:p>
          <a:p>
            <a:pPr>
              <a:lnSpc>
                <a:spcPct val="150000"/>
              </a:lnSpc>
            </a:pPr>
            <a:endParaRPr lang="pl-PL" sz="1800" b="1" dirty="0" smtClean="0"/>
          </a:p>
          <a:p>
            <a:pPr>
              <a:lnSpc>
                <a:spcPct val="150000"/>
              </a:lnSpc>
            </a:pP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RIFT VALLEY FEVER VIRUS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355976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dirty="0" smtClean="0"/>
              <a:t>RVFV structure (Published in: Vet. Res. 2010. 41(6): 61.)</a:t>
            </a:r>
            <a:endParaRPr lang="pl-PL" sz="1200" b="1" dirty="0"/>
          </a:p>
        </p:txBody>
      </p:sp>
      <p:pic>
        <p:nvPicPr>
          <p:cNvPr id="6" name="Obraz 5" descr="http://2.bp.blogspot.com/-lS33Tr1_sWw/UHw5vu7oQrI/AAAAAAAAMiM/8y0y_MBybOo/s400/RVFV+structure+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3872230" cy="401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Virus</a:t>
            </a:r>
            <a:r>
              <a:rPr lang="pl-PL" b="1" dirty="0" smtClean="0"/>
              <a:t> </a:t>
            </a:r>
            <a:r>
              <a:rPr lang="pl-PL" b="1" dirty="0" err="1" smtClean="0"/>
              <a:t>classification</a:t>
            </a:r>
            <a:r>
              <a:rPr lang="pl-PL" b="1" dirty="0" smtClean="0"/>
              <a:t> and </a:t>
            </a:r>
            <a:r>
              <a:rPr lang="pl-PL" b="1" dirty="0" err="1" smtClean="0"/>
              <a:t>morphology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	Order: </a:t>
            </a:r>
            <a:r>
              <a:rPr lang="pl-PL" sz="1800" b="1" i="1" dirty="0" err="1" smtClean="0"/>
              <a:t>Unassigned</a:t>
            </a:r>
            <a:endParaRPr lang="pl-PL" sz="1800" b="1" i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Family</a:t>
            </a:r>
            <a:r>
              <a:rPr lang="pl-PL" sz="1800" b="1" dirty="0" smtClean="0"/>
              <a:t>: </a:t>
            </a:r>
            <a:r>
              <a:rPr lang="pl-PL" sz="1800" b="1" i="1" dirty="0" err="1" smtClean="0"/>
              <a:t>Bunyaviridae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Genus</a:t>
            </a:r>
            <a:r>
              <a:rPr lang="pl-PL" sz="1800" b="1" dirty="0" smtClean="0"/>
              <a:t>: </a:t>
            </a:r>
            <a:r>
              <a:rPr lang="pl-PL" sz="1800" b="1" i="1" dirty="0" err="1" smtClean="0"/>
              <a:t>Phlebovirus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Species</a:t>
            </a:r>
            <a:r>
              <a:rPr lang="pl-PL" sz="1800" b="1" dirty="0" smtClean="0"/>
              <a:t>: </a:t>
            </a:r>
            <a:r>
              <a:rPr lang="pl-PL" sz="1800" b="1" i="1" dirty="0" err="1" smtClean="0"/>
              <a:t>Rift</a:t>
            </a:r>
            <a:r>
              <a:rPr lang="pl-PL" sz="1800" b="1" i="1" dirty="0" smtClean="0"/>
              <a:t> Valley </a:t>
            </a:r>
            <a:r>
              <a:rPr lang="pl-PL" sz="1800" b="1" i="1" dirty="0" err="1" smtClean="0"/>
              <a:t>fever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virus</a:t>
            </a:r>
            <a:endParaRPr lang="pl-PL" sz="1800" b="1" dirty="0" smtClean="0"/>
          </a:p>
          <a:p>
            <a:endParaRPr lang="pl-PL" sz="1800" b="1" i="1" dirty="0" smtClean="0"/>
          </a:p>
          <a:p>
            <a:pPr>
              <a:buNone/>
            </a:pPr>
            <a:r>
              <a:rPr lang="pl-PL" sz="1800" b="1" i="1" dirty="0" smtClean="0"/>
              <a:t>	-</a:t>
            </a:r>
            <a:r>
              <a:rPr lang="en-US" sz="1800" b="1" dirty="0" smtClean="0"/>
              <a:t>spherical shaped,</a:t>
            </a:r>
            <a:r>
              <a:rPr lang="pl-PL" sz="1800" b="1" dirty="0" smtClean="0"/>
              <a:t> 80-120 </a:t>
            </a:r>
            <a:r>
              <a:rPr lang="pl-PL" sz="1800" b="1" dirty="0" err="1" smtClean="0"/>
              <a:t>nm</a:t>
            </a:r>
            <a:r>
              <a:rPr lang="pl-PL" sz="1800" b="1" dirty="0" smtClean="0"/>
              <a:t>,</a:t>
            </a:r>
            <a:r>
              <a:rPr lang="en-US" sz="1800" b="1" dirty="0" smtClean="0"/>
              <a:t> enveloped, a negative-sense single-stranded RNA </a:t>
            </a:r>
            <a:r>
              <a:rPr lang="pl-PL" sz="1800" b="1" dirty="0" smtClean="0"/>
              <a:t>(</a:t>
            </a:r>
            <a:r>
              <a:rPr lang="pl-PL" sz="1800" b="1" dirty="0" err="1" smtClean="0"/>
              <a:t>ssRNA</a:t>
            </a:r>
            <a:r>
              <a:rPr lang="pl-PL" sz="1800" b="1" dirty="0" smtClean="0"/>
              <a:t> -) </a:t>
            </a:r>
            <a:r>
              <a:rPr lang="en-US" sz="1800" b="1" dirty="0" smtClean="0"/>
              <a:t>3 segments </a:t>
            </a: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- f</a:t>
            </a:r>
            <a:r>
              <a:rPr lang="en-US" sz="1800" b="1" dirty="0" err="1" smtClean="0"/>
              <a:t>irst</a:t>
            </a:r>
            <a:r>
              <a:rPr lang="en-US" sz="1800" b="1" dirty="0" smtClean="0"/>
              <a:t> identified in Kenya in</a:t>
            </a:r>
            <a:r>
              <a:rPr lang="pl-PL" sz="1800" b="1" dirty="0" smtClean="0"/>
              <a:t> </a:t>
            </a:r>
            <a:r>
              <a:rPr lang="en-US" sz="1800" b="1" dirty="0" smtClean="0"/>
              <a:t>1930</a:t>
            </a:r>
            <a:r>
              <a:rPr lang="pl-PL" sz="1800" b="1" dirty="0" smtClean="0"/>
              <a:t>, </a:t>
            </a:r>
            <a:r>
              <a:rPr lang="en-US" sz="1800" b="1" dirty="0" smtClean="0"/>
              <a:t>the geographical range</a:t>
            </a:r>
            <a:r>
              <a:rPr lang="pl-PL" sz="1800" b="1" dirty="0" smtClean="0"/>
              <a:t> - </a:t>
            </a:r>
            <a:r>
              <a:rPr lang="en-US" sz="1800" b="1" dirty="0" smtClean="0"/>
              <a:t>the African continent.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 </a:t>
            </a:r>
            <a:r>
              <a:rPr lang="pl-PL" sz="1800" b="1" dirty="0" smtClean="0"/>
              <a:t>-</a:t>
            </a:r>
            <a:r>
              <a:rPr lang="en-US" sz="1800" b="1" dirty="0" smtClean="0"/>
              <a:t>over the past 50 years</a:t>
            </a:r>
            <a:r>
              <a:rPr lang="pl-PL" sz="1800" b="1" dirty="0" smtClean="0"/>
              <a:t> - </a:t>
            </a:r>
            <a:r>
              <a:rPr lang="pl-PL" sz="1800" b="1" dirty="0" err="1" smtClean="0"/>
              <a:t>in</a:t>
            </a:r>
            <a:r>
              <a:rPr lang="en-US" sz="1800" b="1" dirty="0" smtClean="0"/>
              <a:t> over 30 countries </a:t>
            </a:r>
            <a:r>
              <a:rPr lang="pl-PL" sz="1800" b="1" dirty="0" smtClean="0"/>
              <a:t>(</a:t>
            </a:r>
            <a:r>
              <a:rPr lang="en-US" sz="1800" b="1" dirty="0" smtClean="0"/>
              <a:t>parts of western Africa, Egypt,</a:t>
            </a:r>
            <a:r>
              <a:rPr lang="pl-PL" sz="1800" b="1" dirty="0" smtClean="0"/>
              <a:t> </a:t>
            </a:r>
            <a:r>
              <a:rPr lang="en-US" sz="1800" b="1" dirty="0" smtClean="0"/>
              <a:t>Madagascar</a:t>
            </a:r>
            <a:r>
              <a:rPr lang="pl-PL" sz="1800" b="1" dirty="0" smtClean="0"/>
              <a:t>,</a:t>
            </a:r>
            <a:r>
              <a:rPr lang="en-US" sz="1800" b="1" dirty="0" smtClean="0"/>
              <a:t> the Comoros</a:t>
            </a:r>
            <a:r>
              <a:rPr lang="pl-PL" sz="1800" b="1" dirty="0" smtClean="0"/>
              <a:t>,</a:t>
            </a:r>
            <a:r>
              <a:rPr lang="en-US" sz="1800" b="1" dirty="0" smtClean="0"/>
              <a:t> the</a:t>
            </a:r>
            <a:r>
              <a:rPr lang="pl-PL" sz="1800" b="1" dirty="0" smtClean="0"/>
              <a:t> </a:t>
            </a:r>
            <a:r>
              <a:rPr lang="en-US" sz="1800" b="1" dirty="0" smtClean="0"/>
              <a:t>Arabian Peninsula </a:t>
            </a:r>
            <a:r>
              <a:rPr lang="pl-PL" sz="1800" b="1" dirty="0" smtClean="0"/>
              <a:t>(</a:t>
            </a:r>
            <a:r>
              <a:rPr lang="en-US" sz="1800" b="1" dirty="0" smtClean="0"/>
              <a:t>2000</a:t>
            </a:r>
            <a:r>
              <a:rPr lang="pl-PL" sz="1800" b="1" dirty="0" smtClean="0"/>
              <a:t>).</a:t>
            </a:r>
            <a:endParaRPr lang="pl-PL" sz="1800" b="1" dirty="0"/>
          </a:p>
        </p:txBody>
      </p:sp>
      <p:sp>
        <p:nvSpPr>
          <p:cNvPr id="7" name="Prostokąt 6"/>
          <p:cNvSpPr/>
          <p:nvPr/>
        </p:nvSpPr>
        <p:spPr>
          <a:xfrm>
            <a:off x="395536" y="141277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Rift Valley fever (RVF)</a:t>
            </a:r>
            <a:r>
              <a:rPr lang="en-US" b="1" dirty="0" smtClean="0"/>
              <a:t> </a:t>
            </a:r>
            <a:r>
              <a:rPr lang="pl-PL" b="1" dirty="0" smtClean="0"/>
              <a:t>-</a:t>
            </a:r>
            <a:r>
              <a:rPr lang="en-US" b="1" dirty="0" smtClean="0"/>
              <a:t> an arthropod-borne </a:t>
            </a:r>
            <a:r>
              <a:rPr lang="en-US" b="1" dirty="0" err="1" smtClean="0"/>
              <a:t>zoonotic</a:t>
            </a:r>
            <a:r>
              <a:rPr lang="en-US" b="1" dirty="0" smtClean="0"/>
              <a:t> disease</a:t>
            </a:r>
            <a:r>
              <a:rPr lang="pl-PL" b="1" dirty="0" smtClean="0"/>
              <a:t> </a:t>
            </a:r>
            <a:r>
              <a:rPr lang="en-US" b="1" dirty="0" smtClean="0"/>
              <a:t>responsible for widespread outbreaks in both </a:t>
            </a:r>
            <a:r>
              <a:rPr lang="en-US" b="1" dirty="0" smtClean="0">
                <a:solidFill>
                  <a:srgbClr val="00B050"/>
                </a:solidFill>
              </a:rPr>
              <a:t>humans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ruminants</a:t>
            </a:r>
            <a:r>
              <a:rPr lang="en-US" b="1" dirty="0" smtClean="0"/>
              <a:t>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err="1" smtClean="0"/>
              <a:t>Vectors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-</a:t>
            </a:r>
            <a:r>
              <a:rPr lang="en-US" sz="1800" b="1" dirty="0" smtClean="0"/>
              <a:t> a range of </a:t>
            </a:r>
            <a:r>
              <a:rPr lang="en-US" sz="1800" b="1" dirty="0" smtClean="0">
                <a:solidFill>
                  <a:srgbClr val="FF0000"/>
                </a:solidFill>
              </a:rPr>
              <a:t>mosquito</a:t>
            </a:r>
            <a:r>
              <a:rPr lang="en-US" sz="1800" b="1" dirty="0" smtClean="0"/>
              <a:t> vector species</a:t>
            </a:r>
            <a:r>
              <a:rPr lang="pl-PL" sz="1800" b="1" dirty="0" smtClean="0"/>
              <a:t> </a:t>
            </a:r>
            <a:r>
              <a:rPr lang="en-US" sz="1800" b="1" dirty="0" smtClean="0"/>
              <a:t>as well as </a:t>
            </a:r>
            <a:r>
              <a:rPr lang="en-US" sz="1800" b="1" dirty="0" smtClean="0">
                <a:solidFill>
                  <a:srgbClr val="FF0000"/>
                </a:solidFill>
              </a:rPr>
              <a:t>other arthropods</a:t>
            </a:r>
            <a:r>
              <a:rPr lang="en-US" sz="1800" b="1" dirty="0" smtClean="0"/>
              <a:t>, many of which are currently present in</a:t>
            </a:r>
            <a:r>
              <a:rPr lang="pl-PL" sz="1800" b="1" dirty="0" smtClean="0"/>
              <a:t> North America and Europe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5805264"/>
            <a:ext cx="8316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 smtClean="0"/>
              <a:t>source</a:t>
            </a:r>
            <a:r>
              <a:rPr lang="pl-PL" sz="1400" b="1" dirty="0" smtClean="0"/>
              <a:t>: CDC - http://en.wikipedia.org/wiki/Image:Rift_valley_fever_distribution.jpg </a:t>
            </a:r>
            <a:endParaRPr lang="pl-PL" sz="1400" b="1" dirty="0"/>
          </a:p>
        </p:txBody>
      </p:sp>
      <p:sp>
        <p:nvSpPr>
          <p:cNvPr id="4" name="Prostokąt 3"/>
          <p:cNvSpPr/>
          <p:nvPr/>
        </p:nvSpPr>
        <p:spPr>
          <a:xfrm>
            <a:off x="395536" y="508518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Countries with endemic disease and substantial outbreaks of RVF</a:t>
            </a:r>
            <a:r>
              <a:rPr lang="pl-PL" sz="1200" b="1" dirty="0" smtClean="0"/>
              <a:t> (</a:t>
            </a:r>
            <a:r>
              <a:rPr lang="pl-PL" sz="1200" b="1" dirty="0" err="1" smtClean="0"/>
              <a:t>blue</a:t>
            </a:r>
            <a:r>
              <a:rPr lang="pl-PL" sz="1200" b="1" dirty="0" smtClean="0"/>
              <a:t>)</a:t>
            </a: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Countries known to have some cases, periodic isolation of virus, or serologic evidence of RVF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(gree</a:t>
            </a:r>
            <a:r>
              <a:rPr lang="pl-PL" sz="1200" b="1" dirty="0" smtClean="0"/>
              <a:t>n)</a:t>
            </a:r>
            <a:endParaRPr lang="pl-PL" sz="1200" b="1" dirty="0"/>
          </a:p>
        </p:txBody>
      </p:sp>
      <p:pic>
        <p:nvPicPr>
          <p:cNvPr id="5" name="Obraz 4" descr="https://upload.wikimedia.org/wikipedia/commons/1/15/Rift_valley_fever_distribu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8964488" cy="442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3608" y="6237312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 smtClean="0"/>
              <a:t>source</a:t>
            </a:r>
            <a:r>
              <a:rPr lang="pl-PL" sz="1400" b="1" dirty="0" smtClean="0"/>
              <a:t>: http://www.infectionlandscapes.org/2012/10/rift-valley-fever.html</a:t>
            </a:r>
            <a:endParaRPr lang="pl-PL" sz="1400" b="1" dirty="0"/>
          </a:p>
        </p:txBody>
      </p:sp>
      <p:sp>
        <p:nvSpPr>
          <p:cNvPr id="4" name="Prostokąt 3"/>
          <p:cNvSpPr/>
          <p:nvPr/>
        </p:nvSpPr>
        <p:spPr>
          <a:xfrm>
            <a:off x="2483768" y="47667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err="1" smtClean="0"/>
              <a:t>Transsmision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cycle</a:t>
            </a:r>
            <a:endParaRPr lang="pl-PL" sz="4000" dirty="0"/>
          </a:p>
        </p:txBody>
      </p:sp>
      <p:pic>
        <p:nvPicPr>
          <p:cNvPr id="5" name="Obraz 4" descr="http://2.bp.blogspot.com/-d5cmmaZundY/UIGebBEJxAI/AAAAAAAAMn4/6Y9-O1sE-jo/s400/rift+valley+fever+cyc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2304256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WEST NILE VIRUS (WNV)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s://upload.wikimedia.org/wikipedia/commons/b/bc/Em_wnvirus_j7908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8"/>
            <a:ext cx="3441402" cy="3441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RVFV – THE RISK FACTOR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 </a:t>
            </a:r>
            <a:r>
              <a:rPr lang="pl-PL" sz="1800" b="1" dirty="0" smtClean="0"/>
              <a:t>- </a:t>
            </a:r>
            <a:r>
              <a:rPr lang="pl-PL" sz="1800" b="1" dirty="0" err="1" smtClean="0"/>
              <a:t>is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considered</a:t>
            </a:r>
            <a:r>
              <a:rPr lang="pl-PL" sz="1800" b="1" dirty="0" smtClean="0"/>
              <a:t> to </a:t>
            </a:r>
            <a:r>
              <a:rPr lang="pl-PL" sz="1800" b="1" dirty="0" err="1" smtClean="0"/>
              <a:t>have</a:t>
            </a:r>
            <a:r>
              <a:rPr lang="pl-PL" sz="1800" b="1" dirty="0" smtClean="0"/>
              <a:t> </a:t>
            </a:r>
            <a:r>
              <a:rPr lang="en-US" sz="1800" b="1" dirty="0" smtClean="0"/>
              <a:t>high</a:t>
            </a:r>
            <a:r>
              <a:rPr lang="pl-PL" sz="1800" b="1" dirty="0" smtClean="0"/>
              <a:t> </a:t>
            </a:r>
            <a:r>
              <a:rPr lang="en-US" sz="1800" b="1" dirty="0" smtClean="0"/>
              <a:t>colonization capacity</a:t>
            </a:r>
            <a:r>
              <a:rPr lang="pl-PL" sz="1800" b="1" dirty="0" smtClean="0"/>
              <a:t>;</a:t>
            </a:r>
            <a:r>
              <a:rPr lang="en-US" sz="1800" b="1" dirty="0" smtClean="0"/>
              <a:t> 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 - </a:t>
            </a:r>
            <a:r>
              <a:rPr lang="pl-PL" sz="1800" b="1" dirty="0" err="1" smtClean="0"/>
              <a:t>has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been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identified</a:t>
            </a:r>
            <a:r>
              <a:rPr lang="pl-PL" sz="1800" b="1" dirty="0" smtClean="0"/>
              <a:t> as </a:t>
            </a:r>
            <a:r>
              <a:rPr lang="en-US" sz="1800" b="1" dirty="0" smtClean="0"/>
              <a:t>a potential emergent</a:t>
            </a:r>
            <a:r>
              <a:rPr lang="pl-PL" sz="1800" b="1" dirty="0" smtClean="0"/>
              <a:t> </a:t>
            </a:r>
            <a:r>
              <a:rPr lang="en-US" sz="1800" b="1" dirty="0" smtClean="0"/>
              <a:t>risk in </a:t>
            </a:r>
            <a:r>
              <a:rPr lang="pl-PL" sz="1800" b="1" dirty="0" err="1" smtClean="0"/>
              <a:t>other</a:t>
            </a:r>
            <a:r>
              <a:rPr lang="pl-PL" sz="1800" b="1" dirty="0" smtClean="0"/>
              <a:t> </a:t>
            </a:r>
            <a:r>
              <a:rPr lang="en-US" sz="1800" b="1" dirty="0" smtClean="0"/>
              <a:t>nations, both as a natural exotic</a:t>
            </a:r>
            <a:r>
              <a:rPr lang="pl-PL" sz="1800" b="1" dirty="0" smtClean="0"/>
              <a:t> </a:t>
            </a:r>
            <a:r>
              <a:rPr lang="en-US" sz="1800" b="1" dirty="0" smtClean="0"/>
              <a:t>pathogen and an</a:t>
            </a:r>
            <a:r>
              <a:rPr lang="pl-PL" sz="1800" b="1" dirty="0" smtClean="0"/>
              <a:t> </a:t>
            </a:r>
            <a:r>
              <a:rPr lang="en-US" sz="1800" b="1" dirty="0" smtClean="0"/>
              <a:t>intentionally introduced biological weapon. 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 - </a:t>
            </a:r>
            <a:r>
              <a:rPr lang="en-US" sz="1800" b="1" dirty="0" smtClean="0"/>
              <a:t>classified as</a:t>
            </a:r>
            <a:r>
              <a:rPr lang="pl-PL" sz="18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a category A priority pathogen</a:t>
            </a:r>
            <a:r>
              <a:rPr lang="pl-PL" sz="1800" b="1" dirty="0" smtClean="0"/>
              <a:t>-</a:t>
            </a:r>
            <a:r>
              <a:rPr lang="en-US" sz="1800" b="1" dirty="0" smtClean="0"/>
              <a:t> by the National Institute</a:t>
            </a:r>
            <a:r>
              <a:rPr lang="pl-PL" sz="1800" b="1" dirty="0" smtClean="0"/>
              <a:t> </a:t>
            </a:r>
            <a:r>
              <a:rPr lang="en-US" sz="1800" b="1" dirty="0" smtClean="0"/>
              <a:t>of Allergy and Infectious Diseases—indicating the potential to cause</a:t>
            </a:r>
            <a:r>
              <a:rPr lang="pl-PL" sz="1800" b="1" dirty="0" smtClean="0"/>
              <a:t> </a:t>
            </a:r>
            <a:r>
              <a:rPr lang="en-US" sz="1800" b="1" dirty="0" smtClean="0"/>
              <a:t>social disruption and requiring public health preparedness</a:t>
            </a:r>
            <a:r>
              <a:rPr lang="pl-PL" sz="18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a high</a:t>
            </a:r>
            <a:r>
              <a:rPr lang="pl-PL" sz="1800" b="1" dirty="0" smtClean="0">
                <a:solidFill>
                  <a:srgbClr val="FF0000"/>
                </a:solidFill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</a:rPr>
              <a:t>consequence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pathogen</a:t>
            </a:r>
            <a:r>
              <a:rPr lang="pl-PL" sz="1800" b="1" dirty="0" smtClean="0"/>
              <a:t>-</a:t>
            </a:r>
            <a:r>
              <a:rPr lang="en-US" sz="1800" b="1" dirty="0" smtClean="0"/>
              <a:t> by the World Organization for Animal</a:t>
            </a:r>
            <a:r>
              <a:rPr lang="pl-PL" sz="1800" b="1" dirty="0" smtClean="0"/>
              <a:t> </a:t>
            </a:r>
            <a:r>
              <a:rPr lang="en-US" sz="1800" b="1" dirty="0" smtClean="0"/>
              <a:t>Health</a:t>
            </a:r>
            <a:r>
              <a:rPr lang="pl-PL" sz="18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 the third most dangerous animal threat</a:t>
            </a:r>
            <a:r>
              <a:rPr lang="pl-PL" sz="1800" b="1" dirty="0" smtClean="0"/>
              <a:t>-</a:t>
            </a:r>
            <a:r>
              <a:rPr lang="en-US" sz="1800" b="1" dirty="0" smtClean="0"/>
              <a:t> by the United</a:t>
            </a:r>
            <a:r>
              <a:rPr lang="pl-PL" sz="1800" b="1" dirty="0" smtClean="0"/>
              <a:t> </a:t>
            </a:r>
            <a:r>
              <a:rPr lang="en-US" sz="1800" b="1" dirty="0" smtClean="0"/>
              <a:t>States Department of Agriculture Animal and Plant Health Inspection</a:t>
            </a:r>
            <a:r>
              <a:rPr lang="pl-PL" sz="1800" b="1" dirty="0" smtClean="0"/>
              <a:t> </a:t>
            </a:r>
            <a:r>
              <a:rPr lang="en-US" sz="1800" b="1" dirty="0" smtClean="0"/>
              <a:t>Service after avian influenza and foot-and-mouth disease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err="1" smtClean="0"/>
              <a:t>Clinical</a:t>
            </a:r>
            <a:r>
              <a:rPr lang="en-US" sz="4000" b="1" dirty="0" smtClean="0"/>
              <a:t> symptoms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In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ruminants</a:t>
            </a:r>
            <a:r>
              <a:rPr lang="pl-PL" sz="1800" b="1" dirty="0" smtClean="0"/>
              <a:t>: e</a:t>
            </a:r>
            <a:r>
              <a:rPr lang="en-US" sz="1800" b="1" dirty="0" err="1" smtClean="0"/>
              <a:t>pizootics</a:t>
            </a:r>
            <a:r>
              <a:rPr lang="en-US" sz="1800" b="1" dirty="0" smtClean="0"/>
              <a:t> are characterized by mass abortions and high mortality resulting in high economic burden.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smtClean="0">
                <a:solidFill>
                  <a:srgbClr val="FF0000"/>
                </a:solidFill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</a:rPr>
              <a:t>n humans</a:t>
            </a:r>
            <a:r>
              <a:rPr lang="pl-PL" sz="1800" b="1" dirty="0" smtClean="0"/>
              <a:t>: </a:t>
            </a:r>
            <a:r>
              <a:rPr lang="en-US" sz="1800" b="1" dirty="0" smtClean="0"/>
              <a:t>most human cases </a:t>
            </a:r>
            <a:r>
              <a:rPr lang="pl-PL" sz="1800" b="1" dirty="0" smtClean="0"/>
              <a:t>-</a:t>
            </a:r>
            <a:r>
              <a:rPr lang="en-US" sz="1800" b="1" dirty="0" smtClean="0"/>
              <a:t> relatively mild,</a:t>
            </a:r>
            <a:r>
              <a:rPr lang="pl-PL" sz="1800" b="1" dirty="0" smtClean="0"/>
              <a:t> </a:t>
            </a:r>
            <a:r>
              <a:rPr lang="en-US" sz="1800" b="1" dirty="0" smtClean="0"/>
              <a:t>severe complications</a:t>
            </a:r>
            <a:r>
              <a:rPr lang="pl-PL" sz="1800" b="1" dirty="0" smtClean="0"/>
              <a:t> -</a:t>
            </a:r>
            <a:r>
              <a:rPr lang="en-US" sz="1800" b="1" dirty="0" smtClean="0"/>
              <a:t> in a small proportion of people </a:t>
            </a:r>
            <a:r>
              <a:rPr lang="pl-PL" sz="1800" b="1" dirty="0" smtClean="0"/>
              <a:t>(</a:t>
            </a:r>
            <a:r>
              <a:rPr lang="en-US" sz="1800" b="1" dirty="0" smtClean="0"/>
              <a:t>hemorrhagic fever, blindness</a:t>
            </a:r>
            <a:r>
              <a:rPr lang="pl-PL" sz="1800" b="1" dirty="0" smtClean="0"/>
              <a:t> and </a:t>
            </a:r>
            <a:r>
              <a:rPr lang="pl-PL" sz="1800" b="1" dirty="0" err="1" smtClean="0"/>
              <a:t>residual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neurological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deficits</a:t>
            </a:r>
            <a:r>
              <a:rPr lang="pl-PL" sz="1800" b="1" dirty="0" smtClean="0"/>
              <a:t>).</a:t>
            </a:r>
            <a:r>
              <a:rPr lang="en-US" sz="1800" b="1" dirty="0" smtClean="0"/>
              <a:t> The total case fatality rate </a:t>
            </a:r>
            <a:r>
              <a:rPr lang="pl-PL" sz="1800" b="1" dirty="0" smtClean="0"/>
              <a:t>- </a:t>
            </a:r>
            <a:r>
              <a:rPr lang="en-US" sz="1800" b="1" dirty="0" smtClean="0"/>
              <a:t>less than 1%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Material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methods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	</a:t>
            </a:r>
            <a:r>
              <a:rPr lang="pl-PL" sz="1800" b="1" dirty="0" err="1" smtClean="0"/>
              <a:t>Material</a:t>
            </a:r>
            <a:r>
              <a:rPr lang="pl-PL" sz="1800" b="1" dirty="0" smtClean="0"/>
              <a:t>: </a:t>
            </a:r>
            <a:r>
              <a:rPr lang="en-US" sz="1800" b="1" dirty="0" smtClean="0">
                <a:solidFill>
                  <a:srgbClr val="FF0000"/>
                </a:solidFill>
              </a:rPr>
              <a:t>592  bovine serum sample</a:t>
            </a:r>
            <a:r>
              <a:rPr lang="pl-PL" sz="1800" b="1" dirty="0" smtClean="0">
                <a:solidFill>
                  <a:srgbClr val="FF0000"/>
                </a:solidFill>
              </a:rPr>
              <a:t>s </a:t>
            </a:r>
            <a:r>
              <a:rPr lang="pl-PL" sz="1800" b="1" dirty="0" err="1" smtClean="0"/>
              <a:t>used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CCHFV </a:t>
            </a:r>
            <a:r>
              <a:rPr lang="pl-PL" sz="1800" b="1" dirty="0" err="1" smtClean="0"/>
              <a:t>investigations</a:t>
            </a:r>
            <a:r>
              <a:rPr lang="en-US" sz="1800" b="1" dirty="0" smtClean="0">
                <a:solidFill>
                  <a:schemeClr val="accent1"/>
                </a:solidFill>
              </a:rPr>
              <a:t>. </a:t>
            </a:r>
            <a:endParaRPr lang="pl-PL" sz="1800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 </a:t>
            </a:r>
            <a:r>
              <a:rPr lang="pl-PL" sz="1800" b="1" dirty="0" err="1" smtClean="0"/>
              <a:t>Method</a:t>
            </a:r>
            <a:r>
              <a:rPr lang="pl-PL" sz="1800" b="1" dirty="0" smtClean="0"/>
              <a:t>: </a:t>
            </a:r>
            <a:r>
              <a:rPr lang="pl-PL" sz="1800" b="1" dirty="0" err="1" smtClean="0"/>
              <a:t>Enzyme-linked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immunosorbent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assay</a:t>
            </a:r>
            <a:r>
              <a:rPr lang="pl-PL" sz="1800" b="1" dirty="0" smtClean="0"/>
              <a:t> (ELISA).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Results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All sera - </a:t>
            </a:r>
            <a:r>
              <a:rPr lang="pl-PL" sz="1800" b="1" dirty="0" err="1" smtClean="0"/>
              <a:t>negative</a:t>
            </a:r>
            <a:endParaRPr lang="pl-PL" sz="1800" b="1" dirty="0" smtClean="0"/>
          </a:p>
          <a:p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Discussion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conclusion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 The risk of importing RVFV into the US or EU is generally assumed to be low</a:t>
            </a:r>
            <a:r>
              <a:rPr lang="pl-PL" sz="1800" b="1" dirty="0" smtClean="0"/>
              <a:t>, but not </a:t>
            </a:r>
            <a:r>
              <a:rPr lang="pl-PL" sz="1800" b="1" dirty="0" err="1" smtClean="0"/>
              <a:t>excluded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because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movement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viremic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hosts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movement</a:t>
            </a:r>
            <a:r>
              <a:rPr lang="pl-PL" sz="1800" b="1" dirty="0" smtClean="0"/>
              <a:t> of </a:t>
            </a:r>
            <a:r>
              <a:rPr lang="pl-PL" sz="1800" b="1" dirty="0" err="1" smtClean="0"/>
              <a:t>virus-carrying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vectors</a:t>
            </a:r>
            <a:r>
              <a:rPr lang="pl-PL" sz="1800" b="1" dirty="0" smtClean="0"/>
              <a:t> and </a:t>
            </a:r>
            <a:r>
              <a:rPr lang="pl-PL" sz="1800" b="1" dirty="0" err="1" smtClean="0"/>
              <a:t>intentional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entry</a:t>
            </a:r>
            <a:r>
              <a:rPr lang="pl-PL" sz="1800" b="1" dirty="0" smtClean="0"/>
              <a:t> (</a:t>
            </a:r>
            <a:r>
              <a:rPr lang="pl-PL" sz="1800" b="1" dirty="0" err="1" smtClean="0"/>
              <a:t>bioterrorism</a:t>
            </a:r>
            <a:r>
              <a:rPr lang="pl-PL" sz="1800" b="1" dirty="0" smtClean="0"/>
              <a:t>). 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pl-PL" sz="1800" b="1" dirty="0" err="1" smtClean="0"/>
              <a:t>Admittedly</a:t>
            </a:r>
            <a:r>
              <a:rPr lang="pl-PL" sz="1800" b="1" dirty="0" smtClean="0"/>
              <a:t> 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negative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result</a:t>
            </a:r>
            <a:r>
              <a:rPr lang="pl-PL" sz="1800" b="1" dirty="0" smtClean="0"/>
              <a:t> was </a:t>
            </a:r>
            <a:r>
              <a:rPr lang="pl-PL" sz="1800" b="1" dirty="0" err="1" smtClean="0"/>
              <a:t>expected</a:t>
            </a:r>
            <a:r>
              <a:rPr lang="pl-PL" sz="1800" b="1" dirty="0" smtClean="0"/>
              <a:t>, but</a:t>
            </a:r>
            <a:r>
              <a:rPr lang="en-US" sz="1800" b="1" dirty="0" smtClean="0"/>
              <a:t> it was worth to check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it</a:t>
            </a:r>
            <a:r>
              <a:rPr lang="pl-PL" sz="1800" b="1" dirty="0" smtClean="0"/>
              <a:t> out.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8464" cy="193022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EXOTIC VECTOR-BORNE VIRAL ZOONOSES - A THREAT FOR DISEASES-FREE COUNTRIES?</a:t>
            </a:r>
            <a:r>
              <a:rPr lang="pl-PL" sz="3600" b="1" dirty="0" smtClean="0"/>
              <a:t> – GENERAL CONCLUSION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T</a:t>
            </a:r>
            <a:r>
              <a:rPr lang="en-US" sz="1800" b="1" dirty="0" smtClean="0"/>
              <a:t>he probability that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exotic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arbovirus</a:t>
            </a:r>
            <a:r>
              <a:rPr lang="pl-PL" sz="1800" b="1" dirty="0" smtClean="0"/>
              <a:t>es</a:t>
            </a:r>
            <a:r>
              <a:rPr lang="en-US" sz="1800" b="1" dirty="0" smtClean="0"/>
              <a:t> may spread to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other</a:t>
            </a:r>
            <a:r>
              <a:rPr lang="pl-PL" sz="1800" b="1" dirty="0" smtClean="0"/>
              <a:t> </a:t>
            </a:r>
            <a:r>
              <a:rPr lang="en-US" sz="1800" b="1" dirty="0" smtClean="0"/>
              <a:t>continents is high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hence</a:t>
            </a:r>
            <a:r>
              <a:rPr lang="pl-PL" sz="1800" b="1" dirty="0" smtClean="0"/>
              <a:t> a monitoring of </a:t>
            </a:r>
            <a:r>
              <a:rPr lang="pl-PL" sz="1800" b="1" dirty="0" err="1" smtClean="0"/>
              <a:t>exotic</a:t>
            </a:r>
            <a:r>
              <a:rPr lang="pl-PL" sz="1800" b="1" dirty="0" smtClean="0"/>
              <a:t> v</a:t>
            </a:r>
            <a:r>
              <a:rPr lang="en-US" sz="1800" b="1" dirty="0" err="1" smtClean="0"/>
              <a:t>ector</a:t>
            </a:r>
            <a:r>
              <a:rPr lang="en-US" sz="1800" b="1" dirty="0" smtClean="0"/>
              <a:t>-borne viral </a:t>
            </a:r>
            <a:r>
              <a:rPr lang="en-US" sz="1800" b="1" dirty="0" err="1" smtClean="0"/>
              <a:t>zoonoses</a:t>
            </a:r>
            <a:r>
              <a:rPr lang="en-US" sz="1800" b="1" dirty="0" smtClean="0"/>
              <a:t> </a:t>
            </a:r>
            <a:r>
              <a:rPr lang="pl-PL" sz="1800" b="1" dirty="0" err="1" smtClean="0"/>
              <a:t>is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necessary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nowadays</a:t>
            </a:r>
            <a:r>
              <a:rPr lang="pl-PL" sz="1800" b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 I</a:t>
            </a:r>
            <a:r>
              <a:rPr lang="en-US" sz="1800" b="1" dirty="0" smtClean="0"/>
              <a:t>t is important to capture the moment </a:t>
            </a:r>
            <a:r>
              <a:rPr lang="pl-PL" sz="1800" b="1" dirty="0" err="1" smtClean="0"/>
              <a:t>when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virus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appears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new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area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then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there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are</a:t>
            </a:r>
            <a:r>
              <a:rPr lang="pl-PL" sz="1800" b="1" dirty="0" smtClean="0"/>
              <a:t> </a:t>
            </a:r>
            <a:r>
              <a:rPr lang="en-US" sz="1800" b="1" dirty="0" smtClean="0"/>
              <a:t>possibility to prepare and implement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prophylaxis</a:t>
            </a:r>
            <a:r>
              <a:rPr lang="pl-PL" sz="1800" b="1" dirty="0" smtClean="0"/>
              <a:t>.  </a:t>
            </a:r>
            <a:endParaRPr lang="pl-PL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lny-slask.org.pl/foto/322/322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28634" cy="50405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555776" y="260648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/>
              <a:t>THANK YOU</a:t>
            </a:r>
            <a:endParaRPr lang="pl-PL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Virus</a:t>
            </a:r>
            <a:r>
              <a:rPr lang="pl-PL" b="1" dirty="0" smtClean="0"/>
              <a:t> </a:t>
            </a:r>
            <a:r>
              <a:rPr lang="pl-PL" b="1" dirty="0" err="1" smtClean="0"/>
              <a:t>classification</a:t>
            </a:r>
            <a:r>
              <a:rPr lang="pl-PL" b="1" dirty="0" smtClean="0"/>
              <a:t> and </a:t>
            </a:r>
            <a:r>
              <a:rPr lang="pl-PL" b="1" dirty="0" err="1" smtClean="0"/>
              <a:t>morphology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sz="1500" b="1" dirty="0" smtClean="0"/>
          </a:p>
          <a:p>
            <a:pPr>
              <a:buNone/>
            </a:pPr>
            <a:r>
              <a:rPr lang="pl-PL" sz="2900" b="1" dirty="0" smtClean="0"/>
              <a:t>West </a:t>
            </a:r>
            <a:r>
              <a:rPr lang="pl-PL" sz="2900" b="1" dirty="0" err="1" smtClean="0"/>
              <a:t>Nile</a:t>
            </a:r>
            <a:r>
              <a:rPr lang="pl-PL" sz="2900" b="1" dirty="0" smtClean="0"/>
              <a:t> </a:t>
            </a:r>
            <a:r>
              <a:rPr lang="pl-PL" sz="2900" b="1" dirty="0" err="1" smtClean="0"/>
              <a:t>virus</a:t>
            </a:r>
            <a:r>
              <a:rPr lang="pl-PL" sz="2900" b="1" dirty="0" smtClean="0"/>
              <a:t> (WNV) </a:t>
            </a:r>
            <a:r>
              <a:rPr lang="pl-PL" sz="2800" b="1" dirty="0" smtClean="0"/>
              <a:t>- a mosquito-borne </a:t>
            </a:r>
            <a:r>
              <a:rPr lang="pl-PL" sz="2800" b="1" dirty="0" err="1" smtClean="0"/>
              <a:t>zoonotic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arbovirus</a:t>
            </a:r>
            <a:r>
              <a:rPr lang="pl-PL" sz="2800" b="1" dirty="0" smtClean="0"/>
              <a:t> </a:t>
            </a:r>
          </a:p>
          <a:p>
            <a:pPr>
              <a:buNone/>
            </a:pPr>
            <a:endParaRPr lang="pl-PL" sz="2600" b="1" dirty="0" smtClean="0"/>
          </a:p>
          <a:p>
            <a:pPr>
              <a:buNone/>
            </a:pPr>
            <a:r>
              <a:rPr lang="pl-PL" sz="2600" b="1" dirty="0" smtClean="0"/>
              <a:t>Order: </a:t>
            </a:r>
            <a:r>
              <a:rPr lang="pl-PL" sz="2600" b="1" i="1" dirty="0" err="1" smtClean="0"/>
              <a:t>Unassigned</a:t>
            </a:r>
            <a:endParaRPr lang="pl-PL" sz="2600" b="1" i="1" dirty="0" smtClean="0"/>
          </a:p>
          <a:p>
            <a:pPr>
              <a:buNone/>
            </a:pPr>
            <a:r>
              <a:rPr lang="pl-PL" sz="2600" b="1" dirty="0" err="1" smtClean="0"/>
              <a:t>Family</a:t>
            </a:r>
            <a:r>
              <a:rPr lang="pl-PL" sz="2600" b="1" dirty="0" smtClean="0"/>
              <a:t>: </a:t>
            </a:r>
            <a:r>
              <a:rPr lang="pl-PL" sz="2600" b="1" i="1" dirty="0" err="1" smtClean="0"/>
              <a:t>Flaviviridae</a:t>
            </a:r>
            <a:endParaRPr lang="pl-PL" sz="2600" b="1" i="1" dirty="0" smtClean="0"/>
          </a:p>
          <a:p>
            <a:pPr>
              <a:buNone/>
            </a:pPr>
            <a:r>
              <a:rPr lang="pl-PL" sz="2600" b="1" dirty="0" err="1" smtClean="0"/>
              <a:t>Genus</a:t>
            </a:r>
            <a:r>
              <a:rPr lang="pl-PL" sz="2600" b="1" dirty="0" smtClean="0"/>
              <a:t>: </a:t>
            </a:r>
            <a:r>
              <a:rPr lang="pl-PL" sz="2600" b="1" i="1" dirty="0" err="1" smtClean="0"/>
              <a:t>Flavivirus</a:t>
            </a:r>
            <a:endParaRPr lang="pl-PL" sz="2600" b="1" i="1" dirty="0" smtClean="0"/>
          </a:p>
          <a:p>
            <a:pPr>
              <a:buNone/>
            </a:pPr>
            <a:r>
              <a:rPr lang="pl-PL" sz="2600" b="1" dirty="0" err="1" smtClean="0"/>
              <a:t>Species</a:t>
            </a:r>
            <a:r>
              <a:rPr lang="pl-PL" sz="2600" b="1" dirty="0" smtClean="0"/>
              <a:t>: </a:t>
            </a:r>
            <a:r>
              <a:rPr lang="pl-PL" sz="2600" b="1" i="1" dirty="0" smtClean="0"/>
              <a:t>West </a:t>
            </a:r>
            <a:r>
              <a:rPr lang="pl-PL" sz="2600" b="1" i="1" dirty="0" err="1" smtClean="0"/>
              <a:t>Nile</a:t>
            </a:r>
            <a:r>
              <a:rPr lang="pl-PL" sz="2600" b="1" i="1" dirty="0" smtClean="0"/>
              <a:t> </a:t>
            </a:r>
            <a:r>
              <a:rPr lang="pl-PL" sz="2600" b="1" i="1" dirty="0" err="1" smtClean="0"/>
              <a:t>virus</a:t>
            </a:r>
            <a:endParaRPr lang="pl-PL" sz="2600" b="1" dirty="0" smtClean="0"/>
          </a:p>
          <a:p>
            <a:pPr>
              <a:buNone/>
            </a:pPr>
            <a:endParaRPr lang="pl-PL" sz="2600" b="1" dirty="0" smtClean="0"/>
          </a:p>
          <a:p>
            <a:pPr>
              <a:buNone/>
            </a:pPr>
            <a:r>
              <a:rPr lang="pl-PL" sz="2600" b="1" dirty="0" smtClean="0"/>
              <a:t>First </a:t>
            </a:r>
            <a:r>
              <a:rPr lang="pl-PL" sz="2600" b="1" dirty="0" err="1" smtClean="0"/>
              <a:t>isolation</a:t>
            </a:r>
            <a:r>
              <a:rPr lang="pl-PL" sz="2600" b="1" dirty="0" smtClean="0"/>
              <a:t>- West </a:t>
            </a:r>
            <a:r>
              <a:rPr lang="pl-PL" sz="2600" b="1" dirty="0" err="1" smtClean="0"/>
              <a:t>Nile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district</a:t>
            </a:r>
            <a:r>
              <a:rPr lang="pl-PL" sz="2600" b="1" dirty="0" smtClean="0"/>
              <a:t> of Uganda (1937) – </a:t>
            </a:r>
          </a:p>
          <a:p>
            <a:pPr>
              <a:buNone/>
            </a:pPr>
            <a:r>
              <a:rPr lang="pl-PL" sz="2600" b="1" dirty="0" err="1" smtClean="0"/>
              <a:t>blood</a:t>
            </a:r>
            <a:r>
              <a:rPr lang="pl-PL" sz="2600" b="1" dirty="0" smtClean="0"/>
              <a:t> a </a:t>
            </a:r>
            <a:r>
              <a:rPr lang="pl-PL" sz="2600" b="1" dirty="0" err="1" smtClean="0"/>
              <a:t>woman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suffering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from</a:t>
            </a:r>
            <a:r>
              <a:rPr lang="pl-PL" sz="2600" b="1" dirty="0" smtClean="0"/>
              <a:t>  a </a:t>
            </a:r>
            <a:r>
              <a:rPr lang="pl-PL" sz="2600" b="1" dirty="0" err="1" smtClean="0"/>
              <a:t>mild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febrile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illness</a:t>
            </a:r>
            <a:r>
              <a:rPr lang="pl-PL" sz="2600" b="1" dirty="0" smtClean="0"/>
              <a:t> </a:t>
            </a:r>
          </a:p>
          <a:p>
            <a:pPr>
              <a:buNone/>
            </a:pPr>
            <a:endParaRPr lang="pl-PL" sz="2100" b="1" dirty="0" smtClean="0"/>
          </a:p>
          <a:p>
            <a:pPr>
              <a:buNone/>
            </a:pPr>
            <a:r>
              <a:rPr lang="pl-PL" sz="2400" b="1" dirty="0" smtClean="0"/>
              <a:t> </a:t>
            </a:r>
            <a:r>
              <a:rPr lang="pl-PL" sz="2400" b="1" dirty="0" err="1" smtClean="0"/>
              <a:t>enveloped</a:t>
            </a:r>
            <a:r>
              <a:rPr lang="pl-PL" sz="2400" b="1" dirty="0" smtClean="0"/>
              <a:t>,  45 </a:t>
            </a:r>
            <a:r>
              <a:rPr lang="pl-PL" sz="2400" b="1" dirty="0" err="1" smtClean="0"/>
              <a:t>nm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diameter</a:t>
            </a:r>
            <a:r>
              <a:rPr lang="pl-PL" sz="2400" b="1" dirty="0" smtClean="0"/>
              <a:t>, </a:t>
            </a:r>
          </a:p>
          <a:p>
            <a:pPr>
              <a:buNone/>
            </a:pPr>
            <a:r>
              <a:rPr lang="pl-PL" sz="2400" b="1" dirty="0" err="1" smtClean="0"/>
              <a:t>linear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single-stranded</a:t>
            </a:r>
            <a:r>
              <a:rPr lang="pl-PL" sz="2400" b="1" dirty="0" smtClean="0"/>
              <a:t> RNA+   ((+)</a:t>
            </a:r>
            <a:r>
              <a:rPr lang="pl-PL" sz="2400" b="1" dirty="0" err="1" smtClean="0"/>
              <a:t>ssRNA</a:t>
            </a:r>
            <a:r>
              <a:rPr lang="pl-PL" sz="2400" b="1" dirty="0" smtClean="0"/>
              <a:t>)</a:t>
            </a:r>
            <a:endParaRPr lang="pl-PL" sz="2100" b="1" dirty="0" smtClean="0"/>
          </a:p>
          <a:p>
            <a:pPr>
              <a:buNone/>
            </a:pPr>
            <a:endParaRPr lang="pl-PL" sz="2100" b="1" dirty="0" smtClean="0"/>
          </a:p>
          <a:p>
            <a:pPr>
              <a:buNone/>
            </a:pPr>
            <a:endParaRPr lang="pl-PL" sz="2100" b="1" dirty="0" smtClean="0"/>
          </a:p>
          <a:p>
            <a:pPr>
              <a:buNone/>
            </a:pPr>
            <a:endParaRPr lang="pl-PL" sz="2100" b="1" dirty="0" smtClean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endParaRPr lang="pl-PL" sz="1400" b="1" dirty="0" smtClean="0"/>
          </a:p>
          <a:p>
            <a:pPr>
              <a:buNone/>
            </a:pPr>
            <a:r>
              <a:rPr lang="pl-PL" sz="1400" b="1" dirty="0" smtClean="0"/>
              <a:t>                                                                                               </a:t>
            </a:r>
          </a:p>
          <a:p>
            <a:pPr algn="r">
              <a:buNone/>
            </a:pPr>
            <a:r>
              <a:rPr lang="pl-PL" sz="2900" b="1" dirty="0" smtClean="0"/>
              <a:t>                                                                                                                                                    </a:t>
            </a:r>
            <a:r>
              <a:rPr lang="pl-PL" sz="2200" b="1" dirty="0" err="1" smtClean="0"/>
              <a:t>source:http</a:t>
            </a:r>
            <a:r>
              <a:rPr lang="pl-PL" sz="2200" b="1" dirty="0" smtClean="0"/>
              <a:t>://imgbucket.com/pages/w/west-nile-virus-structure-and-shape/</a:t>
            </a:r>
            <a:endParaRPr lang="pl-PL" sz="2200" b="1" dirty="0"/>
          </a:p>
        </p:txBody>
      </p:sp>
      <p:pic>
        <p:nvPicPr>
          <p:cNvPr id="31748" name="Picture 4" descr="http://scienceblogs.com/effectmeasure/wp-content/blogs.dir/398/files/2012/05/i-036650886a4118742330802bb1729e0f-3D_Influenza_transparent_key_pieslice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01008"/>
            <a:ext cx="3246892" cy="272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Vector and animal hosts</a:t>
            </a:r>
            <a:r>
              <a:rPr lang="pl-PL" sz="4000" b="1" dirty="0" smtClean="0"/>
              <a:t>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en-US" sz="1800" b="1" dirty="0" smtClean="0"/>
              <a:t>Mosquitoes of the genus </a:t>
            </a:r>
            <a:r>
              <a:rPr lang="en-US" sz="1800" b="1" i="1" dirty="0" err="1" smtClean="0"/>
              <a:t>Culex</a:t>
            </a:r>
            <a:r>
              <a:rPr lang="en-US" sz="1800" b="1" dirty="0" smtClean="0"/>
              <a:t>  </a:t>
            </a:r>
            <a:r>
              <a:rPr lang="pl-PL" sz="1800" b="1" dirty="0" smtClean="0"/>
              <a:t>(</a:t>
            </a:r>
            <a:r>
              <a:rPr lang="en-US" sz="1800" b="1" i="1" dirty="0" err="1" smtClean="0"/>
              <a:t>Cx</a:t>
            </a:r>
            <a:r>
              <a:rPr lang="en-US" sz="1800" b="1" i="1" dirty="0" smtClean="0"/>
              <a:t>. </a:t>
            </a:r>
            <a:r>
              <a:rPr lang="en-US" sz="1800" b="1" i="1" dirty="0" err="1" smtClean="0"/>
              <a:t>Pipiens</a:t>
            </a:r>
            <a:r>
              <a:rPr lang="pl-PL" sz="1800" b="1" i="1" dirty="0" smtClean="0"/>
              <a:t>) - </a:t>
            </a:r>
            <a:r>
              <a:rPr lang="en-US" sz="1800" b="1" dirty="0" smtClean="0"/>
              <a:t>the principal vectors of WNV. </a:t>
            </a: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I</a:t>
            </a:r>
            <a:r>
              <a:rPr lang="en-US" sz="1800" b="1" dirty="0" smtClean="0"/>
              <a:t>n mosquito populations </a:t>
            </a:r>
            <a:r>
              <a:rPr lang="pl-PL" sz="1800" b="1" dirty="0" smtClean="0"/>
              <a:t>- </a:t>
            </a:r>
            <a:r>
              <a:rPr lang="en-US" sz="1800" b="1" dirty="0" smtClean="0"/>
              <a:t>vertical transmission</a:t>
            </a:r>
            <a:endParaRPr lang="pl-PL" sz="1800" b="1" dirty="0" smtClean="0"/>
          </a:p>
          <a:p>
            <a:pPr>
              <a:buNone/>
            </a:pPr>
            <a:r>
              <a:rPr lang="en-US" sz="1800" b="1" dirty="0" smtClean="0"/>
              <a:t> (adults to eggs). </a:t>
            </a:r>
          </a:p>
          <a:p>
            <a:endParaRPr lang="pl-PL" sz="1800" b="1" dirty="0"/>
          </a:p>
        </p:txBody>
      </p:sp>
      <p:sp>
        <p:nvSpPr>
          <p:cNvPr id="7" name="Prostokąt 6"/>
          <p:cNvSpPr/>
          <p:nvPr/>
        </p:nvSpPr>
        <p:spPr>
          <a:xfrm>
            <a:off x="3563888" y="6309320"/>
            <a:ext cx="6876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 smtClean="0"/>
              <a:t>Source:http</a:t>
            </a:r>
            <a:r>
              <a:rPr lang="pl-PL" sz="1400" dirty="0" smtClean="0"/>
              <a:t>://www.medicinenet.com/west_nile_encephalitis/article.htm</a:t>
            </a:r>
            <a:endParaRPr lang="pl-PL" sz="1400" dirty="0"/>
          </a:p>
        </p:txBody>
      </p:sp>
      <p:pic>
        <p:nvPicPr>
          <p:cNvPr id="6" name="Obraz 5" descr="http://images.medicinenet.com/images/government/culex-pipie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3059832" cy="299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Vector and animal hosts</a:t>
            </a:r>
            <a:r>
              <a:rPr lang="pl-PL" sz="4000" b="1" dirty="0" smtClean="0"/>
              <a:t>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Birds </a:t>
            </a:r>
            <a:r>
              <a:rPr lang="pl-PL" sz="1800" b="1" dirty="0" smtClean="0"/>
              <a:t>-</a:t>
            </a:r>
            <a:r>
              <a:rPr lang="en-US" sz="1800" b="1" dirty="0" smtClean="0"/>
              <a:t> the reservoir hosts of WNV. 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In</a:t>
            </a:r>
            <a:r>
              <a:rPr lang="en-US" sz="1800" b="1" dirty="0" smtClean="0">
                <a:solidFill>
                  <a:srgbClr val="FF0000"/>
                </a:solidFill>
              </a:rPr>
              <a:t> Europe, Africa, Middle East and Asia</a:t>
            </a:r>
            <a:r>
              <a:rPr lang="en-US" sz="1800" b="1" dirty="0" smtClean="0"/>
              <a:t>, mortality in birds associated with WNV infection </a:t>
            </a:r>
            <a:r>
              <a:rPr lang="pl-PL" sz="1800" b="1" dirty="0" smtClean="0"/>
              <a:t>-</a:t>
            </a:r>
            <a:r>
              <a:rPr lang="en-US" sz="1800" b="1" dirty="0" smtClean="0"/>
              <a:t> rare.</a:t>
            </a: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 </a:t>
            </a:r>
            <a:r>
              <a:rPr lang="pl-PL" sz="1800" b="1" dirty="0" smtClean="0"/>
              <a:t>I</a:t>
            </a:r>
            <a:r>
              <a:rPr lang="en-US" sz="1800" b="1" dirty="0" smtClean="0"/>
              <a:t>n </a:t>
            </a:r>
            <a:r>
              <a:rPr lang="en-US" sz="1800" b="1" dirty="0" smtClean="0">
                <a:solidFill>
                  <a:srgbClr val="FF0000"/>
                </a:solidFill>
              </a:rPr>
              <a:t>the Americas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smtClean="0"/>
              <a:t>- </a:t>
            </a:r>
            <a:r>
              <a:rPr lang="en-US" sz="1800" b="1" dirty="0" smtClean="0"/>
              <a:t> highly pathogenic for birds. </a:t>
            </a: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Members of the crow family (</a:t>
            </a:r>
            <a:r>
              <a:rPr lang="en-US" sz="1800" b="1" i="1" dirty="0" err="1" smtClean="0"/>
              <a:t>Corvidae</a:t>
            </a:r>
            <a:r>
              <a:rPr lang="en-US" sz="1800" b="1" dirty="0" smtClean="0"/>
              <a:t>) are particularly susceptible, but virus has been detected in dead and dying birds of more than 250 species.</a:t>
            </a:r>
          </a:p>
          <a:p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Vector and animal hosts</a:t>
            </a:r>
            <a:r>
              <a:rPr lang="pl-PL" sz="4000" b="1" dirty="0" smtClean="0"/>
              <a:t>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Horses</a:t>
            </a:r>
            <a:r>
              <a:rPr lang="pl-PL" sz="1800" b="1" dirty="0" smtClean="0"/>
              <a:t> (and</a:t>
            </a:r>
            <a:r>
              <a:rPr lang="en-US" sz="1800" b="1" dirty="0" smtClean="0"/>
              <a:t> humans</a:t>
            </a:r>
            <a:r>
              <a:rPr lang="pl-PL" sz="1800" b="1" dirty="0" smtClean="0"/>
              <a:t>)</a:t>
            </a:r>
            <a:r>
              <a:rPr lang="en-US" sz="1800" b="1" dirty="0" smtClean="0"/>
              <a:t> are “dead-end” hosts</a:t>
            </a:r>
            <a:r>
              <a:rPr lang="pl-PL" sz="1800" b="1" dirty="0" smtClean="0"/>
              <a:t> - </a:t>
            </a:r>
            <a:r>
              <a:rPr lang="en-US" sz="1800" b="1" dirty="0" smtClean="0"/>
              <a:t> while they become infected, they do not spread the infection. </a:t>
            </a: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endParaRPr lang="pl-PL" sz="18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1800" b="1" dirty="0" smtClean="0"/>
              <a:t>	</a:t>
            </a:r>
            <a:r>
              <a:rPr lang="en-US" sz="1800" b="1" dirty="0" smtClean="0"/>
              <a:t>Symptomatic infections in horses are rare and generally mild, but can cause neurologic disease, including fatal encephalomyelitis. </a:t>
            </a:r>
          </a:p>
          <a:p>
            <a:pPr>
              <a:lnSpc>
                <a:spcPct val="150000"/>
              </a:lnSpc>
            </a:pP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Transsmision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cycle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dirty="0" err="1" smtClean="0"/>
              <a:t>Source</a:t>
            </a:r>
            <a:r>
              <a:rPr lang="pl-PL" sz="1400" dirty="0" smtClean="0"/>
              <a:t>: http://www.bcmvcd.com/viruses.html</a:t>
            </a:r>
          </a:p>
          <a:p>
            <a:endParaRPr lang="pl-PL" sz="1400" dirty="0"/>
          </a:p>
        </p:txBody>
      </p:sp>
      <p:pic>
        <p:nvPicPr>
          <p:cNvPr id="5" name="Obraz 4" descr="http://www.bcmvcd.com/images/pic-West_Nile_Virus_Cycl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63284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2589</TotalTime>
  <Words>970</Words>
  <Application>Microsoft Office PowerPoint</Application>
  <PresentationFormat>Pokaz na ekranie (4:3)</PresentationFormat>
  <Paragraphs>238</Paragraphs>
  <Slides>46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Motyw pakietu Office</vt:lpstr>
      <vt:lpstr>EXOTIC VECTOR-BORNE VIRAL ZOONOSES - A THREAT FOR DISEASES-FREE COUNTRIES? Barbara Bażanów, Janusz Pawęska, Agnieszka Frącka  Wrocław University of Environmental and Life Sciences, Department of Pathology, Poland   National Institute for Communicable Diseases, Johannesburg, South Africa    </vt:lpstr>
      <vt:lpstr>Slajd 2</vt:lpstr>
      <vt:lpstr>Slajd 3</vt:lpstr>
      <vt:lpstr>WEST NILE VIRUS (WNV)</vt:lpstr>
      <vt:lpstr>Virus classification and morphology</vt:lpstr>
      <vt:lpstr>Vector and animal hosts </vt:lpstr>
      <vt:lpstr>Vector and animal hosts </vt:lpstr>
      <vt:lpstr>Vector and animal hosts </vt:lpstr>
      <vt:lpstr>Transsmision cycle</vt:lpstr>
      <vt:lpstr>Clinical symptoms in people</vt:lpstr>
      <vt:lpstr>Global distribution of West Nile virus</vt:lpstr>
      <vt:lpstr>The first case in the Western Hemisphere: New York City in 1999;  over the next five years, the virus spread across the continental United States, north into Canada, and southward into the Caribbean islands and Latin America</vt:lpstr>
      <vt:lpstr>Slajd 13</vt:lpstr>
      <vt:lpstr>WNV IN POLAND</vt:lpstr>
      <vt:lpstr>Materials – birds (tissue samples)</vt:lpstr>
      <vt:lpstr>Materials –birds (serum samples)</vt:lpstr>
      <vt:lpstr>Materials – horses (serum samples)</vt:lpstr>
      <vt:lpstr>Methods  Virus isolation and identification (birds) </vt:lpstr>
      <vt:lpstr>Methods  Virus isolation and identification (birds)</vt:lpstr>
      <vt:lpstr>Serological methods  (birds and horses)</vt:lpstr>
      <vt:lpstr>Results</vt:lpstr>
      <vt:lpstr>Results</vt:lpstr>
      <vt:lpstr>Discussion and conclusion</vt:lpstr>
      <vt:lpstr>Discussion and conclusion</vt:lpstr>
      <vt:lpstr>                 source: http://www.topnews.</vt:lpstr>
      <vt:lpstr>Virus classification and morphology</vt:lpstr>
      <vt:lpstr>Slajd 27</vt:lpstr>
      <vt:lpstr>Slajd 28</vt:lpstr>
      <vt:lpstr>Slajd 29</vt:lpstr>
      <vt:lpstr>Clinical symptoms</vt:lpstr>
      <vt:lpstr>Materials</vt:lpstr>
      <vt:lpstr>Methods</vt:lpstr>
      <vt:lpstr>Results</vt:lpstr>
      <vt:lpstr>Discussion and conclusion </vt:lpstr>
      <vt:lpstr>RIFT VALLEY FEVER VIRUS</vt:lpstr>
      <vt:lpstr>Virus classification and morphology</vt:lpstr>
      <vt:lpstr>Vectors</vt:lpstr>
      <vt:lpstr>Slajd 38</vt:lpstr>
      <vt:lpstr>Slajd 39</vt:lpstr>
      <vt:lpstr>RVFV – THE RISK FACTOR</vt:lpstr>
      <vt:lpstr>Clinical symptoms</vt:lpstr>
      <vt:lpstr>Material and methods</vt:lpstr>
      <vt:lpstr>Results</vt:lpstr>
      <vt:lpstr>Discussion and conclusion</vt:lpstr>
      <vt:lpstr>EXOTIC VECTOR-BORNE VIRAL ZOONOSES - A THREAT FOR DISEASES-FREE COUNTRIES? – GENERAL CONCLUSION</vt:lpstr>
      <vt:lpstr>Slajd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vector-borne viral zoonoses - a threat for diseases-free countries?   Names: Barbara Bażanów1, Janusz Pawęska2, Agnieszka Frącka1 Wrocław University of Environmental and Life Sciences, Department of Pathology, Poland 1, National Institute for Communicable Diseases, Johannesburg, South Africa 2   </dc:title>
  <dc:creator>oem</dc:creator>
  <cp:lastModifiedBy>oem</cp:lastModifiedBy>
  <cp:revision>128</cp:revision>
  <dcterms:created xsi:type="dcterms:W3CDTF">2015-08-18T08:55:49Z</dcterms:created>
  <dcterms:modified xsi:type="dcterms:W3CDTF">2015-08-31T00:08:49Z</dcterms:modified>
</cp:coreProperties>
</file>