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3" r:id="rId7"/>
    <p:sldId id="275" r:id="rId8"/>
    <p:sldId id="276" r:id="rId9"/>
    <p:sldId id="267" r:id="rId10"/>
    <p:sldId id="268" r:id="rId11"/>
    <p:sldId id="269" r:id="rId12"/>
    <p:sldId id="270" r:id="rId13"/>
    <p:sldId id="272" r:id="rId14"/>
    <p:sldId id="273" r:id="rId15"/>
    <p:sldId id="264" r:id="rId16"/>
    <p:sldId id="271" r:id="rId17"/>
    <p:sldId id="260" r:id="rId18"/>
    <p:sldId id="265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3073" autoAdjust="0"/>
  </p:normalViewPr>
  <p:slideViewPr>
    <p:cSldViewPr>
      <p:cViewPr>
        <p:scale>
          <a:sx n="90" d="100"/>
          <a:sy n="90" d="100"/>
        </p:scale>
        <p:origin x="-5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BBF3B-BF6E-4B9D-9434-B5725B99D0B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FB03D-A86A-4B8A-A25F-49DFDEEC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4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FB03D-A86A-4B8A-A25F-49DFDEECC7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6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14B9-C112-41F2-8756-3C24B2E61A8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31D3-151F-4834-827F-20CC01C6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8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14B9-C112-41F2-8756-3C24B2E61A8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31D3-151F-4834-827F-20CC01C6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7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14B9-C112-41F2-8756-3C24B2E61A8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31D3-151F-4834-827F-20CC01C6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4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14B9-C112-41F2-8756-3C24B2E61A8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31D3-151F-4834-827F-20CC01C6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6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14B9-C112-41F2-8756-3C24B2E61A8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31D3-151F-4834-827F-20CC01C6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14B9-C112-41F2-8756-3C24B2E61A8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31D3-151F-4834-827F-20CC01C6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14B9-C112-41F2-8756-3C24B2E61A8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31D3-151F-4834-827F-20CC01C6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6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14B9-C112-41F2-8756-3C24B2E61A8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31D3-151F-4834-827F-20CC01C6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4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14B9-C112-41F2-8756-3C24B2E61A8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31D3-151F-4834-827F-20CC01C6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8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14B9-C112-41F2-8756-3C24B2E61A8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31D3-151F-4834-827F-20CC01C6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1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14B9-C112-41F2-8756-3C24B2E61A8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31D3-151F-4834-827F-20CC01C6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8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B14B9-C112-41F2-8756-3C24B2E61A8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231D3-151F-4834-827F-20CC01C6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68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arbara.messina@li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orn.org/Education/Curriculum/Periop101/Perioperative_Orientation_Resources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2305050"/>
          </a:xfrm>
        </p:spPr>
        <p:txBody>
          <a:bodyPr>
            <a:normAutofit/>
          </a:bodyPr>
          <a:lstStyle/>
          <a:p>
            <a:r>
              <a:rPr lang="en-US" dirty="0" smtClean="0"/>
              <a:t>Opening the Doors to the Operating Room: Part II</a:t>
            </a:r>
            <a:br>
              <a:rPr lang="en-US" dirty="0" smtClean="0"/>
            </a:br>
            <a:r>
              <a:rPr lang="en-US" dirty="0" smtClean="0"/>
              <a:t>A Longitudinal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57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Barbara Ann M. Messina, PhD, RN, ANP</a:t>
            </a:r>
          </a:p>
          <a:p>
            <a:r>
              <a:rPr lang="en-US" sz="2000" dirty="0" smtClean="0"/>
              <a:t>Associate Professor</a:t>
            </a:r>
          </a:p>
          <a:p>
            <a:r>
              <a:rPr lang="en-US" sz="2000" dirty="0" smtClean="0"/>
              <a:t>School of Health Professions &amp; Nursing</a:t>
            </a:r>
          </a:p>
          <a:p>
            <a:r>
              <a:rPr lang="en-US" sz="2000" dirty="0" smtClean="0"/>
              <a:t>Long Island University/Post</a:t>
            </a:r>
          </a:p>
          <a:p>
            <a:r>
              <a:rPr lang="en-US" sz="2000" dirty="0">
                <a:hlinkClick r:id="rId2"/>
              </a:rPr>
              <a:t>b</a:t>
            </a:r>
            <a:r>
              <a:rPr lang="en-US" sz="2000" dirty="0" smtClean="0">
                <a:hlinkClick r:id="rId2"/>
              </a:rPr>
              <a:t>arbara.messina@liu.edu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33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Learner’s Experience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39762"/>
          </a:xfrm>
        </p:spPr>
        <p:txBody>
          <a:bodyPr/>
          <a:lstStyle/>
          <a:p>
            <a:r>
              <a:rPr lang="en-US" dirty="0" smtClean="0"/>
              <a:t>Pedagogy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To the experience learners bring to a learning situation is of little worth.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Andragogy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As people grow and develop, they accumulate an increasing reservoir  of experience that becomes an increasing rich resource for learning – for themselves and others.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32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Readiness to Learn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Pedagogy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People are ready to learn whatever society (especially the school) says the ought to learn, provided the pressures on them (like fear or failure) are great enough. 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sz="7400" dirty="0"/>
          </a:p>
          <a:p>
            <a:r>
              <a:rPr lang="en-US" sz="9600" dirty="0" smtClean="0"/>
              <a:t>Andragogy</a:t>
            </a:r>
            <a:endParaRPr lang="en-US" sz="9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People become ready to learn something when they experience the need to learn it in order to cope more satisfyingly with real-life tasks or problems.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907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 to Learning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Pedagogy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Learners see education as a process of acquiring subject matter content , most of which they understand will be useful only at a later time in life. 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Andragogy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Learners see education as a process of developing  increased competence to achieve their full potential in life.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2281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2007 - 2011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528810"/>
              </p:ext>
            </p:extLst>
          </p:nvPr>
        </p:nvGraphicFramePr>
        <p:xfrm>
          <a:off x="1501812" y="1839913"/>
          <a:ext cx="6233160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7720"/>
                <a:gridCol w="2077720"/>
                <a:gridCol w="2077720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2007 -2011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 students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recruited to 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734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2007 – 2011:  17 </a:t>
            </a:r>
            <a:r>
              <a:rPr lang="en-US" sz="2000" dirty="0"/>
              <a:t>basic baccalaureate degree nursing students elected to participate in the </a:t>
            </a:r>
            <a:r>
              <a:rPr lang="en-US" sz="2000" dirty="0" err="1"/>
              <a:t>periOperative</a:t>
            </a:r>
            <a:r>
              <a:rPr lang="en-US" sz="2000" dirty="0"/>
              <a:t> senior clinical and capstone experience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/>
              <a:t>SBU 7.5% </a:t>
            </a:r>
            <a:endParaRPr lang="en-US" sz="1800" dirty="0" smtClean="0"/>
          </a:p>
          <a:p>
            <a:pPr lvl="2"/>
            <a:r>
              <a:rPr lang="en-US" sz="1800" dirty="0" smtClean="0"/>
              <a:t>National average 4% (Girard, 2004)</a:t>
            </a:r>
            <a:endParaRPr lang="en-US" sz="1800" dirty="0"/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dirty="0" smtClean="0"/>
              <a:t>Nurses </a:t>
            </a:r>
            <a:r>
              <a:rPr lang="en-US" sz="2000" dirty="0"/>
              <a:t>who did not elect the OR was 29% - did not elect to continue with capstone</a:t>
            </a:r>
          </a:p>
          <a:p>
            <a:pPr lvl="1"/>
            <a:r>
              <a:rPr lang="en-US" sz="1800" dirty="0"/>
              <a:t> Qualitative findings:</a:t>
            </a:r>
          </a:p>
          <a:p>
            <a:pPr lvl="1"/>
            <a:r>
              <a:rPr lang="en-US" sz="1800" dirty="0"/>
              <a:t>Two Common themes emerged:</a:t>
            </a:r>
          </a:p>
          <a:p>
            <a:pPr lvl="2"/>
            <a:r>
              <a:rPr lang="en-US" sz="1200" dirty="0"/>
              <a:t>1. </a:t>
            </a:r>
            <a:r>
              <a:rPr lang="en-US" sz="1800" dirty="0"/>
              <a:t>Too technical</a:t>
            </a:r>
          </a:p>
          <a:p>
            <a:pPr lvl="2"/>
            <a:r>
              <a:rPr lang="en-US" sz="1800" dirty="0"/>
              <a:t>2. Desired more awake patient contact</a:t>
            </a:r>
          </a:p>
          <a:p>
            <a:endParaRPr lang="en-US" sz="2000" dirty="0" smtClean="0"/>
          </a:p>
          <a:p>
            <a:r>
              <a:rPr lang="en-US" sz="2000" dirty="0" smtClean="0"/>
              <a:t>SBU </a:t>
            </a:r>
            <a:r>
              <a:rPr lang="en-US" sz="2000" dirty="0"/>
              <a:t>2.5 % of students went into OR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33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Data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983805"/>
              </p:ext>
            </p:extLst>
          </p:nvPr>
        </p:nvGraphicFramePr>
        <p:xfrm>
          <a:off x="990600" y="1600200"/>
          <a:ext cx="7162800" cy="339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/>
                <a:gridCol w="2387600"/>
                <a:gridCol w="2387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Rationale for Leaving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 year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Pursue full</a:t>
                      </a:r>
                      <a:r>
                        <a:rPr lang="en-US" baseline="0" dirty="0" smtClean="0"/>
                        <a:t> time graduate studies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Establish</a:t>
                      </a:r>
                      <a:r>
                        <a:rPr lang="en-US" baseline="0" dirty="0" smtClean="0"/>
                        <a:t> cardiothoracic surgical service </a:t>
                      </a:r>
                    </a:p>
                    <a:p>
                      <a:r>
                        <a:rPr lang="en-US" baseline="0" dirty="0" smtClean="0"/>
                        <a:t>*</a:t>
                      </a:r>
                      <a:r>
                        <a:rPr lang="en-US" sz="1200" baseline="0" dirty="0" smtClean="0"/>
                        <a:t>Hospital is satellite within </a:t>
                      </a:r>
                    </a:p>
                    <a:p>
                      <a:r>
                        <a:rPr lang="en-US" sz="1200" baseline="0" dirty="0" smtClean="0"/>
                        <a:t>    the alliance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Note:</a:t>
                      </a:r>
                      <a:r>
                        <a:rPr lang="en-US" baseline="0" dirty="0" smtClean="0"/>
                        <a:t>  National attrition rate of new nurses is 13% within the first year of hire (AACN, 2014)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4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alibri" pitchFamily="34" charset="0"/>
              <a:buChar char="−"/>
            </a:pPr>
            <a:endParaRPr lang="en-US" sz="2000" dirty="0" smtClean="0"/>
          </a:p>
          <a:p>
            <a:pPr>
              <a:buFont typeface="Calibri" pitchFamily="34" charset="0"/>
              <a:buChar char="−"/>
            </a:pPr>
            <a:r>
              <a:rPr lang="en-US" sz="2000" dirty="0" smtClean="0"/>
              <a:t>Felt part of the team</a:t>
            </a:r>
          </a:p>
          <a:p>
            <a:pPr>
              <a:buFont typeface="Calibri" pitchFamily="34" charset="0"/>
              <a:buChar char="−"/>
            </a:pPr>
            <a:r>
              <a:rPr lang="en-US" sz="2000" dirty="0" smtClean="0"/>
              <a:t> Felt I was taking charge of my learning</a:t>
            </a:r>
          </a:p>
          <a:p>
            <a:pPr>
              <a:buFont typeface="Calibri" pitchFamily="34" charset="0"/>
              <a:buChar char="−"/>
            </a:pPr>
            <a:r>
              <a:rPr lang="en-US" sz="2000" dirty="0" smtClean="0"/>
              <a:t>Felt like my knowledge was finally being recognized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0633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Strategies Employed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Calibri" panose="020F0502020204030204" pitchFamily="34" charset="0"/>
              <a:buChar char="-"/>
            </a:pPr>
            <a:r>
              <a:rPr lang="en-US" sz="2000" dirty="0" smtClean="0"/>
              <a:t>Pre-clinical senior placement interview (</a:t>
            </a:r>
            <a:r>
              <a:rPr lang="en-US" sz="2000" dirty="0" smtClean="0"/>
              <a:t>AORN,2007;  </a:t>
            </a:r>
            <a:r>
              <a:rPr lang="en-US" sz="2000" dirty="0" smtClean="0"/>
              <a:t>2012).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sz="2000" dirty="0" smtClean="0"/>
              <a:t>Student goals were reviewed.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sz="2000" dirty="0" smtClean="0"/>
              <a:t>The student responsibility as the program progressed.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sz="2000" dirty="0" smtClean="0"/>
              <a:t>Self-directed learning:  required to select a topic, conduct literature review and provide presentation to </a:t>
            </a:r>
            <a:r>
              <a:rPr lang="en-US" sz="2000" dirty="0" err="1" smtClean="0"/>
              <a:t>periOperative</a:t>
            </a:r>
            <a:r>
              <a:rPr lang="en-US" sz="2000" dirty="0" smtClean="0"/>
              <a:t> </a:t>
            </a:r>
            <a:r>
              <a:rPr lang="en-US" sz="2000" dirty="0" smtClean="0"/>
              <a:t>team.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sz="2000" dirty="0" smtClean="0"/>
              <a:t>Provided with a clinical check list (AORN, </a:t>
            </a:r>
            <a:r>
              <a:rPr lang="en-US" sz="2000" dirty="0" smtClean="0"/>
              <a:t>2007; 2012</a:t>
            </a:r>
            <a:r>
              <a:rPr lang="en-US" sz="2000" dirty="0" smtClean="0"/>
              <a:t>, Messina, 2008).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sz="2000" dirty="0" smtClean="0"/>
              <a:t>Met with </a:t>
            </a:r>
            <a:r>
              <a:rPr lang="en-US" sz="2000" dirty="0" err="1" smtClean="0"/>
              <a:t>periOperative</a:t>
            </a:r>
            <a:r>
              <a:rPr lang="en-US" sz="2000" dirty="0" smtClean="0"/>
              <a:t> </a:t>
            </a:r>
            <a:r>
              <a:rPr lang="en-US" sz="2000" dirty="0" smtClean="0"/>
              <a:t>nurse educator consistently throughout the program.</a:t>
            </a:r>
          </a:p>
          <a:p>
            <a:pPr>
              <a:buFont typeface="Calibri" panose="020F0502020204030204" pitchFamily="34" charset="0"/>
              <a:buChar char="-"/>
            </a:pPr>
            <a:endParaRPr lang="en-US" sz="2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22005"/>
            <a:ext cx="4038600" cy="268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1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Immerse the Student in the Culture</a:t>
            </a:r>
            <a:endParaRPr lang="en-US" dirty="0"/>
          </a:p>
        </p:txBody>
      </p:sp>
      <p:pic>
        <p:nvPicPr>
          <p:cNvPr id="9" name="Content Placeholder 8" descr="http://valleyheartandvascular.com/App_Themes/ValleyStyles/images/our-team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5962650" cy="3971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0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600" dirty="0"/>
              <a:t>A</a:t>
            </a:r>
            <a:r>
              <a:rPr lang="en-US" sz="1600" dirty="0" smtClean="0"/>
              <a:t>ssociation </a:t>
            </a:r>
            <a:r>
              <a:rPr lang="en-US" sz="1600" dirty="0"/>
              <a:t>of </a:t>
            </a:r>
            <a:r>
              <a:rPr lang="en-US" sz="1600" dirty="0" err="1"/>
              <a:t>periOperative</a:t>
            </a:r>
            <a:r>
              <a:rPr lang="en-US" sz="1600" dirty="0"/>
              <a:t> Registered Nurses. </a:t>
            </a:r>
            <a:r>
              <a:rPr lang="en-US" sz="1600" dirty="0" smtClean="0"/>
              <a:t>(2007, 2012</a:t>
            </a:r>
            <a:r>
              <a:rPr lang="en-US" sz="1600" dirty="0"/>
              <a:t>). </a:t>
            </a:r>
            <a:r>
              <a:rPr lang="en-US" sz="1600" i="1" dirty="0"/>
              <a:t>Perioperative Orientation Resources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/>
              <a:t>  Your Guide to Orientation, Recruitment and Retention</a:t>
            </a:r>
            <a:r>
              <a:rPr lang="en-US" sz="1600" dirty="0"/>
              <a:t>. Retrieved from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://www.aorn.org/Education/Curriculum/Periop101/Perioperative_Orientation_Resources.aspx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Buerhas</a:t>
            </a:r>
            <a:r>
              <a:rPr lang="en-US" sz="1600" dirty="0" smtClean="0"/>
              <a:t> </a:t>
            </a:r>
            <a:r>
              <a:rPr lang="en-US" sz="1600" dirty="0"/>
              <a:t>PI, </a:t>
            </a:r>
            <a:r>
              <a:rPr lang="en-US" sz="1600" dirty="0" err="1"/>
              <a:t>Staiger</a:t>
            </a:r>
            <a:r>
              <a:rPr lang="en-US" sz="1600" dirty="0"/>
              <a:t> DO, </a:t>
            </a:r>
            <a:r>
              <a:rPr lang="en-US" sz="1600" dirty="0" err="1"/>
              <a:t>Auerbach</a:t>
            </a:r>
            <a:r>
              <a:rPr lang="en-US" sz="1600" dirty="0"/>
              <a:t> DI. </a:t>
            </a:r>
            <a:r>
              <a:rPr lang="en-US" sz="1600" dirty="0" smtClean="0"/>
              <a:t>(2009). </a:t>
            </a:r>
            <a:r>
              <a:rPr lang="en-US" sz="1600" i="1" dirty="0" smtClean="0"/>
              <a:t>The </a:t>
            </a:r>
            <a:r>
              <a:rPr lang="en-US" sz="1600" i="1" dirty="0"/>
              <a:t>Future </a:t>
            </a:r>
            <a:r>
              <a:rPr lang="en-US" sz="1600" i="1" dirty="0" smtClean="0"/>
              <a:t>of the </a:t>
            </a:r>
            <a:r>
              <a:rPr lang="en-US" sz="1600" i="1" dirty="0"/>
              <a:t>Nursing Workforce in </a:t>
            </a:r>
            <a:endParaRPr lang="en-US" sz="1600" i="1" dirty="0" smtClean="0"/>
          </a:p>
          <a:p>
            <a:pPr marL="0" indent="0">
              <a:buNone/>
            </a:pPr>
            <a:r>
              <a:rPr lang="en-US" sz="1600" i="1" dirty="0"/>
              <a:t> </a:t>
            </a:r>
            <a:r>
              <a:rPr lang="en-US" sz="1600" i="1" dirty="0" smtClean="0"/>
              <a:t>    the United </a:t>
            </a:r>
            <a:r>
              <a:rPr lang="en-US" sz="1600" i="1" dirty="0"/>
              <a:t>States: </a:t>
            </a:r>
            <a:r>
              <a:rPr lang="en-US" sz="1600" i="1" dirty="0" smtClean="0"/>
              <a:t>Data, Trends</a:t>
            </a:r>
            <a:r>
              <a:rPr lang="en-US" sz="1600" i="1" dirty="0"/>
              <a:t>, and Implications</a:t>
            </a:r>
            <a:r>
              <a:rPr lang="en-US" sz="1600" dirty="0"/>
              <a:t>. Boston, MA: Jones and </a:t>
            </a:r>
            <a:r>
              <a:rPr lang="en-US" sz="1600" dirty="0" smtClean="0"/>
              <a:t>Bartlett.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Girard </a:t>
            </a:r>
            <a:r>
              <a:rPr lang="en-US" sz="1600" dirty="0" smtClean="0"/>
              <a:t>N.J</a:t>
            </a:r>
            <a:r>
              <a:rPr lang="en-US" sz="1600" dirty="0"/>
              <a:t>. </a:t>
            </a:r>
            <a:r>
              <a:rPr lang="en-US" sz="1600" dirty="0" smtClean="0"/>
              <a:t>(2004). Perioperative </a:t>
            </a:r>
            <a:r>
              <a:rPr lang="en-US" sz="1600" dirty="0"/>
              <a:t>education: perspective </a:t>
            </a:r>
            <a:r>
              <a:rPr lang="en-US" sz="1600" dirty="0" smtClean="0"/>
              <a:t>from the </a:t>
            </a:r>
            <a:r>
              <a:rPr lang="en-US" sz="1600" dirty="0"/>
              <a:t>think tank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i="1" dirty="0" smtClean="0"/>
              <a:t>Association of </a:t>
            </a:r>
            <a:r>
              <a:rPr lang="en-US" sz="1600" i="1" dirty="0" err="1" smtClean="0"/>
              <a:t>periOperative</a:t>
            </a:r>
            <a:r>
              <a:rPr lang="en-US" sz="1600" i="1" dirty="0" smtClean="0"/>
              <a:t> Registered Nurses Journal</a:t>
            </a:r>
            <a:r>
              <a:rPr lang="en-US" sz="1600" dirty="0" smtClean="0"/>
              <a:t>, 80(5), 827-838.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Knowles, M. S. (1968). Andragogy, not pedagogy. </a:t>
            </a:r>
            <a:r>
              <a:rPr lang="en-US" sz="1600" i="1" dirty="0"/>
              <a:t>Adult Leadership</a:t>
            </a:r>
            <a:r>
              <a:rPr lang="en-US" sz="1600" dirty="0"/>
              <a:t>, 16(10),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350-352</a:t>
            </a:r>
            <a:r>
              <a:rPr lang="en-US" sz="1600" dirty="0"/>
              <a:t>, 386.</a:t>
            </a:r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en-US" sz="1600" dirty="0"/>
              <a:t>Knowles, M. S. (1980). </a:t>
            </a:r>
            <a:r>
              <a:rPr lang="en-US" sz="1600" i="1" dirty="0"/>
              <a:t>The modern practice of adult education: From pedagogy to </a:t>
            </a:r>
            <a:endParaRPr lang="en-US" sz="1600" i="1" dirty="0" smtClean="0"/>
          </a:p>
          <a:p>
            <a:pPr marL="0" indent="0">
              <a:buNone/>
            </a:pPr>
            <a:r>
              <a:rPr lang="en-US" sz="1600" i="1" dirty="0"/>
              <a:t> </a:t>
            </a:r>
            <a:r>
              <a:rPr lang="en-US" sz="1600" i="1" dirty="0" smtClean="0"/>
              <a:t>    andragog</a:t>
            </a:r>
            <a:r>
              <a:rPr lang="en-US" sz="1600" dirty="0" smtClean="0"/>
              <a:t>y </a:t>
            </a:r>
            <a:r>
              <a:rPr lang="en-US" sz="1600" dirty="0"/>
              <a:t>(2</a:t>
            </a:r>
            <a:r>
              <a:rPr lang="en-US" sz="1600" baseline="30000" dirty="0"/>
              <a:t>nd</a:t>
            </a:r>
            <a:r>
              <a:rPr lang="en-US" sz="1600" dirty="0"/>
              <a:t>  ed.). New York, NY: Cambridge Books.</a:t>
            </a:r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501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 the conclusion of this presentation the participant will be able to: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sz="2800" dirty="0" smtClean="0"/>
              <a:t>Describe the recruitment and retention </a:t>
            </a:r>
            <a:r>
              <a:rPr lang="en-US" sz="2800" dirty="0" smtClean="0"/>
              <a:t>strategy </a:t>
            </a:r>
            <a:r>
              <a:rPr lang="en-US" sz="2800" dirty="0" smtClean="0"/>
              <a:t>utilized </a:t>
            </a:r>
          </a:p>
          <a:p>
            <a:r>
              <a:rPr lang="en-US" sz="2800" dirty="0" smtClean="0"/>
              <a:t>Develop recruitment and retention </a:t>
            </a:r>
            <a:r>
              <a:rPr lang="en-US" sz="2800" dirty="0" smtClean="0"/>
              <a:t>strategy </a:t>
            </a:r>
            <a:r>
              <a:rPr lang="en-US" sz="2800" dirty="0" smtClean="0"/>
              <a:t>for </a:t>
            </a:r>
            <a:r>
              <a:rPr lang="en-US" sz="2800" dirty="0" smtClean="0"/>
              <a:t> other nursing specialties'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purpose of this study was to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1800" dirty="0"/>
          </a:p>
          <a:p>
            <a:pPr lvl="0"/>
            <a:r>
              <a:rPr lang="en-US" sz="2800" dirty="0"/>
              <a:t>R</a:t>
            </a:r>
            <a:r>
              <a:rPr lang="en-US" sz="2800" dirty="0" smtClean="0"/>
              <a:t>ecruit </a:t>
            </a:r>
            <a:r>
              <a:rPr lang="en-US" sz="2800" dirty="0"/>
              <a:t>graduating basic baccalaureate degree nursing </a:t>
            </a:r>
            <a:r>
              <a:rPr lang="en-US" sz="2800" dirty="0" smtClean="0"/>
              <a:t>students into </a:t>
            </a:r>
            <a:r>
              <a:rPr lang="en-US" sz="2800" dirty="0"/>
              <a:t>the </a:t>
            </a:r>
            <a:r>
              <a:rPr lang="en-US" sz="2800" dirty="0" err="1" smtClean="0"/>
              <a:t>periOperative</a:t>
            </a:r>
            <a:r>
              <a:rPr lang="en-US" sz="2800" dirty="0" smtClean="0"/>
              <a:t> setting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</a:p>
          <a:p>
            <a:pPr lvl="0"/>
            <a:r>
              <a:rPr lang="en-US" sz="2800" dirty="0"/>
              <a:t>D</a:t>
            </a:r>
            <a:r>
              <a:rPr lang="en-US" sz="2800" dirty="0" smtClean="0"/>
              <a:t>ecrease </a:t>
            </a:r>
            <a:r>
              <a:rPr lang="en-US" sz="2800" dirty="0"/>
              <a:t>attrition of new nurse hires to the </a:t>
            </a:r>
            <a:r>
              <a:rPr lang="en-US" sz="2800" dirty="0" err="1" smtClean="0"/>
              <a:t>periOperative</a:t>
            </a:r>
            <a:r>
              <a:rPr lang="en-US" sz="2800" dirty="0" smtClean="0"/>
              <a:t> </a:t>
            </a:r>
            <a:r>
              <a:rPr lang="en-US" sz="2800" dirty="0"/>
              <a:t>environment.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7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Shortage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6653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2000" dirty="0" smtClean="0"/>
              <a:t>A report issued by </a:t>
            </a:r>
            <a:r>
              <a:rPr lang="en-US" altLang="en-US" sz="2000" dirty="0" err="1" smtClean="0"/>
              <a:t>Buerhas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Staiger</a:t>
            </a:r>
            <a:r>
              <a:rPr lang="en-US" altLang="en-US" sz="2000" dirty="0" smtClean="0"/>
              <a:t>, &amp; </a:t>
            </a:r>
            <a:r>
              <a:rPr lang="en-US" altLang="en-US" sz="2000" dirty="0" err="1" smtClean="0"/>
              <a:t>Auerbach</a:t>
            </a:r>
            <a:r>
              <a:rPr lang="en-US" altLang="en-US" sz="2000" dirty="0" smtClean="0"/>
              <a:t> (2009) estimated that the</a:t>
            </a:r>
          </a:p>
          <a:p>
            <a:pPr>
              <a:buNone/>
            </a:pPr>
            <a:r>
              <a:rPr lang="en-US" altLang="en-US" sz="2000" dirty="0" smtClean="0"/>
              <a:t>shortage of nurses in the US could reach as high as 500,000 by the year 2025</a:t>
            </a:r>
          </a:p>
          <a:p>
            <a:pPr>
              <a:buNone/>
            </a:pPr>
            <a:r>
              <a:rPr lang="en-US" altLang="en-US" sz="2000" dirty="0"/>
              <a:t>w</a:t>
            </a:r>
            <a:r>
              <a:rPr lang="en-US" altLang="en-US" sz="2000" dirty="0" smtClean="0"/>
              <a:t>hile the demand for nurses is expected to continue to increase by 2% - 3%</a:t>
            </a:r>
          </a:p>
          <a:p>
            <a:pPr>
              <a:buNone/>
            </a:pPr>
            <a:r>
              <a:rPr lang="en-US" altLang="en-US" sz="2000" dirty="0" smtClean="0"/>
              <a:t>per year during this same time period.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3810000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Room Nurses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000" dirty="0" smtClean="0"/>
              <a:t>Approximately only about 4 percent of all RNs pursue a</a:t>
            </a:r>
          </a:p>
          <a:p>
            <a:pPr>
              <a:buNone/>
            </a:pPr>
            <a:r>
              <a:rPr lang="en-US" altLang="en-US" sz="2000" dirty="0" smtClean="0"/>
              <a:t>career in </a:t>
            </a:r>
            <a:r>
              <a:rPr lang="en-US" altLang="en-US" sz="2000" dirty="0" err="1" smtClean="0"/>
              <a:t>peri</a:t>
            </a:r>
            <a:r>
              <a:rPr lang="en-US" altLang="en-US" sz="2000" dirty="0" err="1"/>
              <a:t>O</a:t>
            </a:r>
            <a:r>
              <a:rPr lang="en-US" altLang="en-US" sz="2000" dirty="0" err="1" smtClean="0"/>
              <a:t>perative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nursing and within the next 5</a:t>
            </a:r>
          </a:p>
          <a:p>
            <a:pPr>
              <a:buNone/>
            </a:pPr>
            <a:r>
              <a:rPr lang="en-US" altLang="en-US" sz="2000" dirty="0" smtClean="0"/>
              <a:t>years about 20 percent of all </a:t>
            </a:r>
            <a:r>
              <a:rPr lang="en-US" altLang="en-US" sz="2000" dirty="0" err="1" smtClean="0"/>
              <a:t>periOperative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nurses are</a:t>
            </a:r>
          </a:p>
          <a:p>
            <a:pPr>
              <a:buNone/>
            </a:pPr>
            <a:r>
              <a:rPr lang="en-US" altLang="en-US" sz="2000" dirty="0" smtClean="0"/>
              <a:t>expected to retire (Girard, 2004).</a:t>
            </a:r>
          </a:p>
          <a:p>
            <a:pPr>
              <a:buNone/>
            </a:pPr>
            <a:endParaRPr lang="en-US" altLang="en-US" sz="2800" dirty="0" smtClean="0"/>
          </a:p>
          <a:p>
            <a:endParaRPr lang="en-US" dirty="0"/>
          </a:p>
        </p:txBody>
      </p:sp>
      <p:pic>
        <p:nvPicPr>
          <p:cNvPr id="4" name="Picture 9" descr="operating_room2"/>
          <p:cNvPicPr>
            <a:picLocks noChangeAspect="1" noChangeArrowheads="1"/>
          </p:cNvPicPr>
          <p:nvPr/>
        </p:nvPicPr>
        <p:blipFill>
          <a:blip r:embed="rId2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82" y="3276600"/>
            <a:ext cx="47244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6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&amp; Retention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Utilizing Knowles theory (Knowles, </a:t>
            </a:r>
            <a:r>
              <a:rPr lang="en-US" sz="2000" dirty="0" smtClean="0"/>
              <a:t>1968) </a:t>
            </a:r>
            <a:r>
              <a:rPr lang="en-US" sz="2000" dirty="0"/>
              <a:t>a </a:t>
            </a:r>
            <a:r>
              <a:rPr lang="en-US" sz="2000" dirty="0" err="1" smtClean="0"/>
              <a:t>periOperative</a:t>
            </a:r>
            <a:r>
              <a:rPr lang="en-US" sz="2000" dirty="0" smtClean="0"/>
              <a:t> </a:t>
            </a:r>
            <a:r>
              <a:rPr lang="en-US" sz="2000" dirty="0"/>
              <a:t>clinical experience was developed in accordance with the AORN guidelines for </a:t>
            </a:r>
            <a:r>
              <a:rPr lang="en-US" sz="2000" dirty="0" err="1" smtClean="0"/>
              <a:t>periOperative</a:t>
            </a:r>
            <a:r>
              <a:rPr lang="en-US" sz="2000" dirty="0" smtClean="0"/>
              <a:t> </a:t>
            </a:r>
            <a:r>
              <a:rPr lang="en-US" sz="2000" dirty="0"/>
              <a:t>orientation for new nurses (AORN, </a:t>
            </a:r>
            <a:r>
              <a:rPr lang="en-US" sz="2000" dirty="0" smtClean="0"/>
              <a:t>2007, 2012</a:t>
            </a:r>
            <a:r>
              <a:rPr lang="en-US" sz="2000" dirty="0" smtClean="0"/>
              <a:t>).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 descr="http://www.mc.vanderbilt.edu/documents/periopservices/images/DSC02448.JPG?141004800011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0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AORN (2007; 20102) guidelines for orientation to the  </a:t>
            </a:r>
            <a:r>
              <a:rPr lang="en-US" sz="2000" dirty="0" err="1"/>
              <a:t>periOperative</a:t>
            </a:r>
            <a:r>
              <a:rPr lang="en-US" sz="2000" dirty="0"/>
              <a:t>  clinical setting was utilized to develop  the orientation program to the </a:t>
            </a:r>
            <a:r>
              <a:rPr lang="en-US" sz="2000" dirty="0" err="1"/>
              <a:t>periOperative</a:t>
            </a:r>
            <a:r>
              <a:rPr lang="en-US" sz="2000" dirty="0"/>
              <a:t> </a:t>
            </a:r>
            <a:r>
              <a:rPr lang="en-US" sz="2000" dirty="0" smtClean="0"/>
              <a:t>setting and provided the vertical threads for the curriculum.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Vertical threads permit the students to gain both breadth and depth as they progressed through the </a:t>
            </a:r>
            <a:r>
              <a:rPr lang="en-US" sz="2000" dirty="0" err="1"/>
              <a:t>periOperative</a:t>
            </a:r>
            <a:r>
              <a:rPr lang="en-US" sz="2000" dirty="0"/>
              <a:t> clinical practicum and capstone experience.  As complexity of nursing interventions increased, new principles and theories were provided. Vertical threads included but were not limited to; introduction to </a:t>
            </a:r>
            <a:r>
              <a:rPr lang="en-US" sz="2000" dirty="0" err="1"/>
              <a:t>periOperative</a:t>
            </a:r>
            <a:r>
              <a:rPr lang="en-US" sz="2000" dirty="0"/>
              <a:t> setting, safety in the surgical suite, professionalism, critical thinking and positioning of the surgical </a:t>
            </a:r>
            <a:r>
              <a:rPr lang="en-US" sz="2000" dirty="0" smtClean="0"/>
              <a:t>patient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5196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horizontal were derived from Knowles theory of adult learning (1968, 1980) and the expected outcomes of the </a:t>
            </a:r>
            <a:r>
              <a:rPr lang="en-US" sz="2000" dirty="0" err="1"/>
              <a:t>periOperative</a:t>
            </a:r>
            <a:r>
              <a:rPr lang="en-US" sz="2000" dirty="0"/>
              <a:t> senior clinical practicum and capstone experience.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95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Knowles (1968)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dirty="0" smtClean="0"/>
              <a:t>Adults have a need to know why they should learn something.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/>
              <a:t>Adults have a need to be self-directing.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/>
              <a:t>Adults have a greater volume and different quality of experience than youth.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/>
              <a:t>Adults become ready to learn when they experience in their life situation a need to know or be able to perform more effectively and satisfyingly.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/>
              <a:t>Adults enter into a learning experience with a task-centered (or problem centered or life-centered) orientation to learning.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/>
              <a:t>Adults are motivated to learn by both extrinsic and intrinsic motivators.  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33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1015</Words>
  <Application>Microsoft Office PowerPoint</Application>
  <PresentationFormat>On-screen Show (4:3)</PresentationFormat>
  <Paragraphs>143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Opening the Doors to the Operating Room: Part II A Longitudinal Study</vt:lpstr>
      <vt:lpstr>Objectives</vt:lpstr>
      <vt:lpstr>Purpose of the Study</vt:lpstr>
      <vt:lpstr>Nursing Shortage</vt:lpstr>
      <vt:lpstr>Operating Room Nurses</vt:lpstr>
      <vt:lpstr>Recruitment &amp; Retention</vt:lpstr>
      <vt:lpstr>Program Development</vt:lpstr>
      <vt:lpstr>Program Development</vt:lpstr>
      <vt:lpstr>Knowles (1968)</vt:lpstr>
      <vt:lpstr>Role of the Learner’s Experience</vt:lpstr>
      <vt:lpstr>Readiness to Learn</vt:lpstr>
      <vt:lpstr>Orientation to Learning</vt:lpstr>
      <vt:lpstr>2007 - 2011</vt:lpstr>
      <vt:lpstr>Data</vt:lpstr>
      <vt:lpstr>Retention Data</vt:lpstr>
      <vt:lpstr>Qualitative Data</vt:lpstr>
      <vt:lpstr>Key Strategies Employed</vt:lpstr>
      <vt:lpstr>Immerse the Student in the Culture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the Doors to the Operating Room: Part II A Longitudinal Study</dc:title>
  <dc:creator>Barbara Ann M. Messina, PhD, RN, ANP</dc:creator>
  <cp:lastModifiedBy>Barbara Messina</cp:lastModifiedBy>
  <cp:revision>19</cp:revision>
  <dcterms:created xsi:type="dcterms:W3CDTF">2014-09-13T17:53:35Z</dcterms:created>
  <dcterms:modified xsi:type="dcterms:W3CDTF">2014-11-18T03:50:23Z</dcterms:modified>
</cp:coreProperties>
</file>