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4"/>
  </p:notesMasterIdLst>
  <p:handoutMasterIdLst>
    <p:handoutMasterId r:id="rId55"/>
  </p:handoutMasterIdLst>
  <p:sldIdLst>
    <p:sldId id="318" r:id="rId2"/>
    <p:sldId id="406" r:id="rId3"/>
    <p:sldId id="414" r:id="rId4"/>
    <p:sldId id="429" r:id="rId5"/>
    <p:sldId id="427" r:id="rId6"/>
    <p:sldId id="417" r:id="rId7"/>
    <p:sldId id="426" r:id="rId8"/>
    <p:sldId id="419" r:id="rId9"/>
    <p:sldId id="420" r:id="rId10"/>
    <p:sldId id="422" r:id="rId11"/>
    <p:sldId id="424" r:id="rId12"/>
    <p:sldId id="271" r:id="rId13"/>
    <p:sldId id="459" r:id="rId14"/>
    <p:sldId id="356" r:id="rId15"/>
    <p:sldId id="446" r:id="rId16"/>
    <p:sldId id="460" r:id="rId17"/>
    <p:sldId id="447" r:id="rId18"/>
    <p:sldId id="448" r:id="rId19"/>
    <p:sldId id="450" r:id="rId20"/>
    <p:sldId id="449" r:id="rId21"/>
    <p:sldId id="491" r:id="rId22"/>
    <p:sldId id="480" r:id="rId23"/>
    <p:sldId id="434" r:id="rId24"/>
    <p:sldId id="487" r:id="rId25"/>
    <p:sldId id="481" r:id="rId26"/>
    <p:sldId id="484" r:id="rId27"/>
    <p:sldId id="465" r:id="rId28"/>
    <p:sldId id="466" r:id="rId29"/>
    <p:sldId id="485" r:id="rId30"/>
    <p:sldId id="308" r:id="rId31"/>
    <p:sldId id="453" r:id="rId32"/>
    <p:sldId id="495" r:id="rId33"/>
    <p:sldId id="478" r:id="rId34"/>
    <p:sldId id="479" r:id="rId35"/>
    <p:sldId id="476" r:id="rId36"/>
    <p:sldId id="455" r:id="rId37"/>
    <p:sldId id="456" r:id="rId38"/>
    <p:sldId id="457" r:id="rId39"/>
    <p:sldId id="472" r:id="rId40"/>
    <p:sldId id="468" r:id="rId41"/>
    <p:sldId id="469" r:id="rId42"/>
    <p:sldId id="439" r:id="rId43"/>
    <p:sldId id="489" r:id="rId44"/>
    <p:sldId id="397" r:id="rId45"/>
    <p:sldId id="473" r:id="rId46"/>
    <p:sldId id="436" r:id="rId47"/>
    <p:sldId id="440" r:id="rId48"/>
    <p:sldId id="441" r:id="rId49"/>
    <p:sldId id="442" r:id="rId50"/>
    <p:sldId id="443" r:id="rId51"/>
    <p:sldId id="444" r:id="rId52"/>
    <p:sldId id="445" r:id="rId53"/>
  </p:sldIdLst>
  <p:sldSz cx="10287000" cy="6858000" type="35mm"/>
  <p:notesSz cx="6856413" cy="9750425"/>
  <p:kinsoku lang="ja-JP" invalStChars="、。，．・：；？！゛゜ヽヾゝゞ々ー’”）〕］｝〉》」』】°‰′″℃￠％ぁぃぅぇぉっゃゅょゎァィゥェォッャュョヮヵヶ!%),.:;?]}｡｣､･ｧｨｩｪｫｬｭｮｯｰﾞﾟ" invalEndChars="‘“（〔［｛〈《「『【￥＄$([\{｢￡"/>
  <p:defaultTex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CC"/>
    <a:srgbClr val="CCFFFF"/>
    <a:srgbClr val="CCFFCC"/>
    <a:srgbClr val="99FFCC"/>
    <a:srgbClr val="FFCCFF"/>
    <a:srgbClr val="CCFF66"/>
    <a:srgbClr val="FF3300"/>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776" y="-48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8"/>
    </p:cViewPr>
  </p:sorterViewPr>
  <p:notesViewPr>
    <p:cSldViewPr>
      <p:cViewPr varScale="1">
        <p:scale>
          <a:sx n="53" d="100"/>
          <a:sy n="53" d="100"/>
        </p:scale>
        <p:origin x="-1434" y="-84"/>
      </p:cViewPr>
      <p:guideLst>
        <p:guide orient="horz" pos="3071"/>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256338" y="9351963"/>
            <a:ext cx="530225" cy="300037"/>
          </a:xfrm>
          <a:prstGeom prst="rect">
            <a:avLst/>
          </a:prstGeom>
          <a:noFill/>
          <a:ln>
            <a:noFill/>
          </a:ln>
          <a:effectLst/>
          <a:extLst>
            <a:ext uri="{909E8E84-426E-40DD-AFC4-6F175D3DCCD1}"/>
            <a:ext uri="{91240B29-F687-4F45-9708-019B960494DF}"/>
            <a:ext uri="{AF507438-7753-43E0-B8FC-AC1667EBCBE1}"/>
          </a:extLst>
        </p:spPr>
        <p:txBody>
          <a:bodyPr wrap="none" lIns="90343" tIns="44379" rIns="90343" bIns="44379" anchor="ctr">
            <a:spAutoFit/>
          </a:bodyPr>
          <a:lstStyle>
            <a:lvl1pPr defTabSz="912813" eaLnBrk="0" hangingPunct="0">
              <a:defRPr sz="2400">
                <a:solidFill>
                  <a:schemeClr val="tx1"/>
                </a:solidFill>
                <a:latin typeface="Times New Roman" pitchFamily="18" charset="0"/>
              </a:defRPr>
            </a:lvl1pPr>
            <a:lvl2pPr defTabSz="912813" eaLnBrk="0" hangingPunct="0">
              <a:defRPr sz="2400">
                <a:solidFill>
                  <a:schemeClr val="tx1"/>
                </a:solidFill>
                <a:latin typeface="Times New Roman" pitchFamily="18" charset="0"/>
              </a:defRPr>
            </a:lvl2pPr>
            <a:lvl3pPr marL="912813" defTabSz="912813" eaLnBrk="0" hangingPunct="0">
              <a:defRPr sz="2400">
                <a:solidFill>
                  <a:schemeClr val="tx1"/>
                </a:solidFill>
                <a:latin typeface="Times New Roman" pitchFamily="18" charset="0"/>
              </a:defRPr>
            </a:lvl3pPr>
            <a:lvl4pPr marL="1370013" defTabSz="912813" eaLnBrk="0" hangingPunct="0">
              <a:defRPr sz="2400">
                <a:solidFill>
                  <a:schemeClr val="tx1"/>
                </a:solidFill>
                <a:latin typeface="Times New Roman" pitchFamily="18" charset="0"/>
              </a:defRPr>
            </a:lvl4pPr>
            <a:lvl5pPr marL="1825625" defTabSz="912813" eaLnBrk="0" hangingPunct="0">
              <a:defRPr sz="2400">
                <a:solidFill>
                  <a:schemeClr val="tx1"/>
                </a:solidFill>
                <a:latin typeface="Times New Roman" pitchFamily="18" charset="0"/>
              </a:defRPr>
            </a:lvl5pPr>
            <a:lvl6pPr marL="2282825" defTabSz="912813" eaLnBrk="0" fontAlgn="base" hangingPunct="0">
              <a:spcBef>
                <a:spcPct val="0"/>
              </a:spcBef>
              <a:spcAft>
                <a:spcPct val="0"/>
              </a:spcAft>
              <a:defRPr sz="2400">
                <a:solidFill>
                  <a:schemeClr val="tx1"/>
                </a:solidFill>
                <a:latin typeface="Times New Roman" pitchFamily="18" charset="0"/>
              </a:defRPr>
            </a:lvl6pPr>
            <a:lvl7pPr marL="2740025" defTabSz="912813" eaLnBrk="0" fontAlgn="base" hangingPunct="0">
              <a:spcBef>
                <a:spcPct val="0"/>
              </a:spcBef>
              <a:spcAft>
                <a:spcPct val="0"/>
              </a:spcAft>
              <a:defRPr sz="2400">
                <a:solidFill>
                  <a:schemeClr val="tx1"/>
                </a:solidFill>
                <a:latin typeface="Times New Roman" pitchFamily="18" charset="0"/>
              </a:defRPr>
            </a:lvl7pPr>
            <a:lvl8pPr marL="3197225" defTabSz="912813" eaLnBrk="0" fontAlgn="base" hangingPunct="0">
              <a:spcBef>
                <a:spcPct val="0"/>
              </a:spcBef>
              <a:spcAft>
                <a:spcPct val="0"/>
              </a:spcAft>
              <a:defRPr sz="2400">
                <a:solidFill>
                  <a:schemeClr val="tx1"/>
                </a:solidFill>
                <a:latin typeface="Times New Roman" pitchFamily="18" charset="0"/>
              </a:defRPr>
            </a:lvl8pPr>
            <a:lvl9pPr marL="3654425" defTabSz="912813" eaLnBrk="0" fontAlgn="base" hangingPunct="0">
              <a:spcBef>
                <a:spcPct val="0"/>
              </a:spcBef>
              <a:spcAft>
                <a:spcPct val="0"/>
              </a:spcAft>
              <a:defRPr sz="2400">
                <a:solidFill>
                  <a:schemeClr val="tx1"/>
                </a:solidFill>
                <a:latin typeface="Times New Roman" pitchFamily="18" charset="0"/>
              </a:defRPr>
            </a:lvl9pPr>
          </a:lstStyle>
          <a:p>
            <a:pPr algn="r">
              <a:defRPr/>
            </a:pPr>
            <a:fld id="{77676E87-DA80-4110-8740-826D38EB8840}" type="slidenum">
              <a:rPr lang="de-DE" altLang="en-US" sz="1400" smtClean="0"/>
              <a:pPr algn="r">
                <a:defRPr/>
              </a:pPr>
              <a:t>‹#›</a:t>
            </a:fld>
            <a:endParaRPr lang="de-DE" altLang="en-US" sz="140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635500"/>
            <a:ext cx="5027613" cy="4105275"/>
          </a:xfrm>
          <a:prstGeom prst="rect">
            <a:avLst/>
          </a:prstGeom>
          <a:noFill/>
          <a:ln>
            <a:noFill/>
          </a:ln>
          <a:effectLst/>
          <a:extLst>
            <a:ext uri="{909E8E84-426E-40DD-AFC4-6F175D3DCCD1}"/>
            <a:ext uri="{91240B29-F687-4F45-9708-019B960494DF}"/>
            <a:ext uri="{AF507438-7753-43E0-B8FC-AC1667EBCBE1}"/>
          </a:extLst>
        </p:spPr>
        <p:txBody>
          <a:bodyPr vert="horz" wrap="square" lIns="90343" tIns="44379" rIns="90343" bIns="44379" numCol="1" anchor="t" anchorCtr="0" compatLnSpc="1">
            <a:prstTxWarp prst="textNoShape">
              <a:avLst/>
            </a:prstTxWarp>
          </a:bodyPr>
          <a:lstStyle/>
          <a:p>
            <a:pPr lvl="0"/>
            <a:r>
              <a:rPr lang="de-DE" altLang="en-US" noProof="0" smtClean="0"/>
              <a:t>Klicken Sie,  um die Formate des Vorlagentextes zu bearbeiten</a:t>
            </a:r>
          </a:p>
          <a:p>
            <a:pPr lvl="1"/>
            <a:r>
              <a:rPr lang="de-DE" altLang="en-US" noProof="0" smtClean="0"/>
              <a:t>Zweite Ebene</a:t>
            </a:r>
          </a:p>
          <a:p>
            <a:pPr lvl="2"/>
            <a:r>
              <a:rPr lang="de-DE" altLang="en-US" noProof="0" smtClean="0"/>
              <a:t>Dritte Ebene</a:t>
            </a:r>
          </a:p>
          <a:p>
            <a:pPr lvl="3"/>
            <a:r>
              <a:rPr lang="de-DE" altLang="en-US" noProof="0" smtClean="0"/>
              <a:t>Vierte Ebene</a:t>
            </a:r>
          </a:p>
          <a:p>
            <a:pPr lvl="4"/>
            <a:r>
              <a:rPr lang="de-DE" altLang="en-US" noProof="0" smtClean="0"/>
              <a:t>Fünfte Ebene</a:t>
            </a:r>
          </a:p>
        </p:txBody>
      </p:sp>
      <p:sp>
        <p:nvSpPr>
          <p:cNvPr id="54275" name="Rectangle 3"/>
          <p:cNvSpPr>
            <a:spLocks noChangeArrowheads="1" noTextEdit="1"/>
          </p:cNvSpPr>
          <p:nvPr>
            <p:ph type="sldImg" idx="2"/>
          </p:nvPr>
        </p:nvSpPr>
        <p:spPr bwMode="auto">
          <a:xfrm>
            <a:off x="860425" y="847725"/>
            <a:ext cx="5133975" cy="342265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256338" y="9351963"/>
            <a:ext cx="530225" cy="300037"/>
          </a:xfrm>
          <a:prstGeom prst="rect">
            <a:avLst/>
          </a:prstGeom>
          <a:noFill/>
          <a:ln>
            <a:noFill/>
          </a:ln>
          <a:effectLst/>
          <a:extLst>
            <a:ext uri="{909E8E84-426E-40DD-AFC4-6F175D3DCCD1}"/>
            <a:ext uri="{91240B29-F687-4F45-9708-019B960494DF}"/>
            <a:ext uri="{AF507438-7753-43E0-B8FC-AC1667EBCBE1}"/>
          </a:extLst>
        </p:spPr>
        <p:txBody>
          <a:bodyPr wrap="none" lIns="90343" tIns="44379" rIns="90343" bIns="44379" anchor="ctr">
            <a:spAutoFit/>
          </a:bodyPr>
          <a:lstStyle>
            <a:lvl1pPr defTabSz="912813" eaLnBrk="0" hangingPunct="0">
              <a:defRPr sz="2400">
                <a:solidFill>
                  <a:schemeClr val="tx1"/>
                </a:solidFill>
                <a:latin typeface="Times New Roman" pitchFamily="18" charset="0"/>
              </a:defRPr>
            </a:lvl1pPr>
            <a:lvl2pPr defTabSz="912813" eaLnBrk="0" hangingPunct="0">
              <a:defRPr sz="2400">
                <a:solidFill>
                  <a:schemeClr val="tx1"/>
                </a:solidFill>
                <a:latin typeface="Times New Roman" pitchFamily="18" charset="0"/>
              </a:defRPr>
            </a:lvl2pPr>
            <a:lvl3pPr marL="912813" defTabSz="912813" eaLnBrk="0" hangingPunct="0">
              <a:defRPr sz="2400">
                <a:solidFill>
                  <a:schemeClr val="tx1"/>
                </a:solidFill>
                <a:latin typeface="Times New Roman" pitchFamily="18" charset="0"/>
              </a:defRPr>
            </a:lvl3pPr>
            <a:lvl4pPr marL="1370013" defTabSz="912813" eaLnBrk="0" hangingPunct="0">
              <a:defRPr sz="2400">
                <a:solidFill>
                  <a:schemeClr val="tx1"/>
                </a:solidFill>
                <a:latin typeface="Times New Roman" pitchFamily="18" charset="0"/>
              </a:defRPr>
            </a:lvl4pPr>
            <a:lvl5pPr marL="1825625" defTabSz="912813" eaLnBrk="0" hangingPunct="0">
              <a:defRPr sz="2400">
                <a:solidFill>
                  <a:schemeClr val="tx1"/>
                </a:solidFill>
                <a:latin typeface="Times New Roman" pitchFamily="18" charset="0"/>
              </a:defRPr>
            </a:lvl5pPr>
            <a:lvl6pPr marL="2282825" defTabSz="912813" eaLnBrk="0" fontAlgn="base" hangingPunct="0">
              <a:spcBef>
                <a:spcPct val="0"/>
              </a:spcBef>
              <a:spcAft>
                <a:spcPct val="0"/>
              </a:spcAft>
              <a:defRPr sz="2400">
                <a:solidFill>
                  <a:schemeClr val="tx1"/>
                </a:solidFill>
                <a:latin typeface="Times New Roman" pitchFamily="18" charset="0"/>
              </a:defRPr>
            </a:lvl6pPr>
            <a:lvl7pPr marL="2740025" defTabSz="912813" eaLnBrk="0" fontAlgn="base" hangingPunct="0">
              <a:spcBef>
                <a:spcPct val="0"/>
              </a:spcBef>
              <a:spcAft>
                <a:spcPct val="0"/>
              </a:spcAft>
              <a:defRPr sz="2400">
                <a:solidFill>
                  <a:schemeClr val="tx1"/>
                </a:solidFill>
                <a:latin typeface="Times New Roman" pitchFamily="18" charset="0"/>
              </a:defRPr>
            </a:lvl7pPr>
            <a:lvl8pPr marL="3197225" defTabSz="912813" eaLnBrk="0" fontAlgn="base" hangingPunct="0">
              <a:spcBef>
                <a:spcPct val="0"/>
              </a:spcBef>
              <a:spcAft>
                <a:spcPct val="0"/>
              </a:spcAft>
              <a:defRPr sz="2400">
                <a:solidFill>
                  <a:schemeClr val="tx1"/>
                </a:solidFill>
                <a:latin typeface="Times New Roman" pitchFamily="18" charset="0"/>
              </a:defRPr>
            </a:lvl8pPr>
            <a:lvl9pPr marL="3654425" defTabSz="912813" eaLnBrk="0" fontAlgn="base" hangingPunct="0">
              <a:spcBef>
                <a:spcPct val="0"/>
              </a:spcBef>
              <a:spcAft>
                <a:spcPct val="0"/>
              </a:spcAft>
              <a:defRPr sz="2400">
                <a:solidFill>
                  <a:schemeClr val="tx1"/>
                </a:solidFill>
                <a:latin typeface="Times New Roman" pitchFamily="18" charset="0"/>
              </a:defRPr>
            </a:lvl9pPr>
          </a:lstStyle>
          <a:p>
            <a:pPr algn="r">
              <a:defRPr/>
            </a:pPr>
            <a:fld id="{A791C744-3C05-4B95-B245-43B0BBBE13B1}" type="slidenum">
              <a:rPr lang="de-DE" altLang="en-US" sz="1400" smtClean="0"/>
              <a:pPr algn="r">
                <a:defRPr/>
              </a:pPr>
              <a:t>‹#›</a:t>
            </a:fld>
            <a:endParaRPr lang="de-DE" altLang="en-US" sz="1400" smtClean="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de-AT"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p:spPr>
        <p:txBody>
          <a:bodyPr/>
          <a:lstStyle/>
          <a:p>
            <a:r>
              <a:rPr lang="en-US" altLang="en-US" smtClean="0"/>
              <a:t>Our study: The study was performed according to the ethic regulation of lower Austria. 45 stroke patients, 33 men and 12 women, between 52 and 89 years old agreed to take part in this study. A set of ten treatments was planed for each patient, EEG investigations were done before and after the first, fifth and tenth magnetic stimulation unit. Before the first, after the fifth and after the tenth rTMS application, blood samples were collected and tryptophan metabolites were analysed in serum by HPLC. </a:t>
            </a:r>
            <a:endParaRPr lang="en-GB" altLang="en-US" b="1" u="sng" smtClean="0"/>
          </a:p>
        </p:txBody>
      </p:sp>
      <p:sp>
        <p:nvSpPr>
          <p:cNvPr id="64516"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54978471-C7A8-4E99-9075-38A20D6E9B5A}" type="slidenum">
              <a:rPr lang="de-AT" altLang="en-US"/>
              <a:pPr/>
              <a:t>32</a:t>
            </a:fld>
            <a:endParaRPr lang="de-AT"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ln/>
        </p:spPr>
      </p:sp>
      <p:sp>
        <p:nvSpPr>
          <p:cNvPr id="65539" name="Notizenplatzhalter 2"/>
          <p:cNvSpPr>
            <a:spLocks noGrp="1"/>
          </p:cNvSpPr>
          <p:nvPr>
            <p:ph type="body" idx="1"/>
          </p:nvPr>
        </p:nvSpPr>
        <p:spPr>
          <a:noFill/>
        </p:spPr>
        <p:txBody>
          <a:bodyPr/>
          <a:lstStyle/>
          <a:p>
            <a:r>
              <a:rPr lang="en-US" altLang="en-US" smtClean="0"/>
              <a:t>In Kynurenic acid no alterations were found.</a:t>
            </a:r>
            <a:endParaRPr lang="en-GB" altLang="en-US" smtClean="0"/>
          </a:p>
          <a:p>
            <a:endParaRPr lang="en-GB" altLang="en-US" smtClean="0"/>
          </a:p>
        </p:txBody>
      </p:sp>
      <p:sp>
        <p:nvSpPr>
          <p:cNvPr id="65540"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EA27DE51-41B7-4DB9-863D-275014D9B815}" type="slidenum">
              <a:rPr lang="de-AT" altLang="en-US"/>
              <a:pPr/>
              <a:t>33</a:t>
            </a:fld>
            <a:endParaRPr lang="de-AT"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ln/>
        </p:spPr>
      </p:sp>
      <p:sp>
        <p:nvSpPr>
          <p:cNvPr id="66563" name="Notizenplatzhalter 2"/>
          <p:cNvSpPr>
            <a:spLocks noGrp="1"/>
          </p:cNvSpPr>
          <p:nvPr>
            <p:ph type="body" idx="1"/>
          </p:nvPr>
        </p:nvSpPr>
        <p:spPr>
          <a:noFill/>
        </p:spPr>
        <p:txBody>
          <a:bodyPr/>
          <a:lstStyle/>
          <a:p>
            <a:r>
              <a:rPr lang="en-US" altLang="en-US" smtClean="0"/>
              <a:t>In anthranilic acid levels we could observe an moderate increase. Studies on the ratios between tryptophan metabolites revealed significant changes during the treatment with rTMS. </a:t>
            </a:r>
            <a:endParaRPr lang="en-GB" altLang="en-US" smtClean="0"/>
          </a:p>
        </p:txBody>
      </p:sp>
      <p:sp>
        <p:nvSpPr>
          <p:cNvPr id="66564"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1718EB17-8321-483F-8FD5-C836F8BE3DA8}" type="slidenum">
              <a:rPr lang="de-AT" altLang="en-US"/>
              <a:pPr/>
              <a:t>34</a:t>
            </a:fld>
            <a:endParaRPr lang="de-AT"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p:spPr>
        <p:txBody>
          <a:bodyPr/>
          <a:lstStyle/>
          <a:p>
            <a:r>
              <a:rPr lang="en-US" altLang="en-US" smtClean="0"/>
              <a:t>Our study: The study was performed according to the ethic regulation of lower Austria. 45 stroke patients, 33 men and 12 women, between 52 and 89 years old agreed to take part in this study. A set of ten treatments was planed for each patient, EEG investigations were done before and after the first, fifth and tenth magnetic stimulation unit. Before the first, after the fifth and after the tenth rTMS application, blood samples were collected and tryptophan metabolites were analysed in serum by HPLC. </a:t>
            </a:r>
            <a:endParaRPr lang="en-GB" altLang="en-US" b="1" u="sng" smtClean="0"/>
          </a:p>
        </p:txBody>
      </p:sp>
      <p:sp>
        <p:nvSpPr>
          <p:cNvPr id="57348"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BF73F076-0548-4C1B-A576-39BBCC55F137}" type="slidenum">
              <a:rPr lang="de-AT" altLang="en-US"/>
              <a:pPr/>
              <a:t>15</a:t>
            </a:fld>
            <a:endParaRPr lang="de-AT"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p:spPr>
        <p:txBody>
          <a:bodyPr/>
          <a:lstStyle/>
          <a:p>
            <a:r>
              <a:rPr lang="en-GB" altLang="en-US" smtClean="0"/>
              <a:t>From all metabolites of the kynurenine pathway, kynurenic acid and quinolinic acid are neuroactive compounds - Quinolinic acid as a very potent glutamate agonist and Kynurenic acid as a glutamante antagonist at the NMDA receptors and a non-competitive blocker of the alpha 7 nicotinic acetylcholine receptors.</a:t>
            </a:r>
          </a:p>
        </p:txBody>
      </p:sp>
      <p:sp>
        <p:nvSpPr>
          <p:cNvPr id="58372"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94554479-6D08-457D-9C6E-51F6F65F75AF}" type="slidenum">
              <a:rPr lang="de-AT" altLang="en-US"/>
              <a:pPr/>
              <a:t>16</a:t>
            </a:fld>
            <a:endParaRPr lang="de-AT"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p:spPr>
        <p:txBody>
          <a:bodyPr/>
          <a:lstStyle/>
          <a:p>
            <a:endParaRPr lang="en-US" altLang="en-US" smtClean="0"/>
          </a:p>
        </p:txBody>
      </p:sp>
      <p:sp>
        <p:nvSpPr>
          <p:cNvPr id="59396"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F3563F6F-6CB2-4F78-83BC-3C59A583FDB4}" type="slidenum">
              <a:rPr lang="de-AT" altLang="en-US"/>
              <a:pPr/>
              <a:t>17</a:t>
            </a:fld>
            <a:endParaRPr lang="de-AT"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p:spPr>
        <p:txBody>
          <a:bodyPr/>
          <a:lstStyle/>
          <a:p>
            <a:r>
              <a:rPr lang="en-US" altLang="en-US" smtClean="0"/>
              <a:t>Our study: The study was performed according to the ethic regulation of lower Austria. 45 stroke patients, 33 men and 12 women, between 52 and 89 years old agreed to take part in this study. A set of ten treatments was planed for each patient, EEG investigations were done before and after the first, fifth and tenth magnetic stimulation unit. Before the first, after the fifth and after the tenth rTMS application, blood samples were collected and tryptophan metabolites were analysed in serum by HPLC. </a:t>
            </a:r>
            <a:endParaRPr lang="en-GB" altLang="en-US" b="1" u="sng" smtClean="0"/>
          </a:p>
        </p:txBody>
      </p:sp>
      <p:sp>
        <p:nvSpPr>
          <p:cNvPr id="60420"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69A16884-1880-41F4-9949-7F7291D879FB}" type="slidenum">
              <a:rPr lang="de-AT" altLang="en-US"/>
              <a:pPr/>
              <a:t>18</a:t>
            </a:fld>
            <a:endParaRPr lang="de-AT"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p:spPr>
        <p:txBody>
          <a:bodyPr/>
          <a:lstStyle/>
          <a:p>
            <a:r>
              <a:rPr lang="en-US" altLang="en-US" smtClean="0"/>
              <a:t>Our study: The study was performed according to the ethic regulation of lower Austria. 45 stroke patients, 33 men and 12 women, between 52 and 89 years old agreed to take part in this study. A set of ten treatments was planed for each patient, EEG investigations were done before and after the first, fifth and tenth magnetic stimulation unit. Before the first, after the fifth and after the tenth rTMS application, blood samples were collected and tryptophan metabolites were analysed in serum by HPLC. </a:t>
            </a:r>
            <a:endParaRPr lang="en-GB" altLang="en-US" b="1" u="sng" smtClean="0"/>
          </a:p>
        </p:txBody>
      </p:sp>
      <p:sp>
        <p:nvSpPr>
          <p:cNvPr id="61444"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5D2399BC-17C6-452F-B7E3-9442D5AC4926}" type="slidenum">
              <a:rPr lang="de-AT" altLang="en-US"/>
              <a:pPr/>
              <a:t>19</a:t>
            </a:fld>
            <a:endParaRPr lang="de-AT"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p:spPr>
        <p:txBody>
          <a:bodyPr/>
          <a:lstStyle/>
          <a:p>
            <a:r>
              <a:rPr lang="en-US" altLang="en-US" smtClean="0"/>
              <a:t>Our study: The study was performed according to the ethic regulation of lower Austria. 45 stroke patients, 33 men and 12 women, between 52 and 89 years old agreed to take part in this study. A set of ten treatments was planed for each patient, EEG investigations were done before and after the first, fifth and tenth magnetic stimulation unit. Before the first, after the fifth and after the tenth rTMS application, blood samples were collected and tryptophan metabolites were analysed in serum by HPLC. </a:t>
            </a:r>
            <a:endParaRPr lang="en-GB" altLang="en-US" b="1" u="sng" smtClean="0"/>
          </a:p>
        </p:txBody>
      </p:sp>
      <p:sp>
        <p:nvSpPr>
          <p:cNvPr id="62468"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59953AB6-7008-413D-B4B2-1C3564E304D0}" type="slidenum">
              <a:rPr lang="de-AT" altLang="en-US"/>
              <a:pPr/>
              <a:t>20</a:t>
            </a:fld>
            <a:endParaRPr lang="de-AT"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p:spPr>
        <p:txBody>
          <a:bodyPr/>
          <a:lstStyle/>
          <a:p>
            <a:r>
              <a:rPr lang="en-US" altLang="en-US" smtClean="0"/>
              <a:t>Our study: The study was performed according to the ethic regulation of lower Austria. 45 stroke patients, 33 men and 12 women, between 52 and 89 years old agreed to take part in this study. A set of ten treatments was planed for each patient, EEG investigations were done before and after the first, fifth and tenth magnetic stimulation unit. Before the first, after the fifth and after the tenth rTMS application, blood samples were collected and tryptophan metabolites were analysed in serum by HPLC. </a:t>
            </a:r>
            <a:endParaRPr lang="en-GB" altLang="en-US" b="1" u="sng" smtClean="0"/>
          </a:p>
        </p:txBody>
      </p:sp>
      <p:sp>
        <p:nvSpPr>
          <p:cNvPr id="63492" name="Foliennummernplatzhalter 3"/>
          <p:cNvSpPr>
            <a:spLocks noGrp="1"/>
          </p:cNvSpPr>
          <p:nvPr>
            <p:ph type="sldNum" sz="quarter" idx="4294967295"/>
          </p:nvPr>
        </p:nvSpPr>
        <p:spPr bwMode="auto">
          <a:xfrm>
            <a:off x="3883025" y="9261475"/>
            <a:ext cx="2971800" cy="487363"/>
          </a:xfrm>
          <a:prstGeom prst="rect">
            <a:avLst/>
          </a:prstGeom>
          <a:noFill/>
          <a:ln>
            <a:miter lim="800000"/>
            <a:headEnd/>
            <a:tailEnd/>
          </a:ln>
        </p:spPr>
        <p:txBody>
          <a:bodyPr/>
          <a:lstStyle/>
          <a:p>
            <a:fld id="{E9FC611F-CBC2-4EB4-A303-43A15F90A83A}" type="slidenum">
              <a:rPr lang="de-AT" altLang="en-US"/>
              <a:pPr/>
              <a:t>21</a:t>
            </a:fld>
            <a:endParaRPr lang="de-A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71525" y="2130425"/>
            <a:ext cx="874395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6" name="Rectangle 6"/>
          <p:cNvSpPr>
            <a:spLocks noGrp="1" noChangeArrowheads="1"/>
          </p:cNvSpPr>
          <p:nvPr>
            <p:ph type="sldNum" sz="quarter" idx="12"/>
          </p:nvPr>
        </p:nvSpPr>
        <p:spPr>
          <a:ln/>
        </p:spPr>
        <p:txBody>
          <a:bodyPr/>
          <a:lstStyle>
            <a:lvl1pPr>
              <a:defRPr/>
            </a:lvl1pPr>
          </a:lstStyle>
          <a:p>
            <a:pPr>
              <a:defRPr/>
            </a:pPr>
            <a:fld id="{5B163D97-FB1F-4519-8CB7-2898737B17D0}" type="slidenum">
              <a:rPr lang="de-AT" altLang="en-US"/>
              <a:pPr>
                <a:defRPr/>
              </a:pPr>
              <a:t>‹#›</a:t>
            </a:fld>
            <a:endParaRPr lang="de-AT"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1F0DD5-4A6D-48E3-9B7B-01F272A5206D}" type="slidenum">
              <a:rPr lang="de-AT" altLang="en-US"/>
              <a:pPr>
                <a:defRPr/>
              </a:pPr>
              <a:t>‹#›</a:t>
            </a:fld>
            <a:endParaRPr lang="de-AT"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458075" y="274638"/>
            <a:ext cx="2314575"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514350" y="274638"/>
            <a:ext cx="6791325"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E02FB2-3EEB-442C-8E3D-ABB50FB2778D}" type="slidenum">
              <a:rPr lang="de-AT" altLang="en-US"/>
              <a:pPr>
                <a:defRPr/>
              </a:pPr>
              <a:t>‹#›</a:t>
            </a:fld>
            <a:endParaRPr lang="de-AT"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14350" y="274638"/>
            <a:ext cx="9258300" cy="1143000"/>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514350" y="1600200"/>
            <a:ext cx="455295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5219700" y="1600200"/>
            <a:ext cx="455295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5219700" y="3938588"/>
            <a:ext cx="455295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8" name="Rectangle 6"/>
          <p:cNvSpPr>
            <a:spLocks noGrp="1" noChangeArrowheads="1"/>
          </p:cNvSpPr>
          <p:nvPr>
            <p:ph type="sldNum" sz="quarter" idx="12"/>
          </p:nvPr>
        </p:nvSpPr>
        <p:spPr>
          <a:ln/>
        </p:spPr>
        <p:txBody>
          <a:bodyPr/>
          <a:lstStyle>
            <a:lvl1pPr>
              <a:defRPr/>
            </a:lvl1pPr>
          </a:lstStyle>
          <a:p>
            <a:pPr>
              <a:defRPr/>
            </a:pPr>
            <a:fld id="{70E2C6F1-7FB4-4640-BCF3-19815C151187}" type="slidenum">
              <a:rPr lang="de-AT" altLang="en-US"/>
              <a:pPr>
                <a:defRPr/>
              </a:pPr>
              <a:t>‹#›</a:t>
            </a:fld>
            <a:endParaRPr lang="de-AT"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14350" y="274638"/>
            <a:ext cx="92583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5" name="Rectangle 6"/>
          <p:cNvSpPr>
            <a:spLocks noGrp="1" noChangeArrowheads="1"/>
          </p:cNvSpPr>
          <p:nvPr>
            <p:ph type="sldNum" sz="quarter" idx="12"/>
          </p:nvPr>
        </p:nvSpPr>
        <p:spPr>
          <a:ln/>
        </p:spPr>
        <p:txBody>
          <a:bodyPr/>
          <a:lstStyle>
            <a:lvl1pPr>
              <a:defRPr/>
            </a:lvl1pPr>
          </a:lstStyle>
          <a:p>
            <a:pPr>
              <a:defRPr/>
            </a:pPr>
            <a:fld id="{AAF4F891-5043-4F29-929A-BAAE7912BC3E}" type="slidenum">
              <a:rPr lang="de-AT" altLang="en-US"/>
              <a:pPr>
                <a:defRPr/>
              </a:pPr>
              <a:t>‹#›</a:t>
            </a:fld>
            <a:endParaRPr lang="de-AT"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14350" y="274638"/>
            <a:ext cx="9258300" cy="1143000"/>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514350" y="1600200"/>
            <a:ext cx="455295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5219700" y="1600200"/>
            <a:ext cx="455295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7" name="Rectangle 6"/>
          <p:cNvSpPr>
            <a:spLocks noGrp="1" noChangeArrowheads="1"/>
          </p:cNvSpPr>
          <p:nvPr>
            <p:ph type="sldNum" sz="quarter" idx="12"/>
          </p:nvPr>
        </p:nvSpPr>
        <p:spPr>
          <a:ln/>
        </p:spPr>
        <p:txBody>
          <a:bodyPr/>
          <a:lstStyle>
            <a:lvl1pPr>
              <a:defRPr/>
            </a:lvl1pPr>
          </a:lstStyle>
          <a:p>
            <a:pPr>
              <a:defRPr/>
            </a:pPr>
            <a:fld id="{4147B744-A48B-4945-BC9E-75AFE4469452}" type="slidenum">
              <a:rPr lang="de-AT" altLang="en-US"/>
              <a:pPr>
                <a:defRPr/>
              </a:pPr>
              <a:t>‹#›</a:t>
            </a:fld>
            <a:endParaRPr lang="de-AT"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080750-4DB1-4CC8-BBA9-D4F5F227FD19}" type="slidenum">
              <a:rPr lang="de-AT" altLang="en-US"/>
              <a:pPr>
                <a:defRPr/>
              </a:pPr>
              <a:t>‹#›</a:t>
            </a:fld>
            <a:endParaRPr lang="de-AT"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12800" y="4406900"/>
            <a:ext cx="874395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1F33A4-7258-45E2-8A2D-536C5921B4B2}" type="slidenum">
              <a:rPr lang="de-AT" altLang="en-US"/>
              <a:pPr>
                <a:defRPr/>
              </a:pPr>
              <a:t>‹#›</a:t>
            </a:fld>
            <a:endParaRPr lang="de-AT"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47AC4D-4067-4C24-9A59-FB7D91B16407}" type="slidenum">
              <a:rPr lang="de-AT" altLang="en-US"/>
              <a:pPr>
                <a:defRPr/>
              </a:pPr>
              <a:t>‹#›</a:t>
            </a:fld>
            <a:endParaRPr lang="de-AT"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9" name="Rectangle 6"/>
          <p:cNvSpPr>
            <a:spLocks noGrp="1" noChangeArrowheads="1"/>
          </p:cNvSpPr>
          <p:nvPr>
            <p:ph type="sldNum" sz="quarter" idx="12"/>
          </p:nvPr>
        </p:nvSpPr>
        <p:spPr>
          <a:ln/>
        </p:spPr>
        <p:txBody>
          <a:bodyPr/>
          <a:lstStyle>
            <a:lvl1pPr>
              <a:defRPr/>
            </a:lvl1pPr>
          </a:lstStyle>
          <a:p>
            <a:pPr>
              <a:defRPr/>
            </a:pPr>
            <a:fld id="{EC3A47D5-C026-4B75-BABB-B68BDE6C94C7}" type="slidenum">
              <a:rPr lang="de-AT" altLang="en-US"/>
              <a:pPr>
                <a:defRPr/>
              </a:pPr>
              <a:t>‹#›</a:t>
            </a:fld>
            <a:endParaRPr lang="de-AT"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5" name="Rectangle 6"/>
          <p:cNvSpPr>
            <a:spLocks noGrp="1" noChangeArrowheads="1"/>
          </p:cNvSpPr>
          <p:nvPr>
            <p:ph type="sldNum" sz="quarter" idx="12"/>
          </p:nvPr>
        </p:nvSpPr>
        <p:spPr>
          <a:ln/>
        </p:spPr>
        <p:txBody>
          <a:bodyPr/>
          <a:lstStyle>
            <a:lvl1pPr>
              <a:defRPr/>
            </a:lvl1pPr>
          </a:lstStyle>
          <a:p>
            <a:pPr>
              <a:defRPr/>
            </a:pPr>
            <a:fld id="{1152CC0D-F268-44D3-9FF6-D85696A2FBCE}" type="slidenum">
              <a:rPr lang="de-AT" altLang="en-US"/>
              <a:pPr>
                <a:defRPr/>
              </a:pPr>
              <a:t>‹#›</a:t>
            </a:fld>
            <a:endParaRPr lang="de-AT"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4" name="Rectangle 6"/>
          <p:cNvSpPr>
            <a:spLocks noGrp="1" noChangeArrowheads="1"/>
          </p:cNvSpPr>
          <p:nvPr>
            <p:ph type="sldNum" sz="quarter" idx="12"/>
          </p:nvPr>
        </p:nvSpPr>
        <p:spPr>
          <a:ln/>
        </p:spPr>
        <p:txBody>
          <a:bodyPr/>
          <a:lstStyle>
            <a:lvl1pPr>
              <a:defRPr/>
            </a:lvl1pPr>
          </a:lstStyle>
          <a:p>
            <a:pPr>
              <a:defRPr/>
            </a:pPr>
            <a:fld id="{CA624C8D-0B96-4F10-B479-42A0B4F42D8D}" type="slidenum">
              <a:rPr lang="de-AT" altLang="en-US"/>
              <a:pPr>
                <a:defRPr/>
              </a:pPr>
              <a:t>‹#›</a:t>
            </a:fld>
            <a:endParaRPr lang="de-AT"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14350" y="273050"/>
            <a:ext cx="3384550"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7" name="Rectangle 6"/>
          <p:cNvSpPr>
            <a:spLocks noGrp="1" noChangeArrowheads="1"/>
          </p:cNvSpPr>
          <p:nvPr>
            <p:ph type="sldNum" sz="quarter" idx="12"/>
          </p:nvPr>
        </p:nvSpPr>
        <p:spPr>
          <a:ln/>
        </p:spPr>
        <p:txBody>
          <a:bodyPr/>
          <a:lstStyle>
            <a:lvl1pPr>
              <a:defRPr/>
            </a:lvl1pPr>
          </a:lstStyle>
          <a:p>
            <a:pPr>
              <a:defRPr/>
            </a:pPr>
            <a:fld id="{5F613339-2889-4BDA-BFC5-77D7F4FBF7E3}" type="slidenum">
              <a:rPr lang="de-AT" altLang="en-US"/>
              <a:pPr>
                <a:defRPr/>
              </a:pPr>
              <a:t>‹#›</a:t>
            </a:fld>
            <a:endParaRPr lang="de-AT"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16125" y="4800600"/>
            <a:ext cx="61722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AT" altLang="en-US"/>
          </a:p>
        </p:txBody>
      </p:sp>
      <p:sp>
        <p:nvSpPr>
          <p:cNvPr id="7" name="Rectangle 6"/>
          <p:cNvSpPr>
            <a:spLocks noGrp="1" noChangeArrowheads="1"/>
          </p:cNvSpPr>
          <p:nvPr>
            <p:ph type="sldNum" sz="quarter" idx="12"/>
          </p:nvPr>
        </p:nvSpPr>
        <p:spPr>
          <a:ln/>
        </p:spPr>
        <p:txBody>
          <a:bodyPr/>
          <a:lstStyle>
            <a:lvl1pPr>
              <a:defRPr/>
            </a:lvl1pPr>
          </a:lstStyle>
          <a:p>
            <a:pPr>
              <a:defRPr/>
            </a:pPr>
            <a:fld id="{451381D6-F1C5-4FFE-BFA0-471C00A7C437}" type="slidenum">
              <a:rPr lang="de-AT" altLang="en-US"/>
              <a:pPr>
                <a:defRPr/>
              </a:pPr>
              <a:t>‹#›</a:t>
            </a:fld>
            <a:endParaRPr lang="de-AT"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altLang="en-US" smtClean="0"/>
              <a:t>Titelmasterformat durch Klicken bearbeiten</a:t>
            </a:r>
          </a:p>
        </p:txBody>
      </p:sp>
      <p:sp>
        <p:nvSpPr>
          <p:cNvPr id="71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altLang="en-US" smtClean="0"/>
              <a:t>Textmasterformate durch Klicken bearbeiten</a:t>
            </a:r>
          </a:p>
          <a:p>
            <a:pPr lvl="1"/>
            <a:r>
              <a:rPr lang="de-AT" altLang="en-US" smtClean="0"/>
              <a:t>Zweite Ebene</a:t>
            </a:r>
          </a:p>
          <a:p>
            <a:pPr lvl="2"/>
            <a:r>
              <a:rPr lang="de-AT" altLang="en-US" smtClean="0"/>
              <a:t>Dritte Ebene</a:t>
            </a:r>
          </a:p>
          <a:p>
            <a:pPr lvl="3"/>
            <a:r>
              <a:rPr lang="de-AT" altLang="en-US" smtClean="0"/>
              <a:t>Vierte Ebene</a:t>
            </a:r>
          </a:p>
          <a:p>
            <a:pPr lvl="4"/>
            <a:r>
              <a:rPr lang="de-AT" altLang="en-US" smtClean="0"/>
              <a:t>Fünfte Ebene</a:t>
            </a:r>
          </a:p>
        </p:txBody>
      </p:sp>
      <p:sp>
        <p:nvSpPr>
          <p:cNvPr id="124932"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de-AT" altLang="en-US"/>
          </a:p>
        </p:txBody>
      </p:sp>
      <p:sp>
        <p:nvSpPr>
          <p:cNvPr id="124933"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AT" altLang="en-US"/>
          </a:p>
        </p:txBody>
      </p:sp>
      <p:sp>
        <p:nvSpPr>
          <p:cNvPr id="124934"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E213CDD9-2581-4F8B-AD75-92658A96F470}" type="slidenum">
              <a:rPr lang="de-AT" altLang="en-US"/>
              <a:pPr>
                <a:defRPr/>
              </a:pPr>
              <a:t>‹#›</a:t>
            </a:fld>
            <a:endParaRPr lang="de-AT"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Chart4.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Chart6.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txBox="1">
            <a:spLocks noChangeArrowheads="1"/>
          </p:cNvSpPr>
          <p:nvPr/>
        </p:nvSpPr>
        <p:spPr bwMode="auto">
          <a:xfrm>
            <a:off x="534988" y="333375"/>
            <a:ext cx="9288462" cy="338138"/>
          </a:xfrm>
          <a:prstGeom prst="rect">
            <a:avLst/>
          </a:prstGeom>
          <a:solidFill>
            <a:schemeClr val="bg1">
              <a:lumMod val="95000"/>
            </a:schemeClr>
          </a:solidFill>
          <a:ln>
            <a:noFill/>
          </a:ln>
          <a:effec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defRPr/>
            </a:pPr>
            <a:r>
              <a:rPr lang="de-AT" altLang="en-US" b="1" dirty="0" smtClean="0">
                <a:latin typeface="+mn-lt"/>
              </a:rPr>
              <a:t>2nd International Conference on HIV/AIDS, STDs &amp; STIs October  27-29, 2014  Las Vegas, USA </a:t>
            </a:r>
            <a:endParaRPr lang="en-US" altLang="en-US" b="1" dirty="0" smtClean="0">
              <a:latin typeface="+mn-lt"/>
            </a:endParaRPr>
          </a:p>
        </p:txBody>
      </p:sp>
      <p:sp>
        <p:nvSpPr>
          <p:cNvPr id="8195" name="Text Box 3"/>
          <p:cNvSpPr txBox="1">
            <a:spLocks noChangeArrowheads="1"/>
          </p:cNvSpPr>
          <p:nvPr/>
        </p:nvSpPr>
        <p:spPr bwMode="auto">
          <a:xfrm>
            <a:off x="390525" y="4214813"/>
            <a:ext cx="9628188" cy="1846262"/>
          </a:xfrm>
          <a:prstGeom prst="rect">
            <a:avLst/>
          </a:prstGeom>
          <a:solidFill>
            <a:srgbClr val="FFFF99"/>
          </a:solidFill>
          <a:ln w="12700">
            <a:noFill/>
            <a:miter lim="800000"/>
            <a:headEnd/>
            <a:tailEnd/>
          </a:ln>
        </p:spPr>
        <p:txBody>
          <a:bodyPr>
            <a:spAutoFit/>
          </a:bodyPr>
          <a:lstStyle/>
          <a:p>
            <a:pPr algn="ctr"/>
            <a:r>
              <a:rPr lang="en-US" altLang="en-US" sz="2400" b="1">
                <a:solidFill>
                  <a:srgbClr val="000000"/>
                </a:solidFill>
                <a:latin typeface="Century Gothic" pitchFamily="34" charset="0"/>
              </a:rPr>
              <a:t>Halina Baran, Berthold Kepplinger and Johannes A. Hainfellner</a:t>
            </a:r>
          </a:p>
          <a:p>
            <a:endParaRPr lang="en-US" altLang="en-US" sz="1800">
              <a:solidFill>
                <a:srgbClr val="000000"/>
              </a:solidFill>
              <a:latin typeface="Century Gothic" pitchFamily="34" charset="0"/>
            </a:endParaRPr>
          </a:p>
          <a:p>
            <a:r>
              <a:rPr lang="en-US" altLang="en-US" sz="1800">
                <a:solidFill>
                  <a:srgbClr val="000000"/>
                </a:solidFill>
                <a:latin typeface="Century Gothic" pitchFamily="34" charset="0"/>
              </a:rPr>
              <a:t>Karl Landsteiner Research Institute for Neurochemistry, Neuropharmacology, Neurorehabilitation and Pain Therapy, Landesklinikum Mauer, Amstetten,  </a:t>
            </a:r>
          </a:p>
          <a:p>
            <a:r>
              <a:rPr lang="en-US" altLang="en-US" sz="1800">
                <a:solidFill>
                  <a:srgbClr val="000000"/>
                </a:solidFill>
                <a:latin typeface="Century Gothic" pitchFamily="34" charset="0"/>
              </a:rPr>
              <a:t>Senecura Neurorehabilitation Center, Kittsee, </a:t>
            </a:r>
          </a:p>
          <a:p>
            <a:r>
              <a:rPr lang="en-US" altLang="en-US" sz="1800">
                <a:solidFill>
                  <a:srgbClr val="000000"/>
                </a:solidFill>
                <a:latin typeface="Century Gothic" pitchFamily="34" charset="0"/>
              </a:rPr>
              <a:t>Institute of Neurology, Medical University Vienna, Austria</a:t>
            </a:r>
          </a:p>
        </p:txBody>
      </p:sp>
      <p:sp>
        <p:nvSpPr>
          <p:cNvPr id="8196" name="Text Box 4"/>
          <p:cNvSpPr txBox="1">
            <a:spLocks noChangeArrowheads="1"/>
          </p:cNvSpPr>
          <p:nvPr/>
        </p:nvSpPr>
        <p:spPr bwMode="auto">
          <a:xfrm>
            <a:off x="769938" y="2379663"/>
            <a:ext cx="8712200" cy="646112"/>
          </a:xfrm>
          <a:prstGeom prst="rect">
            <a:avLst/>
          </a:prstGeom>
          <a:solidFill>
            <a:srgbClr val="CCECFF"/>
          </a:solidFill>
          <a:ln w="12700">
            <a:noFill/>
            <a:miter lim="800000"/>
            <a:headEnd/>
            <a:tailEnd/>
          </a:ln>
        </p:spPr>
        <p:txBody>
          <a:bodyPr>
            <a:spAutoFit/>
          </a:bodyPr>
          <a:lstStyle/>
          <a:p>
            <a:pPr algn="ctr" eaLnBrk="0" hangingPunct="0"/>
            <a:endParaRPr lang="de-DE" altLang="en-US" sz="3600" b="1"/>
          </a:p>
        </p:txBody>
      </p:sp>
      <p:sp>
        <p:nvSpPr>
          <p:cNvPr id="8197" name="Text Box 4"/>
          <p:cNvSpPr txBox="1">
            <a:spLocks noChangeArrowheads="1"/>
          </p:cNvSpPr>
          <p:nvPr/>
        </p:nvSpPr>
        <p:spPr bwMode="auto">
          <a:xfrm>
            <a:off x="214313" y="1714500"/>
            <a:ext cx="9823450" cy="2062163"/>
          </a:xfrm>
          <a:prstGeom prst="rect">
            <a:avLst/>
          </a:prstGeom>
          <a:solidFill>
            <a:srgbClr val="CCECFF"/>
          </a:solidFill>
          <a:ln w="12700">
            <a:noFill/>
            <a:miter lim="800000"/>
            <a:headEnd/>
            <a:tailEnd/>
          </a:ln>
        </p:spPr>
        <p:txBody>
          <a:bodyPr>
            <a:spAutoFit/>
          </a:bodyPr>
          <a:lstStyle/>
          <a:p>
            <a:pPr algn="ctr" eaLnBrk="0" hangingPunct="0"/>
            <a:r>
              <a:rPr lang="de-DE" altLang="en-US" sz="3200" b="1"/>
              <a:t>Significant differences between augmentation of kynurenine aminotransferase I and kynurenine aminotransferase II activities in various types of brain pathology after HIV-1 infection</a:t>
            </a:r>
          </a:p>
        </p:txBody>
      </p:sp>
      <p:pic>
        <p:nvPicPr>
          <p:cNvPr id="8198" name="Picture 5" descr="Wachkoma3"/>
          <p:cNvPicPr>
            <a:picLocks noChangeAspect="1" noChangeArrowheads="1"/>
          </p:cNvPicPr>
          <p:nvPr/>
        </p:nvPicPr>
        <p:blipFill>
          <a:blip r:embed="rId3"/>
          <a:srcRect/>
          <a:stretch>
            <a:fillRect/>
          </a:stretch>
        </p:blipFill>
        <p:spPr bwMode="auto">
          <a:xfrm>
            <a:off x="214313" y="642938"/>
            <a:ext cx="973137" cy="968375"/>
          </a:xfrm>
          <a:prstGeom prst="rect">
            <a:avLst/>
          </a:prstGeom>
          <a:noFill/>
          <a:ln w="9525">
            <a:noFill/>
            <a:miter lim="800000"/>
            <a:headEnd/>
            <a:tailEnd/>
          </a:ln>
        </p:spPr>
      </p:pic>
      <p:pic>
        <p:nvPicPr>
          <p:cNvPr id="8199" name="Grafik 1"/>
          <p:cNvPicPr>
            <a:picLocks noChangeAspect="1"/>
          </p:cNvPicPr>
          <p:nvPr/>
        </p:nvPicPr>
        <p:blipFill>
          <a:blip r:embed="rId4"/>
          <a:srcRect/>
          <a:stretch>
            <a:fillRect/>
          </a:stretch>
        </p:blipFill>
        <p:spPr bwMode="auto">
          <a:xfrm>
            <a:off x="9153525" y="714375"/>
            <a:ext cx="946150" cy="95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ia4"/>
          <p:cNvPicPr>
            <a:picLocks noChangeAspect="1" noChangeArrowheads="1"/>
          </p:cNvPicPr>
          <p:nvPr/>
        </p:nvPicPr>
        <p:blipFill>
          <a:blip r:embed="rId2"/>
          <a:srcRect/>
          <a:stretch>
            <a:fillRect/>
          </a:stretch>
        </p:blipFill>
        <p:spPr bwMode="auto">
          <a:xfrm>
            <a:off x="750888" y="146050"/>
            <a:ext cx="4364037" cy="6711950"/>
          </a:xfrm>
          <a:prstGeom prst="rect">
            <a:avLst/>
          </a:prstGeom>
          <a:noFill/>
          <a:ln w="9525">
            <a:noFill/>
            <a:miter lim="800000"/>
            <a:headEnd/>
            <a:tailEnd/>
          </a:ln>
        </p:spPr>
      </p:pic>
      <p:sp>
        <p:nvSpPr>
          <p:cNvPr id="17411" name="Text Box 3"/>
          <p:cNvSpPr txBox="1">
            <a:spLocks noChangeArrowheads="1"/>
          </p:cNvSpPr>
          <p:nvPr/>
        </p:nvSpPr>
        <p:spPr bwMode="auto">
          <a:xfrm>
            <a:off x="5867400" y="533400"/>
            <a:ext cx="3962400" cy="6284913"/>
          </a:xfrm>
          <a:prstGeom prst="rect">
            <a:avLst/>
          </a:prstGeom>
          <a:noFill/>
          <a:ln w="12700">
            <a:noFill/>
            <a:miter lim="800000"/>
            <a:headEnd/>
            <a:tailEnd/>
          </a:ln>
        </p:spPr>
        <p:txBody>
          <a:bodyPr>
            <a:spAutoFit/>
          </a:bodyPr>
          <a:lstStyle/>
          <a:p>
            <a:pPr eaLnBrk="0" hangingPunct="0">
              <a:spcBef>
                <a:spcPct val="50000"/>
              </a:spcBef>
            </a:pPr>
            <a:r>
              <a:rPr lang="de-DE" altLang="en-US" sz="2800" b="1">
                <a:latin typeface="Times New Roman" pitchFamily="18" charset="0"/>
              </a:rPr>
              <a:t>Rat‘s and human‘s Kynurenine Amino-transferase (KAT) is preferentially localized in microglia, astrocytes but is also present in discrete neuronal populations as has been demonstrated by immunhistochemical studies using KAT-antibodies.</a:t>
            </a:r>
          </a:p>
          <a:p>
            <a:pPr eaLnBrk="0" hangingPunct="0">
              <a:spcBef>
                <a:spcPct val="50000"/>
              </a:spcBef>
            </a:pPr>
            <a:r>
              <a:rPr lang="de-DE" altLang="en-US" sz="2800">
                <a:latin typeface="Times New Roman" pitchFamily="18" charset="0"/>
              </a:rPr>
              <a:t>(R. C. Roberts et al., J. Comp. Neurol., 1992)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ia8"/>
          <p:cNvPicPr>
            <a:picLocks noChangeAspect="1" noChangeArrowheads="1"/>
          </p:cNvPicPr>
          <p:nvPr/>
        </p:nvPicPr>
        <p:blipFill>
          <a:blip r:embed="rId2"/>
          <a:srcRect/>
          <a:stretch>
            <a:fillRect/>
          </a:stretch>
        </p:blipFill>
        <p:spPr bwMode="auto">
          <a:xfrm>
            <a:off x="1371600" y="228600"/>
            <a:ext cx="4038600" cy="5943600"/>
          </a:xfrm>
          <a:prstGeom prst="rect">
            <a:avLst/>
          </a:prstGeom>
          <a:noFill/>
          <a:ln w="9525">
            <a:noFill/>
            <a:miter lim="800000"/>
            <a:headEnd/>
            <a:tailEnd/>
          </a:ln>
        </p:spPr>
      </p:pic>
      <p:sp>
        <p:nvSpPr>
          <p:cNvPr id="18435" name="Text Box 3"/>
          <p:cNvSpPr txBox="1">
            <a:spLocks noChangeArrowheads="1"/>
          </p:cNvSpPr>
          <p:nvPr/>
        </p:nvSpPr>
        <p:spPr bwMode="auto">
          <a:xfrm>
            <a:off x="5867400" y="3352800"/>
            <a:ext cx="4029075" cy="2647950"/>
          </a:xfrm>
          <a:prstGeom prst="rect">
            <a:avLst/>
          </a:prstGeom>
          <a:solidFill>
            <a:srgbClr val="CCECFF"/>
          </a:solidFill>
          <a:ln w="12700">
            <a:noFill/>
            <a:miter lim="800000"/>
            <a:headEnd/>
            <a:tailEnd/>
          </a:ln>
        </p:spPr>
        <p:txBody>
          <a:bodyPr>
            <a:spAutoFit/>
          </a:bodyPr>
          <a:lstStyle/>
          <a:p>
            <a:pPr eaLnBrk="0" hangingPunct="0">
              <a:spcBef>
                <a:spcPct val="50000"/>
              </a:spcBef>
            </a:pPr>
            <a:r>
              <a:rPr lang="de-DE" altLang="en-US" sz="2400" b="1">
                <a:latin typeface="Times New Roman" pitchFamily="18" charset="0"/>
              </a:rPr>
              <a:t>B)</a:t>
            </a:r>
            <a:r>
              <a:rPr lang="de-DE" altLang="en-US" sz="2400" b="1" u="sng">
                <a:latin typeface="Times New Roman" pitchFamily="18" charset="0"/>
              </a:rPr>
              <a:t> Induced lesions </a:t>
            </a:r>
            <a:r>
              <a:rPr lang="de-DE" altLang="en-US" sz="2400" b="1">
                <a:latin typeface="Times New Roman" pitchFamily="18" charset="0"/>
              </a:rPr>
              <a:t>are blocked by the NMDA receptor antagonists MK801 or AP7, indicating that γ-acetylenic GABA caused excytotoxic damage is </a:t>
            </a:r>
            <a:r>
              <a:rPr lang="de-DE" altLang="en-US" sz="2400" b="1" u="sng">
                <a:latin typeface="Times New Roman" pitchFamily="18" charset="0"/>
              </a:rPr>
              <a:t>due to NMDA receptor activation</a:t>
            </a:r>
            <a:r>
              <a:rPr lang="de-DE" altLang="en-US" sz="2400" b="1">
                <a:latin typeface="Times New Roman" pitchFamily="18" charset="0"/>
              </a:rPr>
              <a:t>.  </a:t>
            </a:r>
          </a:p>
        </p:txBody>
      </p:sp>
      <p:sp>
        <p:nvSpPr>
          <p:cNvPr id="18436" name="Text Box 4"/>
          <p:cNvSpPr txBox="1">
            <a:spLocks noChangeArrowheads="1"/>
          </p:cNvSpPr>
          <p:nvPr/>
        </p:nvSpPr>
        <p:spPr bwMode="auto">
          <a:xfrm>
            <a:off x="5867400" y="457200"/>
            <a:ext cx="3956050" cy="2647950"/>
          </a:xfrm>
          <a:prstGeom prst="rect">
            <a:avLst/>
          </a:prstGeom>
          <a:solidFill>
            <a:srgbClr val="FFFF00"/>
          </a:solidFill>
          <a:ln w="12700">
            <a:noFill/>
            <a:miter lim="800000"/>
            <a:headEnd/>
            <a:tailEnd/>
          </a:ln>
        </p:spPr>
        <p:txBody>
          <a:bodyPr>
            <a:spAutoFit/>
          </a:bodyPr>
          <a:lstStyle/>
          <a:p>
            <a:pPr eaLnBrk="0" hangingPunct="0"/>
            <a:r>
              <a:rPr lang="de-DE" altLang="en-US" sz="2400" b="1">
                <a:latin typeface="Times New Roman" pitchFamily="18" charset="0"/>
              </a:rPr>
              <a:t>A) γ-Acetylenic GABA (GAG), a potent KAT inhibitor, produces axon-sparing neurodegeneration in CA1 and CA3 after focal injection into the rat hippocampus.</a:t>
            </a:r>
          </a:p>
        </p:txBody>
      </p:sp>
      <p:sp>
        <p:nvSpPr>
          <p:cNvPr id="18437" name="Text Box 5"/>
          <p:cNvSpPr txBox="1">
            <a:spLocks noChangeArrowheads="1"/>
          </p:cNvSpPr>
          <p:nvPr/>
        </p:nvSpPr>
        <p:spPr bwMode="auto">
          <a:xfrm>
            <a:off x="2263775" y="6308725"/>
            <a:ext cx="6967538" cy="366713"/>
          </a:xfrm>
          <a:prstGeom prst="rect">
            <a:avLst/>
          </a:prstGeom>
          <a:noFill/>
          <a:ln w="12700">
            <a:noFill/>
            <a:miter lim="800000"/>
            <a:headEnd/>
            <a:tailEnd/>
          </a:ln>
        </p:spPr>
        <p:txBody>
          <a:bodyPr>
            <a:spAutoFit/>
          </a:bodyPr>
          <a:lstStyle/>
          <a:p>
            <a:pPr eaLnBrk="0" hangingPunct="0">
              <a:spcBef>
                <a:spcPct val="50000"/>
              </a:spcBef>
            </a:pPr>
            <a:r>
              <a:rPr lang="de-DE" altLang="en-US" sz="1800" i="1">
                <a:latin typeface="Times New Roman" pitchFamily="18" charset="0"/>
              </a:rPr>
              <a:t>O.G. McMaster H. Baran  et al,. Exper. Neurology, 1993</a:t>
            </a:r>
            <a:r>
              <a:rPr lang="de-DE" altLang="en-US" sz="1800" b="1">
                <a:latin typeface="Times New Roman" pitchFamily="18" charset="0"/>
              </a:rPr>
              <a:t> </a:t>
            </a:r>
          </a:p>
        </p:txBody>
      </p:sp>
      <p:pic>
        <p:nvPicPr>
          <p:cNvPr id="18438" name="Picture 6" descr="Scannen0048"/>
          <p:cNvPicPr>
            <a:picLocks noChangeAspect="1" noChangeArrowheads="1"/>
          </p:cNvPicPr>
          <p:nvPr/>
        </p:nvPicPr>
        <p:blipFill>
          <a:blip r:embed="rId3"/>
          <a:srcRect/>
          <a:stretch>
            <a:fillRect/>
          </a:stretch>
        </p:blipFill>
        <p:spPr bwMode="auto">
          <a:xfrm>
            <a:off x="334963" y="2133600"/>
            <a:ext cx="820737"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srcRect/>
          <a:stretch>
            <a:fillRect/>
          </a:stretch>
        </p:blipFill>
        <p:spPr bwMode="auto">
          <a:xfrm>
            <a:off x="606425" y="549275"/>
            <a:ext cx="8980488" cy="59150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0" y="142875"/>
            <a:ext cx="10287000" cy="1143000"/>
          </a:xfrm>
        </p:spPr>
        <p:txBody>
          <a:bodyPr/>
          <a:lstStyle/>
          <a:p>
            <a:pPr eaLnBrk="1" hangingPunct="1"/>
            <a:r>
              <a:rPr lang="de-DE" altLang="en-US" smtClean="0"/>
              <a:t> Kynurenic acid and ageing</a:t>
            </a:r>
            <a:endParaRPr lang="de-AT" altLang="en-US" smtClean="0"/>
          </a:p>
        </p:txBody>
      </p:sp>
      <p:pic>
        <p:nvPicPr>
          <p:cNvPr id="20483" name="Picture 4" descr="Scannen0023"/>
          <p:cNvPicPr>
            <a:picLocks noChangeAspect="1" noChangeArrowheads="1"/>
          </p:cNvPicPr>
          <p:nvPr>
            <p:ph idx="1"/>
          </p:nvPr>
        </p:nvPicPr>
        <p:blipFill>
          <a:blip r:embed="rId2"/>
          <a:srcRect/>
          <a:stretch>
            <a:fillRect/>
          </a:stretch>
        </p:blipFill>
        <p:spPr>
          <a:xfrm>
            <a:off x="0" y="1844675"/>
            <a:ext cx="9720263" cy="4140200"/>
          </a:xfrm>
          <a:noFill/>
        </p:spPr>
      </p:pic>
      <p:sp>
        <p:nvSpPr>
          <p:cNvPr id="20484" name="Text Box 11"/>
          <p:cNvSpPr txBox="1">
            <a:spLocks noChangeArrowheads="1"/>
          </p:cNvSpPr>
          <p:nvPr/>
        </p:nvSpPr>
        <p:spPr bwMode="auto">
          <a:xfrm>
            <a:off x="3414713" y="6165850"/>
            <a:ext cx="4681537" cy="304800"/>
          </a:xfrm>
          <a:prstGeom prst="rect">
            <a:avLst/>
          </a:prstGeom>
          <a:noFill/>
          <a:ln w="12700">
            <a:noFill/>
            <a:miter lim="800000"/>
            <a:headEnd/>
            <a:tailEnd/>
          </a:ln>
        </p:spPr>
        <p:txBody>
          <a:bodyPr>
            <a:spAutoFit/>
          </a:bodyPr>
          <a:lstStyle/>
          <a:p>
            <a:pPr>
              <a:spcBef>
                <a:spcPct val="50000"/>
              </a:spcBef>
            </a:pPr>
            <a:r>
              <a:rPr lang="de-DE" altLang="en-US" sz="1400" i="1">
                <a:latin typeface="Times New Roman" pitchFamily="18" charset="0"/>
              </a:rPr>
              <a:t>B. Kepplinge  H. Baran et al., 2005 Neurosignals</a:t>
            </a:r>
            <a:endParaRPr lang="de-AT" altLang="en-US" sz="1400" i="1">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10688638" cy="1143000"/>
          </a:xfrm>
        </p:spPr>
        <p:txBody>
          <a:bodyPr/>
          <a:lstStyle/>
          <a:p>
            <a:pPr eaLnBrk="1" hangingPunct="1"/>
            <a:r>
              <a:rPr lang="de-DE" altLang="en-US" sz="3200" b="1" i="1" smtClean="0">
                <a:solidFill>
                  <a:schemeClr val="accent2"/>
                </a:solidFill>
              </a:rPr>
              <a:t>Alterations of L-Kynurenine Metabolism in Neurodegenerative and Neuropsychiatric Diseases</a:t>
            </a:r>
            <a:br>
              <a:rPr lang="de-DE" altLang="en-US" sz="3200" b="1" i="1" smtClean="0">
                <a:solidFill>
                  <a:schemeClr val="accent2"/>
                </a:solidFill>
              </a:rPr>
            </a:br>
            <a:endParaRPr lang="de-AT" altLang="en-US" sz="3200" b="1" i="1" smtClean="0">
              <a:solidFill>
                <a:schemeClr val="accent2"/>
              </a:solidFill>
            </a:endParaRPr>
          </a:p>
        </p:txBody>
      </p:sp>
      <p:sp>
        <p:nvSpPr>
          <p:cNvPr id="21507" name="Rectangle 3"/>
          <p:cNvSpPr>
            <a:spLocks noGrp="1" noChangeArrowheads="1"/>
          </p:cNvSpPr>
          <p:nvPr>
            <p:ph type="body" idx="1"/>
          </p:nvPr>
        </p:nvSpPr>
        <p:spPr>
          <a:xfrm>
            <a:off x="1541463" y="1352550"/>
            <a:ext cx="6915150" cy="5316538"/>
          </a:xfrm>
          <a:solidFill>
            <a:srgbClr val="FFFF00"/>
          </a:solidFill>
        </p:spPr>
        <p:txBody>
          <a:bodyPr/>
          <a:lstStyle/>
          <a:p>
            <a:pPr eaLnBrk="1" hangingPunct="1">
              <a:lnSpc>
                <a:spcPct val="90000"/>
              </a:lnSpc>
            </a:pPr>
            <a:r>
              <a:rPr lang="de-DE" altLang="en-US" sz="2800" i="1" smtClean="0">
                <a:solidFill>
                  <a:schemeClr val="accent2"/>
                </a:solidFill>
              </a:rPr>
              <a:t>Chorea Huntington</a:t>
            </a:r>
          </a:p>
          <a:p>
            <a:pPr eaLnBrk="1" hangingPunct="1">
              <a:lnSpc>
                <a:spcPct val="90000"/>
              </a:lnSpc>
            </a:pPr>
            <a:r>
              <a:rPr lang="de-DE" altLang="en-US" sz="2800" i="1" smtClean="0">
                <a:solidFill>
                  <a:schemeClr val="accent2"/>
                </a:solidFill>
              </a:rPr>
              <a:t>Olivo-Ponto-Cerebellar Atrophy </a:t>
            </a:r>
          </a:p>
          <a:p>
            <a:pPr eaLnBrk="1" hangingPunct="1">
              <a:lnSpc>
                <a:spcPct val="90000"/>
              </a:lnSpc>
            </a:pPr>
            <a:r>
              <a:rPr lang="de-DE" altLang="en-US" sz="2800" i="1" smtClean="0">
                <a:solidFill>
                  <a:schemeClr val="accent2"/>
                </a:solidFill>
              </a:rPr>
              <a:t>Temporal Lobe Epilepsy</a:t>
            </a:r>
          </a:p>
          <a:p>
            <a:pPr eaLnBrk="1" hangingPunct="1">
              <a:lnSpc>
                <a:spcPct val="90000"/>
              </a:lnSpc>
            </a:pPr>
            <a:r>
              <a:rPr lang="de-DE" altLang="en-US" sz="2800" i="1" smtClean="0">
                <a:solidFill>
                  <a:schemeClr val="accent2"/>
                </a:solidFill>
              </a:rPr>
              <a:t>Hepatic Encephalopathy</a:t>
            </a:r>
          </a:p>
          <a:p>
            <a:pPr eaLnBrk="1" hangingPunct="1">
              <a:lnSpc>
                <a:spcPct val="90000"/>
              </a:lnSpc>
            </a:pPr>
            <a:r>
              <a:rPr lang="de-DE" altLang="en-US" sz="2800" i="1" smtClean="0">
                <a:solidFill>
                  <a:schemeClr val="accent2"/>
                </a:solidFill>
              </a:rPr>
              <a:t>Cerebral Ischemia including Stroke</a:t>
            </a:r>
          </a:p>
          <a:p>
            <a:pPr eaLnBrk="1" hangingPunct="1">
              <a:lnSpc>
                <a:spcPct val="90000"/>
              </a:lnSpc>
            </a:pPr>
            <a:r>
              <a:rPr lang="de-DE" altLang="en-US" sz="2800" i="1" smtClean="0">
                <a:solidFill>
                  <a:schemeClr val="accent2"/>
                </a:solidFill>
              </a:rPr>
              <a:t>Hypoglycemia</a:t>
            </a:r>
          </a:p>
          <a:p>
            <a:pPr eaLnBrk="1" hangingPunct="1">
              <a:lnSpc>
                <a:spcPct val="90000"/>
              </a:lnSpc>
            </a:pPr>
            <a:r>
              <a:rPr lang="de-DE" altLang="en-US" sz="2800" b="1" i="1" smtClean="0">
                <a:solidFill>
                  <a:srgbClr val="C00000"/>
                </a:solidFill>
              </a:rPr>
              <a:t>AIDS</a:t>
            </a:r>
          </a:p>
          <a:p>
            <a:pPr eaLnBrk="1" hangingPunct="1">
              <a:lnSpc>
                <a:spcPct val="90000"/>
              </a:lnSpc>
            </a:pPr>
            <a:r>
              <a:rPr lang="de-DE" altLang="en-US" sz="2800" i="1" smtClean="0">
                <a:solidFill>
                  <a:schemeClr val="accent2"/>
                </a:solidFill>
              </a:rPr>
              <a:t>Polyneuropathy</a:t>
            </a:r>
          </a:p>
          <a:p>
            <a:pPr eaLnBrk="1" hangingPunct="1">
              <a:lnSpc>
                <a:spcPct val="90000"/>
              </a:lnSpc>
            </a:pPr>
            <a:r>
              <a:rPr lang="de-DE" altLang="en-US" sz="2800" i="1" smtClean="0">
                <a:solidFill>
                  <a:schemeClr val="accent2"/>
                </a:solidFill>
              </a:rPr>
              <a:t>Down‘Syndrom</a:t>
            </a:r>
          </a:p>
          <a:p>
            <a:pPr eaLnBrk="1" hangingPunct="1">
              <a:lnSpc>
                <a:spcPct val="90000"/>
              </a:lnSpc>
            </a:pPr>
            <a:r>
              <a:rPr lang="de-DE" altLang="en-US" sz="2800" i="1" smtClean="0">
                <a:solidFill>
                  <a:schemeClr val="accent2"/>
                </a:solidFill>
              </a:rPr>
              <a:t>Alzheimer‘s</a:t>
            </a:r>
          </a:p>
          <a:p>
            <a:pPr eaLnBrk="1" hangingPunct="1">
              <a:lnSpc>
                <a:spcPct val="90000"/>
              </a:lnSpc>
            </a:pPr>
            <a:r>
              <a:rPr lang="de-DE" altLang="en-US" sz="2800" i="1" smtClean="0">
                <a:solidFill>
                  <a:schemeClr val="accent2"/>
                </a:solidFill>
              </a:rPr>
              <a:t>and in other conditions including aging</a:t>
            </a:r>
          </a:p>
          <a:p>
            <a:pPr eaLnBrk="1" hangingPunct="1">
              <a:lnSpc>
                <a:spcPct val="90000"/>
              </a:lnSpc>
            </a:pPr>
            <a:endParaRPr lang="de-AT" altLang="en-US" sz="2400" i="1" smtClean="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half" idx="1"/>
          </p:nvPr>
        </p:nvSpPr>
        <p:spPr>
          <a:xfrm>
            <a:off x="247650" y="404813"/>
            <a:ext cx="9640888" cy="6048375"/>
          </a:xfrm>
          <a:solidFill>
            <a:srgbClr val="FFFFCC"/>
          </a:solidFill>
        </p:spPr>
        <p:txBody>
          <a:bodyPr>
            <a:normAutofit fontScale="92500"/>
          </a:bodyPr>
          <a:lstStyle/>
          <a:p>
            <a:pPr marL="0" indent="0" eaLnBrk="1" hangingPunct="1">
              <a:buFontTx/>
              <a:buNone/>
              <a:defRPr/>
            </a:pPr>
            <a:r>
              <a:rPr lang="en-GB" sz="3200" dirty="0" smtClean="0"/>
              <a:t>We evaluated </a:t>
            </a:r>
            <a:r>
              <a:rPr lang="en-GB" sz="3200" dirty="0"/>
              <a:t>the biosynthetic machinery of </a:t>
            </a:r>
            <a:r>
              <a:rPr lang="en-GB" sz="3200" dirty="0" err="1"/>
              <a:t>kynurenic</a:t>
            </a:r>
            <a:r>
              <a:rPr lang="en-GB" sz="3200" dirty="0"/>
              <a:t> acid e.g. the content of </a:t>
            </a:r>
            <a:endParaRPr lang="en-GB" sz="3200" dirty="0" smtClean="0"/>
          </a:p>
          <a:p>
            <a:pPr eaLnBrk="1" hangingPunct="1">
              <a:buFont typeface="Wingdings" panose="05000000000000000000" pitchFamily="2" charset="2"/>
              <a:buChar char="Ø"/>
              <a:defRPr/>
            </a:pPr>
            <a:r>
              <a:rPr lang="en-GB" sz="3200" b="1" dirty="0" smtClean="0"/>
              <a:t>L-</a:t>
            </a:r>
            <a:r>
              <a:rPr lang="en-GB" sz="3200" b="1" dirty="0" err="1" smtClean="0"/>
              <a:t>kynurenine</a:t>
            </a:r>
            <a:r>
              <a:rPr lang="en-GB" sz="3200" dirty="0" smtClean="0"/>
              <a:t> </a:t>
            </a:r>
            <a:r>
              <a:rPr lang="en-GB" sz="3200" dirty="0"/>
              <a:t>and </a:t>
            </a:r>
            <a:r>
              <a:rPr lang="en-GB" sz="3200" b="1" dirty="0" err="1"/>
              <a:t>kynurenic</a:t>
            </a:r>
            <a:r>
              <a:rPr lang="en-GB" sz="3200" b="1" dirty="0"/>
              <a:t> acid</a:t>
            </a:r>
            <a:r>
              <a:rPr lang="en-GB" sz="3200" dirty="0"/>
              <a:t>, as well as </a:t>
            </a:r>
            <a:endParaRPr lang="en-GB" sz="3200" dirty="0" smtClean="0"/>
          </a:p>
          <a:p>
            <a:pPr eaLnBrk="1" hangingPunct="1">
              <a:buFont typeface="Wingdings" panose="05000000000000000000" pitchFamily="2" charset="2"/>
              <a:buChar char="Ø"/>
              <a:defRPr/>
            </a:pPr>
            <a:r>
              <a:rPr lang="en-GB" sz="3200" dirty="0" smtClean="0"/>
              <a:t>the </a:t>
            </a:r>
            <a:r>
              <a:rPr lang="en-GB" sz="3200" dirty="0"/>
              <a:t>activity of enzymes synthesizing </a:t>
            </a:r>
            <a:r>
              <a:rPr lang="en-GB" sz="3200" dirty="0" err="1"/>
              <a:t>kynurenic</a:t>
            </a:r>
            <a:r>
              <a:rPr lang="en-GB" sz="3200" dirty="0"/>
              <a:t> acid, </a:t>
            </a:r>
            <a:r>
              <a:rPr lang="en-GB" sz="3200" dirty="0" err="1"/>
              <a:t>kynurenine</a:t>
            </a:r>
            <a:r>
              <a:rPr lang="en-GB" sz="3200" dirty="0"/>
              <a:t> aminotransferases I and </a:t>
            </a:r>
            <a:r>
              <a:rPr lang="en-GB" sz="3200" dirty="0" err="1"/>
              <a:t>kynurenine</a:t>
            </a:r>
            <a:r>
              <a:rPr lang="en-GB" sz="3200" dirty="0"/>
              <a:t> aminotransferase II (</a:t>
            </a:r>
            <a:r>
              <a:rPr lang="en-GB" sz="3200" b="1" dirty="0"/>
              <a:t>KAT I and KAT II</a:t>
            </a:r>
            <a:r>
              <a:rPr lang="en-GB" sz="3200" dirty="0"/>
              <a:t>) in the frontal cortex and cerebellum of HIV-1 infected patients in respect to different types of pathology and these were classified as follows: </a:t>
            </a:r>
            <a:endParaRPr lang="en-GB" sz="3200" dirty="0" smtClean="0"/>
          </a:p>
          <a:p>
            <a:pPr marL="0" indent="0" eaLnBrk="1" hangingPunct="1">
              <a:buFontTx/>
              <a:buNone/>
              <a:defRPr/>
            </a:pPr>
            <a:r>
              <a:rPr lang="en-GB" sz="3200" dirty="0" smtClean="0"/>
              <a:t>HIV </a:t>
            </a:r>
            <a:r>
              <a:rPr lang="en-GB" sz="3200" dirty="0"/>
              <a:t>in brain (</a:t>
            </a:r>
            <a:r>
              <a:rPr lang="en-GB" sz="3200" b="1" dirty="0"/>
              <a:t>HIV</a:t>
            </a:r>
            <a:r>
              <a:rPr lang="en-GB" sz="3200" dirty="0"/>
              <a:t>); opportunistic infection (</a:t>
            </a:r>
            <a:r>
              <a:rPr lang="en-GB" sz="3200" b="1" dirty="0"/>
              <a:t>OPP</a:t>
            </a:r>
            <a:r>
              <a:rPr lang="en-GB" sz="3200" dirty="0"/>
              <a:t>); infarction of brain (</a:t>
            </a:r>
            <a:r>
              <a:rPr lang="en-GB" sz="3200" b="1" dirty="0"/>
              <a:t>INF</a:t>
            </a:r>
            <a:r>
              <a:rPr lang="en-GB" sz="3200" dirty="0"/>
              <a:t>); malignant lymphoma of brain (</a:t>
            </a:r>
            <a:r>
              <a:rPr lang="en-GB" sz="3200" b="1" dirty="0"/>
              <a:t>LY</a:t>
            </a:r>
            <a:r>
              <a:rPr lang="en-GB" sz="3200" dirty="0"/>
              <a:t>); and glial dystrophy (</a:t>
            </a:r>
            <a:r>
              <a:rPr lang="en-GB" sz="3200" b="1" dirty="0"/>
              <a:t>GD</a:t>
            </a:r>
            <a:r>
              <a:rPr lang="en-GB" sz="3200" dirty="0"/>
              <a:t>) and of control subjects.</a:t>
            </a:r>
            <a:endParaRPr lang="en-GB" sz="3200" dirty="0" smtClean="0">
              <a:solidFill>
                <a:srgbClr val="1D03B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hteck 3"/>
          <p:cNvSpPr>
            <a:spLocks noChangeArrowheads="1"/>
          </p:cNvSpPr>
          <p:nvPr/>
        </p:nvSpPr>
        <p:spPr bwMode="auto">
          <a:xfrm>
            <a:off x="5953125" y="1493838"/>
            <a:ext cx="4213225" cy="4402137"/>
          </a:xfrm>
          <a:prstGeom prst="rect">
            <a:avLst/>
          </a:prstGeom>
          <a:solidFill>
            <a:srgbClr val="CCFFCC"/>
          </a:solidFill>
          <a:ln w="9525">
            <a:noFill/>
            <a:miter lim="800000"/>
            <a:headEnd/>
            <a:tailEnd/>
          </a:ln>
        </p:spPr>
        <p:txBody>
          <a:bodyPr>
            <a:spAutoFit/>
          </a:bodyPr>
          <a:lstStyle/>
          <a:p>
            <a:r>
              <a:rPr lang="en-GB" altLang="en-US" sz="2000" b="1"/>
              <a:t>Kynurenic acid (KYNA), </a:t>
            </a:r>
            <a:r>
              <a:rPr lang="en-GB" altLang="en-US" sz="2000"/>
              <a:t>an intermediate metabolite of L-kynurenine (L-KYN) , is a competitive antagonist of inotropic EAA receptors and a non competitive antagonist of 7 alpha nicotine cholinergic receptors and its involvement in memory deficit and cognition impairment has been suggested. </a:t>
            </a:r>
          </a:p>
          <a:p>
            <a:endParaRPr lang="en-GB" altLang="en-US" sz="2000"/>
          </a:p>
          <a:p>
            <a:r>
              <a:rPr lang="en-GB" altLang="en-US" sz="2000"/>
              <a:t>Alterations of kynurenic acid metabolism in the brain after HIV-1 infection have been demonstrated. </a:t>
            </a:r>
            <a:endParaRPr lang="en-US" altLang="en-US" sz="2000"/>
          </a:p>
        </p:txBody>
      </p:sp>
      <p:sp>
        <p:nvSpPr>
          <p:cNvPr id="23555" name="Titel 4"/>
          <p:cNvSpPr>
            <a:spLocks noGrp="1"/>
          </p:cNvSpPr>
          <p:nvPr>
            <p:ph type="title"/>
          </p:nvPr>
        </p:nvSpPr>
        <p:spPr>
          <a:xfrm>
            <a:off x="1336675" y="274638"/>
            <a:ext cx="7581900" cy="938212"/>
          </a:xfrm>
        </p:spPr>
        <p:txBody>
          <a:bodyPr/>
          <a:lstStyle/>
          <a:p>
            <a:r>
              <a:rPr lang="en-GB" altLang="en-US" sz="2800" smtClean="0">
                <a:solidFill>
                  <a:srgbClr val="1D03B9"/>
                </a:solidFill>
              </a:rPr>
              <a:t>Tryptophan metabolites</a:t>
            </a:r>
          </a:p>
        </p:txBody>
      </p:sp>
      <p:pic>
        <p:nvPicPr>
          <p:cNvPr id="23556" name="Inhaltsplatzhalter 8"/>
          <p:cNvPicPr>
            <a:picLocks noGrp="1" noChangeAspect="1"/>
          </p:cNvPicPr>
          <p:nvPr>
            <p:ph idx="1"/>
          </p:nvPr>
        </p:nvPicPr>
        <p:blipFill>
          <a:blip r:embed="rId3"/>
          <a:srcRect/>
          <a:stretch>
            <a:fillRect/>
          </a:stretch>
        </p:blipFill>
        <p:spPr>
          <a:xfrm>
            <a:off x="0" y="1427163"/>
            <a:ext cx="5670550" cy="4991100"/>
          </a:xfrm>
        </p:spPr>
      </p:pic>
      <p:sp>
        <p:nvSpPr>
          <p:cNvPr id="10" name="Ellipse 9"/>
          <p:cNvSpPr/>
          <p:nvPr/>
        </p:nvSpPr>
        <p:spPr>
          <a:xfrm>
            <a:off x="3654425" y="3406775"/>
            <a:ext cx="2206625" cy="57626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1" name="Ellipse 10"/>
          <p:cNvSpPr/>
          <p:nvPr/>
        </p:nvSpPr>
        <p:spPr>
          <a:xfrm>
            <a:off x="1822450" y="2557463"/>
            <a:ext cx="2106613" cy="50482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23559" name="Textfeld 2"/>
          <p:cNvSpPr txBox="1">
            <a:spLocks noChangeArrowheads="1"/>
          </p:cNvSpPr>
          <p:nvPr/>
        </p:nvSpPr>
        <p:spPr bwMode="auto">
          <a:xfrm>
            <a:off x="4090988" y="2882900"/>
            <a:ext cx="1376362" cy="307975"/>
          </a:xfrm>
          <a:prstGeom prst="rect">
            <a:avLst/>
          </a:prstGeom>
          <a:noFill/>
          <a:ln w="9525">
            <a:solidFill>
              <a:srgbClr val="FF0000"/>
            </a:solidFill>
            <a:miter lim="800000"/>
            <a:headEnd/>
            <a:tailEnd/>
          </a:ln>
        </p:spPr>
        <p:txBody>
          <a:bodyPr>
            <a:spAutoFit/>
          </a:bodyPr>
          <a:lstStyle/>
          <a:p>
            <a:r>
              <a:rPr lang="de-AT" altLang="en-US" sz="1400" b="1">
                <a:solidFill>
                  <a:srgbClr val="003399"/>
                </a:solidFill>
              </a:rPr>
              <a:t>KAT I; KAT II</a:t>
            </a:r>
            <a:endParaRPr lang="en-US" altLang="en-US" sz="1400" b="1">
              <a:solidFill>
                <a:srgbClr val="0033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a:srcRect/>
          <a:stretch>
            <a:fillRect/>
          </a:stretch>
        </p:blipFill>
        <p:spPr bwMode="auto">
          <a:xfrm>
            <a:off x="1087438" y="404813"/>
            <a:ext cx="8797925" cy="4838700"/>
          </a:xfrm>
          <a:prstGeom prst="rect">
            <a:avLst/>
          </a:prstGeom>
          <a:noFill/>
          <a:ln w="9525">
            <a:noFill/>
            <a:miter lim="800000"/>
            <a:headEnd/>
            <a:tailEnd/>
          </a:ln>
        </p:spPr>
      </p:pic>
      <p:sp>
        <p:nvSpPr>
          <p:cNvPr id="24579" name="Textfeld 4"/>
          <p:cNvSpPr txBox="1">
            <a:spLocks noChangeArrowheads="1"/>
          </p:cNvSpPr>
          <p:nvPr/>
        </p:nvSpPr>
        <p:spPr bwMode="auto">
          <a:xfrm>
            <a:off x="615950" y="5453063"/>
            <a:ext cx="9398000" cy="339725"/>
          </a:xfrm>
          <a:prstGeom prst="rect">
            <a:avLst/>
          </a:prstGeom>
          <a:noFill/>
          <a:ln w="9525">
            <a:noFill/>
            <a:miter lim="800000"/>
            <a:headEnd/>
            <a:tailEnd/>
          </a:ln>
        </p:spPr>
        <p:txBody>
          <a:bodyPr>
            <a:spAutoFit/>
          </a:bodyPr>
          <a:lstStyle/>
          <a:p>
            <a:endParaRPr lang="en-US" altLang="en-US"/>
          </a:p>
        </p:txBody>
      </p:sp>
      <p:sp>
        <p:nvSpPr>
          <p:cNvPr id="24580" name="Textfeld 5"/>
          <p:cNvSpPr txBox="1">
            <a:spLocks noChangeArrowheads="1"/>
          </p:cNvSpPr>
          <p:nvPr/>
        </p:nvSpPr>
        <p:spPr bwMode="auto">
          <a:xfrm>
            <a:off x="787400" y="5605463"/>
            <a:ext cx="9398000" cy="339725"/>
          </a:xfrm>
          <a:prstGeom prst="rect">
            <a:avLst/>
          </a:prstGeom>
          <a:noFill/>
          <a:ln w="9525">
            <a:noFill/>
            <a:miter lim="800000"/>
            <a:headEnd/>
            <a:tailEnd/>
          </a:ln>
        </p:spPr>
        <p:txBody>
          <a:bodyPr>
            <a:spAutoFit/>
          </a:bodyPr>
          <a:lstStyle/>
          <a:p>
            <a:endParaRPr lang="en-US" altLang="en-US"/>
          </a:p>
        </p:txBody>
      </p:sp>
      <p:sp>
        <p:nvSpPr>
          <p:cNvPr id="24581" name="Textfeld 6"/>
          <p:cNvSpPr txBox="1">
            <a:spLocks noChangeArrowheads="1"/>
          </p:cNvSpPr>
          <p:nvPr/>
        </p:nvSpPr>
        <p:spPr bwMode="auto">
          <a:xfrm>
            <a:off x="444500" y="5387975"/>
            <a:ext cx="9740900" cy="708025"/>
          </a:xfrm>
          <a:prstGeom prst="rect">
            <a:avLst/>
          </a:prstGeom>
          <a:noFill/>
          <a:ln w="9525">
            <a:noFill/>
            <a:miter lim="800000"/>
            <a:headEnd/>
            <a:tailEnd/>
          </a:ln>
        </p:spPr>
        <p:txBody>
          <a:bodyPr>
            <a:spAutoFit/>
          </a:bodyPr>
          <a:lstStyle/>
          <a:p>
            <a:r>
              <a:rPr lang="en-GB" altLang="en-US" sz="2000" b="1"/>
              <a:t>HIV </a:t>
            </a:r>
            <a:r>
              <a:rPr lang="en-GB" altLang="en-US" sz="2000"/>
              <a:t>(HIV in brain); </a:t>
            </a:r>
            <a:r>
              <a:rPr lang="en-GB" altLang="en-US" sz="2000" b="1"/>
              <a:t>OPP </a:t>
            </a:r>
            <a:r>
              <a:rPr lang="en-GB" altLang="en-US" sz="2000"/>
              <a:t>(opportunistic infection); </a:t>
            </a:r>
            <a:r>
              <a:rPr lang="en-GB" altLang="en-US" sz="2000" b="1"/>
              <a:t>LY</a:t>
            </a:r>
            <a:r>
              <a:rPr lang="en-GB" altLang="en-US" sz="2000"/>
              <a:t> (malignant lymphoma of brain); </a:t>
            </a:r>
            <a:r>
              <a:rPr lang="en-GB" altLang="en-US" sz="2000" b="1"/>
              <a:t>INF </a:t>
            </a:r>
            <a:r>
              <a:rPr lang="en-GB" altLang="en-US" sz="2000"/>
              <a:t>(infarction of brain); and </a:t>
            </a:r>
            <a:r>
              <a:rPr lang="en-GB" altLang="en-US" sz="2000" b="1"/>
              <a:t>GD </a:t>
            </a:r>
            <a:r>
              <a:rPr lang="en-GB" altLang="en-US" sz="2000"/>
              <a:t>(glial dystrophy)  and of </a:t>
            </a:r>
            <a:r>
              <a:rPr lang="en-GB" altLang="en-US" sz="2000" b="1"/>
              <a:t>contro</a:t>
            </a:r>
            <a:r>
              <a:rPr lang="en-GB" altLang="en-US" sz="2000"/>
              <a:t>l (control subjects).</a:t>
            </a:r>
            <a:endParaRPr lang="en-GB" altLang="en-US" sz="2000">
              <a:solidFill>
                <a:srgbClr val="1D03B9"/>
              </a:solidFill>
            </a:endParaRPr>
          </a:p>
        </p:txBody>
      </p:sp>
      <p:cxnSp>
        <p:nvCxnSpPr>
          <p:cNvPr id="3" name="Gerade Verbindung 2"/>
          <p:cNvCxnSpPr/>
          <p:nvPr/>
        </p:nvCxnSpPr>
        <p:spPr bwMode="auto">
          <a:xfrm>
            <a:off x="1830388" y="4221163"/>
            <a:ext cx="7129462" cy="0"/>
          </a:xfrm>
          <a:prstGeom prst="line">
            <a:avLst/>
          </a:prstGeom>
          <a:ln>
            <a:solidFill>
              <a:srgbClr val="99FF33"/>
            </a:solidFill>
            <a:prstDash val="dash"/>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24583" name="Gerade Verbindung 10"/>
          <p:cNvCxnSpPr>
            <a:cxnSpLocks noChangeShapeType="1"/>
          </p:cNvCxnSpPr>
          <p:nvPr/>
        </p:nvCxnSpPr>
        <p:spPr bwMode="auto">
          <a:xfrm>
            <a:off x="1830388" y="4005263"/>
            <a:ext cx="7129462" cy="0"/>
          </a:xfrm>
          <a:prstGeom prst="line">
            <a:avLst/>
          </a:prstGeom>
          <a:noFill/>
          <a:ln w="12700" algn="ctr">
            <a:solidFill>
              <a:srgbClr val="FF0000"/>
            </a:solidFill>
            <a:prstDash val="dash"/>
            <a:round/>
            <a:headEnd/>
            <a:tailEnd/>
          </a:ln>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Inhaltsplatzhalter 7"/>
          <p:cNvSpPr>
            <a:spLocks noGrp="1"/>
          </p:cNvSpPr>
          <p:nvPr>
            <p:ph sz="half" idx="1"/>
          </p:nvPr>
        </p:nvSpPr>
        <p:spPr>
          <a:xfrm>
            <a:off x="201613" y="1344613"/>
            <a:ext cx="9640887" cy="5324475"/>
          </a:xfrm>
        </p:spPr>
        <p:txBody>
          <a:bodyPr/>
          <a:lstStyle/>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marL="0" indent="0" eaLnBrk="1" hangingPunct="1">
              <a:buFontTx/>
              <a:buNone/>
              <a:defRPr/>
            </a:pPr>
            <a:r>
              <a:rPr lang="en-US" altLang="en-US" sz="2000" b="1" dirty="0"/>
              <a:t>HIV</a:t>
            </a:r>
            <a:r>
              <a:rPr lang="en-US" altLang="en-US" sz="2000" dirty="0"/>
              <a:t> (HIV in brain); </a:t>
            </a:r>
            <a:r>
              <a:rPr lang="en-US" altLang="en-US" sz="2000" b="1" dirty="0"/>
              <a:t>OPP</a:t>
            </a:r>
            <a:r>
              <a:rPr lang="en-US" altLang="en-US" sz="2000" dirty="0"/>
              <a:t> (opportunistic infection); </a:t>
            </a:r>
            <a:r>
              <a:rPr lang="en-US" altLang="en-US" sz="2000" b="1" dirty="0"/>
              <a:t>LY</a:t>
            </a:r>
            <a:r>
              <a:rPr lang="en-US" altLang="en-US" sz="2000" dirty="0"/>
              <a:t> (malignant lymphoma of brain); </a:t>
            </a:r>
            <a:r>
              <a:rPr lang="en-US" altLang="en-US" sz="2000" b="1" dirty="0"/>
              <a:t>INF</a:t>
            </a:r>
            <a:r>
              <a:rPr lang="en-US" altLang="en-US" sz="2000" dirty="0"/>
              <a:t> (infarction of brain</a:t>
            </a:r>
            <a:r>
              <a:rPr lang="en-US" altLang="en-US" sz="2000" dirty="0" smtClean="0"/>
              <a:t>); </a:t>
            </a:r>
            <a:r>
              <a:rPr lang="en-US" altLang="en-US" sz="2000" b="1" dirty="0"/>
              <a:t>GD</a:t>
            </a:r>
            <a:r>
              <a:rPr lang="en-US" altLang="en-US" sz="2000" dirty="0"/>
              <a:t> (glial dystrophy)  and </a:t>
            </a:r>
            <a:r>
              <a:rPr lang="en-US" altLang="en-US" sz="2000" b="1" dirty="0" smtClean="0"/>
              <a:t>Contro</a:t>
            </a:r>
            <a:r>
              <a:rPr lang="en-US" altLang="en-US" sz="2000" dirty="0" smtClean="0"/>
              <a:t>l </a:t>
            </a:r>
            <a:r>
              <a:rPr lang="en-US" altLang="en-US" sz="2000" dirty="0"/>
              <a:t>(control subjects).</a:t>
            </a:r>
          </a:p>
        </p:txBody>
      </p:sp>
      <p:pic>
        <p:nvPicPr>
          <p:cNvPr id="25603" name="Picture 2"/>
          <p:cNvPicPr>
            <a:picLocks noChangeAspect="1" noChangeArrowheads="1"/>
          </p:cNvPicPr>
          <p:nvPr/>
        </p:nvPicPr>
        <p:blipFill>
          <a:blip r:embed="rId3"/>
          <a:srcRect/>
          <a:stretch>
            <a:fillRect/>
          </a:stretch>
        </p:blipFill>
        <p:spPr bwMode="auto">
          <a:xfrm>
            <a:off x="298450" y="369888"/>
            <a:ext cx="9309100" cy="5130800"/>
          </a:xfrm>
          <a:prstGeom prst="rect">
            <a:avLst/>
          </a:prstGeom>
          <a:noFill/>
          <a:ln w="9525">
            <a:noFill/>
            <a:miter lim="800000"/>
            <a:headEnd/>
            <a:tailEnd/>
          </a:ln>
        </p:spPr>
      </p:pic>
      <p:cxnSp>
        <p:nvCxnSpPr>
          <p:cNvPr id="25604" name="Gerade Verbindung 18"/>
          <p:cNvCxnSpPr>
            <a:cxnSpLocks noChangeShapeType="1"/>
          </p:cNvCxnSpPr>
          <p:nvPr/>
        </p:nvCxnSpPr>
        <p:spPr bwMode="auto">
          <a:xfrm>
            <a:off x="1136650" y="4341813"/>
            <a:ext cx="7632700" cy="0"/>
          </a:xfrm>
          <a:prstGeom prst="line">
            <a:avLst/>
          </a:prstGeom>
          <a:noFill/>
          <a:ln w="12700" algn="ctr">
            <a:solidFill>
              <a:srgbClr val="00B050"/>
            </a:solidFill>
            <a:prstDash val="dash"/>
            <a:round/>
            <a:headEnd/>
            <a:tailEnd/>
          </a:ln>
        </p:spPr>
      </p:cxnSp>
      <p:cxnSp>
        <p:nvCxnSpPr>
          <p:cNvPr id="25605" name="Gerade Verbindung 23"/>
          <p:cNvCxnSpPr>
            <a:cxnSpLocks noChangeShapeType="1"/>
          </p:cNvCxnSpPr>
          <p:nvPr/>
        </p:nvCxnSpPr>
        <p:spPr bwMode="auto">
          <a:xfrm>
            <a:off x="1136650" y="4470400"/>
            <a:ext cx="7751763" cy="0"/>
          </a:xfrm>
          <a:prstGeom prst="line">
            <a:avLst/>
          </a:prstGeom>
          <a:noFill/>
          <a:ln w="12700" algn="ctr">
            <a:solidFill>
              <a:srgbClr val="FF3300"/>
            </a:solidFill>
            <a:prstDash val="dash"/>
            <a:round/>
            <a:headEnd/>
            <a:tailEn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Inhaltsplatzhalter 7"/>
          <p:cNvSpPr>
            <a:spLocks noGrp="1"/>
          </p:cNvSpPr>
          <p:nvPr>
            <p:ph sz="half" idx="1"/>
          </p:nvPr>
        </p:nvSpPr>
        <p:spPr>
          <a:xfrm>
            <a:off x="201613" y="1344613"/>
            <a:ext cx="9640887" cy="5324475"/>
          </a:xfrm>
        </p:spPr>
        <p:txBody>
          <a:bodyPr/>
          <a:lstStyle/>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eaLnBrk="1" hangingPunct="1">
              <a:defRPr/>
            </a:pPr>
            <a:endParaRPr lang="en-GB" altLang="en-US" sz="1800" dirty="0" smtClean="0">
              <a:solidFill>
                <a:srgbClr val="000000"/>
              </a:solidFill>
            </a:endParaRPr>
          </a:p>
          <a:p>
            <a:pPr marL="0" indent="0" eaLnBrk="1" hangingPunct="1">
              <a:buFontTx/>
              <a:buNone/>
              <a:defRPr/>
            </a:pPr>
            <a:r>
              <a:rPr lang="en-US" altLang="en-US" sz="2000" b="1" dirty="0"/>
              <a:t>HIV</a:t>
            </a:r>
            <a:r>
              <a:rPr lang="en-US" altLang="en-US" sz="2000" dirty="0"/>
              <a:t> (HIV in brain); </a:t>
            </a:r>
            <a:r>
              <a:rPr lang="en-US" altLang="en-US" sz="2000" b="1" dirty="0"/>
              <a:t>OPP</a:t>
            </a:r>
            <a:r>
              <a:rPr lang="en-US" altLang="en-US" sz="2000" dirty="0"/>
              <a:t> (opportunistic infection); </a:t>
            </a:r>
            <a:r>
              <a:rPr lang="en-US" altLang="en-US" sz="2000" b="1" dirty="0"/>
              <a:t>LY</a:t>
            </a:r>
            <a:r>
              <a:rPr lang="en-US" altLang="en-US" sz="2000" dirty="0"/>
              <a:t> (malignant lymphoma of brain); </a:t>
            </a:r>
            <a:r>
              <a:rPr lang="en-US" altLang="en-US" sz="2000" b="1" dirty="0"/>
              <a:t>INF</a:t>
            </a:r>
            <a:r>
              <a:rPr lang="en-US" altLang="en-US" sz="2000" dirty="0"/>
              <a:t> (infarction of brain); </a:t>
            </a:r>
            <a:r>
              <a:rPr lang="en-US" altLang="en-US" sz="2000" dirty="0" smtClean="0"/>
              <a:t> </a:t>
            </a:r>
            <a:r>
              <a:rPr lang="en-US" altLang="en-US" sz="2000" b="1" dirty="0"/>
              <a:t>GD</a:t>
            </a:r>
            <a:r>
              <a:rPr lang="en-US" altLang="en-US" sz="2000" dirty="0"/>
              <a:t> (glial dystrophy)  and </a:t>
            </a:r>
            <a:r>
              <a:rPr lang="en-US" altLang="en-US" sz="2000" b="1" dirty="0"/>
              <a:t>C</a:t>
            </a:r>
            <a:r>
              <a:rPr lang="en-US" altLang="en-US" sz="2000" b="1" dirty="0" smtClean="0"/>
              <a:t>ontro</a:t>
            </a:r>
            <a:r>
              <a:rPr lang="en-US" altLang="en-US" sz="2000" dirty="0" smtClean="0"/>
              <a:t>l </a:t>
            </a:r>
            <a:r>
              <a:rPr lang="en-US" altLang="en-US" sz="2000" dirty="0"/>
              <a:t>(control subjects).</a:t>
            </a:r>
          </a:p>
          <a:p>
            <a:pPr eaLnBrk="1" hangingPunct="1">
              <a:defRPr/>
            </a:pPr>
            <a:endParaRPr lang="en-US" altLang="en-US" sz="2000" dirty="0" smtClean="0"/>
          </a:p>
        </p:txBody>
      </p:sp>
      <p:pic>
        <p:nvPicPr>
          <p:cNvPr id="26627" name="Picture 2"/>
          <p:cNvPicPr>
            <a:picLocks noChangeAspect="1" noChangeArrowheads="1"/>
          </p:cNvPicPr>
          <p:nvPr/>
        </p:nvPicPr>
        <p:blipFill>
          <a:blip r:embed="rId3"/>
          <a:srcRect/>
          <a:stretch>
            <a:fillRect/>
          </a:stretch>
        </p:blipFill>
        <p:spPr bwMode="auto">
          <a:xfrm>
            <a:off x="339725" y="511175"/>
            <a:ext cx="9317038" cy="5133975"/>
          </a:xfrm>
          <a:prstGeom prst="rect">
            <a:avLst/>
          </a:prstGeom>
          <a:noFill/>
          <a:ln w="9525">
            <a:noFill/>
            <a:miter lim="800000"/>
            <a:headEnd/>
            <a:tailEnd/>
          </a:ln>
        </p:spPr>
      </p:pic>
      <p:cxnSp>
        <p:nvCxnSpPr>
          <p:cNvPr id="26628" name="Gerade Verbindung 4"/>
          <p:cNvCxnSpPr>
            <a:cxnSpLocks noChangeShapeType="1"/>
          </p:cNvCxnSpPr>
          <p:nvPr/>
        </p:nvCxnSpPr>
        <p:spPr bwMode="auto">
          <a:xfrm>
            <a:off x="1255713" y="4797425"/>
            <a:ext cx="7488237" cy="0"/>
          </a:xfrm>
          <a:prstGeom prst="line">
            <a:avLst/>
          </a:prstGeom>
          <a:noFill/>
          <a:ln w="12700" algn="ctr">
            <a:solidFill>
              <a:srgbClr val="FF3300"/>
            </a:solidFill>
            <a:prstDash val="dash"/>
            <a:round/>
            <a:headEnd/>
            <a:tailEnd/>
          </a:ln>
        </p:spPr>
      </p:cxnSp>
      <p:cxnSp>
        <p:nvCxnSpPr>
          <p:cNvPr id="26629" name="Gerade Verbindung 10"/>
          <p:cNvCxnSpPr>
            <a:cxnSpLocks noChangeShapeType="1"/>
          </p:cNvCxnSpPr>
          <p:nvPr/>
        </p:nvCxnSpPr>
        <p:spPr bwMode="auto">
          <a:xfrm>
            <a:off x="1111250" y="4652963"/>
            <a:ext cx="7488238" cy="0"/>
          </a:xfrm>
          <a:prstGeom prst="line">
            <a:avLst/>
          </a:prstGeom>
          <a:noFill/>
          <a:ln w="12700" algn="ctr">
            <a:solidFill>
              <a:srgbClr val="00B050"/>
            </a:solidFill>
            <a:prstDash val="dash"/>
            <a:round/>
            <a:headEnd/>
            <a:tailEn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219200" y="304800"/>
            <a:ext cx="2590800" cy="304800"/>
          </a:xfrm>
          <a:prstGeom prst="rect">
            <a:avLst/>
          </a:prstGeom>
          <a:noFill/>
          <a:ln w="12700">
            <a:noFill/>
            <a:miter lim="800000"/>
            <a:headEnd/>
            <a:tailEnd/>
          </a:ln>
        </p:spPr>
        <p:txBody>
          <a:bodyPr>
            <a:spAutoFit/>
          </a:bodyPr>
          <a:lstStyle/>
          <a:p>
            <a:pPr eaLnBrk="0" hangingPunct="0">
              <a:spcBef>
                <a:spcPct val="50000"/>
              </a:spcBef>
            </a:pPr>
            <a:endParaRPr lang="de-AT" altLang="en-US" sz="1400" b="1">
              <a:latin typeface="Arial Black" pitchFamily="34" charset="0"/>
            </a:endParaRPr>
          </a:p>
        </p:txBody>
      </p:sp>
      <p:sp>
        <p:nvSpPr>
          <p:cNvPr id="9219" name="Text Box 3"/>
          <p:cNvSpPr txBox="1">
            <a:spLocks noChangeArrowheads="1"/>
          </p:cNvSpPr>
          <p:nvPr/>
        </p:nvSpPr>
        <p:spPr bwMode="auto">
          <a:xfrm>
            <a:off x="6943725" y="1844675"/>
            <a:ext cx="3027363" cy="1679575"/>
          </a:xfrm>
          <a:prstGeom prst="rect">
            <a:avLst/>
          </a:prstGeom>
          <a:solidFill>
            <a:srgbClr val="FFFF99"/>
          </a:solidFill>
          <a:ln w="12700">
            <a:noFill/>
            <a:miter lim="800000"/>
            <a:headEnd/>
            <a:tailEnd/>
          </a:ln>
        </p:spPr>
        <p:txBody>
          <a:bodyPr>
            <a:spAutoFit/>
          </a:bodyPr>
          <a:lstStyle/>
          <a:p>
            <a:pPr eaLnBrk="0" hangingPunct="0"/>
            <a:r>
              <a:rPr lang="de-DE" altLang="en-US" sz="2600" b="1" i="1">
                <a:solidFill>
                  <a:srgbClr val="000099"/>
                </a:solidFill>
              </a:rPr>
              <a:t>Tryptophan</a:t>
            </a:r>
            <a:r>
              <a:rPr lang="de-DE" altLang="en-US" sz="2600" b="1">
                <a:solidFill>
                  <a:srgbClr val="000099"/>
                </a:solidFill>
              </a:rPr>
              <a:t> is a substrate for the synthesis of the neurotransmitter</a:t>
            </a:r>
            <a:endParaRPr lang="de-DE" altLang="en-US" sz="2600"/>
          </a:p>
        </p:txBody>
      </p:sp>
      <p:sp>
        <p:nvSpPr>
          <p:cNvPr id="9220" name="Text Box 4"/>
          <p:cNvSpPr txBox="1">
            <a:spLocks noChangeArrowheads="1"/>
          </p:cNvSpPr>
          <p:nvPr/>
        </p:nvSpPr>
        <p:spPr bwMode="auto">
          <a:xfrm>
            <a:off x="1295400" y="4572000"/>
            <a:ext cx="3200400" cy="304800"/>
          </a:xfrm>
          <a:prstGeom prst="rect">
            <a:avLst/>
          </a:prstGeom>
          <a:noFill/>
          <a:ln w="12700">
            <a:noFill/>
            <a:miter lim="800000"/>
            <a:headEnd/>
            <a:tailEnd/>
          </a:ln>
        </p:spPr>
        <p:txBody>
          <a:bodyPr>
            <a:spAutoFit/>
          </a:bodyPr>
          <a:lstStyle/>
          <a:p>
            <a:pPr eaLnBrk="0" hangingPunct="0">
              <a:spcBef>
                <a:spcPct val="50000"/>
              </a:spcBef>
            </a:pPr>
            <a:endParaRPr lang="de-AT" altLang="en-US" sz="1400" b="1">
              <a:latin typeface="Arial Black" pitchFamily="34" charset="0"/>
            </a:endParaRPr>
          </a:p>
        </p:txBody>
      </p:sp>
      <p:pic>
        <p:nvPicPr>
          <p:cNvPr id="9221" name="Picture 5" descr="Scannen0002"/>
          <p:cNvPicPr>
            <a:picLocks noChangeAspect="1" noChangeArrowheads="1"/>
          </p:cNvPicPr>
          <p:nvPr/>
        </p:nvPicPr>
        <p:blipFill>
          <a:blip r:embed="rId3"/>
          <a:srcRect/>
          <a:stretch>
            <a:fillRect/>
          </a:stretch>
        </p:blipFill>
        <p:spPr bwMode="auto">
          <a:xfrm>
            <a:off x="0" y="0"/>
            <a:ext cx="7015163" cy="6858000"/>
          </a:xfrm>
          <a:prstGeom prst="rect">
            <a:avLst/>
          </a:prstGeom>
          <a:noFill/>
          <a:ln w="9525">
            <a:noFill/>
            <a:miter lim="800000"/>
            <a:headEnd/>
            <a:tailEnd/>
          </a:ln>
        </p:spPr>
      </p:pic>
      <p:sp>
        <p:nvSpPr>
          <p:cNvPr id="9222" name="Oval 6"/>
          <p:cNvSpPr>
            <a:spLocks noChangeArrowheads="1"/>
          </p:cNvSpPr>
          <p:nvPr/>
        </p:nvSpPr>
        <p:spPr bwMode="auto">
          <a:xfrm>
            <a:off x="7664450" y="4076700"/>
            <a:ext cx="1800225" cy="647700"/>
          </a:xfrm>
          <a:prstGeom prst="ellipse">
            <a:avLst/>
          </a:prstGeom>
          <a:solidFill>
            <a:srgbClr val="FFFF99">
              <a:alpha val="39999"/>
            </a:srgbClr>
          </a:solidFill>
          <a:ln w="12700">
            <a:solidFill>
              <a:srgbClr val="FFFF99"/>
            </a:solidFill>
            <a:round/>
            <a:headEnd/>
            <a:tailEnd/>
          </a:ln>
        </p:spPr>
        <p:txBody>
          <a:bodyPr wrap="none" anchor="ctr"/>
          <a:lstStyle/>
          <a:p>
            <a:pPr algn="ctr" eaLnBrk="0" hangingPunct="0"/>
            <a:endParaRPr lang="de-DE" altLang="en-US" sz="1800" b="1" i="1">
              <a:solidFill>
                <a:srgbClr val="003399"/>
              </a:solidFill>
            </a:endParaRPr>
          </a:p>
          <a:p>
            <a:pPr algn="ctr" eaLnBrk="0" hangingPunct="0"/>
            <a:r>
              <a:rPr lang="de-DE" altLang="en-US" sz="2800" b="1" i="1">
                <a:solidFill>
                  <a:srgbClr val="003399"/>
                </a:solidFill>
              </a:rPr>
              <a:t>Serotonin</a:t>
            </a:r>
            <a:endParaRPr lang="de-DE" altLang="en-US" sz="2800">
              <a:solidFill>
                <a:srgbClr val="003399"/>
              </a:solidFill>
            </a:endParaRPr>
          </a:p>
          <a:p>
            <a:pPr algn="ctr"/>
            <a:endParaRPr lang="de-AT" altLang="en-US" sz="2800">
              <a:solidFill>
                <a:srgbClr val="003399"/>
              </a:solidFill>
            </a:endParaRPr>
          </a:p>
        </p:txBody>
      </p:sp>
      <p:sp>
        <p:nvSpPr>
          <p:cNvPr id="9223" name="Oval 7"/>
          <p:cNvSpPr>
            <a:spLocks noChangeArrowheads="1"/>
          </p:cNvSpPr>
          <p:nvPr/>
        </p:nvSpPr>
        <p:spPr bwMode="auto">
          <a:xfrm>
            <a:off x="4279900" y="2708275"/>
            <a:ext cx="1584325" cy="576263"/>
          </a:xfrm>
          <a:prstGeom prst="ellipse">
            <a:avLst/>
          </a:prstGeom>
          <a:solidFill>
            <a:srgbClr val="FFFF99">
              <a:alpha val="27843"/>
            </a:srgbClr>
          </a:solidFill>
          <a:ln w="12700">
            <a:solidFill>
              <a:srgbClr val="FFFFCC"/>
            </a:solidFill>
            <a:round/>
            <a:headEnd/>
            <a:tailEnd/>
          </a:ln>
        </p:spPr>
        <p:txBody>
          <a:bodyPr wrap="none" anchor="ctr"/>
          <a:lstStyle/>
          <a:p>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1"/>
          <p:cNvPicPr>
            <a:picLocks noChangeAspect="1"/>
          </p:cNvPicPr>
          <p:nvPr/>
        </p:nvPicPr>
        <p:blipFill>
          <a:blip r:embed="rId3"/>
          <a:srcRect/>
          <a:stretch>
            <a:fillRect/>
          </a:stretch>
        </p:blipFill>
        <p:spPr bwMode="auto">
          <a:xfrm>
            <a:off x="8918575" y="260350"/>
            <a:ext cx="1104900" cy="952500"/>
          </a:xfrm>
          <a:prstGeom prst="rect">
            <a:avLst/>
          </a:prstGeom>
          <a:noFill/>
          <a:ln w="9525">
            <a:noFill/>
            <a:miter lim="800000"/>
            <a:headEnd/>
            <a:tailEnd/>
          </a:ln>
        </p:spPr>
      </p:pic>
      <p:pic>
        <p:nvPicPr>
          <p:cNvPr id="27651" name="Picture 5" descr="Wachkoma3"/>
          <p:cNvPicPr>
            <a:picLocks noChangeAspect="1" noChangeArrowheads="1"/>
          </p:cNvPicPr>
          <p:nvPr/>
        </p:nvPicPr>
        <p:blipFill>
          <a:blip r:embed="rId4"/>
          <a:srcRect/>
          <a:stretch>
            <a:fillRect/>
          </a:stretch>
        </p:blipFill>
        <p:spPr bwMode="auto">
          <a:xfrm>
            <a:off x="363538" y="244475"/>
            <a:ext cx="973137" cy="968375"/>
          </a:xfrm>
          <a:prstGeom prst="rect">
            <a:avLst/>
          </a:prstGeom>
          <a:noFill/>
          <a:ln w="9525">
            <a:noFill/>
            <a:miter lim="800000"/>
            <a:headEnd/>
            <a:tailEnd/>
          </a:ln>
        </p:spPr>
      </p:pic>
      <p:sp>
        <p:nvSpPr>
          <p:cNvPr id="27652" name="Inhaltsplatzhalter 7"/>
          <p:cNvSpPr>
            <a:spLocks noGrp="1"/>
          </p:cNvSpPr>
          <p:nvPr>
            <p:ph sz="half" idx="1"/>
          </p:nvPr>
        </p:nvSpPr>
        <p:spPr>
          <a:xfrm>
            <a:off x="201613" y="1344613"/>
            <a:ext cx="9640887" cy="5324475"/>
          </a:xfrm>
        </p:spPr>
        <p:txBody>
          <a:bodyPr/>
          <a:lstStyle/>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endParaRPr lang="en-GB" altLang="en-US" sz="1800" smtClean="0">
              <a:solidFill>
                <a:srgbClr val="000000"/>
              </a:solidFill>
            </a:endParaRPr>
          </a:p>
          <a:p>
            <a:pPr eaLnBrk="1" hangingPunct="1"/>
            <a:r>
              <a:rPr lang="en-GB" altLang="en-US" sz="1800" b="1" smtClean="0">
                <a:solidFill>
                  <a:srgbClr val="000000"/>
                </a:solidFill>
              </a:rPr>
              <a:t>HIV </a:t>
            </a:r>
            <a:r>
              <a:rPr lang="en-GB" altLang="en-US" sz="1800" smtClean="0">
                <a:solidFill>
                  <a:srgbClr val="000000"/>
                </a:solidFill>
              </a:rPr>
              <a:t>(HIV in brain) ; opportunistic infection (</a:t>
            </a:r>
            <a:r>
              <a:rPr lang="en-GB" altLang="en-US" sz="1800" b="1" smtClean="0">
                <a:solidFill>
                  <a:srgbClr val="000000"/>
                </a:solidFill>
              </a:rPr>
              <a:t>OPP</a:t>
            </a:r>
            <a:r>
              <a:rPr lang="en-GB" altLang="en-US" sz="1800" smtClean="0">
                <a:solidFill>
                  <a:srgbClr val="000000"/>
                </a:solidFill>
              </a:rPr>
              <a:t>); malignant lymphoma of brain (</a:t>
            </a:r>
            <a:r>
              <a:rPr lang="en-GB" altLang="en-US" sz="1800" b="1" smtClean="0">
                <a:solidFill>
                  <a:srgbClr val="000000"/>
                </a:solidFill>
              </a:rPr>
              <a:t>LY</a:t>
            </a:r>
            <a:r>
              <a:rPr lang="en-GB" altLang="en-US" sz="1800" smtClean="0">
                <a:solidFill>
                  <a:srgbClr val="000000"/>
                </a:solidFill>
              </a:rPr>
              <a:t>); infarction of brain (</a:t>
            </a:r>
            <a:r>
              <a:rPr lang="en-GB" altLang="en-US" sz="1800" b="1" smtClean="0">
                <a:solidFill>
                  <a:srgbClr val="000000"/>
                </a:solidFill>
              </a:rPr>
              <a:t>INF</a:t>
            </a:r>
            <a:r>
              <a:rPr lang="en-GB" altLang="en-US" sz="1800" smtClean="0">
                <a:solidFill>
                  <a:srgbClr val="000000"/>
                </a:solidFill>
              </a:rPr>
              <a:t>); and glial dystrophy (</a:t>
            </a:r>
            <a:r>
              <a:rPr lang="en-GB" altLang="en-US" sz="1800" b="1" smtClean="0">
                <a:solidFill>
                  <a:srgbClr val="000000"/>
                </a:solidFill>
              </a:rPr>
              <a:t>GD</a:t>
            </a:r>
            <a:r>
              <a:rPr lang="en-GB" altLang="en-US" sz="1800" smtClean="0">
                <a:solidFill>
                  <a:srgbClr val="000000"/>
                </a:solidFill>
              </a:rPr>
              <a:t>) and of control subjects (</a:t>
            </a:r>
            <a:r>
              <a:rPr lang="en-GB" altLang="en-US" sz="1800" b="1" smtClean="0">
                <a:solidFill>
                  <a:srgbClr val="000000"/>
                </a:solidFill>
              </a:rPr>
              <a:t>contro</a:t>
            </a:r>
            <a:r>
              <a:rPr lang="en-GB" altLang="en-US" sz="1800" smtClean="0">
                <a:solidFill>
                  <a:srgbClr val="000000"/>
                </a:solidFill>
              </a:rPr>
              <a:t>l).</a:t>
            </a:r>
            <a:endParaRPr lang="en-GB" altLang="en-US" sz="1800" smtClean="0">
              <a:solidFill>
                <a:srgbClr val="1D03B9"/>
              </a:solidFill>
            </a:endParaRPr>
          </a:p>
          <a:p>
            <a:pPr eaLnBrk="1" hangingPunct="1"/>
            <a:endParaRPr lang="en-US" altLang="en-US" sz="3200" smtClean="0"/>
          </a:p>
        </p:txBody>
      </p:sp>
      <p:pic>
        <p:nvPicPr>
          <p:cNvPr id="27653" name="Picture 2"/>
          <p:cNvPicPr>
            <a:picLocks noChangeAspect="1" noChangeArrowheads="1"/>
          </p:cNvPicPr>
          <p:nvPr/>
        </p:nvPicPr>
        <p:blipFill>
          <a:blip r:embed="rId5"/>
          <a:srcRect/>
          <a:stretch>
            <a:fillRect/>
          </a:stretch>
        </p:blipFill>
        <p:spPr bwMode="auto">
          <a:xfrm>
            <a:off x="1093788" y="1133475"/>
            <a:ext cx="7824787" cy="4311650"/>
          </a:xfrm>
          <a:prstGeom prst="rect">
            <a:avLst/>
          </a:prstGeom>
          <a:noFill/>
          <a:ln w="9525">
            <a:noFill/>
            <a:miter lim="800000"/>
            <a:headEnd/>
            <a:tailEnd/>
          </a:ln>
        </p:spPr>
      </p:pic>
      <p:cxnSp>
        <p:nvCxnSpPr>
          <p:cNvPr id="4" name="Gerade Verbindung 3"/>
          <p:cNvCxnSpPr/>
          <p:nvPr/>
        </p:nvCxnSpPr>
        <p:spPr>
          <a:xfrm>
            <a:off x="1984375" y="3438525"/>
            <a:ext cx="69342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850900" y="3716338"/>
            <a:ext cx="10287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1984375" y="3738563"/>
            <a:ext cx="6934200" cy="222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750888" y="857250"/>
            <a:ext cx="3960812" cy="2647950"/>
          </a:xfrm>
          <a:prstGeom prst="rect">
            <a:avLst/>
          </a:prstGeom>
          <a:solidFill>
            <a:srgbClr val="FFCCFF"/>
          </a:solidFill>
          <a:ln w="9525">
            <a:noFill/>
            <a:miter lim="800000"/>
            <a:headEnd/>
            <a:tailEnd/>
          </a:ln>
        </p:spPr>
      </p:pic>
      <p:sp>
        <p:nvSpPr>
          <p:cNvPr id="28675" name="Textfeld 8"/>
          <p:cNvSpPr txBox="1">
            <a:spLocks noChangeArrowheads="1"/>
          </p:cNvSpPr>
          <p:nvPr/>
        </p:nvSpPr>
        <p:spPr bwMode="auto">
          <a:xfrm>
            <a:off x="696913" y="6245225"/>
            <a:ext cx="185737" cy="339725"/>
          </a:xfrm>
          <a:prstGeom prst="rect">
            <a:avLst/>
          </a:prstGeom>
          <a:noFill/>
          <a:ln w="9525">
            <a:noFill/>
            <a:miter lim="800000"/>
            <a:headEnd/>
            <a:tailEnd/>
          </a:ln>
        </p:spPr>
        <p:txBody>
          <a:bodyPr wrap="none">
            <a:spAutoFit/>
          </a:bodyPr>
          <a:lstStyle/>
          <a:p>
            <a:endParaRPr lang="en-US" altLang="en-US"/>
          </a:p>
        </p:txBody>
      </p:sp>
      <p:pic>
        <p:nvPicPr>
          <p:cNvPr id="28676" name="Picture 3"/>
          <p:cNvPicPr>
            <a:picLocks noChangeAspect="1" noChangeArrowheads="1"/>
          </p:cNvPicPr>
          <p:nvPr/>
        </p:nvPicPr>
        <p:blipFill>
          <a:blip r:embed="rId4"/>
          <a:srcRect/>
          <a:stretch>
            <a:fillRect/>
          </a:stretch>
        </p:blipFill>
        <p:spPr bwMode="auto">
          <a:xfrm>
            <a:off x="5546725" y="928688"/>
            <a:ext cx="3917950" cy="2647950"/>
          </a:xfrm>
          <a:prstGeom prst="rect">
            <a:avLst/>
          </a:prstGeom>
          <a:solidFill>
            <a:srgbClr val="FFFFCC"/>
          </a:solidFill>
          <a:ln w="9525">
            <a:noFill/>
            <a:miter lim="800000"/>
            <a:headEnd/>
            <a:tailEnd/>
          </a:ln>
        </p:spPr>
      </p:pic>
      <p:pic>
        <p:nvPicPr>
          <p:cNvPr id="28677" name="Picture 2"/>
          <p:cNvPicPr>
            <a:picLocks noChangeAspect="1" noChangeArrowheads="1"/>
          </p:cNvPicPr>
          <p:nvPr/>
        </p:nvPicPr>
        <p:blipFill>
          <a:blip r:embed="rId5"/>
          <a:srcRect/>
          <a:stretch>
            <a:fillRect/>
          </a:stretch>
        </p:blipFill>
        <p:spPr bwMode="auto">
          <a:xfrm>
            <a:off x="788988" y="3903663"/>
            <a:ext cx="3922712" cy="2586037"/>
          </a:xfrm>
          <a:prstGeom prst="rect">
            <a:avLst/>
          </a:prstGeom>
          <a:solidFill>
            <a:srgbClr val="CCFFCC"/>
          </a:solidFill>
          <a:ln w="9525">
            <a:noFill/>
            <a:miter lim="800000"/>
            <a:headEnd/>
            <a:tailEnd/>
          </a:ln>
        </p:spPr>
      </p:pic>
      <p:pic>
        <p:nvPicPr>
          <p:cNvPr id="28678" name="Picture 2"/>
          <p:cNvPicPr>
            <a:picLocks noChangeAspect="1" noChangeArrowheads="1"/>
          </p:cNvPicPr>
          <p:nvPr/>
        </p:nvPicPr>
        <p:blipFill>
          <a:blip r:embed="rId6"/>
          <a:srcRect/>
          <a:stretch>
            <a:fillRect/>
          </a:stretch>
        </p:blipFill>
        <p:spPr bwMode="auto">
          <a:xfrm>
            <a:off x="5575300" y="3856038"/>
            <a:ext cx="3889375" cy="2671762"/>
          </a:xfrm>
          <a:prstGeom prst="rect">
            <a:avLst/>
          </a:prstGeom>
          <a:solidFill>
            <a:srgbClr val="CCFFFF"/>
          </a:solidFill>
          <a:ln w="9525">
            <a:noFill/>
            <a:miter lim="800000"/>
            <a:headEnd/>
            <a:tailEnd/>
          </a:ln>
        </p:spPr>
      </p:pic>
      <p:sp>
        <p:nvSpPr>
          <p:cNvPr id="28679" name="TextBox 6"/>
          <p:cNvSpPr txBox="1">
            <a:spLocks noChangeArrowheads="1"/>
          </p:cNvSpPr>
          <p:nvPr/>
        </p:nvSpPr>
        <p:spPr bwMode="auto">
          <a:xfrm>
            <a:off x="2817813" y="142875"/>
            <a:ext cx="3683000" cy="523875"/>
          </a:xfrm>
          <a:prstGeom prst="rect">
            <a:avLst/>
          </a:prstGeom>
          <a:noFill/>
          <a:ln w="9525">
            <a:noFill/>
            <a:miter lim="800000"/>
            <a:headEnd/>
            <a:tailEnd/>
          </a:ln>
        </p:spPr>
        <p:txBody>
          <a:bodyPr wrap="none">
            <a:spAutoFit/>
          </a:bodyPr>
          <a:lstStyle/>
          <a:p>
            <a:r>
              <a:rPr lang="en-US" sz="2800"/>
              <a:t>Statistical correlations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0" y="1447800"/>
            <a:ext cx="10039350" cy="5410200"/>
          </a:xfrm>
          <a:noFill/>
        </p:spPr>
        <p:txBody>
          <a:bodyPr lIns="90488" tIns="44450" rIns="90488" bIns="44450"/>
          <a:lstStyle/>
          <a:p>
            <a:pPr eaLnBrk="1" hangingPunct="1">
              <a:buFontTx/>
              <a:buNone/>
            </a:pPr>
            <a:endParaRPr lang="de-DE" altLang="en-US" sz="2000" smtClean="0">
              <a:solidFill>
                <a:schemeClr val="tx2"/>
              </a:solidFill>
            </a:endParaRPr>
          </a:p>
          <a:p>
            <a:pPr eaLnBrk="1" hangingPunct="1">
              <a:buFontTx/>
              <a:buNone/>
            </a:pPr>
            <a:endParaRPr lang="de-DE" altLang="en-US" sz="2000" smtClean="0">
              <a:solidFill>
                <a:schemeClr val="tx2"/>
              </a:solidFill>
            </a:endParaRPr>
          </a:p>
        </p:txBody>
      </p:sp>
      <p:sp>
        <p:nvSpPr>
          <p:cNvPr id="29699" name="Text Box 4"/>
          <p:cNvSpPr txBox="1">
            <a:spLocks noChangeArrowheads="1"/>
          </p:cNvSpPr>
          <p:nvPr/>
        </p:nvSpPr>
        <p:spPr bwMode="auto">
          <a:xfrm>
            <a:off x="512763" y="225425"/>
            <a:ext cx="8783637" cy="1068388"/>
          </a:xfrm>
          <a:prstGeom prst="rect">
            <a:avLst/>
          </a:prstGeom>
          <a:solidFill>
            <a:srgbClr val="CCFFFF"/>
          </a:solidFill>
          <a:ln w="12700">
            <a:noFill/>
            <a:miter lim="800000"/>
            <a:headEnd/>
            <a:tailEnd/>
          </a:ln>
        </p:spPr>
        <p:txBody>
          <a:bodyPr>
            <a:spAutoFit/>
          </a:bodyPr>
          <a:lstStyle/>
          <a:p>
            <a:pPr eaLnBrk="0" hangingPunct="0">
              <a:spcBef>
                <a:spcPct val="50000"/>
              </a:spcBef>
            </a:pPr>
            <a:r>
              <a:rPr lang="de-DE" altLang="en-US" sz="2800" b="1">
                <a:latin typeface="Times New Roman" pitchFamily="18" charset="0"/>
              </a:rPr>
              <a:t>Patients infected with </a:t>
            </a:r>
            <a:r>
              <a:rPr lang="de-DE" altLang="en-US" sz="3600" b="1">
                <a:latin typeface="Times New Roman" pitchFamily="18" charset="0"/>
              </a:rPr>
              <a:t>HIV-1 virus</a:t>
            </a:r>
            <a:r>
              <a:rPr lang="de-DE" altLang="en-US" sz="2800" b="1">
                <a:latin typeface="Times New Roman" pitchFamily="18" charset="0"/>
              </a:rPr>
              <a:t> frequently present with neuro-psychiatric symptoms.</a:t>
            </a:r>
          </a:p>
        </p:txBody>
      </p:sp>
      <p:sp>
        <p:nvSpPr>
          <p:cNvPr id="29700" name="Text Box 6"/>
          <p:cNvSpPr txBox="1">
            <a:spLocks noChangeArrowheads="1"/>
          </p:cNvSpPr>
          <p:nvPr/>
        </p:nvSpPr>
        <p:spPr bwMode="auto">
          <a:xfrm>
            <a:off x="606425" y="2708275"/>
            <a:ext cx="9217025" cy="3970338"/>
          </a:xfrm>
          <a:prstGeom prst="rect">
            <a:avLst/>
          </a:prstGeom>
          <a:solidFill>
            <a:srgbClr val="FFFFCC"/>
          </a:solidFill>
          <a:ln w="12700">
            <a:noFill/>
            <a:miter lim="800000"/>
            <a:headEnd/>
            <a:tailEnd/>
          </a:ln>
        </p:spPr>
        <p:txBody>
          <a:bodyPr>
            <a:spAutoFit/>
          </a:bodyPr>
          <a:lstStyle/>
          <a:p>
            <a:pPr eaLnBrk="0" hangingPunct="0">
              <a:spcBef>
                <a:spcPct val="50000"/>
              </a:spcBef>
            </a:pPr>
            <a:r>
              <a:rPr lang="en-US" altLang="en-US" sz="2800" b="1">
                <a:latin typeface="Times New Roman" pitchFamily="18" charset="0"/>
              </a:rPr>
              <a:t>Do elevated KYNA levels mitigate the cytotoxic effects of Quinolinic and Glutamic Acids in the brain of HIV-1 patients?</a:t>
            </a:r>
          </a:p>
          <a:p>
            <a:pPr eaLnBrk="0" hangingPunct="0">
              <a:spcBef>
                <a:spcPct val="50000"/>
              </a:spcBef>
            </a:pPr>
            <a:r>
              <a:rPr lang="en-US" altLang="en-US" sz="2800" b="1">
                <a:latin typeface="Times New Roman" pitchFamily="18" charset="0"/>
              </a:rPr>
              <a:t>Do elevated KYNA levels play a role in the high lethality by patients with bronchopneumonia or after HIV-1 infection?</a:t>
            </a:r>
          </a:p>
          <a:p>
            <a:pPr eaLnBrk="0" hangingPunct="0">
              <a:spcBef>
                <a:spcPct val="50000"/>
              </a:spcBef>
            </a:pPr>
            <a:r>
              <a:rPr lang="en-US" altLang="en-US" sz="2800" b="1">
                <a:latin typeface="Times New Roman" pitchFamily="18" charset="0"/>
              </a:rPr>
              <a:t>Does the alteration of KYNA metabolism in the brain of HIV-1 infected subjects play a similar function as suggested in Alzheimer Dementia?</a:t>
            </a:r>
          </a:p>
        </p:txBody>
      </p:sp>
      <p:sp>
        <p:nvSpPr>
          <p:cNvPr id="29701" name="Text Box 7"/>
          <p:cNvSpPr txBox="1">
            <a:spLocks noChangeArrowheads="1"/>
          </p:cNvSpPr>
          <p:nvPr/>
        </p:nvSpPr>
        <p:spPr bwMode="auto">
          <a:xfrm>
            <a:off x="606425" y="1484313"/>
            <a:ext cx="9217025" cy="946150"/>
          </a:xfrm>
          <a:prstGeom prst="rect">
            <a:avLst/>
          </a:prstGeom>
          <a:solidFill>
            <a:srgbClr val="CC99FF"/>
          </a:solidFill>
          <a:ln w="12700">
            <a:noFill/>
            <a:miter lim="800000"/>
            <a:headEnd/>
            <a:tailEnd/>
          </a:ln>
        </p:spPr>
        <p:txBody>
          <a:bodyPr>
            <a:spAutoFit/>
          </a:bodyPr>
          <a:lstStyle/>
          <a:p>
            <a:pPr eaLnBrk="0" hangingPunct="0">
              <a:spcBef>
                <a:spcPct val="50000"/>
              </a:spcBef>
            </a:pPr>
            <a:r>
              <a:rPr lang="de-DE" altLang="en-US" sz="2800" b="1">
                <a:latin typeface="Times New Roman" pitchFamily="18" charset="0"/>
              </a:rPr>
              <a:t>Is the marked increase of KAT I activity mainly due to macrophage invasion in HIV-1 encephalopathy ?</a:t>
            </a:r>
          </a:p>
        </p:txBody>
      </p:sp>
      <p:sp>
        <p:nvSpPr>
          <p:cNvPr id="29702" name="Pfeil nach rechts 1"/>
          <p:cNvSpPr>
            <a:spLocks noChangeArrowheads="1"/>
          </p:cNvSpPr>
          <p:nvPr/>
        </p:nvSpPr>
        <p:spPr bwMode="auto">
          <a:xfrm>
            <a:off x="88900" y="1473200"/>
            <a:ext cx="512763" cy="484188"/>
          </a:xfrm>
          <a:prstGeom prst="rightArrow">
            <a:avLst>
              <a:gd name="adj1" fmla="val 50000"/>
              <a:gd name="adj2" fmla="val 49985"/>
            </a:avLst>
          </a:prstGeom>
          <a:solidFill>
            <a:srgbClr val="FF0000"/>
          </a:solidFill>
          <a:ln w="12700" algn="ctr">
            <a:solidFill>
              <a:schemeClr val="tx1"/>
            </a:solidFill>
            <a:round/>
            <a:headEnd/>
            <a:tailEnd/>
          </a:ln>
        </p:spPr>
        <p:txBody>
          <a:bodyPr/>
          <a:lstStyle/>
          <a:p>
            <a:endParaRPr lang="en-US"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NTERACTION GLIA NEURONS"/>
          <p:cNvPicPr>
            <a:picLocks noChangeAspect="1" noChangeArrowheads="1"/>
          </p:cNvPicPr>
          <p:nvPr>
            <p:ph idx="1"/>
          </p:nvPr>
        </p:nvPicPr>
        <p:blipFill>
          <a:blip r:embed="rId2"/>
          <a:srcRect/>
          <a:stretch>
            <a:fillRect/>
          </a:stretch>
        </p:blipFill>
        <p:spPr>
          <a:xfrm>
            <a:off x="463550" y="0"/>
            <a:ext cx="4837113" cy="6858000"/>
          </a:xfrm>
          <a:noFill/>
        </p:spPr>
      </p:pic>
      <p:sp>
        <p:nvSpPr>
          <p:cNvPr id="30723" name="Rectangle 5"/>
          <p:cNvSpPr>
            <a:spLocks noChangeArrowheads="1"/>
          </p:cNvSpPr>
          <p:nvPr/>
        </p:nvSpPr>
        <p:spPr bwMode="auto">
          <a:xfrm>
            <a:off x="3633788" y="1844675"/>
            <a:ext cx="719137" cy="431800"/>
          </a:xfrm>
          <a:prstGeom prst="rect">
            <a:avLst/>
          </a:prstGeom>
          <a:solidFill>
            <a:schemeClr val="accent1"/>
          </a:solidFill>
          <a:ln w="12700" cap="rnd">
            <a:solidFill>
              <a:schemeClr val="tx1"/>
            </a:solidFill>
            <a:prstDash val="sysDot"/>
            <a:miter lim="800000"/>
            <a:headEnd/>
            <a:tailEnd/>
          </a:ln>
        </p:spPr>
        <p:txBody>
          <a:bodyPr wrap="none" anchor="ctr"/>
          <a:lstStyle/>
          <a:p>
            <a:pPr algn="ctr"/>
            <a:r>
              <a:rPr lang="de-DE" altLang="en-US" b="1"/>
              <a:t>KATs</a:t>
            </a:r>
            <a:endParaRPr lang="de-AT" altLang="en-US" b="1"/>
          </a:p>
        </p:txBody>
      </p:sp>
      <p:sp>
        <p:nvSpPr>
          <p:cNvPr id="30724" name="Rectangle 7"/>
          <p:cNvSpPr>
            <a:spLocks noChangeArrowheads="1"/>
          </p:cNvSpPr>
          <p:nvPr/>
        </p:nvSpPr>
        <p:spPr bwMode="auto">
          <a:xfrm>
            <a:off x="2695575" y="5013325"/>
            <a:ext cx="503238" cy="287338"/>
          </a:xfrm>
          <a:prstGeom prst="rect">
            <a:avLst/>
          </a:prstGeom>
          <a:solidFill>
            <a:schemeClr val="accent1"/>
          </a:solidFill>
          <a:ln w="12700" cap="rnd">
            <a:solidFill>
              <a:schemeClr val="tx1"/>
            </a:solidFill>
            <a:prstDash val="sysDot"/>
            <a:miter lim="800000"/>
            <a:headEnd/>
            <a:tailEnd/>
          </a:ln>
        </p:spPr>
        <p:txBody>
          <a:bodyPr wrap="none" anchor="ctr"/>
          <a:lstStyle/>
          <a:p>
            <a:pPr algn="ctr"/>
            <a:r>
              <a:rPr lang="de-DE" altLang="en-US" b="1"/>
              <a:t>KATs</a:t>
            </a:r>
            <a:endParaRPr lang="de-AT" altLang="en-US" b="1"/>
          </a:p>
        </p:txBody>
      </p:sp>
      <p:sp>
        <p:nvSpPr>
          <p:cNvPr id="30725" name="Text Box 9"/>
          <p:cNvSpPr txBox="1">
            <a:spLocks noChangeArrowheads="1"/>
          </p:cNvSpPr>
          <p:nvPr/>
        </p:nvSpPr>
        <p:spPr bwMode="auto">
          <a:xfrm>
            <a:off x="5864225" y="1330325"/>
            <a:ext cx="4032250" cy="3970338"/>
          </a:xfrm>
          <a:prstGeom prst="rect">
            <a:avLst/>
          </a:prstGeom>
          <a:noFill/>
          <a:ln w="12700">
            <a:noFill/>
            <a:miter lim="800000"/>
            <a:headEnd/>
            <a:tailEnd/>
          </a:ln>
        </p:spPr>
        <p:txBody>
          <a:bodyPr>
            <a:spAutoFit/>
          </a:bodyPr>
          <a:lstStyle/>
          <a:p>
            <a:pPr>
              <a:spcBef>
                <a:spcPct val="50000"/>
              </a:spcBef>
            </a:pPr>
            <a:r>
              <a:rPr lang="en-US" altLang="en-US" sz="3600"/>
              <a:t>It is likely that the marked increase of KAT I activity is due to macrophage invasion in HIV-1 encephalopathy.</a:t>
            </a:r>
          </a:p>
        </p:txBody>
      </p:sp>
      <p:cxnSp>
        <p:nvCxnSpPr>
          <p:cNvPr id="30726" name="Gerade Verbindung mit Pfeil 2"/>
          <p:cNvCxnSpPr>
            <a:cxnSpLocks noChangeShapeType="1"/>
          </p:cNvCxnSpPr>
          <p:nvPr/>
        </p:nvCxnSpPr>
        <p:spPr bwMode="auto">
          <a:xfrm flipV="1">
            <a:off x="1539875" y="1541463"/>
            <a:ext cx="792163" cy="1657350"/>
          </a:xfrm>
          <a:prstGeom prst="straightConnector1">
            <a:avLst/>
          </a:prstGeom>
          <a:noFill/>
          <a:ln w="12700" algn="ctr">
            <a:solidFill>
              <a:schemeClr val="tx1"/>
            </a:solidFill>
            <a:round/>
            <a:headEnd/>
            <a:tailEnd type="arrow" w="med" len="med"/>
          </a:ln>
        </p:spPr>
      </p:cxnSp>
      <p:sp>
        <p:nvSpPr>
          <p:cNvPr id="30727" name="Freihandform 7"/>
          <p:cNvSpPr>
            <a:spLocks/>
          </p:cNvSpPr>
          <p:nvPr/>
        </p:nvSpPr>
        <p:spPr bwMode="auto">
          <a:xfrm>
            <a:off x="1120775" y="30163"/>
            <a:ext cx="1090613" cy="6154737"/>
          </a:xfrm>
          <a:custGeom>
            <a:avLst/>
            <a:gdLst>
              <a:gd name="T0" fmla="*/ 664229 w 1090322"/>
              <a:gd name="T1" fmla="*/ 76299 h 6153867"/>
              <a:gd name="T2" fmla="*/ 847550 w 1090322"/>
              <a:gd name="T3" fmla="*/ 335710 h 6153867"/>
              <a:gd name="T4" fmla="*/ 236483 w 1090322"/>
              <a:gd name="T5" fmla="*/ 1785355 h 6153867"/>
              <a:gd name="T6" fmla="*/ 404528 w 1090322"/>
              <a:gd name="T7" fmla="*/ 2716177 h 6153867"/>
              <a:gd name="T8" fmla="*/ 878102 w 1090322"/>
              <a:gd name="T9" fmla="*/ 3540194 h 6153867"/>
              <a:gd name="T10" fmla="*/ 542016 w 1090322"/>
              <a:gd name="T11" fmla="*/ 3814859 h 6153867"/>
              <a:gd name="T12" fmla="*/ 7334 w 1090322"/>
              <a:gd name="T13" fmla="*/ 4303155 h 6153867"/>
              <a:gd name="T14" fmla="*/ 236483 w 1090322"/>
              <a:gd name="T15" fmla="*/ 5447621 h 6153867"/>
              <a:gd name="T16" fmla="*/ 312863 w 1090322"/>
              <a:gd name="T17" fmla="*/ 5554436 h 6153867"/>
              <a:gd name="T18" fmla="*/ 526738 w 1090322"/>
              <a:gd name="T19" fmla="*/ 6149560 h 6153867"/>
              <a:gd name="T20" fmla="*/ 664229 w 1090322"/>
              <a:gd name="T21" fmla="*/ 5920660 h 6153867"/>
              <a:gd name="T22" fmla="*/ 435080 w 1090322"/>
              <a:gd name="T23" fmla="*/ 5508658 h 6153867"/>
              <a:gd name="T24" fmla="*/ 404528 w 1090322"/>
              <a:gd name="T25" fmla="*/ 5371318 h 6153867"/>
              <a:gd name="T26" fmla="*/ 343420 w 1090322"/>
              <a:gd name="T27" fmla="*/ 5264495 h 6153867"/>
              <a:gd name="T28" fmla="*/ 282311 w 1090322"/>
              <a:gd name="T29" fmla="*/ 5157688 h 6153867"/>
              <a:gd name="T30" fmla="*/ 221207 w 1090322"/>
              <a:gd name="T31" fmla="*/ 4883021 h 6153867"/>
              <a:gd name="T32" fmla="*/ 267035 w 1090322"/>
              <a:gd name="T33" fmla="*/ 4699899 h 6153867"/>
              <a:gd name="T34" fmla="*/ 236483 w 1090322"/>
              <a:gd name="T35" fmla="*/ 4425244 h 6153867"/>
              <a:gd name="T36" fmla="*/ 267035 w 1090322"/>
              <a:gd name="T37" fmla="*/ 4272635 h 6153867"/>
              <a:gd name="T38" fmla="*/ 267035 w 1090322"/>
              <a:gd name="T39" fmla="*/ 4272635 h 6153867"/>
              <a:gd name="T40" fmla="*/ 435080 w 1090322"/>
              <a:gd name="T41" fmla="*/ 4150568 h 6153867"/>
              <a:gd name="T42" fmla="*/ 664229 w 1090322"/>
              <a:gd name="T43" fmla="*/ 4043747 h 6153867"/>
              <a:gd name="T44" fmla="*/ 923930 w 1090322"/>
              <a:gd name="T45" fmla="*/ 3952196 h 6153867"/>
              <a:gd name="T46" fmla="*/ 740610 w 1090322"/>
              <a:gd name="T47" fmla="*/ 4013231 h 6153867"/>
              <a:gd name="T48" fmla="*/ 893378 w 1090322"/>
              <a:gd name="T49" fmla="*/ 3906418 h 6153867"/>
              <a:gd name="T50" fmla="*/ 1030868 w 1090322"/>
              <a:gd name="T51" fmla="*/ 3692780 h 6153867"/>
              <a:gd name="T52" fmla="*/ 969759 w 1090322"/>
              <a:gd name="T53" fmla="*/ 3357080 h 6153867"/>
              <a:gd name="T54" fmla="*/ 969759 w 1090322"/>
              <a:gd name="T55" fmla="*/ 3280775 h 6153867"/>
              <a:gd name="T56" fmla="*/ 786442 w 1090322"/>
              <a:gd name="T57" fmla="*/ 3067145 h 6153867"/>
              <a:gd name="T58" fmla="*/ 664229 w 1090322"/>
              <a:gd name="T59" fmla="*/ 2884031 h 6153867"/>
              <a:gd name="T60" fmla="*/ 572571 w 1090322"/>
              <a:gd name="T61" fmla="*/ 2700917 h 6153867"/>
              <a:gd name="T62" fmla="*/ 542016 w 1090322"/>
              <a:gd name="T63" fmla="*/ 2487287 h 6153867"/>
              <a:gd name="T64" fmla="*/ 480908 w 1090322"/>
              <a:gd name="T65" fmla="*/ 2288915 h 6153867"/>
              <a:gd name="T66" fmla="*/ 404528 w 1090322"/>
              <a:gd name="T67" fmla="*/ 2014245 h 6153867"/>
              <a:gd name="T68" fmla="*/ 404528 w 1090322"/>
              <a:gd name="T69" fmla="*/ 1831135 h 6153867"/>
              <a:gd name="T70" fmla="*/ 496184 w 1090322"/>
              <a:gd name="T71" fmla="*/ 1739580 h 6153867"/>
              <a:gd name="T72" fmla="*/ 603125 w 1090322"/>
              <a:gd name="T73" fmla="*/ 1403869 h 6153867"/>
              <a:gd name="T74" fmla="*/ 664229 w 1090322"/>
              <a:gd name="T75" fmla="*/ 1236015 h 6153867"/>
              <a:gd name="T76" fmla="*/ 786442 w 1090322"/>
              <a:gd name="T77" fmla="*/ 1037643 h 6153867"/>
              <a:gd name="T78" fmla="*/ 862826 w 1090322"/>
              <a:gd name="T79" fmla="*/ 885045 h 6153867"/>
              <a:gd name="T80" fmla="*/ 939206 w 1090322"/>
              <a:gd name="T81" fmla="*/ 671415 h 6153867"/>
              <a:gd name="T82" fmla="*/ 1076699 w 1090322"/>
              <a:gd name="T83" fmla="*/ 549342 h 6153867"/>
              <a:gd name="T84" fmla="*/ 1076699 w 1090322"/>
              <a:gd name="T85" fmla="*/ 335710 h 6153867"/>
              <a:gd name="T86" fmla="*/ 954482 w 1090322"/>
              <a:gd name="T87" fmla="*/ 137331 h 6153867"/>
              <a:gd name="T88" fmla="*/ 862826 w 1090322"/>
              <a:gd name="T89" fmla="*/ 0 h 6153867"/>
              <a:gd name="T90" fmla="*/ 862826 w 1090322"/>
              <a:gd name="T91" fmla="*/ 0 h 61538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90322"/>
              <a:gd name="T139" fmla="*/ 0 h 6153867"/>
              <a:gd name="T140" fmla="*/ 1090322 w 1090322"/>
              <a:gd name="T141" fmla="*/ 6153867 h 61538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90322" h="6153867">
                <a:moveTo>
                  <a:pt x="662636" y="76200"/>
                </a:moveTo>
                <a:cubicBezTo>
                  <a:pt x="789636" y="63500"/>
                  <a:pt x="916636" y="50800"/>
                  <a:pt x="845516" y="335280"/>
                </a:cubicBezTo>
                <a:cubicBezTo>
                  <a:pt x="774396" y="619760"/>
                  <a:pt x="309576" y="1386840"/>
                  <a:pt x="235916" y="1783080"/>
                </a:cubicBezTo>
                <a:cubicBezTo>
                  <a:pt x="162256" y="2179320"/>
                  <a:pt x="296876" y="2420620"/>
                  <a:pt x="403556" y="2712720"/>
                </a:cubicBezTo>
                <a:cubicBezTo>
                  <a:pt x="510236" y="3004820"/>
                  <a:pt x="853136" y="3352800"/>
                  <a:pt x="875996" y="3535680"/>
                </a:cubicBezTo>
                <a:cubicBezTo>
                  <a:pt x="898856" y="3718560"/>
                  <a:pt x="685496" y="3683000"/>
                  <a:pt x="540716" y="3810000"/>
                </a:cubicBezTo>
                <a:cubicBezTo>
                  <a:pt x="395936" y="3937000"/>
                  <a:pt x="58116" y="4025900"/>
                  <a:pt x="7316" y="4297680"/>
                </a:cubicBezTo>
                <a:cubicBezTo>
                  <a:pt x="-43484" y="4569460"/>
                  <a:pt x="185116" y="5232400"/>
                  <a:pt x="235916" y="5440680"/>
                </a:cubicBezTo>
                <a:cubicBezTo>
                  <a:pt x="286716" y="5648960"/>
                  <a:pt x="263856" y="5430520"/>
                  <a:pt x="312116" y="5547360"/>
                </a:cubicBezTo>
                <a:cubicBezTo>
                  <a:pt x="360376" y="5664200"/>
                  <a:pt x="467056" y="6080760"/>
                  <a:pt x="525476" y="6141720"/>
                </a:cubicBezTo>
                <a:cubicBezTo>
                  <a:pt x="583896" y="6202680"/>
                  <a:pt x="677876" y="6019800"/>
                  <a:pt x="662636" y="5913120"/>
                </a:cubicBezTo>
                <a:cubicBezTo>
                  <a:pt x="647396" y="5806440"/>
                  <a:pt x="477216" y="5593080"/>
                  <a:pt x="434036" y="5501640"/>
                </a:cubicBezTo>
                <a:cubicBezTo>
                  <a:pt x="390856" y="5410200"/>
                  <a:pt x="418796" y="5405120"/>
                  <a:pt x="403556" y="5364480"/>
                </a:cubicBezTo>
                <a:cubicBezTo>
                  <a:pt x="388316" y="5323840"/>
                  <a:pt x="342596" y="5257800"/>
                  <a:pt x="342596" y="5257800"/>
                </a:cubicBezTo>
                <a:cubicBezTo>
                  <a:pt x="322276" y="5222240"/>
                  <a:pt x="301956" y="5214620"/>
                  <a:pt x="281636" y="5151120"/>
                </a:cubicBezTo>
                <a:cubicBezTo>
                  <a:pt x="261316" y="5087620"/>
                  <a:pt x="223216" y="4953000"/>
                  <a:pt x="220676" y="4876800"/>
                </a:cubicBezTo>
                <a:cubicBezTo>
                  <a:pt x="218136" y="4800600"/>
                  <a:pt x="263856" y="4770120"/>
                  <a:pt x="266396" y="4693920"/>
                </a:cubicBezTo>
                <a:cubicBezTo>
                  <a:pt x="268936" y="4617720"/>
                  <a:pt x="235916" y="4490720"/>
                  <a:pt x="235916" y="4419600"/>
                </a:cubicBezTo>
                <a:cubicBezTo>
                  <a:pt x="235916" y="4348480"/>
                  <a:pt x="266396" y="4267200"/>
                  <a:pt x="266396" y="4267200"/>
                </a:cubicBezTo>
                <a:cubicBezTo>
                  <a:pt x="294336" y="4246880"/>
                  <a:pt x="367996" y="4183380"/>
                  <a:pt x="434036" y="4145280"/>
                </a:cubicBezTo>
                <a:cubicBezTo>
                  <a:pt x="500076" y="4107180"/>
                  <a:pt x="581356" y="4071620"/>
                  <a:pt x="662636" y="4038600"/>
                </a:cubicBezTo>
                <a:cubicBezTo>
                  <a:pt x="743916" y="4005580"/>
                  <a:pt x="909016" y="3952240"/>
                  <a:pt x="921716" y="3947160"/>
                </a:cubicBezTo>
                <a:cubicBezTo>
                  <a:pt x="934416" y="3942080"/>
                  <a:pt x="743916" y="4015740"/>
                  <a:pt x="738836" y="4008120"/>
                </a:cubicBezTo>
                <a:cubicBezTo>
                  <a:pt x="733756" y="4000500"/>
                  <a:pt x="842976" y="3954780"/>
                  <a:pt x="891236" y="3901440"/>
                </a:cubicBezTo>
                <a:cubicBezTo>
                  <a:pt x="939496" y="3848100"/>
                  <a:pt x="1015696" y="3779520"/>
                  <a:pt x="1028396" y="3688080"/>
                </a:cubicBezTo>
                <a:cubicBezTo>
                  <a:pt x="1041096" y="3596640"/>
                  <a:pt x="977596" y="3421380"/>
                  <a:pt x="967436" y="3352800"/>
                </a:cubicBezTo>
                <a:cubicBezTo>
                  <a:pt x="957276" y="3284220"/>
                  <a:pt x="997916" y="3324860"/>
                  <a:pt x="967436" y="3276600"/>
                </a:cubicBezTo>
                <a:cubicBezTo>
                  <a:pt x="936956" y="3228340"/>
                  <a:pt x="835356" y="3129280"/>
                  <a:pt x="784556" y="3063240"/>
                </a:cubicBezTo>
                <a:cubicBezTo>
                  <a:pt x="733756" y="2997200"/>
                  <a:pt x="698196" y="2941320"/>
                  <a:pt x="662636" y="2880360"/>
                </a:cubicBezTo>
                <a:cubicBezTo>
                  <a:pt x="627076" y="2819400"/>
                  <a:pt x="591516" y="2763520"/>
                  <a:pt x="571196" y="2697480"/>
                </a:cubicBezTo>
                <a:cubicBezTo>
                  <a:pt x="550876" y="2631440"/>
                  <a:pt x="555956" y="2552700"/>
                  <a:pt x="540716" y="2484120"/>
                </a:cubicBezTo>
                <a:cubicBezTo>
                  <a:pt x="525476" y="2415540"/>
                  <a:pt x="502616" y="2364740"/>
                  <a:pt x="479756" y="2286000"/>
                </a:cubicBezTo>
                <a:cubicBezTo>
                  <a:pt x="456896" y="2207260"/>
                  <a:pt x="416256" y="2087880"/>
                  <a:pt x="403556" y="2011680"/>
                </a:cubicBezTo>
                <a:cubicBezTo>
                  <a:pt x="390856" y="1935480"/>
                  <a:pt x="388316" y="1874520"/>
                  <a:pt x="403556" y="1828800"/>
                </a:cubicBezTo>
                <a:cubicBezTo>
                  <a:pt x="418796" y="1783080"/>
                  <a:pt x="461976" y="1808480"/>
                  <a:pt x="494996" y="1737360"/>
                </a:cubicBezTo>
                <a:cubicBezTo>
                  <a:pt x="528016" y="1666240"/>
                  <a:pt x="573736" y="1485900"/>
                  <a:pt x="601676" y="1402080"/>
                </a:cubicBezTo>
                <a:cubicBezTo>
                  <a:pt x="629616" y="1318260"/>
                  <a:pt x="632156" y="1295400"/>
                  <a:pt x="662636" y="1234440"/>
                </a:cubicBezTo>
                <a:cubicBezTo>
                  <a:pt x="693116" y="1173480"/>
                  <a:pt x="751536" y="1094740"/>
                  <a:pt x="784556" y="1036320"/>
                </a:cubicBezTo>
                <a:cubicBezTo>
                  <a:pt x="817576" y="977900"/>
                  <a:pt x="835356" y="944880"/>
                  <a:pt x="860756" y="883920"/>
                </a:cubicBezTo>
                <a:cubicBezTo>
                  <a:pt x="886156" y="822960"/>
                  <a:pt x="901396" y="726440"/>
                  <a:pt x="936956" y="670560"/>
                </a:cubicBezTo>
                <a:cubicBezTo>
                  <a:pt x="972516" y="614680"/>
                  <a:pt x="1051256" y="604520"/>
                  <a:pt x="1074116" y="548640"/>
                </a:cubicBezTo>
                <a:cubicBezTo>
                  <a:pt x="1096976" y="492760"/>
                  <a:pt x="1094436" y="403860"/>
                  <a:pt x="1074116" y="335280"/>
                </a:cubicBezTo>
                <a:cubicBezTo>
                  <a:pt x="1053796" y="266700"/>
                  <a:pt x="987756" y="193040"/>
                  <a:pt x="952196" y="137160"/>
                </a:cubicBezTo>
                <a:cubicBezTo>
                  <a:pt x="916636" y="81280"/>
                  <a:pt x="860756" y="0"/>
                  <a:pt x="860756" y="0"/>
                </a:cubicBezTo>
              </a:path>
            </a:pathLst>
          </a:custGeom>
          <a:noFill/>
          <a:ln w="12700" algn="ctr">
            <a:solidFill>
              <a:schemeClr val="tx1"/>
            </a:solidFill>
            <a:round/>
            <a:headEnd/>
            <a:tailEnd/>
          </a:ln>
        </p:spPr>
        <p:txBody>
          <a:bodyPr/>
          <a:lstStyle/>
          <a:p>
            <a:endParaRPr lang="en-US"/>
          </a:p>
        </p:txBody>
      </p:sp>
      <p:sp>
        <p:nvSpPr>
          <p:cNvPr id="30728" name="Freihandform 8"/>
          <p:cNvSpPr>
            <a:spLocks/>
          </p:cNvSpPr>
          <p:nvPr/>
        </p:nvSpPr>
        <p:spPr bwMode="auto">
          <a:xfrm>
            <a:off x="2117725" y="6308725"/>
            <a:ext cx="447675" cy="533400"/>
          </a:xfrm>
          <a:custGeom>
            <a:avLst/>
            <a:gdLst>
              <a:gd name="T0" fmla="*/ 15258 w 447615"/>
              <a:gd name="T1" fmla="*/ 60861 h 533496"/>
              <a:gd name="T2" fmla="*/ 0 w 447615"/>
              <a:gd name="T3" fmla="*/ 182583 h 533496"/>
              <a:gd name="T4" fmla="*/ 0 w 447615"/>
              <a:gd name="T5" fmla="*/ 182583 h 533496"/>
              <a:gd name="T6" fmla="*/ 91548 w 447615"/>
              <a:gd name="T7" fmla="*/ 258657 h 533496"/>
              <a:gd name="T8" fmla="*/ 244137 w 447615"/>
              <a:gd name="T9" fmla="*/ 304305 h 533496"/>
              <a:gd name="T10" fmla="*/ 244137 w 447615"/>
              <a:gd name="T11" fmla="*/ 441241 h 533496"/>
              <a:gd name="T12" fmla="*/ 137322 w 447615"/>
              <a:gd name="T13" fmla="*/ 441241 h 533496"/>
              <a:gd name="T14" fmla="*/ 427233 w 447615"/>
              <a:gd name="T15" fmla="*/ 532536 h 533496"/>
              <a:gd name="T16" fmla="*/ 427233 w 447615"/>
              <a:gd name="T17" fmla="*/ 456462 h 533496"/>
              <a:gd name="T18" fmla="*/ 442491 w 447615"/>
              <a:gd name="T19" fmla="*/ 349953 h 533496"/>
              <a:gd name="T20" fmla="*/ 350943 w 447615"/>
              <a:gd name="T21" fmla="*/ 243444 h 533496"/>
              <a:gd name="T22" fmla="*/ 289911 w 447615"/>
              <a:gd name="T23" fmla="*/ 121722 h 533496"/>
              <a:gd name="T24" fmla="*/ 137322 w 447615"/>
              <a:gd name="T25" fmla="*/ 45648 h 533496"/>
              <a:gd name="T26" fmla="*/ 76290 w 447615"/>
              <a:gd name="T27" fmla="*/ 15213 h 533496"/>
              <a:gd name="T28" fmla="*/ 61032 w 447615"/>
              <a:gd name="T29" fmla="*/ 0 h 5334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7615"/>
              <a:gd name="T46" fmla="*/ 0 h 533496"/>
              <a:gd name="T47" fmla="*/ 447615 w 447615"/>
              <a:gd name="T48" fmla="*/ 533496 h 5334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7615" h="533496">
                <a:moveTo>
                  <a:pt x="15240" y="60960"/>
                </a:moveTo>
                <a:lnTo>
                  <a:pt x="0" y="182880"/>
                </a:lnTo>
                <a:cubicBezTo>
                  <a:pt x="15240" y="195580"/>
                  <a:pt x="50800" y="238760"/>
                  <a:pt x="91440" y="259080"/>
                </a:cubicBezTo>
                <a:cubicBezTo>
                  <a:pt x="132080" y="279400"/>
                  <a:pt x="218440" y="274320"/>
                  <a:pt x="243840" y="304800"/>
                </a:cubicBezTo>
                <a:cubicBezTo>
                  <a:pt x="269240" y="335280"/>
                  <a:pt x="261620" y="419100"/>
                  <a:pt x="243840" y="441960"/>
                </a:cubicBezTo>
                <a:cubicBezTo>
                  <a:pt x="226060" y="464820"/>
                  <a:pt x="106680" y="426720"/>
                  <a:pt x="137160" y="441960"/>
                </a:cubicBezTo>
                <a:cubicBezTo>
                  <a:pt x="167640" y="457200"/>
                  <a:pt x="378460" y="530860"/>
                  <a:pt x="426720" y="533400"/>
                </a:cubicBezTo>
                <a:cubicBezTo>
                  <a:pt x="474980" y="535940"/>
                  <a:pt x="424180" y="487680"/>
                  <a:pt x="426720" y="457200"/>
                </a:cubicBezTo>
                <a:cubicBezTo>
                  <a:pt x="429260" y="426720"/>
                  <a:pt x="454660" y="386080"/>
                  <a:pt x="441960" y="350520"/>
                </a:cubicBezTo>
                <a:cubicBezTo>
                  <a:pt x="429260" y="314960"/>
                  <a:pt x="375920" y="281940"/>
                  <a:pt x="350520" y="243840"/>
                </a:cubicBezTo>
                <a:cubicBezTo>
                  <a:pt x="325120" y="205740"/>
                  <a:pt x="325120" y="154940"/>
                  <a:pt x="289560" y="121920"/>
                </a:cubicBezTo>
                <a:cubicBezTo>
                  <a:pt x="254000" y="88900"/>
                  <a:pt x="137160" y="45720"/>
                  <a:pt x="137160" y="45720"/>
                </a:cubicBezTo>
                <a:cubicBezTo>
                  <a:pt x="101600" y="27940"/>
                  <a:pt x="88900" y="22860"/>
                  <a:pt x="76200" y="15240"/>
                </a:cubicBezTo>
                <a:cubicBezTo>
                  <a:pt x="63500" y="7620"/>
                  <a:pt x="62230" y="3810"/>
                  <a:pt x="60960" y="0"/>
                </a:cubicBezTo>
              </a:path>
            </a:pathLst>
          </a:custGeom>
          <a:noFill/>
          <a:ln w="12700"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0" y="1447800"/>
            <a:ext cx="10039350" cy="5410200"/>
          </a:xfrm>
          <a:noFill/>
        </p:spPr>
        <p:txBody>
          <a:bodyPr lIns="90488" tIns="44450" rIns="90488" bIns="44450"/>
          <a:lstStyle/>
          <a:p>
            <a:pPr eaLnBrk="1" hangingPunct="1">
              <a:buFontTx/>
              <a:buNone/>
            </a:pPr>
            <a:endParaRPr lang="de-DE" altLang="en-US" sz="2000" smtClean="0">
              <a:solidFill>
                <a:schemeClr val="tx2"/>
              </a:solidFill>
            </a:endParaRPr>
          </a:p>
          <a:p>
            <a:pPr eaLnBrk="1" hangingPunct="1">
              <a:buFontTx/>
              <a:buNone/>
            </a:pPr>
            <a:endParaRPr lang="de-DE" altLang="en-US" sz="2000" smtClean="0">
              <a:solidFill>
                <a:schemeClr val="tx2"/>
              </a:solidFill>
            </a:endParaRPr>
          </a:p>
        </p:txBody>
      </p:sp>
      <p:sp>
        <p:nvSpPr>
          <p:cNvPr id="31747" name="Text Box 4"/>
          <p:cNvSpPr txBox="1">
            <a:spLocks noChangeArrowheads="1"/>
          </p:cNvSpPr>
          <p:nvPr/>
        </p:nvSpPr>
        <p:spPr bwMode="auto">
          <a:xfrm>
            <a:off x="512763" y="225425"/>
            <a:ext cx="8783637" cy="1068388"/>
          </a:xfrm>
          <a:prstGeom prst="rect">
            <a:avLst/>
          </a:prstGeom>
          <a:solidFill>
            <a:srgbClr val="CCFFFF"/>
          </a:solidFill>
          <a:ln w="12700">
            <a:noFill/>
            <a:miter lim="800000"/>
            <a:headEnd/>
            <a:tailEnd/>
          </a:ln>
        </p:spPr>
        <p:txBody>
          <a:bodyPr>
            <a:spAutoFit/>
          </a:bodyPr>
          <a:lstStyle/>
          <a:p>
            <a:pPr eaLnBrk="0" hangingPunct="0">
              <a:spcBef>
                <a:spcPct val="50000"/>
              </a:spcBef>
            </a:pPr>
            <a:r>
              <a:rPr lang="de-DE" altLang="en-US" sz="2800" b="1">
                <a:latin typeface="Times New Roman" pitchFamily="18" charset="0"/>
              </a:rPr>
              <a:t>Patients infected with </a:t>
            </a:r>
            <a:r>
              <a:rPr lang="de-DE" altLang="en-US" sz="3600" b="1">
                <a:latin typeface="Times New Roman" pitchFamily="18" charset="0"/>
              </a:rPr>
              <a:t>HIV-1 virus</a:t>
            </a:r>
            <a:r>
              <a:rPr lang="de-DE" altLang="en-US" sz="2800" b="1">
                <a:latin typeface="Times New Roman" pitchFamily="18" charset="0"/>
              </a:rPr>
              <a:t> frequently present with neuro-psychiatric symptoms.</a:t>
            </a:r>
          </a:p>
        </p:txBody>
      </p:sp>
      <p:sp>
        <p:nvSpPr>
          <p:cNvPr id="31748" name="Text Box 6"/>
          <p:cNvSpPr txBox="1">
            <a:spLocks noChangeArrowheads="1"/>
          </p:cNvSpPr>
          <p:nvPr/>
        </p:nvSpPr>
        <p:spPr bwMode="auto">
          <a:xfrm>
            <a:off x="606425" y="2708275"/>
            <a:ext cx="9217025" cy="3970338"/>
          </a:xfrm>
          <a:prstGeom prst="rect">
            <a:avLst/>
          </a:prstGeom>
          <a:solidFill>
            <a:srgbClr val="FFFFCC"/>
          </a:solidFill>
          <a:ln w="12700">
            <a:noFill/>
            <a:miter lim="800000"/>
            <a:headEnd/>
            <a:tailEnd/>
          </a:ln>
        </p:spPr>
        <p:txBody>
          <a:bodyPr>
            <a:spAutoFit/>
          </a:bodyPr>
          <a:lstStyle/>
          <a:p>
            <a:pPr eaLnBrk="0" hangingPunct="0">
              <a:spcBef>
                <a:spcPct val="50000"/>
              </a:spcBef>
            </a:pPr>
            <a:r>
              <a:rPr lang="en-US" altLang="en-US" sz="2800" b="1">
                <a:latin typeface="Times New Roman" pitchFamily="18" charset="0"/>
              </a:rPr>
              <a:t>Do elevated KYNA levels mitigate the cytotoxic effects of Quinolinic and Glutamic Acids in the brain of HIV-1 patients?</a:t>
            </a:r>
          </a:p>
          <a:p>
            <a:pPr eaLnBrk="0" hangingPunct="0">
              <a:spcBef>
                <a:spcPct val="50000"/>
              </a:spcBef>
            </a:pPr>
            <a:r>
              <a:rPr lang="en-US" altLang="en-US" sz="2800" b="1">
                <a:latin typeface="Times New Roman" pitchFamily="18" charset="0"/>
              </a:rPr>
              <a:t>Do elevated KYNA levels play a role in the high lethality by patients with bronchopneumonia or after HIV-1 infection?</a:t>
            </a:r>
          </a:p>
          <a:p>
            <a:pPr eaLnBrk="0" hangingPunct="0">
              <a:spcBef>
                <a:spcPct val="50000"/>
              </a:spcBef>
            </a:pPr>
            <a:r>
              <a:rPr lang="en-US" altLang="en-US" sz="2800" b="1">
                <a:latin typeface="Times New Roman" pitchFamily="18" charset="0"/>
              </a:rPr>
              <a:t>Does the alteration of KYNA metabolism in the brain of HIV-1 infected subjects play a similar function as suggested in Alzheimer Dementia?</a:t>
            </a:r>
          </a:p>
        </p:txBody>
      </p:sp>
      <p:sp>
        <p:nvSpPr>
          <p:cNvPr id="31749" name="Text Box 7"/>
          <p:cNvSpPr txBox="1">
            <a:spLocks noChangeArrowheads="1"/>
          </p:cNvSpPr>
          <p:nvPr/>
        </p:nvSpPr>
        <p:spPr bwMode="auto">
          <a:xfrm>
            <a:off x="606425" y="1484313"/>
            <a:ext cx="9217025" cy="946150"/>
          </a:xfrm>
          <a:prstGeom prst="rect">
            <a:avLst/>
          </a:prstGeom>
          <a:solidFill>
            <a:srgbClr val="CC99FF"/>
          </a:solidFill>
          <a:ln w="12700">
            <a:noFill/>
            <a:miter lim="800000"/>
            <a:headEnd/>
            <a:tailEnd/>
          </a:ln>
        </p:spPr>
        <p:txBody>
          <a:bodyPr>
            <a:spAutoFit/>
          </a:bodyPr>
          <a:lstStyle/>
          <a:p>
            <a:pPr eaLnBrk="0" hangingPunct="0">
              <a:spcBef>
                <a:spcPct val="50000"/>
              </a:spcBef>
            </a:pPr>
            <a:r>
              <a:rPr lang="de-DE" altLang="en-US" sz="2800" b="1">
                <a:latin typeface="Times New Roman" pitchFamily="18" charset="0"/>
              </a:rPr>
              <a:t>Is the marked increase of KAT I activity mainly due to macrophage invasion in HIV-1 encephalopathy ?</a:t>
            </a:r>
          </a:p>
        </p:txBody>
      </p:sp>
      <p:sp>
        <p:nvSpPr>
          <p:cNvPr id="31750" name="Pfeil nach rechts 1"/>
          <p:cNvSpPr>
            <a:spLocks noChangeArrowheads="1"/>
          </p:cNvSpPr>
          <p:nvPr/>
        </p:nvSpPr>
        <p:spPr bwMode="auto">
          <a:xfrm>
            <a:off x="152400" y="2720975"/>
            <a:ext cx="360363" cy="484188"/>
          </a:xfrm>
          <a:prstGeom prst="rightArrow">
            <a:avLst>
              <a:gd name="adj1" fmla="val 50000"/>
              <a:gd name="adj2" fmla="val 50000"/>
            </a:avLst>
          </a:prstGeom>
          <a:solidFill>
            <a:srgbClr val="FF0000"/>
          </a:solidFill>
          <a:ln w="12700" algn="ctr">
            <a:solidFill>
              <a:schemeClr val="tx1"/>
            </a:solidFill>
            <a:round/>
            <a:headEnd/>
            <a:tailEnd/>
          </a:ln>
        </p:spPr>
        <p:txBody>
          <a:bodyPr/>
          <a:lstStyle/>
          <a:p>
            <a:endParaRPr lang="en-US"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ia2"/>
          <p:cNvPicPr>
            <a:picLocks noChangeAspect="1" noChangeArrowheads="1"/>
          </p:cNvPicPr>
          <p:nvPr/>
        </p:nvPicPr>
        <p:blipFill>
          <a:blip r:embed="rId2"/>
          <a:srcRect/>
          <a:stretch>
            <a:fillRect/>
          </a:stretch>
        </p:blipFill>
        <p:spPr bwMode="auto">
          <a:xfrm>
            <a:off x="101600" y="1801813"/>
            <a:ext cx="6705600" cy="4495800"/>
          </a:xfrm>
          <a:prstGeom prst="rect">
            <a:avLst/>
          </a:prstGeom>
          <a:noFill/>
          <a:ln w="9525">
            <a:noFill/>
            <a:miter lim="800000"/>
            <a:headEnd/>
            <a:tailEnd/>
          </a:ln>
        </p:spPr>
      </p:pic>
      <p:sp>
        <p:nvSpPr>
          <p:cNvPr id="32771" name="Text Box 3"/>
          <p:cNvSpPr txBox="1">
            <a:spLocks noChangeArrowheads="1"/>
          </p:cNvSpPr>
          <p:nvPr/>
        </p:nvSpPr>
        <p:spPr bwMode="auto">
          <a:xfrm>
            <a:off x="0" y="115888"/>
            <a:ext cx="10039350" cy="822325"/>
          </a:xfrm>
          <a:prstGeom prst="rect">
            <a:avLst/>
          </a:prstGeom>
          <a:noFill/>
          <a:ln w="12700">
            <a:noFill/>
            <a:miter lim="800000"/>
            <a:headEnd/>
            <a:tailEnd/>
          </a:ln>
        </p:spPr>
        <p:txBody>
          <a:bodyPr>
            <a:spAutoFit/>
          </a:bodyPr>
          <a:lstStyle/>
          <a:p>
            <a:pPr algn="ctr" eaLnBrk="0" hangingPunct="0">
              <a:spcBef>
                <a:spcPct val="50000"/>
              </a:spcBef>
            </a:pPr>
            <a:r>
              <a:rPr lang="de-DE" altLang="en-US" sz="2400" b="1"/>
              <a:t>Protective effect of Kynurenic Acid against Quinolinic Acid  induced neurotoxicity.</a:t>
            </a:r>
          </a:p>
        </p:txBody>
      </p:sp>
      <p:sp>
        <p:nvSpPr>
          <p:cNvPr id="32772" name="Text Box 4"/>
          <p:cNvSpPr txBox="1">
            <a:spLocks noChangeArrowheads="1"/>
          </p:cNvSpPr>
          <p:nvPr/>
        </p:nvSpPr>
        <p:spPr bwMode="auto">
          <a:xfrm>
            <a:off x="4114800" y="6553200"/>
            <a:ext cx="2667000" cy="304800"/>
          </a:xfrm>
          <a:prstGeom prst="rect">
            <a:avLst/>
          </a:prstGeom>
          <a:solidFill>
            <a:schemeClr val="bg1"/>
          </a:solidFill>
          <a:ln w="12700">
            <a:noFill/>
            <a:miter lim="800000"/>
            <a:headEnd/>
            <a:tailEnd/>
          </a:ln>
        </p:spPr>
        <p:txBody>
          <a:bodyPr>
            <a:spAutoFit/>
          </a:bodyPr>
          <a:lstStyle/>
          <a:p>
            <a:pPr algn="ctr" eaLnBrk="0" hangingPunct="0">
              <a:spcBef>
                <a:spcPct val="50000"/>
              </a:spcBef>
            </a:pPr>
            <a:r>
              <a:rPr lang="de-DE" altLang="en-US" sz="1400">
                <a:latin typeface="Times New Roman" pitchFamily="18" charset="0"/>
              </a:rPr>
              <a:t>A.C. Foster, Neurosci. Lett., 1984</a:t>
            </a:r>
          </a:p>
        </p:txBody>
      </p:sp>
      <p:sp>
        <p:nvSpPr>
          <p:cNvPr id="32773" name="Text Box 5"/>
          <p:cNvSpPr txBox="1">
            <a:spLocks noChangeArrowheads="1"/>
          </p:cNvSpPr>
          <p:nvPr/>
        </p:nvSpPr>
        <p:spPr bwMode="auto">
          <a:xfrm>
            <a:off x="6296025" y="1081088"/>
            <a:ext cx="3352800" cy="730250"/>
          </a:xfrm>
          <a:prstGeom prst="rect">
            <a:avLst/>
          </a:prstGeom>
          <a:solidFill>
            <a:srgbClr val="EAEAEA"/>
          </a:solidFill>
          <a:ln w="12700">
            <a:noFill/>
            <a:miter lim="800000"/>
            <a:headEnd/>
            <a:tailEnd/>
          </a:ln>
        </p:spPr>
        <p:txBody>
          <a:bodyPr>
            <a:spAutoFit/>
          </a:bodyPr>
          <a:lstStyle/>
          <a:p>
            <a:pPr eaLnBrk="0" hangingPunct="0">
              <a:spcBef>
                <a:spcPct val="50000"/>
              </a:spcBef>
            </a:pPr>
            <a:r>
              <a:rPr lang="de-DE" altLang="en-US" sz="1400" b="1" u="sng">
                <a:latin typeface="Times New Roman" pitchFamily="18" charset="0"/>
              </a:rPr>
              <a:t>b and d</a:t>
            </a:r>
            <a:r>
              <a:rPr lang="de-DE" altLang="en-US" sz="1400" b="1">
                <a:latin typeface="Times New Roman" pitchFamily="18" charset="0"/>
              </a:rPr>
              <a:t>: Intrahippocampal injection of Kynurenic and Quinolinic Acid </a:t>
            </a:r>
            <a:r>
              <a:rPr lang="de-DE" altLang="en-US" sz="1400">
                <a:latin typeface="Times New Roman" pitchFamily="18" charset="0"/>
              </a:rPr>
              <a:t>(Nissl Staining)</a:t>
            </a:r>
            <a:r>
              <a:rPr lang="de-DE" altLang="en-US" sz="1400" b="1">
                <a:latin typeface="Times New Roman" pitchFamily="18" charset="0"/>
              </a:rPr>
              <a:t>.</a:t>
            </a:r>
          </a:p>
        </p:txBody>
      </p:sp>
      <p:sp>
        <p:nvSpPr>
          <p:cNvPr id="32774" name="Text Box 6"/>
          <p:cNvSpPr txBox="1">
            <a:spLocks noChangeArrowheads="1"/>
          </p:cNvSpPr>
          <p:nvPr/>
        </p:nvSpPr>
        <p:spPr bwMode="auto">
          <a:xfrm>
            <a:off x="1182688" y="1095375"/>
            <a:ext cx="3276600" cy="730250"/>
          </a:xfrm>
          <a:prstGeom prst="rect">
            <a:avLst/>
          </a:prstGeom>
          <a:solidFill>
            <a:srgbClr val="EAEAEA"/>
          </a:solidFill>
          <a:ln w="12700">
            <a:noFill/>
            <a:miter lim="800000"/>
            <a:headEnd/>
            <a:tailEnd/>
          </a:ln>
        </p:spPr>
        <p:txBody>
          <a:bodyPr>
            <a:spAutoFit/>
          </a:bodyPr>
          <a:lstStyle/>
          <a:p>
            <a:pPr eaLnBrk="0" hangingPunct="0">
              <a:spcBef>
                <a:spcPct val="50000"/>
              </a:spcBef>
            </a:pPr>
            <a:r>
              <a:rPr lang="de-DE" altLang="en-US" sz="1400" b="1" u="sng">
                <a:latin typeface="Times New Roman" pitchFamily="18" charset="0"/>
              </a:rPr>
              <a:t>a and c</a:t>
            </a:r>
            <a:r>
              <a:rPr lang="de-DE" altLang="en-US" sz="1400" b="1">
                <a:latin typeface="Times New Roman" pitchFamily="18" charset="0"/>
              </a:rPr>
              <a:t>: Intrahippocampal injection of saline and Quinolinic Acid</a:t>
            </a:r>
            <a:r>
              <a:rPr lang="de-DE" altLang="en-US" sz="1400">
                <a:latin typeface="Times New Roman" pitchFamily="18" charset="0"/>
              </a:rPr>
              <a:t> (Nissl Staining)</a:t>
            </a:r>
            <a:r>
              <a:rPr lang="de-DE" altLang="en-US" sz="1400" b="1">
                <a:latin typeface="Times New Roman" pitchFamily="18" charset="0"/>
              </a:rPr>
              <a:t>.</a:t>
            </a:r>
          </a:p>
        </p:txBody>
      </p:sp>
      <p:sp>
        <p:nvSpPr>
          <p:cNvPr id="32775" name="Textfeld 3"/>
          <p:cNvSpPr txBox="1">
            <a:spLocks noChangeArrowheads="1"/>
          </p:cNvSpPr>
          <p:nvPr/>
        </p:nvSpPr>
        <p:spPr bwMode="auto">
          <a:xfrm>
            <a:off x="6988175" y="2667000"/>
            <a:ext cx="2660650" cy="2184400"/>
          </a:xfrm>
          <a:prstGeom prst="rect">
            <a:avLst/>
          </a:prstGeom>
          <a:noFill/>
          <a:ln w="9525">
            <a:noFill/>
            <a:miter lim="800000"/>
            <a:headEnd/>
            <a:tailEnd/>
          </a:ln>
        </p:spPr>
        <p:txBody>
          <a:bodyPr>
            <a:spAutoFit/>
          </a:bodyPr>
          <a:lstStyle/>
          <a:p>
            <a:r>
              <a:rPr lang="de-AT" altLang="en-US" sz="2400"/>
              <a:t>In HIV-1 infected patients </a:t>
            </a:r>
          </a:p>
          <a:p>
            <a:endParaRPr lang="de-AT" altLang="en-US" sz="2400"/>
          </a:p>
          <a:p>
            <a:r>
              <a:rPr lang="de-AT" altLang="en-US" sz="2400"/>
              <a:t>QUIN &gt;&gt; KYNA </a:t>
            </a:r>
          </a:p>
          <a:p>
            <a:endParaRPr lang="de-AT" altLang="en-US" sz="2400">
              <a:solidFill>
                <a:srgbClr val="000000"/>
              </a:solidFill>
            </a:endParaRPr>
          </a:p>
          <a:p>
            <a:r>
              <a:rPr lang="de-DE" altLang="en-US" i="1">
                <a:solidFill>
                  <a:srgbClr val="000000"/>
                </a:solidFill>
              </a:rPr>
              <a:t>Heyes et al., 1992</a:t>
            </a:r>
            <a:endParaRPr lang="en-US" altLang="en-US" i="1">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1447800"/>
            <a:ext cx="10039350" cy="5410200"/>
          </a:xfrm>
          <a:noFill/>
        </p:spPr>
        <p:txBody>
          <a:bodyPr lIns="90488" tIns="44450" rIns="90488" bIns="44450"/>
          <a:lstStyle/>
          <a:p>
            <a:pPr eaLnBrk="1" hangingPunct="1">
              <a:buFontTx/>
              <a:buNone/>
            </a:pPr>
            <a:endParaRPr lang="de-DE" altLang="en-US" sz="2000" smtClean="0">
              <a:solidFill>
                <a:schemeClr val="tx2"/>
              </a:solidFill>
            </a:endParaRPr>
          </a:p>
          <a:p>
            <a:pPr eaLnBrk="1" hangingPunct="1">
              <a:buFontTx/>
              <a:buNone/>
            </a:pPr>
            <a:endParaRPr lang="de-DE" altLang="en-US" sz="2000" smtClean="0">
              <a:solidFill>
                <a:schemeClr val="tx2"/>
              </a:solidFill>
            </a:endParaRPr>
          </a:p>
        </p:txBody>
      </p:sp>
      <p:sp>
        <p:nvSpPr>
          <p:cNvPr id="33795" name="Text Box 4"/>
          <p:cNvSpPr txBox="1">
            <a:spLocks noChangeArrowheads="1"/>
          </p:cNvSpPr>
          <p:nvPr/>
        </p:nvSpPr>
        <p:spPr bwMode="auto">
          <a:xfrm>
            <a:off x="512763" y="225425"/>
            <a:ext cx="8783637" cy="1068388"/>
          </a:xfrm>
          <a:prstGeom prst="rect">
            <a:avLst/>
          </a:prstGeom>
          <a:solidFill>
            <a:srgbClr val="CCFFFF"/>
          </a:solidFill>
          <a:ln w="12700">
            <a:noFill/>
            <a:miter lim="800000"/>
            <a:headEnd/>
            <a:tailEnd/>
          </a:ln>
        </p:spPr>
        <p:txBody>
          <a:bodyPr>
            <a:spAutoFit/>
          </a:bodyPr>
          <a:lstStyle/>
          <a:p>
            <a:pPr eaLnBrk="0" hangingPunct="0">
              <a:spcBef>
                <a:spcPct val="50000"/>
              </a:spcBef>
            </a:pPr>
            <a:r>
              <a:rPr lang="de-DE" altLang="en-US" sz="2800" b="1">
                <a:latin typeface="Times New Roman" pitchFamily="18" charset="0"/>
              </a:rPr>
              <a:t>Patients infected with </a:t>
            </a:r>
            <a:r>
              <a:rPr lang="de-DE" altLang="en-US" sz="3600" b="1">
                <a:latin typeface="Times New Roman" pitchFamily="18" charset="0"/>
              </a:rPr>
              <a:t>HIV-1 virus</a:t>
            </a:r>
            <a:r>
              <a:rPr lang="de-DE" altLang="en-US" sz="2800" b="1">
                <a:latin typeface="Times New Roman" pitchFamily="18" charset="0"/>
              </a:rPr>
              <a:t> frequently present with neuro-psychiatric symptoms.</a:t>
            </a:r>
          </a:p>
        </p:txBody>
      </p:sp>
      <p:sp>
        <p:nvSpPr>
          <p:cNvPr id="33796" name="Text Box 6"/>
          <p:cNvSpPr txBox="1">
            <a:spLocks noChangeArrowheads="1"/>
          </p:cNvSpPr>
          <p:nvPr/>
        </p:nvSpPr>
        <p:spPr bwMode="auto">
          <a:xfrm>
            <a:off x="606425" y="2708275"/>
            <a:ext cx="9217025" cy="3970338"/>
          </a:xfrm>
          <a:prstGeom prst="rect">
            <a:avLst/>
          </a:prstGeom>
          <a:solidFill>
            <a:srgbClr val="FFFFCC"/>
          </a:solidFill>
          <a:ln w="12700">
            <a:noFill/>
            <a:miter lim="800000"/>
            <a:headEnd/>
            <a:tailEnd/>
          </a:ln>
        </p:spPr>
        <p:txBody>
          <a:bodyPr>
            <a:spAutoFit/>
          </a:bodyPr>
          <a:lstStyle/>
          <a:p>
            <a:pPr eaLnBrk="0" hangingPunct="0">
              <a:spcBef>
                <a:spcPct val="50000"/>
              </a:spcBef>
            </a:pPr>
            <a:r>
              <a:rPr lang="en-US" altLang="en-US" sz="2800" b="1">
                <a:latin typeface="Times New Roman" pitchFamily="18" charset="0"/>
              </a:rPr>
              <a:t>Do elevated KYNA levels mitigate the cytotoxic effects of Quinolinic and Glutamic Acids in the brain of HIV-1 patients?</a:t>
            </a:r>
          </a:p>
          <a:p>
            <a:pPr eaLnBrk="0" hangingPunct="0">
              <a:spcBef>
                <a:spcPct val="50000"/>
              </a:spcBef>
            </a:pPr>
            <a:r>
              <a:rPr lang="en-US" altLang="en-US" sz="2800" b="1">
                <a:latin typeface="Times New Roman" pitchFamily="18" charset="0"/>
              </a:rPr>
              <a:t>Do elevated KYNA levels play a role in the high lethality by patients with bronchopneumonia or after HIV-1 infection?</a:t>
            </a:r>
          </a:p>
          <a:p>
            <a:pPr eaLnBrk="0" hangingPunct="0">
              <a:spcBef>
                <a:spcPct val="50000"/>
              </a:spcBef>
            </a:pPr>
            <a:r>
              <a:rPr lang="en-US" altLang="en-US" sz="2800" b="1">
                <a:latin typeface="Times New Roman" pitchFamily="18" charset="0"/>
              </a:rPr>
              <a:t>Does the alteration of KYNA metabolism in the brain of HIV-1 infected subjects play a similar function as suggested in Alzheimer Dementia?</a:t>
            </a:r>
          </a:p>
        </p:txBody>
      </p:sp>
      <p:sp>
        <p:nvSpPr>
          <p:cNvPr id="33797" name="Text Box 7"/>
          <p:cNvSpPr txBox="1">
            <a:spLocks noChangeArrowheads="1"/>
          </p:cNvSpPr>
          <p:nvPr/>
        </p:nvSpPr>
        <p:spPr bwMode="auto">
          <a:xfrm>
            <a:off x="606425" y="1484313"/>
            <a:ext cx="9217025" cy="946150"/>
          </a:xfrm>
          <a:prstGeom prst="rect">
            <a:avLst/>
          </a:prstGeom>
          <a:solidFill>
            <a:srgbClr val="CC99FF"/>
          </a:solidFill>
          <a:ln w="12700">
            <a:noFill/>
            <a:miter lim="800000"/>
            <a:headEnd/>
            <a:tailEnd/>
          </a:ln>
        </p:spPr>
        <p:txBody>
          <a:bodyPr>
            <a:spAutoFit/>
          </a:bodyPr>
          <a:lstStyle/>
          <a:p>
            <a:pPr eaLnBrk="0" hangingPunct="0">
              <a:spcBef>
                <a:spcPct val="50000"/>
              </a:spcBef>
            </a:pPr>
            <a:r>
              <a:rPr lang="de-DE" altLang="en-US" sz="2800" b="1">
                <a:latin typeface="Times New Roman" pitchFamily="18" charset="0"/>
              </a:rPr>
              <a:t>Is the marked increase of KAT I activity mainly due to macrophage invasion in HIV-1 encephalopathy ?</a:t>
            </a:r>
          </a:p>
        </p:txBody>
      </p:sp>
      <p:sp>
        <p:nvSpPr>
          <p:cNvPr id="33798" name="Pfeil nach rechts 1"/>
          <p:cNvSpPr>
            <a:spLocks noChangeArrowheads="1"/>
          </p:cNvSpPr>
          <p:nvPr/>
        </p:nvSpPr>
        <p:spPr bwMode="auto">
          <a:xfrm>
            <a:off x="246063" y="4262438"/>
            <a:ext cx="360362" cy="484187"/>
          </a:xfrm>
          <a:prstGeom prst="rightArrow">
            <a:avLst>
              <a:gd name="adj1" fmla="val 50000"/>
              <a:gd name="adj2" fmla="val 50000"/>
            </a:avLst>
          </a:prstGeom>
          <a:solidFill>
            <a:srgbClr val="FF0000"/>
          </a:solidFill>
          <a:ln w="12700" algn="ctr">
            <a:solidFill>
              <a:schemeClr val="tx1"/>
            </a:solidFill>
            <a:round/>
            <a:headEnd/>
            <a:tailEnd/>
          </a:ln>
        </p:spPr>
        <p:txBody>
          <a:bodyPr/>
          <a:lstStyle/>
          <a:p>
            <a:endParaRPr lang="en-US"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a:hlinkClick r:id="" action="ppaction://ole?verb=0"/>
          </p:cNvPr>
          <p:cNvGraphicFramePr>
            <a:graphicFrameLocks/>
          </p:cNvGraphicFramePr>
          <p:nvPr/>
        </p:nvGraphicFramePr>
        <p:xfrm>
          <a:off x="915988" y="1074738"/>
          <a:ext cx="8670925" cy="4965700"/>
        </p:xfrm>
        <a:graphic>
          <a:graphicData uri="http://schemas.openxmlformats.org/presentationml/2006/ole">
            <p:oleObj spid="_x0000_s1026" r:id="rId3" imgW="8675360" imgH="4968671" progId="Excel.Chart.8">
              <p:embed/>
            </p:oleObj>
          </a:graphicData>
        </a:graphic>
      </p:graphicFrame>
      <p:sp>
        <p:nvSpPr>
          <p:cNvPr id="1027" name="Text Box 8"/>
          <p:cNvSpPr txBox="1">
            <a:spLocks noChangeArrowheads="1"/>
          </p:cNvSpPr>
          <p:nvPr/>
        </p:nvSpPr>
        <p:spPr bwMode="auto">
          <a:xfrm>
            <a:off x="1828800" y="6248400"/>
            <a:ext cx="3657600" cy="336550"/>
          </a:xfrm>
          <a:prstGeom prst="rect">
            <a:avLst/>
          </a:prstGeom>
          <a:noFill/>
          <a:ln w="12700">
            <a:noFill/>
            <a:miter lim="800000"/>
            <a:headEnd/>
            <a:tailEnd/>
          </a:ln>
        </p:spPr>
        <p:txBody>
          <a:bodyPr>
            <a:spAutoFit/>
          </a:bodyPr>
          <a:lstStyle/>
          <a:p>
            <a:pPr>
              <a:spcBef>
                <a:spcPct val="50000"/>
              </a:spcBef>
            </a:pPr>
            <a:r>
              <a:rPr lang="de-DE" altLang="en-US" i="1">
                <a:latin typeface="Times New Roman" pitchFamily="18" charset="0"/>
              </a:rPr>
              <a:t>(H. Baran et al., Life Sciences 2001)</a:t>
            </a:r>
            <a:endParaRPr lang="de-DE" altLang="en-US" sz="2400">
              <a:latin typeface="Times New Roman" pitchFamily="18" charset="0"/>
            </a:endParaRPr>
          </a:p>
        </p:txBody>
      </p:sp>
      <p:sp>
        <p:nvSpPr>
          <p:cNvPr id="1028" name="Textfeld 2"/>
          <p:cNvSpPr txBox="1">
            <a:spLocks noChangeArrowheads="1"/>
          </p:cNvSpPr>
          <p:nvPr/>
        </p:nvSpPr>
        <p:spPr bwMode="auto">
          <a:xfrm>
            <a:off x="966788" y="260350"/>
            <a:ext cx="8497887" cy="831850"/>
          </a:xfrm>
          <a:prstGeom prst="rect">
            <a:avLst/>
          </a:prstGeom>
          <a:noFill/>
          <a:ln w="9525">
            <a:noFill/>
            <a:miter lim="800000"/>
            <a:headEnd/>
            <a:tailEnd/>
          </a:ln>
        </p:spPr>
        <p:txBody>
          <a:bodyPr>
            <a:spAutoFit/>
          </a:bodyPr>
          <a:lstStyle/>
          <a:p>
            <a:r>
              <a:rPr lang="de-AT" altLang="en-US" sz="2400"/>
              <a:t>Time dipendent increase of Kynurenic acid in tha brain in rat experimental asphyxia. </a:t>
            </a:r>
            <a:endParaRPr lang="en-US" altLang="en-US" sz="24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a:hlinkClick r:id="" action="ppaction://ole?verb=0"/>
          </p:cNvPr>
          <p:cNvGraphicFramePr>
            <a:graphicFrameLocks/>
          </p:cNvGraphicFramePr>
          <p:nvPr/>
        </p:nvGraphicFramePr>
        <p:xfrm>
          <a:off x="555625" y="468313"/>
          <a:ext cx="9498013" cy="5697537"/>
        </p:xfrm>
        <a:graphic>
          <a:graphicData uri="http://schemas.openxmlformats.org/presentationml/2006/ole">
            <p:oleObj spid="_x0000_s2050" r:id="rId3" imgW="9498391" imgH="5694157" progId="Excel.Chart.8">
              <p:embed/>
            </p:oleObj>
          </a:graphicData>
        </a:graphic>
      </p:graphicFrame>
      <p:sp>
        <p:nvSpPr>
          <p:cNvPr id="2051" name="Text Box 5"/>
          <p:cNvSpPr txBox="1">
            <a:spLocks noChangeArrowheads="1"/>
          </p:cNvSpPr>
          <p:nvPr/>
        </p:nvSpPr>
        <p:spPr bwMode="auto">
          <a:xfrm>
            <a:off x="1371600" y="6248400"/>
            <a:ext cx="6096000" cy="336550"/>
          </a:xfrm>
          <a:prstGeom prst="rect">
            <a:avLst/>
          </a:prstGeom>
          <a:noFill/>
          <a:ln w="12700">
            <a:noFill/>
            <a:miter lim="800000"/>
            <a:headEnd/>
            <a:tailEnd/>
          </a:ln>
        </p:spPr>
        <p:txBody>
          <a:bodyPr>
            <a:spAutoFit/>
          </a:bodyPr>
          <a:lstStyle/>
          <a:p>
            <a:pPr>
              <a:spcBef>
                <a:spcPct val="50000"/>
              </a:spcBef>
            </a:pPr>
            <a:r>
              <a:rPr lang="de-DE" altLang="en-US">
                <a:latin typeface="Times New Roman" pitchFamily="18" charset="0"/>
              </a:rPr>
              <a:t>H. Baran, et al., Life Sciences, 2001</a:t>
            </a:r>
            <a:endParaRPr lang="de-DE" altLang="en-US" sz="2400">
              <a:latin typeface="Times New Roman" pitchFamily="18" charset="0"/>
            </a:endParaRPr>
          </a:p>
        </p:txBody>
      </p:sp>
      <p:sp>
        <p:nvSpPr>
          <p:cNvPr id="2052" name="Text Box 6"/>
          <p:cNvSpPr txBox="1">
            <a:spLocks noChangeArrowheads="1"/>
          </p:cNvSpPr>
          <p:nvPr/>
        </p:nvSpPr>
        <p:spPr bwMode="auto">
          <a:xfrm>
            <a:off x="1903413" y="0"/>
            <a:ext cx="184150" cy="519113"/>
          </a:xfrm>
          <a:prstGeom prst="rect">
            <a:avLst/>
          </a:prstGeom>
          <a:noFill/>
          <a:ln w="12700">
            <a:noFill/>
            <a:miter lim="800000"/>
            <a:headEnd/>
            <a:tailEnd/>
          </a:ln>
        </p:spPr>
        <p:txBody>
          <a:bodyPr wrap="none">
            <a:spAutoFit/>
          </a:bodyPr>
          <a:lstStyle/>
          <a:p>
            <a:endParaRPr lang="de-AT"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0" y="1447800"/>
            <a:ext cx="10039350" cy="5410200"/>
          </a:xfrm>
          <a:noFill/>
        </p:spPr>
        <p:txBody>
          <a:bodyPr lIns="90488" tIns="44450" rIns="90488" bIns="44450"/>
          <a:lstStyle/>
          <a:p>
            <a:pPr eaLnBrk="1" hangingPunct="1">
              <a:buFontTx/>
              <a:buNone/>
            </a:pPr>
            <a:endParaRPr lang="de-DE" altLang="en-US" sz="2000" smtClean="0">
              <a:solidFill>
                <a:schemeClr val="tx2"/>
              </a:solidFill>
            </a:endParaRPr>
          </a:p>
          <a:p>
            <a:pPr eaLnBrk="1" hangingPunct="1">
              <a:buFontTx/>
              <a:buNone/>
            </a:pPr>
            <a:endParaRPr lang="de-DE" altLang="en-US" sz="2000" smtClean="0">
              <a:solidFill>
                <a:schemeClr val="tx2"/>
              </a:solidFill>
            </a:endParaRPr>
          </a:p>
        </p:txBody>
      </p:sp>
      <p:sp>
        <p:nvSpPr>
          <p:cNvPr id="34819" name="Text Box 4"/>
          <p:cNvSpPr txBox="1">
            <a:spLocks noChangeArrowheads="1"/>
          </p:cNvSpPr>
          <p:nvPr/>
        </p:nvSpPr>
        <p:spPr bwMode="auto">
          <a:xfrm>
            <a:off x="512763" y="225425"/>
            <a:ext cx="8783637" cy="1068388"/>
          </a:xfrm>
          <a:prstGeom prst="rect">
            <a:avLst/>
          </a:prstGeom>
          <a:solidFill>
            <a:srgbClr val="CCFFFF"/>
          </a:solidFill>
          <a:ln w="12700">
            <a:noFill/>
            <a:miter lim="800000"/>
            <a:headEnd/>
            <a:tailEnd/>
          </a:ln>
        </p:spPr>
        <p:txBody>
          <a:bodyPr>
            <a:spAutoFit/>
          </a:bodyPr>
          <a:lstStyle/>
          <a:p>
            <a:pPr eaLnBrk="0" hangingPunct="0">
              <a:spcBef>
                <a:spcPct val="50000"/>
              </a:spcBef>
            </a:pPr>
            <a:r>
              <a:rPr lang="de-DE" altLang="en-US" sz="2800" b="1">
                <a:latin typeface="Times New Roman" pitchFamily="18" charset="0"/>
              </a:rPr>
              <a:t>Patients infected with </a:t>
            </a:r>
            <a:r>
              <a:rPr lang="de-DE" altLang="en-US" sz="3600" b="1">
                <a:latin typeface="Times New Roman" pitchFamily="18" charset="0"/>
              </a:rPr>
              <a:t>HIV-1 virus</a:t>
            </a:r>
            <a:r>
              <a:rPr lang="de-DE" altLang="en-US" sz="2800" b="1">
                <a:latin typeface="Times New Roman" pitchFamily="18" charset="0"/>
              </a:rPr>
              <a:t> frequently present with neuro-psychiatric symptoms.</a:t>
            </a:r>
          </a:p>
        </p:txBody>
      </p:sp>
      <p:sp>
        <p:nvSpPr>
          <p:cNvPr id="34820" name="Text Box 6"/>
          <p:cNvSpPr txBox="1">
            <a:spLocks noChangeArrowheads="1"/>
          </p:cNvSpPr>
          <p:nvPr/>
        </p:nvSpPr>
        <p:spPr bwMode="auto">
          <a:xfrm>
            <a:off x="606425" y="2708275"/>
            <a:ext cx="9217025" cy="3970338"/>
          </a:xfrm>
          <a:prstGeom prst="rect">
            <a:avLst/>
          </a:prstGeom>
          <a:solidFill>
            <a:srgbClr val="FFFFCC"/>
          </a:solidFill>
          <a:ln w="12700">
            <a:noFill/>
            <a:miter lim="800000"/>
            <a:headEnd/>
            <a:tailEnd/>
          </a:ln>
        </p:spPr>
        <p:txBody>
          <a:bodyPr>
            <a:spAutoFit/>
          </a:bodyPr>
          <a:lstStyle/>
          <a:p>
            <a:pPr eaLnBrk="0" hangingPunct="0">
              <a:spcBef>
                <a:spcPct val="50000"/>
              </a:spcBef>
            </a:pPr>
            <a:r>
              <a:rPr lang="en-US" altLang="en-US" sz="2800" b="1">
                <a:latin typeface="Times New Roman" pitchFamily="18" charset="0"/>
              </a:rPr>
              <a:t>Do elevated KYNA levels mitigate the cytotoxic effects of Quinolinic and Glutamic Acids in the brain of HIV-1 patients?</a:t>
            </a:r>
          </a:p>
          <a:p>
            <a:pPr eaLnBrk="0" hangingPunct="0">
              <a:spcBef>
                <a:spcPct val="50000"/>
              </a:spcBef>
            </a:pPr>
            <a:r>
              <a:rPr lang="en-US" altLang="en-US" sz="2800" b="1">
                <a:latin typeface="Times New Roman" pitchFamily="18" charset="0"/>
              </a:rPr>
              <a:t>Do elevated KYNA levels play a role in the high lethality by patients with bronchopneumonia or after HIV-1 infection?</a:t>
            </a:r>
          </a:p>
          <a:p>
            <a:pPr eaLnBrk="0" hangingPunct="0">
              <a:spcBef>
                <a:spcPct val="50000"/>
              </a:spcBef>
            </a:pPr>
            <a:r>
              <a:rPr lang="en-US" altLang="en-US" sz="2800" b="1">
                <a:latin typeface="Times New Roman" pitchFamily="18" charset="0"/>
              </a:rPr>
              <a:t>Does the alteration of KYNA metabolism in the brain of HIV-1 infected subjects play a similar function as suggested in Alzheimer Dementia?</a:t>
            </a:r>
          </a:p>
        </p:txBody>
      </p:sp>
      <p:sp>
        <p:nvSpPr>
          <p:cNvPr id="34821" name="Text Box 7"/>
          <p:cNvSpPr txBox="1">
            <a:spLocks noChangeArrowheads="1"/>
          </p:cNvSpPr>
          <p:nvPr/>
        </p:nvSpPr>
        <p:spPr bwMode="auto">
          <a:xfrm>
            <a:off x="606425" y="1484313"/>
            <a:ext cx="9217025" cy="946150"/>
          </a:xfrm>
          <a:prstGeom prst="rect">
            <a:avLst/>
          </a:prstGeom>
          <a:solidFill>
            <a:srgbClr val="CC99FF"/>
          </a:solidFill>
          <a:ln w="12700">
            <a:noFill/>
            <a:miter lim="800000"/>
            <a:headEnd/>
            <a:tailEnd/>
          </a:ln>
        </p:spPr>
        <p:txBody>
          <a:bodyPr>
            <a:spAutoFit/>
          </a:bodyPr>
          <a:lstStyle/>
          <a:p>
            <a:pPr eaLnBrk="0" hangingPunct="0">
              <a:spcBef>
                <a:spcPct val="50000"/>
              </a:spcBef>
            </a:pPr>
            <a:r>
              <a:rPr lang="de-DE" altLang="en-US" sz="2800" b="1">
                <a:latin typeface="Times New Roman" pitchFamily="18" charset="0"/>
              </a:rPr>
              <a:t>Is the marked increase of KAT I activity mainly due to macrophage invasion in HIV-1 encephalopathy ?</a:t>
            </a:r>
          </a:p>
        </p:txBody>
      </p:sp>
      <p:sp>
        <p:nvSpPr>
          <p:cNvPr id="34822" name="Pfeil nach rechts 1"/>
          <p:cNvSpPr>
            <a:spLocks noChangeArrowheads="1"/>
          </p:cNvSpPr>
          <p:nvPr/>
        </p:nvSpPr>
        <p:spPr bwMode="auto">
          <a:xfrm>
            <a:off x="152400" y="5373688"/>
            <a:ext cx="360363" cy="484187"/>
          </a:xfrm>
          <a:prstGeom prst="rightArrow">
            <a:avLst>
              <a:gd name="adj1" fmla="val 50000"/>
              <a:gd name="adj2" fmla="val 50000"/>
            </a:avLst>
          </a:prstGeom>
          <a:solidFill>
            <a:srgbClr val="FF3300"/>
          </a:solidFill>
          <a:ln w="12700" algn="ctr">
            <a:solidFill>
              <a:schemeClr val="tx1"/>
            </a:solidFill>
            <a:round/>
            <a:headEnd/>
            <a:tailEnd/>
          </a:ln>
        </p:spPr>
        <p:txBody>
          <a:bodyPr/>
          <a:lstStyle/>
          <a:p>
            <a:endParaRPr lang="en-US" altLang="en-US">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19200" y="304800"/>
            <a:ext cx="2590800" cy="304800"/>
          </a:xfrm>
          <a:prstGeom prst="rect">
            <a:avLst/>
          </a:prstGeom>
          <a:noFill/>
          <a:ln w="12700">
            <a:noFill/>
            <a:miter lim="800000"/>
            <a:headEnd/>
            <a:tailEnd/>
          </a:ln>
        </p:spPr>
        <p:txBody>
          <a:bodyPr>
            <a:spAutoFit/>
          </a:bodyPr>
          <a:lstStyle/>
          <a:p>
            <a:pPr eaLnBrk="0" hangingPunct="0">
              <a:spcBef>
                <a:spcPct val="50000"/>
              </a:spcBef>
            </a:pPr>
            <a:endParaRPr lang="de-AT" altLang="en-US" sz="1400" b="1">
              <a:latin typeface="Arial Black" pitchFamily="34" charset="0"/>
            </a:endParaRPr>
          </a:p>
        </p:txBody>
      </p:sp>
      <p:sp>
        <p:nvSpPr>
          <p:cNvPr id="10243" name="Text Box 3"/>
          <p:cNvSpPr txBox="1">
            <a:spLocks noChangeArrowheads="1"/>
          </p:cNvSpPr>
          <p:nvPr/>
        </p:nvSpPr>
        <p:spPr bwMode="auto">
          <a:xfrm>
            <a:off x="1295400" y="4572000"/>
            <a:ext cx="3200400" cy="304800"/>
          </a:xfrm>
          <a:prstGeom prst="rect">
            <a:avLst/>
          </a:prstGeom>
          <a:noFill/>
          <a:ln w="12700">
            <a:noFill/>
            <a:miter lim="800000"/>
            <a:headEnd/>
            <a:tailEnd/>
          </a:ln>
        </p:spPr>
        <p:txBody>
          <a:bodyPr>
            <a:spAutoFit/>
          </a:bodyPr>
          <a:lstStyle/>
          <a:p>
            <a:pPr eaLnBrk="0" hangingPunct="0">
              <a:spcBef>
                <a:spcPct val="50000"/>
              </a:spcBef>
            </a:pPr>
            <a:endParaRPr lang="de-AT" altLang="en-US" sz="1400" b="1">
              <a:latin typeface="Arial Black" pitchFamily="34" charset="0"/>
            </a:endParaRPr>
          </a:p>
        </p:txBody>
      </p:sp>
      <p:sp>
        <p:nvSpPr>
          <p:cNvPr id="10244" name="Text Box 4"/>
          <p:cNvSpPr txBox="1">
            <a:spLocks noChangeArrowheads="1"/>
          </p:cNvSpPr>
          <p:nvPr/>
        </p:nvSpPr>
        <p:spPr bwMode="auto">
          <a:xfrm>
            <a:off x="6007100" y="1844675"/>
            <a:ext cx="3960813" cy="3113088"/>
          </a:xfrm>
          <a:prstGeom prst="rect">
            <a:avLst/>
          </a:prstGeom>
          <a:solidFill>
            <a:srgbClr val="FFFF66"/>
          </a:solidFill>
          <a:ln w="12700">
            <a:noFill/>
            <a:miter lim="800000"/>
            <a:headEnd/>
            <a:tailEnd/>
          </a:ln>
        </p:spPr>
        <p:txBody>
          <a:bodyPr>
            <a:spAutoFit/>
          </a:bodyPr>
          <a:lstStyle/>
          <a:p>
            <a:pPr eaLnBrk="0" hangingPunct="0">
              <a:spcBef>
                <a:spcPct val="50000"/>
              </a:spcBef>
            </a:pPr>
            <a:r>
              <a:rPr lang="de-DE" altLang="en-US" sz="3600" b="1" i="1">
                <a:solidFill>
                  <a:srgbClr val="800000"/>
                </a:solidFill>
              </a:rPr>
              <a:t>Kynurenine Pathway</a:t>
            </a:r>
            <a:r>
              <a:rPr lang="de-DE" altLang="en-US" sz="3600" b="1">
                <a:solidFill>
                  <a:srgbClr val="800000"/>
                </a:solidFill>
              </a:rPr>
              <a:t> is the </a:t>
            </a:r>
            <a:r>
              <a:rPr lang="de-DE" altLang="en-US" sz="3600" b="1" u="sng">
                <a:solidFill>
                  <a:srgbClr val="800000"/>
                </a:solidFill>
              </a:rPr>
              <a:t>major road</a:t>
            </a:r>
            <a:r>
              <a:rPr lang="de-DE" altLang="en-US" sz="3600" b="1">
                <a:solidFill>
                  <a:srgbClr val="800000"/>
                </a:solidFill>
              </a:rPr>
              <a:t> of </a:t>
            </a:r>
          </a:p>
          <a:p>
            <a:pPr eaLnBrk="0" hangingPunct="0">
              <a:spcBef>
                <a:spcPct val="50000"/>
              </a:spcBef>
            </a:pPr>
            <a:r>
              <a:rPr lang="de-DE" altLang="en-US" sz="3600" b="1" i="1">
                <a:solidFill>
                  <a:srgbClr val="800000"/>
                </a:solidFill>
              </a:rPr>
              <a:t>L-Tryptophan</a:t>
            </a:r>
            <a:r>
              <a:rPr lang="de-DE" altLang="en-US" sz="3600" b="1">
                <a:solidFill>
                  <a:srgbClr val="800000"/>
                </a:solidFill>
              </a:rPr>
              <a:t> catabolism.</a:t>
            </a:r>
            <a:r>
              <a:rPr lang="de-DE" altLang="en-US" sz="3600"/>
              <a:t> </a:t>
            </a:r>
          </a:p>
        </p:txBody>
      </p:sp>
      <p:pic>
        <p:nvPicPr>
          <p:cNvPr id="10245" name="Picture 5" descr="TRYPTOTHAN PATHWAY"/>
          <p:cNvPicPr>
            <a:picLocks noChangeAspect="1" noChangeArrowheads="1"/>
          </p:cNvPicPr>
          <p:nvPr/>
        </p:nvPicPr>
        <p:blipFill>
          <a:blip r:embed="rId2"/>
          <a:srcRect/>
          <a:stretch>
            <a:fillRect/>
          </a:stretch>
        </p:blipFill>
        <p:spPr bwMode="auto">
          <a:xfrm>
            <a:off x="66675" y="0"/>
            <a:ext cx="46450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71438"/>
            <a:ext cx="10287000" cy="6786562"/>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401638" y="44450"/>
            <a:ext cx="10287000" cy="667861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hteck 3"/>
          <p:cNvSpPr>
            <a:spLocks noChangeArrowheads="1"/>
          </p:cNvSpPr>
          <p:nvPr/>
        </p:nvSpPr>
        <p:spPr bwMode="auto">
          <a:xfrm>
            <a:off x="319088" y="196850"/>
            <a:ext cx="9577387" cy="3446463"/>
          </a:xfrm>
          <a:prstGeom prst="rect">
            <a:avLst/>
          </a:prstGeom>
          <a:solidFill>
            <a:srgbClr val="FFFF99"/>
          </a:solidFill>
          <a:ln w="9525">
            <a:noFill/>
            <a:miter lim="800000"/>
            <a:headEnd/>
            <a:tailEnd/>
          </a:ln>
        </p:spPr>
        <p:txBody>
          <a:bodyPr>
            <a:spAutoFit/>
          </a:bodyPr>
          <a:lstStyle/>
          <a:p>
            <a:pPr algn="ctr"/>
            <a:r>
              <a:rPr lang="en-US" altLang="en-US" sz="3200" b="1">
                <a:solidFill>
                  <a:srgbClr val="FF0000"/>
                </a:solidFill>
              </a:rPr>
              <a:t>After HIV-infection</a:t>
            </a:r>
          </a:p>
          <a:p>
            <a:pPr algn="ctr"/>
            <a:r>
              <a:rPr lang="en-US" altLang="en-US" sz="2400"/>
              <a:t>The </a:t>
            </a:r>
            <a:r>
              <a:rPr lang="en-US" altLang="en-US" sz="2400" b="1"/>
              <a:t>KAT I</a:t>
            </a:r>
            <a:r>
              <a:rPr lang="en-US" altLang="en-US" sz="2400"/>
              <a:t> activity increased significantly in the </a:t>
            </a:r>
            <a:r>
              <a:rPr lang="en-US" altLang="en-US" sz="2400" b="1"/>
              <a:t>frontal cortex </a:t>
            </a:r>
            <a:r>
              <a:rPr lang="en-US" altLang="en-US" sz="2400"/>
              <a:t>of all pathological subgroups, i.e. </a:t>
            </a:r>
          </a:p>
          <a:p>
            <a:pPr algn="ctr"/>
            <a:r>
              <a:rPr lang="en-US" altLang="en-US" sz="3000" b="1"/>
              <a:t>OPP = 433 % &gt; INF &gt; LY &gt; HIV &gt; GD = 182 % of CO</a:t>
            </a:r>
          </a:p>
          <a:p>
            <a:pPr algn="ctr"/>
            <a:r>
              <a:rPr lang="en-US" altLang="en-US" sz="3000" b="1"/>
              <a:t> </a:t>
            </a:r>
          </a:p>
          <a:p>
            <a:pPr algn="ctr"/>
            <a:r>
              <a:rPr lang="en-US" altLang="en-US" sz="2400"/>
              <a:t>In the </a:t>
            </a:r>
            <a:r>
              <a:rPr lang="en-US" altLang="en-US" sz="2400" b="1"/>
              <a:t>cerebellum</a:t>
            </a:r>
            <a:r>
              <a:rPr lang="en-US" altLang="en-US" sz="2400"/>
              <a:t>, too, all pathological subgroups showed marked increase of KAT I activity </a:t>
            </a:r>
          </a:p>
          <a:p>
            <a:pPr algn="ctr"/>
            <a:r>
              <a:rPr lang="en-US" altLang="en-US" sz="3000" b="1"/>
              <a:t>OPP = 326 % &gt; LY, HIV &gt; GD &gt; INF = 181 % of CO</a:t>
            </a:r>
            <a:r>
              <a:rPr lang="en-US" altLang="en-US" sz="3000"/>
              <a:t>. </a:t>
            </a:r>
          </a:p>
        </p:txBody>
      </p:sp>
      <p:sp>
        <p:nvSpPr>
          <p:cNvPr id="37891" name="Textfeld 8"/>
          <p:cNvSpPr txBox="1">
            <a:spLocks noChangeArrowheads="1"/>
          </p:cNvSpPr>
          <p:nvPr/>
        </p:nvSpPr>
        <p:spPr bwMode="auto">
          <a:xfrm>
            <a:off x="696913" y="6245225"/>
            <a:ext cx="185737" cy="339725"/>
          </a:xfrm>
          <a:prstGeom prst="rect">
            <a:avLst/>
          </a:prstGeom>
          <a:noFill/>
          <a:ln w="9525">
            <a:noFill/>
            <a:miter lim="800000"/>
            <a:headEnd/>
            <a:tailEnd/>
          </a:ln>
        </p:spPr>
        <p:txBody>
          <a:bodyPr wrap="none">
            <a:spAutoFit/>
          </a:bodyPr>
          <a:lstStyle/>
          <a:p>
            <a:endParaRPr lang="en-US" altLang="en-US"/>
          </a:p>
        </p:txBody>
      </p:sp>
      <p:sp>
        <p:nvSpPr>
          <p:cNvPr id="37892" name="Textfeld 2"/>
          <p:cNvSpPr txBox="1">
            <a:spLocks noChangeArrowheads="1"/>
          </p:cNvSpPr>
          <p:nvPr/>
        </p:nvSpPr>
        <p:spPr bwMode="auto">
          <a:xfrm>
            <a:off x="107950" y="4151313"/>
            <a:ext cx="10075863" cy="2492375"/>
          </a:xfrm>
          <a:prstGeom prst="rect">
            <a:avLst/>
          </a:prstGeom>
          <a:solidFill>
            <a:srgbClr val="CCFFCC"/>
          </a:solidFill>
          <a:ln w="9525">
            <a:noFill/>
            <a:miter lim="800000"/>
            <a:headEnd/>
            <a:tailEnd/>
          </a:ln>
        </p:spPr>
        <p:txBody>
          <a:bodyPr>
            <a:spAutoFit/>
          </a:bodyPr>
          <a:lstStyle/>
          <a:p>
            <a:pPr algn="ctr"/>
            <a:r>
              <a:rPr lang="en-US" altLang="en-US" sz="2400"/>
              <a:t>On contrary, the activity of </a:t>
            </a:r>
            <a:r>
              <a:rPr lang="en-US" altLang="en-US" sz="2400" b="1"/>
              <a:t>KAT II </a:t>
            </a:r>
            <a:r>
              <a:rPr lang="en-US" altLang="en-US" sz="2400"/>
              <a:t>was moderately, but significantly, increased only in the </a:t>
            </a:r>
            <a:r>
              <a:rPr lang="en-US" altLang="en-US" sz="2400" b="1"/>
              <a:t>frontal cortex </a:t>
            </a:r>
            <a:r>
              <a:rPr lang="en-US" altLang="en-US" sz="2400"/>
              <a:t>of </a:t>
            </a:r>
          </a:p>
          <a:p>
            <a:pPr algn="ctr"/>
            <a:r>
              <a:rPr lang="en-US" altLang="en-US" sz="3000" b="1"/>
              <a:t>INF and OPP (174 and 160 % of CO)</a:t>
            </a:r>
            <a:endParaRPr lang="en-US" altLang="en-US" sz="3000"/>
          </a:p>
          <a:p>
            <a:pPr algn="ctr"/>
            <a:r>
              <a:rPr lang="en-US" altLang="en-US" sz="3000"/>
              <a:t> </a:t>
            </a:r>
          </a:p>
          <a:p>
            <a:pPr algn="ctr"/>
            <a:r>
              <a:rPr lang="en-US" altLang="en-US" sz="2400"/>
              <a:t>in the </a:t>
            </a:r>
            <a:r>
              <a:rPr lang="en-US" altLang="en-US" sz="2400" b="1"/>
              <a:t>cerebellum</a:t>
            </a:r>
            <a:r>
              <a:rPr lang="en-US" altLang="en-US" sz="2400"/>
              <a:t> of </a:t>
            </a:r>
            <a:r>
              <a:rPr lang="en-US" altLang="en-US" sz="2400" b="1"/>
              <a:t>HIV, OPP </a:t>
            </a:r>
            <a:r>
              <a:rPr lang="en-US" altLang="en-US" sz="2400"/>
              <a:t>and </a:t>
            </a:r>
            <a:r>
              <a:rPr lang="en-US" altLang="en-US" sz="2400" b="1"/>
              <a:t>LY</a:t>
            </a:r>
            <a:r>
              <a:rPr lang="en-US" altLang="en-US" sz="2400"/>
              <a:t> was comparable to control, while mildly reduced in INF and GD. </a:t>
            </a:r>
            <a:endParaRPr lang="de-AT" alt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08700" y="3698875"/>
            <a:ext cx="411163" cy="460375"/>
          </a:xfrm>
          <a:prstGeom prst="rect">
            <a:avLst/>
          </a:prstGeom>
          <a:noFill/>
        </p:spPr>
        <p:txBody>
          <a:bodyPr>
            <a:spAutoFit/>
          </a:bodyPr>
          <a:lstStyle/>
          <a:p>
            <a:pPr>
              <a:defRPr/>
            </a:pPr>
            <a:r>
              <a:rPr lang="de-AT" sz="2400" dirty="0">
                <a:solidFill>
                  <a:schemeClr val="accent2">
                    <a:lumMod val="75000"/>
                  </a:schemeClr>
                </a:solidFill>
              </a:rPr>
              <a:t>*</a:t>
            </a:r>
          </a:p>
        </p:txBody>
      </p:sp>
      <p:graphicFrame>
        <p:nvGraphicFramePr>
          <p:cNvPr id="14" name="Tabelle 13"/>
          <p:cNvGraphicFramePr>
            <a:graphicFrameLocks noGrp="1"/>
          </p:cNvGraphicFramePr>
          <p:nvPr/>
        </p:nvGraphicFramePr>
        <p:xfrm>
          <a:off x="534988" y="2276475"/>
          <a:ext cx="9072562" cy="3673475"/>
        </p:xfrm>
        <a:graphic>
          <a:graphicData uri="http://schemas.openxmlformats.org/drawingml/2006/table">
            <a:tbl>
              <a:tblPr firstRow="1" firstCol="1" lastRow="1" lastCol="1" bandRow="1" bandCol="1">
                <a:tableStyleId>{5C22544A-7EE6-4342-B048-85BDC9FD1C3A}</a:tableStyleId>
              </a:tblPr>
              <a:tblGrid>
                <a:gridCol w="3718953"/>
                <a:gridCol w="1178607"/>
                <a:gridCol w="1052987"/>
                <a:gridCol w="1052987"/>
                <a:gridCol w="1052987"/>
                <a:gridCol w="1016040"/>
              </a:tblGrid>
              <a:tr h="647892">
                <a:tc>
                  <a:txBody>
                    <a:bodyPr/>
                    <a:lstStyle/>
                    <a:p>
                      <a:pPr>
                        <a:lnSpc>
                          <a:spcPct val="115000"/>
                        </a:lnSpc>
                      </a:pPr>
                      <a:r>
                        <a:rPr lang="en-US" sz="2400" b="0" dirty="0">
                          <a:solidFill>
                            <a:schemeClr val="tx1"/>
                          </a:solidFill>
                          <a:effectLst/>
                        </a:rPr>
                        <a:t>Ratio</a:t>
                      </a:r>
                      <a:endParaRPr lang="en-US" sz="2400" b="0" dirty="0">
                        <a:solidFill>
                          <a:schemeClr val="tx1"/>
                        </a:solidFill>
                        <a:effectLst/>
                        <a:latin typeface="Arial"/>
                        <a:ea typeface="Times New Roman"/>
                      </a:endParaRPr>
                    </a:p>
                  </a:txBody>
                  <a:tcPr marL="77149" marR="77149" marT="0" marB="0"/>
                </a:tc>
                <a:tc>
                  <a:txBody>
                    <a:bodyPr/>
                    <a:lstStyle/>
                    <a:p>
                      <a:pPr>
                        <a:lnSpc>
                          <a:spcPct val="115000"/>
                        </a:lnSpc>
                      </a:pPr>
                      <a:r>
                        <a:rPr lang="en-US" sz="2400" b="0" dirty="0">
                          <a:solidFill>
                            <a:schemeClr val="tx1"/>
                          </a:solidFill>
                          <a:effectLst/>
                        </a:rPr>
                        <a:t>OPP</a:t>
                      </a:r>
                      <a:endParaRPr lang="en-US" sz="2400" b="0" dirty="0">
                        <a:solidFill>
                          <a:schemeClr val="tx1"/>
                        </a:solidFill>
                        <a:effectLst/>
                        <a:latin typeface="Arial"/>
                        <a:ea typeface="Times New Roman"/>
                      </a:endParaRPr>
                    </a:p>
                  </a:txBody>
                  <a:tcPr marL="77149" marR="77149" marT="0" marB="0"/>
                </a:tc>
                <a:tc>
                  <a:txBody>
                    <a:bodyPr/>
                    <a:lstStyle/>
                    <a:p>
                      <a:pPr>
                        <a:lnSpc>
                          <a:spcPct val="115000"/>
                        </a:lnSpc>
                      </a:pPr>
                      <a:r>
                        <a:rPr lang="en-US" sz="2400" b="0" dirty="0">
                          <a:solidFill>
                            <a:schemeClr val="tx1"/>
                          </a:solidFill>
                          <a:effectLst/>
                        </a:rPr>
                        <a:t>HIV</a:t>
                      </a:r>
                      <a:endParaRPr lang="en-US" sz="2400" b="0" dirty="0">
                        <a:solidFill>
                          <a:schemeClr val="tx1"/>
                        </a:solidFill>
                        <a:effectLst/>
                        <a:latin typeface="Arial"/>
                        <a:ea typeface="Times New Roman"/>
                      </a:endParaRPr>
                    </a:p>
                  </a:txBody>
                  <a:tcPr marL="77149" marR="77149" marT="0" marB="0"/>
                </a:tc>
                <a:tc>
                  <a:txBody>
                    <a:bodyPr/>
                    <a:lstStyle/>
                    <a:p>
                      <a:pPr>
                        <a:lnSpc>
                          <a:spcPct val="115000"/>
                        </a:lnSpc>
                      </a:pPr>
                      <a:r>
                        <a:rPr lang="en-US" sz="2400" b="0" dirty="0">
                          <a:solidFill>
                            <a:schemeClr val="tx1"/>
                          </a:solidFill>
                          <a:effectLst/>
                        </a:rPr>
                        <a:t>LY</a:t>
                      </a:r>
                      <a:endParaRPr lang="en-US" sz="2400" b="0" dirty="0">
                        <a:solidFill>
                          <a:schemeClr val="tx1"/>
                        </a:solidFill>
                        <a:effectLst/>
                        <a:latin typeface="Arial"/>
                        <a:ea typeface="Times New Roman"/>
                      </a:endParaRPr>
                    </a:p>
                  </a:txBody>
                  <a:tcPr marL="77149" marR="77149" marT="0" marB="0"/>
                </a:tc>
                <a:tc>
                  <a:txBody>
                    <a:bodyPr/>
                    <a:lstStyle/>
                    <a:p>
                      <a:pPr>
                        <a:lnSpc>
                          <a:spcPct val="115000"/>
                        </a:lnSpc>
                      </a:pPr>
                      <a:r>
                        <a:rPr lang="en-US" sz="2400" b="0" dirty="0">
                          <a:solidFill>
                            <a:schemeClr val="tx1"/>
                          </a:solidFill>
                          <a:effectLst/>
                        </a:rPr>
                        <a:t>INF </a:t>
                      </a:r>
                      <a:endParaRPr lang="en-US" sz="2400" b="0" dirty="0">
                        <a:solidFill>
                          <a:schemeClr val="tx1"/>
                        </a:solidFill>
                        <a:effectLst/>
                        <a:latin typeface="Arial"/>
                        <a:ea typeface="Times New Roman"/>
                      </a:endParaRPr>
                    </a:p>
                  </a:txBody>
                  <a:tcPr marL="77149" marR="77149" marT="0" marB="0"/>
                </a:tc>
                <a:tc>
                  <a:txBody>
                    <a:bodyPr/>
                    <a:lstStyle/>
                    <a:p>
                      <a:pPr>
                        <a:lnSpc>
                          <a:spcPct val="115000"/>
                        </a:lnSpc>
                      </a:pPr>
                      <a:r>
                        <a:rPr lang="en-US" sz="2400" b="0" dirty="0">
                          <a:solidFill>
                            <a:schemeClr val="tx1"/>
                          </a:solidFill>
                          <a:effectLst/>
                        </a:rPr>
                        <a:t>GD</a:t>
                      </a:r>
                      <a:endParaRPr lang="en-US" sz="2400" b="0" dirty="0">
                        <a:solidFill>
                          <a:schemeClr val="tx1"/>
                        </a:solidFill>
                        <a:effectLst/>
                        <a:latin typeface="Arial"/>
                        <a:ea typeface="Times New Roman"/>
                      </a:endParaRPr>
                    </a:p>
                  </a:txBody>
                  <a:tcPr marL="77149" marR="77149" marT="0" marB="0"/>
                </a:tc>
              </a:tr>
              <a:tr h="1421002">
                <a:tc>
                  <a:txBody>
                    <a:bodyPr/>
                    <a:lstStyle/>
                    <a:p>
                      <a:pPr>
                        <a:lnSpc>
                          <a:spcPct val="115000"/>
                        </a:lnSpc>
                      </a:pPr>
                      <a:r>
                        <a:rPr lang="en-US" sz="1800" dirty="0">
                          <a:solidFill>
                            <a:schemeClr val="bg2">
                              <a:lumMod val="50000"/>
                            </a:schemeClr>
                          </a:solidFill>
                          <a:effectLst/>
                        </a:rPr>
                        <a:t>Number of pathology cases with BR/ total number of pathology cases; expressed in %</a:t>
                      </a:r>
                      <a:endParaRPr lang="en-US" sz="1800" dirty="0">
                        <a:solidFill>
                          <a:schemeClr val="bg2">
                            <a:lumMod val="50000"/>
                          </a:schemeClr>
                        </a:solidFill>
                        <a:effectLst/>
                        <a:latin typeface="Arial"/>
                        <a:ea typeface="Times New Roman"/>
                      </a:endParaRPr>
                    </a:p>
                  </a:txBody>
                  <a:tcPr marL="77149" marR="77149" marT="0" marB="0"/>
                </a:tc>
                <a:tc>
                  <a:txBody>
                    <a:bodyPr/>
                    <a:lstStyle/>
                    <a:p>
                      <a:pPr>
                        <a:lnSpc>
                          <a:spcPct val="115000"/>
                        </a:lnSpc>
                      </a:pPr>
                      <a:r>
                        <a:rPr lang="en-US" sz="1800" dirty="0">
                          <a:effectLst/>
                        </a:rPr>
                        <a:t>9/15</a:t>
                      </a:r>
                    </a:p>
                    <a:p>
                      <a:pPr>
                        <a:lnSpc>
                          <a:spcPct val="115000"/>
                        </a:lnSpc>
                      </a:pPr>
                      <a:r>
                        <a:rPr lang="en-US" sz="1800" dirty="0">
                          <a:effectLst/>
                        </a:rPr>
                        <a:t>(60%)</a:t>
                      </a:r>
                      <a:endParaRPr lang="en-US" sz="1800" dirty="0">
                        <a:effectLst/>
                        <a:latin typeface="Arial"/>
                        <a:ea typeface="Times New Roman"/>
                      </a:endParaRPr>
                    </a:p>
                  </a:txBody>
                  <a:tcPr marL="77149" marR="77149" marT="0" marB="0"/>
                </a:tc>
                <a:tc>
                  <a:txBody>
                    <a:bodyPr/>
                    <a:lstStyle/>
                    <a:p>
                      <a:pPr>
                        <a:lnSpc>
                          <a:spcPct val="115000"/>
                        </a:lnSpc>
                      </a:pPr>
                      <a:r>
                        <a:rPr lang="en-US" sz="1800" dirty="0">
                          <a:effectLst/>
                        </a:rPr>
                        <a:t>1/6</a:t>
                      </a:r>
                    </a:p>
                    <a:p>
                      <a:pPr>
                        <a:lnSpc>
                          <a:spcPct val="115000"/>
                        </a:lnSpc>
                      </a:pPr>
                      <a:r>
                        <a:rPr lang="en-US" sz="1800" dirty="0">
                          <a:effectLst/>
                        </a:rPr>
                        <a:t>(17%)</a:t>
                      </a:r>
                      <a:endParaRPr lang="en-US" sz="1800" dirty="0">
                        <a:effectLst/>
                        <a:latin typeface="Arial"/>
                        <a:ea typeface="Times New Roman"/>
                      </a:endParaRPr>
                    </a:p>
                  </a:txBody>
                  <a:tcPr marL="77149" marR="77149" marT="0" marB="0"/>
                </a:tc>
                <a:tc>
                  <a:txBody>
                    <a:bodyPr/>
                    <a:lstStyle/>
                    <a:p>
                      <a:pPr>
                        <a:lnSpc>
                          <a:spcPct val="115000"/>
                        </a:lnSpc>
                      </a:pPr>
                      <a:r>
                        <a:rPr lang="en-US" sz="1800" dirty="0">
                          <a:effectLst/>
                        </a:rPr>
                        <a:t>3/5</a:t>
                      </a:r>
                    </a:p>
                    <a:p>
                      <a:pPr>
                        <a:lnSpc>
                          <a:spcPct val="115000"/>
                        </a:lnSpc>
                      </a:pPr>
                      <a:r>
                        <a:rPr lang="en-US" sz="1800" dirty="0">
                          <a:effectLst/>
                        </a:rPr>
                        <a:t>(60%)</a:t>
                      </a:r>
                      <a:endParaRPr lang="en-US" sz="1800" dirty="0">
                        <a:effectLst/>
                        <a:latin typeface="Arial"/>
                        <a:ea typeface="Times New Roman"/>
                      </a:endParaRPr>
                    </a:p>
                  </a:txBody>
                  <a:tcPr marL="77149" marR="77149" marT="0" marB="0"/>
                </a:tc>
                <a:tc>
                  <a:txBody>
                    <a:bodyPr/>
                    <a:lstStyle/>
                    <a:p>
                      <a:pPr>
                        <a:lnSpc>
                          <a:spcPct val="115000"/>
                        </a:lnSpc>
                      </a:pPr>
                      <a:r>
                        <a:rPr lang="en-US" sz="1800" dirty="0">
                          <a:effectLst/>
                        </a:rPr>
                        <a:t>2/5</a:t>
                      </a:r>
                    </a:p>
                    <a:p>
                      <a:pPr>
                        <a:lnSpc>
                          <a:spcPct val="115000"/>
                        </a:lnSpc>
                      </a:pPr>
                      <a:r>
                        <a:rPr lang="en-US" sz="1800" dirty="0">
                          <a:effectLst/>
                        </a:rPr>
                        <a:t>(40%)</a:t>
                      </a:r>
                      <a:endParaRPr lang="en-US" sz="1800" dirty="0">
                        <a:effectLst/>
                        <a:latin typeface="Arial"/>
                        <a:ea typeface="Times New Roman"/>
                      </a:endParaRPr>
                    </a:p>
                  </a:txBody>
                  <a:tcPr marL="77149" marR="77149" marT="0" marB="0"/>
                </a:tc>
                <a:tc>
                  <a:txBody>
                    <a:bodyPr/>
                    <a:lstStyle/>
                    <a:p>
                      <a:pPr>
                        <a:lnSpc>
                          <a:spcPct val="115000"/>
                        </a:lnSpc>
                      </a:pPr>
                      <a:r>
                        <a:rPr lang="en-US" sz="1800" b="0" dirty="0">
                          <a:solidFill>
                            <a:schemeClr val="tx1"/>
                          </a:solidFill>
                          <a:effectLst/>
                        </a:rPr>
                        <a:t>2/5</a:t>
                      </a:r>
                    </a:p>
                    <a:p>
                      <a:pPr>
                        <a:lnSpc>
                          <a:spcPct val="115000"/>
                        </a:lnSpc>
                      </a:pPr>
                      <a:r>
                        <a:rPr lang="en-US" sz="1800" b="0" dirty="0">
                          <a:solidFill>
                            <a:schemeClr val="tx1"/>
                          </a:solidFill>
                          <a:effectLst/>
                        </a:rPr>
                        <a:t>(40%)</a:t>
                      </a:r>
                      <a:endParaRPr lang="en-US" sz="1800" b="0" dirty="0">
                        <a:solidFill>
                          <a:schemeClr val="tx1"/>
                        </a:solidFill>
                        <a:effectLst/>
                        <a:latin typeface="Arial"/>
                        <a:ea typeface="Times New Roman"/>
                      </a:endParaRPr>
                    </a:p>
                  </a:txBody>
                  <a:tcPr marL="77149" marR="77149" marT="0" marB="0"/>
                </a:tc>
              </a:tr>
              <a:tr h="1604581">
                <a:tc>
                  <a:txBody>
                    <a:bodyPr/>
                    <a:lstStyle/>
                    <a:p>
                      <a:pPr>
                        <a:lnSpc>
                          <a:spcPct val="115000"/>
                        </a:lnSpc>
                      </a:pPr>
                      <a:r>
                        <a:rPr lang="en-US" sz="1800" dirty="0">
                          <a:solidFill>
                            <a:schemeClr val="tx1">
                              <a:lumMod val="75000"/>
                              <a:lumOff val="25000"/>
                            </a:schemeClr>
                          </a:solidFill>
                          <a:effectLst/>
                        </a:rPr>
                        <a:t>Number of pathology cases with TB/ total number of pathology cases; expressed in %</a:t>
                      </a:r>
                      <a:endParaRPr lang="en-US" sz="1800" dirty="0">
                        <a:solidFill>
                          <a:schemeClr val="tx1">
                            <a:lumMod val="75000"/>
                            <a:lumOff val="25000"/>
                          </a:schemeClr>
                        </a:solidFill>
                        <a:effectLst/>
                        <a:latin typeface="Arial"/>
                        <a:ea typeface="Times New Roman"/>
                      </a:endParaRPr>
                    </a:p>
                  </a:txBody>
                  <a:tcPr marL="77149" marR="77149" marT="0" marB="0"/>
                </a:tc>
                <a:tc>
                  <a:txBody>
                    <a:bodyPr/>
                    <a:lstStyle/>
                    <a:p>
                      <a:pPr>
                        <a:lnSpc>
                          <a:spcPct val="115000"/>
                        </a:lnSpc>
                      </a:pPr>
                      <a:r>
                        <a:rPr lang="en-US" sz="1800" b="0" dirty="0">
                          <a:solidFill>
                            <a:schemeClr val="tx1"/>
                          </a:solidFill>
                          <a:effectLst/>
                        </a:rPr>
                        <a:t>2/15</a:t>
                      </a:r>
                    </a:p>
                    <a:p>
                      <a:pPr>
                        <a:lnSpc>
                          <a:spcPct val="115000"/>
                        </a:lnSpc>
                      </a:pPr>
                      <a:r>
                        <a:rPr lang="en-US" sz="1800" b="0" dirty="0">
                          <a:solidFill>
                            <a:schemeClr val="tx1"/>
                          </a:solidFill>
                          <a:effectLst/>
                        </a:rPr>
                        <a:t>(13%)</a:t>
                      </a:r>
                      <a:endParaRPr lang="en-US" sz="1800" b="0" dirty="0">
                        <a:solidFill>
                          <a:schemeClr val="tx1"/>
                        </a:solidFill>
                        <a:effectLst/>
                        <a:latin typeface="Arial"/>
                        <a:ea typeface="Times New Roman"/>
                      </a:endParaRPr>
                    </a:p>
                  </a:txBody>
                  <a:tcPr marL="77149" marR="77149" marT="0" marB="0"/>
                </a:tc>
                <a:tc>
                  <a:txBody>
                    <a:bodyPr/>
                    <a:lstStyle/>
                    <a:p>
                      <a:pPr>
                        <a:lnSpc>
                          <a:spcPct val="115000"/>
                        </a:lnSpc>
                      </a:pPr>
                      <a:r>
                        <a:rPr lang="en-US" sz="1800" b="0" dirty="0">
                          <a:solidFill>
                            <a:schemeClr val="tx1"/>
                          </a:solidFill>
                          <a:effectLst/>
                        </a:rPr>
                        <a:t>2/6</a:t>
                      </a:r>
                    </a:p>
                    <a:p>
                      <a:pPr>
                        <a:lnSpc>
                          <a:spcPct val="115000"/>
                        </a:lnSpc>
                      </a:pPr>
                      <a:r>
                        <a:rPr lang="en-US" sz="1800" b="0" dirty="0">
                          <a:solidFill>
                            <a:schemeClr val="tx1"/>
                          </a:solidFill>
                          <a:effectLst/>
                        </a:rPr>
                        <a:t>(33%)</a:t>
                      </a:r>
                      <a:endParaRPr lang="en-US" sz="1800" b="0" dirty="0">
                        <a:solidFill>
                          <a:schemeClr val="tx1"/>
                        </a:solidFill>
                        <a:effectLst/>
                        <a:latin typeface="Arial"/>
                        <a:ea typeface="Times New Roman"/>
                      </a:endParaRPr>
                    </a:p>
                  </a:txBody>
                  <a:tcPr marL="77149" marR="77149" marT="0" marB="0"/>
                </a:tc>
                <a:tc>
                  <a:txBody>
                    <a:bodyPr/>
                    <a:lstStyle/>
                    <a:p>
                      <a:pPr>
                        <a:lnSpc>
                          <a:spcPct val="115000"/>
                        </a:lnSpc>
                      </a:pPr>
                      <a:r>
                        <a:rPr lang="en-US" sz="1800" b="0" dirty="0">
                          <a:solidFill>
                            <a:schemeClr val="tx1"/>
                          </a:solidFill>
                          <a:effectLst/>
                        </a:rPr>
                        <a:t>1/5</a:t>
                      </a:r>
                    </a:p>
                    <a:p>
                      <a:pPr>
                        <a:lnSpc>
                          <a:spcPct val="115000"/>
                        </a:lnSpc>
                      </a:pPr>
                      <a:r>
                        <a:rPr lang="en-US" sz="1800" b="0" dirty="0">
                          <a:solidFill>
                            <a:schemeClr val="tx1"/>
                          </a:solidFill>
                          <a:effectLst/>
                        </a:rPr>
                        <a:t>(20%)</a:t>
                      </a:r>
                      <a:endParaRPr lang="en-US" sz="1800" b="0" dirty="0">
                        <a:solidFill>
                          <a:schemeClr val="tx1"/>
                        </a:solidFill>
                        <a:effectLst/>
                        <a:latin typeface="Arial"/>
                        <a:ea typeface="Times New Roman"/>
                      </a:endParaRPr>
                    </a:p>
                  </a:txBody>
                  <a:tcPr marL="77149" marR="77149" marT="0" marB="0"/>
                </a:tc>
                <a:tc>
                  <a:txBody>
                    <a:bodyPr/>
                    <a:lstStyle/>
                    <a:p>
                      <a:pPr>
                        <a:lnSpc>
                          <a:spcPct val="115000"/>
                        </a:lnSpc>
                      </a:pPr>
                      <a:r>
                        <a:rPr lang="en-US" sz="1800" b="0" dirty="0">
                          <a:solidFill>
                            <a:schemeClr val="tx1"/>
                          </a:solidFill>
                          <a:effectLst/>
                        </a:rPr>
                        <a:t>No case with TB </a:t>
                      </a:r>
                      <a:endParaRPr lang="en-US" sz="1800" b="0" dirty="0">
                        <a:solidFill>
                          <a:schemeClr val="tx1"/>
                        </a:solidFill>
                        <a:effectLst/>
                        <a:latin typeface="Arial"/>
                        <a:ea typeface="Times New Roman"/>
                      </a:endParaRPr>
                    </a:p>
                  </a:txBody>
                  <a:tcPr marL="77149" marR="77149" marT="0" marB="0"/>
                </a:tc>
                <a:tc>
                  <a:txBody>
                    <a:bodyPr/>
                    <a:lstStyle/>
                    <a:p>
                      <a:pPr>
                        <a:lnSpc>
                          <a:spcPct val="115000"/>
                        </a:lnSpc>
                      </a:pPr>
                      <a:r>
                        <a:rPr lang="en-US" sz="1800" b="0" dirty="0">
                          <a:solidFill>
                            <a:schemeClr val="tx1"/>
                          </a:solidFill>
                          <a:effectLst/>
                        </a:rPr>
                        <a:t>1/5</a:t>
                      </a:r>
                    </a:p>
                    <a:p>
                      <a:pPr>
                        <a:lnSpc>
                          <a:spcPct val="115000"/>
                        </a:lnSpc>
                      </a:pPr>
                      <a:r>
                        <a:rPr lang="en-US" sz="1800" b="0" dirty="0">
                          <a:solidFill>
                            <a:schemeClr val="tx1"/>
                          </a:solidFill>
                          <a:effectLst/>
                        </a:rPr>
                        <a:t>(20%)</a:t>
                      </a:r>
                      <a:endParaRPr lang="en-US" sz="1800" b="0" dirty="0">
                        <a:solidFill>
                          <a:schemeClr val="tx1"/>
                        </a:solidFill>
                        <a:effectLst/>
                        <a:latin typeface="Arial"/>
                        <a:ea typeface="Times New Roman"/>
                      </a:endParaRPr>
                    </a:p>
                  </a:txBody>
                  <a:tcPr marL="77149" marR="77149" marT="0" marB="0"/>
                </a:tc>
              </a:tr>
            </a:tbl>
          </a:graphicData>
        </a:graphic>
      </p:graphicFrame>
      <p:sp>
        <p:nvSpPr>
          <p:cNvPr id="38945" name="Textfeld 18"/>
          <p:cNvSpPr txBox="1">
            <a:spLocks noChangeArrowheads="1"/>
          </p:cNvSpPr>
          <p:nvPr/>
        </p:nvSpPr>
        <p:spPr bwMode="auto">
          <a:xfrm>
            <a:off x="858838" y="4445000"/>
            <a:ext cx="9336087" cy="339725"/>
          </a:xfrm>
          <a:prstGeom prst="rect">
            <a:avLst/>
          </a:prstGeom>
          <a:noFill/>
          <a:ln w="9525">
            <a:noFill/>
            <a:miter lim="800000"/>
            <a:headEnd/>
            <a:tailEnd/>
          </a:ln>
        </p:spPr>
        <p:txBody>
          <a:bodyPr>
            <a:spAutoFit/>
          </a:bodyPr>
          <a:lstStyle/>
          <a:p>
            <a:endParaRPr lang="en-US" altLang="en-US"/>
          </a:p>
        </p:txBody>
      </p:sp>
      <p:sp>
        <p:nvSpPr>
          <p:cNvPr id="38946" name="Rectangle 3"/>
          <p:cNvSpPr>
            <a:spLocks noChangeArrowheads="1"/>
          </p:cNvSpPr>
          <p:nvPr/>
        </p:nvSpPr>
        <p:spPr bwMode="auto">
          <a:xfrm>
            <a:off x="174625" y="620713"/>
            <a:ext cx="10015538" cy="1384300"/>
          </a:xfrm>
          <a:prstGeom prst="rect">
            <a:avLst/>
          </a:prstGeom>
          <a:solidFill>
            <a:srgbClr val="FFFFFF"/>
          </a:solidFill>
          <a:ln w="9525">
            <a:noFill/>
            <a:miter lim="800000"/>
            <a:headEnd/>
            <a:tailEnd/>
          </a:ln>
        </p:spPr>
        <p:txBody>
          <a:bodyPr wrap="none" anchor="ctr">
            <a:spAutoFit/>
          </a:bodyPr>
          <a:lstStyle/>
          <a:p>
            <a:r>
              <a:rPr lang="en-US" altLang="en-US" sz="2800">
                <a:ea typeface="Times New Roman" pitchFamily="18" charset="0"/>
                <a:cs typeface="Arial" charset="0"/>
              </a:rPr>
              <a:t>Occurrence of bronchopneumonia (BR) and tuberculosis (TB)</a:t>
            </a:r>
          </a:p>
          <a:p>
            <a:endParaRPr lang="en-US" altLang="en-US" sz="2800">
              <a:ea typeface="Times New Roman" pitchFamily="18" charset="0"/>
              <a:cs typeface="Arial" charset="0"/>
            </a:endParaRPr>
          </a:p>
          <a:p>
            <a:r>
              <a:rPr lang="en-US" altLang="en-US" sz="2800">
                <a:ea typeface="Times New Roman" pitchFamily="18" charset="0"/>
                <a:cs typeface="Arial" charset="0"/>
              </a:rPr>
              <a:t>in different pathological group of patients after HIV-1 infection.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08700" y="3698875"/>
            <a:ext cx="411163" cy="460375"/>
          </a:xfrm>
          <a:prstGeom prst="rect">
            <a:avLst/>
          </a:prstGeom>
          <a:noFill/>
        </p:spPr>
        <p:txBody>
          <a:bodyPr>
            <a:spAutoFit/>
          </a:bodyPr>
          <a:lstStyle/>
          <a:p>
            <a:pPr>
              <a:defRPr/>
            </a:pPr>
            <a:r>
              <a:rPr lang="de-AT" sz="2400" dirty="0">
                <a:solidFill>
                  <a:schemeClr val="accent2">
                    <a:lumMod val="75000"/>
                  </a:schemeClr>
                </a:solidFill>
              </a:rPr>
              <a:t>*</a:t>
            </a:r>
          </a:p>
        </p:txBody>
      </p:sp>
      <p:graphicFrame>
        <p:nvGraphicFramePr>
          <p:cNvPr id="3" name="Tabelle 2"/>
          <p:cNvGraphicFramePr>
            <a:graphicFrameLocks noGrp="1"/>
          </p:cNvGraphicFramePr>
          <p:nvPr/>
        </p:nvGraphicFramePr>
        <p:xfrm>
          <a:off x="555625" y="2852738"/>
          <a:ext cx="9051925" cy="3024187"/>
        </p:xfrm>
        <a:graphic>
          <a:graphicData uri="http://schemas.openxmlformats.org/drawingml/2006/table">
            <a:tbl>
              <a:tblPr firstRow="1" firstCol="1" bandRow="1" bandCol="1">
                <a:tableStyleId>{5C22544A-7EE6-4342-B048-85BDC9FD1C3A}</a:tableStyleId>
              </a:tblPr>
              <a:tblGrid>
                <a:gridCol w="2262494"/>
                <a:gridCol w="2262494"/>
                <a:gridCol w="2263469"/>
                <a:gridCol w="2263469"/>
              </a:tblGrid>
              <a:tr h="514108">
                <a:tc>
                  <a:txBody>
                    <a:bodyPr/>
                    <a:lstStyle/>
                    <a:p>
                      <a:pPr>
                        <a:lnSpc>
                          <a:spcPct val="115000"/>
                        </a:lnSpc>
                      </a:pPr>
                      <a:r>
                        <a:rPr lang="en-US" sz="2400" b="0" dirty="0">
                          <a:solidFill>
                            <a:schemeClr val="tx1"/>
                          </a:solidFill>
                          <a:effectLst/>
                        </a:rPr>
                        <a:t>Brain</a:t>
                      </a:r>
                      <a:r>
                        <a:rPr lang="en-US" sz="1200" b="0" dirty="0">
                          <a:solidFill>
                            <a:schemeClr val="tx1"/>
                          </a:solidFill>
                          <a:effectLst/>
                        </a:rPr>
                        <a:t> </a:t>
                      </a:r>
                      <a:r>
                        <a:rPr lang="en-US" sz="2400" b="0" dirty="0" smtClean="0">
                          <a:solidFill>
                            <a:schemeClr val="tx1"/>
                          </a:solidFill>
                          <a:effectLst/>
                        </a:rPr>
                        <a:t>region</a:t>
                      </a:r>
                      <a:endParaRPr lang="en-US" sz="2400" b="0" dirty="0">
                        <a:solidFill>
                          <a:schemeClr val="tx1"/>
                        </a:solidFill>
                        <a:effectLst/>
                        <a:latin typeface="Arial"/>
                        <a:ea typeface="Times New Roman"/>
                      </a:endParaRPr>
                    </a:p>
                  </a:txBody>
                  <a:tcPr marL="77144" marR="77144" marT="0" marB="0"/>
                </a:tc>
                <a:tc>
                  <a:txBody>
                    <a:bodyPr/>
                    <a:lstStyle/>
                    <a:p>
                      <a:pPr>
                        <a:lnSpc>
                          <a:spcPct val="115000"/>
                        </a:lnSpc>
                      </a:pPr>
                      <a:r>
                        <a:rPr lang="en-US" sz="2400" b="0" dirty="0">
                          <a:solidFill>
                            <a:schemeClr val="tx1"/>
                          </a:solidFill>
                          <a:effectLst/>
                        </a:rPr>
                        <a:t>KYNA</a:t>
                      </a:r>
                      <a:endParaRPr lang="en-US" sz="2400" b="0" dirty="0">
                        <a:solidFill>
                          <a:schemeClr val="tx1"/>
                        </a:solidFill>
                        <a:effectLst/>
                        <a:latin typeface="Arial"/>
                        <a:ea typeface="Times New Roman"/>
                      </a:endParaRPr>
                    </a:p>
                  </a:txBody>
                  <a:tcPr marL="77144" marR="77144" marT="0" marB="0"/>
                </a:tc>
                <a:tc>
                  <a:txBody>
                    <a:bodyPr/>
                    <a:lstStyle/>
                    <a:p>
                      <a:pPr>
                        <a:lnSpc>
                          <a:spcPct val="115000"/>
                        </a:lnSpc>
                      </a:pPr>
                      <a:r>
                        <a:rPr lang="en-US" sz="2400" b="0" dirty="0">
                          <a:solidFill>
                            <a:schemeClr val="tx1"/>
                          </a:solidFill>
                          <a:effectLst/>
                        </a:rPr>
                        <a:t>KAT I</a:t>
                      </a:r>
                      <a:endParaRPr lang="en-US" sz="2400" b="0" dirty="0">
                        <a:solidFill>
                          <a:schemeClr val="tx1"/>
                        </a:solidFill>
                        <a:effectLst/>
                        <a:latin typeface="Arial"/>
                        <a:ea typeface="Times New Roman"/>
                      </a:endParaRPr>
                    </a:p>
                  </a:txBody>
                  <a:tcPr marL="77144" marR="77144" marT="0" marB="0"/>
                </a:tc>
                <a:tc>
                  <a:txBody>
                    <a:bodyPr/>
                    <a:lstStyle/>
                    <a:p>
                      <a:pPr>
                        <a:lnSpc>
                          <a:spcPct val="115000"/>
                        </a:lnSpc>
                      </a:pPr>
                      <a:r>
                        <a:rPr lang="en-US" sz="2400" b="0" dirty="0">
                          <a:solidFill>
                            <a:schemeClr val="tx1"/>
                          </a:solidFill>
                          <a:effectLst/>
                        </a:rPr>
                        <a:t>KAT II</a:t>
                      </a:r>
                      <a:endParaRPr lang="en-US" sz="2400" b="0" dirty="0">
                        <a:solidFill>
                          <a:schemeClr val="tx1"/>
                        </a:solidFill>
                        <a:effectLst/>
                        <a:latin typeface="Arial"/>
                        <a:ea typeface="Times New Roman"/>
                      </a:endParaRPr>
                    </a:p>
                  </a:txBody>
                  <a:tcPr marL="77144" marR="77144" marT="0" marB="0"/>
                </a:tc>
              </a:tr>
              <a:tr h="1255040">
                <a:tc>
                  <a:txBody>
                    <a:bodyPr/>
                    <a:lstStyle/>
                    <a:p>
                      <a:pPr>
                        <a:lnSpc>
                          <a:spcPct val="115000"/>
                        </a:lnSpc>
                      </a:pPr>
                      <a:r>
                        <a:rPr lang="en-US" sz="1800" b="0" dirty="0">
                          <a:solidFill>
                            <a:schemeClr val="tx1"/>
                          </a:solidFill>
                          <a:effectLst/>
                        </a:rPr>
                        <a:t>Frontal cortex;</a:t>
                      </a:r>
                    </a:p>
                    <a:p>
                      <a:pPr>
                        <a:lnSpc>
                          <a:spcPct val="115000"/>
                        </a:lnSpc>
                      </a:pPr>
                      <a:r>
                        <a:rPr lang="en-US" sz="1800" b="0" dirty="0" smtClean="0">
                          <a:solidFill>
                            <a:schemeClr val="tx1"/>
                          </a:solidFill>
                          <a:effectLst/>
                        </a:rPr>
                        <a:t>(in % of CO)</a:t>
                      </a:r>
                      <a:endParaRPr lang="en-US" sz="1800" b="0" dirty="0">
                        <a:solidFill>
                          <a:schemeClr val="tx1"/>
                        </a:solidFill>
                        <a:effectLst/>
                        <a:latin typeface="Arial"/>
                        <a:ea typeface="Times New Roman"/>
                      </a:endParaRPr>
                    </a:p>
                  </a:txBody>
                  <a:tcPr marL="77144" marR="77144" marT="0" marB="0"/>
                </a:tc>
                <a:tc>
                  <a:txBody>
                    <a:bodyPr/>
                    <a:lstStyle/>
                    <a:p>
                      <a:pPr>
                        <a:lnSpc>
                          <a:spcPct val="115000"/>
                        </a:lnSpc>
                      </a:pPr>
                      <a:r>
                        <a:rPr lang="en-US" sz="2000" dirty="0">
                          <a:effectLst/>
                        </a:rPr>
                        <a:t>13.383 </a:t>
                      </a:r>
                      <a:r>
                        <a:rPr lang="en-US" sz="2000" dirty="0">
                          <a:effectLst/>
                          <a:sym typeface="Symbol"/>
                        </a:rPr>
                        <a:t></a:t>
                      </a:r>
                      <a:r>
                        <a:rPr lang="en-US" sz="2000" dirty="0">
                          <a:effectLst/>
                        </a:rPr>
                        <a:t> 2.290</a:t>
                      </a:r>
                    </a:p>
                    <a:p>
                      <a:pPr>
                        <a:lnSpc>
                          <a:spcPct val="115000"/>
                        </a:lnSpc>
                      </a:pPr>
                      <a:r>
                        <a:rPr lang="en-US" sz="2000" b="1" dirty="0">
                          <a:effectLst/>
                        </a:rPr>
                        <a:t>(383 % of CO)**</a:t>
                      </a:r>
                      <a:endParaRPr lang="en-US" sz="2000" b="1" dirty="0">
                        <a:effectLst/>
                        <a:latin typeface="Arial"/>
                        <a:ea typeface="Times New Roman"/>
                      </a:endParaRPr>
                    </a:p>
                  </a:txBody>
                  <a:tcPr marL="77144" marR="77144" marT="0" marB="0"/>
                </a:tc>
                <a:tc>
                  <a:txBody>
                    <a:bodyPr/>
                    <a:lstStyle/>
                    <a:p>
                      <a:pPr>
                        <a:lnSpc>
                          <a:spcPct val="115000"/>
                        </a:lnSpc>
                      </a:pPr>
                      <a:r>
                        <a:rPr lang="en-US" sz="2000" dirty="0">
                          <a:effectLst/>
                        </a:rPr>
                        <a:t>3.603 </a:t>
                      </a:r>
                      <a:r>
                        <a:rPr lang="en-US" sz="2000" dirty="0">
                          <a:effectLst/>
                          <a:sym typeface="Symbol"/>
                        </a:rPr>
                        <a:t></a:t>
                      </a:r>
                      <a:r>
                        <a:rPr lang="en-US" sz="2000" dirty="0">
                          <a:effectLst/>
                        </a:rPr>
                        <a:t> 1.226</a:t>
                      </a:r>
                    </a:p>
                    <a:p>
                      <a:pPr>
                        <a:lnSpc>
                          <a:spcPct val="115000"/>
                        </a:lnSpc>
                      </a:pPr>
                      <a:r>
                        <a:rPr lang="en-US" sz="2000" b="1" dirty="0">
                          <a:effectLst/>
                        </a:rPr>
                        <a:t>(</a:t>
                      </a:r>
                      <a:r>
                        <a:rPr lang="en-US" sz="2000" b="1" dirty="0">
                          <a:solidFill>
                            <a:srgbClr val="FF0000"/>
                          </a:solidFill>
                          <a:effectLst/>
                        </a:rPr>
                        <a:t>877 % of CO</a:t>
                      </a:r>
                      <a:r>
                        <a:rPr lang="en-US" sz="2000" b="1" dirty="0">
                          <a:effectLst/>
                        </a:rPr>
                        <a:t>)**</a:t>
                      </a:r>
                      <a:endParaRPr lang="en-US" sz="2000" b="1" dirty="0">
                        <a:effectLst/>
                        <a:latin typeface="Arial"/>
                        <a:ea typeface="Times New Roman"/>
                      </a:endParaRPr>
                    </a:p>
                  </a:txBody>
                  <a:tcPr marL="77144" marR="77144" marT="0" marB="0"/>
                </a:tc>
                <a:tc>
                  <a:txBody>
                    <a:bodyPr/>
                    <a:lstStyle/>
                    <a:p>
                      <a:pPr>
                        <a:lnSpc>
                          <a:spcPct val="115000"/>
                        </a:lnSpc>
                      </a:pPr>
                      <a:r>
                        <a:rPr lang="en-US" sz="2000" dirty="0">
                          <a:effectLst/>
                        </a:rPr>
                        <a:t>0.511 </a:t>
                      </a:r>
                      <a:r>
                        <a:rPr lang="en-US" sz="2000" dirty="0">
                          <a:effectLst/>
                          <a:sym typeface="Symbol"/>
                        </a:rPr>
                        <a:t></a:t>
                      </a:r>
                      <a:r>
                        <a:rPr lang="en-US" sz="2000" dirty="0">
                          <a:effectLst/>
                        </a:rPr>
                        <a:t> 0.028</a:t>
                      </a:r>
                    </a:p>
                    <a:p>
                      <a:pPr>
                        <a:lnSpc>
                          <a:spcPct val="115000"/>
                        </a:lnSpc>
                      </a:pPr>
                      <a:r>
                        <a:rPr lang="en-US" sz="2000" b="1" dirty="0">
                          <a:effectLst/>
                        </a:rPr>
                        <a:t>(101 % of CO)</a:t>
                      </a:r>
                      <a:endParaRPr lang="en-US" sz="2000" b="1" dirty="0">
                        <a:effectLst/>
                        <a:latin typeface="Arial"/>
                        <a:ea typeface="Times New Roman"/>
                      </a:endParaRPr>
                    </a:p>
                  </a:txBody>
                  <a:tcPr marL="77144" marR="77144" marT="0" marB="0"/>
                </a:tc>
              </a:tr>
              <a:tr h="1255040">
                <a:tc>
                  <a:txBody>
                    <a:bodyPr/>
                    <a:lstStyle/>
                    <a:p>
                      <a:pPr>
                        <a:lnSpc>
                          <a:spcPct val="115000"/>
                        </a:lnSpc>
                      </a:pPr>
                      <a:r>
                        <a:rPr lang="en-US" sz="2000" b="0" dirty="0">
                          <a:solidFill>
                            <a:schemeClr val="tx1"/>
                          </a:solidFill>
                          <a:effectLst/>
                        </a:rPr>
                        <a:t>Cerebellum</a:t>
                      </a:r>
                    </a:p>
                    <a:p>
                      <a:pPr>
                        <a:lnSpc>
                          <a:spcPct val="115000"/>
                        </a:lnSpc>
                      </a:pPr>
                      <a:r>
                        <a:rPr lang="en-US" sz="2000" b="0" dirty="0" smtClean="0">
                          <a:solidFill>
                            <a:schemeClr val="tx1"/>
                          </a:solidFill>
                          <a:effectLst/>
                        </a:rPr>
                        <a:t>(in</a:t>
                      </a:r>
                      <a:r>
                        <a:rPr lang="en-US" sz="2000" b="0" baseline="0" dirty="0" smtClean="0">
                          <a:solidFill>
                            <a:schemeClr val="tx1"/>
                          </a:solidFill>
                          <a:effectLst/>
                        </a:rPr>
                        <a:t> %</a:t>
                      </a:r>
                      <a:r>
                        <a:rPr lang="en-US" sz="2000" b="0" dirty="0" smtClean="0">
                          <a:solidFill>
                            <a:schemeClr val="tx1"/>
                          </a:solidFill>
                          <a:effectLst/>
                        </a:rPr>
                        <a:t> of CO)</a:t>
                      </a:r>
                      <a:endParaRPr lang="en-US" sz="2000" b="0" dirty="0">
                        <a:solidFill>
                          <a:schemeClr val="tx1"/>
                        </a:solidFill>
                        <a:effectLst/>
                        <a:latin typeface="Arial"/>
                        <a:ea typeface="Times New Roman"/>
                      </a:endParaRPr>
                    </a:p>
                  </a:txBody>
                  <a:tcPr marL="77144" marR="77144" marT="0" marB="0"/>
                </a:tc>
                <a:tc>
                  <a:txBody>
                    <a:bodyPr/>
                    <a:lstStyle/>
                    <a:p>
                      <a:pPr>
                        <a:lnSpc>
                          <a:spcPct val="115000"/>
                        </a:lnSpc>
                      </a:pPr>
                      <a:r>
                        <a:rPr lang="en-US" sz="2000" dirty="0">
                          <a:effectLst/>
                        </a:rPr>
                        <a:t>2.117 </a:t>
                      </a:r>
                      <a:r>
                        <a:rPr lang="en-US" sz="2000" dirty="0">
                          <a:effectLst/>
                          <a:sym typeface="Symbol"/>
                        </a:rPr>
                        <a:t></a:t>
                      </a:r>
                      <a:r>
                        <a:rPr lang="en-US" sz="2000" dirty="0">
                          <a:effectLst/>
                        </a:rPr>
                        <a:t> 0.005</a:t>
                      </a:r>
                    </a:p>
                    <a:p>
                      <a:pPr>
                        <a:lnSpc>
                          <a:spcPct val="115000"/>
                        </a:lnSpc>
                      </a:pPr>
                      <a:r>
                        <a:rPr lang="en-US" sz="2000" b="1" dirty="0">
                          <a:effectLst/>
                        </a:rPr>
                        <a:t>(76 % of CO)</a:t>
                      </a:r>
                      <a:endParaRPr lang="en-US" sz="2000" b="1" dirty="0">
                        <a:effectLst/>
                        <a:latin typeface="Arial"/>
                        <a:ea typeface="Times New Roman"/>
                      </a:endParaRPr>
                    </a:p>
                  </a:txBody>
                  <a:tcPr marL="77144" marR="77144" marT="0" marB="0"/>
                </a:tc>
                <a:tc>
                  <a:txBody>
                    <a:bodyPr/>
                    <a:lstStyle/>
                    <a:p>
                      <a:pPr>
                        <a:lnSpc>
                          <a:spcPct val="115000"/>
                        </a:lnSpc>
                      </a:pPr>
                      <a:r>
                        <a:rPr lang="en-US" sz="2000" dirty="0">
                          <a:effectLst/>
                        </a:rPr>
                        <a:t>1.371 </a:t>
                      </a:r>
                      <a:r>
                        <a:rPr lang="en-US" sz="2000" dirty="0">
                          <a:effectLst/>
                          <a:sym typeface="Symbol"/>
                        </a:rPr>
                        <a:t></a:t>
                      </a:r>
                      <a:r>
                        <a:rPr lang="en-US" sz="2000" dirty="0">
                          <a:effectLst/>
                        </a:rPr>
                        <a:t> 0.680</a:t>
                      </a:r>
                    </a:p>
                    <a:p>
                      <a:pPr>
                        <a:lnSpc>
                          <a:spcPct val="115000"/>
                        </a:lnSpc>
                      </a:pPr>
                      <a:r>
                        <a:rPr lang="en-US" sz="2000" b="1" dirty="0">
                          <a:effectLst/>
                        </a:rPr>
                        <a:t>(</a:t>
                      </a:r>
                      <a:r>
                        <a:rPr lang="en-US" sz="2000" b="1" dirty="0">
                          <a:solidFill>
                            <a:srgbClr val="FF0000"/>
                          </a:solidFill>
                          <a:effectLst/>
                        </a:rPr>
                        <a:t>479 % of CO</a:t>
                      </a:r>
                      <a:r>
                        <a:rPr lang="en-US" sz="2000" b="1" dirty="0">
                          <a:effectLst/>
                        </a:rPr>
                        <a:t>)*</a:t>
                      </a:r>
                      <a:endParaRPr lang="en-US" sz="2000" b="1" dirty="0">
                        <a:effectLst/>
                        <a:latin typeface="Arial"/>
                        <a:ea typeface="Times New Roman"/>
                      </a:endParaRPr>
                    </a:p>
                  </a:txBody>
                  <a:tcPr marL="77144" marR="77144" marT="0" marB="0"/>
                </a:tc>
                <a:tc>
                  <a:txBody>
                    <a:bodyPr/>
                    <a:lstStyle/>
                    <a:p>
                      <a:pPr>
                        <a:lnSpc>
                          <a:spcPct val="115000"/>
                        </a:lnSpc>
                      </a:pPr>
                      <a:r>
                        <a:rPr lang="en-US" sz="2000" dirty="0">
                          <a:effectLst/>
                        </a:rPr>
                        <a:t>0.513 </a:t>
                      </a:r>
                      <a:r>
                        <a:rPr lang="en-US" sz="2000" dirty="0">
                          <a:effectLst/>
                          <a:sym typeface="Symbol"/>
                        </a:rPr>
                        <a:t></a:t>
                      </a:r>
                      <a:r>
                        <a:rPr lang="en-US" sz="2000" dirty="0">
                          <a:effectLst/>
                        </a:rPr>
                        <a:t> 0.168</a:t>
                      </a:r>
                    </a:p>
                    <a:p>
                      <a:pPr>
                        <a:lnSpc>
                          <a:spcPct val="115000"/>
                        </a:lnSpc>
                      </a:pPr>
                      <a:r>
                        <a:rPr lang="en-US" sz="2000" b="1" dirty="0">
                          <a:effectLst/>
                        </a:rPr>
                        <a:t>(127 % of CO)</a:t>
                      </a:r>
                      <a:endParaRPr lang="en-US" sz="2000" b="1" dirty="0">
                        <a:effectLst/>
                        <a:latin typeface="Arial"/>
                        <a:ea typeface="Times New Roman"/>
                      </a:endParaRPr>
                    </a:p>
                  </a:txBody>
                  <a:tcPr marL="77144" marR="77144" marT="0" marB="0"/>
                </a:tc>
              </a:tr>
            </a:tbl>
          </a:graphicData>
        </a:graphic>
      </p:graphicFrame>
      <p:sp>
        <p:nvSpPr>
          <p:cNvPr id="39961" name="Textfeld 8"/>
          <p:cNvSpPr txBox="1">
            <a:spLocks noChangeArrowheads="1"/>
          </p:cNvSpPr>
          <p:nvPr/>
        </p:nvSpPr>
        <p:spPr bwMode="auto">
          <a:xfrm>
            <a:off x="1020763" y="2068513"/>
            <a:ext cx="8912225" cy="339725"/>
          </a:xfrm>
          <a:prstGeom prst="rect">
            <a:avLst/>
          </a:prstGeom>
          <a:noFill/>
          <a:ln w="9525">
            <a:noFill/>
            <a:miter lim="800000"/>
            <a:headEnd/>
            <a:tailEnd/>
          </a:ln>
        </p:spPr>
        <p:txBody>
          <a:bodyPr>
            <a:spAutoFit/>
          </a:bodyPr>
          <a:lstStyle/>
          <a:p>
            <a:endParaRPr lang="en-US" altLang="en-US"/>
          </a:p>
        </p:txBody>
      </p:sp>
      <p:sp>
        <p:nvSpPr>
          <p:cNvPr id="39962" name="Rectangle 1"/>
          <p:cNvSpPr>
            <a:spLocks noChangeArrowheads="1"/>
          </p:cNvSpPr>
          <p:nvPr/>
        </p:nvSpPr>
        <p:spPr bwMode="auto">
          <a:xfrm>
            <a:off x="69850" y="542925"/>
            <a:ext cx="10225088" cy="1570038"/>
          </a:xfrm>
          <a:prstGeom prst="rect">
            <a:avLst/>
          </a:prstGeom>
          <a:solidFill>
            <a:srgbClr val="FFFFFF"/>
          </a:solidFill>
          <a:ln w="9525">
            <a:noFill/>
            <a:miter lim="800000"/>
            <a:headEnd/>
            <a:tailEnd/>
          </a:ln>
        </p:spPr>
        <p:txBody>
          <a:bodyPr anchor="ctr">
            <a:spAutoFit/>
          </a:bodyPr>
          <a:lstStyle/>
          <a:p>
            <a:r>
              <a:rPr lang="en-US" altLang="en-US" sz="1200">
                <a:latin typeface="Times New Roman" pitchFamily="18" charset="0"/>
                <a:cs typeface="Times New Roman" pitchFamily="18" charset="0"/>
              </a:rPr>
              <a:t>.</a:t>
            </a:r>
            <a:endParaRPr lang="en-US" altLang="en-US" sz="800">
              <a:cs typeface="Arial" charset="0"/>
            </a:endParaRPr>
          </a:p>
          <a:p>
            <a:pPr eaLnBrk="0" hangingPunct="0"/>
            <a:r>
              <a:rPr lang="en-US" altLang="en-US" sz="2800">
                <a:ea typeface="Times New Roman" pitchFamily="18" charset="0"/>
                <a:cs typeface="Arial" charset="0"/>
              </a:rPr>
              <a:t>KYNA levels and activity of KAT I and KAT II in the </a:t>
            </a:r>
          </a:p>
          <a:p>
            <a:pPr eaLnBrk="0" hangingPunct="0"/>
            <a:endParaRPr lang="en-US" altLang="en-US" sz="2800">
              <a:ea typeface="Times New Roman" pitchFamily="18" charset="0"/>
              <a:cs typeface="Arial" charset="0"/>
            </a:endParaRPr>
          </a:p>
          <a:p>
            <a:pPr eaLnBrk="0" hangingPunct="0"/>
            <a:r>
              <a:rPr lang="en-US" altLang="en-US" sz="2800">
                <a:ea typeface="Times New Roman" pitchFamily="18" charset="0"/>
                <a:cs typeface="Arial" charset="0"/>
              </a:rPr>
              <a:t>frontal cortex and cerebellum of patients wit bronchopneumonia</a:t>
            </a:r>
            <a:endParaRPr lang="en-US" altLang="en-US" sz="280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4294967295"/>
          </p:nvPr>
        </p:nvSpPr>
        <p:spPr>
          <a:xfrm>
            <a:off x="0" y="1447800"/>
            <a:ext cx="9601200" cy="4953000"/>
          </a:xfrm>
          <a:noFill/>
        </p:spPr>
        <p:txBody>
          <a:bodyPr lIns="90488" tIns="44450" rIns="90488" bIns="44450"/>
          <a:lstStyle/>
          <a:p>
            <a:pPr eaLnBrk="1" hangingPunct="1">
              <a:buFontTx/>
              <a:buNone/>
            </a:pPr>
            <a:endParaRPr lang="de-DE" altLang="en-US" sz="2000" smtClean="0">
              <a:solidFill>
                <a:schemeClr val="tx2"/>
              </a:solidFill>
            </a:endParaRPr>
          </a:p>
          <a:p>
            <a:pPr eaLnBrk="1" hangingPunct="1">
              <a:buFontTx/>
              <a:buNone/>
            </a:pPr>
            <a:endParaRPr lang="de-DE" altLang="en-US" sz="2000" smtClean="0">
              <a:solidFill>
                <a:schemeClr val="tx2"/>
              </a:solidFill>
            </a:endParaRPr>
          </a:p>
        </p:txBody>
      </p:sp>
      <p:sp>
        <p:nvSpPr>
          <p:cNvPr id="40963" name="Text Box 4"/>
          <p:cNvSpPr txBox="1">
            <a:spLocks noChangeArrowheads="1"/>
          </p:cNvSpPr>
          <p:nvPr/>
        </p:nvSpPr>
        <p:spPr bwMode="auto">
          <a:xfrm>
            <a:off x="214313" y="928688"/>
            <a:ext cx="9504362" cy="2062162"/>
          </a:xfrm>
          <a:prstGeom prst="rect">
            <a:avLst/>
          </a:prstGeom>
          <a:solidFill>
            <a:srgbClr val="FFFFCC"/>
          </a:solidFill>
          <a:ln w="12700">
            <a:noFill/>
            <a:miter lim="800000"/>
            <a:headEnd/>
            <a:tailEnd/>
          </a:ln>
        </p:spPr>
        <p:txBody>
          <a:bodyPr>
            <a:spAutoFit/>
          </a:bodyPr>
          <a:lstStyle/>
          <a:p>
            <a:pPr eaLnBrk="0" hangingPunct="0">
              <a:spcBef>
                <a:spcPct val="50000"/>
              </a:spcBef>
            </a:pPr>
            <a:r>
              <a:rPr lang="de-DE" altLang="en-US" sz="3200"/>
              <a:t>An increase of KYNA levels in the human central nervous system (CNS) is due to significant  increase of KAT I activity and to lesser extend due to increase of KAT II activity. </a:t>
            </a:r>
          </a:p>
        </p:txBody>
      </p:sp>
      <p:sp>
        <p:nvSpPr>
          <p:cNvPr id="40964" name="Rechteck 2"/>
          <p:cNvSpPr>
            <a:spLocks noChangeArrowheads="1"/>
          </p:cNvSpPr>
          <p:nvPr/>
        </p:nvSpPr>
        <p:spPr bwMode="auto">
          <a:xfrm>
            <a:off x="355600" y="3798888"/>
            <a:ext cx="9288463" cy="2062162"/>
          </a:xfrm>
          <a:prstGeom prst="rect">
            <a:avLst/>
          </a:prstGeom>
          <a:solidFill>
            <a:srgbClr val="CCFF66"/>
          </a:solidFill>
          <a:ln w="9525">
            <a:noFill/>
            <a:miter lim="800000"/>
            <a:headEnd/>
            <a:tailEnd/>
          </a:ln>
        </p:spPr>
        <p:txBody>
          <a:bodyPr>
            <a:spAutoFit/>
          </a:bodyPr>
          <a:lstStyle/>
          <a:p>
            <a:r>
              <a:rPr lang="en-US" altLang="en-US" sz="3200"/>
              <a:t>Blockade of glutamate NMDA and nicotine acetylcholinergic receptors is in part responsible for impaired memory, learning and cognition in various disorders.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e-DE" altLang="en-US" smtClean="0"/>
              <a:t>Dementia and Treatment</a:t>
            </a:r>
            <a:endParaRPr lang="de-AT" altLang="en-US" smtClean="0"/>
          </a:p>
        </p:txBody>
      </p:sp>
      <p:sp>
        <p:nvSpPr>
          <p:cNvPr id="41987" name="Rectangle 3"/>
          <p:cNvSpPr>
            <a:spLocks noGrp="1" noChangeArrowheads="1"/>
          </p:cNvSpPr>
          <p:nvPr>
            <p:ph type="body" idx="1"/>
          </p:nvPr>
        </p:nvSpPr>
        <p:spPr>
          <a:xfrm>
            <a:off x="0" y="1484313"/>
            <a:ext cx="10287000" cy="4535487"/>
          </a:xfrm>
          <a:solidFill>
            <a:srgbClr val="FFFF99"/>
          </a:solidFill>
        </p:spPr>
        <p:txBody>
          <a:bodyPr/>
          <a:lstStyle/>
          <a:p>
            <a:pPr eaLnBrk="1" hangingPunct="1">
              <a:lnSpc>
                <a:spcPct val="80000"/>
              </a:lnSpc>
              <a:buFontTx/>
              <a:buNone/>
            </a:pPr>
            <a:r>
              <a:rPr lang="en-GB" altLang="en-US" smtClean="0">
                <a:solidFill>
                  <a:srgbClr val="000000"/>
                </a:solidFill>
              </a:rPr>
              <a:t>It is questionable if above mentioned anti-dementive</a:t>
            </a:r>
          </a:p>
          <a:p>
            <a:pPr eaLnBrk="1" hangingPunct="1">
              <a:lnSpc>
                <a:spcPct val="80000"/>
              </a:lnSpc>
              <a:buFontTx/>
              <a:buNone/>
            </a:pPr>
            <a:r>
              <a:rPr lang="en-GB" altLang="en-US" smtClean="0">
                <a:solidFill>
                  <a:srgbClr val="000000"/>
                </a:solidFill>
              </a:rPr>
              <a:t>medication(s) influence(s) the Kynurenic acid synthesis</a:t>
            </a:r>
          </a:p>
          <a:p>
            <a:pPr eaLnBrk="1" hangingPunct="1">
              <a:lnSpc>
                <a:spcPct val="80000"/>
              </a:lnSpc>
              <a:buFontTx/>
              <a:buNone/>
            </a:pPr>
            <a:r>
              <a:rPr lang="en-GB" altLang="en-US" smtClean="0">
                <a:solidFill>
                  <a:srgbClr val="000000"/>
                </a:solidFill>
              </a:rPr>
              <a:t>(blockade).</a:t>
            </a:r>
          </a:p>
          <a:p>
            <a:pPr eaLnBrk="1" hangingPunct="1">
              <a:lnSpc>
                <a:spcPct val="80000"/>
              </a:lnSpc>
              <a:buFontTx/>
              <a:buNone/>
            </a:pPr>
            <a:endParaRPr lang="en-GB" altLang="en-US" smtClean="0"/>
          </a:p>
          <a:p>
            <a:pPr eaLnBrk="1" hangingPunct="1">
              <a:lnSpc>
                <a:spcPct val="80000"/>
              </a:lnSpc>
            </a:pPr>
            <a:r>
              <a:rPr lang="en-GB" altLang="en-US" smtClean="0"/>
              <a:t>Acetylcholine Esterase Inhibitors</a:t>
            </a:r>
          </a:p>
          <a:p>
            <a:pPr eaLnBrk="1" hangingPunct="1">
              <a:lnSpc>
                <a:spcPct val="80000"/>
              </a:lnSpc>
            </a:pPr>
            <a:r>
              <a:rPr lang="en-GB" altLang="en-US" smtClean="0"/>
              <a:t>NMDA Receptor Blocker – Memantine</a:t>
            </a:r>
          </a:p>
          <a:p>
            <a:pPr eaLnBrk="1" hangingPunct="1">
              <a:lnSpc>
                <a:spcPct val="80000"/>
              </a:lnSpc>
            </a:pPr>
            <a:r>
              <a:rPr lang="en-GB" altLang="en-US" smtClean="0"/>
              <a:t>Nootropica: Piracetam, Ginko biloba</a:t>
            </a:r>
          </a:p>
          <a:p>
            <a:pPr eaLnBrk="1" hangingPunct="1">
              <a:lnSpc>
                <a:spcPct val="80000"/>
              </a:lnSpc>
            </a:pPr>
            <a:r>
              <a:rPr lang="en-GB" altLang="en-US" sz="3600" b="1" i="1" smtClean="0"/>
              <a:t>Cerebrolysin</a:t>
            </a:r>
          </a:p>
          <a:p>
            <a:pPr eaLnBrk="1" hangingPunct="1">
              <a:lnSpc>
                <a:spcPct val="80000"/>
              </a:lnSpc>
            </a:pPr>
            <a:endParaRPr lang="en-GB" altLang="en-US" sz="3600" b="1" i="1" smtClean="0"/>
          </a:p>
          <a:p>
            <a:pPr eaLnBrk="1" hangingPunct="1">
              <a:lnSpc>
                <a:spcPct val="80000"/>
              </a:lnSpc>
            </a:pPr>
            <a:endParaRPr lang="en-GB" altLang="en-US" b="1"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a:xfrm>
            <a:off x="319088" y="14288"/>
            <a:ext cx="9967912" cy="1143000"/>
          </a:xfrm>
        </p:spPr>
        <p:txBody>
          <a:bodyPr/>
          <a:lstStyle/>
          <a:p>
            <a:pPr eaLnBrk="1" hangingPunct="1"/>
            <a:r>
              <a:rPr lang="de-DE" altLang="en-US" sz="2800" smtClean="0"/>
              <a:t>Effect of Cerebrolysin on KAT I, KAT II and  KAT III</a:t>
            </a:r>
            <a:endParaRPr lang="de-AT" altLang="en-US" sz="2800" smtClean="0"/>
          </a:p>
        </p:txBody>
      </p:sp>
      <p:graphicFrame>
        <p:nvGraphicFramePr>
          <p:cNvPr id="3074" name="Object 3"/>
          <p:cNvGraphicFramePr>
            <a:graphicFrameLocks noChangeAspect="1"/>
          </p:cNvGraphicFramePr>
          <p:nvPr>
            <p:ph idx="1"/>
          </p:nvPr>
        </p:nvGraphicFramePr>
        <p:xfrm>
          <a:off x="606425" y="1168400"/>
          <a:ext cx="9074150" cy="5283200"/>
        </p:xfrm>
        <a:graphic>
          <a:graphicData uri="http://schemas.openxmlformats.org/presentationml/2006/ole">
            <p:oleObj spid="_x0000_s3074" name="Diagramm" r:id="rId3" imgW="9715500" imgH="5658002" progId="Excel.Chart.8">
              <p:embed/>
            </p:oleObj>
          </a:graphicData>
        </a:graphic>
      </p:graphicFrame>
      <p:sp>
        <p:nvSpPr>
          <p:cNvPr id="3076" name="Text Box 6"/>
          <p:cNvSpPr txBox="1">
            <a:spLocks noChangeArrowheads="1"/>
          </p:cNvSpPr>
          <p:nvPr/>
        </p:nvSpPr>
        <p:spPr bwMode="auto">
          <a:xfrm>
            <a:off x="319088" y="6524625"/>
            <a:ext cx="7416800" cy="336550"/>
          </a:xfrm>
          <a:prstGeom prst="rect">
            <a:avLst/>
          </a:prstGeom>
          <a:noFill/>
          <a:ln w="12700">
            <a:noFill/>
            <a:miter lim="800000"/>
            <a:headEnd/>
            <a:tailEnd/>
          </a:ln>
        </p:spPr>
        <p:txBody>
          <a:bodyPr>
            <a:spAutoFit/>
          </a:bodyPr>
          <a:lstStyle/>
          <a:p>
            <a:pPr algn="ctr">
              <a:spcBef>
                <a:spcPct val="50000"/>
              </a:spcBef>
            </a:pPr>
            <a:r>
              <a:rPr lang="de-DE" altLang="en-US"/>
              <a:t>H. Baran  and B. Kepplinger (2008) Eur Neuropsychopharmacology</a:t>
            </a:r>
            <a:endParaRPr lang="de-AT"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71613" y="476250"/>
            <a:ext cx="7005637" cy="633413"/>
          </a:xfrm>
        </p:spPr>
        <p:txBody>
          <a:bodyPr/>
          <a:lstStyle/>
          <a:p>
            <a:pPr eaLnBrk="1" hangingPunct="1"/>
            <a:r>
              <a:rPr lang="de-DE" altLang="en-US" sz="4000" smtClean="0"/>
              <a:t>Clinical significances</a:t>
            </a:r>
            <a:endParaRPr lang="de-AT" altLang="en-US" sz="4000" smtClean="0"/>
          </a:p>
        </p:txBody>
      </p:sp>
      <p:sp>
        <p:nvSpPr>
          <p:cNvPr id="43011" name="Rectangle 3"/>
          <p:cNvSpPr>
            <a:spLocks noGrp="1" noChangeArrowheads="1"/>
          </p:cNvSpPr>
          <p:nvPr>
            <p:ph type="body" idx="1"/>
          </p:nvPr>
        </p:nvSpPr>
        <p:spPr>
          <a:xfrm>
            <a:off x="195263" y="1600200"/>
            <a:ext cx="9772650" cy="4525963"/>
          </a:xfrm>
        </p:spPr>
        <p:txBody>
          <a:bodyPr/>
          <a:lstStyle/>
          <a:p>
            <a:pPr eaLnBrk="1" hangingPunct="1">
              <a:buFontTx/>
              <a:buNone/>
            </a:pPr>
            <a:r>
              <a:rPr lang="en-GB" altLang="en-US" smtClean="0"/>
              <a:t>  Human studies indicated that Cerebrolysin improves dementia symptoms and cognitive performance </a:t>
            </a:r>
          </a:p>
          <a:p>
            <a:pPr eaLnBrk="1" hangingPunct="1"/>
            <a:r>
              <a:rPr lang="en-GB" altLang="en-US" smtClean="0"/>
              <a:t>in patients with Alzheimer's disease (AD) and </a:t>
            </a:r>
          </a:p>
          <a:p>
            <a:pPr eaLnBrk="1" hangingPunct="1"/>
            <a:r>
              <a:rPr lang="en-GB" altLang="en-US" smtClean="0"/>
              <a:t>in other types of senile dementia and </a:t>
            </a:r>
          </a:p>
          <a:p>
            <a:pPr eaLnBrk="1" hangingPunct="1"/>
            <a:r>
              <a:rPr lang="en-GB" altLang="en-US" smtClean="0"/>
              <a:t>in elderly control subjects</a:t>
            </a:r>
          </a:p>
          <a:p>
            <a:pPr eaLnBrk="1" hangingPunct="1">
              <a:buFontTx/>
              <a:buNone/>
            </a:pPr>
            <a:r>
              <a:rPr lang="en-GB" altLang="en-US" smtClean="0"/>
              <a:t> </a:t>
            </a:r>
          </a:p>
          <a:p>
            <a:pPr eaLnBrk="1" hangingPunct="1">
              <a:buFontTx/>
              <a:buNone/>
            </a:pPr>
            <a:r>
              <a:rPr lang="en-GB" altLang="en-US" sz="1800" smtClean="0"/>
              <a:t>     (Álvarez et al., 2000; (Rüther et al., 1994; Ruether et al., 2001; Crook et al., 2005; Álvarez et al., 2006; Muresanu et al., 2008) .</a:t>
            </a:r>
            <a:endParaRPr lang="de-AT" altLang="en-US" sz="1800" smtClean="0"/>
          </a:p>
          <a:p>
            <a:pPr eaLnBrk="1" hangingPunct="1"/>
            <a:endParaRPr lang="de-AT" altLang="en-US" sz="18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Shape"/>
          <p:cNvGraphicFramePr>
            <a:graphicFrameLocks noGrp="1"/>
          </p:cNvGraphicFramePr>
          <p:nvPr/>
        </p:nvGraphicFramePr>
        <p:xfrm>
          <a:off x="592138" y="2441575"/>
          <a:ext cx="8886825" cy="4062413"/>
        </p:xfrm>
        <a:graphic>
          <a:graphicData uri="http://schemas.openxmlformats.org/presentationml/2006/ole">
            <p:oleObj spid="_x0000_s4098" r:id="rId3" imgW="8888738" imgH="4060288" progId="Excel.Chart.8">
              <p:embed/>
            </p:oleObj>
          </a:graphicData>
        </a:graphic>
      </p:graphicFrame>
      <p:sp>
        <p:nvSpPr>
          <p:cNvPr id="4099" name="Rechteck 3"/>
          <p:cNvSpPr>
            <a:spLocks noChangeArrowheads="1"/>
          </p:cNvSpPr>
          <p:nvPr/>
        </p:nvSpPr>
        <p:spPr bwMode="auto">
          <a:xfrm>
            <a:off x="319088" y="333375"/>
            <a:ext cx="9432925" cy="1814513"/>
          </a:xfrm>
          <a:prstGeom prst="rect">
            <a:avLst/>
          </a:prstGeom>
          <a:noFill/>
          <a:ln w="9525">
            <a:noFill/>
            <a:miter lim="800000"/>
            <a:headEnd/>
            <a:tailEnd/>
          </a:ln>
        </p:spPr>
        <p:txBody>
          <a:bodyPr>
            <a:spAutoFit/>
          </a:bodyPr>
          <a:lstStyle/>
          <a:p>
            <a:r>
              <a:rPr lang="en-US" altLang="en-US" sz="2800"/>
              <a:t>D-Cycloserine, known as a partial agonist at the glycine modulatory site of the glutamatergic N-methyl-D-aspartate (NMDA) receptor, exerts anticonvulsive activities and improves cognitive function 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5648325" y="404813"/>
            <a:ext cx="4248150" cy="366712"/>
          </a:xfrm>
          <a:prstGeom prst="rect">
            <a:avLst/>
          </a:prstGeom>
          <a:noFill/>
          <a:ln w="12700">
            <a:noFill/>
            <a:miter lim="800000"/>
            <a:headEnd/>
            <a:tailEnd/>
          </a:ln>
        </p:spPr>
        <p:txBody>
          <a:bodyPr>
            <a:spAutoFit/>
          </a:bodyPr>
          <a:lstStyle/>
          <a:p>
            <a:pPr>
              <a:spcBef>
                <a:spcPct val="50000"/>
              </a:spcBef>
            </a:pPr>
            <a:endParaRPr lang="de-AT" altLang="en-US" sz="1800"/>
          </a:p>
        </p:txBody>
      </p:sp>
      <p:sp>
        <p:nvSpPr>
          <p:cNvPr id="11267" name="Rectangle 4"/>
          <p:cNvSpPr>
            <a:spLocks noChangeArrowheads="1"/>
          </p:cNvSpPr>
          <p:nvPr/>
        </p:nvSpPr>
        <p:spPr bwMode="auto">
          <a:xfrm>
            <a:off x="5287963" y="333375"/>
            <a:ext cx="4679950" cy="4679950"/>
          </a:xfrm>
          <a:prstGeom prst="rect">
            <a:avLst/>
          </a:prstGeom>
          <a:solidFill>
            <a:srgbClr val="FFFF99"/>
          </a:solidFill>
          <a:ln w="12700">
            <a:solidFill>
              <a:schemeClr val="bg1"/>
            </a:solidFill>
            <a:miter lim="800000"/>
            <a:headEnd/>
            <a:tailEnd/>
          </a:ln>
        </p:spPr>
        <p:txBody>
          <a:bodyPr lIns="90488" tIns="44450" rIns="90488" bIns="44450"/>
          <a:lstStyle/>
          <a:p>
            <a:pPr marL="342900" indent="-342900"/>
            <a:r>
              <a:rPr lang="en-GB" altLang="en-US" sz="2400" b="1"/>
              <a:t>Kynurenic acid (KYNA) is an </a:t>
            </a:r>
          </a:p>
          <a:p>
            <a:pPr marL="342900" indent="-342900"/>
            <a:r>
              <a:rPr lang="en-GB" altLang="en-US" sz="2400" b="1"/>
              <a:t>endogenous metabolite in the </a:t>
            </a:r>
          </a:p>
          <a:p>
            <a:pPr marL="342900" indent="-342900"/>
            <a:r>
              <a:rPr lang="en-GB" altLang="en-US" sz="2400" b="1" i="1"/>
              <a:t>“kynurenine pathway” </a:t>
            </a:r>
            <a:r>
              <a:rPr lang="en-GB" altLang="en-US" sz="2400" b="1"/>
              <a:t> of </a:t>
            </a:r>
          </a:p>
          <a:p>
            <a:pPr marL="342900" indent="-342900"/>
            <a:r>
              <a:rPr lang="en-GB" altLang="en-US" sz="2400" b="1"/>
              <a:t>tryptophan degradation and is</a:t>
            </a:r>
          </a:p>
          <a:p>
            <a:pPr marL="342900" indent="-342900"/>
            <a:r>
              <a:rPr lang="en-GB" altLang="en-US" sz="2400" b="1"/>
              <a:t> </a:t>
            </a:r>
          </a:p>
          <a:p>
            <a:pPr marL="342900" indent="-342900">
              <a:buFontTx/>
              <a:buChar char="•"/>
            </a:pPr>
            <a:r>
              <a:rPr lang="en-GB" altLang="en-US" sz="2400" b="1"/>
              <a:t>an antagonist at the glycine site of the N-methyl-</a:t>
            </a:r>
            <a:r>
              <a:rPr lang="en-GB" altLang="en-US" sz="2400" b="1" i="1"/>
              <a:t>D</a:t>
            </a:r>
            <a:r>
              <a:rPr lang="en-GB" altLang="en-US" sz="2400" b="1"/>
              <a:t>-aspartate (</a:t>
            </a:r>
            <a:r>
              <a:rPr lang="en-GB" altLang="en-US" sz="2400" b="1" i="1"/>
              <a:t>NMDA</a:t>
            </a:r>
            <a:r>
              <a:rPr lang="en-GB" altLang="en-US" sz="2400" b="1"/>
              <a:t>) </a:t>
            </a:r>
          </a:p>
          <a:p>
            <a:pPr marL="342900" indent="-342900">
              <a:buFontTx/>
              <a:buChar char="•"/>
            </a:pPr>
            <a:endParaRPr lang="en-GB" altLang="en-US" sz="2400" b="1"/>
          </a:p>
          <a:p>
            <a:pPr marL="342900" indent="-342900">
              <a:buFontTx/>
              <a:buChar char="•"/>
            </a:pPr>
            <a:r>
              <a:rPr lang="en-GB" altLang="en-US" sz="2400" b="1"/>
              <a:t>an antagonist at the alpha-7 nicotinic cholinergic receptors (7</a:t>
            </a:r>
            <a:r>
              <a:rPr lang="el-GR" altLang="en-US" sz="2400" b="1">
                <a:cs typeface="Arial" charset="0"/>
              </a:rPr>
              <a:t>α</a:t>
            </a:r>
            <a:r>
              <a:rPr lang="en-GB" altLang="en-US" sz="2400" b="1"/>
              <a:t>nACh), while</a:t>
            </a:r>
            <a:endParaRPr lang="de-DE" altLang="en-US" sz="2400" b="1"/>
          </a:p>
        </p:txBody>
      </p:sp>
      <p:sp>
        <p:nvSpPr>
          <p:cNvPr id="11268" name="Text Box 5"/>
          <p:cNvSpPr txBox="1">
            <a:spLocks noChangeArrowheads="1"/>
          </p:cNvSpPr>
          <p:nvPr/>
        </p:nvSpPr>
        <p:spPr bwMode="auto">
          <a:xfrm>
            <a:off x="5359400" y="5300663"/>
            <a:ext cx="4679950" cy="822325"/>
          </a:xfrm>
          <a:prstGeom prst="rect">
            <a:avLst/>
          </a:prstGeom>
          <a:solidFill>
            <a:srgbClr val="CCFF66"/>
          </a:solidFill>
          <a:ln w="9525">
            <a:noFill/>
            <a:miter lim="800000"/>
            <a:headEnd/>
            <a:tailEnd/>
          </a:ln>
        </p:spPr>
        <p:txBody>
          <a:bodyPr>
            <a:spAutoFit/>
          </a:bodyPr>
          <a:lstStyle/>
          <a:p>
            <a:pPr>
              <a:spcBef>
                <a:spcPct val="50000"/>
              </a:spcBef>
            </a:pPr>
            <a:r>
              <a:rPr lang="de-DE" altLang="en-US" sz="2400" b="1"/>
              <a:t>Quinolinic acid is an agonist at the NMDA receptors</a:t>
            </a:r>
            <a:endParaRPr lang="de-AT" altLang="en-US" sz="2400" b="1"/>
          </a:p>
        </p:txBody>
      </p:sp>
      <p:pic>
        <p:nvPicPr>
          <p:cNvPr id="11269" name="Picture 7" descr="TRYPTOTHAN PATHWAY"/>
          <p:cNvPicPr>
            <a:picLocks noChangeAspect="1" noChangeArrowheads="1"/>
          </p:cNvPicPr>
          <p:nvPr>
            <p:ph idx="1"/>
          </p:nvPr>
        </p:nvPicPr>
        <p:blipFill>
          <a:blip r:embed="rId2"/>
          <a:srcRect/>
          <a:stretch>
            <a:fillRect/>
          </a:stretch>
        </p:blipFill>
        <p:spPr>
          <a:xfrm>
            <a:off x="534988" y="298450"/>
            <a:ext cx="3573462" cy="6154738"/>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feld 1"/>
          <p:cNvSpPr txBox="1">
            <a:spLocks noChangeArrowheads="1"/>
          </p:cNvSpPr>
          <p:nvPr/>
        </p:nvSpPr>
        <p:spPr bwMode="auto">
          <a:xfrm>
            <a:off x="142875" y="98425"/>
            <a:ext cx="10001250" cy="6770688"/>
          </a:xfrm>
          <a:prstGeom prst="rect">
            <a:avLst/>
          </a:prstGeom>
          <a:solidFill>
            <a:srgbClr val="FFFFCC"/>
          </a:solidFill>
          <a:ln w="9525">
            <a:noFill/>
            <a:miter lim="800000"/>
            <a:headEnd/>
            <a:tailEnd/>
          </a:ln>
        </p:spPr>
        <p:txBody>
          <a:bodyPr>
            <a:spAutoFit/>
          </a:bodyPr>
          <a:lstStyle/>
          <a:p>
            <a:pPr algn="ctr"/>
            <a:r>
              <a:rPr lang="en-US" altLang="en-US" sz="3600" b="1"/>
              <a:t>Summary</a:t>
            </a:r>
          </a:p>
          <a:p>
            <a:pPr algn="ctr"/>
            <a:endParaRPr lang="en-US" altLang="en-US" sz="3600" b="1"/>
          </a:p>
          <a:p>
            <a:r>
              <a:rPr lang="en-US" altLang="en-US" sz="3300"/>
              <a:t>Lowering of KYNA content due to D-cycloserine inhibition of KATs activities might be involved in the postulated mechanism for D-cycloserine to act as a partial agonist at the glycine site of the NMDA receptor.</a:t>
            </a:r>
          </a:p>
          <a:p>
            <a:r>
              <a:rPr lang="en-US" altLang="en-US" sz="3200"/>
              <a:t> </a:t>
            </a:r>
          </a:p>
          <a:p>
            <a:r>
              <a:rPr lang="en-US" altLang="en-US" sz="3300"/>
              <a:t>We propose that this mechanism(s) is in part responsible for the improvement of symptoms like dementia, cognition and/or delusion in schizophrenia patients, Alzheimer’s, </a:t>
            </a:r>
            <a:r>
              <a:rPr lang="en-US" altLang="en-US" sz="3300">
                <a:solidFill>
                  <a:srgbClr val="FF0000"/>
                </a:solidFill>
              </a:rPr>
              <a:t>HIV-1 infected patients</a:t>
            </a:r>
            <a:r>
              <a:rPr lang="en-US" altLang="en-US" sz="3300"/>
              <a:t> or Parkinson’s patients.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hteck 1"/>
          <p:cNvSpPr>
            <a:spLocks noChangeArrowheads="1"/>
          </p:cNvSpPr>
          <p:nvPr/>
        </p:nvSpPr>
        <p:spPr bwMode="auto">
          <a:xfrm>
            <a:off x="142875" y="1065213"/>
            <a:ext cx="9929813" cy="5078412"/>
          </a:xfrm>
          <a:prstGeom prst="rect">
            <a:avLst/>
          </a:prstGeom>
          <a:solidFill>
            <a:srgbClr val="FFFFCC"/>
          </a:solidFill>
          <a:ln w="9525">
            <a:noFill/>
            <a:miter lim="800000"/>
            <a:headEnd/>
            <a:tailEnd/>
          </a:ln>
        </p:spPr>
        <p:txBody>
          <a:bodyPr>
            <a:spAutoFit/>
          </a:bodyPr>
          <a:lstStyle/>
          <a:p>
            <a:pPr algn="ctr"/>
            <a:r>
              <a:rPr lang="en-US" altLang="en-US" sz="3600" b="1"/>
              <a:t>Conclusions</a:t>
            </a:r>
          </a:p>
          <a:p>
            <a:pPr algn="ctr"/>
            <a:endParaRPr lang="en-US" altLang="en-US" sz="3600" b="1"/>
          </a:p>
          <a:p>
            <a:r>
              <a:rPr lang="en-US" altLang="en-US" sz="3600"/>
              <a:t>All these observations, together with the fact that KYNA dose dependently increases oxygen consumption and decreases ATP synthesis of rat heart mitochondria (Baran et al., 2003), suggest the improvement of cell function in pathological conditions due to D-cycloserine action of lowering KYNA formation.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1447800" y="457200"/>
            <a:ext cx="7696200" cy="519113"/>
          </a:xfrm>
          <a:prstGeom prst="rect">
            <a:avLst/>
          </a:prstGeom>
          <a:noFill/>
          <a:ln w="12700">
            <a:noFill/>
            <a:miter lim="800000"/>
            <a:headEnd/>
            <a:tailEnd/>
          </a:ln>
        </p:spPr>
        <p:txBody>
          <a:bodyPr>
            <a:spAutoFit/>
          </a:bodyPr>
          <a:lstStyle/>
          <a:p>
            <a:pPr eaLnBrk="0" hangingPunct="0">
              <a:spcBef>
                <a:spcPct val="50000"/>
              </a:spcBef>
            </a:pPr>
            <a:endParaRPr lang="de-AT" altLang="en-US" sz="2800" b="1"/>
          </a:p>
        </p:txBody>
      </p:sp>
      <p:graphicFrame>
        <p:nvGraphicFramePr>
          <p:cNvPr id="5122" name="Object 3"/>
          <p:cNvGraphicFramePr>
            <a:graphicFrameLocks noChangeAspect="1"/>
          </p:cNvGraphicFramePr>
          <p:nvPr/>
        </p:nvGraphicFramePr>
        <p:xfrm>
          <a:off x="1031875" y="908050"/>
          <a:ext cx="4111625" cy="5022850"/>
        </p:xfrm>
        <a:graphic>
          <a:graphicData uri="http://schemas.openxmlformats.org/presentationml/2006/ole">
            <p:oleObj spid="_x0000_s5122" name="Dokument" r:id="rId3" imgW="4616196" imgH="5638800" progId="Word.Document.8">
              <p:embed/>
            </p:oleObj>
          </a:graphicData>
        </a:graphic>
      </p:graphicFrame>
      <p:sp>
        <p:nvSpPr>
          <p:cNvPr id="5124" name="Text Box 4"/>
          <p:cNvSpPr txBox="1">
            <a:spLocks noChangeArrowheads="1"/>
          </p:cNvSpPr>
          <p:nvPr/>
        </p:nvSpPr>
        <p:spPr bwMode="auto">
          <a:xfrm>
            <a:off x="5935663" y="2781300"/>
            <a:ext cx="3581400" cy="1311275"/>
          </a:xfrm>
          <a:prstGeom prst="rect">
            <a:avLst/>
          </a:prstGeom>
          <a:noFill/>
          <a:ln w="12700">
            <a:noFill/>
            <a:miter lim="800000"/>
            <a:headEnd/>
            <a:tailEnd/>
          </a:ln>
        </p:spPr>
        <p:txBody>
          <a:bodyPr>
            <a:spAutoFit/>
          </a:bodyPr>
          <a:lstStyle/>
          <a:p>
            <a:pPr algn="ctr" eaLnBrk="0" hangingPunct="0">
              <a:spcBef>
                <a:spcPct val="50000"/>
              </a:spcBef>
            </a:pPr>
            <a:r>
              <a:rPr lang="de-DE" altLang="en-US" sz="4000" b="1">
                <a:solidFill>
                  <a:schemeClr val="accent2"/>
                </a:solidFill>
                <a:latin typeface="Times New Roman" pitchFamily="18" charset="0"/>
              </a:rPr>
              <a:t>Thank you for your attention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534988" y="333375"/>
            <a:ext cx="8743950" cy="763588"/>
          </a:xfrm>
        </p:spPr>
        <p:txBody>
          <a:bodyPr/>
          <a:lstStyle/>
          <a:p>
            <a:pPr eaLnBrk="1" hangingPunct="1"/>
            <a:r>
              <a:rPr lang="de-DE" altLang="en-US" sz="2800" smtClean="0"/>
              <a:t>Effect of Cerebrolysin on KAT I, KAT II and  KAT III</a:t>
            </a:r>
            <a:endParaRPr lang="de-AT" altLang="en-US" sz="2800" smtClean="0"/>
          </a:p>
        </p:txBody>
      </p:sp>
      <p:graphicFrame>
        <p:nvGraphicFramePr>
          <p:cNvPr id="6146" name="Object 3"/>
          <p:cNvGraphicFramePr>
            <a:graphicFrameLocks noChangeAspect="1"/>
          </p:cNvGraphicFramePr>
          <p:nvPr>
            <p:ph idx="1"/>
          </p:nvPr>
        </p:nvGraphicFramePr>
        <p:xfrm>
          <a:off x="1398588" y="1412875"/>
          <a:ext cx="8037512" cy="4679950"/>
        </p:xfrm>
        <a:graphic>
          <a:graphicData uri="http://schemas.openxmlformats.org/presentationml/2006/ole">
            <p:oleObj spid="_x0000_s6146" name="Diagramm" r:id="rId3" imgW="9715500" imgH="5658002" progId="Excel.Chart.8">
              <p:embed/>
            </p:oleObj>
          </a:graphicData>
        </a:graphic>
      </p:graphicFrame>
      <p:sp>
        <p:nvSpPr>
          <p:cNvPr id="6148" name="Text Box 6"/>
          <p:cNvSpPr txBox="1">
            <a:spLocks noChangeArrowheads="1"/>
          </p:cNvSpPr>
          <p:nvPr/>
        </p:nvSpPr>
        <p:spPr bwMode="auto">
          <a:xfrm>
            <a:off x="319088" y="6524625"/>
            <a:ext cx="7416800" cy="336550"/>
          </a:xfrm>
          <a:prstGeom prst="rect">
            <a:avLst/>
          </a:prstGeom>
          <a:noFill/>
          <a:ln w="12700">
            <a:noFill/>
            <a:miter lim="800000"/>
            <a:headEnd/>
            <a:tailEnd/>
          </a:ln>
        </p:spPr>
        <p:txBody>
          <a:bodyPr>
            <a:spAutoFit/>
          </a:bodyPr>
          <a:lstStyle/>
          <a:p>
            <a:pPr algn="ctr">
              <a:spcBef>
                <a:spcPct val="50000"/>
              </a:spcBef>
            </a:pPr>
            <a:r>
              <a:rPr lang="de-DE" altLang="en-US"/>
              <a:t>H. Baran  and B. Kepplinger (2008) Eur Neuropsychopharmacology</a:t>
            </a:r>
            <a:endParaRPr lang="de-AT"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noChangeArrowheads="1"/>
          </p:cNvPicPr>
          <p:nvPr/>
        </p:nvPicPr>
        <p:blipFill>
          <a:blip r:embed="rId2"/>
          <a:srcRect/>
          <a:stretch>
            <a:fillRect/>
          </a:stretch>
        </p:blipFill>
        <p:spPr bwMode="auto">
          <a:xfrm>
            <a:off x="1398588" y="692150"/>
            <a:ext cx="7848600" cy="52324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219200" y="304800"/>
            <a:ext cx="2590800" cy="304800"/>
          </a:xfrm>
          <a:prstGeom prst="rect">
            <a:avLst/>
          </a:prstGeom>
          <a:noFill/>
          <a:ln w="12700">
            <a:noFill/>
            <a:miter lim="800000"/>
            <a:headEnd/>
            <a:tailEnd/>
          </a:ln>
        </p:spPr>
        <p:txBody>
          <a:bodyPr>
            <a:spAutoFit/>
          </a:bodyPr>
          <a:lstStyle/>
          <a:p>
            <a:pPr eaLnBrk="0" hangingPunct="0">
              <a:spcBef>
                <a:spcPct val="50000"/>
              </a:spcBef>
            </a:pPr>
            <a:endParaRPr lang="de-AT" altLang="en-US" sz="1400" b="1">
              <a:latin typeface="Arial Black" pitchFamily="34" charset="0"/>
            </a:endParaRPr>
          </a:p>
        </p:txBody>
      </p:sp>
      <p:sp>
        <p:nvSpPr>
          <p:cNvPr id="47107" name="Text Box 3"/>
          <p:cNvSpPr txBox="1">
            <a:spLocks noChangeArrowheads="1"/>
          </p:cNvSpPr>
          <p:nvPr/>
        </p:nvSpPr>
        <p:spPr bwMode="auto">
          <a:xfrm>
            <a:off x="1295400" y="4572000"/>
            <a:ext cx="3200400" cy="304800"/>
          </a:xfrm>
          <a:prstGeom prst="rect">
            <a:avLst/>
          </a:prstGeom>
          <a:noFill/>
          <a:ln w="12700">
            <a:noFill/>
            <a:miter lim="800000"/>
            <a:headEnd/>
            <a:tailEnd/>
          </a:ln>
        </p:spPr>
        <p:txBody>
          <a:bodyPr>
            <a:spAutoFit/>
          </a:bodyPr>
          <a:lstStyle/>
          <a:p>
            <a:pPr eaLnBrk="0" hangingPunct="0">
              <a:spcBef>
                <a:spcPct val="50000"/>
              </a:spcBef>
            </a:pPr>
            <a:endParaRPr lang="de-AT" altLang="en-US" sz="1400" b="1">
              <a:latin typeface="Arial Black" pitchFamily="34" charset="0"/>
            </a:endParaRPr>
          </a:p>
        </p:txBody>
      </p:sp>
      <p:pic>
        <p:nvPicPr>
          <p:cNvPr id="47108" name="Picture 4" descr="TRYPTOTHAN PATHWAY"/>
          <p:cNvPicPr>
            <a:picLocks noChangeAspect="1" noChangeArrowheads="1"/>
          </p:cNvPicPr>
          <p:nvPr/>
        </p:nvPicPr>
        <p:blipFill>
          <a:blip r:embed="rId2"/>
          <a:srcRect/>
          <a:stretch>
            <a:fillRect/>
          </a:stretch>
        </p:blipFill>
        <p:spPr bwMode="auto">
          <a:xfrm>
            <a:off x="247650" y="404813"/>
            <a:ext cx="4011613" cy="6048375"/>
          </a:xfrm>
          <a:prstGeom prst="rect">
            <a:avLst/>
          </a:prstGeom>
          <a:noFill/>
          <a:ln w="9525">
            <a:noFill/>
            <a:miter lim="800000"/>
            <a:headEnd/>
            <a:tailEnd/>
          </a:ln>
        </p:spPr>
      </p:pic>
      <p:sp>
        <p:nvSpPr>
          <p:cNvPr id="47109" name="Text Box 5"/>
          <p:cNvSpPr txBox="1">
            <a:spLocks noChangeArrowheads="1"/>
          </p:cNvSpPr>
          <p:nvPr/>
        </p:nvSpPr>
        <p:spPr bwMode="auto">
          <a:xfrm>
            <a:off x="4567238" y="336550"/>
            <a:ext cx="5503862" cy="6188075"/>
          </a:xfrm>
          <a:prstGeom prst="rect">
            <a:avLst/>
          </a:prstGeom>
          <a:solidFill>
            <a:srgbClr val="FFFFFF"/>
          </a:solidFill>
          <a:ln w="12700">
            <a:noFill/>
            <a:miter lim="800000"/>
            <a:headEnd/>
            <a:tailEnd/>
          </a:ln>
        </p:spPr>
        <p:txBody>
          <a:bodyPr>
            <a:spAutoFit/>
          </a:bodyPr>
          <a:lstStyle/>
          <a:p>
            <a:pPr>
              <a:buFontTx/>
              <a:buChar char="•"/>
            </a:pPr>
            <a:r>
              <a:rPr lang="de-DE" altLang="en-US" sz="2000"/>
              <a:t>Kynurenic acid  acts as an antagonist at the </a:t>
            </a:r>
          </a:p>
          <a:p>
            <a:r>
              <a:rPr lang="de-DE" altLang="en-US" sz="2000"/>
              <a:t>excitatory amino acid (EAA) receptors trigger-ing neuroproterctive and anticonvulsive acti-vities, and acts as an antagonist at the nicotinic cholinergic Receptors 7</a:t>
            </a:r>
            <a:r>
              <a:rPr lang="el-GR" altLang="en-US" sz="2000">
                <a:cs typeface="Arial" charset="0"/>
              </a:rPr>
              <a:t>α</a:t>
            </a:r>
            <a:r>
              <a:rPr lang="de-DE" altLang="en-US" sz="2000">
                <a:cs typeface="Arial" charset="0"/>
              </a:rPr>
              <a:t>-Ach-R.</a:t>
            </a:r>
            <a:endParaRPr lang="el-GR" altLang="en-US" sz="2000">
              <a:cs typeface="Arial" charset="0"/>
            </a:endParaRPr>
          </a:p>
          <a:p>
            <a:endParaRPr lang="de-DE" altLang="en-US" sz="2000"/>
          </a:p>
          <a:p>
            <a:pPr>
              <a:buFontTx/>
              <a:buChar char="•"/>
            </a:pPr>
            <a:r>
              <a:rPr lang="de-DE" altLang="en-US" sz="2000"/>
              <a:t>Quinolinic acid is a powerful agonist at the EAA receptors with excitotoxic, convulsive activities.</a:t>
            </a:r>
          </a:p>
          <a:p>
            <a:endParaRPr lang="de-DE" altLang="en-US" sz="2000"/>
          </a:p>
          <a:p>
            <a:pPr>
              <a:buFontTx/>
              <a:buChar char="•"/>
            </a:pPr>
            <a:r>
              <a:rPr lang="de-DE" altLang="en-US" sz="2000"/>
              <a:t>3-OH-kynurenine and 3-OH-anthranilic </a:t>
            </a:r>
          </a:p>
          <a:p>
            <a:r>
              <a:rPr lang="de-DE" altLang="en-US" sz="2000"/>
              <a:t>acid are free radical generators.</a:t>
            </a:r>
          </a:p>
          <a:p>
            <a:endParaRPr lang="de-DE" altLang="en-US" sz="2000"/>
          </a:p>
          <a:p>
            <a:pPr>
              <a:buFontTx/>
              <a:buChar char="•"/>
            </a:pPr>
            <a:r>
              <a:rPr lang="de-DE" altLang="en-US" sz="2000"/>
              <a:t>3-OH-kynurenine is a cytotoxic agent.</a:t>
            </a:r>
          </a:p>
          <a:p>
            <a:endParaRPr lang="de-DE" altLang="en-US" sz="2000"/>
          </a:p>
          <a:p>
            <a:pPr>
              <a:buFontTx/>
              <a:buChar char="•"/>
            </a:pPr>
            <a:r>
              <a:rPr lang="de-DE" altLang="en-US" sz="2000"/>
              <a:t>3-OH-anthranilic acid is carcinogenic agent with respect to bladder and brest malignants and </a:t>
            </a:r>
          </a:p>
          <a:p>
            <a:pPr>
              <a:buFontTx/>
              <a:buChar char="•"/>
            </a:pPr>
            <a:endParaRPr lang="de-DE" altLang="en-US" sz="2000"/>
          </a:p>
          <a:p>
            <a:pPr>
              <a:buFontTx/>
              <a:buChar char="•"/>
            </a:pPr>
            <a:r>
              <a:rPr lang="de-DE" altLang="en-US" sz="2000"/>
              <a:t>the function of anthranilic acid is still unknown.</a:t>
            </a:r>
            <a:endParaRPr lang="de-AT" altLang="en-US" sz="20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lurezeptorenScannen0018"/>
          <p:cNvPicPr>
            <a:picLocks noChangeAspect="1" noChangeArrowheads="1"/>
          </p:cNvPicPr>
          <p:nvPr>
            <p:ph sz="quarter" idx="3"/>
          </p:nvPr>
        </p:nvPicPr>
        <p:blipFill>
          <a:blip r:embed="rId2"/>
          <a:srcRect/>
          <a:stretch>
            <a:fillRect/>
          </a:stretch>
        </p:blipFill>
        <p:spPr>
          <a:xfrm>
            <a:off x="5865813" y="44450"/>
            <a:ext cx="4391025" cy="3860800"/>
          </a:xfrm>
          <a:noFill/>
        </p:spPr>
      </p:pic>
      <p:sp>
        <p:nvSpPr>
          <p:cNvPr id="48131" name="Text Box 3"/>
          <p:cNvSpPr txBox="1">
            <a:spLocks noChangeArrowheads="1"/>
          </p:cNvSpPr>
          <p:nvPr/>
        </p:nvSpPr>
        <p:spPr bwMode="auto">
          <a:xfrm>
            <a:off x="5791200" y="2349500"/>
            <a:ext cx="4176713" cy="519113"/>
          </a:xfrm>
          <a:prstGeom prst="rect">
            <a:avLst/>
          </a:prstGeom>
          <a:noFill/>
          <a:ln w="12700">
            <a:noFill/>
            <a:miter lim="800000"/>
            <a:headEnd/>
            <a:tailEnd/>
          </a:ln>
        </p:spPr>
        <p:txBody>
          <a:bodyPr>
            <a:spAutoFit/>
          </a:bodyPr>
          <a:lstStyle/>
          <a:p>
            <a:pPr eaLnBrk="0" hangingPunct="0">
              <a:spcBef>
                <a:spcPct val="50000"/>
              </a:spcBef>
            </a:pPr>
            <a:endParaRPr lang="de-AT" altLang="en-US" sz="2800" b="1"/>
          </a:p>
        </p:txBody>
      </p:sp>
      <p:sp>
        <p:nvSpPr>
          <p:cNvPr id="48132" name="Text Box 4"/>
          <p:cNvSpPr txBox="1">
            <a:spLocks noChangeArrowheads="1"/>
          </p:cNvSpPr>
          <p:nvPr/>
        </p:nvSpPr>
        <p:spPr bwMode="auto">
          <a:xfrm>
            <a:off x="822325" y="404813"/>
            <a:ext cx="5041900" cy="1766887"/>
          </a:xfrm>
          <a:prstGeom prst="rect">
            <a:avLst/>
          </a:prstGeom>
          <a:solidFill>
            <a:srgbClr val="CCFFFF"/>
          </a:solidFill>
          <a:ln w="12700">
            <a:noFill/>
            <a:miter lim="800000"/>
            <a:headEnd/>
            <a:tailEnd/>
          </a:ln>
        </p:spPr>
        <p:txBody>
          <a:bodyPr>
            <a:spAutoFit/>
          </a:bodyPr>
          <a:lstStyle/>
          <a:p>
            <a:pPr eaLnBrk="0" hangingPunct="0">
              <a:spcBef>
                <a:spcPct val="50000"/>
              </a:spcBef>
            </a:pPr>
            <a:r>
              <a:rPr kumimoji="1" lang="de-DE" altLang="en-US" sz="2200">
                <a:solidFill>
                  <a:schemeClr val="tx2"/>
                </a:solidFill>
              </a:rPr>
              <a:t>In Alzheimer‘s there was found also a </a:t>
            </a:r>
            <a:r>
              <a:rPr kumimoji="1" lang="de-DE" altLang="en-US" sz="2200" b="1">
                <a:solidFill>
                  <a:schemeClr val="tx2"/>
                </a:solidFill>
              </a:rPr>
              <a:t>significant change of</a:t>
            </a:r>
            <a:r>
              <a:rPr kumimoji="1" lang="de-DE" altLang="en-US" sz="2200">
                <a:solidFill>
                  <a:schemeClr val="tx2"/>
                </a:solidFill>
              </a:rPr>
              <a:t> </a:t>
            </a:r>
            <a:r>
              <a:rPr kumimoji="1" lang="de-DE" altLang="en-US" sz="2200" b="1">
                <a:solidFill>
                  <a:schemeClr val="tx2"/>
                </a:solidFill>
              </a:rPr>
              <a:t> glutamatergic transmission</a:t>
            </a:r>
            <a:r>
              <a:rPr kumimoji="1" lang="de-DE" altLang="en-US" sz="2200">
                <a:solidFill>
                  <a:schemeClr val="tx2"/>
                </a:solidFill>
              </a:rPr>
              <a:t>  - (Glu </a:t>
            </a:r>
            <a:r>
              <a:rPr kumimoji="1" lang="de-DE" altLang="en-US" sz="2200">
                <a:solidFill>
                  <a:schemeClr val="tx2"/>
                </a:solidFill>
                <a:cs typeface="Arial" charset="0"/>
              </a:rPr>
              <a:t>↑) </a:t>
            </a:r>
            <a:r>
              <a:rPr kumimoji="1" lang="de-DE" altLang="en-US" sz="2200">
                <a:solidFill>
                  <a:schemeClr val="tx2"/>
                </a:solidFill>
              </a:rPr>
              <a:t>beside the </a:t>
            </a:r>
            <a:r>
              <a:rPr kumimoji="1" lang="de-DE" altLang="en-US" sz="2200" b="1">
                <a:solidFill>
                  <a:schemeClr val="tx2"/>
                </a:solidFill>
              </a:rPr>
              <a:t> dysfunktion of the cholinergic</a:t>
            </a:r>
            <a:r>
              <a:rPr kumimoji="1" lang="de-DE" altLang="en-US" sz="2200">
                <a:solidFill>
                  <a:schemeClr val="tx2"/>
                </a:solidFill>
              </a:rPr>
              <a:t> neurotransmission.</a:t>
            </a:r>
          </a:p>
        </p:txBody>
      </p:sp>
      <p:sp>
        <p:nvSpPr>
          <p:cNvPr id="48133" name="Oval 5"/>
          <p:cNvSpPr>
            <a:spLocks noChangeArrowheads="1"/>
          </p:cNvSpPr>
          <p:nvPr/>
        </p:nvSpPr>
        <p:spPr bwMode="auto">
          <a:xfrm>
            <a:off x="1903413" y="6524625"/>
            <a:ext cx="144462" cy="69850"/>
          </a:xfrm>
          <a:prstGeom prst="ellipse">
            <a:avLst/>
          </a:prstGeom>
          <a:solidFill>
            <a:schemeClr val="accent1"/>
          </a:solidFill>
          <a:ln w="12700">
            <a:solidFill>
              <a:schemeClr val="tx1"/>
            </a:solidFill>
            <a:round/>
            <a:headEnd/>
            <a:tailEnd/>
          </a:ln>
        </p:spPr>
        <p:txBody>
          <a:bodyPr wrap="none" anchor="ctr"/>
          <a:lstStyle/>
          <a:p>
            <a:endParaRPr lang="en-US" altLang="en-US"/>
          </a:p>
        </p:txBody>
      </p:sp>
      <p:sp>
        <p:nvSpPr>
          <p:cNvPr id="48134" name="AutoShape 6"/>
          <p:cNvSpPr>
            <a:spLocks noChangeArrowheads="1"/>
          </p:cNvSpPr>
          <p:nvPr/>
        </p:nvSpPr>
        <p:spPr bwMode="auto">
          <a:xfrm>
            <a:off x="966788" y="6453188"/>
            <a:ext cx="2447925" cy="2603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C0C0C0"/>
          </a:solidFill>
          <a:ln w="12700">
            <a:solidFill>
              <a:schemeClr val="tx1"/>
            </a:solidFill>
            <a:miter lim="800000"/>
            <a:headEnd/>
            <a:tailEnd/>
          </a:ln>
        </p:spPr>
        <p:txBody>
          <a:bodyPr wrap="none" anchor="ctr"/>
          <a:lstStyle/>
          <a:p>
            <a:endParaRPr lang="en-US"/>
          </a:p>
        </p:txBody>
      </p:sp>
      <p:pic>
        <p:nvPicPr>
          <p:cNvPr id="48135" name="Picture 7" descr="GluScannen0017"/>
          <p:cNvPicPr>
            <a:picLocks noChangeAspect="1" noChangeArrowheads="1"/>
          </p:cNvPicPr>
          <p:nvPr>
            <p:ph sz="quarter" idx="2"/>
          </p:nvPr>
        </p:nvPicPr>
        <p:blipFill>
          <a:blip r:embed="rId3"/>
          <a:srcRect/>
          <a:stretch>
            <a:fillRect/>
          </a:stretch>
        </p:blipFill>
        <p:spPr>
          <a:xfrm>
            <a:off x="966788" y="2852738"/>
            <a:ext cx="2587625" cy="3357562"/>
          </a:xfrm>
          <a:noFill/>
        </p:spPr>
      </p:pic>
      <p:sp>
        <p:nvSpPr>
          <p:cNvPr id="48136" name="Rectangle 8"/>
          <p:cNvSpPr>
            <a:spLocks noChangeArrowheads="1"/>
          </p:cNvSpPr>
          <p:nvPr/>
        </p:nvSpPr>
        <p:spPr bwMode="auto">
          <a:xfrm>
            <a:off x="1398588" y="6237288"/>
            <a:ext cx="503237" cy="260350"/>
          </a:xfrm>
          <a:prstGeom prst="rect">
            <a:avLst/>
          </a:prstGeom>
          <a:solidFill>
            <a:schemeClr val="accent1"/>
          </a:solidFill>
          <a:ln w="12700">
            <a:solidFill>
              <a:schemeClr val="tx1"/>
            </a:solidFill>
            <a:miter lim="800000"/>
            <a:headEnd/>
            <a:tailEnd/>
          </a:ln>
        </p:spPr>
        <p:txBody>
          <a:bodyPr wrap="none" anchor="ctr"/>
          <a:lstStyle/>
          <a:p>
            <a:endParaRPr lang="en-US" altLang="en-US"/>
          </a:p>
        </p:txBody>
      </p:sp>
      <p:sp>
        <p:nvSpPr>
          <p:cNvPr id="48137" name="Rectangle 9"/>
          <p:cNvSpPr>
            <a:spLocks noChangeArrowheads="1"/>
          </p:cNvSpPr>
          <p:nvPr/>
        </p:nvSpPr>
        <p:spPr bwMode="auto">
          <a:xfrm>
            <a:off x="2695575" y="6237288"/>
            <a:ext cx="503238" cy="260350"/>
          </a:xfrm>
          <a:prstGeom prst="rect">
            <a:avLst/>
          </a:prstGeom>
          <a:solidFill>
            <a:schemeClr val="accent1"/>
          </a:solidFill>
          <a:ln w="12700">
            <a:solidFill>
              <a:schemeClr val="tx1"/>
            </a:solidFill>
            <a:miter lim="800000"/>
            <a:headEnd/>
            <a:tailEnd/>
          </a:ln>
        </p:spPr>
        <p:txBody>
          <a:bodyPr wrap="none" anchor="ctr"/>
          <a:lstStyle/>
          <a:p>
            <a:endParaRPr lang="en-US" altLang="en-US"/>
          </a:p>
        </p:txBody>
      </p:sp>
      <p:sp>
        <p:nvSpPr>
          <p:cNvPr id="48138" name="Text Box 10"/>
          <p:cNvSpPr txBox="1">
            <a:spLocks noChangeArrowheads="1"/>
          </p:cNvSpPr>
          <p:nvPr/>
        </p:nvSpPr>
        <p:spPr bwMode="auto">
          <a:xfrm>
            <a:off x="1398588" y="6237288"/>
            <a:ext cx="649287" cy="228600"/>
          </a:xfrm>
          <a:prstGeom prst="rect">
            <a:avLst/>
          </a:prstGeom>
          <a:noFill/>
          <a:ln w="12700">
            <a:noFill/>
            <a:miter lim="800000"/>
            <a:headEnd/>
            <a:tailEnd/>
          </a:ln>
        </p:spPr>
        <p:txBody>
          <a:bodyPr>
            <a:spAutoFit/>
          </a:bodyPr>
          <a:lstStyle/>
          <a:p>
            <a:pPr eaLnBrk="0" hangingPunct="0">
              <a:spcBef>
                <a:spcPct val="50000"/>
              </a:spcBef>
            </a:pPr>
            <a:r>
              <a:rPr lang="de-DE" altLang="en-US" sz="900" b="1">
                <a:solidFill>
                  <a:srgbClr val="FF3300"/>
                </a:solidFill>
              </a:rPr>
              <a:t>NMDA</a:t>
            </a:r>
            <a:endParaRPr lang="de-AT" altLang="en-US" sz="900" b="1">
              <a:solidFill>
                <a:srgbClr val="FF3300"/>
              </a:solidFill>
            </a:endParaRPr>
          </a:p>
        </p:txBody>
      </p:sp>
      <p:sp>
        <p:nvSpPr>
          <p:cNvPr id="48139" name="Text Box 11"/>
          <p:cNvSpPr txBox="1">
            <a:spLocks noChangeArrowheads="1"/>
          </p:cNvSpPr>
          <p:nvPr/>
        </p:nvSpPr>
        <p:spPr bwMode="auto">
          <a:xfrm>
            <a:off x="2551113" y="6237288"/>
            <a:ext cx="863600" cy="228600"/>
          </a:xfrm>
          <a:prstGeom prst="rect">
            <a:avLst/>
          </a:prstGeom>
          <a:noFill/>
          <a:ln w="12700">
            <a:noFill/>
            <a:miter lim="800000"/>
            <a:headEnd/>
            <a:tailEnd/>
          </a:ln>
        </p:spPr>
        <p:txBody>
          <a:bodyPr>
            <a:spAutoFit/>
          </a:bodyPr>
          <a:lstStyle/>
          <a:p>
            <a:pPr eaLnBrk="0" hangingPunct="0">
              <a:spcBef>
                <a:spcPct val="50000"/>
              </a:spcBef>
            </a:pPr>
            <a:r>
              <a:rPr lang="de-DE" altLang="en-US" sz="900" b="1">
                <a:solidFill>
                  <a:srgbClr val="FF3300"/>
                </a:solidFill>
              </a:rPr>
              <a:t>AMPA, KA</a:t>
            </a:r>
            <a:endParaRPr lang="de-AT" altLang="en-US" sz="900" b="1">
              <a:solidFill>
                <a:srgbClr val="FF3300"/>
              </a:solidFill>
            </a:endParaRPr>
          </a:p>
        </p:txBody>
      </p:sp>
      <p:sp>
        <p:nvSpPr>
          <p:cNvPr id="48140" name="Text Box 12"/>
          <p:cNvSpPr txBox="1">
            <a:spLocks noChangeArrowheads="1"/>
          </p:cNvSpPr>
          <p:nvPr/>
        </p:nvSpPr>
        <p:spPr bwMode="auto">
          <a:xfrm>
            <a:off x="3775075" y="4005263"/>
            <a:ext cx="6511925" cy="2703512"/>
          </a:xfrm>
          <a:prstGeom prst="rect">
            <a:avLst/>
          </a:prstGeom>
          <a:solidFill>
            <a:srgbClr val="FFFFCC"/>
          </a:solidFill>
          <a:ln w="12700">
            <a:noFill/>
            <a:miter lim="800000"/>
            <a:headEnd/>
            <a:tailEnd/>
          </a:ln>
        </p:spPr>
        <p:txBody>
          <a:bodyPr>
            <a:spAutoFit/>
          </a:bodyPr>
          <a:lstStyle/>
          <a:p>
            <a:pPr eaLnBrk="0" hangingPunct="0">
              <a:spcBef>
                <a:spcPct val="20000"/>
              </a:spcBef>
              <a:buClr>
                <a:schemeClr val="accent1"/>
              </a:buClr>
              <a:buSzPct val="70000"/>
              <a:buFont typeface="Monotype Sorts" pitchFamily="2" charset="2"/>
              <a:buNone/>
            </a:pPr>
            <a:r>
              <a:rPr kumimoji="1" lang="de-DE" altLang="en-US" sz="2200"/>
              <a:t>-decrease of Glu carrier (EAA2) in astroglia </a:t>
            </a:r>
          </a:p>
          <a:p>
            <a:pPr eaLnBrk="0" hangingPunct="0">
              <a:spcBef>
                <a:spcPct val="20000"/>
              </a:spcBef>
              <a:buClr>
                <a:schemeClr val="accent1"/>
              </a:buClr>
              <a:buSzPct val="70000"/>
              <a:buFont typeface="Monotype Sorts" pitchFamily="2" charset="2"/>
              <a:buNone/>
            </a:pPr>
            <a:r>
              <a:rPr kumimoji="1" lang="de-DE" altLang="en-US" sz="2200"/>
              <a:t>-elevated resp. reduced number of glutamatergic receptors Glu R (NMDA)</a:t>
            </a:r>
          </a:p>
          <a:p>
            <a:pPr eaLnBrk="0" hangingPunct="0">
              <a:spcBef>
                <a:spcPct val="20000"/>
              </a:spcBef>
              <a:buClr>
                <a:schemeClr val="accent1"/>
              </a:buClr>
              <a:buSzPct val="70000"/>
              <a:buFont typeface="Monotype Sorts" pitchFamily="2" charset="2"/>
              <a:buNone/>
            </a:pPr>
            <a:r>
              <a:rPr kumimoji="1" lang="de-DE" altLang="en-US" sz="2200"/>
              <a:t>-synthesis of unknown NMDA agonists.</a:t>
            </a:r>
          </a:p>
          <a:p>
            <a:pPr eaLnBrk="0" hangingPunct="0">
              <a:spcBef>
                <a:spcPct val="20000"/>
              </a:spcBef>
              <a:buClr>
                <a:schemeClr val="accent1"/>
              </a:buClr>
              <a:buSzPct val="70000"/>
              <a:buFont typeface="Monotype Sorts" pitchFamily="2" charset="2"/>
              <a:buNone/>
            </a:pPr>
            <a:r>
              <a:rPr kumimoji="1" lang="de-DE" altLang="en-US" sz="2200"/>
              <a:t>-NMDA antagonist MEMANTINE clinically effective in Alzheimer‘s and other forms of dementia.</a:t>
            </a:r>
          </a:p>
          <a:p>
            <a:pPr eaLnBrk="0" hangingPunct="0">
              <a:spcBef>
                <a:spcPct val="20000"/>
              </a:spcBef>
              <a:buClr>
                <a:schemeClr val="accent1"/>
              </a:buClr>
              <a:buSzPct val="70000"/>
              <a:buFont typeface="Monotype Sorts" pitchFamily="2" charset="2"/>
              <a:buNone/>
            </a:pPr>
            <a:r>
              <a:rPr kumimoji="1" lang="de-DE" altLang="en-US" sz="2200"/>
              <a:t>-synthese von NO in microglia </a:t>
            </a:r>
            <a:endParaRPr kumimoji="1" lang="de-AT" altLang="en-US" sz="2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711825" y="1844675"/>
            <a:ext cx="4778375" cy="4405313"/>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Ø"/>
            </a:pPr>
            <a:r>
              <a:rPr lang="de-DE" altLang="en-US" sz="1800"/>
              <a:t>  Overactivation of Glutamate</a:t>
            </a:r>
          </a:p>
          <a:p>
            <a:pPr eaLnBrk="0" hangingPunct="0">
              <a:spcBef>
                <a:spcPct val="50000"/>
              </a:spcBef>
              <a:buFont typeface="Wingdings" pitchFamily="2" charset="2"/>
              <a:buNone/>
            </a:pPr>
            <a:r>
              <a:rPr lang="de-DE" altLang="en-US" sz="1800"/>
              <a:t>      neurons</a:t>
            </a:r>
          </a:p>
          <a:p>
            <a:pPr eaLnBrk="0" hangingPunct="0">
              <a:spcBef>
                <a:spcPct val="50000"/>
              </a:spcBef>
              <a:buFont typeface="Wingdings" pitchFamily="2" charset="2"/>
              <a:buNone/>
            </a:pPr>
            <a:endParaRPr lang="de-DE" altLang="en-US" sz="800"/>
          </a:p>
          <a:p>
            <a:pPr eaLnBrk="0" hangingPunct="0">
              <a:spcBef>
                <a:spcPct val="50000"/>
              </a:spcBef>
              <a:buFont typeface="Wingdings" pitchFamily="2" charset="2"/>
              <a:buChar char="Ø"/>
            </a:pPr>
            <a:r>
              <a:rPr lang="de-DE" altLang="en-US" sz="1800"/>
              <a:t>  Released of Glutamate </a:t>
            </a:r>
          </a:p>
          <a:p>
            <a:pPr eaLnBrk="0" hangingPunct="0">
              <a:spcBef>
                <a:spcPct val="50000"/>
              </a:spcBef>
              <a:buFont typeface="Wingdings" pitchFamily="2" charset="2"/>
              <a:buNone/>
            </a:pPr>
            <a:endParaRPr lang="de-DE" altLang="en-US" sz="800"/>
          </a:p>
          <a:p>
            <a:pPr eaLnBrk="0" hangingPunct="0">
              <a:spcBef>
                <a:spcPct val="50000"/>
              </a:spcBef>
              <a:buFont typeface="Wingdings" pitchFamily="2" charset="2"/>
              <a:buChar char="Ø"/>
            </a:pPr>
            <a:r>
              <a:rPr lang="de-DE" altLang="en-US" sz="1800"/>
              <a:t>  Activation of the postsynaptic and</a:t>
            </a:r>
          </a:p>
          <a:p>
            <a:pPr eaLnBrk="0" hangingPunct="0">
              <a:spcBef>
                <a:spcPct val="50000"/>
              </a:spcBef>
              <a:buFont typeface="Wingdings" pitchFamily="2" charset="2"/>
              <a:buNone/>
            </a:pPr>
            <a:r>
              <a:rPr lang="de-DE" altLang="en-US" sz="1800"/>
              <a:t>     presynaptic EAA receptors:  </a:t>
            </a:r>
          </a:p>
          <a:p>
            <a:pPr eaLnBrk="0" hangingPunct="0">
              <a:spcBef>
                <a:spcPct val="50000"/>
              </a:spcBef>
            </a:pPr>
            <a:r>
              <a:rPr lang="de-DE" altLang="en-US" sz="1800"/>
              <a:t>    - ionotropic NMDA, AMPA, KA and </a:t>
            </a:r>
          </a:p>
          <a:p>
            <a:pPr eaLnBrk="0" hangingPunct="0">
              <a:spcBef>
                <a:spcPct val="50000"/>
              </a:spcBef>
            </a:pPr>
            <a:r>
              <a:rPr lang="de-DE" altLang="en-US" sz="1800"/>
              <a:t>    - eight metabotropic  receptors</a:t>
            </a:r>
          </a:p>
          <a:p>
            <a:pPr eaLnBrk="0" hangingPunct="0">
              <a:spcBef>
                <a:spcPct val="50000"/>
              </a:spcBef>
            </a:pPr>
            <a:endParaRPr lang="de-DE" altLang="en-US" sz="800"/>
          </a:p>
          <a:p>
            <a:pPr eaLnBrk="0" hangingPunct="0">
              <a:spcBef>
                <a:spcPct val="50000"/>
              </a:spcBef>
              <a:buFont typeface="Wingdings" pitchFamily="2" charset="2"/>
              <a:buChar char="Ø"/>
            </a:pPr>
            <a:r>
              <a:rPr lang="de-DE" altLang="en-US" sz="1800"/>
              <a:t>  Metabolic disturbance </a:t>
            </a:r>
          </a:p>
          <a:p>
            <a:pPr eaLnBrk="0" hangingPunct="0">
              <a:spcBef>
                <a:spcPct val="50000"/>
              </a:spcBef>
              <a:buFont typeface="Wingdings" pitchFamily="2" charset="2"/>
              <a:buNone/>
            </a:pPr>
            <a:endParaRPr lang="de-DE" altLang="en-US" sz="800"/>
          </a:p>
          <a:p>
            <a:pPr eaLnBrk="0" hangingPunct="0">
              <a:spcBef>
                <a:spcPct val="50000"/>
              </a:spcBef>
              <a:buFont typeface="Wingdings" pitchFamily="2" charset="2"/>
              <a:buChar char="Ø"/>
            </a:pPr>
            <a:r>
              <a:rPr lang="de-DE" altLang="en-US" sz="1800"/>
              <a:t>  Cell death</a:t>
            </a:r>
            <a:endParaRPr lang="de-AT" altLang="en-US" sz="1800"/>
          </a:p>
        </p:txBody>
      </p:sp>
      <p:pic>
        <p:nvPicPr>
          <p:cNvPr id="49155" name="Picture 3" descr="synapse"/>
          <p:cNvPicPr>
            <a:picLocks noChangeAspect="1" noChangeArrowheads="1"/>
          </p:cNvPicPr>
          <p:nvPr/>
        </p:nvPicPr>
        <p:blipFill>
          <a:blip r:embed="rId2"/>
          <a:srcRect/>
          <a:stretch>
            <a:fillRect/>
          </a:stretch>
        </p:blipFill>
        <p:spPr bwMode="auto">
          <a:xfrm>
            <a:off x="0" y="0"/>
            <a:ext cx="5681663" cy="6858000"/>
          </a:xfrm>
          <a:prstGeom prst="rect">
            <a:avLst/>
          </a:prstGeom>
          <a:noFill/>
          <a:ln w="9525">
            <a:noFill/>
            <a:miter lim="800000"/>
            <a:headEnd/>
            <a:tailEnd/>
          </a:ln>
        </p:spPr>
      </p:pic>
      <p:sp>
        <p:nvSpPr>
          <p:cNvPr id="49156" name="Text Box 4"/>
          <p:cNvSpPr txBox="1">
            <a:spLocks noChangeArrowheads="1"/>
          </p:cNvSpPr>
          <p:nvPr/>
        </p:nvSpPr>
        <p:spPr bwMode="auto">
          <a:xfrm>
            <a:off x="6115050" y="333375"/>
            <a:ext cx="3968750" cy="1066800"/>
          </a:xfrm>
          <a:prstGeom prst="rect">
            <a:avLst/>
          </a:prstGeom>
          <a:noFill/>
          <a:ln w="9525">
            <a:noFill/>
            <a:miter lim="800000"/>
            <a:headEnd/>
            <a:tailEnd/>
          </a:ln>
        </p:spPr>
        <p:txBody>
          <a:bodyPr>
            <a:spAutoFit/>
          </a:bodyPr>
          <a:lstStyle/>
          <a:p>
            <a:pPr algn="ctr" eaLnBrk="0" hangingPunct="0">
              <a:spcBef>
                <a:spcPct val="50000"/>
              </a:spcBef>
            </a:pPr>
            <a:r>
              <a:rPr lang="de-DE" altLang="en-US" sz="3200">
                <a:latin typeface="Times New Roman" pitchFamily="18" charset="0"/>
              </a:rPr>
              <a:t>Glutamatergic neurotransmission</a:t>
            </a:r>
            <a:endParaRPr lang="de-AT" altLang="en-US" sz="3200">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NMDAScannen0020"/>
          <p:cNvPicPr>
            <a:picLocks noChangeAspect="1" noChangeArrowheads="1"/>
          </p:cNvPicPr>
          <p:nvPr>
            <p:ph idx="1"/>
          </p:nvPr>
        </p:nvPicPr>
        <p:blipFill>
          <a:blip r:embed="rId2"/>
          <a:srcRect/>
          <a:stretch>
            <a:fillRect/>
          </a:stretch>
        </p:blipFill>
        <p:spPr>
          <a:xfrm>
            <a:off x="1398588" y="92075"/>
            <a:ext cx="7345362" cy="686911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10039350" cy="914400"/>
          </a:xfrm>
          <a:noFill/>
        </p:spPr>
        <p:txBody>
          <a:bodyPr lIns="90488" tIns="44450" rIns="90488" bIns="44450" anchor="b"/>
          <a:lstStyle/>
          <a:p>
            <a:pPr eaLnBrk="1" hangingPunct="1"/>
            <a:r>
              <a:rPr lang="de-DE" altLang="en-US" sz="2800" b="1" smtClean="0"/>
              <a:t>Classification of Excitatory Amino Acid Receptors</a:t>
            </a:r>
            <a:br>
              <a:rPr lang="de-DE" altLang="en-US" sz="2800" b="1" smtClean="0"/>
            </a:br>
            <a:r>
              <a:rPr lang="de-DE" altLang="en-US" sz="2800" b="1" smtClean="0"/>
              <a:t> in the Mammalian CNS</a:t>
            </a:r>
            <a:endParaRPr lang="de-DE" altLang="en-US" sz="2800" smtClean="0"/>
          </a:p>
        </p:txBody>
      </p:sp>
      <p:sp>
        <p:nvSpPr>
          <p:cNvPr id="12291" name="Rectangle 3"/>
          <p:cNvSpPr>
            <a:spLocks noGrp="1" noChangeArrowheads="1"/>
          </p:cNvSpPr>
          <p:nvPr>
            <p:ph type="body" idx="1"/>
          </p:nvPr>
        </p:nvSpPr>
        <p:spPr>
          <a:xfrm>
            <a:off x="606425" y="1196975"/>
            <a:ext cx="8978900" cy="5516563"/>
          </a:xfrm>
          <a:solidFill>
            <a:srgbClr val="FFFF99"/>
          </a:solidFill>
          <a:ln w="12700">
            <a:solidFill>
              <a:schemeClr val="bg1"/>
            </a:solidFill>
          </a:ln>
        </p:spPr>
        <p:txBody>
          <a:bodyPr lIns="90488" tIns="44450" rIns="90488" bIns="44450"/>
          <a:lstStyle/>
          <a:p>
            <a:pPr algn="ctr" eaLnBrk="1" hangingPunct="1">
              <a:spcBef>
                <a:spcPct val="0"/>
              </a:spcBef>
              <a:buFontTx/>
              <a:buNone/>
            </a:pPr>
            <a:r>
              <a:rPr lang="de-DE" altLang="en-US" sz="2000" b="1" i="1" smtClean="0"/>
              <a:t>GLUTAMATE</a:t>
            </a:r>
            <a:endParaRPr lang="de-DE" altLang="en-US" sz="2800" b="1" i="1" smtClean="0"/>
          </a:p>
          <a:p>
            <a:pPr algn="ctr" eaLnBrk="1" hangingPunct="1">
              <a:spcBef>
                <a:spcPct val="0"/>
              </a:spcBef>
              <a:buFontTx/>
              <a:buNone/>
            </a:pPr>
            <a:endParaRPr lang="de-DE" altLang="en-US" sz="1400" i="1" smtClean="0"/>
          </a:p>
          <a:p>
            <a:pPr eaLnBrk="1" hangingPunct="1">
              <a:spcBef>
                <a:spcPct val="0"/>
              </a:spcBef>
              <a:buFontTx/>
              <a:buNone/>
            </a:pPr>
            <a:r>
              <a:rPr lang="de-DE" altLang="en-US" sz="1400" i="1" smtClean="0"/>
              <a:t>		           </a:t>
            </a:r>
            <a:r>
              <a:rPr lang="de-DE" altLang="en-US" sz="1800" b="1" i="1" smtClean="0"/>
              <a:t>NMDA                        AMPA                KAINATE    METABOTROPIC</a:t>
            </a:r>
            <a:endParaRPr lang="de-DE" altLang="en-US" sz="1400" i="1" smtClean="0"/>
          </a:p>
          <a:p>
            <a:pPr eaLnBrk="1" hangingPunct="1">
              <a:spcBef>
                <a:spcPct val="0"/>
              </a:spcBef>
              <a:buFontTx/>
              <a:buNone/>
            </a:pPr>
            <a:r>
              <a:rPr lang="de-DE" altLang="en-US" sz="1400" i="1" smtClean="0"/>
              <a:t>	     </a:t>
            </a:r>
            <a:r>
              <a:rPr lang="de-DE" altLang="en-US" sz="1400" b="1" i="1" smtClean="0"/>
              <a:t>Glutamate Site</a:t>
            </a:r>
            <a:r>
              <a:rPr lang="de-DE" altLang="en-US" sz="1400" i="1" smtClean="0"/>
              <a:t>   </a:t>
            </a:r>
            <a:r>
              <a:rPr lang="de-DE" altLang="en-US" sz="1400" b="1" i="1" smtClean="0"/>
              <a:t>Glycine Site</a:t>
            </a:r>
            <a:r>
              <a:rPr lang="de-DE" altLang="en-US" sz="1400" i="1" smtClean="0"/>
              <a:t>			</a:t>
            </a:r>
          </a:p>
          <a:p>
            <a:pPr eaLnBrk="1" hangingPunct="1">
              <a:spcBef>
                <a:spcPct val="0"/>
              </a:spcBef>
              <a:buFontTx/>
              <a:buNone/>
            </a:pPr>
            <a:r>
              <a:rPr lang="de-DE" altLang="en-US" sz="1400" smtClean="0"/>
              <a:t>					</a:t>
            </a:r>
          </a:p>
          <a:p>
            <a:pPr eaLnBrk="1" hangingPunct="1">
              <a:spcBef>
                <a:spcPct val="0"/>
              </a:spcBef>
              <a:buFontTx/>
              <a:buNone/>
            </a:pPr>
            <a:r>
              <a:rPr lang="de-DE" altLang="en-US" sz="1400" smtClean="0"/>
              <a:t>Agonists:	NMDA	    Glycine	               Quisqualic acid             Kainic acid             L-AP4</a:t>
            </a:r>
          </a:p>
          <a:p>
            <a:pPr eaLnBrk="1" hangingPunct="1">
              <a:spcBef>
                <a:spcPct val="0"/>
              </a:spcBef>
              <a:buFontTx/>
              <a:buNone/>
            </a:pPr>
            <a:r>
              <a:rPr lang="de-DE" altLang="en-US" sz="1400" smtClean="0"/>
              <a:t>			    D-Serin                 AMPA	               Domoic acid	         ACPD</a:t>
            </a:r>
          </a:p>
          <a:p>
            <a:pPr eaLnBrk="1" hangingPunct="1">
              <a:spcBef>
                <a:spcPct val="0"/>
              </a:spcBef>
              <a:buFontTx/>
              <a:buNone/>
            </a:pPr>
            <a:r>
              <a:rPr lang="de-DE" altLang="en-US" sz="1400" smtClean="0"/>
              <a:t>			    R-HA966			</a:t>
            </a:r>
          </a:p>
          <a:p>
            <a:pPr eaLnBrk="1" hangingPunct="1">
              <a:spcBef>
                <a:spcPct val="0"/>
              </a:spcBef>
              <a:buFontTx/>
              <a:buNone/>
            </a:pPr>
            <a:r>
              <a:rPr lang="de-DE" altLang="en-US" sz="1400" smtClean="0"/>
              <a:t>					</a:t>
            </a:r>
          </a:p>
          <a:p>
            <a:pPr eaLnBrk="1" hangingPunct="1">
              <a:spcBef>
                <a:spcPct val="0"/>
              </a:spcBef>
              <a:buFontTx/>
              <a:buNone/>
            </a:pPr>
            <a:r>
              <a:rPr lang="de-DE" altLang="en-US" sz="1400" smtClean="0"/>
              <a:t>Selective</a:t>
            </a:r>
          </a:p>
          <a:p>
            <a:pPr eaLnBrk="1" hangingPunct="1">
              <a:spcBef>
                <a:spcPct val="0"/>
              </a:spcBef>
              <a:buFontTx/>
              <a:buNone/>
            </a:pPr>
            <a:r>
              <a:rPr lang="de-DE" altLang="en-US" sz="1400" smtClean="0"/>
              <a:t>Antagonists:AP-5	   </a:t>
            </a:r>
            <a:r>
              <a:rPr lang="de-DE" altLang="en-US" sz="1400" i="1" smtClean="0">
                <a:solidFill>
                  <a:srgbClr val="FF3300"/>
                </a:solidFill>
              </a:rPr>
              <a:t> </a:t>
            </a:r>
            <a:r>
              <a:rPr lang="de-DE" altLang="en-US" sz="1400" b="1" i="1" u="sng" smtClean="0">
                <a:solidFill>
                  <a:srgbClr val="FF3300"/>
                </a:solidFill>
              </a:rPr>
              <a:t>KYNA</a:t>
            </a:r>
            <a:r>
              <a:rPr lang="de-DE" altLang="en-US" sz="1400" smtClean="0"/>
              <a:t>	               NBQX	              CNQX                      MCPG</a:t>
            </a:r>
          </a:p>
          <a:p>
            <a:pPr eaLnBrk="1" hangingPunct="1">
              <a:spcBef>
                <a:spcPct val="0"/>
              </a:spcBef>
              <a:buFontTx/>
              <a:buNone/>
            </a:pPr>
            <a:r>
              <a:rPr lang="de-DE" altLang="en-US" sz="1400" smtClean="0"/>
              <a:t>       	 AP-7	    </a:t>
            </a:r>
            <a:r>
              <a:rPr lang="de-DE" altLang="en-US" sz="1400" b="1" i="1" smtClean="0"/>
              <a:t>7-Cl-KYNA</a:t>
            </a:r>
            <a:r>
              <a:rPr lang="de-DE" altLang="en-US" sz="1400" smtClean="0"/>
              <a:t>           GYKI 52466	              KYNA</a:t>
            </a:r>
          </a:p>
          <a:p>
            <a:pPr eaLnBrk="1" hangingPunct="1">
              <a:spcBef>
                <a:spcPct val="0"/>
              </a:spcBef>
              <a:buFontTx/>
              <a:buNone/>
            </a:pPr>
            <a:r>
              <a:rPr lang="de-DE" altLang="en-US" sz="1400" smtClean="0"/>
              <a:t>	            CGS	    </a:t>
            </a:r>
            <a:r>
              <a:rPr lang="de-DE" altLang="en-US" sz="1400" b="1" i="1" smtClean="0"/>
              <a:t>5,7-Cl-KYNA       </a:t>
            </a:r>
            <a:r>
              <a:rPr lang="de-DE" altLang="en-US" sz="1400" i="1" smtClean="0"/>
              <a:t> </a:t>
            </a:r>
            <a:r>
              <a:rPr lang="de-DE" altLang="en-US" sz="1400" smtClean="0"/>
              <a:t>KYNA			</a:t>
            </a:r>
          </a:p>
          <a:p>
            <a:pPr eaLnBrk="1" hangingPunct="1">
              <a:spcBef>
                <a:spcPct val="0"/>
              </a:spcBef>
              <a:buFontTx/>
              <a:buNone/>
            </a:pPr>
            <a:r>
              <a:rPr lang="de-DE" altLang="en-US" sz="1400" smtClean="0"/>
              <a:t>	            CGP	    MNQX			</a:t>
            </a:r>
          </a:p>
          <a:p>
            <a:pPr eaLnBrk="1" hangingPunct="1">
              <a:spcBef>
                <a:spcPct val="0"/>
              </a:spcBef>
              <a:buFontTx/>
              <a:buNone/>
            </a:pPr>
            <a:r>
              <a:rPr lang="de-DE" altLang="en-US" sz="1400" smtClean="0"/>
              <a:t>	            CPP	    L-689,560			</a:t>
            </a:r>
          </a:p>
          <a:p>
            <a:pPr eaLnBrk="1" hangingPunct="1">
              <a:spcBef>
                <a:spcPct val="0"/>
              </a:spcBef>
              <a:buFontTx/>
              <a:buNone/>
            </a:pPr>
            <a:r>
              <a:rPr lang="de-DE" altLang="en-US" sz="1400" smtClean="0"/>
              <a:t>		KYNA		</a:t>
            </a:r>
          </a:p>
          <a:p>
            <a:pPr eaLnBrk="1" hangingPunct="1">
              <a:spcBef>
                <a:spcPct val="0"/>
              </a:spcBef>
              <a:buFontTx/>
              <a:buNone/>
            </a:pPr>
            <a:r>
              <a:rPr lang="de-DE" altLang="en-US" sz="1400" smtClean="0"/>
              <a:t>Channel</a:t>
            </a:r>
          </a:p>
          <a:p>
            <a:pPr eaLnBrk="1" hangingPunct="1">
              <a:spcBef>
                <a:spcPct val="0"/>
              </a:spcBef>
              <a:buFontTx/>
              <a:buNone/>
            </a:pPr>
            <a:r>
              <a:rPr lang="de-DE" altLang="en-US" sz="1400" smtClean="0"/>
              <a:t>Blockers:     </a:t>
            </a:r>
            <a:r>
              <a:rPr lang="de-DE" altLang="en-US" sz="1600" b="1" smtClean="0"/>
              <a:t>Mg</a:t>
            </a:r>
            <a:r>
              <a:rPr lang="de-DE" altLang="en-US" sz="1600" b="1" baseline="30000" smtClean="0"/>
              <a:t>+2,</a:t>
            </a:r>
            <a:r>
              <a:rPr lang="de-DE" altLang="en-US" sz="1600" b="1" smtClean="0"/>
              <a:t>, Memantine</a:t>
            </a:r>
          </a:p>
          <a:p>
            <a:pPr eaLnBrk="1" hangingPunct="1">
              <a:spcBef>
                <a:spcPct val="0"/>
              </a:spcBef>
              <a:buFontTx/>
              <a:buNone/>
            </a:pPr>
            <a:endParaRPr lang="de-DE" altLang="en-US" sz="1400" smtClean="0"/>
          </a:p>
          <a:p>
            <a:pPr eaLnBrk="1" hangingPunct="1">
              <a:spcBef>
                <a:spcPct val="0"/>
              </a:spcBef>
              <a:buFontTx/>
              <a:buNone/>
            </a:pPr>
            <a:r>
              <a:rPr lang="de-DE" altLang="en-US" sz="1400" smtClean="0"/>
              <a:t>Effector</a:t>
            </a:r>
          </a:p>
          <a:p>
            <a:pPr eaLnBrk="1" hangingPunct="1">
              <a:spcBef>
                <a:spcPct val="0"/>
              </a:spcBef>
              <a:buFontTx/>
              <a:buNone/>
            </a:pPr>
            <a:r>
              <a:rPr lang="de-DE" altLang="en-US" sz="1400" smtClean="0"/>
              <a:t>pathways: 	      NA+/K+/Ca</a:t>
            </a:r>
            <a:r>
              <a:rPr lang="de-DE" altLang="en-US" sz="1400" baseline="30000" smtClean="0"/>
              <a:t>2+</a:t>
            </a:r>
            <a:r>
              <a:rPr lang="de-DE" altLang="en-US" sz="1400" smtClean="0"/>
              <a:t>	               NA+/K+/Ca</a:t>
            </a:r>
            <a:r>
              <a:rPr lang="de-DE" altLang="en-US" sz="1400" baseline="30000" smtClean="0"/>
              <a:t>2+</a:t>
            </a:r>
            <a:r>
              <a:rPr lang="de-DE" altLang="en-US" sz="1400" smtClean="0"/>
              <a:t>              NA+/K+/Ca</a:t>
            </a:r>
            <a:r>
              <a:rPr lang="de-DE" altLang="en-US" sz="1400" baseline="30000" smtClean="0"/>
              <a:t>2+</a:t>
            </a:r>
            <a:r>
              <a:rPr lang="de-DE" altLang="en-US" sz="1400" smtClean="0"/>
              <a:t>	         IP3DAG</a:t>
            </a:r>
          </a:p>
          <a:p>
            <a:pPr eaLnBrk="1" hangingPunct="1">
              <a:spcBef>
                <a:spcPct val="0"/>
              </a:spcBef>
              <a:buFontTx/>
              <a:buNone/>
            </a:pPr>
            <a:endParaRPr lang="de-DE" altLang="en-US" sz="1400" smtClean="0"/>
          </a:p>
          <a:p>
            <a:pPr eaLnBrk="1" hangingPunct="1">
              <a:spcBef>
                <a:spcPct val="0"/>
              </a:spcBef>
              <a:buFontTx/>
              <a:buNone/>
            </a:pPr>
            <a:r>
              <a:rPr lang="de-DE" altLang="en-US" sz="1400" smtClean="0"/>
              <a:t>J. R. Cooper. Biochemical Basis of Neuropharmacology, Oxford University Press, 1996 (simplified).</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219200" y="304800"/>
            <a:ext cx="2590800" cy="304800"/>
          </a:xfrm>
          <a:prstGeom prst="rect">
            <a:avLst/>
          </a:prstGeom>
          <a:noFill/>
          <a:ln w="12700">
            <a:noFill/>
            <a:miter lim="800000"/>
            <a:headEnd/>
            <a:tailEnd/>
          </a:ln>
        </p:spPr>
        <p:txBody>
          <a:bodyPr>
            <a:spAutoFit/>
          </a:bodyPr>
          <a:lstStyle/>
          <a:p>
            <a:pPr eaLnBrk="0" hangingPunct="0">
              <a:spcBef>
                <a:spcPct val="50000"/>
              </a:spcBef>
            </a:pPr>
            <a:endParaRPr lang="de-AT" altLang="en-US" sz="1400" b="1">
              <a:latin typeface="Arial Black" pitchFamily="34" charset="0"/>
            </a:endParaRPr>
          </a:p>
        </p:txBody>
      </p:sp>
      <p:sp>
        <p:nvSpPr>
          <p:cNvPr id="51203" name="Text Box 3"/>
          <p:cNvSpPr txBox="1">
            <a:spLocks noChangeArrowheads="1"/>
          </p:cNvSpPr>
          <p:nvPr/>
        </p:nvSpPr>
        <p:spPr bwMode="auto">
          <a:xfrm>
            <a:off x="1295400" y="4572000"/>
            <a:ext cx="3200400" cy="304800"/>
          </a:xfrm>
          <a:prstGeom prst="rect">
            <a:avLst/>
          </a:prstGeom>
          <a:noFill/>
          <a:ln w="12700">
            <a:noFill/>
            <a:miter lim="800000"/>
            <a:headEnd/>
            <a:tailEnd/>
          </a:ln>
        </p:spPr>
        <p:txBody>
          <a:bodyPr>
            <a:spAutoFit/>
          </a:bodyPr>
          <a:lstStyle/>
          <a:p>
            <a:pPr eaLnBrk="0" hangingPunct="0">
              <a:spcBef>
                <a:spcPct val="50000"/>
              </a:spcBef>
            </a:pPr>
            <a:endParaRPr lang="de-AT" altLang="en-US" sz="1400" b="1">
              <a:latin typeface="Arial Black" pitchFamily="34" charset="0"/>
            </a:endParaRPr>
          </a:p>
        </p:txBody>
      </p:sp>
      <p:sp>
        <p:nvSpPr>
          <p:cNvPr id="51204" name="Text Box 4"/>
          <p:cNvSpPr txBox="1">
            <a:spLocks noChangeArrowheads="1"/>
          </p:cNvSpPr>
          <p:nvPr/>
        </p:nvSpPr>
        <p:spPr bwMode="auto">
          <a:xfrm>
            <a:off x="5072063" y="0"/>
            <a:ext cx="4968875" cy="5857875"/>
          </a:xfrm>
          <a:prstGeom prst="rect">
            <a:avLst/>
          </a:prstGeom>
          <a:solidFill>
            <a:srgbClr val="FFFF00"/>
          </a:solidFill>
          <a:ln w="12700">
            <a:noFill/>
            <a:miter lim="800000"/>
            <a:headEnd/>
            <a:tailEnd/>
          </a:ln>
        </p:spPr>
        <p:txBody>
          <a:bodyPr>
            <a:spAutoFit/>
          </a:bodyPr>
          <a:lstStyle/>
          <a:p>
            <a:pPr eaLnBrk="0" hangingPunct="0">
              <a:spcBef>
                <a:spcPct val="50000"/>
              </a:spcBef>
            </a:pPr>
            <a:r>
              <a:rPr lang="de-DE" altLang="en-US" sz="2800" b="1"/>
              <a:t>Lowering of Kynurenic acid synthesis </a:t>
            </a:r>
          </a:p>
          <a:p>
            <a:pPr eaLnBrk="0" hangingPunct="0">
              <a:spcBef>
                <a:spcPct val="50000"/>
              </a:spcBef>
            </a:pPr>
            <a:endParaRPr lang="de-DE" altLang="en-US" sz="2800" b="1"/>
          </a:p>
          <a:p>
            <a:r>
              <a:rPr lang="de-DE" altLang="en-US" sz="2800" b="1">
                <a:solidFill>
                  <a:srgbClr val="3399FF"/>
                </a:solidFill>
              </a:rPr>
              <a:t>by blocking KATs activities using GAG  and also AOAA</a:t>
            </a:r>
            <a:r>
              <a:rPr lang="de-DE" altLang="en-US" sz="2800"/>
              <a:t> </a:t>
            </a:r>
            <a:r>
              <a:rPr lang="de-DE" altLang="en-US" sz="2800" b="1">
                <a:solidFill>
                  <a:srgbClr val="00FFCC"/>
                </a:solidFill>
              </a:rPr>
              <a:t>(Y)</a:t>
            </a:r>
            <a:endParaRPr lang="de-DE" altLang="en-US" sz="2800"/>
          </a:p>
          <a:p>
            <a:pPr>
              <a:buFontTx/>
              <a:buChar char="-"/>
            </a:pPr>
            <a:endParaRPr lang="de-DE" altLang="en-US" sz="2800"/>
          </a:p>
          <a:p>
            <a:r>
              <a:rPr lang="de-DE" altLang="en-US" sz="2800"/>
              <a:t>can produce lesions indirectly by</a:t>
            </a:r>
          </a:p>
          <a:p>
            <a:pPr>
              <a:buFontTx/>
              <a:buChar char="-"/>
            </a:pPr>
            <a:r>
              <a:rPr lang="de-DE" altLang="en-US" sz="2800"/>
              <a:t> metabolic derangement and /or</a:t>
            </a:r>
          </a:p>
          <a:p>
            <a:pPr>
              <a:buFontTx/>
              <a:buChar char="-"/>
            </a:pPr>
            <a:r>
              <a:rPr lang="de-DE" altLang="en-US" sz="2800"/>
              <a:t> inhibition of kynurenic acid formation.</a:t>
            </a:r>
          </a:p>
        </p:txBody>
      </p:sp>
      <p:sp>
        <p:nvSpPr>
          <p:cNvPr id="51205" name="Text Box 5"/>
          <p:cNvSpPr txBox="1">
            <a:spLocks noChangeArrowheads="1"/>
          </p:cNvSpPr>
          <p:nvPr/>
        </p:nvSpPr>
        <p:spPr bwMode="auto">
          <a:xfrm>
            <a:off x="3733800" y="2590800"/>
            <a:ext cx="549275" cy="396875"/>
          </a:xfrm>
          <a:prstGeom prst="rect">
            <a:avLst/>
          </a:prstGeom>
          <a:noFill/>
          <a:ln w="12700">
            <a:noFill/>
            <a:miter lim="800000"/>
            <a:headEnd/>
            <a:tailEnd/>
          </a:ln>
        </p:spPr>
        <p:txBody>
          <a:bodyPr>
            <a:spAutoFit/>
          </a:bodyPr>
          <a:lstStyle/>
          <a:p>
            <a:pPr eaLnBrk="0" hangingPunct="0">
              <a:spcBef>
                <a:spcPct val="50000"/>
              </a:spcBef>
            </a:pPr>
            <a:r>
              <a:rPr lang="de-DE" altLang="en-US" sz="2000" b="1">
                <a:solidFill>
                  <a:srgbClr val="FF0066"/>
                </a:solidFill>
              </a:rPr>
              <a:t>X</a:t>
            </a:r>
            <a:endParaRPr lang="de-DE" altLang="en-US" sz="2000" b="1">
              <a:latin typeface="Arial Black" pitchFamily="34" charset="0"/>
            </a:endParaRPr>
          </a:p>
        </p:txBody>
      </p:sp>
      <p:sp>
        <p:nvSpPr>
          <p:cNvPr id="51206" name="Text Box 6"/>
          <p:cNvSpPr txBox="1">
            <a:spLocks noChangeArrowheads="1"/>
          </p:cNvSpPr>
          <p:nvPr/>
        </p:nvSpPr>
        <p:spPr bwMode="auto">
          <a:xfrm>
            <a:off x="3810000" y="3429000"/>
            <a:ext cx="381000" cy="579438"/>
          </a:xfrm>
          <a:prstGeom prst="rect">
            <a:avLst/>
          </a:prstGeom>
          <a:noFill/>
          <a:ln w="12700">
            <a:noFill/>
            <a:miter lim="800000"/>
            <a:headEnd/>
            <a:tailEnd/>
          </a:ln>
        </p:spPr>
        <p:txBody>
          <a:bodyPr>
            <a:spAutoFit/>
          </a:bodyPr>
          <a:lstStyle/>
          <a:p>
            <a:pPr eaLnBrk="0" hangingPunct="0">
              <a:spcBef>
                <a:spcPct val="50000"/>
              </a:spcBef>
            </a:pPr>
            <a:r>
              <a:rPr lang="de-DE" altLang="en-US" sz="3200" b="1">
                <a:solidFill>
                  <a:srgbClr val="66FF33"/>
                </a:solidFill>
                <a:latin typeface="Times New Roman" pitchFamily="18" charset="0"/>
              </a:rPr>
              <a:t>z</a:t>
            </a:r>
            <a:endParaRPr lang="de-DE" altLang="en-US" sz="2800" b="1">
              <a:solidFill>
                <a:srgbClr val="66FF33"/>
              </a:solidFill>
              <a:latin typeface="Times New Roman" pitchFamily="18" charset="0"/>
            </a:endParaRPr>
          </a:p>
        </p:txBody>
      </p:sp>
      <p:pic>
        <p:nvPicPr>
          <p:cNvPr id="51207" name="Picture 7" descr="pt1022453sc1"/>
          <p:cNvPicPr>
            <a:picLocks noChangeAspect="1" noChangeArrowheads="1"/>
          </p:cNvPicPr>
          <p:nvPr/>
        </p:nvPicPr>
        <p:blipFill>
          <a:blip r:embed="rId2"/>
          <a:srcRect/>
          <a:stretch>
            <a:fillRect/>
          </a:stretch>
        </p:blipFill>
        <p:spPr bwMode="auto">
          <a:xfrm>
            <a:off x="463550" y="260350"/>
            <a:ext cx="4032250" cy="6337300"/>
          </a:xfrm>
          <a:prstGeom prst="rect">
            <a:avLst/>
          </a:prstGeom>
          <a:noFill/>
          <a:ln w="9525">
            <a:noFill/>
            <a:miter lim="800000"/>
            <a:headEnd/>
            <a:tailEnd/>
          </a:ln>
        </p:spPr>
      </p:pic>
      <p:sp>
        <p:nvSpPr>
          <p:cNvPr id="51208" name="Text Box 8"/>
          <p:cNvSpPr txBox="1">
            <a:spLocks noChangeArrowheads="1"/>
          </p:cNvSpPr>
          <p:nvPr/>
        </p:nvSpPr>
        <p:spPr bwMode="auto">
          <a:xfrm>
            <a:off x="3127375" y="1458913"/>
            <a:ext cx="504825" cy="457200"/>
          </a:xfrm>
          <a:prstGeom prst="rect">
            <a:avLst/>
          </a:prstGeom>
          <a:noFill/>
          <a:ln w="12700">
            <a:noFill/>
            <a:miter lim="800000"/>
            <a:headEnd/>
            <a:tailEnd/>
          </a:ln>
        </p:spPr>
        <p:txBody>
          <a:bodyPr>
            <a:spAutoFit/>
          </a:bodyPr>
          <a:lstStyle/>
          <a:p>
            <a:pPr>
              <a:spcBef>
                <a:spcPct val="50000"/>
              </a:spcBef>
            </a:pPr>
            <a:r>
              <a:rPr lang="de-DE" altLang="en-US" sz="2400" b="1">
                <a:solidFill>
                  <a:schemeClr val="accent2"/>
                </a:solidFill>
              </a:rPr>
              <a:t>Y</a:t>
            </a:r>
            <a:endParaRPr lang="de-AT" altLang="en-US" sz="2400" b="1">
              <a:solidFill>
                <a:schemeClr val="accent2"/>
              </a:solidFill>
            </a:endParaRPr>
          </a:p>
        </p:txBody>
      </p:sp>
      <p:sp>
        <p:nvSpPr>
          <p:cNvPr id="51209" name="Text Box 9"/>
          <p:cNvSpPr txBox="1">
            <a:spLocks noChangeArrowheads="1"/>
          </p:cNvSpPr>
          <p:nvPr/>
        </p:nvSpPr>
        <p:spPr bwMode="auto">
          <a:xfrm>
            <a:off x="4783138" y="3933825"/>
            <a:ext cx="5060950" cy="946150"/>
          </a:xfrm>
          <a:prstGeom prst="rect">
            <a:avLst/>
          </a:prstGeom>
          <a:noFill/>
          <a:ln w="12700">
            <a:noFill/>
            <a:miter lim="800000"/>
            <a:headEnd/>
            <a:tailEnd/>
          </a:ln>
        </p:spPr>
        <p:txBody>
          <a:bodyPr>
            <a:spAutoFit/>
          </a:bodyPr>
          <a:lstStyle/>
          <a:p>
            <a:endParaRPr lang="de-AT" altLang="en-US" sz="2800">
              <a:latin typeface="Times New Roman" pitchFamily="18" charset="0"/>
            </a:endParaRPr>
          </a:p>
          <a:p>
            <a:endParaRPr lang="de-AT" altLang="en-US" sz="2800">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6" descr="Scannen0019"/>
          <p:cNvPicPr>
            <a:picLocks noChangeAspect="1" noChangeArrowheads="1"/>
          </p:cNvPicPr>
          <p:nvPr>
            <p:ph idx="1"/>
          </p:nvPr>
        </p:nvPicPr>
        <p:blipFill>
          <a:blip r:embed="rId2"/>
          <a:srcRect/>
          <a:stretch>
            <a:fillRect/>
          </a:stretch>
        </p:blipFill>
        <p:spPr>
          <a:xfrm>
            <a:off x="-112713" y="-187325"/>
            <a:ext cx="10440988" cy="6784975"/>
          </a:xfrm>
          <a:noFill/>
        </p:spPr>
      </p:pic>
      <p:sp>
        <p:nvSpPr>
          <p:cNvPr id="52227" name="Text Box 18"/>
          <p:cNvSpPr txBox="1">
            <a:spLocks noChangeArrowheads="1"/>
          </p:cNvSpPr>
          <p:nvPr/>
        </p:nvSpPr>
        <p:spPr bwMode="auto">
          <a:xfrm>
            <a:off x="247650" y="6453188"/>
            <a:ext cx="6191250" cy="274637"/>
          </a:xfrm>
          <a:prstGeom prst="rect">
            <a:avLst/>
          </a:prstGeom>
          <a:noFill/>
          <a:ln w="12700">
            <a:noFill/>
            <a:miter lim="800000"/>
            <a:headEnd/>
            <a:tailEnd/>
          </a:ln>
        </p:spPr>
        <p:txBody>
          <a:bodyPr>
            <a:spAutoFit/>
          </a:bodyPr>
          <a:lstStyle/>
          <a:p>
            <a:pPr>
              <a:spcBef>
                <a:spcPct val="50000"/>
              </a:spcBef>
            </a:pPr>
            <a:r>
              <a:rPr lang="de-DE" altLang="en-US" sz="1200" i="1"/>
              <a:t>(Gramsbergen et al., 1992 Brain Res)</a:t>
            </a:r>
            <a:endParaRPr lang="de-AT" altLang="en-US" sz="1200" i="1"/>
          </a:p>
        </p:txBody>
      </p:sp>
      <p:sp>
        <p:nvSpPr>
          <p:cNvPr id="52228" name="Text Box 19"/>
          <p:cNvSpPr txBox="1">
            <a:spLocks noChangeArrowheads="1"/>
          </p:cNvSpPr>
          <p:nvPr/>
        </p:nvSpPr>
        <p:spPr bwMode="auto">
          <a:xfrm>
            <a:off x="4567238" y="5205413"/>
            <a:ext cx="5719762" cy="1463675"/>
          </a:xfrm>
          <a:prstGeom prst="rect">
            <a:avLst/>
          </a:prstGeom>
          <a:noFill/>
          <a:ln w="12700">
            <a:noFill/>
            <a:miter lim="800000"/>
            <a:headEnd/>
            <a:tailEnd/>
          </a:ln>
        </p:spPr>
        <p:txBody>
          <a:bodyPr>
            <a:spAutoFit/>
          </a:bodyPr>
          <a:lstStyle/>
          <a:p>
            <a:pPr>
              <a:spcBef>
                <a:spcPct val="50000"/>
              </a:spcBef>
            </a:pPr>
            <a:r>
              <a:rPr lang="de-DE" altLang="en-US" sz="1200"/>
              <a:t>In old animals, </a:t>
            </a:r>
          </a:p>
          <a:p>
            <a:pPr>
              <a:spcBef>
                <a:spcPct val="50000"/>
              </a:spcBef>
              <a:buFontTx/>
              <a:buChar char="•"/>
            </a:pPr>
            <a:r>
              <a:rPr lang="de-DE" altLang="en-US" sz="1200"/>
              <a:t>decline in the cerebral excitatory amino acid receptor densities with age corresponds with increased production of KYNA and with</a:t>
            </a:r>
          </a:p>
          <a:p>
            <a:pPr>
              <a:spcBef>
                <a:spcPct val="50000"/>
              </a:spcBef>
              <a:buFontTx/>
              <a:buChar char="•"/>
            </a:pPr>
            <a:r>
              <a:rPr lang="de-DE" altLang="en-US" sz="1200"/>
              <a:t>age-related changes in astrocytes (hypertrophy).</a:t>
            </a:r>
          </a:p>
          <a:p>
            <a:pPr>
              <a:spcBef>
                <a:spcPct val="50000"/>
              </a:spcBef>
            </a:pPr>
            <a:r>
              <a:rPr lang="de-DE" altLang="en-US" sz="1200"/>
              <a:t>Age related changes in astrocytes are likely responsible for the increase in KYNA formation with age and may be involved in cognitive and memory dysfunction.</a:t>
            </a:r>
            <a:endParaRPr lang="de-AT" altLang="en-US" sz="12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448550" y="620713"/>
            <a:ext cx="2519363" cy="4176712"/>
          </a:xfrm>
          <a:solidFill>
            <a:srgbClr val="FFFFFF"/>
          </a:solidFill>
        </p:spPr>
        <p:txBody>
          <a:bodyPr/>
          <a:lstStyle/>
          <a:p>
            <a:pPr algn="l" eaLnBrk="1" hangingPunct="1"/>
            <a:r>
              <a:rPr lang="de-DE" altLang="en-US" sz="2800" smtClean="0">
                <a:solidFill>
                  <a:srgbClr val="777777"/>
                </a:solidFill>
              </a:rPr>
              <a:t>or fluctuation </a:t>
            </a:r>
            <a:br>
              <a:rPr lang="de-DE" altLang="en-US" sz="2800" smtClean="0">
                <a:solidFill>
                  <a:srgbClr val="777777"/>
                </a:solidFill>
              </a:rPr>
            </a:br>
            <a:r>
              <a:rPr lang="de-DE" altLang="en-US" sz="2800" smtClean="0">
                <a:solidFill>
                  <a:srgbClr val="777777"/>
                </a:solidFill>
              </a:rPr>
              <a:t/>
            </a:r>
            <a:br>
              <a:rPr lang="de-DE" altLang="en-US" sz="2800" smtClean="0">
                <a:solidFill>
                  <a:srgbClr val="777777"/>
                </a:solidFill>
              </a:rPr>
            </a:br>
            <a:r>
              <a:rPr lang="de-DE" altLang="en-US" sz="2800" smtClean="0">
                <a:solidFill>
                  <a:srgbClr val="777777"/>
                </a:solidFill>
              </a:rPr>
              <a:t>in the intracellular concentration of amino acids</a:t>
            </a:r>
            <a:r>
              <a:rPr lang="de-DE" altLang="en-US" sz="2800" smtClean="0"/>
              <a:t/>
            </a:r>
            <a:br>
              <a:rPr lang="de-DE" altLang="en-US" sz="2800" smtClean="0"/>
            </a:br>
            <a:r>
              <a:rPr lang="de-AT" altLang="en-US" sz="3200" smtClean="0"/>
              <a:t/>
            </a:r>
            <a:br>
              <a:rPr lang="de-AT" altLang="en-US" sz="3200" smtClean="0"/>
            </a:br>
            <a:r>
              <a:rPr lang="de-DE" altLang="en-US" sz="1400" i="1" smtClean="0">
                <a:solidFill>
                  <a:schemeClr val="tx1"/>
                </a:solidFill>
              </a:rPr>
              <a:t>H. Baran et al 1994, </a:t>
            </a:r>
            <a:br>
              <a:rPr lang="de-DE" altLang="en-US" sz="1400" i="1" smtClean="0">
                <a:solidFill>
                  <a:schemeClr val="tx1"/>
                </a:solidFill>
              </a:rPr>
            </a:br>
            <a:r>
              <a:rPr lang="de-DE" altLang="en-US" sz="1400" i="1" smtClean="0">
                <a:solidFill>
                  <a:schemeClr val="tx1"/>
                </a:solidFill>
              </a:rPr>
              <a:t>J Neurochem</a:t>
            </a:r>
            <a:r>
              <a:rPr lang="de-AT" altLang="en-US" sz="1400" i="1" smtClean="0">
                <a:solidFill>
                  <a:schemeClr val="tx1"/>
                </a:solidFill>
              </a:rPr>
              <a:t/>
            </a:r>
            <a:br>
              <a:rPr lang="de-AT" altLang="en-US" sz="1400" i="1" smtClean="0">
                <a:solidFill>
                  <a:schemeClr val="tx1"/>
                </a:solidFill>
              </a:rPr>
            </a:br>
            <a:endParaRPr lang="de-AT" altLang="en-US" sz="1400" i="1" smtClean="0">
              <a:solidFill>
                <a:schemeClr val="tx1"/>
              </a:solidFill>
            </a:endParaRPr>
          </a:p>
        </p:txBody>
      </p:sp>
      <p:pic>
        <p:nvPicPr>
          <p:cNvPr id="53251" name="Picture 3" descr="Scannen0005"/>
          <p:cNvPicPr>
            <a:picLocks noChangeAspect="1" noChangeArrowheads="1"/>
          </p:cNvPicPr>
          <p:nvPr>
            <p:ph idx="1"/>
          </p:nvPr>
        </p:nvPicPr>
        <p:blipFill>
          <a:blip r:embed="rId2"/>
          <a:srcRect/>
          <a:stretch>
            <a:fillRect/>
          </a:stretch>
        </p:blipFill>
        <p:spPr>
          <a:xfrm>
            <a:off x="247650" y="260350"/>
            <a:ext cx="6983413" cy="6049963"/>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cannen0025"/>
          <p:cNvPicPr>
            <a:picLocks noChangeAspect="1" noChangeArrowheads="1"/>
          </p:cNvPicPr>
          <p:nvPr>
            <p:ph/>
          </p:nvPr>
        </p:nvPicPr>
        <p:blipFill>
          <a:blip r:embed="rId2"/>
          <a:srcRect/>
          <a:stretch>
            <a:fillRect/>
          </a:stretch>
        </p:blipFill>
        <p:spPr>
          <a:xfrm>
            <a:off x="503238" y="1535113"/>
            <a:ext cx="9320212" cy="5267325"/>
          </a:xfrm>
          <a:noFill/>
        </p:spPr>
      </p:pic>
      <p:sp>
        <p:nvSpPr>
          <p:cNvPr id="13315" name="Text Box 3"/>
          <p:cNvSpPr txBox="1">
            <a:spLocks noChangeArrowheads="1"/>
          </p:cNvSpPr>
          <p:nvPr/>
        </p:nvSpPr>
        <p:spPr bwMode="auto">
          <a:xfrm>
            <a:off x="534988" y="188913"/>
            <a:ext cx="9320212" cy="946150"/>
          </a:xfrm>
          <a:prstGeom prst="rect">
            <a:avLst/>
          </a:prstGeom>
          <a:solidFill>
            <a:srgbClr val="FFFF99"/>
          </a:solidFill>
          <a:ln w="12700">
            <a:noFill/>
            <a:miter lim="800000"/>
            <a:headEnd/>
            <a:tailEnd/>
          </a:ln>
        </p:spPr>
        <p:txBody>
          <a:bodyPr>
            <a:spAutoFit/>
          </a:bodyPr>
          <a:lstStyle/>
          <a:p>
            <a:pPr algn="ctr" eaLnBrk="0" hangingPunct="0">
              <a:spcBef>
                <a:spcPct val="50000"/>
              </a:spcBef>
            </a:pPr>
            <a:r>
              <a:rPr lang="de-DE" altLang="en-US" sz="2800" b="1"/>
              <a:t>Kynurenic acid – an endogenous antagonist at the glycine site of the NMDA receptor</a:t>
            </a:r>
            <a:endParaRPr lang="de-AT" altLang="en-US" sz="2800" b="1"/>
          </a:p>
        </p:txBody>
      </p:sp>
      <p:sp>
        <p:nvSpPr>
          <p:cNvPr id="13316" name="Text Box 4"/>
          <p:cNvSpPr txBox="1">
            <a:spLocks noChangeArrowheads="1"/>
          </p:cNvSpPr>
          <p:nvPr/>
        </p:nvSpPr>
        <p:spPr bwMode="auto">
          <a:xfrm>
            <a:off x="1398588" y="5516563"/>
            <a:ext cx="2735262" cy="366712"/>
          </a:xfrm>
          <a:prstGeom prst="rect">
            <a:avLst/>
          </a:prstGeom>
          <a:noFill/>
          <a:ln w="12700">
            <a:noFill/>
            <a:miter lim="800000"/>
            <a:headEnd/>
            <a:tailEnd/>
          </a:ln>
        </p:spPr>
        <p:txBody>
          <a:bodyPr>
            <a:spAutoFit/>
          </a:bodyPr>
          <a:lstStyle/>
          <a:p>
            <a:pPr eaLnBrk="0" hangingPunct="0">
              <a:spcBef>
                <a:spcPct val="50000"/>
              </a:spcBef>
            </a:pPr>
            <a:r>
              <a:rPr lang="de-DE" altLang="en-US" sz="1800" i="1"/>
              <a:t>T. Stone 1983</a:t>
            </a:r>
            <a:endParaRPr lang="de-AT" altLang="en-US" sz="1800" i="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5084763"/>
            <a:ext cx="10287000" cy="1538287"/>
          </a:xfrm>
          <a:prstGeom prst="rect">
            <a:avLst/>
          </a:prstGeom>
          <a:noFill/>
          <a:ln w="12700">
            <a:noFill/>
            <a:miter lim="800000"/>
            <a:headEnd/>
            <a:tailEnd/>
          </a:ln>
        </p:spPr>
        <p:txBody>
          <a:bodyPr>
            <a:spAutoFit/>
          </a:bodyPr>
          <a:lstStyle/>
          <a:p>
            <a:pPr eaLnBrk="0" hangingPunct="0"/>
            <a:r>
              <a:rPr kumimoji="1" lang="de-DE" altLang="en-US" sz="2400" b="1">
                <a:solidFill>
                  <a:schemeClr val="accent2"/>
                </a:solidFill>
              </a:rPr>
              <a:t>Kynurenic acid may modulate the synaptic transmission through blockade of the alpha 7 nicotine cholinergic rezeptors (</a:t>
            </a:r>
            <a:r>
              <a:rPr kumimoji="1" lang="el-GR" altLang="en-US" sz="2400" b="1">
                <a:solidFill>
                  <a:schemeClr val="accent2"/>
                </a:solidFill>
                <a:cs typeface="Arial" charset="0"/>
              </a:rPr>
              <a:t>α</a:t>
            </a:r>
            <a:r>
              <a:rPr kumimoji="1" lang="de-DE" altLang="en-US" sz="2400" b="1">
                <a:solidFill>
                  <a:schemeClr val="accent2"/>
                </a:solidFill>
                <a:cs typeface="Arial" charset="0"/>
              </a:rPr>
              <a:t>7nChRs).</a:t>
            </a:r>
          </a:p>
          <a:p>
            <a:pPr eaLnBrk="0" hangingPunct="0"/>
            <a:r>
              <a:rPr kumimoji="1" lang="de-DE" altLang="en-US" sz="2400" b="1">
                <a:solidFill>
                  <a:schemeClr val="accent2"/>
                </a:solidFill>
                <a:cs typeface="Arial" charset="0"/>
              </a:rPr>
              <a:t> </a:t>
            </a:r>
          </a:p>
          <a:p>
            <a:pPr eaLnBrk="0" hangingPunct="0"/>
            <a:r>
              <a:rPr kumimoji="1" lang="de-DE" altLang="en-US" sz="2200" i="1">
                <a:solidFill>
                  <a:schemeClr val="accent2"/>
                </a:solidFill>
                <a:cs typeface="Arial" charset="0"/>
              </a:rPr>
              <a:t>(Alkondon et al., J of Neuroscience 2004 /Albuquerque Group)</a:t>
            </a:r>
            <a:endParaRPr kumimoji="1" lang="de-AT" altLang="en-US" sz="2200" i="1">
              <a:solidFill>
                <a:schemeClr val="accent2"/>
              </a:solidFill>
            </a:endParaRPr>
          </a:p>
        </p:txBody>
      </p:sp>
      <p:sp>
        <p:nvSpPr>
          <p:cNvPr id="14339" name="Text Box 3"/>
          <p:cNvSpPr txBox="1">
            <a:spLocks noChangeArrowheads="1"/>
          </p:cNvSpPr>
          <p:nvPr/>
        </p:nvSpPr>
        <p:spPr bwMode="auto">
          <a:xfrm>
            <a:off x="1255713" y="188913"/>
            <a:ext cx="8064500" cy="579437"/>
          </a:xfrm>
          <a:prstGeom prst="rect">
            <a:avLst/>
          </a:prstGeom>
          <a:solidFill>
            <a:srgbClr val="FFFF99"/>
          </a:solidFill>
          <a:ln w="12700">
            <a:noFill/>
            <a:miter lim="800000"/>
            <a:headEnd/>
            <a:tailEnd/>
          </a:ln>
        </p:spPr>
        <p:txBody>
          <a:bodyPr>
            <a:spAutoFit/>
          </a:bodyPr>
          <a:lstStyle/>
          <a:p>
            <a:pPr eaLnBrk="0" hangingPunct="0">
              <a:spcBef>
                <a:spcPct val="50000"/>
              </a:spcBef>
            </a:pPr>
            <a:r>
              <a:rPr kumimoji="1" lang="de-DE" altLang="en-US" sz="3200">
                <a:solidFill>
                  <a:schemeClr val="tx2"/>
                </a:solidFill>
              </a:rPr>
              <a:t>Kynurenic Acid and Cholinergic Receptor</a:t>
            </a:r>
            <a:endParaRPr kumimoji="1" lang="de-AT" altLang="en-US" sz="3200">
              <a:solidFill>
                <a:schemeClr val="tx2"/>
              </a:solidFill>
            </a:endParaRPr>
          </a:p>
        </p:txBody>
      </p:sp>
      <p:pic>
        <p:nvPicPr>
          <p:cNvPr id="14340" name="Picture 4" descr="nikotin recepScannen0026"/>
          <p:cNvPicPr>
            <a:picLocks noChangeAspect="1" noChangeArrowheads="1"/>
          </p:cNvPicPr>
          <p:nvPr>
            <p:ph/>
          </p:nvPr>
        </p:nvPicPr>
        <p:blipFill>
          <a:blip r:embed="rId2"/>
          <a:srcRect/>
          <a:stretch>
            <a:fillRect/>
          </a:stretch>
        </p:blipFill>
        <p:spPr>
          <a:xfrm>
            <a:off x="0" y="1223963"/>
            <a:ext cx="5854700" cy="3900487"/>
          </a:xfrm>
          <a:noFill/>
        </p:spPr>
      </p:pic>
      <p:sp>
        <p:nvSpPr>
          <p:cNvPr id="14341" name="Text Box 5"/>
          <p:cNvSpPr txBox="1">
            <a:spLocks noChangeArrowheads="1"/>
          </p:cNvSpPr>
          <p:nvPr/>
        </p:nvSpPr>
        <p:spPr bwMode="auto">
          <a:xfrm>
            <a:off x="6440488" y="1268413"/>
            <a:ext cx="3671887" cy="2593975"/>
          </a:xfrm>
          <a:prstGeom prst="rect">
            <a:avLst/>
          </a:prstGeom>
          <a:noFill/>
          <a:ln w="12700">
            <a:noFill/>
            <a:miter lim="800000"/>
            <a:headEnd/>
            <a:tailEnd/>
          </a:ln>
        </p:spPr>
        <p:txBody>
          <a:bodyPr>
            <a:spAutoFit/>
          </a:bodyPr>
          <a:lstStyle/>
          <a:p>
            <a:pPr eaLnBrk="0" hangingPunct="0">
              <a:spcBef>
                <a:spcPct val="50000"/>
              </a:spcBef>
            </a:pPr>
            <a:r>
              <a:rPr lang="de-DE" altLang="en-US" sz="2800" b="1">
                <a:solidFill>
                  <a:srgbClr val="000099"/>
                </a:solidFill>
              </a:rPr>
              <a:t>Kynurenic acid blocks NON-competitively the </a:t>
            </a:r>
            <a:r>
              <a:rPr kumimoji="1" lang="el-GR" altLang="en-US" sz="2800" b="1">
                <a:solidFill>
                  <a:srgbClr val="000099"/>
                </a:solidFill>
              </a:rPr>
              <a:t>α</a:t>
            </a:r>
            <a:r>
              <a:rPr kumimoji="1" lang="de-DE" altLang="en-US" sz="2800" b="1">
                <a:solidFill>
                  <a:srgbClr val="000099"/>
                </a:solidFill>
              </a:rPr>
              <a:t>7nCh Receptor activity</a:t>
            </a:r>
            <a:r>
              <a:rPr kumimoji="1" lang="de-DE" altLang="en-US" sz="2800" b="1">
                <a:solidFill>
                  <a:schemeClr val="accent2"/>
                </a:solidFill>
              </a:rPr>
              <a:t>. </a:t>
            </a:r>
          </a:p>
          <a:p>
            <a:pPr eaLnBrk="0" hangingPunct="0">
              <a:spcBef>
                <a:spcPct val="50000"/>
              </a:spcBef>
            </a:pPr>
            <a:r>
              <a:rPr kumimoji="1" lang="de-DE" altLang="en-US">
                <a:solidFill>
                  <a:schemeClr val="accent2"/>
                </a:solidFill>
              </a:rPr>
              <a:t>(Hilmas et al 2001 J. of Neuroscience)</a:t>
            </a:r>
            <a:endParaRPr kumimoji="1" lang="de-AT" altLang="en-US">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ia17"/>
          <p:cNvPicPr>
            <a:picLocks noChangeAspect="1" noChangeArrowheads="1"/>
          </p:cNvPicPr>
          <p:nvPr/>
        </p:nvPicPr>
        <p:blipFill>
          <a:blip r:embed="rId2"/>
          <a:srcRect/>
          <a:stretch>
            <a:fillRect/>
          </a:stretch>
        </p:blipFill>
        <p:spPr bwMode="auto">
          <a:xfrm>
            <a:off x="6629400" y="1524000"/>
            <a:ext cx="3276600" cy="4419600"/>
          </a:xfrm>
          <a:prstGeom prst="rect">
            <a:avLst/>
          </a:prstGeom>
          <a:noFill/>
          <a:ln w="9525">
            <a:noFill/>
            <a:miter lim="800000"/>
            <a:headEnd/>
            <a:tailEnd/>
          </a:ln>
        </p:spPr>
      </p:pic>
      <p:pic>
        <p:nvPicPr>
          <p:cNvPr id="15363" name="Picture 3" descr="dia18"/>
          <p:cNvPicPr>
            <a:picLocks noChangeAspect="1" noChangeArrowheads="1"/>
          </p:cNvPicPr>
          <p:nvPr/>
        </p:nvPicPr>
        <p:blipFill>
          <a:blip r:embed="rId3"/>
          <a:srcRect/>
          <a:stretch>
            <a:fillRect/>
          </a:stretch>
        </p:blipFill>
        <p:spPr bwMode="auto">
          <a:xfrm>
            <a:off x="0" y="0"/>
            <a:ext cx="5359400" cy="6858000"/>
          </a:xfrm>
          <a:prstGeom prst="rect">
            <a:avLst/>
          </a:prstGeom>
          <a:solidFill>
            <a:srgbClr val="CCFFFF"/>
          </a:solidFill>
          <a:ln w="9525">
            <a:noFill/>
            <a:miter lim="800000"/>
            <a:headEnd/>
            <a:tailEnd/>
          </a:ln>
        </p:spPr>
      </p:pic>
      <p:sp>
        <p:nvSpPr>
          <p:cNvPr id="15364" name="Text Box 4"/>
          <p:cNvSpPr txBox="1">
            <a:spLocks noChangeArrowheads="1"/>
          </p:cNvSpPr>
          <p:nvPr/>
        </p:nvSpPr>
        <p:spPr bwMode="auto">
          <a:xfrm>
            <a:off x="6629400" y="5867400"/>
            <a:ext cx="3276600" cy="457200"/>
          </a:xfrm>
          <a:prstGeom prst="rect">
            <a:avLst/>
          </a:prstGeom>
          <a:noFill/>
          <a:ln w="12700">
            <a:noFill/>
            <a:miter lim="800000"/>
            <a:headEnd/>
            <a:tailEnd/>
          </a:ln>
        </p:spPr>
        <p:txBody>
          <a:bodyPr>
            <a:spAutoFit/>
          </a:bodyPr>
          <a:lstStyle/>
          <a:p>
            <a:pPr eaLnBrk="0" hangingPunct="0">
              <a:spcBef>
                <a:spcPct val="50000"/>
              </a:spcBef>
            </a:pPr>
            <a:endParaRPr lang="de-AT" altLang="en-US" sz="2400" b="1">
              <a:latin typeface="Times New Roman" pitchFamily="18" charset="0"/>
            </a:endParaRPr>
          </a:p>
        </p:txBody>
      </p:sp>
      <p:sp>
        <p:nvSpPr>
          <p:cNvPr id="15365" name="Text Box 5"/>
          <p:cNvSpPr txBox="1">
            <a:spLocks noChangeArrowheads="1"/>
          </p:cNvSpPr>
          <p:nvPr/>
        </p:nvSpPr>
        <p:spPr bwMode="auto">
          <a:xfrm>
            <a:off x="6629400" y="6019800"/>
            <a:ext cx="3276600" cy="349250"/>
          </a:xfrm>
          <a:prstGeom prst="rect">
            <a:avLst/>
          </a:prstGeom>
          <a:solidFill>
            <a:srgbClr val="F8F8F8"/>
          </a:solidFill>
          <a:ln w="12700">
            <a:solidFill>
              <a:schemeClr val="tx1"/>
            </a:solidFill>
            <a:miter lim="800000"/>
            <a:headEnd/>
            <a:tailEnd/>
          </a:ln>
        </p:spPr>
        <p:txBody>
          <a:bodyPr>
            <a:spAutoFit/>
          </a:bodyPr>
          <a:lstStyle/>
          <a:p>
            <a:pPr eaLnBrk="0" hangingPunct="0">
              <a:spcBef>
                <a:spcPct val="50000"/>
              </a:spcBef>
            </a:pPr>
            <a:r>
              <a:rPr lang="de-DE" altLang="en-US">
                <a:latin typeface="Times New Roman" pitchFamily="18" charset="0"/>
              </a:rPr>
              <a:t>H. Baran, et al., J. Neurochem., 1994</a:t>
            </a:r>
          </a:p>
        </p:txBody>
      </p:sp>
      <p:sp>
        <p:nvSpPr>
          <p:cNvPr id="15366" name="Text Box 6"/>
          <p:cNvSpPr txBox="1">
            <a:spLocks noChangeArrowheads="1"/>
          </p:cNvSpPr>
          <p:nvPr/>
        </p:nvSpPr>
        <p:spPr bwMode="auto">
          <a:xfrm>
            <a:off x="6629400" y="304800"/>
            <a:ext cx="3276600" cy="835025"/>
          </a:xfrm>
          <a:prstGeom prst="rect">
            <a:avLst/>
          </a:prstGeom>
          <a:solidFill>
            <a:schemeClr val="bg1"/>
          </a:solidFill>
          <a:ln w="12700">
            <a:solidFill>
              <a:srgbClr val="292929"/>
            </a:solidFill>
            <a:miter lim="800000"/>
            <a:headEnd/>
            <a:tailEnd/>
          </a:ln>
        </p:spPr>
        <p:txBody>
          <a:bodyPr>
            <a:spAutoFit/>
          </a:bodyPr>
          <a:lstStyle/>
          <a:p>
            <a:pPr algn="ctr" eaLnBrk="0" hangingPunct="0">
              <a:spcBef>
                <a:spcPct val="50000"/>
              </a:spcBef>
            </a:pPr>
            <a:r>
              <a:rPr lang="de-DE" altLang="en-US" sz="2400" b="1">
                <a:latin typeface="Times New Roman" pitchFamily="18" charset="0"/>
              </a:rPr>
              <a:t>pH optimum of KAT I and KAT II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63550" y="1628775"/>
            <a:ext cx="9432925" cy="4525963"/>
          </a:xfrm>
          <a:solidFill>
            <a:srgbClr val="FFFF99"/>
          </a:solidFill>
        </p:spPr>
        <p:txBody>
          <a:bodyPr/>
          <a:lstStyle/>
          <a:p>
            <a:pPr eaLnBrk="1" hangingPunct="1">
              <a:buFontTx/>
              <a:buNone/>
            </a:pPr>
            <a:endParaRPr lang="de-DE" altLang="en-US" sz="2400" smtClean="0"/>
          </a:p>
          <a:p>
            <a:pPr eaLnBrk="1" hangingPunct="1">
              <a:buFontTx/>
              <a:buNone/>
            </a:pPr>
            <a:r>
              <a:rPr lang="de-DE" altLang="en-US" sz="2400" smtClean="0"/>
              <a:t>In contrast to KAT II, which is not affected dramatically by </a:t>
            </a:r>
          </a:p>
          <a:p>
            <a:pPr eaLnBrk="1" hangingPunct="1"/>
            <a:endParaRPr lang="de-DE" altLang="en-US" sz="2400" smtClean="0"/>
          </a:p>
          <a:p>
            <a:pPr eaLnBrk="1" hangingPunct="1"/>
            <a:r>
              <a:rPr lang="de-DE" altLang="en-US" sz="2400" smtClean="0"/>
              <a:t>pH changes, </a:t>
            </a:r>
          </a:p>
          <a:p>
            <a:pPr eaLnBrk="1" hangingPunct="1"/>
            <a:r>
              <a:rPr lang="de-DE" altLang="en-US" sz="2400" smtClean="0"/>
              <a:t>and shows no particular preference for aminoacceptors , </a:t>
            </a:r>
          </a:p>
          <a:p>
            <a:pPr eaLnBrk="1" hangingPunct="1"/>
            <a:r>
              <a:rPr lang="de-DE" altLang="en-US" sz="2400" smtClean="0"/>
              <a:t>and is not inhibited by millimolar  concentrations of amino acids (substrate for KAT), </a:t>
            </a:r>
          </a:p>
          <a:p>
            <a:pPr eaLnBrk="1" hangingPunct="1">
              <a:buFontTx/>
              <a:buNone/>
            </a:pPr>
            <a:endParaRPr lang="de-DE" altLang="en-US" sz="2400" smtClean="0"/>
          </a:p>
          <a:p>
            <a:pPr eaLnBrk="1" hangingPunct="1">
              <a:buFontTx/>
              <a:buNone/>
            </a:pPr>
            <a:r>
              <a:rPr lang="de-DE" altLang="en-US" sz="2400" smtClean="0"/>
              <a:t>KAT I </a:t>
            </a:r>
          </a:p>
          <a:p>
            <a:pPr eaLnBrk="1" hangingPunct="1">
              <a:buFontTx/>
              <a:buNone/>
            </a:pPr>
            <a:r>
              <a:rPr lang="de-DE" altLang="en-US" sz="2400" smtClean="0"/>
              <a:t>is highly dependent on the composition of the incubation medium.</a:t>
            </a:r>
            <a:endParaRPr lang="de-AT" altLang="en-US" sz="2400" smtClean="0"/>
          </a:p>
        </p:txBody>
      </p:sp>
      <p:sp>
        <p:nvSpPr>
          <p:cNvPr id="16387" name="Rectangle 2"/>
          <p:cNvSpPr>
            <a:spLocks noGrp="1" noChangeArrowheads="1"/>
          </p:cNvSpPr>
          <p:nvPr>
            <p:ph type="title"/>
          </p:nvPr>
        </p:nvSpPr>
        <p:spPr/>
        <p:txBody>
          <a:bodyPr/>
          <a:lstStyle/>
          <a:p>
            <a:pPr eaLnBrk="1" hangingPunct="1"/>
            <a:r>
              <a:rPr lang="de-DE" altLang="en-US" sz="4000" smtClean="0"/>
              <a:t>Differences between KAT I and KAT II</a:t>
            </a:r>
            <a:endParaRPr lang="de-AT" altLang="en-US" sz="4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TotalTime>
  <Pages>33</Pages>
  <Words>2974</Words>
  <Application>Microsoft Office PowerPoint</Application>
  <PresentationFormat>35mm Slides</PresentationFormat>
  <Paragraphs>340</Paragraphs>
  <Slides>52</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2" baseType="lpstr">
      <vt:lpstr>Arial</vt:lpstr>
      <vt:lpstr>Times New Roman</vt:lpstr>
      <vt:lpstr>Century Gothic</vt:lpstr>
      <vt:lpstr>Arial Black</vt:lpstr>
      <vt:lpstr>Wingdings</vt:lpstr>
      <vt:lpstr>Symbol</vt:lpstr>
      <vt:lpstr>Monotype Sorts</vt:lpstr>
      <vt:lpstr>Standarddesign</vt:lpstr>
      <vt:lpstr>Microsoft Excel-Diagramm</vt:lpstr>
      <vt:lpstr>Microsoft Word-Dokument</vt:lpstr>
      <vt:lpstr>Slide 1</vt:lpstr>
      <vt:lpstr>Slide 2</vt:lpstr>
      <vt:lpstr>Slide 3</vt:lpstr>
      <vt:lpstr>Slide 4</vt:lpstr>
      <vt:lpstr>Classification of Excitatory Amino Acid Receptors  in the Mammalian CNS</vt:lpstr>
      <vt:lpstr>Slide 6</vt:lpstr>
      <vt:lpstr>Slide 7</vt:lpstr>
      <vt:lpstr>Slide 8</vt:lpstr>
      <vt:lpstr>Differences between KAT I and KAT II</vt:lpstr>
      <vt:lpstr>Slide 10</vt:lpstr>
      <vt:lpstr>Slide 11</vt:lpstr>
      <vt:lpstr>Slide 12</vt:lpstr>
      <vt:lpstr> Kynurenic acid and ageing</vt:lpstr>
      <vt:lpstr>Alterations of L-Kynurenine Metabolism in Neurodegenerative and Neuropsychiatric Diseases </vt:lpstr>
      <vt:lpstr>Slide 15</vt:lpstr>
      <vt:lpstr>Tryptophan metabolites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Dementia and Treatment</vt:lpstr>
      <vt:lpstr>Effect of Cerebrolysin on KAT I, KAT II and  KAT III</vt:lpstr>
      <vt:lpstr>Clinical significances</vt:lpstr>
      <vt:lpstr>Slide 39</vt:lpstr>
      <vt:lpstr>Slide 40</vt:lpstr>
      <vt:lpstr>Slide 41</vt:lpstr>
      <vt:lpstr>Slide 42</vt:lpstr>
      <vt:lpstr>Slide 43</vt:lpstr>
      <vt:lpstr>Effect of Cerebrolysin on KAT I, KAT II and  KAT III</vt:lpstr>
      <vt:lpstr>Slide 45</vt:lpstr>
      <vt:lpstr>Slide 46</vt:lpstr>
      <vt:lpstr>Slide 47</vt:lpstr>
      <vt:lpstr>Slide 48</vt:lpstr>
      <vt:lpstr>Slide 49</vt:lpstr>
      <vt:lpstr>Slide 50</vt:lpstr>
      <vt:lpstr>Slide 51</vt:lpstr>
      <vt:lpstr>or fluctuation   in the intracellular concentration of amino acids  H. Baran et al 1994,  J Neurochem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o. Univ. Prof. Dipl. Ing. Dr. Halina BARAN  Kainic Acid (KA) Epilepsy Model - Biochemistry and Pharmacology</dc:title>
  <dc:subject>Brain</dc:subject>
  <dc:creator>VMU-Pharmakologie</dc:creator>
  <cp:lastModifiedBy>sahoo</cp:lastModifiedBy>
  <cp:revision>364</cp:revision>
  <cp:lastPrinted>2003-10-20T15:23:09Z</cp:lastPrinted>
  <dcterms:created xsi:type="dcterms:W3CDTF">2001-02-21T17:53:10Z</dcterms:created>
  <dcterms:modified xsi:type="dcterms:W3CDTF">2014-10-31T13:07:36Z</dcterms:modified>
</cp:coreProperties>
</file>