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80" r:id="rId7"/>
    <p:sldId id="264" r:id="rId8"/>
    <p:sldId id="265" r:id="rId9"/>
    <p:sldId id="266" r:id="rId10"/>
    <p:sldId id="267" r:id="rId11"/>
    <p:sldId id="268" r:id="rId12"/>
    <p:sldId id="272" r:id="rId13"/>
    <p:sldId id="269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0066"/>
    <a:srgbClr val="F1C7EE"/>
    <a:srgbClr val="720E47"/>
    <a:srgbClr val="4CC80E"/>
    <a:srgbClr val="AA28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DDDAC-730E-415F-BD64-E81F78E0CC37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8DA6A-A06D-4741-B863-A8C97F1EC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0C931-7165-4929-9CD5-89A53938154A}" type="slidenum">
              <a:rPr lang="en-US"/>
              <a:pPr/>
              <a:t>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8DA6A-A06D-4741-B863-A8C97F1ECF8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International Conference on Animal &amp; Dairy Sciences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International Conference on Animal &amp; Dairy Sciences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International Conference on Animal &amp; Dairy Sciences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International Conference on Animal &amp; Dairy Sciences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International Conference on Animal &amp; Dairy Sciences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International Conference on Animal &amp; Dairy Sciences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International Conference on Animal &amp; Dairy Sciences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International Conference on Animal &amp; Dairy Sciences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International Conference on Animal &amp; Dairy Sciences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International Conference on Animal &amp; Dairy Sciences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International Conference on Animal &amp; Dairy Sciences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2nd International Conference on Animal &amp; Dairy Sciences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3047999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Effect</a:t>
            </a:r>
            <a:r>
              <a:rPr lang="en-US" sz="3600" dirty="0" smtClean="0">
                <a:solidFill>
                  <a:schemeClr val="tx1"/>
                </a:solidFill>
                <a:latin typeface="Algerian" pitchFamily="82" charset="0"/>
              </a:rPr>
              <a:t>  of supplementation of concentrate to sweet sorghum </a:t>
            </a:r>
            <a:r>
              <a:rPr lang="en-US" sz="3600" dirty="0" err="1" smtClean="0">
                <a:solidFill>
                  <a:schemeClr val="tx1"/>
                </a:solidFill>
                <a:latin typeface="Algerian" pitchFamily="82" charset="0"/>
              </a:rPr>
              <a:t>bagasse</a:t>
            </a:r>
            <a:r>
              <a:rPr lang="en-US" sz="3600" dirty="0" smtClean="0">
                <a:solidFill>
                  <a:schemeClr val="tx1"/>
                </a:solidFill>
                <a:latin typeface="Algerian" pitchFamily="82" charset="0"/>
              </a:rPr>
              <a:t> with leaf residue silage on nutrient utilization and nitrogen balance in native sheep  </a:t>
            </a:r>
            <a:endParaRPr lang="en-US" sz="3600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876800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Algerian" pitchFamily="82" charset="0"/>
              </a:rPr>
              <a:t>Dr.B.VIDYA</a:t>
            </a:r>
            <a:endParaRPr lang="en-US" dirty="0" smtClean="0">
              <a:solidFill>
                <a:srgbClr val="FFFF00"/>
              </a:solidFill>
              <a:latin typeface="Algerian" pitchFamily="82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Algerian" pitchFamily="82" charset="0"/>
              </a:rPr>
              <a:t>ASSISTANT PROFESSOR </a:t>
            </a:r>
          </a:p>
          <a:p>
            <a:r>
              <a:rPr lang="en-US" dirty="0" smtClean="0">
                <a:solidFill>
                  <a:srgbClr val="FFFF00"/>
                </a:solidFill>
                <a:latin typeface="Algerian" pitchFamily="82" charset="0"/>
              </a:rPr>
              <a:t>DEPARTMRNT OF ANIMAL NUTRITION</a:t>
            </a:r>
          </a:p>
          <a:p>
            <a:r>
              <a:rPr lang="en-US" dirty="0" err="1" smtClean="0">
                <a:solidFill>
                  <a:srgbClr val="FFFF00"/>
                </a:solidFill>
                <a:latin typeface="Algerian" pitchFamily="82" charset="0"/>
              </a:rPr>
              <a:t>CVSc</a:t>
            </a:r>
            <a:r>
              <a:rPr lang="en-US" dirty="0" smtClean="0">
                <a:solidFill>
                  <a:srgbClr val="FFFF00"/>
                </a:solidFill>
                <a:latin typeface="Algerian" pitchFamily="82" charset="0"/>
              </a:rPr>
              <a:t>, KORUTLA  </a:t>
            </a:r>
            <a:endParaRPr lang="en-US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600200" y="685800"/>
            <a:ext cx="4800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>Silage making </a:t>
            </a:r>
            <a:endParaRPr lang="en-US" sz="32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Size of silo-12 LX9WX6H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Moisture -60%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Chopping length-1.5-2cm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Additives 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Molasses- 1%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Urea- 0.5% 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Salt – 0.5%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Incubation period: 30 days </a:t>
            </a:r>
          </a:p>
          <a:p>
            <a:endParaRPr lang="en-US" dirty="0"/>
          </a:p>
        </p:txBody>
      </p:sp>
      <p:pic>
        <p:nvPicPr>
          <p:cNvPr id="11" name="Picture 4" descr="https://lh3.googleusercontent.com/-Se61x3PvSx8/Tm3KW3zCJbI/AAAAAAAAAFc/_Ipvt-VOyZQ/s128/DSCN249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7908" y="609600"/>
            <a:ext cx="2367492" cy="1775619"/>
          </a:xfrm>
          <a:prstGeom prst="rect">
            <a:avLst/>
          </a:prstGeom>
          <a:noFill/>
        </p:spPr>
      </p:pic>
      <p:pic>
        <p:nvPicPr>
          <p:cNvPr id="4098" name="Picture 2" descr="https://lh6.googleusercontent.com/-_8XewfhZ7tY/Tm3LNfVzcKI/AAAAAAAAAFw/hNald0-tdzY/s640/DSCN24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2800" y="2057400"/>
            <a:ext cx="2235200" cy="1676400"/>
          </a:xfrm>
          <a:prstGeom prst="rect">
            <a:avLst/>
          </a:prstGeom>
          <a:noFill/>
        </p:spPr>
      </p:pic>
      <p:pic>
        <p:nvPicPr>
          <p:cNvPr id="4100" name="Picture 4" descr="https://lh4.googleusercontent.com/-S17akzmuYkw/Tm3LghaszgI/AAAAAAAAAF4/295AKtfTPDA/s640/DSCN25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3352800"/>
            <a:ext cx="2235200" cy="1676400"/>
          </a:xfrm>
          <a:prstGeom prst="rect">
            <a:avLst/>
          </a:prstGeom>
          <a:noFill/>
        </p:spPr>
      </p:pic>
      <p:pic>
        <p:nvPicPr>
          <p:cNvPr id="4102" name="Picture 6" descr="https://lh6.googleusercontent.com/-zfyRl5ZGX7w/Tm3N0XIXRDI/AAAAAAAAAG8/MpjnokhISuc/s640/DSCN251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4307681"/>
            <a:ext cx="2384425" cy="1788319"/>
          </a:xfrm>
          <a:prstGeom prst="rect">
            <a:avLst/>
          </a:prstGeom>
          <a:noFill/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62400" cy="365125"/>
          </a:xfrm>
        </p:spPr>
        <p:txBody>
          <a:bodyPr/>
          <a:lstStyle/>
          <a:p>
            <a:r>
              <a:rPr lang="en-US" dirty="0" smtClean="0"/>
              <a:t>2nd International Conference on Animal &amp; Dairy Sciences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 descr="C:\Users\RaviKumar\Desktop\Arrow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62500" y="1066800"/>
            <a:ext cx="1638300" cy="861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Experimental design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Growth trial cum metabolism trial </a:t>
            </a:r>
          </a:p>
          <a:p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Growth trial- 4 months 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Twenty eight Nellore ram lambs of 3-4 months old with an average body weight of 12-14 kg were  divided in to 4 groups comprising 7 animals in each group/treatment.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The following treatments were allotted at random to the 4 groups of Nellore ram lambs.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Sole SSB silage feeding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SSB Silage + concentrate @ 0.75 % of their live weight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SSB Silage + concentrate @ 1% of their live weight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SSB Silage + concentrate @ 1.25% of their live weight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86200" cy="365125"/>
          </a:xfrm>
        </p:spPr>
        <p:txBody>
          <a:bodyPr/>
          <a:lstStyle/>
          <a:p>
            <a:r>
              <a:rPr lang="en-US" dirty="0" smtClean="0"/>
              <a:t>2nd International Conference on Animal &amp; Dairy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295398"/>
          <a:ext cx="6934200" cy="4190999"/>
        </p:xfrm>
        <a:graphic>
          <a:graphicData uri="http://schemas.openxmlformats.org/drawingml/2006/table">
            <a:tbl>
              <a:tblPr/>
              <a:tblGrid>
                <a:gridCol w="3467100"/>
                <a:gridCol w="3467100"/>
              </a:tblGrid>
              <a:tr h="394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Name of the ingredient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Concentrate mixture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462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Maize grain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7462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Ground nut cake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7462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Sunflower cake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7462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oiled rice bran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7462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Molasses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7462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Urea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7462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Mineral mixture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7462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298" name="TextBox 4"/>
          <p:cNvSpPr txBox="1">
            <a:spLocks noChangeArrowheads="1"/>
          </p:cNvSpPr>
          <p:nvPr/>
        </p:nvSpPr>
        <p:spPr bwMode="auto">
          <a:xfrm>
            <a:off x="1371600" y="762000"/>
            <a:ext cx="647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Ingredient composition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(g/kg)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concentrate mixture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5562600"/>
            <a:ext cx="510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CP 17% and ME 10.6 MJ/kg DM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9/17/2014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91000" cy="365125"/>
          </a:xfrm>
        </p:spPr>
        <p:txBody>
          <a:bodyPr/>
          <a:lstStyle/>
          <a:p>
            <a:r>
              <a:rPr lang="en-US" dirty="0" smtClean="0"/>
              <a:t>2nd International Conference on Animal &amp; Dairy Sciences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  <a:latin typeface="Algerian" pitchFamily="82" charset="0"/>
              </a:rPr>
              <a:t>METABOLISM TRIAL: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the end of growth trial – 16 ram lambs -4X4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Adaptation period : 5 days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Collection period :  7 days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Samples  of offered feed, left over feed,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faeces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urine samples was collected.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Analysis of samples:  proximate principles (AOAC, 1997) and fiber fraction (Van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et al.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1991).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Urine was analyzed for nitrogen content (AOAC, 1997).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/>
          <a:p>
            <a:r>
              <a:rPr lang="en-US" dirty="0" smtClean="0"/>
              <a:t>2nd International Conference on Animal &amp; Dairy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2192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Results and Discussion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lgerian" pitchFamily="82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lgerian" pitchFamily="82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Chemical composition of experimental rations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Algerian" pitchFamily="82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2088642"/>
          <a:ext cx="72390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1675694"/>
                <a:gridCol w="3150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Proximate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principle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AA284D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SSB silage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AA284D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Concentrate mixture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AA284D">
                        <a:alpha val="99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Dry </a:t>
                      </a:r>
                      <a:r>
                        <a:rPr lang="en-US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matter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34.83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89.50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Organic </a:t>
                      </a:r>
                      <a:r>
                        <a:rPr lang="en-US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matter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92.46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88.31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Crude </a:t>
                      </a:r>
                      <a:r>
                        <a:rPr lang="en-US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protein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7.48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17.27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Ether </a:t>
                      </a:r>
                      <a:r>
                        <a:rPr lang="en-US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extract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1.99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3.45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Crude </a:t>
                      </a:r>
                      <a:r>
                        <a:rPr lang="en-US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fibre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37.14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9.34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Nitrogen </a:t>
                      </a:r>
                      <a:r>
                        <a:rPr lang="en-US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free extract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45.86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58.25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 </a:t>
                      </a:r>
                      <a:r>
                        <a:rPr lang="en-US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ash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7.53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11.68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14800" cy="365125"/>
          </a:xfrm>
        </p:spPr>
        <p:txBody>
          <a:bodyPr/>
          <a:lstStyle/>
          <a:p>
            <a:r>
              <a:rPr lang="en-US" dirty="0" smtClean="0"/>
              <a:t>2nd International Conference on Animal &amp; Dairy Sciences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399" y="914402"/>
          <a:ext cx="7924802" cy="5105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478"/>
                <a:gridCol w="1698172"/>
                <a:gridCol w="2911152"/>
              </a:tblGrid>
              <a:tr h="55378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Cell wall constituent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4CC80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SSB silage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4CC80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Concentrate mixture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4CC80E"/>
                    </a:solidFill>
                  </a:tcPr>
                </a:tc>
              </a:tr>
              <a:tr h="9103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Neutral 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detergent fibre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71.81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32.05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/>
                    </a:solidFill>
                  </a:tcPr>
                </a:tc>
              </a:tr>
              <a:tr h="9103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Acid 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detergent fibre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46.75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13.32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/>
                    </a:solidFill>
                  </a:tcPr>
                </a:tc>
              </a:tr>
              <a:tr h="9103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Hemicellulose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25.06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18.73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/>
                    </a:solidFill>
                  </a:tcPr>
                </a:tc>
              </a:tr>
              <a:tr h="9103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Cellulose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31.16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7.09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/>
                    </a:solidFill>
                  </a:tcPr>
                </a:tc>
              </a:tr>
              <a:tr h="9103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Acid 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detergent lignin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9.05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3.11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038600" cy="365125"/>
          </a:xfrm>
        </p:spPr>
        <p:txBody>
          <a:bodyPr/>
          <a:lstStyle/>
          <a:p>
            <a:r>
              <a:rPr lang="en-US" dirty="0" smtClean="0"/>
              <a:t>2nd International Conference on Animal &amp; Dairy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</a:br>
            <a:endParaRPr lang="en-US" sz="3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32120"/>
          </a:xfrm>
        </p:spPr>
        <p:txBody>
          <a:bodyPr/>
          <a:lstStyle/>
          <a:p>
            <a:r>
              <a:rPr lang="en-US" sz="2400" b="1" dirty="0" smtClean="0"/>
              <a:t>Effect of feeding SSBLR silage supplemented with different levels of concentrate on dry matter intake in growing Nellore ram lambs</a:t>
            </a: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4384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1556"/>
                <a:gridCol w="924674"/>
                <a:gridCol w="1109609"/>
                <a:gridCol w="1202076"/>
                <a:gridCol w="1109609"/>
                <a:gridCol w="1202076"/>
              </a:tblGrid>
              <a:tr h="88021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Parameter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R-I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R-II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R-III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R-IV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SEM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99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Body weight (Kg)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13.5 </a:t>
                      </a:r>
                      <a:r>
                        <a:rPr lang="en-US" sz="2400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19.1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20.2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20.7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0.80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5465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Metabolic body weight (Kg)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7.02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9.13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9.51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9.69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0.29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025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Total DMI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343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608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613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41.1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95800" cy="365125"/>
          </a:xfrm>
        </p:spPr>
        <p:txBody>
          <a:bodyPr/>
          <a:lstStyle/>
          <a:p>
            <a:r>
              <a:rPr lang="en-US" dirty="0" smtClean="0"/>
              <a:t>2nd International Conference on Animal &amp; Dairy Sciences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>Nutrient digestibility </a:t>
            </a:r>
            <a:endParaRPr lang="en-US" sz="3200" dirty="0">
              <a:solidFill>
                <a:srgbClr val="FF0000"/>
              </a:solidFill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07160"/>
          <a:ext cx="8458200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650"/>
                <a:gridCol w="1174750"/>
                <a:gridCol w="1409700"/>
                <a:gridCol w="1409700"/>
                <a:gridCol w="1409700"/>
                <a:gridCol w="1409700"/>
              </a:tblGrid>
              <a:tr h="43204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PARAMETER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R-I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R-II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R-III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R-IV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SEM</a:t>
                      </a:r>
                      <a:endParaRPr lang="en-US" b="1" dirty="0"/>
                    </a:p>
                  </a:txBody>
                  <a:tcPr/>
                </a:tc>
              </a:tr>
              <a:tr h="4467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Dry </a:t>
                      </a: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matter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53.42±1.10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55.53±2.21</a:t>
                      </a:r>
                      <a:endParaRPr lang="en-US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56.31±1.68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58.44±1.26</a:t>
                      </a:r>
                      <a:endParaRPr lang="en-US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0.86</a:t>
                      </a:r>
                      <a:endParaRPr lang="en-US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971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Organic </a:t>
                      </a: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matter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55.63±1.73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56.86±0.95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b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57.05±1.06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b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60.20±0.77</a:t>
                      </a:r>
                      <a:r>
                        <a:rPr lang="en-US" sz="1600" b="1" baseline="300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en-US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0.62</a:t>
                      </a:r>
                      <a:endParaRPr lang="en-US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971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Crude </a:t>
                      </a: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protein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62.81±1.02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64.37±1.13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ab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67.19±1.56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ab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68.06±1.05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0.75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156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Ether </a:t>
                      </a: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extract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71.93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±2.10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74.72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±1.38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78.12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±1.56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78.27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±2.24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0.63</a:t>
                      </a:r>
                    </a:p>
                  </a:txBody>
                  <a:tcPr marL="68580" marR="68580" marT="0" marB="0"/>
                </a:tc>
              </a:tr>
              <a:tr h="4320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Crude </a:t>
                      </a:r>
                      <a:r>
                        <a:rPr lang="en-US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fibre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51.35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±2.10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53.83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±2.04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54.64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±1.69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56.32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±1.94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0.98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942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Nitrogen </a:t>
                      </a: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–free extract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57.07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±1.61</a:t>
                      </a:r>
                      <a:r>
                        <a:rPr lang="en-US" sz="16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62.66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±1.40</a:t>
                      </a:r>
                      <a:r>
                        <a:rPr lang="en-US" sz="16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61.89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±1.63</a:t>
                      </a:r>
                      <a:r>
                        <a:rPr lang="en-US" sz="16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64.68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±1.48</a:t>
                      </a:r>
                      <a:r>
                        <a:rPr lang="en-US" sz="16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181600" cy="365125"/>
          </a:xfrm>
        </p:spPr>
        <p:txBody>
          <a:bodyPr/>
          <a:lstStyle/>
          <a:p>
            <a:r>
              <a:rPr lang="en-US" dirty="0" smtClean="0"/>
              <a:t>2nd International Conference on Animal &amp; Dairy Sciences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Nutrient digestibility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32496"/>
          <a:ext cx="84582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295400"/>
                <a:gridCol w="1447800"/>
                <a:gridCol w="1371600"/>
                <a:gridCol w="1295400"/>
                <a:gridCol w="914400"/>
              </a:tblGrid>
              <a:tr h="548704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Cell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wall constituents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Neutral </a:t>
                      </a: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detergent </a:t>
                      </a:r>
                      <a:r>
                        <a:rPr lang="en-US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fibre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59.43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±2.44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60.08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±2.68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62.48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±2.44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62.52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±2.09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1.14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Acid </a:t>
                      </a: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detergent </a:t>
                      </a:r>
                      <a:r>
                        <a:rPr lang="en-US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fibre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50.01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2.81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51.28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2.29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53.24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2.30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53.53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2.02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1.12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Hemicellulose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60.62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1.66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62.03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1.62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65.40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2.07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66.07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2.52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1.07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Cellulose 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51.23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2.16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52.49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1.89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55.82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1.32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55.95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1.91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0.98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572000" cy="365125"/>
          </a:xfrm>
        </p:spPr>
        <p:txBody>
          <a:bodyPr/>
          <a:lstStyle/>
          <a:p>
            <a:r>
              <a:rPr lang="en-US" dirty="0" smtClean="0"/>
              <a:t>2nd International Conference on Animal &amp; Dairy Sciences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Nitrogen balance 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935164"/>
          <a:ext cx="8686800" cy="41608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69533"/>
                <a:gridCol w="1286934"/>
                <a:gridCol w="1608666"/>
                <a:gridCol w="1447800"/>
                <a:gridCol w="1367367"/>
                <a:gridCol w="1206500"/>
              </a:tblGrid>
              <a:tr h="495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PARAMETER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R-I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R-II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R-III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R-IV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SEM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30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intake 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(g/d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4.11±0.35</a:t>
                      </a:r>
                      <a:r>
                        <a:rPr lang="en-US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9.66±0.55</a:t>
                      </a:r>
                      <a:r>
                        <a:rPr lang="en-US" sz="1800" b="1" baseline="3000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11.53±0.21</a:t>
                      </a:r>
                      <a:r>
                        <a:rPr lang="en-US" sz="1800" b="1" baseline="3000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11.26±0.98</a:t>
                      </a:r>
                      <a:r>
                        <a:rPr lang="en-US" sz="1800" b="1" baseline="3000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0.81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</a:tr>
              <a:tr h="7330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Faceal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N (g/d)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1.38±0.23</a:t>
                      </a:r>
                      <a:r>
                        <a:rPr lang="en-US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3.68±0.28</a:t>
                      </a:r>
                      <a:r>
                        <a:rPr lang="en-US" sz="1800" b="1" baseline="3000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3.46±0.45</a:t>
                      </a:r>
                      <a:r>
                        <a:rPr lang="en-US" sz="1800" b="1" baseline="3000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3.11±0.29</a:t>
                      </a:r>
                      <a:r>
                        <a:rPr lang="en-US" sz="1800" b="1" baseline="3000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0.27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</a:tr>
              <a:tr h="7330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Urinry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N (g/d)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2.93 ±0.55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3.82±0.23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4.75±0.11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4.26±0.45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0.24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</a:tr>
              <a:tr h="7330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Total N loss (g/d)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4.31±0.42</a:t>
                      </a:r>
                      <a:r>
                        <a:rPr lang="en-US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7.50±0.39</a:t>
                      </a:r>
                      <a:r>
                        <a:rPr lang="en-US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8.21±0.49</a:t>
                      </a:r>
                      <a:r>
                        <a:rPr lang="en-US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 7.37±0.56</a:t>
                      </a:r>
                      <a:r>
                        <a:rPr lang="en-US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0.44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</a:tr>
              <a:tr h="7330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N balance (g/d)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-0.20±0.07</a:t>
                      </a:r>
                      <a:r>
                        <a:rPr lang="en-US" sz="1800" b="1" baseline="3000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2.16±0.49</a:t>
                      </a:r>
                      <a:r>
                        <a:rPr lang="en-US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3.33±0.43</a:t>
                      </a:r>
                      <a:r>
                        <a:rPr lang="en-US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3.90±0.79</a:t>
                      </a:r>
                      <a:r>
                        <a:rPr lang="en-US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0.57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67200" cy="365125"/>
          </a:xfrm>
        </p:spPr>
        <p:txBody>
          <a:bodyPr/>
          <a:lstStyle/>
          <a:p>
            <a:r>
              <a:rPr lang="en-US" dirty="0" smtClean="0"/>
              <a:t>2nd International Conference on Animal &amp; Dairy Sciences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INDIA- Sheep and Goat play a vital role in rural economy</a:t>
            </a:r>
          </a:p>
          <a:p>
            <a:r>
              <a:rPr lang="en-US" smtClean="0"/>
              <a:t>Sheep  - 75 million ( FAOSTAT ,2012)</a:t>
            </a:r>
          </a:p>
          <a:p>
            <a:r>
              <a:rPr lang="en-US" smtClean="0"/>
              <a:t>Goat    - 160 million</a:t>
            </a:r>
          </a:p>
          <a:p>
            <a:r>
              <a:rPr lang="en-IN" smtClean="0"/>
              <a:t>In India during the year 2011, total meat production from sheep and goat was 2,93,000 and 8,46,600 tonnes, respectively (FAOSTAT, 2013). 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105400" cy="365125"/>
          </a:xfrm>
        </p:spPr>
        <p:txBody>
          <a:bodyPr/>
          <a:lstStyle/>
          <a:p>
            <a:r>
              <a:rPr lang="en-US" sz="1400" dirty="0" smtClean="0"/>
              <a:t>2nd International Conference on Animal &amp; Dairy Sciences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>CONCLUSION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Sole SSBLR silage could not meet the protein and energy requirements. </a:t>
            </a:r>
          </a:p>
          <a:p>
            <a:r>
              <a:rPr lang="en-US" dirty="0" smtClean="0"/>
              <a:t>However, supplementation with concentrate mixture improved the digestibility and nitrogen balance in growing lambs.</a:t>
            </a:r>
          </a:p>
          <a:p>
            <a:r>
              <a:rPr lang="en-US" dirty="0" smtClean="0"/>
              <a:t>Recommended level of concentrate– 1.25 %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038600" cy="365125"/>
          </a:xfrm>
        </p:spPr>
        <p:txBody>
          <a:bodyPr/>
          <a:lstStyle/>
          <a:p>
            <a:r>
              <a:rPr lang="en-US" dirty="0" smtClean="0"/>
              <a:t>2nd International Conference on Animal &amp; Dairy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Major constraints:</a:t>
            </a:r>
          </a:p>
          <a:p>
            <a:pPr>
              <a:buFontTx/>
              <a:buChar char="-"/>
            </a:pPr>
            <a:r>
              <a:rPr lang="en-US" dirty="0" smtClean="0"/>
              <a:t>Shortage of feed and fodder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4095750"/>
          <a:ext cx="7010400" cy="1695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Feed</a:t>
                      </a:r>
                      <a:endParaRPr lang="en-US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Requirement (</a:t>
                      </a:r>
                      <a:r>
                        <a:rPr lang="en-US" sz="20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mt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Availability (</a:t>
                      </a:r>
                      <a:r>
                        <a:rPr lang="en-US" sz="20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mt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Shortfall (%)</a:t>
                      </a:r>
                      <a:endParaRPr lang="en-US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Concentrate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63.41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Green Fodder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1025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390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61.95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Dry Fodder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570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443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22.28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3131403"/>
            <a:ext cx="701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Feed and Fodder Availability and Requirement in India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038600" cy="365125"/>
          </a:xfrm>
        </p:spPr>
        <p:txBody>
          <a:bodyPr/>
          <a:lstStyle/>
          <a:p>
            <a:r>
              <a:rPr lang="en-US" dirty="0" smtClean="0"/>
              <a:t>2nd International Conference on Animal &amp; Dairy Sciences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953000" cy="443484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ruminants in India mainly depend on grazing and browsing resources to meet their nutrient requirements. </a:t>
            </a:r>
          </a:p>
          <a:p>
            <a:r>
              <a:rPr lang="en-US" dirty="0" smtClean="0"/>
              <a:t>Now a days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 depletion of grazing land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Grazing lands are converted to irrigated lands &amp; SEZ of industries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 descr="C:\Users\shilpa\Downloads\images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8825" y="1981200"/>
            <a:ext cx="27717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14800" cy="365125"/>
          </a:xfrm>
        </p:spPr>
        <p:txBody>
          <a:bodyPr/>
          <a:lstStyle/>
          <a:p>
            <a:r>
              <a:rPr lang="en-US" dirty="0" smtClean="0"/>
              <a:t>2nd International Conference on Animal &amp; Dairy Sciences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7725" y="4114800"/>
            <a:ext cx="2606675" cy="19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alternatives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Conservation of fodders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Utilization of crop residues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Incorporation of unconventional feed stuffs (AIBP)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International Conference on Animal &amp; Dairy Sciences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1" descr="C:\Users\shilpa\Downloads\Silage-Bag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2688" y="990600"/>
            <a:ext cx="2794112" cy="1600200"/>
          </a:xfrm>
          <a:prstGeom prst="rect">
            <a:avLst/>
          </a:prstGeom>
          <a:noFill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667000"/>
            <a:ext cx="2819400" cy="187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124575" y="4600575"/>
            <a:ext cx="22574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755650" y="0"/>
            <a:ext cx="8388350" cy="7316788"/>
            <a:chOff x="476" y="0"/>
            <a:chExt cx="5284" cy="4609"/>
          </a:xfrm>
        </p:grpSpPr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476" y="0"/>
              <a:ext cx="5284" cy="4609"/>
              <a:chOff x="476" y="0"/>
              <a:chExt cx="5284" cy="4609"/>
            </a:xfrm>
          </p:grpSpPr>
          <p:grpSp>
            <p:nvGrpSpPr>
              <p:cNvPr id="4" name="Group 35"/>
              <p:cNvGrpSpPr>
                <a:grpSpLocks/>
              </p:cNvGrpSpPr>
              <p:nvPr/>
            </p:nvGrpSpPr>
            <p:grpSpPr bwMode="auto">
              <a:xfrm>
                <a:off x="476" y="0"/>
                <a:ext cx="5284" cy="4609"/>
                <a:chOff x="476" y="0"/>
                <a:chExt cx="5284" cy="4609"/>
              </a:xfrm>
            </p:grpSpPr>
            <p:pic>
              <p:nvPicPr>
                <p:cNvPr id="36867" name="Picture 3" descr="Figure1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95" y="0"/>
                  <a:ext cx="3105" cy="4609"/>
                </a:xfrm>
                <a:prstGeom prst="rect">
                  <a:avLst/>
                </a:prstGeom>
                <a:noFill/>
              </p:spPr>
            </p:pic>
            <p:sp>
              <p:nvSpPr>
                <p:cNvPr id="36868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3583" y="346"/>
                  <a:ext cx="2177" cy="122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400" b="1" dirty="0"/>
                    <a:t>The potential uses of sweet sorghum for food, fiber, fertilizer, ethanol, and methane gas </a:t>
                  </a:r>
                  <a:r>
                    <a:rPr lang="en-US" sz="2400" b="1" dirty="0" smtClean="0"/>
                    <a:t>production</a:t>
                  </a:r>
                  <a:endParaRPr lang="en-US" sz="2400" b="1" dirty="0"/>
                </a:p>
              </p:txBody>
            </p:sp>
            <p:sp>
              <p:nvSpPr>
                <p:cNvPr id="36869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76" y="4320"/>
                  <a:ext cx="2903" cy="23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>
                      <a:solidFill>
                        <a:schemeClr val="bg1"/>
                      </a:solidFill>
                    </a:rPr>
                    <a:t>xxxx</a:t>
                  </a:r>
                </a:p>
              </p:txBody>
            </p:sp>
          </p:grpSp>
          <p:sp>
            <p:nvSpPr>
              <p:cNvPr id="36874" name="Line 10"/>
              <p:cNvSpPr>
                <a:spLocks noChangeShapeType="1"/>
              </p:cNvSpPr>
              <p:nvPr/>
            </p:nvSpPr>
            <p:spPr bwMode="auto">
              <a:xfrm flipH="1">
                <a:off x="1066" y="436"/>
                <a:ext cx="95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5" name="Line 11"/>
              <p:cNvSpPr>
                <a:spLocks noChangeShapeType="1"/>
              </p:cNvSpPr>
              <p:nvPr/>
            </p:nvSpPr>
            <p:spPr bwMode="auto">
              <a:xfrm>
                <a:off x="2018" y="255"/>
                <a:ext cx="0" cy="18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6" name="Line 12"/>
              <p:cNvSpPr>
                <a:spLocks noChangeShapeType="1"/>
              </p:cNvSpPr>
              <p:nvPr/>
            </p:nvSpPr>
            <p:spPr bwMode="auto">
              <a:xfrm>
                <a:off x="1066" y="436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7" name="Line 13"/>
              <p:cNvSpPr>
                <a:spLocks noChangeShapeType="1"/>
              </p:cNvSpPr>
              <p:nvPr/>
            </p:nvSpPr>
            <p:spPr bwMode="auto">
              <a:xfrm>
                <a:off x="1066" y="436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8" name="Line 14"/>
              <p:cNvSpPr>
                <a:spLocks noChangeShapeType="1"/>
              </p:cNvSpPr>
              <p:nvPr/>
            </p:nvSpPr>
            <p:spPr bwMode="auto">
              <a:xfrm>
                <a:off x="1066" y="75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0" name="Line 16"/>
              <p:cNvSpPr>
                <a:spLocks noChangeShapeType="1"/>
              </p:cNvSpPr>
              <p:nvPr/>
            </p:nvSpPr>
            <p:spPr bwMode="auto">
              <a:xfrm flipH="1">
                <a:off x="1066" y="890"/>
                <a:ext cx="49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1" name="Line 17"/>
              <p:cNvSpPr>
                <a:spLocks noChangeShapeType="1"/>
              </p:cNvSpPr>
              <p:nvPr/>
            </p:nvSpPr>
            <p:spPr bwMode="auto">
              <a:xfrm>
                <a:off x="1565" y="890"/>
                <a:ext cx="0" cy="31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2" name="Line 18"/>
              <p:cNvSpPr>
                <a:spLocks noChangeShapeType="1"/>
              </p:cNvSpPr>
              <p:nvPr/>
            </p:nvSpPr>
            <p:spPr bwMode="auto">
              <a:xfrm>
                <a:off x="1610" y="1298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3" name="Line 19"/>
              <p:cNvSpPr>
                <a:spLocks noChangeShapeType="1"/>
              </p:cNvSpPr>
              <p:nvPr/>
            </p:nvSpPr>
            <p:spPr bwMode="auto">
              <a:xfrm flipV="1">
                <a:off x="1565" y="1298"/>
                <a:ext cx="0" cy="18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4" name="Line 20"/>
              <p:cNvSpPr>
                <a:spLocks noChangeShapeType="1"/>
              </p:cNvSpPr>
              <p:nvPr/>
            </p:nvSpPr>
            <p:spPr bwMode="auto">
              <a:xfrm flipH="1">
                <a:off x="1111" y="1480"/>
                <a:ext cx="45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5" name="Line 21"/>
              <p:cNvSpPr>
                <a:spLocks noChangeShapeType="1"/>
              </p:cNvSpPr>
              <p:nvPr/>
            </p:nvSpPr>
            <p:spPr bwMode="auto">
              <a:xfrm>
                <a:off x="1111" y="1480"/>
                <a:ext cx="0" cy="18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6" name="Line 22"/>
              <p:cNvSpPr>
                <a:spLocks noChangeShapeType="1"/>
              </p:cNvSpPr>
              <p:nvPr/>
            </p:nvSpPr>
            <p:spPr bwMode="auto">
              <a:xfrm flipH="1">
                <a:off x="703" y="1842"/>
                <a:ext cx="408" cy="81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7" name="Line 23"/>
              <p:cNvSpPr>
                <a:spLocks noChangeShapeType="1"/>
              </p:cNvSpPr>
              <p:nvPr/>
            </p:nvSpPr>
            <p:spPr bwMode="auto">
              <a:xfrm flipH="1">
                <a:off x="703" y="2659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8" name="Line 24"/>
              <p:cNvSpPr>
                <a:spLocks noChangeShapeType="1"/>
              </p:cNvSpPr>
              <p:nvPr/>
            </p:nvSpPr>
            <p:spPr bwMode="auto">
              <a:xfrm>
                <a:off x="930" y="2659"/>
                <a:ext cx="0" cy="5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9" name="Line 25"/>
              <p:cNvSpPr>
                <a:spLocks noChangeShapeType="1"/>
              </p:cNvSpPr>
              <p:nvPr/>
            </p:nvSpPr>
            <p:spPr bwMode="auto">
              <a:xfrm>
                <a:off x="930" y="3339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0" name="Line 26"/>
              <p:cNvSpPr>
                <a:spLocks noChangeShapeType="1"/>
              </p:cNvSpPr>
              <p:nvPr/>
            </p:nvSpPr>
            <p:spPr bwMode="auto">
              <a:xfrm>
                <a:off x="930" y="3566"/>
                <a:ext cx="0" cy="5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892" name="Line 28"/>
            <p:cNvSpPr>
              <a:spLocks noChangeShapeType="1"/>
            </p:cNvSpPr>
            <p:nvPr/>
          </p:nvSpPr>
          <p:spPr bwMode="auto">
            <a:xfrm>
              <a:off x="2018" y="391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29"/>
            <p:cNvSpPr>
              <a:spLocks noChangeShapeType="1"/>
            </p:cNvSpPr>
            <p:nvPr/>
          </p:nvSpPr>
          <p:spPr bwMode="auto">
            <a:xfrm>
              <a:off x="2018" y="754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Line 30"/>
            <p:cNvSpPr>
              <a:spLocks noChangeShapeType="1"/>
            </p:cNvSpPr>
            <p:nvPr/>
          </p:nvSpPr>
          <p:spPr bwMode="auto">
            <a:xfrm flipH="1">
              <a:off x="1474" y="890"/>
              <a:ext cx="54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Rectangle 31"/>
            <p:cNvSpPr>
              <a:spLocks noChangeArrowheads="1"/>
            </p:cNvSpPr>
            <p:nvPr/>
          </p:nvSpPr>
          <p:spPr bwMode="auto">
            <a:xfrm>
              <a:off x="2290" y="2024"/>
              <a:ext cx="409" cy="18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 dirty="0"/>
                <a:t>Silage</a:t>
              </a:r>
            </a:p>
          </p:txBody>
        </p:sp>
        <p:sp>
          <p:nvSpPr>
            <p:cNvPr id="36897" name="Rectangle 33"/>
            <p:cNvSpPr>
              <a:spLocks noChangeArrowheads="1"/>
            </p:cNvSpPr>
            <p:nvPr/>
          </p:nvSpPr>
          <p:spPr bwMode="auto">
            <a:xfrm>
              <a:off x="1701" y="72"/>
              <a:ext cx="725" cy="22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8" name="Rectangle 34"/>
            <p:cNvSpPr>
              <a:spLocks noChangeArrowheads="1"/>
            </p:cNvSpPr>
            <p:nvPr/>
          </p:nvSpPr>
          <p:spPr bwMode="auto">
            <a:xfrm>
              <a:off x="567" y="4020"/>
              <a:ext cx="453" cy="181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1" name="Rectangle 37"/>
            <p:cNvSpPr>
              <a:spLocks noChangeArrowheads="1"/>
            </p:cNvSpPr>
            <p:nvPr/>
          </p:nvSpPr>
          <p:spPr bwMode="auto">
            <a:xfrm>
              <a:off x="884" y="1616"/>
              <a:ext cx="454" cy="22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2" name="Rectangle 38"/>
            <p:cNvSpPr>
              <a:spLocks noChangeArrowheads="1"/>
            </p:cNvSpPr>
            <p:nvPr/>
          </p:nvSpPr>
          <p:spPr bwMode="auto">
            <a:xfrm>
              <a:off x="1882" y="1616"/>
              <a:ext cx="318" cy="22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3" name="Rectangle 39"/>
            <p:cNvSpPr>
              <a:spLocks noChangeArrowheads="1"/>
            </p:cNvSpPr>
            <p:nvPr/>
          </p:nvSpPr>
          <p:spPr bwMode="auto">
            <a:xfrm>
              <a:off x="930" y="572"/>
              <a:ext cx="362" cy="18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5" name="Rectangle 41"/>
            <p:cNvSpPr>
              <a:spLocks noChangeArrowheads="1"/>
            </p:cNvSpPr>
            <p:nvPr/>
          </p:nvSpPr>
          <p:spPr bwMode="auto">
            <a:xfrm>
              <a:off x="1837" y="572"/>
              <a:ext cx="362" cy="18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6" name="Oval 42"/>
            <p:cNvSpPr>
              <a:spLocks noChangeArrowheads="1"/>
            </p:cNvSpPr>
            <p:nvPr/>
          </p:nvSpPr>
          <p:spPr bwMode="auto">
            <a:xfrm>
              <a:off x="1156" y="1207"/>
              <a:ext cx="817" cy="13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7" name="Oval 43"/>
            <p:cNvSpPr>
              <a:spLocks noChangeArrowheads="1"/>
            </p:cNvSpPr>
            <p:nvPr/>
          </p:nvSpPr>
          <p:spPr bwMode="auto">
            <a:xfrm>
              <a:off x="748" y="3203"/>
              <a:ext cx="590" cy="13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8" name="Oval 44"/>
            <p:cNvSpPr>
              <a:spLocks noChangeArrowheads="1"/>
            </p:cNvSpPr>
            <p:nvPr/>
          </p:nvSpPr>
          <p:spPr bwMode="auto">
            <a:xfrm>
              <a:off x="748" y="3430"/>
              <a:ext cx="590" cy="13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565" y="1480"/>
              <a:ext cx="45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1" name="Line 47"/>
            <p:cNvSpPr>
              <a:spLocks noChangeShapeType="1"/>
            </p:cNvSpPr>
            <p:nvPr/>
          </p:nvSpPr>
          <p:spPr bwMode="auto">
            <a:xfrm>
              <a:off x="2018" y="1480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2018" y="1842"/>
              <a:ext cx="0" cy="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Line 49"/>
            <p:cNvSpPr>
              <a:spLocks noChangeShapeType="1"/>
            </p:cNvSpPr>
            <p:nvPr/>
          </p:nvSpPr>
          <p:spPr bwMode="auto">
            <a:xfrm>
              <a:off x="2018" y="1933"/>
              <a:ext cx="49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4" name="Line 50"/>
            <p:cNvSpPr>
              <a:spLocks noChangeShapeType="1"/>
            </p:cNvSpPr>
            <p:nvPr/>
          </p:nvSpPr>
          <p:spPr bwMode="auto">
            <a:xfrm>
              <a:off x="2517" y="1933"/>
              <a:ext cx="0" cy="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5" name="Picture 53" descr="http://www.uky.edu/Ag/NewCrops/images/sorghumresearc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5109" y="2971800"/>
            <a:ext cx="3160291" cy="2814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Sweet Sorghum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Bagasse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  biological value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Rich  in micronutrients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 as feed and good for silage making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et al.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2009).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Sweet sorghum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bagasse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stripped leaves provide a valuable, tradable feed resource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Blümmel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2009). 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636212"/>
            <a:ext cx="3810000" cy="307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038600" cy="365125"/>
          </a:xfrm>
        </p:spPr>
        <p:txBody>
          <a:bodyPr/>
          <a:lstStyle/>
          <a:p>
            <a:r>
              <a:rPr lang="en-US" dirty="0" smtClean="0"/>
              <a:t>2nd International Conference on Animal &amp; Dairy Sciences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Objectives of Investigation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study the effect of supplementation of concentrate at different levels to SSB silage on nutrient utilization and N balance in growing Nellore ram lambs.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14800" cy="365125"/>
          </a:xfrm>
        </p:spPr>
        <p:txBody>
          <a:bodyPr/>
          <a:lstStyle/>
          <a:p>
            <a:r>
              <a:rPr lang="en-US" dirty="0" smtClean="0"/>
              <a:t>2nd International Conference on Animal &amp; Dairy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lgerian" pitchFamily="82" charset="0"/>
              </a:rPr>
              <a:t>Materials and methods </a:t>
            </a:r>
            <a:endParaRPr lang="en-US" sz="3200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Procurement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bagasse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Decentralized  crushing unit of ICRISAT,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Patancheru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Daulathabad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district.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3074" name="irc_mi" descr="7-bagas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01209"/>
            <a:ext cx="3640717" cy="298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038600" cy="365125"/>
          </a:xfrm>
        </p:spPr>
        <p:txBody>
          <a:bodyPr/>
          <a:lstStyle/>
          <a:p>
            <a:r>
              <a:rPr lang="en-US" dirty="0" smtClean="0"/>
              <a:t>2nd International Conference on Animal &amp; Dairy Sciences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509</TotalTime>
  <Words>1029</Words>
  <Application>Microsoft Office PowerPoint</Application>
  <PresentationFormat>On-screen Show (4:3)</PresentationFormat>
  <Paragraphs>343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Effect  of supplementation of concentrate to sweet sorghum bagasse with leaf residue silage on nutrient utilization and nitrogen balance in native sheep  </vt:lpstr>
      <vt:lpstr>Introduction </vt:lpstr>
      <vt:lpstr>Contd..</vt:lpstr>
      <vt:lpstr>Slide 4</vt:lpstr>
      <vt:lpstr>Possible alternatives </vt:lpstr>
      <vt:lpstr>Slide 6</vt:lpstr>
      <vt:lpstr>Sweet Sorghum Bagasse</vt:lpstr>
      <vt:lpstr> Objectives of Investigation </vt:lpstr>
      <vt:lpstr>Materials and methods </vt:lpstr>
      <vt:lpstr>Silage making </vt:lpstr>
      <vt:lpstr>Experimental design </vt:lpstr>
      <vt:lpstr>Slide 12</vt:lpstr>
      <vt:lpstr>Slide 13</vt:lpstr>
      <vt:lpstr>Results and Discussion  Chemical composition of experimental rations</vt:lpstr>
      <vt:lpstr>Slide 15</vt:lpstr>
      <vt:lpstr>    </vt:lpstr>
      <vt:lpstr>Nutrient digestibility </vt:lpstr>
      <vt:lpstr>Nutrient digestibility </vt:lpstr>
      <vt:lpstr>Nitrogen balance </vt:lpstr>
      <vt:lpstr>CONCLUSION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 of supplementation of concentrate to sweet sorghum bagasse with leaf residue silage on nutrient utilization and nitrogen balance in native sheep  </dc:title>
  <dc:creator>shilpa</dc:creator>
  <cp:lastModifiedBy>shilpa</cp:lastModifiedBy>
  <cp:revision>68</cp:revision>
  <dcterms:created xsi:type="dcterms:W3CDTF">2006-08-16T00:00:00Z</dcterms:created>
  <dcterms:modified xsi:type="dcterms:W3CDTF">2014-09-16T16:57:28Z</dcterms:modified>
</cp:coreProperties>
</file>