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69" r:id="rId3"/>
    <p:sldId id="270" r:id="rId4"/>
    <p:sldId id="272" r:id="rId5"/>
    <p:sldId id="271" r:id="rId6"/>
    <p:sldId id="258" r:id="rId7"/>
    <p:sldId id="257" r:id="rId8"/>
    <p:sldId id="274" r:id="rId9"/>
    <p:sldId id="275" r:id="rId10"/>
    <p:sldId id="263" r:id="rId11"/>
    <p:sldId id="264" r:id="rId12"/>
    <p:sldId id="276" r:id="rId13"/>
    <p:sldId id="266" r:id="rId14"/>
    <p:sldId id="267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7CA55-DE2C-4F1B-A247-35C5AB807796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8B19E-FDEB-4D9D-8576-6FDC2F245F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9843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LANTANA CAMERA ASSOCIATED HEPATIC AND RENAL TOXICITY</a:t>
            </a:r>
            <a:r>
              <a:rPr lang="en-US" b="1" dirty="0" smtClean="0">
                <a:solidFill>
                  <a:srgbClr val="7030A0"/>
                </a:solidFill>
              </a:rPr>
              <a:t/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IN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BULLOCKS </a:t>
            </a:r>
            <a:r>
              <a:rPr lang="en-US" b="1" dirty="0" smtClean="0">
                <a:solidFill>
                  <a:srgbClr val="7030A0"/>
                </a:solidFill>
              </a:rPr>
              <a:t>– A CASE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100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DR. B. ANIL KUMAR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ASSISTANT PROFESSOR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COLLEGE OF VETERINARY SCIENCE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KORUTLA-505 326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KARIMNAGAR DISTRICT, TELANGANA.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CLINCAL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Detailed clinical examination has revealed,</a:t>
            </a: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Temp		: 102 </a:t>
            </a:r>
            <a:r>
              <a:rPr lang="en-US" sz="2400" baseline="30000" dirty="0" smtClean="0"/>
              <a:t>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</a:t>
            </a: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Pulse		: 84/ minute</a:t>
            </a: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Heart rate	: 47 beats/ minute</a:t>
            </a: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Resp. rate	: 37/ minute</a:t>
            </a: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C.M.M.		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Icteric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Moreicteric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one animal)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B.M.M.		: Normal</a:t>
            </a: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Rumen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motility	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Atony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Rumen liquor pH: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8.0</a:t>
            </a: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Lymph nodes	: Normal</a:t>
            </a: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572001"/>
          </a:xfrm>
        </p:spPr>
        <p:txBody>
          <a:bodyPr>
            <a:noAutofit/>
          </a:bodyPr>
          <a:lstStyle/>
          <a:p>
            <a:pPr lvl="1" algn="just">
              <a:buNone/>
            </a:pPr>
            <a:r>
              <a:rPr lang="en-US" sz="2400" dirty="0" smtClean="0"/>
              <a:t>	</a:t>
            </a:r>
            <a:r>
              <a:rPr lang="en-US" sz="2000" dirty="0" smtClean="0"/>
              <a:t>General body condition	: </a:t>
            </a:r>
            <a:r>
              <a:rPr lang="en-US" sz="2000" dirty="0" smtClean="0"/>
              <a:t>Lean and severely </a:t>
            </a:r>
            <a:r>
              <a:rPr lang="en-US" sz="2000" dirty="0" smtClean="0"/>
              <a:t>dehydrated</a:t>
            </a:r>
            <a:endParaRPr lang="en-US" sz="2000" dirty="0" smtClean="0"/>
          </a:p>
          <a:p>
            <a:pPr lvl="1" algn="just">
              <a:buNone/>
            </a:pPr>
            <a:r>
              <a:rPr lang="en-US" sz="2000" dirty="0" smtClean="0"/>
              <a:t>	Demeanor		: Dull and very </a:t>
            </a:r>
            <a:r>
              <a:rPr lang="en-US" sz="2000" dirty="0" smtClean="0"/>
              <a:t>weak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/>
              <a:t>Profuse </a:t>
            </a:r>
            <a:r>
              <a:rPr lang="en-US" sz="2000" dirty="0" smtClean="0"/>
              <a:t>frothy salivation also noticed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/>
              <a:t>We have collected dung, </a:t>
            </a:r>
            <a:r>
              <a:rPr lang="en-US" sz="2000" dirty="0" smtClean="0"/>
              <a:t>urine</a:t>
            </a:r>
            <a:r>
              <a:rPr lang="en-US" sz="2000" dirty="0" smtClean="0"/>
              <a:t> and</a:t>
            </a:r>
            <a:r>
              <a:rPr lang="en-US" sz="2000" dirty="0" smtClean="0"/>
              <a:t> blood.</a:t>
            </a:r>
            <a:endParaRPr lang="en-US" sz="2000" dirty="0" smtClean="0"/>
          </a:p>
          <a:p>
            <a:pPr lvl="1" algn="just">
              <a:buFont typeface="Arial" pitchFamily="34" charset="0"/>
              <a:buChar char="•"/>
            </a:pPr>
            <a:r>
              <a:rPr lang="en-US" sz="2000" dirty="0" err="1" smtClean="0"/>
              <a:t>Faecal</a:t>
            </a:r>
            <a:r>
              <a:rPr lang="en-US" sz="2000" dirty="0" smtClean="0"/>
              <a:t> sample is negative for parasitic </a:t>
            </a:r>
            <a:r>
              <a:rPr lang="en-US" sz="2000" dirty="0" smtClean="0"/>
              <a:t>ova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/>
              <a:t>Peripheral blood smear is negative for </a:t>
            </a:r>
            <a:r>
              <a:rPr lang="en-US" sz="2000" dirty="0" err="1" smtClean="0"/>
              <a:t>haemoprotozoans</a:t>
            </a:r>
            <a:endParaRPr lang="en-US" sz="2000" dirty="0" smtClean="0"/>
          </a:p>
          <a:p>
            <a:pPr lvl="1" algn="just">
              <a:buFont typeface="Arial" pitchFamily="34" charset="0"/>
              <a:buChar char="•"/>
            </a:pPr>
            <a:r>
              <a:rPr lang="en-US" sz="2000" dirty="0" smtClean="0"/>
              <a:t>Urine </a:t>
            </a:r>
            <a:r>
              <a:rPr lang="en-US" sz="2000" dirty="0" smtClean="0"/>
              <a:t>examination:</a:t>
            </a:r>
          </a:p>
          <a:p>
            <a:pPr lvl="2" algn="just"/>
            <a:r>
              <a:rPr lang="en-US" sz="2000" dirty="0" err="1" smtClean="0"/>
              <a:t>Colour</a:t>
            </a:r>
            <a:r>
              <a:rPr lang="en-US" sz="2000" dirty="0" smtClean="0"/>
              <a:t>	</a:t>
            </a:r>
            <a:r>
              <a:rPr lang="en-US" sz="2000" dirty="0" smtClean="0"/>
              <a:t>	:  Deep yellow</a:t>
            </a:r>
            <a:endParaRPr lang="en-US" sz="2000" dirty="0" smtClean="0"/>
          </a:p>
          <a:p>
            <a:pPr lvl="2" algn="just"/>
            <a:r>
              <a:rPr lang="en-US" sz="2000" dirty="0" smtClean="0"/>
              <a:t>Odour	</a:t>
            </a:r>
            <a:r>
              <a:rPr lang="en-US" sz="2000" dirty="0" smtClean="0"/>
              <a:t>	: </a:t>
            </a:r>
            <a:r>
              <a:rPr lang="en-US" sz="2000" dirty="0" smtClean="0"/>
              <a:t>Slight pungent</a:t>
            </a:r>
          </a:p>
          <a:p>
            <a:pPr lvl="2" algn="just"/>
            <a:r>
              <a:rPr lang="en-US" sz="2000" dirty="0" smtClean="0"/>
              <a:t>Hay’s test	: positive for bile </a:t>
            </a:r>
            <a:r>
              <a:rPr lang="en-US" sz="2000" dirty="0" smtClean="0"/>
              <a:t>salts</a:t>
            </a:r>
          </a:p>
          <a:p>
            <a:pPr lvl="2" algn="just"/>
            <a:endParaRPr lang="en-US" sz="2000" dirty="0" smtClean="0"/>
          </a:p>
          <a:p>
            <a:pPr lvl="1" algn="just">
              <a:buNone/>
            </a:pPr>
            <a:r>
              <a:rPr lang="en-US" sz="2400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SERUM ANALYSIS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sz="2400" dirty="0" smtClean="0"/>
              <a:t>ALT values (IU): 74.3 IU/micro lit. (14-38)</a:t>
            </a:r>
          </a:p>
          <a:p>
            <a:pPr>
              <a:lnSpc>
                <a:spcPct val="160000"/>
              </a:lnSpc>
            </a:pPr>
            <a:r>
              <a:rPr lang="en-US" sz="2400" dirty="0" smtClean="0"/>
              <a:t>ALP values (IU): 235.3 IU/micro lit. (90-170)</a:t>
            </a:r>
          </a:p>
          <a:p>
            <a:pPr>
              <a:lnSpc>
                <a:spcPct val="160000"/>
              </a:lnSpc>
            </a:pPr>
            <a:r>
              <a:rPr lang="en-US" sz="2400" dirty="0" smtClean="0"/>
              <a:t>BUN values (</a:t>
            </a:r>
            <a:r>
              <a:rPr lang="en-US" sz="2400" dirty="0" smtClean="0"/>
              <a:t>mg%): </a:t>
            </a:r>
            <a:r>
              <a:rPr lang="en-US" sz="2400" dirty="0" smtClean="0"/>
              <a:t>41.26 mg (20-30)</a:t>
            </a:r>
          </a:p>
          <a:p>
            <a:pPr>
              <a:lnSpc>
                <a:spcPct val="160000"/>
              </a:lnSpc>
            </a:pPr>
            <a:r>
              <a:rPr lang="en-US" sz="2400" dirty="0" smtClean="0"/>
              <a:t>Serum </a:t>
            </a:r>
            <a:r>
              <a:rPr lang="en-US" sz="2400" dirty="0" err="1" smtClean="0"/>
              <a:t>Creatinine</a:t>
            </a:r>
            <a:r>
              <a:rPr lang="en-US" sz="2400" dirty="0" smtClean="0"/>
              <a:t> (mg %): 4.39 mg % (1-2)</a:t>
            </a:r>
          </a:p>
          <a:p>
            <a:pPr>
              <a:lnSpc>
                <a:spcPct val="160000"/>
              </a:lnSpc>
            </a:pPr>
            <a:r>
              <a:rPr lang="en-US" sz="2400" dirty="0" smtClean="0"/>
              <a:t>Serum </a:t>
            </a:r>
            <a:r>
              <a:rPr lang="en-US" sz="2400" dirty="0" err="1" smtClean="0"/>
              <a:t>Bilirubin</a:t>
            </a:r>
            <a:r>
              <a:rPr lang="en-US" sz="2400" dirty="0" smtClean="0"/>
              <a:t> (mg %): 0.84mg % (0.1-0.5</a:t>
            </a:r>
            <a:r>
              <a:rPr lang="en-US" sz="2400" dirty="0" smtClean="0"/>
              <a:t>)</a:t>
            </a:r>
          </a:p>
          <a:p>
            <a:pPr>
              <a:lnSpc>
                <a:spcPct val="160000"/>
              </a:lnSpc>
            </a:pPr>
            <a:r>
              <a:rPr lang="en-US" sz="2400" dirty="0" smtClean="0"/>
              <a:t> </a:t>
            </a:r>
            <a:r>
              <a:rPr lang="en-US" sz="2400" dirty="0" smtClean="0"/>
              <a:t>Indicating both hepatic and renal insufficiency.</a:t>
            </a:r>
            <a:endParaRPr lang="en-US" sz="2400" dirty="0" smtClean="0"/>
          </a:p>
          <a:p>
            <a:pPr>
              <a:lnSpc>
                <a:spcPct val="16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TREATMENT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Animals are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treated with the following medication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Inj. DNS 5D @ 1350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i.v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Admin. of activated charcoal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@1.0kg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liters of water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Magnesium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sulphate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@50gram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p.o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Day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Inj.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Histanil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i.m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Inj.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Enrofloxacin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i.m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Inj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Melonex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.m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 Days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Inj.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Belamyl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i.m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Rumentas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bolus @ 4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boli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daily for 3 days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Prescribed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Liv-52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syrup @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ml orally BID for 15 days.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7239000" y="2362200"/>
            <a:ext cx="45719" cy="457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4114800" y="3124200"/>
            <a:ext cx="76200" cy="1143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620000" cy="457200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Bullocks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started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defaecating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by 2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day and started taking green grass from 4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day onwards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recovered fully by 7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day.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9400" y="2667000"/>
            <a:ext cx="352494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THANKYOU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457200"/>
            <a:ext cx="8229600" cy="1143000"/>
          </a:xfrm>
        </p:spPr>
        <p:txBody>
          <a:bodyPr/>
          <a:lstStyle/>
          <a:p>
            <a:r>
              <a:rPr lang="en-US" dirty="0" smtClean="0"/>
              <a:t>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2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 smtClean="0"/>
              <a:t>Lantana was introduced in India in 1807 as ornamental herb.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Species effected: cattle, sheep, goat, horses, pigs, wild animals, rabbit, guinea pigs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poisoning reported in Australia (Townville) in 1910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Incidences of Poisoning in buffalo (</a:t>
            </a:r>
            <a:r>
              <a:rPr lang="en-US" dirty="0" err="1" smtClean="0"/>
              <a:t>Kangra</a:t>
            </a:r>
            <a:r>
              <a:rPr lang="en-US" dirty="0" smtClean="0"/>
              <a:t> valley, H.P.), sheep, goats </a:t>
            </a:r>
            <a:r>
              <a:rPr lang="en-US" dirty="0" smtClean="0"/>
              <a:t>(Rampur </a:t>
            </a:r>
            <a:r>
              <a:rPr lang="en-US" dirty="0" smtClean="0"/>
              <a:t>bushier)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Toxic principle: </a:t>
            </a:r>
            <a:r>
              <a:rPr lang="en-US" dirty="0" err="1" smtClean="0"/>
              <a:t>Lantadine</a:t>
            </a:r>
            <a:r>
              <a:rPr lang="en-US" dirty="0" smtClean="0"/>
              <a:t> A,B,C,D (</a:t>
            </a:r>
            <a:r>
              <a:rPr lang="en-US" dirty="0" err="1" smtClean="0"/>
              <a:t>Triterpanoid</a:t>
            </a:r>
            <a:r>
              <a:rPr lang="en-US" dirty="0" smtClean="0"/>
              <a:t>) effect bile </a:t>
            </a:r>
            <a:r>
              <a:rPr lang="en-US" dirty="0" err="1" smtClean="0"/>
              <a:t>canaliculi</a:t>
            </a:r>
            <a:endParaRPr lang="en-US" dirty="0" smtClean="0"/>
          </a:p>
          <a:p>
            <a:pPr>
              <a:lnSpc>
                <a:spcPct val="170000"/>
              </a:lnSpc>
            </a:pPr>
            <a:r>
              <a:rPr lang="en-US" dirty="0" smtClean="0"/>
              <a:t>Known to cause </a:t>
            </a:r>
            <a:r>
              <a:rPr lang="en-US" dirty="0" err="1" smtClean="0"/>
              <a:t>Hepatotoxicity</a:t>
            </a:r>
            <a:r>
              <a:rPr lang="en-US" dirty="0" smtClean="0"/>
              <a:t>, </a:t>
            </a:r>
            <a:r>
              <a:rPr lang="en-US" dirty="0" err="1" smtClean="0"/>
              <a:t>nephrotoxicity</a:t>
            </a:r>
            <a:r>
              <a:rPr lang="en-US" dirty="0" smtClean="0"/>
              <a:t> and photosensitization.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Users\DR ANIL RATHOD\Desktop\LANTAN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304800"/>
            <a:ext cx="22860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Toxicodynamics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Ingestion of plant </a:t>
            </a:r>
          </a:p>
          <a:p>
            <a:pPr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Absorption from rumen and S I</a:t>
            </a:r>
          </a:p>
          <a:p>
            <a:pPr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Liver</a:t>
            </a:r>
          </a:p>
          <a:p>
            <a:pPr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Metabolism </a:t>
            </a:r>
          </a:p>
          <a:p>
            <a:pPr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Secretion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metabolates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to bile</a:t>
            </a:r>
          </a:p>
          <a:p>
            <a:pPr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Injury to bile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canalicular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membrane</a:t>
            </a:r>
          </a:p>
          <a:p>
            <a:pPr algn="ctr"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Cholestasis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hepatitis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Retention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bilirubin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phylloerythrin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ruminal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stasis </a:t>
            </a:r>
          </a:p>
          <a:p>
            <a:pPr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 Jaundice       Photosensitization   pH  alkaline (NH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&amp;N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Renal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damage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4382294" y="15613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4382294" y="20185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4420394" y="2437606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4344194" y="28948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4382294" y="33139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4344194" y="37330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4344194" y="41902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4534694" y="46855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2248694" y="46093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6553994" y="4647406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4572794" y="5104606"/>
            <a:ext cx="152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 smtClean="0"/>
              <a:t>Anorexia </a:t>
            </a:r>
          </a:p>
          <a:p>
            <a:pPr>
              <a:lnSpc>
                <a:spcPct val="170000"/>
              </a:lnSpc>
            </a:pPr>
            <a:r>
              <a:rPr lang="en-US" dirty="0" err="1" smtClean="0"/>
              <a:t>Ruminal</a:t>
            </a:r>
            <a:r>
              <a:rPr lang="en-US" dirty="0" smtClean="0"/>
              <a:t> motility ceases </a:t>
            </a:r>
            <a:r>
              <a:rPr lang="en-US" dirty="0" smtClean="0"/>
              <a:t>up after </a:t>
            </a:r>
            <a:r>
              <a:rPr lang="en-US" dirty="0" smtClean="0"/>
              <a:t>6hr and </a:t>
            </a:r>
            <a:r>
              <a:rPr lang="en-US" dirty="0" err="1" smtClean="0"/>
              <a:t>atony</a:t>
            </a:r>
            <a:r>
              <a:rPr lang="en-US" dirty="0" smtClean="0"/>
              <a:t> seen after 24 hrs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Complete constipation/impaction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Rumination ceased 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Dehydration </a:t>
            </a:r>
          </a:p>
          <a:p>
            <a:pPr>
              <a:lnSpc>
                <a:spcPct val="170000"/>
              </a:lnSpc>
            </a:pPr>
            <a:r>
              <a:rPr lang="en-US" dirty="0" err="1" smtClean="0"/>
              <a:t>Icterus</a:t>
            </a:r>
            <a:r>
              <a:rPr lang="en-US" dirty="0" smtClean="0"/>
              <a:t> after 2-4 days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Skin changes due photosensitization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Death due to hepatic and renal failure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Diagnosis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 smtClean="0"/>
              <a:t>History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Clinical sign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Laboratory test: </a:t>
            </a:r>
          </a:p>
          <a:p>
            <a:pPr lvl="1">
              <a:lnSpc>
                <a:spcPct val="160000"/>
              </a:lnSpc>
              <a:buNone/>
            </a:pPr>
            <a:r>
              <a:rPr lang="en-US" dirty="0" smtClean="0"/>
              <a:t>     Liver</a:t>
            </a:r>
            <a:r>
              <a:rPr lang="en-US" dirty="0" smtClean="0"/>
              <a:t>: ALT, AST, ALP, GGT &amp; </a:t>
            </a:r>
            <a:r>
              <a:rPr lang="en-US" dirty="0" err="1" smtClean="0"/>
              <a:t>Bilirubin</a:t>
            </a:r>
            <a:endParaRPr lang="en-US" dirty="0" smtClean="0"/>
          </a:p>
          <a:p>
            <a:pPr lvl="1">
              <a:lnSpc>
                <a:spcPct val="160000"/>
              </a:lnSpc>
              <a:buNone/>
            </a:pPr>
            <a:r>
              <a:rPr lang="en-US" dirty="0" smtClean="0"/>
              <a:t>	kidney: BUN &amp; </a:t>
            </a:r>
            <a:r>
              <a:rPr lang="en-US" dirty="0" err="1" smtClean="0"/>
              <a:t>Creatinine</a:t>
            </a:r>
            <a:r>
              <a:rPr lang="en-US" dirty="0" smtClean="0"/>
              <a:t>, 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HPLC: Diagnosis </a:t>
            </a:r>
            <a:r>
              <a:rPr lang="en-US" dirty="0" smtClean="0"/>
              <a:t>of </a:t>
            </a:r>
            <a:r>
              <a:rPr lang="en-US" dirty="0" err="1" smtClean="0"/>
              <a:t>lantadine</a:t>
            </a:r>
            <a:r>
              <a:rPr lang="en-US" dirty="0" smtClean="0"/>
              <a:t> </a:t>
            </a:r>
            <a:r>
              <a:rPr lang="en-US" dirty="0" smtClean="0"/>
              <a:t>in the </a:t>
            </a:r>
            <a:r>
              <a:rPr lang="en-US" dirty="0" err="1" smtClean="0"/>
              <a:t>ruminal</a:t>
            </a:r>
            <a:r>
              <a:rPr lang="en-US" dirty="0" smtClean="0"/>
              <a:t> </a:t>
            </a:r>
            <a:r>
              <a:rPr lang="en-US" dirty="0" smtClean="0"/>
              <a:t>content, peaks </a:t>
            </a:r>
            <a:r>
              <a:rPr lang="en-US" dirty="0" smtClean="0"/>
              <a:t>on chromatogram  2.43 min and 7.01 min (</a:t>
            </a:r>
            <a:r>
              <a:rPr lang="en-US" b="1" dirty="0" err="1" smtClean="0"/>
              <a:t>Narendra</a:t>
            </a:r>
            <a:r>
              <a:rPr lang="en-US" b="1" dirty="0" smtClean="0"/>
              <a:t> </a:t>
            </a:r>
            <a:r>
              <a:rPr lang="en-US" b="1" dirty="0" err="1" smtClean="0"/>
              <a:t>Vyas</a:t>
            </a:r>
            <a:r>
              <a:rPr lang="en-US" b="1" dirty="0" smtClean="0"/>
              <a:t>, and </a:t>
            </a:r>
            <a:r>
              <a:rPr lang="en-US" b="1" dirty="0" err="1" smtClean="0"/>
              <a:t>Ameeta</a:t>
            </a:r>
            <a:r>
              <a:rPr lang="en-US" b="1" dirty="0" smtClean="0"/>
              <a:t> </a:t>
            </a:r>
            <a:r>
              <a:rPr lang="en-US" b="1" dirty="0" err="1" smtClean="0"/>
              <a:t>Argal</a:t>
            </a:r>
            <a:r>
              <a:rPr lang="en-US" b="1" dirty="0" smtClean="0"/>
              <a:t>, 2014 </a:t>
            </a:r>
            <a:r>
              <a:rPr lang="en-US" dirty="0" smtClean="0"/>
              <a:t>) </a:t>
            </a:r>
            <a:endParaRPr lang="en-US" dirty="0" smtClean="0"/>
          </a:p>
          <a:p>
            <a:pPr>
              <a:lnSpc>
                <a:spcPct val="160000"/>
              </a:lnSpc>
            </a:pPr>
            <a:r>
              <a:rPr lang="en-US" dirty="0" smtClean="0"/>
              <a:t>Thin </a:t>
            </a:r>
            <a:r>
              <a:rPr lang="en-US" dirty="0" smtClean="0"/>
              <a:t>layer chromatography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PARTICULARS OF OWNER &amp; ANIMAL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Case No. 69 &amp; 70			                 Date: 11-07-2014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Owner Particulars: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S. Ravi, 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Chaulamaddi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Villaga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Korutla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Mandal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Karimnagar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district,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Telangana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Animal Particulars: 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Species	: Bovine		Breed	: ND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Sex		: Male (Bullock)	Age	: 10 years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: White	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dirty="0" smtClean="0"/>
              <a:t>Two Bullock were </a:t>
            </a:r>
            <a:r>
              <a:rPr lang="en-US" dirty="0" smtClean="0"/>
              <a:t>brought to the Teaching Veterinary Clinical Complex, College of Veterinary Science, Korutla with the history of anorexia and voiding scanty faeces since 3 days .</a:t>
            </a:r>
          </a:p>
          <a:p>
            <a:pPr algn="just">
              <a:lnSpc>
                <a:spcPct val="170000"/>
              </a:lnSpc>
            </a:pPr>
            <a:r>
              <a:rPr lang="en-US" dirty="0" smtClean="0"/>
              <a:t>Owner has reported that 4 days back, unknowingly two bulls had entered the near by village and were there for one entire day .</a:t>
            </a:r>
          </a:p>
          <a:p>
            <a:pPr algn="just">
              <a:lnSpc>
                <a:spcPct val="170000"/>
              </a:lnSpc>
            </a:pPr>
            <a:r>
              <a:rPr lang="en-US" dirty="0" smtClean="0"/>
              <a:t>Next day owner found them grazing on lantana plants. </a:t>
            </a:r>
          </a:p>
          <a:p>
            <a:pPr algn="just">
              <a:lnSpc>
                <a:spcPct val="170000"/>
              </a:lnSpc>
            </a:pPr>
            <a:r>
              <a:rPr lang="en-US" dirty="0" smtClean="0"/>
              <a:t>From that day onwards </a:t>
            </a:r>
            <a:r>
              <a:rPr lang="en-US" dirty="0" smtClean="0"/>
              <a:t>they were</a:t>
            </a:r>
            <a:r>
              <a:rPr lang="en-US" dirty="0" smtClean="0"/>
              <a:t> </a:t>
            </a:r>
            <a:r>
              <a:rPr lang="en-US" dirty="0" smtClean="0"/>
              <a:t>not taking feed and voiding scanty faeces.</a:t>
            </a:r>
          </a:p>
          <a:p>
            <a:pPr algn="just">
              <a:lnSpc>
                <a:spcPct val="170000"/>
              </a:lnSpc>
            </a:pPr>
            <a:r>
              <a:rPr lang="en-US" dirty="0" smtClean="0"/>
              <a:t>Owner has taken </a:t>
            </a:r>
            <a:r>
              <a:rPr lang="en-US" dirty="0" smtClean="0"/>
              <a:t>them to </a:t>
            </a:r>
            <a:r>
              <a:rPr lang="en-US" dirty="0" smtClean="0"/>
              <a:t>near by Veterinary hospital for 2 days but there was no improvement. There </a:t>
            </a:r>
            <a:r>
              <a:rPr lang="en-US" dirty="0" smtClean="0"/>
              <a:t>treated </a:t>
            </a:r>
            <a:r>
              <a:rPr lang="en-US" dirty="0" smtClean="0"/>
              <a:t>with </a:t>
            </a:r>
            <a:r>
              <a:rPr lang="en-US" dirty="0" err="1" smtClean="0"/>
              <a:t>rumentorics</a:t>
            </a:r>
            <a:r>
              <a:rPr lang="en-US" dirty="0" smtClean="0"/>
              <a:t> and B-complex injections.</a:t>
            </a:r>
          </a:p>
          <a:p>
            <a:pPr algn="just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OMICS- ANIL\TVCC pics\0DSC_0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0"/>
            <a:ext cx="7467600" cy="5774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OMICS- ANIL\TVCC pics\DSC_0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7848600" cy="6079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427</Words>
  <Application>Microsoft Office PowerPoint</Application>
  <PresentationFormat>On-screen Show (4:3)</PresentationFormat>
  <Paragraphs>101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LANTANA CAMERA ASSOCIATED HEPATIC AND RENAL TOXICITY IN BULLOCKS – A CASE REPORT</vt:lpstr>
      <vt:lpstr>Overview </vt:lpstr>
      <vt:lpstr>Toxicodynamics</vt:lpstr>
      <vt:lpstr>Symptoms</vt:lpstr>
      <vt:lpstr>Diagnosis </vt:lpstr>
      <vt:lpstr>PARTICULARS OF OWNER &amp; ANIMAL</vt:lpstr>
      <vt:lpstr>History</vt:lpstr>
      <vt:lpstr>Slide 8</vt:lpstr>
      <vt:lpstr>Slide 9</vt:lpstr>
      <vt:lpstr>CLINCAL EXAMINATION</vt:lpstr>
      <vt:lpstr>Slide 11</vt:lpstr>
      <vt:lpstr>SERUM ANALYSIS</vt:lpstr>
      <vt:lpstr>TREATMENT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MEDICINE</dc:creator>
  <cp:lastModifiedBy>DR ANIL RATHOD</cp:lastModifiedBy>
  <cp:revision>88</cp:revision>
  <dcterms:created xsi:type="dcterms:W3CDTF">2006-08-16T00:00:00Z</dcterms:created>
  <dcterms:modified xsi:type="dcterms:W3CDTF">2014-09-16T02:09:37Z</dcterms:modified>
</cp:coreProperties>
</file>