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 ContentType="image/tiff"/>
  <Default Extension="tiff" ContentType="image/tif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0"/>
  </p:notesMasterIdLst>
  <p:sldIdLst>
    <p:sldId id="256" r:id="rId2"/>
    <p:sldId id="258" r:id="rId3"/>
    <p:sldId id="260" r:id="rId4"/>
    <p:sldId id="259" r:id="rId5"/>
    <p:sldId id="261" r:id="rId6"/>
    <p:sldId id="262" r:id="rId7"/>
    <p:sldId id="263" r:id="rId8"/>
    <p:sldId id="264" r:id="rId9"/>
    <p:sldId id="276" r:id="rId10"/>
    <p:sldId id="275"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30" autoAdjust="0"/>
  </p:normalViewPr>
  <p:slideViewPr>
    <p:cSldViewPr snapToGrid="0">
      <p:cViewPr varScale="1">
        <p:scale>
          <a:sx n="87" d="100"/>
          <a:sy n="87" d="100"/>
        </p:scale>
        <p:origin x="15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4423CA-B3AA-4E67-8D65-3961661BFB05}" type="datetimeFigureOut">
              <a:rPr lang="en-US" smtClean="0"/>
              <a:t>12/3/2014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0EACE-13DE-4794-8E99-14138A74BDDE}" type="slidenum">
              <a:rPr lang="en-US" smtClean="0"/>
              <a:t>‹#›</a:t>
            </a:fld>
            <a:endParaRPr lang="en-US"/>
          </a:p>
        </p:txBody>
      </p:sp>
    </p:spTree>
    <p:extLst>
      <p:ext uri="{BB962C8B-B14F-4D97-AF65-F5344CB8AC3E}">
        <p14:creationId xmlns:p14="http://schemas.microsoft.com/office/powerpoint/2010/main" val="1716334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chemeClr val="tx2"/>
                </a:solidFill>
                <a:latin typeface="Times" panose="02020603050405020304" pitchFamily="18" charset="0"/>
              </a:rPr>
              <a:t>Langmuir-Blodgett method - The nanoparticles are dispersed in organic solvents such as toluene, and this solution is spread </a:t>
            </a:r>
            <a:r>
              <a:rPr lang="en-US" altLang="en-US" dirty="0" err="1" smtClean="0">
                <a:solidFill>
                  <a:schemeClr val="tx2"/>
                </a:solidFill>
                <a:latin typeface="Times" panose="02020603050405020304" pitchFamily="18" charset="0"/>
              </a:rPr>
              <a:t>dropwise</a:t>
            </a:r>
            <a:r>
              <a:rPr lang="en-US" altLang="en-US" dirty="0" smtClean="0">
                <a:solidFill>
                  <a:schemeClr val="tx2"/>
                </a:solidFill>
                <a:latin typeface="Times" panose="02020603050405020304" pitchFamily="18" charset="0"/>
              </a:rPr>
              <a:t> onto the </a:t>
            </a:r>
            <a:r>
              <a:rPr lang="en-US" altLang="en-US" dirty="0" err="1" smtClean="0">
                <a:solidFill>
                  <a:schemeClr val="tx2"/>
                </a:solidFill>
                <a:latin typeface="Times" panose="02020603050405020304" pitchFamily="18" charset="0"/>
              </a:rPr>
              <a:t>subphase</a:t>
            </a:r>
            <a:r>
              <a:rPr lang="en-US" altLang="en-US" dirty="0" smtClean="0">
                <a:solidFill>
                  <a:schemeClr val="tx2"/>
                </a:solidFill>
                <a:latin typeface="Times" panose="02020603050405020304" pitchFamily="18" charset="0"/>
              </a:rPr>
              <a:t> surface. The nanoparticles form a monolayer on the water-air interface, which is slowly compressed. Depending on the particle size, the length of the capping ligand, and the surface pressure, various microscopic structure of islands, wires, and rings composed of the nanoparticles can be formed. As the monolayer is compressed, they start to form a condensed phase, usually a hexagonally close-packed structure due to the isotropic </a:t>
            </a:r>
            <a:r>
              <a:rPr lang="en-US" altLang="en-US" dirty="0" err="1" smtClean="0">
                <a:solidFill>
                  <a:schemeClr val="tx2"/>
                </a:solidFill>
                <a:latin typeface="Times" panose="02020603050405020304" pitchFamily="18" charset="0"/>
              </a:rPr>
              <a:t>interparticle</a:t>
            </a:r>
            <a:r>
              <a:rPr lang="en-US" altLang="en-US" dirty="0" smtClean="0">
                <a:solidFill>
                  <a:schemeClr val="tx2"/>
                </a:solidFill>
                <a:latin typeface="Times" panose="02020603050405020304" pitchFamily="18" charset="0"/>
              </a:rPr>
              <a:t> interactions. At this stage, the </a:t>
            </a:r>
            <a:r>
              <a:rPr lang="en-US" altLang="en-US" dirty="0" err="1" smtClean="0">
                <a:solidFill>
                  <a:schemeClr val="tx2"/>
                </a:solidFill>
                <a:latin typeface="Times" panose="02020603050405020304" pitchFamily="18" charset="0"/>
              </a:rPr>
              <a:t>interparticle</a:t>
            </a:r>
            <a:r>
              <a:rPr lang="en-US" altLang="en-US" dirty="0" smtClean="0">
                <a:solidFill>
                  <a:schemeClr val="tx2"/>
                </a:solidFill>
                <a:latin typeface="Times" panose="02020603050405020304" pitchFamily="18" charset="0"/>
              </a:rPr>
              <a:t> separation distance decreases with increased compression. This raises the possibility of obtaining a range of controllable properties that can be finely tuned without extreme conditions such as high temperature and pressure. </a:t>
            </a:r>
          </a:p>
          <a:p>
            <a:endParaRPr lang="en-US" dirty="0"/>
          </a:p>
        </p:txBody>
      </p:sp>
      <p:sp>
        <p:nvSpPr>
          <p:cNvPr id="4" name="Slide Number Placeholder 3"/>
          <p:cNvSpPr>
            <a:spLocks noGrp="1"/>
          </p:cNvSpPr>
          <p:nvPr>
            <p:ph type="sldNum" sz="quarter" idx="10"/>
          </p:nvPr>
        </p:nvSpPr>
        <p:spPr/>
        <p:txBody>
          <a:bodyPr/>
          <a:lstStyle/>
          <a:p>
            <a:fld id="{F080EACE-13DE-4794-8E99-14138A74BDDE}" type="slidenum">
              <a:rPr lang="en-US" smtClean="0"/>
              <a:t>6</a:t>
            </a:fld>
            <a:endParaRPr lang="en-US"/>
          </a:p>
        </p:txBody>
      </p:sp>
    </p:spTree>
    <p:extLst>
      <p:ext uri="{BB962C8B-B14F-4D97-AF65-F5344CB8AC3E}">
        <p14:creationId xmlns:p14="http://schemas.microsoft.com/office/powerpoint/2010/main" val="4292113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80EACE-13DE-4794-8E99-14138A74BDDE}" type="slidenum">
              <a:rPr lang="en-US" smtClean="0"/>
              <a:t>8</a:t>
            </a:fld>
            <a:endParaRPr lang="en-US"/>
          </a:p>
        </p:txBody>
      </p:sp>
    </p:spTree>
    <p:extLst>
      <p:ext uri="{BB962C8B-B14F-4D97-AF65-F5344CB8AC3E}">
        <p14:creationId xmlns:p14="http://schemas.microsoft.com/office/powerpoint/2010/main" val="605024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8A4B16C8-295D-42C2-B14D-AF4B0E7E0B82}" type="slidenum">
              <a:rPr lang="en-US">
                <a:solidFill>
                  <a:srgbClr val="003296"/>
                </a:solidFill>
              </a:rPr>
              <a:pPr/>
              <a:t>‹#›</a:t>
            </a:fld>
            <a:endParaRPr lang="en-US" sz="1000">
              <a:solidFill>
                <a:srgbClr val="003296"/>
              </a:solidFill>
              <a:latin typeface="Times New Roman" pitchFamily="1" charset="0"/>
            </a:endParaRPr>
          </a:p>
        </p:txBody>
      </p:sp>
      <p:sp>
        <p:nvSpPr>
          <p:cNvPr id="6" name="Date Placeholder 5"/>
          <p:cNvSpPr>
            <a:spLocks noGrp="1"/>
          </p:cNvSpPr>
          <p:nvPr>
            <p:ph type="dt" sz="half" idx="12"/>
          </p:nvPr>
        </p:nvSpPr>
        <p:spPr/>
        <p:txBody>
          <a:bodyPr/>
          <a:lstStyle>
            <a:lvl1pPr>
              <a:defRPr/>
            </a:lvl1pPr>
          </a:lstStyle>
          <a:p>
            <a:endParaRPr lang="en-US">
              <a:solidFill>
                <a:srgbClr val="003296"/>
              </a:solidFill>
            </a:endParaRPr>
          </a:p>
        </p:txBody>
      </p:sp>
    </p:spTree>
    <p:extLst>
      <p:ext uri="{BB962C8B-B14F-4D97-AF65-F5344CB8AC3E}">
        <p14:creationId xmlns:p14="http://schemas.microsoft.com/office/powerpoint/2010/main" val="1175384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A7001AC-4BF8-440F-AF4D-927E5C6C6058}" type="slidenum">
              <a:rPr lang="en-US">
                <a:solidFill>
                  <a:srgbClr val="003296"/>
                </a:solidFill>
              </a:rPr>
              <a:pPr/>
              <a:t>‹#›</a:t>
            </a:fld>
            <a:endParaRPr lang="en-US" sz="1000">
              <a:solidFill>
                <a:srgbClr val="003296"/>
              </a:solidFill>
              <a:latin typeface="Times New Roman" pitchFamily="1" charset="0"/>
            </a:endParaRPr>
          </a:p>
        </p:txBody>
      </p:sp>
      <p:sp>
        <p:nvSpPr>
          <p:cNvPr id="6" name="Date Placeholder 5"/>
          <p:cNvSpPr>
            <a:spLocks noGrp="1"/>
          </p:cNvSpPr>
          <p:nvPr>
            <p:ph type="dt" sz="half" idx="12"/>
          </p:nvPr>
        </p:nvSpPr>
        <p:spPr/>
        <p:txBody>
          <a:bodyPr/>
          <a:lstStyle>
            <a:lvl1pPr>
              <a:defRPr/>
            </a:lvl1pPr>
          </a:lstStyle>
          <a:p>
            <a:endParaRPr lang="en-US">
              <a:solidFill>
                <a:srgbClr val="003296"/>
              </a:solidFill>
            </a:endParaRPr>
          </a:p>
        </p:txBody>
      </p:sp>
    </p:spTree>
    <p:extLst>
      <p:ext uri="{BB962C8B-B14F-4D97-AF65-F5344CB8AC3E}">
        <p14:creationId xmlns:p14="http://schemas.microsoft.com/office/powerpoint/2010/main" val="1609714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93700"/>
            <a:ext cx="1943100"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93700"/>
            <a:ext cx="5676900"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DECADC90-AFD9-47D0-BF90-0E4BF7BE9443}" type="slidenum">
              <a:rPr lang="en-US">
                <a:solidFill>
                  <a:srgbClr val="003296"/>
                </a:solidFill>
              </a:rPr>
              <a:pPr/>
              <a:t>‹#›</a:t>
            </a:fld>
            <a:endParaRPr lang="en-US" sz="1000">
              <a:solidFill>
                <a:srgbClr val="003296"/>
              </a:solidFill>
              <a:latin typeface="Times New Roman" pitchFamily="1" charset="0"/>
            </a:endParaRPr>
          </a:p>
        </p:txBody>
      </p:sp>
      <p:sp>
        <p:nvSpPr>
          <p:cNvPr id="6" name="Date Placeholder 5"/>
          <p:cNvSpPr>
            <a:spLocks noGrp="1"/>
          </p:cNvSpPr>
          <p:nvPr>
            <p:ph type="dt" sz="half" idx="12"/>
          </p:nvPr>
        </p:nvSpPr>
        <p:spPr/>
        <p:txBody>
          <a:bodyPr/>
          <a:lstStyle>
            <a:lvl1pPr>
              <a:defRPr/>
            </a:lvl1pPr>
          </a:lstStyle>
          <a:p>
            <a:endParaRPr lang="en-US">
              <a:solidFill>
                <a:srgbClr val="003296"/>
              </a:solidFill>
            </a:endParaRPr>
          </a:p>
        </p:txBody>
      </p:sp>
    </p:spTree>
    <p:extLst>
      <p:ext uri="{BB962C8B-B14F-4D97-AF65-F5344CB8AC3E}">
        <p14:creationId xmlns:p14="http://schemas.microsoft.com/office/powerpoint/2010/main" val="381535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DF305FC6-1B19-4AEE-8472-842E99C63441}" type="slidenum">
              <a:rPr lang="en-US">
                <a:solidFill>
                  <a:srgbClr val="003296"/>
                </a:solidFill>
              </a:rPr>
              <a:pPr/>
              <a:t>‹#›</a:t>
            </a:fld>
            <a:endParaRPr lang="en-US" sz="1000">
              <a:solidFill>
                <a:srgbClr val="003296"/>
              </a:solidFill>
              <a:latin typeface="Times New Roman" pitchFamily="1" charset="0"/>
            </a:endParaRPr>
          </a:p>
        </p:txBody>
      </p:sp>
      <p:sp>
        <p:nvSpPr>
          <p:cNvPr id="7" name="Text Box 44"/>
          <p:cNvSpPr txBox="1">
            <a:spLocks noChangeArrowheads="1"/>
          </p:cNvSpPr>
          <p:nvPr userDrawn="1"/>
        </p:nvSpPr>
        <p:spPr bwMode="auto">
          <a:xfrm>
            <a:off x="3182471" y="6521450"/>
            <a:ext cx="2922596" cy="369332"/>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defRPr/>
            </a:pPr>
            <a:r>
              <a:rPr lang="en-US" sz="900" b="1" dirty="0" smtClean="0">
                <a:solidFill>
                  <a:srgbClr val="0A075A"/>
                </a:solidFill>
              </a:rPr>
              <a:t>Communications</a:t>
            </a:r>
            <a:r>
              <a:rPr lang="en-US" sz="900" b="1" baseline="0" dirty="0" smtClean="0">
                <a:solidFill>
                  <a:srgbClr val="0A075A"/>
                </a:solidFill>
              </a:rPr>
              <a:t> and </a:t>
            </a:r>
            <a:r>
              <a:rPr lang="en-US" sz="900" b="1" baseline="0" dirty="0" smtClean="0">
                <a:solidFill>
                  <a:srgbClr val="0A075A"/>
                </a:solidFill>
              </a:rPr>
              <a:t>Intelligent Systems</a:t>
            </a:r>
            <a:r>
              <a:rPr lang="en-US" sz="900" b="1" dirty="0" smtClean="0">
                <a:solidFill>
                  <a:srgbClr val="0A075A"/>
                </a:solidFill>
              </a:rPr>
              <a:t> </a:t>
            </a:r>
            <a:r>
              <a:rPr lang="en-US" sz="900" b="1" dirty="0">
                <a:solidFill>
                  <a:srgbClr val="0A075A"/>
                </a:solidFill>
              </a:rPr>
              <a:t>Division</a:t>
            </a:r>
          </a:p>
          <a:p>
            <a:pPr algn="ctr" eaLnBrk="0" fontAlgn="base" hangingPunct="0">
              <a:spcBef>
                <a:spcPct val="0"/>
              </a:spcBef>
              <a:spcAft>
                <a:spcPct val="0"/>
              </a:spcAft>
              <a:defRPr/>
            </a:pPr>
            <a:r>
              <a:rPr lang="en-US" sz="900" b="1" dirty="0" smtClean="0">
                <a:solidFill>
                  <a:srgbClr val="0A075A"/>
                </a:solidFill>
              </a:rPr>
              <a:t>Smart</a:t>
            </a:r>
            <a:r>
              <a:rPr lang="en-US" sz="900" b="1" baseline="0" dirty="0" smtClean="0">
                <a:solidFill>
                  <a:srgbClr val="0A075A"/>
                </a:solidFill>
              </a:rPr>
              <a:t> </a:t>
            </a:r>
            <a:r>
              <a:rPr lang="en-US" sz="900" b="1" dirty="0" smtClean="0">
                <a:solidFill>
                  <a:srgbClr val="0A075A"/>
                </a:solidFill>
              </a:rPr>
              <a:t>Sensors </a:t>
            </a:r>
            <a:r>
              <a:rPr lang="en-US" sz="900" b="1" dirty="0">
                <a:solidFill>
                  <a:srgbClr val="0A075A"/>
                </a:solidFill>
              </a:rPr>
              <a:t>and Electronics </a:t>
            </a:r>
            <a:r>
              <a:rPr lang="en-US" sz="900" b="1" dirty="0" smtClean="0">
                <a:solidFill>
                  <a:srgbClr val="0A075A"/>
                </a:solidFill>
              </a:rPr>
              <a:t>Systems Branch</a:t>
            </a:r>
            <a:endParaRPr lang="en-US" sz="900" b="1" dirty="0">
              <a:solidFill>
                <a:srgbClr val="0A075A"/>
              </a:solidFill>
            </a:endParaRPr>
          </a:p>
        </p:txBody>
      </p:sp>
    </p:spTree>
    <p:extLst>
      <p:ext uri="{BB962C8B-B14F-4D97-AF65-F5344CB8AC3E}">
        <p14:creationId xmlns:p14="http://schemas.microsoft.com/office/powerpoint/2010/main" val="3908883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F362B7D-29B1-48A4-8B93-6ABB12B73212}" type="slidenum">
              <a:rPr lang="en-US">
                <a:solidFill>
                  <a:srgbClr val="003296"/>
                </a:solidFill>
              </a:rPr>
              <a:pPr/>
              <a:t>‹#›</a:t>
            </a:fld>
            <a:endParaRPr lang="en-US" sz="1000">
              <a:solidFill>
                <a:srgbClr val="003296"/>
              </a:solidFill>
              <a:latin typeface="Times New Roman" pitchFamily="1" charset="0"/>
            </a:endParaRPr>
          </a:p>
        </p:txBody>
      </p:sp>
      <p:sp>
        <p:nvSpPr>
          <p:cNvPr id="6" name="Date Placeholder 5"/>
          <p:cNvSpPr>
            <a:spLocks noGrp="1"/>
          </p:cNvSpPr>
          <p:nvPr>
            <p:ph type="dt" sz="half" idx="12"/>
          </p:nvPr>
        </p:nvSpPr>
        <p:spPr/>
        <p:txBody>
          <a:bodyPr/>
          <a:lstStyle>
            <a:lvl1pPr>
              <a:defRPr/>
            </a:lvl1pPr>
          </a:lstStyle>
          <a:p>
            <a:endParaRPr lang="en-US">
              <a:solidFill>
                <a:srgbClr val="003296"/>
              </a:solidFill>
            </a:endParaRPr>
          </a:p>
        </p:txBody>
      </p:sp>
    </p:spTree>
    <p:extLst>
      <p:ext uri="{BB962C8B-B14F-4D97-AF65-F5344CB8AC3E}">
        <p14:creationId xmlns:p14="http://schemas.microsoft.com/office/powerpoint/2010/main" val="4146092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4178B2AF-1A8A-41E3-8DDD-EC14DC1DD0C7}" type="slidenum">
              <a:rPr lang="en-US">
                <a:solidFill>
                  <a:srgbClr val="003296"/>
                </a:solidFill>
              </a:rPr>
              <a:pPr/>
              <a:t>‹#›</a:t>
            </a:fld>
            <a:endParaRPr lang="en-US" sz="1000">
              <a:solidFill>
                <a:srgbClr val="003296"/>
              </a:solidFill>
              <a:latin typeface="Times New Roman" pitchFamily="1" charset="0"/>
            </a:endParaRPr>
          </a:p>
        </p:txBody>
      </p:sp>
      <p:sp>
        <p:nvSpPr>
          <p:cNvPr id="7" name="Date Placeholder 6"/>
          <p:cNvSpPr>
            <a:spLocks noGrp="1"/>
          </p:cNvSpPr>
          <p:nvPr>
            <p:ph type="dt" sz="half" idx="12"/>
          </p:nvPr>
        </p:nvSpPr>
        <p:spPr/>
        <p:txBody>
          <a:bodyPr/>
          <a:lstStyle>
            <a:lvl1pPr>
              <a:defRPr/>
            </a:lvl1pPr>
          </a:lstStyle>
          <a:p>
            <a:endParaRPr lang="en-US">
              <a:solidFill>
                <a:srgbClr val="003296"/>
              </a:solidFill>
            </a:endParaRPr>
          </a:p>
        </p:txBody>
      </p:sp>
    </p:spTree>
    <p:extLst>
      <p:ext uri="{BB962C8B-B14F-4D97-AF65-F5344CB8AC3E}">
        <p14:creationId xmlns:p14="http://schemas.microsoft.com/office/powerpoint/2010/main" val="1701538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3BC93793-6AA8-4129-81CA-CC047E814B6A}" type="slidenum">
              <a:rPr lang="en-US">
                <a:solidFill>
                  <a:srgbClr val="003296"/>
                </a:solidFill>
              </a:rPr>
              <a:pPr/>
              <a:t>‹#›</a:t>
            </a:fld>
            <a:endParaRPr lang="en-US" sz="1000">
              <a:solidFill>
                <a:srgbClr val="003296"/>
              </a:solidFill>
              <a:latin typeface="Times New Roman" pitchFamily="1" charset="0"/>
            </a:endParaRPr>
          </a:p>
        </p:txBody>
      </p:sp>
      <p:sp>
        <p:nvSpPr>
          <p:cNvPr id="9" name="Date Placeholder 8"/>
          <p:cNvSpPr>
            <a:spLocks noGrp="1"/>
          </p:cNvSpPr>
          <p:nvPr>
            <p:ph type="dt" sz="half" idx="12"/>
          </p:nvPr>
        </p:nvSpPr>
        <p:spPr/>
        <p:txBody>
          <a:bodyPr/>
          <a:lstStyle>
            <a:lvl1pPr>
              <a:defRPr/>
            </a:lvl1pPr>
          </a:lstStyle>
          <a:p>
            <a:endParaRPr lang="en-US">
              <a:solidFill>
                <a:srgbClr val="003296"/>
              </a:solidFill>
            </a:endParaRPr>
          </a:p>
        </p:txBody>
      </p:sp>
    </p:spTree>
    <p:extLst>
      <p:ext uri="{BB962C8B-B14F-4D97-AF65-F5344CB8AC3E}">
        <p14:creationId xmlns:p14="http://schemas.microsoft.com/office/powerpoint/2010/main" val="1267068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8B4A547C-35CC-4D3C-B8ED-B9E647218840}" type="slidenum">
              <a:rPr lang="en-US">
                <a:solidFill>
                  <a:srgbClr val="003296"/>
                </a:solidFill>
              </a:rPr>
              <a:pPr/>
              <a:t>‹#›</a:t>
            </a:fld>
            <a:endParaRPr lang="en-US" sz="1000">
              <a:solidFill>
                <a:srgbClr val="003296"/>
              </a:solidFill>
              <a:latin typeface="Times New Roman" pitchFamily="1" charset="0"/>
            </a:endParaRPr>
          </a:p>
        </p:txBody>
      </p:sp>
      <p:sp>
        <p:nvSpPr>
          <p:cNvPr id="5" name="Date Placeholder 4"/>
          <p:cNvSpPr>
            <a:spLocks noGrp="1"/>
          </p:cNvSpPr>
          <p:nvPr>
            <p:ph type="dt" sz="half" idx="12"/>
          </p:nvPr>
        </p:nvSpPr>
        <p:spPr/>
        <p:txBody>
          <a:bodyPr/>
          <a:lstStyle>
            <a:lvl1pPr>
              <a:defRPr/>
            </a:lvl1pPr>
          </a:lstStyle>
          <a:p>
            <a:endParaRPr lang="en-US">
              <a:solidFill>
                <a:srgbClr val="003296"/>
              </a:solidFill>
            </a:endParaRPr>
          </a:p>
        </p:txBody>
      </p:sp>
    </p:spTree>
    <p:extLst>
      <p:ext uri="{BB962C8B-B14F-4D97-AF65-F5344CB8AC3E}">
        <p14:creationId xmlns:p14="http://schemas.microsoft.com/office/powerpoint/2010/main" val="184105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3A852370-0D42-4842-9D93-36AD89DB9DCB}" type="slidenum">
              <a:rPr lang="en-US">
                <a:solidFill>
                  <a:srgbClr val="003296"/>
                </a:solidFill>
              </a:rPr>
              <a:pPr/>
              <a:t>‹#›</a:t>
            </a:fld>
            <a:endParaRPr lang="en-US" sz="1000">
              <a:solidFill>
                <a:srgbClr val="003296"/>
              </a:solidFill>
              <a:latin typeface="Times New Roman" pitchFamily="1" charset="0"/>
            </a:endParaRPr>
          </a:p>
        </p:txBody>
      </p:sp>
      <p:sp>
        <p:nvSpPr>
          <p:cNvPr id="4" name="Date Placeholder 3"/>
          <p:cNvSpPr>
            <a:spLocks noGrp="1"/>
          </p:cNvSpPr>
          <p:nvPr>
            <p:ph type="dt" sz="half" idx="12"/>
          </p:nvPr>
        </p:nvSpPr>
        <p:spPr/>
        <p:txBody>
          <a:bodyPr/>
          <a:lstStyle>
            <a:lvl1pPr>
              <a:defRPr/>
            </a:lvl1pPr>
          </a:lstStyle>
          <a:p>
            <a:endParaRPr lang="en-US">
              <a:solidFill>
                <a:srgbClr val="003296"/>
              </a:solidFill>
            </a:endParaRPr>
          </a:p>
        </p:txBody>
      </p:sp>
    </p:spTree>
    <p:extLst>
      <p:ext uri="{BB962C8B-B14F-4D97-AF65-F5344CB8AC3E}">
        <p14:creationId xmlns:p14="http://schemas.microsoft.com/office/powerpoint/2010/main" val="3872069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20F6EE22-9693-4C99-9C93-181D83BCDDC2}" type="slidenum">
              <a:rPr lang="en-US">
                <a:solidFill>
                  <a:srgbClr val="003296"/>
                </a:solidFill>
              </a:rPr>
              <a:pPr/>
              <a:t>‹#›</a:t>
            </a:fld>
            <a:endParaRPr lang="en-US" sz="1000">
              <a:solidFill>
                <a:srgbClr val="003296"/>
              </a:solidFill>
              <a:latin typeface="Times New Roman" pitchFamily="1" charset="0"/>
            </a:endParaRPr>
          </a:p>
        </p:txBody>
      </p:sp>
      <p:sp>
        <p:nvSpPr>
          <p:cNvPr id="7" name="Date Placeholder 6"/>
          <p:cNvSpPr>
            <a:spLocks noGrp="1"/>
          </p:cNvSpPr>
          <p:nvPr>
            <p:ph type="dt" sz="half" idx="12"/>
          </p:nvPr>
        </p:nvSpPr>
        <p:spPr/>
        <p:txBody>
          <a:bodyPr/>
          <a:lstStyle>
            <a:lvl1pPr>
              <a:defRPr/>
            </a:lvl1pPr>
          </a:lstStyle>
          <a:p>
            <a:endParaRPr lang="en-US">
              <a:solidFill>
                <a:srgbClr val="003296"/>
              </a:solidFill>
            </a:endParaRPr>
          </a:p>
        </p:txBody>
      </p:sp>
    </p:spTree>
    <p:extLst>
      <p:ext uri="{BB962C8B-B14F-4D97-AF65-F5344CB8AC3E}">
        <p14:creationId xmlns:p14="http://schemas.microsoft.com/office/powerpoint/2010/main" val="17183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7F6138ED-6635-46DC-B668-E1250F196DD7}" type="slidenum">
              <a:rPr lang="en-US">
                <a:solidFill>
                  <a:srgbClr val="003296"/>
                </a:solidFill>
              </a:rPr>
              <a:pPr/>
              <a:t>‹#›</a:t>
            </a:fld>
            <a:endParaRPr lang="en-US" sz="1000">
              <a:solidFill>
                <a:srgbClr val="003296"/>
              </a:solidFill>
              <a:latin typeface="Times New Roman" pitchFamily="1" charset="0"/>
            </a:endParaRPr>
          </a:p>
        </p:txBody>
      </p:sp>
      <p:sp>
        <p:nvSpPr>
          <p:cNvPr id="7" name="Date Placeholder 6"/>
          <p:cNvSpPr>
            <a:spLocks noGrp="1"/>
          </p:cNvSpPr>
          <p:nvPr>
            <p:ph type="dt" sz="half" idx="12"/>
          </p:nvPr>
        </p:nvSpPr>
        <p:spPr/>
        <p:txBody>
          <a:bodyPr/>
          <a:lstStyle>
            <a:lvl1pPr>
              <a:defRPr/>
            </a:lvl1pPr>
          </a:lstStyle>
          <a:p>
            <a:endParaRPr lang="en-US">
              <a:solidFill>
                <a:srgbClr val="003296"/>
              </a:solidFill>
            </a:endParaRPr>
          </a:p>
        </p:txBody>
      </p:sp>
    </p:spTree>
    <p:extLst>
      <p:ext uri="{BB962C8B-B14F-4D97-AF65-F5344CB8AC3E}">
        <p14:creationId xmlns:p14="http://schemas.microsoft.com/office/powerpoint/2010/main" val="2677788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082" name="Rectangle 10"/>
          <p:cNvSpPr>
            <a:spLocks noGrp="1" noChangeArrowheads="1"/>
          </p:cNvSpPr>
          <p:nvPr>
            <p:ph type="ftr" sz="quarter" idx="3"/>
          </p:nvPr>
        </p:nvSpPr>
        <p:spPr bwMode="auto">
          <a:xfrm>
            <a:off x="171450" y="6523038"/>
            <a:ext cx="4895850" cy="258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a:solidFill>
                  <a:srgbClr val="3D86AB"/>
                </a:solidFill>
                <a:latin typeface="+mn-lt"/>
              </a:defRPr>
            </a:lvl1pPr>
          </a:lstStyle>
          <a:p>
            <a:pPr eaLnBrk="0" fontAlgn="base" hangingPunct="0">
              <a:spcBef>
                <a:spcPct val="0"/>
              </a:spcBef>
              <a:spcAft>
                <a:spcPct val="0"/>
              </a:spcAft>
            </a:pPr>
            <a:endParaRPr lang="en-US"/>
          </a:p>
        </p:txBody>
      </p:sp>
      <p:sp>
        <p:nvSpPr>
          <p:cNvPr id="3083" name="Rectangle 11"/>
          <p:cNvSpPr>
            <a:spLocks noGrp="1" noChangeArrowheads="1"/>
          </p:cNvSpPr>
          <p:nvPr>
            <p:ph type="sldNum" sz="quarter" idx="4"/>
          </p:nvPr>
        </p:nvSpPr>
        <p:spPr bwMode="auto">
          <a:xfrm>
            <a:off x="8796339" y="6596063"/>
            <a:ext cx="319087" cy="184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600">
                <a:latin typeface="+mn-lt"/>
              </a:defRPr>
            </a:lvl1pPr>
          </a:lstStyle>
          <a:p>
            <a:pPr eaLnBrk="0" fontAlgn="base" hangingPunct="0">
              <a:spcBef>
                <a:spcPct val="0"/>
              </a:spcBef>
              <a:spcAft>
                <a:spcPct val="0"/>
              </a:spcAft>
            </a:pPr>
            <a:fld id="{F20AF2BD-0089-4CDB-9262-195EC569F9E6}" type="slidenum">
              <a:rPr lang="en-US">
                <a:solidFill>
                  <a:srgbClr val="003296"/>
                </a:solidFill>
              </a:rPr>
              <a:pPr eaLnBrk="0" fontAlgn="base" hangingPunct="0">
                <a:spcBef>
                  <a:spcPct val="0"/>
                </a:spcBef>
                <a:spcAft>
                  <a:spcPct val="0"/>
                </a:spcAft>
              </a:pPr>
              <a:t>‹#›</a:t>
            </a:fld>
            <a:endParaRPr lang="en-US" sz="1000">
              <a:solidFill>
                <a:srgbClr val="003296"/>
              </a:solidFill>
              <a:latin typeface="Times New Roman" pitchFamily="1" charset="0"/>
            </a:endParaRPr>
          </a:p>
        </p:txBody>
      </p:sp>
      <p:sp>
        <p:nvSpPr>
          <p:cNvPr id="3084" name="Rectangle 12"/>
          <p:cNvSpPr>
            <a:spLocks noGrp="1" noChangeArrowheads="1"/>
          </p:cNvSpPr>
          <p:nvPr>
            <p:ph type="dt" sz="half" idx="2"/>
          </p:nvPr>
        </p:nvSpPr>
        <p:spPr bwMode="auto">
          <a:xfrm>
            <a:off x="6813550" y="6597650"/>
            <a:ext cx="762000" cy="190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600">
                <a:latin typeface="Times New Roman" pitchFamily="1" charset="0"/>
              </a:defRPr>
            </a:lvl1pPr>
          </a:lstStyle>
          <a:p>
            <a:pPr eaLnBrk="0" fontAlgn="base" hangingPunct="0">
              <a:spcBef>
                <a:spcPct val="0"/>
              </a:spcBef>
              <a:spcAft>
                <a:spcPct val="0"/>
              </a:spcAft>
            </a:pPr>
            <a:endParaRPr lang="en-US">
              <a:solidFill>
                <a:srgbClr val="003296"/>
              </a:solidFill>
            </a:endParaRPr>
          </a:p>
        </p:txBody>
      </p:sp>
      <p:sp>
        <p:nvSpPr>
          <p:cNvPr id="3086" name="Line 14"/>
          <p:cNvSpPr>
            <a:spLocks noChangeShapeType="1"/>
          </p:cNvSpPr>
          <p:nvPr/>
        </p:nvSpPr>
        <p:spPr bwMode="auto">
          <a:xfrm>
            <a:off x="265114" y="6537325"/>
            <a:ext cx="8555037" cy="0"/>
          </a:xfrm>
          <a:prstGeom prst="line">
            <a:avLst/>
          </a:prstGeom>
          <a:noFill/>
          <a:ln w="28575">
            <a:solidFill>
              <a:schemeClr val="tx2"/>
            </a:solidFill>
            <a:round/>
            <a:headEnd/>
            <a:tailEnd/>
          </a:ln>
          <a:effectLst/>
        </p:spPr>
        <p:txBody>
          <a:bodyPr wrap="none" anchor="ctr"/>
          <a:lstStyle/>
          <a:p>
            <a:pPr eaLnBrk="0" fontAlgn="base" hangingPunct="0">
              <a:spcBef>
                <a:spcPct val="0"/>
              </a:spcBef>
              <a:spcAft>
                <a:spcPct val="0"/>
              </a:spcAft>
            </a:pPr>
            <a:endParaRPr lang="en-US" sz="2400">
              <a:solidFill>
                <a:srgbClr val="003296"/>
              </a:solidFill>
              <a:latin typeface="Times" pitchFamily="1" charset="0"/>
            </a:endParaRPr>
          </a:p>
        </p:txBody>
      </p:sp>
      <p:sp>
        <p:nvSpPr>
          <p:cNvPr id="3087" name="Text Box 15"/>
          <p:cNvSpPr txBox="1">
            <a:spLocks noChangeArrowheads="1"/>
          </p:cNvSpPr>
          <p:nvPr/>
        </p:nvSpPr>
        <p:spPr bwMode="auto">
          <a:xfrm>
            <a:off x="184150" y="84140"/>
            <a:ext cx="2848857" cy="246221"/>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1000">
                <a:solidFill>
                  <a:srgbClr val="003296"/>
                </a:solidFill>
                <a:latin typeface="Helvetica" pitchFamily="1" charset="0"/>
              </a:rPr>
              <a:t>National Aeronautics and Space Administration</a:t>
            </a:r>
          </a:p>
        </p:txBody>
      </p:sp>
      <p:sp>
        <p:nvSpPr>
          <p:cNvPr id="3088" name="Text Box 16"/>
          <p:cNvSpPr txBox="1">
            <a:spLocks noChangeArrowheads="1"/>
          </p:cNvSpPr>
          <p:nvPr/>
        </p:nvSpPr>
        <p:spPr bwMode="auto">
          <a:xfrm>
            <a:off x="6164264" y="6535738"/>
            <a:ext cx="2751137" cy="260350"/>
          </a:xfrm>
          <a:prstGeom prst="rect">
            <a:avLst/>
          </a:prstGeom>
          <a:noFill/>
          <a:ln w="9525">
            <a:noFill/>
            <a:miter lim="800000"/>
            <a:headEnd/>
            <a:tailEnd/>
          </a:ln>
          <a:effectLst/>
        </p:spPr>
        <p:txBody>
          <a:bodyPr>
            <a:spAutoFit/>
          </a:bodyPr>
          <a:lstStyle/>
          <a:p>
            <a:pPr algn="r" eaLnBrk="0" fontAlgn="base" hangingPunct="0">
              <a:spcBef>
                <a:spcPct val="0"/>
              </a:spcBef>
              <a:spcAft>
                <a:spcPct val="0"/>
              </a:spcAft>
            </a:pPr>
            <a:r>
              <a:rPr lang="en-US" sz="1100" dirty="0">
                <a:solidFill>
                  <a:srgbClr val="0A075A"/>
                </a:solidFill>
              </a:rPr>
              <a:t>www.nasa.gov</a:t>
            </a:r>
            <a:endParaRPr lang="en-US" sz="1100" dirty="0">
              <a:solidFill>
                <a:srgbClr val="003296"/>
              </a:solidFill>
            </a:endParaRPr>
          </a:p>
        </p:txBody>
      </p:sp>
      <p:sp>
        <p:nvSpPr>
          <p:cNvPr id="3090" name="Rectangle 18"/>
          <p:cNvSpPr>
            <a:spLocks noGrp="1" noChangeArrowheads="1"/>
          </p:cNvSpPr>
          <p:nvPr>
            <p:ph type="title"/>
          </p:nvPr>
        </p:nvSpPr>
        <p:spPr bwMode="auto">
          <a:xfrm>
            <a:off x="952500" y="393700"/>
            <a:ext cx="7239000" cy="749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91" name="Rectangle 19"/>
          <p:cNvSpPr>
            <a:spLocks noGrp="1" noChangeArrowheads="1"/>
          </p:cNvSpPr>
          <p:nvPr>
            <p:ph type="body" idx="1"/>
          </p:nvPr>
        </p:nvSpPr>
        <p:spPr bwMode="auto">
          <a:xfrm>
            <a:off x="685800" y="1219200"/>
            <a:ext cx="77724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3096" name="Group 24"/>
          <p:cNvGrpSpPr>
            <a:grpSpLocks/>
          </p:cNvGrpSpPr>
          <p:nvPr/>
        </p:nvGrpSpPr>
        <p:grpSpPr bwMode="auto">
          <a:xfrm>
            <a:off x="8264526" y="60327"/>
            <a:ext cx="727075" cy="720725"/>
            <a:chOff x="4128" y="1248"/>
            <a:chExt cx="646" cy="639"/>
          </a:xfrm>
        </p:grpSpPr>
        <p:sp>
          <p:nvSpPr>
            <p:cNvPr id="3095" name="Oval 23"/>
            <p:cNvSpPr>
              <a:spLocks noChangeArrowheads="1"/>
            </p:cNvSpPr>
            <p:nvPr userDrawn="1"/>
          </p:nvSpPr>
          <p:spPr bwMode="auto">
            <a:xfrm>
              <a:off x="4184" y="1342"/>
              <a:ext cx="484" cy="484"/>
            </a:xfrm>
            <a:prstGeom prst="ellipse">
              <a:avLst/>
            </a:prstGeom>
            <a:solidFill>
              <a:srgbClr val="FFFFFF"/>
            </a:solidFill>
            <a:ln w="9525">
              <a:noFill/>
              <a:round/>
              <a:headEnd/>
              <a:tailEnd/>
            </a:ln>
            <a:effectLst/>
          </p:spPr>
          <p:txBody>
            <a:bodyPr wrap="none" anchor="ctr"/>
            <a:lstStyle/>
            <a:p>
              <a:pPr algn="ctr" eaLnBrk="0" fontAlgn="base" hangingPunct="0">
                <a:spcBef>
                  <a:spcPct val="0"/>
                </a:spcBef>
                <a:spcAft>
                  <a:spcPct val="0"/>
                </a:spcAft>
              </a:pPr>
              <a:endParaRPr lang="en-US" sz="2400">
                <a:solidFill>
                  <a:srgbClr val="003296"/>
                </a:solidFill>
                <a:latin typeface="Times" pitchFamily="1" charset="0"/>
              </a:endParaRPr>
            </a:p>
          </p:txBody>
        </p:sp>
        <p:pic>
          <p:nvPicPr>
            <p:cNvPr id="3094" name="Picture 22"/>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4128" y="1248"/>
              <a:ext cx="646" cy="639"/>
            </a:xfrm>
            <a:prstGeom prst="rect">
              <a:avLst/>
            </a:prstGeom>
            <a:noFill/>
          </p:spPr>
        </p:pic>
      </p:grpSp>
    </p:spTree>
    <p:extLst>
      <p:ext uri="{BB962C8B-B14F-4D97-AF65-F5344CB8AC3E}">
        <p14:creationId xmlns:p14="http://schemas.microsoft.com/office/powerpoint/2010/main" val="414993831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7200" algn="ctr" rtl="0" eaLnBrk="1" fontAlgn="base" hangingPunct="1">
        <a:spcBef>
          <a:spcPct val="0"/>
        </a:spcBef>
        <a:spcAft>
          <a:spcPct val="0"/>
        </a:spcAft>
        <a:defRPr sz="2800">
          <a:solidFill>
            <a:schemeClr val="tx2"/>
          </a:solidFill>
          <a:latin typeface="Arial" charset="0"/>
        </a:defRPr>
      </a:lvl6pPr>
      <a:lvl7pPr marL="914400" algn="ctr" rtl="0" eaLnBrk="1" fontAlgn="base" hangingPunct="1">
        <a:spcBef>
          <a:spcPct val="0"/>
        </a:spcBef>
        <a:spcAft>
          <a:spcPct val="0"/>
        </a:spcAft>
        <a:defRPr sz="2800">
          <a:solidFill>
            <a:schemeClr val="tx2"/>
          </a:solidFill>
          <a:latin typeface="Arial" charset="0"/>
        </a:defRPr>
      </a:lvl7pPr>
      <a:lvl8pPr marL="1371600" algn="ctr" rtl="0" eaLnBrk="1" fontAlgn="base" hangingPunct="1">
        <a:spcBef>
          <a:spcPct val="0"/>
        </a:spcBef>
        <a:spcAft>
          <a:spcPct val="0"/>
        </a:spcAft>
        <a:defRPr sz="2800">
          <a:solidFill>
            <a:schemeClr val="tx2"/>
          </a:solidFill>
          <a:latin typeface="Arial" charset="0"/>
        </a:defRPr>
      </a:lvl8pPr>
      <a:lvl9pPr marL="1828800" algn="ctr" rtl="0" eaLnBrk="1" fontAlgn="base" hangingPunct="1">
        <a:spcBef>
          <a:spcPct val="0"/>
        </a:spcBef>
        <a:spcAft>
          <a:spcPct val="0"/>
        </a:spcAft>
        <a:defRPr sz="2800">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400">
          <a:solidFill>
            <a:schemeClr val="tx1"/>
          </a:solidFill>
          <a:latin typeface="+mn-lt"/>
        </a:defRPr>
      </a:lvl5pPr>
      <a:lvl6pPr marL="2228850" indent="-228600" algn="l" rtl="0" eaLnBrk="1" fontAlgn="base" hangingPunct="1">
        <a:spcBef>
          <a:spcPct val="20000"/>
        </a:spcBef>
        <a:spcAft>
          <a:spcPct val="0"/>
        </a:spcAft>
        <a:buChar char="»"/>
        <a:defRPr sz="1400">
          <a:solidFill>
            <a:schemeClr val="tx1"/>
          </a:solidFill>
          <a:latin typeface="+mn-lt"/>
        </a:defRPr>
      </a:lvl6pPr>
      <a:lvl7pPr marL="2686050" indent="-228600" algn="l" rtl="0" eaLnBrk="1" fontAlgn="base" hangingPunct="1">
        <a:spcBef>
          <a:spcPct val="20000"/>
        </a:spcBef>
        <a:spcAft>
          <a:spcPct val="0"/>
        </a:spcAft>
        <a:buChar char="»"/>
        <a:defRPr sz="1400">
          <a:solidFill>
            <a:schemeClr val="tx1"/>
          </a:solidFill>
          <a:latin typeface="+mn-lt"/>
        </a:defRPr>
      </a:lvl7pPr>
      <a:lvl8pPr marL="3143250" indent="-228600" algn="l" rtl="0" eaLnBrk="1" fontAlgn="base" hangingPunct="1">
        <a:spcBef>
          <a:spcPct val="20000"/>
        </a:spcBef>
        <a:spcAft>
          <a:spcPct val="0"/>
        </a:spcAft>
        <a:buChar char="»"/>
        <a:defRPr sz="1400">
          <a:solidFill>
            <a:schemeClr val="tx1"/>
          </a:solidFill>
          <a:latin typeface="+mn-lt"/>
        </a:defRPr>
      </a:lvl8pPr>
      <a:lvl9pPr marL="360045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4.bin"/><Relationship Id="rId18" Type="http://schemas.openxmlformats.org/officeDocument/2006/relationships/image" Target="../media/image12.png"/><Relationship Id="rId3" Type="http://schemas.openxmlformats.org/officeDocument/2006/relationships/oleObject" Target="../embeddings/oleObject1.bin"/><Relationship Id="rId21" Type="http://schemas.openxmlformats.org/officeDocument/2006/relationships/image" Target="../media/image15.jpeg"/><Relationship Id="rId7" Type="http://schemas.openxmlformats.org/officeDocument/2006/relationships/image" Target="../media/image9.wmf"/><Relationship Id="rId12" Type="http://schemas.openxmlformats.org/officeDocument/2006/relationships/image" Target="../media/image10.png"/><Relationship Id="rId17" Type="http://schemas.openxmlformats.org/officeDocument/2006/relationships/image" Target="../media/image11.jpeg"/><Relationship Id="rId2" Type="http://schemas.openxmlformats.org/officeDocument/2006/relationships/slideLayout" Target="../slideLayouts/slideLayout7.xml"/><Relationship Id="rId16" Type="http://schemas.openxmlformats.org/officeDocument/2006/relationships/image" Target="../media/image6.png"/><Relationship Id="rId20" Type="http://schemas.openxmlformats.org/officeDocument/2006/relationships/image" Target="../media/image14.jpeg"/><Relationship Id="rId1" Type="http://schemas.openxmlformats.org/officeDocument/2006/relationships/vmlDrawing" Target="../drawings/vmlDrawing1.vml"/><Relationship Id="rId6" Type="http://schemas.openxmlformats.org/officeDocument/2006/relationships/image" Target="../media/image8.jpeg"/><Relationship Id="rId11" Type="http://schemas.openxmlformats.org/officeDocument/2006/relationships/image" Target="../media/image4.png"/><Relationship Id="rId24" Type="http://schemas.openxmlformats.org/officeDocument/2006/relationships/image" Target="../media/image7.wmf"/><Relationship Id="rId5" Type="http://schemas.openxmlformats.org/officeDocument/2006/relationships/image" Target="../media/image2.wmf"/><Relationship Id="rId15" Type="http://schemas.openxmlformats.org/officeDocument/2006/relationships/oleObject" Target="../embeddings/oleObject5.bin"/><Relationship Id="rId23" Type="http://schemas.openxmlformats.org/officeDocument/2006/relationships/oleObject" Target="../embeddings/Microsoft_Word_97_-_2003_Document2.doc"/><Relationship Id="rId10" Type="http://schemas.openxmlformats.org/officeDocument/2006/relationships/oleObject" Target="../embeddings/oleObject3.bin"/><Relationship Id="rId19" Type="http://schemas.openxmlformats.org/officeDocument/2006/relationships/image" Target="../media/image13.wmf"/><Relationship Id="rId4" Type="http://schemas.openxmlformats.org/officeDocument/2006/relationships/oleObject" Target="../embeddings/Microsoft_Word_97_-_2003_Document1.doc"/><Relationship Id="rId9" Type="http://schemas.openxmlformats.org/officeDocument/2006/relationships/image" Target="../media/image3.png"/><Relationship Id="rId14" Type="http://schemas.openxmlformats.org/officeDocument/2006/relationships/image" Target="../media/image5.png"/><Relationship Id="rId22"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3.t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1198633"/>
            <a:ext cx="8534401" cy="1470025"/>
          </a:xfrm>
        </p:spPr>
        <p:txBody>
          <a:bodyPr/>
          <a:lstStyle/>
          <a:p>
            <a:r>
              <a:rPr lang="en-US" sz="3200" b="1" dirty="0"/>
              <a:t>Development of a Batch Fabrication Process for Chemical </a:t>
            </a:r>
            <a:r>
              <a:rPr lang="en-US" sz="3200" b="1" dirty="0" err="1"/>
              <a:t>Nanosensors</a:t>
            </a:r>
            <a:r>
              <a:rPr lang="en-US" sz="3200" b="1" dirty="0"/>
              <a:t>: Recent Advancements at NASA Glenn Research Center</a:t>
            </a:r>
            <a:r>
              <a:rPr lang="en-US" sz="3200" dirty="0"/>
              <a:t/>
            </a:r>
            <a:br>
              <a:rPr lang="en-US" sz="3200" dirty="0"/>
            </a:br>
            <a:endParaRPr lang="en-US" sz="3200" dirty="0"/>
          </a:p>
        </p:txBody>
      </p:sp>
      <p:sp>
        <p:nvSpPr>
          <p:cNvPr id="3" name="Subtitle 2"/>
          <p:cNvSpPr>
            <a:spLocks noGrp="1"/>
          </p:cNvSpPr>
          <p:nvPr>
            <p:ph type="subTitle" idx="1"/>
          </p:nvPr>
        </p:nvSpPr>
        <p:spPr>
          <a:xfrm>
            <a:off x="304800" y="3329688"/>
            <a:ext cx="8534400" cy="1752600"/>
          </a:xfrm>
        </p:spPr>
        <p:txBody>
          <a:bodyPr/>
          <a:lstStyle/>
          <a:p>
            <a:r>
              <a:rPr lang="en-US" dirty="0" smtClean="0"/>
              <a:t>Dr. </a:t>
            </a:r>
            <a:r>
              <a:rPr lang="en-US" dirty="0" err="1" smtClean="0"/>
              <a:t>Azlin</a:t>
            </a:r>
            <a:r>
              <a:rPr lang="en-US" dirty="0" smtClean="0"/>
              <a:t> M. </a:t>
            </a:r>
            <a:r>
              <a:rPr lang="en-US" dirty="0" err="1" smtClean="0"/>
              <a:t>Biaggi-Labiosa</a:t>
            </a:r>
            <a:endParaRPr lang="en-US" dirty="0" smtClean="0"/>
          </a:p>
          <a:p>
            <a:r>
              <a:rPr lang="en-US" dirty="0" smtClean="0"/>
              <a:t>NASA Glenn Research Center</a:t>
            </a:r>
          </a:p>
          <a:p>
            <a:endParaRPr lang="en-US" dirty="0"/>
          </a:p>
          <a:p>
            <a:endParaRPr lang="en-US" dirty="0" smtClean="0"/>
          </a:p>
          <a:p>
            <a:endParaRPr lang="en-US" dirty="0"/>
          </a:p>
          <a:p>
            <a:r>
              <a:rPr lang="en-US" sz="1800" dirty="0" smtClean="0"/>
              <a:t>Email</a:t>
            </a:r>
            <a:r>
              <a:rPr lang="en-US" sz="1800" dirty="0"/>
              <a:t>: </a:t>
            </a:r>
            <a:r>
              <a:rPr lang="en-US" sz="1800" dirty="0">
                <a:solidFill>
                  <a:schemeClr val="tx1">
                    <a:lumMod val="60000"/>
                    <a:lumOff val="40000"/>
                  </a:schemeClr>
                </a:solidFill>
              </a:rPr>
              <a:t>azlin.m.biaggi-labiosa@nasa.gov</a:t>
            </a:r>
          </a:p>
          <a:p>
            <a:r>
              <a:rPr lang="en-US" sz="1800" dirty="0">
                <a:solidFill>
                  <a:schemeClr val="tx1">
                    <a:lumMod val="60000"/>
                    <a:lumOff val="40000"/>
                  </a:schemeClr>
                </a:solidFill>
              </a:rPr>
              <a:t>http://www.grc.nasa.gov/WWW/sensors/</a:t>
            </a:r>
          </a:p>
          <a:p>
            <a:endParaRPr lang="en-US" dirty="0"/>
          </a:p>
        </p:txBody>
      </p:sp>
    </p:spTree>
    <p:extLst>
      <p:ext uri="{BB962C8B-B14F-4D97-AF65-F5344CB8AC3E}">
        <p14:creationId xmlns:p14="http://schemas.microsoft.com/office/powerpoint/2010/main" val="2687671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PREVIOUS WORK</a:t>
            </a:r>
            <a:endParaRPr lang="en-US" b="1" dirty="0"/>
          </a:p>
        </p:txBody>
      </p:sp>
      <p:sp>
        <p:nvSpPr>
          <p:cNvPr id="4" name="Slide Number Placeholder 3"/>
          <p:cNvSpPr>
            <a:spLocks noGrp="1"/>
          </p:cNvSpPr>
          <p:nvPr>
            <p:ph type="sldNum" sz="quarter" idx="11"/>
          </p:nvPr>
        </p:nvSpPr>
        <p:spPr/>
        <p:txBody>
          <a:bodyPr/>
          <a:lstStyle/>
          <a:p>
            <a:fld id="{DF305FC6-1B19-4AEE-8472-842E99C63441}" type="slidenum">
              <a:rPr lang="en-US" smtClean="0">
                <a:solidFill>
                  <a:srgbClr val="003296"/>
                </a:solidFill>
              </a:rPr>
              <a:pPr/>
              <a:t>10</a:t>
            </a:fld>
            <a:endParaRPr lang="en-US" sz="1000">
              <a:solidFill>
                <a:srgbClr val="003296"/>
              </a:solidFill>
              <a:latin typeface="Times New Roman" pitchFamily="1" charset="0"/>
            </a:endParaRPr>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9476" y="1595139"/>
            <a:ext cx="3959613" cy="4401708"/>
          </a:xfrm>
          <a:prstGeom prst="rect">
            <a:avLst/>
          </a:prstGeom>
        </p:spPr>
      </p:pic>
      <p:sp>
        <p:nvSpPr>
          <p:cNvPr id="6" name="Rectangle 5"/>
          <p:cNvSpPr/>
          <p:nvPr/>
        </p:nvSpPr>
        <p:spPr>
          <a:xfrm>
            <a:off x="4726238" y="1613687"/>
            <a:ext cx="4147255" cy="3293209"/>
          </a:xfrm>
          <a:prstGeom prst="rect">
            <a:avLst/>
          </a:prstGeom>
        </p:spPr>
        <p:txBody>
          <a:bodyPr wrap="square">
            <a:spAutoFit/>
          </a:bodyPr>
          <a:lstStyle/>
          <a:p>
            <a:pPr marL="285750" indent="-285750">
              <a:buFont typeface="Arial" panose="020B0604020202020204" pitchFamily="34" charset="0"/>
              <a:buChar char="•"/>
            </a:pPr>
            <a:r>
              <a:rPr lang="en-US" sz="1600" dirty="0" smtClean="0">
                <a:effectLst/>
                <a:latin typeface="Arial" panose="020B0604020202020204" pitchFamily="34" charset="0"/>
                <a:ea typeface="Calibri" panose="020F0502020204030204" pitchFamily="34" charset="0"/>
              </a:rPr>
              <a:t>The shaded part shows the core region and the unshaded part shows the depletion layer and GB = grain boundary. </a:t>
            </a:r>
          </a:p>
          <a:p>
            <a:pPr marL="285750" indent="-285750">
              <a:buFont typeface="Arial" panose="020B0604020202020204" pitchFamily="34" charset="0"/>
              <a:buChar char="•"/>
            </a:pPr>
            <a:r>
              <a:rPr lang="en-US" sz="1600" dirty="0" smtClean="0">
                <a:effectLst/>
                <a:latin typeface="Arial" panose="020B0604020202020204" pitchFamily="34" charset="0"/>
                <a:ea typeface="Calibri" panose="020F0502020204030204" pitchFamily="34" charset="0"/>
              </a:rPr>
              <a:t>a) D &gt;&gt; 2L, the conductance, which is higher in the non-depleted core region, is controlled by grain boundaries. </a:t>
            </a:r>
          </a:p>
          <a:p>
            <a:pPr marL="285750" indent="-285750">
              <a:buFont typeface="Arial" panose="020B0604020202020204" pitchFamily="34" charset="0"/>
              <a:buChar char="•"/>
            </a:pPr>
            <a:r>
              <a:rPr lang="en-US" sz="1600" dirty="0" smtClean="0">
                <a:effectLst/>
                <a:latin typeface="Arial" panose="020B0604020202020204" pitchFamily="34" charset="0"/>
                <a:ea typeface="Calibri" panose="020F0502020204030204" pitchFamily="34" charset="0"/>
              </a:rPr>
              <a:t>b) D ≈ 2L, where necks between coalesced primary grains control the conductance. </a:t>
            </a:r>
          </a:p>
          <a:p>
            <a:pPr marL="285750" indent="-285750">
              <a:buFont typeface="Arial" panose="020B0604020202020204" pitchFamily="34" charset="0"/>
              <a:buChar char="•"/>
            </a:pPr>
            <a:r>
              <a:rPr lang="en-US" sz="1600" dirty="0" smtClean="0">
                <a:effectLst/>
                <a:latin typeface="Arial" panose="020B0604020202020204" pitchFamily="34" charset="0"/>
                <a:ea typeface="Calibri" panose="020F0502020204030204" pitchFamily="34" charset="0"/>
              </a:rPr>
              <a:t>c) D &lt; 2L, when the grains are small enough to be fully depleted the conductance is grain controlled [4]</a:t>
            </a:r>
            <a:endParaRPr lang="en-US" sz="1600" dirty="0"/>
          </a:p>
        </p:txBody>
      </p:sp>
      <p:sp>
        <p:nvSpPr>
          <p:cNvPr id="7" name="Rectangle 6"/>
          <p:cNvSpPr/>
          <p:nvPr/>
        </p:nvSpPr>
        <p:spPr>
          <a:xfrm>
            <a:off x="293783" y="6162102"/>
            <a:ext cx="4191000" cy="338554"/>
          </a:xfrm>
          <a:prstGeom prst="rect">
            <a:avLst/>
          </a:prstGeom>
        </p:spPr>
        <p:txBody>
          <a:bodyPr wrap="square">
            <a:spAutoFit/>
          </a:bodyPr>
          <a:lstStyle/>
          <a:p>
            <a:r>
              <a:rPr lang="en-US" sz="800" dirty="0" smtClean="0">
                <a:latin typeface="+mj-lt"/>
              </a:rPr>
              <a:t>A. Rothschild and Y. </a:t>
            </a:r>
            <a:r>
              <a:rPr lang="en-US" sz="800" dirty="0" err="1" smtClean="0">
                <a:latin typeface="+mj-lt"/>
              </a:rPr>
              <a:t>Komen</a:t>
            </a:r>
            <a:r>
              <a:rPr lang="en-US" sz="800" dirty="0" smtClean="0">
                <a:latin typeface="+mj-lt"/>
              </a:rPr>
              <a:t>. The effect of grain size on the sensitivity of </a:t>
            </a:r>
            <a:r>
              <a:rPr lang="en-US" sz="800" dirty="0" err="1" smtClean="0">
                <a:latin typeface="+mj-lt"/>
              </a:rPr>
              <a:t>nanocrystalline</a:t>
            </a:r>
            <a:r>
              <a:rPr lang="en-US" sz="800" dirty="0" smtClean="0">
                <a:latin typeface="+mj-lt"/>
              </a:rPr>
              <a:t> metal-oxide gas sensors, J. App. Phys. </a:t>
            </a:r>
            <a:r>
              <a:rPr lang="en-US" sz="800" b="1" dirty="0" smtClean="0">
                <a:latin typeface="+mj-lt"/>
              </a:rPr>
              <a:t>95</a:t>
            </a:r>
            <a:r>
              <a:rPr lang="en-US" sz="800" dirty="0" smtClean="0">
                <a:latin typeface="+mj-lt"/>
              </a:rPr>
              <a:t>, 6374 (2004).</a:t>
            </a:r>
            <a:endParaRPr lang="en-US" sz="800" dirty="0">
              <a:latin typeface="+mj-lt"/>
            </a:endParaRPr>
          </a:p>
        </p:txBody>
      </p:sp>
      <p:sp>
        <p:nvSpPr>
          <p:cNvPr id="3" name="Rectangle 2"/>
          <p:cNvSpPr/>
          <p:nvPr/>
        </p:nvSpPr>
        <p:spPr>
          <a:xfrm>
            <a:off x="131856" y="1038039"/>
            <a:ext cx="9012144" cy="369332"/>
          </a:xfrm>
          <a:prstGeom prst="rect">
            <a:avLst/>
          </a:prstGeom>
        </p:spPr>
        <p:txBody>
          <a:bodyPr wrap="square">
            <a:spAutoFit/>
          </a:bodyPr>
          <a:lstStyle/>
          <a:p>
            <a:r>
              <a:rPr lang="en-US" u="sng" dirty="0">
                <a:latin typeface="Arial" panose="020B0604020202020204" pitchFamily="34" charset="0"/>
                <a:ea typeface="Calibri" panose="020F0502020204030204" pitchFamily="34" charset="0"/>
              </a:rPr>
              <a:t>Three mechanisms of conductance in metal-oxide gas sensitive </a:t>
            </a:r>
            <a:r>
              <a:rPr lang="en-US" u="sng" dirty="0" smtClean="0">
                <a:latin typeface="Arial" panose="020B0604020202020204" pitchFamily="34" charset="0"/>
                <a:ea typeface="Calibri" panose="020F0502020204030204" pitchFamily="34" charset="0"/>
              </a:rPr>
              <a:t>materials: </a:t>
            </a:r>
            <a:endParaRPr lang="en-US" u="sng" dirty="0"/>
          </a:p>
        </p:txBody>
      </p:sp>
      <p:sp>
        <p:nvSpPr>
          <p:cNvPr id="8" name="Rectangle 7"/>
          <p:cNvSpPr/>
          <p:nvPr/>
        </p:nvSpPr>
        <p:spPr>
          <a:xfrm>
            <a:off x="4637928" y="5007940"/>
            <a:ext cx="4081327" cy="1323439"/>
          </a:xfrm>
          <a:prstGeom prst="rect">
            <a:avLst/>
          </a:prstGeom>
        </p:spPr>
        <p:txBody>
          <a:bodyPr wrap="square">
            <a:spAutoFit/>
          </a:bodyPr>
          <a:lstStyle/>
          <a:p>
            <a:pPr algn="just"/>
            <a:r>
              <a:rPr lang="en-US" sz="1600" b="1" dirty="0" smtClean="0"/>
              <a:t>When </a:t>
            </a:r>
            <a:r>
              <a:rPr lang="en-US" sz="1600" b="1" dirty="0"/>
              <a:t>the SnO</a:t>
            </a:r>
            <a:r>
              <a:rPr lang="en-US" sz="1600" b="1" baseline="-25000" dirty="0"/>
              <a:t>2</a:t>
            </a:r>
            <a:r>
              <a:rPr lang="en-US" sz="1600" b="1" dirty="0"/>
              <a:t> crystallite size is comparable with or less than 2L (~ 6 nm), where L is the depth of the space-charge layer, the sensitivity can be greatly increased</a:t>
            </a:r>
            <a:r>
              <a:rPr lang="en-US" sz="1600" b="1" dirty="0" smtClean="0"/>
              <a:t>.</a:t>
            </a:r>
            <a:endParaRPr lang="en-US" sz="1600" b="1" dirty="0"/>
          </a:p>
        </p:txBody>
      </p:sp>
    </p:spTree>
    <p:extLst>
      <p:ext uri="{BB962C8B-B14F-4D97-AF65-F5344CB8AC3E}">
        <p14:creationId xmlns:p14="http://schemas.microsoft.com/office/powerpoint/2010/main" val="2899502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PREVIOUS WORK</a:t>
            </a:r>
            <a:endParaRPr lang="en-US" b="1" dirty="0"/>
          </a:p>
        </p:txBody>
      </p:sp>
      <p:sp>
        <p:nvSpPr>
          <p:cNvPr id="3" name="Content Placeholder 2"/>
          <p:cNvSpPr>
            <a:spLocks noGrp="1"/>
          </p:cNvSpPr>
          <p:nvPr>
            <p:ph idx="1"/>
          </p:nvPr>
        </p:nvSpPr>
        <p:spPr>
          <a:xfrm>
            <a:off x="345556" y="1075979"/>
            <a:ext cx="8493644" cy="4953000"/>
          </a:xfrm>
        </p:spPr>
        <p:txBody>
          <a:bodyPr/>
          <a:lstStyle/>
          <a:p>
            <a:r>
              <a:rPr lang="en-US" altLang="en-US" dirty="0" err="1" smtClean="0"/>
              <a:t>Dielectrophoretic</a:t>
            </a:r>
            <a:r>
              <a:rPr lang="en-US" altLang="en-US" dirty="0" smtClean="0"/>
              <a:t> alignment approach </a:t>
            </a:r>
            <a:r>
              <a:rPr lang="en-US" altLang="en-US" dirty="0"/>
              <a:t>extended for use with other nanomaterials.</a:t>
            </a:r>
          </a:p>
          <a:p>
            <a:pPr lvl="1"/>
            <a:r>
              <a:rPr lang="en-US" altLang="en-US" dirty="0"/>
              <a:t>Porous SnO</a:t>
            </a:r>
            <a:r>
              <a:rPr lang="en-US" altLang="en-US" baseline="-25000" dirty="0"/>
              <a:t>2</a:t>
            </a:r>
            <a:r>
              <a:rPr lang="en-US" altLang="en-US" dirty="0"/>
              <a:t> </a:t>
            </a:r>
            <a:r>
              <a:rPr lang="en-US" altLang="en-US" dirty="0" err="1"/>
              <a:t>nanorods</a:t>
            </a:r>
            <a:r>
              <a:rPr lang="en-US" altLang="en-US" dirty="0"/>
              <a:t> via </a:t>
            </a:r>
            <a:r>
              <a:rPr lang="en-US" altLang="en-US" dirty="0" err="1"/>
              <a:t>templated</a:t>
            </a:r>
            <a:r>
              <a:rPr lang="en-US" altLang="en-US" dirty="0"/>
              <a:t> approach</a:t>
            </a:r>
          </a:p>
          <a:p>
            <a:pPr lvl="2"/>
            <a:r>
              <a:rPr lang="en-US" altLang="en-US" dirty="0"/>
              <a:t>Room temperature methane detection</a:t>
            </a:r>
          </a:p>
          <a:p>
            <a:pPr lvl="2"/>
            <a:r>
              <a:rPr lang="en-US" altLang="en-US" dirty="0"/>
              <a:t>High temperature methane detection (up to 500°C)</a:t>
            </a:r>
          </a:p>
          <a:p>
            <a:endParaRPr lang="en-US" dirty="0"/>
          </a:p>
        </p:txBody>
      </p:sp>
      <p:sp>
        <p:nvSpPr>
          <p:cNvPr id="4" name="Slide Number Placeholder 3"/>
          <p:cNvSpPr>
            <a:spLocks noGrp="1"/>
          </p:cNvSpPr>
          <p:nvPr>
            <p:ph type="sldNum" sz="quarter" idx="11"/>
          </p:nvPr>
        </p:nvSpPr>
        <p:spPr/>
        <p:txBody>
          <a:bodyPr/>
          <a:lstStyle/>
          <a:p>
            <a:fld id="{DF305FC6-1B19-4AEE-8472-842E99C63441}" type="slidenum">
              <a:rPr lang="en-US" smtClean="0">
                <a:solidFill>
                  <a:srgbClr val="003296"/>
                </a:solidFill>
              </a:rPr>
              <a:pPr/>
              <a:t>11</a:t>
            </a:fld>
            <a:endParaRPr lang="en-US" sz="1000">
              <a:solidFill>
                <a:srgbClr val="003296"/>
              </a:solidFill>
              <a:latin typeface="Times New Roman" pitchFamily="1" charset="0"/>
            </a:endParaRPr>
          </a:p>
        </p:txBody>
      </p:sp>
      <p:grpSp>
        <p:nvGrpSpPr>
          <p:cNvPr id="5" name="Group 4"/>
          <p:cNvGrpSpPr/>
          <p:nvPr/>
        </p:nvGrpSpPr>
        <p:grpSpPr>
          <a:xfrm>
            <a:off x="557213" y="2951975"/>
            <a:ext cx="8281987" cy="3348037"/>
            <a:chOff x="557213" y="2960688"/>
            <a:chExt cx="8281987" cy="3348037"/>
          </a:xfrm>
        </p:grpSpPr>
        <p:grpSp>
          <p:nvGrpSpPr>
            <p:cNvPr id="6" name="Group 7"/>
            <p:cNvGrpSpPr>
              <a:grpSpLocks/>
            </p:cNvGrpSpPr>
            <p:nvPr/>
          </p:nvGrpSpPr>
          <p:grpSpPr bwMode="auto">
            <a:xfrm>
              <a:off x="557213" y="2971800"/>
              <a:ext cx="1717675" cy="1828800"/>
              <a:chOff x="1450848" y="124968"/>
              <a:chExt cx="6276815" cy="6132436"/>
            </a:xfrm>
          </p:grpSpPr>
          <p:pic>
            <p:nvPicPr>
              <p:cNvPr id="12" name="Picture 2" descr="R:\EMXXXX\1\220kx.jpg"/>
              <p:cNvPicPr>
                <a:picLocks noChangeAspect="1" noChangeArrowheads="1"/>
              </p:cNvPicPr>
              <p:nvPr/>
            </p:nvPicPr>
            <p:blipFill>
              <a:blip r:embed="rId2" cstate="print">
                <a:extLst>
                  <a:ext uri="{28A0092B-C50C-407E-A947-70E740481C1C}">
                    <a14:useLocalDpi xmlns:a14="http://schemas.microsoft.com/office/drawing/2010/main" val="0"/>
                  </a:ext>
                </a:extLst>
              </a:blip>
              <a:srcRect r="4834" b="7198"/>
              <a:stretch>
                <a:fillRect/>
              </a:stretch>
            </p:blipFill>
            <p:spPr bwMode="auto">
              <a:xfrm>
                <a:off x="1450848" y="124968"/>
                <a:ext cx="5940551" cy="613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6"/>
              <p:cNvGrpSpPr>
                <a:grpSpLocks/>
              </p:cNvGrpSpPr>
              <p:nvPr/>
            </p:nvGrpSpPr>
            <p:grpSpPr bwMode="auto">
              <a:xfrm>
                <a:off x="5170732" y="5237055"/>
                <a:ext cx="2556931" cy="855664"/>
                <a:chOff x="5170732" y="5237055"/>
                <a:chExt cx="2556931" cy="855664"/>
              </a:xfrm>
            </p:grpSpPr>
            <p:sp>
              <p:nvSpPr>
                <p:cNvPr id="14" name="Rectangle 13"/>
                <p:cNvSpPr/>
                <p:nvPr/>
              </p:nvSpPr>
              <p:spPr>
                <a:xfrm>
                  <a:off x="5790087" y="5938006"/>
                  <a:ext cx="1450281" cy="154377"/>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27"/>
                <p:cNvSpPr txBox="1">
                  <a:spLocks noChangeArrowheads="1"/>
                </p:cNvSpPr>
                <p:nvPr/>
              </p:nvSpPr>
              <p:spPr bwMode="auto">
                <a:xfrm>
                  <a:off x="5170732" y="5237055"/>
                  <a:ext cx="2556931" cy="82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000" b="1" dirty="0">
                      <a:solidFill>
                        <a:srgbClr val="000000"/>
                      </a:solidFill>
                      <a:latin typeface="Arial" panose="020B0604020202020204" pitchFamily="34" charset="0"/>
                      <a:cs typeface="Arial" panose="020B0604020202020204" pitchFamily="34" charset="0"/>
                    </a:rPr>
                    <a:t>100 nm</a:t>
                  </a:r>
                </a:p>
              </p:txBody>
            </p:sp>
          </p:grpSp>
        </p:grpSp>
        <p:pic>
          <p:nvPicPr>
            <p:cNvPr id="7" name="Picture 5" descr="C:\Azlin\Sensors\Nano\Porous SnO2 Nanotubes\Articulo CH4 sensor\Nanotechnology\Table 1.tif"/>
            <p:cNvPicPr>
              <a:picLocks noChangeAspect="1" noChangeArrowheads="1"/>
            </p:cNvPicPr>
            <p:nvPr/>
          </p:nvPicPr>
          <p:blipFill>
            <a:blip r:embed="rId3">
              <a:extLst>
                <a:ext uri="{28A0092B-C50C-407E-A947-70E740481C1C}">
                  <a14:useLocalDpi xmlns:a14="http://schemas.microsoft.com/office/drawing/2010/main" val="0"/>
                </a:ext>
              </a:extLst>
            </a:blip>
            <a:srcRect r="60609" b="87180"/>
            <a:stretch>
              <a:fillRect/>
            </a:stretch>
          </p:blipFill>
          <p:spPr bwMode="auto">
            <a:xfrm>
              <a:off x="1751013" y="5054600"/>
              <a:ext cx="5564187"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Azlin\Sensors\Nano\Porous SnO2 Nanotubes\Articulo CH4 sensor\New revised\CH4 25C SnO2 nanotubes 2.tif"/>
            <p:cNvPicPr>
              <a:picLocks noChangeAspect="1" noChangeArrowheads="1"/>
            </p:cNvPicPr>
            <p:nvPr/>
          </p:nvPicPr>
          <p:blipFill>
            <a:blip r:embed="rId4">
              <a:extLst>
                <a:ext uri="{28A0092B-C50C-407E-A947-70E740481C1C}">
                  <a14:useLocalDpi xmlns:a14="http://schemas.microsoft.com/office/drawing/2010/main" val="0"/>
                </a:ext>
              </a:extLst>
            </a:blip>
            <a:srcRect l="1566" t="899" r="26173" b="23300"/>
            <a:stretch>
              <a:fillRect/>
            </a:stretch>
          </p:blipFill>
          <p:spPr bwMode="auto">
            <a:xfrm>
              <a:off x="2514600" y="2984500"/>
              <a:ext cx="294957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
            <p:cNvGrpSpPr>
              <a:grpSpLocks/>
            </p:cNvGrpSpPr>
            <p:nvPr/>
          </p:nvGrpSpPr>
          <p:grpSpPr bwMode="auto">
            <a:xfrm>
              <a:off x="5638800" y="2960688"/>
              <a:ext cx="3200400" cy="1992312"/>
              <a:chOff x="6097694" y="2912054"/>
              <a:chExt cx="2670263" cy="1915010"/>
            </a:xfrm>
          </p:grpSpPr>
          <p:pic>
            <p:nvPicPr>
              <p:cNvPr id="10" name="Picture 7" descr="C:\Azlin\Sensors\Nano\Porous SnO2 Nanotubes\Articulo CH4 sensor\Nanotechnology\Figure 9.tif"/>
              <p:cNvPicPr>
                <a:picLocks noChangeAspect="1" noChangeArrowheads="1"/>
              </p:cNvPicPr>
              <p:nvPr/>
            </p:nvPicPr>
            <p:blipFill>
              <a:blip r:embed="rId5" cstate="print">
                <a:extLst>
                  <a:ext uri="{28A0092B-C50C-407E-A947-70E740481C1C}">
                    <a14:useLocalDpi xmlns:a14="http://schemas.microsoft.com/office/drawing/2010/main" val="0"/>
                  </a:ext>
                </a:extLst>
              </a:blip>
              <a:srcRect r="26260" b="23676"/>
              <a:stretch>
                <a:fillRect/>
              </a:stretch>
            </p:blipFill>
            <p:spPr bwMode="auto">
              <a:xfrm>
                <a:off x="6097694" y="2912054"/>
                <a:ext cx="2670263" cy="191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7696408" y="3084481"/>
                <a:ext cx="838430" cy="231938"/>
              </a:xfrm>
              <a:prstGeom prst="rect">
                <a:avLst/>
              </a:prstGeom>
              <a:noFill/>
            </p:spPr>
            <p:txBody>
              <a:bodyPr>
                <a:spAutoFit/>
              </a:bodyPr>
              <a:lstStyle/>
              <a:p>
                <a:pPr>
                  <a:defRPr/>
                </a:pPr>
                <a:r>
                  <a:rPr lang="en-US" sz="900" b="1" dirty="0">
                    <a:latin typeface="+mn-lt"/>
                  </a:rPr>
                  <a:t>T = 300°C</a:t>
                </a:r>
              </a:p>
            </p:txBody>
          </p:sp>
        </p:grpSp>
      </p:grpSp>
      <p:sp>
        <p:nvSpPr>
          <p:cNvPr id="17" name="Rectangle 16"/>
          <p:cNvSpPr/>
          <p:nvPr/>
        </p:nvSpPr>
        <p:spPr>
          <a:xfrm>
            <a:off x="227012" y="6218400"/>
            <a:ext cx="8123773" cy="338554"/>
          </a:xfrm>
          <a:prstGeom prst="rect">
            <a:avLst/>
          </a:prstGeom>
        </p:spPr>
        <p:txBody>
          <a:bodyPr wrap="square">
            <a:spAutoFit/>
          </a:bodyPr>
          <a:lstStyle/>
          <a:p>
            <a:pPr>
              <a:defRPr/>
            </a:pPr>
            <a:r>
              <a:rPr lang="en-US" sz="800" b="1" dirty="0">
                <a:latin typeface="+mj-lt"/>
              </a:rPr>
              <a:t>A. Biaggi-Labiosa, et.al. A Novel Methane Sensor Based on Porous SnO2 Nanorods: Room Temperature to High Temperature Detection, Nanotechnology 23 (2012) </a:t>
            </a:r>
            <a:r>
              <a:rPr lang="en-US" sz="800" b="1" dirty="0" smtClean="0">
                <a:latin typeface="+mj-lt"/>
              </a:rPr>
              <a:t>455501.   *Patent pending</a:t>
            </a:r>
            <a:endParaRPr lang="en-US" sz="800" b="1" dirty="0">
              <a:latin typeface="+mj-lt"/>
            </a:endParaRPr>
          </a:p>
        </p:txBody>
      </p:sp>
    </p:spTree>
    <p:extLst>
      <p:ext uri="{BB962C8B-B14F-4D97-AF65-F5344CB8AC3E}">
        <p14:creationId xmlns:p14="http://schemas.microsoft.com/office/powerpoint/2010/main" val="3119953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EXPERIMENTAL</a:t>
            </a:r>
            <a:endParaRPr lang="en-US" b="1" dirty="0"/>
          </a:p>
        </p:txBody>
      </p:sp>
      <p:sp>
        <p:nvSpPr>
          <p:cNvPr id="3" name="Content Placeholder 2"/>
          <p:cNvSpPr>
            <a:spLocks noGrp="1"/>
          </p:cNvSpPr>
          <p:nvPr>
            <p:ph idx="1"/>
          </p:nvPr>
        </p:nvSpPr>
        <p:spPr>
          <a:xfrm>
            <a:off x="372139" y="1176666"/>
            <a:ext cx="8537945" cy="4953000"/>
          </a:xfrm>
        </p:spPr>
        <p:txBody>
          <a:bodyPr/>
          <a:lstStyle/>
          <a:p>
            <a:r>
              <a:rPr lang="en-US" altLang="en-US" b="1" u="sng" dirty="0"/>
              <a:t>Goal</a:t>
            </a:r>
            <a:r>
              <a:rPr lang="en-US" altLang="en-US" dirty="0"/>
              <a:t>: Mass production of sensors with uniformly controlled properties.</a:t>
            </a:r>
          </a:p>
          <a:p>
            <a:pPr lvl="1"/>
            <a:r>
              <a:rPr lang="en-US" altLang="en-US" dirty="0"/>
              <a:t>Broader applications</a:t>
            </a:r>
          </a:p>
          <a:p>
            <a:r>
              <a:rPr lang="en-US" altLang="en-US" dirty="0"/>
              <a:t>Commercial MWCNTs (</a:t>
            </a:r>
            <a:r>
              <a:rPr lang="en-US" altLang="en-US" dirty="0" err="1"/>
              <a:t>NanoLab</a:t>
            </a:r>
            <a:r>
              <a:rPr lang="en-US" altLang="en-US" dirty="0"/>
              <a:t>) were used for the proof-of-concept.</a:t>
            </a:r>
          </a:p>
          <a:p>
            <a:pPr lvl="1"/>
            <a:r>
              <a:rPr lang="en-US" altLang="en-US" dirty="0"/>
              <a:t>Diameter 15±5 nm</a:t>
            </a:r>
          </a:p>
          <a:p>
            <a:pPr lvl="1"/>
            <a:r>
              <a:rPr lang="en-US" altLang="en-US" dirty="0"/>
              <a:t>Length 5-20 µm</a:t>
            </a:r>
          </a:p>
          <a:p>
            <a:pPr lvl="1"/>
            <a:r>
              <a:rPr lang="en-US" altLang="en-US" dirty="0"/>
              <a:t>S1805 photoresist solution concentration 2 mg/mL</a:t>
            </a:r>
          </a:p>
          <a:p>
            <a:r>
              <a:rPr lang="en-US" altLang="en-US" dirty="0"/>
              <a:t>Array of paired patterned Pt electrodes on a 2” alumina wafer.</a:t>
            </a:r>
          </a:p>
          <a:p>
            <a:pPr lvl="1"/>
            <a:r>
              <a:rPr lang="en-US" altLang="en-US" dirty="0"/>
              <a:t>Electrical connection in such a way that a field applied to one set of electrodes is simultaneously applied  to the full array on the wafer.</a:t>
            </a:r>
          </a:p>
          <a:p>
            <a:pPr lvl="1"/>
            <a:r>
              <a:rPr lang="en-US" altLang="en-US" dirty="0"/>
              <a:t>Distance between opposing </a:t>
            </a:r>
            <a:r>
              <a:rPr lang="en-US" altLang="en-US" dirty="0" err="1"/>
              <a:t>sawtooth</a:t>
            </a:r>
            <a:r>
              <a:rPr lang="en-US" altLang="en-US" dirty="0"/>
              <a:t> electrodes ~1-2 µm</a:t>
            </a:r>
          </a:p>
          <a:p>
            <a:pPr lvl="1"/>
            <a:r>
              <a:rPr lang="en-US" altLang="en-US" dirty="0"/>
              <a:t>20 MHz, 10 </a:t>
            </a:r>
            <a:r>
              <a:rPr lang="en-US" altLang="en-US" dirty="0" err="1"/>
              <a:t>V</a:t>
            </a:r>
            <a:r>
              <a:rPr lang="en-US" altLang="en-US" baseline="-25000" dirty="0" err="1"/>
              <a:t>p</a:t>
            </a:r>
            <a:r>
              <a:rPr lang="en-US" altLang="en-US" baseline="-25000" dirty="0"/>
              <a:t>-p</a:t>
            </a:r>
            <a:r>
              <a:rPr lang="en-US" altLang="en-US" dirty="0"/>
              <a:t>, 0 </a:t>
            </a:r>
            <a:r>
              <a:rPr lang="en-US" altLang="en-US" dirty="0" err="1"/>
              <a:t>V</a:t>
            </a:r>
            <a:r>
              <a:rPr lang="en-US" altLang="en-US" baseline="-25000" dirty="0" err="1"/>
              <a:t>offset</a:t>
            </a:r>
            <a:r>
              <a:rPr lang="en-US" altLang="en-US" dirty="0"/>
              <a:t> for 20 min</a:t>
            </a:r>
            <a:endParaRPr lang="en-US" altLang="en-US" baseline="-25000" dirty="0"/>
          </a:p>
          <a:p>
            <a:endParaRPr lang="en-US" dirty="0"/>
          </a:p>
        </p:txBody>
      </p:sp>
      <p:sp>
        <p:nvSpPr>
          <p:cNvPr id="4" name="Slide Number Placeholder 3"/>
          <p:cNvSpPr>
            <a:spLocks noGrp="1"/>
          </p:cNvSpPr>
          <p:nvPr>
            <p:ph type="sldNum" sz="quarter" idx="11"/>
          </p:nvPr>
        </p:nvSpPr>
        <p:spPr/>
        <p:txBody>
          <a:bodyPr/>
          <a:lstStyle/>
          <a:p>
            <a:fld id="{DF305FC6-1B19-4AEE-8472-842E99C63441}" type="slidenum">
              <a:rPr lang="en-US" smtClean="0">
                <a:solidFill>
                  <a:srgbClr val="003296"/>
                </a:solidFill>
              </a:rPr>
              <a:pPr/>
              <a:t>12</a:t>
            </a:fld>
            <a:endParaRPr lang="en-US" sz="1000">
              <a:solidFill>
                <a:srgbClr val="003296"/>
              </a:solidFill>
              <a:latin typeface="Times New Roman" pitchFamily="1" charset="0"/>
            </a:endParaRPr>
          </a:p>
        </p:txBody>
      </p:sp>
    </p:spTree>
    <p:extLst>
      <p:ext uri="{BB962C8B-B14F-4D97-AF65-F5344CB8AC3E}">
        <p14:creationId xmlns:p14="http://schemas.microsoft.com/office/powerpoint/2010/main" val="586608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RESULTS AND DISCUSSION</a:t>
            </a:r>
            <a:endParaRPr lang="en-US" b="1" dirty="0"/>
          </a:p>
        </p:txBody>
      </p:sp>
      <p:sp>
        <p:nvSpPr>
          <p:cNvPr id="3" name="Content Placeholder 2"/>
          <p:cNvSpPr>
            <a:spLocks noGrp="1"/>
          </p:cNvSpPr>
          <p:nvPr>
            <p:ph idx="1"/>
          </p:nvPr>
        </p:nvSpPr>
        <p:spPr>
          <a:xfrm>
            <a:off x="304799" y="1219200"/>
            <a:ext cx="8545513" cy="4953000"/>
          </a:xfrm>
        </p:spPr>
        <p:txBody>
          <a:bodyPr/>
          <a:lstStyle/>
          <a:p>
            <a:r>
              <a:rPr lang="en-US" altLang="en-US" dirty="0"/>
              <a:t>Design</a:t>
            </a:r>
          </a:p>
          <a:p>
            <a:pPr lvl="1"/>
            <a:r>
              <a:rPr lang="en-US" altLang="en-US" dirty="0"/>
              <a:t>There are 16 patterns, each with 146 opposing </a:t>
            </a:r>
            <a:r>
              <a:rPr lang="en-US" altLang="en-US" dirty="0" err="1"/>
              <a:t>sawtooth</a:t>
            </a:r>
            <a:r>
              <a:rPr lang="en-US" altLang="en-US" dirty="0"/>
              <a:t> electrodes for a total of 2336 electrodes.</a:t>
            </a:r>
          </a:p>
          <a:p>
            <a:pPr lvl="1"/>
            <a:r>
              <a:rPr lang="en-US" altLang="en-US" dirty="0"/>
              <a:t>Can be separated into individual sensors.</a:t>
            </a:r>
          </a:p>
          <a:p>
            <a:endParaRPr lang="en-US" dirty="0"/>
          </a:p>
        </p:txBody>
      </p:sp>
      <p:sp>
        <p:nvSpPr>
          <p:cNvPr id="4" name="Slide Number Placeholder 3"/>
          <p:cNvSpPr>
            <a:spLocks noGrp="1"/>
          </p:cNvSpPr>
          <p:nvPr>
            <p:ph type="sldNum" sz="quarter" idx="11"/>
          </p:nvPr>
        </p:nvSpPr>
        <p:spPr/>
        <p:txBody>
          <a:bodyPr/>
          <a:lstStyle/>
          <a:p>
            <a:fld id="{DF305FC6-1B19-4AEE-8472-842E99C63441}" type="slidenum">
              <a:rPr lang="en-US" smtClean="0">
                <a:solidFill>
                  <a:srgbClr val="003296"/>
                </a:solidFill>
              </a:rPr>
              <a:pPr/>
              <a:t>13</a:t>
            </a:fld>
            <a:endParaRPr lang="en-US" sz="1000">
              <a:solidFill>
                <a:srgbClr val="003296"/>
              </a:solidFill>
              <a:latin typeface="Times New Roman" pitchFamily="1" charset="0"/>
            </a:endParaRPr>
          </a:p>
        </p:txBody>
      </p:sp>
      <p:grpSp>
        <p:nvGrpSpPr>
          <p:cNvPr id="6" name="Group 5"/>
          <p:cNvGrpSpPr/>
          <p:nvPr/>
        </p:nvGrpSpPr>
        <p:grpSpPr>
          <a:xfrm>
            <a:off x="304800" y="2254101"/>
            <a:ext cx="8545513" cy="4354512"/>
            <a:chOff x="304800" y="2351088"/>
            <a:chExt cx="8545513" cy="4354512"/>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1972" t="2414" r="19717" b="5821"/>
            <a:stretch>
              <a:fillRect/>
            </a:stretch>
          </p:blipFill>
          <p:spPr bwMode="auto">
            <a:xfrm>
              <a:off x="304800" y="2959100"/>
              <a:ext cx="343852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C:\Azlin\Personal\Photos\new iphone 5\IMG_1169.JPG"/>
            <p:cNvPicPr>
              <a:picLocks noChangeAspect="1" noChangeArrowheads="1"/>
            </p:cNvPicPr>
            <p:nvPr/>
          </p:nvPicPr>
          <p:blipFill>
            <a:blip r:embed="rId3">
              <a:extLst>
                <a:ext uri="{28A0092B-C50C-407E-A947-70E740481C1C}">
                  <a14:useLocalDpi xmlns:a14="http://schemas.microsoft.com/office/drawing/2010/main" val="0"/>
                </a:ext>
              </a:extLst>
            </a:blip>
            <a:srcRect l="11508" t="30957" r="21246" b="17448"/>
            <a:stretch>
              <a:fillRect/>
            </a:stretch>
          </p:blipFill>
          <p:spPr bwMode="auto">
            <a:xfrm>
              <a:off x="3810000" y="3248025"/>
              <a:ext cx="278447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a:grpSpLocks/>
            </p:cNvGrpSpPr>
            <p:nvPr/>
          </p:nvGrpSpPr>
          <p:grpSpPr bwMode="auto">
            <a:xfrm>
              <a:off x="6096000" y="2351088"/>
              <a:ext cx="2754313" cy="4354512"/>
              <a:chOff x="6096000" y="2248994"/>
              <a:chExt cx="2753762" cy="4355165"/>
            </a:xfrm>
          </p:grpSpPr>
          <p:grpSp>
            <p:nvGrpSpPr>
              <p:cNvPr id="14" name="Group 19"/>
              <p:cNvGrpSpPr>
                <a:grpSpLocks/>
              </p:cNvGrpSpPr>
              <p:nvPr/>
            </p:nvGrpSpPr>
            <p:grpSpPr bwMode="auto">
              <a:xfrm>
                <a:off x="7086600" y="2248994"/>
                <a:ext cx="1763162" cy="4355165"/>
                <a:chOff x="1371600" y="502065"/>
                <a:chExt cx="3393766" cy="5849593"/>
              </a:xfrm>
            </p:grpSpPr>
            <p:pic>
              <p:nvPicPr>
                <p:cNvPr id="18" name="Picture 6" descr="C:\Azlin\Personal\Photos\new iphone 5\IMG_1169.JPG"/>
                <p:cNvPicPr>
                  <a:picLocks noChangeAspect="1" noChangeArrowheads="1"/>
                </p:cNvPicPr>
                <p:nvPr/>
              </p:nvPicPr>
              <p:blipFill>
                <a:blip r:embed="rId3">
                  <a:extLst>
                    <a:ext uri="{28A0092B-C50C-407E-A947-70E740481C1C}">
                      <a14:useLocalDpi xmlns:a14="http://schemas.microsoft.com/office/drawing/2010/main" val="0"/>
                    </a:ext>
                  </a:extLst>
                </a:blip>
                <a:srcRect l="67017" t="45717" r="27808" b="44022"/>
                <a:stretch>
                  <a:fillRect/>
                </a:stretch>
              </p:blipFill>
              <p:spPr bwMode="auto">
                <a:xfrm>
                  <a:off x="1371600" y="502065"/>
                  <a:ext cx="2213361" cy="584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8"/>
                <p:cNvCxnSpPr/>
                <p:nvPr/>
              </p:nvCxnSpPr>
              <p:spPr>
                <a:xfrm flipH="1">
                  <a:off x="2739876" y="5562613"/>
                  <a:ext cx="152751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767372" y="5411203"/>
                  <a:ext cx="150002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767372" y="5238465"/>
                  <a:ext cx="150002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2767372" y="5029475"/>
                  <a:ext cx="150002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758206" y="4724521"/>
                  <a:ext cx="150918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758206" y="4387577"/>
                  <a:ext cx="150918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694051" y="3963198"/>
                  <a:ext cx="157334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706271" y="3506832"/>
                  <a:ext cx="156112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675721" y="2743378"/>
                  <a:ext cx="159167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651280" y="1751741"/>
                  <a:ext cx="153973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31"/>
                <p:cNvSpPr txBox="1">
                  <a:spLocks noChangeArrowheads="1"/>
                </p:cNvSpPr>
                <p:nvPr/>
              </p:nvSpPr>
              <p:spPr bwMode="auto">
                <a:xfrm>
                  <a:off x="4166874" y="5439489"/>
                  <a:ext cx="304799" cy="26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800">
                      <a:latin typeface="Arial" panose="020B0604020202020204" pitchFamily="34" charset="0"/>
                      <a:cs typeface="Arial" panose="020B0604020202020204" pitchFamily="34" charset="0"/>
                    </a:rPr>
                    <a:t>2</a:t>
                  </a:r>
                </a:p>
              </p:txBody>
            </p:sp>
            <p:sp>
              <p:nvSpPr>
                <p:cNvPr id="30" name="TextBox 32"/>
                <p:cNvSpPr txBox="1">
                  <a:spLocks noChangeArrowheads="1"/>
                </p:cNvSpPr>
                <p:nvPr/>
              </p:nvSpPr>
              <p:spPr bwMode="auto">
                <a:xfrm>
                  <a:off x="4166874" y="5115817"/>
                  <a:ext cx="304799" cy="26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800">
                      <a:latin typeface="Arial" panose="020B0604020202020204" pitchFamily="34" charset="0"/>
                      <a:cs typeface="Arial" panose="020B0604020202020204" pitchFamily="34" charset="0"/>
                    </a:rPr>
                    <a:t>6</a:t>
                  </a:r>
                </a:p>
              </p:txBody>
            </p:sp>
            <p:sp>
              <p:nvSpPr>
                <p:cNvPr id="31" name="TextBox 33"/>
                <p:cNvSpPr txBox="1">
                  <a:spLocks noChangeArrowheads="1"/>
                </p:cNvSpPr>
                <p:nvPr/>
              </p:nvSpPr>
              <p:spPr bwMode="auto">
                <a:xfrm>
                  <a:off x="4166874" y="5316380"/>
                  <a:ext cx="304799" cy="26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800">
                      <a:latin typeface="Arial" panose="020B0604020202020204" pitchFamily="34" charset="0"/>
                      <a:cs typeface="Arial" panose="020B0604020202020204" pitchFamily="34" charset="0"/>
                    </a:rPr>
                    <a:t>4</a:t>
                  </a:r>
                </a:p>
              </p:txBody>
            </p:sp>
            <p:sp>
              <p:nvSpPr>
                <p:cNvPr id="32" name="TextBox 34"/>
                <p:cNvSpPr txBox="1">
                  <a:spLocks noChangeArrowheads="1"/>
                </p:cNvSpPr>
                <p:nvPr/>
              </p:nvSpPr>
              <p:spPr bwMode="auto">
                <a:xfrm>
                  <a:off x="4166874" y="4906088"/>
                  <a:ext cx="304799" cy="26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800">
                      <a:latin typeface="Arial" panose="020B0604020202020204" pitchFamily="34" charset="0"/>
                      <a:cs typeface="Arial" panose="020B0604020202020204" pitchFamily="34" charset="0"/>
                    </a:rPr>
                    <a:t>8</a:t>
                  </a:r>
                </a:p>
              </p:txBody>
            </p:sp>
            <p:sp>
              <p:nvSpPr>
                <p:cNvPr id="33" name="TextBox 35"/>
                <p:cNvSpPr txBox="1">
                  <a:spLocks noChangeArrowheads="1"/>
                </p:cNvSpPr>
                <p:nvPr/>
              </p:nvSpPr>
              <p:spPr bwMode="auto">
                <a:xfrm>
                  <a:off x="4166875" y="4568504"/>
                  <a:ext cx="598491" cy="28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800">
                      <a:latin typeface="Arial" panose="020B0604020202020204" pitchFamily="34" charset="0"/>
                      <a:cs typeface="Arial" panose="020B0604020202020204" pitchFamily="34" charset="0"/>
                    </a:rPr>
                    <a:t>10</a:t>
                  </a:r>
                </a:p>
              </p:txBody>
            </p:sp>
            <p:sp>
              <p:nvSpPr>
                <p:cNvPr id="34" name="TextBox 36"/>
                <p:cNvSpPr txBox="1">
                  <a:spLocks noChangeArrowheads="1"/>
                </p:cNvSpPr>
                <p:nvPr/>
              </p:nvSpPr>
              <p:spPr bwMode="auto">
                <a:xfrm>
                  <a:off x="4166875" y="4264442"/>
                  <a:ext cx="598491" cy="28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800">
                      <a:latin typeface="Arial" panose="020B0604020202020204" pitchFamily="34" charset="0"/>
                      <a:cs typeface="Arial" panose="020B0604020202020204" pitchFamily="34" charset="0"/>
                    </a:rPr>
                    <a:t>12</a:t>
                  </a:r>
                </a:p>
              </p:txBody>
            </p:sp>
            <p:sp>
              <p:nvSpPr>
                <p:cNvPr id="35" name="TextBox 37"/>
                <p:cNvSpPr txBox="1">
                  <a:spLocks noChangeArrowheads="1"/>
                </p:cNvSpPr>
                <p:nvPr/>
              </p:nvSpPr>
              <p:spPr bwMode="auto">
                <a:xfrm>
                  <a:off x="4166875" y="3839289"/>
                  <a:ext cx="598491" cy="28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800">
                      <a:latin typeface="Arial" panose="020B0604020202020204" pitchFamily="34" charset="0"/>
                      <a:cs typeface="Arial" panose="020B0604020202020204" pitchFamily="34" charset="0"/>
                    </a:rPr>
                    <a:t>14</a:t>
                  </a:r>
                </a:p>
              </p:txBody>
            </p:sp>
            <p:sp>
              <p:nvSpPr>
                <p:cNvPr id="36" name="TextBox 38"/>
                <p:cNvSpPr txBox="1">
                  <a:spLocks noChangeArrowheads="1"/>
                </p:cNvSpPr>
                <p:nvPr/>
              </p:nvSpPr>
              <p:spPr bwMode="auto">
                <a:xfrm>
                  <a:off x="4166875" y="3383867"/>
                  <a:ext cx="598491" cy="28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800">
                      <a:latin typeface="Arial" panose="020B0604020202020204" pitchFamily="34" charset="0"/>
                      <a:cs typeface="Arial" panose="020B0604020202020204" pitchFamily="34" charset="0"/>
                    </a:rPr>
                    <a:t>20</a:t>
                  </a:r>
                </a:p>
              </p:txBody>
            </p:sp>
            <p:sp>
              <p:nvSpPr>
                <p:cNvPr id="37" name="TextBox 39"/>
                <p:cNvSpPr txBox="1">
                  <a:spLocks noChangeArrowheads="1"/>
                </p:cNvSpPr>
                <p:nvPr/>
              </p:nvSpPr>
              <p:spPr bwMode="auto">
                <a:xfrm>
                  <a:off x="4166875" y="2620089"/>
                  <a:ext cx="598491" cy="28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800">
                      <a:latin typeface="Arial" panose="020B0604020202020204" pitchFamily="34" charset="0"/>
                      <a:cs typeface="Arial" panose="020B0604020202020204" pitchFamily="34" charset="0"/>
                    </a:rPr>
                    <a:t>30</a:t>
                  </a:r>
                </a:p>
              </p:txBody>
            </p:sp>
            <p:sp>
              <p:nvSpPr>
                <p:cNvPr id="38" name="TextBox 40"/>
                <p:cNvSpPr txBox="1">
                  <a:spLocks noChangeArrowheads="1"/>
                </p:cNvSpPr>
                <p:nvPr/>
              </p:nvSpPr>
              <p:spPr bwMode="auto">
                <a:xfrm>
                  <a:off x="4166873" y="1629489"/>
                  <a:ext cx="598493" cy="26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800">
                      <a:latin typeface="Arial" panose="020B0604020202020204" pitchFamily="34" charset="0"/>
                      <a:cs typeface="Arial" panose="020B0604020202020204" pitchFamily="34" charset="0"/>
                    </a:rPr>
                    <a:t>40</a:t>
                  </a:r>
                </a:p>
              </p:txBody>
            </p:sp>
          </p:grpSp>
          <p:sp>
            <p:nvSpPr>
              <p:cNvPr id="15" name="Rectangle 42"/>
              <p:cNvSpPr>
                <a:spLocks noChangeArrowheads="1"/>
              </p:cNvSpPr>
              <p:nvPr/>
            </p:nvSpPr>
            <p:spPr bwMode="auto">
              <a:xfrm>
                <a:off x="6096000" y="3990975"/>
                <a:ext cx="228600" cy="511313"/>
              </a:xfrm>
              <a:prstGeom prst="rect">
                <a:avLst/>
              </a:prstGeom>
              <a:solidFill>
                <a:schemeClr val="accent1">
                  <a:alpha val="0"/>
                </a:schemeClr>
              </a:solidFill>
              <a:ln w="19050" algn="ctr">
                <a:solidFill>
                  <a:schemeClr val="accent2"/>
                </a:solidFill>
                <a:prstDash val="sysDash"/>
                <a:round/>
                <a:headEnd/>
                <a:tailEnd/>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cxnSp>
            <p:nvCxnSpPr>
              <p:cNvPr id="16" name="Straight Connector 17"/>
              <p:cNvCxnSpPr>
                <a:cxnSpLocks noChangeShapeType="1"/>
              </p:cNvCxnSpPr>
              <p:nvPr/>
            </p:nvCxnSpPr>
            <p:spPr bwMode="auto">
              <a:xfrm flipV="1">
                <a:off x="6324600" y="2248995"/>
                <a:ext cx="762000" cy="1741980"/>
              </a:xfrm>
              <a:prstGeom prst="line">
                <a:avLst/>
              </a:prstGeom>
              <a:noFill/>
              <a:ln w="1270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43"/>
              <p:cNvCxnSpPr>
                <a:cxnSpLocks noChangeShapeType="1"/>
              </p:cNvCxnSpPr>
              <p:nvPr/>
            </p:nvCxnSpPr>
            <p:spPr bwMode="auto">
              <a:xfrm>
                <a:off x="6324600" y="4502288"/>
                <a:ext cx="762000" cy="2101871"/>
              </a:xfrm>
              <a:prstGeom prst="line">
                <a:avLst/>
              </a:prstGeom>
              <a:noFill/>
              <a:ln w="1270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Isosceles Triangle 46"/>
            <p:cNvSpPr>
              <a:spLocks noChangeArrowheads="1"/>
            </p:cNvSpPr>
            <p:nvPr/>
          </p:nvSpPr>
          <p:spPr bwMode="auto">
            <a:xfrm>
              <a:off x="5087938" y="5957888"/>
              <a:ext cx="76200" cy="533400"/>
            </a:xfrm>
            <a:prstGeom prst="triangle">
              <a:avLst>
                <a:gd name="adj" fmla="val 50000"/>
              </a:avLst>
            </a:prstGeom>
            <a:solidFill>
              <a:srgbClr val="00B0F0"/>
            </a:solidFill>
            <a:ln w="9525" algn="ctr">
              <a:solidFill>
                <a:srgbClr val="00B0F0"/>
              </a:solidFill>
              <a:round/>
              <a:headEnd/>
              <a:tailEnd/>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1" name="Isosceles Triangle 51"/>
            <p:cNvSpPr>
              <a:spLocks noChangeArrowheads="1"/>
            </p:cNvSpPr>
            <p:nvPr/>
          </p:nvSpPr>
          <p:spPr bwMode="auto">
            <a:xfrm rot="10800000">
              <a:off x="5197475" y="2895600"/>
              <a:ext cx="76200" cy="506413"/>
            </a:xfrm>
            <a:prstGeom prst="triangle">
              <a:avLst>
                <a:gd name="adj" fmla="val 50000"/>
              </a:avLst>
            </a:prstGeom>
            <a:solidFill>
              <a:srgbClr val="00B0F0"/>
            </a:solidFill>
            <a:ln w="9525" algn="ctr">
              <a:solidFill>
                <a:srgbClr val="00B0F0"/>
              </a:solidFill>
              <a:round/>
              <a:headEnd/>
              <a:tailEnd/>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2" name="TextBox 11"/>
            <p:cNvSpPr txBox="1"/>
            <p:nvPr/>
          </p:nvSpPr>
          <p:spPr>
            <a:xfrm>
              <a:off x="5253038" y="2935288"/>
              <a:ext cx="1143000" cy="246062"/>
            </a:xfrm>
            <a:prstGeom prst="rect">
              <a:avLst/>
            </a:prstGeom>
            <a:noFill/>
          </p:spPr>
          <p:txBody>
            <a:bodyPr>
              <a:spAutoFit/>
            </a:bodyPr>
            <a:lstStyle/>
            <a:p>
              <a:pPr>
                <a:defRPr/>
              </a:pPr>
              <a:r>
                <a:rPr lang="en-US" sz="1000" b="1" dirty="0">
                  <a:latin typeface="+mn-lt"/>
                </a:rPr>
                <a:t>Probe contact</a:t>
              </a:r>
            </a:p>
          </p:txBody>
        </p:sp>
        <p:sp>
          <p:nvSpPr>
            <p:cNvPr id="13" name="TextBox 12"/>
            <p:cNvSpPr txBox="1"/>
            <p:nvPr/>
          </p:nvSpPr>
          <p:spPr>
            <a:xfrm>
              <a:off x="5126038" y="6172200"/>
              <a:ext cx="1143000" cy="246063"/>
            </a:xfrm>
            <a:prstGeom prst="rect">
              <a:avLst/>
            </a:prstGeom>
            <a:noFill/>
          </p:spPr>
          <p:txBody>
            <a:bodyPr>
              <a:spAutoFit/>
            </a:bodyPr>
            <a:lstStyle/>
            <a:p>
              <a:pPr>
                <a:defRPr/>
              </a:pPr>
              <a:r>
                <a:rPr lang="en-US" sz="1000" b="1" dirty="0">
                  <a:latin typeface="+mn-lt"/>
                </a:rPr>
                <a:t>Probe contact</a:t>
              </a:r>
            </a:p>
          </p:txBody>
        </p:sp>
      </p:grpSp>
    </p:spTree>
    <p:extLst>
      <p:ext uri="{BB962C8B-B14F-4D97-AF65-F5344CB8AC3E}">
        <p14:creationId xmlns:p14="http://schemas.microsoft.com/office/powerpoint/2010/main" val="1837778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RESULTS AND DISCUSSION</a:t>
            </a:r>
            <a:endParaRPr lang="en-US" b="1" dirty="0"/>
          </a:p>
        </p:txBody>
      </p:sp>
      <p:sp>
        <p:nvSpPr>
          <p:cNvPr id="3" name="Content Placeholder 2"/>
          <p:cNvSpPr>
            <a:spLocks noGrp="1"/>
          </p:cNvSpPr>
          <p:nvPr>
            <p:ph idx="1"/>
          </p:nvPr>
        </p:nvSpPr>
        <p:spPr>
          <a:xfrm>
            <a:off x="297711" y="1219200"/>
            <a:ext cx="8498627" cy="4953000"/>
          </a:xfrm>
        </p:spPr>
        <p:txBody>
          <a:bodyPr/>
          <a:lstStyle/>
          <a:p>
            <a:pPr>
              <a:defRPr/>
            </a:pPr>
            <a:r>
              <a:rPr lang="en-US" dirty="0"/>
              <a:t>Proof-of-concept</a:t>
            </a:r>
          </a:p>
          <a:p>
            <a:pPr lvl="1">
              <a:defRPr/>
            </a:pPr>
            <a:r>
              <a:rPr lang="en-US" dirty="0"/>
              <a:t>SEM images of aligned MWCNTs</a:t>
            </a:r>
            <a:r>
              <a:rPr lang="en-US" dirty="0">
                <a:solidFill>
                  <a:schemeClr val="bg2">
                    <a:lumMod val="75000"/>
                  </a:schemeClr>
                </a:solidFill>
              </a:rPr>
              <a:t> </a:t>
            </a:r>
            <a:r>
              <a:rPr lang="en-US" dirty="0"/>
              <a:t>on the whole wafer</a:t>
            </a:r>
          </a:p>
          <a:p>
            <a:endParaRPr lang="en-US" dirty="0"/>
          </a:p>
        </p:txBody>
      </p:sp>
      <p:sp>
        <p:nvSpPr>
          <p:cNvPr id="4" name="Slide Number Placeholder 3"/>
          <p:cNvSpPr>
            <a:spLocks noGrp="1"/>
          </p:cNvSpPr>
          <p:nvPr>
            <p:ph type="sldNum" sz="quarter" idx="11"/>
          </p:nvPr>
        </p:nvSpPr>
        <p:spPr/>
        <p:txBody>
          <a:bodyPr/>
          <a:lstStyle/>
          <a:p>
            <a:fld id="{DF305FC6-1B19-4AEE-8472-842E99C63441}" type="slidenum">
              <a:rPr lang="en-US" smtClean="0">
                <a:solidFill>
                  <a:srgbClr val="003296"/>
                </a:solidFill>
              </a:rPr>
              <a:pPr/>
              <a:t>14</a:t>
            </a:fld>
            <a:endParaRPr lang="en-US" sz="1000">
              <a:solidFill>
                <a:srgbClr val="003296"/>
              </a:solidFill>
              <a:latin typeface="Times New Roman" pitchFamily="1" charset="0"/>
            </a:endParaRP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0"/>
            <a:ext cx="48847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410200" y="2438400"/>
            <a:ext cx="3657600" cy="3292475"/>
          </a:xfrm>
          <a:prstGeom prst="rect">
            <a:avLst/>
          </a:prstGeom>
          <a:noFill/>
        </p:spPr>
        <p:txBody>
          <a:bodyPr>
            <a:spAutoFit/>
          </a:bodyPr>
          <a:lstStyle/>
          <a:p>
            <a:pPr marL="342900" indent="-342900" algn="just">
              <a:buFontTx/>
              <a:buAutoNum type="alphaLcParenR"/>
              <a:defRPr/>
            </a:pPr>
            <a:r>
              <a:rPr lang="en-US" sz="1600" dirty="0" smtClean="0">
                <a:latin typeface="+mn-lt"/>
              </a:rPr>
              <a:t>Lower </a:t>
            </a:r>
            <a:r>
              <a:rPr lang="en-US" sz="1600" dirty="0">
                <a:latin typeface="+mn-lt"/>
              </a:rPr>
              <a:t>magnification to show alignment on more than one </a:t>
            </a:r>
            <a:r>
              <a:rPr lang="en-US" sz="1600" dirty="0" err="1">
                <a:latin typeface="+mn-lt"/>
              </a:rPr>
              <a:t>sawtooth</a:t>
            </a:r>
            <a:r>
              <a:rPr lang="en-US" sz="1600" dirty="0">
                <a:latin typeface="+mn-lt"/>
              </a:rPr>
              <a:t> electrode.</a:t>
            </a:r>
          </a:p>
          <a:p>
            <a:pPr marL="342900" indent="-342900" algn="just">
              <a:buFontTx/>
              <a:buAutoNum type="alphaLcParenR"/>
              <a:defRPr/>
            </a:pPr>
            <a:r>
              <a:rPr lang="en-US" sz="1600" dirty="0">
                <a:latin typeface="+mn-lt"/>
              </a:rPr>
              <a:t>Alignment of a few nanotubes between opposing electrodes.</a:t>
            </a:r>
          </a:p>
          <a:p>
            <a:pPr marL="342900" indent="-342900" algn="just">
              <a:buFontTx/>
              <a:buAutoNum type="alphaLcParenR"/>
              <a:defRPr/>
            </a:pPr>
            <a:r>
              <a:rPr lang="en-US" sz="1600" dirty="0">
                <a:latin typeface="+mn-lt"/>
              </a:rPr>
              <a:t>Alignment of more nanotubes between opposing electrodes.</a:t>
            </a:r>
          </a:p>
          <a:p>
            <a:pPr marL="342900" indent="-342900" algn="just">
              <a:buFontTx/>
              <a:buAutoNum type="alphaLcParenR"/>
              <a:defRPr/>
            </a:pPr>
            <a:r>
              <a:rPr lang="en-US" sz="1600" dirty="0">
                <a:latin typeface="+mn-lt"/>
              </a:rPr>
              <a:t>Image of alumina substrate showing that there are no nanotubes (or a little amount) demonstrating that the nanotubes are found between opposing electrodes.</a:t>
            </a:r>
          </a:p>
        </p:txBody>
      </p:sp>
      <p:sp>
        <p:nvSpPr>
          <p:cNvPr id="7" name="TextBox 6"/>
          <p:cNvSpPr txBox="1"/>
          <p:nvPr/>
        </p:nvSpPr>
        <p:spPr>
          <a:xfrm>
            <a:off x="297711" y="5878843"/>
            <a:ext cx="5188689" cy="708025"/>
          </a:xfrm>
          <a:prstGeom prst="rect">
            <a:avLst/>
          </a:prstGeom>
          <a:noFill/>
        </p:spPr>
        <p:txBody>
          <a:bodyPr wrap="square">
            <a:spAutoFit/>
          </a:bodyPr>
          <a:lstStyle/>
          <a:p>
            <a:pPr algn="just">
              <a:defRPr/>
            </a:pPr>
            <a:r>
              <a:rPr lang="en-US" sz="2000" dirty="0">
                <a:latin typeface="+mn-lt"/>
              </a:rPr>
              <a:t>Managed to obtain alignment on 2313 of the 2336 electrodes for a </a:t>
            </a:r>
            <a:r>
              <a:rPr lang="en-US" sz="2000" b="1" dirty="0">
                <a:solidFill>
                  <a:srgbClr val="FF0000"/>
                </a:solidFill>
                <a:latin typeface="+mn-lt"/>
              </a:rPr>
              <a:t>99% yield</a:t>
            </a:r>
            <a:r>
              <a:rPr lang="en-US" sz="2000" dirty="0">
                <a:solidFill>
                  <a:schemeClr val="bg2">
                    <a:lumMod val="75000"/>
                  </a:schemeClr>
                </a:solidFill>
                <a:latin typeface="+mn-lt"/>
              </a:rPr>
              <a:t>.</a:t>
            </a:r>
          </a:p>
        </p:txBody>
      </p:sp>
    </p:spTree>
    <p:extLst>
      <p:ext uri="{BB962C8B-B14F-4D97-AF65-F5344CB8AC3E}">
        <p14:creationId xmlns:p14="http://schemas.microsoft.com/office/powerpoint/2010/main" val="3379709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a:xfrm>
            <a:off x="685800" y="1325527"/>
            <a:ext cx="7772400" cy="4953000"/>
          </a:xfrm>
        </p:spPr>
        <p:txBody>
          <a:bodyPr/>
          <a:lstStyle/>
          <a:p>
            <a:r>
              <a:rPr lang="en-US" altLang="en-US" dirty="0"/>
              <a:t>Standardized approach to chemical sensors processing using nanostructures.</a:t>
            </a:r>
          </a:p>
          <a:p>
            <a:pPr lvl="1"/>
            <a:r>
              <a:rPr lang="en-US" altLang="en-US" dirty="0"/>
              <a:t>Integration and alignment of nanostructures with </a:t>
            </a:r>
            <a:r>
              <a:rPr lang="en-US" altLang="en-US" dirty="0" err="1"/>
              <a:t>microfabrication</a:t>
            </a:r>
            <a:r>
              <a:rPr lang="en-US" altLang="en-US" dirty="0"/>
              <a:t> methods.</a:t>
            </a:r>
          </a:p>
          <a:p>
            <a:r>
              <a:rPr lang="en-US" altLang="en-US" dirty="0"/>
              <a:t>Mass production of sensors with uniformly controlled properties.</a:t>
            </a:r>
          </a:p>
          <a:p>
            <a:r>
              <a:rPr lang="en-US" altLang="en-US" dirty="0"/>
              <a:t>Approach addresses significant barriers in integrating nanotechnology with </a:t>
            </a:r>
            <a:r>
              <a:rPr lang="en-US" altLang="en-US" dirty="0" err="1"/>
              <a:t>microsensors</a:t>
            </a:r>
            <a:r>
              <a:rPr lang="en-US" altLang="en-US" dirty="0"/>
              <a:t>, such as </a:t>
            </a:r>
          </a:p>
          <a:p>
            <a:pPr lvl="1"/>
            <a:r>
              <a:rPr lang="en-US" altLang="en-US" dirty="0"/>
              <a:t>Deposition control </a:t>
            </a:r>
          </a:p>
          <a:p>
            <a:pPr lvl="1"/>
            <a:r>
              <a:rPr lang="en-US" altLang="en-US" dirty="0"/>
              <a:t>Contact robustness</a:t>
            </a:r>
          </a:p>
          <a:p>
            <a:pPr lvl="1"/>
            <a:r>
              <a:rPr lang="en-US" altLang="en-US" dirty="0"/>
              <a:t>Simplified processing</a:t>
            </a:r>
          </a:p>
          <a:p>
            <a:endParaRPr lang="en-US" dirty="0"/>
          </a:p>
        </p:txBody>
      </p:sp>
      <p:sp>
        <p:nvSpPr>
          <p:cNvPr id="4" name="Slide Number Placeholder 3"/>
          <p:cNvSpPr>
            <a:spLocks noGrp="1"/>
          </p:cNvSpPr>
          <p:nvPr>
            <p:ph type="sldNum" sz="quarter" idx="11"/>
          </p:nvPr>
        </p:nvSpPr>
        <p:spPr/>
        <p:txBody>
          <a:bodyPr/>
          <a:lstStyle/>
          <a:p>
            <a:fld id="{DF305FC6-1B19-4AEE-8472-842E99C63441}" type="slidenum">
              <a:rPr lang="en-US" smtClean="0">
                <a:solidFill>
                  <a:srgbClr val="003296"/>
                </a:solidFill>
              </a:rPr>
              <a:pPr/>
              <a:t>15</a:t>
            </a:fld>
            <a:endParaRPr lang="en-US" sz="1000">
              <a:solidFill>
                <a:srgbClr val="003296"/>
              </a:solidFill>
              <a:latin typeface="Times New Roman" pitchFamily="1" charset="0"/>
            </a:endParaRPr>
          </a:p>
        </p:txBody>
      </p:sp>
    </p:spTree>
    <p:extLst>
      <p:ext uri="{BB962C8B-B14F-4D97-AF65-F5344CB8AC3E}">
        <p14:creationId xmlns:p14="http://schemas.microsoft.com/office/powerpoint/2010/main" val="3304545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p:txBody>
          <a:bodyPr/>
          <a:lstStyle/>
          <a:p>
            <a:r>
              <a:rPr lang="en-US" altLang="en-US" dirty="0"/>
              <a:t>Resulting sensors can be used in applications where presently </a:t>
            </a:r>
            <a:r>
              <a:rPr lang="en-US" altLang="en-US" dirty="0" err="1"/>
              <a:t>microsensors</a:t>
            </a:r>
            <a:r>
              <a:rPr lang="en-US" altLang="en-US" dirty="0"/>
              <a:t> are used.</a:t>
            </a:r>
          </a:p>
          <a:p>
            <a:r>
              <a:rPr lang="en-US" altLang="en-US" dirty="0"/>
              <a:t>Further refinement of the DEP and photoresist suspension are planned to increase and to better control the yield for each paired contact pattern.</a:t>
            </a:r>
          </a:p>
          <a:p>
            <a:r>
              <a:rPr lang="en-US" altLang="en-US" dirty="0"/>
              <a:t>Current work in applying mass production approach with metal oxide nanostructures.</a:t>
            </a:r>
          </a:p>
          <a:p>
            <a:endParaRPr lang="en-US" dirty="0"/>
          </a:p>
        </p:txBody>
      </p:sp>
      <p:sp>
        <p:nvSpPr>
          <p:cNvPr id="4" name="Slide Number Placeholder 3"/>
          <p:cNvSpPr>
            <a:spLocks noGrp="1"/>
          </p:cNvSpPr>
          <p:nvPr>
            <p:ph type="sldNum" sz="quarter" idx="11"/>
          </p:nvPr>
        </p:nvSpPr>
        <p:spPr/>
        <p:txBody>
          <a:bodyPr/>
          <a:lstStyle/>
          <a:p>
            <a:fld id="{DF305FC6-1B19-4AEE-8472-842E99C63441}" type="slidenum">
              <a:rPr lang="en-US" smtClean="0">
                <a:solidFill>
                  <a:srgbClr val="003296"/>
                </a:solidFill>
              </a:rPr>
              <a:pPr/>
              <a:t>16</a:t>
            </a:fld>
            <a:endParaRPr lang="en-US" sz="1000">
              <a:solidFill>
                <a:srgbClr val="003296"/>
              </a:solidFill>
              <a:latin typeface="Times New Roman" pitchFamily="1" charset="0"/>
            </a:endParaRPr>
          </a:p>
        </p:txBody>
      </p:sp>
    </p:spTree>
    <p:extLst>
      <p:ext uri="{BB962C8B-B14F-4D97-AF65-F5344CB8AC3E}">
        <p14:creationId xmlns:p14="http://schemas.microsoft.com/office/powerpoint/2010/main" val="736782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ACKNOWLEDGEMNTS</a:t>
            </a:r>
            <a:endParaRPr lang="en-US" b="1" dirty="0"/>
          </a:p>
        </p:txBody>
      </p:sp>
      <p:sp>
        <p:nvSpPr>
          <p:cNvPr id="3" name="Content Placeholder 2"/>
          <p:cNvSpPr>
            <a:spLocks noGrp="1"/>
          </p:cNvSpPr>
          <p:nvPr>
            <p:ph idx="1"/>
          </p:nvPr>
        </p:nvSpPr>
        <p:spPr/>
        <p:txBody>
          <a:bodyPr/>
          <a:lstStyle/>
          <a:p>
            <a:pPr algn="just">
              <a:buFont typeface="Arial" panose="020B0604020202020204" pitchFamily="34" charset="0"/>
              <a:buChar char="•"/>
            </a:pPr>
            <a:r>
              <a:rPr lang="en-US" dirty="0"/>
              <a:t>Dr. Gary Hunter, Laura Evans, Gordon Berger and Dr. Jennifer </a:t>
            </a:r>
            <a:r>
              <a:rPr lang="en-US" dirty="0" smtClean="0"/>
              <a:t>Xu</a:t>
            </a:r>
          </a:p>
          <a:p>
            <a:pPr marL="0" indent="0" algn="just">
              <a:buNone/>
            </a:pPr>
            <a:endParaRPr lang="en-US" dirty="0"/>
          </a:p>
          <a:p>
            <a:pPr algn="just">
              <a:buFont typeface="Arial" panose="020B0604020202020204" pitchFamily="34" charset="0"/>
              <a:buChar char="•"/>
            </a:pPr>
            <a:r>
              <a:rPr lang="en-US" dirty="0"/>
              <a:t> Technical Support:</a:t>
            </a:r>
          </a:p>
          <a:p>
            <a:pPr lvl="1" algn="just">
              <a:buFont typeface="Arial" panose="020B0604020202020204" pitchFamily="34" charset="0"/>
              <a:buChar char="―"/>
            </a:pPr>
            <a:r>
              <a:rPr lang="en-US" dirty="0"/>
              <a:t> José M. González</a:t>
            </a:r>
          </a:p>
          <a:p>
            <a:pPr lvl="1" algn="just">
              <a:buFont typeface="Arial" panose="020B0604020202020204" pitchFamily="34" charset="0"/>
              <a:buChar char="―"/>
            </a:pPr>
            <a:r>
              <a:rPr lang="en-US" dirty="0"/>
              <a:t> </a:t>
            </a:r>
            <a:r>
              <a:rPr lang="en-US" dirty="0" smtClean="0"/>
              <a:t>Michelle </a:t>
            </a:r>
            <a:r>
              <a:rPr lang="en-US" dirty="0" err="1" smtClean="0"/>
              <a:t>Mrdenovich</a:t>
            </a:r>
            <a:endParaRPr lang="en-US" dirty="0"/>
          </a:p>
          <a:p>
            <a:pPr lvl="1" algn="just">
              <a:buFont typeface="Arial" panose="020B0604020202020204" pitchFamily="34" charset="0"/>
              <a:buChar char="―"/>
            </a:pPr>
            <a:r>
              <a:rPr lang="en-US" dirty="0"/>
              <a:t> Christopher Hampton</a:t>
            </a:r>
          </a:p>
          <a:p>
            <a:pPr lvl="1" algn="just">
              <a:buFont typeface="Arial" pitchFamily="34" charset="0"/>
              <a:buChar char="•"/>
            </a:pPr>
            <a:endParaRPr lang="en-US" dirty="0"/>
          </a:p>
          <a:p>
            <a:pPr algn="just">
              <a:buFont typeface="Arial" panose="020B0604020202020204" pitchFamily="34" charset="0"/>
              <a:buChar char="•"/>
            </a:pPr>
            <a:r>
              <a:rPr lang="en-US" dirty="0"/>
              <a:t> Dr. Lawrence G. </a:t>
            </a:r>
            <a:r>
              <a:rPr lang="en-US" dirty="0" err="1"/>
              <a:t>Matus</a:t>
            </a:r>
            <a:r>
              <a:rPr lang="en-US" dirty="0"/>
              <a:t> and Dr. Mary V. Zeller for helpful discussions.</a:t>
            </a:r>
          </a:p>
          <a:p>
            <a:pPr marL="0" indent="0" algn="just">
              <a:buNone/>
            </a:pPr>
            <a:endParaRPr lang="en-US" dirty="0"/>
          </a:p>
          <a:p>
            <a:pPr algn="just">
              <a:buFont typeface="Arial" panose="020B0604020202020204" pitchFamily="34" charset="0"/>
              <a:buChar char="•"/>
            </a:pPr>
            <a:r>
              <a:rPr lang="en-US" dirty="0"/>
              <a:t> Research supported by the Vehicle Systems Safety Technologies (VSST) Project.</a:t>
            </a:r>
          </a:p>
          <a:p>
            <a:pPr>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fld id="{DF305FC6-1B19-4AEE-8472-842E99C63441}" type="slidenum">
              <a:rPr lang="en-US" smtClean="0">
                <a:solidFill>
                  <a:srgbClr val="003296"/>
                </a:solidFill>
              </a:rPr>
              <a:pPr/>
              <a:t>17</a:t>
            </a:fld>
            <a:endParaRPr lang="en-US" sz="1000">
              <a:solidFill>
                <a:srgbClr val="003296"/>
              </a:solidFill>
              <a:latin typeface="Times New Roman" pitchFamily="1" charset="0"/>
            </a:endParaRPr>
          </a:p>
        </p:txBody>
      </p:sp>
    </p:spTree>
    <p:extLst>
      <p:ext uri="{BB962C8B-B14F-4D97-AF65-F5344CB8AC3E}">
        <p14:creationId xmlns:p14="http://schemas.microsoft.com/office/powerpoint/2010/main" val="4280374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4" name="Slide Number Placeholder 3"/>
          <p:cNvSpPr>
            <a:spLocks noGrp="1"/>
          </p:cNvSpPr>
          <p:nvPr>
            <p:ph type="sldNum" sz="quarter" idx="11"/>
          </p:nvPr>
        </p:nvSpPr>
        <p:spPr/>
        <p:txBody>
          <a:bodyPr/>
          <a:lstStyle/>
          <a:p>
            <a:fld id="{DF305FC6-1B19-4AEE-8472-842E99C63441}" type="slidenum">
              <a:rPr lang="en-US" smtClean="0">
                <a:solidFill>
                  <a:srgbClr val="003296"/>
                </a:solidFill>
              </a:rPr>
              <a:pPr/>
              <a:t>18</a:t>
            </a:fld>
            <a:endParaRPr lang="en-US" sz="1000">
              <a:solidFill>
                <a:srgbClr val="003296"/>
              </a:solidFill>
              <a:latin typeface="Times New Roman" pitchFamily="1" charset="0"/>
            </a:endParaRPr>
          </a:p>
        </p:txBody>
      </p:sp>
      <p:pic>
        <p:nvPicPr>
          <p:cNvPr id="5" name="Picture 2" descr="C:\Users\abiaggi\AppData\Local\Microsoft\Windows\Temporary Internet Files\Low\Content.IE5\5I5H4F2P\MP9102180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440707"/>
            <a:ext cx="6400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9892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lstStyle/>
          <a:p>
            <a:r>
              <a:rPr lang="en-US" altLang="en-US" dirty="0"/>
              <a:t>Background</a:t>
            </a:r>
          </a:p>
          <a:p>
            <a:r>
              <a:rPr lang="en-US" altLang="en-US" dirty="0"/>
              <a:t>Previous Work</a:t>
            </a:r>
          </a:p>
          <a:p>
            <a:r>
              <a:rPr lang="en-US" altLang="en-US" dirty="0"/>
              <a:t>Experimental</a:t>
            </a:r>
          </a:p>
          <a:p>
            <a:r>
              <a:rPr lang="en-US" altLang="en-US" dirty="0"/>
              <a:t>Results and Discussion</a:t>
            </a:r>
          </a:p>
          <a:p>
            <a:r>
              <a:rPr lang="en-US" altLang="en-US" dirty="0"/>
              <a:t>Summary</a:t>
            </a:r>
          </a:p>
          <a:p>
            <a:r>
              <a:rPr lang="en-US" altLang="en-US" dirty="0"/>
              <a:t>Acknowledgements</a:t>
            </a:r>
          </a:p>
          <a:p>
            <a:pPr marL="0" indent="0">
              <a:buNone/>
            </a:pPr>
            <a:endParaRPr lang="en-US" dirty="0"/>
          </a:p>
        </p:txBody>
      </p:sp>
      <p:sp>
        <p:nvSpPr>
          <p:cNvPr id="4" name="Slide Number Placeholder 3"/>
          <p:cNvSpPr>
            <a:spLocks noGrp="1"/>
          </p:cNvSpPr>
          <p:nvPr>
            <p:ph type="sldNum" sz="quarter" idx="11"/>
          </p:nvPr>
        </p:nvSpPr>
        <p:spPr/>
        <p:txBody>
          <a:bodyPr/>
          <a:lstStyle/>
          <a:p>
            <a:fld id="{DF305FC6-1B19-4AEE-8472-842E99C63441}" type="slidenum">
              <a:rPr lang="en-US" smtClean="0">
                <a:solidFill>
                  <a:srgbClr val="003296"/>
                </a:solidFill>
              </a:rPr>
              <a:pPr/>
              <a:t>2</a:t>
            </a:fld>
            <a:endParaRPr lang="en-US" sz="1000">
              <a:solidFill>
                <a:srgbClr val="003296"/>
              </a:solidFill>
              <a:latin typeface="Times New Roman" pitchFamily="1" charset="0"/>
            </a:endParaRPr>
          </a:p>
        </p:txBody>
      </p:sp>
    </p:spTree>
    <p:extLst>
      <p:ext uri="{BB962C8B-B14F-4D97-AF65-F5344CB8AC3E}">
        <p14:creationId xmlns:p14="http://schemas.microsoft.com/office/powerpoint/2010/main" val="1520913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A852370-0D42-4842-9D93-36AD89DB9DCB}" type="slidenum">
              <a:rPr lang="en-US" smtClean="0">
                <a:solidFill>
                  <a:srgbClr val="003296"/>
                </a:solidFill>
              </a:rPr>
              <a:pPr/>
              <a:t>3</a:t>
            </a:fld>
            <a:endParaRPr lang="en-US" sz="1000">
              <a:solidFill>
                <a:srgbClr val="003296"/>
              </a:solidFill>
              <a:latin typeface="Times New Roman" pitchFamily="1" charset="0"/>
            </a:endParaRPr>
          </a:p>
        </p:txBody>
      </p:sp>
      <p:grpSp>
        <p:nvGrpSpPr>
          <p:cNvPr id="35" name="Group 34"/>
          <p:cNvGrpSpPr/>
          <p:nvPr/>
        </p:nvGrpSpPr>
        <p:grpSpPr>
          <a:xfrm>
            <a:off x="-27703" y="1328738"/>
            <a:ext cx="9144000" cy="5337175"/>
            <a:chOff x="0" y="1216025"/>
            <a:chExt cx="9144000" cy="5337175"/>
          </a:xfrm>
        </p:grpSpPr>
        <p:grpSp>
          <p:nvGrpSpPr>
            <p:cNvPr id="4" name="Group 3"/>
            <p:cNvGrpSpPr>
              <a:grpSpLocks/>
            </p:cNvGrpSpPr>
            <p:nvPr/>
          </p:nvGrpSpPr>
          <p:grpSpPr bwMode="auto">
            <a:xfrm>
              <a:off x="442913" y="3773488"/>
              <a:ext cx="3005137" cy="2740025"/>
              <a:chOff x="-7" y="1431"/>
              <a:chExt cx="2167" cy="1967"/>
            </a:xfrm>
          </p:grpSpPr>
          <p:sp>
            <p:nvSpPr>
              <p:cNvPr id="5" name="Text Box 4"/>
              <p:cNvSpPr txBox="1">
                <a:spLocks noChangeArrowheads="1"/>
              </p:cNvSpPr>
              <p:nvPr/>
            </p:nvSpPr>
            <p:spPr bwMode="auto">
              <a:xfrm>
                <a:off x="913" y="2934"/>
                <a:ext cx="1247"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latin typeface="Arial" panose="020B0604020202020204" pitchFamily="34" charset="0"/>
                  </a:rPr>
                  <a:t>Nanocrystalline Tin Oxide NOx and CO Sensor</a:t>
                </a:r>
              </a:p>
            </p:txBody>
          </p:sp>
          <p:graphicFrame>
            <p:nvGraphicFramePr>
              <p:cNvPr id="6" name="Object 5"/>
              <p:cNvGraphicFramePr>
                <a:graphicFrameLocks noChangeAspect="1"/>
              </p:cNvGraphicFramePr>
              <p:nvPr/>
            </p:nvGraphicFramePr>
            <p:xfrm>
              <a:off x="144" y="2439"/>
              <a:ext cx="611" cy="583"/>
            </p:xfrm>
            <a:graphic>
              <a:graphicData uri="http://schemas.openxmlformats.org/presentationml/2006/ole">
                <mc:AlternateContent xmlns:mc="http://schemas.openxmlformats.org/markup-compatibility/2006">
                  <mc:Choice xmlns:v="urn:schemas-microsoft-com:vml" Requires="v">
                    <p:oleObj spid="_x0000_s1194" name="Document" r:id="rId4" imgW="2924556" imgH="2790444" progId="Word.Document.8">
                      <p:embed/>
                    </p:oleObj>
                  </mc:Choice>
                  <mc:Fallback>
                    <p:oleObj name="Document" r:id="rId4" imgW="2924556" imgH="279044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2439"/>
                            <a:ext cx="611" cy="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31"/>
                <a:ext cx="816"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48" y="1431"/>
                <a:ext cx="6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7" y="2057"/>
                <a:ext cx="814"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latin typeface="Arial" panose="020B0604020202020204" pitchFamily="34" charset="0"/>
                  </a:rPr>
                  <a:t>Oxygen Sensor</a:t>
                </a:r>
              </a:p>
            </p:txBody>
          </p:sp>
          <p:sp>
            <p:nvSpPr>
              <p:cNvPr id="10" name="Rectangle 9"/>
              <p:cNvSpPr>
                <a:spLocks noChangeArrowheads="1"/>
              </p:cNvSpPr>
              <p:nvPr/>
            </p:nvSpPr>
            <p:spPr bwMode="auto">
              <a:xfrm>
                <a:off x="196" y="3063"/>
                <a:ext cx="548"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latin typeface="Arial" panose="020B0604020202020204" pitchFamily="34" charset="0"/>
                  </a:rPr>
                  <a:t>H2 Sensor</a:t>
                </a:r>
              </a:p>
            </p:txBody>
          </p:sp>
          <p:sp>
            <p:nvSpPr>
              <p:cNvPr id="11" name="Rectangle 10"/>
              <p:cNvSpPr>
                <a:spLocks noChangeArrowheads="1"/>
              </p:cNvSpPr>
              <p:nvPr/>
            </p:nvSpPr>
            <p:spPr bwMode="auto">
              <a:xfrm>
                <a:off x="1104" y="2007"/>
                <a:ext cx="968"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latin typeface="Arial" panose="020B0604020202020204" pitchFamily="34" charset="0"/>
                  </a:rPr>
                  <a:t> SiC Hydrocarbon </a:t>
                </a:r>
              </a:p>
              <a:p>
                <a:pPr algn="ctr"/>
                <a:r>
                  <a:rPr lang="en-US" altLang="en-US" sz="1200" b="1">
                    <a:latin typeface="Arial" panose="020B0604020202020204" pitchFamily="34" charset="0"/>
                  </a:rPr>
                  <a:t>Sensor</a:t>
                </a:r>
              </a:p>
            </p:txBody>
          </p:sp>
          <p:graphicFrame>
            <p:nvGraphicFramePr>
              <p:cNvPr id="12" name="Object 11"/>
              <p:cNvGraphicFramePr>
                <a:graphicFrameLocks noChangeAspect="1"/>
              </p:cNvGraphicFramePr>
              <p:nvPr/>
            </p:nvGraphicFramePr>
            <p:xfrm>
              <a:off x="1104" y="2343"/>
              <a:ext cx="960" cy="628"/>
            </p:xfrm>
            <a:graphic>
              <a:graphicData uri="http://schemas.openxmlformats.org/presentationml/2006/ole">
                <mc:AlternateContent xmlns:mc="http://schemas.openxmlformats.org/markup-compatibility/2006">
                  <mc:Choice xmlns:v="urn:schemas-microsoft-com:vml" Requires="v">
                    <p:oleObj spid="_x0000_s1195" name="Photo Editor Photo" r:id="rId8" imgW="6792273" imgH="4371429" progId="">
                      <p:embed/>
                    </p:oleObj>
                  </mc:Choice>
                  <mc:Fallback>
                    <p:oleObj name="Photo Editor Photo" r:id="rId8" imgW="6792273" imgH="4371429"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4" y="2343"/>
                            <a:ext cx="960" cy="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3" name="Rectangle 12"/>
            <p:cNvSpPr>
              <a:spLocks noChangeArrowheads="1"/>
            </p:cNvSpPr>
            <p:nvPr/>
          </p:nvSpPr>
          <p:spPr bwMode="auto">
            <a:xfrm>
              <a:off x="381000" y="3657600"/>
              <a:ext cx="3128963" cy="28194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4" name="Line 13"/>
            <p:cNvSpPr>
              <a:spLocks noChangeShapeType="1"/>
            </p:cNvSpPr>
            <p:nvPr/>
          </p:nvSpPr>
          <p:spPr bwMode="auto">
            <a:xfrm>
              <a:off x="3657600" y="4394200"/>
              <a:ext cx="609600" cy="0"/>
            </a:xfrm>
            <a:prstGeom prst="line">
              <a:avLst/>
            </a:prstGeom>
            <a:noFill/>
            <a:ln w="12382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5" name="Line 14"/>
            <p:cNvSpPr>
              <a:spLocks noChangeShapeType="1"/>
            </p:cNvSpPr>
            <p:nvPr/>
          </p:nvSpPr>
          <p:spPr bwMode="auto">
            <a:xfrm flipV="1">
              <a:off x="3657600" y="3336925"/>
              <a:ext cx="457200" cy="381000"/>
            </a:xfrm>
            <a:prstGeom prst="line">
              <a:avLst/>
            </a:prstGeom>
            <a:noFill/>
            <a:ln w="12382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6" name="Line 15"/>
            <p:cNvSpPr>
              <a:spLocks noChangeShapeType="1"/>
            </p:cNvSpPr>
            <p:nvPr/>
          </p:nvSpPr>
          <p:spPr bwMode="auto">
            <a:xfrm>
              <a:off x="3733800" y="5530850"/>
              <a:ext cx="533400" cy="0"/>
            </a:xfrm>
            <a:prstGeom prst="line">
              <a:avLst/>
            </a:prstGeom>
            <a:noFill/>
            <a:ln w="12382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7" name="Rectangle 20"/>
            <p:cNvSpPr>
              <a:spLocks noChangeArrowheads="1"/>
            </p:cNvSpPr>
            <p:nvPr/>
          </p:nvSpPr>
          <p:spPr bwMode="auto">
            <a:xfrm>
              <a:off x="5486400" y="1230313"/>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lvl="1" algn="ctr"/>
              <a:r>
                <a:rPr lang="en-US" altLang="en-US" sz="1200" b="1">
                  <a:solidFill>
                    <a:srgbClr val="FF0000"/>
                  </a:solidFill>
                  <a:latin typeface="Arial" panose="020B0604020202020204" pitchFamily="34" charset="0"/>
                </a:rPr>
                <a:t>“Lick and Stick” Space Launch Vehicle Leak Sensors with Power and Telemetry</a:t>
              </a:r>
            </a:p>
          </p:txBody>
        </p:sp>
        <p:graphicFrame>
          <p:nvGraphicFramePr>
            <p:cNvPr id="18" name="Object 21"/>
            <p:cNvGraphicFramePr>
              <a:graphicFrameLocks noChangeAspect="1"/>
            </p:cNvGraphicFramePr>
            <p:nvPr>
              <p:extLst>
                <p:ext uri="{D42A27DB-BD31-4B8C-83A1-F6EECF244321}">
                  <p14:modId xmlns:p14="http://schemas.microsoft.com/office/powerpoint/2010/main" val="421615089"/>
                </p:ext>
              </p:extLst>
            </p:nvPr>
          </p:nvGraphicFramePr>
          <p:xfrm>
            <a:off x="5875338" y="4919663"/>
            <a:ext cx="1450975" cy="957262"/>
          </p:xfrm>
          <a:graphic>
            <a:graphicData uri="http://schemas.openxmlformats.org/presentationml/2006/ole">
              <mc:AlternateContent xmlns:mc="http://schemas.openxmlformats.org/markup-compatibility/2006">
                <mc:Choice xmlns:v="urn:schemas-microsoft-com:vml" Requires="v">
                  <p:oleObj spid="_x0000_s1196" name="Photo Editor Photo" r:id="rId10" imgW="11076190" imgH="7306695" progId="">
                    <p:embed/>
                  </p:oleObj>
                </mc:Choice>
                <mc:Fallback>
                  <p:oleObj name="Photo Editor Photo" r:id="rId10" imgW="11076190" imgH="7306695" progId="">
                    <p:embed/>
                    <p:pic>
                      <p:nvPicPr>
                        <p:cNvPr id="0" name=""/>
                        <p:cNvPicPr>
                          <a:picLocks noChangeAspect="1" noChangeArrowheads="1"/>
                        </p:cNvPicPr>
                        <p:nvPr/>
                      </p:nvPicPr>
                      <p:blipFill>
                        <a:blip r:embed="rId11">
                          <a:lum bright="12000"/>
                          <a:extLst>
                            <a:ext uri="{28A0092B-C50C-407E-A947-70E740481C1C}">
                              <a14:useLocalDpi xmlns:a14="http://schemas.microsoft.com/office/drawing/2010/main" val="0"/>
                            </a:ext>
                          </a:extLst>
                        </a:blip>
                        <a:srcRect/>
                        <a:stretch>
                          <a:fillRect/>
                        </a:stretch>
                      </p:blipFill>
                      <p:spPr bwMode="auto">
                        <a:xfrm>
                          <a:off x="5875338" y="4919663"/>
                          <a:ext cx="1450975"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Rectangle 22"/>
            <p:cNvSpPr>
              <a:spLocks noChangeArrowheads="1"/>
            </p:cNvSpPr>
            <p:nvPr/>
          </p:nvSpPr>
          <p:spPr bwMode="auto">
            <a:xfrm>
              <a:off x="6629400" y="4937125"/>
              <a:ext cx="251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lvl="1" algn="ctr"/>
              <a:r>
                <a:rPr lang="en-US" altLang="en-US" sz="1200" b="1">
                  <a:solidFill>
                    <a:srgbClr val="FF0000"/>
                  </a:solidFill>
                  <a:latin typeface="Arial" panose="020B0604020202020204" pitchFamily="34" charset="0"/>
                </a:rPr>
                <a:t>Sensor Equipped</a:t>
              </a:r>
            </a:p>
            <a:p>
              <a:pPr lvl="1" algn="ctr"/>
              <a:r>
                <a:rPr lang="en-US" altLang="en-US" sz="1200" b="1">
                  <a:solidFill>
                    <a:srgbClr val="FF0000"/>
                  </a:solidFill>
                  <a:latin typeface="Arial" panose="020B0604020202020204" pitchFamily="34" charset="0"/>
                </a:rPr>
                <a:t> Prototype Medical Pulmonary Monitor</a:t>
              </a:r>
            </a:p>
          </p:txBody>
        </p:sp>
        <p:grpSp>
          <p:nvGrpSpPr>
            <p:cNvPr id="20" name="Group 76"/>
            <p:cNvGrpSpPr>
              <a:grpSpLocks/>
            </p:cNvGrpSpPr>
            <p:nvPr/>
          </p:nvGrpSpPr>
          <p:grpSpPr bwMode="auto">
            <a:xfrm>
              <a:off x="4648200" y="3021013"/>
              <a:ext cx="3649663" cy="1744662"/>
              <a:chOff x="2928" y="1903"/>
              <a:chExt cx="2299" cy="1099"/>
            </a:xfrm>
          </p:grpSpPr>
          <p:pic>
            <p:nvPicPr>
              <p:cNvPr id="21" name="Picture 24"/>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15" y="2167"/>
                <a:ext cx="1065"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Object 25"/>
              <p:cNvGraphicFramePr>
                <a:graphicFrameLocks noChangeAspect="1"/>
              </p:cNvGraphicFramePr>
              <p:nvPr/>
            </p:nvGraphicFramePr>
            <p:xfrm>
              <a:off x="4245" y="2167"/>
              <a:ext cx="982" cy="785"/>
            </p:xfrm>
            <a:graphic>
              <a:graphicData uri="http://schemas.openxmlformats.org/presentationml/2006/ole">
                <mc:AlternateContent xmlns:mc="http://schemas.openxmlformats.org/markup-compatibility/2006">
                  <mc:Choice xmlns:v="urn:schemas-microsoft-com:vml" Requires="v">
                    <p:oleObj spid="_x0000_s1197" name="Photo Editor Photo" r:id="rId13" imgW="3219899" imgH="2781688" progId="">
                      <p:embed/>
                    </p:oleObj>
                  </mc:Choice>
                  <mc:Fallback>
                    <p:oleObj name="Photo Editor Photo" r:id="rId13" imgW="3219899" imgH="2781688"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45" y="2167"/>
                            <a:ext cx="982" cy="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Rectangle 26"/>
              <p:cNvSpPr>
                <a:spLocks noChangeArrowheads="1"/>
              </p:cNvSpPr>
              <p:nvPr/>
            </p:nvSpPr>
            <p:spPr bwMode="auto">
              <a:xfrm>
                <a:off x="2928" y="1903"/>
                <a:ext cx="21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lvl="1" algn="ctr"/>
                <a:r>
                  <a:rPr lang="en-US" altLang="en-US" sz="1200" b="1">
                    <a:solidFill>
                      <a:srgbClr val="FF0000"/>
                    </a:solidFill>
                    <a:latin typeface="Arial" panose="020B0604020202020204" pitchFamily="34" charset="0"/>
                  </a:rPr>
                  <a:t>Aircraft Propulsion Exhaust  High Temperature Electronic Nose</a:t>
                </a:r>
              </a:p>
            </p:txBody>
          </p:sp>
        </p:grpSp>
        <p:graphicFrame>
          <p:nvGraphicFramePr>
            <p:cNvPr id="24" name="Object 28"/>
            <p:cNvGraphicFramePr>
              <a:graphicFrameLocks noChangeAspect="1"/>
            </p:cNvGraphicFramePr>
            <p:nvPr>
              <p:extLst>
                <p:ext uri="{D42A27DB-BD31-4B8C-83A1-F6EECF244321}">
                  <p14:modId xmlns:p14="http://schemas.microsoft.com/office/powerpoint/2010/main" val="2005790293"/>
                </p:ext>
              </p:extLst>
            </p:nvPr>
          </p:nvGraphicFramePr>
          <p:xfrm>
            <a:off x="366713" y="1749425"/>
            <a:ext cx="2955925" cy="1346200"/>
          </p:xfrm>
          <a:graphic>
            <a:graphicData uri="http://schemas.openxmlformats.org/presentationml/2006/ole">
              <mc:AlternateContent xmlns:mc="http://schemas.openxmlformats.org/markup-compatibility/2006">
                <mc:Choice xmlns:v="urn:schemas-microsoft-com:vml" Requires="v">
                  <p:oleObj spid="_x0000_s1198" name="Photo Editor Photo" r:id="rId15" imgW="6819048" imgH="2619048" progId="">
                    <p:embed/>
                  </p:oleObj>
                </mc:Choice>
                <mc:Fallback>
                  <p:oleObj name="Photo Editor Photo" r:id="rId15" imgW="6819048" imgH="2619048" progId="">
                    <p:embed/>
                    <p:pic>
                      <p:nvPicPr>
                        <p:cNvPr id="0" name=""/>
                        <p:cNvPicPr>
                          <a:picLocks noChangeAspect="1" noChangeArrowheads="1"/>
                        </p:cNvPicPr>
                        <p:nvPr/>
                      </p:nvPicPr>
                      <p:blipFill>
                        <a:blip r:embed="rId16">
                          <a:lum bright="18000"/>
                          <a:extLst>
                            <a:ext uri="{28A0092B-C50C-407E-A947-70E740481C1C}">
                              <a14:useLocalDpi xmlns:a14="http://schemas.microsoft.com/office/drawing/2010/main" val="0"/>
                            </a:ext>
                          </a:extLst>
                        </a:blip>
                        <a:srcRect/>
                        <a:stretch>
                          <a:fillRect/>
                        </a:stretch>
                      </p:blipFill>
                      <p:spPr bwMode="auto">
                        <a:xfrm>
                          <a:off x="366713" y="1749425"/>
                          <a:ext cx="2955925"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Rectangle 29"/>
            <p:cNvSpPr>
              <a:spLocks noChangeArrowheads="1"/>
            </p:cNvSpPr>
            <p:nvPr/>
          </p:nvSpPr>
          <p:spPr bwMode="auto">
            <a:xfrm>
              <a:off x="0" y="1216025"/>
              <a:ext cx="371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lvl="1" algn="ctr"/>
              <a:r>
                <a:rPr lang="en-US" altLang="en-US" sz="1200" b="1" dirty="0">
                  <a:solidFill>
                    <a:srgbClr val="FF0000"/>
                  </a:solidFill>
                  <a:latin typeface="Arial" panose="020B0604020202020204" pitchFamily="34" charset="0"/>
                </a:rPr>
                <a:t>Multi Species  Fire Sensors for Aircraft Cargo Bays and Space Applications </a:t>
              </a:r>
            </a:p>
          </p:txBody>
        </p:sp>
        <p:sp>
          <p:nvSpPr>
            <p:cNvPr id="26" name="Line 30"/>
            <p:cNvSpPr>
              <a:spLocks noChangeShapeType="1"/>
            </p:cNvSpPr>
            <p:nvPr/>
          </p:nvSpPr>
          <p:spPr bwMode="auto">
            <a:xfrm flipV="1">
              <a:off x="2438400" y="3092450"/>
              <a:ext cx="0" cy="488950"/>
            </a:xfrm>
            <a:prstGeom prst="line">
              <a:avLst/>
            </a:prstGeom>
            <a:noFill/>
            <a:ln w="12382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pic>
          <p:nvPicPr>
            <p:cNvPr id="27" name="Picture 31" descr="illu_iss_sts88eva"/>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48175" y="4876800"/>
              <a:ext cx="123348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32"/>
            <p:cNvSpPr>
              <a:spLocks noChangeArrowheads="1"/>
            </p:cNvSpPr>
            <p:nvPr/>
          </p:nvSpPr>
          <p:spPr bwMode="auto">
            <a:xfrm>
              <a:off x="5181600" y="5867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lvl="1" algn="ctr"/>
              <a:r>
                <a:rPr lang="en-US" altLang="en-US" sz="1200" b="1">
                  <a:solidFill>
                    <a:srgbClr val="FF0000"/>
                  </a:solidFill>
                  <a:latin typeface="Arial" panose="020B0604020202020204" pitchFamily="34" charset="0"/>
                </a:rPr>
                <a:t>Hydrazine EVA Sensors (ppb Level Detection)</a:t>
              </a:r>
            </a:p>
          </p:txBody>
        </p:sp>
        <p:pic>
          <p:nvPicPr>
            <p:cNvPr id="29" name="Picture 33" descr="MEI"/>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38600" y="6172200"/>
              <a:ext cx="17526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4"/>
            <p:cNvPicPr>
              <a:picLocks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458200" y="5943600"/>
              <a:ext cx="68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45275" y="1731963"/>
              <a:ext cx="1465263"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7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03625" y="1790700"/>
              <a:ext cx="207803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74"/>
            <p:cNvSpPr>
              <a:spLocks noChangeArrowheads="1"/>
            </p:cNvSpPr>
            <p:nvPr/>
          </p:nvSpPr>
          <p:spPr bwMode="auto">
            <a:xfrm>
              <a:off x="3182938" y="1250950"/>
              <a:ext cx="2576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lvl="1" algn="ctr"/>
              <a:r>
                <a:rPr lang="en-US" altLang="en-US" sz="1200" b="1">
                  <a:solidFill>
                    <a:srgbClr val="FF0000"/>
                  </a:solidFill>
                  <a:latin typeface="Arial" panose="020B0604020202020204" pitchFamily="34" charset="0"/>
                </a:rPr>
                <a:t>Environmental monitoring</a:t>
              </a:r>
            </a:p>
            <a:p>
              <a:pPr lvl="1" algn="ctr"/>
              <a:r>
                <a:rPr lang="en-US" altLang="en-US" sz="1200" b="1">
                  <a:solidFill>
                    <a:srgbClr val="FF0000"/>
                  </a:solidFill>
                  <a:latin typeface="Arial" panose="020B0604020202020204" pitchFamily="34" charset="0"/>
                </a:rPr>
                <a:t>(ISS Whitesand Testing)</a:t>
              </a:r>
            </a:p>
          </p:txBody>
        </p:sp>
        <p:graphicFrame>
          <p:nvGraphicFramePr>
            <p:cNvPr id="34" name="Object 75"/>
            <p:cNvGraphicFramePr>
              <a:graphicFrameLocks/>
            </p:cNvGraphicFramePr>
            <p:nvPr>
              <p:extLst>
                <p:ext uri="{D42A27DB-BD31-4B8C-83A1-F6EECF244321}">
                  <p14:modId xmlns:p14="http://schemas.microsoft.com/office/powerpoint/2010/main" val="3676262513"/>
                </p:ext>
              </p:extLst>
            </p:nvPr>
          </p:nvGraphicFramePr>
          <p:xfrm>
            <a:off x="7662863" y="5943600"/>
            <a:ext cx="631825" cy="557213"/>
          </p:xfrm>
          <a:graphic>
            <a:graphicData uri="http://schemas.openxmlformats.org/presentationml/2006/ole">
              <mc:AlternateContent xmlns:mc="http://schemas.openxmlformats.org/markup-compatibility/2006">
                <mc:Choice xmlns:v="urn:schemas-microsoft-com:vml" Requires="v">
                  <p:oleObj spid="_x0000_s1199" name="Document" r:id="rId23" imgW="698500" imgH="615950" progId="Word.Document.8">
                    <p:embed/>
                  </p:oleObj>
                </mc:Choice>
                <mc:Fallback>
                  <p:oleObj name="Document" r:id="rId23" imgW="698500" imgH="615950" progId="Word.Document.8">
                    <p:embed/>
                    <p:pic>
                      <p:nvPicPr>
                        <p:cNvPr id="0" name=""/>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662863" y="5943600"/>
                          <a:ext cx="631825"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6" name="Rectangle 2"/>
          <p:cNvSpPr>
            <a:spLocks noChangeArrowheads="1"/>
          </p:cNvSpPr>
          <p:nvPr/>
        </p:nvSpPr>
        <p:spPr bwMode="auto">
          <a:xfrm>
            <a:off x="72737" y="516298"/>
            <a:ext cx="8956964" cy="830263"/>
          </a:xfrm>
          <a:prstGeom prst="rect">
            <a:avLst/>
          </a:prstGeom>
          <a:noFill/>
          <a:ln w="12700">
            <a:noFill/>
            <a:miter lim="800000"/>
            <a:headEnd type="none" w="sm" len="sm"/>
            <a:tailEnd type="none" w="sm" len="sm"/>
          </a:ln>
        </p:spPr>
        <p:txBody>
          <a:bodyPr wrap="square">
            <a:spAutoFit/>
          </a:bodyPr>
          <a:lstStyle/>
          <a:p>
            <a:pPr marL="174625" indent="-174625" algn="ctr">
              <a:defRPr/>
            </a:pPr>
            <a:r>
              <a:rPr lang="en-US" sz="1600" b="1" i="1" dirty="0">
                <a:latin typeface="Arial" pitchFamily="34" charset="0"/>
              </a:rPr>
              <a:t>Integration of Micro Sensor Combinations into Small, Rugged Sensor Suites  </a:t>
            </a:r>
          </a:p>
          <a:p>
            <a:pPr marL="174625" indent="-174625" algn="ctr">
              <a:defRPr/>
            </a:pPr>
            <a:r>
              <a:rPr lang="en-US" sz="1600" b="1" i="1" dirty="0">
                <a:solidFill>
                  <a:schemeClr val="tx1">
                    <a:lumMod val="40000"/>
                    <a:lumOff val="60000"/>
                  </a:schemeClr>
                </a:solidFill>
                <a:latin typeface="Arial" pitchFamily="34" charset="0"/>
              </a:rPr>
              <a:t>Example Applications: AEROSPACE VEHICLE FIRE, FUEL LEAKS, EMISSIONS, ENVIRONMENTAL MONITORING,  CREW HEALTH, SECURITY</a:t>
            </a:r>
          </a:p>
        </p:txBody>
      </p:sp>
    </p:spTree>
    <p:extLst>
      <p:ext uri="{BB962C8B-B14F-4D97-AF65-F5344CB8AC3E}">
        <p14:creationId xmlns:p14="http://schemas.microsoft.com/office/powerpoint/2010/main" val="3088251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a:t>
            </a:r>
            <a:endParaRPr lang="en-US" b="1" dirty="0"/>
          </a:p>
        </p:txBody>
      </p:sp>
      <p:sp>
        <p:nvSpPr>
          <p:cNvPr id="3" name="Content Placeholder 2"/>
          <p:cNvSpPr>
            <a:spLocks noGrp="1"/>
          </p:cNvSpPr>
          <p:nvPr>
            <p:ph idx="1"/>
          </p:nvPr>
        </p:nvSpPr>
        <p:spPr>
          <a:xfrm>
            <a:off x="363679" y="1219200"/>
            <a:ext cx="8432660" cy="4953000"/>
          </a:xfrm>
        </p:spPr>
        <p:txBody>
          <a:bodyPr/>
          <a:lstStyle/>
          <a:p>
            <a:pPr>
              <a:defRPr/>
            </a:pPr>
            <a:r>
              <a:rPr lang="en-US" dirty="0"/>
              <a:t>Fabrication of operational sensors from nanostructures is less mature than MEMS sensors.</a:t>
            </a:r>
          </a:p>
          <a:p>
            <a:pPr>
              <a:defRPr/>
            </a:pPr>
            <a:r>
              <a:rPr lang="en-US" dirty="0"/>
              <a:t>No matter how good the sensor, if you cannot make contact with the sensor, then the device will be ineffective.</a:t>
            </a:r>
          </a:p>
          <a:p>
            <a:pPr>
              <a:defRPr/>
            </a:pPr>
            <a:r>
              <a:rPr lang="en-US" dirty="0"/>
              <a:t>Micro-</a:t>
            </a:r>
            <a:r>
              <a:rPr lang="en-US" dirty="0" err="1"/>
              <a:t>nano</a:t>
            </a:r>
            <a:r>
              <a:rPr lang="en-US" dirty="0"/>
              <a:t> integration/contacts </a:t>
            </a:r>
          </a:p>
          <a:p>
            <a:pPr lvl="1">
              <a:defRPr/>
            </a:pPr>
            <a:r>
              <a:rPr lang="en-US" dirty="0"/>
              <a:t>Major question for nanostructured based sensors: how are the nanostructured materials integrated into a micro/macro structure</a:t>
            </a:r>
          </a:p>
          <a:p>
            <a:pPr lvl="2">
              <a:defRPr/>
            </a:pPr>
            <a:r>
              <a:rPr lang="en-US" dirty="0"/>
              <a:t>Cost effectiveness, time-efficient, controlled electrical contact </a:t>
            </a:r>
          </a:p>
          <a:p>
            <a:pPr>
              <a:defRPr/>
            </a:pPr>
            <a:r>
              <a:rPr lang="en-US" dirty="0"/>
              <a:t>Typical standard method of deposition of nanostructures onto a sensor platform</a:t>
            </a:r>
          </a:p>
          <a:p>
            <a:pPr lvl="1">
              <a:defRPr/>
            </a:pPr>
            <a:r>
              <a:rPr lang="en-US" dirty="0"/>
              <a:t>Disperse in suspension and deposit on a substrate</a:t>
            </a:r>
          </a:p>
          <a:p>
            <a:pPr lvl="2">
              <a:defRPr/>
            </a:pPr>
            <a:r>
              <a:rPr lang="en-US" dirty="0"/>
              <a:t>Simple but difficult to reproduce</a:t>
            </a:r>
          </a:p>
          <a:p>
            <a:pPr lvl="2">
              <a:defRPr/>
            </a:pPr>
            <a:r>
              <a:rPr lang="en-US" dirty="0"/>
              <a:t>Inability to mass produce sensors in a controllable way.</a:t>
            </a:r>
          </a:p>
          <a:p>
            <a:endParaRPr lang="en-US" dirty="0"/>
          </a:p>
        </p:txBody>
      </p:sp>
      <p:sp>
        <p:nvSpPr>
          <p:cNvPr id="4" name="Slide Number Placeholder 3"/>
          <p:cNvSpPr>
            <a:spLocks noGrp="1"/>
          </p:cNvSpPr>
          <p:nvPr>
            <p:ph type="sldNum" sz="quarter" idx="11"/>
          </p:nvPr>
        </p:nvSpPr>
        <p:spPr/>
        <p:txBody>
          <a:bodyPr/>
          <a:lstStyle/>
          <a:p>
            <a:fld id="{DF305FC6-1B19-4AEE-8472-842E99C63441}" type="slidenum">
              <a:rPr lang="en-US" smtClean="0">
                <a:solidFill>
                  <a:srgbClr val="003296"/>
                </a:solidFill>
              </a:rPr>
              <a:pPr/>
              <a:t>4</a:t>
            </a:fld>
            <a:endParaRPr lang="en-US" sz="1000">
              <a:solidFill>
                <a:srgbClr val="003296"/>
              </a:solidFill>
              <a:latin typeface="Times New Roman" pitchFamily="1" charset="0"/>
            </a:endParaRPr>
          </a:p>
        </p:txBody>
      </p:sp>
    </p:spTree>
    <p:extLst>
      <p:ext uri="{BB962C8B-B14F-4D97-AF65-F5344CB8AC3E}">
        <p14:creationId xmlns:p14="http://schemas.microsoft.com/office/powerpoint/2010/main" val="2182080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a:t>
            </a:r>
            <a:endParaRPr lang="en-US" b="1" dirty="0"/>
          </a:p>
        </p:txBody>
      </p:sp>
      <p:sp>
        <p:nvSpPr>
          <p:cNvPr id="3" name="Content Placeholder 2"/>
          <p:cNvSpPr>
            <a:spLocks noGrp="1"/>
          </p:cNvSpPr>
          <p:nvPr>
            <p:ph idx="1"/>
          </p:nvPr>
        </p:nvSpPr>
        <p:spPr>
          <a:xfrm>
            <a:off x="363682" y="1219200"/>
            <a:ext cx="8432657" cy="4953000"/>
          </a:xfrm>
        </p:spPr>
        <p:txBody>
          <a:bodyPr/>
          <a:lstStyle/>
          <a:p>
            <a:pPr>
              <a:defRPr/>
            </a:pPr>
            <a:r>
              <a:rPr lang="en-US" dirty="0"/>
              <a:t>Manual methods generally involve repeatability issues e.g.</a:t>
            </a:r>
          </a:p>
          <a:p>
            <a:pPr lvl="1">
              <a:defRPr/>
            </a:pPr>
            <a:r>
              <a:rPr lang="en-US" dirty="0"/>
              <a:t>Density of the </a:t>
            </a:r>
            <a:r>
              <a:rPr lang="en-US" dirty="0" err="1"/>
              <a:t>nanorod</a:t>
            </a:r>
            <a:r>
              <a:rPr lang="en-US" dirty="0"/>
              <a:t> or nanowire materials</a:t>
            </a:r>
          </a:p>
          <a:p>
            <a:pPr lvl="1">
              <a:defRPr/>
            </a:pPr>
            <a:r>
              <a:rPr lang="en-US" dirty="0"/>
              <a:t>Quality of the contact</a:t>
            </a:r>
          </a:p>
          <a:p>
            <a:pPr lvl="1">
              <a:defRPr/>
            </a:pPr>
            <a:r>
              <a:rPr lang="en-US" dirty="0"/>
              <a:t>Limited alignment </a:t>
            </a:r>
          </a:p>
          <a:p>
            <a:pPr lvl="1">
              <a:defRPr/>
            </a:pPr>
            <a:r>
              <a:rPr lang="en-US" dirty="0"/>
              <a:t>Device contacts are random and uncontrolled, rather than reproducible and uniform.</a:t>
            </a:r>
          </a:p>
          <a:p>
            <a:endParaRPr lang="en-US" dirty="0"/>
          </a:p>
        </p:txBody>
      </p:sp>
      <p:sp>
        <p:nvSpPr>
          <p:cNvPr id="4" name="Slide Number Placeholder 3"/>
          <p:cNvSpPr>
            <a:spLocks noGrp="1"/>
          </p:cNvSpPr>
          <p:nvPr>
            <p:ph type="sldNum" sz="quarter" idx="11"/>
          </p:nvPr>
        </p:nvSpPr>
        <p:spPr/>
        <p:txBody>
          <a:bodyPr/>
          <a:lstStyle/>
          <a:p>
            <a:fld id="{DF305FC6-1B19-4AEE-8472-842E99C63441}" type="slidenum">
              <a:rPr lang="en-US" smtClean="0">
                <a:solidFill>
                  <a:srgbClr val="003296"/>
                </a:solidFill>
              </a:rPr>
              <a:pPr/>
              <a:t>5</a:t>
            </a:fld>
            <a:endParaRPr lang="en-US" sz="1000">
              <a:solidFill>
                <a:srgbClr val="003296"/>
              </a:solidFill>
              <a:latin typeface="Times New Roman" pitchFamily="1" charset="0"/>
            </a:endParaRPr>
          </a:p>
        </p:txBody>
      </p:sp>
      <p:grpSp>
        <p:nvGrpSpPr>
          <p:cNvPr id="5" name="Group 4"/>
          <p:cNvGrpSpPr>
            <a:grpSpLocks/>
          </p:cNvGrpSpPr>
          <p:nvPr/>
        </p:nvGrpSpPr>
        <p:grpSpPr bwMode="auto">
          <a:xfrm>
            <a:off x="453732" y="3823854"/>
            <a:ext cx="4411662" cy="2057400"/>
            <a:chOff x="721581" y="4952206"/>
            <a:chExt cx="3871913" cy="159385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l="36879"/>
            <a:stretch>
              <a:fillRect/>
            </a:stretch>
          </p:blipFill>
          <p:spPr bwMode="auto">
            <a:xfrm>
              <a:off x="721581" y="4952206"/>
              <a:ext cx="3871913"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61986" y="5029685"/>
              <a:ext cx="610255" cy="338201"/>
            </a:xfrm>
            <a:prstGeom prst="rect">
              <a:avLst/>
            </a:prstGeom>
            <a:noFill/>
          </p:spPr>
          <p:txBody>
            <a:bodyPr>
              <a:spAutoFit/>
            </a:bodyPr>
            <a:lstStyle/>
            <a:p>
              <a:pPr>
                <a:defRPr/>
              </a:pPr>
              <a:r>
                <a:rPr lang="en-US" sz="1600" dirty="0">
                  <a:latin typeface="+mn-lt"/>
                </a:rPr>
                <a:t>a)</a:t>
              </a:r>
            </a:p>
          </p:txBody>
        </p:sp>
        <p:sp>
          <p:nvSpPr>
            <p:cNvPr id="8" name="TextBox 7"/>
            <p:cNvSpPr txBox="1"/>
            <p:nvPr/>
          </p:nvSpPr>
          <p:spPr>
            <a:xfrm>
              <a:off x="2819854" y="5029685"/>
              <a:ext cx="608861" cy="338201"/>
            </a:xfrm>
            <a:prstGeom prst="rect">
              <a:avLst/>
            </a:prstGeom>
            <a:noFill/>
          </p:spPr>
          <p:txBody>
            <a:bodyPr>
              <a:spAutoFit/>
            </a:bodyPr>
            <a:lstStyle/>
            <a:p>
              <a:pPr>
                <a:defRPr/>
              </a:pPr>
              <a:r>
                <a:rPr lang="en-US" sz="1600" dirty="0">
                  <a:latin typeface="+mn-lt"/>
                </a:rPr>
                <a:t>b)</a:t>
              </a:r>
            </a:p>
          </p:txBody>
        </p:sp>
      </p:grpSp>
      <p:sp>
        <p:nvSpPr>
          <p:cNvPr id="9" name="Rectangle 6"/>
          <p:cNvSpPr>
            <a:spLocks noChangeArrowheads="1"/>
          </p:cNvSpPr>
          <p:nvPr/>
        </p:nvSpPr>
        <p:spPr bwMode="auto">
          <a:xfrm>
            <a:off x="5212771" y="4361839"/>
            <a:ext cx="36322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spAutoFit/>
          </a:bodyPr>
          <a:lstStyle/>
          <a:p>
            <a:pPr marL="342900" indent="-342900">
              <a:buFontTx/>
              <a:buAutoNum type="alphaLcParenR"/>
              <a:defRPr/>
            </a:pPr>
            <a:r>
              <a:rPr lang="en-US" sz="1500" dirty="0">
                <a:latin typeface="+mn-lt"/>
                <a:cs typeface="Times New Roman" pitchFamily="18" charset="0"/>
              </a:rPr>
              <a:t>nanorods contacted with the substrate via a silver epoxy</a:t>
            </a:r>
          </a:p>
          <a:p>
            <a:pPr marL="342900" indent="-342900">
              <a:buFontTx/>
              <a:buAutoNum type="alphaLcParenR"/>
              <a:defRPr/>
            </a:pPr>
            <a:r>
              <a:rPr lang="en-US" sz="1500" dirty="0">
                <a:latin typeface="+mn-lt"/>
                <a:cs typeface="Times New Roman" pitchFamily="18" charset="0"/>
              </a:rPr>
              <a:t>nanorods precipitated onto substrate between two electrodes</a:t>
            </a:r>
            <a:endParaRPr lang="en-US" sz="1500" dirty="0">
              <a:latin typeface="+mn-lt"/>
            </a:endParaRPr>
          </a:p>
        </p:txBody>
      </p:sp>
    </p:spTree>
    <p:extLst>
      <p:ext uri="{BB962C8B-B14F-4D97-AF65-F5344CB8AC3E}">
        <p14:creationId xmlns:p14="http://schemas.microsoft.com/office/powerpoint/2010/main" val="2897876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a:t>
            </a:r>
            <a:endParaRPr lang="en-US" b="1" dirty="0"/>
          </a:p>
        </p:txBody>
      </p:sp>
      <p:sp>
        <p:nvSpPr>
          <p:cNvPr id="3" name="Content Placeholder 2"/>
          <p:cNvSpPr>
            <a:spLocks noGrp="1"/>
          </p:cNvSpPr>
          <p:nvPr>
            <p:ph idx="1"/>
          </p:nvPr>
        </p:nvSpPr>
        <p:spPr>
          <a:xfrm>
            <a:off x="363682" y="1117168"/>
            <a:ext cx="8432658" cy="4953000"/>
          </a:xfrm>
        </p:spPr>
        <p:txBody>
          <a:bodyPr/>
          <a:lstStyle/>
          <a:p>
            <a:pPr algn="just"/>
            <a:r>
              <a:rPr lang="en-US" altLang="en-US" dirty="0"/>
              <a:t>Attempts to control orientation and alignment </a:t>
            </a:r>
            <a:r>
              <a:rPr lang="en-US" altLang="en-US" dirty="0" smtClean="0"/>
              <a:t>of nanostructures </a:t>
            </a:r>
            <a:r>
              <a:rPr lang="en-US" altLang="en-US" dirty="0"/>
              <a:t>on </a:t>
            </a:r>
            <a:r>
              <a:rPr lang="en-US" altLang="en-US" dirty="0" err="1"/>
              <a:t>microdevices</a:t>
            </a:r>
            <a:r>
              <a:rPr lang="en-US" altLang="en-US" dirty="0"/>
              <a:t>:</a:t>
            </a:r>
          </a:p>
          <a:p>
            <a:pPr lvl="1" algn="just"/>
            <a:r>
              <a:rPr lang="en-US" altLang="en-US" dirty="0"/>
              <a:t>AFM or laser tweezers</a:t>
            </a:r>
          </a:p>
          <a:p>
            <a:pPr lvl="2" algn="just"/>
            <a:r>
              <a:rPr lang="en-US" altLang="en-US" dirty="0"/>
              <a:t>Labor-intensive</a:t>
            </a:r>
          </a:p>
          <a:p>
            <a:pPr lvl="2" algn="just"/>
            <a:r>
              <a:rPr lang="en-US" altLang="en-US" dirty="0"/>
              <a:t>Not viable for mass production</a:t>
            </a:r>
          </a:p>
          <a:p>
            <a:pPr lvl="1" algn="just"/>
            <a:r>
              <a:rPr lang="en-US" altLang="en-US" dirty="0" smtClean="0"/>
              <a:t>e-beam </a:t>
            </a:r>
            <a:r>
              <a:rPr lang="en-US" altLang="en-US" dirty="0"/>
              <a:t>lithography</a:t>
            </a:r>
          </a:p>
          <a:p>
            <a:pPr lvl="2" algn="just"/>
            <a:r>
              <a:rPr lang="en-US" altLang="en-US" dirty="0"/>
              <a:t>High-end processing</a:t>
            </a:r>
          </a:p>
          <a:p>
            <a:pPr lvl="2" algn="just"/>
            <a:r>
              <a:rPr lang="en-US" altLang="en-US" dirty="0"/>
              <a:t>Limited to </a:t>
            </a:r>
            <a:r>
              <a:rPr lang="en-US" altLang="en-US" dirty="0" err="1"/>
              <a:t>nanodimensional</a:t>
            </a:r>
            <a:r>
              <a:rPr lang="en-US" altLang="en-US" dirty="0"/>
              <a:t> </a:t>
            </a:r>
            <a:r>
              <a:rPr lang="en-US" altLang="en-US" dirty="0" err="1"/>
              <a:t>linewidths</a:t>
            </a:r>
            <a:r>
              <a:rPr lang="en-US" altLang="en-US" dirty="0"/>
              <a:t> (standard </a:t>
            </a:r>
            <a:r>
              <a:rPr lang="en-US" altLang="en-US" dirty="0" err="1"/>
              <a:t>microfabrication</a:t>
            </a:r>
            <a:r>
              <a:rPr lang="en-US" altLang="en-US" dirty="0"/>
              <a:t> techniques require larger </a:t>
            </a:r>
            <a:r>
              <a:rPr lang="en-US" altLang="en-US" dirty="0" err="1"/>
              <a:t>linewidth</a:t>
            </a:r>
            <a:r>
              <a:rPr lang="en-US" altLang="en-US" dirty="0"/>
              <a:t> resolutions)</a:t>
            </a:r>
          </a:p>
          <a:p>
            <a:pPr lvl="1" algn="just"/>
            <a:r>
              <a:rPr lang="en-US" altLang="en-US" dirty="0"/>
              <a:t>Langmuir-Blodgett method</a:t>
            </a:r>
          </a:p>
          <a:p>
            <a:pPr lvl="2" algn="just"/>
            <a:r>
              <a:rPr lang="en-US" altLang="en-US" dirty="0"/>
              <a:t>Slow compression of dispersed nanostructures in organic solution on substrate until desired structure is achieved.</a:t>
            </a:r>
          </a:p>
          <a:p>
            <a:pPr lvl="2" algn="just"/>
            <a:r>
              <a:rPr lang="en-US" altLang="en-US" dirty="0"/>
              <a:t>Range of materials is limited</a:t>
            </a:r>
          </a:p>
          <a:p>
            <a:pPr lvl="1" algn="just"/>
            <a:r>
              <a:rPr lang="en-US" altLang="en-US" dirty="0" err="1"/>
              <a:t>Superlattice</a:t>
            </a:r>
            <a:r>
              <a:rPr lang="en-US" altLang="en-US" dirty="0"/>
              <a:t> nanowire pattern transfer (SNAP)</a:t>
            </a:r>
          </a:p>
          <a:p>
            <a:pPr lvl="2" algn="just"/>
            <a:r>
              <a:rPr lang="en-US" altLang="en-US" dirty="0"/>
              <a:t>Range of materials is limited.</a:t>
            </a:r>
          </a:p>
          <a:p>
            <a:pPr algn="just"/>
            <a:endParaRPr lang="en-US" dirty="0"/>
          </a:p>
        </p:txBody>
      </p:sp>
      <p:sp>
        <p:nvSpPr>
          <p:cNvPr id="4" name="Slide Number Placeholder 3"/>
          <p:cNvSpPr>
            <a:spLocks noGrp="1"/>
          </p:cNvSpPr>
          <p:nvPr>
            <p:ph type="sldNum" sz="quarter" idx="11"/>
          </p:nvPr>
        </p:nvSpPr>
        <p:spPr/>
        <p:txBody>
          <a:bodyPr/>
          <a:lstStyle/>
          <a:p>
            <a:fld id="{DF305FC6-1B19-4AEE-8472-842E99C63441}" type="slidenum">
              <a:rPr lang="en-US" smtClean="0">
                <a:solidFill>
                  <a:srgbClr val="003296"/>
                </a:solidFill>
              </a:rPr>
              <a:pPr/>
              <a:t>6</a:t>
            </a:fld>
            <a:endParaRPr lang="en-US" sz="1000">
              <a:solidFill>
                <a:srgbClr val="003296"/>
              </a:solidFill>
              <a:latin typeface="Times New Roman" pitchFamily="1" charset="0"/>
            </a:endParaRPr>
          </a:p>
        </p:txBody>
      </p:sp>
    </p:spTree>
    <p:extLst>
      <p:ext uri="{BB962C8B-B14F-4D97-AF65-F5344CB8AC3E}">
        <p14:creationId xmlns:p14="http://schemas.microsoft.com/office/powerpoint/2010/main" val="1385610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PREVIOUS WORK</a:t>
            </a:r>
            <a:endParaRPr lang="en-US" b="1" dirty="0"/>
          </a:p>
        </p:txBody>
      </p:sp>
      <p:sp>
        <p:nvSpPr>
          <p:cNvPr id="3" name="Content Placeholder 2"/>
          <p:cNvSpPr>
            <a:spLocks noGrp="1"/>
          </p:cNvSpPr>
          <p:nvPr>
            <p:ph idx="1"/>
          </p:nvPr>
        </p:nvSpPr>
        <p:spPr>
          <a:xfrm>
            <a:off x="385589" y="1219200"/>
            <a:ext cx="8410749" cy="4953000"/>
          </a:xfrm>
        </p:spPr>
        <p:txBody>
          <a:bodyPr/>
          <a:lstStyle/>
          <a:p>
            <a:r>
              <a:rPr lang="en-US" altLang="en-US" dirty="0"/>
              <a:t>Integration of standard </a:t>
            </a:r>
            <a:r>
              <a:rPr lang="en-US" altLang="en-US" dirty="0" err="1"/>
              <a:t>microfabrication</a:t>
            </a:r>
            <a:r>
              <a:rPr lang="en-US" altLang="en-US" dirty="0"/>
              <a:t> techniques with the alignment of nanostructures </a:t>
            </a:r>
          </a:p>
          <a:p>
            <a:pPr marL="0" indent="0">
              <a:buNone/>
            </a:pPr>
            <a:endParaRPr lang="en-US" dirty="0"/>
          </a:p>
        </p:txBody>
      </p:sp>
      <p:sp>
        <p:nvSpPr>
          <p:cNvPr id="4" name="Slide Number Placeholder 3"/>
          <p:cNvSpPr>
            <a:spLocks noGrp="1"/>
          </p:cNvSpPr>
          <p:nvPr>
            <p:ph type="sldNum" sz="quarter" idx="11"/>
          </p:nvPr>
        </p:nvSpPr>
        <p:spPr/>
        <p:txBody>
          <a:bodyPr/>
          <a:lstStyle/>
          <a:p>
            <a:fld id="{DF305FC6-1B19-4AEE-8472-842E99C63441}" type="slidenum">
              <a:rPr lang="en-US" smtClean="0">
                <a:solidFill>
                  <a:srgbClr val="003296"/>
                </a:solidFill>
              </a:rPr>
              <a:pPr/>
              <a:t>7</a:t>
            </a:fld>
            <a:endParaRPr lang="en-US" sz="1000">
              <a:solidFill>
                <a:srgbClr val="003296"/>
              </a:solidFill>
              <a:latin typeface="Times New Roman" pitchFamily="1"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23089" y="2067763"/>
            <a:ext cx="5943600" cy="3625850"/>
          </a:xfrm>
          <a:prstGeom prst="rect">
            <a:avLst/>
          </a:prstGeom>
        </p:spPr>
      </p:pic>
      <p:sp>
        <p:nvSpPr>
          <p:cNvPr id="6" name="Rectangle 4"/>
          <p:cNvSpPr>
            <a:spLocks noChangeArrowheads="1"/>
          </p:cNvSpPr>
          <p:nvPr/>
        </p:nvSpPr>
        <p:spPr bwMode="auto">
          <a:xfrm>
            <a:off x="6345437" y="1727286"/>
            <a:ext cx="2490096" cy="4708981"/>
          </a:xfrm>
          <a:prstGeom prst="rect">
            <a:avLst/>
          </a:prstGeom>
          <a:noFill/>
          <a:ln w="9525">
            <a:noFill/>
            <a:miter lim="800000"/>
            <a:headEnd/>
            <a:tailEnd/>
          </a:ln>
          <a:effectLst/>
        </p:spPr>
        <p:txBody>
          <a:bodyPr wrap="square" anchor="ctr">
            <a:spAutoFit/>
          </a:bodyPr>
          <a:lstStyle/>
          <a:p>
            <a:pPr marL="228600" indent="-228600" algn="just" eaLnBrk="1" hangingPunct="1">
              <a:buFontTx/>
              <a:buAutoNum type="arabicParenR"/>
              <a:defRPr/>
            </a:pPr>
            <a:r>
              <a:rPr lang="en-US" sz="1200" dirty="0">
                <a:latin typeface="+mn-lt"/>
                <a:ea typeface="Times New Roman" pitchFamily="18" charset="0"/>
              </a:rPr>
              <a:t>Deposit opposing sawtooth patterns on a substrate using standard photolithographic techniques. </a:t>
            </a:r>
          </a:p>
          <a:p>
            <a:pPr marL="228600" indent="-228600" algn="just" eaLnBrk="1" hangingPunct="1">
              <a:defRPr/>
            </a:pPr>
            <a:r>
              <a:rPr lang="en-US" sz="1200" dirty="0">
                <a:latin typeface="+mn-lt"/>
                <a:ea typeface="Times New Roman" pitchFamily="18" charset="0"/>
              </a:rPr>
              <a:t>2) Coat the electrodes with a </a:t>
            </a:r>
            <a:r>
              <a:rPr lang="en-US" sz="1200" dirty="0" err="1">
                <a:latin typeface="+mn-lt"/>
                <a:ea typeface="Times New Roman" pitchFamily="18" charset="0"/>
              </a:rPr>
              <a:t>photoresist</a:t>
            </a:r>
            <a:r>
              <a:rPr lang="en-US" sz="1200" dirty="0">
                <a:latin typeface="+mn-lt"/>
                <a:ea typeface="Times New Roman" pitchFamily="18" charset="0"/>
              </a:rPr>
              <a:t> mixture containing nanostructures. </a:t>
            </a:r>
          </a:p>
          <a:p>
            <a:pPr marL="228600" indent="-228600" algn="just" eaLnBrk="1" hangingPunct="1">
              <a:defRPr/>
            </a:pPr>
            <a:r>
              <a:rPr lang="en-US" sz="1200" dirty="0">
                <a:latin typeface="+mn-lt"/>
                <a:ea typeface="Times New Roman" pitchFamily="18" charset="0"/>
              </a:rPr>
              <a:t>3-4) Use the sawtooth electrodes and dielectrophoresis to align the nanostructures. </a:t>
            </a:r>
          </a:p>
          <a:p>
            <a:pPr marL="228600" indent="-228600" algn="just" eaLnBrk="1" hangingPunct="1">
              <a:defRPr/>
            </a:pPr>
            <a:r>
              <a:rPr lang="en-US" sz="1200" dirty="0">
                <a:latin typeface="+mn-lt"/>
                <a:ea typeface="Times New Roman" pitchFamily="18" charset="0"/>
              </a:rPr>
              <a:t>5) Expose the electrodes while the nanostructures are held in place with </a:t>
            </a:r>
            <a:r>
              <a:rPr lang="en-US" sz="1200" dirty="0" err="1">
                <a:latin typeface="+mn-lt"/>
                <a:ea typeface="Times New Roman" pitchFamily="18" charset="0"/>
              </a:rPr>
              <a:t>photoresist</a:t>
            </a:r>
            <a:r>
              <a:rPr lang="en-US" sz="1200" dirty="0">
                <a:latin typeface="+mn-lt"/>
                <a:ea typeface="Times New Roman" pitchFamily="18" charset="0"/>
              </a:rPr>
              <a:t>. </a:t>
            </a:r>
          </a:p>
          <a:p>
            <a:pPr marL="228600" indent="-228600" algn="just" eaLnBrk="1" hangingPunct="1">
              <a:defRPr/>
            </a:pPr>
            <a:r>
              <a:rPr lang="en-US" sz="1200" dirty="0">
                <a:latin typeface="+mn-lt"/>
                <a:ea typeface="Times New Roman" pitchFamily="18" charset="0"/>
              </a:rPr>
              <a:t>6) Deposit the top metallic layer over the bottom sawtooth electrode pattern leaving nanostructures buried in the electrodes and complete </a:t>
            </a:r>
            <a:r>
              <a:rPr lang="en-US" sz="1200" dirty="0" err="1">
                <a:latin typeface="+mn-lt"/>
                <a:ea typeface="Times New Roman" pitchFamily="18" charset="0"/>
              </a:rPr>
              <a:t>photoresist</a:t>
            </a:r>
            <a:r>
              <a:rPr lang="en-US" sz="1200" dirty="0">
                <a:latin typeface="+mn-lt"/>
                <a:ea typeface="Times New Roman" pitchFamily="18" charset="0"/>
              </a:rPr>
              <a:t> removal. The dotted line is an alternate pattern for the top metallic layer that broadly covers the bottom electrodes in a rectangle, rather than the sawtooth electrode pattern.</a:t>
            </a:r>
            <a:endParaRPr lang="en-US" sz="1200" dirty="0">
              <a:latin typeface="+mn-lt"/>
            </a:endParaRPr>
          </a:p>
        </p:txBody>
      </p:sp>
      <p:sp>
        <p:nvSpPr>
          <p:cNvPr id="8" name="Rectangle 7"/>
          <p:cNvSpPr/>
          <p:nvPr/>
        </p:nvSpPr>
        <p:spPr>
          <a:xfrm>
            <a:off x="344599" y="5710535"/>
            <a:ext cx="5673688" cy="523220"/>
          </a:xfrm>
          <a:prstGeom prst="rect">
            <a:avLst/>
          </a:prstGeom>
        </p:spPr>
        <p:txBody>
          <a:bodyPr wrap="square">
            <a:spAutoFit/>
          </a:bodyPr>
          <a:lstStyle/>
          <a:p>
            <a:r>
              <a:rPr lang="en-US" sz="1400" dirty="0" smtClean="0">
                <a:effectLst/>
                <a:latin typeface="Arial" panose="020B0604020202020204" pitchFamily="34" charset="0"/>
                <a:ea typeface="Calibri" panose="020F0502020204030204" pitchFamily="34" charset="0"/>
                <a:cs typeface="Times New Roman" panose="02020603050405020304" pitchFamily="18" charset="0"/>
              </a:rPr>
              <a:t>Fabrication steps of the alignment and deposition process. </a:t>
            </a: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a) </a:t>
            </a:r>
            <a:r>
              <a:rPr lang="en-US" sz="1400" dirty="0" smtClean="0">
                <a:effectLst/>
                <a:latin typeface="Arial" panose="020B0604020202020204" pitchFamily="34" charset="0"/>
                <a:ea typeface="Calibri" panose="020F0502020204030204" pitchFamily="34" charset="0"/>
                <a:cs typeface="Times New Roman" panose="02020603050405020304" pitchFamily="18" charset="0"/>
              </a:rPr>
              <a:t>Top view and </a:t>
            </a: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b) </a:t>
            </a:r>
            <a:r>
              <a:rPr lang="en-US" sz="1400" dirty="0" smtClean="0">
                <a:effectLst/>
                <a:latin typeface="Arial" panose="020B0604020202020204" pitchFamily="34" charset="0"/>
                <a:ea typeface="Calibri" panose="020F0502020204030204" pitchFamily="34" charset="0"/>
                <a:cs typeface="Times New Roman" panose="02020603050405020304" pitchFamily="18" charset="0"/>
              </a:rPr>
              <a:t>side view.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457200" y="6220857"/>
            <a:ext cx="5454502" cy="338554"/>
          </a:xfrm>
          <a:prstGeom prst="rect">
            <a:avLst/>
          </a:prstGeom>
        </p:spPr>
        <p:txBody>
          <a:bodyPr wrap="square">
            <a:spAutoFit/>
          </a:bodyPr>
          <a:lstStyle/>
          <a:p>
            <a:pPr>
              <a:defRPr/>
            </a:pPr>
            <a:r>
              <a:rPr lang="en-US" sz="800" b="1" dirty="0">
                <a:latin typeface="+mj-lt"/>
              </a:rPr>
              <a:t>G.W. Hunter, et.al. Nanostructured Material Sensor Processing Using Microfabrication Techniques, Sensor Review 32/2 (2012) 106-117</a:t>
            </a:r>
            <a:r>
              <a:rPr lang="en-US" sz="800" b="1" dirty="0" smtClean="0">
                <a:latin typeface="+mj-lt"/>
              </a:rPr>
              <a:t>.   *</a:t>
            </a:r>
            <a:r>
              <a:rPr lang="en-US" sz="800" b="1" dirty="0" smtClean="0">
                <a:latin typeface="+mj-lt"/>
              </a:rPr>
              <a:t>Patent</a:t>
            </a:r>
            <a:endParaRPr lang="en-US" sz="800" b="1" dirty="0">
              <a:latin typeface="+mj-lt"/>
            </a:endParaRPr>
          </a:p>
        </p:txBody>
      </p:sp>
    </p:spTree>
    <p:extLst>
      <p:ext uri="{BB962C8B-B14F-4D97-AF65-F5344CB8AC3E}">
        <p14:creationId xmlns:p14="http://schemas.microsoft.com/office/powerpoint/2010/main" val="2953670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PREVIOUS WORK</a:t>
            </a:r>
            <a:endParaRPr lang="en-US" b="1" dirty="0"/>
          </a:p>
        </p:txBody>
      </p:sp>
      <p:sp>
        <p:nvSpPr>
          <p:cNvPr id="3" name="Content Placeholder 2"/>
          <p:cNvSpPr>
            <a:spLocks noGrp="1"/>
          </p:cNvSpPr>
          <p:nvPr>
            <p:ph idx="1"/>
          </p:nvPr>
        </p:nvSpPr>
        <p:spPr>
          <a:xfrm>
            <a:off x="201057" y="1208183"/>
            <a:ext cx="4740737" cy="4953000"/>
          </a:xfrm>
        </p:spPr>
        <p:txBody>
          <a:bodyPr/>
          <a:lstStyle/>
          <a:p>
            <a:r>
              <a:rPr lang="en-US" altLang="en-US" dirty="0"/>
              <a:t>Advantages of this approach</a:t>
            </a:r>
          </a:p>
          <a:p>
            <a:pPr lvl="1"/>
            <a:r>
              <a:rPr lang="en-US" altLang="en-US" dirty="0"/>
              <a:t>Through control of photoresist density and nanostructure concentration/dispersion, different densities of nanostructures can be obtained</a:t>
            </a:r>
          </a:p>
          <a:p>
            <a:pPr lvl="1"/>
            <a:r>
              <a:rPr lang="en-US" altLang="en-US" dirty="0"/>
              <a:t>Length of nanostructures are affected by AC frequency used for alignment</a:t>
            </a:r>
          </a:p>
          <a:p>
            <a:pPr lvl="1"/>
            <a:r>
              <a:rPr lang="en-US" altLang="en-US" dirty="0"/>
              <a:t>Improved electrical contacts</a:t>
            </a:r>
          </a:p>
          <a:p>
            <a:pPr lvl="2"/>
            <a:r>
              <a:rPr lang="en-US" altLang="en-US" dirty="0"/>
              <a:t>Nanostructures are buried in a metallic contact “sandwich”</a:t>
            </a:r>
          </a:p>
          <a:p>
            <a:pPr lvl="1"/>
            <a:r>
              <a:rPr lang="en-US" altLang="en-US" dirty="0"/>
              <a:t>Incorporation of nanomaterials into standard photolithographic processing procedures</a:t>
            </a:r>
          </a:p>
          <a:p>
            <a:endParaRPr lang="en-US" dirty="0"/>
          </a:p>
        </p:txBody>
      </p:sp>
      <p:sp>
        <p:nvSpPr>
          <p:cNvPr id="4" name="Slide Number Placeholder 3"/>
          <p:cNvSpPr>
            <a:spLocks noGrp="1"/>
          </p:cNvSpPr>
          <p:nvPr>
            <p:ph type="sldNum" sz="quarter" idx="11"/>
          </p:nvPr>
        </p:nvSpPr>
        <p:spPr/>
        <p:txBody>
          <a:bodyPr/>
          <a:lstStyle/>
          <a:p>
            <a:fld id="{DF305FC6-1B19-4AEE-8472-842E99C63441}" type="slidenum">
              <a:rPr lang="en-US" smtClean="0">
                <a:solidFill>
                  <a:srgbClr val="003296"/>
                </a:solidFill>
              </a:rPr>
              <a:pPr/>
              <a:t>8</a:t>
            </a:fld>
            <a:endParaRPr lang="en-US" sz="1000">
              <a:solidFill>
                <a:srgbClr val="003296"/>
              </a:solidFill>
              <a:latin typeface="Times New Roman" pitchFamily="1" charset="0"/>
            </a:endParaRPr>
          </a:p>
        </p:txBody>
      </p:sp>
      <p:grpSp>
        <p:nvGrpSpPr>
          <p:cNvPr id="5" name="Group 4"/>
          <p:cNvGrpSpPr/>
          <p:nvPr/>
        </p:nvGrpSpPr>
        <p:grpSpPr>
          <a:xfrm>
            <a:off x="5009187" y="1150309"/>
            <a:ext cx="3924300" cy="5254625"/>
            <a:chOff x="5076825" y="1171575"/>
            <a:chExt cx="3924300" cy="5254625"/>
          </a:xfrm>
        </p:grpSpPr>
        <p:grpSp>
          <p:nvGrpSpPr>
            <p:cNvPr id="6" name="Group 7"/>
            <p:cNvGrpSpPr>
              <a:grpSpLocks/>
            </p:cNvGrpSpPr>
            <p:nvPr/>
          </p:nvGrpSpPr>
          <p:grpSpPr bwMode="auto">
            <a:xfrm>
              <a:off x="5114925" y="3276600"/>
              <a:ext cx="3886200" cy="1524000"/>
              <a:chOff x="2047" y="5323"/>
              <a:chExt cx="7877" cy="2797"/>
            </a:xfrm>
          </p:grpSpPr>
          <p:pic>
            <p:nvPicPr>
              <p:cNvPr id="75" name="Picture 8" descr="103108_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0" y="5323"/>
                <a:ext cx="3754" cy="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9" descr="103108_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7" y="5323"/>
                <a:ext cx="3768" cy="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8"/>
            <p:cNvGrpSpPr>
              <a:grpSpLocks/>
            </p:cNvGrpSpPr>
            <p:nvPr/>
          </p:nvGrpSpPr>
          <p:grpSpPr bwMode="auto">
            <a:xfrm>
              <a:off x="5076825" y="4902200"/>
              <a:ext cx="3878263" cy="1524000"/>
              <a:chOff x="5410200" y="4876800"/>
              <a:chExt cx="3428941" cy="1223283"/>
            </a:xfrm>
          </p:grpSpPr>
          <p:pic>
            <p:nvPicPr>
              <p:cNvPr id="73" name="Picture 11" descr="five_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4876800"/>
                <a:ext cx="1630114" cy="122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2" descr="five_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000" y="4876800"/>
                <a:ext cx="1600141" cy="122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18"/>
            <p:cNvGrpSpPr>
              <a:grpSpLocks/>
            </p:cNvGrpSpPr>
            <p:nvPr/>
          </p:nvGrpSpPr>
          <p:grpSpPr bwMode="auto">
            <a:xfrm>
              <a:off x="5334000" y="1171575"/>
              <a:ext cx="3475038" cy="1952625"/>
              <a:chOff x="533400" y="1066800"/>
              <a:chExt cx="3704024" cy="2152710"/>
            </a:xfrm>
          </p:grpSpPr>
          <p:grpSp>
            <p:nvGrpSpPr>
              <p:cNvPr id="9" name="Group 19"/>
              <p:cNvGrpSpPr>
                <a:grpSpLocks/>
              </p:cNvGrpSpPr>
              <p:nvPr/>
            </p:nvGrpSpPr>
            <p:grpSpPr bwMode="auto">
              <a:xfrm>
                <a:off x="2320067" y="1447800"/>
                <a:ext cx="1917357" cy="1488219"/>
                <a:chOff x="2320067" y="1447800"/>
                <a:chExt cx="1917357" cy="1488219"/>
              </a:xfrm>
            </p:grpSpPr>
            <p:pic>
              <p:nvPicPr>
                <p:cNvPr id="69" name="Picture 85"/>
                <p:cNvPicPr>
                  <a:picLocks noChangeAspect="1" noChangeArrowheads="1"/>
                </p:cNvPicPr>
                <p:nvPr/>
              </p:nvPicPr>
              <p:blipFill>
                <a:blip r:embed="rId7" cstate="print">
                  <a:extLst>
                    <a:ext uri="{28A0092B-C50C-407E-A947-70E740481C1C}">
                      <a14:useLocalDpi xmlns:a14="http://schemas.microsoft.com/office/drawing/2010/main" val="0"/>
                    </a:ext>
                  </a:extLst>
                </a:blip>
                <a:srcRect b="6641"/>
                <a:stretch>
                  <a:fillRect/>
                </a:stretch>
              </p:blipFill>
              <p:spPr bwMode="auto">
                <a:xfrm>
                  <a:off x="2362200" y="1447800"/>
                  <a:ext cx="1875224" cy="1488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 name="Group 76"/>
                <p:cNvGrpSpPr>
                  <a:grpSpLocks/>
                </p:cNvGrpSpPr>
                <p:nvPr/>
              </p:nvGrpSpPr>
              <p:grpSpPr bwMode="auto">
                <a:xfrm>
                  <a:off x="2320067" y="2514600"/>
                  <a:ext cx="861411" cy="309133"/>
                  <a:chOff x="3386867" y="2286000"/>
                  <a:chExt cx="861411" cy="309133"/>
                </a:xfrm>
              </p:grpSpPr>
              <p:sp>
                <p:nvSpPr>
                  <p:cNvPr id="71" name="Rectangle 70"/>
                  <p:cNvSpPr/>
                  <p:nvPr/>
                </p:nvSpPr>
                <p:spPr>
                  <a:xfrm flipV="1">
                    <a:off x="3505513" y="2549866"/>
                    <a:ext cx="685304" cy="45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TextBox 89"/>
                  <p:cNvSpPr txBox="1">
                    <a:spLocks noChangeArrowheads="1"/>
                  </p:cNvSpPr>
                  <p:nvPr/>
                </p:nvSpPr>
                <p:spPr bwMode="auto">
                  <a:xfrm>
                    <a:off x="3386867" y="2286000"/>
                    <a:ext cx="861411" cy="27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000" b="1">
                        <a:solidFill>
                          <a:schemeClr val="bg1"/>
                        </a:solidFill>
                        <a:latin typeface="Times New Roman" panose="02020603050405020304" pitchFamily="18" charset="0"/>
                        <a:cs typeface="Times New Roman" panose="02020603050405020304" pitchFamily="18" charset="0"/>
                      </a:rPr>
                      <a:t>1.0 mm</a:t>
                    </a:r>
                  </a:p>
                </p:txBody>
              </p:sp>
            </p:grpSp>
          </p:grpSp>
          <p:grpSp>
            <p:nvGrpSpPr>
              <p:cNvPr id="10" name="Group 70"/>
              <p:cNvGrpSpPr>
                <a:grpSpLocks/>
              </p:cNvGrpSpPr>
              <p:nvPr/>
            </p:nvGrpSpPr>
            <p:grpSpPr bwMode="auto">
              <a:xfrm>
                <a:off x="533400" y="1066800"/>
                <a:ext cx="3200400" cy="2152710"/>
                <a:chOff x="4114800" y="1143000"/>
                <a:chExt cx="3200400" cy="2152710"/>
              </a:xfrm>
            </p:grpSpPr>
            <p:sp>
              <p:nvSpPr>
                <p:cNvPr id="11" name="TextBox 63"/>
                <p:cNvSpPr txBox="1">
                  <a:spLocks noChangeArrowheads="1"/>
                </p:cNvSpPr>
                <p:nvPr/>
              </p:nvSpPr>
              <p:spPr bwMode="auto">
                <a:xfrm>
                  <a:off x="4114800" y="1371600"/>
                  <a:ext cx="9784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sz="1000" b="1">
                      <a:latin typeface="Times New Roman" panose="02020603050405020304" pitchFamily="18" charset="0"/>
                      <a:cs typeface="Times New Roman" panose="02020603050405020304" pitchFamily="18" charset="0"/>
                    </a:rPr>
                    <a:t>Pt sawtooth electrodes</a:t>
                  </a:r>
                </a:p>
              </p:txBody>
            </p:sp>
            <p:grpSp>
              <p:nvGrpSpPr>
                <p:cNvPr id="12" name="Group 69"/>
                <p:cNvGrpSpPr>
                  <a:grpSpLocks/>
                </p:cNvGrpSpPr>
                <p:nvPr/>
              </p:nvGrpSpPr>
              <p:grpSpPr bwMode="auto">
                <a:xfrm>
                  <a:off x="4343400" y="1143000"/>
                  <a:ext cx="2971800" cy="2152710"/>
                  <a:chOff x="4343400" y="1143000"/>
                  <a:chExt cx="2971800" cy="2152710"/>
                </a:xfrm>
              </p:grpSpPr>
              <p:grpSp>
                <p:nvGrpSpPr>
                  <p:cNvPr id="13" name="Group 11"/>
                  <p:cNvGrpSpPr>
                    <a:grpSpLocks/>
                  </p:cNvGrpSpPr>
                  <p:nvPr/>
                </p:nvGrpSpPr>
                <p:grpSpPr bwMode="auto">
                  <a:xfrm>
                    <a:off x="4783337" y="1524000"/>
                    <a:ext cx="1008807" cy="1354036"/>
                    <a:chOff x="1863745" y="548377"/>
                    <a:chExt cx="4839142" cy="5402390"/>
                  </a:xfrm>
                </p:grpSpPr>
                <p:sp>
                  <p:nvSpPr>
                    <p:cNvPr id="23" name="Rectangle 22"/>
                    <p:cNvSpPr/>
                    <p:nvPr/>
                  </p:nvSpPr>
                  <p:spPr>
                    <a:xfrm rot="428553">
                      <a:off x="1863745" y="548377"/>
                      <a:ext cx="4839142" cy="5402390"/>
                    </a:xfrm>
                    <a:prstGeom prst="rect">
                      <a:avLst/>
                    </a:prstGeom>
                    <a:solidFill>
                      <a:schemeClr val="bg1">
                        <a:lumMod val="95000"/>
                        <a:alpha val="28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grpSp>
                  <p:nvGrpSpPr>
                    <p:cNvPr id="24" name="Group 20"/>
                    <p:cNvGrpSpPr/>
                    <p:nvPr/>
                  </p:nvGrpSpPr>
                  <p:grpSpPr>
                    <a:xfrm rot="635226">
                      <a:off x="2285997" y="685799"/>
                      <a:ext cx="4267200" cy="5045246"/>
                      <a:chOff x="2286000" y="685800"/>
                      <a:chExt cx="4267200" cy="5045246"/>
                    </a:xfrm>
                    <a:scene3d>
                      <a:camera prst="perspectiveFront" fov="2700000">
                        <a:rot lat="20376000" lon="1938000" rev="20112001"/>
                      </a:camera>
                      <a:lightRig rig="soft" dir="t">
                        <a:rot lat="0" lon="0" rev="0"/>
                      </a:lightRig>
                    </a:scene3d>
                  </p:grpSpPr>
                  <p:grpSp>
                    <p:nvGrpSpPr>
                      <p:cNvPr id="25" name="Group 21"/>
                      <p:cNvGrpSpPr/>
                      <p:nvPr/>
                    </p:nvGrpSpPr>
                    <p:grpSpPr>
                      <a:xfrm>
                        <a:off x="2286000" y="685800"/>
                        <a:ext cx="4267200" cy="5045246"/>
                        <a:chOff x="2286000" y="685800"/>
                        <a:chExt cx="4267200" cy="5045246"/>
                      </a:xfrm>
                    </p:grpSpPr>
                    <p:grpSp>
                      <p:nvGrpSpPr>
                        <p:cNvPr id="38" name="Group 34"/>
                        <p:cNvGrpSpPr/>
                        <p:nvPr/>
                      </p:nvGrpSpPr>
                      <p:grpSpPr>
                        <a:xfrm>
                          <a:off x="2286000" y="3048000"/>
                          <a:ext cx="4267200" cy="381000"/>
                          <a:chOff x="1752600" y="1524000"/>
                          <a:chExt cx="5486400" cy="609600"/>
                        </a:xfrm>
                        <a:solidFill>
                          <a:schemeClr val="bg1">
                            <a:lumMod val="75000"/>
                          </a:schemeClr>
                        </a:solidFill>
                      </p:grpSpPr>
                      <p:sp>
                        <p:nvSpPr>
                          <p:cNvPr id="45" name="Isosceles Triangle 41"/>
                          <p:cNvSpPr/>
                          <p:nvPr/>
                        </p:nvSpPr>
                        <p:spPr>
                          <a:xfrm>
                            <a:off x="1752600" y="1905000"/>
                            <a:ext cx="457200" cy="228600"/>
                          </a:xfrm>
                          <a:prstGeom prst="triangl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sp>
                        <p:nvSpPr>
                          <p:cNvPr id="46" name="Isosceles Triangle 42"/>
                          <p:cNvSpPr/>
                          <p:nvPr/>
                        </p:nvSpPr>
                        <p:spPr>
                          <a:xfrm>
                            <a:off x="2209800" y="1905000"/>
                            <a:ext cx="457200" cy="228600"/>
                          </a:xfrm>
                          <a:prstGeom prst="triangl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sp>
                        <p:nvSpPr>
                          <p:cNvPr id="47" name="Isosceles Triangle 46"/>
                          <p:cNvSpPr/>
                          <p:nvPr/>
                        </p:nvSpPr>
                        <p:spPr>
                          <a:xfrm>
                            <a:off x="2667000" y="1905000"/>
                            <a:ext cx="457200" cy="228600"/>
                          </a:xfrm>
                          <a:prstGeom prst="triangl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sp>
                        <p:nvSpPr>
                          <p:cNvPr id="48" name="Isosceles Triangle 47"/>
                          <p:cNvSpPr/>
                          <p:nvPr/>
                        </p:nvSpPr>
                        <p:spPr>
                          <a:xfrm>
                            <a:off x="3124200" y="1905000"/>
                            <a:ext cx="457200" cy="228600"/>
                          </a:xfrm>
                          <a:prstGeom prst="triangl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sp>
                        <p:nvSpPr>
                          <p:cNvPr id="49" name="Isosceles Triangle 48"/>
                          <p:cNvSpPr/>
                          <p:nvPr/>
                        </p:nvSpPr>
                        <p:spPr>
                          <a:xfrm>
                            <a:off x="3581400" y="1905000"/>
                            <a:ext cx="457200" cy="228600"/>
                          </a:xfrm>
                          <a:prstGeom prst="triangl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sp>
                        <p:nvSpPr>
                          <p:cNvPr id="50" name="Isosceles Triangle 49"/>
                          <p:cNvSpPr/>
                          <p:nvPr/>
                        </p:nvSpPr>
                        <p:spPr>
                          <a:xfrm>
                            <a:off x="4038600" y="1905000"/>
                            <a:ext cx="457200" cy="228600"/>
                          </a:xfrm>
                          <a:prstGeom prst="triangl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sp>
                        <p:nvSpPr>
                          <p:cNvPr id="51" name="Isosceles Triangle 50"/>
                          <p:cNvSpPr/>
                          <p:nvPr/>
                        </p:nvSpPr>
                        <p:spPr>
                          <a:xfrm>
                            <a:off x="4495800" y="1905000"/>
                            <a:ext cx="457200" cy="228600"/>
                          </a:xfrm>
                          <a:prstGeom prst="triangl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sp>
                        <p:nvSpPr>
                          <p:cNvPr id="52" name="Isosceles Triangle 51"/>
                          <p:cNvSpPr/>
                          <p:nvPr/>
                        </p:nvSpPr>
                        <p:spPr>
                          <a:xfrm>
                            <a:off x="4953000" y="1905000"/>
                            <a:ext cx="457200" cy="228600"/>
                          </a:xfrm>
                          <a:prstGeom prst="triangl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sp>
                        <p:nvSpPr>
                          <p:cNvPr id="53" name="Isosceles Triangle 52"/>
                          <p:cNvSpPr/>
                          <p:nvPr/>
                        </p:nvSpPr>
                        <p:spPr>
                          <a:xfrm>
                            <a:off x="5410200" y="1905000"/>
                            <a:ext cx="457200" cy="228600"/>
                          </a:xfrm>
                          <a:prstGeom prst="triangl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sp>
                        <p:nvSpPr>
                          <p:cNvPr id="54" name="Isosceles Triangle 53"/>
                          <p:cNvSpPr/>
                          <p:nvPr/>
                        </p:nvSpPr>
                        <p:spPr>
                          <a:xfrm>
                            <a:off x="5867400" y="1905000"/>
                            <a:ext cx="457200" cy="228600"/>
                          </a:xfrm>
                          <a:prstGeom prst="triangl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sp>
                        <p:nvSpPr>
                          <p:cNvPr id="55" name="Isosceles Triangle 54"/>
                          <p:cNvSpPr/>
                          <p:nvPr/>
                        </p:nvSpPr>
                        <p:spPr>
                          <a:xfrm>
                            <a:off x="6324600" y="1905000"/>
                            <a:ext cx="457200" cy="228600"/>
                          </a:xfrm>
                          <a:prstGeom prst="triangl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sp>
                        <p:nvSpPr>
                          <p:cNvPr id="56" name="Isosceles Triangle 55"/>
                          <p:cNvSpPr/>
                          <p:nvPr/>
                        </p:nvSpPr>
                        <p:spPr>
                          <a:xfrm>
                            <a:off x="6781800" y="1905000"/>
                            <a:ext cx="457200" cy="228600"/>
                          </a:xfrm>
                          <a:prstGeom prst="triangl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sp>
                        <p:nvSpPr>
                          <p:cNvPr id="57" name="Isosceles Triangle 56"/>
                          <p:cNvSpPr/>
                          <p:nvPr/>
                        </p:nvSpPr>
                        <p:spPr>
                          <a:xfrm rot="10800000">
                            <a:off x="1752600" y="1524000"/>
                            <a:ext cx="457200" cy="228600"/>
                          </a:xfrm>
                          <a:prstGeom prst="triangl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sp>
                        <p:nvSpPr>
                          <p:cNvPr id="58" name="Isosceles Triangle 57"/>
                          <p:cNvSpPr/>
                          <p:nvPr/>
                        </p:nvSpPr>
                        <p:spPr>
                          <a:xfrm rot="10800000">
                            <a:off x="2209800" y="1524000"/>
                            <a:ext cx="457200" cy="228600"/>
                          </a:xfrm>
                          <a:prstGeom prst="triangl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sp>
                        <p:nvSpPr>
                          <p:cNvPr id="59" name="Isosceles Triangle 58"/>
                          <p:cNvSpPr/>
                          <p:nvPr/>
                        </p:nvSpPr>
                        <p:spPr>
                          <a:xfrm rot="10800000">
                            <a:off x="2667000" y="1524000"/>
                            <a:ext cx="457200" cy="228600"/>
                          </a:xfrm>
                          <a:prstGeom prst="triangl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sp>
                        <p:nvSpPr>
                          <p:cNvPr id="60" name="Isosceles Triangle 59"/>
                          <p:cNvSpPr/>
                          <p:nvPr/>
                        </p:nvSpPr>
                        <p:spPr>
                          <a:xfrm rot="10800000">
                            <a:off x="3124200" y="1524000"/>
                            <a:ext cx="457200" cy="228600"/>
                          </a:xfrm>
                          <a:prstGeom prst="triangl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sp>
                        <p:nvSpPr>
                          <p:cNvPr id="61" name="Isosceles Triangle 60"/>
                          <p:cNvSpPr/>
                          <p:nvPr/>
                        </p:nvSpPr>
                        <p:spPr>
                          <a:xfrm rot="10800000">
                            <a:off x="3581400" y="1524000"/>
                            <a:ext cx="457200" cy="228600"/>
                          </a:xfrm>
                          <a:prstGeom prst="triangl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sp>
                        <p:nvSpPr>
                          <p:cNvPr id="62" name="Isosceles Triangle 61"/>
                          <p:cNvSpPr/>
                          <p:nvPr/>
                        </p:nvSpPr>
                        <p:spPr>
                          <a:xfrm rot="10800000">
                            <a:off x="4038600" y="1524000"/>
                            <a:ext cx="457200" cy="228600"/>
                          </a:xfrm>
                          <a:prstGeom prst="triangl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sp>
                        <p:nvSpPr>
                          <p:cNvPr id="63" name="Isosceles Triangle 62"/>
                          <p:cNvSpPr/>
                          <p:nvPr/>
                        </p:nvSpPr>
                        <p:spPr>
                          <a:xfrm rot="10800000">
                            <a:off x="4495800" y="1524000"/>
                            <a:ext cx="457200" cy="228600"/>
                          </a:xfrm>
                          <a:prstGeom prst="triangl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sp>
                        <p:nvSpPr>
                          <p:cNvPr id="64" name="Isosceles Triangle 63"/>
                          <p:cNvSpPr/>
                          <p:nvPr/>
                        </p:nvSpPr>
                        <p:spPr>
                          <a:xfrm rot="10800000">
                            <a:off x="4953000" y="1524000"/>
                            <a:ext cx="457200" cy="228600"/>
                          </a:xfrm>
                          <a:prstGeom prst="triangl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sp>
                        <p:nvSpPr>
                          <p:cNvPr id="65" name="Isosceles Triangle 64"/>
                          <p:cNvSpPr/>
                          <p:nvPr/>
                        </p:nvSpPr>
                        <p:spPr>
                          <a:xfrm rot="10800000">
                            <a:off x="5410200" y="1524000"/>
                            <a:ext cx="457200" cy="228600"/>
                          </a:xfrm>
                          <a:prstGeom prst="triangl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sp>
                        <p:nvSpPr>
                          <p:cNvPr id="66" name="Isosceles Triangle 65"/>
                          <p:cNvSpPr/>
                          <p:nvPr/>
                        </p:nvSpPr>
                        <p:spPr>
                          <a:xfrm rot="10800000">
                            <a:off x="5867400" y="1524000"/>
                            <a:ext cx="457200" cy="228600"/>
                          </a:xfrm>
                          <a:prstGeom prst="triangl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sp>
                        <p:nvSpPr>
                          <p:cNvPr id="67" name="Isosceles Triangle 66"/>
                          <p:cNvSpPr/>
                          <p:nvPr/>
                        </p:nvSpPr>
                        <p:spPr>
                          <a:xfrm rot="10800000">
                            <a:off x="6324600" y="1524000"/>
                            <a:ext cx="457200" cy="228600"/>
                          </a:xfrm>
                          <a:prstGeom prst="triangl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sp>
                        <p:nvSpPr>
                          <p:cNvPr id="68" name="Isosceles Triangle 67"/>
                          <p:cNvSpPr/>
                          <p:nvPr/>
                        </p:nvSpPr>
                        <p:spPr>
                          <a:xfrm rot="10800000">
                            <a:off x="6781800" y="1524000"/>
                            <a:ext cx="457200" cy="228600"/>
                          </a:xfrm>
                          <a:prstGeom prst="triangl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grpSp>
                    <p:grpSp>
                      <p:nvGrpSpPr>
                        <p:cNvPr id="39" name="Group 35"/>
                        <p:cNvGrpSpPr/>
                        <p:nvPr/>
                      </p:nvGrpSpPr>
                      <p:grpSpPr>
                        <a:xfrm>
                          <a:off x="3733804" y="3429002"/>
                          <a:ext cx="1371602" cy="2302044"/>
                          <a:chOff x="3505200" y="3581400"/>
                          <a:chExt cx="1981200" cy="2572871"/>
                        </a:xfrm>
                      </p:grpSpPr>
                      <p:sp>
                        <p:nvSpPr>
                          <p:cNvPr id="43" name="Rectangle 42"/>
                          <p:cNvSpPr/>
                          <p:nvPr/>
                        </p:nvSpPr>
                        <p:spPr>
                          <a:xfrm>
                            <a:off x="4343400" y="3581400"/>
                            <a:ext cx="304799" cy="1277471"/>
                          </a:xfrm>
                          <a:prstGeom prst="rect">
                            <a:avLst/>
                          </a:prstGeom>
                          <a:solidFill>
                            <a:schemeClr val="bg1">
                              <a:lumMod val="75000"/>
                            </a:schemeClr>
                          </a:solid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sp>
                        <p:nvSpPr>
                          <p:cNvPr id="44" name="Rectangle 40"/>
                          <p:cNvSpPr/>
                          <p:nvPr/>
                        </p:nvSpPr>
                        <p:spPr>
                          <a:xfrm>
                            <a:off x="3505200" y="4858871"/>
                            <a:ext cx="1981200" cy="1295400"/>
                          </a:xfrm>
                          <a:prstGeom prst="rect">
                            <a:avLst/>
                          </a:prstGeom>
                          <a:solidFill>
                            <a:schemeClr val="bg1">
                              <a:lumMod val="75000"/>
                            </a:schemeClr>
                          </a:solid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grpSp>
                    <p:grpSp>
                      <p:nvGrpSpPr>
                        <p:cNvPr id="40" name="Group 36"/>
                        <p:cNvGrpSpPr/>
                        <p:nvPr/>
                      </p:nvGrpSpPr>
                      <p:grpSpPr>
                        <a:xfrm>
                          <a:off x="3733804" y="685800"/>
                          <a:ext cx="1371602" cy="2362200"/>
                          <a:chOff x="3505200" y="609600"/>
                          <a:chExt cx="1981200" cy="2362200"/>
                        </a:xfrm>
                      </p:grpSpPr>
                      <p:sp>
                        <p:nvSpPr>
                          <p:cNvPr id="41" name="Rectangle 40"/>
                          <p:cNvSpPr/>
                          <p:nvPr/>
                        </p:nvSpPr>
                        <p:spPr>
                          <a:xfrm>
                            <a:off x="4343400" y="1676400"/>
                            <a:ext cx="304799" cy="1295400"/>
                          </a:xfrm>
                          <a:prstGeom prst="rect">
                            <a:avLst/>
                          </a:prstGeom>
                          <a:solidFill>
                            <a:schemeClr val="bg1">
                              <a:lumMod val="75000"/>
                            </a:schemeClr>
                          </a:solid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sp>
                        <p:nvSpPr>
                          <p:cNvPr id="42" name="Rectangle 41"/>
                          <p:cNvSpPr/>
                          <p:nvPr/>
                        </p:nvSpPr>
                        <p:spPr>
                          <a:xfrm>
                            <a:off x="3505200" y="609600"/>
                            <a:ext cx="1981200" cy="1066800"/>
                          </a:xfrm>
                          <a:prstGeom prst="rect">
                            <a:avLst/>
                          </a:prstGeom>
                          <a:solidFill>
                            <a:schemeClr val="bg1">
                              <a:lumMod val="75000"/>
                            </a:schemeClr>
                          </a:solid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a:p>
                        </p:txBody>
                      </p:sp>
                    </p:grpSp>
                  </p:grpSp>
                  <p:cxnSp>
                    <p:nvCxnSpPr>
                      <p:cNvPr id="26" name="Straight Connector 25"/>
                      <p:cNvCxnSpPr/>
                      <p:nvPr/>
                    </p:nvCxnSpPr>
                    <p:spPr>
                      <a:xfrm rot="5400000">
                        <a:off x="3127375" y="3238500"/>
                        <a:ext cx="95250" cy="0"/>
                      </a:xfrm>
                      <a:prstGeom prst="line">
                        <a:avLst/>
                      </a:prstGeom>
                      <a:ln w="127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56" idx="0"/>
                      </p:cNvCxnSpPr>
                      <p:nvPr/>
                    </p:nvCxnSpPr>
                    <p:spPr>
                      <a:xfrm rot="5400000">
                        <a:off x="2771775" y="3238500"/>
                        <a:ext cx="95250" cy="0"/>
                      </a:xfrm>
                      <a:prstGeom prst="line">
                        <a:avLst/>
                      </a:prstGeom>
                      <a:ln w="127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54" idx="0"/>
                      </p:cNvCxnSpPr>
                      <p:nvPr/>
                    </p:nvCxnSpPr>
                    <p:spPr>
                      <a:xfrm rot="5400000">
                        <a:off x="2416175" y="3238500"/>
                        <a:ext cx="95250" cy="0"/>
                      </a:xfrm>
                      <a:prstGeom prst="line">
                        <a:avLst/>
                      </a:prstGeom>
                      <a:ln w="127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57" idx="0"/>
                      </p:cNvCxnSpPr>
                      <p:nvPr/>
                    </p:nvCxnSpPr>
                    <p:spPr>
                      <a:xfrm rot="5400000">
                        <a:off x="3482975" y="3238500"/>
                        <a:ext cx="95250" cy="0"/>
                      </a:xfrm>
                      <a:prstGeom prst="line">
                        <a:avLst/>
                      </a:prstGeom>
                      <a:ln w="127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cxnSp>
                  <p:cxnSp>
                    <p:nvCxnSpPr>
                      <p:cNvPr id="30" name="Straight Connector 26"/>
                      <p:cNvCxnSpPr>
                        <a:stCxn id="58" idx="0"/>
                      </p:cNvCxnSpPr>
                      <p:nvPr/>
                    </p:nvCxnSpPr>
                    <p:spPr>
                      <a:xfrm rot="5400000">
                        <a:off x="3838575" y="3238500"/>
                        <a:ext cx="95250" cy="0"/>
                      </a:xfrm>
                      <a:prstGeom prst="line">
                        <a:avLst/>
                      </a:prstGeom>
                      <a:ln w="127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cxnSp>
                  <p:cxnSp>
                    <p:nvCxnSpPr>
                      <p:cNvPr id="31" name="Straight Connector 27"/>
                      <p:cNvCxnSpPr>
                        <a:stCxn id="59" idx="0"/>
                        <a:endCxn id="47" idx="0"/>
                      </p:cNvCxnSpPr>
                      <p:nvPr/>
                    </p:nvCxnSpPr>
                    <p:spPr>
                      <a:xfrm rot="5400000">
                        <a:off x="4194175" y="3238500"/>
                        <a:ext cx="95250" cy="0"/>
                      </a:xfrm>
                      <a:prstGeom prst="line">
                        <a:avLst/>
                      </a:prstGeom>
                      <a:ln w="127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60" idx="0"/>
                        <a:endCxn id="48" idx="0"/>
                      </p:cNvCxnSpPr>
                      <p:nvPr/>
                    </p:nvCxnSpPr>
                    <p:spPr>
                      <a:xfrm rot="5400000">
                        <a:off x="4549775" y="3238500"/>
                        <a:ext cx="95250" cy="0"/>
                      </a:xfrm>
                      <a:prstGeom prst="line">
                        <a:avLst/>
                      </a:prstGeom>
                      <a:ln w="127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61" idx="0"/>
                        <a:endCxn id="49" idx="0"/>
                      </p:cNvCxnSpPr>
                      <p:nvPr/>
                    </p:nvCxnSpPr>
                    <p:spPr>
                      <a:xfrm rot="5400000">
                        <a:off x="4905375" y="3238500"/>
                        <a:ext cx="95250" cy="0"/>
                      </a:xfrm>
                      <a:prstGeom prst="line">
                        <a:avLst/>
                      </a:prstGeom>
                      <a:ln w="127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62" idx="0"/>
                        <a:endCxn id="50" idx="0"/>
                      </p:cNvCxnSpPr>
                      <p:nvPr/>
                    </p:nvCxnSpPr>
                    <p:spPr>
                      <a:xfrm rot="5400000">
                        <a:off x="5260975" y="3238500"/>
                        <a:ext cx="95250" cy="0"/>
                      </a:xfrm>
                      <a:prstGeom prst="line">
                        <a:avLst/>
                      </a:prstGeom>
                      <a:ln w="127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3" idx="0"/>
                        <a:endCxn id="51" idx="0"/>
                      </p:cNvCxnSpPr>
                      <p:nvPr/>
                    </p:nvCxnSpPr>
                    <p:spPr>
                      <a:xfrm rot="5400000">
                        <a:off x="5616575" y="3238500"/>
                        <a:ext cx="95250" cy="0"/>
                      </a:xfrm>
                      <a:prstGeom prst="line">
                        <a:avLst/>
                      </a:prstGeom>
                      <a:ln w="127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64" idx="0"/>
                        <a:endCxn id="52" idx="0"/>
                      </p:cNvCxnSpPr>
                      <p:nvPr/>
                    </p:nvCxnSpPr>
                    <p:spPr>
                      <a:xfrm rot="5400000">
                        <a:off x="5972175" y="3238500"/>
                        <a:ext cx="95250" cy="0"/>
                      </a:xfrm>
                      <a:prstGeom prst="line">
                        <a:avLst/>
                      </a:prstGeom>
                      <a:ln w="127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65" idx="0"/>
                        <a:endCxn id="53" idx="0"/>
                      </p:cNvCxnSpPr>
                      <p:nvPr/>
                    </p:nvCxnSpPr>
                    <p:spPr>
                      <a:xfrm rot="5400000">
                        <a:off x="6327775" y="3238500"/>
                        <a:ext cx="95250" cy="0"/>
                      </a:xfrm>
                      <a:prstGeom prst="line">
                        <a:avLst/>
                      </a:prstGeom>
                      <a:ln w="127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cxnSp>
                </p:grpSp>
              </p:grpSp>
              <p:sp>
                <p:nvSpPr>
                  <p:cNvPr id="14" name="TextBox 62"/>
                  <p:cNvSpPr txBox="1">
                    <a:spLocks noChangeArrowheads="1"/>
                  </p:cNvSpPr>
                  <p:nvPr/>
                </p:nvSpPr>
                <p:spPr bwMode="auto">
                  <a:xfrm>
                    <a:off x="5029200" y="1143000"/>
                    <a:ext cx="848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sz="1000" b="1">
                        <a:latin typeface="Times New Roman" panose="02020603050405020304" pitchFamily="18" charset="0"/>
                        <a:cs typeface="Times New Roman" panose="02020603050405020304" pitchFamily="18" charset="0"/>
                      </a:rPr>
                      <a:t>Pt contact pads</a:t>
                    </a:r>
                  </a:p>
                </p:txBody>
              </p:sp>
              <p:sp>
                <p:nvSpPr>
                  <p:cNvPr id="15" name="TextBox 64"/>
                  <p:cNvSpPr txBox="1">
                    <a:spLocks noChangeArrowheads="1"/>
                  </p:cNvSpPr>
                  <p:nvPr/>
                </p:nvSpPr>
                <p:spPr bwMode="auto">
                  <a:xfrm>
                    <a:off x="4343400" y="2895600"/>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sz="1000" b="1" dirty="0">
                        <a:latin typeface="Times New Roman" panose="02020603050405020304" pitchFamily="18" charset="0"/>
                        <a:cs typeface="Times New Roman" panose="02020603050405020304" pitchFamily="18" charset="0"/>
                      </a:rPr>
                      <a:t>Alumina substrate (4 mm x 5 mm)</a:t>
                    </a:r>
                  </a:p>
                </p:txBody>
              </p:sp>
              <p:cxnSp>
                <p:nvCxnSpPr>
                  <p:cNvPr id="16" name="Straight Arrow Connector 15"/>
                  <p:cNvCxnSpPr>
                    <a:stCxn id="11" idx="2"/>
                  </p:cNvCxnSpPr>
                  <p:nvPr/>
                </p:nvCxnSpPr>
                <p:spPr>
                  <a:xfrm rot="16200000" flipH="1">
                    <a:off x="4635870" y="1739261"/>
                    <a:ext cx="210020" cy="27412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Left Brace 16"/>
                  <p:cNvSpPr/>
                  <p:nvPr/>
                </p:nvSpPr>
                <p:spPr>
                  <a:xfrm rot="1533581">
                    <a:off x="4889785" y="1995334"/>
                    <a:ext cx="84605" cy="82257"/>
                  </a:xfrm>
                  <a:prstGeom prst="leftBrace">
                    <a:avLst>
                      <a:gd name="adj1" fmla="val 11318"/>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1200"/>
                  </a:p>
                </p:txBody>
              </p:sp>
              <p:cxnSp>
                <p:nvCxnSpPr>
                  <p:cNvPr id="18" name="Straight Arrow Connector 17"/>
                  <p:cNvCxnSpPr>
                    <a:stCxn id="14" idx="2"/>
                  </p:cNvCxnSpPr>
                  <p:nvPr/>
                </p:nvCxnSpPr>
                <p:spPr>
                  <a:xfrm rot="16200000" flipH="1">
                    <a:off x="5364766" y="1632281"/>
                    <a:ext cx="285277" cy="1082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5143211" y="2705015"/>
                    <a:ext cx="227522" cy="1522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723959" y="1752059"/>
                    <a:ext cx="1600734" cy="45854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180828" y="2438126"/>
                    <a:ext cx="1067721" cy="4567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561553" y="1524537"/>
                    <a:ext cx="1753024" cy="752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grpSp>
      <p:sp>
        <p:nvSpPr>
          <p:cNvPr id="77" name="Rectangle 76"/>
          <p:cNvSpPr/>
          <p:nvPr/>
        </p:nvSpPr>
        <p:spPr>
          <a:xfrm>
            <a:off x="322887" y="6167980"/>
            <a:ext cx="4724400" cy="338554"/>
          </a:xfrm>
          <a:prstGeom prst="rect">
            <a:avLst/>
          </a:prstGeom>
        </p:spPr>
        <p:txBody>
          <a:bodyPr>
            <a:spAutoFit/>
          </a:bodyPr>
          <a:lstStyle/>
          <a:p>
            <a:pPr>
              <a:defRPr/>
            </a:pPr>
            <a:r>
              <a:rPr lang="en-US" sz="800" b="1" dirty="0">
                <a:latin typeface="+mj-lt"/>
              </a:rPr>
              <a:t>G.W. Hunter, et.al. Nanostructured Material Sensor Processing Using Microfabrication Techniques, Sensor Review 32/2 (2012) 106-117</a:t>
            </a:r>
            <a:r>
              <a:rPr lang="en-US" sz="800" b="1" dirty="0" smtClean="0">
                <a:latin typeface="+mj-lt"/>
              </a:rPr>
              <a:t>.   *Patent </a:t>
            </a:r>
            <a:endParaRPr lang="en-US" sz="800" b="1" dirty="0">
              <a:latin typeface="+mj-lt"/>
            </a:endParaRPr>
          </a:p>
        </p:txBody>
      </p:sp>
    </p:spTree>
    <p:extLst>
      <p:ext uri="{BB962C8B-B14F-4D97-AF65-F5344CB8AC3E}">
        <p14:creationId xmlns:p14="http://schemas.microsoft.com/office/powerpoint/2010/main" val="3066832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PREVIOUS WORK</a:t>
            </a:r>
            <a:endParaRPr lang="en-US" b="1" dirty="0"/>
          </a:p>
        </p:txBody>
      </p:sp>
      <p:sp>
        <p:nvSpPr>
          <p:cNvPr id="3" name="Content Placeholder 2"/>
          <p:cNvSpPr>
            <a:spLocks noGrp="1"/>
          </p:cNvSpPr>
          <p:nvPr>
            <p:ph idx="1"/>
          </p:nvPr>
        </p:nvSpPr>
        <p:spPr>
          <a:xfrm>
            <a:off x="385589" y="1075979"/>
            <a:ext cx="8410749" cy="4953000"/>
          </a:xfrm>
        </p:spPr>
        <p:txBody>
          <a:bodyPr/>
          <a:lstStyle/>
          <a:p>
            <a:r>
              <a:rPr lang="en-US" u="sng" dirty="0" smtClean="0"/>
              <a:t>Motivation</a:t>
            </a:r>
            <a:r>
              <a:rPr lang="en-US" dirty="0" smtClean="0"/>
              <a:t>:</a:t>
            </a:r>
          </a:p>
          <a:p>
            <a:pPr lvl="1"/>
            <a:r>
              <a:rPr lang="en-US" dirty="0" smtClean="0"/>
              <a:t>Build a SnO</a:t>
            </a:r>
            <a:r>
              <a:rPr lang="en-US" baseline="-25000" dirty="0" smtClean="0"/>
              <a:t>2</a:t>
            </a:r>
            <a:r>
              <a:rPr lang="en-US" dirty="0" smtClean="0"/>
              <a:t>-based </a:t>
            </a:r>
            <a:r>
              <a:rPr lang="en-US" dirty="0"/>
              <a:t>sensor for H</a:t>
            </a:r>
            <a:r>
              <a:rPr lang="en-US" baseline="-25000" dirty="0"/>
              <a:t>2</a:t>
            </a:r>
            <a:r>
              <a:rPr lang="en-US" dirty="0"/>
              <a:t> and hydrocarbons that can operate at </a:t>
            </a:r>
            <a:r>
              <a:rPr lang="en-US" dirty="0">
                <a:solidFill>
                  <a:srgbClr val="C00000"/>
                </a:solidFill>
              </a:rPr>
              <a:t>room temperature as well as high temperatures.</a:t>
            </a:r>
            <a:r>
              <a:rPr lang="en-US" dirty="0" smtClean="0"/>
              <a:t> </a:t>
            </a:r>
          </a:p>
          <a:p>
            <a:pPr lvl="1" algn="just"/>
            <a:r>
              <a:rPr lang="en-US" dirty="0"/>
              <a:t>SnO</a:t>
            </a:r>
            <a:r>
              <a:rPr lang="en-US" baseline="-25000" dirty="0"/>
              <a:t>2</a:t>
            </a:r>
            <a:r>
              <a:rPr lang="en-US" dirty="0"/>
              <a:t> is an n-type wide band gap (~3.6 eV) semiconductor. </a:t>
            </a:r>
            <a:endParaRPr lang="en-US" dirty="0" smtClean="0"/>
          </a:p>
          <a:p>
            <a:pPr lvl="1" algn="just"/>
            <a:r>
              <a:rPr lang="en-US" dirty="0"/>
              <a:t>Sensors usually operate above 200</a:t>
            </a:r>
            <a:r>
              <a:rPr lang="en-US" dirty="0">
                <a:sym typeface="Symbol"/>
              </a:rPr>
              <a:t></a:t>
            </a:r>
            <a:r>
              <a:rPr lang="en-US" dirty="0"/>
              <a:t>C due to their reaction mechanism.</a:t>
            </a:r>
          </a:p>
          <a:p>
            <a:pPr lvl="1" algn="just"/>
            <a:endParaRPr lang="en-US" dirty="0"/>
          </a:p>
        </p:txBody>
      </p:sp>
      <p:sp>
        <p:nvSpPr>
          <p:cNvPr id="4" name="Slide Number Placeholder 3"/>
          <p:cNvSpPr>
            <a:spLocks noGrp="1"/>
          </p:cNvSpPr>
          <p:nvPr>
            <p:ph type="sldNum" sz="quarter" idx="11"/>
          </p:nvPr>
        </p:nvSpPr>
        <p:spPr/>
        <p:txBody>
          <a:bodyPr/>
          <a:lstStyle/>
          <a:p>
            <a:fld id="{DF305FC6-1B19-4AEE-8472-842E99C63441}" type="slidenum">
              <a:rPr lang="en-US" smtClean="0">
                <a:solidFill>
                  <a:srgbClr val="003296"/>
                </a:solidFill>
              </a:rPr>
              <a:pPr/>
              <a:t>9</a:t>
            </a:fld>
            <a:endParaRPr lang="en-US" sz="1000">
              <a:solidFill>
                <a:srgbClr val="003296"/>
              </a:solidFill>
              <a:latin typeface="Times New Roman" pitchFamily="1"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63373" b="67398"/>
          <a:stretch/>
        </p:blipFill>
        <p:spPr>
          <a:xfrm>
            <a:off x="473725" y="4042453"/>
            <a:ext cx="4021157" cy="2237099"/>
          </a:xfrm>
          <a:prstGeom prst="rect">
            <a:avLst/>
          </a:prstGeom>
        </p:spPr>
      </p:pic>
      <p:sp>
        <p:nvSpPr>
          <p:cNvPr id="9" name="Rectangle 8"/>
          <p:cNvSpPr/>
          <p:nvPr/>
        </p:nvSpPr>
        <p:spPr>
          <a:xfrm>
            <a:off x="4572000" y="4041814"/>
            <a:ext cx="4470797" cy="2062103"/>
          </a:xfrm>
          <a:prstGeom prst="rect">
            <a:avLst/>
          </a:prstGeom>
        </p:spPr>
        <p:txBody>
          <a:bodyPr wrap="square">
            <a:spAutoFit/>
          </a:bodyPr>
          <a:lstStyle/>
          <a:p>
            <a:pPr marL="342900" indent="-342900">
              <a:buAutoNum type="alphaLcParenBoth"/>
            </a:pPr>
            <a:r>
              <a:rPr lang="en-US" sz="1600" dirty="0" smtClean="0"/>
              <a:t>Adsorption of oxygen at the surface creates surface-acceptor sites that immobilize conduction band electrons from the near surface region, creating a depletion layer. </a:t>
            </a:r>
          </a:p>
          <a:p>
            <a:pPr marL="342900" indent="-342900">
              <a:buAutoNum type="alphaLcParenBoth"/>
            </a:pPr>
            <a:r>
              <a:rPr lang="en-US" sz="1600" dirty="0" smtClean="0"/>
              <a:t>Reducing gases, such as CO, remove surface bound oxygen atoms, releasing the immobilized electrons, reducing the thickness of the depletion layer.</a:t>
            </a:r>
            <a:endParaRPr lang="en-US" sz="1600" dirty="0"/>
          </a:p>
        </p:txBody>
      </p:sp>
      <p:sp>
        <p:nvSpPr>
          <p:cNvPr id="10" name="Rectangle 9"/>
          <p:cNvSpPr/>
          <p:nvPr/>
        </p:nvSpPr>
        <p:spPr>
          <a:xfrm>
            <a:off x="399676" y="3286689"/>
            <a:ext cx="8410749" cy="646331"/>
          </a:xfrm>
          <a:prstGeom prst="rect">
            <a:avLst/>
          </a:prstGeom>
        </p:spPr>
        <p:txBody>
          <a:bodyPr wrap="square">
            <a:spAutoFit/>
          </a:bodyPr>
          <a:lstStyle/>
          <a:p>
            <a:pPr algn="just"/>
            <a:r>
              <a:rPr lang="en-US" i="1" u="sng" dirty="0">
                <a:latin typeface="NimbusRomNo9L-Regu"/>
              </a:rPr>
              <a:t>Schematic representation of the reactions occurring at </a:t>
            </a:r>
            <a:r>
              <a:rPr lang="en-US" i="1" u="sng" dirty="0" smtClean="0">
                <a:latin typeface="NimbusRomNo9L-Regu"/>
              </a:rPr>
              <a:t>the surface </a:t>
            </a:r>
            <a:r>
              <a:rPr lang="en-US" i="1" u="sng" dirty="0">
                <a:latin typeface="NimbusRomNo9L-Regu"/>
              </a:rPr>
              <a:t>of an n-type semiconductor metal oxide</a:t>
            </a:r>
            <a:endParaRPr lang="en-US" i="1" u="sng" dirty="0"/>
          </a:p>
        </p:txBody>
      </p:sp>
    </p:spTree>
    <p:extLst>
      <p:ext uri="{BB962C8B-B14F-4D97-AF65-F5344CB8AC3E}">
        <p14:creationId xmlns:p14="http://schemas.microsoft.com/office/powerpoint/2010/main" val="399739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a:themeElements>
    <a:clrScheme name="Default Design 1">
      <a:dk1>
        <a:srgbClr val="003296"/>
      </a:dk1>
      <a:lt1>
        <a:srgbClr val="E6F5FF"/>
      </a:lt1>
      <a:dk2>
        <a:srgbClr val="0A075A"/>
      </a:dk2>
      <a:lt2>
        <a:srgbClr val="96AAB4"/>
      </a:lt2>
      <a:accent1>
        <a:srgbClr val="DCEBF5"/>
      </a:accent1>
      <a:accent2>
        <a:srgbClr val="E6C855"/>
      </a:accent2>
      <a:accent3>
        <a:srgbClr val="F0F9FF"/>
      </a:accent3>
      <a:accent4>
        <a:srgbClr val="00297F"/>
      </a:accent4>
      <a:accent5>
        <a:srgbClr val="EBF3F9"/>
      </a:accent5>
      <a:accent6>
        <a:srgbClr val="D0B54C"/>
      </a:accent6>
      <a:hlink>
        <a:srgbClr val="CD3732"/>
      </a:hlink>
      <a:folHlink>
        <a:srgbClr val="5AAAD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Default Design 1">
        <a:dk1>
          <a:srgbClr val="003296"/>
        </a:dk1>
        <a:lt1>
          <a:srgbClr val="E6F5FF"/>
        </a:lt1>
        <a:dk2>
          <a:srgbClr val="0A075A"/>
        </a:dk2>
        <a:lt2>
          <a:srgbClr val="96AAB4"/>
        </a:lt2>
        <a:accent1>
          <a:srgbClr val="DCEBF5"/>
        </a:accent1>
        <a:accent2>
          <a:srgbClr val="E6C855"/>
        </a:accent2>
        <a:accent3>
          <a:srgbClr val="F0F9FF"/>
        </a:accent3>
        <a:accent4>
          <a:srgbClr val="00297F"/>
        </a:accent4>
        <a:accent5>
          <a:srgbClr val="EBF3F9"/>
        </a:accent5>
        <a:accent6>
          <a:srgbClr val="D0B54C"/>
        </a:accent6>
        <a:hlink>
          <a:srgbClr val="CD3732"/>
        </a:hlink>
        <a:folHlink>
          <a:srgbClr val="5AAAD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TotalTime>
  <Words>1517</Words>
  <Application>Microsoft Office PowerPoint</Application>
  <PresentationFormat>On-screen Show (4:3)</PresentationFormat>
  <Paragraphs>187</Paragraphs>
  <Slides>18</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8" baseType="lpstr">
      <vt:lpstr>Arial</vt:lpstr>
      <vt:lpstr>Calibri</vt:lpstr>
      <vt:lpstr>Helvetica</vt:lpstr>
      <vt:lpstr>NimbusRomNo9L-Regu</vt:lpstr>
      <vt:lpstr>Symbol</vt:lpstr>
      <vt:lpstr>Times</vt:lpstr>
      <vt:lpstr>Times New Roman</vt:lpstr>
      <vt:lpstr>1_Blank</vt:lpstr>
      <vt:lpstr>Document</vt:lpstr>
      <vt:lpstr>Photo Editor Photo</vt:lpstr>
      <vt:lpstr>Development of a Batch Fabrication Process for Chemical Nanosensors: Recent Advancements at NASA Glenn Research Center </vt:lpstr>
      <vt:lpstr>OUTLINE</vt:lpstr>
      <vt:lpstr>PowerPoint Presentation</vt:lpstr>
      <vt:lpstr>BACKGROUND</vt:lpstr>
      <vt:lpstr>BACKGROUND</vt:lpstr>
      <vt:lpstr>BACKGROUND</vt:lpstr>
      <vt:lpstr>PREVIOUS WORK</vt:lpstr>
      <vt:lpstr>PREVIOUS WORK</vt:lpstr>
      <vt:lpstr>PREVIOUS WORK</vt:lpstr>
      <vt:lpstr>PREVIOUS WORK</vt:lpstr>
      <vt:lpstr>PREVIOUS WORK</vt:lpstr>
      <vt:lpstr>EXPERIMENTAL</vt:lpstr>
      <vt:lpstr>RESULTS AND DISCUSSION</vt:lpstr>
      <vt:lpstr>RESULTS AND DISCUSSION</vt:lpstr>
      <vt:lpstr>SUMMARY</vt:lpstr>
      <vt:lpstr>SUMMARY</vt:lpstr>
      <vt:lpstr>ACKNOWLEDGEMNTS</vt:lpstr>
      <vt:lpstr>QUESTIONS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a Batch Fabrication Process for Chemical Nanosensors: Recent Advancements at NASA Glenn Research Center</dc:title>
  <dc:creator>BIAGGI-LABIOSA, AZLIN M. (GRC-LCS0)</dc:creator>
  <cp:lastModifiedBy>BIAGGI-LABIOSA, AZLIN M. (GRC-LCS0)</cp:lastModifiedBy>
  <cp:revision>29</cp:revision>
  <dcterms:created xsi:type="dcterms:W3CDTF">2014-11-24T19:27:42Z</dcterms:created>
  <dcterms:modified xsi:type="dcterms:W3CDTF">2014-12-03T17:37:16Z</dcterms:modified>
</cp:coreProperties>
</file>