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zeez\Desktop\data%20for%20time%20seri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zeez\Desktop\New%20folder%20(7)\data%20for%20time%20seri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zeez\Desktop\data%20for%20time%20seri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c:f>
              <c:strCache>
                <c:ptCount val="1"/>
                <c:pt idx="0">
                  <c:v>NO2</c:v>
                </c:pt>
              </c:strCache>
            </c:strRef>
          </c:tx>
          <c:spPr>
            <a:ln w="12700">
              <a:solidFill>
                <a:prstClr val="black">
                  <a:alpha val="80000"/>
                </a:prstClr>
              </a:solidFill>
              <a:prstDash val="sysDash"/>
            </a:ln>
          </c:spPr>
          <c:marker>
            <c:symbol val="circle"/>
            <c:size val="2"/>
            <c:spPr>
              <a:solidFill>
                <a:schemeClr val="tx1"/>
              </a:solidFill>
              <a:ln>
                <a:solidFill>
                  <a:schemeClr val="tx1"/>
                </a:solidFill>
              </a:ln>
            </c:spPr>
          </c:marker>
          <c:xVal>
            <c:numRef>
              <c:f>Sheet1!$A$2:$A$14</c:f>
              <c:numCache>
                <c:formatCode>General</c:formatCode>
                <c:ptCount val="13"/>
                <c:pt idx="0">
                  <c:v>0</c:v>
                </c:pt>
                <c:pt idx="1">
                  <c:v>7</c:v>
                </c:pt>
                <c:pt idx="2">
                  <c:v>8</c:v>
                </c:pt>
                <c:pt idx="3">
                  <c:v>9</c:v>
                </c:pt>
                <c:pt idx="4">
                  <c:v>10</c:v>
                </c:pt>
                <c:pt idx="5">
                  <c:v>11</c:v>
                </c:pt>
                <c:pt idx="6">
                  <c:v>12</c:v>
                </c:pt>
                <c:pt idx="7">
                  <c:v>13</c:v>
                </c:pt>
                <c:pt idx="8">
                  <c:v>14</c:v>
                </c:pt>
                <c:pt idx="9">
                  <c:v>15</c:v>
                </c:pt>
                <c:pt idx="10">
                  <c:v>16</c:v>
                </c:pt>
                <c:pt idx="11">
                  <c:v>17</c:v>
                </c:pt>
                <c:pt idx="12">
                  <c:v>18</c:v>
                </c:pt>
              </c:numCache>
            </c:numRef>
          </c:xVal>
          <c:yVal>
            <c:numRef>
              <c:f>Sheet1!$B$2:$B$14</c:f>
              <c:numCache>
                <c:formatCode>General</c:formatCode>
                <c:ptCount val="13"/>
                <c:pt idx="0">
                  <c:v>0.55000000000000004</c:v>
                </c:pt>
                <c:pt idx="1">
                  <c:v>0.55000000000000004</c:v>
                </c:pt>
                <c:pt idx="2">
                  <c:v>1.1000000000000001</c:v>
                </c:pt>
                <c:pt idx="3">
                  <c:v>1.32</c:v>
                </c:pt>
                <c:pt idx="4">
                  <c:v>1.2</c:v>
                </c:pt>
                <c:pt idx="5">
                  <c:v>0.8</c:v>
                </c:pt>
                <c:pt idx="6">
                  <c:v>0.8</c:v>
                </c:pt>
                <c:pt idx="7">
                  <c:v>0.70000000000000062</c:v>
                </c:pt>
                <c:pt idx="8">
                  <c:v>0.60000000000000064</c:v>
                </c:pt>
                <c:pt idx="9">
                  <c:v>1</c:v>
                </c:pt>
                <c:pt idx="10">
                  <c:v>1.3</c:v>
                </c:pt>
                <c:pt idx="11">
                  <c:v>1.3</c:v>
                </c:pt>
                <c:pt idx="12">
                  <c:v>1.1000000000000001</c:v>
                </c:pt>
              </c:numCache>
            </c:numRef>
          </c:yVal>
          <c:smooth val="1"/>
          <c:extLst xmlns:c16r2="http://schemas.microsoft.com/office/drawing/2015/06/chart">
            <c:ext xmlns:c16="http://schemas.microsoft.com/office/drawing/2014/chart" uri="{C3380CC4-5D6E-409C-BE32-E72D297353CC}">
              <c16:uniqueId val="{00000000-61E2-4076-988D-AA94F02A9972}"/>
            </c:ext>
          </c:extLst>
        </c:ser>
        <c:dLbls>
          <c:showLegendKey val="0"/>
          <c:showVal val="0"/>
          <c:showCatName val="0"/>
          <c:showSerName val="0"/>
          <c:showPercent val="0"/>
          <c:showBubbleSize val="0"/>
        </c:dLbls>
        <c:axId val="67872448"/>
        <c:axId val="53900352"/>
      </c:scatterChart>
      <c:valAx>
        <c:axId val="67872448"/>
        <c:scaling>
          <c:orientation val="minMax"/>
          <c:max val="18"/>
          <c:min val="7"/>
        </c:scaling>
        <c:delete val="0"/>
        <c:axPos val="b"/>
        <c:title>
          <c:tx>
            <c:rich>
              <a:bodyPr/>
              <a:lstStyle/>
              <a:p>
                <a:pPr>
                  <a:defRPr/>
                </a:pPr>
                <a:r>
                  <a:rPr lang="en-US"/>
                  <a:t>Time (hour)</a:t>
                </a:r>
              </a:p>
            </c:rich>
          </c:tx>
          <c:layout/>
          <c:overlay val="0"/>
        </c:title>
        <c:numFmt formatCode="General" sourceLinked="1"/>
        <c:majorTickMark val="none"/>
        <c:minorTickMark val="none"/>
        <c:tickLblPos val="nextTo"/>
        <c:crossAx val="53900352"/>
        <c:crosses val="autoZero"/>
        <c:crossBetween val="midCat"/>
        <c:majorUnit val="1"/>
      </c:valAx>
      <c:valAx>
        <c:axId val="53900352"/>
        <c:scaling>
          <c:orientation val="minMax"/>
        </c:scaling>
        <c:delete val="0"/>
        <c:axPos val="l"/>
        <c:title>
          <c:tx>
            <c:rich>
              <a:bodyPr/>
              <a:lstStyle/>
              <a:p>
                <a:pPr>
                  <a:defRPr/>
                </a:pPr>
                <a:r>
                  <a:rPr lang="en-US"/>
                  <a:t>Nox (ppm)</a:t>
                </a:r>
              </a:p>
            </c:rich>
          </c:tx>
          <c:layout/>
          <c:overlay val="0"/>
        </c:title>
        <c:numFmt formatCode="General" sourceLinked="1"/>
        <c:majorTickMark val="none"/>
        <c:minorTickMark val="none"/>
        <c:tickLblPos val="nextTo"/>
        <c:crossAx val="67872448"/>
        <c:crosses val="autoZero"/>
        <c:crossBetween val="midCat"/>
      </c:valAx>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Sheet3!$B$1</c:f>
              <c:strCache>
                <c:ptCount val="1"/>
                <c:pt idx="0">
                  <c:v>Ozone</c:v>
                </c:pt>
              </c:strCache>
            </c:strRef>
          </c:tx>
          <c:spPr>
            <a:ln w="12700">
              <a:solidFill>
                <a:schemeClr val="tx1"/>
              </a:solidFill>
              <a:prstDash val="sysDash"/>
            </a:ln>
          </c:spPr>
          <c:marker>
            <c:symbol val="circle"/>
            <c:size val="2"/>
            <c:spPr>
              <a:ln>
                <a:solidFill>
                  <a:schemeClr val="tx1"/>
                </a:solidFill>
                <a:prstDash val="sysDash"/>
              </a:ln>
            </c:spPr>
          </c:marker>
          <c:xVal>
            <c:numRef>
              <c:f>Sheet3!$A$2:$A$14</c:f>
              <c:numCache>
                <c:formatCode>General</c:formatCode>
                <c:ptCount val="13"/>
                <c:pt idx="0">
                  <c:v>0</c:v>
                </c:pt>
                <c:pt idx="1">
                  <c:v>7</c:v>
                </c:pt>
                <c:pt idx="2">
                  <c:v>8</c:v>
                </c:pt>
                <c:pt idx="3">
                  <c:v>9</c:v>
                </c:pt>
                <c:pt idx="4">
                  <c:v>10</c:v>
                </c:pt>
                <c:pt idx="5">
                  <c:v>11</c:v>
                </c:pt>
                <c:pt idx="6">
                  <c:v>12</c:v>
                </c:pt>
                <c:pt idx="7">
                  <c:v>13</c:v>
                </c:pt>
                <c:pt idx="8">
                  <c:v>14</c:v>
                </c:pt>
                <c:pt idx="9">
                  <c:v>15</c:v>
                </c:pt>
                <c:pt idx="10">
                  <c:v>16</c:v>
                </c:pt>
                <c:pt idx="11">
                  <c:v>17</c:v>
                </c:pt>
                <c:pt idx="12">
                  <c:v>18</c:v>
                </c:pt>
              </c:numCache>
            </c:numRef>
          </c:xVal>
          <c:yVal>
            <c:numRef>
              <c:f>Sheet3!$B$2:$B$14</c:f>
              <c:numCache>
                <c:formatCode>General</c:formatCode>
                <c:ptCount val="13"/>
                <c:pt idx="0">
                  <c:v>11</c:v>
                </c:pt>
                <c:pt idx="1">
                  <c:v>14</c:v>
                </c:pt>
                <c:pt idx="2">
                  <c:v>13</c:v>
                </c:pt>
                <c:pt idx="3">
                  <c:v>13.5</c:v>
                </c:pt>
                <c:pt idx="4">
                  <c:v>16</c:v>
                </c:pt>
                <c:pt idx="5">
                  <c:v>22</c:v>
                </c:pt>
                <c:pt idx="6">
                  <c:v>23.5</c:v>
                </c:pt>
                <c:pt idx="7">
                  <c:v>22.4</c:v>
                </c:pt>
                <c:pt idx="8">
                  <c:v>21</c:v>
                </c:pt>
                <c:pt idx="9">
                  <c:v>22</c:v>
                </c:pt>
                <c:pt idx="10">
                  <c:v>14</c:v>
                </c:pt>
                <c:pt idx="11">
                  <c:v>13.6</c:v>
                </c:pt>
                <c:pt idx="12">
                  <c:v>13.4</c:v>
                </c:pt>
              </c:numCache>
            </c:numRef>
          </c:yVal>
          <c:smooth val="1"/>
          <c:extLst xmlns:c16r2="http://schemas.microsoft.com/office/drawing/2015/06/chart">
            <c:ext xmlns:c16="http://schemas.microsoft.com/office/drawing/2014/chart" uri="{C3380CC4-5D6E-409C-BE32-E72D297353CC}">
              <c16:uniqueId val="{00000000-C6C4-47D4-AC25-01B50E238B8E}"/>
            </c:ext>
          </c:extLst>
        </c:ser>
        <c:dLbls>
          <c:showLegendKey val="0"/>
          <c:showVal val="0"/>
          <c:showCatName val="0"/>
          <c:showSerName val="0"/>
          <c:showPercent val="0"/>
          <c:showBubbleSize val="0"/>
        </c:dLbls>
        <c:axId val="67875904"/>
        <c:axId val="67876480"/>
      </c:scatterChart>
      <c:valAx>
        <c:axId val="67875904"/>
        <c:scaling>
          <c:orientation val="minMax"/>
          <c:max val="18"/>
          <c:min val="7"/>
        </c:scaling>
        <c:delete val="0"/>
        <c:axPos val="b"/>
        <c:title>
          <c:tx>
            <c:rich>
              <a:bodyPr/>
              <a:lstStyle/>
              <a:p>
                <a:pPr>
                  <a:defRPr/>
                </a:pPr>
                <a:r>
                  <a:rPr lang="en-US"/>
                  <a:t>Time (hour)</a:t>
                </a:r>
              </a:p>
            </c:rich>
          </c:tx>
          <c:layout/>
          <c:overlay val="0"/>
        </c:title>
        <c:numFmt formatCode="General" sourceLinked="1"/>
        <c:majorTickMark val="none"/>
        <c:minorTickMark val="none"/>
        <c:tickLblPos val="nextTo"/>
        <c:crossAx val="67876480"/>
        <c:crosses val="autoZero"/>
        <c:crossBetween val="midCat"/>
        <c:majorUnit val="2"/>
      </c:valAx>
      <c:valAx>
        <c:axId val="67876480"/>
        <c:scaling>
          <c:orientation val="minMax"/>
        </c:scaling>
        <c:delete val="0"/>
        <c:axPos val="l"/>
        <c:title>
          <c:tx>
            <c:rich>
              <a:bodyPr/>
              <a:lstStyle/>
              <a:p>
                <a:pPr>
                  <a:defRPr/>
                </a:pPr>
                <a:r>
                  <a:rPr lang="en-US"/>
                  <a:t>Ozone (ppb)</a:t>
                </a:r>
              </a:p>
            </c:rich>
          </c:tx>
          <c:layout/>
          <c:overlay val="0"/>
        </c:title>
        <c:numFmt formatCode="General" sourceLinked="1"/>
        <c:majorTickMark val="none"/>
        <c:minorTickMark val="none"/>
        <c:tickLblPos val="nextTo"/>
        <c:crossAx val="67875904"/>
        <c:crosses val="autoZero"/>
        <c:crossBetween val="midCat"/>
      </c:valAx>
      <c:spPr>
        <a:noFill/>
        <a:ln w="25400">
          <a:noFill/>
        </a:ln>
      </c:spPr>
    </c:plotArea>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Sheet4!$B$1</c:f>
              <c:strCache>
                <c:ptCount val="1"/>
                <c:pt idx="0">
                  <c:v>TVOC</c:v>
                </c:pt>
              </c:strCache>
            </c:strRef>
          </c:tx>
          <c:spPr>
            <a:ln w="6350">
              <a:solidFill>
                <a:schemeClr val="tx1"/>
              </a:solidFill>
              <a:prstDash val="sysDash"/>
            </a:ln>
          </c:spPr>
          <c:marker>
            <c:symbol val="circle"/>
            <c:size val="2"/>
            <c:spPr>
              <a:solidFill>
                <a:schemeClr val="tx1"/>
              </a:solidFill>
              <a:ln>
                <a:solidFill>
                  <a:schemeClr val="tx1"/>
                </a:solidFill>
              </a:ln>
            </c:spPr>
          </c:marker>
          <c:xVal>
            <c:numRef>
              <c:f>Sheet4!$A$2:$A$14</c:f>
              <c:numCache>
                <c:formatCode>General</c:formatCode>
                <c:ptCount val="13"/>
                <c:pt idx="0">
                  <c:v>0</c:v>
                </c:pt>
                <c:pt idx="1">
                  <c:v>7</c:v>
                </c:pt>
                <c:pt idx="2">
                  <c:v>8</c:v>
                </c:pt>
                <c:pt idx="3">
                  <c:v>9</c:v>
                </c:pt>
                <c:pt idx="4">
                  <c:v>10</c:v>
                </c:pt>
                <c:pt idx="5">
                  <c:v>11</c:v>
                </c:pt>
                <c:pt idx="6">
                  <c:v>12</c:v>
                </c:pt>
                <c:pt idx="7">
                  <c:v>13</c:v>
                </c:pt>
                <c:pt idx="8">
                  <c:v>14</c:v>
                </c:pt>
                <c:pt idx="9">
                  <c:v>15</c:v>
                </c:pt>
                <c:pt idx="10">
                  <c:v>16</c:v>
                </c:pt>
                <c:pt idx="11">
                  <c:v>17</c:v>
                </c:pt>
                <c:pt idx="12">
                  <c:v>18</c:v>
                </c:pt>
              </c:numCache>
            </c:numRef>
          </c:xVal>
          <c:yVal>
            <c:numRef>
              <c:f>Sheet4!$B$2:$B$14</c:f>
              <c:numCache>
                <c:formatCode>General</c:formatCode>
                <c:ptCount val="13"/>
                <c:pt idx="0">
                  <c:v>4.2</c:v>
                </c:pt>
                <c:pt idx="1">
                  <c:v>4.2</c:v>
                </c:pt>
                <c:pt idx="2">
                  <c:v>8.2200000000000024</c:v>
                </c:pt>
                <c:pt idx="3">
                  <c:v>7.8</c:v>
                </c:pt>
                <c:pt idx="4">
                  <c:v>7.08</c:v>
                </c:pt>
                <c:pt idx="5">
                  <c:v>4.5999999999999996</c:v>
                </c:pt>
                <c:pt idx="6">
                  <c:v>4.8</c:v>
                </c:pt>
                <c:pt idx="7">
                  <c:v>5.2</c:v>
                </c:pt>
                <c:pt idx="8">
                  <c:v>4.58</c:v>
                </c:pt>
                <c:pt idx="9">
                  <c:v>4.1899999999999995</c:v>
                </c:pt>
                <c:pt idx="10">
                  <c:v>8.08</c:v>
                </c:pt>
                <c:pt idx="11">
                  <c:v>6.9</c:v>
                </c:pt>
                <c:pt idx="12">
                  <c:v>6.17</c:v>
                </c:pt>
              </c:numCache>
            </c:numRef>
          </c:yVal>
          <c:smooth val="1"/>
          <c:extLst xmlns:c16r2="http://schemas.microsoft.com/office/drawing/2015/06/chart">
            <c:ext xmlns:c16="http://schemas.microsoft.com/office/drawing/2014/chart" uri="{C3380CC4-5D6E-409C-BE32-E72D297353CC}">
              <c16:uniqueId val="{00000000-4B73-44FC-8D39-DD28876DAFE2}"/>
            </c:ext>
          </c:extLst>
        </c:ser>
        <c:dLbls>
          <c:showLegendKey val="0"/>
          <c:showVal val="0"/>
          <c:showCatName val="0"/>
          <c:showSerName val="0"/>
          <c:showPercent val="0"/>
          <c:showBubbleSize val="0"/>
        </c:dLbls>
        <c:axId val="67878208"/>
        <c:axId val="107012096"/>
      </c:scatterChart>
      <c:valAx>
        <c:axId val="67878208"/>
        <c:scaling>
          <c:orientation val="minMax"/>
          <c:max val="18"/>
          <c:min val="7"/>
        </c:scaling>
        <c:delete val="0"/>
        <c:axPos val="b"/>
        <c:title>
          <c:tx>
            <c:rich>
              <a:bodyPr/>
              <a:lstStyle/>
              <a:p>
                <a:pPr>
                  <a:defRPr/>
                </a:pPr>
                <a:r>
                  <a:rPr lang="en-US"/>
                  <a:t>Time (hour)</a:t>
                </a:r>
              </a:p>
            </c:rich>
          </c:tx>
          <c:layout/>
          <c:overlay val="0"/>
        </c:title>
        <c:numFmt formatCode="General" sourceLinked="1"/>
        <c:majorTickMark val="none"/>
        <c:minorTickMark val="none"/>
        <c:tickLblPos val="nextTo"/>
        <c:crossAx val="107012096"/>
        <c:crosses val="autoZero"/>
        <c:crossBetween val="midCat"/>
        <c:majorUnit val="2"/>
        <c:minorUnit val="0.4"/>
      </c:valAx>
      <c:valAx>
        <c:axId val="107012096"/>
        <c:scaling>
          <c:orientation val="minMax"/>
        </c:scaling>
        <c:delete val="0"/>
        <c:axPos val="l"/>
        <c:title>
          <c:tx>
            <c:rich>
              <a:bodyPr/>
              <a:lstStyle/>
              <a:p>
                <a:pPr>
                  <a:defRPr/>
                </a:pPr>
                <a:r>
                  <a:rPr lang="en-US"/>
                  <a:t>TVOC concentration (ppm)</a:t>
                </a:r>
              </a:p>
            </c:rich>
          </c:tx>
          <c:layout/>
          <c:overlay val="0"/>
        </c:title>
        <c:numFmt formatCode="General" sourceLinked="1"/>
        <c:majorTickMark val="none"/>
        <c:minorTickMark val="none"/>
        <c:tickLblPos val="nextTo"/>
        <c:crossAx val="67878208"/>
        <c:crosses val="autoZero"/>
        <c:crossBetween val="midCat"/>
      </c:valAx>
    </c:plotArea>
    <c:plotVisOnly val="1"/>
    <c:dispBlanksAs val="gap"/>
    <c:showDLblsOverMax val="0"/>
  </c:chart>
  <c:spPr>
    <a:ln>
      <a:noFill/>
    </a:ln>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04F2C5-4C2C-4CAD-86A6-F3C748C7DA2D}" type="datetimeFigureOut">
              <a:rPr lang="en-GB" smtClean="0"/>
              <a:t>30/05/2016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6F8B62-9BED-422B-BA2B-D2D1DE526481}" type="slidenum">
              <a:rPr lang="en-GB" smtClean="0"/>
              <a:t>‹#›</a:t>
            </a:fld>
            <a:endParaRPr lang="en-GB"/>
          </a:p>
        </p:txBody>
      </p:sp>
    </p:spTree>
    <p:extLst>
      <p:ext uri="{BB962C8B-B14F-4D97-AF65-F5344CB8AC3E}">
        <p14:creationId xmlns:p14="http://schemas.microsoft.com/office/powerpoint/2010/main" val="4192647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9E93F5C-7649-4A55-8E1E-DEFD0814A553}" type="datetime1">
              <a:rPr lang="en-GB" smtClean="0"/>
              <a:t>30/05/2016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D2E45D-060E-4BFB-8209-A73126B6232F}" type="slidenum">
              <a:rPr lang="en-GB" smtClean="0"/>
              <a:t>‹#›</a:t>
            </a:fld>
            <a:endParaRPr lang="en-GB"/>
          </a:p>
        </p:txBody>
      </p:sp>
    </p:spTree>
    <p:extLst>
      <p:ext uri="{BB962C8B-B14F-4D97-AF65-F5344CB8AC3E}">
        <p14:creationId xmlns:p14="http://schemas.microsoft.com/office/powerpoint/2010/main" val="2175704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6E4150-20B3-45AB-88F2-A49A88660DF4}" type="datetime1">
              <a:rPr lang="en-GB" smtClean="0"/>
              <a:t>30/05/2016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D2E45D-060E-4BFB-8209-A73126B6232F}" type="slidenum">
              <a:rPr lang="en-GB" smtClean="0"/>
              <a:t>‹#›</a:t>
            </a:fld>
            <a:endParaRPr lang="en-GB"/>
          </a:p>
        </p:txBody>
      </p:sp>
    </p:spTree>
    <p:extLst>
      <p:ext uri="{BB962C8B-B14F-4D97-AF65-F5344CB8AC3E}">
        <p14:creationId xmlns:p14="http://schemas.microsoft.com/office/powerpoint/2010/main" val="336329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A9A30E-2B76-4E74-A382-610E8DC23790}" type="datetime1">
              <a:rPr lang="en-GB" smtClean="0"/>
              <a:t>30/05/2016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D2E45D-060E-4BFB-8209-A73126B6232F}" type="slidenum">
              <a:rPr lang="en-GB" smtClean="0"/>
              <a:t>‹#›</a:t>
            </a:fld>
            <a:endParaRPr lang="en-GB"/>
          </a:p>
        </p:txBody>
      </p:sp>
    </p:spTree>
    <p:extLst>
      <p:ext uri="{BB962C8B-B14F-4D97-AF65-F5344CB8AC3E}">
        <p14:creationId xmlns:p14="http://schemas.microsoft.com/office/powerpoint/2010/main" val="1568470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660429-A290-42B4-8F35-1699E5B7B30F}" type="datetime1">
              <a:rPr lang="en-GB" smtClean="0"/>
              <a:t>30/05/2016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D2E45D-060E-4BFB-8209-A73126B6232F}" type="slidenum">
              <a:rPr lang="en-GB" smtClean="0"/>
              <a:t>‹#›</a:t>
            </a:fld>
            <a:endParaRPr lang="en-GB"/>
          </a:p>
        </p:txBody>
      </p:sp>
    </p:spTree>
    <p:extLst>
      <p:ext uri="{BB962C8B-B14F-4D97-AF65-F5344CB8AC3E}">
        <p14:creationId xmlns:p14="http://schemas.microsoft.com/office/powerpoint/2010/main" val="1093481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65E4C9-9659-462D-BE54-1388FFBD537B}" type="datetime1">
              <a:rPr lang="en-GB" smtClean="0"/>
              <a:t>30/05/2016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D2E45D-060E-4BFB-8209-A73126B6232F}" type="slidenum">
              <a:rPr lang="en-GB" smtClean="0"/>
              <a:t>‹#›</a:t>
            </a:fld>
            <a:endParaRPr lang="en-GB"/>
          </a:p>
        </p:txBody>
      </p:sp>
    </p:spTree>
    <p:extLst>
      <p:ext uri="{BB962C8B-B14F-4D97-AF65-F5344CB8AC3E}">
        <p14:creationId xmlns:p14="http://schemas.microsoft.com/office/powerpoint/2010/main" val="3651903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D4A6260-481C-4D66-90BE-6003F9819515}" type="datetime1">
              <a:rPr lang="en-GB" smtClean="0"/>
              <a:t>30/05/2016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D2E45D-060E-4BFB-8209-A73126B6232F}" type="slidenum">
              <a:rPr lang="en-GB" smtClean="0"/>
              <a:t>‹#›</a:t>
            </a:fld>
            <a:endParaRPr lang="en-GB"/>
          </a:p>
        </p:txBody>
      </p:sp>
    </p:spTree>
    <p:extLst>
      <p:ext uri="{BB962C8B-B14F-4D97-AF65-F5344CB8AC3E}">
        <p14:creationId xmlns:p14="http://schemas.microsoft.com/office/powerpoint/2010/main" val="4018914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71451FC-5D53-4435-A7AD-DDF9869508B1}" type="datetime1">
              <a:rPr lang="en-GB" smtClean="0"/>
              <a:t>30/05/2016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D2E45D-060E-4BFB-8209-A73126B6232F}" type="slidenum">
              <a:rPr lang="en-GB" smtClean="0"/>
              <a:t>‹#›</a:t>
            </a:fld>
            <a:endParaRPr lang="en-GB"/>
          </a:p>
        </p:txBody>
      </p:sp>
    </p:spTree>
    <p:extLst>
      <p:ext uri="{BB962C8B-B14F-4D97-AF65-F5344CB8AC3E}">
        <p14:creationId xmlns:p14="http://schemas.microsoft.com/office/powerpoint/2010/main" val="371525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5D32C96-F5FE-4D37-9188-EFDB31F011CB}" type="datetime1">
              <a:rPr lang="en-GB" smtClean="0"/>
              <a:t>30/05/2016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D2E45D-060E-4BFB-8209-A73126B6232F}" type="slidenum">
              <a:rPr lang="en-GB" smtClean="0"/>
              <a:t>‹#›</a:t>
            </a:fld>
            <a:endParaRPr lang="en-GB"/>
          </a:p>
        </p:txBody>
      </p:sp>
    </p:spTree>
    <p:extLst>
      <p:ext uri="{BB962C8B-B14F-4D97-AF65-F5344CB8AC3E}">
        <p14:creationId xmlns:p14="http://schemas.microsoft.com/office/powerpoint/2010/main" val="4176826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E1E54-F7C4-4AF7-B8C1-F2D955573C58}" type="datetime1">
              <a:rPr lang="en-GB" smtClean="0"/>
              <a:t>30/05/2016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D2E45D-060E-4BFB-8209-A73126B6232F}" type="slidenum">
              <a:rPr lang="en-GB" smtClean="0"/>
              <a:t>‹#›</a:t>
            </a:fld>
            <a:endParaRPr lang="en-GB"/>
          </a:p>
        </p:txBody>
      </p:sp>
    </p:spTree>
    <p:extLst>
      <p:ext uri="{BB962C8B-B14F-4D97-AF65-F5344CB8AC3E}">
        <p14:creationId xmlns:p14="http://schemas.microsoft.com/office/powerpoint/2010/main" val="4074313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7017A8-720D-4D97-890D-4BCFD0D487E1}" type="datetime1">
              <a:rPr lang="en-GB" smtClean="0"/>
              <a:t>30/05/2016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D2E45D-060E-4BFB-8209-A73126B6232F}" type="slidenum">
              <a:rPr lang="en-GB" smtClean="0"/>
              <a:t>‹#›</a:t>
            </a:fld>
            <a:endParaRPr lang="en-GB"/>
          </a:p>
        </p:txBody>
      </p:sp>
    </p:spTree>
    <p:extLst>
      <p:ext uri="{BB962C8B-B14F-4D97-AF65-F5344CB8AC3E}">
        <p14:creationId xmlns:p14="http://schemas.microsoft.com/office/powerpoint/2010/main" val="3057138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3FA447-A07F-471E-9A49-C3E7B4948825}" type="datetime1">
              <a:rPr lang="en-GB" smtClean="0"/>
              <a:t>30/05/2016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D2E45D-060E-4BFB-8209-A73126B6232F}" type="slidenum">
              <a:rPr lang="en-GB" smtClean="0"/>
              <a:t>‹#›</a:t>
            </a:fld>
            <a:endParaRPr lang="en-GB"/>
          </a:p>
        </p:txBody>
      </p:sp>
    </p:spTree>
    <p:extLst>
      <p:ext uri="{BB962C8B-B14F-4D97-AF65-F5344CB8AC3E}">
        <p14:creationId xmlns:p14="http://schemas.microsoft.com/office/powerpoint/2010/main" val="321272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DB6D1-E9D0-4CD1-9E40-A57780AE878F}" type="datetime1">
              <a:rPr lang="en-GB" smtClean="0"/>
              <a:t>30/05/2016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2E45D-060E-4BFB-8209-A73126B6232F}" type="slidenum">
              <a:rPr lang="en-GB" smtClean="0"/>
              <a:t>‹#›</a:t>
            </a:fld>
            <a:endParaRPr lang="en-GB"/>
          </a:p>
        </p:txBody>
      </p:sp>
    </p:spTree>
    <p:extLst>
      <p:ext uri="{BB962C8B-B14F-4D97-AF65-F5344CB8AC3E}">
        <p14:creationId xmlns:p14="http://schemas.microsoft.com/office/powerpoint/2010/main" val="1924105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2332" y="-358714"/>
            <a:ext cx="9144000" cy="4235251"/>
          </a:xfrm>
        </p:spPr>
        <p:txBody>
          <a:bodyPr>
            <a:normAutofit fontScale="90000"/>
          </a:bodyPr>
          <a:lstStyle/>
          <a:p>
            <a:pPr>
              <a:lnSpc>
                <a:spcPct val="150000"/>
              </a:lnSpc>
            </a:pPr>
            <a:r>
              <a:rPr lang="en-US" sz="4000" b="1" dirty="0">
                <a:latin typeface="Footlight MT Light" panose="0204060206030A020304" pitchFamily="18" charset="0"/>
              </a:rPr>
              <a:t>Precursors Influencing </a:t>
            </a:r>
            <a:r>
              <a:rPr lang="en-US" sz="4000" b="1" dirty="0" smtClean="0">
                <a:latin typeface="Footlight MT Light" panose="0204060206030A020304" pitchFamily="18" charset="0"/>
              </a:rPr>
              <a:t>Tropospheric </a:t>
            </a:r>
            <a:r>
              <a:rPr lang="en-US" sz="4000" b="1" dirty="0">
                <a:latin typeface="Footlight MT Light" panose="0204060206030A020304" pitchFamily="18" charset="0"/>
              </a:rPr>
              <a:t>Ozone formation and Apportionment in three districts of </a:t>
            </a:r>
            <a:r>
              <a:rPr lang="en-US" sz="4000" b="1" dirty="0" err="1">
                <a:latin typeface="Footlight MT Light" panose="0204060206030A020304" pitchFamily="18" charset="0"/>
              </a:rPr>
              <a:t>Ilupeju</a:t>
            </a:r>
            <a:r>
              <a:rPr lang="en-US" sz="4000" b="1" dirty="0">
                <a:latin typeface="Footlight MT Light" panose="0204060206030A020304" pitchFamily="18" charset="0"/>
              </a:rPr>
              <a:t> Industrial Estate, Lagos</a:t>
            </a:r>
            <a:r>
              <a:rPr lang="en-GB" sz="4000" dirty="0">
                <a:latin typeface="Footlight MT Light" panose="0204060206030A020304" pitchFamily="18" charset="0"/>
              </a:rPr>
              <a:t/>
            </a:r>
            <a:br>
              <a:rPr lang="en-GB" sz="4000" dirty="0">
                <a:latin typeface="Footlight MT Light" panose="0204060206030A020304" pitchFamily="18" charset="0"/>
              </a:rPr>
            </a:br>
            <a:endParaRPr lang="en-GB" sz="4000" dirty="0">
              <a:latin typeface="Footlight MT Light" panose="0204060206030A020304" pitchFamily="18" charset="0"/>
            </a:endParaRPr>
          </a:p>
        </p:txBody>
      </p:sp>
      <p:sp>
        <p:nvSpPr>
          <p:cNvPr id="3" name="Subtitle 2"/>
          <p:cNvSpPr>
            <a:spLocks noGrp="1"/>
          </p:cNvSpPr>
          <p:nvPr>
            <p:ph type="subTitle" idx="1"/>
          </p:nvPr>
        </p:nvSpPr>
        <p:spPr>
          <a:xfrm>
            <a:off x="1524000" y="3988403"/>
            <a:ext cx="9144000" cy="1655762"/>
          </a:xfrm>
        </p:spPr>
        <p:txBody>
          <a:bodyPr>
            <a:noAutofit/>
          </a:bodyPr>
          <a:lstStyle/>
          <a:p>
            <a:pPr>
              <a:lnSpc>
                <a:spcPct val="150000"/>
              </a:lnSpc>
            </a:pPr>
            <a:r>
              <a:rPr lang="en-US" altLang="en-US" sz="3200" dirty="0" smtClean="0">
                <a:latin typeface="Footlight MT Light" panose="0204060206030A020304" pitchFamily="18" charset="0"/>
              </a:rPr>
              <a:t>AZEEZ, LUQMON ADEYEMI</a:t>
            </a:r>
          </a:p>
          <a:p>
            <a:pPr>
              <a:lnSpc>
                <a:spcPct val="150000"/>
              </a:lnSpc>
            </a:pPr>
            <a:r>
              <a:rPr lang="en-US" altLang="en-US" sz="3200" dirty="0" smtClean="0">
                <a:latin typeface="Footlight MT Light" panose="0204060206030A020304" pitchFamily="18" charset="0"/>
              </a:rPr>
              <a:t>OSUN STATE UNIVERSITY</a:t>
            </a:r>
            <a:br>
              <a:rPr lang="en-US" altLang="en-US" sz="3200" dirty="0" smtClean="0">
                <a:latin typeface="Footlight MT Light" panose="0204060206030A020304" pitchFamily="18" charset="0"/>
              </a:rPr>
            </a:br>
            <a:endParaRPr lang="en-GB" sz="3200" dirty="0">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7ED2E45D-060E-4BFB-8209-A73126B6232F}" type="slidenum">
              <a:rPr lang="en-GB" smtClean="0"/>
              <a:t>1</a:t>
            </a:fld>
            <a:endParaRPr lang="en-GB"/>
          </a:p>
        </p:txBody>
      </p:sp>
    </p:spTree>
    <p:extLst>
      <p:ext uri="{BB962C8B-B14F-4D97-AF65-F5344CB8AC3E}">
        <p14:creationId xmlns:p14="http://schemas.microsoft.com/office/powerpoint/2010/main" val="3090893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71703842"/>
              </p:ext>
            </p:extLst>
          </p:nvPr>
        </p:nvGraphicFramePr>
        <p:xfrm>
          <a:off x="347730" y="-231819"/>
          <a:ext cx="9787942" cy="7058240"/>
        </p:xfrm>
        <a:graphic>
          <a:graphicData uri="http://schemas.openxmlformats.org/drawingml/2006/table">
            <a:tbl>
              <a:tblPr>
                <a:tableStyleId>{5C22544A-7EE6-4342-B048-85BDC9FD1C3A}</a:tableStyleId>
              </a:tblPr>
              <a:tblGrid>
                <a:gridCol w="2215418">
                  <a:extLst>
                    <a:ext uri="{9D8B030D-6E8A-4147-A177-3AD203B41FA5}">
                      <a16:colId xmlns:a16="http://schemas.microsoft.com/office/drawing/2014/main" xmlns="" val="723046356"/>
                    </a:ext>
                  </a:extLst>
                </a:gridCol>
                <a:gridCol w="1621774">
                  <a:extLst>
                    <a:ext uri="{9D8B030D-6E8A-4147-A177-3AD203B41FA5}">
                      <a16:colId xmlns:a16="http://schemas.microsoft.com/office/drawing/2014/main" xmlns="" val="542059008"/>
                    </a:ext>
                  </a:extLst>
                </a:gridCol>
                <a:gridCol w="1620182">
                  <a:extLst>
                    <a:ext uri="{9D8B030D-6E8A-4147-A177-3AD203B41FA5}">
                      <a16:colId xmlns:a16="http://schemas.microsoft.com/office/drawing/2014/main" xmlns="" val="1625194666"/>
                    </a:ext>
                  </a:extLst>
                </a:gridCol>
                <a:gridCol w="1621774">
                  <a:extLst>
                    <a:ext uri="{9D8B030D-6E8A-4147-A177-3AD203B41FA5}">
                      <a16:colId xmlns:a16="http://schemas.microsoft.com/office/drawing/2014/main" xmlns="" val="2845647974"/>
                    </a:ext>
                  </a:extLst>
                </a:gridCol>
                <a:gridCol w="2708794">
                  <a:extLst>
                    <a:ext uri="{9D8B030D-6E8A-4147-A177-3AD203B41FA5}">
                      <a16:colId xmlns:a16="http://schemas.microsoft.com/office/drawing/2014/main" xmlns="" val="1627257240"/>
                    </a:ext>
                  </a:extLst>
                </a:gridCol>
              </a:tblGrid>
              <a:tr h="612395">
                <a:tc gridSpan="4">
                  <a:txBody>
                    <a:bodyPr/>
                    <a:lstStyle/>
                    <a:p>
                      <a:pP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ndParaRPr>
                    </a:p>
                    <a:p>
                      <a:pPr>
                        <a:lnSpc>
                          <a:spcPts val="2400"/>
                        </a:lnSpc>
                        <a:spcAft>
                          <a:spcPts val="0"/>
                        </a:spcAft>
                      </a:pPr>
                      <a:r>
                        <a:rPr lang="en-US" sz="1800">
                          <a:effectLst/>
                          <a:latin typeface="Footlight MT Light" panose="0204060206030A020304" pitchFamily="18" charset="0"/>
                        </a:rPr>
                        <a:t>Table 5: Factor analysis of VOC species</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nchor="ct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3864901189"/>
                  </a:ext>
                </a:extLst>
              </a:tr>
              <a:tr h="321864">
                <a:tc>
                  <a:txBody>
                    <a:bodyPr/>
                    <a:lstStyle/>
                    <a:p>
                      <a:pPr>
                        <a:lnSpc>
                          <a:spcPts val="2400"/>
                        </a:lnSpc>
                        <a:spcAft>
                          <a:spcPts val="0"/>
                        </a:spcAft>
                      </a:pPr>
                      <a:r>
                        <a:rPr lang="en-US" sz="1800">
                          <a:effectLst/>
                          <a:latin typeface="Footlight MT Light" panose="0204060206030A020304" pitchFamily="18" charset="0"/>
                        </a:rPr>
                        <a:t>Compounds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gridSpan="3">
                  <a:txBody>
                    <a:bodyPr/>
                    <a:lstStyle/>
                    <a:p>
                      <a:pPr algn="ctr">
                        <a:lnSpc>
                          <a:spcPts val="2400"/>
                        </a:lnSpc>
                        <a:spcAft>
                          <a:spcPts val="0"/>
                        </a:spcAft>
                      </a:pPr>
                      <a:r>
                        <a:rPr lang="en-US" sz="1800">
                          <a:effectLst/>
                          <a:latin typeface="Footlight MT Light" panose="0204060206030A020304" pitchFamily="18" charset="0"/>
                        </a:rPr>
                        <a:t>Component</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nchor="b"/>
                </a:tc>
                <a:tc hMerge="1">
                  <a:txBody>
                    <a:bodyPr/>
                    <a:lstStyle/>
                    <a:p>
                      <a:endParaRPr lang="en-GB"/>
                    </a:p>
                  </a:txBody>
                  <a:tcPr/>
                </a:tc>
                <a:tc hMerge="1">
                  <a:txBody>
                    <a:bodyPr/>
                    <a:lstStyle/>
                    <a:p>
                      <a:endParaRPr lang="en-GB"/>
                    </a:p>
                  </a:txBody>
                  <a:tcPr/>
                </a:tc>
                <a:tc>
                  <a:txBody>
                    <a:bodyPr/>
                    <a:lstStyle/>
                    <a:p>
                      <a:pPr algn="ctr">
                        <a:lnSpc>
                          <a:spcPts val="2400"/>
                        </a:lnSpc>
                        <a:spcAft>
                          <a:spcPts val="0"/>
                        </a:spcAft>
                      </a:pPr>
                      <a:r>
                        <a:rPr lang="en-US" sz="1800">
                          <a:effectLst/>
                          <a:latin typeface="Footlight MT Light" panose="0204060206030A020304" pitchFamily="18" charset="0"/>
                        </a:rPr>
                        <a:t>Communalities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3694621842"/>
                  </a:ext>
                </a:extLst>
              </a:tr>
              <a:tr h="321864">
                <a:tc>
                  <a:txBody>
                    <a:bodyPr/>
                    <a:lstStyle/>
                    <a:p>
                      <a:pPr>
                        <a:lnSpc>
                          <a:spcPts val="2400"/>
                        </a:lnSpc>
                        <a:spcAft>
                          <a:spcPts val="0"/>
                        </a:spcAft>
                      </a:pPr>
                      <a:r>
                        <a:rPr lang="en-US" sz="1800" dirty="0">
                          <a:effectLst/>
                          <a:latin typeface="Footlight MT Light" panose="0204060206030A020304" pitchFamily="18" charset="0"/>
                        </a:rPr>
                        <a:t> </a:t>
                      </a:r>
                      <a:endParaRPr lang="en-GB" sz="18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ctr">
                        <a:lnSpc>
                          <a:spcPts val="2400"/>
                        </a:lnSpc>
                        <a:spcAft>
                          <a:spcPts val="0"/>
                        </a:spcAft>
                      </a:pPr>
                      <a:r>
                        <a:rPr lang="en-US" sz="1800">
                          <a:effectLst/>
                          <a:latin typeface="Footlight MT Light" panose="0204060206030A020304" pitchFamily="18" charset="0"/>
                        </a:rPr>
                        <a:t>F1</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nchor="b"/>
                </a:tc>
                <a:tc>
                  <a:txBody>
                    <a:bodyPr/>
                    <a:lstStyle/>
                    <a:p>
                      <a:pPr algn="ctr">
                        <a:lnSpc>
                          <a:spcPts val="2400"/>
                        </a:lnSpc>
                        <a:spcAft>
                          <a:spcPts val="0"/>
                        </a:spcAft>
                      </a:pPr>
                      <a:r>
                        <a:rPr lang="en-US" sz="1800">
                          <a:effectLst/>
                          <a:latin typeface="Footlight MT Light" panose="0204060206030A020304" pitchFamily="18" charset="0"/>
                        </a:rPr>
                        <a:t>F2</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nchor="b"/>
                </a:tc>
                <a:tc>
                  <a:txBody>
                    <a:bodyPr/>
                    <a:lstStyle/>
                    <a:p>
                      <a:pPr algn="ctr">
                        <a:lnSpc>
                          <a:spcPts val="2400"/>
                        </a:lnSpc>
                        <a:spcAft>
                          <a:spcPts val="0"/>
                        </a:spcAft>
                      </a:pPr>
                      <a:r>
                        <a:rPr lang="en-US" sz="1800">
                          <a:effectLst/>
                          <a:latin typeface="Footlight MT Light" panose="0204060206030A020304" pitchFamily="18" charset="0"/>
                        </a:rPr>
                        <a:t>F3</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nchor="b"/>
                </a:tc>
                <a:tc>
                  <a:txBody>
                    <a:bodyPr/>
                    <a:lstStyle/>
                    <a:p>
                      <a:pPr algn="ctr">
                        <a:lnSpc>
                          <a:spcPts val="2400"/>
                        </a:lnSpc>
                        <a:spcAft>
                          <a:spcPts val="0"/>
                        </a:spcAft>
                      </a:pPr>
                      <a:r>
                        <a:rPr lang="en-US" sz="1800" dirty="0">
                          <a:effectLst/>
                          <a:latin typeface="Footlight MT Light" panose="0204060206030A020304" pitchFamily="18" charset="0"/>
                        </a:rPr>
                        <a:t>Extraction</a:t>
                      </a:r>
                      <a:endParaRPr lang="en-GB" sz="18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nchor="b"/>
                </a:tc>
                <a:extLst>
                  <a:ext uri="{0D108BD9-81ED-4DB2-BD59-A6C34878D82A}">
                    <a16:rowId xmlns:a16="http://schemas.microsoft.com/office/drawing/2014/main" xmlns="" val="2799927203"/>
                  </a:ext>
                </a:extLst>
              </a:tr>
              <a:tr h="321864">
                <a:tc>
                  <a:txBody>
                    <a:bodyPr/>
                    <a:lstStyle/>
                    <a:p>
                      <a:pPr>
                        <a:lnSpc>
                          <a:spcPts val="2400"/>
                        </a:lnSpc>
                        <a:spcAft>
                          <a:spcPts val="0"/>
                        </a:spcAft>
                      </a:pPr>
                      <a:r>
                        <a:rPr lang="en-US" sz="1800">
                          <a:effectLst/>
                          <a:latin typeface="Footlight MT Light" panose="0204060206030A020304" pitchFamily="18" charset="0"/>
                        </a:rPr>
                        <a:t>ethane</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0.922</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2652511481"/>
                  </a:ext>
                </a:extLst>
              </a:tr>
              <a:tr h="321864">
                <a:tc>
                  <a:txBody>
                    <a:bodyPr/>
                    <a:lstStyle/>
                    <a:p>
                      <a:pPr>
                        <a:lnSpc>
                          <a:spcPts val="2400"/>
                        </a:lnSpc>
                        <a:spcAft>
                          <a:spcPts val="0"/>
                        </a:spcAft>
                      </a:pPr>
                      <a:r>
                        <a:rPr lang="en-US" sz="1800">
                          <a:effectLst/>
                          <a:latin typeface="Footlight MT Light" panose="0204060206030A020304" pitchFamily="18" charset="0"/>
                        </a:rPr>
                        <a:t>propane</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0.948</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0.956</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2559495767"/>
                  </a:ext>
                </a:extLst>
              </a:tr>
              <a:tr h="321864">
                <a:tc>
                  <a:txBody>
                    <a:bodyPr/>
                    <a:lstStyle/>
                    <a:p>
                      <a:pPr>
                        <a:lnSpc>
                          <a:spcPts val="2400"/>
                        </a:lnSpc>
                        <a:spcAft>
                          <a:spcPts val="0"/>
                        </a:spcAft>
                      </a:pPr>
                      <a:r>
                        <a:rPr lang="en-US" sz="1800">
                          <a:effectLst/>
                          <a:latin typeface="Footlight MT Light" panose="0204060206030A020304" pitchFamily="18" charset="0"/>
                        </a:rPr>
                        <a:t>butane</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0.969</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ct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0.945</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3895608498"/>
                  </a:ext>
                </a:extLst>
              </a:tr>
              <a:tr h="321864">
                <a:tc>
                  <a:txBody>
                    <a:bodyPr/>
                    <a:lstStyle/>
                    <a:p>
                      <a:pPr>
                        <a:lnSpc>
                          <a:spcPts val="2400"/>
                        </a:lnSpc>
                        <a:spcAft>
                          <a:spcPts val="0"/>
                        </a:spcAft>
                      </a:pPr>
                      <a:r>
                        <a:rPr lang="en-US" sz="1800">
                          <a:effectLst/>
                          <a:latin typeface="Footlight MT Light" panose="0204060206030A020304" pitchFamily="18" charset="0"/>
                        </a:rPr>
                        <a:t>pentane</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0.969</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0.942</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1981856819"/>
                  </a:ext>
                </a:extLst>
              </a:tr>
              <a:tr h="321864">
                <a:tc>
                  <a:txBody>
                    <a:bodyPr/>
                    <a:lstStyle/>
                    <a:p>
                      <a:pPr>
                        <a:lnSpc>
                          <a:spcPts val="2400"/>
                        </a:lnSpc>
                        <a:spcAft>
                          <a:spcPts val="0"/>
                        </a:spcAft>
                      </a:pPr>
                      <a:r>
                        <a:rPr lang="en-US" sz="1800">
                          <a:effectLst/>
                          <a:latin typeface="Footlight MT Light" panose="0204060206030A020304" pitchFamily="18" charset="0"/>
                        </a:rPr>
                        <a:t>hexane</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0.949</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1162592067"/>
                  </a:ext>
                </a:extLst>
              </a:tr>
              <a:tr h="321864">
                <a:tc>
                  <a:txBody>
                    <a:bodyPr/>
                    <a:lstStyle/>
                    <a:p>
                      <a:pPr>
                        <a:lnSpc>
                          <a:spcPts val="2400"/>
                        </a:lnSpc>
                        <a:spcAft>
                          <a:spcPts val="0"/>
                        </a:spcAft>
                      </a:pPr>
                      <a:r>
                        <a:rPr lang="en-US" sz="1800">
                          <a:effectLst/>
                          <a:latin typeface="Footlight MT Light" panose="0204060206030A020304" pitchFamily="18" charset="0"/>
                        </a:rPr>
                        <a:t>heptane</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0.674</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0.997</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30327592"/>
                  </a:ext>
                </a:extLst>
              </a:tr>
              <a:tr h="321864">
                <a:tc>
                  <a:txBody>
                    <a:bodyPr/>
                    <a:lstStyle/>
                    <a:p>
                      <a:pPr>
                        <a:lnSpc>
                          <a:spcPts val="2400"/>
                        </a:lnSpc>
                        <a:spcAft>
                          <a:spcPts val="0"/>
                        </a:spcAft>
                      </a:pPr>
                      <a:r>
                        <a:rPr lang="en-US" sz="1800" dirty="0">
                          <a:effectLst/>
                          <a:latin typeface="Footlight MT Light" panose="0204060206030A020304" pitchFamily="18" charset="0"/>
                        </a:rPr>
                        <a:t>octane</a:t>
                      </a:r>
                      <a:endParaRPr lang="en-GB" sz="18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0.950</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0.991</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4123859706"/>
                  </a:ext>
                </a:extLst>
              </a:tr>
              <a:tr h="321864">
                <a:tc>
                  <a:txBody>
                    <a:bodyPr/>
                    <a:lstStyle/>
                    <a:p>
                      <a:pPr>
                        <a:lnSpc>
                          <a:spcPts val="2400"/>
                        </a:lnSpc>
                        <a:spcAft>
                          <a:spcPts val="0"/>
                        </a:spcAft>
                      </a:pPr>
                      <a:r>
                        <a:rPr lang="en-US" sz="1800">
                          <a:effectLst/>
                          <a:latin typeface="Footlight MT Light" panose="0204060206030A020304" pitchFamily="18" charset="0"/>
                        </a:rPr>
                        <a:t>decane</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0.574</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0.953</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3125319787"/>
                  </a:ext>
                </a:extLst>
              </a:tr>
              <a:tr h="321864">
                <a:tc>
                  <a:txBody>
                    <a:bodyPr/>
                    <a:lstStyle/>
                    <a:p>
                      <a:pPr>
                        <a:lnSpc>
                          <a:spcPts val="2400"/>
                        </a:lnSpc>
                        <a:spcAft>
                          <a:spcPts val="0"/>
                        </a:spcAft>
                      </a:pPr>
                      <a:r>
                        <a:rPr lang="en-US" sz="1800">
                          <a:effectLst/>
                          <a:latin typeface="Footlight MT Light" panose="0204060206030A020304" pitchFamily="18" charset="0"/>
                        </a:rPr>
                        <a:t>ethene</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0.915</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3485991524"/>
                  </a:ext>
                </a:extLst>
              </a:tr>
              <a:tr h="321864">
                <a:tc>
                  <a:txBody>
                    <a:bodyPr/>
                    <a:lstStyle/>
                    <a:p>
                      <a:pPr>
                        <a:lnSpc>
                          <a:spcPts val="2400"/>
                        </a:lnSpc>
                        <a:spcAft>
                          <a:spcPts val="0"/>
                        </a:spcAft>
                      </a:pPr>
                      <a:r>
                        <a:rPr lang="en-US" sz="1800">
                          <a:effectLst/>
                          <a:latin typeface="Footlight MT Light" panose="0204060206030A020304" pitchFamily="18" charset="0"/>
                        </a:rPr>
                        <a:t>propene</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0.835</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0.892</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604797092"/>
                  </a:ext>
                </a:extLst>
              </a:tr>
              <a:tr h="321864">
                <a:tc>
                  <a:txBody>
                    <a:bodyPr/>
                    <a:lstStyle/>
                    <a:p>
                      <a:pPr>
                        <a:lnSpc>
                          <a:spcPts val="2400"/>
                        </a:lnSpc>
                        <a:spcAft>
                          <a:spcPts val="0"/>
                        </a:spcAft>
                      </a:pPr>
                      <a:r>
                        <a:rPr lang="en-US" sz="1800">
                          <a:effectLst/>
                          <a:latin typeface="Footlight MT Light" panose="0204060206030A020304" pitchFamily="18" charset="0"/>
                        </a:rPr>
                        <a:t>benzene</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0.900</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0.819</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1086084354"/>
                  </a:ext>
                </a:extLst>
              </a:tr>
              <a:tr h="321864">
                <a:tc>
                  <a:txBody>
                    <a:bodyPr/>
                    <a:lstStyle/>
                    <a:p>
                      <a:pPr>
                        <a:lnSpc>
                          <a:spcPts val="2400"/>
                        </a:lnSpc>
                        <a:spcAft>
                          <a:spcPts val="0"/>
                        </a:spcAft>
                      </a:pPr>
                      <a:r>
                        <a:rPr lang="en-US" sz="1800">
                          <a:effectLst/>
                          <a:latin typeface="Footlight MT Light" panose="0204060206030A020304" pitchFamily="18" charset="0"/>
                        </a:rPr>
                        <a:t>toluene</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0.775</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0.709</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830037544"/>
                  </a:ext>
                </a:extLst>
              </a:tr>
              <a:tr h="321864">
                <a:tc>
                  <a:txBody>
                    <a:bodyPr/>
                    <a:lstStyle/>
                    <a:p>
                      <a:pPr>
                        <a:lnSpc>
                          <a:spcPts val="2400"/>
                        </a:lnSpc>
                        <a:spcAft>
                          <a:spcPts val="0"/>
                        </a:spcAft>
                      </a:pPr>
                      <a:r>
                        <a:rPr lang="en-US" sz="1800">
                          <a:effectLst/>
                          <a:latin typeface="Footlight MT Light" panose="0204060206030A020304" pitchFamily="18" charset="0"/>
                        </a:rPr>
                        <a:t>ethylbenzene</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0.890</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3833988535"/>
                  </a:ext>
                </a:extLst>
              </a:tr>
              <a:tr h="321864">
                <a:tc>
                  <a:txBody>
                    <a:bodyPr/>
                    <a:lstStyle/>
                    <a:p>
                      <a:pPr>
                        <a:lnSpc>
                          <a:spcPts val="2400"/>
                        </a:lnSpc>
                        <a:spcAft>
                          <a:spcPts val="0"/>
                        </a:spcAft>
                      </a:pPr>
                      <a:r>
                        <a:rPr lang="en-US" sz="1800">
                          <a:effectLst/>
                          <a:latin typeface="Footlight MT Light" panose="0204060206030A020304" pitchFamily="18" charset="0"/>
                        </a:rPr>
                        <a:t>m/p-xylene</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0.947</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0.900</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2792491478"/>
                  </a:ext>
                </a:extLst>
              </a:tr>
              <a:tr h="321864">
                <a:tc>
                  <a:txBody>
                    <a:bodyPr/>
                    <a:lstStyle/>
                    <a:p>
                      <a:pPr>
                        <a:lnSpc>
                          <a:spcPts val="2400"/>
                        </a:lnSpc>
                        <a:spcAft>
                          <a:spcPts val="0"/>
                        </a:spcAft>
                      </a:pPr>
                      <a:r>
                        <a:rPr lang="en-US" sz="1800">
                          <a:effectLst/>
                          <a:latin typeface="Footlight MT Light" panose="0204060206030A020304" pitchFamily="18" charset="0"/>
                        </a:rPr>
                        <a:t>o-xylene</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0.765</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dirty="0">
                          <a:effectLst/>
                          <a:latin typeface="Footlight MT Light" panose="0204060206030A020304" pitchFamily="18" charset="0"/>
                        </a:rPr>
                        <a:t>0.821</a:t>
                      </a:r>
                      <a:endParaRPr lang="en-GB" sz="18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2099874413"/>
                  </a:ext>
                </a:extLst>
              </a:tr>
              <a:tr h="321864">
                <a:tc>
                  <a:txBody>
                    <a:bodyPr/>
                    <a:lstStyle/>
                    <a:p>
                      <a:pPr>
                        <a:lnSpc>
                          <a:spcPts val="2400"/>
                        </a:lnSpc>
                        <a:spcAft>
                          <a:spcPts val="0"/>
                        </a:spcAft>
                      </a:pPr>
                      <a:r>
                        <a:rPr lang="en-US" sz="1800">
                          <a:effectLst/>
                          <a:latin typeface="Footlight MT Light" panose="0204060206030A020304" pitchFamily="18" charset="0"/>
                        </a:rPr>
                        <a:t>TCE</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0.977</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0.987</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783873312"/>
                  </a:ext>
                </a:extLst>
              </a:tr>
              <a:tr h="321864">
                <a:tc>
                  <a:txBody>
                    <a:bodyPr/>
                    <a:lstStyle/>
                    <a:p>
                      <a:pPr>
                        <a:lnSpc>
                          <a:spcPts val="2400"/>
                        </a:lnSpc>
                        <a:spcAft>
                          <a:spcPts val="0"/>
                        </a:spcAft>
                      </a:pPr>
                      <a:r>
                        <a:rPr lang="en-US" sz="1800">
                          <a:effectLst/>
                          <a:latin typeface="Footlight MT Light" panose="0204060206030A020304" pitchFamily="18" charset="0"/>
                        </a:rPr>
                        <a:t>TeCE</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0.962</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16436" marB="16436"/>
                </a:tc>
                <a:tc>
                  <a:txBody>
                    <a:bodyPr/>
                    <a:lstStyle/>
                    <a:p>
                      <a:pPr algn="r">
                        <a:lnSpc>
                          <a:spcPts val="2400"/>
                        </a:lnSpc>
                        <a:spcAft>
                          <a:spcPts val="0"/>
                        </a:spcAft>
                      </a:pPr>
                      <a:r>
                        <a:rPr lang="en-US" sz="1800" dirty="0">
                          <a:effectLst/>
                          <a:latin typeface="Footlight MT Light" panose="0204060206030A020304" pitchFamily="18" charset="0"/>
                        </a:rPr>
                        <a:t>0.961</a:t>
                      </a:r>
                      <a:endParaRPr lang="en-GB" sz="18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16436" marR="16436" marT="0" marB="0"/>
                </a:tc>
                <a:extLst>
                  <a:ext uri="{0D108BD9-81ED-4DB2-BD59-A6C34878D82A}">
                    <a16:rowId xmlns:a16="http://schemas.microsoft.com/office/drawing/2014/main" xmlns="" val="3152087601"/>
                  </a:ext>
                </a:extLst>
              </a:tr>
            </a:tbl>
          </a:graphicData>
        </a:graphic>
      </p:graphicFrame>
      <p:sp>
        <p:nvSpPr>
          <p:cNvPr id="5" name="Rectangle 1"/>
          <p:cNvSpPr>
            <a:spLocks noGrp="1" noChangeArrowheads="1"/>
          </p:cNvSpPr>
          <p:nvPr>
            <p:ph type="subTitle" idx="1"/>
          </p:nvPr>
        </p:nvSpPr>
        <p:spPr bwMode="auto">
          <a:xfrm>
            <a:off x="347729" y="6578982"/>
            <a:ext cx="883825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Footlight MT Light" panose="0204060206030A020304" pitchFamily="18" charset="0"/>
                <a:ea typeface="Calibri" panose="020F0502020204030204" pitchFamily="34" charset="0"/>
                <a:cs typeface="Times New Roman" panose="02020603050405020304" pitchFamily="18" charset="0"/>
              </a:rPr>
              <a:t>Extraction Method: Principal Component Analysis.  Rotation Method: </a:t>
            </a:r>
            <a:r>
              <a:rPr kumimoji="0" lang="en-US" altLang="en-US" sz="1200" b="0" i="0" u="none" strike="noStrike" cap="none" normalizeH="0" baseline="0" dirty="0" err="1" smtClean="0">
                <a:ln>
                  <a:noFill/>
                </a:ln>
                <a:solidFill>
                  <a:srgbClr val="000000"/>
                </a:solidFill>
                <a:effectLst/>
                <a:latin typeface="Footlight MT Light" panose="0204060206030A020304" pitchFamily="18" charset="0"/>
                <a:ea typeface="Calibri" panose="020F0502020204030204" pitchFamily="34" charset="0"/>
                <a:cs typeface="Times New Roman" panose="02020603050405020304" pitchFamily="18" charset="0"/>
              </a:rPr>
              <a:t>Varimax</a:t>
            </a:r>
            <a:r>
              <a:rPr kumimoji="0" lang="en-US" altLang="en-US" sz="1200" b="0" i="0" u="none" strike="noStrike" cap="none" normalizeH="0" baseline="0" dirty="0" smtClean="0">
                <a:ln>
                  <a:noFill/>
                </a:ln>
                <a:solidFill>
                  <a:srgbClr val="000000"/>
                </a:solidFill>
                <a:effectLst/>
                <a:latin typeface="Footlight MT Light" panose="0204060206030A020304" pitchFamily="18" charset="0"/>
                <a:ea typeface="Calibri" panose="020F0502020204030204" pitchFamily="34" charset="0"/>
                <a:cs typeface="Times New Roman" panose="02020603050405020304" pitchFamily="18" charset="0"/>
              </a:rPr>
              <a:t> with Kaiser Normalization. Only factor loadings ≥ 0.5 listed</a:t>
            </a:r>
            <a:endParaRPr kumimoji="0" lang="en-US" altLang="en-US" sz="1800" b="0" i="0" u="none" strike="noStrike" cap="none" normalizeH="0" baseline="0" dirty="0" smtClean="0">
              <a:ln>
                <a:noFill/>
              </a:ln>
              <a:solidFill>
                <a:schemeClr val="tx1"/>
              </a:solidFill>
              <a:effectLst/>
              <a:latin typeface="Footlight MT Light" panose="0204060206030A020304" pitchFamily="18" charset="0"/>
            </a:endParaRPr>
          </a:p>
        </p:txBody>
      </p:sp>
      <p:sp>
        <p:nvSpPr>
          <p:cNvPr id="6" name="Slide Number Placeholder 5"/>
          <p:cNvSpPr>
            <a:spLocks noGrp="1"/>
          </p:cNvSpPr>
          <p:nvPr>
            <p:ph type="sldNum" sz="quarter" idx="12"/>
          </p:nvPr>
        </p:nvSpPr>
        <p:spPr/>
        <p:txBody>
          <a:bodyPr/>
          <a:lstStyle/>
          <a:p>
            <a:fld id="{7ED2E45D-060E-4BFB-8209-A73126B6232F}" type="slidenum">
              <a:rPr lang="en-GB" smtClean="0"/>
              <a:t>10</a:t>
            </a:fld>
            <a:endParaRPr lang="en-GB"/>
          </a:p>
        </p:txBody>
      </p:sp>
    </p:spTree>
    <p:extLst>
      <p:ext uri="{BB962C8B-B14F-4D97-AF65-F5344CB8AC3E}">
        <p14:creationId xmlns:p14="http://schemas.microsoft.com/office/powerpoint/2010/main" val="4214292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031" y="128788"/>
            <a:ext cx="11977352" cy="6542468"/>
          </a:xfrm>
        </p:spPr>
        <p:txBody>
          <a:bodyPr/>
          <a:lstStyle/>
          <a:p>
            <a:pPr algn="just">
              <a:lnSpc>
                <a:spcPct val="150000"/>
              </a:lnSpc>
            </a:pPr>
            <a:r>
              <a:rPr lang="en-US" b="1" dirty="0">
                <a:latin typeface="Footlight MT Light" panose="0204060206030A020304" pitchFamily="18" charset="0"/>
              </a:rPr>
              <a:t>Ozone Formation and Apportionment</a:t>
            </a:r>
            <a:endParaRPr lang="en-GB" dirty="0">
              <a:latin typeface="Footlight MT Light" panose="0204060206030A020304" pitchFamily="18" charset="0"/>
            </a:endParaRPr>
          </a:p>
          <a:p>
            <a:pPr marL="342900" indent="-342900" algn="just">
              <a:lnSpc>
                <a:spcPct val="150000"/>
              </a:lnSpc>
              <a:buFont typeface="Wingdings" panose="05000000000000000000" pitchFamily="2" charset="2"/>
              <a:buChar char="Ø"/>
            </a:pPr>
            <a:r>
              <a:rPr lang="en-US" dirty="0">
                <a:latin typeface="Footlight MT Light" panose="0204060206030A020304" pitchFamily="18" charset="0"/>
              </a:rPr>
              <a:t>The ratio of </a:t>
            </a:r>
            <a:r>
              <a:rPr lang="en-US" i="1" dirty="0">
                <a:latin typeface="Footlight MT Light" panose="0204060206030A020304" pitchFamily="18" charset="0"/>
              </a:rPr>
              <a:t>VOCs/NO</a:t>
            </a:r>
            <a:r>
              <a:rPr lang="en-US" i="1" baseline="-25000" dirty="0">
                <a:latin typeface="Footlight MT Light" panose="0204060206030A020304" pitchFamily="18" charset="0"/>
              </a:rPr>
              <a:t>x</a:t>
            </a:r>
            <a:r>
              <a:rPr lang="en-US" dirty="0">
                <a:latin typeface="Footlight MT Light" panose="0204060206030A020304" pitchFamily="18" charset="0"/>
              </a:rPr>
              <a:t> can be used to evaluate whether the production of O</a:t>
            </a:r>
            <a:r>
              <a:rPr lang="en-US" baseline="-25000" dirty="0">
                <a:latin typeface="Footlight MT Light" panose="0204060206030A020304" pitchFamily="18" charset="0"/>
              </a:rPr>
              <a:t>3</a:t>
            </a:r>
            <a:r>
              <a:rPr lang="en-US" dirty="0">
                <a:latin typeface="Footlight MT Light" panose="0204060206030A020304" pitchFamily="18" charset="0"/>
              </a:rPr>
              <a:t> is VOC-sensitive or </a:t>
            </a:r>
            <a:r>
              <a:rPr lang="en-US" dirty="0" smtClean="0">
                <a:latin typeface="Footlight MT Light" panose="0204060206030A020304" pitchFamily="18" charset="0"/>
              </a:rPr>
              <a:t>NO</a:t>
            </a:r>
            <a:r>
              <a:rPr lang="en-US" baseline="-25000" dirty="0" smtClean="0">
                <a:latin typeface="Footlight MT Light" panose="0204060206030A020304" pitchFamily="18" charset="0"/>
              </a:rPr>
              <a:t>x</a:t>
            </a:r>
            <a:r>
              <a:rPr lang="en-US" dirty="0" smtClean="0">
                <a:latin typeface="Footlight MT Light" panose="0204060206030A020304" pitchFamily="18" charset="0"/>
              </a:rPr>
              <a:t>-sensitive (Carter, 1994). </a:t>
            </a:r>
            <a:r>
              <a:rPr lang="en-US" dirty="0">
                <a:latin typeface="Footlight MT Light" panose="0204060206030A020304" pitchFamily="18" charset="0"/>
              </a:rPr>
              <a:t>Morning </a:t>
            </a:r>
            <a:r>
              <a:rPr lang="en-US" i="1" dirty="0">
                <a:latin typeface="Footlight MT Light" panose="0204060206030A020304" pitchFamily="18" charset="0"/>
              </a:rPr>
              <a:t>VOCs/NO</a:t>
            </a:r>
            <a:r>
              <a:rPr lang="en-US" i="1" baseline="-25000" dirty="0">
                <a:latin typeface="Footlight MT Light" panose="0204060206030A020304" pitchFamily="18" charset="0"/>
              </a:rPr>
              <a:t>x</a:t>
            </a:r>
            <a:r>
              <a:rPr lang="en-US" dirty="0">
                <a:latin typeface="Footlight MT Light" panose="0204060206030A020304" pitchFamily="18" charset="0"/>
              </a:rPr>
              <a:t> ratios lower than 10 were equated with VOC-sensitive peak ozone and Morning </a:t>
            </a:r>
            <a:r>
              <a:rPr lang="en-US" i="1" dirty="0">
                <a:latin typeface="Footlight MT Light" panose="0204060206030A020304" pitchFamily="18" charset="0"/>
              </a:rPr>
              <a:t>VOCs/NO</a:t>
            </a:r>
            <a:r>
              <a:rPr lang="en-US" i="1" baseline="-25000" dirty="0">
                <a:latin typeface="Footlight MT Light" panose="0204060206030A020304" pitchFamily="18" charset="0"/>
              </a:rPr>
              <a:t>x</a:t>
            </a:r>
            <a:r>
              <a:rPr lang="en-US" dirty="0">
                <a:latin typeface="Footlight MT Light" panose="0204060206030A020304" pitchFamily="18" charset="0"/>
              </a:rPr>
              <a:t> ratios greater than 20 correspond to NO</a:t>
            </a:r>
            <a:r>
              <a:rPr lang="en-US" baseline="-25000" dirty="0">
                <a:latin typeface="Footlight MT Light" panose="0204060206030A020304" pitchFamily="18" charset="0"/>
              </a:rPr>
              <a:t>x</a:t>
            </a:r>
            <a:r>
              <a:rPr lang="en-US" dirty="0">
                <a:latin typeface="Footlight MT Light" panose="0204060206030A020304" pitchFamily="18" charset="0"/>
              </a:rPr>
              <a:t>-sensitive peak ozone </a:t>
            </a:r>
            <a:r>
              <a:rPr lang="en-US" dirty="0" smtClean="0">
                <a:latin typeface="Footlight MT Light" panose="0204060206030A020304" pitchFamily="18" charset="0"/>
              </a:rPr>
              <a:t>(</a:t>
            </a:r>
            <a:r>
              <a:rPr lang="en-US" dirty="0" err="1" smtClean="0">
                <a:latin typeface="Footlight MT Light" panose="0204060206030A020304" pitchFamily="18" charset="0"/>
              </a:rPr>
              <a:t>Sillman</a:t>
            </a:r>
            <a:r>
              <a:rPr lang="en-US" dirty="0" smtClean="0">
                <a:latin typeface="Footlight MT Light" panose="0204060206030A020304" pitchFamily="18" charset="0"/>
              </a:rPr>
              <a:t>, 1999; </a:t>
            </a:r>
            <a:r>
              <a:rPr lang="en-US" dirty="0" err="1" smtClean="0">
                <a:latin typeface="Footlight MT Light" panose="0204060206030A020304" pitchFamily="18" charset="0"/>
              </a:rPr>
              <a:t>Pudasainee</a:t>
            </a:r>
            <a:r>
              <a:rPr lang="en-US" dirty="0" smtClean="0">
                <a:latin typeface="Footlight MT Light" panose="0204060206030A020304" pitchFamily="18" charset="0"/>
              </a:rPr>
              <a:t> et al., 2006). </a:t>
            </a:r>
            <a:r>
              <a:rPr lang="en-US" dirty="0">
                <a:latin typeface="Footlight MT Light" panose="0204060206030A020304" pitchFamily="18" charset="0"/>
              </a:rPr>
              <a:t>In this study, TVOC to NO</a:t>
            </a:r>
            <a:r>
              <a:rPr lang="en-US" baseline="-25000" dirty="0">
                <a:latin typeface="Footlight MT Light" panose="0204060206030A020304" pitchFamily="18" charset="0"/>
              </a:rPr>
              <a:t>x</a:t>
            </a:r>
            <a:r>
              <a:rPr lang="en-US" dirty="0">
                <a:latin typeface="Footlight MT Light" panose="0204060206030A020304" pitchFamily="18" charset="0"/>
              </a:rPr>
              <a:t> ratios (table 1) are lower than 10 in SL1 and SL3 while it is higher than 10 at SL2. This indicates that at all locations, O</a:t>
            </a:r>
            <a:r>
              <a:rPr lang="en-US" baseline="-25000" dirty="0">
                <a:latin typeface="Footlight MT Light" panose="0204060206030A020304" pitchFamily="18" charset="0"/>
              </a:rPr>
              <a:t>3</a:t>
            </a:r>
            <a:r>
              <a:rPr lang="en-US" dirty="0">
                <a:latin typeface="Footlight MT Light" panose="0204060206030A020304" pitchFamily="18" charset="0"/>
              </a:rPr>
              <a:t> formation is VOCs sensitive</a:t>
            </a:r>
            <a:r>
              <a:rPr lang="en-US" dirty="0" smtClean="0">
                <a:latin typeface="Footlight MT Light" panose="0204060206030A020304" pitchFamily="18" charset="0"/>
              </a:rPr>
              <a:t>.</a:t>
            </a:r>
          </a:p>
          <a:p>
            <a:pPr marL="342900" indent="-342900" algn="just">
              <a:lnSpc>
                <a:spcPct val="150000"/>
              </a:lnSpc>
              <a:buFont typeface="Wingdings" panose="05000000000000000000" pitchFamily="2" charset="2"/>
              <a:buChar char="Ø"/>
            </a:pPr>
            <a:r>
              <a:rPr lang="en-US" dirty="0">
                <a:latin typeface="Footlight MT Light" panose="0204060206030A020304" pitchFamily="18" charset="0"/>
              </a:rPr>
              <a:t>P</a:t>
            </a:r>
            <a:r>
              <a:rPr lang="en-US" dirty="0" smtClean="0">
                <a:latin typeface="Footlight MT Light" panose="0204060206030A020304" pitchFamily="18" charset="0"/>
              </a:rPr>
              <a:t>hotochemical </a:t>
            </a:r>
            <a:r>
              <a:rPr lang="en-US" dirty="0">
                <a:latin typeface="Footlight MT Light" panose="0204060206030A020304" pitchFamily="18" charset="0"/>
              </a:rPr>
              <a:t>reactivity </a:t>
            </a:r>
            <a:r>
              <a:rPr lang="en-US" dirty="0" smtClean="0">
                <a:latin typeface="Footlight MT Light" panose="0204060206030A020304" pitchFamily="18" charset="0"/>
              </a:rPr>
              <a:t>of </a:t>
            </a:r>
            <a:r>
              <a:rPr lang="en-US" dirty="0">
                <a:latin typeface="Footlight MT Light" panose="0204060206030A020304" pitchFamily="18" charset="0"/>
              </a:rPr>
              <a:t>measured VOCs were estimated using maximum incremental reactivity (MIR). The results are presented in table </a:t>
            </a:r>
            <a:r>
              <a:rPr lang="en-US" dirty="0" smtClean="0">
                <a:latin typeface="Footlight MT Light" panose="0204060206030A020304" pitchFamily="18" charset="0"/>
              </a:rPr>
              <a:t>4. </a:t>
            </a:r>
            <a:r>
              <a:rPr lang="en-US" dirty="0">
                <a:latin typeface="Footlight MT Light" panose="0204060206030A020304" pitchFamily="18" charset="0"/>
              </a:rPr>
              <a:t>m/p – xylene was the highest contributor to O</a:t>
            </a:r>
            <a:r>
              <a:rPr lang="en-US" baseline="-25000" dirty="0">
                <a:latin typeface="Footlight MT Light" panose="0204060206030A020304" pitchFamily="18" charset="0"/>
              </a:rPr>
              <a:t>3</a:t>
            </a:r>
            <a:r>
              <a:rPr lang="en-US" dirty="0">
                <a:latin typeface="Footlight MT Light" panose="0204060206030A020304" pitchFamily="18" charset="0"/>
              </a:rPr>
              <a:t> formation at SL1 and SL3 while propene had highest contribution at SL2. Ethane contributed the least to O</a:t>
            </a:r>
            <a:r>
              <a:rPr lang="en-US" baseline="-25000" dirty="0">
                <a:latin typeface="Footlight MT Light" panose="0204060206030A020304" pitchFamily="18" charset="0"/>
              </a:rPr>
              <a:t>3</a:t>
            </a:r>
            <a:r>
              <a:rPr lang="en-US" dirty="0">
                <a:latin typeface="Footlight MT Light" panose="0204060206030A020304" pitchFamily="18" charset="0"/>
              </a:rPr>
              <a:t> formation</a:t>
            </a:r>
            <a:endParaRPr lang="en-GB" dirty="0">
              <a:latin typeface="Footlight MT Light" panose="0204060206030A020304" pitchFamily="18" charset="0"/>
            </a:endParaRPr>
          </a:p>
          <a:p>
            <a:endParaRPr lang="en-GB" dirty="0"/>
          </a:p>
        </p:txBody>
      </p:sp>
      <p:sp>
        <p:nvSpPr>
          <p:cNvPr id="4" name="Slide Number Placeholder 3"/>
          <p:cNvSpPr>
            <a:spLocks noGrp="1"/>
          </p:cNvSpPr>
          <p:nvPr>
            <p:ph type="sldNum" sz="quarter" idx="12"/>
          </p:nvPr>
        </p:nvSpPr>
        <p:spPr/>
        <p:txBody>
          <a:bodyPr/>
          <a:lstStyle/>
          <a:p>
            <a:fld id="{7ED2E45D-060E-4BFB-8209-A73126B6232F}" type="slidenum">
              <a:rPr lang="en-GB" smtClean="0"/>
              <a:t>11</a:t>
            </a:fld>
            <a:endParaRPr lang="en-GB"/>
          </a:p>
        </p:txBody>
      </p:sp>
    </p:spTree>
    <p:extLst>
      <p:ext uri="{BB962C8B-B14F-4D97-AF65-F5344CB8AC3E}">
        <p14:creationId xmlns:p14="http://schemas.microsoft.com/office/powerpoint/2010/main" val="3189566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183" y="115910"/>
            <a:ext cx="11900079" cy="6645498"/>
          </a:xfrm>
        </p:spPr>
        <p:txBody>
          <a:bodyPr>
            <a:normAutofit/>
          </a:bodyPr>
          <a:lstStyle/>
          <a:p>
            <a:pPr lvl="0" algn="just">
              <a:lnSpc>
                <a:spcPct val="150000"/>
              </a:lnSpc>
            </a:pPr>
            <a:r>
              <a:rPr lang="en-US" sz="3200" b="1" dirty="0">
                <a:latin typeface="Footlight MT Light" panose="0204060206030A020304" pitchFamily="18" charset="0"/>
              </a:rPr>
              <a:t>Conclusion </a:t>
            </a:r>
            <a:endParaRPr lang="en-GB" sz="3200" dirty="0">
              <a:latin typeface="Footlight MT Light" panose="0204060206030A020304" pitchFamily="18" charset="0"/>
            </a:endParaRPr>
          </a:p>
          <a:p>
            <a:pPr algn="just">
              <a:lnSpc>
                <a:spcPct val="150000"/>
              </a:lnSpc>
            </a:pPr>
            <a:r>
              <a:rPr lang="en-US" dirty="0">
                <a:latin typeface="Footlight MT Light" panose="0204060206030A020304" pitchFamily="18" charset="0"/>
              </a:rPr>
              <a:t>In this study, we have reported the concentrations of toxic pollutants, volatile organic compounds and meteorological parameters measured in three locations of </a:t>
            </a:r>
            <a:r>
              <a:rPr lang="en-US" dirty="0" err="1">
                <a:latin typeface="Footlight MT Light" panose="0204060206030A020304" pitchFamily="18" charset="0"/>
              </a:rPr>
              <a:t>Ilupeju</a:t>
            </a:r>
            <a:r>
              <a:rPr lang="en-US" dirty="0">
                <a:latin typeface="Footlight MT Light" panose="0204060206030A020304" pitchFamily="18" charset="0"/>
              </a:rPr>
              <a:t> </a:t>
            </a:r>
            <a:r>
              <a:rPr lang="en-US" dirty="0" err="1">
                <a:latin typeface="Footlight MT Light" panose="0204060206030A020304" pitchFamily="18" charset="0"/>
              </a:rPr>
              <a:t>indusrial</a:t>
            </a:r>
            <a:r>
              <a:rPr lang="en-US" dirty="0">
                <a:latin typeface="Footlight MT Light" panose="0204060206030A020304" pitchFamily="18" charset="0"/>
              </a:rPr>
              <a:t> Estate. Concentrations of toxic pollutants such as CO, NO</a:t>
            </a:r>
            <a:r>
              <a:rPr lang="en-US" baseline="-25000" dirty="0">
                <a:latin typeface="Footlight MT Light" panose="0204060206030A020304" pitchFamily="18" charset="0"/>
              </a:rPr>
              <a:t>2</a:t>
            </a:r>
            <a:r>
              <a:rPr lang="en-US" dirty="0">
                <a:latin typeface="Footlight MT Light" panose="0204060206030A020304" pitchFamily="18" charset="0"/>
              </a:rPr>
              <a:t> and SO</a:t>
            </a:r>
            <a:r>
              <a:rPr lang="en-US" baseline="-25000" dirty="0">
                <a:latin typeface="Footlight MT Light" panose="0204060206030A020304" pitchFamily="18" charset="0"/>
              </a:rPr>
              <a:t>2</a:t>
            </a:r>
            <a:r>
              <a:rPr lang="en-US" dirty="0">
                <a:latin typeface="Footlight MT Light" panose="0204060206030A020304" pitchFamily="18" charset="0"/>
              </a:rPr>
              <a:t> were higher than acceptable limits and were dependent on meteorological parameters such as temperature, pressure, humidity and wind speed. Majority of VOCs ratios revealed solvent related and unburned fuel emissions from these locations except </a:t>
            </a:r>
            <a:r>
              <a:rPr lang="en-US" i="1" dirty="0">
                <a:latin typeface="Footlight MT Light" panose="0204060206030A020304" pitchFamily="18" charset="0"/>
              </a:rPr>
              <a:t>B/T</a:t>
            </a:r>
            <a:r>
              <a:rPr lang="en-US" dirty="0">
                <a:latin typeface="Footlight MT Light" panose="0204060206030A020304" pitchFamily="18" charset="0"/>
              </a:rPr>
              <a:t> ratio which indicated a traffic related emission. </a:t>
            </a:r>
            <a:r>
              <a:rPr lang="en-US" dirty="0" err="1">
                <a:latin typeface="Footlight MT Light" panose="0204060206030A020304" pitchFamily="18" charset="0"/>
              </a:rPr>
              <a:t>m,p</a:t>
            </a:r>
            <a:r>
              <a:rPr lang="en-US" dirty="0">
                <a:latin typeface="Footlight MT Light" panose="0204060206030A020304" pitchFamily="18" charset="0"/>
              </a:rPr>
              <a:t> - xylene and propene were the major contributors to O</a:t>
            </a:r>
            <a:r>
              <a:rPr lang="en-US" baseline="-25000" dirty="0">
                <a:latin typeface="Footlight MT Light" panose="0204060206030A020304" pitchFamily="18" charset="0"/>
              </a:rPr>
              <a:t>3</a:t>
            </a:r>
            <a:r>
              <a:rPr lang="en-US" dirty="0">
                <a:latin typeface="Footlight MT Light" panose="0204060206030A020304" pitchFamily="18" charset="0"/>
              </a:rPr>
              <a:t> formation at SL1, SL2 and SL3 respectively. Ozone determined was VOC sensitive at all locations. PCA of the results showed traffic related emission sources for toxic pollutants and solvent use as sources for VOCs.  </a:t>
            </a:r>
            <a:endParaRPr lang="en-GB" dirty="0">
              <a:latin typeface="Footlight MT Light" panose="0204060206030A020304" pitchFamily="18" charset="0"/>
            </a:endParaRPr>
          </a:p>
          <a:p>
            <a:endParaRPr lang="en-GB" dirty="0"/>
          </a:p>
        </p:txBody>
      </p:sp>
      <p:sp>
        <p:nvSpPr>
          <p:cNvPr id="4" name="Slide Number Placeholder 3"/>
          <p:cNvSpPr>
            <a:spLocks noGrp="1"/>
          </p:cNvSpPr>
          <p:nvPr>
            <p:ph type="sldNum" sz="quarter" idx="12"/>
          </p:nvPr>
        </p:nvSpPr>
        <p:spPr/>
        <p:txBody>
          <a:bodyPr/>
          <a:lstStyle/>
          <a:p>
            <a:fld id="{7ED2E45D-060E-4BFB-8209-A73126B6232F}" type="slidenum">
              <a:rPr lang="en-GB" smtClean="0"/>
              <a:t>12</a:t>
            </a:fld>
            <a:endParaRPr lang="en-GB"/>
          </a:p>
        </p:txBody>
      </p:sp>
    </p:spTree>
    <p:extLst>
      <p:ext uri="{BB962C8B-B14F-4D97-AF65-F5344CB8AC3E}">
        <p14:creationId xmlns:p14="http://schemas.microsoft.com/office/powerpoint/2010/main" val="2091307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41668"/>
            <a:ext cx="12093261" cy="6716332"/>
          </a:xfrm>
        </p:spPr>
        <p:txBody>
          <a:bodyPr>
            <a:normAutofit fontScale="92500" lnSpcReduction="20000"/>
          </a:bodyPr>
          <a:lstStyle/>
          <a:p>
            <a:pPr algn="just">
              <a:lnSpc>
                <a:spcPct val="150000"/>
              </a:lnSpc>
            </a:pPr>
            <a:r>
              <a:rPr lang="en-US" sz="2000" b="1" dirty="0" smtClean="0">
                <a:latin typeface="Footlight MT Light" panose="0204060206030A020304" pitchFamily="18" charset="0"/>
              </a:rPr>
              <a:t>References</a:t>
            </a:r>
          </a:p>
          <a:p>
            <a:pPr marL="342900" indent="-342900" algn="just">
              <a:lnSpc>
                <a:spcPct val="150000"/>
              </a:lnSpc>
              <a:buFont typeface="Wingdings" panose="05000000000000000000" pitchFamily="2" charset="2"/>
              <a:buChar char="Ø"/>
            </a:pPr>
            <a:r>
              <a:rPr lang="en-US" sz="2000" dirty="0" err="1">
                <a:latin typeface="Footlight MT Light" panose="0204060206030A020304" pitchFamily="18" charset="0"/>
              </a:rPr>
              <a:t>Olajire</a:t>
            </a:r>
            <a:r>
              <a:rPr lang="en-US" sz="2000" dirty="0">
                <a:latin typeface="Footlight MT Light" panose="0204060206030A020304" pitchFamily="18" charset="0"/>
              </a:rPr>
              <a:t> AA, </a:t>
            </a:r>
            <a:r>
              <a:rPr lang="en-US" sz="2000" dirty="0" err="1">
                <a:latin typeface="Footlight MT Light" panose="0204060206030A020304" pitchFamily="18" charset="0"/>
              </a:rPr>
              <a:t>Azeez</a:t>
            </a:r>
            <a:r>
              <a:rPr lang="en-US" sz="2000" dirty="0">
                <a:latin typeface="Footlight MT Light" panose="0204060206030A020304" pitchFamily="18" charset="0"/>
              </a:rPr>
              <a:t> L (2014). Source apportionment and ozone formation potential of volatile </a:t>
            </a:r>
            <a:r>
              <a:rPr lang="en-GB" sz="2000" dirty="0">
                <a:latin typeface="Footlight MT Light" panose="0204060206030A020304" pitchFamily="18" charset="0"/>
              </a:rPr>
              <a:t> </a:t>
            </a:r>
            <a:r>
              <a:rPr lang="en-US" sz="2000" dirty="0" smtClean="0">
                <a:latin typeface="Footlight MT Light" panose="0204060206030A020304" pitchFamily="18" charset="0"/>
              </a:rPr>
              <a:t>organic </a:t>
            </a:r>
            <a:r>
              <a:rPr lang="en-US" sz="2000" dirty="0">
                <a:latin typeface="Footlight MT Light" panose="0204060206030A020304" pitchFamily="18" charset="0"/>
              </a:rPr>
              <a:t>compounds in Lagos, Nigeria. Chemistry and Ecology. 30(2):156-168</a:t>
            </a:r>
            <a:endParaRPr lang="en-GB" sz="2000" dirty="0">
              <a:latin typeface="Footlight MT Light" panose="0204060206030A020304" pitchFamily="18" charset="0"/>
            </a:endParaRPr>
          </a:p>
          <a:p>
            <a:pPr marL="342900" indent="-342900" algn="just">
              <a:lnSpc>
                <a:spcPct val="150000"/>
              </a:lnSpc>
              <a:buFont typeface="Wingdings" panose="05000000000000000000" pitchFamily="2" charset="2"/>
              <a:buChar char="Ø"/>
            </a:pPr>
            <a:r>
              <a:rPr lang="en-US" sz="2000" dirty="0" err="1">
                <a:latin typeface="Footlight MT Light" panose="0204060206030A020304" pitchFamily="18" charset="0"/>
              </a:rPr>
              <a:t>Pudasainee</a:t>
            </a:r>
            <a:r>
              <a:rPr lang="en-US" sz="2000" dirty="0">
                <a:latin typeface="Footlight MT Light" panose="0204060206030A020304" pitchFamily="18" charset="0"/>
              </a:rPr>
              <a:t> D, </a:t>
            </a:r>
            <a:r>
              <a:rPr lang="en-US" sz="2000" dirty="0" err="1">
                <a:latin typeface="Footlight MT Light" panose="0204060206030A020304" pitchFamily="18" charset="0"/>
              </a:rPr>
              <a:t>Sapkota</a:t>
            </a:r>
            <a:r>
              <a:rPr lang="en-US" sz="2000" dirty="0">
                <a:latin typeface="Footlight MT Light" panose="0204060206030A020304" pitchFamily="18" charset="0"/>
              </a:rPr>
              <a:t> B, Shrestha ML, </a:t>
            </a:r>
            <a:r>
              <a:rPr lang="en-US" sz="2000" dirty="0" err="1">
                <a:latin typeface="Footlight MT Light" panose="0204060206030A020304" pitchFamily="18" charset="0"/>
              </a:rPr>
              <a:t>Kaga</a:t>
            </a:r>
            <a:r>
              <a:rPr lang="en-US" sz="2000" dirty="0">
                <a:latin typeface="Footlight MT Light" panose="0204060206030A020304" pitchFamily="18" charset="0"/>
              </a:rPr>
              <a:t> A, Kondo A, Inoue Y (2006). Ground level ozone concentrations and </a:t>
            </a:r>
            <a:r>
              <a:rPr lang="en-US" sz="2000" dirty="0" smtClean="0">
                <a:latin typeface="Footlight MT Light" panose="0204060206030A020304" pitchFamily="18" charset="0"/>
              </a:rPr>
              <a:t>its </a:t>
            </a:r>
            <a:r>
              <a:rPr lang="en-US" sz="2000" dirty="0">
                <a:latin typeface="Footlight MT Light" panose="0204060206030A020304" pitchFamily="18" charset="0"/>
              </a:rPr>
              <a:t>association with NO</a:t>
            </a:r>
            <a:r>
              <a:rPr lang="en-US" sz="2000" baseline="-25000" dirty="0">
                <a:latin typeface="Footlight MT Light" panose="0204060206030A020304" pitchFamily="18" charset="0"/>
              </a:rPr>
              <a:t>x</a:t>
            </a:r>
            <a:r>
              <a:rPr lang="en-US" sz="2000" dirty="0">
                <a:latin typeface="Footlight MT Light" panose="0204060206030A020304" pitchFamily="18" charset="0"/>
              </a:rPr>
              <a:t> and meteorological parameters in Kathmandu valley, Nepal. Atmospheric Environment. 40: 8081–8087.</a:t>
            </a:r>
            <a:endParaRPr lang="en-GB" sz="2000" dirty="0">
              <a:latin typeface="Footlight MT Light" panose="0204060206030A020304" pitchFamily="18" charset="0"/>
            </a:endParaRPr>
          </a:p>
          <a:p>
            <a:pPr marL="342900" indent="-342900" algn="just">
              <a:lnSpc>
                <a:spcPct val="150000"/>
              </a:lnSpc>
              <a:buFont typeface="Wingdings" panose="05000000000000000000" pitchFamily="2" charset="2"/>
              <a:buChar char="Ø"/>
            </a:pPr>
            <a:r>
              <a:rPr lang="en-US" sz="2000" dirty="0" err="1">
                <a:latin typeface="Footlight MT Light" panose="0204060206030A020304" pitchFamily="18" charset="0"/>
              </a:rPr>
              <a:t>Volkamer</a:t>
            </a:r>
            <a:r>
              <a:rPr lang="en-US" sz="2000" dirty="0">
                <a:latin typeface="Footlight MT Light" panose="0204060206030A020304" pitchFamily="18" charset="0"/>
              </a:rPr>
              <a:t> R, Sheehy P, Molina LT, Molina MJ (2010). Oxidative capacity of the Mexico </a:t>
            </a:r>
            <a:r>
              <a:rPr lang="en-US" sz="2000" dirty="0" smtClean="0">
                <a:latin typeface="Footlight MT Light" panose="0204060206030A020304" pitchFamily="18" charset="0"/>
              </a:rPr>
              <a:t>City</a:t>
            </a:r>
            <a:r>
              <a:rPr lang="en-GB" sz="2000" dirty="0">
                <a:latin typeface="Footlight MT Light" panose="0204060206030A020304" pitchFamily="18" charset="0"/>
              </a:rPr>
              <a:t> </a:t>
            </a:r>
            <a:r>
              <a:rPr lang="en-US" sz="2000" dirty="0" smtClean="0">
                <a:latin typeface="Footlight MT Light" panose="0204060206030A020304" pitchFamily="18" charset="0"/>
              </a:rPr>
              <a:t>atmosphere </a:t>
            </a:r>
            <a:r>
              <a:rPr lang="en-US" sz="2000" dirty="0">
                <a:latin typeface="Footlight MT Light" panose="0204060206030A020304" pitchFamily="18" charset="0"/>
              </a:rPr>
              <a:t>– Part 1: A radical source perspective. Atmospheric Chemistry and Physics. </a:t>
            </a:r>
            <a:r>
              <a:rPr lang="en-US" sz="2000" dirty="0" smtClean="0">
                <a:latin typeface="Footlight MT Light" panose="0204060206030A020304" pitchFamily="18" charset="0"/>
              </a:rPr>
              <a:t>10:6969-6991</a:t>
            </a:r>
            <a:r>
              <a:rPr lang="en-US" sz="2000" dirty="0">
                <a:latin typeface="Footlight MT Light" panose="0204060206030A020304" pitchFamily="18" charset="0"/>
              </a:rPr>
              <a:t>.</a:t>
            </a:r>
            <a:endParaRPr lang="en-GB" sz="2000" dirty="0">
              <a:latin typeface="Footlight MT Light" panose="0204060206030A020304" pitchFamily="18" charset="0"/>
            </a:endParaRPr>
          </a:p>
          <a:p>
            <a:pPr marL="342900" indent="-342900" algn="just">
              <a:lnSpc>
                <a:spcPct val="150000"/>
              </a:lnSpc>
              <a:buFont typeface="Wingdings" panose="05000000000000000000" pitchFamily="2" charset="2"/>
              <a:buChar char="Ø"/>
            </a:pPr>
            <a:r>
              <a:rPr lang="en-US" sz="2000" dirty="0" err="1">
                <a:latin typeface="Footlight MT Light" panose="0204060206030A020304" pitchFamily="18" charset="0"/>
              </a:rPr>
              <a:t>Kgabi</a:t>
            </a:r>
            <a:r>
              <a:rPr lang="en-US" sz="2000" dirty="0">
                <a:latin typeface="Footlight MT Light" panose="0204060206030A020304" pitchFamily="18" charset="0"/>
              </a:rPr>
              <a:t> NA, </a:t>
            </a:r>
            <a:r>
              <a:rPr lang="en-US" sz="2000" dirty="0" err="1">
                <a:latin typeface="Footlight MT Light" panose="0204060206030A020304" pitchFamily="18" charset="0"/>
              </a:rPr>
              <a:t>Sehloho</a:t>
            </a:r>
            <a:r>
              <a:rPr lang="en-US" sz="2000" dirty="0">
                <a:latin typeface="Footlight MT Light" panose="0204060206030A020304" pitchFamily="18" charset="0"/>
              </a:rPr>
              <a:t> RM (2012). Tropospheric Ozone Concentrations and Meteorological </a:t>
            </a:r>
            <a:r>
              <a:rPr lang="en-GB" sz="2000" dirty="0">
                <a:latin typeface="Footlight MT Light" panose="0204060206030A020304" pitchFamily="18" charset="0"/>
              </a:rPr>
              <a:t> </a:t>
            </a:r>
            <a:r>
              <a:rPr lang="en-US" sz="2000" dirty="0" smtClean="0">
                <a:latin typeface="Footlight MT Light" panose="0204060206030A020304" pitchFamily="18" charset="0"/>
              </a:rPr>
              <a:t>Parameters</a:t>
            </a:r>
            <a:r>
              <a:rPr lang="en-US" sz="2000" dirty="0">
                <a:latin typeface="Footlight MT Light" panose="0204060206030A020304" pitchFamily="18" charset="0"/>
              </a:rPr>
              <a:t>, Global Journal of Scientific Frontier in Research and Chemistry. 12: (2012) 10–21.</a:t>
            </a:r>
            <a:endParaRPr lang="en-GB" sz="2000" dirty="0">
              <a:latin typeface="Footlight MT Light" panose="0204060206030A020304" pitchFamily="18" charset="0"/>
            </a:endParaRPr>
          </a:p>
          <a:p>
            <a:pPr marL="342900" indent="-342900" algn="just">
              <a:lnSpc>
                <a:spcPct val="150000"/>
              </a:lnSpc>
              <a:buFont typeface="Wingdings" panose="05000000000000000000" pitchFamily="2" charset="2"/>
              <a:buChar char="Ø"/>
            </a:pPr>
            <a:r>
              <a:rPr lang="en-US" sz="2000" dirty="0">
                <a:latin typeface="Footlight MT Light" panose="0204060206030A020304" pitchFamily="18" charset="0"/>
              </a:rPr>
              <a:t>Nair PR, Chand D, La S, </a:t>
            </a:r>
            <a:r>
              <a:rPr lang="en-US" sz="2000" dirty="0" err="1">
                <a:latin typeface="Footlight MT Light" panose="0204060206030A020304" pitchFamily="18" charset="0"/>
              </a:rPr>
              <a:t>Modh</a:t>
            </a:r>
            <a:r>
              <a:rPr lang="en-US" sz="2000" dirty="0">
                <a:latin typeface="Footlight MT Light" panose="0204060206030A020304" pitchFamily="18" charset="0"/>
              </a:rPr>
              <a:t> KS, </a:t>
            </a:r>
            <a:r>
              <a:rPr lang="en-US" sz="2000" dirty="0" err="1">
                <a:latin typeface="Footlight MT Light" panose="0204060206030A020304" pitchFamily="18" charset="0"/>
              </a:rPr>
              <a:t>Naja</a:t>
            </a:r>
            <a:r>
              <a:rPr lang="en-US" sz="2000" dirty="0">
                <a:latin typeface="Footlight MT Light" panose="0204060206030A020304" pitchFamily="18" charset="0"/>
              </a:rPr>
              <a:t> M, </a:t>
            </a:r>
            <a:r>
              <a:rPr lang="en-US" sz="2000" dirty="0" err="1">
                <a:latin typeface="Footlight MT Light" panose="0204060206030A020304" pitchFamily="18" charset="0"/>
              </a:rPr>
              <a:t>Parameswaran</a:t>
            </a:r>
            <a:r>
              <a:rPr lang="en-US" sz="2000" dirty="0">
                <a:latin typeface="Footlight MT Light" panose="0204060206030A020304" pitchFamily="18" charset="0"/>
              </a:rPr>
              <a:t> M, </a:t>
            </a:r>
            <a:r>
              <a:rPr lang="en-US" sz="2000" dirty="0" err="1">
                <a:latin typeface="Footlight MT Light" panose="0204060206030A020304" pitchFamily="18" charset="0"/>
              </a:rPr>
              <a:t>Ravindran</a:t>
            </a:r>
            <a:r>
              <a:rPr lang="en-US" sz="2000" dirty="0">
                <a:latin typeface="Footlight MT Light" panose="0204060206030A020304" pitchFamily="18" charset="0"/>
              </a:rPr>
              <a:t> S, </a:t>
            </a:r>
            <a:r>
              <a:rPr lang="en-US" sz="2000" dirty="0" err="1">
                <a:latin typeface="Footlight MT Light" panose="0204060206030A020304" pitchFamily="18" charset="0"/>
              </a:rPr>
              <a:t>Venkataramani</a:t>
            </a:r>
            <a:r>
              <a:rPr lang="en-US" sz="2000" dirty="0">
                <a:latin typeface="Footlight MT Light" panose="0204060206030A020304" pitchFamily="18" charset="0"/>
              </a:rPr>
              <a:t> S (2002). Temporal variations in surface ozone at </a:t>
            </a:r>
            <a:r>
              <a:rPr lang="en-US" sz="2000" dirty="0" err="1">
                <a:latin typeface="Footlight MT Light" panose="0204060206030A020304" pitchFamily="18" charset="0"/>
              </a:rPr>
              <a:t>Thumba</a:t>
            </a:r>
            <a:r>
              <a:rPr lang="en-US" sz="2000" dirty="0">
                <a:latin typeface="Footlight MT Light" panose="0204060206030A020304" pitchFamily="18" charset="0"/>
              </a:rPr>
              <a:t> (8.6N, 77 E) </a:t>
            </a:r>
            <a:r>
              <a:rPr lang="en-US" sz="2000" dirty="0" smtClean="0">
                <a:latin typeface="Footlight MT Light" panose="0204060206030A020304" pitchFamily="18" charset="0"/>
              </a:rPr>
              <a:t>–a tropical </a:t>
            </a:r>
            <a:r>
              <a:rPr lang="en-US" sz="2000" dirty="0">
                <a:latin typeface="Footlight MT Light" panose="0204060206030A020304" pitchFamily="18" charset="0"/>
              </a:rPr>
              <a:t>coastal site in India. Atmospheric Environment. 36: 603–610.</a:t>
            </a:r>
            <a:endParaRPr lang="en-GB" sz="2000" dirty="0">
              <a:latin typeface="Footlight MT Light" panose="0204060206030A020304" pitchFamily="18" charset="0"/>
            </a:endParaRPr>
          </a:p>
          <a:p>
            <a:pPr marL="342900" indent="-342900" algn="just">
              <a:lnSpc>
                <a:spcPct val="150000"/>
              </a:lnSpc>
              <a:buFont typeface="Wingdings" panose="05000000000000000000" pitchFamily="2" charset="2"/>
              <a:buChar char="Ø"/>
            </a:pPr>
            <a:r>
              <a:rPr lang="en-US" sz="2000" dirty="0">
                <a:latin typeface="Footlight MT Light" panose="0204060206030A020304" pitchFamily="18" charset="0"/>
              </a:rPr>
              <a:t>Barletta B, </a:t>
            </a:r>
            <a:r>
              <a:rPr lang="en-US" sz="2000" dirty="0" err="1">
                <a:latin typeface="Footlight MT Light" panose="0204060206030A020304" pitchFamily="18" charset="0"/>
              </a:rPr>
              <a:t>Meinardi</a:t>
            </a:r>
            <a:r>
              <a:rPr lang="en-US" sz="2000" dirty="0">
                <a:latin typeface="Footlight MT Light" panose="0204060206030A020304" pitchFamily="18" charset="0"/>
              </a:rPr>
              <a:t> S, Simpson IJ, </a:t>
            </a:r>
            <a:r>
              <a:rPr lang="en-US" sz="2000" dirty="0" err="1">
                <a:latin typeface="Footlight MT Light" panose="0204060206030A020304" pitchFamily="18" charset="0"/>
              </a:rPr>
              <a:t>Khwaja</a:t>
            </a:r>
            <a:r>
              <a:rPr lang="en-US" sz="2000" dirty="0">
                <a:latin typeface="Footlight MT Light" panose="0204060206030A020304" pitchFamily="18" charset="0"/>
              </a:rPr>
              <a:t> HA, Blake DR, Rowland FS (2002). Mixing ratios of volatile organic compounds (VOCs) in the atmosphere of Karachi, </a:t>
            </a:r>
            <a:r>
              <a:rPr lang="en-US" sz="2000" dirty="0" err="1">
                <a:latin typeface="Footlight MT Light" panose="0204060206030A020304" pitchFamily="18" charset="0"/>
              </a:rPr>
              <a:t>Pakistan.Atmospheric</a:t>
            </a:r>
            <a:r>
              <a:rPr lang="en-US" sz="2000" dirty="0">
                <a:latin typeface="Footlight MT Light" panose="0204060206030A020304" pitchFamily="18" charset="0"/>
              </a:rPr>
              <a:t> Environment. 36: 3429–3443.</a:t>
            </a:r>
            <a:endParaRPr lang="en-GB" sz="2000" dirty="0">
              <a:latin typeface="Footlight MT Light" panose="0204060206030A020304" pitchFamily="18" charset="0"/>
            </a:endParaRPr>
          </a:p>
          <a:p>
            <a:pPr algn="just"/>
            <a:endParaRPr lang="en-GB" dirty="0"/>
          </a:p>
          <a:p>
            <a:pPr algn="just"/>
            <a:endParaRPr lang="en-GB" dirty="0"/>
          </a:p>
        </p:txBody>
      </p:sp>
      <p:sp>
        <p:nvSpPr>
          <p:cNvPr id="4" name="Slide Number Placeholder 3"/>
          <p:cNvSpPr>
            <a:spLocks noGrp="1"/>
          </p:cNvSpPr>
          <p:nvPr>
            <p:ph type="sldNum" sz="quarter" idx="12"/>
          </p:nvPr>
        </p:nvSpPr>
        <p:spPr/>
        <p:txBody>
          <a:bodyPr/>
          <a:lstStyle/>
          <a:p>
            <a:fld id="{7ED2E45D-060E-4BFB-8209-A73126B6232F}" type="slidenum">
              <a:rPr lang="en-GB" smtClean="0"/>
              <a:t>13</a:t>
            </a:fld>
            <a:endParaRPr lang="en-GB"/>
          </a:p>
        </p:txBody>
      </p:sp>
    </p:spTree>
    <p:extLst>
      <p:ext uri="{BB962C8B-B14F-4D97-AF65-F5344CB8AC3E}">
        <p14:creationId xmlns:p14="http://schemas.microsoft.com/office/powerpoint/2010/main" val="1209673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5018" y="874620"/>
            <a:ext cx="7457009" cy="4247317"/>
          </a:xfrm>
          <a:prstGeom prst="rect">
            <a:avLst/>
          </a:prstGeom>
        </p:spPr>
        <p:txBody>
          <a:bodyPr wrap="square">
            <a:spAutoFit/>
          </a:bodyPr>
          <a:lstStyle/>
          <a:p>
            <a:r>
              <a:rPr lang="en-US" altLang="en-US" sz="2800" dirty="0" smtClean="0">
                <a:latin typeface="Footlight MT Light" panose="0204060206030A020304" pitchFamily="18" charset="0"/>
              </a:rPr>
              <a:t>OUTLINE</a:t>
            </a:r>
          </a:p>
          <a:p>
            <a:pPr>
              <a:lnSpc>
                <a:spcPct val="200000"/>
              </a:lnSpc>
              <a:buFont typeface="Wingdings" panose="05000000000000000000" pitchFamily="2" charset="2"/>
              <a:buChar char="v"/>
            </a:pPr>
            <a:r>
              <a:rPr lang="en-US" altLang="en-US" sz="2800" dirty="0">
                <a:latin typeface="Footlight MT Light" panose="0204060206030A020304" pitchFamily="18" charset="0"/>
              </a:rPr>
              <a:t> INTRODUCTION</a:t>
            </a:r>
          </a:p>
          <a:p>
            <a:pPr>
              <a:lnSpc>
                <a:spcPct val="200000"/>
              </a:lnSpc>
              <a:buFont typeface="Wingdings" panose="05000000000000000000" pitchFamily="2" charset="2"/>
              <a:buChar char="v"/>
            </a:pPr>
            <a:r>
              <a:rPr lang="en-US" altLang="en-US" sz="2800" dirty="0" smtClean="0">
                <a:latin typeface="Footlight MT Light" panose="0204060206030A020304" pitchFamily="18" charset="0"/>
              </a:rPr>
              <a:t> SAMPLING METHODS</a:t>
            </a:r>
            <a:endParaRPr lang="en-US" altLang="en-US" sz="2800" dirty="0">
              <a:latin typeface="Footlight MT Light" panose="0204060206030A020304" pitchFamily="18" charset="0"/>
            </a:endParaRPr>
          </a:p>
          <a:p>
            <a:pPr>
              <a:lnSpc>
                <a:spcPct val="200000"/>
              </a:lnSpc>
              <a:buFont typeface="Wingdings" panose="05000000000000000000" pitchFamily="2" charset="2"/>
              <a:buChar char="v"/>
            </a:pPr>
            <a:r>
              <a:rPr lang="en-US" altLang="en-US" sz="2800" dirty="0" smtClean="0">
                <a:latin typeface="Footlight MT Light" panose="0204060206030A020304" pitchFamily="18" charset="0"/>
              </a:rPr>
              <a:t> RESULTS </a:t>
            </a:r>
            <a:r>
              <a:rPr lang="en-US" altLang="en-US" sz="2800" dirty="0">
                <a:latin typeface="Footlight MT Light" panose="0204060206030A020304" pitchFamily="18" charset="0"/>
              </a:rPr>
              <a:t>AND DISCUSSION</a:t>
            </a:r>
          </a:p>
          <a:p>
            <a:pPr>
              <a:lnSpc>
                <a:spcPct val="200000"/>
              </a:lnSpc>
              <a:buFont typeface="Wingdings" panose="05000000000000000000" pitchFamily="2" charset="2"/>
              <a:buChar char="v"/>
            </a:pPr>
            <a:r>
              <a:rPr lang="en-US" altLang="en-US" sz="2800" dirty="0" smtClean="0">
                <a:latin typeface="Footlight MT Light" panose="0204060206030A020304" pitchFamily="18" charset="0"/>
              </a:rPr>
              <a:t> CONCLUSION</a:t>
            </a:r>
            <a:endParaRPr lang="en-US" altLang="en-US" sz="2800" dirty="0">
              <a:latin typeface="Footlight MT Light" panose="0204060206030A020304" pitchFamily="18" charset="0"/>
            </a:endParaRPr>
          </a:p>
          <a:p>
            <a:endParaRPr lang="en-GB" dirty="0"/>
          </a:p>
        </p:txBody>
      </p:sp>
      <p:sp>
        <p:nvSpPr>
          <p:cNvPr id="4" name="Slide Number Placeholder 3"/>
          <p:cNvSpPr>
            <a:spLocks noGrp="1"/>
          </p:cNvSpPr>
          <p:nvPr>
            <p:ph type="sldNum" sz="quarter" idx="12"/>
          </p:nvPr>
        </p:nvSpPr>
        <p:spPr/>
        <p:txBody>
          <a:bodyPr/>
          <a:lstStyle/>
          <a:p>
            <a:fld id="{7ED2E45D-060E-4BFB-8209-A73126B6232F}" type="slidenum">
              <a:rPr lang="en-GB" smtClean="0"/>
              <a:t>2</a:t>
            </a:fld>
            <a:endParaRPr lang="en-GB"/>
          </a:p>
        </p:txBody>
      </p:sp>
    </p:spTree>
    <p:extLst>
      <p:ext uri="{BB962C8B-B14F-4D97-AF65-F5344CB8AC3E}">
        <p14:creationId xmlns:p14="http://schemas.microsoft.com/office/powerpoint/2010/main" val="2491232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8941" y="205993"/>
            <a:ext cx="11732653" cy="5962988"/>
          </a:xfrm>
        </p:spPr>
        <p:txBody>
          <a:bodyPr>
            <a:noAutofit/>
          </a:bodyPr>
          <a:lstStyle/>
          <a:p>
            <a:pPr marL="342900" indent="-342900" algn="just">
              <a:lnSpc>
                <a:spcPct val="150000"/>
              </a:lnSpc>
              <a:buFont typeface="Wingdings" panose="05000000000000000000" pitchFamily="2" charset="2"/>
              <a:buChar char="Ø"/>
            </a:pPr>
            <a:r>
              <a:rPr lang="en-GB" sz="2600" dirty="0" smtClean="0">
                <a:latin typeface="Footlight MT Light" panose="0204060206030A020304" pitchFamily="18" charset="0"/>
              </a:rPr>
              <a:t>Air pollution in developing countries and cities</a:t>
            </a:r>
          </a:p>
          <a:p>
            <a:pPr marL="342900" indent="-342900" algn="just">
              <a:lnSpc>
                <a:spcPct val="150000"/>
              </a:lnSpc>
              <a:buFont typeface="Wingdings" panose="05000000000000000000" pitchFamily="2" charset="2"/>
              <a:buChar char="Ø"/>
            </a:pPr>
            <a:r>
              <a:rPr lang="en-GB" sz="2600" dirty="0" smtClean="0">
                <a:latin typeface="Footlight MT Light" panose="0204060206030A020304" pitchFamily="18" charset="0"/>
              </a:rPr>
              <a:t>Tropospheric ozone – formation: </a:t>
            </a:r>
            <a:r>
              <a:rPr lang="en-US" sz="2600" dirty="0">
                <a:latin typeface="Footlight MT Light" panose="0204060206030A020304" pitchFamily="18" charset="0"/>
              </a:rPr>
              <a:t>photo-oxidation of the precursor gases such as CO, CH</a:t>
            </a:r>
            <a:r>
              <a:rPr lang="en-US" sz="2600" baseline="-25000" dirty="0">
                <a:latin typeface="Footlight MT Light" panose="0204060206030A020304" pitchFamily="18" charset="0"/>
              </a:rPr>
              <a:t>4</a:t>
            </a:r>
            <a:r>
              <a:rPr lang="en-US" sz="2600" dirty="0">
                <a:latin typeface="Footlight MT Light" panose="0204060206030A020304" pitchFamily="18" charset="0"/>
              </a:rPr>
              <a:t> and non-methane hydrocarbons in the presence of sufficient amount of nitrogen oxide (NO</a:t>
            </a:r>
            <a:r>
              <a:rPr lang="en-US" sz="2600" baseline="-25000" dirty="0">
                <a:latin typeface="Footlight MT Light" panose="0204060206030A020304" pitchFamily="18" charset="0"/>
              </a:rPr>
              <a:t>x</a:t>
            </a:r>
            <a:r>
              <a:rPr lang="en-US" sz="2600" dirty="0" smtClean="0">
                <a:latin typeface="Footlight MT Light" panose="0204060206030A020304" pitchFamily="18" charset="0"/>
              </a:rPr>
              <a:t>) (</a:t>
            </a:r>
            <a:r>
              <a:rPr lang="en-US" sz="2600" dirty="0" err="1" smtClean="0">
                <a:latin typeface="Footlight MT Light" panose="0204060206030A020304" pitchFamily="18" charset="0"/>
              </a:rPr>
              <a:t>Volkamer</a:t>
            </a:r>
            <a:r>
              <a:rPr lang="en-US" sz="2600" dirty="0" smtClean="0">
                <a:latin typeface="Footlight MT Light" panose="0204060206030A020304" pitchFamily="18" charset="0"/>
              </a:rPr>
              <a:t> et al., 2010; </a:t>
            </a:r>
            <a:r>
              <a:rPr lang="en-US" sz="2600" dirty="0" err="1">
                <a:latin typeface="Footlight MT Light" panose="0204060206030A020304" pitchFamily="18" charset="0"/>
              </a:rPr>
              <a:t>Kgabi</a:t>
            </a:r>
            <a:r>
              <a:rPr lang="en-US" sz="2600" dirty="0">
                <a:latin typeface="Footlight MT Light" panose="0204060206030A020304" pitchFamily="18" charset="0"/>
              </a:rPr>
              <a:t> </a:t>
            </a:r>
            <a:r>
              <a:rPr lang="en-US" sz="2600" dirty="0" smtClean="0">
                <a:latin typeface="Footlight MT Light" panose="0204060206030A020304" pitchFamily="18" charset="0"/>
              </a:rPr>
              <a:t>and </a:t>
            </a:r>
            <a:r>
              <a:rPr lang="en-US" sz="2600" dirty="0" err="1" smtClean="0">
                <a:latin typeface="Footlight MT Light" panose="0204060206030A020304" pitchFamily="18" charset="0"/>
              </a:rPr>
              <a:t>Sehloho</a:t>
            </a:r>
            <a:r>
              <a:rPr lang="en-US" sz="2600" dirty="0" smtClean="0">
                <a:latin typeface="Footlight MT Light" panose="0204060206030A020304" pitchFamily="18" charset="0"/>
              </a:rPr>
              <a:t>, 2012)</a:t>
            </a:r>
            <a:endParaRPr lang="en-GB" sz="2600" dirty="0" smtClean="0">
              <a:latin typeface="Footlight MT Light" panose="0204060206030A020304" pitchFamily="18" charset="0"/>
            </a:endParaRPr>
          </a:p>
          <a:p>
            <a:pPr lvl="0" algn="just">
              <a:lnSpc>
                <a:spcPct val="150000"/>
              </a:lnSpc>
            </a:pPr>
            <a:r>
              <a:rPr lang="en-US" altLang="en-US" sz="2600" dirty="0" smtClean="0">
                <a:latin typeface="Footlight MT Light" panose="0204060206030A020304" pitchFamily="18" charset="0"/>
                <a:ea typeface="Times New Roman" panose="02020603050405020304" pitchFamily="18" charset="0"/>
              </a:rPr>
              <a:t>NO</a:t>
            </a:r>
            <a:r>
              <a:rPr lang="en-US" altLang="en-US" sz="2600" baseline="-30000" dirty="0" smtClean="0">
                <a:latin typeface="Footlight MT Light" panose="0204060206030A020304" pitchFamily="18" charset="0"/>
                <a:ea typeface="Times New Roman" panose="02020603050405020304" pitchFamily="18" charset="0"/>
              </a:rPr>
              <a:t>2</a:t>
            </a:r>
            <a:r>
              <a:rPr lang="en-US" altLang="en-US" sz="2600" dirty="0" smtClean="0">
                <a:latin typeface="Footlight MT Light" panose="0204060206030A020304" pitchFamily="18" charset="0"/>
                <a:ea typeface="Times New Roman" panose="02020603050405020304" pitchFamily="18" charset="0"/>
              </a:rPr>
              <a:t> </a:t>
            </a:r>
            <a:r>
              <a:rPr lang="en-US" altLang="en-US" sz="2600" dirty="0">
                <a:latin typeface="Footlight MT Light" panose="0204060206030A020304" pitchFamily="18" charset="0"/>
                <a:ea typeface="MTSY"/>
              </a:rPr>
              <a:t>+ </a:t>
            </a:r>
            <a:r>
              <a:rPr lang="en-US" altLang="en-US" sz="2600" dirty="0">
                <a:latin typeface="Footlight MT Light" panose="0204060206030A020304" pitchFamily="18" charset="0"/>
                <a:ea typeface="Times New Roman" panose="02020603050405020304" pitchFamily="18" charset="0"/>
              </a:rPr>
              <a:t>UV photons (</a:t>
            </a:r>
            <a:r>
              <a:rPr lang="en-US" altLang="en-US" sz="2600" dirty="0" err="1">
                <a:latin typeface="Footlight MT Light" panose="0204060206030A020304" pitchFamily="18" charset="0"/>
                <a:ea typeface="Times New Roman" panose="02020603050405020304" pitchFamily="18" charset="0"/>
              </a:rPr>
              <a:t>hv</a:t>
            </a:r>
            <a:r>
              <a:rPr lang="en-US" altLang="en-US" sz="2600" dirty="0">
                <a:latin typeface="Footlight MT Light" panose="0204060206030A020304" pitchFamily="18" charset="0"/>
                <a:ea typeface="Times New Roman" panose="02020603050405020304" pitchFamily="18" charset="0"/>
              </a:rPr>
              <a:t>)                      </a:t>
            </a:r>
            <a:r>
              <a:rPr lang="en-US" altLang="en-US" sz="2600" dirty="0" smtClean="0">
                <a:latin typeface="Footlight MT Light" panose="0204060206030A020304" pitchFamily="18" charset="0"/>
                <a:ea typeface="Times New Roman" panose="02020603050405020304" pitchFamily="18" charset="0"/>
              </a:rPr>
              <a:t> </a:t>
            </a:r>
            <a:r>
              <a:rPr lang="en-US" altLang="en-US" sz="2600" dirty="0">
                <a:latin typeface="Footlight MT Light" panose="0204060206030A020304" pitchFamily="18" charset="0"/>
                <a:ea typeface="Times New Roman" panose="02020603050405020304" pitchFamily="18" charset="0"/>
              </a:rPr>
              <a:t>O </a:t>
            </a:r>
            <a:r>
              <a:rPr lang="en-US" altLang="en-US" sz="2600" dirty="0">
                <a:latin typeface="Footlight MT Light" panose="0204060206030A020304" pitchFamily="18" charset="0"/>
                <a:ea typeface="MTSY"/>
              </a:rPr>
              <a:t>+ </a:t>
            </a:r>
            <a:r>
              <a:rPr lang="en-US" altLang="en-US" sz="2600" dirty="0" smtClean="0">
                <a:latin typeface="Footlight MT Light" panose="0204060206030A020304" pitchFamily="18" charset="0"/>
                <a:ea typeface="Times New Roman" panose="02020603050405020304" pitchFamily="18" charset="0"/>
              </a:rPr>
              <a:t>NO</a:t>
            </a:r>
          </a:p>
          <a:p>
            <a:pPr algn="just">
              <a:lnSpc>
                <a:spcPct val="150000"/>
              </a:lnSpc>
            </a:pPr>
            <a:r>
              <a:rPr lang="en-US" altLang="en-US" sz="2600" dirty="0">
                <a:latin typeface="Footlight MT Light" panose="0204060206030A020304" pitchFamily="18" charset="0"/>
                <a:ea typeface="Times New Roman" panose="02020603050405020304" pitchFamily="18" charset="0"/>
              </a:rPr>
              <a:t>O </a:t>
            </a:r>
            <a:r>
              <a:rPr lang="en-US" altLang="en-US" sz="2600" dirty="0">
                <a:latin typeface="Footlight MT Light" panose="0204060206030A020304" pitchFamily="18" charset="0"/>
                <a:ea typeface="MTSY"/>
              </a:rPr>
              <a:t>+ </a:t>
            </a:r>
            <a:r>
              <a:rPr lang="en-US" altLang="en-US" sz="2600" dirty="0">
                <a:latin typeface="Footlight MT Light" panose="0204060206030A020304" pitchFamily="18" charset="0"/>
                <a:ea typeface="Times New Roman" panose="02020603050405020304" pitchFamily="18" charset="0"/>
              </a:rPr>
              <a:t>O</a:t>
            </a:r>
            <a:r>
              <a:rPr lang="en-US" altLang="en-US" sz="2600" baseline="-30000" dirty="0">
                <a:latin typeface="Footlight MT Light" panose="0204060206030A020304" pitchFamily="18" charset="0"/>
                <a:ea typeface="Times New Roman" panose="02020603050405020304" pitchFamily="18" charset="0"/>
              </a:rPr>
              <a:t>2 </a:t>
            </a:r>
            <a:r>
              <a:rPr lang="en-US" altLang="en-US" sz="2600" dirty="0">
                <a:latin typeface="Footlight MT Light" panose="0204060206030A020304" pitchFamily="18" charset="0"/>
                <a:ea typeface="MTSY"/>
              </a:rPr>
              <a:t>                          </a:t>
            </a:r>
            <a:r>
              <a:rPr lang="en-US" altLang="en-US" sz="2600" dirty="0" smtClean="0">
                <a:latin typeface="Footlight MT Light" panose="0204060206030A020304" pitchFamily="18" charset="0"/>
                <a:ea typeface="Times New Roman" panose="02020603050405020304" pitchFamily="18" charset="0"/>
              </a:rPr>
              <a:t>O</a:t>
            </a:r>
            <a:r>
              <a:rPr lang="en-US" altLang="en-US" sz="2600" baseline="-30000" dirty="0" smtClean="0">
                <a:latin typeface="Footlight MT Light" panose="0204060206030A020304" pitchFamily="18" charset="0"/>
                <a:ea typeface="Times New Roman" panose="02020603050405020304" pitchFamily="18" charset="0"/>
              </a:rPr>
              <a:t>3 </a:t>
            </a:r>
            <a:r>
              <a:rPr lang="en-US" altLang="en-US" sz="2600" dirty="0">
                <a:latin typeface="Footlight MT Light" panose="0204060206030A020304" pitchFamily="18" charset="0"/>
                <a:ea typeface="Times New Roman" panose="02020603050405020304" pitchFamily="18" charset="0"/>
              </a:rPr>
              <a:t>						</a:t>
            </a:r>
            <a:endParaRPr kumimoji="0" lang="en-US" altLang="en-US" sz="2600" b="0" i="0" u="none" strike="noStrike" cap="none" normalizeH="0" baseline="0" dirty="0" smtClean="0">
              <a:ln>
                <a:noFill/>
              </a:ln>
              <a:solidFill>
                <a:schemeClr val="tx1"/>
              </a:solidFill>
              <a:effectLst/>
              <a:latin typeface="Footlight MT Light" panose="0204060206030A020304" pitchFamily="18" charset="0"/>
            </a:endParaRPr>
          </a:p>
          <a:p>
            <a:pPr marL="342900" lvl="0" indent="-342900" algn="just">
              <a:lnSpc>
                <a:spcPct val="150000"/>
              </a:lnSpc>
              <a:buFont typeface="Wingdings" panose="05000000000000000000" pitchFamily="2" charset="2"/>
              <a:buChar char="Ø"/>
            </a:pPr>
            <a:r>
              <a:rPr lang="en-US" altLang="en-US" sz="2600" dirty="0" smtClean="0">
                <a:latin typeface="Footlight MT Light" panose="0204060206030A020304" pitchFamily="18" charset="0"/>
              </a:rPr>
              <a:t>Effects of tropospheric ozone </a:t>
            </a:r>
            <a:r>
              <a:rPr lang="en-GB" sz="2600" dirty="0" smtClean="0">
                <a:latin typeface="Footlight MT Light" panose="0204060206030A020304" pitchFamily="18" charset="0"/>
              </a:rPr>
              <a:t>– highly corrosive, irritant to lung, respiratory inflammation, </a:t>
            </a:r>
            <a:r>
              <a:rPr lang="en-GB" sz="2600" dirty="0">
                <a:latin typeface="Footlight MT Light" panose="0204060206030A020304" pitchFamily="18" charset="0"/>
              </a:rPr>
              <a:t>i</a:t>
            </a:r>
            <a:r>
              <a:rPr lang="en-GB" sz="2600" dirty="0" smtClean="0">
                <a:latin typeface="Footlight MT Light" panose="0204060206030A020304" pitchFamily="18" charset="0"/>
              </a:rPr>
              <a:t>mpairment of photosynthesis (</a:t>
            </a:r>
            <a:r>
              <a:rPr lang="en-US" sz="2600" dirty="0" smtClean="0">
                <a:latin typeface="Footlight MT Light" panose="0204060206030A020304" pitchFamily="18" charset="0"/>
              </a:rPr>
              <a:t>Nair et al., 2002, </a:t>
            </a:r>
            <a:r>
              <a:rPr lang="en-US" sz="2600" dirty="0" err="1" smtClean="0">
                <a:latin typeface="Footlight MT Light" panose="0204060206030A020304" pitchFamily="18" charset="0"/>
              </a:rPr>
              <a:t>Olajire</a:t>
            </a:r>
            <a:r>
              <a:rPr lang="en-US" sz="2600" dirty="0" smtClean="0">
                <a:latin typeface="Footlight MT Light" panose="0204060206030A020304" pitchFamily="18" charset="0"/>
              </a:rPr>
              <a:t> and </a:t>
            </a:r>
            <a:r>
              <a:rPr lang="en-US" sz="2600" dirty="0" err="1" smtClean="0">
                <a:latin typeface="Footlight MT Light" panose="0204060206030A020304" pitchFamily="18" charset="0"/>
              </a:rPr>
              <a:t>Azeez</a:t>
            </a:r>
            <a:r>
              <a:rPr lang="en-US" sz="2600" dirty="0" smtClean="0">
                <a:latin typeface="Footlight MT Light" panose="0204060206030A020304" pitchFamily="18" charset="0"/>
              </a:rPr>
              <a:t>, 2014)</a:t>
            </a:r>
            <a:endParaRPr lang="en-GB" sz="2600" dirty="0">
              <a:latin typeface="Footlight MT Light" panose="0204060206030A020304" pitchFamily="18" charset="0"/>
            </a:endParaRPr>
          </a:p>
        </p:txBody>
      </p:sp>
      <p:sp>
        <p:nvSpPr>
          <p:cNvPr id="4" name="AutoShape 2"/>
          <p:cNvSpPr>
            <a:spLocks noChangeShapeType="1"/>
          </p:cNvSpPr>
          <p:nvPr/>
        </p:nvSpPr>
        <p:spPr bwMode="auto">
          <a:xfrm>
            <a:off x="3803336" y="3227523"/>
            <a:ext cx="1322388"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1"/>
          <p:cNvSpPr>
            <a:spLocks noChangeShapeType="1"/>
          </p:cNvSpPr>
          <p:nvPr/>
        </p:nvSpPr>
        <p:spPr bwMode="auto">
          <a:xfrm>
            <a:off x="1629489" y="3998844"/>
            <a:ext cx="1322388"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Rectangle 3"/>
          <p:cNvSpPr>
            <a:spLocks noChangeArrowheads="1"/>
          </p:cNvSpPr>
          <p:nvPr/>
        </p:nvSpPr>
        <p:spPr bwMode="auto">
          <a:xfrm>
            <a:off x="371340" y="77058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5"/>
          <p:cNvSpPr>
            <a:spLocks noChangeArrowheads="1"/>
          </p:cNvSpPr>
          <p:nvPr/>
        </p:nvSpPr>
        <p:spPr bwMode="auto">
          <a:xfrm>
            <a:off x="6374974" y="104312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7ED2E45D-060E-4BFB-8209-A73126B6232F}" type="slidenum">
              <a:rPr lang="en-GB" smtClean="0"/>
              <a:t>3</a:t>
            </a:fld>
            <a:endParaRPr lang="en-GB"/>
          </a:p>
        </p:txBody>
      </p:sp>
    </p:spTree>
    <p:extLst>
      <p:ext uri="{BB962C8B-B14F-4D97-AF65-F5344CB8AC3E}">
        <p14:creationId xmlns:p14="http://schemas.microsoft.com/office/powerpoint/2010/main" val="3303572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9808"/>
            <a:ext cx="12191999" cy="1787770"/>
          </a:xfrm>
        </p:spPr>
        <p:txBody>
          <a:bodyPr>
            <a:normAutofit fontScale="92500" lnSpcReduction="10000"/>
          </a:bodyPr>
          <a:lstStyle/>
          <a:p>
            <a:pPr lvl="0" algn="just">
              <a:lnSpc>
                <a:spcPct val="160000"/>
              </a:lnSpc>
            </a:pPr>
            <a:r>
              <a:rPr lang="en-US" b="1" dirty="0">
                <a:latin typeface="Footlight MT Light" panose="0204060206030A020304" pitchFamily="18" charset="0"/>
              </a:rPr>
              <a:t>Sampling location</a:t>
            </a:r>
            <a:endParaRPr lang="en-GB" dirty="0">
              <a:latin typeface="Footlight MT Light" panose="0204060206030A020304" pitchFamily="18" charset="0"/>
            </a:endParaRPr>
          </a:p>
          <a:p>
            <a:pPr marL="342900" indent="-342900" algn="just">
              <a:lnSpc>
                <a:spcPct val="160000"/>
              </a:lnSpc>
              <a:buFont typeface="Wingdings" panose="05000000000000000000" pitchFamily="2" charset="2"/>
              <a:buChar char="Ø"/>
            </a:pPr>
            <a:r>
              <a:rPr lang="en-US" dirty="0" err="1">
                <a:latin typeface="Footlight MT Light" panose="0204060206030A020304" pitchFamily="18" charset="0"/>
              </a:rPr>
              <a:t>Ilupeju</a:t>
            </a:r>
            <a:r>
              <a:rPr lang="en-US" dirty="0">
                <a:latin typeface="Footlight MT Light" panose="0204060206030A020304" pitchFamily="18" charset="0"/>
              </a:rPr>
              <a:t> Industrial Estate is one of the industrial estates established in Lagos in </a:t>
            </a:r>
            <a:r>
              <a:rPr lang="en-US" dirty="0" err="1">
                <a:latin typeface="Footlight MT Light" panose="0204060206030A020304" pitchFamily="18" charset="0"/>
              </a:rPr>
              <a:t>Oshodi-Isolo</a:t>
            </a:r>
            <a:r>
              <a:rPr lang="en-US" dirty="0">
                <a:latin typeface="Footlight MT Light" panose="0204060206030A020304" pitchFamily="18" charset="0"/>
              </a:rPr>
              <a:t>, Local Government Area</a:t>
            </a:r>
            <a:r>
              <a:rPr lang="en-US" dirty="0" smtClean="0">
                <a:latin typeface="Footlight MT Light" panose="0204060206030A020304" pitchFamily="18" charset="0"/>
              </a:rPr>
              <a:t>. Industries situated in the districts are shown on the map</a:t>
            </a:r>
          </a:p>
          <a:p>
            <a:pPr algn="just">
              <a:lnSpc>
                <a:spcPct val="160000"/>
              </a:lnSpc>
            </a:pPr>
            <a:endParaRPr lang="en-GB" dirty="0"/>
          </a:p>
        </p:txBody>
      </p:sp>
      <p:sp>
        <p:nvSpPr>
          <p:cNvPr id="7" name="TextBox 6"/>
          <p:cNvSpPr txBox="1"/>
          <p:nvPr/>
        </p:nvSpPr>
        <p:spPr>
          <a:xfrm>
            <a:off x="3902298" y="4668592"/>
            <a:ext cx="6915955" cy="2189408"/>
          </a:xfrm>
          <a:prstGeom prst="rect">
            <a:avLst/>
          </a:prstGeom>
          <a:noFill/>
        </p:spPr>
        <p:txBody>
          <a:bodyPr wrap="square" rtlCol="0">
            <a:spAutoFit/>
          </a:bodyPr>
          <a:lstStyle/>
          <a:p>
            <a:endParaRPr lang="en-GB" dirty="0"/>
          </a:p>
        </p:txBody>
      </p:sp>
      <p:sp>
        <p:nvSpPr>
          <p:cNvPr id="8" name="Rectangle 5"/>
          <p:cNvSpPr>
            <a:spLocks noChangeArrowheads="1"/>
          </p:cNvSpPr>
          <p:nvPr/>
        </p:nvSpPr>
        <p:spPr bwMode="auto">
          <a:xfrm>
            <a:off x="1918952" y="201554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9" name="Object 8"/>
          <p:cNvGraphicFramePr>
            <a:graphicFrameLocks noChangeAspect="1"/>
          </p:cNvGraphicFramePr>
          <p:nvPr>
            <p:extLst>
              <p:ext uri="{D42A27DB-BD31-4B8C-83A1-F6EECF244321}">
                <p14:modId xmlns:p14="http://schemas.microsoft.com/office/powerpoint/2010/main" val="1687488020"/>
              </p:ext>
            </p:extLst>
          </p:nvPr>
        </p:nvGraphicFramePr>
        <p:xfrm>
          <a:off x="1918952" y="1745087"/>
          <a:ext cx="7122017" cy="3114675"/>
        </p:xfrm>
        <a:graphic>
          <a:graphicData uri="http://schemas.openxmlformats.org/presentationml/2006/ole">
            <mc:AlternateContent xmlns:mc="http://schemas.openxmlformats.org/markup-compatibility/2006">
              <mc:Choice xmlns:v="urn:schemas-microsoft-com:vml" Requires="v">
                <p:oleObj spid="_x0000_s3092" name="Unknown" r:id="rId3" imgW="24144840" imgH="17645400" progId="CorelDRAW.Graphic.14">
                  <p:embed/>
                </p:oleObj>
              </mc:Choice>
              <mc:Fallback>
                <p:oleObj name="Unknown" r:id="rId3" imgW="24144840" imgH="17645400" progId="CorelDRAW.Graphic.1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8952" y="1745087"/>
                        <a:ext cx="7122017" cy="3114675"/>
                      </a:xfrm>
                      <a:prstGeom prst="rect">
                        <a:avLst/>
                      </a:prstGeom>
                      <a:noFill/>
                      <a:extLst/>
                    </p:spPr>
                  </p:pic>
                </p:oleObj>
              </mc:Fallback>
            </mc:AlternateContent>
          </a:graphicData>
        </a:graphic>
      </p:graphicFrame>
      <p:sp>
        <p:nvSpPr>
          <p:cNvPr id="10" name="Rectangle 6"/>
          <p:cNvSpPr>
            <a:spLocks noChangeArrowheads="1"/>
          </p:cNvSpPr>
          <p:nvPr/>
        </p:nvSpPr>
        <p:spPr bwMode="auto">
          <a:xfrm>
            <a:off x="1712890" y="494347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Figure 1: Map of </a:t>
            </a:r>
            <a:r>
              <a:rPr kumimoji="0" lang="en-US" altLang="en-US" sz="1200" b="0" i="0"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Ilupeju</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Industrial estate showing sampling locations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TextBox 10"/>
          <p:cNvSpPr txBox="1"/>
          <p:nvPr/>
        </p:nvSpPr>
        <p:spPr>
          <a:xfrm>
            <a:off x="167425" y="5402685"/>
            <a:ext cx="11861443" cy="1107996"/>
          </a:xfrm>
          <a:prstGeom prst="rect">
            <a:avLst/>
          </a:prstGeom>
          <a:noFill/>
        </p:spPr>
        <p:txBody>
          <a:bodyPr wrap="square" rtlCol="0">
            <a:spAutoFit/>
          </a:bodyPr>
          <a:lstStyle/>
          <a:p>
            <a:pPr marL="342900" indent="-342900" algn="just">
              <a:buFont typeface="Wingdings" panose="05000000000000000000" pitchFamily="2" charset="2"/>
              <a:buChar char="Ø"/>
            </a:pPr>
            <a:r>
              <a:rPr lang="en-US" altLang="en-US" sz="2200" dirty="0">
                <a:latin typeface="Footlight MT Light" panose="0204060206030A020304" pitchFamily="18" charset="0"/>
              </a:rPr>
              <a:t>Measurement and </a:t>
            </a:r>
            <a:r>
              <a:rPr lang="en-US" altLang="en-US" sz="2200" dirty="0" smtClean="0">
                <a:latin typeface="Footlight MT Light" panose="0204060206030A020304" pitchFamily="18" charset="0"/>
              </a:rPr>
              <a:t>analyses of hazardous </a:t>
            </a:r>
            <a:r>
              <a:rPr lang="en-US" altLang="en-US" sz="2200" dirty="0">
                <a:latin typeface="Footlight MT Light" panose="0204060206030A020304" pitchFamily="18" charset="0"/>
              </a:rPr>
              <a:t>pollutants, </a:t>
            </a:r>
            <a:r>
              <a:rPr lang="en-US" altLang="en-US" sz="2200" dirty="0" smtClean="0">
                <a:latin typeface="Footlight MT Light" panose="0204060206030A020304" pitchFamily="18" charset="0"/>
              </a:rPr>
              <a:t>meteorological parameters, ozone </a:t>
            </a:r>
            <a:r>
              <a:rPr lang="en-US" altLang="en-US" sz="2200" dirty="0">
                <a:latin typeface="Footlight MT Light" panose="0204060206030A020304" pitchFamily="18" charset="0"/>
              </a:rPr>
              <a:t>and volatile organic </a:t>
            </a:r>
            <a:r>
              <a:rPr lang="en-US" altLang="en-US" sz="2200" dirty="0" smtClean="0">
                <a:latin typeface="Footlight MT Light" panose="0204060206030A020304" pitchFamily="18" charset="0"/>
              </a:rPr>
              <a:t>compounds were done according to the methods of </a:t>
            </a:r>
            <a:r>
              <a:rPr lang="en-US" altLang="en-US" sz="2200" dirty="0" err="1" smtClean="0">
                <a:latin typeface="Footlight MT Light" panose="0204060206030A020304" pitchFamily="18" charset="0"/>
              </a:rPr>
              <a:t>Olajire</a:t>
            </a:r>
            <a:r>
              <a:rPr lang="en-US" altLang="en-US" sz="2200" dirty="0" smtClean="0">
                <a:latin typeface="Footlight MT Light" panose="0204060206030A020304" pitchFamily="18" charset="0"/>
              </a:rPr>
              <a:t> et al., (2011); </a:t>
            </a:r>
            <a:r>
              <a:rPr lang="en-US" altLang="en-US" sz="2200" dirty="0" err="1" smtClean="0">
                <a:latin typeface="Footlight MT Light" panose="0204060206030A020304" pitchFamily="18" charset="0"/>
              </a:rPr>
              <a:t>Olajire</a:t>
            </a:r>
            <a:r>
              <a:rPr lang="en-US" altLang="en-US" sz="2200" dirty="0" smtClean="0">
                <a:latin typeface="Footlight MT Light" panose="0204060206030A020304" pitchFamily="18" charset="0"/>
              </a:rPr>
              <a:t> and </a:t>
            </a:r>
            <a:r>
              <a:rPr lang="en-US" altLang="en-US" sz="2200" dirty="0" err="1" smtClean="0">
                <a:latin typeface="Footlight MT Light" panose="0204060206030A020304" pitchFamily="18" charset="0"/>
              </a:rPr>
              <a:t>Azeez</a:t>
            </a:r>
            <a:r>
              <a:rPr lang="en-US" altLang="en-US" sz="2200" dirty="0" smtClean="0">
                <a:latin typeface="Footlight MT Light" panose="0204060206030A020304" pitchFamily="18" charset="0"/>
              </a:rPr>
              <a:t> (2014)</a:t>
            </a:r>
            <a:endParaRPr lang="en-GB" sz="2200" dirty="0">
              <a:latin typeface="Footlight MT Light" panose="0204060206030A020304" pitchFamily="18" charset="0"/>
            </a:endParaRPr>
          </a:p>
        </p:txBody>
      </p:sp>
      <p:sp>
        <p:nvSpPr>
          <p:cNvPr id="2" name="Slide Number Placeholder 1"/>
          <p:cNvSpPr>
            <a:spLocks noGrp="1"/>
          </p:cNvSpPr>
          <p:nvPr>
            <p:ph type="sldNum" sz="quarter" idx="12"/>
          </p:nvPr>
        </p:nvSpPr>
        <p:spPr/>
        <p:txBody>
          <a:bodyPr/>
          <a:lstStyle/>
          <a:p>
            <a:fld id="{7ED2E45D-060E-4BFB-8209-A73126B6232F}" type="slidenum">
              <a:rPr lang="en-GB" smtClean="0"/>
              <a:t>4</a:t>
            </a:fld>
            <a:endParaRPr lang="en-GB"/>
          </a:p>
        </p:txBody>
      </p:sp>
    </p:spTree>
    <p:extLst>
      <p:ext uri="{BB962C8B-B14F-4D97-AF65-F5344CB8AC3E}">
        <p14:creationId xmlns:p14="http://schemas.microsoft.com/office/powerpoint/2010/main" val="2898313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3842" y="47468"/>
            <a:ext cx="9144000" cy="1356328"/>
          </a:xfrm>
        </p:spPr>
        <p:txBody>
          <a:bodyPr>
            <a:normAutofit fontScale="40000" lnSpcReduction="20000"/>
          </a:bodyPr>
          <a:lstStyle/>
          <a:p>
            <a:r>
              <a:rPr lang="en-GB" sz="8000" dirty="0" smtClean="0">
                <a:latin typeface="Footlight MT Light" panose="0204060206030A020304" pitchFamily="18" charset="0"/>
              </a:rPr>
              <a:t>RESULTS AND DISCUSSION</a:t>
            </a:r>
          </a:p>
          <a:p>
            <a:pPr algn="l"/>
            <a:endParaRPr lang="en-GB" sz="5100" dirty="0" smtClean="0">
              <a:latin typeface="Footlight MT Light" panose="0204060206030A020304" pitchFamily="18" charset="0"/>
            </a:endParaRPr>
          </a:p>
          <a:p>
            <a:pPr lvl="0" algn="l"/>
            <a:r>
              <a:rPr lang="en-US" altLang="en-US" sz="5100" dirty="0">
                <a:solidFill>
                  <a:srgbClr val="000000"/>
                </a:solidFill>
                <a:latin typeface="Footlight MT Light" panose="0204060206030A020304" pitchFamily="18" charset="0"/>
                <a:ea typeface="Calibri" panose="020F0502020204030204" pitchFamily="34" charset="0"/>
                <a:cs typeface="Times New Roman" panose="02020603050405020304" pitchFamily="18" charset="0"/>
              </a:rPr>
              <a:t>Table 1: Average concentrations of toxic pollutants and meteorological parameters</a:t>
            </a:r>
            <a:endParaRPr kumimoji="0" lang="en-GB" altLang="en-US" sz="5100" b="0" i="0" u="none" strike="noStrike" cap="none" normalizeH="0" baseline="0" dirty="0" smtClean="0">
              <a:ln>
                <a:noFill/>
              </a:ln>
              <a:solidFill>
                <a:schemeClr val="tx1"/>
              </a:solidFill>
              <a:effectLst/>
              <a:latin typeface="Footlight MT Light" panose="0204060206030A020304" pitchFamily="18" charset="0"/>
            </a:endParaRPr>
          </a:p>
          <a:p>
            <a:endParaRPr lang="en-GB" dirty="0" smtClean="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063878261"/>
              </p:ext>
            </p:extLst>
          </p:nvPr>
        </p:nvGraphicFramePr>
        <p:xfrm>
          <a:off x="654674" y="1118460"/>
          <a:ext cx="10318127" cy="5760720"/>
        </p:xfrm>
        <a:graphic>
          <a:graphicData uri="http://schemas.openxmlformats.org/drawingml/2006/table">
            <a:tbl>
              <a:tblPr firstRow="1" firstCol="1" bandRow="1">
                <a:tableStyleId>{5C22544A-7EE6-4342-B048-85BDC9FD1C3A}</a:tableStyleId>
              </a:tblPr>
              <a:tblGrid>
                <a:gridCol w="4140978">
                  <a:extLst>
                    <a:ext uri="{9D8B030D-6E8A-4147-A177-3AD203B41FA5}">
                      <a16:colId xmlns:a16="http://schemas.microsoft.com/office/drawing/2014/main" xmlns="" val="466593923"/>
                    </a:ext>
                  </a:extLst>
                </a:gridCol>
                <a:gridCol w="1830266">
                  <a:extLst>
                    <a:ext uri="{9D8B030D-6E8A-4147-A177-3AD203B41FA5}">
                      <a16:colId xmlns:a16="http://schemas.microsoft.com/office/drawing/2014/main" xmlns="" val="3276738986"/>
                    </a:ext>
                  </a:extLst>
                </a:gridCol>
                <a:gridCol w="2059051">
                  <a:extLst>
                    <a:ext uri="{9D8B030D-6E8A-4147-A177-3AD203B41FA5}">
                      <a16:colId xmlns:a16="http://schemas.microsoft.com/office/drawing/2014/main" xmlns="" val="1883181288"/>
                    </a:ext>
                  </a:extLst>
                </a:gridCol>
                <a:gridCol w="2287832">
                  <a:extLst>
                    <a:ext uri="{9D8B030D-6E8A-4147-A177-3AD203B41FA5}">
                      <a16:colId xmlns:a16="http://schemas.microsoft.com/office/drawing/2014/main" xmlns="" val="652127087"/>
                    </a:ext>
                  </a:extLst>
                </a:gridCol>
              </a:tblGrid>
              <a:tr h="159385">
                <a:tc>
                  <a:txBody>
                    <a:bodyPr/>
                    <a:lstStyle/>
                    <a:p>
                      <a:pPr algn="just">
                        <a:lnSpc>
                          <a:spcPct val="150000"/>
                        </a:lnSpc>
                        <a:spcAft>
                          <a:spcPts val="0"/>
                        </a:spcAft>
                      </a:pPr>
                      <a:r>
                        <a:rPr lang="en-US" sz="1800" dirty="0">
                          <a:effectLst/>
                          <a:latin typeface="Footlight MT Light" panose="0204060206030A020304" pitchFamily="18" charset="0"/>
                        </a:rPr>
                        <a:t>Pollutants</a:t>
                      </a:r>
                      <a:endParaRPr lang="en-GB" sz="18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SL1</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SL2</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SL2</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72379170"/>
                  </a:ext>
                </a:extLst>
              </a:tr>
              <a:tr h="0">
                <a:tc>
                  <a:txBody>
                    <a:bodyPr/>
                    <a:lstStyle/>
                    <a:p>
                      <a:pPr algn="just">
                        <a:lnSpc>
                          <a:spcPct val="150000"/>
                        </a:lnSpc>
                        <a:spcAft>
                          <a:spcPts val="0"/>
                        </a:spcAft>
                      </a:pPr>
                      <a:r>
                        <a:rPr lang="en-US" sz="1800">
                          <a:effectLst/>
                          <a:latin typeface="Footlight MT Light" panose="0204060206030A020304" pitchFamily="18" charset="0"/>
                        </a:rPr>
                        <a:t>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Mean</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Mean</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dirty="0">
                          <a:effectLst/>
                          <a:latin typeface="Footlight MT Light" panose="0204060206030A020304" pitchFamily="18" charset="0"/>
                        </a:rPr>
                        <a:t>Mean</a:t>
                      </a:r>
                      <a:endParaRPr lang="en-GB" sz="18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95852915"/>
                  </a:ext>
                </a:extLst>
              </a:tr>
              <a:tr h="0">
                <a:tc>
                  <a:txBody>
                    <a:bodyPr/>
                    <a:lstStyle/>
                    <a:p>
                      <a:pPr algn="just">
                        <a:lnSpc>
                          <a:spcPct val="150000"/>
                        </a:lnSpc>
                        <a:spcAft>
                          <a:spcPts val="0"/>
                        </a:spcAft>
                      </a:pPr>
                      <a:r>
                        <a:rPr lang="en-US" sz="1800">
                          <a:effectLst/>
                          <a:latin typeface="Footlight MT Light" panose="0204060206030A020304" pitchFamily="18" charset="0"/>
                        </a:rPr>
                        <a:t>NO</a:t>
                      </a:r>
                      <a:r>
                        <a:rPr lang="en-US" sz="1800" baseline="-25000">
                          <a:effectLst/>
                          <a:latin typeface="Footlight MT Light" panose="0204060206030A020304" pitchFamily="18" charset="0"/>
                        </a:rPr>
                        <a:t>2</a:t>
                      </a:r>
                      <a:r>
                        <a:rPr lang="en-US" sz="1800">
                          <a:effectLst/>
                          <a:latin typeface="Footlight MT Light" panose="0204060206030A020304" pitchFamily="18" charset="0"/>
                        </a:rPr>
                        <a:t>  (ppm)</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1.1 ± 0.23</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0.56 ± 0.03</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0.98 ± 0.29</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5416248"/>
                  </a:ext>
                </a:extLst>
              </a:tr>
              <a:tr h="0">
                <a:tc>
                  <a:txBody>
                    <a:bodyPr/>
                    <a:lstStyle/>
                    <a:p>
                      <a:pPr algn="just">
                        <a:lnSpc>
                          <a:spcPct val="150000"/>
                        </a:lnSpc>
                        <a:spcAft>
                          <a:spcPts val="0"/>
                        </a:spcAft>
                      </a:pPr>
                      <a:r>
                        <a:rPr lang="en-US" sz="1800">
                          <a:effectLst/>
                          <a:latin typeface="Footlight MT Light" panose="0204060206030A020304" pitchFamily="18" charset="0"/>
                        </a:rPr>
                        <a:t>NO   (ppm)</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0.2 ± 0.01</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0.08 ± 0.02</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0.23 ± 0.05</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341840373"/>
                  </a:ext>
                </a:extLst>
              </a:tr>
              <a:tr h="0">
                <a:tc>
                  <a:txBody>
                    <a:bodyPr/>
                    <a:lstStyle/>
                    <a:p>
                      <a:pPr algn="just">
                        <a:lnSpc>
                          <a:spcPct val="150000"/>
                        </a:lnSpc>
                        <a:spcAft>
                          <a:spcPts val="0"/>
                        </a:spcAft>
                      </a:pPr>
                      <a:r>
                        <a:rPr lang="en-US" sz="1800">
                          <a:effectLst/>
                          <a:latin typeface="Footlight MT Light" panose="0204060206030A020304" pitchFamily="18" charset="0"/>
                        </a:rPr>
                        <a:t>SO</a:t>
                      </a:r>
                      <a:r>
                        <a:rPr lang="en-US" sz="1800" baseline="-25000">
                          <a:effectLst/>
                          <a:latin typeface="Footlight MT Light" panose="0204060206030A020304" pitchFamily="18" charset="0"/>
                        </a:rPr>
                        <a:t>2</a:t>
                      </a:r>
                      <a:r>
                        <a:rPr lang="en-US" sz="1800">
                          <a:effectLst/>
                          <a:latin typeface="Footlight MT Light" panose="0204060206030A020304" pitchFamily="18" charset="0"/>
                        </a:rPr>
                        <a:t>   (ppm)</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0.52 ± 0.13</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dirty="0">
                          <a:effectLst/>
                          <a:latin typeface="Footlight MT Light" panose="0204060206030A020304" pitchFamily="18" charset="0"/>
                        </a:rPr>
                        <a:t>0.32 ± 0.19</a:t>
                      </a:r>
                      <a:endParaRPr lang="en-GB" sz="18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dirty="0">
                          <a:effectLst/>
                          <a:latin typeface="Footlight MT Light" panose="0204060206030A020304" pitchFamily="18" charset="0"/>
                        </a:rPr>
                        <a:t>0.81 ± 0.21</a:t>
                      </a:r>
                      <a:endParaRPr lang="en-GB" sz="18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98307262"/>
                  </a:ext>
                </a:extLst>
              </a:tr>
              <a:tr h="0">
                <a:tc>
                  <a:txBody>
                    <a:bodyPr/>
                    <a:lstStyle/>
                    <a:p>
                      <a:pPr algn="just">
                        <a:lnSpc>
                          <a:spcPct val="150000"/>
                        </a:lnSpc>
                        <a:spcAft>
                          <a:spcPts val="0"/>
                        </a:spcAft>
                      </a:pPr>
                      <a:r>
                        <a:rPr lang="en-US" sz="1800">
                          <a:effectLst/>
                          <a:latin typeface="Footlight MT Light" panose="0204060206030A020304" pitchFamily="18" charset="0"/>
                        </a:rPr>
                        <a:t>CO    (ppm)</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14.6 ± 1.73</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13.90 ± 3.30</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15.59 ± 1.07</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80088768"/>
                  </a:ext>
                </a:extLst>
              </a:tr>
              <a:tr h="0">
                <a:tc>
                  <a:txBody>
                    <a:bodyPr/>
                    <a:lstStyle/>
                    <a:p>
                      <a:pPr algn="just">
                        <a:lnSpc>
                          <a:spcPct val="150000"/>
                        </a:lnSpc>
                        <a:spcAft>
                          <a:spcPts val="0"/>
                        </a:spcAft>
                      </a:pPr>
                      <a:r>
                        <a:rPr lang="en-US" sz="1800">
                          <a:effectLst/>
                          <a:latin typeface="Footlight MT Light" panose="0204060206030A020304" pitchFamily="18" charset="0"/>
                        </a:rPr>
                        <a:t>O</a:t>
                      </a:r>
                      <a:r>
                        <a:rPr lang="en-US" sz="1800" baseline="-25000">
                          <a:effectLst/>
                          <a:latin typeface="Footlight MT Light" panose="0204060206030A020304" pitchFamily="18" charset="0"/>
                        </a:rPr>
                        <a:t>3</a:t>
                      </a:r>
                      <a:r>
                        <a:rPr lang="en-US" sz="1800">
                          <a:effectLst/>
                          <a:latin typeface="Footlight MT Light" panose="0204060206030A020304" pitchFamily="18" charset="0"/>
                        </a:rPr>
                        <a:t>      (ppb)</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17.2 ± 1.40</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17.0 ± 1.10</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18.8 ± 2.50</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73160389"/>
                  </a:ext>
                </a:extLst>
              </a:tr>
              <a:tr h="0">
                <a:tc>
                  <a:txBody>
                    <a:bodyPr/>
                    <a:lstStyle/>
                    <a:p>
                      <a:pPr algn="just">
                        <a:lnSpc>
                          <a:spcPct val="150000"/>
                        </a:lnSpc>
                        <a:spcAft>
                          <a:spcPts val="0"/>
                        </a:spcAft>
                      </a:pPr>
                      <a:r>
                        <a:rPr lang="en-US" sz="1800">
                          <a:effectLst/>
                          <a:latin typeface="Footlight MT Light" panose="0204060206030A020304" pitchFamily="18" charset="0"/>
                        </a:rPr>
                        <a:t>TVOC (ppm)</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8.22 ± 0.13</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6.86 ± 0.05</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7.08 ± 0.12</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67960683"/>
                  </a:ext>
                </a:extLst>
              </a:tr>
              <a:tr h="0">
                <a:tc>
                  <a:txBody>
                    <a:bodyPr/>
                    <a:lstStyle/>
                    <a:p>
                      <a:pPr algn="just">
                        <a:lnSpc>
                          <a:spcPct val="150000"/>
                        </a:lnSpc>
                        <a:spcAft>
                          <a:spcPts val="0"/>
                        </a:spcAft>
                      </a:pPr>
                      <a:r>
                        <a:rPr lang="en-US" sz="1800">
                          <a:effectLst/>
                          <a:latin typeface="Footlight MT Light" panose="0204060206030A020304" pitchFamily="18" charset="0"/>
                        </a:rPr>
                        <a:t>Wind speed (ms</a:t>
                      </a:r>
                      <a:r>
                        <a:rPr lang="en-US" sz="1800" baseline="30000">
                          <a:effectLst/>
                          <a:latin typeface="Footlight MT Light" panose="0204060206030A020304" pitchFamily="18" charset="0"/>
                        </a:rPr>
                        <a:t>-1</a:t>
                      </a:r>
                      <a:r>
                        <a:rPr lang="en-US" sz="1800">
                          <a:effectLst/>
                          <a:latin typeface="Footlight MT Light" panose="0204060206030A020304" pitchFamily="18" charset="0"/>
                        </a:rPr>
                        <a:t>)</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0.74 ± 0.04</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1.00 ± 0.16</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1.26 ± 0.22</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588108187"/>
                  </a:ext>
                </a:extLst>
              </a:tr>
              <a:tr h="0">
                <a:tc>
                  <a:txBody>
                    <a:bodyPr/>
                    <a:lstStyle/>
                    <a:p>
                      <a:pPr algn="just">
                        <a:lnSpc>
                          <a:spcPct val="150000"/>
                        </a:lnSpc>
                        <a:spcAft>
                          <a:spcPts val="0"/>
                        </a:spcAft>
                      </a:pPr>
                      <a:r>
                        <a:rPr lang="en-US" sz="1800">
                          <a:effectLst/>
                          <a:latin typeface="Footlight MT Light" panose="0204060206030A020304" pitchFamily="18" charset="0"/>
                        </a:rPr>
                        <a:t>Temperature (</a:t>
                      </a:r>
                      <a:r>
                        <a:rPr lang="en-US" sz="1800" baseline="30000">
                          <a:effectLst/>
                          <a:latin typeface="Footlight MT Light" panose="0204060206030A020304" pitchFamily="18" charset="0"/>
                        </a:rPr>
                        <a:t>o</a:t>
                      </a:r>
                      <a:r>
                        <a:rPr lang="en-US" sz="1800">
                          <a:effectLst/>
                          <a:latin typeface="Footlight MT Light" panose="0204060206030A020304" pitchFamily="18" charset="0"/>
                        </a:rPr>
                        <a:t>C)</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32.84 ± 0.99</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32.22 ± 0.49</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32.68 ± 1.04</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37363179"/>
                  </a:ext>
                </a:extLst>
              </a:tr>
              <a:tr h="0">
                <a:tc>
                  <a:txBody>
                    <a:bodyPr/>
                    <a:lstStyle/>
                    <a:p>
                      <a:pPr algn="just">
                        <a:lnSpc>
                          <a:spcPct val="150000"/>
                        </a:lnSpc>
                        <a:spcAft>
                          <a:spcPts val="0"/>
                        </a:spcAft>
                      </a:pPr>
                      <a:r>
                        <a:rPr lang="en-US" sz="1800">
                          <a:effectLst/>
                          <a:latin typeface="Footlight MT Light" panose="0204060206030A020304" pitchFamily="18" charset="0"/>
                        </a:rPr>
                        <a:t>Pressure     (hPa)</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14.15 ± 0.07</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14.52 ± 0.14</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14.59 ± 0.61</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90066100"/>
                  </a:ext>
                </a:extLst>
              </a:tr>
              <a:tr h="0">
                <a:tc>
                  <a:txBody>
                    <a:bodyPr/>
                    <a:lstStyle/>
                    <a:p>
                      <a:pPr algn="just">
                        <a:lnSpc>
                          <a:spcPct val="150000"/>
                        </a:lnSpc>
                        <a:spcAft>
                          <a:spcPts val="0"/>
                        </a:spcAft>
                      </a:pPr>
                      <a:r>
                        <a:rPr lang="en-US" sz="1800">
                          <a:effectLst/>
                          <a:latin typeface="Footlight MT Light" panose="0204060206030A020304" pitchFamily="18" charset="0"/>
                        </a:rPr>
                        <a:t>Heat Index (</a:t>
                      </a:r>
                      <a:r>
                        <a:rPr lang="en-US" sz="1800" baseline="30000">
                          <a:effectLst/>
                          <a:latin typeface="Footlight MT Light" panose="0204060206030A020304" pitchFamily="18" charset="0"/>
                        </a:rPr>
                        <a:t>o</a:t>
                      </a:r>
                      <a:r>
                        <a:rPr lang="en-US" sz="1800">
                          <a:effectLst/>
                          <a:latin typeface="Footlight MT Light" panose="0204060206030A020304" pitchFamily="18" charset="0"/>
                        </a:rPr>
                        <a:t>C)</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35.40 ± 3.95</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36.70 ± 1.74</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36.22 ± 2.49</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35628055"/>
                  </a:ext>
                </a:extLst>
              </a:tr>
              <a:tr h="0">
                <a:tc>
                  <a:txBody>
                    <a:bodyPr/>
                    <a:lstStyle/>
                    <a:p>
                      <a:pPr algn="just">
                        <a:lnSpc>
                          <a:spcPct val="150000"/>
                        </a:lnSpc>
                        <a:spcAft>
                          <a:spcPts val="0"/>
                        </a:spcAft>
                      </a:pPr>
                      <a:r>
                        <a:rPr lang="en-US" sz="1800" dirty="0">
                          <a:effectLst/>
                          <a:latin typeface="Footlight MT Light" panose="0204060206030A020304" pitchFamily="18" charset="0"/>
                        </a:rPr>
                        <a:t>Humidity   (%)</a:t>
                      </a:r>
                      <a:endParaRPr lang="en-GB" sz="18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66.26 ± 1.48</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66.14 ± 1.87</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64.88 ± 2.13</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86473852"/>
                  </a:ext>
                </a:extLst>
              </a:tr>
              <a:tr h="0">
                <a:tc>
                  <a:txBody>
                    <a:bodyPr/>
                    <a:lstStyle/>
                    <a:p>
                      <a:pPr algn="just">
                        <a:lnSpc>
                          <a:spcPct val="150000"/>
                        </a:lnSpc>
                        <a:spcAft>
                          <a:spcPts val="0"/>
                        </a:spcAft>
                      </a:pPr>
                      <a:r>
                        <a:rPr lang="en-US" sz="1800" dirty="0">
                          <a:effectLst/>
                          <a:latin typeface="Footlight MT Light" panose="0204060206030A020304" pitchFamily="18" charset="0"/>
                        </a:rPr>
                        <a:t>TVOC/NO</a:t>
                      </a:r>
                      <a:r>
                        <a:rPr lang="en-US" sz="1800" baseline="-25000" dirty="0">
                          <a:effectLst/>
                          <a:latin typeface="Footlight MT Light" panose="0204060206030A020304" pitchFamily="18" charset="0"/>
                        </a:rPr>
                        <a:t>x</a:t>
                      </a:r>
                      <a:endParaRPr lang="en-GB" sz="18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6.32 </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latin typeface="Footlight MT Light" panose="0204060206030A020304" pitchFamily="18" charset="0"/>
                        </a:rPr>
                        <a:t>10.72</a:t>
                      </a:r>
                      <a:endParaRPr lang="en-GB" sz="180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dirty="0">
                          <a:effectLst/>
                          <a:latin typeface="Footlight MT Light" panose="0204060206030A020304" pitchFamily="18" charset="0"/>
                        </a:rPr>
                        <a:t>5.85 </a:t>
                      </a:r>
                      <a:endParaRPr lang="en-GB" sz="18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14466497"/>
                  </a:ext>
                </a:extLst>
              </a:tr>
            </a:tbl>
          </a:graphicData>
        </a:graphic>
      </p:graphicFrame>
      <p:sp>
        <p:nvSpPr>
          <p:cNvPr id="5" name="Rectangle 1"/>
          <p:cNvSpPr>
            <a:spLocks noChangeArrowheads="1"/>
          </p:cNvSpPr>
          <p:nvPr/>
        </p:nvSpPr>
        <p:spPr bwMode="auto">
          <a:xfrm>
            <a:off x="583842" y="6374829"/>
            <a:ext cx="73102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2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Nitrogen oxide, SO</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2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Sulphur dioxide, CO </a:t>
            </a:r>
            <a:r>
              <a:rPr kumimoji="0" lang="en-US" altLang="en-US" sz="12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Carbon monoxide, TVOC </a:t>
            </a:r>
            <a:r>
              <a:rPr kumimoji="0" lang="en-US" altLang="en-US" sz="12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Total volatile organic compounds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7ED2E45D-060E-4BFB-8209-A73126B6232F}" type="slidenum">
              <a:rPr lang="en-GB" smtClean="0"/>
              <a:t>5</a:t>
            </a:fld>
            <a:endParaRPr lang="en-GB"/>
          </a:p>
        </p:txBody>
      </p:sp>
    </p:spTree>
    <p:extLst>
      <p:ext uri="{BB962C8B-B14F-4D97-AF65-F5344CB8AC3E}">
        <p14:creationId xmlns:p14="http://schemas.microsoft.com/office/powerpoint/2010/main" val="2691794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28788" y="42500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Chart 4"/>
          <p:cNvGraphicFramePr/>
          <p:nvPr>
            <p:extLst>
              <p:ext uri="{D42A27DB-BD31-4B8C-83A1-F6EECF244321}">
                <p14:modId xmlns:p14="http://schemas.microsoft.com/office/powerpoint/2010/main" val="131950270"/>
              </p:ext>
            </p:extLst>
          </p:nvPr>
        </p:nvGraphicFramePr>
        <p:xfrm>
          <a:off x="1438578" y="267348"/>
          <a:ext cx="3568065" cy="1729105"/>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p:cNvSpPr>
            <a:spLocks noChangeArrowheads="1"/>
          </p:cNvSpPr>
          <p:nvPr/>
        </p:nvSpPr>
        <p:spPr bwMode="auto">
          <a:xfrm>
            <a:off x="1708596" y="1946896"/>
            <a:ext cx="38282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Figure 2a: Diurnal variations of nitrogen (IV) oxide (NO</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5"/>
          <p:cNvSpPr>
            <a:spLocks noChangeArrowheads="1"/>
          </p:cNvSpPr>
          <p:nvPr/>
        </p:nvSpPr>
        <p:spPr bwMode="auto">
          <a:xfrm>
            <a:off x="1661374" y="267880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8" name="Chart 7"/>
          <p:cNvGraphicFramePr/>
          <p:nvPr>
            <p:extLst>
              <p:ext uri="{D42A27DB-BD31-4B8C-83A1-F6EECF244321}">
                <p14:modId xmlns:p14="http://schemas.microsoft.com/office/powerpoint/2010/main" val="4187726371"/>
              </p:ext>
            </p:extLst>
          </p:nvPr>
        </p:nvGraphicFramePr>
        <p:xfrm>
          <a:off x="1661374" y="2518471"/>
          <a:ext cx="3269615" cy="176911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6"/>
          <p:cNvSpPr>
            <a:spLocks noChangeArrowheads="1"/>
          </p:cNvSpPr>
          <p:nvPr/>
        </p:nvSpPr>
        <p:spPr bwMode="auto">
          <a:xfrm>
            <a:off x="2149771" y="4277988"/>
            <a:ext cx="285687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Figure 2b: Diurnal variations of ozone (O</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455312" y="474401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1" name="Chart 10"/>
          <p:cNvGraphicFramePr/>
          <p:nvPr>
            <p:extLst>
              <p:ext uri="{D42A27DB-BD31-4B8C-83A1-F6EECF244321}">
                <p14:modId xmlns:p14="http://schemas.microsoft.com/office/powerpoint/2010/main" val="3144689313"/>
              </p:ext>
            </p:extLst>
          </p:nvPr>
        </p:nvGraphicFramePr>
        <p:xfrm>
          <a:off x="1455312" y="4932606"/>
          <a:ext cx="3225165" cy="1567180"/>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9"/>
          <p:cNvSpPr>
            <a:spLocks noChangeArrowheads="1"/>
          </p:cNvSpPr>
          <p:nvPr/>
        </p:nvSpPr>
        <p:spPr bwMode="auto">
          <a:xfrm>
            <a:off x="1708596" y="6468787"/>
            <a:ext cx="48017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Figure 2c: Diurnal variations of total volatile organic compounds (TVOC)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TextBox 1"/>
          <p:cNvSpPr txBox="1"/>
          <p:nvPr/>
        </p:nvSpPr>
        <p:spPr>
          <a:xfrm>
            <a:off x="5731099" y="212790"/>
            <a:ext cx="6130344" cy="1338828"/>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GB" dirty="0" smtClean="0">
                <a:latin typeface="Footlight MT Light" panose="0204060206030A020304" pitchFamily="18" charset="0"/>
              </a:rPr>
              <a:t>Two peaks shown could be as a result of vehicular activities coinciding with rush hours (Wang et al., 2002; </a:t>
            </a:r>
            <a:r>
              <a:rPr lang="en-GB" dirty="0" err="1" smtClean="0">
                <a:latin typeface="Footlight MT Light" panose="0204060206030A020304" pitchFamily="18" charset="0"/>
              </a:rPr>
              <a:t>Duan</a:t>
            </a:r>
            <a:r>
              <a:rPr lang="en-GB" dirty="0" smtClean="0">
                <a:latin typeface="Footlight MT Light" panose="0204060206030A020304" pitchFamily="18" charset="0"/>
              </a:rPr>
              <a:t> et al., 2008</a:t>
            </a:r>
            <a:endParaRPr lang="en-GB" dirty="0">
              <a:latin typeface="Footlight MT Light" panose="0204060206030A020304" pitchFamily="18" charset="0"/>
            </a:endParaRPr>
          </a:p>
        </p:txBody>
      </p:sp>
      <p:sp>
        <p:nvSpPr>
          <p:cNvPr id="3" name="TextBox 2"/>
          <p:cNvSpPr txBox="1"/>
          <p:nvPr/>
        </p:nvSpPr>
        <p:spPr>
          <a:xfrm>
            <a:off x="5806906" y="2085385"/>
            <a:ext cx="6221962" cy="2585323"/>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GB" dirty="0" smtClean="0">
                <a:latin typeface="Footlight MT Light" panose="0204060206030A020304" pitchFamily="18" charset="0"/>
              </a:rPr>
              <a:t>Diurnal pattern shows two peaks; 11.00 – 13.00 and 15.00. </a:t>
            </a:r>
            <a:r>
              <a:rPr lang="en-US" dirty="0" smtClean="0">
                <a:latin typeface="Footlight MT Light" panose="0204060206030A020304" pitchFamily="18" charset="0"/>
              </a:rPr>
              <a:t>High </a:t>
            </a:r>
            <a:r>
              <a:rPr lang="en-US" dirty="0">
                <a:latin typeface="Footlight MT Light" panose="0204060206030A020304" pitchFamily="18" charset="0"/>
              </a:rPr>
              <a:t>peaks of O</a:t>
            </a:r>
            <a:r>
              <a:rPr lang="en-US" baseline="-25000" dirty="0">
                <a:latin typeface="Footlight MT Light" panose="0204060206030A020304" pitchFamily="18" charset="0"/>
              </a:rPr>
              <a:t>3</a:t>
            </a:r>
            <a:r>
              <a:rPr lang="en-US" dirty="0">
                <a:latin typeface="Footlight MT Light" panose="0204060206030A020304" pitchFamily="18" charset="0"/>
              </a:rPr>
              <a:t> observed in the noon could be due to the formation of ozone from photo-oxidation of the precursor gases such as CO, CH</a:t>
            </a:r>
            <a:r>
              <a:rPr lang="en-US" baseline="-25000" dirty="0">
                <a:latin typeface="Footlight MT Light" panose="0204060206030A020304" pitchFamily="18" charset="0"/>
              </a:rPr>
              <a:t>4</a:t>
            </a:r>
            <a:r>
              <a:rPr lang="en-US" dirty="0">
                <a:latin typeface="Footlight MT Light" panose="0204060206030A020304" pitchFamily="18" charset="0"/>
              </a:rPr>
              <a:t> and non-methane hydrocarbons in the presence of sufficient amount of nitrogen oxide (NO</a:t>
            </a:r>
            <a:r>
              <a:rPr lang="en-US" baseline="-25000" dirty="0">
                <a:latin typeface="Footlight MT Light" panose="0204060206030A020304" pitchFamily="18" charset="0"/>
              </a:rPr>
              <a:t>x</a:t>
            </a:r>
            <a:r>
              <a:rPr lang="en-US" dirty="0">
                <a:latin typeface="Footlight MT Light" panose="0204060206030A020304" pitchFamily="18" charset="0"/>
              </a:rPr>
              <a:t>) </a:t>
            </a:r>
            <a:r>
              <a:rPr lang="en-US" dirty="0" smtClean="0">
                <a:latin typeface="Footlight MT Light" panose="0204060206030A020304" pitchFamily="18" charset="0"/>
              </a:rPr>
              <a:t>(Nair et al., 2002</a:t>
            </a:r>
            <a:endParaRPr lang="en-GB" dirty="0">
              <a:latin typeface="Footlight MT Light" panose="0204060206030A020304" pitchFamily="18" charset="0"/>
            </a:endParaRPr>
          </a:p>
        </p:txBody>
      </p:sp>
      <p:sp>
        <p:nvSpPr>
          <p:cNvPr id="13" name="TextBox 12"/>
          <p:cNvSpPr txBox="1"/>
          <p:nvPr/>
        </p:nvSpPr>
        <p:spPr>
          <a:xfrm>
            <a:off x="5635653" y="5201211"/>
            <a:ext cx="5951067" cy="369332"/>
          </a:xfrm>
          <a:prstGeom prst="rect">
            <a:avLst/>
          </a:prstGeom>
          <a:noFill/>
        </p:spPr>
        <p:txBody>
          <a:bodyPr wrap="square" rtlCol="0">
            <a:spAutoFit/>
          </a:bodyPr>
          <a:lstStyle/>
          <a:p>
            <a:pPr marL="285750" indent="-285750">
              <a:buFont typeface="Wingdings" panose="05000000000000000000" pitchFamily="2" charset="2"/>
              <a:buChar char="Ø"/>
            </a:pPr>
            <a:r>
              <a:rPr lang="en-GB" dirty="0" smtClean="0">
                <a:latin typeface="Footlight MT Light" panose="0204060206030A020304" pitchFamily="18" charset="0"/>
              </a:rPr>
              <a:t>Peaks of TVOC coincided with rush hours</a:t>
            </a:r>
            <a:endParaRPr lang="en-GB" dirty="0">
              <a:latin typeface="Footlight MT Light" panose="0204060206030A020304" pitchFamily="18" charset="0"/>
            </a:endParaRPr>
          </a:p>
        </p:txBody>
      </p:sp>
      <p:sp>
        <p:nvSpPr>
          <p:cNvPr id="14" name="Slide Number Placeholder 13"/>
          <p:cNvSpPr>
            <a:spLocks noGrp="1"/>
          </p:cNvSpPr>
          <p:nvPr>
            <p:ph type="sldNum" sz="quarter" idx="12"/>
          </p:nvPr>
        </p:nvSpPr>
        <p:spPr/>
        <p:txBody>
          <a:bodyPr/>
          <a:lstStyle/>
          <a:p>
            <a:fld id="{7ED2E45D-060E-4BFB-8209-A73126B6232F}" type="slidenum">
              <a:rPr lang="en-GB" smtClean="0"/>
              <a:t>6</a:t>
            </a:fld>
            <a:endParaRPr lang="en-GB"/>
          </a:p>
        </p:txBody>
      </p:sp>
    </p:spTree>
    <p:extLst>
      <p:ext uri="{BB962C8B-B14F-4D97-AF65-F5344CB8AC3E}">
        <p14:creationId xmlns:p14="http://schemas.microsoft.com/office/powerpoint/2010/main" val="1052009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65069630"/>
              </p:ext>
            </p:extLst>
          </p:nvPr>
        </p:nvGraphicFramePr>
        <p:xfrm>
          <a:off x="695456" y="656818"/>
          <a:ext cx="9955371" cy="4076980"/>
        </p:xfrm>
        <a:graphic>
          <a:graphicData uri="http://schemas.openxmlformats.org/drawingml/2006/table">
            <a:tbl>
              <a:tblPr>
                <a:tableStyleId>{5C22544A-7EE6-4342-B048-85BDC9FD1C3A}</a:tableStyleId>
              </a:tblPr>
              <a:tblGrid>
                <a:gridCol w="3359936">
                  <a:extLst>
                    <a:ext uri="{9D8B030D-6E8A-4147-A177-3AD203B41FA5}">
                      <a16:colId xmlns:a16="http://schemas.microsoft.com/office/drawing/2014/main" xmlns="" val="716194186"/>
                    </a:ext>
                  </a:extLst>
                </a:gridCol>
                <a:gridCol w="1244422">
                  <a:extLst>
                    <a:ext uri="{9D8B030D-6E8A-4147-A177-3AD203B41FA5}">
                      <a16:colId xmlns:a16="http://schemas.microsoft.com/office/drawing/2014/main" xmlns="" val="310181420"/>
                    </a:ext>
                  </a:extLst>
                </a:gridCol>
                <a:gridCol w="1617749">
                  <a:extLst>
                    <a:ext uri="{9D8B030D-6E8A-4147-A177-3AD203B41FA5}">
                      <a16:colId xmlns:a16="http://schemas.microsoft.com/office/drawing/2014/main" xmlns="" val="3234342033"/>
                    </a:ext>
                  </a:extLst>
                </a:gridCol>
                <a:gridCol w="1493306">
                  <a:extLst>
                    <a:ext uri="{9D8B030D-6E8A-4147-A177-3AD203B41FA5}">
                      <a16:colId xmlns:a16="http://schemas.microsoft.com/office/drawing/2014/main" xmlns="" val="4240834285"/>
                    </a:ext>
                  </a:extLst>
                </a:gridCol>
                <a:gridCol w="2239958">
                  <a:extLst>
                    <a:ext uri="{9D8B030D-6E8A-4147-A177-3AD203B41FA5}">
                      <a16:colId xmlns:a16="http://schemas.microsoft.com/office/drawing/2014/main" xmlns="" val="2857960130"/>
                    </a:ext>
                  </a:extLst>
                </a:gridCol>
              </a:tblGrid>
              <a:tr h="407698">
                <a:tc>
                  <a:txBody>
                    <a:bodyPr/>
                    <a:lstStyle/>
                    <a:p>
                      <a:pPr algn="just">
                        <a:lnSpc>
                          <a:spcPct val="115000"/>
                        </a:lnSpc>
                        <a:spcAft>
                          <a:spcPts val="0"/>
                        </a:spcAft>
                      </a:pPr>
                      <a:r>
                        <a:rPr lang="en-US" sz="1900" dirty="0">
                          <a:effectLst/>
                          <a:latin typeface="Footlight MT Light" panose="0204060206030A020304" pitchFamily="18" charset="0"/>
                        </a:rPr>
                        <a:t>Pollutants</a:t>
                      </a:r>
                      <a:endParaRPr lang="en-GB" sz="19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gridSpan="3">
                  <a:txBody>
                    <a:bodyPr/>
                    <a:lstStyle/>
                    <a:p>
                      <a:pPr algn="just">
                        <a:lnSpc>
                          <a:spcPct val="115000"/>
                        </a:lnSpc>
                        <a:spcAft>
                          <a:spcPts val="0"/>
                        </a:spcAft>
                      </a:pPr>
                      <a:r>
                        <a:rPr lang="en-US" sz="1900" dirty="0" smtClean="0">
                          <a:effectLst/>
                          <a:latin typeface="Footlight MT Light" panose="0204060206030A020304" pitchFamily="18" charset="0"/>
                        </a:rPr>
                        <a:t>                                       Component</a:t>
                      </a:r>
                      <a:endParaRPr lang="en-GB" sz="19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nchor="b"/>
                </a:tc>
                <a:tc hMerge="1">
                  <a:txBody>
                    <a:bodyPr/>
                    <a:lstStyle/>
                    <a:p>
                      <a:endParaRPr lang="en-GB"/>
                    </a:p>
                  </a:txBody>
                  <a:tcPr/>
                </a:tc>
                <a:tc hMerge="1">
                  <a:txBody>
                    <a:bodyPr/>
                    <a:lstStyle/>
                    <a:p>
                      <a:endParaRPr lang="en-GB"/>
                    </a:p>
                  </a:txBody>
                  <a:tcPr/>
                </a:tc>
                <a:tc>
                  <a:txBody>
                    <a:bodyPr/>
                    <a:lstStyle/>
                    <a:p>
                      <a:pPr algn="just">
                        <a:lnSpc>
                          <a:spcPct val="115000"/>
                        </a:lnSpc>
                        <a:spcAft>
                          <a:spcPts val="0"/>
                        </a:spcAft>
                      </a:pPr>
                      <a:r>
                        <a:rPr lang="en-US" sz="1900" dirty="0">
                          <a:effectLst/>
                          <a:latin typeface="Footlight MT Light" panose="0204060206030A020304" pitchFamily="18" charset="0"/>
                        </a:rPr>
                        <a:t>Communalities</a:t>
                      </a:r>
                      <a:endParaRPr lang="en-GB" sz="19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0" marB="0"/>
                </a:tc>
                <a:extLst>
                  <a:ext uri="{0D108BD9-81ED-4DB2-BD59-A6C34878D82A}">
                    <a16:rowId xmlns:a16="http://schemas.microsoft.com/office/drawing/2014/main" xmlns="" val="1848992775"/>
                  </a:ext>
                </a:extLst>
              </a:tr>
              <a:tr h="407698">
                <a:tc>
                  <a:txBody>
                    <a:bodyPr/>
                    <a:lstStyle/>
                    <a:p>
                      <a:pPr algn="just">
                        <a:lnSpc>
                          <a:spcPct val="115000"/>
                        </a:lnSpc>
                        <a:spcAft>
                          <a:spcPts val="0"/>
                        </a:spcAft>
                      </a:pPr>
                      <a:r>
                        <a:rPr lang="en-US" sz="1900">
                          <a:effectLst/>
                          <a:latin typeface="Footlight MT Light" panose="0204060206030A020304" pitchFamily="18" charset="0"/>
                        </a:rPr>
                        <a:t> </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F1</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nchor="b"/>
                </a:tc>
                <a:tc>
                  <a:txBody>
                    <a:bodyPr/>
                    <a:lstStyle/>
                    <a:p>
                      <a:pPr algn="just">
                        <a:lnSpc>
                          <a:spcPct val="115000"/>
                        </a:lnSpc>
                        <a:spcAft>
                          <a:spcPts val="0"/>
                        </a:spcAft>
                      </a:pPr>
                      <a:r>
                        <a:rPr lang="en-US" sz="1900">
                          <a:effectLst/>
                          <a:latin typeface="Footlight MT Light" panose="0204060206030A020304" pitchFamily="18" charset="0"/>
                        </a:rPr>
                        <a:t>F2</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nchor="b"/>
                </a:tc>
                <a:tc>
                  <a:txBody>
                    <a:bodyPr/>
                    <a:lstStyle/>
                    <a:p>
                      <a:pPr algn="just">
                        <a:lnSpc>
                          <a:spcPct val="115000"/>
                        </a:lnSpc>
                        <a:spcAft>
                          <a:spcPts val="0"/>
                        </a:spcAft>
                      </a:pPr>
                      <a:r>
                        <a:rPr lang="en-US" sz="1900">
                          <a:effectLst/>
                          <a:latin typeface="Footlight MT Light" panose="0204060206030A020304" pitchFamily="18" charset="0"/>
                        </a:rPr>
                        <a:t>F3</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nchor="b"/>
                </a:tc>
                <a:tc>
                  <a:txBody>
                    <a:bodyPr/>
                    <a:lstStyle/>
                    <a:p>
                      <a:pPr algn="just">
                        <a:lnSpc>
                          <a:spcPct val="115000"/>
                        </a:lnSpc>
                        <a:spcAft>
                          <a:spcPts val="0"/>
                        </a:spcAft>
                      </a:pPr>
                      <a:r>
                        <a:rPr lang="en-US" sz="1900">
                          <a:effectLst/>
                          <a:latin typeface="Footlight MT Light" panose="0204060206030A020304" pitchFamily="18" charset="0"/>
                        </a:rPr>
                        <a:t>Extraction</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0" marB="0"/>
                </a:tc>
                <a:extLst>
                  <a:ext uri="{0D108BD9-81ED-4DB2-BD59-A6C34878D82A}">
                    <a16:rowId xmlns:a16="http://schemas.microsoft.com/office/drawing/2014/main" xmlns="" val="567273578"/>
                  </a:ext>
                </a:extLst>
              </a:tr>
              <a:tr h="407698">
                <a:tc>
                  <a:txBody>
                    <a:bodyPr/>
                    <a:lstStyle/>
                    <a:p>
                      <a:pPr algn="just">
                        <a:lnSpc>
                          <a:spcPct val="115000"/>
                        </a:lnSpc>
                        <a:spcAft>
                          <a:spcPts val="0"/>
                        </a:spcAft>
                      </a:pPr>
                      <a:r>
                        <a:rPr lang="en-US" sz="1900">
                          <a:effectLst/>
                          <a:latin typeface="Footlight MT Light" panose="0204060206030A020304" pitchFamily="18" charset="0"/>
                        </a:rPr>
                        <a:t>Nitrogen oxide</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0.882</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 </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 </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.850</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0" marB="0"/>
                </a:tc>
                <a:extLst>
                  <a:ext uri="{0D108BD9-81ED-4DB2-BD59-A6C34878D82A}">
                    <a16:rowId xmlns:a16="http://schemas.microsoft.com/office/drawing/2014/main" xmlns="" val="3972503961"/>
                  </a:ext>
                </a:extLst>
              </a:tr>
              <a:tr h="407698">
                <a:tc>
                  <a:txBody>
                    <a:bodyPr/>
                    <a:lstStyle/>
                    <a:p>
                      <a:pPr algn="just">
                        <a:lnSpc>
                          <a:spcPct val="115000"/>
                        </a:lnSpc>
                        <a:spcAft>
                          <a:spcPts val="0"/>
                        </a:spcAft>
                      </a:pPr>
                      <a:r>
                        <a:rPr lang="en-US" sz="1900">
                          <a:effectLst/>
                          <a:latin typeface="Footlight MT Light" panose="0204060206030A020304" pitchFamily="18" charset="0"/>
                        </a:rPr>
                        <a:t>Sulphur (IV) oxide</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0.512</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 </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 </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.945</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0" marB="0"/>
                </a:tc>
                <a:extLst>
                  <a:ext uri="{0D108BD9-81ED-4DB2-BD59-A6C34878D82A}">
                    <a16:rowId xmlns:a16="http://schemas.microsoft.com/office/drawing/2014/main" xmlns="" val="4240768432"/>
                  </a:ext>
                </a:extLst>
              </a:tr>
              <a:tr h="407698">
                <a:tc>
                  <a:txBody>
                    <a:bodyPr/>
                    <a:lstStyle/>
                    <a:p>
                      <a:pPr algn="just">
                        <a:lnSpc>
                          <a:spcPct val="115000"/>
                        </a:lnSpc>
                        <a:spcAft>
                          <a:spcPts val="0"/>
                        </a:spcAft>
                      </a:pPr>
                      <a:r>
                        <a:rPr lang="en-US" sz="1900" dirty="0">
                          <a:effectLst/>
                          <a:latin typeface="Footlight MT Light" panose="0204060206030A020304" pitchFamily="18" charset="0"/>
                        </a:rPr>
                        <a:t>Carbon (II) oxide</a:t>
                      </a:r>
                      <a:endParaRPr lang="en-GB" sz="19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0.618</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 </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0.617</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.839</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0" marB="0"/>
                </a:tc>
                <a:extLst>
                  <a:ext uri="{0D108BD9-81ED-4DB2-BD59-A6C34878D82A}">
                    <a16:rowId xmlns:a16="http://schemas.microsoft.com/office/drawing/2014/main" xmlns="" val="426659232"/>
                  </a:ext>
                </a:extLst>
              </a:tr>
              <a:tr h="407698">
                <a:tc>
                  <a:txBody>
                    <a:bodyPr/>
                    <a:lstStyle/>
                    <a:p>
                      <a:pPr algn="just">
                        <a:lnSpc>
                          <a:spcPct val="115000"/>
                        </a:lnSpc>
                        <a:spcAft>
                          <a:spcPts val="0"/>
                        </a:spcAft>
                      </a:pPr>
                      <a:r>
                        <a:rPr lang="en-US" sz="1900">
                          <a:effectLst/>
                          <a:latin typeface="Footlight MT Light" panose="0204060206030A020304" pitchFamily="18" charset="0"/>
                        </a:rPr>
                        <a:t>Pressure</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 </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0.850</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 </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.795</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0" marB="0"/>
                </a:tc>
                <a:extLst>
                  <a:ext uri="{0D108BD9-81ED-4DB2-BD59-A6C34878D82A}">
                    <a16:rowId xmlns:a16="http://schemas.microsoft.com/office/drawing/2014/main" xmlns="" val="1159181305"/>
                  </a:ext>
                </a:extLst>
              </a:tr>
              <a:tr h="407698">
                <a:tc>
                  <a:txBody>
                    <a:bodyPr/>
                    <a:lstStyle/>
                    <a:p>
                      <a:pPr algn="just">
                        <a:lnSpc>
                          <a:spcPct val="115000"/>
                        </a:lnSpc>
                        <a:spcAft>
                          <a:spcPts val="0"/>
                        </a:spcAft>
                      </a:pPr>
                      <a:r>
                        <a:rPr lang="en-US" sz="1900">
                          <a:effectLst/>
                          <a:latin typeface="Footlight MT Light" panose="0204060206030A020304" pitchFamily="18" charset="0"/>
                        </a:rPr>
                        <a:t>Wind speed</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0.899</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 </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 </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.842</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0" marB="0"/>
                </a:tc>
                <a:extLst>
                  <a:ext uri="{0D108BD9-81ED-4DB2-BD59-A6C34878D82A}">
                    <a16:rowId xmlns:a16="http://schemas.microsoft.com/office/drawing/2014/main" xmlns="" val="1976357800"/>
                  </a:ext>
                </a:extLst>
              </a:tr>
              <a:tr h="407698">
                <a:tc>
                  <a:txBody>
                    <a:bodyPr/>
                    <a:lstStyle/>
                    <a:p>
                      <a:pPr algn="just">
                        <a:lnSpc>
                          <a:spcPct val="115000"/>
                        </a:lnSpc>
                        <a:spcAft>
                          <a:spcPts val="0"/>
                        </a:spcAft>
                      </a:pPr>
                      <a:r>
                        <a:rPr lang="en-US" sz="1900">
                          <a:effectLst/>
                          <a:latin typeface="Footlight MT Light" panose="0204060206030A020304" pitchFamily="18" charset="0"/>
                        </a:rPr>
                        <a:t>Temperature</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 </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0.610</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0.568</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.903</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0" marB="0"/>
                </a:tc>
                <a:extLst>
                  <a:ext uri="{0D108BD9-81ED-4DB2-BD59-A6C34878D82A}">
                    <a16:rowId xmlns:a16="http://schemas.microsoft.com/office/drawing/2014/main" xmlns="" val="2395359959"/>
                  </a:ext>
                </a:extLst>
              </a:tr>
              <a:tr h="407698">
                <a:tc>
                  <a:txBody>
                    <a:bodyPr/>
                    <a:lstStyle/>
                    <a:p>
                      <a:pPr algn="just">
                        <a:lnSpc>
                          <a:spcPct val="115000"/>
                        </a:lnSpc>
                        <a:spcAft>
                          <a:spcPts val="0"/>
                        </a:spcAft>
                      </a:pPr>
                      <a:r>
                        <a:rPr lang="en-US" sz="1900">
                          <a:effectLst/>
                          <a:latin typeface="Footlight MT Light" panose="0204060206030A020304" pitchFamily="18" charset="0"/>
                        </a:rPr>
                        <a:t>Ozone</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 </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0.919</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 </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.930</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0" marB="0"/>
                </a:tc>
                <a:extLst>
                  <a:ext uri="{0D108BD9-81ED-4DB2-BD59-A6C34878D82A}">
                    <a16:rowId xmlns:a16="http://schemas.microsoft.com/office/drawing/2014/main" xmlns="" val="1405041231"/>
                  </a:ext>
                </a:extLst>
              </a:tr>
              <a:tr h="407698">
                <a:tc>
                  <a:txBody>
                    <a:bodyPr/>
                    <a:lstStyle/>
                    <a:p>
                      <a:pPr algn="just">
                        <a:lnSpc>
                          <a:spcPct val="115000"/>
                        </a:lnSpc>
                        <a:spcAft>
                          <a:spcPts val="0"/>
                        </a:spcAft>
                      </a:pPr>
                      <a:r>
                        <a:rPr lang="en-US" sz="1900">
                          <a:effectLst/>
                          <a:latin typeface="Footlight MT Light" panose="0204060206030A020304" pitchFamily="18" charset="0"/>
                        </a:rPr>
                        <a:t>TVOCs</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0.710</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 </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a:effectLst/>
                          <a:latin typeface="Footlight MT Light" panose="0204060206030A020304" pitchFamily="18" charset="0"/>
                        </a:rPr>
                        <a:t>0.799</a:t>
                      </a:r>
                      <a:endParaRPr lang="en-GB" sz="190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algn="just">
                        <a:lnSpc>
                          <a:spcPct val="115000"/>
                        </a:lnSpc>
                        <a:spcAft>
                          <a:spcPts val="0"/>
                        </a:spcAft>
                      </a:pPr>
                      <a:r>
                        <a:rPr lang="en-US" sz="1900" dirty="0">
                          <a:effectLst/>
                          <a:latin typeface="Footlight MT Light" panose="0204060206030A020304" pitchFamily="18" charset="0"/>
                        </a:rPr>
                        <a:t>.653</a:t>
                      </a:r>
                      <a:endParaRPr lang="en-GB" sz="19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19050" marR="19050" marT="0" marB="0"/>
                </a:tc>
                <a:extLst>
                  <a:ext uri="{0D108BD9-81ED-4DB2-BD59-A6C34878D82A}">
                    <a16:rowId xmlns:a16="http://schemas.microsoft.com/office/drawing/2014/main" xmlns="" val="3858266965"/>
                  </a:ext>
                </a:extLst>
              </a:tr>
            </a:tbl>
          </a:graphicData>
        </a:graphic>
      </p:graphicFrame>
      <p:sp>
        <p:nvSpPr>
          <p:cNvPr id="5" name="Rectangle 1"/>
          <p:cNvSpPr>
            <a:spLocks noGrp="1" noChangeArrowheads="1"/>
          </p:cNvSpPr>
          <p:nvPr>
            <p:ph type="subTitle" idx="1"/>
          </p:nvPr>
        </p:nvSpPr>
        <p:spPr bwMode="auto">
          <a:xfrm>
            <a:off x="455051" y="4956560"/>
            <a:ext cx="104361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Footlight MT Light" panose="0204060206030A020304" pitchFamily="18" charset="0"/>
                <a:ea typeface="Calibri" panose="020F0502020204030204" pitchFamily="34" charset="0"/>
                <a:cs typeface="Times New Roman" panose="02020603050405020304" pitchFamily="18" charset="0"/>
              </a:rPr>
              <a:t>Extraction Method: Principal Component Analysis.  Rotation Method: </a:t>
            </a:r>
            <a:r>
              <a:rPr kumimoji="0" lang="en-US" altLang="en-US" sz="1600" b="0" i="0" u="none" strike="noStrike" cap="none" normalizeH="0" baseline="0" dirty="0" err="1" smtClean="0">
                <a:ln>
                  <a:noFill/>
                </a:ln>
                <a:solidFill>
                  <a:srgbClr val="000000"/>
                </a:solidFill>
                <a:effectLst/>
                <a:latin typeface="Footlight MT Light" panose="0204060206030A020304" pitchFamily="18" charset="0"/>
                <a:ea typeface="Calibri" panose="020F0502020204030204" pitchFamily="34" charset="0"/>
                <a:cs typeface="Times New Roman" panose="02020603050405020304" pitchFamily="18" charset="0"/>
              </a:rPr>
              <a:t>Varimax</a:t>
            </a:r>
            <a:r>
              <a:rPr kumimoji="0" lang="en-US" altLang="en-US" sz="1600" b="0" i="0" u="none" strike="noStrike" cap="none" normalizeH="0" baseline="0" dirty="0" smtClean="0">
                <a:ln>
                  <a:noFill/>
                </a:ln>
                <a:solidFill>
                  <a:srgbClr val="000000"/>
                </a:solidFill>
                <a:effectLst/>
                <a:latin typeface="Footlight MT Light" panose="0204060206030A020304" pitchFamily="18" charset="0"/>
                <a:ea typeface="Calibri" panose="020F0502020204030204" pitchFamily="34" charset="0"/>
                <a:cs typeface="Times New Roman" panose="02020603050405020304" pitchFamily="18" charset="0"/>
              </a:rPr>
              <a:t> with Kaiser Normalization. Only factor loadings ≥ 0.5 listed</a:t>
            </a:r>
            <a:endParaRPr kumimoji="0" lang="en-US" altLang="en-US" sz="1600" b="0" i="0" u="none" strike="noStrike" cap="none" normalizeH="0" baseline="0" dirty="0" smtClean="0">
              <a:ln>
                <a:noFill/>
              </a:ln>
              <a:solidFill>
                <a:schemeClr val="tx1"/>
              </a:solidFill>
              <a:effectLst/>
              <a:latin typeface="Footlight MT Light" panose="0204060206030A020304" pitchFamily="18" charset="0"/>
            </a:endParaRPr>
          </a:p>
        </p:txBody>
      </p:sp>
      <p:sp>
        <p:nvSpPr>
          <p:cNvPr id="6" name="TextBox 5"/>
          <p:cNvSpPr txBox="1"/>
          <p:nvPr/>
        </p:nvSpPr>
        <p:spPr>
          <a:xfrm>
            <a:off x="360608" y="141668"/>
            <a:ext cx="7959144" cy="677108"/>
          </a:xfrm>
          <a:prstGeom prst="rect">
            <a:avLst/>
          </a:prstGeom>
          <a:noFill/>
        </p:spPr>
        <p:txBody>
          <a:bodyPr wrap="square" rtlCol="0">
            <a:spAutoFit/>
          </a:bodyPr>
          <a:lstStyle/>
          <a:p>
            <a:pPr lvl="0"/>
            <a:r>
              <a:rPr lang="en-US" altLang="en-US" sz="2000" dirty="0">
                <a:latin typeface="Footlight MT Light" panose="0204060206030A020304" pitchFamily="18" charset="0"/>
                <a:ea typeface="Calibri" panose="020F0502020204030204" pitchFamily="34" charset="0"/>
                <a:cs typeface="Times New Roman" panose="02020603050405020304" pitchFamily="18" charset="0"/>
              </a:rPr>
              <a:t>Table 3: Factor analysis of toxic pollutants and meteorological parameters</a:t>
            </a:r>
            <a:endParaRPr lang="en-GB" altLang="en-US" sz="2000" dirty="0">
              <a:latin typeface="Footlight MT Light" panose="0204060206030A020304" pitchFamily="18" charset="0"/>
            </a:endParaRPr>
          </a:p>
          <a:p>
            <a:endParaRPr lang="en-GB" dirty="0"/>
          </a:p>
        </p:txBody>
      </p:sp>
      <p:sp>
        <p:nvSpPr>
          <p:cNvPr id="7" name="Slide Number Placeholder 6"/>
          <p:cNvSpPr>
            <a:spLocks noGrp="1"/>
          </p:cNvSpPr>
          <p:nvPr>
            <p:ph type="sldNum" sz="quarter" idx="12"/>
          </p:nvPr>
        </p:nvSpPr>
        <p:spPr/>
        <p:txBody>
          <a:bodyPr/>
          <a:lstStyle/>
          <a:p>
            <a:fld id="{7ED2E45D-060E-4BFB-8209-A73126B6232F}" type="slidenum">
              <a:rPr lang="en-GB" smtClean="0"/>
              <a:t>7</a:t>
            </a:fld>
            <a:endParaRPr lang="en-GB"/>
          </a:p>
        </p:txBody>
      </p:sp>
    </p:spTree>
    <p:extLst>
      <p:ext uri="{BB962C8B-B14F-4D97-AF65-F5344CB8AC3E}">
        <p14:creationId xmlns:p14="http://schemas.microsoft.com/office/powerpoint/2010/main" val="2974527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83652514"/>
              </p:ext>
            </p:extLst>
          </p:nvPr>
        </p:nvGraphicFramePr>
        <p:xfrm>
          <a:off x="134471" y="344926"/>
          <a:ext cx="11739281" cy="6048290"/>
        </p:xfrm>
        <a:graphic>
          <a:graphicData uri="http://schemas.openxmlformats.org/drawingml/2006/table">
            <a:tbl>
              <a:tblPr firstRow="1" firstCol="1" bandRow="1">
                <a:tableStyleId>{5C22544A-7EE6-4342-B048-85BDC9FD1C3A}</a:tableStyleId>
              </a:tblPr>
              <a:tblGrid>
                <a:gridCol w="2089195">
                  <a:extLst>
                    <a:ext uri="{9D8B030D-6E8A-4147-A177-3AD203B41FA5}">
                      <a16:colId xmlns:a16="http://schemas.microsoft.com/office/drawing/2014/main" xmlns="" val="3880283262"/>
                    </a:ext>
                  </a:extLst>
                </a:gridCol>
                <a:gridCol w="1492281">
                  <a:extLst>
                    <a:ext uri="{9D8B030D-6E8A-4147-A177-3AD203B41FA5}">
                      <a16:colId xmlns:a16="http://schemas.microsoft.com/office/drawing/2014/main" xmlns="" val="4270003785"/>
                    </a:ext>
                  </a:extLst>
                </a:gridCol>
                <a:gridCol w="1492281">
                  <a:extLst>
                    <a:ext uri="{9D8B030D-6E8A-4147-A177-3AD203B41FA5}">
                      <a16:colId xmlns:a16="http://schemas.microsoft.com/office/drawing/2014/main" xmlns="" val="1821809202"/>
                    </a:ext>
                  </a:extLst>
                </a:gridCol>
                <a:gridCol w="1492281">
                  <a:extLst>
                    <a:ext uri="{9D8B030D-6E8A-4147-A177-3AD203B41FA5}">
                      <a16:colId xmlns:a16="http://schemas.microsoft.com/office/drawing/2014/main" xmlns="" val="1261593713"/>
                    </a:ext>
                  </a:extLst>
                </a:gridCol>
                <a:gridCol w="1193824">
                  <a:extLst>
                    <a:ext uri="{9D8B030D-6E8A-4147-A177-3AD203B41FA5}">
                      <a16:colId xmlns:a16="http://schemas.microsoft.com/office/drawing/2014/main" xmlns="" val="206523735"/>
                    </a:ext>
                  </a:extLst>
                </a:gridCol>
                <a:gridCol w="895370">
                  <a:extLst>
                    <a:ext uri="{9D8B030D-6E8A-4147-A177-3AD203B41FA5}">
                      <a16:colId xmlns:a16="http://schemas.microsoft.com/office/drawing/2014/main" xmlns="" val="3946767635"/>
                    </a:ext>
                  </a:extLst>
                </a:gridCol>
                <a:gridCol w="994855">
                  <a:extLst>
                    <a:ext uri="{9D8B030D-6E8A-4147-A177-3AD203B41FA5}">
                      <a16:colId xmlns:a16="http://schemas.microsoft.com/office/drawing/2014/main" xmlns="" val="217663628"/>
                    </a:ext>
                  </a:extLst>
                </a:gridCol>
                <a:gridCol w="994855">
                  <a:extLst>
                    <a:ext uri="{9D8B030D-6E8A-4147-A177-3AD203B41FA5}">
                      <a16:colId xmlns:a16="http://schemas.microsoft.com/office/drawing/2014/main" xmlns="" val="3383847122"/>
                    </a:ext>
                  </a:extLst>
                </a:gridCol>
                <a:gridCol w="1094339">
                  <a:extLst>
                    <a:ext uri="{9D8B030D-6E8A-4147-A177-3AD203B41FA5}">
                      <a16:colId xmlns:a16="http://schemas.microsoft.com/office/drawing/2014/main" xmlns="" val="1272164396"/>
                    </a:ext>
                  </a:extLst>
                </a:gridCol>
              </a:tblGrid>
              <a:tr h="290089">
                <a:tc>
                  <a:txBody>
                    <a:bodyPr/>
                    <a:lstStyle/>
                    <a:p>
                      <a:pPr>
                        <a:lnSpc>
                          <a:spcPct val="115000"/>
                        </a:lnSpc>
                        <a:spcAft>
                          <a:spcPts val="0"/>
                        </a:spcAft>
                      </a:pPr>
                      <a:r>
                        <a:rPr lang="en-US" sz="1200">
                          <a:effectLst/>
                          <a:latin typeface="Footlight MT Light" panose="0204060206030A020304" pitchFamily="18" charset="0"/>
                        </a:rPr>
                        <a:t>VOC</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gridSpan="3">
                  <a:txBody>
                    <a:bodyPr/>
                    <a:lstStyle/>
                    <a:p>
                      <a:pPr>
                        <a:lnSpc>
                          <a:spcPct val="115000"/>
                        </a:lnSpc>
                        <a:spcAft>
                          <a:spcPts val="0"/>
                        </a:spcAft>
                      </a:pPr>
                      <a:r>
                        <a:rPr lang="en-US" sz="1200">
                          <a:effectLst/>
                          <a:latin typeface="Footlight MT Light" panose="0204060206030A020304" pitchFamily="18" charset="0"/>
                        </a:rPr>
                        <a:t>      Concentration (µgm</a:t>
                      </a:r>
                      <a:r>
                        <a:rPr lang="en-US" sz="1200" baseline="30000">
                          <a:effectLst/>
                          <a:latin typeface="Footlight MT Light" panose="0204060206030A020304" pitchFamily="18" charset="0"/>
                        </a:rPr>
                        <a:t>-3</a:t>
                      </a:r>
                      <a:r>
                        <a:rPr lang="en-US" sz="1200">
                          <a:effectLst/>
                          <a:latin typeface="Footlight MT Light" panose="0204060206030A020304" pitchFamily="18" charset="0"/>
                        </a:rPr>
                        <a:t>)</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hMerge="1">
                  <a:txBody>
                    <a:bodyPr/>
                    <a:lstStyle/>
                    <a:p>
                      <a:endParaRPr lang="en-GB"/>
                    </a:p>
                  </a:txBody>
                  <a:tcPr/>
                </a:tc>
                <a:tc hMerge="1">
                  <a:txBody>
                    <a:bodyPr/>
                    <a:lstStyle/>
                    <a:p>
                      <a:endParaRPr lang="en-GB"/>
                    </a:p>
                  </a:txBody>
                  <a:tcPr/>
                </a:tc>
                <a:tc>
                  <a:txBody>
                    <a:bodyPr/>
                    <a:lstStyle/>
                    <a:p>
                      <a:pPr>
                        <a:lnSpc>
                          <a:spcPct val="115000"/>
                        </a:lnSpc>
                        <a:spcAft>
                          <a:spcPts val="0"/>
                        </a:spcAft>
                      </a:pPr>
                      <a:r>
                        <a:rPr lang="en-US" sz="1200">
                          <a:effectLst/>
                          <a:latin typeface="Footlight MT Light" panose="0204060206030A020304" pitchFamily="18" charset="0"/>
                        </a:rPr>
                        <a:t>MDL (µgm</a:t>
                      </a:r>
                      <a:r>
                        <a:rPr lang="en-US" sz="1200" baseline="30000">
                          <a:effectLst/>
                          <a:latin typeface="Footlight MT Light" panose="0204060206030A020304" pitchFamily="18" charset="0"/>
                        </a:rPr>
                        <a:t>-3</a:t>
                      </a:r>
                      <a:r>
                        <a:rPr lang="en-US" sz="1200">
                          <a:effectLst/>
                          <a:latin typeface="Footlight MT Light" panose="0204060206030A020304" pitchFamily="18" charset="0"/>
                        </a:rPr>
                        <a:t>)</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MIR</a:t>
                      </a:r>
                      <a:r>
                        <a:rPr lang="en-US" sz="1200" baseline="30000">
                          <a:effectLst/>
                          <a:latin typeface="Footlight MT Light" panose="0204060206030A020304" pitchFamily="18" charset="0"/>
                        </a:rPr>
                        <a:t>a</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gridSpan="3">
                  <a:txBody>
                    <a:bodyPr/>
                    <a:lstStyle/>
                    <a:p>
                      <a:pPr>
                        <a:lnSpc>
                          <a:spcPct val="115000"/>
                        </a:lnSpc>
                        <a:spcAft>
                          <a:spcPts val="0"/>
                        </a:spcAft>
                      </a:pPr>
                      <a:r>
                        <a:rPr lang="en-US" sz="1200">
                          <a:effectLst/>
                          <a:latin typeface="Footlight MT Light" panose="0204060206030A020304" pitchFamily="18" charset="0"/>
                        </a:rPr>
                        <a:t>O</a:t>
                      </a:r>
                      <a:r>
                        <a:rPr lang="en-US" sz="1200" baseline="-25000">
                          <a:effectLst/>
                          <a:latin typeface="Footlight MT Light" panose="0204060206030A020304" pitchFamily="18" charset="0"/>
                        </a:rPr>
                        <a:t>3</a:t>
                      </a:r>
                      <a:r>
                        <a:rPr lang="en-US" sz="1200">
                          <a:effectLst/>
                          <a:latin typeface="Footlight MT Light" panose="0204060206030A020304" pitchFamily="18" charset="0"/>
                        </a:rPr>
                        <a:t> formation (µgm</a:t>
                      </a:r>
                      <a:r>
                        <a:rPr lang="en-US" sz="1200" baseline="30000">
                          <a:effectLst/>
                          <a:latin typeface="Footlight MT Light" panose="0204060206030A020304" pitchFamily="18" charset="0"/>
                        </a:rPr>
                        <a:t>-3</a:t>
                      </a:r>
                      <a:r>
                        <a:rPr lang="en-US" sz="1200">
                          <a:effectLst/>
                          <a:latin typeface="Footlight MT Light" panose="0204060206030A020304" pitchFamily="18" charset="0"/>
                        </a:rPr>
                        <a:t>)</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4191589030"/>
                  </a:ext>
                </a:extLst>
              </a:tr>
              <a:tr h="145045">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SL1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SL2</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SL3</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SL1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SL2</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SL3</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4271856042"/>
                  </a:ext>
                </a:extLst>
              </a:tr>
              <a:tr h="145045">
                <a:tc>
                  <a:txBody>
                    <a:bodyPr/>
                    <a:lstStyle/>
                    <a:p>
                      <a:pPr>
                        <a:lnSpc>
                          <a:spcPct val="115000"/>
                        </a:lnSpc>
                        <a:spcAft>
                          <a:spcPts val="0"/>
                        </a:spcAft>
                      </a:pPr>
                      <a:r>
                        <a:rPr lang="en-US" sz="1200">
                          <a:effectLst/>
                          <a:latin typeface="Footlight MT Light" panose="0204060206030A020304" pitchFamily="18" charset="0"/>
                        </a:rPr>
                        <a:t>Alkane H/C</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3209248175"/>
                  </a:ext>
                </a:extLst>
              </a:tr>
              <a:tr h="145045">
                <a:tc>
                  <a:txBody>
                    <a:bodyPr/>
                    <a:lstStyle/>
                    <a:p>
                      <a:pPr>
                        <a:lnSpc>
                          <a:spcPct val="115000"/>
                        </a:lnSpc>
                        <a:spcAft>
                          <a:spcPts val="0"/>
                        </a:spcAft>
                      </a:pPr>
                      <a:r>
                        <a:rPr lang="en-US" sz="1200">
                          <a:effectLst/>
                          <a:latin typeface="Footlight MT Light" panose="0204060206030A020304" pitchFamily="18" charset="0"/>
                        </a:rPr>
                        <a:t>Ethane</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10.39±0.50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7.89±0.13</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11.70±2.14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0.64</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0.25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2.60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1.97</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2.93</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3789888738"/>
                  </a:ext>
                </a:extLst>
              </a:tr>
              <a:tr h="145045">
                <a:tc>
                  <a:txBody>
                    <a:bodyPr/>
                    <a:lstStyle/>
                    <a:p>
                      <a:pPr>
                        <a:lnSpc>
                          <a:spcPct val="115000"/>
                        </a:lnSpc>
                        <a:spcAft>
                          <a:spcPts val="0"/>
                        </a:spcAft>
                      </a:pPr>
                      <a:r>
                        <a:rPr lang="en-US" sz="1200">
                          <a:effectLst/>
                          <a:latin typeface="Footlight MT Light" panose="0204060206030A020304" pitchFamily="18" charset="0"/>
                        </a:rPr>
                        <a:t>Propane</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9.22±0.76</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7.61±0.28</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7.47±0.69</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1.15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10.60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8.75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8.59</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778001488"/>
                  </a:ext>
                </a:extLst>
              </a:tr>
              <a:tr h="145045">
                <a:tc>
                  <a:txBody>
                    <a:bodyPr/>
                    <a:lstStyle/>
                    <a:p>
                      <a:pPr>
                        <a:lnSpc>
                          <a:spcPct val="115000"/>
                        </a:lnSpc>
                        <a:spcAft>
                          <a:spcPts val="0"/>
                        </a:spcAft>
                      </a:pPr>
                      <a:r>
                        <a:rPr lang="en-US" sz="1200">
                          <a:effectLst/>
                          <a:latin typeface="Footlight MT Light" panose="0204060206030A020304" pitchFamily="18" charset="0"/>
                        </a:rPr>
                        <a:t>Butane</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12.09±0.27</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13.27±1.12</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10.03±0.23</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2.54</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30.71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33.71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25.48</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516867383"/>
                  </a:ext>
                </a:extLst>
              </a:tr>
              <a:tr h="145045">
                <a:tc>
                  <a:txBody>
                    <a:bodyPr/>
                    <a:lstStyle/>
                    <a:p>
                      <a:pPr>
                        <a:lnSpc>
                          <a:spcPct val="115000"/>
                        </a:lnSpc>
                        <a:spcAft>
                          <a:spcPts val="0"/>
                        </a:spcAft>
                      </a:pPr>
                      <a:r>
                        <a:rPr lang="en-US" sz="1200">
                          <a:effectLst/>
                          <a:latin typeface="Footlight MT Light" panose="0204060206030A020304" pitchFamily="18" charset="0"/>
                        </a:rPr>
                        <a:t>Pentane</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8.46±0.49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10.55±1.45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5.66±0.27</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3.94</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33.33</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41.57</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22.30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2482837616"/>
                  </a:ext>
                </a:extLst>
              </a:tr>
              <a:tr h="145045">
                <a:tc>
                  <a:txBody>
                    <a:bodyPr/>
                    <a:lstStyle/>
                    <a:p>
                      <a:pPr>
                        <a:lnSpc>
                          <a:spcPct val="115000"/>
                        </a:lnSpc>
                        <a:spcAft>
                          <a:spcPts val="0"/>
                        </a:spcAft>
                      </a:pPr>
                      <a:r>
                        <a:rPr lang="en-US" sz="1200">
                          <a:effectLst/>
                          <a:latin typeface="Footlight MT Light" panose="0204060206030A020304" pitchFamily="18" charset="0"/>
                        </a:rPr>
                        <a:t>Hexane</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2.19±0.31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7.12±0.61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4.41± 0.04</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5.61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12.29</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39.94</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24.74</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95109829"/>
                  </a:ext>
                </a:extLst>
              </a:tr>
              <a:tr h="145045">
                <a:tc>
                  <a:txBody>
                    <a:bodyPr/>
                    <a:lstStyle/>
                    <a:p>
                      <a:pPr>
                        <a:lnSpc>
                          <a:spcPct val="115000"/>
                        </a:lnSpc>
                        <a:spcAft>
                          <a:spcPts val="0"/>
                        </a:spcAft>
                      </a:pPr>
                      <a:r>
                        <a:rPr lang="en-US" sz="1200">
                          <a:effectLst/>
                          <a:latin typeface="Footlight MT Light" panose="0204060206030A020304" pitchFamily="18" charset="0"/>
                        </a:rPr>
                        <a:t>Heptanes</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5.58±0.52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2.64±0.05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5.51±0.08</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0.2</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7.15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39.90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18.88</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41.38</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3343471776"/>
                  </a:ext>
                </a:extLst>
              </a:tr>
              <a:tr h="145045">
                <a:tc>
                  <a:txBody>
                    <a:bodyPr/>
                    <a:lstStyle/>
                    <a:p>
                      <a:pPr>
                        <a:lnSpc>
                          <a:spcPct val="115000"/>
                        </a:lnSpc>
                        <a:spcAft>
                          <a:spcPts val="0"/>
                        </a:spcAft>
                      </a:pPr>
                      <a:r>
                        <a:rPr lang="en-US" sz="1200">
                          <a:effectLst/>
                          <a:latin typeface="Footlight MT Light" panose="0204060206030A020304" pitchFamily="18" charset="0"/>
                        </a:rPr>
                        <a:t>Octane</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4.81±0.15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9.33±0.99</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2.53±0.19</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0.3</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8.68</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41.75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80.98</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21.96</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3217700346"/>
                  </a:ext>
                </a:extLst>
              </a:tr>
              <a:tr h="145045">
                <a:tc>
                  <a:txBody>
                    <a:bodyPr/>
                    <a:lstStyle/>
                    <a:p>
                      <a:pPr>
                        <a:lnSpc>
                          <a:spcPct val="115000"/>
                        </a:lnSpc>
                        <a:spcAft>
                          <a:spcPts val="0"/>
                        </a:spcAft>
                      </a:pPr>
                      <a:r>
                        <a:rPr lang="en-US" sz="1200">
                          <a:effectLst/>
                          <a:latin typeface="Footlight MT Light" panose="0204060206030A020304" pitchFamily="18" charset="0"/>
                        </a:rPr>
                        <a:t>Decane</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2.65±0.45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6.03±0.13</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3.88±0.22</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0.3</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11.60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30.74</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69.95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45.01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1393452748"/>
                  </a:ext>
                </a:extLst>
              </a:tr>
              <a:tr h="145045">
                <a:tc>
                  <a:txBody>
                    <a:bodyPr/>
                    <a:lstStyle/>
                    <a:p>
                      <a:pPr>
                        <a:lnSpc>
                          <a:spcPct val="115000"/>
                        </a:lnSpc>
                        <a:spcAft>
                          <a:spcPts val="0"/>
                        </a:spcAft>
                      </a:pPr>
                      <a:r>
                        <a:rPr lang="en-US" sz="1200">
                          <a:effectLst/>
                          <a:latin typeface="Footlight MT Light" panose="0204060206030A020304" pitchFamily="18" charset="0"/>
                        </a:rPr>
                        <a:t>Alkene H/C</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1442841373"/>
                  </a:ext>
                </a:extLst>
              </a:tr>
              <a:tr h="145045">
                <a:tc>
                  <a:txBody>
                    <a:bodyPr/>
                    <a:lstStyle/>
                    <a:p>
                      <a:pPr>
                        <a:lnSpc>
                          <a:spcPct val="115000"/>
                        </a:lnSpc>
                        <a:spcAft>
                          <a:spcPts val="0"/>
                        </a:spcAft>
                      </a:pPr>
                      <a:r>
                        <a:rPr lang="en-US" sz="1200">
                          <a:effectLst/>
                          <a:latin typeface="Footlight MT Light" panose="0204060206030A020304" pitchFamily="18" charset="0"/>
                        </a:rPr>
                        <a:t>Ethene</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dirty="0">
                          <a:effectLst/>
                          <a:latin typeface="Footlight MT Light" panose="0204060206030A020304" pitchFamily="18" charset="0"/>
                        </a:rPr>
                        <a:t>6.88±1.01 </a:t>
                      </a:r>
                      <a:endParaRPr lang="en-GB" sz="12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5.27±0.47</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8.05±0.16</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0.13</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8.52</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58.62</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44.90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68.59</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1849740950"/>
                  </a:ext>
                </a:extLst>
              </a:tr>
              <a:tr h="145045">
                <a:tc>
                  <a:txBody>
                    <a:bodyPr/>
                    <a:lstStyle/>
                    <a:p>
                      <a:pPr>
                        <a:lnSpc>
                          <a:spcPct val="115000"/>
                        </a:lnSpc>
                        <a:spcAft>
                          <a:spcPts val="0"/>
                        </a:spcAft>
                      </a:pPr>
                      <a:r>
                        <a:rPr lang="en-US" sz="1200">
                          <a:effectLst/>
                          <a:latin typeface="Footlight MT Light" panose="0204060206030A020304" pitchFamily="18" charset="0"/>
                        </a:rPr>
                        <a:t>Propene</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13.97±2.70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17.15±0.40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12.75±1.72</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0.6</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26.30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367.41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451.05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335.33</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3732765385"/>
                  </a:ext>
                </a:extLst>
              </a:tr>
              <a:tr h="145045">
                <a:tc>
                  <a:txBody>
                    <a:bodyPr/>
                    <a:lstStyle/>
                    <a:p>
                      <a:pPr>
                        <a:lnSpc>
                          <a:spcPct val="115000"/>
                        </a:lnSpc>
                        <a:spcAft>
                          <a:spcPts val="0"/>
                        </a:spcAft>
                      </a:pPr>
                      <a:r>
                        <a:rPr lang="en-US" sz="1200">
                          <a:effectLst/>
                          <a:latin typeface="Footlight MT Light" panose="0204060206030A020304" pitchFamily="18" charset="0"/>
                        </a:rPr>
                        <a:t>Aromatic H/C</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101090634"/>
                  </a:ext>
                </a:extLst>
              </a:tr>
              <a:tr h="145045">
                <a:tc>
                  <a:txBody>
                    <a:bodyPr/>
                    <a:lstStyle/>
                    <a:p>
                      <a:pPr>
                        <a:lnSpc>
                          <a:spcPct val="115000"/>
                        </a:lnSpc>
                        <a:spcAft>
                          <a:spcPts val="0"/>
                        </a:spcAft>
                      </a:pPr>
                      <a:r>
                        <a:rPr lang="en-US" sz="1200">
                          <a:effectLst/>
                          <a:latin typeface="Footlight MT Light" panose="0204060206030A020304" pitchFamily="18" charset="0"/>
                        </a:rPr>
                        <a:t>Benzene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8.45±0.27</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8.82±0.84</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9.18±0.50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0.19</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1.23</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10.39</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10.85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11.29</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1899897869"/>
                  </a:ext>
                </a:extLst>
              </a:tr>
              <a:tr h="145045">
                <a:tc>
                  <a:txBody>
                    <a:bodyPr/>
                    <a:lstStyle/>
                    <a:p>
                      <a:pPr>
                        <a:lnSpc>
                          <a:spcPct val="115000"/>
                        </a:lnSpc>
                        <a:spcAft>
                          <a:spcPts val="0"/>
                        </a:spcAft>
                      </a:pPr>
                      <a:r>
                        <a:rPr lang="en-US" sz="1200">
                          <a:effectLst/>
                          <a:latin typeface="Footlight MT Light" panose="0204060206030A020304" pitchFamily="18" charset="0"/>
                        </a:rPr>
                        <a:t>Toluene</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13.39±0.03</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15.58±0.19</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15.06±3.20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0.47</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5.96</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79.80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92.86</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89.76</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2766908361"/>
                  </a:ext>
                </a:extLst>
              </a:tr>
              <a:tr h="145045">
                <a:tc>
                  <a:txBody>
                    <a:bodyPr/>
                    <a:lstStyle/>
                    <a:p>
                      <a:pPr>
                        <a:lnSpc>
                          <a:spcPct val="115000"/>
                        </a:lnSpc>
                        <a:spcAft>
                          <a:spcPts val="0"/>
                        </a:spcAft>
                      </a:pPr>
                      <a:r>
                        <a:rPr lang="en-US" sz="1200">
                          <a:effectLst/>
                          <a:latin typeface="Footlight MT Light" panose="0204060206030A020304" pitchFamily="18" charset="0"/>
                        </a:rPr>
                        <a:t>Ethylbenzene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6.32±0.10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4.88±0.12</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6.78±0.66</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0.82</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7.10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44.87</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34.65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48.14</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2088280407"/>
                  </a:ext>
                </a:extLst>
              </a:tr>
              <a:tr h="145045">
                <a:tc>
                  <a:txBody>
                    <a:bodyPr/>
                    <a:lstStyle/>
                    <a:p>
                      <a:pPr>
                        <a:lnSpc>
                          <a:spcPct val="115000"/>
                        </a:lnSpc>
                        <a:spcAft>
                          <a:spcPts val="0"/>
                        </a:spcAft>
                      </a:pPr>
                      <a:r>
                        <a:rPr lang="en-US" sz="1200">
                          <a:effectLst/>
                          <a:latin typeface="Footlight MT Light" panose="0204060206030A020304" pitchFamily="18" charset="0"/>
                        </a:rPr>
                        <a:t>m,p-Xylene</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28.53±5.29</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20.76±0.17</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22.36±0.81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0.51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19.00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542.07</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394.44</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424.84</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3132972405"/>
                  </a:ext>
                </a:extLst>
              </a:tr>
              <a:tr h="145045">
                <a:tc>
                  <a:txBody>
                    <a:bodyPr/>
                    <a:lstStyle/>
                    <a:p>
                      <a:pPr>
                        <a:lnSpc>
                          <a:spcPct val="115000"/>
                        </a:lnSpc>
                        <a:spcAft>
                          <a:spcPts val="0"/>
                        </a:spcAft>
                      </a:pPr>
                      <a:r>
                        <a:rPr lang="en-US" sz="1200">
                          <a:effectLst/>
                          <a:latin typeface="Footlight MT Light" panose="0204060206030A020304" pitchFamily="18" charset="0"/>
                        </a:rPr>
                        <a:t>o-xylene</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10.97±2.52</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11.51±3.15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8.01±0.28</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0.29</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13.70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150.29</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157.69</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109.74</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2310223661"/>
                  </a:ext>
                </a:extLst>
              </a:tr>
              <a:tr h="145045">
                <a:tc>
                  <a:txBody>
                    <a:bodyPr/>
                    <a:lstStyle/>
                    <a:p>
                      <a:pPr>
                        <a:lnSpc>
                          <a:spcPct val="115000"/>
                        </a:lnSpc>
                        <a:spcAft>
                          <a:spcPts val="0"/>
                        </a:spcAft>
                      </a:pPr>
                      <a:r>
                        <a:rPr lang="en-US" sz="1200">
                          <a:effectLst/>
                          <a:latin typeface="Footlight MT Light" panose="0204060206030A020304" pitchFamily="18" charset="0"/>
                        </a:rPr>
                        <a:t>Chlorinated H/C</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1502634418"/>
                  </a:ext>
                </a:extLst>
              </a:tr>
              <a:tr h="145045">
                <a:tc>
                  <a:txBody>
                    <a:bodyPr/>
                    <a:lstStyle/>
                    <a:p>
                      <a:pPr>
                        <a:lnSpc>
                          <a:spcPct val="115000"/>
                        </a:lnSpc>
                        <a:spcAft>
                          <a:spcPts val="0"/>
                        </a:spcAft>
                      </a:pPr>
                      <a:r>
                        <a:rPr lang="en-US" sz="1200">
                          <a:effectLst/>
                          <a:latin typeface="Footlight MT Light" panose="0204060206030A020304" pitchFamily="18" charset="0"/>
                        </a:rPr>
                        <a:t>TCE</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9.94±0.32</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13.06±0.30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7.35±0.55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0.14</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0.64</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6.36</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83.58</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4.70</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1576284204"/>
                  </a:ext>
                </a:extLst>
              </a:tr>
              <a:tr h="145045">
                <a:tc>
                  <a:txBody>
                    <a:bodyPr/>
                    <a:lstStyle/>
                    <a:p>
                      <a:pPr>
                        <a:lnSpc>
                          <a:spcPct val="115000"/>
                        </a:lnSpc>
                        <a:spcAft>
                          <a:spcPts val="0"/>
                        </a:spcAft>
                      </a:pPr>
                      <a:r>
                        <a:rPr lang="en-US" sz="1200">
                          <a:effectLst/>
                          <a:latin typeface="Footlight MT Light" panose="0204060206030A020304" pitchFamily="18" charset="0"/>
                        </a:rPr>
                        <a:t>TeCE</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21.39±0.75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16.61±1.14</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18.26±0.72</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0.66</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2932506076"/>
                  </a:ext>
                </a:extLst>
              </a:tr>
              <a:tr h="145045">
                <a:tc>
                  <a:txBody>
                    <a:bodyPr/>
                    <a:lstStyle/>
                    <a:p>
                      <a:pPr>
                        <a:lnSpc>
                          <a:spcPct val="115000"/>
                        </a:lnSpc>
                        <a:spcAft>
                          <a:spcPts val="0"/>
                        </a:spcAft>
                      </a:pPr>
                      <a:r>
                        <a:rPr lang="en-US" sz="1200">
                          <a:effectLst/>
                          <a:latin typeface="Footlight MT Light" panose="0204060206030A020304" pitchFamily="18" charset="0"/>
                        </a:rPr>
                        <a:t>B/T</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0.63</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0.57</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0.61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538654459"/>
                  </a:ext>
                </a:extLst>
              </a:tr>
              <a:tr h="290089">
                <a:tc>
                  <a:txBody>
                    <a:bodyPr/>
                    <a:lstStyle/>
                    <a:p>
                      <a:pPr>
                        <a:lnSpc>
                          <a:spcPct val="115000"/>
                        </a:lnSpc>
                        <a:spcAft>
                          <a:spcPts val="0"/>
                        </a:spcAft>
                      </a:pPr>
                      <a:r>
                        <a:rPr lang="en-US" sz="1200">
                          <a:effectLst/>
                          <a:latin typeface="Footlight MT Light" panose="0204060206030A020304" pitchFamily="18" charset="0"/>
                        </a:rPr>
                        <a:t>Toluene/ m,p-xylene</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0.45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0.75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0.67</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1380006098"/>
                  </a:ext>
                </a:extLst>
              </a:tr>
              <a:tr h="145045">
                <a:tc>
                  <a:txBody>
                    <a:bodyPr/>
                    <a:lstStyle/>
                    <a:p>
                      <a:pPr>
                        <a:lnSpc>
                          <a:spcPct val="115000"/>
                        </a:lnSpc>
                        <a:spcAft>
                          <a:spcPts val="0"/>
                        </a:spcAft>
                      </a:pPr>
                      <a:r>
                        <a:rPr lang="en-US" sz="1200">
                          <a:effectLst/>
                          <a:latin typeface="Footlight MT Light" panose="0204060206030A020304" pitchFamily="18" charset="0"/>
                        </a:rPr>
                        <a:t>Σ Xylene/CO</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2.71</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2.32</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1.95</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394700931"/>
                  </a:ext>
                </a:extLst>
              </a:tr>
              <a:tr h="145045">
                <a:tc>
                  <a:txBody>
                    <a:bodyPr/>
                    <a:lstStyle/>
                    <a:p>
                      <a:pPr>
                        <a:lnSpc>
                          <a:spcPct val="115000"/>
                        </a:lnSpc>
                        <a:spcAft>
                          <a:spcPts val="0"/>
                        </a:spcAft>
                      </a:pPr>
                      <a:r>
                        <a:rPr lang="en-US" sz="1200">
                          <a:effectLst/>
                          <a:latin typeface="Footlight MT Light" panose="0204060206030A020304" pitchFamily="18" charset="0"/>
                        </a:rPr>
                        <a:t>TCE/CO</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0.68</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0.94</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0.47</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183728411"/>
                  </a:ext>
                </a:extLst>
              </a:tr>
              <a:tr h="145045">
                <a:tc>
                  <a:txBody>
                    <a:bodyPr/>
                    <a:lstStyle/>
                    <a:p>
                      <a:pPr>
                        <a:lnSpc>
                          <a:spcPct val="115000"/>
                        </a:lnSpc>
                        <a:spcAft>
                          <a:spcPts val="0"/>
                        </a:spcAft>
                      </a:pPr>
                      <a:r>
                        <a:rPr lang="en-US" sz="1200">
                          <a:effectLst/>
                          <a:latin typeface="Footlight MT Light" panose="0204060206030A020304" pitchFamily="18" charset="0"/>
                        </a:rPr>
                        <a:t>TeCE/CO</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1.47</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1.19</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1.17</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a:effectLst/>
                          <a:latin typeface="Footlight MT Light" panose="0204060206030A020304" pitchFamily="18" charset="0"/>
                        </a:rPr>
                        <a:t> </a:t>
                      </a:r>
                      <a:endParaRPr lang="en-GB" sz="120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tc>
                  <a:txBody>
                    <a:bodyPr/>
                    <a:lstStyle/>
                    <a:p>
                      <a:pPr>
                        <a:lnSpc>
                          <a:spcPct val="115000"/>
                        </a:lnSpc>
                        <a:spcAft>
                          <a:spcPts val="0"/>
                        </a:spcAft>
                      </a:pPr>
                      <a:r>
                        <a:rPr lang="en-US" sz="1200" dirty="0">
                          <a:effectLst/>
                          <a:latin typeface="Footlight MT Light" panose="0204060206030A020304" pitchFamily="18" charset="0"/>
                        </a:rPr>
                        <a:t> </a:t>
                      </a:r>
                      <a:endParaRPr lang="en-GB" sz="1200" dirty="0">
                        <a:effectLst/>
                        <a:latin typeface="Footlight MT Light" panose="0204060206030A020304" pitchFamily="18" charset="0"/>
                        <a:ea typeface="Calibri" panose="020F0502020204030204" pitchFamily="34" charset="0"/>
                        <a:cs typeface="Times New Roman" panose="02020603050405020304" pitchFamily="18" charset="0"/>
                      </a:endParaRPr>
                    </a:p>
                  </a:txBody>
                  <a:tcPr marL="47297" marR="47297" marT="0" marB="0"/>
                </a:tc>
                <a:extLst>
                  <a:ext uri="{0D108BD9-81ED-4DB2-BD59-A6C34878D82A}">
                    <a16:rowId xmlns:a16="http://schemas.microsoft.com/office/drawing/2014/main" xmlns="" val="1329603379"/>
                  </a:ext>
                </a:extLst>
              </a:tr>
            </a:tbl>
          </a:graphicData>
        </a:graphic>
      </p:graphicFrame>
      <p:sp>
        <p:nvSpPr>
          <p:cNvPr id="5" name="Rectangle 1"/>
          <p:cNvSpPr>
            <a:spLocks noGrp="1" noChangeArrowheads="1"/>
          </p:cNvSpPr>
          <p:nvPr>
            <p:ph type="subTitle" idx="1"/>
          </p:nvPr>
        </p:nvSpPr>
        <p:spPr bwMode="auto">
          <a:xfrm>
            <a:off x="134471" y="6325113"/>
            <a:ext cx="1192754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Footlight MT Light" panose="0204060206030A020304" pitchFamily="18" charset="0"/>
                <a:ea typeface="Calibri" panose="020F0502020204030204" pitchFamily="34" charset="0"/>
                <a:cs typeface="Times New Roman" panose="02020603050405020304" pitchFamily="18" charset="0"/>
              </a:rPr>
              <a:t>Alkane H/C – Alkane hydrocarbons, Alkene H/C – Alkene hydrocarbons, Aromatic H/C – Aromatic hydrocarbons, Chlorinated H/C – Chlorinated hydrocarbons, O</a:t>
            </a:r>
            <a:r>
              <a:rPr kumimoji="0" lang="en-US" altLang="en-US" sz="1400" b="0" i="0" u="none" strike="noStrike" cap="none" normalizeH="0" baseline="-30000" dirty="0" smtClean="0">
                <a:ln>
                  <a:noFill/>
                </a:ln>
                <a:solidFill>
                  <a:srgbClr val="000000"/>
                </a:solidFill>
                <a:effectLst/>
                <a:latin typeface="Footlight MT Light" panose="0204060206030A020304" pitchFamily="18" charset="0"/>
                <a:ea typeface="Calibri" panose="020F0502020204030204" pitchFamily="34" charset="0"/>
                <a:cs typeface="Times New Roman" panose="02020603050405020304" pitchFamily="18" charset="0"/>
              </a:rPr>
              <a:t>3</a:t>
            </a:r>
            <a:r>
              <a:rPr kumimoji="0" lang="en-US" altLang="en-US" sz="1400" b="0" i="0" u="none" strike="noStrike" cap="none" normalizeH="0" baseline="0" dirty="0" smtClean="0">
                <a:ln>
                  <a:noFill/>
                </a:ln>
                <a:solidFill>
                  <a:srgbClr val="000000"/>
                </a:solidFill>
                <a:effectLst/>
                <a:latin typeface="Footlight MT Light" panose="0204060206030A020304" pitchFamily="18" charset="0"/>
                <a:ea typeface="Calibri" panose="020F0502020204030204" pitchFamily="34" charset="0"/>
                <a:cs typeface="Times New Roman" panose="02020603050405020304" pitchFamily="18" charset="0"/>
              </a:rPr>
              <a:t> formation (µgm</a:t>
            </a:r>
            <a:r>
              <a:rPr kumimoji="0" lang="en-US" altLang="en-US" sz="1400" b="0" i="0" u="none" strike="noStrike" cap="none" normalizeH="0" baseline="30000" dirty="0" smtClean="0">
                <a:ln>
                  <a:noFill/>
                </a:ln>
                <a:solidFill>
                  <a:srgbClr val="000000"/>
                </a:solidFill>
                <a:effectLst/>
                <a:latin typeface="Footlight MT Light" panose="0204060206030A020304" pitchFamily="18" charset="0"/>
                <a:ea typeface="Calibri" panose="020F0502020204030204" pitchFamily="34" charset="0"/>
                <a:cs typeface="Times New Roman" panose="02020603050405020304" pitchFamily="18" charset="0"/>
              </a:rPr>
              <a:t>-3</a:t>
            </a:r>
            <a:r>
              <a:rPr kumimoji="0" lang="en-US" altLang="en-US" sz="1400" b="0" i="0" u="none" strike="noStrike" cap="none" normalizeH="0" baseline="0" dirty="0" smtClean="0">
                <a:ln>
                  <a:noFill/>
                </a:ln>
                <a:solidFill>
                  <a:srgbClr val="000000"/>
                </a:solidFill>
                <a:effectLst/>
                <a:latin typeface="Footlight MT Light" panose="0204060206030A020304" pitchFamily="18" charset="0"/>
                <a:ea typeface="Calibri" panose="020F0502020204030204" pitchFamily="34" charset="0"/>
                <a:cs typeface="Times New Roman" panose="02020603050405020304" pitchFamily="18" charset="0"/>
              </a:rPr>
              <a:t>)</a:t>
            </a:r>
            <a:r>
              <a:rPr kumimoji="0" lang="en-US" altLang="en-US" sz="1400" b="0" i="0" u="none" strike="noStrike" cap="none" normalizeH="0" baseline="0" dirty="0" smtClean="0">
                <a:ln>
                  <a:noFill/>
                </a:ln>
                <a:solidFill>
                  <a:schemeClr val="tx1"/>
                </a:solidFill>
                <a:effectLst/>
                <a:latin typeface="Footlight MT Light" panose="0204060206030A020304" pitchFamily="18" charset="0"/>
                <a:ea typeface="Calibri" panose="020F0502020204030204" pitchFamily="34" charset="0"/>
                <a:cs typeface="Times New Roman" panose="02020603050405020304" pitchFamily="18" charset="0"/>
              </a:rPr>
              <a:t> = </a:t>
            </a:r>
            <a:r>
              <a:rPr kumimoji="0" lang="en-US" altLang="en-US" sz="1400" b="0" i="0" u="none" strike="noStrike" cap="none" normalizeH="0" baseline="30000" dirty="0" smtClean="0">
                <a:ln>
                  <a:noFill/>
                </a:ln>
                <a:solidFill>
                  <a:schemeClr val="tx1"/>
                </a:solidFill>
                <a:effectLst/>
                <a:latin typeface="Footlight MT Light" panose="0204060206030A020304" pitchFamily="18" charset="0"/>
                <a:ea typeface="Calibri" panose="020F0502020204030204" pitchFamily="34" charset="0"/>
                <a:cs typeface="Times New Roman" panose="02020603050405020304" pitchFamily="18" charset="0"/>
              </a:rPr>
              <a:t>a</a:t>
            </a:r>
            <a:r>
              <a:rPr kumimoji="0" lang="en-US" altLang="en-US" sz="1400" b="0" i="0" u="none" strike="noStrike" cap="none" normalizeH="0" baseline="0" dirty="0" smtClean="0">
                <a:ln>
                  <a:noFill/>
                </a:ln>
                <a:solidFill>
                  <a:schemeClr val="tx1"/>
                </a:solidFill>
                <a:effectLst/>
                <a:latin typeface="Footlight MT Light" panose="0204060206030A020304" pitchFamily="18" charset="0"/>
                <a:ea typeface="Calibri" panose="020F0502020204030204" pitchFamily="34" charset="0"/>
                <a:cs typeface="Times New Roman" panose="02020603050405020304" pitchFamily="18" charset="0"/>
              </a:rPr>
              <a:t>[VOC]×MIR, MDL – Method detection limit</a:t>
            </a:r>
            <a:endParaRPr kumimoji="0" lang="en-US" altLang="en-US" sz="1400" b="0" i="0" u="none" strike="noStrike" cap="none" normalizeH="0" baseline="0" dirty="0" smtClean="0">
              <a:ln>
                <a:noFill/>
              </a:ln>
              <a:solidFill>
                <a:schemeClr val="tx1"/>
              </a:solidFill>
              <a:effectLst/>
              <a:latin typeface="Footlight MT Light" panose="0204060206030A020304" pitchFamily="18" charset="0"/>
            </a:endParaRPr>
          </a:p>
        </p:txBody>
      </p:sp>
      <p:sp>
        <p:nvSpPr>
          <p:cNvPr id="6" name="TextBox 5"/>
          <p:cNvSpPr txBox="1"/>
          <p:nvPr/>
        </p:nvSpPr>
        <p:spPr>
          <a:xfrm>
            <a:off x="564776" y="-6062"/>
            <a:ext cx="10260106" cy="677108"/>
          </a:xfrm>
          <a:prstGeom prst="rect">
            <a:avLst/>
          </a:prstGeom>
          <a:noFill/>
        </p:spPr>
        <p:txBody>
          <a:bodyPr wrap="square" rtlCol="0">
            <a:spAutoFit/>
          </a:bodyPr>
          <a:lstStyle/>
          <a:p>
            <a:pPr lvl="0"/>
            <a:r>
              <a:rPr lang="en-US" altLang="en-US" sz="2000" dirty="0">
                <a:solidFill>
                  <a:srgbClr val="000000"/>
                </a:solidFill>
                <a:latin typeface="Footlight MT Light" panose="0204060206030A020304" pitchFamily="18" charset="0"/>
                <a:ea typeface="Calibri" panose="020F0502020204030204" pitchFamily="34" charset="0"/>
                <a:cs typeface="Times New Roman" panose="02020603050405020304" pitchFamily="18" charset="0"/>
              </a:rPr>
              <a:t>Table 4: Average concentrations and ozone formation abilities of VOC species</a:t>
            </a:r>
            <a:endParaRPr lang="en-GB" altLang="en-US" sz="2000" dirty="0">
              <a:latin typeface="Footlight MT Light" panose="0204060206030A020304" pitchFamily="18" charset="0"/>
            </a:endParaRPr>
          </a:p>
          <a:p>
            <a:endParaRPr lang="en-GB" dirty="0"/>
          </a:p>
        </p:txBody>
      </p:sp>
    </p:spTree>
    <p:extLst>
      <p:ext uri="{BB962C8B-B14F-4D97-AF65-F5344CB8AC3E}">
        <p14:creationId xmlns:p14="http://schemas.microsoft.com/office/powerpoint/2010/main" val="829219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151" y="0"/>
            <a:ext cx="12101849" cy="6857999"/>
          </a:xfrm>
        </p:spPr>
        <p:txBody>
          <a:bodyPr>
            <a:normAutofit/>
          </a:bodyPr>
          <a:lstStyle/>
          <a:p>
            <a:pPr marL="342900" indent="-342900" algn="just">
              <a:lnSpc>
                <a:spcPct val="150000"/>
              </a:lnSpc>
              <a:buFont typeface="Wingdings" panose="05000000000000000000" pitchFamily="2" charset="2"/>
              <a:buChar char="Ø"/>
            </a:pPr>
            <a:r>
              <a:rPr lang="en-US" sz="2300" dirty="0">
                <a:latin typeface="Footlight MT Light" panose="0204060206030A020304" pitchFamily="18" charset="0"/>
              </a:rPr>
              <a:t>Benzene to toluene ratio has been used to identify VOCs sources. A </a:t>
            </a:r>
            <a:r>
              <a:rPr lang="en-US" sz="2300" i="1" dirty="0">
                <a:latin typeface="Footlight MT Light" panose="0204060206030A020304" pitchFamily="18" charset="0"/>
              </a:rPr>
              <a:t>B/T</a:t>
            </a:r>
            <a:r>
              <a:rPr lang="en-US" sz="2300" dirty="0">
                <a:latin typeface="Footlight MT Light" panose="0204060206030A020304" pitchFamily="18" charset="0"/>
              </a:rPr>
              <a:t> ratio of 0.5 has been reported to be characteristic of combustion from vehicular activities while higher values have been reported for bio-fuel burning, charcoal and coal </a:t>
            </a:r>
            <a:r>
              <a:rPr lang="en-US" sz="2300" dirty="0" smtClean="0">
                <a:latin typeface="Footlight MT Light" panose="0204060206030A020304" pitchFamily="18" charset="0"/>
              </a:rPr>
              <a:t>burning (Barletta et al., 2002; Zhao et al., 2004)</a:t>
            </a:r>
          </a:p>
          <a:p>
            <a:pPr marL="342900" indent="-342900" algn="just">
              <a:lnSpc>
                <a:spcPct val="150000"/>
              </a:lnSpc>
              <a:buFont typeface="Wingdings" panose="05000000000000000000" pitchFamily="2" charset="2"/>
              <a:buChar char="Ø"/>
            </a:pPr>
            <a:r>
              <a:rPr lang="en-US" sz="2300" i="1" dirty="0">
                <a:latin typeface="Footlight MT Light" panose="0204060206030A020304" pitchFamily="18" charset="0"/>
              </a:rPr>
              <a:t>B/T</a:t>
            </a:r>
            <a:r>
              <a:rPr lang="en-US" sz="2300" dirty="0">
                <a:latin typeface="Footlight MT Light" panose="0204060206030A020304" pitchFamily="18" charset="0"/>
              </a:rPr>
              <a:t> ratios (table 4) of 0.63, 0.57 and 0.61 for SL1, SL2 and SL3 respectively suggest that vehicular activities were the major VOC contributors to aromatic hydrocarbons emission in this study. The ratios in this study are in agreement with results obtained by </a:t>
            </a:r>
            <a:r>
              <a:rPr lang="en-US" sz="2300" dirty="0" smtClean="0">
                <a:latin typeface="Footlight MT Light" panose="0204060206030A020304" pitchFamily="18" charset="0"/>
              </a:rPr>
              <a:t>(Barletta et al., 2005).</a:t>
            </a:r>
            <a:endParaRPr lang="en-GB" sz="2300" dirty="0">
              <a:latin typeface="Footlight MT Light" panose="0204060206030A020304" pitchFamily="18" charset="0"/>
            </a:endParaRPr>
          </a:p>
          <a:p>
            <a:pPr marL="342900" indent="-342900" algn="just">
              <a:lnSpc>
                <a:spcPct val="150000"/>
              </a:lnSpc>
              <a:buFont typeface="Wingdings" panose="05000000000000000000" pitchFamily="2" charset="2"/>
              <a:buChar char="Ø"/>
            </a:pPr>
            <a:r>
              <a:rPr lang="en-US" sz="2300" dirty="0">
                <a:latin typeface="Footlight MT Light" panose="0204060206030A020304" pitchFamily="18" charset="0"/>
              </a:rPr>
              <a:t>Other ratios that can be used as markers to identify VOC emission sources are </a:t>
            </a:r>
            <a:r>
              <a:rPr lang="en-US" sz="2300" i="1" dirty="0">
                <a:latin typeface="Footlight MT Light" panose="0204060206030A020304" pitchFamily="18" charset="0"/>
              </a:rPr>
              <a:t>toluene/</a:t>
            </a:r>
            <a:r>
              <a:rPr lang="en-US" sz="2300" i="1" dirty="0" err="1">
                <a:latin typeface="Footlight MT Light" panose="0204060206030A020304" pitchFamily="18" charset="0"/>
              </a:rPr>
              <a:t>m,p</a:t>
            </a:r>
            <a:r>
              <a:rPr lang="en-US" sz="2300" i="1" dirty="0">
                <a:latin typeface="Footlight MT Light" panose="0204060206030A020304" pitchFamily="18" charset="0"/>
              </a:rPr>
              <a:t>-xylene, xylene/CO, TCE/CO and </a:t>
            </a:r>
            <a:r>
              <a:rPr lang="en-US" sz="2300" i="1" dirty="0" err="1" smtClean="0">
                <a:latin typeface="Footlight MT Light" panose="0204060206030A020304" pitchFamily="18" charset="0"/>
              </a:rPr>
              <a:t>TeCE</a:t>
            </a:r>
            <a:r>
              <a:rPr lang="en-US" sz="2300" i="1" dirty="0" smtClean="0">
                <a:latin typeface="Footlight MT Light" panose="0204060206030A020304" pitchFamily="18" charset="0"/>
              </a:rPr>
              <a:t>/CO</a:t>
            </a:r>
            <a:r>
              <a:rPr lang="en-US" sz="2300" dirty="0">
                <a:latin typeface="Footlight MT Light" panose="0204060206030A020304" pitchFamily="18" charset="0"/>
              </a:rPr>
              <a:t> </a:t>
            </a:r>
            <a:r>
              <a:rPr lang="en-US" sz="2300" dirty="0" smtClean="0">
                <a:latin typeface="Footlight MT Light" panose="0204060206030A020304" pitchFamily="18" charset="0"/>
              </a:rPr>
              <a:t>(Wang et al., 2002; Zhang et al., 2012; </a:t>
            </a:r>
            <a:r>
              <a:rPr lang="en-US" sz="2300" dirty="0" err="1" smtClean="0">
                <a:latin typeface="Footlight MT Light" panose="0204060206030A020304" pitchFamily="18" charset="0"/>
              </a:rPr>
              <a:t>Olajire</a:t>
            </a:r>
            <a:r>
              <a:rPr lang="en-US" sz="2300" dirty="0" smtClean="0">
                <a:latin typeface="Footlight MT Light" panose="0204060206030A020304" pitchFamily="18" charset="0"/>
              </a:rPr>
              <a:t> and </a:t>
            </a:r>
            <a:r>
              <a:rPr lang="en-US" sz="2300" dirty="0" err="1" smtClean="0">
                <a:latin typeface="Footlight MT Light" panose="0204060206030A020304" pitchFamily="18" charset="0"/>
              </a:rPr>
              <a:t>Azeez</a:t>
            </a:r>
            <a:r>
              <a:rPr lang="en-US" sz="2300" dirty="0" smtClean="0">
                <a:latin typeface="Footlight MT Light" panose="0204060206030A020304" pitchFamily="18" charset="0"/>
              </a:rPr>
              <a:t>, 2014). These </a:t>
            </a:r>
            <a:r>
              <a:rPr lang="en-US" sz="2300" dirty="0">
                <a:latin typeface="Footlight MT Light" panose="0204060206030A020304" pitchFamily="18" charset="0"/>
              </a:rPr>
              <a:t>ratios are therefore indicators of solvent use relative to combustion sources. Low ratios (table </a:t>
            </a:r>
            <a:r>
              <a:rPr lang="en-US" sz="2300" dirty="0" smtClean="0">
                <a:latin typeface="Footlight MT Light" panose="0204060206030A020304" pitchFamily="18" charset="0"/>
              </a:rPr>
              <a:t>4) calculated </a:t>
            </a:r>
            <a:r>
              <a:rPr lang="en-US" sz="2300" dirty="0">
                <a:latin typeface="Footlight MT Light" panose="0204060206030A020304" pitchFamily="18" charset="0"/>
              </a:rPr>
              <a:t>for all locations suggest solvent evaporation. This agrees with results obtained </a:t>
            </a:r>
            <a:r>
              <a:rPr lang="en-US" sz="2300" dirty="0" smtClean="0">
                <a:latin typeface="Footlight MT Light" panose="0204060206030A020304" pitchFamily="18" charset="0"/>
              </a:rPr>
              <a:t>by Zhao et al., 2002; Zhang et al., 2012)</a:t>
            </a:r>
            <a:endParaRPr lang="en-GB" sz="2300" dirty="0">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7ED2E45D-060E-4BFB-8209-A73126B6232F}" type="slidenum">
              <a:rPr lang="en-GB" smtClean="0"/>
              <a:t>9</a:t>
            </a:fld>
            <a:endParaRPr lang="en-GB"/>
          </a:p>
        </p:txBody>
      </p:sp>
    </p:spTree>
    <p:extLst>
      <p:ext uri="{BB962C8B-B14F-4D97-AF65-F5344CB8AC3E}">
        <p14:creationId xmlns:p14="http://schemas.microsoft.com/office/powerpoint/2010/main" val="2679578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1674</Words>
  <Application>Microsoft Office PowerPoint</Application>
  <PresentationFormat>Custom</PresentationFormat>
  <Paragraphs>513</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Unknown</vt:lpstr>
      <vt:lpstr>Precursors Influencing Tropospheric Ozone formation and Apportionment in three districts of Ilupeju Industrial Estate, Lagos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Precursors Influencing Tropospheric Ozone formation and Apportionment in three districts of Ilupeju Industrial Estate, Lagos</dc:title>
  <dc:creator>DR. AZEEZ</dc:creator>
  <cp:lastModifiedBy>Pollution Control 2016</cp:lastModifiedBy>
  <cp:revision>18</cp:revision>
  <dcterms:created xsi:type="dcterms:W3CDTF">2016-04-19T18:40:29Z</dcterms:created>
  <dcterms:modified xsi:type="dcterms:W3CDTF">2016-05-30T12:10:49Z</dcterms:modified>
</cp:coreProperties>
</file>