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Lst>
  <p:notesMasterIdLst>
    <p:notesMasterId r:id="rId46"/>
  </p:notesMasterIdLst>
  <p:sldIdLst>
    <p:sldId id="256" r:id="rId2"/>
    <p:sldId id="279" r:id="rId3"/>
    <p:sldId id="280" r:id="rId4"/>
    <p:sldId id="281" r:id="rId5"/>
    <p:sldId id="282" r:id="rId6"/>
    <p:sldId id="283" r:id="rId7"/>
    <p:sldId id="284" r:id="rId8"/>
    <p:sldId id="285" r:id="rId9"/>
    <p:sldId id="299" r:id="rId10"/>
    <p:sldId id="301" r:id="rId11"/>
    <p:sldId id="302" r:id="rId12"/>
    <p:sldId id="303" r:id="rId13"/>
    <p:sldId id="305" r:id="rId14"/>
    <p:sldId id="307" r:id="rId15"/>
    <p:sldId id="308" r:id="rId16"/>
    <p:sldId id="309" r:id="rId17"/>
    <p:sldId id="310" r:id="rId18"/>
    <p:sldId id="311" r:id="rId19"/>
    <p:sldId id="312" r:id="rId20"/>
    <p:sldId id="313" r:id="rId21"/>
    <p:sldId id="289" r:id="rId22"/>
    <p:sldId id="286" r:id="rId23"/>
    <p:sldId id="290" r:id="rId24"/>
    <p:sldId id="292" r:id="rId25"/>
    <p:sldId id="293" r:id="rId26"/>
    <p:sldId id="294" r:id="rId27"/>
    <p:sldId id="295" r:id="rId28"/>
    <p:sldId id="296" r:id="rId29"/>
    <p:sldId id="297" r:id="rId30"/>
    <p:sldId id="315" r:id="rId31"/>
    <p:sldId id="278" r:id="rId32"/>
    <p:sldId id="268" r:id="rId33"/>
    <p:sldId id="269" r:id="rId34"/>
    <p:sldId id="316" r:id="rId35"/>
    <p:sldId id="317" r:id="rId36"/>
    <p:sldId id="318" r:id="rId37"/>
    <p:sldId id="323" r:id="rId38"/>
    <p:sldId id="319" r:id="rId39"/>
    <p:sldId id="320" r:id="rId40"/>
    <p:sldId id="327" r:id="rId41"/>
    <p:sldId id="324" r:id="rId42"/>
    <p:sldId id="325" r:id="rId43"/>
    <p:sldId id="326" r:id="rId44"/>
    <p:sldId id="274" r:id="rId4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60825"/>
    <a:srgbClr val="0D526D"/>
    <a:srgbClr val="0000CC"/>
    <a:srgbClr val="33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93" autoAdjust="0"/>
    <p:restoredTop sz="94660"/>
  </p:normalViewPr>
  <p:slideViewPr>
    <p:cSldViewPr>
      <p:cViewPr>
        <p:scale>
          <a:sx n="70" d="100"/>
          <a:sy n="70" d="100"/>
        </p:scale>
        <p:origin x="-1362"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B011E-3019-4706-8856-D38435AB577D}" type="doc">
      <dgm:prSet loTypeId="urn:microsoft.com/office/officeart/2005/8/layout/venn3" loCatId="relationship" qsTypeId="urn:microsoft.com/office/officeart/2005/8/quickstyle/simple3" qsCatId="simple" csTypeId="urn:microsoft.com/office/officeart/2005/8/colors/colorful5" csCatId="colorful" phldr="1"/>
      <dgm:spPr/>
      <dgm:t>
        <a:bodyPr/>
        <a:lstStyle/>
        <a:p>
          <a:endParaRPr lang="tr-TR"/>
        </a:p>
      </dgm:t>
    </dgm:pt>
    <dgm:pt modelId="{80756857-5821-4447-AF7A-13C22EC360AA}">
      <dgm:prSet phldrT="[Metin]" custT="1"/>
      <dgm:spPr/>
      <dgm:t>
        <a:bodyPr/>
        <a:lstStyle/>
        <a:p>
          <a:pPr rtl="0"/>
          <a:r>
            <a:rPr lang="en-GB" sz="2000" b="1" noProof="0" dirty="0" smtClean="0"/>
            <a:t>Site visits/</a:t>
          </a:r>
        </a:p>
        <a:p>
          <a:pPr rtl="0"/>
          <a:r>
            <a:rPr lang="en-GB" sz="2000" b="1" noProof="0" dirty="0" smtClean="0"/>
            <a:t>surveys</a:t>
          </a:r>
          <a:endParaRPr lang="en-GB" sz="2000" b="1" noProof="0" dirty="0"/>
        </a:p>
      </dgm:t>
    </dgm:pt>
    <dgm:pt modelId="{49E3BBF8-483F-490D-8793-799E78684332}" type="parTrans" cxnId="{4D2FAFE6-16A4-4BA1-9876-5502E039C257}">
      <dgm:prSet/>
      <dgm:spPr/>
      <dgm:t>
        <a:bodyPr/>
        <a:lstStyle/>
        <a:p>
          <a:endParaRPr lang="tr-TR"/>
        </a:p>
      </dgm:t>
    </dgm:pt>
    <dgm:pt modelId="{70052FC4-1C11-41BC-91E4-979A1ACE7C13}" type="sibTrans" cxnId="{4D2FAFE6-16A4-4BA1-9876-5502E039C257}">
      <dgm:prSet/>
      <dgm:spPr/>
      <dgm:t>
        <a:bodyPr/>
        <a:lstStyle/>
        <a:p>
          <a:endParaRPr lang="tr-TR"/>
        </a:p>
      </dgm:t>
    </dgm:pt>
    <dgm:pt modelId="{493EB04E-63FE-495E-A2DF-F457576D2CDD}">
      <dgm:prSet phldrT="[Metin]" custT="1"/>
      <dgm:spPr/>
      <dgm:t>
        <a:bodyPr/>
        <a:lstStyle/>
        <a:p>
          <a:r>
            <a:rPr lang="en-GB" sz="2000" b="1" noProof="0" dirty="0" smtClean="0"/>
            <a:t>Meetings</a:t>
          </a:r>
          <a:endParaRPr lang="en-GB" sz="2000" b="1" noProof="0" dirty="0"/>
        </a:p>
      </dgm:t>
    </dgm:pt>
    <dgm:pt modelId="{139972C5-A5A9-4821-B692-F39F24DD27BF}" type="parTrans" cxnId="{4DCD3E8B-B450-4268-98CA-2F371A1A8F29}">
      <dgm:prSet/>
      <dgm:spPr/>
      <dgm:t>
        <a:bodyPr/>
        <a:lstStyle/>
        <a:p>
          <a:endParaRPr lang="tr-TR"/>
        </a:p>
      </dgm:t>
    </dgm:pt>
    <dgm:pt modelId="{97E76F3F-CB96-4AA4-B559-C7F6ABE278E1}" type="sibTrans" cxnId="{4DCD3E8B-B450-4268-98CA-2F371A1A8F29}">
      <dgm:prSet/>
      <dgm:spPr/>
      <dgm:t>
        <a:bodyPr/>
        <a:lstStyle/>
        <a:p>
          <a:endParaRPr lang="tr-TR"/>
        </a:p>
      </dgm:t>
    </dgm:pt>
    <dgm:pt modelId="{BF13A7A1-3A18-499E-A7DD-9FCBC822CD46}">
      <dgm:prSet phldrT="[Metin]" custT="1"/>
      <dgm:spPr/>
      <dgm:t>
        <a:bodyPr/>
        <a:lstStyle/>
        <a:p>
          <a:r>
            <a:rPr lang="en-GB" sz="2000" b="1" noProof="0" dirty="0" smtClean="0"/>
            <a:t>Volunteering monitoring groups</a:t>
          </a:r>
          <a:endParaRPr lang="en-GB" sz="2000" b="1" noProof="0" dirty="0"/>
        </a:p>
      </dgm:t>
    </dgm:pt>
    <dgm:pt modelId="{29DE8925-9D05-4283-B2A6-EB88FA30B9DC}" type="parTrans" cxnId="{130AA034-A474-4809-BC2E-9A87889E8708}">
      <dgm:prSet/>
      <dgm:spPr/>
      <dgm:t>
        <a:bodyPr/>
        <a:lstStyle/>
        <a:p>
          <a:endParaRPr lang="tr-TR"/>
        </a:p>
      </dgm:t>
    </dgm:pt>
    <dgm:pt modelId="{C67C80B1-6B4F-47EF-BB92-70F77E5FDF80}" type="sibTrans" cxnId="{130AA034-A474-4809-BC2E-9A87889E8708}">
      <dgm:prSet/>
      <dgm:spPr/>
      <dgm:t>
        <a:bodyPr/>
        <a:lstStyle/>
        <a:p>
          <a:endParaRPr lang="tr-TR"/>
        </a:p>
      </dgm:t>
    </dgm:pt>
    <dgm:pt modelId="{706CEB24-53AE-4AC6-93DE-DE300557CF7E}">
      <dgm:prSet phldrT="[Metin]" custT="1"/>
      <dgm:spPr/>
      <dgm:t>
        <a:bodyPr/>
        <a:lstStyle/>
        <a:p>
          <a:r>
            <a:rPr lang="en-GB" sz="2000" b="1" noProof="0" dirty="0" smtClean="0"/>
            <a:t>Cleaning/</a:t>
          </a:r>
        </a:p>
        <a:p>
          <a:r>
            <a:rPr lang="en-GB" sz="2000" b="1" noProof="0" dirty="0" err="1" smtClean="0"/>
            <a:t>rehabilitati</a:t>
          </a:r>
          <a:r>
            <a:rPr lang="tr-TR" sz="2000" b="1" noProof="0" dirty="0" smtClean="0"/>
            <a:t>o</a:t>
          </a:r>
          <a:r>
            <a:rPr lang="en-GB" sz="2000" b="1" noProof="0" dirty="0" smtClean="0"/>
            <a:t>n days</a:t>
          </a:r>
          <a:endParaRPr lang="en-GB" sz="2000" b="1" noProof="0" dirty="0"/>
        </a:p>
      </dgm:t>
    </dgm:pt>
    <dgm:pt modelId="{8F34F3E6-AA0F-405D-9535-4E28FCF58ADB}" type="parTrans" cxnId="{B2B5E42B-1C81-4701-B95C-F4D7A65FC5A6}">
      <dgm:prSet/>
      <dgm:spPr/>
      <dgm:t>
        <a:bodyPr/>
        <a:lstStyle/>
        <a:p>
          <a:endParaRPr lang="tr-TR"/>
        </a:p>
      </dgm:t>
    </dgm:pt>
    <dgm:pt modelId="{4D4B7D4C-8CDA-4FA5-9B39-DFE46B1A11C3}" type="sibTrans" cxnId="{B2B5E42B-1C81-4701-B95C-F4D7A65FC5A6}">
      <dgm:prSet/>
      <dgm:spPr/>
      <dgm:t>
        <a:bodyPr/>
        <a:lstStyle/>
        <a:p>
          <a:endParaRPr lang="tr-TR"/>
        </a:p>
      </dgm:t>
    </dgm:pt>
    <dgm:pt modelId="{DC520815-D9CD-4555-8117-381B59ACD0EE}" type="pres">
      <dgm:prSet presAssocID="{345B011E-3019-4706-8856-D38435AB577D}" presName="Name0" presStyleCnt="0">
        <dgm:presLayoutVars>
          <dgm:dir/>
          <dgm:resizeHandles val="exact"/>
        </dgm:presLayoutVars>
      </dgm:prSet>
      <dgm:spPr/>
      <dgm:t>
        <a:bodyPr/>
        <a:lstStyle/>
        <a:p>
          <a:endParaRPr lang="tr-TR"/>
        </a:p>
      </dgm:t>
    </dgm:pt>
    <dgm:pt modelId="{DCA8F8BA-E08F-4B6F-BEC6-BA36922AA8BB}" type="pres">
      <dgm:prSet presAssocID="{80756857-5821-4447-AF7A-13C22EC360AA}" presName="Name5" presStyleLbl="vennNode1" presStyleIdx="0" presStyleCnt="4">
        <dgm:presLayoutVars>
          <dgm:bulletEnabled val="1"/>
        </dgm:presLayoutVars>
      </dgm:prSet>
      <dgm:spPr/>
      <dgm:t>
        <a:bodyPr/>
        <a:lstStyle/>
        <a:p>
          <a:endParaRPr lang="tr-TR"/>
        </a:p>
      </dgm:t>
    </dgm:pt>
    <dgm:pt modelId="{461DE7C3-0C1A-4C7E-BEF6-C646AD307DF5}" type="pres">
      <dgm:prSet presAssocID="{70052FC4-1C11-41BC-91E4-979A1ACE7C13}" presName="space" presStyleCnt="0"/>
      <dgm:spPr/>
    </dgm:pt>
    <dgm:pt modelId="{43A56581-A990-40CB-A224-25B269D51EFD}" type="pres">
      <dgm:prSet presAssocID="{493EB04E-63FE-495E-A2DF-F457576D2CDD}" presName="Name5" presStyleLbl="vennNode1" presStyleIdx="1" presStyleCnt="4" custLinFactNeighborX="3624" custLinFactNeighborY="-107">
        <dgm:presLayoutVars>
          <dgm:bulletEnabled val="1"/>
        </dgm:presLayoutVars>
      </dgm:prSet>
      <dgm:spPr/>
      <dgm:t>
        <a:bodyPr/>
        <a:lstStyle/>
        <a:p>
          <a:endParaRPr lang="tr-TR"/>
        </a:p>
      </dgm:t>
    </dgm:pt>
    <dgm:pt modelId="{4462531B-A235-4E14-822C-CD8E00F28064}" type="pres">
      <dgm:prSet presAssocID="{97E76F3F-CB96-4AA4-B559-C7F6ABE278E1}" presName="space" presStyleCnt="0"/>
      <dgm:spPr/>
    </dgm:pt>
    <dgm:pt modelId="{F571CA61-50CB-4086-BC82-58C944BD9221}" type="pres">
      <dgm:prSet presAssocID="{BF13A7A1-3A18-499E-A7DD-9FCBC822CD46}" presName="Name5" presStyleLbl="vennNode1" presStyleIdx="2" presStyleCnt="4">
        <dgm:presLayoutVars>
          <dgm:bulletEnabled val="1"/>
        </dgm:presLayoutVars>
      </dgm:prSet>
      <dgm:spPr/>
      <dgm:t>
        <a:bodyPr/>
        <a:lstStyle/>
        <a:p>
          <a:endParaRPr lang="tr-TR"/>
        </a:p>
      </dgm:t>
    </dgm:pt>
    <dgm:pt modelId="{73F45764-5B12-467F-BD83-F8287ED7627A}" type="pres">
      <dgm:prSet presAssocID="{C67C80B1-6B4F-47EF-BB92-70F77E5FDF80}" presName="space" presStyleCnt="0"/>
      <dgm:spPr/>
    </dgm:pt>
    <dgm:pt modelId="{9D648EDD-AA93-490B-88EF-58F8166CE282}" type="pres">
      <dgm:prSet presAssocID="{706CEB24-53AE-4AC6-93DE-DE300557CF7E}" presName="Name5" presStyleLbl="vennNode1" presStyleIdx="3" presStyleCnt="4">
        <dgm:presLayoutVars>
          <dgm:bulletEnabled val="1"/>
        </dgm:presLayoutVars>
      </dgm:prSet>
      <dgm:spPr/>
      <dgm:t>
        <a:bodyPr/>
        <a:lstStyle/>
        <a:p>
          <a:endParaRPr lang="tr-TR"/>
        </a:p>
      </dgm:t>
    </dgm:pt>
  </dgm:ptLst>
  <dgm:cxnLst>
    <dgm:cxn modelId="{0B823605-5A25-4AA7-A048-ACB66CEE6B13}" type="presOf" srcId="{345B011E-3019-4706-8856-D38435AB577D}" destId="{DC520815-D9CD-4555-8117-381B59ACD0EE}" srcOrd="0" destOrd="0" presId="urn:microsoft.com/office/officeart/2005/8/layout/venn3"/>
    <dgm:cxn modelId="{FB989A9E-C254-4E53-8FBA-9B665EE3E67B}" type="presOf" srcId="{BF13A7A1-3A18-499E-A7DD-9FCBC822CD46}" destId="{F571CA61-50CB-4086-BC82-58C944BD9221}" srcOrd="0" destOrd="0" presId="urn:microsoft.com/office/officeart/2005/8/layout/venn3"/>
    <dgm:cxn modelId="{130AA034-A474-4809-BC2E-9A87889E8708}" srcId="{345B011E-3019-4706-8856-D38435AB577D}" destId="{BF13A7A1-3A18-499E-A7DD-9FCBC822CD46}" srcOrd="2" destOrd="0" parTransId="{29DE8925-9D05-4283-B2A6-EB88FA30B9DC}" sibTransId="{C67C80B1-6B4F-47EF-BB92-70F77E5FDF80}"/>
    <dgm:cxn modelId="{B2B5E42B-1C81-4701-B95C-F4D7A65FC5A6}" srcId="{345B011E-3019-4706-8856-D38435AB577D}" destId="{706CEB24-53AE-4AC6-93DE-DE300557CF7E}" srcOrd="3" destOrd="0" parTransId="{8F34F3E6-AA0F-405D-9535-4E28FCF58ADB}" sibTransId="{4D4B7D4C-8CDA-4FA5-9B39-DFE46B1A11C3}"/>
    <dgm:cxn modelId="{092BC2F6-FB0B-4C8C-8F0A-BD1173CEEFEC}" type="presOf" srcId="{493EB04E-63FE-495E-A2DF-F457576D2CDD}" destId="{43A56581-A990-40CB-A224-25B269D51EFD}" srcOrd="0" destOrd="0" presId="urn:microsoft.com/office/officeart/2005/8/layout/venn3"/>
    <dgm:cxn modelId="{34E319EF-1280-43F5-A57E-55803BEA006A}" type="presOf" srcId="{80756857-5821-4447-AF7A-13C22EC360AA}" destId="{DCA8F8BA-E08F-4B6F-BEC6-BA36922AA8BB}" srcOrd="0" destOrd="0" presId="urn:microsoft.com/office/officeart/2005/8/layout/venn3"/>
    <dgm:cxn modelId="{92F0A009-F294-4082-820F-A2FE63D65550}" type="presOf" srcId="{706CEB24-53AE-4AC6-93DE-DE300557CF7E}" destId="{9D648EDD-AA93-490B-88EF-58F8166CE282}" srcOrd="0" destOrd="0" presId="urn:microsoft.com/office/officeart/2005/8/layout/venn3"/>
    <dgm:cxn modelId="{4D2FAFE6-16A4-4BA1-9876-5502E039C257}" srcId="{345B011E-3019-4706-8856-D38435AB577D}" destId="{80756857-5821-4447-AF7A-13C22EC360AA}" srcOrd="0" destOrd="0" parTransId="{49E3BBF8-483F-490D-8793-799E78684332}" sibTransId="{70052FC4-1C11-41BC-91E4-979A1ACE7C13}"/>
    <dgm:cxn modelId="{4DCD3E8B-B450-4268-98CA-2F371A1A8F29}" srcId="{345B011E-3019-4706-8856-D38435AB577D}" destId="{493EB04E-63FE-495E-A2DF-F457576D2CDD}" srcOrd="1" destOrd="0" parTransId="{139972C5-A5A9-4821-B692-F39F24DD27BF}" sibTransId="{97E76F3F-CB96-4AA4-B559-C7F6ABE278E1}"/>
    <dgm:cxn modelId="{4B064E5E-BD4E-4BD2-A213-161DF1A22AE3}" type="presParOf" srcId="{DC520815-D9CD-4555-8117-381B59ACD0EE}" destId="{DCA8F8BA-E08F-4B6F-BEC6-BA36922AA8BB}" srcOrd="0" destOrd="0" presId="urn:microsoft.com/office/officeart/2005/8/layout/venn3"/>
    <dgm:cxn modelId="{42E48434-7297-4CF7-9942-AE1BF45C7829}" type="presParOf" srcId="{DC520815-D9CD-4555-8117-381B59ACD0EE}" destId="{461DE7C3-0C1A-4C7E-BEF6-C646AD307DF5}" srcOrd="1" destOrd="0" presId="urn:microsoft.com/office/officeart/2005/8/layout/venn3"/>
    <dgm:cxn modelId="{36DBA946-42BB-4DA8-8268-DA3D07DC0DDC}" type="presParOf" srcId="{DC520815-D9CD-4555-8117-381B59ACD0EE}" destId="{43A56581-A990-40CB-A224-25B269D51EFD}" srcOrd="2" destOrd="0" presId="urn:microsoft.com/office/officeart/2005/8/layout/venn3"/>
    <dgm:cxn modelId="{FCFC490D-D872-4B98-B165-04FC4043FA85}" type="presParOf" srcId="{DC520815-D9CD-4555-8117-381B59ACD0EE}" destId="{4462531B-A235-4E14-822C-CD8E00F28064}" srcOrd="3" destOrd="0" presId="urn:microsoft.com/office/officeart/2005/8/layout/venn3"/>
    <dgm:cxn modelId="{F7FC2CDD-8EDF-48ED-A28F-A91D8A9F37F7}" type="presParOf" srcId="{DC520815-D9CD-4555-8117-381B59ACD0EE}" destId="{F571CA61-50CB-4086-BC82-58C944BD9221}" srcOrd="4" destOrd="0" presId="urn:microsoft.com/office/officeart/2005/8/layout/venn3"/>
    <dgm:cxn modelId="{B318D283-EC8C-4DE5-B2EC-B7BA4CC0983E}" type="presParOf" srcId="{DC520815-D9CD-4555-8117-381B59ACD0EE}" destId="{73F45764-5B12-467F-BD83-F8287ED7627A}" srcOrd="5" destOrd="0" presId="urn:microsoft.com/office/officeart/2005/8/layout/venn3"/>
    <dgm:cxn modelId="{7F698015-3844-4839-94CE-37C54F0FDEAF}" type="presParOf" srcId="{DC520815-D9CD-4555-8117-381B59ACD0EE}" destId="{9D648EDD-AA93-490B-88EF-58F8166CE282}" srcOrd="6" destOrd="0" presId="urn:microsoft.com/office/officeart/2005/8/layout/venn3"/>
  </dgm:cxnLst>
  <dgm:bg/>
  <dgm:whole/>
</dgm:dataModel>
</file>

<file path=ppt/diagrams/data2.xml><?xml version="1.0" encoding="utf-8"?>
<dgm:dataModel xmlns:dgm="http://schemas.openxmlformats.org/drawingml/2006/diagram" xmlns:a="http://schemas.openxmlformats.org/drawingml/2006/main">
  <dgm:ptLst>
    <dgm:pt modelId="{3A18064B-F6BA-474C-AF4E-65ADF0220486}" type="doc">
      <dgm:prSet loTypeId="urn:microsoft.com/office/officeart/2005/8/layout/venn3" loCatId="relationship" qsTypeId="urn:microsoft.com/office/officeart/2005/8/quickstyle/simple3" qsCatId="simple" csTypeId="urn:microsoft.com/office/officeart/2005/8/colors/colorful1" csCatId="colorful" phldr="1"/>
      <dgm:spPr/>
      <dgm:t>
        <a:bodyPr/>
        <a:lstStyle/>
        <a:p>
          <a:endParaRPr lang="tr-TR"/>
        </a:p>
      </dgm:t>
    </dgm:pt>
    <dgm:pt modelId="{1EFD3310-7106-4031-9CB4-76C1BF12D4D4}">
      <dgm:prSet phldrT="[Metin]" custT="1"/>
      <dgm:spPr/>
      <dgm:t>
        <a:bodyPr/>
        <a:lstStyle/>
        <a:p>
          <a:r>
            <a:rPr lang="en-GB" sz="2000" b="1" noProof="0" dirty="0" smtClean="0"/>
            <a:t>Training programs</a:t>
          </a:r>
        </a:p>
        <a:p>
          <a:r>
            <a:rPr lang="en-GB" sz="2000" b="1" noProof="0" dirty="0" smtClean="0"/>
            <a:t>(schools, city groups, local </a:t>
          </a:r>
          <a:r>
            <a:rPr lang="tr-TR" sz="2000" b="1" noProof="0" dirty="0" smtClean="0"/>
            <a:t>org.</a:t>
          </a:r>
          <a:r>
            <a:rPr lang="en-GB" sz="2000" b="1" noProof="0" dirty="0" smtClean="0"/>
            <a:t>)</a:t>
          </a:r>
          <a:endParaRPr lang="en-GB" sz="2000" b="1" noProof="0" dirty="0"/>
        </a:p>
      </dgm:t>
    </dgm:pt>
    <dgm:pt modelId="{993C23C4-218F-4B18-BC0C-792482DCF6A4}" type="parTrans" cxnId="{55A36AFE-62A3-4BF0-8715-C1D5127F2AE7}">
      <dgm:prSet/>
      <dgm:spPr/>
      <dgm:t>
        <a:bodyPr/>
        <a:lstStyle/>
        <a:p>
          <a:endParaRPr lang="tr-TR"/>
        </a:p>
      </dgm:t>
    </dgm:pt>
    <dgm:pt modelId="{BCC2FE3B-2E62-4606-B1DD-EE203965D6CF}" type="sibTrans" cxnId="{55A36AFE-62A3-4BF0-8715-C1D5127F2AE7}">
      <dgm:prSet/>
      <dgm:spPr/>
      <dgm:t>
        <a:bodyPr/>
        <a:lstStyle/>
        <a:p>
          <a:endParaRPr lang="tr-TR"/>
        </a:p>
      </dgm:t>
    </dgm:pt>
    <dgm:pt modelId="{313FFE21-442C-4B0F-A06F-01D464F56AED}">
      <dgm:prSet phldrT="[Metin]" custT="1"/>
      <dgm:spPr/>
      <dgm:t>
        <a:bodyPr/>
        <a:lstStyle/>
        <a:p>
          <a:r>
            <a:rPr lang="en-GB" sz="2000" b="1" noProof="0" dirty="0" smtClean="0"/>
            <a:t>Media</a:t>
          </a:r>
          <a:r>
            <a:rPr lang="tr-TR" sz="2000" b="1" dirty="0" smtClean="0"/>
            <a:t>/ internet</a:t>
          </a:r>
          <a:endParaRPr lang="tr-TR" sz="2000" b="1" dirty="0"/>
        </a:p>
      </dgm:t>
    </dgm:pt>
    <dgm:pt modelId="{A1E2BA61-2145-4362-AA15-27EC078AA582}" type="parTrans" cxnId="{BBF43ABE-8F89-4ACC-A39E-1810920899B2}">
      <dgm:prSet/>
      <dgm:spPr/>
      <dgm:t>
        <a:bodyPr/>
        <a:lstStyle/>
        <a:p>
          <a:endParaRPr lang="tr-TR"/>
        </a:p>
      </dgm:t>
    </dgm:pt>
    <dgm:pt modelId="{4AE04194-32C5-4198-A0A2-7E2CFE59054E}" type="sibTrans" cxnId="{BBF43ABE-8F89-4ACC-A39E-1810920899B2}">
      <dgm:prSet/>
      <dgm:spPr/>
      <dgm:t>
        <a:bodyPr/>
        <a:lstStyle/>
        <a:p>
          <a:endParaRPr lang="tr-TR"/>
        </a:p>
      </dgm:t>
    </dgm:pt>
    <dgm:pt modelId="{F259E49A-2A29-4290-B17A-5C0669C88DD8}">
      <dgm:prSet phldrT="[Metin]" custT="1"/>
      <dgm:spPr/>
      <dgm:t>
        <a:bodyPr/>
        <a:lstStyle/>
        <a:p>
          <a:r>
            <a:rPr lang="en-GB" sz="2000" b="1" noProof="0" dirty="0" smtClean="0"/>
            <a:t>Public surveys</a:t>
          </a:r>
          <a:endParaRPr lang="en-GB" sz="2000" b="1" noProof="0" dirty="0"/>
        </a:p>
      </dgm:t>
    </dgm:pt>
    <dgm:pt modelId="{A6A6378A-6E2C-4A28-9A15-D53B5CEF29E2}" type="parTrans" cxnId="{4DF67B2D-A01D-43F5-981B-288847AE206C}">
      <dgm:prSet/>
      <dgm:spPr/>
      <dgm:t>
        <a:bodyPr/>
        <a:lstStyle/>
        <a:p>
          <a:endParaRPr lang="tr-TR"/>
        </a:p>
      </dgm:t>
    </dgm:pt>
    <dgm:pt modelId="{AB6EE819-D9FD-4902-8988-9B8F056A8512}" type="sibTrans" cxnId="{4DF67B2D-A01D-43F5-981B-288847AE206C}">
      <dgm:prSet/>
      <dgm:spPr/>
      <dgm:t>
        <a:bodyPr/>
        <a:lstStyle/>
        <a:p>
          <a:endParaRPr lang="tr-TR"/>
        </a:p>
      </dgm:t>
    </dgm:pt>
    <dgm:pt modelId="{D0287D1C-4385-4671-8FC0-796945FA2617}">
      <dgm:prSet phldrT="[Metin]" custT="1"/>
      <dgm:spPr/>
      <dgm:t>
        <a:bodyPr/>
        <a:lstStyle/>
        <a:p>
          <a:r>
            <a:rPr lang="en-GB" sz="2000" b="1" noProof="0" dirty="0" smtClean="0"/>
            <a:t>Various activities heading focal points</a:t>
          </a:r>
          <a:endParaRPr lang="en-GB" sz="2000" b="1" noProof="0" dirty="0"/>
        </a:p>
      </dgm:t>
    </dgm:pt>
    <dgm:pt modelId="{99CFB5B9-2684-4390-B273-3C840F0A8E6B}" type="parTrans" cxnId="{76AA4219-7670-4DC0-9AD4-3C384564269F}">
      <dgm:prSet/>
      <dgm:spPr/>
      <dgm:t>
        <a:bodyPr/>
        <a:lstStyle/>
        <a:p>
          <a:endParaRPr lang="tr-TR"/>
        </a:p>
      </dgm:t>
    </dgm:pt>
    <dgm:pt modelId="{D21B344B-59D3-4934-B27E-5F92247DFEF8}" type="sibTrans" cxnId="{76AA4219-7670-4DC0-9AD4-3C384564269F}">
      <dgm:prSet/>
      <dgm:spPr/>
      <dgm:t>
        <a:bodyPr/>
        <a:lstStyle/>
        <a:p>
          <a:endParaRPr lang="tr-TR"/>
        </a:p>
      </dgm:t>
    </dgm:pt>
    <dgm:pt modelId="{46DFF94D-EDAE-41AA-B5B3-753310B286C9}" type="pres">
      <dgm:prSet presAssocID="{3A18064B-F6BA-474C-AF4E-65ADF0220486}" presName="Name0" presStyleCnt="0">
        <dgm:presLayoutVars>
          <dgm:dir/>
          <dgm:resizeHandles val="exact"/>
        </dgm:presLayoutVars>
      </dgm:prSet>
      <dgm:spPr/>
      <dgm:t>
        <a:bodyPr/>
        <a:lstStyle/>
        <a:p>
          <a:endParaRPr lang="tr-TR"/>
        </a:p>
      </dgm:t>
    </dgm:pt>
    <dgm:pt modelId="{80235BF2-A37E-4DF9-80FE-1C26C0A35BA7}" type="pres">
      <dgm:prSet presAssocID="{1EFD3310-7106-4031-9CB4-76C1BF12D4D4}" presName="Name5" presStyleLbl="vennNode1" presStyleIdx="0" presStyleCnt="4">
        <dgm:presLayoutVars>
          <dgm:bulletEnabled val="1"/>
        </dgm:presLayoutVars>
      </dgm:prSet>
      <dgm:spPr/>
      <dgm:t>
        <a:bodyPr/>
        <a:lstStyle/>
        <a:p>
          <a:endParaRPr lang="tr-TR"/>
        </a:p>
      </dgm:t>
    </dgm:pt>
    <dgm:pt modelId="{36DFCEC9-C33E-409B-AA70-74241B7AF248}" type="pres">
      <dgm:prSet presAssocID="{BCC2FE3B-2E62-4606-B1DD-EE203965D6CF}" presName="space" presStyleCnt="0"/>
      <dgm:spPr/>
      <dgm:t>
        <a:bodyPr/>
        <a:lstStyle/>
        <a:p>
          <a:endParaRPr lang="tr-TR"/>
        </a:p>
      </dgm:t>
    </dgm:pt>
    <dgm:pt modelId="{430DA797-4F85-418A-919E-15B8C35FF5B5}" type="pres">
      <dgm:prSet presAssocID="{313FFE21-442C-4B0F-A06F-01D464F56AED}" presName="Name5" presStyleLbl="vennNode1" presStyleIdx="1" presStyleCnt="4" custLinFactNeighborX="18002" custLinFactNeighborY="1192">
        <dgm:presLayoutVars>
          <dgm:bulletEnabled val="1"/>
        </dgm:presLayoutVars>
      </dgm:prSet>
      <dgm:spPr/>
      <dgm:t>
        <a:bodyPr/>
        <a:lstStyle/>
        <a:p>
          <a:endParaRPr lang="tr-TR"/>
        </a:p>
      </dgm:t>
    </dgm:pt>
    <dgm:pt modelId="{42646EC3-04E1-44B4-8AA1-F68F4B2A51F1}" type="pres">
      <dgm:prSet presAssocID="{4AE04194-32C5-4198-A0A2-7E2CFE59054E}" presName="space" presStyleCnt="0"/>
      <dgm:spPr/>
      <dgm:t>
        <a:bodyPr/>
        <a:lstStyle/>
        <a:p>
          <a:endParaRPr lang="tr-TR"/>
        </a:p>
      </dgm:t>
    </dgm:pt>
    <dgm:pt modelId="{1ECCC80C-B2DE-4DD3-B429-2A9742498BBD}" type="pres">
      <dgm:prSet presAssocID="{F259E49A-2A29-4290-B17A-5C0669C88DD8}" presName="Name5" presStyleLbl="vennNode1" presStyleIdx="2" presStyleCnt="4">
        <dgm:presLayoutVars>
          <dgm:bulletEnabled val="1"/>
        </dgm:presLayoutVars>
      </dgm:prSet>
      <dgm:spPr/>
      <dgm:t>
        <a:bodyPr/>
        <a:lstStyle/>
        <a:p>
          <a:endParaRPr lang="tr-TR"/>
        </a:p>
      </dgm:t>
    </dgm:pt>
    <dgm:pt modelId="{5F1FF036-0DBE-4FD1-B3B0-DAA982F7888E}" type="pres">
      <dgm:prSet presAssocID="{AB6EE819-D9FD-4902-8988-9B8F056A8512}" presName="space" presStyleCnt="0"/>
      <dgm:spPr/>
      <dgm:t>
        <a:bodyPr/>
        <a:lstStyle/>
        <a:p>
          <a:endParaRPr lang="tr-TR"/>
        </a:p>
      </dgm:t>
    </dgm:pt>
    <dgm:pt modelId="{4256037C-B303-4D72-96D2-42E7A83CCE1C}" type="pres">
      <dgm:prSet presAssocID="{D0287D1C-4385-4671-8FC0-796945FA2617}" presName="Name5" presStyleLbl="vennNode1" presStyleIdx="3" presStyleCnt="4">
        <dgm:presLayoutVars>
          <dgm:bulletEnabled val="1"/>
        </dgm:presLayoutVars>
      </dgm:prSet>
      <dgm:spPr/>
      <dgm:t>
        <a:bodyPr/>
        <a:lstStyle/>
        <a:p>
          <a:endParaRPr lang="tr-TR"/>
        </a:p>
      </dgm:t>
    </dgm:pt>
  </dgm:ptLst>
  <dgm:cxnLst>
    <dgm:cxn modelId="{967A5420-FC0E-4180-9936-1FCA3624A185}" type="presOf" srcId="{313FFE21-442C-4B0F-A06F-01D464F56AED}" destId="{430DA797-4F85-418A-919E-15B8C35FF5B5}" srcOrd="0" destOrd="0" presId="urn:microsoft.com/office/officeart/2005/8/layout/venn3"/>
    <dgm:cxn modelId="{3A079601-2141-4420-A0E1-6A2EAEFFB626}" type="presOf" srcId="{F259E49A-2A29-4290-B17A-5C0669C88DD8}" destId="{1ECCC80C-B2DE-4DD3-B429-2A9742498BBD}" srcOrd="0" destOrd="0" presId="urn:microsoft.com/office/officeart/2005/8/layout/venn3"/>
    <dgm:cxn modelId="{55A36AFE-62A3-4BF0-8715-C1D5127F2AE7}" srcId="{3A18064B-F6BA-474C-AF4E-65ADF0220486}" destId="{1EFD3310-7106-4031-9CB4-76C1BF12D4D4}" srcOrd="0" destOrd="0" parTransId="{993C23C4-218F-4B18-BC0C-792482DCF6A4}" sibTransId="{BCC2FE3B-2E62-4606-B1DD-EE203965D6CF}"/>
    <dgm:cxn modelId="{3A3C24D5-2A36-4F8F-BC1F-4E94C03D0464}" type="presOf" srcId="{3A18064B-F6BA-474C-AF4E-65ADF0220486}" destId="{46DFF94D-EDAE-41AA-B5B3-753310B286C9}" srcOrd="0" destOrd="0" presId="urn:microsoft.com/office/officeart/2005/8/layout/venn3"/>
    <dgm:cxn modelId="{4DF67B2D-A01D-43F5-981B-288847AE206C}" srcId="{3A18064B-F6BA-474C-AF4E-65ADF0220486}" destId="{F259E49A-2A29-4290-B17A-5C0669C88DD8}" srcOrd="2" destOrd="0" parTransId="{A6A6378A-6E2C-4A28-9A15-D53B5CEF29E2}" sibTransId="{AB6EE819-D9FD-4902-8988-9B8F056A8512}"/>
    <dgm:cxn modelId="{48FB0283-4344-4F13-A800-C44C0E5F99CD}" type="presOf" srcId="{1EFD3310-7106-4031-9CB4-76C1BF12D4D4}" destId="{80235BF2-A37E-4DF9-80FE-1C26C0A35BA7}" srcOrd="0" destOrd="0" presId="urn:microsoft.com/office/officeart/2005/8/layout/venn3"/>
    <dgm:cxn modelId="{76AA4219-7670-4DC0-9AD4-3C384564269F}" srcId="{3A18064B-F6BA-474C-AF4E-65ADF0220486}" destId="{D0287D1C-4385-4671-8FC0-796945FA2617}" srcOrd="3" destOrd="0" parTransId="{99CFB5B9-2684-4390-B273-3C840F0A8E6B}" sibTransId="{D21B344B-59D3-4934-B27E-5F92247DFEF8}"/>
    <dgm:cxn modelId="{FA525D30-063D-48F1-ACD1-944A9334758D}" type="presOf" srcId="{D0287D1C-4385-4671-8FC0-796945FA2617}" destId="{4256037C-B303-4D72-96D2-42E7A83CCE1C}" srcOrd="0" destOrd="0" presId="urn:microsoft.com/office/officeart/2005/8/layout/venn3"/>
    <dgm:cxn modelId="{BBF43ABE-8F89-4ACC-A39E-1810920899B2}" srcId="{3A18064B-F6BA-474C-AF4E-65ADF0220486}" destId="{313FFE21-442C-4B0F-A06F-01D464F56AED}" srcOrd="1" destOrd="0" parTransId="{A1E2BA61-2145-4362-AA15-27EC078AA582}" sibTransId="{4AE04194-32C5-4198-A0A2-7E2CFE59054E}"/>
    <dgm:cxn modelId="{28056992-7D94-42EA-BE8A-2115BC38FC50}" type="presParOf" srcId="{46DFF94D-EDAE-41AA-B5B3-753310B286C9}" destId="{80235BF2-A37E-4DF9-80FE-1C26C0A35BA7}" srcOrd="0" destOrd="0" presId="urn:microsoft.com/office/officeart/2005/8/layout/venn3"/>
    <dgm:cxn modelId="{79846A87-E5F5-498F-BF71-1DA2917BDC4A}" type="presParOf" srcId="{46DFF94D-EDAE-41AA-B5B3-753310B286C9}" destId="{36DFCEC9-C33E-409B-AA70-74241B7AF248}" srcOrd="1" destOrd="0" presId="urn:microsoft.com/office/officeart/2005/8/layout/venn3"/>
    <dgm:cxn modelId="{78B47C21-24FE-49C1-A00D-CD26AC5CE902}" type="presParOf" srcId="{46DFF94D-EDAE-41AA-B5B3-753310B286C9}" destId="{430DA797-4F85-418A-919E-15B8C35FF5B5}" srcOrd="2" destOrd="0" presId="urn:microsoft.com/office/officeart/2005/8/layout/venn3"/>
    <dgm:cxn modelId="{07AC2E6B-43F6-45F4-B39D-7527C76B5385}" type="presParOf" srcId="{46DFF94D-EDAE-41AA-B5B3-753310B286C9}" destId="{42646EC3-04E1-44B4-8AA1-F68F4B2A51F1}" srcOrd="3" destOrd="0" presId="urn:microsoft.com/office/officeart/2005/8/layout/venn3"/>
    <dgm:cxn modelId="{A2F97DA2-A6C1-4059-8771-84A8B9D9D090}" type="presParOf" srcId="{46DFF94D-EDAE-41AA-B5B3-753310B286C9}" destId="{1ECCC80C-B2DE-4DD3-B429-2A9742498BBD}" srcOrd="4" destOrd="0" presId="urn:microsoft.com/office/officeart/2005/8/layout/venn3"/>
    <dgm:cxn modelId="{B183A4AB-0ADD-4644-987E-9E13285A8EC2}" type="presParOf" srcId="{46DFF94D-EDAE-41AA-B5B3-753310B286C9}" destId="{5F1FF036-0DBE-4FD1-B3B0-DAA982F7888E}" srcOrd="5" destOrd="0" presId="urn:microsoft.com/office/officeart/2005/8/layout/venn3"/>
    <dgm:cxn modelId="{7EE6B5BE-F551-4F82-80F0-75AC246F347E}" type="presParOf" srcId="{46DFF94D-EDAE-41AA-B5B3-753310B286C9}" destId="{4256037C-B303-4D72-96D2-42E7A83CCE1C}" srcOrd="6" destOrd="0" presId="urn:microsoft.com/office/officeart/2005/8/layout/venn3"/>
  </dgm:cxnLst>
  <dgm:bg/>
  <dgm:whole/>
</dgm:dataModel>
</file>

<file path=ppt/diagrams/data3.xml><?xml version="1.0" encoding="utf-8"?>
<dgm:dataModel xmlns:dgm="http://schemas.openxmlformats.org/drawingml/2006/diagram" xmlns:a="http://schemas.openxmlformats.org/drawingml/2006/main">
  <dgm:ptLst>
    <dgm:pt modelId="{61B73249-6187-49F3-82AB-024E7C73D7DD}" type="doc">
      <dgm:prSet loTypeId="urn:microsoft.com/office/officeart/2005/8/layout/process4" loCatId="list" qsTypeId="urn:microsoft.com/office/officeart/2005/8/quickstyle/simple1" qsCatId="simple" csTypeId="urn:microsoft.com/office/officeart/2005/8/colors/accent3_3" csCatId="accent3" phldr="1"/>
      <dgm:spPr/>
      <dgm:t>
        <a:bodyPr/>
        <a:lstStyle/>
        <a:p>
          <a:endParaRPr lang="tr-TR"/>
        </a:p>
      </dgm:t>
    </dgm:pt>
    <dgm:pt modelId="{C6EFC588-B22E-464B-9FDD-3BAF74C151DC}">
      <dgm:prSet phldrT="[Metin]"/>
      <dgm:spPr/>
      <dgm:t>
        <a:bodyPr/>
        <a:lstStyle/>
        <a:p>
          <a:r>
            <a:rPr lang="tr-TR" noProof="0" dirty="0" smtClean="0">
              <a:solidFill>
                <a:schemeClr val="tx1"/>
              </a:solidFill>
            </a:rPr>
            <a:t>Improvement </a:t>
          </a:r>
          <a:r>
            <a:rPr lang="en-US" noProof="0" dirty="0" smtClean="0">
              <a:solidFill>
                <a:schemeClr val="tx1"/>
              </a:solidFill>
            </a:rPr>
            <a:t>coordination and co-operation process among the institutions responsible f</a:t>
          </a:r>
          <a:r>
            <a:rPr lang="tr-TR" noProof="0" dirty="0" smtClean="0">
              <a:solidFill>
                <a:schemeClr val="tx1"/>
              </a:solidFill>
            </a:rPr>
            <a:t>or</a:t>
          </a:r>
          <a:r>
            <a:rPr lang="en-US" noProof="0" dirty="0" smtClean="0">
              <a:solidFill>
                <a:schemeClr val="tx1"/>
              </a:solidFill>
            </a:rPr>
            <a:t> water resources, environmental management, </a:t>
          </a:r>
          <a:r>
            <a:rPr lang="en-US" noProof="0" dirty="0" smtClean="0">
              <a:solidFill>
                <a:schemeClr val="tx1"/>
              </a:solidFill>
            </a:rPr>
            <a:t>agriculture</a:t>
          </a:r>
          <a:r>
            <a:rPr lang="tr-TR" noProof="0" dirty="0" smtClean="0">
              <a:solidFill>
                <a:schemeClr val="tx1"/>
              </a:solidFill>
            </a:rPr>
            <a:t>, </a:t>
          </a:r>
          <a:r>
            <a:rPr lang="tr-TR" noProof="0" dirty="0" smtClean="0">
              <a:solidFill>
                <a:schemeClr val="tx1"/>
              </a:solidFill>
            </a:rPr>
            <a:t>etc.</a:t>
          </a:r>
          <a:endParaRPr lang="en-US" noProof="0" dirty="0">
            <a:solidFill>
              <a:schemeClr val="tx1"/>
            </a:solidFill>
          </a:endParaRPr>
        </a:p>
      </dgm:t>
    </dgm:pt>
    <dgm:pt modelId="{8A62B20C-A069-46F2-98EC-01934F58C51B}" type="parTrans" cxnId="{8C078383-6BCB-4A9F-BCA5-95E5660284C9}">
      <dgm:prSet/>
      <dgm:spPr/>
      <dgm:t>
        <a:bodyPr/>
        <a:lstStyle/>
        <a:p>
          <a:endParaRPr lang="tr-TR"/>
        </a:p>
      </dgm:t>
    </dgm:pt>
    <dgm:pt modelId="{5FCD83AE-7223-4C1E-B1BA-E67B100C26D5}" type="sibTrans" cxnId="{8C078383-6BCB-4A9F-BCA5-95E5660284C9}">
      <dgm:prSet/>
      <dgm:spPr/>
      <dgm:t>
        <a:bodyPr/>
        <a:lstStyle/>
        <a:p>
          <a:endParaRPr lang="tr-TR"/>
        </a:p>
      </dgm:t>
    </dgm:pt>
    <dgm:pt modelId="{950FBC2F-D77B-41CD-8586-F8E5B0533ACA}">
      <dgm:prSet phldrT="[Metin]"/>
      <dgm:spPr/>
      <dgm:t>
        <a:bodyPr/>
        <a:lstStyle/>
        <a:p>
          <a:r>
            <a:rPr lang="en-US" b="0" dirty="0" smtClean="0">
              <a:solidFill>
                <a:schemeClr val="tx1"/>
              </a:solidFill>
            </a:rPr>
            <a:t>Identification of River Basin</a:t>
          </a:r>
          <a:r>
            <a:rPr lang="tr-TR" b="0" dirty="0" smtClean="0">
              <a:solidFill>
                <a:schemeClr val="tx1"/>
              </a:solidFill>
            </a:rPr>
            <a:t> </a:t>
          </a:r>
          <a:r>
            <a:rPr lang="en-US" b="0" dirty="0" smtClean="0">
              <a:solidFill>
                <a:schemeClr val="tx1"/>
              </a:solidFill>
            </a:rPr>
            <a:t>Authorities</a:t>
          </a:r>
          <a:r>
            <a:rPr lang="tr-TR" b="0" dirty="0" smtClean="0">
              <a:solidFill>
                <a:schemeClr val="tx1"/>
              </a:solidFill>
            </a:rPr>
            <a:t> </a:t>
          </a:r>
          <a:r>
            <a:rPr lang="en-US" b="0" noProof="0" dirty="0" smtClean="0">
              <a:solidFill>
                <a:schemeClr val="tx1"/>
              </a:solidFill>
            </a:rPr>
            <a:t>and</a:t>
          </a:r>
          <a:r>
            <a:rPr lang="tr-TR" b="0" dirty="0" smtClean="0">
              <a:solidFill>
                <a:schemeClr val="tx1"/>
              </a:solidFill>
            </a:rPr>
            <a:t> </a:t>
          </a:r>
          <a:r>
            <a:rPr lang="en-US" b="0" noProof="0" dirty="0" smtClean="0">
              <a:solidFill>
                <a:schemeClr val="tx1"/>
              </a:solidFill>
            </a:rPr>
            <a:t>Capacity</a:t>
          </a:r>
          <a:r>
            <a:rPr lang="tr-TR" b="0" dirty="0" smtClean="0">
              <a:solidFill>
                <a:schemeClr val="tx1"/>
              </a:solidFill>
            </a:rPr>
            <a:t> </a:t>
          </a:r>
          <a:r>
            <a:rPr lang="en-US" b="0" noProof="0" dirty="0" smtClean="0">
              <a:solidFill>
                <a:schemeClr val="tx1"/>
              </a:solidFill>
            </a:rPr>
            <a:t>Building</a:t>
          </a:r>
          <a:endParaRPr lang="en-US" b="0" noProof="0" dirty="0">
            <a:solidFill>
              <a:schemeClr val="tx1"/>
            </a:solidFill>
          </a:endParaRPr>
        </a:p>
      </dgm:t>
    </dgm:pt>
    <dgm:pt modelId="{76E4C616-EA08-4C17-9F25-1B4D399547C7}" type="parTrans" cxnId="{8E6C2C2D-8420-4121-8723-CF39BC40BCC2}">
      <dgm:prSet/>
      <dgm:spPr/>
      <dgm:t>
        <a:bodyPr/>
        <a:lstStyle/>
        <a:p>
          <a:endParaRPr lang="tr-TR"/>
        </a:p>
      </dgm:t>
    </dgm:pt>
    <dgm:pt modelId="{76FB5056-0079-4FF9-8D03-7EB35AE486BA}" type="sibTrans" cxnId="{8E6C2C2D-8420-4121-8723-CF39BC40BCC2}">
      <dgm:prSet/>
      <dgm:spPr/>
      <dgm:t>
        <a:bodyPr/>
        <a:lstStyle/>
        <a:p>
          <a:endParaRPr lang="tr-TR"/>
        </a:p>
      </dgm:t>
    </dgm:pt>
    <dgm:pt modelId="{5FF28AFA-2919-4298-BACB-3548C9BA1C07}" type="pres">
      <dgm:prSet presAssocID="{61B73249-6187-49F3-82AB-024E7C73D7DD}" presName="Name0" presStyleCnt="0">
        <dgm:presLayoutVars>
          <dgm:dir/>
          <dgm:animLvl val="lvl"/>
          <dgm:resizeHandles val="exact"/>
        </dgm:presLayoutVars>
      </dgm:prSet>
      <dgm:spPr/>
      <dgm:t>
        <a:bodyPr/>
        <a:lstStyle/>
        <a:p>
          <a:endParaRPr lang="tr-TR"/>
        </a:p>
      </dgm:t>
    </dgm:pt>
    <dgm:pt modelId="{6E1B3815-917C-45D2-B250-CA37428785D1}" type="pres">
      <dgm:prSet presAssocID="{950FBC2F-D77B-41CD-8586-F8E5B0533ACA}" presName="boxAndChildren" presStyleCnt="0"/>
      <dgm:spPr/>
      <dgm:t>
        <a:bodyPr/>
        <a:lstStyle/>
        <a:p>
          <a:endParaRPr lang="tr-TR"/>
        </a:p>
      </dgm:t>
    </dgm:pt>
    <dgm:pt modelId="{D24ECB39-2237-4320-95B9-B689BF010188}" type="pres">
      <dgm:prSet presAssocID="{950FBC2F-D77B-41CD-8586-F8E5B0533ACA}" presName="parentTextBox" presStyleLbl="node1" presStyleIdx="0" presStyleCnt="2"/>
      <dgm:spPr/>
      <dgm:t>
        <a:bodyPr/>
        <a:lstStyle/>
        <a:p>
          <a:endParaRPr lang="tr-TR"/>
        </a:p>
      </dgm:t>
    </dgm:pt>
    <dgm:pt modelId="{70580796-B76E-4BED-A00C-DD0D70E02897}" type="pres">
      <dgm:prSet presAssocID="{5FCD83AE-7223-4C1E-B1BA-E67B100C26D5}" presName="sp" presStyleCnt="0"/>
      <dgm:spPr/>
      <dgm:t>
        <a:bodyPr/>
        <a:lstStyle/>
        <a:p>
          <a:endParaRPr lang="tr-TR"/>
        </a:p>
      </dgm:t>
    </dgm:pt>
    <dgm:pt modelId="{4E185985-BA86-4BFC-B911-B577059811BF}" type="pres">
      <dgm:prSet presAssocID="{C6EFC588-B22E-464B-9FDD-3BAF74C151DC}" presName="arrowAndChildren" presStyleCnt="0"/>
      <dgm:spPr/>
      <dgm:t>
        <a:bodyPr/>
        <a:lstStyle/>
        <a:p>
          <a:endParaRPr lang="tr-TR"/>
        </a:p>
      </dgm:t>
    </dgm:pt>
    <dgm:pt modelId="{03E1DA38-1908-476A-8E55-C40C78406B33}" type="pres">
      <dgm:prSet presAssocID="{C6EFC588-B22E-464B-9FDD-3BAF74C151DC}" presName="parentTextArrow" presStyleLbl="node1" presStyleIdx="1" presStyleCnt="2"/>
      <dgm:spPr/>
      <dgm:t>
        <a:bodyPr/>
        <a:lstStyle/>
        <a:p>
          <a:endParaRPr lang="tr-TR"/>
        </a:p>
      </dgm:t>
    </dgm:pt>
  </dgm:ptLst>
  <dgm:cxnLst>
    <dgm:cxn modelId="{F3EC97B2-E892-48A5-89DF-DCFC03A2225E}" type="presOf" srcId="{950FBC2F-D77B-41CD-8586-F8E5B0533ACA}" destId="{D24ECB39-2237-4320-95B9-B689BF010188}" srcOrd="0" destOrd="0" presId="urn:microsoft.com/office/officeart/2005/8/layout/process4"/>
    <dgm:cxn modelId="{B2436095-D14D-4C9E-A4E1-D38EB111EBCD}" type="presOf" srcId="{C6EFC588-B22E-464B-9FDD-3BAF74C151DC}" destId="{03E1DA38-1908-476A-8E55-C40C78406B33}" srcOrd="0" destOrd="0" presId="urn:microsoft.com/office/officeart/2005/8/layout/process4"/>
    <dgm:cxn modelId="{8E6C2C2D-8420-4121-8723-CF39BC40BCC2}" srcId="{61B73249-6187-49F3-82AB-024E7C73D7DD}" destId="{950FBC2F-D77B-41CD-8586-F8E5B0533ACA}" srcOrd="1" destOrd="0" parTransId="{76E4C616-EA08-4C17-9F25-1B4D399547C7}" sibTransId="{76FB5056-0079-4FF9-8D03-7EB35AE486BA}"/>
    <dgm:cxn modelId="{AB5FEA08-F2D1-4240-9E5E-DE25F6A97ED3}" type="presOf" srcId="{61B73249-6187-49F3-82AB-024E7C73D7DD}" destId="{5FF28AFA-2919-4298-BACB-3548C9BA1C07}" srcOrd="0" destOrd="0" presId="urn:microsoft.com/office/officeart/2005/8/layout/process4"/>
    <dgm:cxn modelId="{8C078383-6BCB-4A9F-BCA5-95E5660284C9}" srcId="{61B73249-6187-49F3-82AB-024E7C73D7DD}" destId="{C6EFC588-B22E-464B-9FDD-3BAF74C151DC}" srcOrd="0" destOrd="0" parTransId="{8A62B20C-A069-46F2-98EC-01934F58C51B}" sibTransId="{5FCD83AE-7223-4C1E-B1BA-E67B100C26D5}"/>
    <dgm:cxn modelId="{63F1A0D5-E9E3-4D64-9008-7AF2B770C66F}" type="presParOf" srcId="{5FF28AFA-2919-4298-BACB-3548C9BA1C07}" destId="{6E1B3815-917C-45D2-B250-CA37428785D1}" srcOrd="0" destOrd="0" presId="urn:microsoft.com/office/officeart/2005/8/layout/process4"/>
    <dgm:cxn modelId="{46B2BC83-4B30-4801-9A8B-A91AA3ED1EB7}" type="presParOf" srcId="{6E1B3815-917C-45D2-B250-CA37428785D1}" destId="{D24ECB39-2237-4320-95B9-B689BF010188}" srcOrd="0" destOrd="0" presId="urn:microsoft.com/office/officeart/2005/8/layout/process4"/>
    <dgm:cxn modelId="{F554FD48-A509-4739-AB1C-38E25871BB0B}" type="presParOf" srcId="{5FF28AFA-2919-4298-BACB-3548C9BA1C07}" destId="{70580796-B76E-4BED-A00C-DD0D70E02897}" srcOrd="1" destOrd="0" presId="urn:microsoft.com/office/officeart/2005/8/layout/process4"/>
    <dgm:cxn modelId="{A3BBDE37-0D7F-4E3D-86A3-64CD1675715D}" type="presParOf" srcId="{5FF28AFA-2919-4298-BACB-3548C9BA1C07}" destId="{4E185985-BA86-4BFC-B911-B577059811BF}" srcOrd="2" destOrd="0" presId="urn:microsoft.com/office/officeart/2005/8/layout/process4"/>
    <dgm:cxn modelId="{0EA20239-8031-4F3A-8DC1-094579ED7EF9}" type="presParOf" srcId="{4E185985-BA86-4BFC-B911-B577059811BF}" destId="{03E1DA38-1908-476A-8E55-C40C78406B33}" srcOrd="0" destOrd="0" presId="urn:microsoft.com/office/officeart/2005/8/layout/process4"/>
  </dgm:cxnLst>
  <dgm:bg/>
  <dgm:whole/>
</dgm:dataModel>
</file>

<file path=ppt/diagrams/data4.xml><?xml version="1.0" encoding="utf-8"?>
<dgm:dataModel xmlns:dgm="http://schemas.openxmlformats.org/drawingml/2006/diagram" xmlns:a="http://schemas.openxmlformats.org/drawingml/2006/main">
  <dgm:ptLst>
    <dgm:pt modelId="{2AD180E4-8C98-4F8A-9A69-F62EF3B1F101}"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tr-TR"/>
        </a:p>
      </dgm:t>
    </dgm:pt>
    <dgm:pt modelId="{8A75C8D7-06C1-450B-89C8-75FCFDB63FBA}">
      <dgm:prSet phldrT="[Metin]" custT="1"/>
      <dgm:spPr/>
      <dgm:t>
        <a:bodyPr/>
        <a:lstStyle/>
        <a:p>
          <a:r>
            <a:rPr lang="en-US" sz="3200" b="1" noProof="0" dirty="0" smtClean="0">
              <a:solidFill>
                <a:schemeClr val="tx1"/>
              </a:solidFill>
            </a:rPr>
            <a:t>TRANSPOS</a:t>
          </a:r>
          <a:r>
            <a:rPr lang="tr-TR" sz="3200" b="1" noProof="0" dirty="0" smtClean="0">
              <a:solidFill>
                <a:schemeClr val="tx1"/>
              </a:solidFill>
            </a:rPr>
            <a:t>I</a:t>
          </a:r>
          <a:r>
            <a:rPr lang="en-US" sz="3200" b="1" noProof="0" dirty="0" smtClean="0">
              <a:solidFill>
                <a:schemeClr val="tx1"/>
              </a:solidFill>
            </a:rPr>
            <a:t>T</a:t>
          </a:r>
          <a:r>
            <a:rPr lang="tr-TR" sz="3200" b="1" noProof="0" dirty="0" smtClean="0">
              <a:solidFill>
                <a:schemeClr val="tx1"/>
              </a:solidFill>
            </a:rPr>
            <a:t>I</a:t>
          </a:r>
          <a:r>
            <a:rPr lang="en-US" sz="3200" b="1" noProof="0" dirty="0" smtClean="0">
              <a:solidFill>
                <a:schemeClr val="tx1"/>
              </a:solidFill>
            </a:rPr>
            <a:t>ON</a:t>
          </a:r>
          <a:r>
            <a:rPr lang="tr-TR" sz="3200" b="1" noProof="0" dirty="0" smtClean="0">
              <a:solidFill>
                <a:schemeClr val="tx1"/>
              </a:solidFill>
            </a:rPr>
            <a:t> OF THE EU WFD</a:t>
          </a:r>
          <a:r>
            <a:rPr lang="en-US" sz="3200" b="1" noProof="0" dirty="0" smtClean="0">
              <a:solidFill>
                <a:schemeClr val="tx1"/>
              </a:solidFill>
            </a:rPr>
            <a:t> </a:t>
          </a:r>
          <a:r>
            <a:rPr lang="tr-TR" sz="3200" b="1" noProof="0" dirty="0" smtClean="0">
              <a:solidFill>
                <a:schemeClr val="tx1"/>
              </a:solidFill>
            </a:rPr>
            <a:t>I</a:t>
          </a:r>
          <a:r>
            <a:rPr lang="en-US" sz="3200" b="1" noProof="0" dirty="0" smtClean="0">
              <a:solidFill>
                <a:schemeClr val="tx1"/>
              </a:solidFill>
            </a:rPr>
            <a:t>N NAT</a:t>
          </a:r>
          <a:r>
            <a:rPr lang="tr-TR" sz="3200" b="1" noProof="0" dirty="0" smtClean="0">
              <a:solidFill>
                <a:schemeClr val="tx1"/>
              </a:solidFill>
            </a:rPr>
            <a:t>I</a:t>
          </a:r>
          <a:r>
            <a:rPr lang="en-US" sz="3200" b="1" noProof="0" dirty="0" smtClean="0">
              <a:solidFill>
                <a:schemeClr val="tx1"/>
              </a:solidFill>
            </a:rPr>
            <a:t>ONAL LEG</a:t>
          </a:r>
          <a:r>
            <a:rPr lang="tr-TR" sz="3200" b="1" noProof="0" dirty="0" smtClean="0">
              <a:solidFill>
                <a:schemeClr val="tx1"/>
              </a:solidFill>
            </a:rPr>
            <a:t>I</a:t>
          </a:r>
          <a:r>
            <a:rPr lang="en-US" sz="3200" b="1" noProof="0" dirty="0" smtClean="0">
              <a:solidFill>
                <a:schemeClr val="tx1"/>
              </a:solidFill>
            </a:rPr>
            <a:t>SLAT</a:t>
          </a:r>
          <a:r>
            <a:rPr lang="tr-TR" sz="3200" b="1" noProof="0" dirty="0" smtClean="0">
              <a:solidFill>
                <a:schemeClr val="tx1"/>
              </a:solidFill>
            </a:rPr>
            <a:t>I</a:t>
          </a:r>
          <a:r>
            <a:rPr lang="en-US" sz="3200" b="1" noProof="0" dirty="0" smtClean="0">
              <a:solidFill>
                <a:schemeClr val="tx1"/>
              </a:solidFill>
            </a:rPr>
            <a:t>ON </a:t>
          </a:r>
          <a:endParaRPr lang="tr-TR" sz="3200" b="1" dirty="0">
            <a:solidFill>
              <a:schemeClr val="tx1"/>
            </a:solidFill>
          </a:endParaRPr>
        </a:p>
      </dgm:t>
    </dgm:pt>
    <dgm:pt modelId="{7961F948-D366-4B98-B43C-A3760E9FCF90}" type="parTrans" cxnId="{EC8B56D0-31AC-4CE7-905F-4AFC2EAE0966}">
      <dgm:prSet/>
      <dgm:spPr/>
      <dgm:t>
        <a:bodyPr/>
        <a:lstStyle/>
        <a:p>
          <a:endParaRPr lang="tr-TR"/>
        </a:p>
      </dgm:t>
    </dgm:pt>
    <dgm:pt modelId="{F578E7D0-A71E-4F4B-A643-3F79D7426A3E}" type="sibTrans" cxnId="{EC8B56D0-31AC-4CE7-905F-4AFC2EAE0966}">
      <dgm:prSet/>
      <dgm:spPr/>
      <dgm:t>
        <a:bodyPr/>
        <a:lstStyle/>
        <a:p>
          <a:endParaRPr lang="tr-TR"/>
        </a:p>
      </dgm:t>
    </dgm:pt>
    <dgm:pt modelId="{E047FFDA-9EE1-4DFC-9A7F-F3B55AAA47CF}">
      <dgm:prSet phldrT="[Metin]" custT="1"/>
      <dgm:spPr>
        <a:solidFill>
          <a:schemeClr val="accent4">
            <a:lumMod val="20000"/>
            <a:lumOff val="80000"/>
          </a:schemeClr>
        </a:solidFill>
      </dgm:spPr>
      <dgm:t>
        <a:bodyPr/>
        <a:lstStyle/>
        <a:p>
          <a:r>
            <a:rPr lang="tr-TR" sz="2800" b="1" dirty="0" smtClean="0">
              <a:solidFill>
                <a:schemeClr val="tx1"/>
              </a:solidFill>
              <a:latin typeface="Arial" charset="0"/>
            </a:rPr>
            <a:t>ENACTING THE NATIONAL WATER FRAMEWORK ACT</a:t>
          </a:r>
          <a:endParaRPr lang="tr-TR" sz="2800" b="1" dirty="0">
            <a:solidFill>
              <a:schemeClr val="tx1"/>
            </a:solidFill>
          </a:endParaRPr>
        </a:p>
      </dgm:t>
    </dgm:pt>
    <dgm:pt modelId="{7CFA65E2-85A5-4670-85F8-B6A823F73DB1}" type="parTrans" cxnId="{17A13238-79F6-40C0-BD17-807BEC1A8B4F}">
      <dgm:prSet/>
      <dgm:spPr/>
      <dgm:t>
        <a:bodyPr/>
        <a:lstStyle/>
        <a:p>
          <a:endParaRPr lang="tr-TR"/>
        </a:p>
      </dgm:t>
    </dgm:pt>
    <dgm:pt modelId="{C218C71D-EB62-4C25-BA34-DC4CBFD72A72}" type="sibTrans" cxnId="{17A13238-79F6-40C0-BD17-807BEC1A8B4F}">
      <dgm:prSet/>
      <dgm:spPr/>
      <dgm:t>
        <a:bodyPr/>
        <a:lstStyle/>
        <a:p>
          <a:endParaRPr lang="tr-TR"/>
        </a:p>
      </dgm:t>
    </dgm:pt>
    <dgm:pt modelId="{F4DE4991-2E9D-4D32-B609-D32324B212B4}">
      <dgm:prSet phldrT="[Metin]" custT="1"/>
      <dgm:spPr/>
      <dgm:t>
        <a:bodyPr/>
        <a:lstStyle/>
        <a:p>
          <a:r>
            <a:rPr lang="tr-TR" sz="2400" b="1" dirty="0" smtClean="0"/>
            <a:t>TRANSBOUNDARY WATERS</a:t>
          </a:r>
          <a:endParaRPr lang="tr-TR" sz="2400" b="1" dirty="0"/>
        </a:p>
      </dgm:t>
    </dgm:pt>
    <dgm:pt modelId="{1CE8FAED-A72B-4A2F-9F7B-C6FCDE1A4A03}" type="parTrans" cxnId="{D3A1144E-E349-4144-A1CF-0592D945E38B}">
      <dgm:prSet/>
      <dgm:spPr/>
      <dgm:t>
        <a:bodyPr/>
        <a:lstStyle/>
        <a:p>
          <a:endParaRPr lang="tr-TR"/>
        </a:p>
      </dgm:t>
    </dgm:pt>
    <dgm:pt modelId="{BB16DA06-146B-49F8-8798-E48CBEE7E9C8}" type="sibTrans" cxnId="{D3A1144E-E349-4144-A1CF-0592D945E38B}">
      <dgm:prSet/>
      <dgm:spPr/>
      <dgm:t>
        <a:bodyPr/>
        <a:lstStyle/>
        <a:p>
          <a:endParaRPr lang="tr-TR"/>
        </a:p>
      </dgm:t>
    </dgm:pt>
    <dgm:pt modelId="{F38B7182-7738-49BD-AEAA-84B4213377F1}">
      <dgm:prSet phldrT="[Metin]" custT="1"/>
      <dgm:spPr/>
      <dgm:t>
        <a:bodyPr/>
        <a:lstStyle/>
        <a:p>
          <a:r>
            <a:rPr lang="en-US" sz="2400" dirty="0" smtClean="0"/>
            <a:t>Turkey will be obliged to ratify Aarhus, Espoo and Helsinki Conventions</a:t>
          </a:r>
          <a:r>
            <a:rPr lang="tr-TR" sz="2400" dirty="0" smtClean="0"/>
            <a:t> </a:t>
          </a:r>
          <a:r>
            <a:rPr lang="en-US" sz="2400" dirty="0" smtClean="0"/>
            <a:t>that the EU is a party. </a:t>
          </a:r>
          <a:endParaRPr lang="tr-TR" sz="2400" b="1" dirty="0"/>
        </a:p>
      </dgm:t>
    </dgm:pt>
    <dgm:pt modelId="{62214CB6-585C-4729-8893-D794CC0B051E}" type="parTrans" cxnId="{A3F0E14F-1EF1-4820-82F5-51C266F079C8}">
      <dgm:prSet/>
      <dgm:spPr/>
      <dgm:t>
        <a:bodyPr/>
        <a:lstStyle/>
        <a:p>
          <a:endParaRPr lang="tr-TR"/>
        </a:p>
      </dgm:t>
    </dgm:pt>
    <dgm:pt modelId="{64719732-498C-47C8-B2F6-69AF1FBFCB45}" type="sibTrans" cxnId="{A3F0E14F-1EF1-4820-82F5-51C266F079C8}">
      <dgm:prSet/>
      <dgm:spPr/>
      <dgm:t>
        <a:bodyPr/>
        <a:lstStyle/>
        <a:p>
          <a:endParaRPr lang="tr-TR"/>
        </a:p>
      </dgm:t>
    </dgm:pt>
    <dgm:pt modelId="{515E4B30-23BC-4101-9B1A-3A2507A76A63}">
      <dgm:prSet phldrT="[Metin]" custT="1"/>
      <dgm:spPr/>
      <dgm:t>
        <a:bodyPr/>
        <a:lstStyle/>
        <a:p>
          <a:endParaRPr lang="tr-TR" sz="2400" b="1" dirty="0"/>
        </a:p>
      </dgm:t>
    </dgm:pt>
    <dgm:pt modelId="{E74E83F7-725E-48DF-918D-1FC819F52FA1}" type="parTrans" cxnId="{15A9C943-640A-4F58-B15C-37204E80D5EC}">
      <dgm:prSet/>
      <dgm:spPr/>
      <dgm:t>
        <a:bodyPr/>
        <a:lstStyle/>
        <a:p>
          <a:endParaRPr lang="tr-TR"/>
        </a:p>
      </dgm:t>
    </dgm:pt>
    <dgm:pt modelId="{E16EF82B-8E48-46A6-B149-2DEF11E23A8F}" type="sibTrans" cxnId="{15A9C943-640A-4F58-B15C-37204E80D5EC}">
      <dgm:prSet/>
      <dgm:spPr/>
      <dgm:t>
        <a:bodyPr/>
        <a:lstStyle/>
        <a:p>
          <a:endParaRPr lang="tr-TR"/>
        </a:p>
      </dgm:t>
    </dgm:pt>
    <dgm:pt modelId="{0EB1FB5E-46BD-472C-8DD1-23B9223B3C75}">
      <dgm:prSet phldrT="[Metin]" custT="1"/>
      <dgm:spPr/>
      <dgm:t>
        <a:bodyPr/>
        <a:lstStyle/>
        <a:p>
          <a:endParaRPr lang="tr-TR" sz="2400" b="1" dirty="0"/>
        </a:p>
      </dgm:t>
    </dgm:pt>
    <dgm:pt modelId="{5E11D57D-0DFC-487A-80EE-A23FEC1DFA5D}" type="parTrans" cxnId="{339CFFD0-9BBD-4330-8A1D-10E166778425}">
      <dgm:prSet/>
      <dgm:spPr/>
      <dgm:t>
        <a:bodyPr/>
        <a:lstStyle/>
        <a:p>
          <a:endParaRPr lang="tr-TR"/>
        </a:p>
      </dgm:t>
    </dgm:pt>
    <dgm:pt modelId="{39402577-3C57-4802-B2B0-2F08377EA5F9}" type="sibTrans" cxnId="{339CFFD0-9BBD-4330-8A1D-10E166778425}">
      <dgm:prSet/>
      <dgm:spPr/>
      <dgm:t>
        <a:bodyPr/>
        <a:lstStyle/>
        <a:p>
          <a:endParaRPr lang="tr-TR"/>
        </a:p>
      </dgm:t>
    </dgm:pt>
    <dgm:pt modelId="{2276CA37-0832-47A5-BCF5-ACF114E25D74}" type="pres">
      <dgm:prSet presAssocID="{2AD180E4-8C98-4F8A-9A69-F62EF3B1F101}" presName="Name0" presStyleCnt="0">
        <dgm:presLayoutVars>
          <dgm:dir/>
          <dgm:animLvl val="lvl"/>
          <dgm:resizeHandles val="exact"/>
        </dgm:presLayoutVars>
      </dgm:prSet>
      <dgm:spPr/>
      <dgm:t>
        <a:bodyPr/>
        <a:lstStyle/>
        <a:p>
          <a:endParaRPr lang="tr-TR"/>
        </a:p>
      </dgm:t>
    </dgm:pt>
    <dgm:pt modelId="{BED52D59-AEC0-4D0C-A5EB-4E49471EF966}" type="pres">
      <dgm:prSet presAssocID="{8A75C8D7-06C1-450B-89C8-75FCFDB63FBA}" presName="linNode" presStyleCnt="0"/>
      <dgm:spPr/>
      <dgm:t>
        <a:bodyPr/>
        <a:lstStyle/>
        <a:p>
          <a:endParaRPr lang="tr-TR"/>
        </a:p>
      </dgm:t>
    </dgm:pt>
    <dgm:pt modelId="{4BC9A8DE-C3DA-41F1-9358-1E47961E13E7}" type="pres">
      <dgm:prSet presAssocID="{8A75C8D7-06C1-450B-89C8-75FCFDB63FBA}" presName="parentText" presStyleLbl="node1" presStyleIdx="0" presStyleCnt="2" custScaleX="277778">
        <dgm:presLayoutVars>
          <dgm:chMax val="1"/>
          <dgm:bulletEnabled val="1"/>
        </dgm:presLayoutVars>
      </dgm:prSet>
      <dgm:spPr/>
      <dgm:t>
        <a:bodyPr/>
        <a:lstStyle/>
        <a:p>
          <a:endParaRPr lang="tr-TR"/>
        </a:p>
      </dgm:t>
    </dgm:pt>
    <dgm:pt modelId="{D98B5C66-4AAA-467D-BDA7-DDA2F19EC2F5}" type="pres">
      <dgm:prSet presAssocID="{F578E7D0-A71E-4F4B-A643-3F79D7426A3E}" presName="sp" presStyleCnt="0"/>
      <dgm:spPr/>
      <dgm:t>
        <a:bodyPr/>
        <a:lstStyle/>
        <a:p>
          <a:endParaRPr lang="tr-TR"/>
        </a:p>
      </dgm:t>
    </dgm:pt>
    <dgm:pt modelId="{EF4084CC-AD6C-47D0-A72A-C8FB2FC84048}" type="pres">
      <dgm:prSet presAssocID="{E047FFDA-9EE1-4DFC-9A7F-F3B55AAA47CF}" presName="linNode" presStyleCnt="0"/>
      <dgm:spPr/>
      <dgm:t>
        <a:bodyPr/>
        <a:lstStyle/>
        <a:p>
          <a:endParaRPr lang="tr-TR"/>
        </a:p>
      </dgm:t>
    </dgm:pt>
    <dgm:pt modelId="{DFAC2830-C82E-4EA4-9E65-86D217B8E0CD}" type="pres">
      <dgm:prSet presAssocID="{E047FFDA-9EE1-4DFC-9A7F-F3B55AAA47CF}" presName="parentText" presStyleLbl="node1" presStyleIdx="1" presStyleCnt="2" custScaleX="124957" custScaleY="390777">
        <dgm:presLayoutVars>
          <dgm:chMax val="1"/>
          <dgm:bulletEnabled val="1"/>
        </dgm:presLayoutVars>
      </dgm:prSet>
      <dgm:spPr/>
      <dgm:t>
        <a:bodyPr/>
        <a:lstStyle/>
        <a:p>
          <a:endParaRPr lang="tr-TR"/>
        </a:p>
      </dgm:t>
    </dgm:pt>
    <dgm:pt modelId="{E9BA9CEC-FE46-4155-9D94-34856BC95510}" type="pres">
      <dgm:prSet presAssocID="{E047FFDA-9EE1-4DFC-9A7F-F3B55AAA47CF}" presName="descendantText" presStyleLbl="alignAccFollowNode1" presStyleIdx="0" presStyleCnt="1" custScaleY="474467">
        <dgm:presLayoutVars>
          <dgm:bulletEnabled val="1"/>
        </dgm:presLayoutVars>
      </dgm:prSet>
      <dgm:spPr/>
      <dgm:t>
        <a:bodyPr/>
        <a:lstStyle/>
        <a:p>
          <a:endParaRPr lang="tr-TR"/>
        </a:p>
      </dgm:t>
    </dgm:pt>
  </dgm:ptLst>
  <dgm:cxnLst>
    <dgm:cxn modelId="{A3F0E14F-1EF1-4820-82F5-51C266F079C8}" srcId="{E047FFDA-9EE1-4DFC-9A7F-F3B55AAA47CF}" destId="{F38B7182-7738-49BD-AEAA-84B4213377F1}" srcOrd="3" destOrd="0" parTransId="{62214CB6-585C-4729-8893-D794CC0B051E}" sibTransId="{64719732-498C-47C8-B2F6-69AF1FBFCB45}"/>
    <dgm:cxn modelId="{339CFFD0-9BBD-4330-8A1D-10E166778425}" srcId="{E047FFDA-9EE1-4DFC-9A7F-F3B55AAA47CF}" destId="{0EB1FB5E-46BD-472C-8DD1-23B9223B3C75}" srcOrd="0" destOrd="0" parTransId="{5E11D57D-0DFC-487A-80EE-A23FEC1DFA5D}" sibTransId="{39402577-3C57-4802-B2B0-2F08377EA5F9}"/>
    <dgm:cxn modelId="{8F00CDF4-1503-4A93-A7BB-D635546936D4}" type="presOf" srcId="{E047FFDA-9EE1-4DFC-9A7F-F3B55AAA47CF}" destId="{DFAC2830-C82E-4EA4-9E65-86D217B8E0CD}" srcOrd="0" destOrd="0" presId="urn:microsoft.com/office/officeart/2005/8/layout/vList5"/>
    <dgm:cxn modelId="{BE66F4E4-98FE-4681-A1A3-B68B80BCAEDE}" type="presOf" srcId="{F4DE4991-2E9D-4D32-B609-D32324B212B4}" destId="{E9BA9CEC-FE46-4155-9D94-34856BC95510}" srcOrd="0" destOrd="1" presId="urn:microsoft.com/office/officeart/2005/8/layout/vList5"/>
    <dgm:cxn modelId="{D3A1144E-E349-4144-A1CF-0592D945E38B}" srcId="{E047FFDA-9EE1-4DFC-9A7F-F3B55AAA47CF}" destId="{F4DE4991-2E9D-4D32-B609-D32324B212B4}" srcOrd="1" destOrd="0" parTransId="{1CE8FAED-A72B-4A2F-9F7B-C6FCDE1A4A03}" sibTransId="{BB16DA06-146B-49F8-8798-E48CBEE7E9C8}"/>
    <dgm:cxn modelId="{EC8B56D0-31AC-4CE7-905F-4AFC2EAE0966}" srcId="{2AD180E4-8C98-4F8A-9A69-F62EF3B1F101}" destId="{8A75C8D7-06C1-450B-89C8-75FCFDB63FBA}" srcOrd="0" destOrd="0" parTransId="{7961F948-D366-4B98-B43C-A3760E9FCF90}" sibTransId="{F578E7D0-A71E-4F4B-A643-3F79D7426A3E}"/>
    <dgm:cxn modelId="{1546F2A4-5D9F-423A-8678-FA3B50E9DD1D}" type="presOf" srcId="{2AD180E4-8C98-4F8A-9A69-F62EF3B1F101}" destId="{2276CA37-0832-47A5-BCF5-ACF114E25D74}" srcOrd="0" destOrd="0" presId="urn:microsoft.com/office/officeart/2005/8/layout/vList5"/>
    <dgm:cxn modelId="{AAAF5F36-453F-40C7-BCF7-9BAFE12077A4}" type="presOf" srcId="{0EB1FB5E-46BD-472C-8DD1-23B9223B3C75}" destId="{E9BA9CEC-FE46-4155-9D94-34856BC95510}" srcOrd="0" destOrd="0" presId="urn:microsoft.com/office/officeart/2005/8/layout/vList5"/>
    <dgm:cxn modelId="{50EA4BF2-4348-4D35-8B24-400EB7223634}" type="presOf" srcId="{F38B7182-7738-49BD-AEAA-84B4213377F1}" destId="{E9BA9CEC-FE46-4155-9D94-34856BC95510}" srcOrd="0" destOrd="3" presId="urn:microsoft.com/office/officeart/2005/8/layout/vList5"/>
    <dgm:cxn modelId="{6786B051-D62F-4354-93CA-A8E23746CDA6}" type="presOf" srcId="{8A75C8D7-06C1-450B-89C8-75FCFDB63FBA}" destId="{4BC9A8DE-C3DA-41F1-9358-1E47961E13E7}" srcOrd="0" destOrd="0" presId="urn:microsoft.com/office/officeart/2005/8/layout/vList5"/>
    <dgm:cxn modelId="{9BFE6381-98D5-4C53-B25A-C908E9825EAE}" type="presOf" srcId="{515E4B30-23BC-4101-9B1A-3A2507A76A63}" destId="{E9BA9CEC-FE46-4155-9D94-34856BC95510}" srcOrd="0" destOrd="2" presId="urn:microsoft.com/office/officeart/2005/8/layout/vList5"/>
    <dgm:cxn modelId="{15A9C943-640A-4F58-B15C-37204E80D5EC}" srcId="{E047FFDA-9EE1-4DFC-9A7F-F3B55AAA47CF}" destId="{515E4B30-23BC-4101-9B1A-3A2507A76A63}" srcOrd="2" destOrd="0" parTransId="{E74E83F7-725E-48DF-918D-1FC819F52FA1}" sibTransId="{E16EF82B-8E48-46A6-B149-2DEF11E23A8F}"/>
    <dgm:cxn modelId="{17A13238-79F6-40C0-BD17-807BEC1A8B4F}" srcId="{2AD180E4-8C98-4F8A-9A69-F62EF3B1F101}" destId="{E047FFDA-9EE1-4DFC-9A7F-F3B55AAA47CF}" srcOrd="1" destOrd="0" parTransId="{7CFA65E2-85A5-4670-85F8-B6A823F73DB1}" sibTransId="{C218C71D-EB62-4C25-BA34-DC4CBFD72A72}"/>
    <dgm:cxn modelId="{7ACCC904-EB10-401B-B1D1-49108D11FFD5}" type="presParOf" srcId="{2276CA37-0832-47A5-BCF5-ACF114E25D74}" destId="{BED52D59-AEC0-4D0C-A5EB-4E49471EF966}" srcOrd="0" destOrd="0" presId="urn:microsoft.com/office/officeart/2005/8/layout/vList5"/>
    <dgm:cxn modelId="{F53674AD-48D2-48BF-94EA-5AC20D10F6FA}" type="presParOf" srcId="{BED52D59-AEC0-4D0C-A5EB-4E49471EF966}" destId="{4BC9A8DE-C3DA-41F1-9358-1E47961E13E7}" srcOrd="0" destOrd="0" presId="urn:microsoft.com/office/officeart/2005/8/layout/vList5"/>
    <dgm:cxn modelId="{80FCE80A-7427-40DF-BDD5-E6509AD1A42B}" type="presParOf" srcId="{2276CA37-0832-47A5-BCF5-ACF114E25D74}" destId="{D98B5C66-4AAA-467D-BDA7-DDA2F19EC2F5}" srcOrd="1" destOrd="0" presId="urn:microsoft.com/office/officeart/2005/8/layout/vList5"/>
    <dgm:cxn modelId="{8B69CEBE-D4A2-47BB-A308-8DC7805AE770}" type="presParOf" srcId="{2276CA37-0832-47A5-BCF5-ACF114E25D74}" destId="{EF4084CC-AD6C-47D0-A72A-C8FB2FC84048}" srcOrd="2" destOrd="0" presId="urn:microsoft.com/office/officeart/2005/8/layout/vList5"/>
    <dgm:cxn modelId="{CCF8B609-2581-4F7D-BA24-3E9BA996A170}" type="presParOf" srcId="{EF4084CC-AD6C-47D0-A72A-C8FB2FC84048}" destId="{DFAC2830-C82E-4EA4-9E65-86D217B8E0CD}" srcOrd="0" destOrd="0" presId="urn:microsoft.com/office/officeart/2005/8/layout/vList5"/>
    <dgm:cxn modelId="{0A0C4591-95C0-416C-8785-F6BC18E490C0}" type="presParOf" srcId="{EF4084CC-AD6C-47D0-A72A-C8FB2FC84048}" destId="{E9BA9CEC-FE46-4155-9D94-34856BC95510}"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81D6F4F-5F79-4317-A54B-9B7F329B74B1}" type="datetimeFigureOut">
              <a:rPr lang="tr-TR"/>
              <a:pPr>
                <a:defRPr/>
              </a:pPr>
              <a:t>19.6.2014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B611E83-DB71-4D97-A680-21413D00E603}"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8003"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3 Slayt Numarası Yer Tutucusu"/>
          <p:cNvSpPr>
            <a:spLocks noGrp="1"/>
          </p:cNvSpPr>
          <p:nvPr>
            <p:ph type="sldNum" sz="quarter" idx="5"/>
          </p:nvPr>
        </p:nvSpPr>
        <p:spPr/>
        <p:txBody>
          <a:bodyPr/>
          <a:lstStyle/>
          <a:p>
            <a:pPr>
              <a:defRPr/>
            </a:pPr>
            <a:fld id="{55FD5E68-A13D-447B-A8CE-C78D6B75D8EA}" type="slidenum">
              <a:rPr lang="tr-TR" smtClean="0"/>
              <a:pPr>
                <a:defRPr/>
              </a:pPr>
              <a:t>40</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CC6CC-7FED-4617-B71E-89926A29AA85}" type="slidenum">
              <a:rPr lang="hu-HU"/>
              <a:pPr/>
              <a:t>17</a:t>
            </a:fld>
            <a:endParaRPr lang="hu-HU"/>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407EC-5E9D-4A7F-AB35-8A83433AC8BF}" type="slidenum">
              <a:rPr lang="hu-HU"/>
              <a:pPr/>
              <a:t>18</a:t>
            </a:fld>
            <a:endParaRPr lang="hu-HU"/>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19F0D-F051-4E39-BEBC-F146C83E43B4}" type="slidenum">
              <a:rPr lang="hu-HU"/>
              <a:pPr/>
              <a:t>19</a:t>
            </a:fld>
            <a:endParaRPr lang="hu-HU"/>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7DB3E-0214-4F38-A60D-2DB7D5A43308}" type="slidenum">
              <a:rPr lang="hu-HU"/>
              <a:pPr/>
              <a:t>20</a:t>
            </a:fld>
            <a:endParaRPr lang="hu-HU"/>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1"/>
      </p:bgRef>
    </p:bg>
    <p:spTree>
      <p:nvGrpSpPr>
        <p:cNvPr id="1" name=""/>
        <p:cNvGrpSpPr/>
        <p:nvPr/>
      </p:nvGrpSpPr>
      <p:grpSpPr>
        <a:xfrm>
          <a:off x="0" y="0"/>
          <a:ext cx="0" cy="0"/>
          <a:chOff x="0" y="0"/>
          <a:chExt cx="0" cy="0"/>
        </a:xfrm>
      </p:grpSpPr>
      <p:sp>
        <p:nvSpPr>
          <p:cNvPr id="4"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Metin Yer Tutucusu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Başlık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tr-TR" smtClean="0"/>
              <a:t>Asıl başlık stili için tıklatın</a:t>
            </a:r>
            <a:endParaRPr lang="en-US"/>
          </a:p>
        </p:txBody>
      </p:sp>
      <p:sp>
        <p:nvSpPr>
          <p:cNvPr id="7" name="Veri Yer Tutucusu 11"/>
          <p:cNvSpPr>
            <a:spLocks noGrp="1"/>
          </p:cNvSpPr>
          <p:nvPr>
            <p:ph type="dt" sz="half" idx="10"/>
          </p:nvPr>
        </p:nvSpPr>
        <p:spPr>
          <a:xfrm>
            <a:off x="6096000" y="6248400"/>
            <a:ext cx="2667000" cy="365125"/>
          </a:xfrm>
        </p:spPr>
        <p:txBody>
          <a:bodyPr/>
          <a:lstStyle>
            <a:lvl1pPr>
              <a:defRPr/>
            </a:lvl1pPr>
          </a:lstStyle>
          <a:p>
            <a:pPr>
              <a:defRPr/>
            </a:pPr>
            <a:fld id="{CA642BE6-2681-4B26-A614-161419597DDF}" type="datetimeFigureOut">
              <a:rPr lang="tr-TR"/>
              <a:pPr>
                <a:defRPr/>
              </a:pPr>
              <a:t>19.6.2014</a:t>
            </a:fld>
            <a:endParaRPr lang="tr-TR"/>
          </a:p>
        </p:txBody>
      </p:sp>
      <p:sp>
        <p:nvSpPr>
          <p:cNvPr id="8" name="Slayt Numarası Yer Tutucusu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78E7ACD6-3ECB-4F5A-BD45-FAD56946FBD9}" type="slidenum">
              <a:rPr lang="tr-TR"/>
              <a:pPr>
                <a:defRPr/>
              </a:pPr>
              <a:t>‹#›</a:t>
            </a:fld>
            <a:endParaRPr lang="tr-TR"/>
          </a:p>
        </p:txBody>
      </p:sp>
      <p:sp>
        <p:nvSpPr>
          <p:cNvPr id="9" name="Altbilgi Yer Tutucusu 13"/>
          <p:cNvSpPr>
            <a:spLocks noGrp="1"/>
          </p:cNvSpPr>
          <p:nvPr>
            <p:ph type="ftr" sz="quarter" idx="12"/>
          </p:nvPr>
        </p:nvSpPr>
        <p:spPr>
          <a:xfrm>
            <a:off x="609600" y="6248400"/>
            <a:ext cx="5421313" cy="365125"/>
          </a:xfrm>
        </p:spPr>
        <p:txBody>
          <a:bodyPr/>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ikdörtgen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Başlık 1"/>
          <p:cNvSpPr>
            <a:spLocks noGrp="1"/>
          </p:cNvSpPr>
          <p:nvPr>
            <p:ph type="title"/>
          </p:nvPr>
        </p:nvSpPr>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609600"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844901"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Veri Yer Tutucusu 7"/>
          <p:cNvSpPr>
            <a:spLocks noGrp="1"/>
          </p:cNvSpPr>
          <p:nvPr>
            <p:ph type="dt" sz="half" idx="10"/>
          </p:nvPr>
        </p:nvSpPr>
        <p:spPr>
          <a:xfrm>
            <a:off x="6096000" y="6248400"/>
            <a:ext cx="2667000" cy="365125"/>
          </a:xfrm>
        </p:spPr>
        <p:txBody>
          <a:bodyPr rtlCol="0"/>
          <a:lstStyle>
            <a:lvl1pPr>
              <a:defRPr/>
            </a:lvl1pPr>
          </a:lstStyle>
          <a:p>
            <a:pPr>
              <a:defRPr/>
            </a:pPr>
            <a:fld id="{D743F746-6F82-4C03-818C-C031151531A3}" type="datetimeFigureOut">
              <a:rPr lang="tr-TR"/>
              <a:pPr>
                <a:defRPr/>
              </a:pPr>
              <a:t>19.6.2014</a:t>
            </a:fld>
            <a:endParaRPr lang="tr-TR"/>
          </a:p>
        </p:txBody>
      </p:sp>
      <p:sp>
        <p:nvSpPr>
          <p:cNvPr id="10" name="Slayt Numarası Yer Tutucusu 9"/>
          <p:cNvSpPr>
            <a:spLocks noGrp="1"/>
          </p:cNvSpPr>
          <p:nvPr>
            <p:ph type="sldNum" sz="quarter" idx="11"/>
          </p:nvPr>
        </p:nvSpPr>
        <p:spPr>
          <a:xfrm>
            <a:off x="0" y="1271588"/>
            <a:ext cx="533400" cy="244475"/>
          </a:xfrm>
        </p:spPr>
        <p:txBody>
          <a:bodyPr rtlCol="0"/>
          <a:lstStyle>
            <a:lvl1pPr>
              <a:defRPr/>
            </a:lvl1pPr>
          </a:lstStyle>
          <a:p>
            <a:pPr>
              <a:defRPr/>
            </a:pPr>
            <a:fld id="{ED12D98A-2E7C-4B19-81A1-5FD22661DCC1}" type="slidenum">
              <a:rPr lang="tr-TR"/>
              <a:pPr>
                <a:defRPr/>
              </a:pPr>
              <a:t>‹#›</a:t>
            </a:fld>
            <a:endParaRPr lang="tr-TR"/>
          </a:p>
        </p:txBody>
      </p:sp>
      <p:sp>
        <p:nvSpPr>
          <p:cNvPr id="12" name="Altbilgi Yer Tutucusu 11"/>
          <p:cNvSpPr>
            <a:spLocks noGrp="1"/>
          </p:cNvSpPr>
          <p:nvPr>
            <p:ph type="ftr" sz="quarter" idx="12"/>
          </p:nvPr>
        </p:nvSpPr>
        <p:spPr>
          <a:xfrm>
            <a:off x="609600" y="6248400"/>
            <a:ext cx="5421313" cy="365125"/>
          </a:xfrm>
        </p:spPr>
        <p:txBody>
          <a:bodyPr rtlCol="0"/>
          <a:lstStyle>
            <a:lvl1pPr>
              <a:defRPr/>
            </a:lvl1pPr>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Dikdörtgen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Dikdörtgen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Dikdörtgen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Başlık 1"/>
          <p:cNvSpPr>
            <a:spLocks noGrp="1"/>
          </p:cNvSpPr>
          <p:nvPr>
            <p:ph type="title"/>
          </p:nvPr>
        </p:nvSpPr>
        <p:spPr>
          <a:xfrm>
            <a:off x="533400" y="273050"/>
            <a:ext cx="8153400" cy="869950"/>
          </a:xfrm>
        </p:spPr>
        <p:txBody>
          <a:bodyPr/>
          <a:lstStyle>
            <a:lvl1pPr>
              <a:defRPr/>
            </a:lvl1pPr>
          </a:lstStyle>
          <a:p>
            <a:r>
              <a:rPr lang="tr-TR" smtClean="0"/>
              <a:t>Asıl başlık stili için tıklatın</a:t>
            </a:r>
            <a:endParaRPr lang="en-US"/>
          </a:p>
        </p:txBody>
      </p:sp>
      <p:sp>
        <p:nvSpPr>
          <p:cNvPr id="11" name="İçerik Yer Tutucusu 10"/>
          <p:cNvSpPr>
            <a:spLocks noGrp="1"/>
          </p:cNvSpPr>
          <p:nvPr>
            <p:ph sz="quarter" idx="2"/>
          </p:nvPr>
        </p:nvSpPr>
        <p:spPr>
          <a:xfrm>
            <a:off x="609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quarter" idx="4"/>
          </p:nvPr>
        </p:nvSpPr>
        <p:spPr>
          <a:xfrm>
            <a:off x="4800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Metin Yer Tutucus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10" name="Veri Yer Tutucusu 9"/>
          <p:cNvSpPr>
            <a:spLocks noGrp="1"/>
          </p:cNvSpPr>
          <p:nvPr>
            <p:ph type="dt" sz="half" idx="10"/>
          </p:nvPr>
        </p:nvSpPr>
        <p:spPr>
          <a:xfrm>
            <a:off x="6096000" y="6248400"/>
            <a:ext cx="2667000" cy="365125"/>
          </a:xfrm>
        </p:spPr>
        <p:txBody>
          <a:bodyPr rtlCol="0"/>
          <a:lstStyle>
            <a:lvl1pPr>
              <a:defRPr/>
            </a:lvl1pPr>
          </a:lstStyle>
          <a:p>
            <a:pPr>
              <a:defRPr/>
            </a:pPr>
            <a:fld id="{CBD38479-35CD-43B1-B5D2-1173576424AF}" type="datetimeFigureOut">
              <a:rPr lang="tr-TR"/>
              <a:pPr>
                <a:defRPr/>
              </a:pPr>
              <a:t>19.6.2014</a:t>
            </a:fld>
            <a:endParaRPr lang="tr-TR"/>
          </a:p>
        </p:txBody>
      </p:sp>
      <p:sp>
        <p:nvSpPr>
          <p:cNvPr id="12" name="Slayt Numarası Yer Tutucusu 11"/>
          <p:cNvSpPr>
            <a:spLocks noGrp="1"/>
          </p:cNvSpPr>
          <p:nvPr>
            <p:ph type="sldNum" sz="quarter" idx="11"/>
          </p:nvPr>
        </p:nvSpPr>
        <p:spPr>
          <a:xfrm>
            <a:off x="0" y="1271588"/>
            <a:ext cx="533400" cy="244475"/>
          </a:xfrm>
        </p:spPr>
        <p:txBody>
          <a:bodyPr rtlCol="0"/>
          <a:lstStyle>
            <a:lvl1pPr>
              <a:defRPr/>
            </a:lvl1pPr>
          </a:lstStyle>
          <a:p>
            <a:pPr>
              <a:defRPr/>
            </a:pPr>
            <a:fld id="{300852AB-DB51-48B6-B8A3-844ADD7719F6}" type="slidenum">
              <a:rPr lang="tr-TR"/>
              <a:pPr>
                <a:defRPr/>
              </a:pPr>
              <a:t>‹#›</a:t>
            </a:fld>
            <a:endParaRPr lang="tr-TR"/>
          </a:p>
        </p:txBody>
      </p:sp>
      <p:sp>
        <p:nvSpPr>
          <p:cNvPr id="14" name="Altbilgi Yer Tutucusu 13"/>
          <p:cNvSpPr>
            <a:spLocks noGrp="1"/>
          </p:cNvSpPr>
          <p:nvPr>
            <p:ph type="ftr" sz="quarter" idx="12"/>
          </p:nvPr>
        </p:nvSpPr>
        <p:spPr>
          <a:xfrm>
            <a:off x="609600" y="6248400"/>
            <a:ext cx="5421313" cy="365125"/>
          </a:xfrm>
        </p:spPr>
        <p:txBody>
          <a:bodyPr rtlCol="0"/>
          <a:lstStyle>
            <a:lvl1pPr>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96000" y="6248400"/>
            <a:ext cx="2667000" cy="365125"/>
          </a:xfrm>
        </p:spPr>
        <p:txBody>
          <a:bodyPr/>
          <a:lstStyle>
            <a:lvl1pPr>
              <a:defRPr/>
            </a:lvl1pPr>
          </a:lstStyle>
          <a:p>
            <a:pPr>
              <a:defRPr/>
            </a:pPr>
            <a:fld id="{8C812D65-B82B-46FE-98A2-B147A0BC5C7E}" type="datetimeFigureOut">
              <a:rPr lang="tr-TR"/>
              <a:pPr>
                <a:defRPr/>
              </a:pPr>
              <a:t>19.6.2014</a:t>
            </a:fld>
            <a:endParaRPr lang="tr-TR"/>
          </a:p>
        </p:txBody>
      </p:sp>
      <p:sp>
        <p:nvSpPr>
          <p:cNvPr id="3" name="Altbilgi Yer Tutucusu 2"/>
          <p:cNvSpPr>
            <a:spLocks noGrp="1"/>
          </p:cNvSpPr>
          <p:nvPr>
            <p:ph type="ftr" sz="quarter" idx="11"/>
          </p:nvPr>
        </p:nvSpPr>
        <p:spPr>
          <a:xfrm>
            <a:off x="609600" y="6248400"/>
            <a:ext cx="5421313" cy="365125"/>
          </a:xfrm>
        </p:spPr>
        <p:txBody>
          <a:bodyPr/>
          <a:lstStyle>
            <a:lvl1pPr>
              <a:defRPr/>
            </a:lvl1pPr>
          </a:lstStyle>
          <a:p>
            <a:pPr>
              <a:defRPr/>
            </a:pPr>
            <a:endParaRPr lang="tr-TR"/>
          </a:p>
        </p:txBody>
      </p:sp>
      <p:sp>
        <p:nvSpPr>
          <p:cNvPr id="4" name="Slayt Numarası Yer Tutucusu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0AB07B3A-1A12-4D18-9774-4ED8B9B46BC2}"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3">
        <a:schemeClr val="bg2"/>
      </p:bgRef>
    </p:bg>
    <p:spTree>
      <p:nvGrpSpPr>
        <p:cNvPr id="1" name=""/>
        <p:cNvGrpSpPr/>
        <p:nvPr/>
      </p:nvGrpSpPr>
      <p:grpSpPr>
        <a:xfrm>
          <a:off x="0" y="0"/>
          <a:ext cx="0" cy="0"/>
          <a:chOff x="0" y="0"/>
          <a:chExt cx="0" cy="0"/>
        </a:xfrm>
      </p:grpSpPr>
      <p:sp>
        <p:nvSpPr>
          <p:cNvPr id="5" name="Dikdörtgen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Dikdörtgen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Metin Yer Tutucus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2" name="Başlık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tr-TR" smtClean="0"/>
              <a:t>Asıl başlık stili için tıklatın</a:t>
            </a:r>
            <a:endParaRPr lang="en-US"/>
          </a:p>
        </p:txBody>
      </p:sp>
      <p:sp>
        <p:nvSpPr>
          <p:cNvPr id="3" name="Resim Yer Tutucusu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Veri Yer Tutucusu 11"/>
          <p:cNvSpPr>
            <a:spLocks noGrp="1"/>
          </p:cNvSpPr>
          <p:nvPr>
            <p:ph type="dt" sz="half" idx="10"/>
          </p:nvPr>
        </p:nvSpPr>
        <p:spPr>
          <a:xfrm>
            <a:off x="6248400" y="6248400"/>
            <a:ext cx="2667000" cy="365125"/>
          </a:xfrm>
        </p:spPr>
        <p:txBody>
          <a:bodyPr rtlCol="0"/>
          <a:lstStyle>
            <a:lvl1pPr>
              <a:defRPr/>
            </a:lvl1pPr>
          </a:lstStyle>
          <a:p>
            <a:pPr>
              <a:defRPr/>
            </a:pPr>
            <a:fld id="{8A3F4A06-AE46-4AC1-8D43-EF44EDAA5018}" type="datetimeFigureOut">
              <a:rPr lang="tr-TR"/>
              <a:pPr>
                <a:defRPr/>
              </a:pPr>
              <a:t>19.6.2014</a:t>
            </a:fld>
            <a:endParaRPr lang="tr-TR"/>
          </a:p>
        </p:txBody>
      </p:sp>
      <p:sp>
        <p:nvSpPr>
          <p:cNvPr id="10" name="Slayt Numarası Yer Tutucusu 12"/>
          <p:cNvSpPr>
            <a:spLocks noGrp="1"/>
          </p:cNvSpPr>
          <p:nvPr>
            <p:ph type="sldNum" sz="quarter" idx="11"/>
          </p:nvPr>
        </p:nvSpPr>
        <p:spPr>
          <a:xfrm>
            <a:off x="0" y="4667250"/>
            <a:ext cx="1447800" cy="663575"/>
          </a:xfrm>
        </p:spPr>
        <p:txBody>
          <a:bodyPr rtlCol="0"/>
          <a:lstStyle>
            <a:lvl1pPr>
              <a:defRPr sz="2800" smtClean="0"/>
            </a:lvl1pPr>
          </a:lstStyle>
          <a:p>
            <a:pPr>
              <a:defRPr/>
            </a:pPr>
            <a:fld id="{C59E188D-53FC-43C1-9912-9F19154664A1}" type="slidenum">
              <a:rPr lang="tr-TR"/>
              <a:pPr>
                <a:defRPr/>
              </a:pPr>
              <a:t>‹#›</a:t>
            </a:fld>
            <a:endParaRPr lang="tr-TR"/>
          </a:p>
        </p:txBody>
      </p:sp>
      <p:sp>
        <p:nvSpPr>
          <p:cNvPr id="11" name="Altbilgi Yer Tutucusu 13"/>
          <p:cNvSpPr>
            <a:spLocks noGrp="1"/>
          </p:cNvSpPr>
          <p:nvPr>
            <p:ph type="ftr" sz="quarter" idx="12"/>
          </p:nvPr>
        </p:nvSpPr>
        <p:spPr>
          <a:xfrm>
            <a:off x="1600200" y="6248400"/>
            <a:ext cx="4572000" cy="365125"/>
          </a:xfrm>
        </p:spPr>
        <p:txBody>
          <a:bodyPr rtlCol="0"/>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Dikdörtgen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Dikey Başlık 1"/>
          <p:cNvSpPr>
            <a:spLocks noGrp="1"/>
          </p:cNvSpPr>
          <p:nvPr>
            <p:ph type="title" orient="vert"/>
          </p:nvPr>
        </p:nvSpPr>
        <p:spPr>
          <a:xfrm>
            <a:off x="6553200" y="609600"/>
            <a:ext cx="2057400" cy="5516563"/>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609600"/>
            <a:ext cx="5562600" cy="551656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3"/>
          <p:cNvSpPr>
            <a:spLocks noGrp="1"/>
          </p:cNvSpPr>
          <p:nvPr>
            <p:ph type="dt" sz="half" idx="10"/>
          </p:nvPr>
        </p:nvSpPr>
        <p:spPr/>
        <p:txBody>
          <a:bodyPr/>
          <a:lstStyle>
            <a:lvl1pPr>
              <a:defRPr/>
            </a:lvl1pPr>
          </a:lstStyle>
          <a:p>
            <a:pPr>
              <a:defRPr/>
            </a:pPr>
            <a:fld id="{DFF7D131-A745-4880-AD29-E012E5290F26}" type="datetimeFigureOut">
              <a:rPr lang="tr-TR"/>
              <a:pPr>
                <a:defRPr/>
              </a:pPr>
              <a:t>19.6.2014</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CEAB61AD-BFF8-42DA-801C-06BA1329FEDA}"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A318B0B-7E70-431E-9945-CFDBC780AAC6}" type="datetimeFigureOut">
              <a:rPr lang="tr-TR"/>
              <a:pPr>
                <a:defRPr/>
              </a:pPr>
              <a:t>19.6.2014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687FA60C-FB7B-4B0A-9F63-886281B31CA9}"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498BF53-C9B7-48AC-9F9C-02BAD0AFDF7A}" type="datetimeFigureOut">
              <a:rPr lang="tr-TR"/>
              <a:pPr>
                <a:defRPr/>
              </a:pPr>
              <a:t>19.6.2014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E4D4AAB-B786-4299-B47F-B775F134DE66}"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22238"/>
            <a:ext cx="7543800" cy="12954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457200" y="1719263"/>
            <a:ext cx="8229600" cy="4411662"/>
          </a:xfrm>
        </p:spPr>
        <p:txBody>
          <a:bodyPr/>
          <a:lstStyle/>
          <a:p>
            <a:endParaRPr lang="tr-TR"/>
          </a:p>
        </p:txBody>
      </p:sp>
      <p:sp>
        <p:nvSpPr>
          <p:cNvPr id="4" name="3 Veri Yer Tutucusu"/>
          <p:cNvSpPr>
            <a:spLocks noGrp="1"/>
          </p:cNvSpPr>
          <p:nvPr>
            <p:ph type="dt" sz="half" idx="10"/>
          </p:nvPr>
        </p:nvSpPr>
        <p:spPr>
          <a:xfrm>
            <a:off x="457200" y="6248400"/>
            <a:ext cx="2133600" cy="457200"/>
          </a:xfrm>
        </p:spPr>
        <p:txBody>
          <a:bodyPr/>
          <a:lstStyle>
            <a:lvl1pPr>
              <a:defRPr/>
            </a:lvl1pPr>
          </a:lstStyle>
          <a:p>
            <a:endParaRPr lang="hu-HU" altLang="en-US"/>
          </a:p>
        </p:txBody>
      </p:sp>
      <p:sp>
        <p:nvSpPr>
          <p:cNvPr id="5" name="4 Altbilgi Yer Tutucusu"/>
          <p:cNvSpPr>
            <a:spLocks noGrp="1"/>
          </p:cNvSpPr>
          <p:nvPr>
            <p:ph type="ftr" sz="quarter" idx="11"/>
          </p:nvPr>
        </p:nvSpPr>
        <p:spPr>
          <a:xfrm>
            <a:off x="3124200" y="6248400"/>
            <a:ext cx="2895600" cy="457200"/>
          </a:xfrm>
        </p:spPr>
        <p:txBody>
          <a:bodyPr/>
          <a:lstStyle>
            <a:lvl1pPr>
              <a:defRPr/>
            </a:lvl1pPr>
          </a:lstStyle>
          <a:p>
            <a:endParaRPr lang="hu-HU" altLang="en-US"/>
          </a:p>
        </p:txBody>
      </p:sp>
      <p:sp>
        <p:nvSpPr>
          <p:cNvPr id="6" name="5 Slayt Numarası Yer Tutucusu"/>
          <p:cNvSpPr>
            <a:spLocks noGrp="1"/>
          </p:cNvSpPr>
          <p:nvPr>
            <p:ph type="sldNum" sz="quarter" idx="12"/>
          </p:nvPr>
        </p:nvSpPr>
        <p:spPr>
          <a:xfrm>
            <a:off x="6553200" y="6248400"/>
            <a:ext cx="2133600" cy="457200"/>
          </a:xfrm>
        </p:spPr>
        <p:txBody>
          <a:bodyPr/>
          <a:lstStyle>
            <a:lvl1pPr>
              <a:defRPr/>
            </a:lvl1pPr>
          </a:lstStyle>
          <a:p>
            <a:fld id="{27D35D62-5A60-473A-B5A7-1DFCFF89757B}" type="slidenum">
              <a:rPr lang="hu-HU" altLang="en-US"/>
              <a:pPr/>
              <a:t>‹#›</a:t>
            </a:fld>
            <a:endParaRPr lang="hu-H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989" name="Başlık Yer Tutucusu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41990" name="Metin Yer Tutucusu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5" name="Veri Yer Tutucusu 3"/>
          <p:cNvSpPr>
            <a:spLocks noGrp="1"/>
          </p:cNvSpPr>
          <p:nvPr>
            <p:ph type="dt" sz="half" idx="2"/>
          </p:nvPr>
        </p:nvSpPr>
        <p:spPr>
          <a:xfrm>
            <a:off x="6553200" y="6248400"/>
            <a:ext cx="2209800" cy="365125"/>
          </a:xfrm>
          <a:prstGeom prst="rect">
            <a:avLst/>
          </a:prstGeom>
        </p:spPr>
        <p:txBody>
          <a:bodyPr vert="horz" anchor="ctr" anchorCtr="0"/>
          <a:lstStyle>
            <a:lvl1pPr fontAlgn="auto">
              <a:spcBef>
                <a:spcPts val="0"/>
              </a:spcBef>
              <a:spcAft>
                <a:spcPts val="0"/>
              </a:spcAft>
              <a:defRPr sz="1400">
                <a:solidFill>
                  <a:schemeClr val="tx2"/>
                </a:solidFill>
                <a:latin typeface="+mn-lt"/>
              </a:defRPr>
            </a:lvl1pPr>
          </a:lstStyle>
          <a:p>
            <a:pPr>
              <a:defRPr/>
            </a:pPr>
            <a:fld id="{661175F6-2B8C-44D3-BA13-A195243ECBDE}" type="datetimeFigureOut">
              <a:rPr lang="tr-TR"/>
              <a:pPr>
                <a:defRPr/>
              </a:pPr>
              <a:t>19.6.2014</a:t>
            </a:fld>
            <a:endParaRPr lang="tr-TR"/>
          </a:p>
        </p:txBody>
      </p:sp>
      <p:sp>
        <p:nvSpPr>
          <p:cNvPr id="16" name="Altbilgi Yer Tutucusu 4"/>
          <p:cNvSpPr>
            <a:spLocks noGrp="1"/>
          </p:cNvSpPr>
          <p:nvPr>
            <p:ph type="ftr" sz="quarter" idx="3"/>
          </p:nvPr>
        </p:nvSpPr>
        <p:spPr>
          <a:xfrm>
            <a:off x="457200" y="6248400"/>
            <a:ext cx="5573713" cy="365125"/>
          </a:xfrm>
          <a:prstGeom prst="rect">
            <a:avLst/>
          </a:prstGeom>
        </p:spPr>
        <p:txBody>
          <a:bodyPr vert="horz" anchor="ctr"/>
          <a:lstStyle>
            <a:lvl1pPr algn="r" fontAlgn="auto">
              <a:spcBef>
                <a:spcPts val="0"/>
              </a:spcBef>
              <a:spcAft>
                <a:spcPts val="0"/>
              </a:spcAft>
              <a:defRPr sz="1400">
                <a:solidFill>
                  <a:schemeClr val="tx2"/>
                </a:solidFill>
                <a:latin typeface="+mn-lt"/>
              </a:defRPr>
            </a:lvl1pPr>
          </a:lstStyle>
          <a:p>
            <a:pPr>
              <a:defRPr/>
            </a:pPr>
            <a:endParaRPr lang="tr-TR"/>
          </a:p>
        </p:txBody>
      </p:sp>
      <p:sp>
        <p:nvSpPr>
          <p:cNvPr id="17" name="Slayt Numarası Yer Tutucusu 5"/>
          <p:cNvSpPr>
            <a:spLocks noGrp="1"/>
          </p:cNvSpPr>
          <p:nvPr>
            <p:ph type="sldNum" sz="quarter" idx="4"/>
          </p:nvPr>
        </p:nvSpPr>
        <p:spPr>
          <a:xfrm rot="5400000">
            <a:off x="5989638" y="144462"/>
            <a:ext cx="533400" cy="244475"/>
          </a:xfrm>
          <a:prstGeom prst="rect">
            <a:avLst/>
          </a:prstGeom>
        </p:spPr>
        <p:txBody>
          <a:bodyPr vert="horz" anchor="ctr" anchorCtr="0">
            <a:normAutofit/>
          </a:bodyPr>
          <a:lstStyle>
            <a:lvl1pPr algn="ctr" fontAlgn="auto">
              <a:spcBef>
                <a:spcPts val="0"/>
              </a:spcBef>
              <a:spcAft>
                <a:spcPts val="0"/>
              </a:spcAft>
              <a:defRPr sz="1400" b="1">
                <a:solidFill>
                  <a:srgbClr val="FFFFFF"/>
                </a:solidFill>
                <a:latin typeface="+mn-lt"/>
              </a:defRPr>
            </a:lvl1pPr>
          </a:lstStyle>
          <a:p>
            <a:pPr>
              <a:defRPr/>
            </a:pPr>
            <a:fld id="{72885207-BCFE-4EDC-9EBD-5AAB327E150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E66C7D"/>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6BB76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vandognatur.dk/"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aturstyrelsen.dk/"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idx="4294967295"/>
          </p:nvPr>
        </p:nvSpPr>
        <p:spPr>
          <a:xfrm>
            <a:off x="900113" y="2997200"/>
            <a:ext cx="6911975" cy="576263"/>
          </a:xfrm>
        </p:spPr>
        <p:txBody>
          <a:bodyPr anchor="b">
            <a:normAutofit fontScale="90000"/>
          </a:bodyPr>
          <a:lstStyle/>
          <a:p>
            <a:pPr algn="ctr"/>
            <a:r>
              <a:rPr lang="tr-TR" sz="4000" dirty="0" smtClean="0">
                <a:latin typeface="Tw Cen MT" pitchFamily="34" charset="0"/>
              </a:rPr>
              <a:t/>
            </a:r>
            <a:br>
              <a:rPr lang="tr-TR" sz="4000" dirty="0" smtClean="0">
                <a:latin typeface="Tw Cen MT" pitchFamily="34" charset="0"/>
              </a:rPr>
            </a:br>
            <a:r>
              <a:rPr lang="tr-TR" sz="4000" dirty="0" smtClean="0">
                <a:latin typeface="Tw Cen MT" pitchFamily="34" charset="0"/>
              </a:rPr>
              <a:t/>
            </a:r>
            <a:br>
              <a:rPr lang="tr-TR" sz="4000" dirty="0" smtClean="0">
                <a:latin typeface="Tw Cen MT" pitchFamily="34" charset="0"/>
              </a:rPr>
            </a:br>
            <a:r>
              <a:rPr lang="tr-TR" sz="4000" dirty="0" smtClean="0">
                <a:latin typeface="Tw Cen MT" pitchFamily="34" charset="0"/>
              </a:rPr>
              <a:t/>
            </a:r>
            <a:br>
              <a:rPr lang="tr-TR" sz="4000" dirty="0" smtClean="0">
                <a:latin typeface="Tw Cen MT" pitchFamily="34" charset="0"/>
              </a:rPr>
            </a:br>
            <a:r>
              <a:rPr lang="tr-TR" sz="4000" dirty="0" smtClean="0">
                <a:latin typeface="Arial" charset="0"/>
              </a:rPr>
              <a:t/>
            </a:r>
            <a:br>
              <a:rPr lang="tr-TR" sz="4000" dirty="0" smtClean="0">
                <a:latin typeface="Arial" charset="0"/>
              </a:rPr>
            </a:br>
            <a:r>
              <a:rPr lang="tr-TR" sz="4000" dirty="0" smtClean="0">
                <a:latin typeface="Arial" charset="0"/>
              </a:rPr>
              <a:t/>
            </a:r>
            <a:br>
              <a:rPr lang="tr-TR" sz="4000" dirty="0" smtClean="0">
                <a:latin typeface="Arial" charset="0"/>
              </a:rPr>
            </a:br>
            <a:r>
              <a:rPr lang="tr-TR" sz="4000" dirty="0" smtClean="0">
                <a:latin typeface="Arial" charset="0"/>
              </a:rPr>
              <a:t/>
            </a:r>
            <a:br>
              <a:rPr lang="tr-TR" sz="4000" dirty="0" smtClean="0">
                <a:latin typeface="Arial" charset="0"/>
              </a:rPr>
            </a:br>
            <a:r>
              <a:rPr lang="tr-TR" sz="4000" dirty="0" smtClean="0">
                <a:latin typeface="Arial" charset="0"/>
              </a:rPr>
              <a:t/>
            </a:r>
            <a:br>
              <a:rPr lang="tr-TR" sz="4000" dirty="0" smtClean="0">
                <a:latin typeface="Arial" charset="0"/>
              </a:rPr>
            </a:br>
            <a:r>
              <a:rPr lang="tr-TR" sz="4000" dirty="0" smtClean="0">
                <a:latin typeface="Arial" charset="0"/>
              </a:rPr>
              <a:t/>
            </a:r>
            <a:br>
              <a:rPr lang="tr-TR" sz="4000" dirty="0" smtClean="0">
                <a:latin typeface="Arial" charset="0"/>
              </a:rPr>
            </a:br>
            <a:r>
              <a:rPr lang="tr-TR" sz="4000" dirty="0" smtClean="0">
                <a:latin typeface="Arial" charset="0"/>
              </a:rPr>
              <a:t/>
            </a:r>
            <a:br>
              <a:rPr lang="tr-TR" sz="4000" dirty="0" smtClean="0">
                <a:latin typeface="Arial" charset="0"/>
              </a:rPr>
            </a:br>
            <a:r>
              <a:rPr lang="en-US" sz="3100" b="1" dirty="0" smtClean="0">
                <a:effectLst>
                  <a:outerShdw blurRad="38100" dist="38100" dir="2700000" algn="tl">
                    <a:srgbClr val="000000">
                      <a:alpha val="43137"/>
                    </a:srgbClr>
                  </a:outerShdw>
                </a:effectLst>
              </a:rPr>
              <a:t>Towards Effective Public Participation in Water Resources Management: Issues and Approaches in Turkey</a:t>
            </a:r>
            <a:r>
              <a:rPr lang="tr-TR" sz="2800" dirty="0" smtClean="0"/>
              <a:t/>
            </a:r>
            <a:br>
              <a:rPr lang="tr-TR" sz="2800" dirty="0" smtClean="0"/>
            </a:br>
            <a:r>
              <a:rPr lang="en-US" sz="3200" b="1" dirty="0" smtClean="0">
                <a:effectLst>
                  <a:outerShdw blurRad="38100" dist="38100" dir="2700000" algn="tl">
                    <a:srgbClr val="C0C0C0"/>
                  </a:outerShdw>
                </a:effectLst>
                <a:latin typeface="Arial" charset="0"/>
              </a:rPr>
              <a:t/>
            </a:r>
            <a:br>
              <a:rPr lang="en-US" sz="3200" b="1" dirty="0" smtClean="0">
                <a:effectLst>
                  <a:outerShdw blurRad="38100" dist="38100" dir="2700000" algn="tl">
                    <a:srgbClr val="C0C0C0"/>
                  </a:outerShdw>
                </a:effectLst>
                <a:latin typeface="Arial" charset="0"/>
              </a:rPr>
            </a:br>
            <a:r>
              <a:rPr lang="tr-TR" sz="2900" b="1" dirty="0" smtClean="0">
                <a:effectLst>
                  <a:outerShdw blurRad="38100" dist="38100" dir="2700000" algn="tl">
                    <a:srgbClr val="C0C0C0"/>
                  </a:outerShdw>
                </a:effectLst>
                <a:latin typeface="Arial" charset="0"/>
              </a:rPr>
              <a:t>PROF.</a:t>
            </a:r>
            <a:r>
              <a:rPr lang="en-US" sz="2900" b="1" dirty="0" smtClean="0">
                <a:solidFill>
                  <a:srgbClr val="0D526D"/>
                </a:solidFill>
                <a:effectLst>
                  <a:outerShdw blurRad="38100" dist="38100" dir="2700000" algn="tl">
                    <a:srgbClr val="C0C0C0"/>
                  </a:outerShdw>
                </a:effectLst>
                <a:latin typeface="Arial" charset="0"/>
              </a:rPr>
              <a:t> </a:t>
            </a:r>
            <a:r>
              <a:rPr lang="tr-TR" sz="2900" b="1" dirty="0" smtClean="0">
                <a:solidFill>
                  <a:srgbClr val="0D526D"/>
                </a:solidFill>
                <a:effectLst>
                  <a:outerShdw blurRad="38100" dist="38100" dir="2700000" algn="tl">
                    <a:srgbClr val="C0C0C0"/>
                  </a:outerShdw>
                </a:effectLst>
                <a:latin typeface="Arial" charset="0"/>
              </a:rPr>
              <a:t>DR. </a:t>
            </a:r>
            <a:r>
              <a:rPr lang="en-US" sz="2900" b="1" dirty="0" smtClean="0">
                <a:solidFill>
                  <a:srgbClr val="0D526D"/>
                </a:solidFill>
                <a:effectLst>
                  <a:outerShdw blurRad="38100" dist="38100" dir="2700000" algn="tl">
                    <a:srgbClr val="C0C0C0"/>
                  </a:outerShdw>
                </a:effectLst>
                <a:latin typeface="Arial" charset="0"/>
              </a:rPr>
              <a:t>AYSEGUL </a:t>
            </a:r>
            <a:r>
              <a:rPr lang="en-US" sz="2900" b="1" dirty="0" smtClean="0">
                <a:solidFill>
                  <a:srgbClr val="0D526D"/>
                </a:solidFill>
                <a:effectLst>
                  <a:outerShdw blurRad="38100" dist="38100" dir="2700000" algn="tl">
                    <a:srgbClr val="C0C0C0"/>
                  </a:outerShdw>
                </a:effectLst>
                <a:latin typeface="Arial" charset="0"/>
              </a:rPr>
              <a:t>TANIK</a:t>
            </a:r>
            <a:endParaRPr lang="tr-TR" sz="2900" b="1" dirty="0" smtClean="0">
              <a:effectLst>
                <a:outerShdw blurRad="38100" dist="38100" dir="2700000" algn="tl">
                  <a:srgbClr val="C0C0C0"/>
                </a:outerShdw>
              </a:effectLst>
              <a:latin typeface="Arial" charset="0"/>
            </a:endParaRPr>
          </a:p>
        </p:txBody>
      </p:sp>
      <p:sp>
        <p:nvSpPr>
          <p:cNvPr id="3" name="Alt Başlık 2"/>
          <p:cNvSpPr>
            <a:spLocks noGrp="1"/>
          </p:cNvSpPr>
          <p:nvPr>
            <p:ph type="subTitle" idx="4294967295"/>
          </p:nvPr>
        </p:nvSpPr>
        <p:spPr>
          <a:xfrm>
            <a:off x="611188" y="3786190"/>
            <a:ext cx="7273925" cy="2857519"/>
          </a:xfrm>
        </p:spPr>
        <p:txBody>
          <a:bodyPr anchor="ctr">
            <a:normAutofit fontScale="25000" lnSpcReduction="20000"/>
          </a:bodyPr>
          <a:lstStyle/>
          <a:p>
            <a:pPr marL="0" indent="0" algn="ctr">
              <a:buFont typeface="Wingdings" pitchFamily="2" charset="2"/>
              <a:buNone/>
            </a:pPr>
            <a:endParaRPr lang="tr-TR" sz="2000" b="1" dirty="0" smtClean="0">
              <a:solidFill>
                <a:srgbClr val="0D526D"/>
              </a:solidFill>
              <a:effectLst>
                <a:outerShdw blurRad="38100" dist="38100" dir="2700000" algn="tl">
                  <a:srgbClr val="C0C0C0"/>
                </a:outerShdw>
              </a:effectLst>
              <a:latin typeface="Arial" charset="0"/>
            </a:endParaRPr>
          </a:p>
          <a:p>
            <a:pPr marL="0" indent="0" algn="ctr">
              <a:buFont typeface="Wingdings" pitchFamily="2" charset="2"/>
              <a:buNone/>
            </a:pPr>
            <a:endParaRPr lang="en-US" sz="1800" b="1" dirty="0" smtClean="0">
              <a:solidFill>
                <a:srgbClr val="D60825"/>
              </a:solidFill>
              <a:effectLst>
                <a:outerShdw blurRad="38100" dist="38100" dir="2700000" algn="tl">
                  <a:srgbClr val="C0C0C0"/>
                </a:outerShdw>
              </a:effectLst>
              <a:latin typeface="Tw Cen MT" pitchFamily="34" charset="0"/>
            </a:endParaRPr>
          </a:p>
          <a:p>
            <a:pPr marL="0" indent="0" algn="ctr">
              <a:buFont typeface="Wingdings" pitchFamily="2" charset="2"/>
              <a:buNone/>
            </a:pPr>
            <a:endParaRPr lang="tr-TR" sz="9600" b="1" dirty="0" smtClean="0">
              <a:solidFill>
                <a:srgbClr val="D60825"/>
              </a:solidFill>
              <a:effectLst>
                <a:outerShdw blurRad="38100" dist="38100" dir="2700000" algn="tl">
                  <a:srgbClr val="C0C0C0"/>
                </a:outerShdw>
              </a:effectLst>
            </a:endParaRPr>
          </a:p>
          <a:p>
            <a:pPr marL="0" indent="0" algn="ctr">
              <a:buFont typeface="Wingdings" pitchFamily="2" charset="2"/>
              <a:buNone/>
            </a:pPr>
            <a:endParaRPr lang="tr-TR" sz="9600" b="1" dirty="0" smtClean="0">
              <a:solidFill>
                <a:srgbClr val="D60825"/>
              </a:solidFill>
              <a:effectLst>
                <a:outerShdw blurRad="38100" dist="38100" dir="2700000" algn="tl">
                  <a:srgbClr val="C0C0C0"/>
                </a:outerShdw>
              </a:effectLst>
            </a:endParaRPr>
          </a:p>
          <a:p>
            <a:pPr marL="0" indent="0" algn="ctr">
              <a:buFont typeface="Wingdings" pitchFamily="2" charset="2"/>
              <a:buNone/>
            </a:pPr>
            <a:r>
              <a:rPr lang="en-GB" sz="9600" b="1" dirty="0" smtClean="0">
                <a:solidFill>
                  <a:srgbClr val="D60825"/>
                </a:solidFill>
                <a:effectLst>
                  <a:outerShdw blurRad="38100" dist="38100" dir="2700000" algn="tl">
                    <a:srgbClr val="C0C0C0"/>
                  </a:outerShdw>
                </a:effectLst>
                <a:latin typeface="+mj-lt"/>
              </a:rPr>
              <a:t>Istanbul Technical University, Dpt. of Environmental Engineering, </a:t>
            </a:r>
            <a:r>
              <a:rPr lang="en-GB" sz="9600" b="1" dirty="0" err="1" smtClean="0">
                <a:solidFill>
                  <a:srgbClr val="D60825"/>
                </a:solidFill>
                <a:effectLst>
                  <a:outerShdw blurRad="38100" dist="38100" dir="2700000" algn="tl">
                    <a:srgbClr val="C0C0C0"/>
                  </a:outerShdw>
                </a:effectLst>
                <a:latin typeface="+mj-lt"/>
              </a:rPr>
              <a:t>Maslak</a:t>
            </a:r>
            <a:r>
              <a:rPr lang="en-GB" sz="9600" b="1" dirty="0" smtClean="0">
                <a:solidFill>
                  <a:srgbClr val="D60825"/>
                </a:solidFill>
                <a:effectLst>
                  <a:outerShdw blurRad="38100" dist="38100" dir="2700000" algn="tl">
                    <a:srgbClr val="C0C0C0"/>
                  </a:outerShdw>
                </a:effectLst>
                <a:latin typeface="+mj-lt"/>
              </a:rPr>
              <a:t>-Istanbul</a:t>
            </a:r>
          </a:p>
          <a:p>
            <a:pPr marL="0" indent="0" algn="ctr">
              <a:buFont typeface="Wingdings" pitchFamily="2" charset="2"/>
              <a:buNone/>
            </a:pPr>
            <a:endParaRPr lang="en-GB" sz="9600" b="1" dirty="0" smtClean="0">
              <a:solidFill>
                <a:srgbClr val="D60825"/>
              </a:solidFill>
              <a:effectLst>
                <a:outerShdw blurRad="38100" dist="38100" dir="2700000" algn="tl">
                  <a:srgbClr val="C0C0C0"/>
                </a:outerShdw>
              </a:effectLst>
              <a:latin typeface="+mj-lt"/>
            </a:endParaRPr>
          </a:p>
          <a:p>
            <a:pPr algn="ctr">
              <a:buNone/>
            </a:pPr>
            <a:r>
              <a:rPr lang="en-GB" sz="9600" b="1" dirty="0" smtClean="0">
                <a:solidFill>
                  <a:srgbClr val="002060"/>
                </a:solidFill>
                <a:effectLst>
                  <a:outerShdw blurRad="38100" dist="38100" dir="2700000" algn="tl">
                    <a:srgbClr val="000000">
                      <a:alpha val="43137"/>
                    </a:srgbClr>
                  </a:outerShdw>
                </a:effectLst>
                <a:latin typeface="+mj-lt"/>
              </a:rPr>
              <a:t>3</a:t>
            </a:r>
            <a:r>
              <a:rPr lang="en-GB" sz="9600" b="1" baseline="30000" dirty="0" smtClean="0">
                <a:solidFill>
                  <a:srgbClr val="002060"/>
                </a:solidFill>
                <a:effectLst>
                  <a:outerShdw blurRad="38100" dist="38100" dir="2700000" algn="tl">
                    <a:srgbClr val="000000">
                      <a:alpha val="43137"/>
                    </a:srgbClr>
                  </a:outerShdw>
                </a:effectLst>
                <a:latin typeface="+mj-lt"/>
              </a:rPr>
              <a:t>rd</a:t>
            </a:r>
            <a:r>
              <a:rPr lang="en-GB" sz="9600" b="1" dirty="0" smtClean="0">
                <a:solidFill>
                  <a:srgbClr val="002060"/>
                </a:solidFill>
                <a:effectLst>
                  <a:outerShdw blurRad="38100" dist="38100" dir="2700000" algn="tl">
                    <a:srgbClr val="000000">
                      <a:alpha val="43137"/>
                    </a:srgbClr>
                  </a:outerShdw>
                </a:effectLst>
                <a:latin typeface="+mj-lt"/>
              </a:rPr>
              <a:t> International Conference on Biodiversity &amp; Sustainable Energy  Development </a:t>
            </a:r>
          </a:p>
          <a:p>
            <a:pPr algn="ctr">
              <a:buNone/>
            </a:pPr>
            <a:r>
              <a:rPr lang="en-GB" sz="9600" b="1" dirty="0" smtClean="0">
                <a:solidFill>
                  <a:srgbClr val="002060"/>
                </a:solidFill>
                <a:effectLst>
                  <a:outerShdw blurRad="38100" dist="38100" dir="2700000" algn="tl">
                    <a:srgbClr val="000000">
                      <a:alpha val="43137"/>
                    </a:srgbClr>
                  </a:outerShdw>
                </a:effectLst>
                <a:latin typeface="+mj-lt"/>
              </a:rPr>
              <a:t>June 24-26, 2014 </a:t>
            </a:r>
            <a:endParaRPr lang="tr-TR" sz="9600" b="1" dirty="0" smtClean="0">
              <a:solidFill>
                <a:srgbClr val="002060"/>
              </a:solidFill>
              <a:effectLst>
                <a:outerShdw blurRad="38100" dist="38100" dir="2700000" algn="tl">
                  <a:srgbClr val="000000">
                    <a:alpha val="43137"/>
                  </a:srgbClr>
                </a:outerShdw>
              </a:effectLst>
              <a:latin typeface="+mj-lt"/>
            </a:endParaRPr>
          </a:p>
          <a:p>
            <a:pPr algn="ctr">
              <a:buNone/>
            </a:pPr>
            <a:r>
              <a:rPr lang="en-GB" sz="9600" b="1" dirty="0" smtClean="0">
                <a:solidFill>
                  <a:srgbClr val="002060"/>
                </a:solidFill>
                <a:effectLst>
                  <a:outerShdw blurRad="38100" dist="38100" dir="2700000" algn="tl">
                    <a:srgbClr val="000000">
                      <a:alpha val="43137"/>
                    </a:srgbClr>
                  </a:outerShdw>
                </a:effectLst>
                <a:latin typeface="+mj-lt"/>
              </a:rPr>
              <a:t>Valencia </a:t>
            </a:r>
            <a:r>
              <a:rPr lang="en-GB" sz="9600" b="1" dirty="0" smtClean="0">
                <a:solidFill>
                  <a:srgbClr val="002060"/>
                </a:solidFill>
                <a:effectLst>
                  <a:outerShdw blurRad="38100" dist="38100" dir="2700000" algn="tl">
                    <a:srgbClr val="000000">
                      <a:alpha val="43137"/>
                    </a:srgbClr>
                  </a:outerShdw>
                </a:effectLst>
                <a:latin typeface="+mj-lt"/>
              </a:rPr>
              <a:t>Conference Centre, Spain </a:t>
            </a:r>
          </a:p>
          <a:p>
            <a:pPr marL="0" indent="0" algn="just">
              <a:buFont typeface="Wingdings" pitchFamily="2" charset="2"/>
              <a:buNone/>
            </a:pPr>
            <a:endParaRPr lang="en-US" sz="9600" b="1" dirty="0" smtClean="0">
              <a:solidFill>
                <a:schemeClr val="hlink"/>
              </a:solidFill>
              <a:effectLst>
                <a:outerShdw blurRad="38100" dist="38100" dir="2700000" algn="tl">
                  <a:srgbClr val="C0C0C0"/>
                </a:outerShdw>
              </a:effectLst>
              <a:latin typeface="Tw Cen MT" pitchFamily="34" charset="0"/>
            </a:endParaRPr>
          </a:p>
          <a:p>
            <a:pPr marL="0" indent="0" algn="just">
              <a:buFont typeface="Wingdings" pitchFamily="2" charset="2"/>
              <a:buNone/>
            </a:pPr>
            <a:endParaRPr lang="en-US" sz="9600" b="1" dirty="0" smtClean="0">
              <a:solidFill>
                <a:srgbClr val="0000CC"/>
              </a:solidFill>
              <a:effectLst>
                <a:outerShdw blurRad="38100" dist="38100" dir="2700000" algn="tl">
                  <a:srgbClr val="C0C0C0"/>
                </a:outerShdw>
              </a:effectLst>
              <a:latin typeface="Tw Cen MT" pitchFamily="34" charset="0"/>
            </a:endParaRPr>
          </a:p>
        </p:txBody>
      </p:sp>
      <p:pic>
        <p:nvPicPr>
          <p:cNvPr id="14341" name="Picture 5" descr="arirenkli"/>
          <p:cNvPicPr>
            <a:picLocks noChangeAspect="1" noChangeArrowheads="1"/>
          </p:cNvPicPr>
          <p:nvPr/>
        </p:nvPicPr>
        <p:blipFill>
          <a:blip r:embed="rId2"/>
          <a:srcRect/>
          <a:stretch>
            <a:fillRect/>
          </a:stretch>
        </p:blipFill>
        <p:spPr bwMode="auto">
          <a:xfrm>
            <a:off x="214282" y="188913"/>
            <a:ext cx="1000132" cy="121144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a:xfrm>
            <a:off x="1066800" y="533400"/>
            <a:ext cx="6499225" cy="935038"/>
          </a:xfrm>
        </p:spPr>
        <p:txBody>
          <a:bodyPr/>
          <a:lstStyle/>
          <a:p>
            <a:pPr algn="ctr"/>
            <a:r>
              <a:rPr lang="en-GB" sz="2400" b="1" dirty="0">
                <a:solidFill>
                  <a:srgbClr val="0D526D"/>
                </a:solidFill>
              </a:rPr>
              <a:t>Pyramid of the members of the public participation process</a:t>
            </a:r>
            <a:endParaRPr lang="hu-HU" sz="2400" b="1" dirty="0">
              <a:solidFill>
                <a:srgbClr val="0D526D"/>
              </a:solidFill>
            </a:endParaRPr>
          </a:p>
        </p:txBody>
      </p:sp>
      <p:grpSp>
        <p:nvGrpSpPr>
          <p:cNvPr id="2" name="Group 1028"/>
          <p:cNvGrpSpPr>
            <a:grpSpLocks/>
          </p:cNvGrpSpPr>
          <p:nvPr/>
        </p:nvGrpSpPr>
        <p:grpSpPr bwMode="auto">
          <a:xfrm>
            <a:off x="785786" y="1643050"/>
            <a:ext cx="7467600" cy="4495800"/>
            <a:chOff x="864" y="1872"/>
            <a:chExt cx="10224" cy="4896"/>
          </a:xfrm>
        </p:grpSpPr>
        <p:sp>
          <p:nvSpPr>
            <p:cNvPr id="108549" name="AutoShape 1029"/>
            <p:cNvSpPr>
              <a:spLocks noChangeArrowheads="1"/>
            </p:cNvSpPr>
            <p:nvPr/>
          </p:nvSpPr>
          <p:spPr bwMode="auto">
            <a:xfrm>
              <a:off x="864" y="1872"/>
              <a:ext cx="10224" cy="4896"/>
            </a:xfrm>
            <a:prstGeom prst="triangle">
              <a:avLst>
                <a:gd name="adj" fmla="val 50000"/>
              </a:avLst>
            </a:prstGeom>
            <a:gradFill rotWithShape="1">
              <a:gsLst>
                <a:gs pos="0">
                  <a:srgbClr val="FF3399"/>
                </a:gs>
                <a:gs pos="25000">
                  <a:srgbClr val="FF6633"/>
                </a:gs>
                <a:gs pos="50000">
                  <a:srgbClr val="FFFF00"/>
                </a:gs>
                <a:gs pos="75000">
                  <a:srgbClr val="01A78F"/>
                </a:gs>
                <a:gs pos="100000">
                  <a:srgbClr val="3366FF"/>
                </a:gs>
              </a:gsLst>
              <a:lin ang="5400000" scaled="1"/>
            </a:gradFill>
            <a:ln w="38100">
              <a:solidFill>
                <a:srgbClr val="000000"/>
              </a:solidFill>
              <a:miter lim="800000"/>
              <a:headEnd/>
              <a:tailEnd/>
            </a:ln>
          </p:spPr>
          <p:txBody>
            <a:bodyPr/>
            <a:lstStyle/>
            <a:p>
              <a:endParaRPr lang="tr-TR"/>
            </a:p>
          </p:txBody>
        </p:sp>
        <p:sp>
          <p:nvSpPr>
            <p:cNvPr id="108550" name="Line 1030"/>
            <p:cNvSpPr>
              <a:spLocks noChangeShapeType="1"/>
            </p:cNvSpPr>
            <p:nvPr/>
          </p:nvSpPr>
          <p:spPr bwMode="auto">
            <a:xfrm>
              <a:off x="4176" y="3600"/>
              <a:ext cx="3600" cy="0"/>
            </a:xfrm>
            <a:prstGeom prst="line">
              <a:avLst/>
            </a:prstGeom>
            <a:noFill/>
            <a:ln w="38100">
              <a:solidFill>
                <a:srgbClr val="000000"/>
              </a:solidFill>
              <a:round/>
              <a:headEnd/>
              <a:tailEnd/>
            </a:ln>
          </p:spPr>
          <p:txBody>
            <a:bodyPr/>
            <a:lstStyle/>
            <a:p>
              <a:endParaRPr lang="tr-TR"/>
            </a:p>
          </p:txBody>
        </p:sp>
        <p:sp>
          <p:nvSpPr>
            <p:cNvPr id="108551" name="Line 1031"/>
            <p:cNvSpPr>
              <a:spLocks noChangeShapeType="1"/>
            </p:cNvSpPr>
            <p:nvPr/>
          </p:nvSpPr>
          <p:spPr bwMode="auto">
            <a:xfrm>
              <a:off x="3312" y="4464"/>
              <a:ext cx="5328" cy="0"/>
            </a:xfrm>
            <a:prstGeom prst="line">
              <a:avLst/>
            </a:prstGeom>
            <a:noFill/>
            <a:ln w="38100">
              <a:solidFill>
                <a:srgbClr val="000000"/>
              </a:solidFill>
              <a:round/>
              <a:headEnd/>
              <a:tailEnd/>
            </a:ln>
          </p:spPr>
          <p:txBody>
            <a:bodyPr/>
            <a:lstStyle/>
            <a:p>
              <a:endParaRPr lang="tr-TR"/>
            </a:p>
          </p:txBody>
        </p:sp>
        <p:sp>
          <p:nvSpPr>
            <p:cNvPr id="108552" name="Line 1032"/>
            <p:cNvSpPr>
              <a:spLocks noChangeShapeType="1"/>
            </p:cNvSpPr>
            <p:nvPr/>
          </p:nvSpPr>
          <p:spPr bwMode="auto">
            <a:xfrm>
              <a:off x="2592" y="5184"/>
              <a:ext cx="6768" cy="0"/>
            </a:xfrm>
            <a:prstGeom prst="line">
              <a:avLst/>
            </a:prstGeom>
            <a:noFill/>
            <a:ln w="38100">
              <a:solidFill>
                <a:srgbClr val="000000"/>
              </a:solidFill>
              <a:round/>
              <a:headEnd/>
              <a:tailEnd/>
            </a:ln>
          </p:spPr>
          <p:txBody>
            <a:bodyPr/>
            <a:lstStyle/>
            <a:p>
              <a:endParaRPr lang="tr-TR"/>
            </a:p>
          </p:txBody>
        </p:sp>
        <p:sp>
          <p:nvSpPr>
            <p:cNvPr id="108553" name="Line 1033"/>
            <p:cNvSpPr>
              <a:spLocks noChangeShapeType="1"/>
            </p:cNvSpPr>
            <p:nvPr/>
          </p:nvSpPr>
          <p:spPr bwMode="auto">
            <a:xfrm>
              <a:off x="1872" y="5904"/>
              <a:ext cx="8208" cy="0"/>
            </a:xfrm>
            <a:prstGeom prst="line">
              <a:avLst/>
            </a:prstGeom>
            <a:noFill/>
            <a:ln w="38100">
              <a:solidFill>
                <a:srgbClr val="000000"/>
              </a:solidFill>
              <a:round/>
              <a:headEnd/>
              <a:tailEnd/>
            </a:ln>
          </p:spPr>
          <p:txBody>
            <a:bodyPr/>
            <a:lstStyle/>
            <a:p>
              <a:endParaRPr lang="tr-TR"/>
            </a:p>
          </p:txBody>
        </p:sp>
      </p:grpSp>
      <p:grpSp>
        <p:nvGrpSpPr>
          <p:cNvPr id="3" name="Group 1041"/>
          <p:cNvGrpSpPr>
            <a:grpSpLocks/>
          </p:cNvGrpSpPr>
          <p:nvPr/>
        </p:nvGrpSpPr>
        <p:grpSpPr bwMode="auto">
          <a:xfrm>
            <a:off x="1752600" y="2571751"/>
            <a:ext cx="5734050" cy="3519488"/>
            <a:chOff x="1104" y="1620"/>
            <a:chExt cx="3612" cy="2217"/>
          </a:xfrm>
        </p:grpSpPr>
        <p:sp>
          <p:nvSpPr>
            <p:cNvPr id="108555" name="Text Box 1035"/>
            <p:cNvSpPr txBox="1">
              <a:spLocks noChangeArrowheads="1"/>
            </p:cNvSpPr>
            <p:nvPr/>
          </p:nvSpPr>
          <p:spPr bwMode="auto">
            <a:xfrm>
              <a:off x="2430" y="1620"/>
              <a:ext cx="900" cy="400"/>
            </a:xfrm>
            <a:prstGeom prst="rect">
              <a:avLst/>
            </a:prstGeom>
            <a:solidFill>
              <a:srgbClr val="FFCC99"/>
            </a:solidFill>
            <a:ln w="9525">
              <a:noFill/>
              <a:miter lim="800000"/>
              <a:headEnd/>
              <a:tailEnd/>
            </a:ln>
          </p:spPr>
          <p:txBody>
            <a:bodyPr/>
            <a:lstStyle/>
            <a:p>
              <a:pPr algn="ctr" eaLnBrk="0" hangingPunct="0"/>
              <a:r>
                <a:rPr kumimoji="1" lang="en-US" sz="1400" b="1" dirty="0">
                  <a:latin typeface="Times New Roman" pitchFamily="18" charset="0"/>
                </a:rPr>
                <a:t>Decision-making bodies</a:t>
              </a:r>
              <a:endParaRPr kumimoji="1" lang="hu-HU" sz="1400" b="1" dirty="0">
                <a:latin typeface="Times New Roman" pitchFamily="18" charset="0"/>
              </a:endParaRPr>
            </a:p>
          </p:txBody>
        </p:sp>
        <p:sp>
          <p:nvSpPr>
            <p:cNvPr id="108556" name="Text Box 1036"/>
            <p:cNvSpPr txBox="1">
              <a:spLocks noChangeArrowheads="1"/>
            </p:cNvSpPr>
            <p:nvPr/>
          </p:nvSpPr>
          <p:spPr bwMode="auto">
            <a:xfrm>
              <a:off x="2105" y="2187"/>
              <a:ext cx="1699" cy="333"/>
            </a:xfrm>
            <a:prstGeom prst="rect">
              <a:avLst/>
            </a:prstGeom>
            <a:solidFill>
              <a:srgbClr val="FFFF99"/>
            </a:solidFill>
            <a:ln w="9525">
              <a:noFill/>
              <a:miter lim="800000"/>
              <a:headEnd/>
              <a:tailEnd/>
            </a:ln>
          </p:spPr>
          <p:txBody>
            <a:bodyPr/>
            <a:lstStyle/>
            <a:p>
              <a:pPr algn="ctr" eaLnBrk="0" hangingPunct="0"/>
              <a:r>
                <a:rPr kumimoji="1" lang="en-GB" sz="1400" b="1" dirty="0">
                  <a:latin typeface="Times New Roman" pitchFamily="18" charset="0"/>
                </a:rPr>
                <a:t>Agencies responsible for the implementation of the pp plan</a:t>
              </a:r>
            </a:p>
          </p:txBody>
        </p:sp>
        <p:sp>
          <p:nvSpPr>
            <p:cNvPr id="108557" name="Text Box 1037"/>
            <p:cNvSpPr txBox="1">
              <a:spLocks noChangeArrowheads="1"/>
            </p:cNvSpPr>
            <p:nvPr/>
          </p:nvSpPr>
          <p:spPr bwMode="auto">
            <a:xfrm>
              <a:off x="1883" y="2687"/>
              <a:ext cx="2054" cy="289"/>
            </a:xfrm>
            <a:prstGeom prst="rect">
              <a:avLst/>
            </a:prstGeom>
            <a:solidFill>
              <a:srgbClr val="FFCCFF"/>
            </a:solidFill>
            <a:ln w="9525">
              <a:noFill/>
              <a:miter lim="800000"/>
              <a:headEnd/>
              <a:tailEnd/>
            </a:ln>
          </p:spPr>
          <p:txBody>
            <a:bodyPr/>
            <a:lstStyle/>
            <a:p>
              <a:pPr algn="ctr" eaLnBrk="0" hangingPunct="0"/>
              <a:r>
                <a:rPr kumimoji="1" lang="tr-TR" sz="1400" b="1" noProof="1">
                  <a:latin typeface="Times New Roman" pitchFamily="18" charset="0"/>
                </a:rPr>
                <a:t>Competent  professionals on the examined topic</a:t>
              </a:r>
            </a:p>
          </p:txBody>
        </p:sp>
        <p:sp>
          <p:nvSpPr>
            <p:cNvPr id="108558" name="Text Box 1038"/>
            <p:cNvSpPr txBox="1">
              <a:spLocks noChangeArrowheads="1"/>
            </p:cNvSpPr>
            <p:nvPr/>
          </p:nvSpPr>
          <p:spPr bwMode="auto">
            <a:xfrm>
              <a:off x="1488" y="3120"/>
              <a:ext cx="2904" cy="250"/>
            </a:xfrm>
            <a:prstGeom prst="rect">
              <a:avLst/>
            </a:prstGeom>
            <a:solidFill>
              <a:srgbClr val="99FF99"/>
            </a:solidFill>
            <a:ln w="9525">
              <a:noFill/>
              <a:miter lim="800000"/>
              <a:headEnd/>
              <a:tailEnd/>
            </a:ln>
          </p:spPr>
          <p:txBody>
            <a:bodyPr/>
            <a:lstStyle/>
            <a:p>
              <a:pPr algn="ctr" eaLnBrk="0" hangingPunct="0"/>
              <a:r>
                <a:rPr kumimoji="1" lang="hu-HU" sz="1600" b="1">
                  <a:latin typeface="Times New Roman" pitchFamily="18" charset="0"/>
                </a:rPr>
                <a:t>NGOs</a:t>
              </a:r>
            </a:p>
          </p:txBody>
        </p:sp>
        <p:sp>
          <p:nvSpPr>
            <p:cNvPr id="108559" name="Text Box 1039"/>
            <p:cNvSpPr txBox="1">
              <a:spLocks noChangeArrowheads="1"/>
            </p:cNvSpPr>
            <p:nvPr/>
          </p:nvSpPr>
          <p:spPr bwMode="auto">
            <a:xfrm>
              <a:off x="1104" y="3504"/>
              <a:ext cx="3612" cy="333"/>
            </a:xfrm>
            <a:prstGeom prst="rect">
              <a:avLst/>
            </a:prstGeom>
            <a:solidFill>
              <a:srgbClr val="66FFFF"/>
            </a:solidFill>
            <a:ln w="9525">
              <a:noFill/>
              <a:miter lim="800000"/>
              <a:headEnd/>
              <a:tailEnd/>
            </a:ln>
          </p:spPr>
          <p:txBody>
            <a:bodyPr/>
            <a:lstStyle/>
            <a:p>
              <a:pPr algn="ctr" eaLnBrk="0" hangingPunct="0"/>
              <a:r>
                <a:rPr kumimoji="1" lang="en-GB" sz="1600" b="1">
                  <a:latin typeface="Times New Roman" pitchFamily="18" charset="0"/>
                </a:rPr>
                <a:t>Stakeholders, layers</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title"/>
          </p:nvPr>
        </p:nvSpPr>
        <p:spPr>
          <a:xfrm>
            <a:off x="990600" y="838200"/>
            <a:ext cx="7772400" cy="628650"/>
          </a:xfrm>
        </p:spPr>
        <p:txBody>
          <a:bodyPr/>
          <a:lstStyle/>
          <a:p>
            <a:pPr algn="ctr"/>
            <a:r>
              <a:rPr lang="en-GB" sz="2400" b="1" dirty="0">
                <a:solidFill>
                  <a:srgbClr val="0D526D"/>
                </a:solidFill>
              </a:rPr>
              <a:t>Orbits of involvement</a:t>
            </a:r>
            <a:endParaRPr lang="hu-HU" sz="2400" b="1" dirty="0">
              <a:solidFill>
                <a:srgbClr val="0D526D"/>
              </a:solidFill>
            </a:endParaRPr>
          </a:p>
        </p:txBody>
      </p:sp>
      <p:grpSp>
        <p:nvGrpSpPr>
          <p:cNvPr id="2" name="Group 1027"/>
          <p:cNvGrpSpPr>
            <a:grpSpLocks/>
          </p:cNvGrpSpPr>
          <p:nvPr/>
        </p:nvGrpSpPr>
        <p:grpSpPr bwMode="auto">
          <a:xfrm>
            <a:off x="990600" y="1752600"/>
            <a:ext cx="6858000" cy="4343400"/>
            <a:chOff x="514" y="1152"/>
            <a:chExt cx="4608" cy="2736"/>
          </a:xfrm>
        </p:grpSpPr>
        <p:grpSp>
          <p:nvGrpSpPr>
            <p:cNvPr id="3" name="Group 1028"/>
            <p:cNvGrpSpPr>
              <a:grpSpLocks/>
            </p:cNvGrpSpPr>
            <p:nvPr/>
          </p:nvGrpSpPr>
          <p:grpSpPr bwMode="auto">
            <a:xfrm>
              <a:off x="514" y="1766"/>
              <a:ext cx="2222" cy="1498"/>
              <a:chOff x="512" y="1766"/>
              <a:chExt cx="2222" cy="1498"/>
            </a:xfrm>
          </p:grpSpPr>
          <p:sp>
            <p:nvSpPr>
              <p:cNvPr id="111621" name="Oval 1029"/>
              <p:cNvSpPr>
                <a:spLocks noChangeArrowheads="1"/>
              </p:cNvSpPr>
              <p:nvPr/>
            </p:nvSpPr>
            <p:spPr bwMode="auto">
              <a:xfrm>
                <a:off x="512" y="1766"/>
                <a:ext cx="2222" cy="1498"/>
              </a:xfrm>
              <a:prstGeom prst="ellipse">
                <a:avLst/>
              </a:prstGeom>
              <a:solidFill>
                <a:srgbClr val="CCECFF"/>
              </a:solidFill>
              <a:ln w="9525">
                <a:solidFill>
                  <a:srgbClr val="000000"/>
                </a:solidFill>
                <a:round/>
                <a:headEnd/>
                <a:tailEnd/>
              </a:ln>
            </p:spPr>
            <p:txBody>
              <a:bodyPr/>
              <a:lstStyle/>
              <a:p>
                <a:endParaRPr lang="en-GB"/>
              </a:p>
            </p:txBody>
          </p:sp>
          <p:sp>
            <p:nvSpPr>
              <p:cNvPr id="111622" name="Oval 1030"/>
              <p:cNvSpPr>
                <a:spLocks noChangeArrowheads="1"/>
              </p:cNvSpPr>
              <p:nvPr/>
            </p:nvSpPr>
            <p:spPr bwMode="auto">
              <a:xfrm>
                <a:off x="677" y="1881"/>
                <a:ext cx="1892" cy="1268"/>
              </a:xfrm>
              <a:prstGeom prst="ellipse">
                <a:avLst/>
              </a:prstGeom>
              <a:solidFill>
                <a:srgbClr val="FF6699"/>
              </a:solidFill>
              <a:ln w="9525">
                <a:solidFill>
                  <a:srgbClr val="000000"/>
                </a:solidFill>
                <a:round/>
                <a:headEnd/>
                <a:tailEnd/>
              </a:ln>
            </p:spPr>
            <p:txBody>
              <a:bodyPr/>
              <a:lstStyle/>
              <a:p>
                <a:endParaRPr lang="en-GB"/>
              </a:p>
            </p:txBody>
          </p:sp>
          <p:sp>
            <p:nvSpPr>
              <p:cNvPr id="111623" name="Oval 1031"/>
              <p:cNvSpPr>
                <a:spLocks noChangeArrowheads="1"/>
              </p:cNvSpPr>
              <p:nvPr/>
            </p:nvSpPr>
            <p:spPr bwMode="auto">
              <a:xfrm>
                <a:off x="841" y="1996"/>
                <a:ext cx="1564" cy="1038"/>
              </a:xfrm>
              <a:prstGeom prst="ellipse">
                <a:avLst/>
              </a:prstGeom>
              <a:solidFill>
                <a:srgbClr val="99FF66"/>
              </a:solidFill>
              <a:ln w="9525">
                <a:solidFill>
                  <a:srgbClr val="000000"/>
                </a:solidFill>
                <a:round/>
                <a:headEnd/>
                <a:tailEnd/>
              </a:ln>
            </p:spPr>
            <p:txBody>
              <a:bodyPr/>
              <a:lstStyle/>
              <a:p>
                <a:endParaRPr lang="en-GB"/>
              </a:p>
            </p:txBody>
          </p:sp>
          <p:sp>
            <p:nvSpPr>
              <p:cNvPr id="111624" name="Oval 1032"/>
              <p:cNvSpPr>
                <a:spLocks noChangeArrowheads="1"/>
              </p:cNvSpPr>
              <p:nvPr/>
            </p:nvSpPr>
            <p:spPr bwMode="auto">
              <a:xfrm>
                <a:off x="1006" y="2112"/>
                <a:ext cx="1234" cy="806"/>
              </a:xfrm>
              <a:prstGeom prst="ellipse">
                <a:avLst/>
              </a:prstGeom>
              <a:solidFill>
                <a:srgbClr val="FF9900"/>
              </a:solidFill>
              <a:ln w="9525">
                <a:solidFill>
                  <a:srgbClr val="000000"/>
                </a:solidFill>
                <a:round/>
                <a:headEnd/>
                <a:tailEnd/>
              </a:ln>
            </p:spPr>
            <p:txBody>
              <a:bodyPr/>
              <a:lstStyle/>
              <a:p>
                <a:endParaRPr lang="en-GB"/>
              </a:p>
            </p:txBody>
          </p:sp>
          <p:sp>
            <p:nvSpPr>
              <p:cNvPr id="111625" name="Oval 1033"/>
              <p:cNvSpPr>
                <a:spLocks noChangeArrowheads="1"/>
              </p:cNvSpPr>
              <p:nvPr/>
            </p:nvSpPr>
            <p:spPr bwMode="auto">
              <a:xfrm>
                <a:off x="1170" y="2227"/>
                <a:ext cx="906" cy="576"/>
              </a:xfrm>
              <a:prstGeom prst="ellipse">
                <a:avLst/>
              </a:prstGeom>
              <a:solidFill>
                <a:srgbClr val="009900"/>
              </a:solidFill>
              <a:ln w="9525">
                <a:solidFill>
                  <a:srgbClr val="000000"/>
                </a:solidFill>
                <a:round/>
                <a:headEnd/>
                <a:tailEnd/>
              </a:ln>
            </p:spPr>
            <p:txBody>
              <a:bodyPr/>
              <a:lstStyle/>
              <a:p>
                <a:endParaRPr lang="en-GB"/>
              </a:p>
            </p:txBody>
          </p:sp>
          <p:sp>
            <p:nvSpPr>
              <p:cNvPr id="111626" name="Oval 1034"/>
              <p:cNvSpPr>
                <a:spLocks noChangeArrowheads="1"/>
              </p:cNvSpPr>
              <p:nvPr/>
            </p:nvSpPr>
            <p:spPr bwMode="auto">
              <a:xfrm>
                <a:off x="1335" y="2342"/>
                <a:ext cx="576" cy="346"/>
              </a:xfrm>
              <a:prstGeom prst="ellipse">
                <a:avLst/>
              </a:prstGeom>
              <a:solidFill>
                <a:srgbClr val="FFFF66"/>
              </a:solidFill>
              <a:ln w="9525">
                <a:solidFill>
                  <a:srgbClr val="000000"/>
                </a:solidFill>
                <a:round/>
                <a:headEnd/>
                <a:tailEnd/>
              </a:ln>
            </p:spPr>
            <p:txBody>
              <a:bodyPr/>
              <a:lstStyle/>
              <a:p>
                <a:endParaRPr lang="en-GB"/>
              </a:p>
            </p:txBody>
          </p:sp>
        </p:grpSp>
        <p:grpSp>
          <p:nvGrpSpPr>
            <p:cNvPr id="4" name="Group 1035"/>
            <p:cNvGrpSpPr>
              <a:grpSpLocks/>
            </p:cNvGrpSpPr>
            <p:nvPr/>
          </p:nvGrpSpPr>
          <p:grpSpPr bwMode="auto">
            <a:xfrm>
              <a:off x="1666" y="1363"/>
              <a:ext cx="1646" cy="807"/>
              <a:chOff x="5040" y="1440"/>
              <a:chExt cx="2880" cy="2016"/>
            </a:xfrm>
          </p:grpSpPr>
          <p:sp>
            <p:nvSpPr>
              <p:cNvPr id="111628" name="Line 1036"/>
              <p:cNvSpPr>
                <a:spLocks noChangeShapeType="1"/>
              </p:cNvSpPr>
              <p:nvPr/>
            </p:nvSpPr>
            <p:spPr bwMode="auto">
              <a:xfrm>
                <a:off x="5040" y="1440"/>
                <a:ext cx="0" cy="1008"/>
              </a:xfrm>
              <a:prstGeom prst="line">
                <a:avLst/>
              </a:prstGeom>
              <a:noFill/>
              <a:ln w="9525">
                <a:solidFill>
                  <a:srgbClr val="000000"/>
                </a:solidFill>
                <a:round/>
                <a:headEnd/>
                <a:tailEnd type="triangle" w="med" len="med"/>
              </a:ln>
            </p:spPr>
            <p:txBody>
              <a:bodyPr/>
              <a:lstStyle/>
              <a:p>
                <a:endParaRPr lang="en-GB"/>
              </a:p>
            </p:txBody>
          </p:sp>
          <p:sp>
            <p:nvSpPr>
              <p:cNvPr id="111629" name="Line 1037"/>
              <p:cNvSpPr>
                <a:spLocks noChangeShapeType="1"/>
              </p:cNvSpPr>
              <p:nvPr/>
            </p:nvSpPr>
            <p:spPr bwMode="auto">
              <a:xfrm>
                <a:off x="5472" y="2016"/>
                <a:ext cx="0" cy="864"/>
              </a:xfrm>
              <a:prstGeom prst="line">
                <a:avLst/>
              </a:prstGeom>
              <a:noFill/>
              <a:ln w="9525">
                <a:solidFill>
                  <a:srgbClr val="000000"/>
                </a:solidFill>
                <a:round/>
                <a:headEnd/>
                <a:tailEnd type="triangle" w="med" len="med"/>
              </a:ln>
            </p:spPr>
            <p:txBody>
              <a:bodyPr/>
              <a:lstStyle/>
              <a:p>
                <a:endParaRPr lang="en-GB"/>
              </a:p>
            </p:txBody>
          </p:sp>
          <p:sp>
            <p:nvSpPr>
              <p:cNvPr id="111630" name="Line 1038"/>
              <p:cNvSpPr>
                <a:spLocks noChangeShapeType="1"/>
              </p:cNvSpPr>
              <p:nvPr/>
            </p:nvSpPr>
            <p:spPr bwMode="auto">
              <a:xfrm>
                <a:off x="5904" y="2448"/>
                <a:ext cx="0" cy="1008"/>
              </a:xfrm>
              <a:prstGeom prst="line">
                <a:avLst/>
              </a:prstGeom>
              <a:noFill/>
              <a:ln w="9525">
                <a:solidFill>
                  <a:srgbClr val="000000"/>
                </a:solidFill>
                <a:round/>
                <a:headEnd/>
                <a:tailEnd type="triangle" w="med" len="med"/>
              </a:ln>
            </p:spPr>
            <p:txBody>
              <a:bodyPr/>
              <a:lstStyle/>
              <a:p>
                <a:endParaRPr lang="en-GB"/>
              </a:p>
            </p:txBody>
          </p:sp>
          <p:sp>
            <p:nvSpPr>
              <p:cNvPr id="111631" name="Line 1039"/>
              <p:cNvSpPr>
                <a:spLocks noChangeShapeType="1"/>
              </p:cNvSpPr>
              <p:nvPr/>
            </p:nvSpPr>
            <p:spPr bwMode="auto">
              <a:xfrm>
                <a:off x="5040" y="1440"/>
                <a:ext cx="2016" cy="0"/>
              </a:xfrm>
              <a:prstGeom prst="line">
                <a:avLst/>
              </a:prstGeom>
              <a:noFill/>
              <a:ln w="9525">
                <a:solidFill>
                  <a:srgbClr val="000000"/>
                </a:solidFill>
                <a:round/>
                <a:headEnd/>
                <a:tailEnd/>
              </a:ln>
            </p:spPr>
            <p:txBody>
              <a:bodyPr/>
              <a:lstStyle/>
              <a:p>
                <a:endParaRPr lang="en-GB"/>
              </a:p>
            </p:txBody>
          </p:sp>
          <p:sp>
            <p:nvSpPr>
              <p:cNvPr id="111632" name="Line 1040"/>
              <p:cNvSpPr>
                <a:spLocks noChangeShapeType="1"/>
              </p:cNvSpPr>
              <p:nvPr/>
            </p:nvSpPr>
            <p:spPr bwMode="auto">
              <a:xfrm>
                <a:off x="5472" y="2016"/>
                <a:ext cx="2016" cy="0"/>
              </a:xfrm>
              <a:prstGeom prst="line">
                <a:avLst/>
              </a:prstGeom>
              <a:noFill/>
              <a:ln w="9525">
                <a:solidFill>
                  <a:srgbClr val="000000"/>
                </a:solidFill>
                <a:round/>
                <a:headEnd/>
                <a:tailEnd/>
              </a:ln>
            </p:spPr>
            <p:txBody>
              <a:bodyPr/>
              <a:lstStyle/>
              <a:p>
                <a:endParaRPr lang="en-GB"/>
              </a:p>
            </p:txBody>
          </p:sp>
          <p:sp>
            <p:nvSpPr>
              <p:cNvPr id="111633" name="Line 1041"/>
              <p:cNvSpPr>
                <a:spLocks noChangeShapeType="1"/>
              </p:cNvSpPr>
              <p:nvPr/>
            </p:nvSpPr>
            <p:spPr bwMode="auto">
              <a:xfrm>
                <a:off x="5904" y="2448"/>
                <a:ext cx="2016" cy="0"/>
              </a:xfrm>
              <a:prstGeom prst="line">
                <a:avLst/>
              </a:prstGeom>
              <a:noFill/>
              <a:ln w="9525">
                <a:solidFill>
                  <a:srgbClr val="000000"/>
                </a:solidFill>
                <a:round/>
                <a:headEnd/>
                <a:tailEnd/>
              </a:ln>
            </p:spPr>
            <p:txBody>
              <a:bodyPr/>
              <a:lstStyle/>
              <a:p>
                <a:endParaRPr lang="en-GB"/>
              </a:p>
            </p:txBody>
          </p:sp>
        </p:grpSp>
        <p:grpSp>
          <p:nvGrpSpPr>
            <p:cNvPr id="5" name="Group 1042"/>
            <p:cNvGrpSpPr>
              <a:grpSpLocks/>
            </p:cNvGrpSpPr>
            <p:nvPr/>
          </p:nvGrpSpPr>
          <p:grpSpPr bwMode="auto">
            <a:xfrm>
              <a:off x="1419" y="2631"/>
              <a:ext cx="1893" cy="979"/>
              <a:chOff x="4608" y="4608"/>
              <a:chExt cx="3312" cy="2448"/>
            </a:xfrm>
          </p:grpSpPr>
          <p:sp>
            <p:nvSpPr>
              <p:cNvPr id="111635" name="Line 1043"/>
              <p:cNvSpPr>
                <a:spLocks noChangeShapeType="1"/>
              </p:cNvSpPr>
              <p:nvPr/>
            </p:nvSpPr>
            <p:spPr bwMode="auto">
              <a:xfrm flipV="1">
                <a:off x="5760" y="5040"/>
                <a:ext cx="0" cy="1152"/>
              </a:xfrm>
              <a:prstGeom prst="line">
                <a:avLst/>
              </a:prstGeom>
              <a:noFill/>
              <a:ln w="9525">
                <a:solidFill>
                  <a:srgbClr val="000000"/>
                </a:solidFill>
                <a:round/>
                <a:headEnd/>
                <a:tailEnd type="triangle" w="med" len="med"/>
              </a:ln>
            </p:spPr>
            <p:txBody>
              <a:bodyPr/>
              <a:lstStyle/>
              <a:p>
                <a:endParaRPr lang="en-GB"/>
              </a:p>
            </p:txBody>
          </p:sp>
          <p:sp>
            <p:nvSpPr>
              <p:cNvPr id="111636" name="Line 1044"/>
              <p:cNvSpPr>
                <a:spLocks noChangeShapeType="1"/>
              </p:cNvSpPr>
              <p:nvPr/>
            </p:nvSpPr>
            <p:spPr bwMode="auto">
              <a:xfrm flipV="1">
                <a:off x="5184" y="5040"/>
                <a:ext cx="0" cy="1584"/>
              </a:xfrm>
              <a:prstGeom prst="line">
                <a:avLst/>
              </a:prstGeom>
              <a:noFill/>
              <a:ln w="9525">
                <a:solidFill>
                  <a:srgbClr val="000000"/>
                </a:solidFill>
                <a:round/>
                <a:headEnd/>
                <a:tailEnd type="triangle" w="med" len="med"/>
              </a:ln>
            </p:spPr>
            <p:txBody>
              <a:bodyPr/>
              <a:lstStyle/>
              <a:p>
                <a:endParaRPr lang="en-GB"/>
              </a:p>
            </p:txBody>
          </p:sp>
          <p:sp>
            <p:nvSpPr>
              <p:cNvPr id="111637" name="Line 1045"/>
              <p:cNvSpPr>
                <a:spLocks noChangeShapeType="1"/>
              </p:cNvSpPr>
              <p:nvPr/>
            </p:nvSpPr>
            <p:spPr bwMode="auto">
              <a:xfrm flipV="1">
                <a:off x="4608" y="4608"/>
                <a:ext cx="0" cy="2448"/>
              </a:xfrm>
              <a:prstGeom prst="line">
                <a:avLst/>
              </a:prstGeom>
              <a:noFill/>
              <a:ln w="9525">
                <a:solidFill>
                  <a:srgbClr val="000000"/>
                </a:solidFill>
                <a:round/>
                <a:headEnd/>
                <a:tailEnd type="triangle" w="med" len="med"/>
              </a:ln>
            </p:spPr>
            <p:txBody>
              <a:bodyPr/>
              <a:lstStyle/>
              <a:p>
                <a:endParaRPr lang="en-GB"/>
              </a:p>
            </p:txBody>
          </p:sp>
          <p:sp>
            <p:nvSpPr>
              <p:cNvPr id="111638" name="Line 1046"/>
              <p:cNvSpPr>
                <a:spLocks noChangeShapeType="1"/>
              </p:cNvSpPr>
              <p:nvPr/>
            </p:nvSpPr>
            <p:spPr bwMode="auto">
              <a:xfrm>
                <a:off x="5760" y="6192"/>
                <a:ext cx="2160" cy="0"/>
              </a:xfrm>
              <a:prstGeom prst="line">
                <a:avLst/>
              </a:prstGeom>
              <a:noFill/>
              <a:ln w="9525">
                <a:solidFill>
                  <a:srgbClr val="000000"/>
                </a:solidFill>
                <a:round/>
                <a:headEnd/>
                <a:tailEnd/>
              </a:ln>
            </p:spPr>
            <p:txBody>
              <a:bodyPr/>
              <a:lstStyle/>
              <a:p>
                <a:endParaRPr lang="en-GB"/>
              </a:p>
            </p:txBody>
          </p:sp>
          <p:sp>
            <p:nvSpPr>
              <p:cNvPr id="111639" name="Line 1047"/>
              <p:cNvSpPr>
                <a:spLocks noChangeShapeType="1"/>
              </p:cNvSpPr>
              <p:nvPr/>
            </p:nvSpPr>
            <p:spPr bwMode="auto">
              <a:xfrm>
                <a:off x="5184" y="6624"/>
                <a:ext cx="2736" cy="0"/>
              </a:xfrm>
              <a:prstGeom prst="line">
                <a:avLst/>
              </a:prstGeom>
              <a:noFill/>
              <a:ln w="9525">
                <a:solidFill>
                  <a:srgbClr val="000000"/>
                </a:solidFill>
                <a:round/>
                <a:headEnd/>
                <a:tailEnd/>
              </a:ln>
            </p:spPr>
            <p:txBody>
              <a:bodyPr/>
              <a:lstStyle/>
              <a:p>
                <a:endParaRPr lang="en-GB"/>
              </a:p>
            </p:txBody>
          </p:sp>
          <p:sp>
            <p:nvSpPr>
              <p:cNvPr id="111640" name="Line 1048"/>
              <p:cNvSpPr>
                <a:spLocks noChangeShapeType="1"/>
              </p:cNvSpPr>
              <p:nvPr/>
            </p:nvSpPr>
            <p:spPr bwMode="auto">
              <a:xfrm>
                <a:off x="4608" y="7056"/>
                <a:ext cx="3312" cy="0"/>
              </a:xfrm>
              <a:prstGeom prst="line">
                <a:avLst/>
              </a:prstGeom>
              <a:noFill/>
              <a:ln w="9525">
                <a:solidFill>
                  <a:srgbClr val="000000"/>
                </a:solidFill>
                <a:round/>
                <a:headEnd/>
                <a:tailEnd/>
              </a:ln>
            </p:spPr>
            <p:txBody>
              <a:bodyPr/>
              <a:lstStyle/>
              <a:p>
                <a:endParaRPr lang="en-GB"/>
              </a:p>
            </p:txBody>
          </p:sp>
        </p:grpSp>
        <p:sp>
          <p:nvSpPr>
            <p:cNvPr id="111641" name="Text Box 1049"/>
            <p:cNvSpPr txBox="1">
              <a:spLocks noChangeArrowheads="1"/>
            </p:cNvSpPr>
            <p:nvPr/>
          </p:nvSpPr>
          <p:spPr bwMode="auto">
            <a:xfrm>
              <a:off x="2818" y="1152"/>
              <a:ext cx="1975" cy="269"/>
            </a:xfrm>
            <a:prstGeom prst="rect">
              <a:avLst/>
            </a:prstGeom>
            <a:solidFill>
              <a:srgbClr val="CCECFF"/>
            </a:solidFill>
            <a:ln w="9525">
              <a:solidFill>
                <a:srgbClr val="000000"/>
              </a:solidFill>
              <a:miter lim="800000"/>
              <a:headEnd/>
              <a:tailEnd/>
            </a:ln>
          </p:spPr>
          <p:txBody>
            <a:bodyPr/>
            <a:lstStyle/>
            <a:p>
              <a:pPr eaLnBrk="0" hangingPunct="0"/>
              <a:r>
                <a:rPr kumimoji="1" lang="en-GB" b="1" dirty="0">
                  <a:latin typeface="Times New Roman" pitchFamily="18" charset="0"/>
                </a:rPr>
                <a:t>Unsurprised </a:t>
              </a:r>
              <a:r>
                <a:rPr kumimoji="1" lang="en-GB" b="1" dirty="0" err="1">
                  <a:latin typeface="Times New Roman" pitchFamily="18" charset="0"/>
                </a:rPr>
                <a:t>apathetics</a:t>
              </a:r>
              <a:endParaRPr kumimoji="1" lang="en-GB" b="1" dirty="0">
                <a:latin typeface="Times New Roman" pitchFamily="18" charset="0"/>
              </a:endParaRPr>
            </a:p>
          </p:txBody>
        </p:sp>
        <p:sp>
          <p:nvSpPr>
            <p:cNvPr id="111642" name="Text Box 1050"/>
            <p:cNvSpPr txBox="1">
              <a:spLocks noChangeArrowheads="1"/>
            </p:cNvSpPr>
            <p:nvPr/>
          </p:nvSpPr>
          <p:spPr bwMode="auto">
            <a:xfrm>
              <a:off x="3065" y="1478"/>
              <a:ext cx="1810" cy="173"/>
            </a:xfrm>
            <a:prstGeom prst="rect">
              <a:avLst/>
            </a:prstGeom>
            <a:solidFill>
              <a:srgbClr val="FF6699"/>
            </a:solidFill>
            <a:ln w="9525">
              <a:solidFill>
                <a:srgbClr val="000000"/>
              </a:solidFill>
              <a:miter lim="800000"/>
              <a:headEnd/>
              <a:tailEnd/>
            </a:ln>
          </p:spPr>
          <p:txBody>
            <a:bodyPr/>
            <a:lstStyle/>
            <a:p>
              <a:pPr eaLnBrk="0" hangingPunct="0"/>
              <a:r>
                <a:rPr kumimoji="1" lang="en-GB" b="1" smtClean="0">
                  <a:latin typeface="Times New Roman" pitchFamily="18" charset="0"/>
                </a:rPr>
                <a:t>Observers</a:t>
              </a:r>
              <a:endParaRPr kumimoji="1" lang="en-GB" sz="1600">
                <a:latin typeface="Times New Roman" pitchFamily="18" charset="0"/>
              </a:endParaRPr>
            </a:p>
          </p:txBody>
        </p:sp>
        <p:sp>
          <p:nvSpPr>
            <p:cNvPr id="111643" name="Text Box 1051"/>
            <p:cNvSpPr txBox="1">
              <a:spLocks noChangeArrowheads="1"/>
            </p:cNvSpPr>
            <p:nvPr/>
          </p:nvSpPr>
          <p:spPr bwMode="auto">
            <a:xfrm>
              <a:off x="3312" y="1709"/>
              <a:ext cx="1563" cy="259"/>
            </a:xfrm>
            <a:prstGeom prst="rect">
              <a:avLst/>
            </a:prstGeom>
            <a:solidFill>
              <a:srgbClr val="99FF66"/>
            </a:solidFill>
            <a:ln w="9525">
              <a:solidFill>
                <a:srgbClr val="000000"/>
              </a:solidFill>
              <a:miter lim="800000"/>
              <a:headEnd/>
              <a:tailEnd/>
            </a:ln>
          </p:spPr>
          <p:txBody>
            <a:bodyPr/>
            <a:lstStyle/>
            <a:p>
              <a:pPr eaLnBrk="0" hangingPunct="0"/>
              <a:r>
                <a:rPr kumimoji="1" lang="en-GB" b="1">
                  <a:latin typeface="Times New Roman" pitchFamily="18" charset="0"/>
                </a:rPr>
                <a:t>Commenters</a:t>
              </a:r>
            </a:p>
          </p:txBody>
        </p:sp>
        <p:sp>
          <p:nvSpPr>
            <p:cNvPr id="111644" name="Text Box 1052"/>
            <p:cNvSpPr txBox="1">
              <a:spLocks noChangeArrowheads="1"/>
            </p:cNvSpPr>
            <p:nvPr/>
          </p:nvSpPr>
          <p:spPr bwMode="auto">
            <a:xfrm>
              <a:off x="3312" y="3120"/>
              <a:ext cx="1810" cy="259"/>
            </a:xfrm>
            <a:prstGeom prst="rect">
              <a:avLst/>
            </a:prstGeom>
            <a:solidFill>
              <a:srgbClr val="FF9900"/>
            </a:solidFill>
            <a:ln w="9525">
              <a:solidFill>
                <a:srgbClr val="000000"/>
              </a:solidFill>
              <a:miter lim="800000"/>
              <a:headEnd/>
              <a:tailEnd/>
            </a:ln>
          </p:spPr>
          <p:txBody>
            <a:bodyPr/>
            <a:lstStyle/>
            <a:p>
              <a:pPr eaLnBrk="0" hangingPunct="0"/>
              <a:r>
                <a:rPr kumimoji="1" lang="en-GB" b="1" smtClean="0">
                  <a:latin typeface="Times New Roman" pitchFamily="18" charset="0"/>
                </a:rPr>
                <a:t>Technical reviewers</a:t>
              </a:r>
              <a:endParaRPr kumimoji="1" lang="en-GB" sz="1600">
                <a:latin typeface="Times New Roman" pitchFamily="18" charset="0"/>
              </a:endParaRPr>
            </a:p>
          </p:txBody>
        </p:sp>
        <p:sp>
          <p:nvSpPr>
            <p:cNvPr id="111645" name="Text Box 1053"/>
            <p:cNvSpPr txBox="1">
              <a:spLocks noChangeArrowheads="1"/>
            </p:cNvSpPr>
            <p:nvPr/>
          </p:nvSpPr>
          <p:spPr bwMode="auto">
            <a:xfrm>
              <a:off x="3312" y="3379"/>
              <a:ext cx="1810" cy="221"/>
            </a:xfrm>
            <a:prstGeom prst="rect">
              <a:avLst/>
            </a:prstGeom>
            <a:solidFill>
              <a:srgbClr val="009900"/>
            </a:solidFill>
            <a:ln w="9525">
              <a:solidFill>
                <a:srgbClr val="000000"/>
              </a:solidFill>
              <a:miter lim="800000"/>
              <a:headEnd/>
              <a:tailEnd/>
            </a:ln>
          </p:spPr>
          <p:txBody>
            <a:bodyPr/>
            <a:lstStyle/>
            <a:p>
              <a:pPr eaLnBrk="0" hangingPunct="0"/>
              <a:r>
                <a:rPr kumimoji="1" lang="en-GB" b="1">
                  <a:latin typeface="Times New Roman" pitchFamily="18" charset="0"/>
                </a:rPr>
                <a:t>Active </a:t>
              </a:r>
              <a:r>
                <a:rPr kumimoji="1" lang="en-GB" b="1" smtClean="0">
                  <a:latin typeface="Times New Roman" pitchFamily="18" charset="0"/>
                </a:rPr>
                <a:t>participants</a:t>
              </a:r>
              <a:endParaRPr kumimoji="1" lang="en-GB" sz="1600">
                <a:latin typeface="Times New Roman" pitchFamily="18" charset="0"/>
              </a:endParaRPr>
            </a:p>
          </p:txBody>
        </p:sp>
        <p:sp>
          <p:nvSpPr>
            <p:cNvPr id="111646" name="Text Box 1054"/>
            <p:cNvSpPr txBox="1">
              <a:spLocks noChangeArrowheads="1"/>
            </p:cNvSpPr>
            <p:nvPr/>
          </p:nvSpPr>
          <p:spPr bwMode="auto">
            <a:xfrm>
              <a:off x="3312" y="3600"/>
              <a:ext cx="1810" cy="288"/>
            </a:xfrm>
            <a:prstGeom prst="rect">
              <a:avLst/>
            </a:prstGeom>
            <a:solidFill>
              <a:srgbClr val="FFFF66"/>
            </a:solidFill>
            <a:ln w="9525">
              <a:solidFill>
                <a:srgbClr val="000000"/>
              </a:solidFill>
              <a:miter lim="800000"/>
              <a:headEnd/>
              <a:tailEnd/>
            </a:ln>
          </p:spPr>
          <p:txBody>
            <a:bodyPr/>
            <a:lstStyle/>
            <a:p>
              <a:pPr eaLnBrk="0" hangingPunct="0"/>
              <a:r>
                <a:rPr kumimoji="1" lang="en-GB" b="1">
                  <a:latin typeface="Times New Roman" pitchFamily="18" charset="0"/>
                </a:rPr>
                <a:t>Co-decisionmakers</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04800" y="142852"/>
            <a:ext cx="8229600" cy="642942"/>
          </a:xfrm>
        </p:spPr>
        <p:txBody>
          <a:bodyPr/>
          <a:lstStyle/>
          <a:p>
            <a:pPr algn="ctr"/>
            <a:r>
              <a:rPr lang="en-GB" sz="2400" b="1" dirty="0">
                <a:solidFill>
                  <a:srgbClr val="0D526D"/>
                </a:solidFill>
              </a:rPr>
              <a:t>Why public participation?</a:t>
            </a:r>
            <a:endParaRPr lang="hu-HU" sz="2400" b="1" dirty="0">
              <a:solidFill>
                <a:srgbClr val="0D526D"/>
              </a:solidFill>
            </a:endParaRPr>
          </a:p>
        </p:txBody>
      </p:sp>
      <p:sp>
        <p:nvSpPr>
          <p:cNvPr id="109571" name="Rectangle 3"/>
          <p:cNvSpPr>
            <a:spLocks noGrp="1" noChangeArrowheads="1"/>
          </p:cNvSpPr>
          <p:nvPr>
            <p:ph type="body" idx="1"/>
          </p:nvPr>
        </p:nvSpPr>
        <p:spPr>
          <a:xfrm>
            <a:off x="533400" y="857232"/>
            <a:ext cx="7772400" cy="5391168"/>
          </a:xfrm>
        </p:spPr>
        <p:txBody>
          <a:bodyPr/>
          <a:lstStyle/>
          <a:p>
            <a:pPr algn="just">
              <a:buNone/>
            </a:pPr>
            <a:r>
              <a:rPr lang="en-GB" sz="2000" dirty="0"/>
              <a:t>to comply with the Directive and to achieve environmental goals and other benefits</a:t>
            </a:r>
          </a:p>
          <a:p>
            <a:pPr algn="just"/>
            <a:r>
              <a:rPr lang="en-GB" sz="2000" b="1" dirty="0">
                <a:solidFill>
                  <a:srgbClr val="D60825"/>
                </a:solidFill>
              </a:rPr>
              <a:t>Key potential benefits:</a:t>
            </a:r>
          </a:p>
          <a:p>
            <a:pPr lvl="2" algn="just">
              <a:buFont typeface="Symbol" pitchFamily="18" charset="2"/>
              <a:buChar char="·"/>
            </a:pPr>
            <a:r>
              <a:rPr lang="en-GB" sz="2000" dirty="0"/>
              <a:t>increasing public awareness of environmental issues </a:t>
            </a:r>
          </a:p>
          <a:p>
            <a:pPr lvl="2" algn="just">
              <a:buFont typeface="Symbol" pitchFamily="18" charset="2"/>
              <a:buChar char="·"/>
            </a:pPr>
            <a:r>
              <a:rPr lang="en-GB" sz="2000" dirty="0"/>
              <a:t>making use of knowledge, experience and initiatives of the different stakeholders </a:t>
            </a:r>
          </a:p>
          <a:p>
            <a:pPr lvl="2" algn="just">
              <a:buFont typeface="Symbol" pitchFamily="18" charset="2"/>
              <a:buChar char="·"/>
            </a:pPr>
            <a:r>
              <a:rPr lang="en-GB" sz="2000" dirty="0"/>
              <a:t>public acceptance, commitment and support with regard to decision taking processes</a:t>
            </a:r>
            <a:r>
              <a:rPr lang="en-GB" sz="2000" dirty="0" smtClean="0"/>
              <a:t>;</a:t>
            </a:r>
          </a:p>
          <a:p>
            <a:pPr lvl="2" algn="just">
              <a:buFont typeface="Symbol" pitchFamily="18" charset="2"/>
              <a:buChar char="·"/>
            </a:pPr>
            <a:r>
              <a:rPr lang="en-GB" sz="2000" dirty="0" smtClean="0"/>
              <a:t>more transparent and more creative decision making;</a:t>
            </a:r>
          </a:p>
          <a:p>
            <a:pPr lvl="2" algn="just">
              <a:buFont typeface="Symbol" pitchFamily="18" charset="2"/>
              <a:buChar char="·"/>
            </a:pPr>
            <a:r>
              <a:rPr lang="en-GB" sz="2000" dirty="0" smtClean="0"/>
              <a:t>less litigation, misunderstandings, fewer delays and more effective implementation;</a:t>
            </a:r>
          </a:p>
          <a:p>
            <a:pPr lvl="2" algn="just">
              <a:buFont typeface="Symbol" pitchFamily="18" charset="2"/>
              <a:buChar char="·"/>
            </a:pPr>
            <a:r>
              <a:rPr lang="en-GB" sz="2000" dirty="0" smtClean="0"/>
              <a:t>social learning and experience–if participation results in constructive dialogue with all relevant parties involved then the various publics, government and experts can learn from each others “</a:t>
            </a:r>
            <a:r>
              <a:rPr lang="en-GB" sz="2000" dirty="0" smtClean="0">
                <a:solidFill>
                  <a:srgbClr val="FF0000"/>
                </a:solidFill>
              </a:rPr>
              <a:t>water awareness</a:t>
            </a:r>
            <a:r>
              <a:rPr lang="en-GB" sz="2000" dirty="0" smtClean="0"/>
              <a:t>”.</a:t>
            </a:r>
          </a:p>
          <a:p>
            <a:endParaRPr lang="en-GB" sz="2000" dirty="0" smtClean="0"/>
          </a:p>
          <a:p>
            <a:pPr lvl="2" algn="just">
              <a:buFont typeface="Symbol" pitchFamily="18" charset="2"/>
              <a:buChar char="·"/>
            </a:pPr>
            <a:endParaRPr lang="tr-TR" sz="2000" dirty="0" smtClean="0"/>
          </a:p>
          <a:p>
            <a:pPr lvl="2" algn="just">
              <a:buFont typeface="Symbol" pitchFamily="18" charset="2"/>
              <a:buChar char="·"/>
            </a:pPr>
            <a:endParaRPr lang="hu-HU" sz="2000"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 calcmode="lin" valueType="num">
                                      <p:cBhvr additive="base">
                                        <p:cTn id="17"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957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9571">
                                            <p:txEl>
                                              <p:pRg st="3" end="3"/>
                                            </p:txEl>
                                          </p:spTgt>
                                        </p:tgtEl>
                                        <p:attrNameLst>
                                          <p:attrName>style.visibility</p:attrName>
                                        </p:attrNameLst>
                                      </p:cBhvr>
                                      <p:to>
                                        <p:strVal val="visible"/>
                                      </p:to>
                                    </p:set>
                                    <p:anim calcmode="lin" valueType="num">
                                      <p:cBhvr additive="base">
                                        <p:cTn id="21" dur="500" fill="hold"/>
                                        <p:tgtEl>
                                          <p:spTgt spid="10957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957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9571">
                                            <p:txEl>
                                              <p:pRg st="4" end="4"/>
                                            </p:txEl>
                                          </p:spTgt>
                                        </p:tgtEl>
                                        <p:attrNameLst>
                                          <p:attrName>style.visibility</p:attrName>
                                        </p:attrNameLst>
                                      </p:cBhvr>
                                      <p:to>
                                        <p:strVal val="visible"/>
                                      </p:to>
                                    </p:set>
                                    <p:anim calcmode="lin" valueType="num">
                                      <p:cBhvr additive="base">
                                        <p:cTn id="25" dur="500" fill="hold"/>
                                        <p:tgtEl>
                                          <p:spTgt spid="1095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957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9571">
                                            <p:txEl>
                                              <p:pRg st="5" end="5"/>
                                            </p:txEl>
                                          </p:spTgt>
                                        </p:tgtEl>
                                        <p:attrNameLst>
                                          <p:attrName>style.visibility</p:attrName>
                                        </p:attrNameLst>
                                      </p:cBhvr>
                                      <p:to>
                                        <p:strVal val="visible"/>
                                      </p:to>
                                    </p:set>
                                    <p:anim calcmode="lin" valueType="num">
                                      <p:cBhvr additive="base">
                                        <p:cTn id="29" dur="500" fill="hold"/>
                                        <p:tgtEl>
                                          <p:spTgt spid="10957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9571">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9571">
                                            <p:txEl>
                                              <p:pRg st="6" end="6"/>
                                            </p:txEl>
                                          </p:spTgt>
                                        </p:tgtEl>
                                        <p:attrNameLst>
                                          <p:attrName>style.visibility</p:attrName>
                                        </p:attrNameLst>
                                      </p:cBhvr>
                                      <p:to>
                                        <p:strVal val="visible"/>
                                      </p:to>
                                    </p:set>
                                    <p:anim calcmode="lin" valueType="num">
                                      <p:cBhvr additive="base">
                                        <p:cTn id="33" dur="500" fill="hold"/>
                                        <p:tgtEl>
                                          <p:spTgt spid="109571">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9571">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9571">
                                            <p:txEl>
                                              <p:pRg st="7" end="7"/>
                                            </p:txEl>
                                          </p:spTgt>
                                        </p:tgtEl>
                                        <p:attrNameLst>
                                          <p:attrName>style.visibility</p:attrName>
                                        </p:attrNameLst>
                                      </p:cBhvr>
                                      <p:to>
                                        <p:strVal val="visible"/>
                                      </p:to>
                                    </p:set>
                                    <p:anim calcmode="lin" valueType="num">
                                      <p:cBhvr additive="base">
                                        <p:cTn id="37" dur="500" fill="hold"/>
                                        <p:tgtEl>
                                          <p:spTgt spid="109571">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957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050"/>
          <p:cNvSpPr>
            <a:spLocks noGrp="1" noChangeArrowheads="1"/>
          </p:cNvSpPr>
          <p:nvPr>
            <p:ph type="title"/>
          </p:nvPr>
        </p:nvSpPr>
        <p:spPr>
          <a:xfrm>
            <a:off x="457200" y="285728"/>
            <a:ext cx="8229600" cy="500066"/>
          </a:xfrm>
        </p:spPr>
        <p:txBody>
          <a:bodyPr/>
          <a:lstStyle/>
          <a:p>
            <a:pPr algn="ctr"/>
            <a:r>
              <a:rPr lang="en-GB" sz="2400" b="1" dirty="0">
                <a:solidFill>
                  <a:srgbClr val="0D526D"/>
                </a:solidFill>
              </a:rPr>
              <a:t>Disadvantages of the Public Participation</a:t>
            </a:r>
            <a:endParaRPr lang="hu-HU" sz="2400" b="1" dirty="0">
              <a:solidFill>
                <a:srgbClr val="0D526D"/>
              </a:solidFill>
            </a:endParaRPr>
          </a:p>
        </p:txBody>
      </p:sp>
      <p:sp>
        <p:nvSpPr>
          <p:cNvPr id="160771" name="Rectangle 2051"/>
          <p:cNvSpPr>
            <a:spLocks noGrp="1" noChangeArrowheads="1"/>
          </p:cNvSpPr>
          <p:nvPr>
            <p:ph type="body" idx="1"/>
          </p:nvPr>
        </p:nvSpPr>
        <p:spPr>
          <a:xfrm>
            <a:off x="1142976" y="857232"/>
            <a:ext cx="7696224" cy="1571636"/>
          </a:xfrm>
        </p:spPr>
        <p:txBody>
          <a:bodyPr/>
          <a:lstStyle/>
          <a:p>
            <a:pPr>
              <a:buClr>
                <a:srgbClr val="D60825"/>
              </a:buClr>
              <a:buFont typeface="Wingdings" pitchFamily="2" charset="2"/>
              <a:buChar char="§"/>
            </a:pPr>
            <a:r>
              <a:rPr lang="en-GB" sz="2000" dirty="0"/>
              <a:t>Costs</a:t>
            </a:r>
          </a:p>
          <a:p>
            <a:pPr>
              <a:buClr>
                <a:srgbClr val="D60825"/>
              </a:buClr>
              <a:buFont typeface="Wingdings" pitchFamily="2" charset="2"/>
              <a:buChar char="§"/>
            </a:pPr>
            <a:r>
              <a:rPr lang="en-GB" sz="2000" dirty="0"/>
              <a:t>include the potential for confusion of the issues many new perspectives may be introduced</a:t>
            </a:r>
          </a:p>
          <a:p>
            <a:pPr>
              <a:buClr>
                <a:srgbClr val="D60825"/>
              </a:buClr>
              <a:buFont typeface="Wingdings" pitchFamily="2" charset="2"/>
              <a:buChar char="§"/>
            </a:pPr>
            <a:r>
              <a:rPr lang="en-GB" sz="2000" dirty="0"/>
              <a:t>it is possible to receive erroneous information</a:t>
            </a:r>
          </a:p>
          <a:p>
            <a:pPr>
              <a:buClr>
                <a:srgbClr val="D60825"/>
              </a:buClr>
              <a:buFont typeface="Wingdings" pitchFamily="2" charset="2"/>
              <a:buChar char="§"/>
            </a:pPr>
            <a:r>
              <a:rPr lang="en-GB" sz="2000" dirty="0"/>
              <a:t>include uncertainty of the results of the process</a:t>
            </a:r>
            <a:endParaRPr lang="hu-HU" sz="2000" dirty="0"/>
          </a:p>
        </p:txBody>
      </p:sp>
      <p:sp>
        <p:nvSpPr>
          <p:cNvPr id="4" name="3 Dikdörtgen"/>
          <p:cNvSpPr/>
          <p:nvPr/>
        </p:nvSpPr>
        <p:spPr>
          <a:xfrm>
            <a:off x="1357290" y="2857496"/>
            <a:ext cx="6572296" cy="461665"/>
          </a:xfrm>
          <a:prstGeom prst="rect">
            <a:avLst/>
          </a:prstGeom>
        </p:spPr>
        <p:txBody>
          <a:bodyPr wrap="square">
            <a:spAutoFit/>
          </a:bodyPr>
          <a:lstStyle/>
          <a:p>
            <a:r>
              <a:rPr lang="en-GB" sz="2400" b="1" dirty="0" smtClean="0">
                <a:solidFill>
                  <a:srgbClr val="0D526D"/>
                </a:solidFill>
              </a:rPr>
              <a:t>Main Objectives of the Public Participation</a:t>
            </a:r>
            <a:endParaRPr lang="en-GB" sz="2400" b="1" dirty="0">
              <a:solidFill>
                <a:srgbClr val="0D526D"/>
              </a:solidFill>
            </a:endParaRPr>
          </a:p>
        </p:txBody>
      </p:sp>
      <p:sp>
        <p:nvSpPr>
          <p:cNvPr id="5" name="4 Dikdörtgen"/>
          <p:cNvSpPr/>
          <p:nvPr/>
        </p:nvSpPr>
        <p:spPr>
          <a:xfrm>
            <a:off x="714348" y="3643314"/>
            <a:ext cx="8001056" cy="2585323"/>
          </a:xfrm>
          <a:prstGeom prst="rect">
            <a:avLst/>
          </a:prstGeom>
        </p:spPr>
        <p:txBody>
          <a:bodyPr wrap="square">
            <a:spAutoFit/>
          </a:bodyPr>
          <a:lstStyle/>
          <a:p>
            <a:pPr>
              <a:lnSpc>
                <a:spcPct val="90000"/>
              </a:lnSpc>
              <a:buClr>
                <a:srgbClr val="D60825"/>
              </a:buClr>
              <a:buFont typeface="Wingdings" pitchFamily="2" charset="2"/>
              <a:buChar char="§"/>
            </a:pPr>
            <a:r>
              <a:rPr lang="tr-TR" dirty="0" smtClean="0"/>
              <a:t>   </a:t>
            </a:r>
            <a:r>
              <a:rPr lang="en-GB" sz="2000" dirty="0" smtClean="0"/>
              <a:t>Establish</a:t>
            </a:r>
            <a:r>
              <a:rPr lang="tr-TR" sz="2000" dirty="0" smtClean="0"/>
              <a:t> </a:t>
            </a:r>
            <a:r>
              <a:rPr lang="en-GB" sz="2000" dirty="0" smtClean="0"/>
              <a:t>and maintain the legitimacy of the agency</a:t>
            </a:r>
          </a:p>
          <a:p>
            <a:pPr>
              <a:lnSpc>
                <a:spcPct val="90000"/>
              </a:lnSpc>
              <a:buClr>
                <a:srgbClr val="D60825"/>
              </a:buClr>
              <a:buFont typeface="Wingdings" pitchFamily="2" charset="2"/>
              <a:buChar char="§"/>
            </a:pPr>
            <a:r>
              <a:rPr lang="en-GB" sz="2000" dirty="0" smtClean="0"/>
              <a:t>   Establish and maintain the legitimacy of the project </a:t>
            </a:r>
          </a:p>
          <a:p>
            <a:pPr>
              <a:lnSpc>
                <a:spcPct val="90000"/>
              </a:lnSpc>
              <a:buClr>
                <a:srgbClr val="D60825"/>
              </a:buClr>
              <a:buFont typeface="Wingdings" pitchFamily="2" charset="2"/>
              <a:buChar char="§"/>
            </a:pPr>
            <a:r>
              <a:rPr lang="en-GB" sz="2000" dirty="0" smtClean="0"/>
              <a:t>   Establish and maintain the legitimacy of all major assumptions and earlier decisions</a:t>
            </a:r>
          </a:p>
          <a:p>
            <a:pPr>
              <a:lnSpc>
                <a:spcPct val="90000"/>
              </a:lnSpc>
              <a:buClr>
                <a:srgbClr val="D60825"/>
              </a:buClr>
              <a:buFont typeface="Wingdings" pitchFamily="2" charset="2"/>
              <a:buChar char="§"/>
            </a:pPr>
            <a:r>
              <a:rPr lang="en-GB" sz="2000" dirty="0" smtClean="0"/>
              <a:t>   Get to know all the potentially affected interests</a:t>
            </a:r>
          </a:p>
          <a:p>
            <a:pPr>
              <a:lnSpc>
                <a:spcPct val="90000"/>
              </a:lnSpc>
              <a:buClr>
                <a:srgbClr val="D60825"/>
              </a:buClr>
              <a:buFont typeface="Wingdings" pitchFamily="2" charset="2"/>
              <a:buChar char="§"/>
            </a:pPr>
            <a:r>
              <a:rPr lang="en-GB" sz="2000" dirty="0" smtClean="0"/>
              <a:t>   Identify problems</a:t>
            </a:r>
          </a:p>
          <a:p>
            <a:pPr>
              <a:lnSpc>
                <a:spcPct val="90000"/>
              </a:lnSpc>
              <a:buClr>
                <a:srgbClr val="D60825"/>
              </a:buClr>
              <a:buFont typeface="Wingdings" pitchFamily="2" charset="2"/>
              <a:buChar char="§"/>
            </a:pPr>
            <a:r>
              <a:rPr lang="en-GB" sz="2000" dirty="0" smtClean="0"/>
              <a:t>   Generate solutions</a:t>
            </a:r>
          </a:p>
          <a:p>
            <a:pPr>
              <a:lnSpc>
                <a:spcPct val="90000"/>
              </a:lnSpc>
              <a:buClr>
                <a:srgbClr val="D60825"/>
              </a:buClr>
              <a:buFont typeface="Wingdings" pitchFamily="2" charset="2"/>
              <a:buChar char="§"/>
            </a:pPr>
            <a:r>
              <a:rPr lang="en-GB" sz="2000" dirty="0" smtClean="0"/>
              <a:t>   Articulate and clarify the key issues</a:t>
            </a:r>
          </a:p>
          <a:p>
            <a:pPr>
              <a:lnSpc>
                <a:spcPct val="90000"/>
              </a:lnSpc>
              <a:buClr>
                <a:srgbClr val="D60825"/>
              </a:buClr>
              <a:buFont typeface="Wingdings" pitchFamily="2" charset="2"/>
              <a:buChar char="§"/>
            </a:pPr>
            <a:r>
              <a:rPr lang="en-GB" sz="2000" dirty="0" smtClean="0"/>
              <a:t>  To develop informal acceptance of options</a:t>
            </a:r>
            <a:endParaRPr lang="en-GB"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990600"/>
            <a:ext cx="8229600" cy="915988"/>
          </a:xfrm>
        </p:spPr>
        <p:txBody>
          <a:bodyPr/>
          <a:lstStyle/>
          <a:p>
            <a:r>
              <a:rPr lang="en-GB" sz="2400" b="1" dirty="0">
                <a:solidFill>
                  <a:srgbClr val="0D526D"/>
                </a:solidFill>
              </a:rPr>
              <a:t>What is PP NOT about? (source: Public Participation Guidance)</a:t>
            </a:r>
            <a:endParaRPr lang="hu-HU" sz="2400" b="1" dirty="0">
              <a:solidFill>
                <a:srgbClr val="0D526D"/>
              </a:solidFill>
            </a:endParaRPr>
          </a:p>
        </p:txBody>
      </p:sp>
      <p:sp>
        <p:nvSpPr>
          <p:cNvPr id="75779" name="Rectangle 3"/>
          <p:cNvSpPr>
            <a:spLocks noGrp="1" noChangeArrowheads="1"/>
          </p:cNvSpPr>
          <p:nvPr>
            <p:ph type="body" idx="1"/>
          </p:nvPr>
        </p:nvSpPr>
        <p:spPr>
          <a:xfrm>
            <a:off x="381000" y="2286000"/>
            <a:ext cx="8229600" cy="3771900"/>
          </a:xfrm>
        </p:spPr>
        <p:txBody>
          <a:bodyPr/>
          <a:lstStyle/>
          <a:p>
            <a:pPr algn="just">
              <a:lnSpc>
                <a:spcPct val="90000"/>
              </a:lnSpc>
            </a:pPr>
            <a:r>
              <a:rPr lang="en-GB" sz="2400" b="1" dirty="0" smtClean="0">
                <a:solidFill>
                  <a:srgbClr val="D60825"/>
                </a:solidFill>
              </a:rPr>
              <a:t>everybody </a:t>
            </a:r>
            <a:r>
              <a:rPr lang="en-GB" sz="2400" b="1" dirty="0">
                <a:solidFill>
                  <a:srgbClr val="D60825"/>
                </a:solidFill>
              </a:rPr>
              <a:t>joining</a:t>
            </a:r>
            <a:r>
              <a:rPr lang="en-GB" sz="2400" i="1" dirty="0"/>
              <a:t>:</a:t>
            </a:r>
            <a:r>
              <a:rPr lang="en-GB" sz="2400" dirty="0"/>
              <a:t> be selective with actors, they should reflect the right interest</a:t>
            </a:r>
          </a:p>
          <a:p>
            <a:pPr algn="just">
              <a:lnSpc>
                <a:spcPct val="90000"/>
              </a:lnSpc>
            </a:pPr>
            <a:r>
              <a:rPr lang="en-GB" sz="2400" b="1" dirty="0">
                <a:solidFill>
                  <a:srgbClr val="D60825"/>
                </a:solidFill>
              </a:rPr>
              <a:t>everybody deciding</a:t>
            </a:r>
            <a:r>
              <a:rPr lang="en-GB" sz="2400" i="1" dirty="0"/>
              <a:t>:</a:t>
            </a:r>
            <a:r>
              <a:rPr lang="en-GB" sz="2400" dirty="0"/>
              <a:t> make clear what the responsibilities </a:t>
            </a:r>
            <a:r>
              <a:rPr lang="en-GB" sz="2400" dirty="0" smtClean="0"/>
              <a:t>are</a:t>
            </a:r>
            <a:r>
              <a:rPr lang="tr-TR" sz="2400" dirty="0" smtClean="0"/>
              <a:t>,</a:t>
            </a:r>
            <a:r>
              <a:rPr lang="en-GB" sz="2400" dirty="0" smtClean="0"/>
              <a:t> </a:t>
            </a:r>
            <a:r>
              <a:rPr lang="tr-TR" sz="2400" dirty="0" err="1" smtClean="0"/>
              <a:t>and</a:t>
            </a:r>
            <a:r>
              <a:rPr lang="tr-TR" sz="2400" dirty="0" smtClean="0"/>
              <a:t> </a:t>
            </a:r>
            <a:r>
              <a:rPr lang="en-GB" sz="2400" dirty="0" smtClean="0"/>
              <a:t>for </a:t>
            </a:r>
            <a:r>
              <a:rPr lang="en-GB" sz="2400" dirty="0"/>
              <a:t>whom</a:t>
            </a:r>
          </a:p>
          <a:p>
            <a:pPr algn="just">
              <a:lnSpc>
                <a:spcPct val="90000"/>
              </a:lnSpc>
            </a:pPr>
            <a:r>
              <a:rPr lang="en-GB" sz="2400" b="1" dirty="0">
                <a:solidFill>
                  <a:srgbClr val="D60825"/>
                </a:solidFill>
              </a:rPr>
              <a:t>losing control</a:t>
            </a:r>
            <a:r>
              <a:rPr lang="en-GB" sz="2400" i="1" dirty="0"/>
              <a:t>:</a:t>
            </a:r>
            <a:r>
              <a:rPr lang="en-GB" sz="2400" dirty="0"/>
              <a:t> do organise it well, clear and strategically</a:t>
            </a:r>
          </a:p>
          <a:p>
            <a:pPr algn="just">
              <a:lnSpc>
                <a:spcPct val="90000"/>
              </a:lnSpc>
            </a:pPr>
            <a:r>
              <a:rPr lang="en-GB" sz="2400" b="1" dirty="0">
                <a:solidFill>
                  <a:srgbClr val="D60825"/>
                </a:solidFill>
              </a:rPr>
              <a:t>consensus at all expenses</a:t>
            </a:r>
            <a:r>
              <a:rPr lang="en-GB" sz="2400" i="1" dirty="0"/>
              <a:t>:</a:t>
            </a:r>
            <a:r>
              <a:rPr lang="en-GB" sz="2400" dirty="0"/>
              <a:t> be prepared that the outcome of public participation will be compromise between the wishes of several actors and that extend of the process is often limited.</a:t>
            </a:r>
            <a:endParaRPr lang="en-GB" sz="24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algn="ctr"/>
            <a:r>
              <a:rPr lang="en-GB" sz="2400" b="1" dirty="0">
                <a:solidFill>
                  <a:srgbClr val="0D526D"/>
                </a:solidFill>
              </a:rPr>
              <a:t>Models of national PP processes</a:t>
            </a:r>
          </a:p>
        </p:txBody>
      </p:sp>
      <p:sp>
        <p:nvSpPr>
          <p:cNvPr id="250883" name="Rectangle 3"/>
          <p:cNvSpPr>
            <a:spLocks noGrp="1" noChangeArrowheads="1"/>
          </p:cNvSpPr>
          <p:nvPr>
            <p:ph type="body" idx="1"/>
          </p:nvPr>
        </p:nvSpPr>
        <p:spPr/>
        <p:txBody>
          <a:bodyPr/>
          <a:lstStyle/>
          <a:p>
            <a:r>
              <a:rPr lang="en-GB" sz="2400" dirty="0"/>
              <a:t>General requirements to the </a:t>
            </a:r>
            <a:r>
              <a:rPr lang="en-GB" sz="2400" dirty="0" smtClean="0"/>
              <a:t>models</a:t>
            </a:r>
          </a:p>
          <a:p>
            <a:endParaRPr lang="en-GB" sz="2400" dirty="0"/>
          </a:p>
          <a:p>
            <a:pPr lvl="1"/>
            <a:r>
              <a:rPr lang="en-GB" sz="2400" dirty="0"/>
              <a:t>To allow active interaction between the proponent and participants</a:t>
            </a:r>
          </a:p>
          <a:p>
            <a:pPr lvl="1"/>
            <a:r>
              <a:rPr lang="en-GB" sz="2400" dirty="0"/>
              <a:t>Are expected to be used in any number of stages of a participatory process</a:t>
            </a:r>
          </a:p>
          <a:p>
            <a:pPr lvl="1"/>
            <a:r>
              <a:rPr lang="en-GB" sz="2400" dirty="0"/>
              <a:t>Need to be sufficiently flexible to accommodate a range of possibilities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122238"/>
            <a:ext cx="7543800" cy="877870"/>
          </a:xfrm>
        </p:spPr>
        <p:txBody>
          <a:bodyPr/>
          <a:lstStyle/>
          <a:p>
            <a:pPr algn="ctr"/>
            <a:r>
              <a:rPr lang="tr-TR" sz="2400" b="1" dirty="0" smtClean="0">
                <a:solidFill>
                  <a:srgbClr val="0D526D"/>
                </a:solidFill>
              </a:rPr>
              <a:t>4</a:t>
            </a:r>
            <a:r>
              <a:rPr lang="en-GB" sz="2400" b="1" dirty="0" smtClean="0">
                <a:solidFill>
                  <a:srgbClr val="0D526D"/>
                </a:solidFill>
              </a:rPr>
              <a:t> </a:t>
            </a:r>
            <a:r>
              <a:rPr lang="en-GB" sz="2400" b="1" dirty="0">
                <a:solidFill>
                  <a:srgbClr val="0D526D"/>
                </a:solidFill>
              </a:rPr>
              <a:t>models of Public Participation</a:t>
            </a:r>
          </a:p>
        </p:txBody>
      </p:sp>
      <p:grpSp>
        <p:nvGrpSpPr>
          <p:cNvPr id="2" name="Group 3"/>
          <p:cNvGrpSpPr>
            <a:grpSpLocks/>
          </p:cNvGrpSpPr>
          <p:nvPr/>
        </p:nvGrpSpPr>
        <p:grpSpPr bwMode="auto">
          <a:xfrm>
            <a:off x="571472" y="1428736"/>
            <a:ext cx="8105803" cy="4572032"/>
            <a:chOff x="1800" y="5040"/>
            <a:chExt cx="8640" cy="3600"/>
          </a:xfrm>
          <a:solidFill>
            <a:schemeClr val="accent3">
              <a:lumMod val="60000"/>
              <a:lumOff val="40000"/>
            </a:schemeClr>
          </a:solidFill>
        </p:grpSpPr>
        <p:grpSp>
          <p:nvGrpSpPr>
            <p:cNvPr id="3" name="Group 4"/>
            <p:cNvGrpSpPr>
              <a:grpSpLocks/>
            </p:cNvGrpSpPr>
            <p:nvPr/>
          </p:nvGrpSpPr>
          <p:grpSpPr bwMode="auto">
            <a:xfrm>
              <a:off x="1800" y="5040"/>
              <a:ext cx="8640" cy="2700"/>
              <a:chOff x="1800" y="5040"/>
              <a:chExt cx="8640" cy="2700"/>
            </a:xfrm>
            <a:grpFill/>
          </p:grpSpPr>
          <p:grpSp>
            <p:nvGrpSpPr>
              <p:cNvPr id="4" name="Group 5"/>
              <p:cNvGrpSpPr>
                <a:grpSpLocks/>
              </p:cNvGrpSpPr>
              <p:nvPr/>
            </p:nvGrpSpPr>
            <p:grpSpPr bwMode="auto">
              <a:xfrm>
                <a:off x="1800" y="5040"/>
                <a:ext cx="8640" cy="2700"/>
                <a:chOff x="1980" y="1620"/>
                <a:chExt cx="8640" cy="2700"/>
              </a:xfrm>
              <a:grpFill/>
            </p:grpSpPr>
            <p:grpSp>
              <p:nvGrpSpPr>
                <p:cNvPr id="5" name="Group 6"/>
                <p:cNvGrpSpPr>
                  <a:grpSpLocks/>
                </p:cNvGrpSpPr>
                <p:nvPr/>
              </p:nvGrpSpPr>
              <p:grpSpPr bwMode="auto">
                <a:xfrm>
                  <a:off x="1980" y="4320"/>
                  <a:ext cx="8640" cy="0"/>
                  <a:chOff x="1980" y="4320"/>
                  <a:chExt cx="8640" cy="0"/>
                </a:xfrm>
                <a:grpFill/>
              </p:grpSpPr>
              <p:sp>
                <p:nvSpPr>
                  <p:cNvPr id="256007" name="Line 7"/>
                  <p:cNvSpPr>
                    <a:spLocks noChangeShapeType="1"/>
                  </p:cNvSpPr>
                  <p:nvPr/>
                </p:nvSpPr>
                <p:spPr bwMode="auto">
                  <a:xfrm>
                    <a:off x="6660" y="4320"/>
                    <a:ext cx="3960" cy="0"/>
                  </a:xfrm>
                  <a:prstGeom prst="line">
                    <a:avLst/>
                  </a:prstGeom>
                  <a:grpFill/>
                  <a:ln w="9525">
                    <a:solidFill>
                      <a:srgbClr val="000000"/>
                    </a:solidFill>
                    <a:round/>
                    <a:headEnd/>
                    <a:tailEnd type="triangle" w="med" len="med"/>
                  </a:ln>
                </p:spPr>
                <p:txBody>
                  <a:bodyPr/>
                  <a:lstStyle/>
                  <a:p>
                    <a:endParaRPr lang="tr-TR"/>
                  </a:p>
                </p:txBody>
              </p:sp>
              <p:sp>
                <p:nvSpPr>
                  <p:cNvPr id="256008" name="Line 8"/>
                  <p:cNvSpPr>
                    <a:spLocks noChangeShapeType="1"/>
                  </p:cNvSpPr>
                  <p:nvPr/>
                </p:nvSpPr>
                <p:spPr bwMode="auto">
                  <a:xfrm flipH="1">
                    <a:off x="1980" y="4320"/>
                    <a:ext cx="5580" cy="0"/>
                  </a:xfrm>
                  <a:prstGeom prst="line">
                    <a:avLst/>
                  </a:prstGeom>
                  <a:grpFill/>
                  <a:ln w="9525">
                    <a:solidFill>
                      <a:srgbClr val="000000"/>
                    </a:solidFill>
                    <a:round/>
                    <a:headEnd/>
                    <a:tailEnd type="triangle" w="med" len="med"/>
                  </a:ln>
                </p:spPr>
                <p:txBody>
                  <a:bodyPr/>
                  <a:lstStyle/>
                  <a:p>
                    <a:endParaRPr lang="tr-TR"/>
                  </a:p>
                </p:txBody>
              </p:sp>
            </p:grpSp>
            <p:grpSp>
              <p:nvGrpSpPr>
                <p:cNvPr id="6" name="Group 9"/>
                <p:cNvGrpSpPr>
                  <a:grpSpLocks/>
                </p:cNvGrpSpPr>
                <p:nvPr/>
              </p:nvGrpSpPr>
              <p:grpSpPr bwMode="auto">
                <a:xfrm>
                  <a:off x="1980" y="1620"/>
                  <a:ext cx="8640" cy="1980"/>
                  <a:chOff x="1800" y="7020"/>
                  <a:chExt cx="8640" cy="1979"/>
                </a:xfrm>
                <a:grpFill/>
              </p:grpSpPr>
              <p:sp>
                <p:nvSpPr>
                  <p:cNvPr id="256010" name="Oval 10"/>
                  <p:cNvSpPr>
                    <a:spLocks noChangeArrowheads="1"/>
                  </p:cNvSpPr>
                  <p:nvPr/>
                </p:nvSpPr>
                <p:spPr bwMode="auto">
                  <a:xfrm>
                    <a:off x="1800" y="7020"/>
                    <a:ext cx="2160" cy="1979"/>
                  </a:xfrm>
                  <a:prstGeom prst="ellipse">
                    <a:avLst/>
                  </a:prstGeom>
                  <a:grpFill/>
                  <a:ln w="9525">
                    <a:solidFill>
                      <a:srgbClr val="000000"/>
                    </a:solidFill>
                    <a:round/>
                    <a:headEnd/>
                    <a:tailEnd/>
                  </a:ln>
                </p:spPr>
                <p:txBody>
                  <a:bodyPr/>
                  <a:lstStyle/>
                  <a:p>
                    <a:endParaRPr lang="tr-TR"/>
                  </a:p>
                </p:txBody>
              </p:sp>
              <p:sp>
                <p:nvSpPr>
                  <p:cNvPr id="256011" name="Oval 11"/>
                  <p:cNvSpPr>
                    <a:spLocks noChangeArrowheads="1"/>
                  </p:cNvSpPr>
                  <p:nvPr/>
                </p:nvSpPr>
                <p:spPr bwMode="auto">
                  <a:xfrm>
                    <a:off x="3960" y="7020"/>
                    <a:ext cx="2160" cy="1978"/>
                  </a:xfrm>
                  <a:prstGeom prst="ellipse">
                    <a:avLst/>
                  </a:prstGeom>
                  <a:grpFill/>
                  <a:ln w="9525">
                    <a:solidFill>
                      <a:srgbClr val="000000"/>
                    </a:solidFill>
                    <a:round/>
                    <a:headEnd/>
                    <a:tailEnd/>
                  </a:ln>
                </p:spPr>
                <p:txBody>
                  <a:bodyPr/>
                  <a:lstStyle/>
                  <a:p>
                    <a:endParaRPr lang="tr-TR"/>
                  </a:p>
                </p:txBody>
              </p:sp>
              <p:sp>
                <p:nvSpPr>
                  <p:cNvPr id="256012" name="Oval 12"/>
                  <p:cNvSpPr>
                    <a:spLocks noChangeArrowheads="1"/>
                  </p:cNvSpPr>
                  <p:nvPr/>
                </p:nvSpPr>
                <p:spPr bwMode="auto">
                  <a:xfrm>
                    <a:off x="6120" y="7020"/>
                    <a:ext cx="2160" cy="1978"/>
                  </a:xfrm>
                  <a:prstGeom prst="ellipse">
                    <a:avLst/>
                  </a:prstGeom>
                  <a:grpFill/>
                  <a:ln w="9525">
                    <a:solidFill>
                      <a:srgbClr val="000000"/>
                    </a:solidFill>
                    <a:round/>
                    <a:headEnd/>
                    <a:tailEnd/>
                  </a:ln>
                </p:spPr>
                <p:txBody>
                  <a:bodyPr/>
                  <a:lstStyle/>
                  <a:p>
                    <a:endParaRPr lang="tr-TR"/>
                  </a:p>
                </p:txBody>
              </p:sp>
              <p:sp>
                <p:nvSpPr>
                  <p:cNvPr id="256013" name="Oval 13"/>
                  <p:cNvSpPr>
                    <a:spLocks noChangeArrowheads="1"/>
                  </p:cNvSpPr>
                  <p:nvPr/>
                </p:nvSpPr>
                <p:spPr bwMode="auto">
                  <a:xfrm>
                    <a:off x="8280" y="7020"/>
                    <a:ext cx="2160" cy="1978"/>
                  </a:xfrm>
                  <a:prstGeom prst="ellipse">
                    <a:avLst/>
                  </a:prstGeom>
                  <a:grpFill/>
                  <a:ln w="9525">
                    <a:solidFill>
                      <a:srgbClr val="000000"/>
                    </a:solidFill>
                    <a:round/>
                    <a:headEnd/>
                    <a:tailEnd/>
                  </a:ln>
                </p:spPr>
                <p:txBody>
                  <a:bodyPr/>
                  <a:lstStyle/>
                  <a:p>
                    <a:endParaRPr lang="tr-TR"/>
                  </a:p>
                </p:txBody>
              </p:sp>
            </p:grpSp>
          </p:grpSp>
          <p:grpSp>
            <p:nvGrpSpPr>
              <p:cNvPr id="7" name="Group 14"/>
              <p:cNvGrpSpPr>
                <a:grpSpLocks/>
              </p:cNvGrpSpPr>
              <p:nvPr/>
            </p:nvGrpSpPr>
            <p:grpSpPr bwMode="auto">
              <a:xfrm>
                <a:off x="2160" y="5580"/>
                <a:ext cx="8100" cy="900"/>
                <a:chOff x="2160" y="5580"/>
                <a:chExt cx="8100" cy="900"/>
              </a:xfrm>
              <a:grpFill/>
            </p:grpSpPr>
            <p:sp>
              <p:nvSpPr>
                <p:cNvPr id="256015" name="Text Box 15"/>
                <p:cNvSpPr txBox="1">
                  <a:spLocks noChangeArrowheads="1"/>
                </p:cNvSpPr>
                <p:nvPr/>
              </p:nvSpPr>
              <p:spPr bwMode="auto">
                <a:xfrm>
                  <a:off x="2160" y="5760"/>
                  <a:ext cx="1605" cy="540"/>
                </a:xfrm>
                <a:prstGeom prst="rect">
                  <a:avLst/>
                </a:prstGeom>
                <a:grpFill/>
                <a:ln w="9525">
                  <a:noFill/>
                  <a:miter lim="800000"/>
                  <a:headEnd/>
                  <a:tailEnd/>
                </a:ln>
              </p:spPr>
              <p:txBody>
                <a:bodyPr/>
                <a:lstStyle/>
                <a:p>
                  <a:pPr algn="ctr" eaLnBrk="0" hangingPunct="0"/>
                  <a:r>
                    <a:rPr kumimoji="1" lang="en-GB" sz="1600">
                      <a:latin typeface="Times New Roman" pitchFamily="18" charset="0"/>
                    </a:rPr>
                    <a:t>Commentary</a:t>
                  </a:r>
                </a:p>
              </p:txBody>
            </p:sp>
            <p:sp>
              <p:nvSpPr>
                <p:cNvPr id="256016" name="Text Box 16"/>
                <p:cNvSpPr txBox="1">
                  <a:spLocks noChangeArrowheads="1"/>
                </p:cNvSpPr>
                <p:nvPr/>
              </p:nvSpPr>
              <p:spPr bwMode="auto">
                <a:xfrm>
                  <a:off x="4320" y="5580"/>
                  <a:ext cx="1440" cy="900"/>
                </a:xfrm>
                <a:prstGeom prst="rect">
                  <a:avLst/>
                </a:prstGeom>
                <a:grpFill/>
                <a:ln w="9525">
                  <a:noFill/>
                  <a:miter lim="800000"/>
                  <a:headEnd/>
                  <a:tailEnd/>
                </a:ln>
                <a:effectLst>
                  <a:outerShdw blurRad="50800" dist="50800" dir="5400000" algn="ctr" rotWithShape="0">
                    <a:schemeClr val="accent3">
                      <a:lumMod val="60000"/>
                      <a:lumOff val="40000"/>
                    </a:schemeClr>
                  </a:outerShdw>
                </a:effectLst>
              </p:spPr>
              <p:txBody>
                <a:bodyPr/>
                <a:lstStyle/>
                <a:p>
                  <a:pPr algn="ctr" eaLnBrk="0" hangingPunct="0"/>
                  <a:r>
                    <a:rPr kumimoji="1" lang="en-GB" dirty="0">
                      <a:latin typeface="Times New Roman" pitchFamily="18" charset="0"/>
                    </a:rPr>
                    <a:t>Social Learning</a:t>
                  </a:r>
                </a:p>
              </p:txBody>
            </p:sp>
            <p:sp>
              <p:nvSpPr>
                <p:cNvPr id="256017" name="Text Box 17"/>
                <p:cNvSpPr txBox="1">
                  <a:spLocks noChangeArrowheads="1"/>
                </p:cNvSpPr>
                <p:nvPr/>
              </p:nvSpPr>
              <p:spPr bwMode="auto">
                <a:xfrm>
                  <a:off x="6300" y="5760"/>
                  <a:ext cx="1800" cy="540"/>
                </a:xfrm>
                <a:prstGeom prst="rect">
                  <a:avLst/>
                </a:prstGeom>
                <a:grpFill/>
                <a:ln w="9525">
                  <a:noFill/>
                  <a:miter lim="800000"/>
                  <a:headEnd/>
                  <a:tailEnd/>
                </a:ln>
              </p:spPr>
              <p:txBody>
                <a:bodyPr/>
                <a:lstStyle/>
                <a:p>
                  <a:pPr algn="ctr" eaLnBrk="0" hangingPunct="0"/>
                  <a:r>
                    <a:rPr kumimoji="1" lang="en-GB">
                      <a:latin typeface="Times New Roman" pitchFamily="18" charset="0"/>
                    </a:rPr>
                    <a:t>Joint Planning</a:t>
                  </a:r>
                </a:p>
              </p:txBody>
            </p:sp>
            <p:sp>
              <p:nvSpPr>
                <p:cNvPr id="256018" name="Text Box 18"/>
                <p:cNvSpPr txBox="1">
                  <a:spLocks noChangeArrowheads="1"/>
                </p:cNvSpPr>
                <p:nvPr/>
              </p:nvSpPr>
              <p:spPr bwMode="auto">
                <a:xfrm>
                  <a:off x="8460" y="5580"/>
                  <a:ext cx="1800" cy="900"/>
                </a:xfrm>
                <a:prstGeom prst="rect">
                  <a:avLst/>
                </a:prstGeom>
                <a:grpFill/>
                <a:ln w="9525">
                  <a:noFill/>
                  <a:miter lim="800000"/>
                  <a:headEnd/>
                  <a:tailEnd/>
                </a:ln>
              </p:spPr>
              <p:txBody>
                <a:bodyPr/>
                <a:lstStyle/>
                <a:p>
                  <a:pPr algn="ctr" eaLnBrk="0" hangingPunct="0"/>
                  <a:r>
                    <a:rPr kumimoji="1" lang="en-GB" dirty="0">
                      <a:latin typeface="Times New Roman" pitchFamily="18" charset="0"/>
                    </a:rPr>
                    <a:t>Consent/ Consensus</a:t>
                  </a:r>
                </a:p>
              </p:txBody>
            </p:sp>
          </p:grpSp>
        </p:grpSp>
        <p:grpSp>
          <p:nvGrpSpPr>
            <p:cNvPr id="8" name="Group 19"/>
            <p:cNvGrpSpPr>
              <a:grpSpLocks/>
            </p:cNvGrpSpPr>
            <p:nvPr/>
          </p:nvGrpSpPr>
          <p:grpSpPr bwMode="auto">
            <a:xfrm>
              <a:off x="1980" y="7920"/>
              <a:ext cx="8280" cy="720"/>
              <a:chOff x="1980" y="7920"/>
              <a:chExt cx="8280" cy="720"/>
            </a:xfrm>
            <a:grpFill/>
          </p:grpSpPr>
          <p:sp>
            <p:nvSpPr>
              <p:cNvPr id="256020" name="Text Box 20"/>
              <p:cNvSpPr txBox="1">
                <a:spLocks noChangeArrowheads="1"/>
              </p:cNvSpPr>
              <p:nvPr/>
            </p:nvSpPr>
            <p:spPr bwMode="auto">
              <a:xfrm>
                <a:off x="1980" y="7920"/>
                <a:ext cx="1800" cy="720"/>
              </a:xfrm>
              <a:prstGeom prst="rect">
                <a:avLst/>
              </a:prstGeom>
              <a:grpFill/>
              <a:ln w="9525">
                <a:noFill/>
                <a:miter lim="800000"/>
                <a:headEnd/>
                <a:tailEnd/>
              </a:ln>
            </p:spPr>
            <p:txBody>
              <a:bodyPr/>
              <a:lstStyle/>
              <a:p>
                <a:pPr algn="ctr" eaLnBrk="0" hangingPunct="0"/>
                <a:r>
                  <a:rPr kumimoji="1" lang="en-GB">
                    <a:latin typeface="Times New Roman" pitchFamily="18" charset="0"/>
                  </a:rPr>
                  <a:t>Proponent-centred</a:t>
                </a:r>
              </a:p>
            </p:txBody>
          </p:sp>
          <p:sp>
            <p:nvSpPr>
              <p:cNvPr id="256021" name="Text Box 21"/>
              <p:cNvSpPr txBox="1">
                <a:spLocks noChangeArrowheads="1"/>
              </p:cNvSpPr>
              <p:nvPr/>
            </p:nvSpPr>
            <p:spPr bwMode="auto">
              <a:xfrm>
                <a:off x="4140" y="7920"/>
                <a:ext cx="3960" cy="720"/>
              </a:xfrm>
              <a:prstGeom prst="rect">
                <a:avLst/>
              </a:prstGeom>
              <a:grpFill/>
              <a:ln w="9525">
                <a:noFill/>
                <a:miter lim="800000"/>
                <a:headEnd/>
                <a:tailEnd/>
              </a:ln>
            </p:spPr>
            <p:txBody>
              <a:bodyPr/>
              <a:lstStyle/>
              <a:p>
                <a:pPr algn="ctr" eaLnBrk="0" hangingPunct="0"/>
                <a:r>
                  <a:rPr kumimoji="1" lang="en-GB">
                    <a:latin typeface="Times New Roman" pitchFamily="18" charset="0"/>
                  </a:rPr>
                  <a:t>Intermediary - centred</a:t>
                </a:r>
              </a:p>
            </p:txBody>
          </p:sp>
          <p:sp>
            <p:nvSpPr>
              <p:cNvPr id="256022" name="Text Box 22"/>
              <p:cNvSpPr txBox="1">
                <a:spLocks noChangeArrowheads="1"/>
              </p:cNvSpPr>
              <p:nvPr/>
            </p:nvSpPr>
            <p:spPr bwMode="auto">
              <a:xfrm>
                <a:off x="8460" y="7920"/>
                <a:ext cx="1800" cy="720"/>
              </a:xfrm>
              <a:prstGeom prst="rect">
                <a:avLst/>
              </a:prstGeom>
              <a:grpFill/>
              <a:ln w="9525">
                <a:noFill/>
                <a:miter lim="800000"/>
                <a:headEnd/>
                <a:tailEnd/>
              </a:ln>
            </p:spPr>
            <p:txBody>
              <a:bodyPr/>
              <a:lstStyle/>
              <a:p>
                <a:pPr algn="ctr" eaLnBrk="0" hangingPunct="0"/>
                <a:r>
                  <a:rPr kumimoji="1" lang="en-GB">
                    <a:latin typeface="Times New Roman" pitchFamily="18" charset="0"/>
                  </a:rPr>
                  <a:t>Participant - centred</a:t>
                </a:r>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122238"/>
            <a:ext cx="7543800" cy="838200"/>
          </a:xfrm>
        </p:spPr>
        <p:txBody>
          <a:bodyPr/>
          <a:lstStyle/>
          <a:p>
            <a:pPr algn="ctr"/>
            <a:r>
              <a:rPr lang="en-GB" sz="2400" b="1" dirty="0"/>
              <a:t>Relationships in the Commentary model</a:t>
            </a:r>
          </a:p>
        </p:txBody>
      </p:sp>
      <p:grpSp>
        <p:nvGrpSpPr>
          <p:cNvPr id="2" name="Group 3"/>
          <p:cNvGrpSpPr>
            <a:grpSpLocks/>
          </p:cNvGrpSpPr>
          <p:nvPr/>
        </p:nvGrpSpPr>
        <p:grpSpPr bwMode="auto">
          <a:xfrm>
            <a:off x="1692275" y="1700213"/>
            <a:ext cx="6769100" cy="4321175"/>
            <a:chOff x="2520" y="8100"/>
            <a:chExt cx="7920" cy="4860"/>
          </a:xfrm>
        </p:grpSpPr>
        <p:grpSp>
          <p:nvGrpSpPr>
            <p:cNvPr id="3" name="Group 4"/>
            <p:cNvGrpSpPr>
              <a:grpSpLocks/>
            </p:cNvGrpSpPr>
            <p:nvPr/>
          </p:nvGrpSpPr>
          <p:grpSpPr bwMode="auto">
            <a:xfrm>
              <a:off x="4320" y="9900"/>
              <a:ext cx="4140" cy="1980"/>
              <a:chOff x="4320" y="9900"/>
              <a:chExt cx="4140" cy="1980"/>
            </a:xfrm>
          </p:grpSpPr>
          <p:sp>
            <p:nvSpPr>
              <p:cNvPr id="257029" name="Line 5"/>
              <p:cNvSpPr>
                <a:spLocks noChangeShapeType="1"/>
              </p:cNvSpPr>
              <p:nvPr/>
            </p:nvSpPr>
            <p:spPr bwMode="auto">
              <a:xfrm>
                <a:off x="4320" y="11340"/>
                <a:ext cx="1080" cy="540"/>
              </a:xfrm>
              <a:prstGeom prst="line">
                <a:avLst/>
              </a:prstGeom>
              <a:noFill/>
              <a:ln w="9525">
                <a:solidFill>
                  <a:srgbClr val="000000"/>
                </a:solidFill>
                <a:round/>
                <a:headEnd/>
                <a:tailEnd type="triangle" w="med" len="med"/>
              </a:ln>
            </p:spPr>
            <p:txBody>
              <a:bodyPr/>
              <a:lstStyle/>
              <a:p>
                <a:endParaRPr lang="tr-TR"/>
              </a:p>
            </p:txBody>
          </p:sp>
          <p:sp>
            <p:nvSpPr>
              <p:cNvPr id="257030" name="Line 6"/>
              <p:cNvSpPr>
                <a:spLocks noChangeShapeType="1"/>
              </p:cNvSpPr>
              <p:nvPr/>
            </p:nvSpPr>
            <p:spPr bwMode="auto">
              <a:xfrm>
                <a:off x="5760" y="9900"/>
                <a:ext cx="360" cy="1260"/>
              </a:xfrm>
              <a:prstGeom prst="line">
                <a:avLst/>
              </a:prstGeom>
              <a:noFill/>
              <a:ln w="9525">
                <a:solidFill>
                  <a:srgbClr val="000000"/>
                </a:solidFill>
                <a:round/>
                <a:headEnd/>
                <a:tailEnd type="triangle" w="med" len="med"/>
              </a:ln>
            </p:spPr>
            <p:txBody>
              <a:bodyPr/>
              <a:lstStyle/>
              <a:p>
                <a:endParaRPr lang="tr-TR"/>
              </a:p>
            </p:txBody>
          </p:sp>
          <p:sp>
            <p:nvSpPr>
              <p:cNvPr id="257031" name="Line 7"/>
              <p:cNvSpPr>
                <a:spLocks noChangeShapeType="1"/>
              </p:cNvSpPr>
              <p:nvPr/>
            </p:nvSpPr>
            <p:spPr bwMode="auto">
              <a:xfrm flipH="1">
                <a:off x="7020" y="9900"/>
                <a:ext cx="720" cy="1440"/>
              </a:xfrm>
              <a:prstGeom prst="line">
                <a:avLst/>
              </a:prstGeom>
              <a:noFill/>
              <a:ln w="9525">
                <a:solidFill>
                  <a:srgbClr val="000000"/>
                </a:solidFill>
                <a:round/>
                <a:headEnd/>
                <a:tailEnd type="triangle" w="med" len="med"/>
              </a:ln>
            </p:spPr>
            <p:txBody>
              <a:bodyPr/>
              <a:lstStyle/>
              <a:p>
                <a:endParaRPr lang="tr-TR"/>
              </a:p>
            </p:txBody>
          </p:sp>
          <p:sp>
            <p:nvSpPr>
              <p:cNvPr id="257032" name="Line 8"/>
              <p:cNvSpPr>
                <a:spLocks noChangeShapeType="1"/>
              </p:cNvSpPr>
              <p:nvPr/>
            </p:nvSpPr>
            <p:spPr bwMode="auto">
              <a:xfrm flipH="1">
                <a:off x="7380" y="11340"/>
                <a:ext cx="1080" cy="540"/>
              </a:xfrm>
              <a:prstGeom prst="line">
                <a:avLst/>
              </a:prstGeom>
              <a:noFill/>
              <a:ln w="9525">
                <a:solidFill>
                  <a:srgbClr val="000000"/>
                </a:solidFill>
                <a:round/>
                <a:headEnd/>
                <a:tailEnd type="triangle" w="med" len="med"/>
              </a:ln>
            </p:spPr>
            <p:txBody>
              <a:bodyPr/>
              <a:lstStyle/>
              <a:p>
                <a:endParaRPr lang="tr-TR"/>
              </a:p>
            </p:txBody>
          </p:sp>
        </p:grpSp>
        <p:grpSp>
          <p:nvGrpSpPr>
            <p:cNvPr id="4" name="Group 9"/>
            <p:cNvGrpSpPr>
              <a:grpSpLocks/>
            </p:cNvGrpSpPr>
            <p:nvPr/>
          </p:nvGrpSpPr>
          <p:grpSpPr bwMode="auto">
            <a:xfrm>
              <a:off x="5400" y="11160"/>
              <a:ext cx="1980" cy="1800"/>
              <a:chOff x="5400" y="11160"/>
              <a:chExt cx="1980" cy="1800"/>
            </a:xfrm>
          </p:grpSpPr>
          <p:sp>
            <p:nvSpPr>
              <p:cNvPr id="257034" name="Oval 10"/>
              <p:cNvSpPr>
                <a:spLocks noChangeArrowheads="1"/>
              </p:cNvSpPr>
              <p:nvPr/>
            </p:nvSpPr>
            <p:spPr bwMode="auto">
              <a:xfrm>
                <a:off x="5400" y="11160"/>
                <a:ext cx="1980" cy="1800"/>
              </a:xfrm>
              <a:prstGeom prst="ellipse">
                <a:avLst/>
              </a:prstGeom>
              <a:solidFill>
                <a:srgbClr val="FFCC99"/>
              </a:solidFill>
              <a:ln w="9525">
                <a:solidFill>
                  <a:srgbClr val="000000"/>
                </a:solidFill>
                <a:round/>
                <a:headEnd/>
                <a:tailEnd/>
              </a:ln>
            </p:spPr>
            <p:txBody>
              <a:bodyPr/>
              <a:lstStyle/>
              <a:p>
                <a:endParaRPr lang="tr-TR"/>
              </a:p>
            </p:txBody>
          </p:sp>
          <p:sp>
            <p:nvSpPr>
              <p:cNvPr id="257035" name="Text Box 11"/>
              <p:cNvSpPr txBox="1">
                <a:spLocks noChangeArrowheads="1"/>
              </p:cNvSpPr>
              <p:nvPr/>
            </p:nvSpPr>
            <p:spPr bwMode="auto">
              <a:xfrm>
                <a:off x="5760" y="11880"/>
                <a:ext cx="1440" cy="540"/>
              </a:xfrm>
              <a:prstGeom prst="rect">
                <a:avLst/>
              </a:prstGeom>
              <a:solidFill>
                <a:srgbClr val="FFCC99"/>
              </a:solidFill>
              <a:ln w="9525">
                <a:noFill/>
                <a:miter lim="800000"/>
                <a:headEnd/>
                <a:tailEnd/>
              </a:ln>
            </p:spPr>
            <p:txBody>
              <a:bodyPr/>
              <a:lstStyle/>
              <a:p>
                <a:pPr algn="ctr" eaLnBrk="0" hangingPunct="0"/>
                <a:r>
                  <a:rPr kumimoji="1" lang="en-GB" sz="1600">
                    <a:latin typeface="Times New Roman" pitchFamily="18" charset="0"/>
                  </a:rPr>
                  <a:t>Proponent</a:t>
                </a:r>
              </a:p>
            </p:txBody>
          </p:sp>
        </p:grpSp>
        <p:grpSp>
          <p:nvGrpSpPr>
            <p:cNvPr id="5" name="Group 12"/>
            <p:cNvGrpSpPr>
              <a:grpSpLocks/>
            </p:cNvGrpSpPr>
            <p:nvPr/>
          </p:nvGrpSpPr>
          <p:grpSpPr bwMode="auto">
            <a:xfrm>
              <a:off x="2520" y="9900"/>
              <a:ext cx="1980" cy="1800"/>
              <a:chOff x="2520" y="9900"/>
              <a:chExt cx="1980" cy="1800"/>
            </a:xfrm>
          </p:grpSpPr>
          <p:sp>
            <p:nvSpPr>
              <p:cNvPr id="257037" name="Oval 13"/>
              <p:cNvSpPr>
                <a:spLocks noChangeArrowheads="1"/>
              </p:cNvSpPr>
              <p:nvPr/>
            </p:nvSpPr>
            <p:spPr bwMode="auto">
              <a:xfrm>
                <a:off x="2520" y="990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57038" name="Text Box 14"/>
              <p:cNvSpPr txBox="1">
                <a:spLocks noChangeArrowheads="1"/>
              </p:cNvSpPr>
              <p:nvPr/>
            </p:nvSpPr>
            <p:spPr bwMode="auto">
              <a:xfrm>
                <a:off x="2700" y="10440"/>
                <a:ext cx="1620" cy="720"/>
              </a:xfrm>
              <a:prstGeom prst="rect">
                <a:avLst/>
              </a:prstGeom>
              <a:solidFill>
                <a:srgbClr val="CCFFFF"/>
              </a:solidFill>
              <a:ln w="9525">
                <a:noFill/>
                <a:miter lim="800000"/>
                <a:headEnd/>
                <a:tailEnd/>
              </a:ln>
            </p:spPr>
            <p:txBody>
              <a:bodyPr/>
              <a:lstStyle/>
              <a:p>
                <a:pPr algn="ctr" eaLnBrk="0" hangingPunct="0"/>
                <a:r>
                  <a:rPr kumimoji="1" lang="en-GB">
                    <a:latin typeface="Times New Roman" pitchFamily="18" charset="0"/>
                  </a:rPr>
                  <a:t>Stakeholder</a:t>
                </a:r>
              </a:p>
              <a:p>
                <a:pPr algn="ctr" eaLnBrk="0" hangingPunct="0"/>
                <a:r>
                  <a:rPr kumimoji="1" lang="en-GB">
                    <a:latin typeface="Times New Roman" pitchFamily="18" charset="0"/>
                  </a:rPr>
                  <a:t>A</a:t>
                </a:r>
              </a:p>
            </p:txBody>
          </p:sp>
        </p:grpSp>
        <p:grpSp>
          <p:nvGrpSpPr>
            <p:cNvPr id="6" name="Group 15"/>
            <p:cNvGrpSpPr>
              <a:grpSpLocks/>
            </p:cNvGrpSpPr>
            <p:nvPr/>
          </p:nvGrpSpPr>
          <p:grpSpPr bwMode="auto">
            <a:xfrm>
              <a:off x="4500" y="8100"/>
              <a:ext cx="1980" cy="1800"/>
              <a:chOff x="4500" y="8100"/>
              <a:chExt cx="1980" cy="1800"/>
            </a:xfrm>
          </p:grpSpPr>
          <p:sp>
            <p:nvSpPr>
              <p:cNvPr id="257040" name="Oval 16"/>
              <p:cNvSpPr>
                <a:spLocks noChangeArrowheads="1"/>
              </p:cNvSpPr>
              <p:nvPr/>
            </p:nvSpPr>
            <p:spPr bwMode="auto">
              <a:xfrm>
                <a:off x="4500" y="810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57041" name="Text Box 17"/>
              <p:cNvSpPr txBox="1">
                <a:spLocks noChangeArrowheads="1"/>
              </p:cNvSpPr>
              <p:nvPr/>
            </p:nvSpPr>
            <p:spPr bwMode="auto">
              <a:xfrm>
                <a:off x="4680" y="8640"/>
                <a:ext cx="1620" cy="720"/>
              </a:xfrm>
              <a:prstGeom prst="rect">
                <a:avLst/>
              </a:prstGeom>
              <a:solidFill>
                <a:srgbClr val="CCFFFF"/>
              </a:solidFill>
              <a:ln w="9525">
                <a:noFill/>
                <a:miter lim="800000"/>
                <a:headEnd/>
                <a:tailEnd/>
              </a:ln>
            </p:spPr>
            <p:txBody>
              <a:bodyPr/>
              <a:lstStyle/>
              <a:p>
                <a:pPr algn="ctr" eaLnBrk="0" hangingPunct="0"/>
                <a:r>
                  <a:rPr kumimoji="1" lang="en-GB">
                    <a:latin typeface="Times New Roman" pitchFamily="18" charset="0"/>
                  </a:rPr>
                  <a:t>Stakeholder</a:t>
                </a:r>
              </a:p>
              <a:p>
                <a:pPr algn="ctr" eaLnBrk="0" hangingPunct="0"/>
                <a:r>
                  <a:rPr kumimoji="1" lang="en-GB">
                    <a:latin typeface="Times New Roman" pitchFamily="18" charset="0"/>
                  </a:rPr>
                  <a:t>B</a:t>
                </a:r>
              </a:p>
            </p:txBody>
          </p:sp>
        </p:grpSp>
        <p:grpSp>
          <p:nvGrpSpPr>
            <p:cNvPr id="7" name="Group 18"/>
            <p:cNvGrpSpPr>
              <a:grpSpLocks/>
            </p:cNvGrpSpPr>
            <p:nvPr/>
          </p:nvGrpSpPr>
          <p:grpSpPr bwMode="auto">
            <a:xfrm>
              <a:off x="7020" y="8100"/>
              <a:ext cx="1980" cy="1800"/>
              <a:chOff x="7020" y="8100"/>
              <a:chExt cx="1980" cy="1800"/>
            </a:xfrm>
          </p:grpSpPr>
          <p:sp>
            <p:nvSpPr>
              <p:cNvPr id="257043" name="Oval 19"/>
              <p:cNvSpPr>
                <a:spLocks noChangeArrowheads="1"/>
              </p:cNvSpPr>
              <p:nvPr/>
            </p:nvSpPr>
            <p:spPr bwMode="auto">
              <a:xfrm>
                <a:off x="7020" y="810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57044" name="Text Box 20"/>
              <p:cNvSpPr txBox="1">
                <a:spLocks noChangeArrowheads="1"/>
              </p:cNvSpPr>
              <p:nvPr/>
            </p:nvSpPr>
            <p:spPr bwMode="auto">
              <a:xfrm>
                <a:off x="7200" y="8640"/>
                <a:ext cx="1620" cy="720"/>
              </a:xfrm>
              <a:prstGeom prst="rect">
                <a:avLst/>
              </a:prstGeom>
              <a:solidFill>
                <a:srgbClr val="CCFFFF"/>
              </a:solidFill>
              <a:ln w="9525">
                <a:noFill/>
                <a:miter lim="800000"/>
                <a:headEnd/>
                <a:tailEnd/>
              </a:ln>
            </p:spPr>
            <p:txBody>
              <a:bodyPr/>
              <a:lstStyle/>
              <a:p>
                <a:pPr algn="ctr" eaLnBrk="0" hangingPunct="0"/>
                <a:r>
                  <a:rPr kumimoji="1" lang="en-GB">
                    <a:latin typeface="Times New Roman" pitchFamily="18" charset="0"/>
                  </a:rPr>
                  <a:t>Stakeholder</a:t>
                </a:r>
              </a:p>
              <a:p>
                <a:pPr algn="ctr" eaLnBrk="0" hangingPunct="0"/>
                <a:r>
                  <a:rPr kumimoji="1" lang="en-GB">
                    <a:latin typeface="Times New Roman" pitchFamily="18" charset="0"/>
                  </a:rPr>
                  <a:t>C </a:t>
                </a:r>
              </a:p>
            </p:txBody>
          </p:sp>
        </p:grpSp>
        <p:grpSp>
          <p:nvGrpSpPr>
            <p:cNvPr id="8" name="Group 21"/>
            <p:cNvGrpSpPr>
              <a:grpSpLocks/>
            </p:cNvGrpSpPr>
            <p:nvPr/>
          </p:nvGrpSpPr>
          <p:grpSpPr bwMode="auto">
            <a:xfrm>
              <a:off x="8460" y="10080"/>
              <a:ext cx="1980" cy="1800"/>
              <a:chOff x="8460" y="10080"/>
              <a:chExt cx="1980" cy="1800"/>
            </a:xfrm>
          </p:grpSpPr>
          <p:sp>
            <p:nvSpPr>
              <p:cNvPr id="257046" name="Oval 22"/>
              <p:cNvSpPr>
                <a:spLocks noChangeArrowheads="1"/>
              </p:cNvSpPr>
              <p:nvPr/>
            </p:nvSpPr>
            <p:spPr bwMode="auto">
              <a:xfrm>
                <a:off x="8460" y="1008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57047" name="Text Box 23"/>
              <p:cNvSpPr txBox="1">
                <a:spLocks noChangeArrowheads="1"/>
              </p:cNvSpPr>
              <p:nvPr/>
            </p:nvSpPr>
            <p:spPr bwMode="auto">
              <a:xfrm>
                <a:off x="8640" y="10620"/>
                <a:ext cx="1620" cy="720"/>
              </a:xfrm>
              <a:prstGeom prst="rect">
                <a:avLst/>
              </a:prstGeom>
              <a:solidFill>
                <a:srgbClr val="CCFFFF"/>
              </a:solidFill>
              <a:ln w="9525">
                <a:noFill/>
                <a:miter lim="800000"/>
                <a:headEnd/>
                <a:tailEnd/>
              </a:ln>
            </p:spPr>
            <p:txBody>
              <a:bodyPr/>
              <a:lstStyle/>
              <a:p>
                <a:pPr algn="ctr" eaLnBrk="0" hangingPunct="0"/>
                <a:r>
                  <a:rPr kumimoji="1" lang="en-GB">
                    <a:latin typeface="Times New Roman" pitchFamily="18" charset="0"/>
                  </a:rPr>
                  <a:t>Stakeholder</a:t>
                </a:r>
              </a:p>
              <a:p>
                <a:pPr algn="ctr" eaLnBrk="0" hangingPunct="0"/>
                <a:r>
                  <a:rPr kumimoji="1" lang="en-GB">
                    <a:latin typeface="Times New Roman" pitchFamily="18" charset="0"/>
                  </a:rPr>
                  <a:t>D</a:t>
                </a:r>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685800" y="304800"/>
            <a:ext cx="7924800" cy="595313"/>
          </a:xfrm>
        </p:spPr>
        <p:txBody>
          <a:bodyPr/>
          <a:lstStyle/>
          <a:p>
            <a:pPr algn="ctr"/>
            <a:r>
              <a:rPr lang="en-GB" sz="2400" b="1" dirty="0"/>
              <a:t>Relationships in the Social Learning Model</a:t>
            </a:r>
          </a:p>
        </p:txBody>
      </p:sp>
      <p:grpSp>
        <p:nvGrpSpPr>
          <p:cNvPr id="2" name="Group 3"/>
          <p:cNvGrpSpPr>
            <a:grpSpLocks/>
          </p:cNvGrpSpPr>
          <p:nvPr/>
        </p:nvGrpSpPr>
        <p:grpSpPr bwMode="auto">
          <a:xfrm>
            <a:off x="1547813" y="1196975"/>
            <a:ext cx="6985000" cy="5400675"/>
            <a:chOff x="1980" y="5760"/>
            <a:chExt cx="7920" cy="7560"/>
          </a:xfrm>
        </p:grpSpPr>
        <p:grpSp>
          <p:nvGrpSpPr>
            <p:cNvPr id="3" name="Group 4"/>
            <p:cNvGrpSpPr>
              <a:grpSpLocks/>
            </p:cNvGrpSpPr>
            <p:nvPr/>
          </p:nvGrpSpPr>
          <p:grpSpPr bwMode="auto">
            <a:xfrm>
              <a:off x="4860" y="8820"/>
              <a:ext cx="1980" cy="4500"/>
              <a:chOff x="4860" y="8820"/>
              <a:chExt cx="1980" cy="4500"/>
            </a:xfrm>
          </p:grpSpPr>
          <p:grpSp>
            <p:nvGrpSpPr>
              <p:cNvPr id="4" name="Group 5"/>
              <p:cNvGrpSpPr>
                <a:grpSpLocks/>
              </p:cNvGrpSpPr>
              <p:nvPr/>
            </p:nvGrpSpPr>
            <p:grpSpPr bwMode="auto">
              <a:xfrm>
                <a:off x="4860" y="8820"/>
                <a:ext cx="1980" cy="1800"/>
                <a:chOff x="5400" y="11160"/>
                <a:chExt cx="1980" cy="1800"/>
              </a:xfrm>
            </p:grpSpPr>
            <p:sp>
              <p:nvSpPr>
                <p:cNvPr id="258054" name="Oval 6"/>
                <p:cNvSpPr>
                  <a:spLocks noChangeArrowheads="1"/>
                </p:cNvSpPr>
                <p:nvPr/>
              </p:nvSpPr>
              <p:spPr bwMode="auto">
                <a:xfrm>
                  <a:off x="5400" y="11160"/>
                  <a:ext cx="1980" cy="1800"/>
                </a:xfrm>
                <a:prstGeom prst="ellipse">
                  <a:avLst/>
                </a:prstGeom>
                <a:solidFill>
                  <a:srgbClr val="FFFF99"/>
                </a:solidFill>
                <a:ln w="9525">
                  <a:solidFill>
                    <a:srgbClr val="000000"/>
                  </a:solidFill>
                  <a:round/>
                  <a:headEnd/>
                  <a:tailEnd/>
                </a:ln>
              </p:spPr>
              <p:txBody>
                <a:bodyPr/>
                <a:lstStyle/>
                <a:p>
                  <a:endParaRPr lang="tr-TR"/>
                </a:p>
              </p:txBody>
            </p:sp>
            <p:sp>
              <p:nvSpPr>
                <p:cNvPr id="258055" name="Text Box 7"/>
                <p:cNvSpPr txBox="1">
                  <a:spLocks noChangeArrowheads="1"/>
                </p:cNvSpPr>
                <p:nvPr/>
              </p:nvSpPr>
              <p:spPr bwMode="auto">
                <a:xfrm>
                  <a:off x="5760" y="11880"/>
                  <a:ext cx="1440" cy="540"/>
                </a:xfrm>
                <a:prstGeom prst="rect">
                  <a:avLst/>
                </a:prstGeom>
                <a:solidFill>
                  <a:srgbClr val="FFFF99"/>
                </a:solidFill>
                <a:ln w="9525">
                  <a:noFill/>
                  <a:miter lim="800000"/>
                  <a:headEnd/>
                  <a:tailEnd/>
                </a:ln>
              </p:spPr>
              <p:txBody>
                <a:bodyPr/>
                <a:lstStyle/>
                <a:p>
                  <a:pPr algn="ctr" eaLnBrk="0" hangingPunct="0"/>
                  <a:r>
                    <a:rPr kumimoji="1" lang="en-GB" sz="1600">
                      <a:latin typeface="Times New Roman" pitchFamily="18" charset="0"/>
                    </a:rPr>
                    <a:t>Intermediary</a:t>
                  </a:r>
                </a:p>
              </p:txBody>
            </p:sp>
          </p:grpSp>
          <p:grpSp>
            <p:nvGrpSpPr>
              <p:cNvPr id="5" name="Group 8"/>
              <p:cNvGrpSpPr>
                <a:grpSpLocks/>
              </p:cNvGrpSpPr>
              <p:nvPr/>
            </p:nvGrpSpPr>
            <p:grpSpPr bwMode="auto">
              <a:xfrm>
                <a:off x="4860" y="11520"/>
                <a:ext cx="1980" cy="1800"/>
                <a:chOff x="5400" y="11160"/>
                <a:chExt cx="1980" cy="1800"/>
              </a:xfrm>
            </p:grpSpPr>
            <p:sp>
              <p:nvSpPr>
                <p:cNvPr id="258057" name="Oval 9"/>
                <p:cNvSpPr>
                  <a:spLocks noChangeArrowheads="1"/>
                </p:cNvSpPr>
                <p:nvPr/>
              </p:nvSpPr>
              <p:spPr bwMode="auto">
                <a:xfrm>
                  <a:off x="5400" y="11160"/>
                  <a:ext cx="1980" cy="1800"/>
                </a:xfrm>
                <a:prstGeom prst="ellipse">
                  <a:avLst/>
                </a:prstGeom>
                <a:solidFill>
                  <a:srgbClr val="FFCC99"/>
                </a:solidFill>
                <a:ln w="9525">
                  <a:solidFill>
                    <a:srgbClr val="000000"/>
                  </a:solidFill>
                  <a:round/>
                  <a:headEnd/>
                  <a:tailEnd/>
                </a:ln>
              </p:spPr>
              <p:txBody>
                <a:bodyPr/>
                <a:lstStyle/>
                <a:p>
                  <a:endParaRPr lang="tr-TR"/>
                </a:p>
              </p:txBody>
            </p:sp>
            <p:sp>
              <p:nvSpPr>
                <p:cNvPr id="258058" name="Text Box 10"/>
                <p:cNvSpPr txBox="1">
                  <a:spLocks noChangeArrowheads="1"/>
                </p:cNvSpPr>
                <p:nvPr/>
              </p:nvSpPr>
              <p:spPr bwMode="auto">
                <a:xfrm>
                  <a:off x="5760" y="11880"/>
                  <a:ext cx="1440" cy="540"/>
                </a:xfrm>
                <a:prstGeom prst="rect">
                  <a:avLst/>
                </a:prstGeom>
                <a:solidFill>
                  <a:srgbClr val="FFCC99"/>
                </a:solidFill>
                <a:ln w="9525">
                  <a:noFill/>
                  <a:miter lim="800000"/>
                  <a:headEnd/>
                  <a:tailEnd/>
                </a:ln>
              </p:spPr>
              <p:txBody>
                <a:bodyPr/>
                <a:lstStyle/>
                <a:p>
                  <a:pPr algn="ctr" eaLnBrk="0" hangingPunct="0"/>
                  <a:r>
                    <a:rPr kumimoji="1" lang="en-GB" sz="1600">
                      <a:latin typeface="Times New Roman" pitchFamily="18" charset="0"/>
                    </a:rPr>
                    <a:t>Proponent</a:t>
                  </a:r>
                </a:p>
              </p:txBody>
            </p:sp>
          </p:grpSp>
          <p:sp>
            <p:nvSpPr>
              <p:cNvPr id="258059" name="Line 11"/>
              <p:cNvSpPr>
                <a:spLocks noChangeShapeType="1"/>
              </p:cNvSpPr>
              <p:nvPr/>
            </p:nvSpPr>
            <p:spPr bwMode="auto">
              <a:xfrm>
                <a:off x="5940" y="10620"/>
                <a:ext cx="0" cy="900"/>
              </a:xfrm>
              <a:prstGeom prst="line">
                <a:avLst/>
              </a:prstGeom>
              <a:noFill/>
              <a:ln w="9525">
                <a:solidFill>
                  <a:srgbClr val="000000"/>
                </a:solidFill>
                <a:round/>
                <a:headEnd type="triangle" w="med" len="med"/>
                <a:tailEnd type="triangle" w="med" len="med"/>
              </a:ln>
            </p:spPr>
            <p:txBody>
              <a:bodyPr/>
              <a:lstStyle/>
              <a:p>
                <a:endParaRPr lang="tr-TR"/>
              </a:p>
            </p:txBody>
          </p:sp>
        </p:grpSp>
        <p:grpSp>
          <p:nvGrpSpPr>
            <p:cNvPr id="6" name="Group 12"/>
            <p:cNvGrpSpPr>
              <a:grpSpLocks/>
            </p:cNvGrpSpPr>
            <p:nvPr/>
          </p:nvGrpSpPr>
          <p:grpSpPr bwMode="auto">
            <a:xfrm>
              <a:off x="1980" y="5760"/>
              <a:ext cx="7920" cy="3780"/>
              <a:chOff x="1980" y="5760"/>
              <a:chExt cx="7920" cy="3780"/>
            </a:xfrm>
          </p:grpSpPr>
          <p:grpSp>
            <p:nvGrpSpPr>
              <p:cNvPr id="7" name="Group 13"/>
              <p:cNvGrpSpPr>
                <a:grpSpLocks/>
              </p:cNvGrpSpPr>
              <p:nvPr/>
            </p:nvGrpSpPr>
            <p:grpSpPr bwMode="auto">
              <a:xfrm>
                <a:off x="1980" y="5760"/>
                <a:ext cx="7920" cy="3780"/>
                <a:chOff x="1980" y="5760"/>
                <a:chExt cx="7920" cy="3780"/>
              </a:xfrm>
            </p:grpSpPr>
            <p:grpSp>
              <p:nvGrpSpPr>
                <p:cNvPr id="8" name="Group 14"/>
                <p:cNvGrpSpPr>
                  <a:grpSpLocks/>
                </p:cNvGrpSpPr>
                <p:nvPr/>
              </p:nvGrpSpPr>
              <p:grpSpPr bwMode="auto">
                <a:xfrm>
                  <a:off x="1980" y="5760"/>
                  <a:ext cx="7920" cy="3780"/>
                  <a:chOff x="1980" y="5760"/>
                  <a:chExt cx="7920" cy="3780"/>
                </a:xfrm>
              </p:grpSpPr>
              <p:grpSp>
                <p:nvGrpSpPr>
                  <p:cNvPr id="9" name="Group 15"/>
                  <p:cNvGrpSpPr>
                    <a:grpSpLocks/>
                  </p:cNvGrpSpPr>
                  <p:nvPr/>
                </p:nvGrpSpPr>
                <p:grpSpPr bwMode="auto">
                  <a:xfrm>
                    <a:off x="1980" y="7560"/>
                    <a:ext cx="1980" cy="1800"/>
                    <a:chOff x="2520" y="9900"/>
                    <a:chExt cx="1980" cy="1800"/>
                  </a:xfrm>
                </p:grpSpPr>
                <p:sp>
                  <p:nvSpPr>
                    <p:cNvPr id="258064" name="Oval 16"/>
                    <p:cNvSpPr>
                      <a:spLocks noChangeArrowheads="1"/>
                    </p:cNvSpPr>
                    <p:nvPr/>
                  </p:nvSpPr>
                  <p:spPr bwMode="auto">
                    <a:xfrm>
                      <a:off x="2520" y="990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58065" name="Text Box 17"/>
                    <p:cNvSpPr txBox="1">
                      <a:spLocks noChangeArrowheads="1"/>
                    </p:cNvSpPr>
                    <p:nvPr/>
                  </p:nvSpPr>
                  <p:spPr bwMode="auto">
                    <a:xfrm>
                      <a:off x="2700" y="10440"/>
                      <a:ext cx="1620" cy="720"/>
                    </a:xfrm>
                    <a:prstGeom prst="rect">
                      <a:avLst/>
                    </a:prstGeom>
                    <a:solidFill>
                      <a:srgbClr val="CCFFFF"/>
                    </a:solidFill>
                    <a:ln w="9525">
                      <a:noFill/>
                      <a:miter lim="800000"/>
                      <a:headEnd/>
                      <a:tailEnd/>
                    </a:ln>
                  </p:spPr>
                  <p:txBody>
                    <a:bodyPr/>
                    <a:lstStyle/>
                    <a:p>
                      <a:pPr algn="ctr" eaLnBrk="0" hangingPunct="0"/>
                      <a:r>
                        <a:rPr kumimoji="1" lang="en-GB">
                          <a:latin typeface="Times New Roman" pitchFamily="18" charset="0"/>
                        </a:rPr>
                        <a:t>Individual</a:t>
                      </a:r>
                      <a:endParaRPr kumimoji="1" lang="en-GB" sz="1600">
                        <a:latin typeface="Times New Roman" pitchFamily="18" charset="0"/>
                      </a:endParaRPr>
                    </a:p>
                    <a:p>
                      <a:pPr algn="ctr" eaLnBrk="0" hangingPunct="0"/>
                      <a:r>
                        <a:rPr kumimoji="1" lang="en-GB" sz="1600">
                          <a:latin typeface="Times New Roman" pitchFamily="18" charset="0"/>
                        </a:rPr>
                        <a:t>A</a:t>
                      </a:r>
                    </a:p>
                  </p:txBody>
                </p:sp>
              </p:grpSp>
              <p:grpSp>
                <p:nvGrpSpPr>
                  <p:cNvPr id="10" name="Group 18"/>
                  <p:cNvGrpSpPr>
                    <a:grpSpLocks/>
                  </p:cNvGrpSpPr>
                  <p:nvPr/>
                </p:nvGrpSpPr>
                <p:grpSpPr bwMode="auto">
                  <a:xfrm>
                    <a:off x="3960" y="5760"/>
                    <a:ext cx="1980" cy="1800"/>
                    <a:chOff x="4500" y="8100"/>
                    <a:chExt cx="1980" cy="1800"/>
                  </a:xfrm>
                </p:grpSpPr>
                <p:sp>
                  <p:nvSpPr>
                    <p:cNvPr id="258067" name="Oval 19"/>
                    <p:cNvSpPr>
                      <a:spLocks noChangeArrowheads="1"/>
                    </p:cNvSpPr>
                    <p:nvPr/>
                  </p:nvSpPr>
                  <p:spPr bwMode="auto">
                    <a:xfrm>
                      <a:off x="4500" y="810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58068" name="Text Box 20"/>
                    <p:cNvSpPr txBox="1">
                      <a:spLocks noChangeArrowheads="1"/>
                    </p:cNvSpPr>
                    <p:nvPr/>
                  </p:nvSpPr>
                  <p:spPr bwMode="auto">
                    <a:xfrm>
                      <a:off x="4680" y="8640"/>
                      <a:ext cx="1620" cy="720"/>
                    </a:xfrm>
                    <a:prstGeom prst="rect">
                      <a:avLst/>
                    </a:prstGeom>
                    <a:solidFill>
                      <a:srgbClr val="CCFFFF"/>
                    </a:solidFill>
                    <a:ln w="9525">
                      <a:noFill/>
                      <a:miter lim="800000"/>
                      <a:headEnd/>
                      <a:tailEnd/>
                    </a:ln>
                  </p:spPr>
                  <p:txBody>
                    <a:bodyPr/>
                    <a:lstStyle/>
                    <a:p>
                      <a:pPr algn="ctr" eaLnBrk="0" hangingPunct="0"/>
                      <a:r>
                        <a:rPr kumimoji="1" lang="en-GB">
                          <a:latin typeface="Times New Roman" pitchFamily="18" charset="0"/>
                        </a:rPr>
                        <a:t>Individual</a:t>
                      </a:r>
                      <a:endParaRPr kumimoji="1" lang="en-GB" sz="1600">
                        <a:latin typeface="Times New Roman" pitchFamily="18" charset="0"/>
                      </a:endParaRPr>
                    </a:p>
                    <a:p>
                      <a:pPr algn="ctr" eaLnBrk="0" hangingPunct="0"/>
                      <a:r>
                        <a:rPr kumimoji="1" lang="en-GB" sz="1600">
                          <a:latin typeface="Times New Roman" pitchFamily="18" charset="0"/>
                        </a:rPr>
                        <a:t>B</a:t>
                      </a:r>
                    </a:p>
                  </p:txBody>
                </p:sp>
              </p:grpSp>
              <p:grpSp>
                <p:nvGrpSpPr>
                  <p:cNvPr id="11" name="Group 21"/>
                  <p:cNvGrpSpPr>
                    <a:grpSpLocks/>
                  </p:cNvGrpSpPr>
                  <p:nvPr/>
                </p:nvGrpSpPr>
                <p:grpSpPr bwMode="auto">
                  <a:xfrm>
                    <a:off x="6480" y="5760"/>
                    <a:ext cx="1980" cy="1800"/>
                    <a:chOff x="7020" y="8100"/>
                    <a:chExt cx="1980" cy="1800"/>
                  </a:xfrm>
                </p:grpSpPr>
                <p:sp>
                  <p:nvSpPr>
                    <p:cNvPr id="258070" name="Oval 22"/>
                    <p:cNvSpPr>
                      <a:spLocks noChangeArrowheads="1"/>
                    </p:cNvSpPr>
                    <p:nvPr/>
                  </p:nvSpPr>
                  <p:spPr bwMode="auto">
                    <a:xfrm>
                      <a:off x="7020" y="810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58071" name="Text Box 23"/>
                    <p:cNvSpPr txBox="1">
                      <a:spLocks noChangeArrowheads="1"/>
                    </p:cNvSpPr>
                    <p:nvPr/>
                  </p:nvSpPr>
                  <p:spPr bwMode="auto">
                    <a:xfrm>
                      <a:off x="7200" y="8640"/>
                      <a:ext cx="1620" cy="720"/>
                    </a:xfrm>
                    <a:prstGeom prst="rect">
                      <a:avLst/>
                    </a:prstGeom>
                    <a:solidFill>
                      <a:srgbClr val="CCFFFF"/>
                    </a:solidFill>
                    <a:ln w="9525">
                      <a:noFill/>
                      <a:miter lim="800000"/>
                      <a:headEnd/>
                      <a:tailEnd/>
                    </a:ln>
                  </p:spPr>
                  <p:txBody>
                    <a:bodyPr/>
                    <a:lstStyle/>
                    <a:p>
                      <a:pPr algn="ctr" eaLnBrk="0" hangingPunct="0"/>
                      <a:r>
                        <a:rPr kumimoji="1" lang="en-GB">
                          <a:latin typeface="Times New Roman" pitchFamily="18" charset="0"/>
                        </a:rPr>
                        <a:t>Individual</a:t>
                      </a:r>
                    </a:p>
                    <a:p>
                      <a:pPr algn="ctr" eaLnBrk="0" hangingPunct="0"/>
                      <a:r>
                        <a:rPr kumimoji="1" lang="en-GB" sz="1600">
                          <a:latin typeface="Times New Roman" pitchFamily="18" charset="0"/>
                        </a:rPr>
                        <a:t>C </a:t>
                      </a:r>
                    </a:p>
                  </p:txBody>
                </p:sp>
              </p:grpSp>
              <p:grpSp>
                <p:nvGrpSpPr>
                  <p:cNvPr id="12" name="Group 24"/>
                  <p:cNvGrpSpPr>
                    <a:grpSpLocks/>
                  </p:cNvGrpSpPr>
                  <p:nvPr/>
                </p:nvGrpSpPr>
                <p:grpSpPr bwMode="auto">
                  <a:xfrm>
                    <a:off x="7920" y="7740"/>
                    <a:ext cx="1980" cy="1800"/>
                    <a:chOff x="8460" y="10080"/>
                    <a:chExt cx="1980" cy="1800"/>
                  </a:xfrm>
                </p:grpSpPr>
                <p:sp>
                  <p:nvSpPr>
                    <p:cNvPr id="258073" name="Oval 25"/>
                    <p:cNvSpPr>
                      <a:spLocks noChangeArrowheads="1"/>
                    </p:cNvSpPr>
                    <p:nvPr/>
                  </p:nvSpPr>
                  <p:spPr bwMode="auto">
                    <a:xfrm>
                      <a:off x="8460" y="1008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58074" name="Text Box 26"/>
                    <p:cNvSpPr txBox="1">
                      <a:spLocks noChangeArrowheads="1"/>
                    </p:cNvSpPr>
                    <p:nvPr/>
                  </p:nvSpPr>
                  <p:spPr bwMode="auto">
                    <a:xfrm>
                      <a:off x="8640" y="10620"/>
                      <a:ext cx="1620" cy="720"/>
                    </a:xfrm>
                    <a:prstGeom prst="rect">
                      <a:avLst/>
                    </a:prstGeom>
                    <a:solidFill>
                      <a:srgbClr val="CCFFFF"/>
                    </a:solidFill>
                    <a:ln w="9525">
                      <a:noFill/>
                      <a:miter lim="800000"/>
                      <a:headEnd/>
                      <a:tailEnd/>
                    </a:ln>
                  </p:spPr>
                  <p:txBody>
                    <a:bodyPr/>
                    <a:lstStyle/>
                    <a:p>
                      <a:pPr algn="ctr" eaLnBrk="0" hangingPunct="0"/>
                      <a:r>
                        <a:rPr kumimoji="1" lang="en-GB">
                          <a:latin typeface="Times New Roman" pitchFamily="18" charset="0"/>
                        </a:rPr>
                        <a:t>Individual</a:t>
                      </a:r>
                      <a:endParaRPr kumimoji="1" lang="en-GB" sz="1600">
                        <a:latin typeface="Times New Roman" pitchFamily="18" charset="0"/>
                      </a:endParaRPr>
                    </a:p>
                    <a:p>
                      <a:pPr algn="ctr" eaLnBrk="0" hangingPunct="0"/>
                      <a:r>
                        <a:rPr kumimoji="1" lang="en-GB" sz="1600">
                          <a:latin typeface="Times New Roman" pitchFamily="18" charset="0"/>
                        </a:rPr>
                        <a:t>D</a:t>
                      </a:r>
                    </a:p>
                  </p:txBody>
                </p:sp>
              </p:grpSp>
            </p:grpSp>
            <p:grpSp>
              <p:nvGrpSpPr>
                <p:cNvPr id="13" name="Group 27"/>
                <p:cNvGrpSpPr>
                  <a:grpSpLocks/>
                </p:cNvGrpSpPr>
                <p:nvPr/>
              </p:nvGrpSpPr>
              <p:grpSpPr bwMode="auto">
                <a:xfrm>
                  <a:off x="3960" y="7560"/>
                  <a:ext cx="4140" cy="1980"/>
                  <a:chOff x="3960" y="7560"/>
                  <a:chExt cx="4140" cy="1980"/>
                </a:xfrm>
              </p:grpSpPr>
              <p:sp>
                <p:nvSpPr>
                  <p:cNvPr id="258076" name="Line 28"/>
                  <p:cNvSpPr>
                    <a:spLocks noChangeShapeType="1"/>
                  </p:cNvSpPr>
                  <p:nvPr/>
                </p:nvSpPr>
                <p:spPr bwMode="auto">
                  <a:xfrm>
                    <a:off x="3960" y="8820"/>
                    <a:ext cx="900" cy="540"/>
                  </a:xfrm>
                  <a:prstGeom prst="line">
                    <a:avLst/>
                  </a:prstGeom>
                  <a:noFill/>
                  <a:ln w="9525">
                    <a:solidFill>
                      <a:srgbClr val="000000"/>
                    </a:solidFill>
                    <a:round/>
                    <a:headEnd type="triangle" w="med" len="med"/>
                    <a:tailEnd type="triangle" w="med" len="med"/>
                  </a:ln>
                </p:spPr>
                <p:txBody>
                  <a:bodyPr/>
                  <a:lstStyle/>
                  <a:p>
                    <a:endParaRPr lang="tr-TR"/>
                  </a:p>
                </p:txBody>
              </p:sp>
              <p:sp>
                <p:nvSpPr>
                  <p:cNvPr id="258077" name="Line 29"/>
                  <p:cNvSpPr>
                    <a:spLocks noChangeShapeType="1"/>
                  </p:cNvSpPr>
                  <p:nvPr/>
                </p:nvSpPr>
                <p:spPr bwMode="auto">
                  <a:xfrm>
                    <a:off x="5220" y="7560"/>
                    <a:ext cx="360" cy="1260"/>
                  </a:xfrm>
                  <a:prstGeom prst="line">
                    <a:avLst/>
                  </a:prstGeom>
                  <a:noFill/>
                  <a:ln w="9525">
                    <a:solidFill>
                      <a:srgbClr val="000000"/>
                    </a:solidFill>
                    <a:round/>
                    <a:headEnd type="triangle" w="med" len="med"/>
                    <a:tailEnd type="triangle" w="med" len="med"/>
                  </a:ln>
                </p:spPr>
                <p:txBody>
                  <a:bodyPr/>
                  <a:lstStyle/>
                  <a:p>
                    <a:endParaRPr lang="tr-TR"/>
                  </a:p>
                </p:txBody>
              </p:sp>
              <p:sp>
                <p:nvSpPr>
                  <p:cNvPr id="258078" name="Line 30"/>
                  <p:cNvSpPr>
                    <a:spLocks noChangeShapeType="1"/>
                  </p:cNvSpPr>
                  <p:nvPr/>
                </p:nvSpPr>
                <p:spPr bwMode="auto">
                  <a:xfrm flipH="1">
                    <a:off x="6480" y="7560"/>
                    <a:ext cx="540" cy="1440"/>
                  </a:xfrm>
                  <a:prstGeom prst="line">
                    <a:avLst/>
                  </a:prstGeom>
                  <a:noFill/>
                  <a:ln w="9525">
                    <a:solidFill>
                      <a:srgbClr val="000000"/>
                    </a:solidFill>
                    <a:round/>
                    <a:headEnd type="triangle" w="med" len="med"/>
                    <a:tailEnd type="triangle" w="med" len="med"/>
                  </a:ln>
                </p:spPr>
                <p:txBody>
                  <a:bodyPr/>
                  <a:lstStyle/>
                  <a:p>
                    <a:endParaRPr lang="tr-TR"/>
                  </a:p>
                </p:txBody>
              </p:sp>
              <p:sp>
                <p:nvSpPr>
                  <p:cNvPr id="258079" name="Line 31"/>
                  <p:cNvSpPr>
                    <a:spLocks noChangeShapeType="1"/>
                  </p:cNvSpPr>
                  <p:nvPr/>
                </p:nvSpPr>
                <p:spPr bwMode="auto">
                  <a:xfrm flipV="1">
                    <a:off x="6840" y="9180"/>
                    <a:ext cx="1260" cy="360"/>
                  </a:xfrm>
                  <a:prstGeom prst="line">
                    <a:avLst/>
                  </a:prstGeom>
                  <a:noFill/>
                  <a:ln w="9525">
                    <a:solidFill>
                      <a:srgbClr val="000000"/>
                    </a:solidFill>
                    <a:round/>
                    <a:headEnd type="triangle" w="med" len="med"/>
                    <a:tailEnd type="triangle" w="med" len="med"/>
                  </a:ln>
                </p:spPr>
                <p:txBody>
                  <a:bodyPr/>
                  <a:lstStyle/>
                  <a:p>
                    <a:endParaRPr lang="tr-TR"/>
                  </a:p>
                </p:txBody>
              </p:sp>
            </p:grpSp>
          </p:grpSp>
          <p:sp>
            <p:nvSpPr>
              <p:cNvPr id="258080" name="Line 32"/>
              <p:cNvSpPr>
                <a:spLocks noChangeShapeType="1"/>
              </p:cNvSpPr>
              <p:nvPr/>
            </p:nvSpPr>
            <p:spPr bwMode="auto">
              <a:xfrm flipV="1">
                <a:off x="3600" y="7380"/>
                <a:ext cx="540" cy="360"/>
              </a:xfrm>
              <a:prstGeom prst="line">
                <a:avLst/>
              </a:prstGeom>
              <a:noFill/>
              <a:ln w="9525">
                <a:solidFill>
                  <a:srgbClr val="000000"/>
                </a:solidFill>
                <a:round/>
                <a:headEnd type="triangle" w="med" len="med"/>
                <a:tailEnd type="triangle" w="med" len="med"/>
              </a:ln>
            </p:spPr>
            <p:txBody>
              <a:bodyPr/>
              <a:lstStyle/>
              <a:p>
                <a:endParaRPr lang="tr-TR"/>
              </a:p>
            </p:txBody>
          </p:sp>
          <p:sp>
            <p:nvSpPr>
              <p:cNvPr id="258081" name="Line 33"/>
              <p:cNvSpPr>
                <a:spLocks noChangeShapeType="1"/>
              </p:cNvSpPr>
              <p:nvPr/>
            </p:nvSpPr>
            <p:spPr bwMode="auto">
              <a:xfrm>
                <a:off x="5940" y="6480"/>
                <a:ext cx="540" cy="0"/>
              </a:xfrm>
              <a:prstGeom prst="line">
                <a:avLst/>
              </a:prstGeom>
              <a:noFill/>
              <a:ln w="9525">
                <a:solidFill>
                  <a:srgbClr val="000000"/>
                </a:solidFill>
                <a:round/>
                <a:headEnd type="triangle" w="med" len="med"/>
                <a:tailEnd type="triangle" w="med" len="med"/>
              </a:ln>
            </p:spPr>
            <p:txBody>
              <a:bodyPr/>
              <a:lstStyle/>
              <a:p>
                <a:endParaRPr lang="tr-TR"/>
              </a:p>
            </p:txBody>
          </p:sp>
          <p:sp>
            <p:nvSpPr>
              <p:cNvPr id="258082" name="Line 34"/>
              <p:cNvSpPr>
                <a:spLocks noChangeShapeType="1"/>
              </p:cNvSpPr>
              <p:nvPr/>
            </p:nvSpPr>
            <p:spPr bwMode="auto">
              <a:xfrm>
                <a:off x="8280" y="7200"/>
                <a:ext cx="360" cy="540"/>
              </a:xfrm>
              <a:prstGeom prst="line">
                <a:avLst/>
              </a:prstGeom>
              <a:noFill/>
              <a:ln w="9525">
                <a:solidFill>
                  <a:srgbClr val="000000"/>
                </a:solidFill>
                <a:round/>
                <a:headEnd type="triangle" w="med" len="med"/>
                <a:tailEnd type="triangle" w="med" len="med"/>
              </a:ln>
            </p:spPr>
            <p:txBody>
              <a:bodyPr/>
              <a:lstStyle/>
              <a:p>
                <a:endParaRPr lang="tr-T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85800" y="381000"/>
            <a:ext cx="7924800" cy="811213"/>
          </a:xfrm>
        </p:spPr>
        <p:txBody>
          <a:bodyPr/>
          <a:lstStyle/>
          <a:p>
            <a:pPr algn="ctr"/>
            <a:r>
              <a:rPr lang="en-GB" sz="2400" b="1" dirty="0"/>
              <a:t>The Joint Planning Model</a:t>
            </a:r>
          </a:p>
        </p:txBody>
      </p:sp>
      <p:grpSp>
        <p:nvGrpSpPr>
          <p:cNvPr id="2" name="Group 3"/>
          <p:cNvGrpSpPr>
            <a:grpSpLocks/>
          </p:cNvGrpSpPr>
          <p:nvPr/>
        </p:nvGrpSpPr>
        <p:grpSpPr bwMode="auto">
          <a:xfrm>
            <a:off x="1485900" y="1143000"/>
            <a:ext cx="6615113" cy="5381625"/>
            <a:chOff x="2340" y="1800"/>
            <a:chExt cx="7920" cy="6300"/>
          </a:xfrm>
        </p:grpSpPr>
        <p:grpSp>
          <p:nvGrpSpPr>
            <p:cNvPr id="3" name="Group 4"/>
            <p:cNvGrpSpPr>
              <a:grpSpLocks/>
            </p:cNvGrpSpPr>
            <p:nvPr/>
          </p:nvGrpSpPr>
          <p:grpSpPr bwMode="auto">
            <a:xfrm>
              <a:off x="2340" y="1800"/>
              <a:ext cx="7920" cy="6300"/>
              <a:chOff x="2340" y="1800"/>
              <a:chExt cx="7920" cy="6300"/>
            </a:xfrm>
          </p:grpSpPr>
          <p:grpSp>
            <p:nvGrpSpPr>
              <p:cNvPr id="4" name="Group 5"/>
              <p:cNvGrpSpPr>
                <a:grpSpLocks/>
              </p:cNvGrpSpPr>
              <p:nvPr/>
            </p:nvGrpSpPr>
            <p:grpSpPr bwMode="auto">
              <a:xfrm>
                <a:off x="6840" y="1800"/>
                <a:ext cx="1980" cy="1800"/>
                <a:chOff x="6840" y="1800"/>
                <a:chExt cx="1980" cy="1800"/>
              </a:xfrm>
            </p:grpSpPr>
            <p:sp>
              <p:nvSpPr>
                <p:cNvPr id="259078" name="Oval 6"/>
                <p:cNvSpPr>
                  <a:spLocks noChangeArrowheads="1"/>
                </p:cNvSpPr>
                <p:nvPr/>
              </p:nvSpPr>
              <p:spPr bwMode="auto">
                <a:xfrm>
                  <a:off x="6840" y="1800"/>
                  <a:ext cx="1980" cy="1800"/>
                </a:xfrm>
                <a:prstGeom prst="ellipse">
                  <a:avLst/>
                </a:prstGeom>
                <a:solidFill>
                  <a:srgbClr val="FFFF99"/>
                </a:solidFill>
                <a:ln w="9525">
                  <a:solidFill>
                    <a:srgbClr val="000000"/>
                  </a:solidFill>
                  <a:prstDash val="dash"/>
                  <a:round/>
                  <a:headEnd/>
                  <a:tailEnd/>
                </a:ln>
              </p:spPr>
              <p:txBody>
                <a:bodyPr/>
                <a:lstStyle/>
                <a:p>
                  <a:endParaRPr lang="tr-TR"/>
                </a:p>
              </p:txBody>
            </p:sp>
            <p:sp>
              <p:nvSpPr>
                <p:cNvPr id="259079" name="Text Box 7"/>
                <p:cNvSpPr txBox="1">
                  <a:spLocks noChangeArrowheads="1"/>
                </p:cNvSpPr>
                <p:nvPr/>
              </p:nvSpPr>
              <p:spPr bwMode="auto">
                <a:xfrm>
                  <a:off x="7200" y="2520"/>
                  <a:ext cx="1440" cy="540"/>
                </a:xfrm>
                <a:prstGeom prst="rect">
                  <a:avLst/>
                </a:prstGeom>
                <a:solidFill>
                  <a:srgbClr val="FFFF99"/>
                </a:solidFill>
                <a:ln w="9525">
                  <a:noFill/>
                  <a:prstDash val="dash"/>
                  <a:miter lim="800000"/>
                  <a:headEnd/>
                  <a:tailEnd/>
                </a:ln>
              </p:spPr>
              <p:txBody>
                <a:bodyPr/>
                <a:lstStyle/>
                <a:p>
                  <a:pPr algn="ctr" eaLnBrk="0" hangingPunct="0"/>
                  <a:r>
                    <a:rPr kumimoji="1" lang="en-GB" sz="1400">
                      <a:latin typeface="Times New Roman" pitchFamily="18" charset="0"/>
                    </a:rPr>
                    <a:t>Intermediary</a:t>
                  </a:r>
                </a:p>
              </p:txBody>
            </p:sp>
          </p:grpSp>
          <p:grpSp>
            <p:nvGrpSpPr>
              <p:cNvPr id="5" name="Group 8"/>
              <p:cNvGrpSpPr>
                <a:grpSpLocks/>
              </p:cNvGrpSpPr>
              <p:nvPr/>
            </p:nvGrpSpPr>
            <p:grpSpPr bwMode="auto">
              <a:xfrm>
                <a:off x="4320" y="1980"/>
                <a:ext cx="1980" cy="1800"/>
                <a:chOff x="5400" y="11160"/>
                <a:chExt cx="1980" cy="1800"/>
              </a:xfrm>
            </p:grpSpPr>
            <p:sp>
              <p:nvSpPr>
                <p:cNvPr id="259081" name="Oval 9"/>
                <p:cNvSpPr>
                  <a:spLocks noChangeArrowheads="1"/>
                </p:cNvSpPr>
                <p:nvPr/>
              </p:nvSpPr>
              <p:spPr bwMode="auto">
                <a:xfrm>
                  <a:off x="5400" y="11160"/>
                  <a:ext cx="1980" cy="1800"/>
                </a:xfrm>
                <a:prstGeom prst="ellipse">
                  <a:avLst/>
                </a:prstGeom>
                <a:solidFill>
                  <a:srgbClr val="FFCC99"/>
                </a:solidFill>
                <a:ln w="9525">
                  <a:solidFill>
                    <a:srgbClr val="000000"/>
                  </a:solidFill>
                  <a:round/>
                  <a:headEnd/>
                  <a:tailEnd/>
                </a:ln>
              </p:spPr>
              <p:txBody>
                <a:bodyPr/>
                <a:lstStyle/>
                <a:p>
                  <a:endParaRPr lang="tr-TR"/>
                </a:p>
              </p:txBody>
            </p:sp>
            <p:sp>
              <p:nvSpPr>
                <p:cNvPr id="259082" name="Text Box 10"/>
                <p:cNvSpPr txBox="1">
                  <a:spLocks noChangeArrowheads="1"/>
                </p:cNvSpPr>
                <p:nvPr/>
              </p:nvSpPr>
              <p:spPr bwMode="auto">
                <a:xfrm>
                  <a:off x="5760" y="11880"/>
                  <a:ext cx="1440" cy="540"/>
                </a:xfrm>
                <a:prstGeom prst="rect">
                  <a:avLst/>
                </a:prstGeom>
                <a:solidFill>
                  <a:srgbClr val="FFCC99"/>
                </a:solidFill>
                <a:ln w="9525">
                  <a:noFill/>
                  <a:miter lim="800000"/>
                  <a:headEnd/>
                  <a:tailEnd/>
                </a:ln>
              </p:spPr>
              <p:txBody>
                <a:bodyPr/>
                <a:lstStyle/>
                <a:p>
                  <a:pPr algn="ctr" eaLnBrk="0" hangingPunct="0"/>
                  <a:r>
                    <a:rPr kumimoji="1" lang="en-GB" sz="1600">
                      <a:latin typeface="Times New Roman" pitchFamily="18" charset="0"/>
                    </a:rPr>
                    <a:t>Proponent</a:t>
                  </a:r>
                </a:p>
              </p:txBody>
            </p:sp>
          </p:grpSp>
          <p:grpSp>
            <p:nvGrpSpPr>
              <p:cNvPr id="6" name="Group 11"/>
              <p:cNvGrpSpPr>
                <a:grpSpLocks/>
              </p:cNvGrpSpPr>
              <p:nvPr/>
            </p:nvGrpSpPr>
            <p:grpSpPr bwMode="auto">
              <a:xfrm>
                <a:off x="2340" y="3780"/>
                <a:ext cx="1980" cy="1800"/>
                <a:chOff x="2520" y="9900"/>
                <a:chExt cx="1980" cy="1800"/>
              </a:xfrm>
            </p:grpSpPr>
            <p:sp>
              <p:nvSpPr>
                <p:cNvPr id="259084" name="Oval 12"/>
                <p:cNvSpPr>
                  <a:spLocks noChangeArrowheads="1"/>
                </p:cNvSpPr>
                <p:nvPr/>
              </p:nvSpPr>
              <p:spPr bwMode="auto">
                <a:xfrm>
                  <a:off x="2520" y="990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59085" name="Text Box 13"/>
                <p:cNvSpPr txBox="1">
                  <a:spLocks noChangeArrowheads="1"/>
                </p:cNvSpPr>
                <p:nvPr/>
              </p:nvSpPr>
              <p:spPr bwMode="auto">
                <a:xfrm>
                  <a:off x="2700" y="10440"/>
                  <a:ext cx="1620" cy="720"/>
                </a:xfrm>
                <a:prstGeom prst="rect">
                  <a:avLst/>
                </a:prstGeom>
                <a:solidFill>
                  <a:srgbClr val="CCFFFF"/>
                </a:solidFill>
                <a:ln w="9525">
                  <a:noFill/>
                  <a:miter lim="800000"/>
                  <a:headEnd/>
                  <a:tailEnd/>
                </a:ln>
              </p:spPr>
              <p:txBody>
                <a:bodyPr/>
                <a:lstStyle/>
                <a:p>
                  <a:pPr algn="ctr" eaLnBrk="0" hangingPunct="0"/>
                  <a:r>
                    <a:rPr kumimoji="1" lang="en-GB" sz="1600">
                      <a:latin typeface="Times New Roman" pitchFamily="18" charset="0"/>
                    </a:rPr>
                    <a:t>Stakeholder</a:t>
                  </a:r>
                </a:p>
                <a:p>
                  <a:pPr algn="ctr" eaLnBrk="0" hangingPunct="0"/>
                  <a:r>
                    <a:rPr kumimoji="1" lang="en-GB" sz="1600">
                      <a:latin typeface="Times New Roman" pitchFamily="18" charset="0"/>
                    </a:rPr>
                    <a:t>A</a:t>
                  </a:r>
                </a:p>
              </p:txBody>
            </p:sp>
          </p:grpSp>
          <p:grpSp>
            <p:nvGrpSpPr>
              <p:cNvPr id="7" name="Group 14"/>
              <p:cNvGrpSpPr>
                <a:grpSpLocks/>
              </p:cNvGrpSpPr>
              <p:nvPr/>
            </p:nvGrpSpPr>
            <p:grpSpPr bwMode="auto">
              <a:xfrm>
                <a:off x="4320" y="6300"/>
                <a:ext cx="1980" cy="1800"/>
                <a:chOff x="4500" y="8100"/>
                <a:chExt cx="1980" cy="1800"/>
              </a:xfrm>
            </p:grpSpPr>
            <p:sp>
              <p:nvSpPr>
                <p:cNvPr id="259087" name="Oval 15"/>
                <p:cNvSpPr>
                  <a:spLocks noChangeArrowheads="1"/>
                </p:cNvSpPr>
                <p:nvPr/>
              </p:nvSpPr>
              <p:spPr bwMode="auto">
                <a:xfrm>
                  <a:off x="4500" y="810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59088" name="Text Box 16"/>
                <p:cNvSpPr txBox="1">
                  <a:spLocks noChangeArrowheads="1"/>
                </p:cNvSpPr>
                <p:nvPr/>
              </p:nvSpPr>
              <p:spPr bwMode="auto">
                <a:xfrm>
                  <a:off x="4680" y="8640"/>
                  <a:ext cx="1620" cy="720"/>
                </a:xfrm>
                <a:prstGeom prst="rect">
                  <a:avLst/>
                </a:prstGeom>
                <a:solidFill>
                  <a:srgbClr val="CCFFFF"/>
                </a:solidFill>
                <a:ln w="9525">
                  <a:noFill/>
                  <a:miter lim="800000"/>
                  <a:headEnd/>
                  <a:tailEnd/>
                </a:ln>
              </p:spPr>
              <p:txBody>
                <a:bodyPr/>
                <a:lstStyle/>
                <a:p>
                  <a:pPr algn="ctr" eaLnBrk="0" hangingPunct="0"/>
                  <a:r>
                    <a:rPr kumimoji="1" lang="en-GB" sz="1600">
                      <a:latin typeface="Times New Roman" pitchFamily="18" charset="0"/>
                    </a:rPr>
                    <a:t>Stakeholder</a:t>
                  </a:r>
                </a:p>
                <a:p>
                  <a:pPr algn="ctr" eaLnBrk="0" hangingPunct="0"/>
                  <a:r>
                    <a:rPr kumimoji="1" lang="en-GB" sz="1600">
                      <a:latin typeface="Times New Roman" pitchFamily="18" charset="0"/>
                    </a:rPr>
                    <a:t>B</a:t>
                  </a:r>
                </a:p>
              </p:txBody>
            </p:sp>
          </p:grpSp>
          <p:grpSp>
            <p:nvGrpSpPr>
              <p:cNvPr id="8" name="Group 17"/>
              <p:cNvGrpSpPr>
                <a:grpSpLocks/>
              </p:cNvGrpSpPr>
              <p:nvPr/>
            </p:nvGrpSpPr>
            <p:grpSpPr bwMode="auto">
              <a:xfrm>
                <a:off x="6840" y="6300"/>
                <a:ext cx="1980" cy="1800"/>
                <a:chOff x="7020" y="8100"/>
                <a:chExt cx="1980" cy="1800"/>
              </a:xfrm>
            </p:grpSpPr>
            <p:sp>
              <p:nvSpPr>
                <p:cNvPr id="259090" name="Oval 18"/>
                <p:cNvSpPr>
                  <a:spLocks noChangeArrowheads="1"/>
                </p:cNvSpPr>
                <p:nvPr/>
              </p:nvSpPr>
              <p:spPr bwMode="auto">
                <a:xfrm>
                  <a:off x="7020" y="810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59091" name="Text Box 19"/>
                <p:cNvSpPr txBox="1">
                  <a:spLocks noChangeArrowheads="1"/>
                </p:cNvSpPr>
                <p:nvPr/>
              </p:nvSpPr>
              <p:spPr bwMode="auto">
                <a:xfrm>
                  <a:off x="7200" y="8640"/>
                  <a:ext cx="1620" cy="720"/>
                </a:xfrm>
                <a:prstGeom prst="rect">
                  <a:avLst/>
                </a:prstGeom>
                <a:solidFill>
                  <a:srgbClr val="CCFFFF"/>
                </a:solidFill>
                <a:ln w="9525">
                  <a:noFill/>
                  <a:miter lim="800000"/>
                  <a:headEnd/>
                  <a:tailEnd/>
                </a:ln>
              </p:spPr>
              <p:txBody>
                <a:bodyPr/>
                <a:lstStyle/>
                <a:p>
                  <a:pPr algn="ctr" eaLnBrk="0" hangingPunct="0"/>
                  <a:r>
                    <a:rPr kumimoji="1" lang="en-GB" sz="1600">
                      <a:latin typeface="Times New Roman" pitchFamily="18" charset="0"/>
                    </a:rPr>
                    <a:t>Stakeholder</a:t>
                  </a:r>
                </a:p>
                <a:p>
                  <a:pPr algn="ctr" eaLnBrk="0" hangingPunct="0"/>
                  <a:r>
                    <a:rPr kumimoji="1" lang="en-GB" sz="1600">
                      <a:latin typeface="Times New Roman" pitchFamily="18" charset="0"/>
                    </a:rPr>
                    <a:t>C </a:t>
                  </a:r>
                </a:p>
              </p:txBody>
            </p:sp>
          </p:grpSp>
          <p:grpSp>
            <p:nvGrpSpPr>
              <p:cNvPr id="9" name="Group 20"/>
              <p:cNvGrpSpPr>
                <a:grpSpLocks/>
              </p:cNvGrpSpPr>
              <p:nvPr/>
            </p:nvGrpSpPr>
            <p:grpSpPr bwMode="auto">
              <a:xfrm>
                <a:off x="8280" y="3960"/>
                <a:ext cx="1980" cy="1800"/>
                <a:chOff x="8460" y="10080"/>
                <a:chExt cx="1980" cy="1800"/>
              </a:xfrm>
            </p:grpSpPr>
            <p:sp>
              <p:nvSpPr>
                <p:cNvPr id="259093" name="Oval 21"/>
                <p:cNvSpPr>
                  <a:spLocks noChangeArrowheads="1"/>
                </p:cNvSpPr>
                <p:nvPr/>
              </p:nvSpPr>
              <p:spPr bwMode="auto">
                <a:xfrm>
                  <a:off x="8460" y="1008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59094" name="Text Box 22"/>
                <p:cNvSpPr txBox="1">
                  <a:spLocks noChangeArrowheads="1"/>
                </p:cNvSpPr>
                <p:nvPr/>
              </p:nvSpPr>
              <p:spPr bwMode="auto">
                <a:xfrm>
                  <a:off x="8640" y="10620"/>
                  <a:ext cx="1620" cy="720"/>
                </a:xfrm>
                <a:prstGeom prst="rect">
                  <a:avLst/>
                </a:prstGeom>
                <a:solidFill>
                  <a:srgbClr val="CCFFFF"/>
                </a:solidFill>
                <a:ln w="9525">
                  <a:noFill/>
                  <a:miter lim="800000"/>
                  <a:headEnd/>
                  <a:tailEnd/>
                </a:ln>
              </p:spPr>
              <p:txBody>
                <a:bodyPr/>
                <a:lstStyle/>
                <a:p>
                  <a:pPr algn="ctr" eaLnBrk="0" hangingPunct="0"/>
                  <a:r>
                    <a:rPr kumimoji="1" lang="en-GB" sz="1600">
                      <a:latin typeface="Times New Roman" pitchFamily="18" charset="0"/>
                    </a:rPr>
                    <a:t>Stakeholder</a:t>
                  </a:r>
                </a:p>
                <a:p>
                  <a:pPr algn="ctr" eaLnBrk="0" hangingPunct="0"/>
                  <a:r>
                    <a:rPr kumimoji="1" lang="en-GB" sz="1600">
                      <a:latin typeface="Times New Roman" pitchFamily="18" charset="0"/>
                    </a:rPr>
                    <a:t>D</a:t>
                  </a:r>
                </a:p>
              </p:txBody>
            </p:sp>
          </p:grpSp>
        </p:grpSp>
        <p:grpSp>
          <p:nvGrpSpPr>
            <p:cNvPr id="10" name="Group 23"/>
            <p:cNvGrpSpPr>
              <a:grpSpLocks/>
            </p:cNvGrpSpPr>
            <p:nvPr/>
          </p:nvGrpSpPr>
          <p:grpSpPr bwMode="auto">
            <a:xfrm>
              <a:off x="3960" y="2700"/>
              <a:ext cx="5040" cy="4500"/>
              <a:chOff x="3960" y="2700"/>
              <a:chExt cx="5040" cy="4500"/>
            </a:xfrm>
          </p:grpSpPr>
          <p:sp>
            <p:nvSpPr>
              <p:cNvPr id="259096" name="Line 24"/>
              <p:cNvSpPr>
                <a:spLocks noChangeShapeType="1"/>
              </p:cNvSpPr>
              <p:nvPr/>
            </p:nvSpPr>
            <p:spPr bwMode="auto">
              <a:xfrm>
                <a:off x="3960" y="5400"/>
                <a:ext cx="720" cy="1080"/>
              </a:xfrm>
              <a:prstGeom prst="line">
                <a:avLst/>
              </a:prstGeom>
              <a:noFill/>
              <a:ln w="9525">
                <a:solidFill>
                  <a:srgbClr val="000000"/>
                </a:solidFill>
                <a:round/>
                <a:headEnd type="triangle" w="med" len="med"/>
                <a:tailEnd type="triangle" w="med" len="med"/>
              </a:ln>
            </p:spPr>
            <p:txBody>
              <a:bodyPr/>
              <a:lstStyle/>
              <a:p>
                <a:endParaRPr lang="tr-TR"/>
              </a:p>
            </p:txBody>
          </p:sp>
          <p:sp>
            <p:nvSpPr>
              <p:cNvPr id="259097" name="Line 25"/>
              <p:cNvSpPr>
                <a:spLocks noChangeShapeType="1"/>
              </p:cNvSpPr>
              <p:nvPr/>
            </p:nvSpPr>
            <p:spPr bwMode="auto">
              <a:xfrm flipH="1">
                <a:off x="8460" y="5760"/>
                <a:ext cx="540" cy="720"/>
              </a:xfrm>
              <a:prstGeom prst="line">
                <a:avLst/>
              </a:prstGeom>
              <a:noFill/>
              <a:ln w="9525">
                <a:solidFill>
                  <a:srgbClr val="000000"/>
                </a:solidFill>
                <a:round/>
                <a:headEnd type="triangle" w="med" len="med"/>
                <a:tailEnd type="triangle" w="med" len="med"/>
              </a:ln>
            </p:spPr>
            <p:txBody>
              <a:bodyPr/>
              <a:lstStyle/>
              <a:p>
                <a:endParaRPr lang="tr-TR"/>
              </a:p>
            </p:txBody>
          </p:sp>
          <p:sp>
            <p:nvSpPr>
              <p:cNvPr id="259098" name="Line 26"/>
              <p:cNvSpPr>
                <a:spLocks noChangeShapeType="1"/>
              </p:cNvSpPr>
              <p:nvPr/>
            </p:nvSpPr>
            <p:spPr bwMode="auto">
              <a:xfrm flipV="1">
                <a:off x="3960" y="3600"/>
                <a:ext cx="540" cy="360"/>
              </a:xfrm>
              <a:prstGeom prst="line">
                <a:avLst/>
              </a:prstGeom>
              <a:noFill/>
              <a:ln w="9525">
                <a:solidFill>
                  <a:srgbClr val="000000"/>
                </a:solidFill>
                <a:round/>
                <a:headEnd type="triangle" w="med" len="med"/>
                <a:tailEnd type="triangle" w="med" len="med"/>
              </a:ln>
            </p:spPr>
            <p:txBody>
              <a:bodyPr/>
              <a:lstStyle/>
              <a:p>
                <a:endParaRPr lang="tr-TR"/>
              </a:p>
            </p:txBody>
          </p:sp>
          <p:sp>
            <p:nvSpPr>
              <p:cNvPr id="259099" name="Line 27"/>
              <p:cNvSpPr>
                <a:spLocks noChangeShapeType="1"/>
              </p:cNvSpPr>
              <p:nvPr/>
            </p:nvSpPr>
            <p:spPr bwMode="auto">
              <a:xfrm>
                <a:off x="6300" y="2700"/>
                <a:ext cx="540" cy="0"/>
              </a:xfrm>
              <a:prstGeom prst="line">
                <a:avLst/>
              </a:prstGeom>
              <a:noFill/>
              <a:ln w="9525">
                <a:solidFill>
                  <a:srgbClr val="000000"/>
                </a:solidFill>
                <a:round/>
                <a:headEnd type="triangle" w="med" len="med"/>
                <a:tailEnd type="triangle" w="med" len="med"/>
              </a:ln>
            </p:spPr>
            <p:txBody>
              <a:bodyPr/>
              <a:lstStyle/>
              <a:p>
                <a:endParaRPr lang="tr-TR"/>
              </a:p>
            </p:txBody>
          </p:sp>
          <p:sp>
            <p:nvSpPr>
              <p:cNvPr id="259100" name="Line 28"/>
              <p:cNvSpPr>
                <a:spLocks noChangeShapeType="1"/>
              </p:cNvSpPr>
              <p:nvPr/>
            </p:nvSpPr>
            <p:spPr bwMode="auto">
              <a:xfrm>
                <a:off x="8640" y="3420"/>
                <a:ext cx="360" cy="540"/>
              </a:xfrm>
              <a:prstGeom prst="line">
                <a:avLst/>
              </a:prstGeom>
              <a:noFill/>
              <a:ln w="9525">
                <a:solidFill>
                  <a:srgbClr val="000000"/>
                </a:solidFill>
                <a:round/>
                <a:headEnd type="triangle" w="med" len="med"/>
                <a:tailEnd type="triangle" w="med" len="med"/>
              </a:ln>
            </p:spPr>
            <p:txBody>
              <a:bodyPr/>
              <a:lstStyle/>
              <a:p>
                <a:endParaRPr lang="tr-TR"/>
              </a:p>
            </p:txBody>
          </p:sp>
          <p:sp>
            <p:nvSpPr>
              <p:cNvPr id="259101" name="Line 29"/>
              <p:cNvSpPr>
                <a:spLocks noChangeShapeType="1"/>
              </p:cNvSpPr>
              <p:nvPr/>
            </p:nvSpPr>
            <p:spPr bwMode="auto">
              <a:xfrm>
                <a:off x="6300" y="7200"/>
                <a:ext cx="540" cy="0"/>
              </a:xfrm>
              <a:prstGeom prst="line">
                <a:avLst/>
              </a:prstGeom>
              <a:noFill/>
              <a:ln w="9525">
                <a:solidFill>
                  <a:srgbClr val="000000"/>
                </a:solidFill>
                <a:round/>
                <a:headEnd type="triangle" w="med" len="med"/>
                <a:tailEnd type="triangle" w="med" len="med"/>
              </a:ln>
            </p:spPr>
            <p:txBody>
              <a:bodyPr/>
              <a:lstStyle/>
              <a:p>
                <a:endParaRPr lang="tr-T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3851275" y="1484313"/>
            <a:ext cx="4752975" cy="4572000"/>
          </a:xfr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normAutofit/>
          </a:bodyPr>
          <a:lstStyle/>
          <a:p>
            <a:pPr marL="273050" indent="-273050" eaLnBrk="1" hangingPunct="1">
              <a:buClr>
                <a:srgbClr val="9BBB59"/>
              </a:buClr>
              <a:buFont typeface="Wingdings 2" pitchFamily="18" charset="2"/>
              <a:buChar char=""/>
              <a:defRPr/>
            </a:pPr>
            <a:endParaRPr lang="tr-TR" dirty="0" smtClean="0">
              <a:solidFill>
                <a:srgbClr val="000000"/>
              </a:solidFill>
            </a:endParaRPr>
          </a:p>
          <a:p>
            <a:pPr marL="273050" indent="-273050" algn="just" eaLnBrk="1" hangingPunct="1">
              <a:buClr>
                <a:srgbClr val="9BBB59"/>
              </a:buClr>
              <a:buFont typeface="Wingdings 2" pitchFamily="18" charset="2"/>
              <a:buChar char=""/>
              <a:defRPr/>
            </a:pPr>
            <a:r>
              <a:rPr lang="en-US" sz="2400" dirty="0" smtClean="0">
                <a:solidFill>
                  <a:srgbClr val="000000"/>
                </a:solidFill>
              </a:rPr>
              <a:t>Encouraging the sustainable use of available water and land resources </a:t>
            </a:r>
          </a:p>
          <a:p>
            <a:pPr marL="273050" indent="-273050" algn="just" eaLnBrk="1" hangingPunct="1">
              <a:buClr>
                <a:srgbClr val="9BBB59"/>
              </a:buClr>
              <a:buFont typeface="Wingdings 2" pitchFamily="18" charset="2"/>
              <a:buNone/>
              <a:defRPr/>
            </a:pPr>
            <a:endParaRPr lang="en-US" sz="2400" dirty="0" smtClean="0">
              <a:solidFill>
                <a:srgbClr val="000000"/>
              </a:solidFill>
            </a:endParaRPr>
          </a:p>
          <a:p>
            <a:pPr marL="273050" indent="-273050" algn="just" eaLnBrk="1" hangingPunct="1">
              <a:buClr>
                <a:srgbClr val="9BBB59"/>
              </a:buClr>
              <a:buFont typeface="Wingdings 2" pitchFamily="18" charset="2"/>
              <a:buChar char=""/>
              <a:defRPr/>
            </a:pPr>
            <a:r>
              <a:rPr lang="en-US" sz="2400" dirty="0" smtClean="0">
                <a:solidFill>
                  <a:srgbClr val="000000"/>
                </a:solidFill>
              </a:rPr>
              <a:t>Rehabilitation and prevention of further deterioration of water and water related ecosystems</a:t>
            </a:r>
          </a:p>
        </p:txBody>
      </p:sp>
      <p:sp>
        <p:nvSpPr>
          <p:cNvPr id="3" name="2 Metin Yer Tutucusu"/>
          <p:cNvSpPr>
            <a:spLocks noGrp="1"/>
          </p:cNvSpPr>
          <p:nvPr>
            <p:ph type="body" sz="half" idx="2"/>
          </p:nvPr>
        </p:nvSpPr>
        <p:spPr>
          <a:xfrm>
            <a:off x="468313" y="1196975"/>
            <a:ext cx="2444750" cy="4572000"/>
          </a:xfr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normAutofit/>
          </a:bodyPr>
          <a:lstStyle/>
          <a:p>
            <a:pPr eaLnBrk="1" hangingPunct="1">
              <a:lnSpc>
                <a:spcPct val="80000"/>
              </a:lnSpc>
              <a:defRPr/>
            </a:pPr>
            <a:endParaRPr lang="tr-TR" dirty="0" smtClean="0">
              <a:solidFill>
                <a:srgbClr val="000000"/>
              </a:solidFill>
            </a:endParaRPr>
          </a:p>
          <a:p>
            <a:pPr eaLnBrk="1" hangingPunct="1">
              <a:lnSpc>
                <a:spcPct val="80000"/>
              </a:lnSpc>
              <a:buFont typeface="Arial" charset="0"/>
              <a:buChar char="•"/>
              <a:defRPr/>
            </a:pPr>
            <a:r>
              <a:rPr lang="en-US" sz="1800" dirty="0" smtClean="0">
                <a:solidFill>
                  <a:srgbClr val="000000"/>
                </a:solidFill>
              </a:rPr>
              <a:t>Rapid Population Increase </a:t>
            </a:r>
          </a:p>
          <a:p>
            <a:pPr eaLnBrk="1" hangingPunct="1">
              <a:lnSpc>
                <a:spcPct val="80000"/>
              </a:lnSpc>
              <a:buFont typeface="Arial" charset="0"/>
              <a:buChar char="•"/>
              <a:defRPr/>
            </a:pPr>
            <a:r>
              <a:rPr lang="en-US" sz="1800" dirty="0" smtClean="0">
                <a:solidFill>
                  <a:srgbClr val="000000"/>
                </a:solidFill>
              </a:rPr>
              <a:t>Urbanization</a:t>
            </a:r>
          </a:p>
          <a:p>
            <a:pPr eaLnBrk="1" hangingPunct="1">
              <a:lnSpc>
                <a:spcPct val="80000"/>
              </a:lnSpc>
              <a:buFont typeface="Arial" charset="0"/>
              <a:buChar char="•"/>
              <a:defRPr/>
            </a:pPr>
            <a:r>
              <a:rPr lang="en-US" sz="1800" dirty="0" smtClean="0">
                <a:solidFill>
                  <a:srgbClr val="000000"/>
                </a:solidFill>
              </a:rPr>
              <a:t>Increase in Water Demand</a:t>
            </a:r>
          </a:p>
          <a:p>
            <a:pPr eaLnBrk="1" hangingPunct="1">
              <a:lnSpc>
                <a:spcPct val="80000"/>
              </a:lnSpc>
              <a:buFont typeface="Arial" charset="0"/>
              <a:buChar char="•"/>
              <a:defRPr/>
            </a:pPr>
            <a:r>
              <a:rPr lang="en-US" sz="1800" dirty="0" smtClean="0">
                <a:solidFill>
                  <a:srgbClr val="000000"/>
                </a:solidFill>
              </a:rPr>
              <a:t>Water Pollution</a:t>
            </a:r>
          </a:p>
          <a:p>
            <a:pPr eaLnBrk="1" hangingPunct="1">
              <a:lnSpc>
                <a:spcPct val="80000"/>
              </a:lnSpc>
              <a:buFont typeface="Arial" charset="0"/>
              <a:buChar char="•"/>
              <a:defRPr/>
            </a:pPr>
            <a:r>
              <a:rPr lang="en-US" sz="1800" dirty="0" smtClean="0">
                <a:solidFill>
                  <a:srgbClr val="000000"/>
                </a:solidFill>
              </a:rPr>
              <a:t>Drought/Flooding</a:t>
            </a:r>
          </a:p>
          <a:p>
            <a:pPr algn="just" eaLnBrk="1" hangingPunct="1">
              <a:lnSpc>
                <a:spcPct val="80000"/>
              </a:lnSpc>
              <a:buFont typeface="Arial" charset="0"/>
              <a:buChar char="•"/>
              <a:defRPr/>
            </a:pPr>
            <a:r>
              <a:rPr lang="en-US" sz="1800" dirty="0" smtClean="0">
                <a:solidFill>
                  <a:srgbClr val="000000"/>
                </a:solidFill>
              </a:rPr>
              <a:t>Desertification</a:t>
            </a:r>
          </a:p>
          <a:p>
            <a:pPr algn="just" eaLnBrk="1" hangingPunct="1">
              <a:lnSpc>
                <a:spcPct val="80000"/>
              </a:lnSpc>
              <a:buFont typeface="Arial" charset="0"/>
              <a:buChar char="•"/>
              <a:defRPr/>
            </a:pPr>
            <a:r>
              <a:rPr lang="en-US" sz="1800" dirty="0" smtClean="0">
                <a:solidFill>
                  <a:srgbClr val="000000"/>
                </a:solidFill>
              </a:rPr>
              <a:t>Deforestation</a:t>
            </a:r>
          </a:p>
          <a:p>
            <a:pPr eaLnBrk="1" hangingPunct="1">
              <a:lnSpc>
                <a:spcPct val="80000"/>
              </a:lnSpc>
              <a:buFont typeface="Arial" charset="0"/>
              <a:buChar char="•"/>
              <a:defRPr/>
            </a:pPr>
            <a:r>
              <a:rPr lang="en-US" sz="1800" dirty="0" smtClean="0">
                <a:solidFill>
                  <a:srgbClr val="000000"/>
                </a:solidFill>
              </a:rPr>
              <a:t>Pollution Sources (point, diffuse</a:t>
            </a:r>
            <a:r>
              <a:rPr lang="en-US" sz="1800" dirty="0" smtClean="0">
                <a:solidFill>
                  <a:srgbClr val="000000"/>
                </a:solidFill>
                <a:latin typeface="Arial" charset="0"/>
              </a:rPr>
              <a:t>, </a:t>
            </a:r>
            <a:r>
              <a:rPr lang="en-US" sz="1800" dirty="0" smtClean="0">
                <a:solidFill>
                  <a:srgbClr val="000000"/>
                </a:solidFill>
              </a:rPr>
              <a:t>natural, etc.) </a:t>
            </a:r>
          </a:p>
          <a:p>
            <a:pPr eaLnBrk="1" hangingPunct="1">
              <a:lnSpc>
                <a:spcPct val="80000"/>
              </a:lnSpc>
              <a:buFont typeface="Arial" charset="0"/>
              <a:buChar char="•"/>
              <a:defRPr/>
            </a:pPr>
            <a:r>
              <a:rPr lang="en-US" sz="1800" dirty="0" smtClean="0">
                <a:solidFill>
                  <a:srgbClr val="000000"/>
                </a:solidFill>
              </a:rPr>
              <a:t>Degradation of Ecosystems</a:t>
            </a:r>
          </a:p>
          <a:p>
            <a:pPr eaLnBrk="1" hangingPunct="1">
              <a:lnSpc>
                <a:spcPct val="80000"/>
              </a:lnSpc>
              <a:buFont typeface="Arial" charset="0"/>
              <a:buChar char="•"/>
              <a:defRPr/>
            </a:pPr>
            <a:r>
              <a:rPr lang="en-US" sz="1800" dirty="0" smtClean="0">
                <a:solidFill>
                  <a:srgbClr val="000000"/>
                </a:solidFill>
              </a:rPr>
              <a:t>Climate Change</a:t>
            </a:r>
          </a:p>
        </p:txBody>
      </p:sp>
      <p:sp>
        <p:nvSpPr>
          <p:cNvPr id="7" name="6 Sağ Ok"/>
          <p:cNvSpPr/>
          <p:nvPr/>
        </p:nvSpPr>
        <p:spPr>
          <a:xfrm>
            <a:off x="3059113" y="2781300"/>
            <a:ext cx="690562" cy="484188"/>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tr-TR" sz="1800" dirty="0"/>
          </a:p>
        </p:txBody>
      </p:sp>
      <p:sp>
        <p:nvSpPr>
          <p:cNvPr id="2" name="3 İçerik Yer Tutucusu"/>
          <p:cNvSpPr>
            <a:spLocks noGrp="1"/>
          </p:cNvSpPr>
          <p:nvPr>
            <p:ph idx="4294967295"/>
          </p:nvPr>
        </p:nvSpPr>
        <p:spPr>
          <a:xfrm>
            <a:off x="3851275" y="404813"/>
            <a:ext cx="4752975" cy="946150"/>
          </a:xfr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a:normAutofit lnSpcReduction="10000"/>
          </a:bodyPr>
          <a:lstStyle/>
          <a:p>
            <a:pPr marL="273050" indent="-273050" algn="ctr" eaLnBrk="1" hangingPunct="1">
              <a:buClr>
                <a:srgbClr val="9BBB59"/>
              </a:buClr>
              <a:buFont typeface="Wingdings 2" pitchFamily="18" charset="2"/>
              <a:buNone/>
              <a:defRPr/>
            </a:pPr>
            <a:r>
              <a:rPr lang="tr-TR" b="1" dirty="0" smtClean="0">
                <a:solidFill>
                  <a:schemeClr val="tx1"/>
                </a:solidFill>
                <a:effectLst>
                  <a:outerShdw blurRad="38100" dist="38100" dir="2700000" algn="tl">
                    <a:srgbClr val="C0C0C0"/>
                  </a:outerShdw>
                </a:effectLst>
              </a:rPr>
              <a:t>SUSTAINABLE WATER USE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609600" y="381000"/>
            <a:ext cx="7924800" cy="739775"/>
          </a:xfrm>
        </p:spPr>
        <p:txBody>
          <a:bodyPr/>
          <a:lstStyle/>
          <a:p>
            <a:pPr algn="ctr"/>
            <a:r>
              <a:rPr lang="en-GB" sz="2400" b="1" dirty="0"/>
              <a:t>Relationships in the Consent / Consensus Model</a:t>
            </a:r>
          </a:p>
        </p:txBody>
      </p:sp>
      <p:grpSp>
        <p:nvGrpSpPr>
          <p:cNvPr id="2" name="Group 3"/>
          <p:cNvGrpSpPr>
            <a:grpSpLocks/>
          </p:cNvGrpSpPr>
          <p:nvPr/>
        </p:nvGrpSpPr>
        <p:grpSpPr bwMode="auto">
          <a:xfrm>
            <a:off x="1835150" y="1196975"/>
            <a:ext cx="6542088" cy="5453063"/>
            <a:chOff x="2340" y="8640"/>
            <a:chExt cx="7920" cy="6300"/>
          </a:xfrm>
        </p:grpSpPr>
        <p:sp>
          <p:nvSpPr>
            <p:cNvPr id="260100" name="Line 4"/>
            <p:cNvSpPr>
              <a:spLocks noChangeShapeType="1"/>
            </p:cNvSpPr>
            <p:nvPr/>
          </p:nvSpPr>
          <p:spPr bwMode="auto">
            <a:xfrm>
              <a:off x="7020" y="12780"/>
              <a:ext cx="360" cy="360"/>
            </a:xfrm>
            <a:prstGeom prst="line">
              <a:avLst/>
            </a:prstGeom>
            <a:noFill/>
            <a:ln w="9525">
              <a:solidFill>
                <a:srgbClr val="000000"/>
              </a:solidFill>
              <a:round/>
              <a:headEnd/>
              <a:tailEnd type="triangle" w="med" len="med"/>
            </a:ln>
          </p:spPr>
          <p:txBody>
            <a:bodyPr/>
            <a:lstStyle/>
            <a:p>
              <a:endParaRPr lang="tr-TR"/>
            </a:p>
          </p:txBody>
        </p:sp>
        <p:sp>
          <p:nvSpPr>
            <p:cNvPr id="260101" name="Line 5"/>
            <p:cNvSpPr>
              <a:spLocks noChangeShapeType="1"/>
            </p:cNvSpPr>
            <p:nvPr/>
          </p:nvSpPr>
          <p:spPr bwMode="auto">
            <a:xfrm flipH="1">
              <a:off x="5760" y="12780"/>
              <a:ext cx="360" cy="360"/>
            </a:xfrm>
            <a:prstGeom prst="line">
              <a:avLst/>
            </a:prstGeom>
            <a:noFill/>
            <a:ln w="9525">
              <a:solidFill>
                <a:srgbClr val="000000"/>
              </a:solidFill>
              <a:round/>
              <a:headEnd/>
              <a:tailEnd type="triangle" w="med" len="med"/>
            </a:ln>
          </p:spPr>
          <p:txBody>
            <a:bodyPr/>
            <a:lstStyle/>
            <a:p>
              <a:endParaRPr lang="tr-TR"/>
            </a:p>
          </p:txBody>
        </p:sp>
        <p:grpSp>
          <p:nvGrpSpPr>
            <p:cNvPr id="3" name="Group 6"/>
            <p:cNvGrpSpPr>
              <a:grpSpLocks/>
            </p:cNvGrpSpPr>
            <p:nvPr/>
          </p:nvGrpSpPr>
          <p:grpSpPr bwMode="auto">
            <a:xfrm>
              <a:off x="2340" y="8640"/>
              <a:ext cx="7920" cy="6300"/>
              <a:chOff x="2340" y="8640"/>
              <a:chExt cx="7920" cy="6300"/>
            </a:xfrm>
          </p:grpSpPr>
          <p:grpSp>
            <p:nvGrpSpPr>
              <p:cNvPr id="4" name="Group 7"/>
              <p:cNvGrpSpPr>
                <a:grpSpLocks/>
              </p:cNvGrpSpPr>
              <p:nvPr/>
            </p:nvGrpSpPr>
            <p:grpSpPr bwMode="auto">
              <a:xfrm>
                <a:off x="2340" y="8640"/>
                <a:ext cx="7920" cy="6300"/>
                <a:chOff x="2340" y="8640"/>
                <a:chExt cx="7920" cy="6300"/>
              </a:xfrm>
            </p:grpSpPr>
            <p:grpSp>
              <p:nvGrpSpPr>
                <p:cNvPr id="5" name="Group 8"/>
                <p:cNvGrpSpPr>
                  <a:grpSpLocks/>
                </p:cNvGrpSpPr>
                <p:nvPr/>
              </p:nvGrpSpPr>
              <p:grpSpPr bwMode="auto">
                <a:xfrm>
                  <a:off x="5580" y="10980"/>
                  <a:ext cx="1980" cy="1800"/>
                  <a:chOff x="6840" y="1800"/>
                  <a:chExt cx="1980" cy="1800"/>
                </a:xfrm>
              </p:grpSpPr>
              <p:sp>
                <p:nvSpPr>
                  <p:cNvPr id="260105" name="Oval 9"/>
                  <p:cNvSpPr>
                    <a:spLocks noChangeArrowheads="1"/>
                  </p:cNvSpPr>
                  <p:nvPr/>
                </p:nvSpPr>
                <p:spPr bwMode="auto">
                  <a:xfrm>
                    <a:off x="6840" y="1800"/>
                    <a:ext cx="1980" cy="1800"/>
                  </a:xfrm>
                  <a:prstGeom prst="ellipse">
                    <a:avLst/>
                  </a:prstGeom>
                  <a:solidFill>
                    <a:srgbClr val="CCFFCC"/>
                  </a:solidFill>
                  <a:ln w="9525">
                    <a:solidFill>
                      <a:srgbClr val="000000"/>
                    </a:solidFill>
                    <a:prstDash val="dash"/>
                    <a:round/>
                    <a:headEnd/>
                    <a:tailEnd/>
                  </a:ln>
                </p:spPr>
                <p:txBody>
                  <a:bodyPr/>
                  <a:lstStyle/>
                  <a:p>
                    <a:endParaRPr lang="tr-TR"/>
                  </a:p>
                </p:txBody>
              </p:sp>
              <p:sp>
                <p:nvSpPr>
                  <p:cNvPr id="260106" name="Text Box 10"/>
                  <p:cNvSpPr txBox="1">
                    <a:spLocks noChangeArrowheads="1"/>
                  </p:cNvSpPr>
                  <p:nvPr/>
                </p:nvSpPr>
                <p:spPr bwMode="auto">
                  <a:xfrm>
                    <a:off x="7200" y="2520"/>
                    <a:ext cx="1440" cy="540"/>
                  </a:xfrm>
                  <a:prstGeom prst="rect">
                    <a:avLst/>
                  </a:prstGeom>
                  <a:solidFill>
                    <a:srgbClr val="CCFFCC"/>
                  </a:solidFill>
                  <a:ln w="9525">
                    <a:noFill/>
                    <a:prstDash val="dash"/>
                    <a:miter lim="800000"/>
                    <a:headEnd/>
                    <a:tailEnd/>
                  </a:ln>
                </p:spPr>
                <p:txBody>
                  <a:bodyPr/>
                  <a:lstStyle/>
                  <a:p>
                    <a:pPr algn="ctr" eaLnBrk="0" hangingPunct="0"/>
                    <a:r>
                      <a:rPr kumimoji="1" lang="en-GB" sz="1600">
                        <a:latin typeface="Times New Roman" pitchFamily="18" charset="0"/>
                      </a:rPr>
                      <a:t>Mediator</a:t>
                    </a:r>
                  </a:p>
                </p:txBody>
              </p:sp>
            </p:grpSp>
            <p:grpSp>
              <p:nvGrpSpPr>
                <p:cNvPr id="6" name="Group 11"/>
                <p:cNvGrpSpPr>
                  <a:grpSpLocks/>
                </p:cNvGrpSpPr>
                <p:nvPr/>
              </p:nvGrpSpPr>
              <p:grpSpPr bwMode="auto">
                <a:xfrm>
                  <a:off x="5580" y="8640"/>
                  <a:ext cx="1980" cy="1800"/>
                  <a:chOff x="5400" y="11160"/>
                  <a:chExt cx="1980" cy="1800"/>
                </a:xfrm>
              </p:grpSpPr>
              <p:sp>
                <p:nvSpPr>
                  <p:cNvPr id="260108" name="Oval 12"/>
                  <p:cNvSpPr>
                    <a:spLocks noChangeArrowheads="1"/>
                  </p:cNvSpPr>
                  <p:nvPr/>
                </p:nvSpPr>
                <p:spPr bwMode="auto">
                  <a:xfrm>
                    <a:off x="5400" y="11160"/>
                    <a:ext cx="1980" cy="1800"/>
                  </a:xfrm>
                  <a:prstGeom prst="ellipse">
                    <a:avLst/>
                  </a:prstGeom>
                  <a:solidFill>
                    <a:srgbClr val="FFCC99"/>
                  </a:solidFill>
                  <a:ln w="9525">
                    <a:solidFill>
                      <a:srgbClr val="000000"/>
                    </a:solidFill>
                    <a:round/>
                    <a:headEnd/>
                    <a:tailEnd/>
                  </a:ln>
                </p:spPr>
                <p:txBody>
                  <a:bodyPr/>
                  <a:lstStyle/>
                  <a:p>
                    <a:endParaRPr lang="tr-TR"/>
                  </a:p>
                </p:txBody>
              </p:sp>
              <p:sp>
                <p:nvSpPr>
                  <p:cNvPr id="260109" name="Text Box 13"/>
                  <p:cNvSpPr txBox="1">
                    <a:spLocks noChangeArrowheads="1"/>
                  </p:cNvSpPr>
                  <p:nvPr/>
                </p:nvSpPr>
                <p:spPr bwMode="auto">
                  <a:xfrm>
                    <a:off x="5760" y="11880"/>
                    <a:ext cx="1440" cy="540"/>
                  </a:xfrm>
                  <a:prstGeom prst="rect">
                    <a:avLst/>
                  </a:prstGeom>
                  <a:solidFill>
                    <a:srgbClr val="FFCC99"/>
                  </a:solidFill>
                  <a:ln w="9525">
                    <a:noFill/>
                    <a:miter lim="800000"/>
                    <a:headEnd/>
                    <a:tailEnd/>
                  </a:ln>
                </p:spPr>
                <p:txBody>
                  <a:bodyPr/>
                  <a:lstStyle/>
                  <a:p>
                    <a:pPr algn="ctr" eaLnBrk="0" hangingPunct="0"/>
                    <a:r>
                      <a:rPr kumimoji="1" lang="en-GB" sz="1600">
                        <a:latin typeface="Times New Roman" pitchFamily="18" charset="0"/>
                      </a:rPr>
                      <a:t>Proponent</a:t>
                    </a:r>
                  </a:p>
                </p:txBody>
              </p:sp>
            </p:grpSp>
            <p:grpSp>
              <p:nvGrpSpPr>
                <p:cNvPr id="7" name="Group 14"/>
                <p:cNvGrpSpPr>
                  <a:grpSpLocks/>
                </p:cNvGrpSpPr>
                <p:nvPr/>
              </p:nvGrpSpPr>
              <p:grpSpPr bwMode="auto">
                <a:xfrm>
                  <a:off x="2340" y="10620"/>
                  <a:ext cx="1980" cy="1800"/>
                  <a:chOff x="2520" y="9900"/>
                  <a:chExt cx="1980" cy="1800"/>
                </a:xfrm>
              </p:grpSpPr>
              <p:sp>
                <p:nvSpPr>
                  <p:cNvPr id="260111" name="Oval 15"/>
                  <p:cNvSpPr>
                    <a:spLocks noChangeArrowheads="1"/>
                  </p:cNvSpPr>
                  <p:nvPr/>
                </p:nvSpPr>
                <p:spPr bwMode="auto">
                  <a:xfrm>
                    <a:off x="2520" y="990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60112" name="Text Box 16"/>
                  <p:cNvSpPr txBox="1">
                    <a:spLocks noChangeArrowheads="1"/>
                  </p:cNvSpPr>
                  <p:nvPr/>
                </p:nvSpPr>
                <p:spPr bwMode="auto">
                  <a:xfrm>
                    <a:off x="2700" y="10440"/>
                    <a:ext cx="1620" cy="720"/>
                  </a:xfrm>
                  <a:prstGeom prst="rect">
                    <a:avLst/>
                  </a:prstGeom>
                  <a:solidFill>
                    <a:srgbClr val="CCFFFF"/>
                  </a:solidFill>
                  <a:ln w="9525">
                    <a:noFill/>
                    <a:miter lim="800000"/>
                    <a:headEnd/>
                    <a:tailEnd/>
                  </a:ln>
                </p:spPr>
                <p:txBody>
                  <a:bodyPr/>
                  <a:lstStyle/>
                  <a:p>
                    <a:pPr algn="ctr" eaLnBrk="0" hangingPunct="0"/>
                    <a:r>
                      <a:rPr kumimoji="1" lang="en-GB" sz="1600">
                        <a:latin typeface="Times New Roman" pitchFamily="18" charset="0"/>
                      </a:rPr>
                      <a:t>Stakeholder</a:t>
                    </a:r>
                  </a:p>
                  <a:p>
                    <a:pPr algn="ctr" eaLnBrk="0" hangingPunct="0"/>
                    <a:r>
                      <a:rPr kumimoji="1" lang="en-GB" sz="1600">
                        <a:latin typeface="Times New Roman" pitchFamily="18" charset="0"/>
                      </a:rPr>
                      <a:t>A</a:t>
                    </a:r>
                  </a:p>
                </p:txBody>
              </p:sp>
            </p:grpSp>
            <p:grpSp>
              <p:nvGrpSpPr>
                <p:cNvPr id="8" name="Group 17"/>
                <p:cNvGrpSpPr>
                  <a:grpSpLocks/>
                </p:cNvGrpSpPr>
                <p:nvPr/>
              </p:nvGrpSpPr>
              <p:grpSpPr bwMode="auto">
                <a:xfrm>
                  <a:off x="4320" y="13140"/>
                  <a:ext cx="1980" cy="1800"/>
                  <a:chOff x="4500" y="8100"/>
                  <a:chExt cx="1980" cy="1800"/>
                </a:xfrm>
              </p:grpSpPr>
              <p:sp>
                <p:nvSpPr>
                  <p:cNvPr id="260114" name="Oval 18"/>
                  <p:cNvSpPr>
                    <a:spLocks noChangeArrowheads="1"/>
                  </p:cNvSpPr>
                  <p:nvPr/>
                </p:nvSpPr>
                <p:spPr bwMode="auto">
                  <a:xfrm>
                    <a:off x="4500" y="810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60115" name="Text Box 19"/>
                  <p:cNvSpPr txBox="1">
                    <a:spLocks noChangeArrowheads="1"/>
                  </p:cNvSpPr>
                  <p:nvPr/>
                </p:nvSpPr>
                <p:spPr bwMode="auto">
                  <a:xfrm>
                    <a:off x="4680" y="8640"/>
                    <a:ext cx="1620" cy="720"/>
                  </a:xfrm>
                  <a:prstGeom prst="rect">
                    <a:avLst/>
                  </a:prstGeom>
                  <a:solidFill>
                    <a:srgbClr val="CCFFFF"/>
                  </a:solidFill>
                  <a:ln w="9525">
                    <a:noFill/>
                    <a:miter lim="800000"/>
                    <a:headEnd/>
                    <a:tailEnd/>
                  </a:ln>
                </p:spPr>
                <p:txBody>
                  <a:bodyPr/>
                  <a:lstStyle/>
                  <a:p>
                    <a:pPr algn="ctr" eaLnBrk="0" hangingPunct="0"/>
                    <a:r>
                      <a:rPr kumimoji="1" lang="en-GB" sz="1600">
                        <a:latin typeface="Times New Roman" pitchFamily="18" charset="0"/>
                      </a:rPr>
                      <a:t>Stakeholder</a:t>
                    </a:r>
                  </a:p>
                  <a:p>
                    <a:pPr algn="ctr" eaLnBrk="0" hangingPunct="0"/>
                    <a:r>
                      <a:rPr kumimoji="1" lang="en-GB" sz="1600">
                        <a:latin typeface="Times New Roman" pitchFamily="18" charset="0"/>
                      </a:rPr>
                      <a:t>B</a:t>
                    </a:r>
                  </a:p>
                </p:txBody>
              </p:sp>
            </p:grpSp>
            <p:grpSp>
              <p:nvGrpSpPr>
                <p:cNvPr id="9" name="Group 20"/>
                <p:cNvGrpSpPr>
                  <a:grpSpLocks/>
                </p:cNvGrpSpPr>
                <p:nvPr/>
              </p:nvGrpSpPr>
              <p:grpSpPr bwMode="auto">
                <a:xfrm>
                  <a:off x="6840" y="13140"/>
                  <a:ext cx="1980" cy="1800"/>
                  <a:chOff x="7020" y="8100"/>
                  <a:chExt cx="1980" cy="1800"/>
                </a:xfrm>
              </p:grpSpPr>
              <p:sp>
                <p:nvSpPr>
                  <p:cNvPr id="260117" name="Oval 21"/>
                  <p:cNvSpPr>
                    <a:spLocks noChangeArrowheads="1"/>
                  </p:cNvSpPr>
                  <p:nvPr/>
                </p:nvSpPr>
                <p:spPr bwMode="auto">
                  <a:xfrm>
                    <a:off x="7020" y="810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60118" name="Text Box 22"/>
                  <p:cNvSpPr txBox="1">
                    <a:spLocks noChangeArrowheads="1"/>
                  </p:cNvSpPr>
                  <p:nvPr/>
                </p:nvSpPr>
                <p:spPr bwMode="auto">
                  <a:xfrm>
                    <a:off x="7200" y="8640"/>
                    <a:ext cx="1620" cy="720"/>
                  </a:xfrm>
                  <a:prstGeom prst="rect">
                    <a:avLst/>
                  </a:prstGeom>
                  <a:solidFill>
                    <a:srgbClr val="CCFFFF"/>
                  </a:solidFill>
                  <a:ln w="9525">
                    <a:noFill/>
                    <a:miter lim="800000"/>
                    <a:headEnd/>
                    <a:tailEnd/>
                  </a:ln>
                </p:spPr>
                <p:txBody>
                  <a:bodyPr/>
                  <a:lstStyle/>
                  <a:p>
                    <a:pPr algn="ctr" eaLnBrk="0" hangingPunct="0"/>
                    <a:r>
                      <a:rPr kumimoji="1" lang="en-GB" sz="1600">
                        <a:latin typeface="Times New Roman" pitchFamily="18" charset="0"/>
                      </a:rPr>
                      <a:t>Stakeholder</a:t>
                    </a:r>
                  </a:p>
                  <a:p>
                    <a:pPr algn="ctr" eaLnBrk="0" hangingPunct="0"/>
                    <a:r>
                      <a:rPr kumimoji="1" lang="en-GB" sz="1600">
                        <a:latin typeface="Times New Roman" pitchFamily="18" charset="0"/>
                      </a:rPr>
                      <a:t>C </a:t>
                    </a:r>
                  </a:p>
                </p:txBody>
              </p:sp>
            </p:grpSp>
            <p:grpSp>
              <p:nvGrpSpPr>
                <p:cNvPr id="10" name="Group 23"/>
                <p:cNvGrpSpPr>
                  <a:grpSpLocks/>
                </p:cNvGrpSpPr>
                <p:nvPr/>
              </p:nvGrpSpPr>
              <p:grpSpPr bwMode="auto">
                <a:xfrm>
                  <a:off x="8280" y="10800"/>
                  <a:ext cx="1980" cy="1800"/>
                  <a:chOff x="8460" y="10080"/>
                  <a:chExt cx="1980" cy="1800"/>
                </a:xfrm>
              </p:grpSpPr>
              <p:sp>
                <p:nvSpPr>
                  <p:cNvPr id="260120" name="Oval 24"/>
                  <p:cNvSpPr>
                    <a:spLocks noChangeArrowheads="1"/>
                  </p:cNvSpPr>
                  <p:nvPr/>
                </p:nvSpPr>
                <p:spPr bwMode="auto">
                  <a:xfrm>
                    <a:off x="8460" y="10080"/>
                    <a:ext cx="1980" cy="1800"/>
                  </a:xfrm>
                  <a:prstGeom prst="ellipse">
                    <a:avLst/>
                  </a:prstGeom>
                  <a:solidFill>
                    <a:srgbClr val="CCFFFF"/>
                  </a:solidFill>
                  <a:ln w="9525">
                    <a:solidFill>
                      <a:srgbClr val="000000"/>
                    </a:solidFill>
                    <a:round/>
                    <a:headEnd/>
                    <a:tailEnd/>
                  </a:ln>
                </p:spPr>
                <p:txBody>
                  <a:bodyPr/>
                  <a:lstStyle/>
                  <a:p>
                    <a:endParaRPr lang="tr-TR"/>
                  </a:p>
                </p:txBody>
              </p:sp>
              <p:sp>
                <p:nvSpPr>
                  <p:cNvPr id="260121" name="Text Box 25"/>
                  <p:cNvSpPr txBox="1">
                    <a:spLocks noChangeArrowheads="1"/>
                  </p:cNvSpPr>
                  <p:nvPr/>
                </p:nvSpPr>
                <p:spPr bwMode="auto">
                  <a:xfrm>
                    <a:off x="8640" y="10620"/>
                    <a:ext cx="1620" cy="720"/>
                  </a:xfrm>
                  <a:prstGeom prst="rect">
                    <a:avLst/>
                  </a:prstGeom>
                  <a:solidFill>
                    <a:srgbClr val="CCFFFF"/>
                  </a:solidFill>
                  <a:ln w="9525">
                    <a:noFill/>
                    <a:miter lim="800000"/>
                    <a:headEnd/>
                    <a:tailEnd/>
                  </a:ln>
                </p:spPr>
                <p:txBody>
                  <a:bodyPr/>
                  <a:lstStyle/>
                  <a:p>
                    <a:pPr algn="ctr" eaLnBrk="0" hangingPunct="0"/>
                    <a:r>
                      <a:rPr kumimoji="1" lang="en-GB" sz="1600">
                        <a:latin typeface="Times New Roman" pitchFamily="18" charset="0"/>
                      </a:rPr>
                      <a:t>Stakeholder</a:t>
                    </a:r>
                  </a:p>
                  <a:p>
                    <a:pPr algn="ctr" eaLnBrk="0" hangingPunct="0"/>
                    <a:r>
                      <a:rPr kumimoji="1" lang="en-GB" sz="1600">
                        <a:latin typeface="Times New Roman" pitchFamily="18" charset="0"/>
                      </a:rPr>
                      <a:t>D</a:t>
                    </a:r>
                  </a:p>
                </p:txBody>
              </p:sp>
            </p:grpSp>
          </p:grpSp>
          <p:grpSp>
            <p:nvGrpSpPr>
              <p:cNvPr id="11" name="Group 26"/>
              <p:cNvGrpSpPr>
                <a:grpSpLocks/>
              </p:cNvGrpSpPr>
              <p:nvPr/>
            </p:nvGrpSpPr>
            <p:grpSpPr bwMode="auto">
              <a:xfrm>
                <a:off x="3960" y="9540"/>
                <a:ext cx="5040" cy="4500"/>
                <a:chOff x="3960" y="9540"/>
                <a:chExt cx="5040" cy="4500"/>
              </a:xfrm>
            </p:grpSpPr>
            <p:grpSp>
              <p:nvGrpSpPr>
                <p:cNvPr id="12" name="Group 27"/>
                <p:cNvGrpSpPr>
                  <a:grpSpLocks/>
                </p:cNvGrpSpPr>
                <p:nvPr/>
              </p:nvGrpSpPr>
              <p:grpSpPr bwMode="auto">
                <a:xfrm>
                  <a:off x="3960" y="9540"/>
                  <a:ext cx="5040" cy="4500"/>
                  <a:chOff x="3960" y="9540"/>
                  <a:chExt cx="5040" cy="4500"/>
                </a:xfrm>
              </p:grpSpPr>
              <p:sp>
                <p:nvSpPr>
                  <p:cNvPr id="260124" name="Line 28"/>
                  <p:cNvSpPr>
                    <a:spLocks noChangeShapeType="1"/>
                  </p:cNvSpPr>
                  <p:nvPr/>
                </p:nvSpPr>
                <p:spPr bwMode="auto">
                  <a:xfrm>
                    <a:off x="3960" y="12240"/>
                    <a:ext cx="720" cy="1080"/>
                  </a:xfrm>
                  <a:prstGeom prst="line">
                    <a:avLst/>
                  </a:prstGeom>
                  <a:noFill/>
                  <a:ln w="9525">
                    <a:solidFill>
                      <a:srgbClr val="000000"/>
                    </a:solidFill>
                    <a:round/>
                    <a:headEnd type="triangle" w="med" len="med"/>
                    <a:tailEnd type="triangle" w="med" len="med"/>
                  </a:ln>
                </p:spPr>
                <p:txBody>
                  <a:bodyPr/>
                  <a:lstStyle/>
                  <a:p>
                    <a:endParaRPr lang="tr-TR"/>
                  </a:p>
                </p:txBody>
              </p:sp>
              <p:sp>
                <p:nvSpPr>
                  <p:cNvPr id="260125" name="Line 29"/>
                  <p:cNvSpPr>
                    <a:spLocks noChangeShapeType="1"/>
                  </p:cNvSpPr>
                  <p:nvPr/>
                </p:nvSpPr>
                <p:spPr bwMode="auto">
                  <a:xfrm flipH="1">
                    <a:off x="8460" y="12600"/>
                    <a:ext cx="540" cy="720"/>
                  </a:xfrm>
                  <a:prstGeom prst="line">
                    <a:avLst/>
                  </a:prstGeom>
                  <a:noFill/>
                  <a:ln w="9525">
                    <a:solidFill>
                      <a:srgbClr val="000000"/>
                    </a:solidFill>
                    <a:round/>
                    <a:headEnd type="triangle" w="med" len="med"/>
                    <a:tailEnd type="triangle" w="med" len="med"/>
                  </a:ln>
                </p:spPr>
                <p:txBody>
                  <a:bodyPr/>
                  <a:lstStyle/>
                  <a:p>
                    <a:endParaRPr lang="tr-TR"/>
                  </a:p>
                </p:txBody>
              </p:sp>
              <p:sp>
                <p:nvSpPr>
                  <p:cNvPr id="260126" name="Line 30"/>
                  <p:cNvSpPr>
                    <a:spLocks noChangeShapeType="1"/>
                  </p:cNvSpPr>
                  <p:nvPr/>
                </p:nvSpPr>
                <p:spPr bwMode="auto">
                  <a:xfrm flipV="1">
                    <a:off x="3960" y="9900"/>
                    <a:ext cx="1620" cy="900"/>
                  </a:xfrm>
                  <a:prstGeom prst="line">
                    <a:avLst/>
                  </a:prstGeom>
                  <a:noFill/>
                  <a:ln w="9525">
                    <a:solidFill>
                      <a:srgbClr val="000000"/>
                    </a:solidFill>
                    <a:round/>
                    <a:headEnd type="triangle" w="med" len="med"/>
                    <a:tailEnd type="triangle" w="med" len="med"/>
                  </a:ln>
                </p:spPr>
                <p:txBody>
                  <a:bodyPr/>
                  <a:lstStyle/>
                  <a:p>
                    <a:endParaRPr lang="tr-TR"/>
                  </a:p>
                </p:txBody>
              </p:sp>
              <p:sp>
                <p:nvSpPr>
                  <p:cNvPr id="260127" name="Line 31"/>
                  <p:cNvSpPr>
                    <a:spLocks noChangeShapeType="1"/>
                  </p:cNvSpPr>
                  <p:nvPr/>
                </p:nvSpPr>
                <p:spPr bwMode="auto">
                  <a:xfrm>
                    <a:off x="7560" y="9540"/>
                    <a:ext cx="1440" cy="1260"/>
                  </a:xfrm>
                  <a:prstGeom prst="line">
                    <a:avLst/>
                  </a:prstGeom>
                  <a:noFill/>
                  <a:ln w="9525">
                    <a:solidFill>
                      <a:srgbClr val="000000"/>
                    </a:solidFill>
                    <a:round/>
                    <a:headEnd type="triangle" w="med" len="med"/>
                    <a:tailEnd type="triangle" w="med" len="med"/>
                  </a:ln>
                </p:spPr>
                <p:txBody>
                  <a:bodyPr/>
                  <a:lstStyle/>
                  <a:p>
                    <a:endParaRPr lang="tr-TR"/>
                  </a:p>
                </p:txBody>
              </p:sp>
              <p:sp>
                <p:nvSpPr>
                  <p:cNvPr id="260128" name="Line 32"/>
                  <p:cNvSpPr>
                    <a:spLocks noChangeShapeType="1"/>
                  </p:cNvSpPr>
                  <p:nvPr/>
                </p:nvSpPr>
                <p:spPr bwMode="auto">
                  <a:xfrm>
                    <a:off x="6300" y="14040"/>
                    <a:ext cx="540" cy="0"/>
                  </a:xfrm>
                  <a:prstGeom prst="line">
                    <a:avLst/>
                  </a:prstGeom>
                  <a:noFill/>
                  <a:ln w="9525">
                    <a:solidFill>
                      <a:srgbClr val="000000"/>
                    </a:solidFill>
                    <a:round/>
                    <a:headEnd type="triangle" w="med" len="med"/>
                    <a:tailEnd type="triangle" w="med" len="med"/>
                  </a:ln>
                </p:spPr>
                <p:txBody>
                  <a:bodyPr/>
                  <a:lstStyle/>
                  <a:p>
                    <a:endParaRPr lang="tr-TR"/>
                  </a:p>
                </p:txBody>
              </p:sp>
              <p:sp>
                <p:nvSpPr>
                  <p:cNvPr id="260129" name="Line 33"/>
                  <p:cNvSpPr>
                    <a:spLocks noChangeShapeType="1"/>
                  </p:cNvSpPr>
                  <p:nvPr/>
                </p:nvSpPr>
                <p:spPr bwMode="auto">
                  <a:xfrm flipV="1">
                    <a:off x="6660" y="10440"/>
                    <a:ext cx="0" cy="540"/>
                  </a:xfrm>
                  <a:prstGeom prst="line">
                    <a:avLst/>
                  </a:prstGeom>
                  <a:noFill/>
                  <a:ln w="9525">
                    <a:solidFill>
                      <a:srgbClr val="000000"/>
                    </a:solidFill>
                    <a:round/>
                    <a:headEnd/>
                    <a:tailEnd type="triangle" w="med" len="med"/>
                  </a:ln>
                </p:spPr>
                <p:txBody>
                  <a:bodyPr/>
                  <a:lstStyle/>
                  <a:p>
                    <a:endParaRPr lang="tr-TR"/>
                  </a:p>
                </p:txBody>
              </p:sp>
            </p:grpSp>
            <p:sp>
              <p:nvSpPr>
                <p:cNvPr id="260130" name="Line 34"/>
                <p:cNvSpPr>
                  <a:spLocks noChangeShapeType="1"/>
                </p:cNvSpPr>
                <p:nvPr/>
              </p:nvSpPr>
              <p:spPr bwMode="auto">
                <a:xfrm>
                  <a:off x="7560" y="11880"/>
                  <a:ext cx="720" cy="0"/>
                </a:xfrm>
                <a:prstGeom prst="line">
                  <a:avLst/>
                </a:prstGeom>
                <a:noFill/>
                <a:ln w="9525">
                  <a:solidFill>
                    <a:srgbClr val="000000"/>
                  </a:solidFill>
                  <a:round/>
                  <a:headEnd/>
                  <a:tailEnd type="triangle" w="med" len="med"/>
                </a:ln>
              </p:spPr>
              <p:txBody>
                <a:bodyPr/>
                <a:lstStyle/>
                <a:p>
                  <a:endParaRPr lang="tr-TR"/>
                </a:p>
              </p:txBody>
            </p:sp>
            <p:sp>
              <p:nvSpPr>
                <p:cNvPr id="260131" name="Line 35"/>
                <p:cNvSpPr>
                  <a:spLocks noChangeShapeType="1"/>
                </p:cNvSpPr>
                <p:nvPr/>
              </p:nvSpPr>
              <p:spPr bwMode="auto">
                <a:xfrm flipH="1" flipV="1">
                  <a:off x="4320" y="11700"/>
                  <a:ext cx="1260" cy="180"/>
                </a:xfrm>
                <a:prstGeom prst="line">
                  <a:avLst/>
                </a:prstGeom>
                <a:noFill/>
                <a:ln w="9525">
                  <a:solidFill>
                    <a:srgbClr val="000000"/>
                  </a:solidFill>
                  <a:round/>
                  <a:headEnd/>
                  <a:tailEnd type="triangle" w="med" len="med"/>
                </a:ln>
              </p:spPr>
              <p:txBody>
                <a:bodyPr/>
                <a:lstStyle/>
                <a:p>
                  <a:endParaRPr lang="tr-TR"/>
                </a:p>
              </p:txBody>
            </p:sp>
          </p:gr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GB" sz="2400" b="1" dirty="0" smtClean="0">
                <a:solidFill>
                  <a:srgbClr val="0D526D"/>
                </a:solidFill>
              </a:rPr>
              <a:t>PP Activities</a:t>
            </a:r>
            <a:endParaRPr lang="en-GB" sz="2400" b="1" dirty="0">
              <a:solidFill>
                <a:srgbClr val="0D526D"/>
              </a:solidFill>
            </a:endParaRPr>
          </a:p>
        </p:txBody>
      </p:sp>
      <p:graphicFrame>
        <p:nvGraphicFramePr>
          <p:cNvPr id="4" name="3 İçerik Yer Tutucusu"/>
          <p:cNvGraphicFramePr>
            <a:graphicFrameLocks noGrp="1"/>
          </p:cNvGraphicFramePr>
          <p:nvPr>
            <p:ph idx="1"/>
          </p:nvPr>
        </p:nvGraphicFramePr>
        <p:xfrm>
          <a:off x="0" y="1142984"/>
          <a:ext cx="9144000" cy="2714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yagram"/>
          <p:cNvGraphicFramePr/>
          <p:nvPr/>
        </p:nvGraphicFramePr>
        <p:xfrm>
          <a:off x="142844" y="3573016"/>
          <a:ext cx="9001156" cy="3861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GB" sz="2400" b="1" dirty="0" smtClean="0"/>
              <a:t>Activities for participation in EU Member State Countries</a:t>
            </a:r>
            <a:endParaRPr lang="en-GB" sz="2400" b="1" dirty="0"/>
          </a:p>
        </p:txBody>
      </p:sp>
      <p:sp>
        <p:nvSpPr>
          <p:cNvPr id="3" name="2 İçerik Yer Tutucusu"/>
          <p:cNvSpPr>
            <a:spLocks noGrp="1"/>
          </p:cNvSpPr>
          <p:nvPr>
            <p:ph idx="1"/>
          </p:nvPr>
        </p:nvSpPr>
        <p:spPr>
          <a:xfrm>
            <a:off x="612775" y="1714488"/>
            <a:ext cx="8153400" cy="4411675"/>
          </a:xfrm>
        </p:spPr>
        <p:txBody>
          <a:bodyPr/>
          <a:lstStyle/>
          <a:p>
            <a:pPr algn="just"/>
            <a:r>
              <a:rPr lang="en-GB" sz="2000" dirty="0" smtClean="0"/>
              <a:t>EU countries has started application of RBMPs</a:t>
            </a:r>
          </a:p>
          <a:p>
            <a:pPr algn="just"/>
            <a:r>
              <a:rPr lang="en-GB" sz="2000" dirty="0" smtClean="0"/>
              <a:t>Information on the status of applications covering years 2009-2015 are given on the website of European Commission.</a:t>
            </a:r>
          </a:p>
          <a:p>
            <a:endParaRPr lang="en-GB" sz="2000" dirty="0"/>
          </a:p>
        </p:txBody>
      </p:sp>
      <p:pic>
        <p:nvPicPr>
          <p:cNvPr id="4" name="Picture 2" descr="https://encrypted-tbn3.gstatic.com/images?q=tbn:ANd9GcQHpo3UD3PiHItjqUvGN-ilF0UJsAxjiK3OhyO3FGxXHTvNoh9Zjw"/>
          <p:cNvPicPr>
            <a:picLocks noChangeAspect="1" noChangeArrowheads="1"/>
          </p:cNvPicPr>
          <p:nvPr/>
        </p:nvPicPr>
        <p:blipFill>
          <a:blip r:embed="rId2"/>
          <a:srcRect/>
          <a:stretch>
            <a:fillRect/>
          </a:stretch>
        </p:blipFill>
        <p:spPr bwMode="auto">
          <a:xfrm>
            <a:off x="2357422" y="3500438"/>
            <a:ext cx="4679950" cy="206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GB" sz="2400" b="1" dirty="0" smtClean="0"/>
              <a:t>UK &amp; Wales</a:t>
            </a:r>
            <a:endParaRPr lang="en-GB" sz="2400" b="1" dirty="0"/>
          </a:p>
        </p:txBody>
      </p:sp>
      <p:sp>
        <p:nvSpPr>
          <p:cNvPr id="3" name="2 İçerik Yer Tutucusu"/>
          <p:cNvSpPr>
            <a:spLocks noGrp="1"/>
          </p:cNvSpPr>
          <p:nvPr>
            <p:ph idx="1"/>
          </p:nvPr>
        </p:nvSpPr>
        <p:spPr>
          <a:xfrm>
            <a:off x="214282" y="1357298"/>
            <a:ext cx="8551893" cy="4768865"/>
          </a:xfrm>
        </p:spPr>
        <p:txBody>
          <a:bodyPr/>
          <a:lstStyle/>
          <a:p>
            <a:r>
              <a:rPr lang="en-GB" sz="2200" dirty="0" smtClean="0"/>
              <a:t>Public Participation is realized through</a:t>
            </a:r>
          </a:p>
          <a:p>
            <a:pPr lvl="1"/>
            <a:r>
              <a:rPr lang="en-GB" sz="2000" dirty="0" smtClean="0"/>
              <a:t>media, </a:t>
            </a:r>
          </a:p>
          <a:p>
            <a:pPr lvl="1"/>
            <a:r>
              <a:rPr lang="en-GB" sz="2000" dirty="0" smtClean="0"/>
              <a:t>internet, </a:t>
            </a:r>
          </a:p>
          <a:p>
            <a:pPr lvl="1"/>
            <a:r>
              <a:rPr lang="tr-TR" sz="2000" dirty="0" smtClean="0"/>
              <a:t>p</a:t>
            </a:r>
            <a:r>
              <a:rPr lang="en-GB" sz="2000" dirty="0" err="1" smtClean="0"/>
              <a:t>rinted</a:t>
            </a:r>
            <a:r>
              <a:rPr lang="en-GB" sz="2000" dirty="0" smtClean="0"/>
              <a:t> materials </a:t>
            </a:r>
          </a:p>
          <a:p>
            <a:pPr lvl="1"/>
            <a:r>
              <a:rPr lang="tr-TR" sz="2000" dirty="0" smtClean="0"/>
              <a:t>i</a:t>
            </a:r>
            <a:r>
              <a:rPr lang="en-GB" sz="2000" dirty="0" err="1" smtClean="0"/>
              <a:t>nvitations</a:t>
            </a:r>
            <a:r>
              <a:rPr lang="en-GB" sz="2000" dirty="0" smtClean="0"/>
              <a:t> sent to various related groups. </a:t>
            </a:r>
          </a:p>
          <a:p>
            <a:pPr lvl="1">
              <a:buNone/>
            </a:pPr>
            <a:endParaRPr lang="en-GB" sz="2000" dirty="0" smtClean="0"/>
          </a:p>
          <a:p>
            <a:pPr lvl="1">
              <a:buFont typeface="Wingdings" pitchFamily="2" charset="2"/>
              <a:buChar char="q"/>
            </a:pPr>
            <a:r>
              <a:rPr lang="en-GB" sz="2200" dirty="0" smtClean="0"/>
              <a:t>Workshops and panels are organized at the basins with various related groups. </a:t>
            </a:r>
          </a:p>
          <a:p>
            <a:pPr lvl="1">
              <a:buFont typeface="Wingdings" pitchFamily="2" charset="2"/>
              <a:buChar char="q"/>
            </a:pPr>
            <a:r>
              <a:rPr lang="en-GB" sz="2200" dirty="0" smtClean="0"/>
              <a:t>Face-to-face contact is preferred; however, messages are also sent via internet. </a:t>
            </a:r>
          </a:p>
          <a:p>
            <a:endParaRPr lang="tr-TR" dirty="0"/>
          </a:p>
        </p:txBody>
      </p:sp>
      <p:pic>
        <p:nvPicPr>
          <p:cNvPr id="4" name="Picture 2" descr="http://bizlib247.files.wordpress.com/2012/06/uk-flag.jpg"/>
          <p:cNvPicPr>
            <a:picLocks noChangeAspect="1" noChangeArrowheads="1"/>
          </p:cNvPicPr>
          <p:nvPr/>
        </p:nvPicPr>
        <p:blipFill>
          <a:blip r:embed="rId2" cstate="print"/>
          <a:srcRect/>
          <a:stretch>
            <a:fillRect/>
          </a:stretch>
        </p:blipFill>
        <p:spPr bwMode="auto">
          <a:xfrm>
            <a:off x="7566025" y="0"/>
            <a:ext cx="1577975" cy="2708275"/>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4214810" y="5143512"/>
            <a:ext cx="150495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GB" sz="2400" b="1" dirty="0" smtClean="0"/>
              <a:t>UK &amp; Wales</a:t>
            </a:r>
            <a:endParaRPr lang="en-GB" sz="2400" dirty="0"/>
          </a:p>
        </p:txBody>
      </p:sp>
      <p:sp>
        <p:nvSpPr>
          <p:cNvPr id="3" name="2 İçerik Yer Tutucusu"/>
          <p:cNvSpPr>
            <a:spLocks noGrp="1"/>
          </p:cNvSpPr>
          <p:nvPr>
            <p:ph idx="1"/>
          </p:nvPr>
        </p:nvSpPr>
        <p:spPr>
          <a:xfrm>
            <a:off x="612775" y="1500174"/>
            <a:ext cx="8153400" cy="4625989"/>
          </a:xfrm>
        </p:spPr>
        <p:txBody>
          <a:bodyPr/>
          <a:lstStyle/>
          <a:p>
            <a:r>
              <a:rPr lang="en-GB" sz="2400" dirty="0" smtClean="0"/>
              <a:t>Stakeholders are, </a:t>
            </a:r>
          </a:p>
          <a:p>
            <a:pPr lvl="1"/>
            <a:r>
              <a:rPr lang="en-GB" sz="2000" dirty="0" smtClean="0"/>
              <a:t>water companies, </a:t>
            </a:r>
          </a:p>
          <a:p>
            <a:pPr lvl="1"/>
            <a:r>
              <a:rPr lang="en-GB" sz="2000" dirty="0" smtClean="0"/>
              <a:t>farmers, </a:t>
            </a:r>
          </a:p>
          <a:p>
            <a:pPr lvl="1"/>
            <a:r>
              <a:rPr lang="en-GB" sz="2000" dirty="0" smtClean="0"/>
              <a:t>Harbour corporations, </a:t>
            </a:r>
          </a:p>
          <a:p>
            <a:pPr lvl="1"/>
            <a:r>
              <a:rPr lang="en-GB" sz="2000" dirty="0" smtClean="0"/>
              <a:t>fishermen, </a:t>
            </a:r>
          </a:p>
          <a:p>
            <a:pPr lvl="1"/>
            <a:r>
              <a:rPr lang="en-GB" sz="2000" dirty="0" smtClean="0"/>
              <a:t>Industries, </a:t>
            </a:r>
          </a:p>
          <a:p>
            <a:pPr lvl="1"/>
            <a:r>
              <a:rPr lang="en-GB" sz="2000" dirty="0" smtClean="0"/>
              <a:t>protection associations, </a:t>
            </a:r>
          </a:p>
          <a:p>
            <a:pPr lvl="1"/>
            <a:r>
              <a:rPr lang="en-GB" sz="2000" dirty="0" smtClean="0"/>
              <a:t>Local and local planning authorities,  </a:t>
            </a:r>
          </a:p>
          <a:p>
            <a:pPr lvl="1"/>
            <a:r>
              <a:rPr lang="en-GB" sz="2000" dirty="0" smtClean="0"/>
              <a:t>NGOs, </a:t>
            </a:r>
          </a:p>
          <a:p>
            <a:pPr lvl="1"/>
            <a:r>
              <a:rPr lang="en-GB" sz="2000" dirty="0" smtClean="0"/>
              <a:t>Consumer groups and general public. </a:t>
            </a:r>
          </a:p>
          <a:p>
            <a:endParaRPr lang="en-GB" dirty="0"/>
          </a:p>
        </p:txBody>
      </p:sp>
      <p:pic>
        <p:nvPicPr>
          <p:cNvPr id="4" name="Picture 5" descr="http://www.zoomerradio.ca/wp-content/uploads/2012/04/AlittleBreathofScotland_13-400x300.jpg"/>
          <p:cNvPicPr>
            <a:picLocks noChangeAspect="1" noChangeArrowheads="1"/>
          </p:cNvPicPr>
          <p:nvPr/>
        </p:nvPicPr>
        <p:blipFill>
          <a:blip r:embed="rId2"/>
          <a:srcRect/>
          <a:stretch>
            <a:fillRect/>
          </a:stretch>
        </p:blipFill>
        <p:spPr bwMode="auto">
          <a:xfrm>
            <a:off x="5843588" y="1557338"/>
            <a:ext cx="3265487"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GB" sz="2400" b="1" dirty="0" smtClean="0"/>
              <a:t>UK &amp; Wales</a:t>
            </a:r>
            <a:endParaRPr lang="en-GB" sz="2400" dirty="0"/>
          </a:p>
        </p:txBody>
      </p:sp>
      <p:sp>
        <p:nvSpPr>
          <p:cNvPr id="3" name="2 İçerik Yer Tutucusu"/>
          <p:cNvSpPr>
            <a:spLocks noGrp="1"/>
          </p:cNvSpPr>
          <p:nvPr>
            <p:ph idx="1"/>
          </p:nvPr>
        </p:nvSpPr>
        <p:spPr>
          <a:xfrm>
            <a:off x="612775" y="1142984"/>
            <a:ext cx="8153400" cy="4983179"/>
          </a:xfrm>
        </p:spPr>
        <p:txBody>
          <a:bodyPr/>
          <a:lstStyle/>
          <a:p>
            <a:pPr algn="just"/>
            <a:r>
              <a:rPr lang="en-GB" sz="2000" dirty="0" smtClean="0"/>
              <a:t>Recently, some plan changes have occurred as a result of public consultation in some basins. </a:t>
            </a:r>
          </a:p>
          <a:p>
            <a:pPr algn="just"/>
            <a:endParaRPr lang="en-GB" sz="2000" dirty="0" smtClean="0"/>
          </a:p>
          <a:p>
            <a:pPr algn="just"/>
            <a:r>
              <a:rPr lang="en-GB" sz="2000" dirty="0" smtClean="0"/>
              <a:t>At the web page of Scotland, a summary file is present that covers the anxieties of public. During the consultation period, researches on these concerns increased. </a:t>
            </a:r>
          </a:p>
          <a:p>
            <a:pPr algn="just"/>
            <a:endParaRPr lang="en-GB" sz="2000" dirty="0" smtClean="0"/>
          </a:p>
          <a:p>
            <a:pPr algn="just"/>
            <a:r>
              <a:rPr lang="en-GB" sz="2000" dirty="0" smtClean="0"/>
              <a:t>Various amendments will take place in the plans as a result of new measurements and by the addition of new information. </a:t>
            </a:r>
          </a:p>
          <a:p>
            <a:pPr algn="just"/>
            <a:endParaRPr lang="en-GB" sz="2000" dirty="0" smtClean="0"/>
          </a:p>
          <a:p>
            <a:pPr algn="just"/>
            <a:r>
              <a:rPr lang="en-GB" sz="2000" dirty="0" smtClean="0"/>
              <a:t>Scotland has also initiated some consultancy groups under Water Environment Services for better RBMPs. </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GB" sz="2400" b="1" dirty="0" smtClean="0"/>
              <a:t>Denmark</a:t>
            </a:r>
            <a:endParaRPr lang="en-GB" sz="2400" b="1" dirty="0"/>
          </a:p>
        </p:txBody>
      </p:sp>
      <p:sp>
        <p:nvSpPr>
          <p:cNvPr id="3" name="2 İçerik Yer Tutucusu"/>
          <p:cNvSpPr>
            <a:spLocks noGrp="1"/>
          </p:cNvSpPr>
          <p:nvPr>
            <p:ph idx="1"/>
          </p:nvPr>
        </p:nvSpPr>
        <p:spPr>
          <a:xfrm>
            <a:off x="612775" y="1428736"/>
            <a:ext cx="8153400" cy="4697427"/>
          </a:xfrm>
        </p:spPr>
        <p:txBody>
          <a:bodyPr/>
          <a:lstStyle/>
          <a:p>
            <a:endParaRPr lang="tr-TR" sz="2000" dirty="0" smtClean="0"/>
          </a:p>
          <a:p>
            <a:r>
              <a:rPr lang="en-GB" sz="2000" dirty="0" smtClean="0"/>
              <a:t>An agreement is signed at April 2010 at the Parliament named as “Green Growth"  after the development of RBMPs. </a:t>
            </a:r>
          </a:p>
          <a:p>
            <a:endParaRPr lang="en-GB" sz="2000" dirty="0" smtClean="0"/>
          </a:p>
          <a:p>
            <a:r>
              <a:rPr lang="en-GB" sz="2000" dirty="0" smtClean="0">
                <a:hlinkClick r:id="rId2"/>
              </a:rPr>
              <a:t>www.vandognatur.dk</a:t>
            </a:r>
            <a:r>
              <a:rPr lang="en-GB" sz="2000" dirty="0" smtClean="0"/>
              <a:t>, a special website for  informing public on water plans is formed.</a:t>
            </a:r>
          </a:p>
          <a:p>
            <a:endParaRPr lang="en-GB" sz="2000" dirty="0" smtClean="0"/>
          </a:p>
          <a:p>
            <a:r>
              <a:rPr lang="en-GB" sz="2000" dirty="0" smtClean="0"/>
              <a:t>Consultation with public on the draft plans are separated into two steps;</a:t>
            </a:r>
          </a:p>
          <a:p>
            <a:pPr lvl="1"/>
            <a:r>
              <a:rPr lang="en-GB" sz="2000" dirty="0" smtClean="0"/>
              <a:t>Initially; municipalities, regions and public offices are being consulted on the plans. </a:t>
            </a:r>
          </a:p>
          <a:p>
            <a:pPr lvl="1"/>
            <a:r>
              <a:rPr lang="en-GB" sz="2000" dirty="0" smtClean="0"/>
              <a:t>Afterwards, public consultation </a:t>
            </a:r>
            <a:r>
              <a:rPr lang="en-GB" sz="2000" dirty="0" err="1" smtClean="0"/>
              <a:t>st</a:t>
            </a:r>
            <a:r>
              <a:rPr lang="tr-TR" sz="2000" dirty="0" smtClean="0"/>
              <a:t>ar</a:t>
            </a:r>
            <a:r>
              <a:rPr lang="en-GB" sz="2000" dirty="0" smtClean="0"/>
              <a:t>ted.</a:t>
            </a:r>
            <a:endParaRPr lang="en-GB" sz="2000" dirty="0"/>
          </a:p>
        </p:txBody>
      </p:sp>
      <p:pic>
        <p:nvPicPr>
          <p:cNvPr id="4" name="Picture 2" descr="http://www.flags.net/images/largeflags/DENM0001.GIF"/>
          <p:cNvPicPr>
            <a:picLocks noChangeAspect="1" noChangeArrowheads="1"/>
          </p:cNvPicPr>
          <p:nvPr/>
        </p:nvPicPr>
        <p:blipFill>
          <a:blip r:embed="rId3"/>
          <a:srcRect/>
          <a:stretch>
            <a:fillRect/>
          </a:stretch>
        </p:blipFill>
        <p:spPr bwMode="auto">
          <a:xfrm>
            <a:off x="7350125" y="0"/>
            <a:ext cx="1793875" cy="1484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GB" sz="2400" b="1" dirty="0" smtClean="0"/>
              <a:t>Denmark</a:t>
            </a:r>
            <a:endParaRPr lang="tr-TR" sz="2400" dirty="0"/>
          </a:p>
        </p:txBody>
      </p:sp>
      <p:sp>
        <p:nvSpPr>
          <p:cNvPr id="3" name="2 İçerik Yer Tutucusu"/>
          <p:cNvSpPr>
            <a:spLocks noGrp="1"/>
          </p:cNvSpPr>
          <p:nvPr>
            <p:ph idx="1"/>
          </p:nvPr>
        </p:nvSpPr>
        <p:spPr>
          <a:xfrm>
            <a:off x="612775" y="1600200"/>
            <a:ext cx="8153400" cy="4972072"/>
          </a:xfrm>
        </p:spPr>
        <p:txBody>
          <a:bodyPr/>
          <a:lstStyle/>
          <a:p>
            <a:r>
              <a:rPr lang="en-GB" sz="2000" dirty="0" smtClean="0"/>
              <a:t>Written notices were delivered by </a:t>
            </a:r>
          </a:p>
          <a:p>
            <a:pPr lvl="1"/>
            <a:r>
              <a:rPr lang="en-GB" sz="2000" dirty="0" smtClean="0"/>
              <a:t>individuals, </a:t>
            </a:r>
          </a:p>
          <a:p>
            <a:pPr lvl="1"/>
            <a:r>
              <a:rPr lang="en-GB" sz="2000" dirty="0" smtClean="0"/>
              <a:t>commercial sites, </a:t>
            </a:r>
          </a:p>
          <a:p>
            <a:pPr lvl="1"/>
            <a:r>
              <a:rPr lang="en-GB" sz="2000" dirty="0" smtClean="0"/>
              <a:t>environmental organizations, </a:t>
            </a:r>
          </a:p>
          <a:p>
            <a:pPr lvl="1"/>
            <a:r>
              <a:rPr lang="en-GB" sz="2000" dirty="0" smtClean="0"/>
              <a:t>agricultural consultancy centres, and</a:t>
            </a:r>
          </a:p>
          <a:p>
            <a:pPr lvl="1"/>
            <a:r>
              <a:rPr lang="en-GB" sz="2000" dirty="0" smtClean="0"/>
              <a:t>public </a:t>
            </a:r>
            <a:r>
              <a:rPr lang="en-GB" sz="2000" dirty="0" err="1" smtClean="0"/>
              <a:t>enterprices</a:t>
            </a:r>
            <a:r>
              <a:rPr lang="en-GB" sz="2000" dirty="0" smtClean="0"/>
              <a:t>. </a:t>
            </a:r>
          </a:p>
          <a:p>
            <a:pPr lvl="1"/>
            <a:endParaRPr lang="en-GB" sz="2000" dirty="0" smtClean="0"/>
          </a:p>
          <a:p>
            <a:r>
              <a:rPr lang="en-GB" sz="2000" dirty="0" smtClean="0"/>
              <a:t>The initial meetings are realized by the municipalities, regions and public offices. </a:t>
            </a:r>
          </a:p>
          <a:p>
            <a:r>
              <a:rPr lang="en-GB" sz="2000" dirty="0" smtClean="0"/>
              <a:t>Through the public consultation, more than 4200 feedback is received from public for the water and nature plans. </a:t>
            </a:r>
          </a:p>
          <a:p>
            <a:r>
              <a:rPr lang="en-GB" sz="2000" dirty="0" smtClean="0"/>
              <a:t>During the additional period, 1700 additional survey results  were achieved. </a:t>
            </a:r>
          </a:p>
          <a:p>
            <a:endParaRPr lang="tr-TR" dirty="0"/>
          </a:p>
        </p:txBody>
      </p:sp>
      <p:pic>
        <p:nvPicPr>
          <p:cNvPr id="4" name="Picture 4"/>
          <p:cNvPicPr>
            <a:picLocks noChangeAspect="1" noChangeArrowheads="1"/>
          </p:cNvPicPr>
          <p:nvPr/>
        </p:nvPicPr>
        <p:blipFill>
          <a:blip r:embed="rId2"/>
          <a:srcRect/>
          <a:stretch>
            <a:fillRect/>
          </a:stretch>
        </p:blipFill>
        <p:spPr bwMode="auto">
          <a:xfrm>
            <a:off x="7169150" y="1412875"/>
            <a:ext cx="18669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GB" sz="2400" b="1" dirty="0" smtClean="0"/>
              <a:t>Denmark</a:t>
            </a:r>
            <a:endParaRPr lang="tr-TR" sz="2400" dirty="0"/>
          </a:p>
        </p:txBody>
      </p:sp>
      <p:sp>
        <p:nvSpPr>
          <p:cNvPr id="3" name="2 İçerik Yer Tutucusu"/>
          <p:cNvSpPr>
            <a:spLocks noGrp="1"/>
          </p:cNvSpPr>
          <p:nvPr>
            <p:ph idx="1"/>
          </p:nvPr>
        </p:nvSpPr>
        <p:spPr>
          <a:xfrm>
            <a:off x="612775" y="1285860"/>
            <a:ext cx="8153400" cy="4840303"/>
          </a:xfrm>
        </p:spPr>
        <p:txBody>
          <a:bodyPr/>
          <a:lstStyle/>
          <a:p>
            <a:pPr algn="just">
              <a:lnSpc>
                <a:spcPct val="80000"/>
              </a:lnSpc>
            </a:pPr>
            <a:r>
              <a:rPr lang="en-GB" sz="2000" dirty="0" smtClean="0"/>
              <a:t>In the final plans, one can easily recognize the effects of public participation, the related comments and corresponding amendments realized are observed. </a:t>
            </a:r>
          </a:p>
          <a:p>
            <a:pPr algn="just">
              <a:lnSpc>
                <a:spcPct val="80000"/>
              </a:lnSpc>
            </a:pPr>
            <a:endParaRPr lang="en-GB" sz="2000" dirty="0" smtClean="0"/>
          </a:p>
          <a:p>
            <a:pPr algn="just">
              <a:lnSpc>
                <a:spcPct val="80000"/>
              </a:lnSpc>
            </a:pPr>
            <a:r>
              <a:rPr lang="en-GB" sz="2000" dirty="0" smtClean="0"/>
              <a:t>The participations are summarized in the web site of Nature Agency (</a:t>
            </a:r>
            <a:r>
              <a:rPr lang="en-GB" sz="2000" dirty="0" smtClean="0">
                <a:hlinkClick r:id="rId2"/>
              </a:rPr>
              <a:t>www.naturstyrelsen.dk</a:t>
            </a:r>
            <a:r>
              <a:rPr lang="en-GB" sz="2000" dirty="0" smtClean="0"/>
              <a:t>).</a:t>
            </a:r>
          </a:p>
          <a:p>
            <a:pPr algn="just">
              <a:lnSpc>
                <a:spcPct val="80000"/>
              </a:lnSpc>
              <a:buNone/>
            </a:pPr>
            <a:r>
              <a:rPr lang="en-GB" sz="2000" dirty="0" smtClean="0"/>
              <a:t> </a:t>
            </a:r>
          </a:p>
          <a:p>
            <a:pPr algn="just">
              <a:lnSpc>
                <a:spcPct val="80000"/>
              </a:lnSpc>
            </a:pPr>
            <a:r>
              <a:rPr lang="en-GB" sz="2000" dirty="0" smtClean="0"/>
              <a:t>Importance of public participation is clearly defined; as the amendments done on the plans (RBMPs) relied on realistic measurements.</a:t>
            </a:r>
          </a:p>
          <a:p>
            <a:pPr algn="just">
              <a:lnSpc>
                <a:spcPct val="80000"/>
              </a:lnSpc>
            </a:pPr>
            <a:endParaRPr lang="en-GB" sz="2000" dirty="0" smtClean="0"/>
          </a:p>
          <a:p>
            <a:pPr algn="just">
              <a:lnSpc>
                <a:spcPct val="80000"/>
              </a:lnSpc>
            </a:pPr>
            <a:r>
              <a:rPr lang="en-GB" sz="2000" dirty="0" smtClean="0"/>
              <a:t>Consultations were mainly focusing on, </a:t>
            </a:r>
          </a:p>
          <a:p>
            <a:pPr lvl="1" algn="just">
              <a:lnSpc>
                <a:spcPct val="80000"/>
              </a:lnSpc>
            </a:pPr>
            <a:r>
              <a:rPr lang="en-GB" sz="2000" dirty="0" smtClean="0"/>
              <a:t>discharges,</a:t>
            </a:r>
          </a:p>
          <a:p>
            <a:pPr lvl="1" algn="just">
              <a:lnSpc>
                <a:spcPct val="80000"/>
              </a:lnSpc>
            </a:pPr>
            <a:r>
              <a:rPr lang="en-GB" sz="2000" dirty="0" smtClean="0"/>
              <a:t>conditions of water masses, </a:t>
            </a:r>
          </a:p>
          <a:p>
            <a:pPr lvl="1" algn="just">
              <a:lnSpc>
                <a:spcPct val="80000"/>
              </a:lnSpc>
            </a:pPr>
            <a:r>
              <a:rPr lang="en-GB" sz="2000" dirty="0" smtClean="0"/>
              <a:t>recommended activities</a:t>
            </a:r>
          </a:p>
          <a:p>
            <a:pPr algn="just">
              <a:lnSpc>
                <a:spcPct val="80000"/>
              </a:lnSpc>
              <a:buFontTx/>
              <a:buNone/>
            </a:pPr>
            <a:r>
              <a:rPr lang="en-GB" sz="2000" dirty="0" smtClean="0"/>
              <a:t>	</a:t>
            </a:r>
          </a:p>
          <a:p>
            <a:endParaRPr lang="tr-TR" dirty="0"/>
          </a:p>
        </p:txBody>
      </p:sp>
      <p:pic>
        <p:nvPicPr>
          <p:cNvPr id="4" name="Picture 8"/>
          <p:cNvPicPr>
            <a:picLocks noChangeAspect="1" noChangeArrowheads="1"/>
          </p:cNvPicPr>
          <p:nvPr/>
        </p:nvPicPr>
        <p:blipFill>
          <a:blip r:embed="rId3"/>
          <a:srcRect/>
          <a:stretch>
            <a:fillRect/>
          </a:stretch>
        </p:blipFill>
        <p:spPr bwMode="auto">
          <a:xfrm>
            <a:off x="8105775" y="4162425"/>
            <a:ext cx="1038225" cy="269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GB" sz="2400" b="1" dirty="0" smtClean="0"/>
              <a:t>Denmark</a:t>
            </a:r>
            <a:endParaRPr lang="tr-TR" sz="2400" dirty="0"/>
          </a:p>
        </p:txBody>
      </p:sp>
      <p:sp>
        <p:nvSpPr>
          <p:cNvPr id="3" name="2 İçerik Yer Tutucusu"/>
          <p:cNvSpPr>
            <a:spLocks noGrp="1"/>
          </p:cNvSpPr>
          <p:nvPr>
            <p:ph idx="1"/>
          </p:nvPr>
        </p:nvSpPr>
        <p:spPr>
          <a:xfrm>
            <a:off x="612775" y="1214422"/>
            <a:ext cx="8153400" cy="4911741"/>
          </a:xfrm>
        </p:spPr>
        <p:txBody>
          <a:bodyPr/>
          <a:lstStyle/>
          <a:p>
            <a:pPr algn="just"/>
            <a:r>
              <a:rPr lang="en-GB" sz="2200" dirty="0" smtClean="0"/>
              <a:t>All the feedback received from public are considered and reflected in the plans.</a:t>
            </a:r>
          </a:p>
          <a:p>
            <a:pPr algn="just"/>
            <a:r>
              <a:rPr lang="en-GB" sz="2200" dirty="0" smtClean="0"/>
              <a:t>No information is present on whether such consultation periods will continue or not in the future; however, a water and nature association is formed consisting of members from</a:t>
            </a:r>
          </a:p>
          <a:p>
            <a:pPr algn="just"/>
            <a:endParaRPr lang="en-GB" sz="2200" dirty="0" smtClean="0"/>
          </a:p>
          <a:p>
            <a:pPr lvl="1" algn="just"/>
            <a:r>
              <a:rPr lang="en-GB" sz="2000" dirty="0" smtClean="0"/>
              <a:t>Municipalities, </a:t>
            </a:r>
          </a:p>
          <a:p>
            <a:pPr lvl="1" algn="just"/>
            <a:r>
              <a:rPr lang="en-GB" sz="2000" dirty="0" smtClean="0"/>
              <a:t>Nature protection agencies,</a:t>
            </a:r>
          </a:p>
          <a:p>
            <a:pPr lvl="1" algn="just"/>
            <a:r>
              <a:rPr lang="en-GB" sz="2000" dirty="0" smtClean="0"/>
              <a:t>NGOs,</a:t>
            </a:r>
          </a:p>
          <a:p>
            <a:pPr lvl="1" algn="just"/>
            <a:r>
              <a:rPr lang="en-GB" sz="2000" dirty="0" smtClean="0"/>
              <a:t>Regional authorities.</a:t>
            </a:r>
          </a:p>
          <a:p>
            <a:pPr lvl="1">
              <a:buNone/>
            </a:pPr>
            <a:endParaRPr lang="en-GB" sz="2000" dirty="0" smtClean="0"/>
          </a:p>
          <a:p>
            <a:pPr lvl="1"/>
            <a:endParaRPr lang="tr-TR" sz="2200" dirty="0" smtClean="0"/>
          </a:p>
          <a:p>
            <a:endParaRPr lang="tr-TR" dirty="0"/>
          </a:p>
        </p:txBody>
      </p:sp>
      <p:pic>
        <p:nvPicPr>
          <p:cNvPr id="4" name="Picture 12"/>
          <p:cNvPicPr>
            <a:picLocks noChangeAspect="1" noChangeArrowheads="1"/>
          </p:cNvPicPr>
          <p:nvPr/>
        </p:nvPicPr>
        <p:blipFill>
          <a:blip r:embed="rId2"/>
          <a:srcRect/>
          <a:stretch>
            <a:fillRect/>
          </a:stretch>
        </p:blipFill>
        <p:spPr bwMode="auto">
          <a:xfrm>
            <a:off x="6000760" y="3533393"/>
            <a:ext cx="3108315" cy="33515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a:xfrm>
            <a:off x="457200" y="404813"/>
            <a:ext cx="8229600" cy="380981"/>
          </a:xfrm>
        </p:spPr>
        <p:txBody>
          <a:bodyPr/>
          <a:lstStyle/>
          <a:p>
            <a:pPr algn="ctr" eaLnBrk="1" hangingPunct="1"/>
            <a:r>
              <a:rPr lang="tr-TR" sz="3200" b="1" dirty="0" smtClean="0">
                <a:effectLst>
                  <a:outerShdw blurRad="38100" dist="38100" dir="2700000" algn="tl">
                    <a:srgbClr val="000000">
                      <a:alpha val="43137"/>
                    </a:srgbClr>
                  </a:outerShdw>
                </a:effectLst>
              </a:rPr>
              <a:t>HISTORY</a:t>
            </a:r>
          </a:p>
        </p:txBody>
      </p:sp>
      <p:sp>
        <p:nvSpPr>
          <p:cNvPr id="5123" name="2 Metin Yer Tutucusu"/>
          <p:cNvSpPr>
            <a:spLocks noGrp="1"/>
          </p:cNvSpPr>
          <p:nvPr>
            <p:ph type="body" idx="1"/>
          </p:nvPr>
        </p:nvSpPr>
        <p:spPr>
          <a:xfrm>
            <a:off x="468313" y="1285860"/>
            <a:ext cx="3754437" cy="500066"/>
          </a:xfrm>
          <a:solidFill>
            <a:schemeClr val="accent5"/>
          </a:solidFill>
          <a:ln>
            <a:solidFill>
              <a:schemeClr val="bg1"/>
            </a:solidFill>
          </a:ln>
        </p:spPr>
        <p:txBody>
          <a:bodyPr/>
          <a:lstStyle/>
          <a:p>
            <a:pPr algn="ctr" eaLnBrk="1" hangingPunct="1">
              <a:defRPr/>
            </a:pPr>
            <a:r>
              <a:rPr lang="en-US" dirty="0" smtClean="0">
                <a:solidFill>
                  <a:schemeClr val="bg1"/>
                </a:solidFill>
              </a:rPr>
              <a:t>Till 1980’s</a:t>
            </a:r>
          </a:p>
        </p:txBody>
      </p:sp>
      <p:sp>
        <p:nvSpPr>
          <p:cNvPr id="7173" name="4 İçerik Yer Tutucusu"/>
          <p:cNvSpPr>
            <a:spLocks noGrp="1"/>
          </p:cNvSpPr>
          <p:nvPr>
            <p:ph sz="half" idx="2"/>
          </p:nvPr>
        </p:nvSpPr>
        <p:spPr>
          <a:xfrm>
            <a:off x="457200" y="1857364"/>
            <a:ext cx="3754438" cy="4714908"/>
          </a:xfrm>
          <a:solidFill>
            <a:schemeClr val="accent5">
              <a:lumMod val="40000"/>
              <a:lumOff val="60000"/>
            </a:schemeClr>
          </a:solidFill>
        </p:spPr>
        <p:txBody>
          <a:bodyPr>
            <a:normAutofit/>
          </a:bodyPr>
          <a:lstStyle/>
          <a:p>
            <a:pPr>
              <a:buFont typeface="Wingdings" pitchFamily="2" charset="2"/>
              <a:buChar char="§"/>
              <a:defRPr/>
            </a:pPr>
            <a:r>
              <a:rPr lang="en-US" sz="2400" dirty="0" smtClean="0"/>
              <a:t>Focusing on water supply</a:t>
            </a:r>
          </a:p>
          <a:p>
            <a:pPr>
              <a:buFont typeface="Wingdings" pitchFamily="2" charset="2"/>
              <a:buChar char="§"/>
              <a:defRPr/>
            </a:pPr>
            <a:r>
              <a:rPr lang="en-US" sz="2400" dirty="0" smtClean="0"/>
              <a:t>Quantity of Water was the priority issue </a:t>
            </a:r>
          </a:p>
          <a:p>
            <a:pPr eaLnBrk="1" hangingPunct="1">
              <a:buFont typeface="Wingdings" pitchFamily="2" charset="2"/>
              <a:buChar char="§"/>
              <a:defRPr/>
            </a:pPr>
            <a:r>
              <a:rPr lang="en-US" sz="2400" dirty="0" smtClean="0"/>
              <a:t>Planning with limited scale for specific purposes </a:t>
            </a:r>
          </a:p>
          <a:p>
            <a:pPr eaLnBrk="1" hangingPunct="1">
              <a:buFont typeface="Wingdings" pitchFamily="2" charset="2"/>
              <a:buChar char="§"/>
              <a:defRPr/>
            </a:pPr>
            <a:r>
              <a:rPr lang="en-US" sz="2400" dirty="0" smtClean="0"/>
              <a:t>Producing single solutions to specific/unit problems</a:t>
            </a:r>
          </a:p>
        </p:txBody>
      </p:sp>
      <p:sp>
        <p:nvSpPr>
          <p:cNvPr id="5125" name="3 Metin Yer Tutucusu"/>
          <p:cNvSpPr>
            <a:spLocks noGrp="1"/>
          </p:cNvSpPr>
          <p:nvPr>
            <p:ph type="body" sz="quarter" idx="3"/>
          </p:nvPr>
        </p:nvSpPr>
        <p:spPr>
          <a:xfrm>
            <a:off x="4645025" y="1285861"/>
            <a:ext cx="4248150" cy="500065"/>
          </a:xfrm>
          <a:solidFill>
            <a:schemeClr val="accent6"/>
          </a:solidFill>
        </p:spPr>
        <p:txBody>
          <a:bodyPr/>
          <a:lstStyle/>
          <a:p>
            <a:pPr algn="ctr" eaLnBrk="1" hangingPunct="1">
              <a:defRPr/>
            </a:pPr>
            <a:r>
              <a:rPr lang="en-US" dirty="0" smtClean="0">
                <a:solidFill>
                  <a:schemeClr val="bg1"/>
                </a:solidFill>
              </a:rPr>
              <a:t>After 1980’s</a:t>
            </a:r>
          </a:p>
        </p:txBody>
      </p:sp>
      <p:sp>
        <p:nvSpPr>
          <p:cNvPr id="5126" name="5 İçerik Yer Tutucusu"/>
          <p:cNvSpPr>
            <a:spLocks noGrp="1"/>
          </p:cNvSpPr>
          <p:nvPr>
            <p:ph sz="quarter" idx="4"/>
          </p:nvPr>
        </p:nvSpPr>
        <p:spPr>
          <a:xfrm>
            <a:off x="4645025" y="1857364"/>
            <a:ext cx="4248150" cy="4714908"/>
          </a:xfrm>
          <a:solidFill>
            <a:schemeClr val="accent6">
              <a:lumMod val="40000"/>
              <a:lumOff val="60000"/>
            </a:schemeClr>
          </a:solidFill>
        </p:spPr>
        <p:txBody>
          <a:bodyPr/>
          <a:lstStyle/>
          <a:p>
            <a:pPr eaLnBrk="1" hangingPunct="1">
              <a:buFont typeface="Wingdings" pitchFamily="2" charset="2"/>
              <a:buChar char="§"/>
              <a:defRPr/>
            </a:pPr>
            <a:r>
              <a:rPr lang="en-US" sz="2400" dirty="0" smtClean="0"/>
              <a:t>Integration</a:t>
            </a:r>
          </a:p>
          <a:p>
            <a:pPr eaLnBrk="1" hangingPunct="1">
              <a:buFont typeface="Wingdings" pitchFamily="2" charset="2"/>
              <a:buChar char="§"/>
              <a:defRPr/>
            </a:pPr>
            <a:r>
              <a:rPr lang="en-US" sz="2400" dirty="0" smtClean="0"/>
              <a:t>Finding solutions in large scale to numerous problems </a:t>
            </a:r>
          </a:p>
          <a:p>
            <a:pPr eaLnBrk="1" hangingPunct="1">
              <a:buFont typeface="Wingdings" pitchFamily="2" charset="2"/>
              <a:buChar char="§"/>
              <a:defRPr/>
            </a:pPr>
            <a:r>
              <a:rPr lang="en-US" sz="2400" dirty="0" smtClean="0"/>
              <a:t>International Principles </a:t>
            </a:r>
          </a:p>
          <a:p>
            <a:pPr eaLnBrk="1" hangingPunct="1">
              <a:buFont typeface="Wingdings" pitchFamily="2" charset="2"/>
              <a:buChar char="§"/>
              <a:defRPr/>
            </a:pPr>
            <a:r>
              <a:rPr lang="en-US" sz="2400" dirty="0" smtClean="0"/>
              <a:t>New Concepts</a:t>
            </a:r>
          </a:p>
          <a:p>
            <a:pPr lvl="1" eaLnBrk="1" hangingPunct="1">
              <a:buFont typeface="Wingdings" pitchFamily="2" charset="2"/>
              <a:buChar char="§"/>
              <a:defRPr/>
            </a:pPr>
            <a:r>
              <a:rPr lang="en-GB" sz="2000" b="1" dirty="0" smtClean="0">
                <a:solidFill>
                  <a:srgbClr val="FF0000"/>
                </a:solidFill>
              </a:rPr>
              <a:t>Sustainability</a:t>
            </a:r>
          </a:p>
          <a:p>
            <a:pPr lvl="1" eaLnBrk="1" hangingPunct="1">
              <a:buFont typeface="Wingdings" pitchFamily="2" charset="2"/>
              <a:buChar char="§"/>
              <a:defRPr/>
            </a:pPr>
            <a:r>
              <a:rPr lang="en-GB" sz="2000" b="1" dirty="0" smtClean="0">
                <a:solidFill>
                  <a:srgbClr val="FF0000"/>
                </a:solidFill>
              </a:rPr>
              <a:t>Participation of Stakeholders</a:t>
            </a:r>
          </a:p>
          <a:p>
            <a:pPr lvl="1" eaLnBrk="1" hangingPunct="1">
              <a:buFont typeface="Wingdings" pitchFamily="2" charset="2"/>
              <a:buChar char="§"/>
              <a:defRPr/>
            </a:pPr>
            <a:r>
              <a:rPr lang="en-GB" sz="2000" b="1" dirty="0" smtClean="0">
                <a:solidFill>
                  <a:srgbClr val="FF0000"/>
                </a:solidFill>
              </a:rPr>
              <a:t>Integrated Understanding and Transition to management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612775" y="2143116"/>
            <a:ext cx="8153400" cy="3983047"/>
          </a:xfrm>
        </p:spPr>
        <p:txBody>
          <a:bodyPr/>
          <a:lstStyle/>
          <a:p>
            <a:pPr algn="ctr">
              <a:buNone/>
            </a:pPr>
            <a:r>
              <a:rPr lang="tr-TR" sz="3600" b="1" dirty="0" smtClean="0">
                <a:solidFill>
                  <a:srgbClr val="0D526D"/>
                </a:solidFill>
                <a:effectLst>
                  <a:outerShdw blurRad="38100" dist="38100" dir="2700000" algn="tl">
                    <a:srgbClr val="000000">
                      <a:alpha val="43137"/>
                    </a:srgbClr>
                  </a:outerShdw>
                </a:effectLst>
              </a:rPr>
              <a:t>STATUS OF TURKEY</a:t>
            </a:r>
          </a:p>
          <a:p>
            <a:pPr algn="ctr">
              <a:buNone/>
            </a:pPr>
            <a:endParaRPr lang="tr-TR" sz="3600" b="1" dirty="0" smtClean="0">
              <a:solidFill>
                <a:srgbClr val="0D526D"/>
              </a:solidFill>
              <a:effectLst>
                <a:outerShdw blurRad="38100" dist="38100" dir="2700000" algn="tl">
                  <a:srgbClr val="000000">
                    <a:alpha val="43137"/>
                  </a:srgbClr>
                </a:outerShdw>
              </a:effectLst>
            </a:endParaRPr>
          </a:p>
          <a:p>
            <a:pPr algn="ctr">
              <a:buNone/>
            </a:pPr>
            <a:r>
              <a:rPr lang="tr-TR" sz="3600" b="1" dirty="0" smtClean="0">
                <a:solidFill>
                  <a:srgbClr val="0D526D"/>
                </a:solidFill>
                <a:effectLst>
                  <a:outerShdw blurRad="38100" dist="38100" dir="2700000" algn="tl">
                    <a:srgbClr val="000000">
                      <a:alpha val="43137"/>
                    </a:srgbClr>
                  </a:outerShdw>
                </a:effectLst>
              </a:rPr>
              <a:t>ISSUES &amp; APPROACHES IN </a:t>
            </a:r>
            <a:r>
              <a:rPr lang="tr-TR" sz="3600" b="1" dirty="0" err="1" smtClean="0">
                <a:solidFill>
                  <a:srgbClr val="0D526D"/>
                </a:solidFill>
                <a:effectLst>
                  <a:outerShdw blurRad="38100" dist="38100" dir="2700000" algn="tl">
                    <a:srgbClr val="000000">
                      <a:alpha val="43137"/>
                    </a:srgbClr>
                  </a:outerShdw>
                </a:effectLst>
              </a:rPr>
              <a:t>RBMPs</a:t>
            </a:r>
            <a:endParaRPr lang="tr-TR" sz="3600" b="1" dirty="0">
              <a:solidFill>
                <a:srgbClr val="0D526D"/>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a:xfrm>
            <a:off x="609600" y="228600"/>
            <a:ext cx="8153400" cy="536575"/>
          </a:xfrm>
        </p:spPr>
        <p:txBody>
          <a:bodyPr/>
          <a:lstStyle/>
          <a:p>
            <a:pPr algn="ctr"/>
            <a:r>
              <a:rPr lang="en-GB" sz="2400" b="1" dirty="0" smtClean="0">
                <a:latin typeface="Arial" charset="0"/>
              </a:rPr>
              <a:t>25 River Basins of Turkey</a:t>
            </a:r>
          </a:p>
        </p:txBody>
      </p:sp>
      <p:sp>
        <p:nvSpPr>
          <p:cNvPr id="55299" name="Rectangle 3"/>
          <p:cNvSpPr>
            <a:spLocks noGrp="1"/>
          </p:cNvSpPr>
          <p:nvPr>
            <p:ph type="body" idx="4294967295"/>
          </p:nvPr>
        </p:nvSpPr>
        <p:spPr>
          <a:xfrm>
            <a:off x="214282" y="1071546"/>
            <a:ext cx="8929717" cy="5286411"/>
          </a:xfrm>
        </p:spPr>
        <p:txBody>
          <a:bodyPr/>
          <a:lstStyle/>
          <a:p>
            <a:endParaRPr lang="en-US" dirty="0" smtClean="0">
              <a:latin typeface="Tw Cen MT" pitchFamily="34" charset="0"/>
            </a:endParaRPr>
          </a:p>
        </p:txBody>
      </p:sp>
      <p:pic>
        <p:nvPicPr>
          <p:cNvPr id="5" name="Picture 2"/>
          <p:cNvPicPr>
            <a:picLocks noChangeArrowheads="1"/>
          </p:cNvPicPr>
          <p:nvPr/>
        </p:nvPicPr>
        <p:blipFill>
          <a:blip r:embed="rId2"/>
          <a:srcRect/>
          <a:stretch>
            <a:fillRect/>
          </a:stretch>
        </p:blipFill>
        <p:spPr bwMode="auto">
          <a:xfrm>
            <a:off x="179388" y="1357298"/>
            <a:ext cx="8820150"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501650" y="214290"/>
            <a:ext cx="8642350" cy="463550"/>
          </a:xfrm>
        </p:spPr>
        <p:txBody>
          <a:bodyPr>
            <a:normAutofit/>
          </a:bodyPr>
          <a:lstStyle/>
          <a:p>
            <a:pPr algn="ctr"/>
            <a:r>
              <a:rPr lang="en-GB" sz="2400" b="1" dirty="0" smtClean="0">
                <a:latin typeface="Arial" charset="0"/>
              </a:rPr>
              <a:t>Main Challenges of Water Sector in Turkey</a:t>
            </a:r>
          </a:p>
        </p:txBody>
      </p:sp>
      <p:grpSp>
        <p:nvGrpSpPr>
          <p:cNvPr id="4" name="Grup 3"/>
          <p:cNvGrpSpPr/>
          <p:nvPr/>
        </p:nvGrpSpPr>
        <p:grpSpPr>
          <a:xfrm>
            <a:off x="1" y="785794"/>
            <a:ext cx="9144000" cy="6072206"/>
            <a:chOff x="612775" y="1600200"/>
            <a:chExt cx="8153400" cy="4495800"/>
          </a:xfrm>
          <a:solidFill>
            <a:schemeClr val="accent3">
              <a:lumMod val="60000"/>
              <a:lumOff val="40000"/>
            </a:schemeClr>
          </a:solidFill>
        </p:grpSpPr>
        <p:sp>
          <p:nvSpPr>
            <p:cNvPr id="5" name="Dikdörtgen 4"/>
            <p:cNvSpPr/>
            <p:nvPr/>
          </p:nvSpPr>
          <p:spPr>
            <a:xfrm>
              <a:off x="612775" y="1600200"/>
              <a:ext cx="8153400" cy="4495800"/>
            </a:xfrm>
            <a:prstGeom prst="rect">
              <a:avLst/>
            </a:prstGeom>
            <a:grpFill/>
            <a:ln>
              <a:noFill/>
            </a:ln>
          </p:spPr>
        </p:sp>
        <p:sp>
          <p:nvSpPr>
            <p:cNvPr id="8" name="Serbest Form 7"/>
            <p:cNvSpPr/>
            <p:nvPr/>
          </p:nvSpPr>
          <p:spPr>
            <a:xfrm>
              <a:off x="1020445" y="1632479"/>
              <a:ext cx="6894287" cy="437043"/>
            </a:xfrm>
            <a:custGeom>
              <a:avLst/>
              <a:gdLst>
                <a:gd name="connsiteX0" fmla="*/ 0 w 5707380"/>
                <a:gd name="connsiteY0" fmla="*/ 54121 h 324720"/>
                <a:gd name="connsiteX1" fmla="*/ 54121 w 5707380"/>
                <a:gd name="connsiteY1" fmla="*/ 0 h 324720"/>
                <a:gd name="connsiteX2" fmla="*/ 5653259 w 5707380"/>
                <a:gd name="connsiteY2" fmla="*/ 0 h 324720"/>
                <a:gd name="connsiteX3" fmla="*/ 5707380 w 5707380"/>
                <a:gd name="connsiteY3" fmla="*/ 54121 h 324720"/>
                <a:gd name="connsiteX4" fmla="*/ 5707380 w 5707380"/>
                <a:gd name="connsiteY4" fmla="*/ 270599 h 324720"/>
                <a:gd name="connsiteX5" fmla="*/ 5653259 w 5707380"/>
                <a:gd name="connsiteY5" fmla="*/ 324720 h 324720"/>
                <a:gd name="connsiteX6" fmla="*/ 54121 w 5707380"/>
                <a:gd name="connsiteY6" fmla="*/ 324720 h 324720"/>
                <a:gd name="connsiteX7" fmla="*/ 0 w 5707380"/>
                <a:gd name="connsiteY7" fmla="*/ 270599 h 324720"/>
                <a:gd name="connsiteX8" fmla="*/ 0 w 570738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324720">
                  <a:moveTo>
                    <a:pt x="0" y="54121"/>
                  </a:moveTo>
                  <a:cubicBezTo>
                    <a:pt x="0" y="24231"/>
                    <a:pt x="24231" y="0"/>
                    <a:pt x="54121" y="0"/>
                  </a:cubicBezTo>
                  <a:lnTo>
                    <a:pt x="5653259" y="0"/>
                  </a:lnTo>
                  <a:cubicBezTo>
                    <a:pt x="5683149" y="0"/>
                    <a:pt x="5707380" y="24231"/>
                    <a:pt x="5707380" y="54121"/>
                  </a:cubicBezTo>
                  <a:lnTo>
                    <a:pt x="5707380" y="270599"/>
                  </a:lnTo>
                  <a:cubicBezTo>
                    <a:pt x="5707380" y="300489"/>
                    <a:pt x="5683149" y="324720"/>
                    <a:pt x="5653259" y="324720"/>
                  </a:cubicBezTo>
                  <a:lnTo>
                    <a:pt x="54121" y="324720"/>
                  </a:lnTo>
                  <a:cubicBezTo>
                    <a:pt x="24231" y="324720"/>
                    <a:pt x="0" y="300489"/>
                    <a:pt x="0" y="270599"/>
                  </a:cubicBezTo>
                  <a:lnTo>
                    <a:pt x="0" y="54121"/>
                  </a:lnTo>
                  <a:close/>
                </a:path>
              </a:pathLst>
            </a:custGeom>
            <a:grp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31577" tIns="15852" rIns="231577" bIns="15852" spcCol="1270" anchor="ctr"/>
            <a:lstStyle/>
            <a:p>
              <a:pPr defTabSz="622300" fontAlgn="auto">
                <a:lnSpc>
                  <a:spcPct val="90000"/>
                </a:lnSpc>
                <a:spcAft>
                  <a:spcPct val="35000"/>
                </a:spcAft>
                <a:defRPr/>
              </a:pPr>
              <a:r>
                <a:rPr lang="tr-TR" sz="1600" b="1" dirty="0">
                  <a:solidFill>
                    <a:schemeClr val="tx1"/>
                  </a:solidFill>
                </a:rPr>
                <a:t>1- WATER QUANTITY PROBLEMS </a:t>
              </a:r>
            </a:p>
          </p:txBody>
        </p:sp>
        <p:sp>
          <p:nvSpPr>
            <p:cNvPr id="10" name="Serbest Form 9"/>
            <p:cNvSpPr/>
            <p:nvPr/>
          </p:nvSpPr>
          <p:spPr>
            <a:xfrm>
              <a:off x="1020445" y="2131439"/>
              <a:ext cx="6894287" cy="437043"/>
            </a:xfrm>
            <a:custGeom>
              <a:avLst/>
              <a:gdLst>
                <a:gd name="connsiteX0" fmla="*/ 0 w 5707380"/>
                <a:gd name="connsiteY0" fmla="*/ 54121 h 324720"/>
                <a:gd name="connsiteX1" fmla="*/ 54121 w 5707380"/>
                <a:gd name="connsiteY1" fmla="*/ 0 h 324720"/>
                <a:gd name="connsiteX2" fmla="*/ 5653259 w 5707380"/>
                <a:gd name="connsiteY2" fmla="*/ 0 h 324720"/>
                <a:gd name="connsiteX3" fmla="*/ 5707380 w 5707380"/>
                <a:gd name="connsiteY3" fmla="*/ 54121 h 324720"/>
                <a:gd name="connsiteX4" fmla="*/ 5707380 w 5707380"/>
                <a:gd name="connsiteY4" fmla="*/ 270599 h 324720"/>
                <a:gd name="connsiteX5" fmla="*/ 5653259 w 5707380"/>
                <a:gd name="connsiteY5" fmla="*/ 324720 h 324720"/>
                <a:gd name="connsiteX6" fmla="*/ 54121 w 5707380"/>
                <a:gd name="connsiteY6" fmla="*/ 324720 h 324720"/>
                <a:gd name="connsiteX7" fmla="*/ 0 w 5707380"/>
                <a:gd name="connsiteY7" fmla="*/ 270599 h 324720"/>
                <a:gd name="connsiteX8" fmla="*/ 0 w 570738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324720">
                  <a:moveTo>
                    <a:pt x="0" y="54121"/>
                  </a:moveTo>
                  <a:cubicBezTo>
                    <a:pt x="0" y="24231"/>
                    <a:pt x="24231" y="0"/>
                    <a:pt x="54121" y="0"/>
                  </a:cubicBezTo>
                  <a:lnTo>
                    <a:pt x="5653259" y="0"/>
                  </a:lnTo>
                  <a:cubicBezTo>
                    <a:pt x="5683149" y="0"/>
                    <a:pt x="5707380" y="24231"/>
                    <a:pt x="5707380" y="54121"/>
                  </a:cubicBezTo>
                  <a:lnTo>
                    <a:pt x="5707380" y="270599"/>
                  </a:lnTo>
                  <a:cubicBezTo>
                    <a:pt x="5707380" y="300489"/>
                    <a:pt x="5683149" y="324720"/>
                    <a:pt x="5653259" y="324720"/>
                  </a:cubicBezTo>
                  <a:lnTo>
                    <a:pt x="54121" y="324720"/>
                  </a:lnTo>
                  <a:cubicBezTo>
                    <a:pt x="24231" y="324720"/>
                    <a:pt x="0" y="300489"/>
                    <a:pt x="0" y="270599"/>
                  </a:cubicBezTo>
                  <a:lnTo>
                    <a:pt x="0" y="54121"/>
                  </a:ln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1577" tIns="15852" rIns="231577" bIns="15852" spcCol="1270" anchor="ctr"/>
            <a:lstStyle/>
            <a:p>
              <a:pPr defTabSz="622300" fontAlgn="auto">
                <a:lnSpc>
                  <a:spcPct val="90000"/>
                </a:lnSpc>
                <a:spcAft>
                  <a:spcPct val="35000"/>
                </a:spcAft>
                <a:defRPr/>
              </a:pPr>
              <a:r>
                <a:rPr lang="tr-TR" sz="1600" b="1" dirty="0">
                  <a:solidFill>
                    <a:schemeClr val="tx1"/>
                  </a:solidFill>
                </a:rPr>
                <a:t>2- WATER QUALITY PROBLEMS</a:t>
              </a:r>
            </a:p>
          </p:txBody>
        </p:sp>
        <p:sp>
          <p:nvSpPr>
            <p:cNvPr id="12" name="Serbest Form 11"/>
            <p:cNvSpPr/>
            <p:nvPr/>
          </p:nvSpPr>
          <p:spPr>
            <a:xfrm>
              <a:off x="1020445" y="2630399"/>
              <a:ext cx="6894287" cy="437043"/>
            </a:xfrm>
            <a:custGeom>
              <a:avLst/>
              <a:gdLst>
                <a:gd name="connsiteX0" fmla="*/ 0 w 5707380"/>
                <a:gd name="connsiteY0" fmla="*/ 54121 h 324720"/>
                <a:gd name="connsiteX1" fmla="*/ 54121 w 5707380"/>
                <a:gd name="connsiteY1" fmla="*/ 0 h 324720"/>
                <a:gd name="connsiteX2" fmla="*/ 5653259 w 5707380"/>
                <a:gd name="connsiteY2" fmla="*/ 0 h 324720"/>
                <a:gd name="connsiteX3" fmla="*/ 5707380 w 5707380"/>
                <a:gd name="connsiteY3" fmla="*/ 54121 h 324720"/>
                <a:gd name="connsiteX4" fmla="*/ 5707380 w 5707380"/>
                <a:gd name="connsiteY4" fmla="*/ 270599 h 324720"/>
                <a:gd name="connsiteX5" fmla="*/ 5653259 w 5707380"/>
                <a:gd name="connsiteY5" fmla="*/ 324720 h 324720"/>
                <a:gd name="connsiteX6" fmla="*/ 54121 w 5707380"/>
                <a:gd name="connsiteY6" fmla="*/ 324720 h 324720"/>
                <a:gd name="connsiteX7" fmla="*/ 0 w 5707380"/>
                <a:gd name="connsiteY7" fmla="*/ 270599 h 324720"/>
                <a:gd name="connsiteX8" fmla="*/ 0 w 570738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324720">
                  <a:moveTo>
                    <a:pt x="0" y="54121"/>
                  </a:moveTo>
                  <a:cubicBezTo>
                    <a:pt x="0" y="24231"/>
                    <a:pt x="24231" y="0"/>
                    <a:pt x="54121" y="0"/>
                  </a:cubicBezTo>
                  <a:lnTo>
                    <a:pt x="5653259" y="0"/>
                  </a:lnTo>
                  <a:cubicBezTo>
                    <a:pt x="5683149" y="0"/>
                    <a:pt x="5707380" y="24231"/>
                    <a:pt x="5707380" y="54121"/>
                  </a:cubicBezTo>
                  <a:lnTo>
                    <a:pt x="5707380" y="270599"/>
                  </a:lnTo>
                  <a:cubicBezTo>
                    <a:pt x="5707380" y="300489"/>
                    <a:pt x="5683149" y="324720"/>
                    <a:pt x="5653259" y="324720"/>
                  </a:cubicBezTo>
                  <a:lnTo>
                    <a:pt x="54121" y="324720"/>
                  </a:lnTo>
                  <a:cubicBezTo>
                    <a:pt x="24231" y="324720"/>
                    <a:pt x="0" y="300489"/>
                    <a:pt x="0" y="270599"/>
                  </a:cubicBezTo>
                  <a:lnTo>
                    <a:pt x="0" y="54121"/>
                  </a:lnTo>
                  <a:close/>
                </a:path>
              </a:pathLst>
            </a:custGeom>
            <a:grp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31577" tIns="15852" rIns="231577" bIns="15852" spcCol="1270" anchor="ctr"/>
            <a:lstStyle/>
            <a:p>
              <a:pPr defTabSz="622300" fontAlgn="auto">
                <a:lnSpc>
                  <a:spcPct val="90000"/>
                </a:lnSpc>
                <a:spcAft>
                  <a:spcPct val="35000"/>
                </a:spcAft>
                <a:defRPr/>
              </a:pPr>
              <a:r>
                <a:rPr lang="tr-TR" sz="1600" b="1" dirty="0">
                  <a:solidFill>
                    <a:schemeClr val="tx1"/>
                  </a:solidFill>
                </a:rPr>
                <a:t>3- IRRIGATION MANAGEMENT</a:t>
              </a:r>
            </a:p>
          </p:txBody>
        </p:sp>
        <p:sp>
          <p:nvSpPr>
            <p:cNvPr id="14" name="Serbest Form 13"/>
            <p:cNvSpPr/>
            <p:nvPr/>
          </p:nvSpPr>
          <p:spPr>
            <a:xfrm>
              <a:off x="1020445" y="3129359"/>
              <a:ext cx="6894287" cy="437043"/>
            </a:xfrm>
            <a:custGeom>
              <a:avLst/>
              <a:gdLst>
                <a:gd name="connsiteX0" fmla="*/ 0 w 5707380"/>
                <a:gd name="connsiteY0" fmla="*/ 54121 h 324720"/>
                <a:gd name="connsiteX1" fmla="*/ 54121 w 5707380"/>
                <a:gd name="connsiteY1" fmla="*/ 0 h 324720"/>
                <a:gd name="connsiteX2" fmla="*/ 5653259 w 5707380"/>
                <a:gd name="connsiteY2" fmla="*/ 0 h 324720"/>
                <a:gd name="connsiteX3" fmla="*/ 5707380 w 5707380"/>
                <a:gd name="connsiteY3" fmla="*/ 54121 h 324720"/>
                <a:gd name="connsiteX4" fmla="*/ 5707380 w 5707380"/>
                <a:gd name="connsiteY4" fmla="*/ 270599 h 324720"/>
                <a:gd name="connsiteX5" fmla="*/ 5653259 w 5707380"/>
                <a:gd name="connsiteY5" fmla="*/ 324720 h 324720"/>
                <a:gd name="connsiteX6" fmla="*/ 54121 w 5707380"/>
                <a:gd name="connsiteY6" fmla="*/ 324720 h 324720"/>
                <a:gd name="connsiteX7" fmla="*/ 0 w 5707380"/>
                <a:gd name="connsiteY7" fmla="*/ 270599 h 324720"/>
                <a:gd name="connsiteX8" fmla="*/ 0 w 570738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324720">
                  <a:moveTo>
                    <a:pt x="0" y="54121"/>
                  </a:moveTo>
                  <a:cubicBezTo>
                    <a:pt x="0" y="24231"/>
                    <a:pt x="24231" y="0"/>
                    <a:pt x="54121" y="0"/>
                  </a:cubicBezTo>
                  <a:lnTo>
                    <a:pt x="5653259" y="0"/>
                  </a:lnTo>
                  <a:cubicBezTo>
                    <a:pt x="5683149" y="0"/>
                    <a:pt x="5707380" y="24231"/>
                    <a:pt x="5707380" y="54121"/>
                  </a:cubicBezTo>
                  <a:lnTo>
                    <a:pt x="5707380" y="270599"/>
                  </a:lnTo>
                  <a:cubicBezTo>
                    <a:pt x="5707380" y="300489"/>
                    <a:pt x="5683149" y="324720"/>
                    <a:pt x="5653259" y="324720"/>
                  </a:cubicBezTo>
                  <a:lnTo>
                    <a:pt x="54121" y="324720"/>
                  </a:lnTo>
                  <a:cubicBezTo>
                    <a:pt x="24231" y="324720"/>
                    <a:pt x="0" y="300489"/>
                    <a:pt x="0" y="270599"/>
                  </a:cubicBezTo>
                  <a:lnTo>
                    <a:pt x="0" y="54121"/>
                  </a:ln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1577" tIns="15852" rIns="231577" bIns="15852" spcCol="1270" anchor="ctr"/>
            <a:lstStyle/>
            <a:p>
              <a:pPr defTabSz="622300" fontAlgn="auto">
                <a:lnSpc>
                  <a:spcPct val="90000"/>
                </a:lnSpc>
                <a:spcAft>
                  <a:spcPct val="35000"/>
                </a:spcAft>
                <a:defRPr/>
              </a:pPr>
              <a:r>
                <a:rPr lang="tr-TR" sz="1600" b="1" dirty="0">
                  <a:solidFill>
                    <a:schemeClr val="tx1"/>
                  </a:solidFill>
                </a:rPr>
                <a:t>4- AGRICULTURAL PRACTICES</a:t>
              </a:r>
            </a:p>
          </p:txBody>
        </p:sp>
        <p:sp>
          <p:nvSpPr>
            <p:cNvPr id="16" name="Serbest Form 15"/>
            <p:cNvSpPr/>
            <p:nvPr/>
          </p:nvSpPr>
          <p:spPr>
            <a:xfrm>
              <a:off x="1020445" y="3628319"/>
              <a:ext cx="6894287" cy="437043"/>
            </a:xfrm>
            <a:custGeom>
              <a:avLst/>
              <a:gdLst>
                <a:gd name="connsiteX0" fmla="*/ 0 w 5707380"/>
                <a:gd name="connsiteY0" fmla="*/ 54121 h 324720"/>
                <a:gd name="connsiteX1" fmla="*/ 54121 w 5707380"/>
                <a:gd name="connsiteY1" fmla="*/ 0 h 324720"/>
                <a:gd name="connsiteX2" fmla="*/ 5653259 w 5707380"/>
                <a:gd name="connsiteY2" fmla="*/ 0 h 324720"/>
                <a:gd name="connsiteX3" fmla="*/ 5707380 w 5707380"/>
                <a:gd name="connsiteY3" fmla="*/ 54121 h 324720"/>
                <a:gd name="connsiteX4" fmla="*/ 5707380 w 5707380"/>
                <a:gd name="connsiteY4" fmla="*/ 270599 h 324720"/>
                <a:gd name="connsiteX5" fmla="*/ 5653259 w 5707380"/>
                <a:gd name="connsiteY5" fmla="*/ 324720 h 324720"/>
                <a:gd name="connsiteX6" fmla="*/ 54121 w 5707380"/>
                <a:gd name="connsiteY6" fmla="*/ 324720 h 324720"/>
                <a:gd name="connsiteX7" fmla="*/ 0 w 5707380"/>
                <a:gd name="connsiteY7" fmla="*/ 270599 h 324720"/>
                <a:gd name="connsiteX8" fmla="*/ 0 w 570738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324720">
                  <a:moveTo>
                    <a:pt x="0" y="54121"/>
                  </a:moveTo>
                  <a:cubicBezTo>
                    <a:pt x="0" y="24231"/>
                    <a:pt x="24231" y="0"/>
                    <a:pt x="54121" y="0"/>
                  </a:cubicBezTo>
                  <a:lnTo>
                    <a:pt x="5653259" y="0"/>
                  </a:lnTo>
                  <a:cubicBezTo>
                    <a:pt x="5683149" y="0"/>
                    <a:pt x="5707380" y="24231"/>
                    <a:pt x="5707380" y="54121"/>
                  </a:cubicBezTo>
                  <a:lnTo>
                    <a:pt x="5707380" y="270599"/>
                  </a:lnTo>
                  <a:cubicBezTo>
                    <a:pt x="5707380" y="300489"/>
                    <a:pt x="5683149" y="324720"/>
                    <a:pt x="5653259" y="324720"/>
                  </a:cubicBezTo>
                  <a:lnTo>
                    <a:pt x="54121" y="324720"/>
                  </a:lnTo>
                  <a:cubicBezTo>
                    <a:pt x="24231" y="324720"/>
                    <a:pt x="0" y="300489"/>
                    <a:pt x="0" y="270599"/>
                  </a:cubicBezTo>
                  <a:lnTo>
                    <a:pt x="0" y="54121"/>
                  </a:lnTo>
                  <a:close/>
                </a:path>
              </a:pathLst>
            </a:custGeom>
            <a:grp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31577" tIns="15852" rIns="231577" bIns="15852" spcCol="1270" anchor="ctr"/>
            <a:lstStyle/>
            <a:p>
              <a:pPr algn="just" defTabSz="622300" fontAlgn="auto">
                <a:lnSpc>
                  <a:spcPct val="90000"/>
                </a:lnSpc>
                <a:spcAft>
                  <a:spcPct val="35000"/>
                </a:spcAft>
                <a:defRPr/>
              </a:pPr>
              <a:r>
                <a:rPr lang="tr-TR" sz="1600" b="1" dirty="0" smtClean="0">
                  <a:solidFill>
                    <a:schemeClr val="tx1"/>
                  </a:solidFill>
                </a:rPr>
                <a:t>5-LACK</a:t>
              </a:r>
              <a:r>
                <a:rPr lang="en-US" sz="1600" b="1" dirty="0" smtClean="0">
                  <a:solidFill>
                    <a:schemeClr val="tx1"/>
                  </a:solidFill>
                </a:rPr>
                <a:t> </a:t>
              </a:r>
              <a:r>
                <a:rPr lang="en-US" sz="1600" b="1" dirty="0">
                  <a:solidFill>
                    <a:schemeClr val="tx1"/>
                  </a:solidFill>
                </a:rPr>
                <a:t>OF RELATIONSHIP BETWEEN WATER RESOURCES MANAGEMENT AND LAND USE PLANNING</a:t>
              </a:r>
              <a:endParaRPr lang="tr-TR" sz="1600" b="1" dirty="0">
                <a:solidFill>
                  <a:schemeClr val="tx1"/>
                </a:solidFill>
              </a:endParaRPr>
            </a:p>
          </p:txBody>
        </p:sp>
        <p:sp>
          <p:nvSpPr>
            <p:cNvPr id="18" name="Serbest Form 17"/>
            <p:cNvSpPr/>
            <p:nvPr/>
          </p:nvSpPr>
          <p:spPr>
            <a:xfrm>
              <a:off x="1020445" y="4127279"/>
              <a:ext cx="6894287" cy="437043"/>
            </a:xfrm>
            <a:custGeom>
              <a:avLst/>
              <a:gdLst>
                <a:gd name="connsiteX0" fmla="*/ 0 w 5707380"/>
                <a:gd name="connsiteY0" fmla="*/ 54121 h 324720"/>
                <a:gd name="connsiteX1" fmla="*/ 54121 w 5707380"/>
                <a:gd name="connsiteY1" fmla="*/ 0 h 324720"/>
                <a:gd name="connsiteX2" fmla="*/ 5653259 w 5707380"/>
                <a:gd name="connsiteY2" fmla="*/ 0 h 324720"/>
                <a:gd name="connsiteX3" fmla="*/ 5707380 w 5707380"/>
                <a:gd name="connsiteY3" fmla="*/ 54121 h 324720"/>
                <a:gd name="connsiteX4" fmla="*/ 5707380 w 5707380"/>
                <a:gd name="connsiteY4" fmla="*/ 270599 h 324720"/>
                <a:gd name="connsiteX5" fmla="*/ 5653259 w 5707380"/>
                <a:gd name="connsiteY5" fmla="*/ 324720 h 324720"/>
                <a:gd name="connsiteX6" fmla="*/ 54121 w 5707380"/>
                <a:gd name="connsiteY6" fmla="*/ 324720 h 324720"/>
                <a:gd name="connsiteX7" fmla="*/ 0 w 5707380"/>
                <a:gd name="connsiteY7" fmla="*/ 270599 h 324720"/>
                <a:gd name="connsiteX8" fmla="*/ 0 w 570738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324720">
                  <a:moveTo>
                    <a:pt x="0" y="54121"/>
                  </a:moveTo>
                  <a:cubicBezTo>
                    <a:pt x="0" y="24231"/>
                    <a:pt x="24231" y="0"/>
                    <a:pt x="54121" y="0"/>
                  </a:cubicBezTo>
                  <a:lnTo>
                    <a:pt x="5653259" y="0"/>
                  </a:lnTo>
                  <a:cubicBezTo>
                    <a:pt x="5683149" y="0"/>
                    <a:pt x="5707380" y="24231"/>
                    <a:pt x="5707380" y="54121"/>
                  </a:cubicBezTo>
                  <a:lnTo>
                    <a:pt x="5707380" y="270599"/>
                  </a:lnTo>
                  <a:cubicBezTo>
                    <a:pt x="5707380" y="300489"/>
                    <a:pt x="5683149" y="324720"/>
                    <a:pt x="5653259" y="324720"/>
                  </a:cubicBezTo>
                  <a:lnTo>
                    <a:pt x="54121" y="324720"/>
                  </a:lnTo>
                  <a:cubicBezTo>
                    <a:pt x="24231" y="324720"/>
                    <a:pt x="0" y="300489"/>
                    <a:pt x="0" y="270599"/>
                  </a:cubicBezTo>
                  <a:lnTo>
                    <a:pt x="0" y="54121"/>
                  </a:ln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1577" tIns="15852" rIns="231577" bIns="15852" spcCol="1270" anchor="ctr"/>
            <a:lstStyle/>
            <a:p>
              <a:pPr defTabSz="622300" fontAlgn="auto">
                <a:lnSpc>
                  <a:spcPct val="90000"/>
                </a:lnSpc>
                <a:spcAft>
                  <a:spcPct val="35000"/>
                </a:spcAft>
                <a:defRPr/>
              </a:pPr>
              <a:r>
                <a:rPr lang="tr-TR" sz="1600" b="1" dirty="0">
                  <a:solidFill>
                    <a:schemeClr val="tx1"/>
                  </a:solidFill>
                </a:rPr>
                <a:t>6- </a:t>
              </a:r>
              <a:r>
                <a:rPr lang="tr-TR" sz="1600" b="1" dirty="0" smtClean="0">
                  <a:solidFill>
                    <a:schemeClr val="tx1"/>
                  </a:solidFill>
                </a:rPr>
                <a:t>DEFICIENCES</a:t>
              </a:r>
              <a:r>
                <a:rPr lang="en-GB" sz="1600" b="1" dirty="0" smtClean="0">
                  <a:solidFill>
                    <a:schemeClr val="tx1"/>
                  </a:solidFill>
                </a:rPr>
                <a:t> OF MONITORING SYSTEM AND INCOMPLETE DATA</a:t>
              </a:r>
              <a:endParaRPr lang="en-GB" sz="1600" b="1" dirty="0">
                <a:solidFill>
                  <a:schemeClr val="tx1"/>
                </a:solidFill>
              </a:endParaRPr>
            </a:p>
          </p:txBody>
        </p:sp>
        <p:sp>
          <p:nvSpPr>
            <p:cNvPr id="20" name="Serbest Form 19"/>
            <p:cNvSpPr/>
            <p:nvPr/>
          </p:nvSpPr>
          <p:spPr>
            <a:xfrm>
              <a:off x="1038867" y="4626238"/>
              <a:ext cx="6894287" cy="437043"/>
            </a:xfrm>
            <a:custGeom>
              <a:avLst/>
              <a:gdLst>
                <a:gd name="connsiteX0" fmla="*/ 0 w 5707380"/>
                <a:gd name="connsiteY0" fmla="*/ 54121 h 324720"/>
                <a:gd name="connsiteX1" fmla="*/ 54121 w 5707380"/>
                <a:gd name="connsiteY1" fmla="*/ 0 h 324720"/>
                <a:gd name="connsiteX2" fmla="*/ 5653259 w 5707380"/>
                <a:gd name="connsiteY2" fmla="*/ 0 h 324720"/>
                <a:gd name="connsiteX3" fmla="*/ 5707380 w 5707380"/>
                <a:gd name="connsiteY3" fmla="*/ 54121 h 324720"/>
                <a:gd name="connsiteX4" fmla="*/ 5707380 w 5707380"/>
                <a:gd name="connsiteY4" fmla="*/ 270599 h 324720"/>
                <a:gd name="connsiteX5" fmla="*/ 5653259 w 5707380"/>
                <a:gd name="connsiteY5" fmla="*/ 324720 h 324720"/>
                <a:gd name="connsiteX6" fmla="*/ 54121 w 5707380"/>
                <a:gd name="connsiteY6" fmla="*/ 324720 h 324720"/>
                <a:gd name="connsiteX7" fmla="*/ 0 w 5707380"/>
                <a:gd name="connsiteY7" fmla="*/ 270599 h 324720"/>
                <a:gd name="connsiteX8" fmla="*/ 0 w 570738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324720">
                  <a:moveTo>
                    <a:pt x="0" y="54121"/>
                  </a:moveTo>
                  <a:cubicBezTo>
                    <a:pt x="0" y="24231"/>
                    <a:pt x="24231" y="0"/>
                    <a:pt x="54121" y="0"/>
                  </a:cubicBezTo>
                  <a:lnTo>
                    <a:pt x="5653259" y="0"/>
                  </a:lnTo>
                  <a:cubicBezTo>
                    <a:pt x="5683149" y="0"/>
                    <a:pt x="5707380" y="24231"/>
                    <a:pt x="5707380" y="54121"/>
                  </a:cubicBezTo>
                  <a:lnTo>
                    <a:pt x="5707380" y="270599"/>
                  </a:lnTo>
                  <a:cubicBezTo>
                    <a:pt x="5707380" y="300489"/>
                    <a:pt x="5683149" y="324720"/>
                    <a:pt x="5653259" y="324720"/>
                  </a:cubicBezTo>
                  <a:lnTo>
                    <a:pt x="54121" y="324720"/>
                  </a:lnTo>
                  <a:cubicBezTo>
                    <a:pt x="24231" y="324720"/>
                    <a:pt x="0" y="300489"/>
                    <a:pt x="0" y="270599"/>
                  </a:cubicBezTo>
                  <a:lnTo>
                    <a:pt x="0" y="54121"/>
                  </a:lnTo>
                  <a:close/>
                </a:path>
              </a:pathLst>
            </a:custGeom>
            <a:grp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31577" tIns="15852" rIns="231577" bIns="15852" spcCol="1270" anchor="ctr"/>
            <a:lstStyle/>
            <a:p>
              <a:pPr defTabSz="622300" fontAlgn="auto">
                <a:lnSpc>
                  <a:spcPct val="90000"/>
                </a:lnSpc>
                <a:spcAft>
                  <a:spcPct val="35000"/>
                </a:spcAft>
                <a:defRPr/>
              </a:pPr>
              <a:r>
                <a:rPr lang="tr-TR" sz="1600" b="1" dirty="0">
                  <a:solidFill>
                    <a:schemeClr val="tx1"/>
                  </a:solidFill>
                </a:rPr>
                <a:t>7- LEGAL ISSUES</a:t>
              </a:r>
            </a:p>
          </p:txBody>
        </p:sp>
        <p:sp>
          <p:nvSpPr>
            <p:cNvPr id="22" name="Serbest Form 21"/>
            <p:cNvSpPr/>
            <p:nvPr/>
          </p:nvSpPr>
          <p:spPr>
            <a:xfrm>
              <a:off x="1020445" y="5125199"/>
              <a:ext cx="6894287" cy="437043"/>
            </a:xfrm>
            <a:custGeom>
              <a:avLst/>
              <a:gdLst>
                <a:gd name="connsiteX0" fmla="*/ 0 w 5707380"/>
                <a:gd name="connsiteY0" fmla="*/ 54121 h 324720"/>
                <a:gd name="connsiteX1" fmla="*/ 54121 w 5707380"/>
                <a:gd name="connsiteY1" fmla="*/ 0 h 324720"/>
                <a:gd name="connsiteX2" fmla="*/ 5653259 w 5707380"/>
                <a:gd name="connsiteY2" fmla="*/ 0 h 324720"/>
                <a:gd name="connsiteX3" fmla="*/ 5707380 w 5707380"/>
                <a:gd name="connsiteY3" fmla="*/ 54121 h 324720"/>
                <a:gd name="connsiteX4" fmla="*/ 5707380 w 5707380"/>
                <a:gd name="connsiteY4" fmla="*/ 270599 h 324720"/>
                <a:gd name="connsiteX5" fmla="*/ 5653259 w 5707380"/>
                <a:gd name="connsiteY5" fmla="*/ 324720 h 324720"/>
                <a:gd name="connsiteX6" fmla="*/ 54121 w 5707380"/>
                <a:gd name="connsiteY6" fmla="*/ 324720 h 324720"/>
                <a:gd name="connsiteX7" fmla="*/ 0 w 5707380"/>
                <a:gd name="connsiteY7" fmla="*/ 270599 h 324720"/>
                <a:gd name="connsiteX8" fmla="*/ 0 w 570738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324720">
                  <a:moveTo>
                    <a:pt x="0" y="54121"/>
                  </a:moveTo>
                  <a:cubicBezTo>
                    <a:pt x="0" y="24231"/>
                    <a:pt x="24231" y="0"/>
                    <a:pt x="54121" y="0"/>
                  </a:cubicBezTo>
                  <a:lnTo>
                    <a:pt x="5653259" y="0"/>
                  </a:lnTo>
                  <a:cubicBezTo>
                    <a:pt x="5683149" y="0"/>
                    <a:pt x="5707380" y="24231"/>
                    <a:pt x="5707380" y="54121"/>
                  </a:cubicBezTo>
                  <a:lnTo>
                    <a:pt x="5707380" y="270599"/>
                  </a:lnTo>
                  <a:cubicBezTo>
                    <a:pt x="5707380" y="300489"/>
                    <a:pt x="5683149" y="324720"/>
                    <a:pt x="5653259" y="324720"/>
                  </a:cubicBezTo>
                  <a:lnTo>
                    <a:pt x="54121" y="324720"/>
                  </a:lnTo>
                  <a:cubicBezTo>
                    <a:pt x="24231" y="324720"/>
                    <a:pt x="0" y="300489"/>
                    <a:pt x="0" y="270599"/>
                  </a:cubicBezTo>
                  <a:lnTo>
                    <a:pt x="0" y="54121"/>
                  </a:lnTo>
                  <a:close/>
                </a:path>
              </a:pathLst>
            </a:cu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1577" tIns="15852" rIns="231577" bIns="15852" spcCol="1270" anchor="ctr"/>
            <a:lstStyle/>
            <a:p>
              <a:pPr defTabSz="622300" fontAlgn="auto">
                <a:lnSpc>
                  <a:spcPct val="90000"/>
                </a:lnSpc>
                <a:spcAft>
                  <a:spcPct val="35000"/>
                </a:spcAft>
                <a:defRPr/>
              </a:pPr>
              <a:r>
                <a:rPr lang="tr-TR" sz="1600" b="1" dirty="0">
                  <a:solidFill>
                    <a:schemeClr val="tx1"/>
                  </a:solidFill>
                </a:rPr>
                <a:t>8- ORGANIZATIONAL STRUCTURE</a:t>
              </a:r>
            </a:p>
          </p:txBody>
        </p:sp>
        <p:sp>
          <p:nvSpPr>
            <p:cNvPr id="24" name="Serbest Form 23"/>
            <p:cNvSpPr/>
            <p:nvPr/>
          </p:nvSpPr>
          <p:spPr>
            <a:xfrm>
              <a:off x="1020445" y="5624159"/>
              <a:ext cx="6894287" cy="437043"/>
            </a:xfrm>
            <a:custGeom>
              <a:avLst/>
              <a:gdLst>
                <a:gd name="connsiteX0" fmla="*/ 0 w 5707380"/>
                <a:gd name="connsiteY0" fmla="*/ 54121 h 324720"/>
                <a:gd name="connsiteX1" fmla="*/ 54121 w 5707380"/>
                <a:gd name="connsiteY1" fmla="*/ 0 h 324720"/>
                <a:gd name="connsiteX2" fmla="*/ 5653259 w 5707380"/>
                <a:gd name="connsiteY2" fmla="*/ 0 h 324720"/>
                <a:gd name="connsiteX3" fmla="*/ 5707380 w 5707380"/>
                <a:gd name="connsiteY3" fmla="*/ 54121 h 324720"/>
                <a:gd name="connsiteX4" fmla="*/ 5707380 w 5707380"/>
                <a:gd name="connsiteY4" fmla="*/ 270599 h 324720"/>
                <a:gd name="connsiteX5" fmla="*/ 5653259 w 5707380"/>
                <a:gd name="connsiteY5" fmla="*/ 324720 h 324720"/>
                <a:gd name="connsiteX6" fmla="*/ 54121 w 5707380"/>
                <a:gd name="connsiteY6" fmla="*/ 324720 h 324720"/>
                <a:gd name="connsiteX7" fmla="*/ 0 w 5707380"/>
                <a:gd name="connsiteY7" fmla="*/ 270599 h 324720"/>
                <a:gd name="connsiteX8" fmla="*/ 0 w 570738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324720">
                  <a:moveTo>
                    <a:pt x="0" y="54121"/>
                  </a:moveTo>
                  <a:cubicBezTo>
                    <a:pt x="0" y="24231"/>
                    <a:pt x="24231" y="0"/>
                    <a:pt x="54121" y="0"/>
                  </a:cubicBezTo>
                  <a:lnTo>
                    <a:pt x="5653259" y="0"/>
                  </a:lnTo>
                  <a:cubicBezTo>
                    <a:pt x="5683149" y="0"/>
                    <a:pt x="5707380" y="24231"/>
                    <a:pt x="5707380" y="54121"/>
                  </a:cubicBezTo>
                  <a:lnTo>
                    <a:pt x="5707380" y="270599"/>
                  </a:lnTo>
                  <a:cubicBezTo>
                    <a:pt x="5707380" y="300489"/>
                    <a:pt x="5683149" y="324720"/>
                    <a:pt x="5653259" y="324720"/>
                  </a:cubicBezTo>
                  <a:lnTo>
                    <a:pt x="54121" y="324720"/>
                  </a:lnTo>
                  <a:cubicBezTo>
                    <a:pt x="24231" y="324720"/>
                    <a:pt x="0" y="300489"/>
                    <a:pt x="0" y="270599"/>
                  </a:cubicBezTo>
                  <a:lnTo>
                    <a:pt x="0" y="54121"/>
                  </a:lnTo>
                  <a:close/>
                </a:path>
              </a:pathLst>
            </a:custGeom>
            <a:grp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31577" tIns="15852" rIns="231577" bIns="15852" spcCol="1270" anchor="ctr"/>
            <a:lstStyle/>
            <a:p>
              <a:pPr algn="just" defTabSz="622300" fontAlgn="auto">
                <a:lnSpc>
                  <a:spcPct val="90000"/>
                </a:lnSpc>
                <a:spcAft>
                  <a:spcPct val="35000"/>
                </a:spcAft>
                <a:defRPr/>
              </a:pPr>
              <a:r>
                <a:rPr lang="tr-TR" sz="1600" b="1" dirty="0">
                  <a:solidFill>
                    <a:schemeClr val="tx1"/>
                  </a:solidFill>
                </a:rPr>
                <a:t>9- </a:t>
              </a:r>
              <a:r>
                <a:rPr lang="en-US" sz="1600" b="1" dirty="0">
                  <a:solidFill>
                    <a:schemeClr val="tx1"/>
                  </a:solidFill>
                </a:rPr>
                <a:t>CHALLENGE OF TRANSPOSING AND IMPLEMENTING ALL ELEMENTS OF THE EU WFD</a:t>
              </a:r>
              <a:endParaRPr lang="tr-TR" sz="1600" b="1" dirty="0">
                <a:solidFill>
                  <a:schemeClr val="tx1"/>
                </a:solidFil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28600"/>
            <a:ext cx="8893175" cy="679450"/>
          </a:xfrm>
        </p:spPr>
        <p:txBody>
          <a:bodyPr>
            <a:normAutofit/>
          </a:bodyPr>
          <a:lstStyle/>
          <a:p>
            <a:pPr algn="ctr"/>
            <a:r>
              <a:rPr lang="en-GB" sz="2400" b="1" dirty="0" smtClean="0">
                <a:latin typeface="Arial" charset="0"/>
              </a:rPr>
              <a:t>Main Challenges of Water Sector in Turkey</a:t>
            </a:r>
            <a:endParaRPr lang="en-GB" sz="3300" b="1" dirty="0" smtClean="0">
              <a:latin typeface="Tw Cen MT" pitchFamily="34" charset="0"/>
            </a:endParaRPr>
          </a:p>
        </p:txBody>
      </p:sp>
      <p:sp>
        <p:nvSpPr>
          <p:cNvPr id="32770" name="İçerik Yer Tutucusu 2"/>
          <p:cNvSpPr>
            <a:spLocks noGrp="1"/>
          </p:cNvSpPr>
          <p:nvPr>
            <p:ph sz="quarter" idx="4294967295"/>
          </p:nvPr>
        </p:nvSpPr>
        <p:spPr>
          <a:xfrm>
            <a:off x="250825" y="1196975"/>
            <a:ext cx="8515350" cy="5256213"/>
          </a:xfrm>
        </p:spPr>
        <p:txBody>
          <a:bodyPr/>
          <a:lstStyle/>
          <a:p>
            <a:pPr algn="just"/>
            <a:r>
              <a:rPr lang="en-US" sz="2000" dirty="0" smtClean="0">
                <a:latin typeface="Arial" charset="0"/>
              </a:rPr>
              <a:t>Water issues that Turkey faces today are largely derived due to </a:t>
            </a:r>
            <a:r>
              <a:rPr lang="en-US" sz="2000" b="1" i="1" u="sng" dirty="0" smtClean="0">
                <a:solidFill>
                  <a:srgbClr val="D60825"/>
                </a:solidFill>
                <a:latin typeface="Arial" charset="0"/>
              </a:rPr>
              <a:t>lack of good and efficient governance.</a:t>
            </a:r>
          </a:p>
          <a:p>
            <a:pPr algn="just">
              <a:buFont typeface="Wingdings" pitchFamily="2" charset="2"/>
              <a:buNone/>
            </a:pPr>
            <a:endParaRPr lang="en-US" sz="2000" b="1" i="1" u="sng" dirty="0" smtClean="0">
              <a:solidFill>
                <a:srgbClr val="D60825"/>
              </a:solidFill>
              <a:latin typeface="Arial" charset="0"/>
            </a:endParaRPr>
          </a:p>
          <a:p>
            <a:pPr algn="just"/>
            <a:r>
              <a:rPr lang="en-US" sz="2000" b="1" dirty="0" smtClean="0">
                <a:solidFill>
                  <a:schemeClr val="hlink"/>
                </a:solidFill>
                <a:latin typeface="Arial" charset="0"/>
              </a:rPr>
              <a:t>Organizational structure</a:t>
            </a:r>
            <a:r>
              <a:rPr lang="en-US" sz="2000" dirty="0" smtClean="0">
                <a:latin typeface="Arial" charset="0"/>
              </a:rPr>
              <a:t> for water resources management is </a:t>
            </a:r>
            <a:r>
              <a:rPr lang="en-US" sz="2000" b="1" dirty="0" smtClean="0">
                <a:solidFill>
                  <a:schemeClr val="hlink"/>
                </a:solidFill>
                <a:latin typeface="Arial" charset="0"/>
              </a:rPr>
              <a:t>highly centralized</a:t>
            </a:r>
            <a:r>
              <a:rPr lang="en-US" sz="2000" dirty="0" smtClean="0">
                <a:latin typeface="Arial" charset="0"/>
              </a:rPr>
              <a:t>.</a:t>
            </a:r>
          </a:p>
          <a:p>
            <a:pPr algn="just">
              <a:buFont typeface="Wingdings" pitchFamily="2" charset="2"/>
              <a:buNone/>
            </a:pPr>
            <a:endParaRPr lang="en-US" sz="2000" dirty="0" smtClean="0">
              <a:latin typeface="Arial" charset="0"/>
            </a:endParaRPr>
          </a:p>
          <a:p>
            <a:pPr algn="just"/>
            <a:r>
              <a:rPr lang="en-US" sz="2000" b="1" dirty="0" smtClean="0">
                <a:solidFill>
                  <a:schemeClr val="hlink"/>
                </a:solidFill>
                <a:latin typeface="Arial" charset="0"/>
              </a:rPr>
              <a:t>Stakeholder participation</a:t>
            </a:r>
            <a:r>
              <a:rPr lang="en-US" sz="2000" dirty="0" smtClean="0">
                <a:latin typeface="Arial" charset="0"/>
              </a:rPr>
              <a:t> in decision-making process is </a:t>
            </a:r>
            <a:r>
              <a:rPr lang="en-US" sz="2000" b="1" dirty="0" smtClean="0">
                <a:solidFill>
                  <a:schemeClr val="hlink"/>
                </a:solidFill>
                <a:latin typeface="Arial" charset="0"/>
              </a:rPr>
              <a:t>at a low level</a:t>
            </a:r>
            <a:r>
              <a:rPr lang="en-US" sz="2000" dirty="0" smtClean="0">
                <a:latin typeface="Arial" charset="0"/>
              </a:rPr>
              <a:t>. </a:t>
            </a:r>
          </a:p>
          <a:p>
            <a:pPr algn="just">
              <a:buFont typeface="Wingdings" pitchFamily="2" charset="2"/>
              <a:buNone/>
            </a:pPr>
            <a:endParaRPr lang="en-US" sz="2000" dirty="0" smtClean="0">
              <a:latin typeface="Arial" charset="0"/>
            </a:endParaRPr>
          </a:p>
          <a:p>
            <a:pPr algn="just"/>
            <a:r>
              <a:rPr lang="en-US" sz="2000" dirty="0" smtClean="0">
                <a:latin typeface="Arial" charset="0"/>
              </a:rPr>
              <a:t>The lack of a comprehensive </a:t>
            </a:r>
            <a:r>
              <a:rPr lang="en-US" sz="2000" b="1" dirty="0" smtClean="0">
                <a:solidFill>
                  <a:schemeClr val="hlink"/>
                </a:solidFill>
                <a:latin typeface="Arial" charset="0"/>
              </a:rPr>
              <a:t>water law</a:t>
            </a:r>
            <a:r>
              <a:rPr lang="en-US" sz="2000" dirty="0" smtClean="0">
                <a:latin typeface="Arial" charset="0"/>
              </a:rPr>
              <a:t>, </a:t>
            </a:r>
          </a:p>
          <a:p>
            <a:pPr algn="just">
              <a:buFont typeface="Wingdings" pitchFamily="2" charset="2"/>
              <a:buNone/>
            </a:pPr>
            <a:r>
              <a:rPr lang="en-US" sz="2000" dirty="0" smtClean="0">
                <a:latin typeface="Arial" charset="0"/>
              </a:rPr>
              <a:t>	fragmentation of the </a:t>
            </a:r>
            <a:r>
              <a:rPr lang="en-US" sz="2000" b="1" dirty="0" smtClean="0">
                <a:solidFill>
                  <a:schemeClr val="hlink"/>
                </a:solidFill>
                <a:latin typeface="Arial" charset="0"/>
              </a:rPr>
              <a:t>institutional framework</a:t>
            </a:r>
            <a:r>
              <a:rPr lang="en-US" sz="2000" dirty="0" smtClean="0">
                <a:latin typeface="Arial" charset="0"/>
              </a:rPr>
              <a:t>,</a:t>
            </a:r>
          </a:p>
          <a:p>
            <a:pPr algn="just">
              <a:buFont typeface="Wingdings" pitchFamily="2" charset="2"/>
              <a:buNone/>
            </a:pPr>
            <a:r>
              <a:rPr lang="en-US" sz="2000" dirty="0" smtClean="0">
                <a:latin typeface="Arial" charset="0"/>
              </a:rPr>
              <a:t>	complexity of </a:t>
            </a:r>
            <a:r>
              <a:rPr lang="en-US" sz="2000" b="1" dirty="0" smtClean="0">
                <a:solidFill>
                  <a:schemeClr val="hlink"/>
                </a:solidFill>
                <a:latin typeface="Arial" charset="0"/>
              </a:rPr>
              <a:t>coordination mechanisms</a:t>
            </a:r>
            <a:r>
              <a:rPr lang="en-US" sz="2000" dirty="0" smtClean="0">
                <a:latin typeface="Arial" charset="0"/>
              </a:rPr>
              <a:t> are the other major challenges in the Turkish water sector.</a:t>
            </a:r>
            <a:r>
              <a:rPr lang="en-US" sz="2400" dirty="0" smtClean="0">
                <a:latin typeface="Arial"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0" y="188913"/>
            <a:ext cx="8964613" cy="1068387"/>
          </a:xfrm>
        </p:spPr>
        <p:txBody>
          <a:bodyPr>
            <a:normAutofit/>
          </a:bodyPr>
          <a:lstStyle/>
          <a:p>
            <a:pPr algn="ctr" eaLnBrk="1" hangingPunct="1">
              <a:defRPr/>
            </a:pPr>
            <a:r>
              <a:rPr lang="en-US" sz="2400" b="1" dirty="0" smtClean="0"/>
              <a:t>Administrative boundaries matched with watershed boundaries</a:t>
            </a:r>
          </a:p>
        </p:txBody>
      </p:sp>
      <p:pic>
        <p:nvPicPr>
          <p:cNvPr id="35843" name="Picture 4" descr="Şekil 4"/>
          <p:cNvPicPr>
            <a:picLocks noGrp="1" noChangeAspect="1" noChangeArrowheads="1"/>
          </p:cNvPicPr>
          <p:nvPr>
            <p:ph idx="1"/>
          </p:nvPr>
        </p:nvPicPr>
        <p:blipFill>
          <a:blip r:embed="rId3"/>
          <a:stretch>
            <a:fillRect/>
          </a:stretch>
        </p:blipFill>
        <p:spPr>
          <a:xfrm>
            <a:off x="0" y="2000240"/>
            <a:ext cx="9144000" cy="3819761"/>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3850" y="476250"/>
            <a:ext cx="8686800" cy="647700"/>
          </a:xfrm>
        </p:spPr>
        <p:txBody>
          <a:bodyPr/>
          <a:lstStyle/>
          <a:p>
            <a:pPr algn="ctr" eaLnBrk="1" hangingPunct="1"/>
            <a:r>
              <a:rPr lang="en-US" sz="2400" b="1" dirty="0" smtClean="0"/>
              <a:t>Eastern Black Sea Watershed</a:t>
            </a:r>
          </a:p>
        </p:txBody>
      </p:sp>
      <p:pic>
        <p:nvPicPr>
          <p:cNvPr id="58371" name="Picture 2"/>
          <p:cNvPicPr>
            <a:picLocks noGrp="1" noChangeAspect="1" noChangeArrowheads="1"/>
          </p:cNvPicPr>
          <p:nvPr>
            <p:ph idx="1"/>
          </p:nvPr>
        </p:nvPicPr>
        <p:blipFill>
          <a:blip r:embed="rId3">
            <a:lum bright="-10000" contrast="20000"/>
          </a:blip>
          <a:srcRect/>
          <a:stretch>
            <a:fillRect/>
          </a:stretch>
        </p:blipFill>
        <p:spPr>
          <a:xfrm>
            <a:off x="1000100" y="1357298"/>
            <a:ext cx="7302502" cy="4668838"/>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331913" y="188913"/>
            <a:ext cx="5976937" cy="504825"/>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a:solidFill>
                  <a:schemeClr val="tx1"/>
                </a:solidFill>
                <a:latin typeface="Arial" charset="0"/>
              </a:rPr>
              <a:t>Determination of the Actors and the Management Purposes</a:t>
            </a:r>
            <a:endParaRPr lang="en-US" sz="1600" b="1" dirty="0">
              <a:solidFill>
                <a:schemeClr val="tx1"/>
              </a:solidFill>
            </a:endParaRPr>
          </a:p>
        </p:txBody>
      </p:sp>
      <p:sp>
        <p:nvSpPr>
          <p:cNvPr id="5" name="4 Dikdörtgen"/>
          <p:cNvSpPr/>
          <p:nvPr/>
        </p:nvSpPr>
        <p:spPr>
          <a:xfrm>
            <a:off x="2627313" y="1052513"/>
            <a:ext cx="3384550" cy="288925"/>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400" b="1" dirty="0">
                <a:solidFill>
                  <a:schemeClr val="tx1"/>
                </a:solidFill>
                <a:latin typeface="Arial" charset="0"/>
              </a:rPr>
              <a:t>Identification of Watershed system</a:t>
            </a:r>
            <a:endParaRPr lang="en-US" sz="1400" b="1" dirty="0">
              <a:solidFill>
                <a:schemeClr val="tx1"/>
              </a:solidFill>
            </a:endParaRPr>
          </a:p>
        </p:txBody>
      </p:sp>
      <p:sp>
        <p:nvSpPr>
          <p:cNvPr id="6" name="5 Dikdörtgen"/>
          <p:cNvSpPr/>
          <p:nvPr/>
        </p:nvSpPr>
        <p:spPr>
          <a:xfrm>
            <a:off x="250825" y="1844675"/>
            <a:ext cx="1476375" cy="576263"/>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400" dirty="0">
                <a:solidFill>
                  <a:schemeClr val="tx1"/>
                </a:solidFill>
                <a:latin typeface="Arial" charset="0"/>
              </a:rPr>
              <a:t>Improvement of monitoring network</a:t>
            </a:r>
            <a:endParaRPr lang="en-US" sz="1400" dirty="0">
              <a:solidFill>
                <a:schemeClr val="tx1"/>
              </a:solidFill>
            </a:endParaRPr>
          </a:p>
        </p:txBody>
      </p:sp>
      <p:sp>
        <p:nvSpPr>
          <p:cNvPr id="7" name="6 Dikdörtgen"/>
          <p:cNvSpPr/>
          <p:nvPr/>
        </p:nvSpPr>
        <p:spPr>
          <a:xfrm>
            <a:off x="1979613" y="1844675"/>
            <a:ext cx="1296987" cy="576263"/>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400" dirty="0">
                <a:solidFill>
                  <a:schemeClr val="tx1"/>
                </a:solidFill>
                <a:latin typeface="Arial" charset="0"/>
              </a:rPr>
              <a:t>Data </a:t>
            </a:r>
            <a:r>
              <a:rPr lang="en-US" sz="1400" dirty="0">
                <a:solidFill>
                  <a:schemeClr val="tx1"/>
                </a:solidFill>
                <a:latin typeface="Arial" charset="0"/>
              </a:rPr>
              <a:t>reliability</a:t>
            </a:r>
          </a:p>
        </p:txBody>
      </p:sp>
      <p:sp>
        <p:nvSpPr>
          <p:cNvPr id="8" name="7 Dikdörtgen"/>
          <p:cNvSpPr/>
          <p:nvPr/>
        </p:nvSpPr>
        <p:spPr>
          <a:xfrm>
            <a:off x="3492500" y="1773238"/>
            <a:ext cx="1655763" cy="769937"/>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400" dirty="0">
                <a:solidFill>
                  <a:schemeClr val="tx1"/>
                </a:solidFill>
                <a:latin typeface="Arial" charset="0"/>
              </a:rPr>
              <a:t>Forming databases</a:t>
            </a:r>
          </a:p>
        </p:txBody>
      </p:sp>
      <p:sp>
        <p:nvSpPr>
          <p:cNvPr id="9" name="8 Dikdörtgen"/>
          <p:cNvSpPr/>
          <p:nvPr/>
        </p:nvSpPr>
        <p:spPr>
          <a:xfrm>
            <a:off x="5435600" y="1916113"/>
            <a:ext cx="1295400" cy="576262"/>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400" dirty="0">
                <a:solidFill>
                  <a:schemeClr val="tx1"/>
                </a:solidFill>
                <a:latin typeface="Arial" charset="0"/>
              </a:rPr>
              <a:t>Data analyses</a:t>
            </a:r>
          </a:p>
        </p:txBody>
      </p:sp>
      <p:sp>
        <p:nvSpPr>
          <p:cNvPr id="10" name="9 Dikdörtgen"/>
          <p:cNvSpPr/>
          <p:nvPr/>
        </p:nvSpPr>
        <p:spPr>
          <a:xfrm>
            <a:off x="6948488" y="1844675"/>
            <a:ext cx="1476375" cy="719138"/>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400" dirty="0">
                <a:solidFill>
                  <a:schemeClr val="tx1"/>
                </a:solidFill>
              </a:rPr>
              <a:t>Online </a:t>
            </a:r>
            <a:r>
              <a:rPr lang="tr-TR" sz="1400" dirty="0">
                <a:solidFill>
                  <a:schemeClr val="tx1"/>
                </a:solidFill>
                <a:latin typeface="Arial" charset="0"/>
              </a:rPr>
              <a:t>data transfer</a:t>
            </a:r>
          </a:p>
        </p:txBody>
      </p:sp>
      <p:sp>
        <p:nvSpPr>
          <p:cNvPr id="11" name="10 Dikdörtgen"/>
          <p:cNvSpPr/>
          <p:nvPr/>
        </p:nvSpPr>
        <p:spPr>
          <a:xfrm>
            <a:off x="684213" y="2708275"/>
            <a:ext cx="2303462" cy="57626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400" dirty="0">
                <a:solidFill>
                  <a:schemeClr val="tx1"/>
                </a:solidFill>
                <a:latin typeface="Arial" charset="0"/>
              </a:rPr>
              <a:t>Watershed Modeling</a:t>
            </a:r>
          </a:p>
        </p:txBody>
      </p:sp>
      <p:sp>
        <p:nvSpPr>
          <p:cNvPr id="13" name="12 Dikdörtgen"/>
          <p:cNvSpPr/>
          <p:nvPr/>
        </p:nvSpPr>
        <p:spPr>
          <a:xfrm>
            <a:off x="1258888" y="3716338"/>
            <a:ext cx="3744912" cy="5762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400" dirty="0">
                <a:solidFill>
                  <a:schemeClr val="tx1"/>
                </a:solidFill>
                <a:latin typeface="Arial" charset="0"/>
              </a:rPr>
              <a:t>Evaluation of decisions taken and their impact</a:t>
            </a:r>
            <a:endParaRPr lang="en-US" sz="1400" dirty="0">
              <a:solidFill>
                <a:schemeClr val="tx1"/>
              </a:solidFill>
            </a:endParaRPr>
          </a:p>
        </p:txBody>
      </p:sp>
      <p:sp>
        <p:nvSpPr>
          <p:cNvPr id="14" name="13 Dikdörtgen"/>
          <p:cNvSpPr/>
          <p:nvPr/>
        </p:nvSpPr>
        <p:spPr>
          <a:xfrm>
            <a:off x="5651500" y="3716338"/>
            <a:ext cx="2665413" cy="5762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400" dirty="0">
                <a:solidFill>
                  <a:schemeClr val="tx1"/>
                </a:solidFill>
                <a:latin typeface="Arial" charset="0"/>
              </a:rPr>
              <a:t>Decision Models</a:t>
            </a:r>
          </a:p>
        </p:txBody>
      </p:sp>
      <p:sp>
        <p:nvSpPr>
          <p:cNvPr id="15" name="14 Dikdörtgen"/>
          <p:cNvSpPr/>
          <p:nvPr/>
        </p:nvSpPr>
        <p:spPr>
          <a:xfrm>
            <a:off x="2051050" y="4508500"/>
            <a:ext cx="4321175"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400" dirty="0">
                <a:solidFill>
                  <a:schemeClr val="tx1"/>
                </a:solidFill>
                <a:latin typeface="Arial" charset="0"/>
              </a:rPr>
              <a:t>Determination of Management Decisions</a:t>
            </a:r>
            <a:endParaRPr lang="en-US" sz="1400" dirty="0">
              <a:solidFill>
                <a:schemeClr val="tx1"/>
              </a:solidFill>
            </a:endParaRPr>
          </a:p>
        </p:txBody>
      </p:sp>
      <p:sp>
        <p:nvSpPr>
          <p:cNvPr id="16" name="15 Dikdörtgen"/>
          <p:cNvSpPr/>
          <p:nvPr/>
        </p:nvSpPr>
        <p:spPr>
          <a:xfrm>
            <a:off x="2484438" y="5300663"/>
            <a:ext cx="4319587" cy="3603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400" dirty="0">
                <a:solidFill>
                  <a:schemeClr val="tx1"/>
                </a:solidFill>
                <a:latin typeface="Arial" charset="0"/>
              </a:rPr>
              <a:t>Application and Monitoring</a:t>
            </a:r>
          </a:p>
        </p:txBody>
      </p:sp>
      <p:sp>
        <p:nvSpPr>
          <p:cNvPr id="17" name="16 Dikdörtgen"/>
          <p:cNvSpPr/>
          <p:nvPr/>
        </p:nvSpPr>
        <p:spPr>
          <a:xfrm>
            <a:off x="2555875" y="5949950"/>
            <a:ext cx="5545138" cy="6540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400" dirty="0">
                <a:solidFill>
                  <a:schemeClr val="tx1"/>
                </a:solidFill>
                <a:latin typeface="Arial" charset="0"/>
              </a:rPr>
              <a:t>Querrying actors, purposes of management and the proposed Management Plan</a:t>
            </a:r>
            <a:endParaRPr lang="en-US" sz="1400" dirty="0">
              <a:solidFill>
                <a:schemeClr val="tx1"/>
              </a:solidFill>
            </a:endParaRPr>
          </a:p>
        </p:txBody>
      </p:sp>
      <p:sp>
        <p:nvSpPr>
          <p:cNvPr id="18" name="17 Aşağı Ok"/>
          <p:cNvSpPr/>
          <p:nvPr/>
        </p:nvSpPr>
        <p:spPr>
          <a:xfrm>
            <a:off x="4067175" y="765175"/>
            <a:ext cx="484188"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1800">
              <a:solidFill>
                <a:prstClr val="white"/>
              </a:solidFill>
            </a:endParaRPr>
          </a:p>
        </p:txBody>
      </p:sp>
      <p:sp>
        <p:nvSpPr>
          <p:cNvPr id="21" name="Düz Bağlayıcı 3"/>
          <p:cNvSpPr/>
          <p:nvPr/>
        </p:nvSpPr>
        <p:spPr>
          <a:xfrm>
            <a:off x="900113" y="1341438"/>
            <a:ext cx="3360737" cy="287337"/>
          </a:xfrm>
          <a:custGeom>
            <a:avLst/>
            <a:gdLst/>
            <a:ahLst/>
            <a:cxnLst/>
            <a:rect l="0" t="0" r="0" b="0"/>
            <a:pathLst>
              <a:path>
                <a:moveTo>
                  <a:pt x="3360955" y="0"/>
                </a:moveTo>
                <a:lnTo>
                  <a:pt x="3360955" y="316035"/>
                </a:lnTo>
                <a:lnTo>
                  <a:pt x="0" y="316035"/>
                </a:lnTo>
                <a:lnTo>
                  <a:pt x="0" y="597871"/>
                </a:lnTo>
              </a:path>
            </a:pathLst>
          </a:custGeom>
          <a:noFill/>
          <a:ln w="57150">
            <a:solidFill>
              <a:srgbClr val="FFC00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 name="22 Grup"/>
          <p:cNvGrpSpPr>
            <a:grpSpLocks/>
          </p:cNvGrpSpPr>
          <p:nvPr/>
        </p:nvGrpSpPr>
        <p:grpSpPr bwMode="auto">
          <a:xfrm>
            <a:off x="1547813" y="2133600"/>
            <a:ext cx="215900" cy="142875"/>
            <a:chOff x="2731964" y="3760445"/>
            <a:chExt cx="597871" cy="91440"/>
          </a:xfrm>
        </p:grpSpPr>
        <p:sp>
          <p:nvSpPr>
            <p:cNvPr id="24" name="Düz Bağlayıcı 3"/>
            <p:cNvSpPr/>
            <p:nvPr/>
          </p:nvSpPr>
          <p:spPr>
            <a:xfrm>
              <a:off x="2731964" y="3760445"/>
              <a:ext cx="597871" cy="91440"/>
            </a:xfrm>
            <a:custGeom>
              <a:avLst/>
              <a:gdLst/>
              <a:ahLst/>
              <a:cxnLst/>
              <a:rect l="0" t="0" r="0" b="0"/>
              <a:pathLst>
                <a:path>
                  <a:moveTo>
                    <a:pt x="0" y="45720"/>
                  </a:moveTo>
                  <a:lnTo>
                    <a:pt x="597871" y="45720"/>
                  </a:lnTo>
                </a:path>
              </a:pathLst>
            </a:custGeom>
            <a:noFill/>
            <a:ln w="57150">
              <a:solidFill>
                <a:srgbClr val="FFC00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Düz Bağlayıcı 4"/>
            <p:cNvSpPr/>
            <p:nvPr/>
          </p:nvSpPr>
          <p:spPr>
            <a:xfrm>
              <a:off x="3013315" y="3803117"/>
              <a:ext cx="35169" cy="6096"/>
            </a:xfrm>
            <a:prstGeom prst="rect">
              <a:avLst/>
            </a:prstGeom>
            <a:ln w="57150">
              <a:solidFill>
                <a:srgbClr val="FFC000"/>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tr-TR" sz="500">
                <a:solidFill>
                  <a:prstClr val="black">
                    <a:hueOff val="0"/>
                    <a:satOff val="0"/>
                    <a:lumOff val="0"/>
                    <a:alphaOff val="0"/>
                  </a:prstClr>
                </a:solidFill>
              </a:endParaRPr>
            </a:p>
          </p:txBody>
        </p:sp>
      </p:grpSp>
      <p:sp>
        <p:nvSpPr>
          <p:cNvPr id="26" name="Düz Bağlayıcı 3"/>
          <p:cNvSpPr/>
          <p:nvPr/>
        </p:nvSpPr>
        <p:spPr>
          <a:xfrm>
            <a:off x="3059113" y="2133600"/>
            <a:ext cx="215900" cy="142875"/>
          </a:xfrm>
          <a:custGeom>
            <a:avLst/>
            <a:gdLst/>
            <a:ahLst/>
            <a:cxnLst/>
            <a:rect l="0" t="0" r="0" b="0"/>
            <a:pathLst>
              <a:path>
                <a:moveTo>
                  <a:pt x="0" y="45720"/>
                </a:moveTo>
                <a:lnTo>
                  <a:pt x="597871" y="45720"/>
                </a:lnTo>
              </a:path>
            </a:pathLst>
          </a:custGeom>
          <a:noFill/>
          <a:ln w="57150">
            <a:solidFill>
              <a:srgbClr val="FFC00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Düz Bağlayıcı 3"/>
          <p:cNvSpPr/>
          <p:nvPr/>
        </p:nvSpPr>
        <p:spPr>
          <a:xfrm>
            <a:off x="5076825" y="2133600"/>
            <a:ext cx="215900" cy="142875"/>
          </a:xfrm>
          <a:custGeom>
            <a:avLst/>
            <a:gdLst/>
            <a:ahLst/>
            <a:cxnLst/>
            <a:rect l="0" t="0" r="0" b="0"/>
            <a:pathLst>
              <a:path>
                <a:moveTo>
                  <a:pt x="0" y="45720"/>
                </a:moveTo>
                <a:lnTo>
                  <a:pt x="597871" y="45720"/>
                </a:lnTo>
              </a:path>
            </a:pathLst>
          </a:custGeom>
          <a:noFill/>
          <a:ln w="57150">
            <a:solidFill>
              <a:srgbClr val="FFC00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Düz Bağlayıcı 3"/>
          <p:cNvSpPr/>
          <p:nvPr/>
        </p:nvSpPr>
        <p:spPr>
          <a:xfrm>
            <a:off x="6588125" y="2133600"/>
            <a:ext cx="215900" cy="142875"/>
          </a:xfrm>
          <a:custGeom>
            <a:avLst/>
            <a:gdLst/>
            <a:ahLst/>
            <a:cxnLst/>
            <a:rect l="0" t="0" r="0" b="0"/>
            <a:pathLst>
              <a:path>
                <a:moveTo>
                  <a:pt x="0" y="45720"/>
                </a:moveTo>
                <a:lnTo>
                  <a:pt x="597871" y="45720"/>
                </a:lnTo>
              </a:path>
            </a:pathLst>
          </a:custGeom>
          <a:noFill/>
          <a:ln w="57150">
            <a:solidFill>
              <a:srgbClr val="FFC00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29 Dikdörtgen"/>
          <p:cNvSpPr/>
          <p:nvPr/>
        </p:nvSpPr>
        <p:spPr>
          <a:xfrm>
            <a:off x="4427538" y="2781300"/>
            <a:ext cx="2952750" cy="57626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400" dirty="0">
                <a:solidFill>
                  <a:schemeClr val="tx1"/>
                </a:solidFill>
                <a:latin typeface="Arial" charset="0"/>
              </a:rPr>
              <a:t>Scenarios</a:t>
            </a:r>
          </a:p>
        </p:txBody>
      </p:sp>
      <p:sp>
        <p:nvSpPr>
          <p:cNvPr id="34" name="Düz Bağlayıcı 3"/>
          <p:cNvSpPr/>
          <p:nvPr/>
        </p:nvSpPr>
        <p:spPr>
          <a:xfrm>
            <a:off x="1187450" y="2349500"/>
            <a:ext cx="3313113" cy="287338"/>
          </a:xfrm>
          <a:custGeom>
            <a:avLst/>
            <a:gdLst/>
            <a:ahLst/>
            <a:cxnLst/>
            <a:rect l="0" t="0" r="0" b="0"/>
            <a:pathLst>
              <a:path>
                <a:moveTo>
                  <a:pt x="3360955" y="0"/>
                </a:moveTo>
                <a:lnTo>
                  <a:pt x="3360955" y="316035"/>
                </a:lnTo>
                <a:lnTo>
                  <a:pt x="0" y="316035"/>
                </a:lnTo>
                <a:lnTo>
                  <a:pt x="0" y="597871"/>
                </a:lnTo>
              </a:path>
            </a:pathLst>
          </a:custGeom>
          <a:noFill/>
          <a:ln w="57150">
            <a:solidFill>
              <a:srgbClr val="FFC00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Düz Bağlayıcı 3"/>
          <p:cNvSpPr/>
          <p:nvPr/>
        </p:nvSpPr>
        <p:spPr>
          <a:xfrm>
            <a:off x="4787900" y="2349500"/>
            <a:ext cx="3311525" cy="495300"/>
          </a:xfrm>
          <a:custGeom>
            <a:avLst/>
            <a:gdLst/>
            <a:ahLst/>
            <a:cxnLst/>
            <a:rect l="0" t="0" r="0" b="0"/>
            <a:pathLst>
              <a:path>
                <a:moveTo>
                  <a:pt x="3360955" y="0"/>
                </a:moveTo>
                <a:lnTo>
                  <a:pt x="3360955" y="316035"/>
                </a:lnTo>
                <a:lnTo>
                  <a:pt x="0" y="316035"/>
                </a:lnTo>
                <a:lnTo>
                  <a:pt x="0" y="597871"/>
                </a:lnTo>
              </a:path>
            </a:pathLst>
          </a:custGeom>
          <a:noFill/>
          <a:ln w="57150">
            <a:solidFill>
              <a:srgbClr val="FFC00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Düz Bağlayıcı 3"/>
          <p:cNvSpPr/>
          <p:nvPr/>
        </p:nvSpPr>
        <p:spPr>
          <a:xfrm>
            <a:off x="3348038" y="2997200"/>
            <a:ext cx="1152525" cy="144463"/>
          </a:xfrm>
          <a:custGeom>
            <a:avLst/>
            <a:gdLst/>
            <a:ahLst/>
            <a:cxnLst/>
            <a:rect l="0" t="0" r="0" b="0"/>
            <a:pathLst>
              <a:path>
                <a:moveTo>
                  <a:pt x="0" y="45720"/>
                </a:moveTo>
                <a:lnTo>
                  <a:pt x="597871" y="45720"/>
                </a:lnTo>
              </a:path>
            </a:pathLst>
          </a:custGeom>
          <a:noFill/>
          <a:ln w="57150">
            <a:solidFill>
              <a:srgbClr val="FFC00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Düz Bağlayıcı 3"/>
          <p:cNvSpPr/>
          <p:nvPr/>
        </p:nvSpPr>
        <p:spPr>
          <a:xfrm flipH="1">
            <a:off x="5219700" y="3933825"/>
            <a:ext cx="360363" cy="287338"/>
          </a:xfrm>
          <a:custGeom>
            <a:avLst/>
            <a:gdLst/>
            <a:ahLst/>
            <a:cxnLst/>
            <a:rect l="0" t="0" r="0" b="0"/>
            <a:pathLst>
              <a:path>
                <a:moveTo>
                  <a:pt x="0" y="45720"/>
                </a:moveTo>
                <a:lnTo>
                  <a:pt x="597871" y="45720"/>
                </a:lnTo>
              </a:path>
            </a:pathLst>
          </a:custGeom>
          <a:noFill/>
          <a:ln w="57150">
            <a:solidFill>
              <a:srgbClr val="FFC00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Düz Bağlayıcı 3"/>
          <p:cNvSpPr/>
          <p:nvPr/>
        </p:nvSpPr>
        <p:spPr>
          <a:xfrm>
            <a:off x="2843213" y="3141663"/>
            <a:ext cx="3313112" cy="495300"/>
          </a:xfrm>
          <a:custGeom>
            <a:avLst/>
            <a:gdLst/>
            <a:ahLst/>
            <a:cxnLst/>
            <a:rect l="0" t="0" r="0" b="0"/>
            <a:pathLst>
              <a:path>
                <a:moveTo>
                  <a:pt x="3360955" y="0"/>
                </a:moveTo>
                <a:lnTo>
                  <a:pt x="3360955" y="316035"/>
                </a:lnTo>
                <a:lnTo>
                  <a:pt x="0" y="316035"/>
                </a:lnTo>
                <a:lnTo>
                  <a:pt x="0" y="597871"/>
                </a:lnTo>
              </a:path>
            </a:pathLst>
          </a:custGeom>
          <a:noFill/>
          <a:ln w="57150">
            <a:solidFill>
              <a:srgbClr val="FFC000"/>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cxnSp>
        <p:nvCxnSpPr>
          <p:cNvPr id="44" name="43 Düz Ok Bağlayıcısı"/>
          <p:cNvCxnSpPr/>
          <p:nvPr/>
        </p:nvCxnSpPr>
        <p:spPr>
          <a:xfrm rot="5400000">
            <a:off x="2628107" y="4455319"/>
            <a:ext cx="430212"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8" name="47 Düz Ok Bağlayıcısı"/>
          <p:cNvCxnSpPr/>
          <p:nvPr/>
        </p:nvCxnSpPr>
        <p:spPr>
          <a:xfrm rot="5400000">
            <a:off x="2648743" y="5228432"/>
            <a:ext cx="430213"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9" name="48 Düz Ok Bağlayıcısı"/>
          <p:cNvCxnSpPr/>
          <p:nvPr/>
        </p:nvCxnSpPr>
        <p:spPr>
          <a:xfrm rot="5400000">
            <a:off x="2701132" y="5804694"/>
            <a:ext cx="430212"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6" name="55 Düz Ok Bağlayıcısı"/>
          <p:cNvCxnSpPr/>
          <p:nvPr/>
        </p:nvCxnSpPr>
        <p:spPr>
          <a:xfrm rot="5400000" flipH="1" flipV="1">
            <a:off x="-2808287" y="3392488"/>
            <a:ext cx="5976937" cy="1587"/>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62 Düz Bağlayıcı"/>
          <p:cNvCxnSpPr/>
          <p:nvPr/>
        </p:nvCxnSpPr>
        <p:spPr>
          <a:xfrm>
            <a:off x="179388" y="6381750"/>
            <a:ext cx="237648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73 Düz Bağlayıcı"/>
          <p:cNvCxnSpPr/>
          <p:nvPr/>
        </p:nvCxnSpPr>
        <p:spPr>
          <a:xfrm>
            <a:off x="179388" y="404813"/>
            <a:ext cx="863600" cy="0"/>
          </a:xfrm>
          <a:prstGeom prst="line">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77 Düz Bağlayıcı"/>
          <p:cNvCxnSpPr/>
          <p:nvPr/>
        </p:nvCxnSpPr>
        <p:spPr>
          <a:xfrm>
            <a:off x="539750" y="5516563"/>
            <a:ext cx="208756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9" name="78 Düz Ok Bağlayıcısı"/>
          <p:cNvCxnSpPr/>
          <p:nvPr/>
        </p:nvCxnSpPr>
        <p:spPr>
          <a:xfrm rot="5400000" flipH="1" flipV="1">
            <a:off x="-973137" y="4005263"/>
            <a:ext cx="3024187" cy="158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38 Sağ Ayraç"/>
          <p:cNvSpPr/>
          <p:nvPr/>
        </p:nvSpPr>
        <p:spPr>
          <a:xfrm>
            <a:off x="8459788" y="1700213"/>
            <a:ext cx="53975" cy="100806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sz="1800">
              <a:solidFill>
                <a:prstClr val="black"/>
              </a:solidFill>
            </a:endParaRPr>
          </a:p>
        </p:txBody>
      </p:sp>
      <p:sp>
        <p:nvSpPr>
          <p:cNvPr id="40" name="39 Sağ Ayraç"/>
          <p:cNvSpPr/>
          <p:nvPr/>
        </p:nvSpPr>
        <p:spPr>
          <a:xfrm>
            <a:off x="8459788" y="2781300"/>
            <a:ext cx="73025" cy="158432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sz="1800">
              <a:solidFill>
                <a:prstClr val="black"/>
              </a:solidFill>
            </a:endParaRPr>
          </a:p>
        </p:txBody>
      </p:sp>
      <p:sp>
        <p:nvSpPr>
          <p:cNvPr id="59429" name="40 Metin kutusu"/>
          <p:cNvSpPr txBox="1">
            <a:spLocks noChangeArrowheads="1"/>
          </p:cNvSpPr>
          <p:nvPr/>
        </p:nvSpPr>
        <p:spPr bwMode="auto">
          <a:xfrm rot="5400000">
            <a:off x="7985919" y="1681956"/>
            <a:ext cx="1766888" cy="460375"/>
          </a:xfrm>
          <a:prstGeom prst="rect">
            <a:avLst/>
          </a:prstGeom>
          <a:noFill/>
          <a:ln w="9525">
            <a:noFill/>
            <a:miter lim="800000"/>
            <a:headEnd/>
            <a:tailEnd/>
          </a:ln>
        </p:spPr>
        <p:txBody>
          <a:bodyPr>
            <a:spAutoFit/>
          </a:bodyPr>
          <a:lstStyle/>
          <a:p>
            <a:pPr algn="ctr"/>
            <a:r>
              <a:rPr lang="en-US" sz="1200" b="1">
                <a:solidFill>
                  <a:srgbClr val="FF0000"/>
                </a:solidFill>
              </a:rPr>
              <a:t>Watershed Information System</a:t>
            </a:r>
          </a:p>
        </p:txBody>
      </p:sp>
      <p:sp>
        <p:nvSpPr>
          <p:cNvPr id="59430" name="41 Metin kutusu"/>
          <p:cNvSpPr txBox="1">
            <a:spLocks noChangeArrowheads="1"/>
          </p:cNvSpPr>
          <p:nvPr/>
        </p:nvSpPr>
        <p:spPr bwMode="auto">
          <a:xfrm rot="5400000">
            <a:off x="7800975" y="3627438"/>
            <a:ext cx="2030413" cy="274637"/>
          </a:xfrm>
          <a:prstGeom prst="rect">
            <a:avLst/>
          </a:prstGeom>
          <a:noFill/>
          <a:ln w="9525">
            <a:noFill/>
            <a:miter lim="800000"/>
            <a:headEnd/>
            <a:tailEnd/>
          </a:ln>
        </p:spPr>
        <p:txBody>
          <a:bodyPr wrap="none">
            <a:spAutoFit/>
          </a:bodyPr>
          <a:lstStyle/>
          <a:p>
            <a:r>
              <a:rPr lang="en-US" sz="1200" b="1">
                <a:solidFill>
                  <a:srgbClr val="FF0000"/>
                </a:solidFill>
              </a:rPr>
              <a:t>Decision Support System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179388" y="722313"/>
            <a:ext cx="4392612" cy="5805487"/>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3500000" scaled="1"/>
            <a:tileRect/>
          </a:gradFill>
        </p:spPr>
        <p:style>
          <a:lnRef idx="3">
            <a:schemeClr val="lt1"/>
          </a:lnRef>
          <a:fillRef idx="1">
            <a:schemeClr val="accent3"/>
          </a:fillRef>
          <a:effectRef idx="1">
            <a:schemeClr val="accent3"/>
          </a:effectRef>
          <a:fontRef idx="minor">
            <a:schemeClr val="lt1"/>
          </a:fontRef>
        </p:style>
        <p:txBody>
          <a:bodyPr anchor="ctr"/>
          <a:lstStyle/>
          <a:p>
            <a:pPr>
              <a:defRPr/>
            </a:pPr>
            <a:r>
              <a:rPr lang="en-US" sz="1800" b="1" u="sng" dirty="0">
                <a:solidFill>
                  <a:schemeClr val="tx1"/>
                </a:solidFill>
                <a:latin typeface="Arial" charset="0"/>
              </a:rPr>
              <a:t>GENERAL DIRECTORATE OF STATE WATER WORKS</a:t>
            </a:r>
          </a:p>
          <a:p>
            <a:pPr>
              <a:defRPr/>
            </a:pPr>
            <a:endParaRPr lang="en-US" sz="1800" b="1" u="sng" dirty="0">
              <a:solidFill>
                <a:schemeClr val="tx1"/>
              </a:solidFill>
            </a:endParaRPr>
          </a:p>
          <a:p>
            <a:pPr>
              <a:buFont typeface="Arial" charset="0"/>
              <a:buChar char="•"/>
              <a:defRPr/>
            </a:pPr>
            <a:r>
              <a:rPr lang="en-US" sz="1800" b="1" dirty="0" smtClean="0">
                <a:solidFill>
                  <a:schemeClr val="tx1"/>
                </a:solidFill>
              </a:rPr>
              <a:t>1</a:t>
            </a:r>
            <a:r>
              <a:rPr lang="tr-TR" sz="1800" b="1" dirty="0" smtClean="0">
                <a:solidFill>
                  <a:schemeClr val="tx1"/>
                </a:solidFill>
              </a:rPr>
              <a:t>31</a:t>
            </a:r>
            <a:r>
              <a:rPr lang="en-US" sz="1800" b="1" dirty="0" smtClean="0">
                <a:solidFill>
                  <a:schemeClr val="tx1"/>
                </a:solidFill>
              </a:rPr>
              <a:t>0</a:t>
            </a:r>
            <a:r>
              <a:rPr lang="en-US" sz="1800" dirty="0" smtClean="0">
                <a:solidFill>
                  <a:schemeClr val="tx1"/>
                </a:solidFill>
              </a:rPr>
              <a:t> </a:t>
            </a:r>
            <a:r>
              <a:rPr lang="en-US" sz="1800" dirty="0">
                <a:solidFill>
                  <a:schemeClr val="tx1"/>
                </a:solidFill>
              </a:rPr>
              <a:t>stations conduct seasonal analyses </a:t>
            </a:r>
            <a:r>
              <a:rPr lang="en-US" dirty="0" smtClean="0">
                <a:solidFill>
                  <a:schemeClr val="tx1"/>
                </a:solidFill>
              </a:rPr>
              <a:t>(</a:t>
            </a:r>
            <a:r>
              <a:rPr lang="en-US" dirty="0" smtClean="0">
                <a:solidFill>
                  <a:schemeClr val="tx1"/>
                </a:solidFill>
              </a:rPr>
              <a:t>4 times a year</a:t>
            </a:r>
            <a:r>
              <a:rPr lang="tr-TR" dirty="0" smtClean="0">
                <a:solidFill>
                  <a:schemeClr val="tx1"/>
                </a:solidFill>
              </a:rPr>
              <a:t>; </a:t>
            </a:r>
            <a:r>
              <a:rPr lang="en-GB" dirty="0" smtClean="0">
                <a:solidFill>
                  <a:schemeClr val="tx1"/>
                </a:solidFill>
              </a:rPr>
              <a:t>59% for  drinking purposes and 41%</a:t>
            </a:r>
            <a:r>
              <a:rPr lang="tr-TR" dirty="0" smtClean="0">
                <a:solidFill>
                  <a:schemeClr val="tx1"/>
                </a:solidFill>
              </a:rPr>
              <a:t> </a:t>
            </a:r>
            <a:r>
              <a:rPr lang="en-GB" dirty="0" smtClean="0">
                <a:solidFill>
                  <a:schemeClr val="tx1"/>
                </a:solidFill>
              </a:rPr>
              <a:t>for general </a:t>
            </a:r>
            <a:r>
              <a:rPr lang="en-GB" dirty="0" smtClean="0">
                <a:solidFill>
                  <a:schemeClr val="tx1"/>
                </a:solidFill>
              </a:rPr>
              <a:t>use</a:t>
            </a:r>
            <a:r>
              <a:rPr lang="en-US" dirty="0" smtClean="0">
                <a:solidFill>
                  <a:schemeClr val="tx1"/>
                </a:solidFill>
              </a:rPr>
              <a:t>) </a:t>
            </a:r>
            <a:endParaRPr lang="en-US" sz="1800" dirty="0">
              <a:solidFill>
                <a:schemeClr val="tx1"/>
              </a:solidFill>
            </a:endParaRPr>
          </a:p>
          <a:p>
            <a:pPr>
              <a:buFont typeface="Arial" charset="0"/>
              <a:buChar char="•"/>
              <a:defRPr/>
            </a:pPr>
            <a:r>
              <a:rPr lang="en-US" sz="1800" dirty="0">
                <a:solidFill>
                  <a:schemeClr val="tx1"/>
                </a:solidFill>
              </a:rPr>
              <a:t>Additionally heavy metal (6 times) and biological analyses in drinking water </a:t>
            </a:r>
          </a:p>
          <a:p>
            <a:pPr>
              <a:buFont typeface="Arial" charset="0"/>
              <a:buChar char="•"/>
              <a:defRPr/>
            </a:pPr>
            <a:r>
              <a:rPr lang="en-US" sz="1800" dirty="0">
                <a:solidFill>
                  <a:schemeClr val="tx1"/>
                </a:solidFill>
              </a:rPr>
              <a:t>35 parameters are analyzed in groundwater's (2 times a year)</a:t>
            </a:r>
          </a:p>
          <a:p>
            <a:pPr>
              <a:buFont typeface="Arial" charset="0"/>
              <a:buChar char="•"/>
              <a:defRPr/>
            </a:pPr>
            <a:endParaRPr lang="en-US" sz="1800" u="sng" dirty="0">
              <a:solidFill>
                <a:schemeClr val="tx1"/>
              </a:solidFill>
            </a:endParaRPr>
          </a:p>
          <a:p>
            <a:pPr>
              <a:defRPr/>
            </a:pPr>
            <a:endParaRPr lang="tr-TR" sz="1800" b="1" u="sng" dirty="0">
              <a:solidFill>
                <a:schemeClr val="tx1"/>
              </a:solidFill>
            </a:endParaRPr>
          </a:p>
          <a:p>
            <a:pPr>
              <a:defRPr/>
            </a:pPr>
            <a:r>
              <a:rPr lang="en-US" sz="1800" b="1" u="sng" dirty="0">
                <a:solidFill>
                  <a:schemeClr val="tx1"/>
                </a:solidFill>
              </a:rPr>
              <a:t>Former General Directorate of Electrical Power Resources Survey and Development Administration </a:t>
            </a:r>
            <a:endParaRPr lang="tr-TR" sz="1800" b="1" u="sng" dirty="0">
              <a:solidFill>
                <a:schemeClr val="tx1"/>
              </a:solidFill>
            </a:endParaRPr>
          </a:p>
          <a:p>
            <a:pPr>
              <a:defRPr/>
            </a:pPr>
            <a:r>
              <a:rPr lang="en-US" sz="1800" b="1" u="sng" dirty="0">
                <a:solidFill>
                  <a:schemeClr val="tx1"/>
                </a:solidFill>
              </a:rPr>
              <a:t>General Directorate of Renewable Energy</a:t>
            </a:r>
          </a:p>
          <a:p>
            <a:pPr>
              <a:buFont typeface="Arial" charset="0"/>
              <a:buChar char="•"/>
              <a:defRPr/>
            </a:pPr>
            <a:r>
              <a:rPr lang="en-US" sz="1800" b="1" dirty="0">
                <a:solidFill>
                  <a:schemeClr val="tx1"/>
                </a:solidFill>
              </a:rPr>
              <a:t>140</a:t>
            </a:r>
            <a:r>
              <a:rPr lang="en-US" sz="1800" dirty="0">
                <a:solidFill>
                  <a:schemeClr val="tx1"/>
                </a:solidFill>
              </a:rPr>
              <a:t> </a:t>
            </a:r>
            <a:r>
              <a:rPr lang="en-US" sz="1800" dirty="0" smtClean="0">
                <a:solidFill>
                  <a:schemeClr val="tx1"/>
                </a:solidFill>
              </a:rPr>
              <a:t>STAT</a:t>
            </a:r>
            <a:r>
              <a:rPr lang="tr-TR" dirty="0" smtClean="0">
                <a:solidFill>
                  <a:schemeClr val="tx1"/>
                </a:solidFill>
              </a:rPr>
              <a:t>I</a:t>
            </a:r>
            <a:r>
              <a:rPr lang="en-US" sz="1800" dirty="0" smtClean="0">
                <a:solidFill>
                  <a:schemeClr val="tx1"/>
                </a:solidFill>
              </a:rPr>
              <a:t>ONS</a:t>
            </a:r>
            <a:r>
              <a:rPr lang="en-US" sz="1800" dirty="0">
                <a:solidFill>
                  <a:schemeClr val="tx1"/>
                </a:solidFill>
              </a:rPr>
              <a:t>, 20 parameters</a:t>
            </a:r>
          </a:p>
          <a:p>
            <a:pPr>
              <a:buFont typeface="Arial" charset="0"/>
              <a:buNone/>
              <a:defRPr/>
            </a:pPr>
            <a:endParaRPr lang="en-US" sz="1800" dirty="0">
              <a:solidFill>
                <a:schemeClr val="tx1"/>
              </a:solidFill>
            </a:endParaRPr>
          </a:p>
          <a:p>
            <a:pPr>
              <a:buFont typeface="Arial" charset="0"/>
              <a:buChar char="•"/>
              <a:defRPr/>
            </a:pPr>
            <a:r>
              <a:rPr lang="en-US" sz="1800" b="1" u="sng" dirty="0">
                <a:solidFill>
                  <a:schemeClr val="tx1"/>
                </a:solidFill>
              </a:rPr>
              <a:t>UNIVERSITIES</a:t>
            </a:r>
          </a:p>
          <a:p>
            <a:pPr>
              <a:buFont typeface="Arial" charset="0"/>
              <a:buNone/>
              <a:defRPr/>
            </a:pPr>
            <a:endParaRPr lang="en-US" sz="1800" b="1" u="sng" dirty="0">
              <a:solidFill>
                <a:schemeClr val="tx1"/>
              </a:solidFill>
            </a:endParaRPr>
          </a:p>
          <a:p>
            <a:pPr>
              <a:buFont typeface="Arial" charset="0"/>
              <a:buChar char="•"/>
              <a:defRPr/>
            </a:pPr>
            <a:r>
              <a:rPr lang="en-US" sz="1800" b="1" u="sng" dirty="0">
                <a:solidFill>
                  <a:schemeClr val="tx1"/>
                </a:solidFill>
              </a:rPr>
              <a:t>TÜBİTAK</a:t>
            </a:r>
          </a:p>
          <a:p>
            <a:pPr algn="ctr">
              <a:buFont typeface="Arial" charset="0"/>
              <a:buChar char="•"/>
              <a:defRPr/>
            </a:pPr>
            <a:endParaRPr lang="en-US" sz="1800" dirty="0">
              <a:solidFill>
                <a:srgbClr val="FFFFFF"/>
              </a:solidFill>
            </a:endParaRPr>
          </a:p>
        </p:txBody>
      </p:sp>
      <p:sp>
        <p:nvSpPr>
          <p:cNvPr id="9" name="8 İçerik Yer Tutucusu"/>
          <p:cNvSpPr>
            <a:spLocks noGrp="1"/>
          </p:cNvSpPr>
          <p:nvPr>
            <p:ph sz="half" idx="1"/>
          </p:nvPr>
        </p:nvSpPr>
        <p:spPr>
          <a:xfrm>
            <a:off x="5845175" y="817563"/>
            <a:ext cx="3097213" cy="2520950"/>
          </a:xfrm>
          <a:prstGeom prst="round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p:spPr>
        <p:style>
          <a:lnRef idx="3">
            <a:schemeClr val="lt1"/>
          </a:lnRef>
          <a:fillRef idx="1">
            <a:schemeClr val="accent2"/>
          </a:fillRef>
          <a:effectRef idx="1">
            <a:schemeClr val="accent2"/>
          </a:effectRef>
          <a:fontRef idx="minor">
            <a:schemeClr val="lt1"/>
          </a:fontRef>
        </p:style>
        <p:txBody>
          <a:bodyPr anchor="ctr">
            <a:normAutofit fontScale="92500" lnSpcReduction="10000"/>
          </a:bodyPr>
          <a:lstStyle/>
          <a:p>
            <a:pPr eaLnBrk="1" hangingPunct="1">
              <a:lnSpc>
                <a:spcPct val="70000"/>
              </a:lnSpc>
              <a:buFont typeface="Wingdings 2" pitchFamily="18" charset="2"/>
              <a:buNone/>
              <a:defRPr/>
            </a:pPr>
            <a:endParaRPr lang="tr-TR" sz="1600" b="1" dirty="0" smtClean="0">
              <a:solidFill>
                <a:srgbClr val="FFFFFF"/>
              </a:solidFill>
            </a:endParaRPr>
          </a:p>
          <a:p>
            <a:pPr eaLnBrk="1" hangingPunct="1">
              <a:lnSpc>
                <a:spcPct val="70000"/>
              </a:lnSpc>
              <a:defRPr/>
            </a:pPr>
            <a:r>
              <a:rPr lang="en-US" sz="1600" b="1" dirty="0" smtClean="0">
                <a:solidFill>
                  <a:schemeClr val="tx1"/>
                </a:solidFill>
              </a:rPr>
              <a:t>Sampling stations are lacking</a:t>
            </a:r>
          </a:p>
          <a:p>
            <a:pPr eaLnBrk="1" hangingPunct="1">
              <a:lnSpc>
                <a:spcPct val="70000"/>
              </a:lnSpc>
              <a:defRPr/>
            </a:pPr>
            <a:r>
              <a:rPr lang="en-US" sz="1600" b="1" dirty="0" smtClean="0">
                <a:solidFill>
                  <a:schemeClr val="tx1"/>
                </a:solidFill>
              </a:rPr>
              <a:t>Measurement frequencies are different.</a:t>
            </a:r>
          </a:p>
          <a:p>
            <a:pPr eaLnBrk="1" hangingPunct="1">
              <a:lnSpc>
                <a:spcPct val="70000"/>
              </a:lnSpc>
              <a:defRPr/>
            </a:pPr>
            <a:r>
              <a:rPr lang="en-US" sz="1600" b="1" dirty="0" smtClean="0">
                <a:solidFill>
                  <a:schemeClr val="tx1"/>
                </a:solidFill>
              </a:rPr>
              <a:t>Measurement terms are different. </a:t>
            </a:r>
          </a:p>
          <a:p>
            <a:pPr eaLnBrk="1" hangingPunct="1">
              <a:lnSpc>
                <a:spcPct val="70000"/>
              </a:lnSpc>
              <a:defRPr/>
            </a:pPr>
            <a:r>
              <a:rPr lang="en-US" sz="1600" b="1" dirty="0" smtClean="0">
                <a:solidFill>
                  <a:schemeClr val="tx1"/>
                </a:solidFill>
              </a:rPr>
              <a:t>Stations are at various locations. </a:t>
            </a:r>
          </a:p>
          <a:p>
            <a:pPr eaLnBrk="1" hangingPunct="1">
              <a:lnSpc>
                <a:spcPct val="70000"/>
              </a:lnSpc>
              <a:defRPr/>
            </a:pPr>
            <a:r>
              <a:rPr lang="en-US" sz="1600" b="1" dirty="0" smtClean="0">
                <a:solidFill>
                  <a:schemeClr val="tx1"/>
                </a:solidFill>
              </a:rPr>
              <a:t>Data obtained are stored in different organizations. </a:t>
            </a:r>
          </a:p>
          <a:p>
            <a:pPr algn="ctr" eaLnBrk="1" hangingPunct="1">
              <a:lnSpc>
                <a:spcPct val="70000"/>
              </a:lnSpc>
              <a:defRPr/>
            </a:pPr>
            <a:endParaRPr lang="en-US" sz="2400" dirty="0" smtClean="0">
              <a:solidFill>
                <a:srgbClr val="FFFFFF"/>
              </a:solidFill>
            </a:endParaRPr>
          </a:p>
        </p:txBody>
      </p:sp>
      <p:sp>
        <p:nvSpPr>
          <p:cNvPr id="10" name="9 Sağ Ok"/>
          <p:cNvSpPr/>
          <p:nvPr/>
        </p:nvSpPr>
        <p:spPr>
          <a:xfrm>
            <a:off x="4714875" y="1898650"/>
            <a:ext cx="1079500" cy="36036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p>
        </p:txBody>
      </p:sp>
      <p:sp>
        <p:nvSpPr>
          <p:cNvPr id="11" name="10 Yuvarlatılmış Dikdörtgen"/>
          <p:cNvSpPr/>
          <p:nvPr/>
        </p:nvSpPr>
        <p:spPr>
          <a:xfrm>
            <a:off x="5945188" y="4508500"/>
            <a:ext cx="3024187" cy="10795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400" b="1" dirty="0">
                <a:solidFill>
                  <a:schemeClr val="tx1"/>
                </a:solidFill>
              </a:rPr>
              <a:t>NATIONAL WATER DATABASE</a:t>
            </a:r>
            <a:r>
              <a:rPr lang="tr-TR" sz="2400" b="1" dirty="0">
                <a:solidFill>
                  <a:schemeClr val="tx1"/>
                </a:solidFill>
              </a:rPr>
              <a:t> (</a:t>
            </a:r>
            <a:r>
              <a:rPr lang="en-GB" sz="2400" b="1" dirty="0">
                <a:solidFill>
                  <a:schemeClr val="tx1"/>
                </a:solidFill>
              </a:rPr>
              <a:t>under preparation</a:t>
            </a:r>
            <a:r>
              <a:rPr lang="tr-TR" sz="2400" b="1" dirty="0">
                <a:solidFill>
                  <a:schemeClr val="tx1"/>
                </a:solidFill>
              </a:rPr>
              <a:t>)</a:t>
            </a:r>
            <a:endParaRPr lang="en-US" sz="2400" b="1" dirty="0">
              <a:solidFill>
                <a:schemeClr val="tx1"/>
              </a:solidFill>
            </a:endParaRPr>
          </a:p>
        </p:txBody>
      </p:sp>
      <p:sp>
        <p:nvSpPr>
          <p:cNvPr id="13" name="12 Aşağı Ok"/>
          <p:cNvSpPr/>
          <p:nvPr/>
        </p:nvSpPr>
        <p:spPr>
          <a:xfrm>
            <a:off x="7078663" y="3459163"/>
            <a:ext cx="484187" cy="979487"/>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p>
        </p:txBody>
      </p:sp>
      <p:sp>
        <p:nvSpPr>
          <p:cNvPr id="50183" name="Metin kutusu 2"/>
          <p:cNvSpPr txBox="1">
            <a:spLocks noChangeArrowheads="1"/>
          </p:cNvSpPr>
          <p:nvPr/>
        </p:nvSpPr>
        <p:spPr bwMode="auto">
          <a:xfrm>
            <a:off x="503238" y="1"/>
            <a:ext cx="8137525" cy="461665"/>
          </a:xfrm>
          <a:prstGeom prst="rect">
            <a:avLst/>
          </a:prstGeom>
          <a:noFill/>
          <a:ln w="9525">
            <a:noFill/>
            <a:miter lim="800000"/>
            <a:headEnd/>
            <a:tailEnd/>
          </a:ln>
        </p:spPr>
        <p:txBody>
          <a:bodyPr wrap="square">
            <a:spAutoFit/>
          </a:bodyPr>
          <a:lstStyle/>
          <a:p>
            <a:pPr algn="ctr"/>
            <a:r>
              <a:rPr lang="en-GB" sz="2400" b="1" dirty="0" smtClean="0">
                <a:solidFill>
                  <a:srgbClr val="0D526D"/>
                </a:solidFill>
              </a:rPr>
              <a:t>Improvement of Monitoring Network</a:t>
            </a:r>
            <a:endParaRPr lang="en-GB" sz="2400" b="1" dirty="0">
              <a:solidFill>
                <a:srgbClr val="0D526D"/>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624" name="Group 136"/>
          <p:cNvGraphicFramePr>
            <a:graphicFrameLocks noGrp="1"/>
          </p:cNvGraphicFramePr>
          <p:nvPr>
            <p:ph idx="1"/>
          </p:nvPr>
        </p:nvGraphicFramePr>
        <p:xfrm>
          <a:off x="0" y="0"/>
          <a:ext cx="4932363" cy="6950078"/>
        </p:xfrm>
        <a:graphic>
          <a:graphicData uri="http://schemas.openxmlformats.org/drawingml/2006/table">
            <a:tbl>
              <a:tblPr/>
              <a:tblGrid>
                <a:gridCol w="1595438"/>
                <a:gridCol w="503237"/>
                <a:gridCol w="2833688"/>
              </a:tblGrid>
              <a:tr h="64013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Public Institutions related with Water Management</a:t>
                      </a:r>
                    </a:p>
                  </a:txBody>
                  <a:tcPr marT="45724" marB="4572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r>
              <a:tr h="33531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rPr>
                        <a:t>Ministry of Forestry and Water Affairs</a:t>
                      </a:r>
                    </a:p>
                  </a:txBody>
                  <a:tcPr marT="45724" marB="4572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hMerge="1">
                  <a:txBody>
                    <a:bodyPr/>
                    <a:lstStyle/>
                    <a:p>
                      <a:endParaRPr lang="tr-TR"/>
                    </a:p>
                  </a:txBody>
                  <a:tcPr/>
                </a:tc>
                <a:tc hMerge="1">
                  <a:txBody>
                    <a:bodyPr/>
                    <a:lstStyle/>
                    <a:p>
                      <a:endParaRPr lang="tr-TR"/>
                    </a:p>
                  </a:txBody>
                  <a:tcPr/>
                </a:tc>
              </a:tr>
              <a:tr h="1554622">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smtClean="0">
                          <a:ln>
                            <a:noFill/>
                          </a:ln>
                          <a:solidFill>
                            <a:srgbClr val="000000"/>
                          </a:solidFill>
                          <a:effectLst/>
                          <a:latin typeface="Calibri" pitchFamily="34" charset="0"/>
                        </a:rPr>
                        <a:t>General Directorate of Water Management</a:t>
                      </a:r>
                    </a:p>
                  </a:txBody>
                  <a:tcPr marT="45724" marB="45724"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dirty="0" smtClean="0">
                          <a:ln>
                            <a:noFill/>
                          </a:ln>
                          <a:solidFill>
                            <a:srgbClr val="000000"/>
                          </a:solidFill>
                          <a:effectLst/>
                          <a:latin typeface="Calibri" pitchFamily="34" charset="0"/>
                        </a:rPr>
                        <a:t>General Directorate of State Water Works (DSİ )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600" b="1" i="0" u="none" strike="noStrike" cap="none" normalizeH="0" baseline="0" dirty="0" smtClean="0">
                          <a:ln>
                            <a:noFill/>
                          </a:ln>
                          <a:solidFill>
                            <a:srgbClr val="000000"/>
                          </a:solidFill>
                          <a:effectLst/>
                          <a:latin typeface="Calibri" pitchFamily="34" charset="0"/>
                        </a:rPr>
                        <a:t>General Directorate of Meteorological Works (DMİ) </a:t>
                      </a:r>
                      <a:endParaRPr kumimoji="0" lang="tr-TR" sz="16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rgbClr val="000000"/>
                          </a:solidFill>
                          <a:effectLst/>
                          <a:latin typeface="Calibri" pitchFamily="34" charset="0"/>
                        </a:rPr>
                        <a:t>General Dir. </a:t>
                      </a:r>
                      <a:r>
                        <a:rPr kumimoji="0" lang="tr-TR" sz="1600" b="0" i="0" u="none" strike="noStrike" cap="none" normalizeH="0" baseline="0" dirty="0" smtClean="0">
                          <a:ln>
                            <a:noFill/>
                          </a:ln>
                          <a:solidFill>
                            <a:srgbClr val="000000"/>
                          </a:solidFill>
                          <a:effectLst/>
                          <a:latin typeface="Calibri" pitchFamily="34" charset="0"/>
                        </a:rPr>
                        <a:t>o</a:t>
                      </a:r>
                      <a:r>
                        <a:rPr kumimoji="0" lang="en-US" sz="1600" b="0" i="0" u="none" strike="noStrike" cap="none" normalizeH="0" baseline="0" dirty="0" smtClean="0">
                          <a:ln>
                            <a:noFill/>
                          </a:ln>
                          <a:solidFill>
                            <a:srgbClr val="000000"/>
                          </a:solidFill>
                          <a:effectLst/>
                          <a:latin typeface="Calibri" pitchFamily="34" charset="0"/>
                        </a:rPr>
                        <a:t>f </a:t>
                      </a:r>
                      <a:r>
                        <a:rPr kumimoji="0" lang="en-US" sz="1600" b="0" i="0" u="none" strike="noStrike" cap="none" normalizeH="0" baseline="0" dirty="0" smtClean="0">
                          <a:ln>
                            <a:noFill/>
                          </a:ln>
                          <a:solidFill>
                            <a:srgbClr val="000000"/>
                          </a:solidFill>
                          <a:effectLst/>
                          <a:latin typeface="Calibri" pitchFamily="34" charset="0"/>
                        </a:rPr>
                        <a:t>Forestation and Erosion Control</a:t>
                      </a:r>
                      <a:endParaRPr kumimoji="0" lang="en-US" sz="1600" b="1" i="0" u="none" strike="noStrike" cap="none" normalizeH="0" baseline="0" dirty="0" smtClean="0">
                        <a:ln>
                          <a:noFill/>
                        </a:ln>
                        <a:solidFill>
                          <a:srgbClr val="000000"/>
                        </a:solidFill>
                        <a:effectLst/>
                        <a:latin typeface="Calibri"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r>
              <a:tr h="33531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rPr>
                        <a:t>Ministry of Environment and Urbanization</a:t>
                      </a:r>
                    </a:p>
                  </a:txBody>
                  <a:tcPr marT="45724" marB="4572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hMerge="1">
                  <a:txBody>
                    <a:bodyPr/>
                    <a:lstStyle/>
                    <a:p>
                      <a:endParaRPr lang="tr-TR"/>
                    </a:p>
                  </a:txBody>
                  <a:tcPr/>
                </a:tc>
                <a:tc hMerge="1">
                  <a:txBody>
                    <a:bodyPr/>
                    <a:lstStyle/>
                    <a:p>
                      <a:endParaRPr lang="tr-TR"/>
                    </a:p>
                  </a:txBody>
                  <a:tcPr/>
                </a:tc>
              </a:tr>
              <a:tr h="823035">
                <a:tc gridSpan="2">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smtClean="0">
                          <a:ln>
                            <a:noFill/>
                          </a:ln>
                          <a:solidFill>
                            <a:srgbClr val="000000"/>
                          </a:solidFill>
                          <a:effectLst/>
                          <a:latin typeface="Calibri" pitchFamily="34" charset="0"/>
                        </a:rPr>
                        <a:t>General Dir. of Environmental Management</a:t>
                      </a:r>
                    </a:p>
                  </a:txBody>
                  <a:tcPr marT="45724" marB="45724"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smtClean="0">
                          <a:ln>
                            <a:noFill/>
                          </a:ln>
                          <a:solidFill>
                            <a:srgbClr val="000000"/>
                          </a:solidFill>
                          <a:effectLst/>
                          <a:latin typeface="Calibri" pitchFamily="34" charset="0"/>
                        </a:rPr>
                        <a:t>General Dir. of EIA and Planning</a:t>
                      </a:r>
                      <a:r>
                        <a:rPr kumimoji="0" lang="tr-TR" sz="1600" b="0" i="0" u="none" strike="noStrike" cap="none" normalizeH="0" baseline="0" smtClean="0">
                          <a:ln>
                            <a:noFill/>
                          </a:ln>
                          <a:solidFill>
                            <a:srgbClr val="000000"/>
                          </a:solidFill>
                          <a:effectLst/>
                          <a:latin typeface="Calibri" pitchFamily="34" charset="0"/>
                        </a:rPr>
                        <a:t> </a:t>
                      </a:r>
                      <a:endParaRPr kumimoji="0" lang="en-US" sz="16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smtClean="0">
                          <a:ln>
                            <a:noFill/>
                          </a:ln>
                          <a:solidFill>
                            <a:srgbClr val="000000"/>
                          </a:solidFill>
                          <a:effectLst/>
                          <a:latin typeface="Calibri" pitchFamily="34" charset="0"/>
                        </a:rPr>
                        <a:t>Bank of Provinces</a:t>
                      </a:r>
                    </a:p>
                  </a:txBody>
                  <a:tcPr marT="45724" marB="45724"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3531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rPr>
                        <a:t>Ministry of Energy and Natural Resources</a:t>
                      </a:r>
                    </a:p>
                  </a:txBody>
                  <a:tcPr marT="45724" marB="4572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hMerge="1">
                  <a:txBody>
                    <a:bodyPr/>
                    <a:lstStyle/>
                    <a:p>
                      <a:endParaRPr lang="tr-TR"/>
                    </a:p>
                  </a:txBody>
                  <a:tcPr/>
                </a:tc>
                <a:tc hMerge="1">
                  <a:txBody>
                    <a:bodyPr/>
                    <a:lstStyle/>
                    <a:p>
                      <a:endParaRPr lang="tr-TR"/>
                    </a:p>
                  </a:txBody>
                  <a:tcPr/>
                </a:tc>
              </a:tr>
              <a:tr h="335311">
                <a:tc gridSpan="3">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smtClean="0">
                          <a:ln>
                            <a:noFill/>
                          </a:ln>
                          <a:solidFill>
                            <a:srgbClr val="000000"/>
                          </a:solidFill>
                          <a:effectLst/>
                          <a:latin typeface="Calibri" pitchFamily="34" charset="0"/>
                        </a:rPr>
                        <a:t>General Directorate of Renewable Energy Resources</a:t>
                      </a:r>
                    </a:p>
                  </a:txBody>
                  <a:tcPr marT="45724" marB="4572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tr-TR"/>
                    </a:p>
                  </a:txBody>
                  <a:tcPr/>
                </a:tc>
              </a:tr>
              <a:tr h="33531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rPr>
                        <a:t>Ministry of Food, Agriculture and Livestock</a:t>
                      </a:r>
                    </a:p>
                  </a:txBody>
                  <a:tcPr marT="45724" marB="4572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hMerge="1">
                  <a:txBody>
                    <a:bodyPr/>
                    <a:lstStyle/>
                    <a:p>
                      <a:endParaRPr lang="tr-TR"/>
                    </a:p>
                  </a:txBody>
                  <a:tcPr/>
                </a:tc>
                <a:tc hMerge="1">
                  <a:txBody>
                    <a:bodyPr/>
                    <a:lstStyle/>
                    <a:p>
                      <a:endParaRPr lang="tr-TR"/>
                    </a:p>
                  </a:txBody>
                  <a:tcPr/>
                </a:tc>
              </a:tr>
              <a:tr h="33531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rPr>
                        <a:t>Ministry of Health</a:t>
                      </a:r>
                    </a:p>
                  </a:txBody>
                  <a:tcPr marT="45724" marB="4572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tr-TR"/>
                    </a:p>
                  </a:txBody>
                  <a:tcPr/>
                </a:tc>
              </a:tr>
              <a:tr h="33531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rPr>
                        <a:t>Ministry of Interior Works</a:t>
                      </a:r>
                    </a:p>
                  </a:txBody>
                  <a:tcPr marT="45724" marB="4572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hMerge="1">
                  <a:txBody>
                    <a:bodyPr/>
                    <a:lstStyle/>
                    <a:p>
                      <a:endParaRPr lang="tr-TR"/>
                    </a:p>
                  </a:txBody>
                  <a:tcPr/>
                </a:tc>
                <a:tc hMerge="1">
                  <a:txBody>
                    <a:bodyPr/>
                    <a:lstStyle/>
                    <a:p>
                      <a:endParaRPr lang="tr-TR"/>
                    </a:p>
                  </a:txBody>
                  <a:tcPr/>
                </a:tc>
              </a:tr>
              <a:tr h="33531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rPr>
                        <a:t>Ministry of Culture and Tourism</a:t>
                      </a:r>
                    </a:p>
                  </a:txBody>
                  <a:tcPr marT="45724" marB="4572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tr-TR"/>
                    </a:p>
                  </a:txBody>
                  <a:tcPr/>
                </a:tc>
              </a:tr>
              <a:tr h="33531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rPr>
                        <a:t>Ministry of Development</a:t>
                      </a:r>
                    </a:p>
                  </a:txBody>
                  <a:tcPr marT="45724" marB="4572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hMerge="1">
                  <a:txBody>
                    <a:bodyPr/>
                    <a:lstStyle/>
                    <a:p>
                      <a:endParaRPr lang="tr-TR"/>
                    </a:p>
                  </a:txBody>
                  <a:tcPr/>
                </a:tc>
                <a:tc hMerge="1">
                  <a:txBody>
                    <a:bodyPr/>
                    <a:lstStyle/>
                    <a:p>
                      <a:endParaRPr lang="tr-TR"/>
                    </a:p>
                  </a:txBody>
                  <a:tcPr/>
                </a:tc>
              </a:tr>
              <a:tr h="57917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rPr>
                        <a:t>Water and Sewage Administrations in Greater Municipalities</a:t>
                      </a:r>
                    </a:p>
                  </a:txBody>
                  <a:tcPr marT="45724" marB="4572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tr-TR"/>
                    </a:p>
                  </a:txBody>
                  <a:tcPr/>
                </a:tc>
              </a:tr>
              <a:tr h="33531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rPr>
                        <a:t>Special Provincial Administration Fund</a:t>
                      </a:r>
                    </a:p>
                  </a:txBody>
                  <a:tcPr marT="45724" marB="4572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hMerge="1">
                  <a:txBody>
                    <a:bodyPr/>
                    <a:lstStyle/>
                    <a:p>
                      <a:endParaRPr lang="tr-TR"/>
                    </a:p>
                  </a:txBody>
                  <a:tcPr/>
                </a:tc>
                <a:tc hMerge="1">
                  <a:txBody>
                    <a:bodyPr/>
                    <a:lstStyle/>
                    <a:p>
                      <a:endParaRPr lang="tr-TR"/>
                    </a:p>
                  </a:txBody>
                  <a:tcPr/>
                </a:tc>
              </a:tr>
            </a:tbl>
          </a:graphicData>
        </a:graphic>
      </p:graphicFrame>
      <p:sp>
        <p:nvSpPr>
          <p:cNvPr id="6" name="5 Metin kutusu"/>
          <p:cNvSpPr txBox="1"/>
          <p:nvPr/>
        </p:nvSpPr>
        <p:spPr>
          <a:xfrm>
            <a:off x="5837238" y="823913"/>
            <a:ext cx="3240087" cy="13493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000" b="1" dirty="0" smtClean="0">
                <a:latin typeface="Calibri" pitchFamily="34" charset="0"/>
              </a:rPr>
              <a:t>Various bureaucratic institutions are responsible from the management of watersheds</a:t>
            </a:r>
          </a:p>
        </p:txBody>
      </p:sp>
      <p:sp>
        <p:nvSpPr>
          <p:cNvPr id="7" name="6 Metin kutusu"/>
          <p:cNvSpPr txBox="1"/>
          <p:nvPr/>
        </p:nvSpPr>
        <p:spPr>
          <a:xfrm>
            <a:off x="5837238" y="3644900"/>
            <a:ext cx="3240087" cy="14779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1800" b="1" dirty="0" smtClean="0">
                <a:latin typeface="Calibri" pitchFamily="34" charset="0"/>
              </a:rPr>
              <a:t>Facing serious problems during the management and planning of resources as each organization bear self specific approaches</a:t>
            </a:r>
          </a:p>
        </p:txBody>
      </p:sp>
      <p:grpSp>
        <p:nvGrpSpPr>
          <p:cNvPr id="2" name="8 Grup"/>
          <p:cNvGrpSpPr/>
          <p:nvPr/>
        </p:nvGrpSpPr>
        <p:grpSpPr>
          <a:xfrm>
            <a:off x="7293709" y="2335582"/>
            <a:ext cx="411226" cy="928555"/>
            <a:chOff x="2207825" y="1437639"/>
            <a:chExt cx="1188720" cy="1188720"/>
          </a:xfrm>
          <a:solidFill>
            <a:schemeClr val="accent1"/>
          </a:solidFill>
        </p:grpSpPr>
        <p:sp>
          <p:nvSpPr>
            <p:cNvPr id="10" name="9 Aşağı Ok"/>
            <p:cNvSpPr/>
            <p:nvPr/>
          </p:nvSpPr>
          <p:spPr>
            <a:xfrm>
              <a:off x="2207825" y="1437639"/>
              <a:ext cx="1188720" cy="1188720"/>
            </a:xfrm>
            <a:prstGeom prst="downArrow">
              <a:avLst>
                <a:gd name="adj1" fmla="val 55000"/>
                <a:gd name="adj2" fmla="val 45000"/>
              </a:avLst>
            </a:pr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Aşağı Ok 4"/>
            <p:cNvSpPr/>
            <p:nvPr/>
          </p:nvSpPr>
          <p:spPr>
            <a:xfrm>
              <a:off x="2475287" y="1437639"/>
              <a:ext cx="653796" cy="894512"/>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1600200">
                <a:lnSpc>
                  <a:spcPct val="90000"/>
                </a:lnSpc>
                <a:spcAft>
                  <a:spcPct val="35000"/>
                </a:spcAft>
                <a:defRPr/>
              </a:pPr>
              <a:endParaRPr lang="tr-TR" sz="3600"/>
            </a:p>
          </p:txBody>
        </p:sp>
      </p:grpSp>
      <p:sp>
        <p:nvSpPr>
          <p:cNvPr id="14" name="Aşağı Ok 4"/>
          <p:cNvSpPr/>
          <p:nvPr/>
        </p:nvSpPr>
        <p:spPr>
          <a:xfrm>
            <a:off x="6207125" y="2565400"/>
            <a:ext cx="654050" cy="8937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1600200">
              <a:lnSpc>
                <a:spcPct val="90000"/>
              </a:lnSpc>
              <a:spcAft>
                <a:spcPct val="35000"/>
              </a:spcAft>
              <a:defRPr/>
            </a:pPr>
            <a:endParaRPr lang="tr-TR" sz="3600"/>
          </a:p>
        </p:txBody>
      </p:sp>
      <p:sp>
        <p:nvSpPr>
          <p:cNvPr id="15" name="14 Sağ Ok"/>
          <p:cNvSpPr/>
          <p:nvPr/>
        </p:nvSpPr>
        <p:spPr>
          <a:xfrm>
            <a:off x="5003800" y="1282700"/>
            <a:ext cx="688975" cy="4318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179512" y="692696"/>
          <a:ext cx="5338936" cy="5487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Yuvarlatılmış Dikdörtgen"/>
          <p:cNvSpPr/>
          <p:nvPr/>
        </p:nvSpPr>
        <p:spPr>
          <a:xfrm>
            <a:off x="5940425" y="620713"/>
            <a:ext cx="3203575" cy="2808287"/>
          </a:xfrm>
          <a:prstGeom prst="roundRect">
            <a:avLst/>
          </a:prstGeom>
          <a:solidFill>
            <a:srgbClr val="FFC000"/>
          </a:solidFill>
        </p:spPr>
        <p:style>
          <a:lnRef idx="3">
            <a:schemeClr val="lt1"/>
          </a:lnRef>
          <a:fillRef idx="1">
            <a:schemeClr val="accent2"/>
          </a:fillRef>
          <a:effectRef idx="1">
            <a:schemeClr val="accent2"/>
          </a:effectRef>
          <a:fontRef idx="minor">
            <a:schemeClr val="lt1"/>
          </a:fontRef>
        </p:style>
        <p:txBody>
          <a:bodyPr anchor="ctr"/>
          <a:lstStyle/>
          <a:p>
            <a:pPr>
              <a:buFont typeface="Arial" charset="0"/>
              <a:buChar char="•"/>
              <a:defRPr/>
            </a:pPr>
            <a:r>
              <a:rPr lang="en-US" sz="2000" b="1" dirty="0">
                <a:solidFill>
                  <a:schemeClr val="tx1"/>
                </a:solidFill>
                <a:latin typeface="Arial" charset="0"/>
              </a:rPr>
              <a:t>Including STAKEHOLDERS in the water management</a:t>
            </a:r>
          </a:p>
          <a:p>
            <a:pPr>
              <a:buFont typeface="Arial" charset="0"/>
              <a:buChar char="•"/>
              <a:defRPr/>
            </a:pPr>
            <a:endParaRPr lang="en-US" sz="2000" b="1" dirty="0">
              <a:solidFill>
                <a:schemeClr val="tx1"/>
              </a:solidFill>
            </a:endParaRPr>
          </a:p>
          <a:p>
            <a:pPr>
              <a:buFont typeface="Arial" charset="0"/>
              <a:buChar char="•"/>
              <a:defRPr/>
            </a:pPr>
            <a:r>
              <a:rPr lang="en-US" sz="2000" b="1" dirty="0">
                <a:solidFill>
                  <a:schemeClr val="tx1"/>
                </a:solidFill>
                <a:latin typeface="Arial" charset="0"/>
              </a:rPr>
              <a:t>Public Participation and Awareness</a:t>
            </a:r>
            <a:endParaRPr lang="en-US" sz="2000" b="1" dirty="0">
              <a:solidFill>
                <a:schemeClr val="tx1"/>
              </a:solidFill>
            </a:endParaRPr>
          </a:p>
          <a:p>
            <a:pPr>
              <a:defRPr/>
            </a:pPr>
            <a:endParaRPr lang="en-US" sz="2000" dirty="0">
              <a:solidFill>
                <a:srgbClr val="FFFFFF"/>
              </a:solidFill>
            </a:endParaRPr>
          </a:p>
        </p:txBody>
      </p:sp>
      <p:sp>
        <p:nvSpPr>
          <p:cNvPr id="4" name="3 Yuvarlatılmış Dikdörtgen"/>
          <p:cNvSpPr/>
          <p:nvPr/>
        </p:nvSpPr>
        <p:spPr>
          <a:xfrm>
            <a:off x="6011863" y="3860800"/>
            <a:ext cx="3132137" cy="2447925"/>
          </a:xfrm>
          <a:prstGeom prst="roundRect">
            <a:avLst/>
          </a:prstGeom>
          <a:solidFill>
            <a:srgbClr val="FF0000"/>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tr-TR" sz="2400" b="1" dirty="0">
                <a:solidFill>
                  <a:schemeClr val="tx1"/>
                </a:solidFill>
                <a:latin typeface="Arial" charset="0"/>
              </a:rPr>
              <a:t>ENACTING THE NATIONAL WATER FRAMEWORK ACT</a:t>
            </a:r>
            <a:endParaRPr lang="tr-TR" sz="24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357158" y="428604"/>
            <a:ext cx="8229600" cy="571503"/>
          </a:xfrm>
        </p:spPr>
        <p:txBody>
          <a:bodyPr/>
          <a:lstStyle/>
          <a:p>
            <a:pPr algn="ctr" eaLnBrk="1" hangingPunct="1"/>
            <a:r>
              <a:rPr lang="en-GB" sz="2800" b="1" dirty="0" smtClean="0"/>
              <a:t>Sustainability &amp; Integration</a:t>
            </a:r>
          </a:p>
        </p:txBody>
      </p:sp>
      <p:sp>
        <p:nvSpPr>
          <p:cNvPr id="6147" name="2 İçerik Yer Tutucusu"/>
          <p:cNvSpPr>
            <a:spLocks noGrp="1"/>
          </p:cNvSpPr>
          <p:nvPr>
            <p:ph idx="1"/>
          </p:nvPr>
        </p:nvSpPr>
        <p:spPr>
          <a:xfrm>
            <a:off x="785785" y="1071547"/>
            <a:ext cx="7980389" cy="928693"/>
          </a:xfrm>
        </p:spPr>
        <p:txBody>
          <a:bodyPr/>
          <a:lstStyle/>
          <a:p>
            <a:pPr algn="just" eaLnBrk="1" hangingPunct="1">
              <a:buFont typeface="Wingdings 2" pitchFamily="18" charset="2"/>
              <a:buNone/>
            </a:pPr>
            <a:r>
              <a:rPr lang="en-US" sz="2000" b="1" dirty="0" smtClean="0">
                <a:solidFill>
                  <a:srgbClr val="FF0000"/>
                </a:solidFill>
              </a:rPr>
              <a:t>Meeting the current targets and needs, without</a:t>
            </a:r>
            <a:r>
              <a:rPr lang="tr-TR" sz="2000" b="1" dirty="0" smtClean="0">
                <a:solidFill>
                  <a:srgbClr val="FF0000"/>
                </a:solidFill>
              </a:rPr>
              <a:t> </a:t>
            </a:r>
            <a:r>
              <a:rPr lang="en-US" sz="2000" b="1" dirty="0" smtClean="0">
                <a:solidFill>
                  <a:srgbClr val="FF0000"/>
                </a:solidFill>
              </a:rPr>
              <a:t>interrupting the demand and needs of future generations, in an integrated manner</a:t>
            </a:r>
            <a:endParaRPr lang="tr-TR" sz="2000" b="1" dirty="0" smtClean="0">
              <a:solidFill>
                <a:srgbClr val="FF0000"/>
              </a:solidFill>
            </a:endParaRPr>
          </a:p>
          <a:p>
            <a:pPr algn="just" eaLnBrk="1" hangingPunct="1">
              <a:buFont typeface="Wingdings 2" pitchFamily="18" charset="2"/>
              <a:buNone/>
            </a:pPr>
            <a:endParaRPr lang="tr-TR" sz="2400" b="1" dirty="0" smtClean="0">
              <a:solidFill>
                <a:srgbClr val="FF0000"/>
              </a:solidFill>
            </a:endParaRPr>
          </a:p>
          <a:p>
            <a:pPr marL="273050" indent="-273050" algn="just" eaLnBrk="1" hangingPunct="1">
              <a:lnSpc>
                <a:spcPct val="80000"/>
              </a:lnSpc>
              <a:buClr>
                <a:srgbClr val="ED171C"/>
              </a:buClr>
              <a:buFont typeface="Wingdings 2" pitchFamily="18" charset="2"/>
              <a:buChar char=""/>
            </a:pPr>
            <a:r>
              <a:rPr lang="en-US" sz="2000" b="1" dirty="0" smtClean="0"/>
              <a:t>Integration of Environmental Media </a:t>
            </a:r>
            <a:r>
              <a:rPr lang="en-US" sz="2000" dirty="0" smtClean="0">
                <a:solidFill>
                  <a:srgbClr val="002060"/>
                </a:solidFill>
              </a:rPr>
              <a:t>(Air, Water, Soil, Surface Waters,  Groundwater, Land-Use, Erosion, Wetlands, Coastal Zones, etc. and interaction among them)</a:t>
            </a:r>
          </a:p>
          <a:p>
            <a:pPr marL="273050" indent="-273050" algn="just" eaLnBrk="1" hangingPunct="1">
              <a:lnSpc>
                <a:spcPct val="80000"/>
              </a:lnSpc>
              <a:buClr>
                <a:srgbClr val="ED171C"/>
              </a:buClr>
              <a:buFont typeface="Wingdings 2" pitchFamily="18" charset="2"/>
              <a:buChar char=""/>
            </a:pPr>
            <a:r>
              <a:rPr lang="en-US" sz="2000" b="1" dirty="0" smtClean="0"/>
              <a:t>Integration of environmental factors with social, economic, administrative and legal components </a:t>
            </a:r>
            <a:r>
              <a:rPr lang="en-US" sz="2000" dirty="0" smtClean="0">
                <a:solidFill>
                  <a:srgbClr val="002060"/>
                </a:solidFill>
              </a:rPr>
              <a:t>(SUSTAINABILITY)</a:t>
            </a:r>
          </a:p>
          <a:p>
            <a:pPr marL="273050" indent="-273050" algn="just" eaLnBrk="1" hangingPunct="1">
              <a:lnSpc>
                <a:spcPct val="80000"/>
              </a:lnSpc>
              <a:buClr>
                <a:srgbClr val="ED171C"/>
              </a:buClr>
              <a:buFont typeface="Wingdings 2" pitchFamily="18" charset="2"/>
              <a:buChar char=""/>
            </a:pPr>
            <a:r>
              <a:rPr lang="en-US" sz="2000" b="1" dirty="0" smtClean="0"/>
              <a:t>Integration of various disciplines</a:t>
            </a:r>
          </a:p>
          <a:p>
            <a:pPr marL="273050" indent="-273050" algn="just" eaLnBrk="1" hangingPunct="1">
              <a:lnSpc>
                <a:spcPct val="80000"/>
              </a:lnSpc>
              <a:buClr>
                <a:srgbClr val="ED171C"/>
              </a:buClr>
              <a:buFont typeface="Wingdings 2" pitchFamily="18" charset="2"/>
              <a:buChar char=""/>
            </a:pPr>
            <a:r>
              <a:rPr lang="en-US" sz="2000" b="1" dirty="0" smtClean="0"/>
              <a:t>Integration of actors</a:t>
            </a:r>
            <a:r>
              <a:rPr lang="en-US" sz="2000" b="1" i="1" dirty="0" smtClean="0"/>
              <a:t> </a:t>
            </a:r>
            <a:r>
              <a:rPr lang="en-US" sz="2000" dirty="0" smtClean="0">
                <a:solidFill>
                  <a:srgbClr val="002060"/>
                </a:solidFill>
              </a:rPr>
              <a:t>(COORDINATION)</a:t>
            </a:r>
          </a:p>
          <a:p>
            <a:pPr marL="273050" indent="-273050" algn="just" eaLnBrk="1" hangingPunct="1">
              <a:lnSpc>
                <a:spcPct val="80000"/>
              </a:lnSpc>
              <a:buClr>
                <a:srgbClr val="ED171C"/>
              </a:buClr>
              <a:buFont typeface="Wingdings 2" pitchFamily="18" charset="2"/>
              <a:buChar char=""/>
            </a:pPr>
            <a:r>
              <a:rPr lang="en-US" sz="2000" b="1" dirty="0" smtClean="0"/>
              <a:t>Integration of Financial Sources </a:t>
            </a:r>
          </a:p>
          <a:p>
            <a:pPr marL="273050" indent="-273050" algn="just" eaLnBrk="1" hangingPunct="1">
              <a:lnSpc>
                <a:spcPct val="80000"/>
              </a:lnSpc>
              <a:buClr>
                <a:srgbClr val="ED171C"/>
              </a:buClr>
              <a:buFont typeface="Wingdings 2" pitchFamily="18" charset="2"/>
              <a:buChar char=""/>
            </a:pPr>
            <a:r>
              <a:rPr lang="en-US" sz="2000" b="1" dirty="0" smtClean="0"/>
              <a:t>Integration of Management Tools </a:t>
            </a:r>
            <a:r>
              <a:rPr lang="en-US" sz="2000" dirty="0" smtClean="0">
                <a:solidFill>
                  <a:srgbClr val="002060"/>
                </a:solidFill>
              </a:rPr>
              <a:t>(Decision- support Systems, data bases, models, GIS, expert systems)</a:t>
            </a:r>
          </a:p>
          <a:p>
            <a:pPr marL="273050" indent="-273050" algn="just" eaLnBrk="1" hangingPunct="1">
              <a:lnSpc>
                <a:spcPct val="80000"/>
              </a:lnSpc>
              <a:buClr>
                <a:srgbClr val="ED171C"/>
              </a:buClr>
              <a:buFont typeface="Wingdings 2" pitchFamily="18" charset="2"/>
              <a:buChar char=""/>
            </a:pPr>
            <a:r>
              <a:rPr lang="en-US" sz="2000" b="1" dirty="0" smtClean="0"/>
              <a:t>Climate change and potential risks</a:t>
            </a:r>
            <a:endParaRPr lang="en-US" sz="2000" dirty="0" smtClean="0"/>
          </a:p>
          <a:p>
            <a:pPr algn="just" eaLnBrk="1" hangingPunct="1">
              <a:buFont typeface="Wingdings 2" pitchFamily="18" charset="2"/>
              <a:buNone/>
            </a:pPr>
            <a:endParaRPr lang="tr-TR" sz="2400" b="1" dirty="0" smtClean="0">
              <a:solidFill>
                <a:srgbClr val="FF0000"/>
              </a:solidFill>
            </a:endParaRPr>
          </a:p>
          <a:p>
            <a:pPr algn="just" eaLnBrk="1" hangingPunct="1">
              <a:buFont typeface="Wingdings 2" pitchFamily="18" charset="2"/>
              <a:buNone/>
            </a:pPr>
            <a:endParaRPr lang="tr-TR" sz="2400" b="1" dirty="0" smtClean="0">
              <a:solidFill>
                <a:srgbClr val="FF0000"/>
              </a:solidFill>
            </a:endParaRPr>
          </a:p>
          <a:p>
            <a:pPr eaLnBrk="1" hangingPunct="1"/>
            <a:endParaRPr lang="tr-T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57200" y="548680"/>
          <a:ext cx="8229600" cy="6048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28600"/>
            <a:ext cx="8153400" cy="628632"/>
          </a:xfrm>
        </p:spPr>
        <p:txBody>
          <a:bodyPr/>
          <a:lstStyle/>
          <a:p>
            <a:pPr algn="ctr"/>
            <a:r>
              <a:rPr lang="en-GB" sz="2400" b="1" dirty="0" smtClean="0"/>
              <a:t>Recent Improvements</a:t>
            </a:r>
            <a:endParaRPr lang="en-GB" sz="2400" b="1" dirty="0"/>
          </a:p>
        </p:txBody>
      </p:sp>
      <p:sp>
        <p:nvSpPr>
          <p:cNvPr id="3" name="2 İçerik Yer Tutucusu"/>
          <p:cNvSpPr>
            <a:spLocks noGrp="1"/>
          </p:cNvSpPr>
          <p:nvPr>
            <p:ph idx="1"/>
          </p:nvPr>
        </p:nvSpPr>
        <p:spPr>
          <a:xfrm>
            <a:off x="571472" y="1071546"/>
            <a:ext cx="8153400" cy="5411807"/>
          </a:xfrm>
        </p:spPr>
        <p:txBody>
          <a:bodyPr/>
          <a:lstStyle/>
          <a:p>
            <a:pPr algn="just"/>
            <a:r>
              <a:rPr lang="en-GB" sz="2000" dirty="0" smtClean="0"/>
              <a:t>At 09.04.2012 </a:t>
            </a:r>
            <a:r>
              <a:rPr lang="en-GB" sz="2000" b="1" dirty="0" smtClean="0">
                <a:solidFill>
                  <a:srgbClr val="D60825"/>
                </a:solidFill>
              </a:rPr>
              <a:t>National Basin Management Strategy </a:t>
            </a:r>
            <a:r>
              <a:rPr lang="en-GB" sz="2000" dirty="0" smtClean="0"/>
              <a:t>(Draft) is pre</a:t>
            </a:r>
            <a:r>
              <a:rPr lang="tr-TR" sz="2000" dirty="0" smtClean="0"/>
              <a:t>-</a:t>
            </a:r>
            <a:r>
              <a:rPr lang="en-GB" sz="2000" dirty="0" smtClean="0"/>
              <a:t>published to take the opinions of the related groups. It acts as an initial guide on how the public participation be managed in the water and basin –related affairs.  All the stakeholders are referred in the document. </a:t>
            </a:r>
          </a:p>
          <a:p>
            <a:pPr algn="just"/>
            <a:r>
              <a:rPr lang="en-GB" sz="2000" dirty="0" smtClean="0"/>
              <a:t>The regulation on “</a:t>
            </a:r>
            <a:r>
              <a:rPr lang="en-GB" sz="2000" b="1" dirty="0" smtClean="0">
                <a:solidFill>
                  <a:srgbClr val="D60825"/>
                </a:solidFill>
              </a:rPr>
              <a:t>Protection of Basins and Preparation of their Management Plans</a:t>
            </a:r>
            <a:r>
              <a:rPr lang="en-GB" sz="2000" dirty="0" smtClean="0"/>
              <a:t>”  is put into force on17.10.2012 .</a:t>
            </a:r>
          </a:p>
          <a:p>
            <a:pPr algn="just"/>
            <a:r>
              <a:rPr lang="en-GB" sz="2000" dirty="0" smtClean="0"/>
              <a:t>Item 5 of this regulation emphasises on “</a:t>
            </a:r>
            <a:r>
              <a:rPr lang="en-GB" sz="2000" i="1" dirty="0" smtClean="0"/>
              <a:t>Participatory Management Approach </a:t>
            </a:r>
            <a:r>
              <a:rPr lang="en-GB" sz="2000" dirty="0" smtClean="0"/>
              <a:t>“.</a:t>
            </a:r>
          </a:p>
          <a:p>
            <a:pPr algn="just"/>
            <a:r>
              <a:rPr lang="en-GB" sz="2000" dirty="0" smtClean="0"/>
              <a:t>Item 6 mentions that during the preparation of the RBMPs active participation of all related institutions will be maintained and comments will be taken from all the related parties. </a:t>
            </a:r>
          </a:p>
          <a:p>
            <a:pPr algn="just"/>
            <a:r>
              <a:rPr lang="en-GB" sz="2000" dirty="0" smtClean="0"/>
              <a:t>It also bears some points for the encouragement of effective public participation during the preparation, reviewing and updating stages of RBMPs. Moreover, it underlines the importance of informing public . </a:t>
            </a:r>
          </a:p>
          <a:p>
            <a:endParaRPr lang="en-GB"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GB" sz="2400" b="1" dirty="0" smtClean="0"/>
              <a:t>Recent Improvements</a:t>
            </a:r>
            <a:endParaRPr lang="tr-TR" sz="2400" dirty="0"/>
          </a:p>
        </p:txBody>
      </p:sp>
      <p:sp>
        <p:nvSpPr>
          <p:cNvPr id="3" name="2 İçerik Yer Tutucusu"/>
          <p:cNvSpPr>
            <a:spLocks noGrp="1"/>
          </p:cNvSpPr>
          <p:nvPr>
            <p:ph idx="1"/>
          </p:nvPr>
        </p:nvSpPr>
        <p:spPr>
          <a:xfrm>
            <a:off x="612775" y="1285860"/>
            <a:ext cx="8153400" cy="4840303"/>
          </a:xfrm>
        </p:spPr>
        <p:txBody>
          <a:bodyPr/>
          <a:lstStyle/>
          <a:p>
            <a:pPr algn="just"/>
            <a:r>
              <a:rPr lang="en-GB" sz="2000" dirty="0" smtClean="0"/>
              <a:t>The statement on “</a:t>
            </a:r>
            <a:r>
              <a:rPr lang="en-GB" sz="2000" b="1" dirty="0" smtClean="0">
                <a:solidFill>
                  <a:srgbClr val="D60825"/>
                </a:solidFill>
              </a:rPr>
              <a:t>Establishing Basin Management Commission, its duties, working methodology and  principles</a:t>
            </a:r>
            <a:r>
              <a:rPr lang="en-GB" sz="2000" dirty="0" smtClean="0"/>
              <a:t>” is put into force on 18.06.2013.  </a:t>
            </a:r>
          </a:p>
          <a:p>
            <a:pPr algn="just"/>
            <a:r>
              <a:rPr lang="en-GB" sz="2000" dirty="0" smtClean="0"/>
              <a:t>This statement defines the duties and responsibilities of Basin Steering Committee  as well lists the members of Basin Management Commissions (representatives of the provincial directorates of the related ministries, local authorities, local universities, NGOs, chambers of industry and commerce, farmers, etc.). </a:t>
            </a:r>
          </a:p>
          <a:p>
            <a:pPr algn="just"/>
            <a:r>
              <a:rPr lang="en-GB" sz="2000" dirty="0" smtClean="0"/>
              <a:t>Information is provided by this statement on the meetings to be realized and the outline of these meetings, working methodology and applications.</a:t>
            </a:r>
          </a:p>
          <a:p>
            <a:pPr algn="just"/>
            <a:r>
              <a:rPr lang="en-GB" sz="2000" dirty="0" smtClean="0"/>
              <a:t>Thus; the publication of these legislative notices act as initial movements towards the realization of public in the preparation of RBMPs. </a:t>
            </a:r>
            <a:endParaRPr lang="en-GB"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28600"/>
            <a:ext cx="8153400" cy="700070"/>
          </a:xfrm>
        </p:spPr>
        <p:txBody>
          <a:bodyPr/>
          <a:lstStyle/>
          <a:p>
            <a:pPr algn="ctr"/>
            <a:r>
              <a:rPr lang="en-GB" sz="2400" b="1" dirty="0" smtClean="0"/>
              <a:t>Recent Improvements</a:t>
            </a:r>
            <a:endParaRPr lang="tr-TR" sz="2400" b="1" dirty="0"/>
          </a:p>
        </p:txBody>
      </p:sp>
      <p:sp>
        <p:nvSpPr>
          <p:cNvPr id="3" name="2 İçerik Yer Tutucusu"/>
          <p:cNvSpPr>
            <a:spLocks noGrp="1"/>
          </p:cNvSpPr>
          <p:nvPr>
            <p:ph idx="1"/>
          </p:nvPr>
        </p:nvSpPr>
        <p:spPr>
          <a:xfrm>
            <a:off x="612775" y="1142984"/>
            <a:ext cx="8153400" cy="4983179"/>
          </a:xfrm>
        </p:spPr>
        <p:txBody>
          <a:bodyPr/>
          <a:lstStyle/>
          <a:p>
            <a:pPr algn="just"/>
            <a:r>
              <a:rPr lang="en-GB" sz="2000" dirty="0" smtClean="0"/>
              <a:t>Coordinator provinces of the 25 basins are stated. The governorship of the coordinator provinces will be the head of the Basin Management Commissions.</a:t>
            </a:r>
          </a:p>
          <a:p>
            <a:pPr algn="just"/>
            <a:r>
              <a:rPr lang="en-GB" sz="2000" dirty="0" smtClean="0"/>
              <a:t>These commissions will take common decisions by majority votes. </a:t>
            </a:r>
          </a:p>
          <a:p>
            <a:pPr algn="just"/>
            <a:r>
              <a:rPr lang="en-GB" sz="2000" dirty="0" smtClean="0"/>
              <a:t>It is observed that all the recent developments take into consideration of ‘</a:t>
            </a:r>
            <a:r>
              <a:rPr lang="en-GB" sz="2000" b="1" dirty="0" smtClean="0">
                <a:solidFill>
                  <a:srgbClr val="D60825"/>
                </a:solidFill>
              </a:rPr>
              <a:t>holistic management approach</a:t>
            </a:r>
            <a:r>
              <a:rPr lang="en-GB" sz="2000" dirty="0" smtClean="0"/>
              <a:t>’, public participation  from all the water and basin related groups. </a:t>
            </a:r>
          </a:p>
          <a:p>
            <a:pPr algn="just"/>
            <a:r>
              <a:rPr lang="en-GB" sz="2000" dirty="0" smtClean="0"/>
              <a:t>During the harmonization stage with EU, these recent legislative improvements need to be realized to comply with EU Water Framework Directive. </a:t>
            </a:r>
          </a:p>
          <a:p>
            <a:pPr algn="just"/>
            <a:r>
              <a:rPr lang="en-GB" sz="2000" dirty="0" smtClean="0"/>
              <a:t>Participation of </a:t>
            </a:r>
            <a:r>
              <a:rPr lang="en-GB" sz="2000" b="1" dirty="0" smtClean="0">
                <a:solidFill>
                  <a:srgbClr val="D60825"/>
                </a:solidFill>
              </a:rPr>
              <a:t>NGOs</a:t>
            </a:r>
            <a:r>
              <a:rPr lang="en-GB" sz="2000" dirty="0" smtClean="0"/>
              <a:t> are of utmost important at this stage. </a:t>
            </a:r>
          </a:p>
          <a:p>
            <a:pPr algn="just"/>
            <a:r>
              <a:rPr lang="en-GB" sz="2000" dirty="0" smtClean="0"/>
              <a:t>In the recent years, they have taken a step further by realizing programs and applications  on the rehabilitation of spoilt areas, deforestation, soil protection and protection of biological diversity.</a:t>
            </a:r>
            <a:endParaRPr lang="en-GB"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İçerik Yer Tutucusu 2"/>
          <p:cNvSpPr>
            <a:spLocks noGrp="1"/>
          </p:cNvSpPr>
          <p:nvPr>
            <p:ph sz="quarter" idx="4294967295"/>
          </p:nvPr>
        </p:nvSpPr>
        <p:spPr>
          <a:xfrm>
            <a:off x="755650" y="981075"/>
            <a:ext cx="8153400" cy="4060825"/>
          </a:xfrm>
        </p:spPr>
        <p:txBody>
          <a:bodyPr/>
          <a:lstStyle/>
          <a:p>
            <a:pPr marL="0" indent="0" algn="ctr">
              <a:buFont typeface="Wingdings" pitchFamily="2" charset="2"/>
              <a:buNone/>
            </a:pPr>
            <a:endParaRPr lang="tr-TR" sz="4800" b="1" i="1" smtClean="0">
              <a:solidFill>
                <a:schemeClr val="accent1"/>
              </a:solidFill>
              <a:latin typeface="Tw Cen MT" pitchFamily="34" charset="0"/>
            </a:endParaRPr>
          </a:p>
          <a:p>
            <a:pPr marL="0" indent="0" algn="ctr">
              <a:buFont typeface="Wingdings" pitchFamily="2" charset="2"/>
              <a:buNone/>
            </a:pPr>
            <a:endParaRPr lang="tr-TR" sz="4800" b="1" i="1" smtClean="0">
              <a:solidFill>
                <a:schemeClr val="accent1"/>
              </a:solidFill>
              <a:latin typeface="Tw Cen MT" pitchFamily="34" charset="0"/>
            </a:endParaRPr>
          </a:p>
          <a:p>
            <a:pPr marL="0" indent="0" algn="ctr">
              <a:buFont typeface="Wingdings" pitchFamily="2" charset="2"/>
              <a:buNone/>
            </a:pPr>
            <a:r>
              <a:rPr lang="tr-TR" sz="4800" b="1" i="1" smtClean="0">
                <a:solidFill>
                  <a:srgbClr val="D60825"/>
                </a:solidFill>
                <a:effectLst>
                  <a:outerShdw blurRad="38100" dist="38100" dir="2700000" algn="tl">
                    <a:srgbClr val="C0C0C0"/>
                  </a:outerShdw>
                </a:effectLst>
                <a:latin typeface="Arial" charset="0"/>
              </a:rPr>
              <a:t>THANKS FOR YOUR ATTENTION…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642918"/>
            <a:ext cx="8153400" cy="642942"/>
          </a:xfrm>
        </p:spPr>
        <p:txBody>
          <a:bodyPr/>
          <a:lstStyle/>
          <a:p>
            <a:pPr algn="ctr"/>
            <a:r>
              <a:rPr lang="en-US" sz="2800" b="1" dirty="0" smtClean="0"/>
              <a:t>European Union Water Framework Directive</a:t>
            </a:r>
            <a:endParaRPr lang="tr-TR" sz="2800" dirty="0"/>
          </a:p>
        </p:txBody>
      </p:sp>
      <p:sp>
        <p:nvSpPr>
          <p:cNvPr id="3" name="2 İçerik Yer Tutucusu"/>
          <p:cNvSpPr>
            <a:spLocks noGrp="1"/>
          </p:cNvSpPr>
          <p:nvPr>
            <p:ph idx="1"/>
          </p:nvPr>
        </p:nvSpPr>
        <p:spPr>
          <a:xfrm>
            <a:off x="612775" y="1571612"/>
            <a:ext cx="8153400" cy="4554551"/>
          </a:xfrm>
        </p:spPr>
        <p:txBody>
          <a:bodyPr/>
          <a:lstStyle/>
          <a:p>
            <a:pPr algn="just" eaLnBrk="1" hangingPunct="1"/>
            <a:r>
              <a:rPr lang="tr-TR" sz="2400" u="sng" dirty="0" smtClean="0">
                <a:solidFill>
                  <a:srgbClr val="D60825"/>
                </a:solidFill>
              </a:rPr>
              <a:t>“</a:t>
            </a:r>
            <a:r>
              <a:rPr lang="en-US" sz="2400" i="1" u="sng" dirty="0" smtClean="0">
                <a:solidFill>
                  <a:srgbClr val="D60825"/>
                </a:solidFill>
              </a:rPr>
              <a:t>Integrated River Basin Management Approach</a:t>
            </a:r>
            <a:r>
              <a:rPr lang="en-US" sz="2400" u="sng" dirty="0" smtClean="0">
                <a:solidFill>
                  <a:srgbClr val="D60825"/>
                </a:solidFill>
              </a:rPr>
              <a:t>”  </a:t>
            </a:r>
            <a:r>
              <a:rPr lang="en-US" sz="2400" dirty="0" smtClean="0"/>
              <a:t>has been assimilated as a tool in the application of the Directive. </a:t>
            </a:r>
            <a:endParaRPr lang="tr-TR" sz="2400" dirty="0" smtClean="0"/>
          </a:p>
          <a:p>
            <a:pPr algn="just" eaLnBrk="1" hangingPunct="1"/>
            <a:endParaRPr lang="en-US" sz="2400" dirty="0" smtClean="0"/>
          </a:p>
          <a:p>
            <a:pPr lvl="1" eaLnBrk="1" hangingPunct="1"/>
            <a:r>
              <a:rPr lang="en-US" sz="2400" b="1" u="sng" dirty="0" smtClean="0">
                <a:solidFill>
                  <a:srgbClr val="FF0000"/>
                </a:solidFill>
              </a:rPr>
              <a:t>WHAT IS EXPECTED?</a:t>
            </a:r>
          </a:p>
          <a:p>
            <a:pPr lvl="2" eaLnBrk="1" hangingPunct="1"/>
            <a:r>
              <a:rPr lang="en-US" sz="2400" dirty="0" smtClean="0"/>
              <a:t>I. Determining the watershed regions  </a:t>
            </a:r>
          </a:p>
          <a:p>
            <a:pPr lvl="2" eaLnBrk="1" hangingPunct="1"/>
            <a:r>
              <a:rPr lang="en-US" sz="2400" dirty="0" smtClean="0"/>
              <a:t>II. Forming expert organizations </a:t>
            </a:r>
          </a:p>
          <a:p>
            <a:pPr lvl="2" eaLnBrk="1" hangingPunct="1"/>
            <a:r>
              <a:rPr lang="en-US" sz="2400" dirty="0" smtClean="0"/>
              <a:t>III. Performing watershed plans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GB" sz="2400" b="1" dirty="0" smtClean="0">
                <a:solidFill>
                  <a:srgbClr val="0D526D"/>
                </a:solidFill>
              </a:rPr>
              <a:t>Integrated River Basin Management Approach</a:t>
            </a:r>
            <a:endParaRPr lang="en-GB" sz="2400" b="1" dirty="0">
              <a:solidFill>
                <a:srgbClr val="0D526D"/>
              </a:solidFill>
            </a:endParaRPr>
          </a:p>
        </p:txBody>
      </p:sp>
      <p:sp>
        <p:nvSpPr>
          <p:cNvPr id="3" name="2 İçerik Yer Tutucusu"/>
          <p:cNvSpPr>
            <a:spLocks noGrp="1"/>
          </p:cNvSpPr>
          <p:nvPr>
            <p:ph idx="1"/>
          </p:nvPr>
        </p:nvSpPr>
        <p:spPr>
          <a:xfrm>
            <a:off x="612775" y="1285860"/>
            <a:ext cx="8153400" cy="4840303"/>
          </a:xfrm>
        </p:spPr>
        <p:txBody>
          <a:bodyPr/>
          <a:lstStyle/>
          <a:p>
            <a:pPr eaLnBrk="1" hangingPunct="1">
              <a:lnSpc>
                <a:spcPct val="90000"/>
              </a:lnSpc>
              <a:buFont typeface="Arial" charset="0"/>
              <a:buNone/>
            </a:pPr>
            <a:r>
              <a:rPr lang="en-US" sz="2000" b="1" u="sng" dirty="0" smtClean="0">
                <a:solidFill>
                  <a:srgbClr val="FF0000"/>
                </a:solidFill>
              </a:rPr>
              <a:t>Determining the watershed regions</a:t>
            </a:r>
            <a:r>
              <a:rPr lang="en-US" sz="2000" b="1" dirty="0" smtClean="0">
                <a:solidFill>
                  <a:srgbClr val="FF0000"/>
                </a:solidFill>
              </a:rPr>
              <a:t> </a:t>
            </a:r>
            <a:endParaRPr lang="en-US" sz="2000" b="1" u="sng" dirty="0" smtClean="0">
              <a:solidFill>
                <a:srgbClr val="FF0000"/>
              </a:solidFill>
            </a:endParaRPr>
          </a:p>
          <a:p>
            <a:pPr eaLnBrk="1" hangingPunct="1">
              <a:lnSpc>
                <a:spcPct val="90000"/>
              </a:lnSpc>
            </a:pPr>
            <a:r>
              <a:rPr lang="en-US" sz="2000" dirty="0" smtClean="0"/>
              <a:t>Combining one or more river basins </a:t>
            </a:r>
          </a:p>
          <a:p>
            <a:pPr eaLnBrk="1" hangingPunct="1">
              <a:lnSpc>
                <a:spcPct val="90000"/>
              </a:lnSpc>
              <a:buFont typeface="Arial" charset="0"/>
              <a:buNone/>
            </a:pPr>
            <a:r>
              <a:rPr lang="en-US" sz="2000" b="1" u="sng" dirty="0" smtClean="0">
                <a:solidFill>
                  <a:srgbClr val="FF0000"/>
                </a:solidFill>
              </a:rPr>
              <a:t>II. Forming Expert Organizations</a:t>
            </a:r>
          </a:p>
          <a:p>
            <a:pPr eaLnBrk="1" hangingPunct="1">
              <a:lnSpc>
                <a:spcPct val="90000"/>
              </a:lnSpc>
            </a:pPr>
            <a:r>
              <a:rPr lang="en-US" sz="2000" dirty="0" smtClean="0"/>
              <a:t>At watershed basis (for each of the watershed region) </a:t>
            </a:r>
          </a:p>
          <a:p>
            <a:pPr eaLnBrk="1" hangingPunct="1">
              <a:lnSpc>
                <a:spcPct val="90000"/>
              </a:lnSpc>
            </a:pPr>
            <a:r>
              <a:rPr lang="en-US" sz="2000" dirty="0" smtClean="0"/>
              <a:t>At National scale, </a:t>
            </a:r>
          </a:p>
          <a:p>
            <a:pPr eaLnBrk="1" hangingPunct="1">
              <a:lnSpc>
                <a:spcPct val="90000"/>
              </a:lnSpc>
            </a:pPr>
            <a:r>
              <a:rPr lang="en-US" sz="2000" dirty="0" smtClean="0"/>
              <a:t>If exists at international basis for </a:t>
            </a:r>
            <a:r>
              <a:rPr lang="en-US" sz="2000" dirty="0" err="1" smtClean="0"/>
              <a:t>transboundary</a:t>
            </a:r>
            <a:r>
              <a:rPr lang="en-US" sz="2000" dirty="0" smtClean="0"/>
              <a:t> waters. </a:t>
            </a:r>
          </a:p>
          <a:p>
            <a:pPr eaLnBrk="1" hangingPunct="1">
              <a:lnSpc>
                <a:spcPct val="90000"/>
              </a:lnSpc>
              <a:buFont typeface="Arial" charset="0"/>
              <a:buNone/>
            </a:pPr>
            <a:r>
              <a:rPr lang="en-US" sz="2000" dirty="0" smtClean="0">
                <a:solidFill>
                  <a:srgbClr val="FF0000"/>
                </a:solidFill>
              </a:rPr>
              <a:t>	</a:t>
            </a:r>
            <a:r>
              <a:rPr lang="en-US" sz="2000" b="1" u="sng" dirty="0" smtClean="0">
                <a:solidFill>
                  <a:srgbClr val="FF0000"/>
                </a:solidFill>
              </a:rPr>
              <a:t>Method;</a:t>
            </a:r>
          </a:p>
          <a:p>
            <a:pPr lvl="2">
              <a:lnSpc>
                <a:spcPct val="90000"/>
              </a:lnSpc>
              <a:buFont typeface="Wingdings" pitchFamily="2" charset="2"/>
              <a:buChar char="Ø"/>
            </a:pPr>
            <a:r>
              <a:rPr lang="en-US" sz="2000" dirty="0" smtClean="0"/>
              <a:t>By an already existing expert organization and through revising its duties, </a:t>
            </a:r>
          </a:p>
          <a:p>
            <a:pPr lvl="2">
              <a:lnSpc>
                <a:spcPct val="90000"/>
              </a:lnSpc>
              <a:buFont typeface="Wingdings" pitchFamily="2" charset="2"/>
              <a:buChar char="Ø"/>
            </a:pPr>
            <a:r>
              <a:rPr lang="en-US" sz="2000" dirty="0" smtClean="0"/>
              <a:t>By means of a commission design that includes the related ministries, </a:t>
            </a:r>
          </a:p>
          <a:p>
            <a:pPr lvl="2">
              <a:lnSpc>
                <a:spcPct val="90000"/>
              </a:lnSpc>
              <a:buFont typeface="Wingdings" pitchFamily="2" charset="2"/>
              <a:buChar char="Ø"/>
            </a:pPr>
            <a:r>
              <a:rPr lang="en-US" sz="2000" dirty="0" smtClean="0"/>
              <a:t>By defining a new structure that is independent from the existing organization and institutions, </a:t>
            </a:r>
          </a:p>
          <a:p>
            <a:pPr eaLnBrk="1" hangingPunct="1">
              <a:lnSpc>
                <a:spcPct val="90000"/>
              </a:lnSpc>
              <a:buFont typeface="Arial" charset="0"/>
              <a:buNone/>
            </a:pPr>
            <a:r>
              <a:rPr lang="en-US" sz="2000" b="1" u="sng" dirty="0" smtClean="0">
                <a:solidFill>
                  <a:srgbClr val="FF0000"/>
                </a:solidFill>
              </a:rPr>
              <a:t>III. Preparation of River Basin Management Plans (RBMP)</a:t>
            </a:r>
            <a:endParaRPr lang="en-US" sz="2000" dirty="0" smtClean="0"/>
          </a:p>
          <a:p>
            <a:endParaRPr lang="tr-TR"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28600"/>
            <a:ext cx="8153400" cy="771508"/>
          </a:xfrm>
        </p:spPr>
        <p:txBody>
          <a:bodyPr/>
          <a:lstStyle/>
          <a:p>
            <a:pPr algn="ctr"/>
            <a:r>
              <a:rPr lang="en-US" sz="2400" b="1" dirty="0" smtClean="0"/>
              <a:t>Fundamental Steps of RBMPs</a:t>
            </a:r>
            <a:endParaRPr lang="tr-TR" sz="2400" dirty="0"/>
          </a:p>
        </p:txBody>
      </p:sp>
      <p:sp>
        <p:nvSpPr>
          <p:cNvPr id="3" name="2 İçerik Yer Tutucusu"/>
          <p:cNvSpPr>
            <a:spLocks noGrp="1"/>
          </p:cNvSpPr>
          <p:nvPr>
            <p:ph idx="1"/>
          </p:nvPr>
        </p:nvSpPr>
        <p:spPr>
          <a:xfrm>
            <a:off x="612775" y="1071546"/>
            <a:ext cx="8153400" cy="5054617"/>
          </a:xfrm>
        </p:spPr>
        <p:txBody>
          <a:bodyPr/>
          <a:lstStyle/>
          <a:p>
            <a:pPr marL="457200" indent="-457200" eaLnBrk="1" hangingPunct="1">
              <a:lnSpc>
                <a:spcPct val="90000"/>
              </a:lnSpc>
              <a:buClr>
                <a:srgbClr val="0D526D"/>
              </a:buClr>
              <a:buSzPct val="96000"/>
              <a:buFont typeface="Calibri" pitchFamily="34" charset="0"/>
              <a:buAutoNum type="romanLcPeriod"/>
            </a:pPr>
            <a:r>
              <a:rPr lang="en-US" sz="2000" dirty="0" smtClean="0"/>
              <a:t>Important pressures and impacts of human-induced activities; </a:t>
            </a:r>
          </a:p>
          <a:p>
            <a:pPr marL="457200" indent="-457200" eaLnBrk="1" hangingPunct="1">
              <a:lnSpc>
                <a:spcPct val="90000"/>
              </a:lnSpc>
              <a:buClr>
                <a:srgbClr val="0D526D"/>
              </a:buClr>
              <a:buSzPct val="96000"/>
              <a:buFont typeface="Calibri" pitchFamily="34" charset="0"/>
              <a:buAutoNum type="romanLcPeriod"/>
            </a:pPr>
            <a:r>
              <a:rPr lang="en-US" sz="2000" dirty="0" smtClean="0"/>
              <a:t>Determining and mapping of Protection Areas; </a:t>
            </a:r>
          </a:p>
          <a:p>
            <a:pPr marL="457200" indent="-457200" eaLnBrk="1" hangingPunct="1">
              <a:lnSpc>
                <a:spcPct val="90000"/>
              </a:lnSpc>
              <a:buClr>
                <a:srgbClr val="0D526D"/>
              </a:buClr>
              <a:buSzPct val="96000"/>
              <a:buFont typeface="Calibri" pitchFamily="34" charset="0"/>
              <a:buAutoNum type="romanLcPeriod"/>
            </a:pPr>
            <a:r>
              <a:rPr lang="en-US" sz="2000" dirty="0" smtClean="0"/>
              <a:t>Mapping of monitoring network; </a:t>
            </a:r>
          </a:p>
          <a:p>
            <a:pPr marL="457200" indent="-457200" eaLnBrk="1" hangingPunct="1">
              <a:lnSpc>
                <a:spcPct val="90000"/>
              </a:lnSpc>
              <a:buClr>
                <a:srgbClr val="0D526D"/>
              </a:buClr>
              <a:buSzPct val="96000"/>
              <a:buFont typeface="Calibri" pitchFamily="34" charset="0"/>
              <a:buAutoNum type="romanLcPeriod"/>
            </a:pPr>
            <a:r>
              <a:rPr lang="en-US" sz="2000" dirty="0" smtClean="0"/>
              <a:t>Listing the environmental goals; </a:t>
            </a:r>
          </a:p>
          <a:p>
            <a:pPr marL="457200" indent="-457200" eaLnBrk="1" hangingPunct="1">
              <a:lnSpc>
                <a:spcPct val="90000"/>
              </a:lnSpc>
              <a:buClr>
                <a:srgbClr val="0D526D"/>
              </a:buClr>
              <a:buSzPct val="96000"/>
              <a:buFont typeface="Calibri" pitchFamily="34" charset="0"/>
              <a:buAutoNum type="romanLcPeriod"/>
            </a:pPr>
            <a:r>
              <a:rPr lang="en-US" sz="2000" dirty="0" smtClean="0"/>
              <a:t>Economical Analyses; </a:t>
            </a:r>
          </a:p>
          <a:p>
            <a:pPr marL="457200" indent="-457200" eaLnBrk="1" hangingPunct="1">
              <a:lnSpc>
                <a:spcPct val="90000"/>
              </a:lnSpc>
              <a:buClr>
                <a:srgbClr val="0D526D"/>
              </a:buClr>
              <a:buSzPct val="96000"/>
              <a:buFont typeface="Calibri" pitchFamily="34" charset="0"/>
              <a:buAutoNum type="romanLcPeriod"/>
            </a:pPr>
            <a:r>
              <a:rPr lang="en-US" sz="2000" dirty="0" smtClean="0"/>
              <a:t>Forming the Preventive Measures Program; </a:t>
            </a:r>
          </a:p>
          <a:p>
            <a:pPr marL="457200" indent="-457200" eaLnBrk="1" hangingPunct="1">
              <a:lnSpc>
                <a:spcPct val="90000"/>
              </a:lnSpc>
              <a:buClr>
                <a:srgbClr val="0D526D"/>
              </a:buClr>
              <a:buSzPct val="96000"/>
              <a:buFont typeface="Calibri" pitchFamily="34" charset="0"/>
              <a:buAutoNum type="romanLcPeriod"/>
            </a:pPr>
            <a:r>
              <a:rPr lang="en-US" sz="2000" dirty="0" smtClean="0"/>
              <a:t>Preparing detailed plans that covers an abstract; </a:t>
            </a:r>
          </a:p>
          <a:p>
            <a:pPr marL="457200" indent="-457200" eaLnBrk="1" hangingPunct="1">
              <a:lnSpc>
                <a:spcPct val="90000"/>
              </a:lnSpc>
              <a:buClr>
                <a:srgbClr val="0D526D"/>
              </a:buClr>
              <a:buSzPct val="96000"/>
              <a:buFont typeface="Calibri" pitchFamily="34" charset="0"/>
              <a:buAutoNum type="romanLcPeriod"/>
            </a:pPr>
            <a:r>
              <a:rPr lang="en-US" sz="2000" b="1" dirty="0" smtClean="0">
                <a:solidFill>
                  <a:srgbClr val="D60825"/>
                </a:solidFill>
              </a:rPr>
              <a:t>Informing public and summarizing the preventive measures; </a:t>
            </a:r>
          </a:p>
          <a:p>
            <a:pPr marL="457200" indent="-457200" eaLnBrk="1" hangingPunct="1">
              <a:lnSpc>
                <a:spcPct val="90000"/>
              </a:lnSpc>
              <a:buClr>
                <a:srgbClr val="0D526D"/>
              </a:buClr>
              <a:buSzPct val="96000"/>
              <a:buFont typeface="Calibri" pitchFamily="34" charset="0"/>
              <a:buAutoNum type="romanLcPeriod"/>
            </a:pPr>
            <a:r>
              <a:rPr lang="en-US" sz="2000" b="1" dirty="0" smtClean="0">
                <a:solidFill>
                  <a:srgbClr val="D60825"/>
                </a:solidFill>
              </a:rPr>
              <a:t>Listing the authorities responsible from watershed management; </a:t>
            </a:r>
          </a:p>
          <a:p>
            <a:pPr marL="457200" indent="-457200" eaLnBrk="1" hangingPunct="1">
              <a:lnSpc>
                <a:spcPct val="90000"/>
              </a:lnSpc>
              <a:buClr>
                <a:srgbClr val="0D526D"/>
              </a:buClr>
              <a:buSzPct val="96000"/>
              <a:buFont typeface="Calibri" pitchFamily="34" charset="0"/>
              <a:buAutoNum type="romanLcPeriod"/>
            </a:pPr>
            <a:r>
              <a:rPr lang="en-US" sz="2000" b="1" dirty="0" smtClean="0">
                <a:solidFill>
                  <a:srgbClr val="D60825"/>
                </a:solidFill>
              </a:rPr>
              <a:t>Determining the communication points and related communication procedures formed to gain information and evaluations from public. </a:t>
            </a:r>
          </a:p>
          <a:p>
            <a:pPr marL="514350" indent="-514350" eaLnBrk="1" hangingPunct="1">
              <a:lnSpc>
                <a:spcPct val="90000"/>
              </a:lnSpc>
              <a:buClr>
                <a:srgbClr val="0D526D"/>
              </a:buClr>
              <a:buSzPct val="96000"/>
              <a:buFont typeface="+mj-lt"/>
              <a:buAutoNum type="romanLcPeriod"/>
            </a:pPr>
            <a:r>
              <a:rPr lang="en-US" sz="2000" dirty="0" smtClean="0"/>
              <a:t>Characterization of the River Basin; </a:t>
            </a:r>
          </a:p>
          <a:p>
            <a:endParaRPr lang="tr-T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28600"/>
            <a:ext cx="8153400" cy="700070"/>
          </a:xfrm>
        </p:spPr>
        <p:txBody>
          <a:bodyPr/>
          <a:lstStyle/>
          <a:p>
            <a:pPr algn="ctr"/>
            <a:r>
              <a:rPr lang="en-US" sz="2400" b="1" u="sng" dirty="0" smtClean="0"/>
              <a:t>Informing Public, Summary of Consultation Results</a:t>
            </a:r>
            <a:r>
              <a:rPr lang="tr-TR" sz="2400" b="1" u="sng" dirty="0" smtClean="0"/>
              <a:t> </a:t>
            </a:r>
            <a:endParaRPr lang="tr-TR" sz="2400" dirty="0"/>
          </a:p>
        </p:txBody>
      </p:sp>
      <p:sp>
        <p:nvSpPr>
          <p:cNvPr id="3" name="2 İçerik Yer Tutucusu"/>
          <p:cNvSpPr>
            <a:spLocks noGrp="1"/>
          </p:cNvSpPr>
          <p:nvPr>
            <p:ph idx="1"/>
          </p:nvPr>
        </p:nvSpPr>
        <p:spPr>
          <a:xfrm>
            <a:off x="612775" y="1500174"/>
            <a:ext cx="8153400" cy="4625989"/>
          </a:xfrm>
        </p:spPr>
        <p:txBody>
          <a:bodyPr/>
          <a:lstStyle/>
          <a:p>
            <a:pPr eaLnBrk="1" hangingPunct="1">
              <a:lnSpc>
                <a:spcPct val="80000"/>
              </a:lnSpc>
            </a:pPr>
            <a:r>
              <a:rPr lang="en-US" sz="2400" b="1" dirty="0" smtClean="0">
                <a:solidFill>
                  <a:srgbClr val="D60825"/>
                </a:solidFill>
              </a:rPr>
              <a:t>Forming the Participation Plan.</a:t>
            </a:r>
            <a:endParaRPr lang="tr-TR" sz="2400" b="1" dirty="0" smtClean="0">
              <a:solidFill>
                <a:srgbClr val="D60825"/>
              </a:solidFill>
            </a:endParaRPr>
          </a:p>
          <a:p>
            <a:pPr eaLnBrk="1" hangingPunct="1">
              <a:lnSpc>
                <a:spcPct val="80000"/>
              </a:lnSpc>
              <a:buNone/>
            </a:pPr>
            <a:endParaRPr lang="tr-TR" sz="2400" b="1" dirty="0" smtClean="0">
              <a:solidFill>
                <a:srgbClr val="D60825"/>
              </a:solidFill>
            </a:endParaRPr>
          </a:p>
          <a:p>
            <a:pPr eaLnBrk="1" hangingPunct="1">
              <a:lnSpc>
                <a:spcPct val="80000"/>
              </a:lnSpc>
              <a:buNone/>
            </a:pPr>
            <a:r>
              <a:rPr lang="en-US" sz="2400" dirty="0" smtClean="0"/>
              <a:t> (All the state offices and organizations, private sector, chambers of various disciplines, chamber of industry, active NGOs at the watershed scale need to be encouraged for participation)</a:t>
            </a:r>
          </a:p>
          <a:p>
            <a:pPr eaLnBrk="1" hangingPunct="1">
              <a:lnSpc>
                <a:spcPct val="80000"/>
              </a:lnSpc>
              <a:buFont typeface="Arial" charset="0"/>
              <a:buNone/>
            </a:pPr>
            <a:endParaRPr lang="en-US" sz="2400" dirty="0" smtClean="0"/>
          </a:p>
          <a:p>
            <a:pPr eaLnBrk="1" hangingPunct="1">
              <a:lnSpc>
                <a:spcPct val="80000"/>
              </a:lnSpc>
            </a:pPr>
            <a:r>
              <a:rPr lang="en-US" sz="2400" b="1" dirty="0" smtClean="0">
                <a:solidFill>
                  <a:srgbClr val="D60825"/>
                </a:solidFill>
              </a:rPr>
              <a:t>Preparing the criteria for consulting and public informing. </a:t>
            </a:r>
          </a:p>
          <a:p>
            <a:pPr eaLnBrk="1" hangingPunct="1">
              <a:lnSpc>
                <a:spcPct val="80000"/>
              </a:lnSpc>
              <a:buFont typeface="Arial" charset="0"/>
              <a:buNone/>
            </a:pPr>
            <a:endParaRPr lang="en-US" sz="2400" b="1" dirty="0" smtClean="0">
              <a:solidFill>
                <a:srgbClr val="D60825"/>
              </a:solidFill>
            </a:endParaRPr>
          </a:p>
          <a:p>
            <a:pPr eaLnBrk="1" hangingPunct="1">
              <a:lnSpc>
                <a:spcPct val="80000"/>
              </a:lnSpc>
            </a:pPr>
            <a:r>
              <a:rPr lang="en-US" sz="2400" b="1" dirty="0" smtClean="0">
                <a:solidFill>
                  <a:srgbClr val="D60825"/>
                </a:solidFill>
              </a:rPr>
              <a:t>Reporting, Presenting and Discussion of the results.</a:t>
            </a:r>
            <a:r>
              <a:rPr lang="tr-TR" sz="2400" b="1" dirty="0" smtClean="0">
                <a:solidFill>
                  <a:srgbClr val="D60825"/>
                </a:solidFill>
              </a:rPr>
              <a:t>  </a:t>
            </a:r>
          </a:p>
          <a:p>
            <a:pPr>
              <a:buNone/>
            </a:pP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214414" y="571480"/>
            <a:ext cx="6357982" cy="461665"/>
          </a:xfrm>
          <a:prstGeom prst="rect">
            <a:avLst/>
          </a:prstGeom>
        </p:spPr>
        <p:txBody>
          <a:bodyPr wrap="square">
            <a:spAutoFit/>
          </a:bodyPr>
          <a:lstStyle/>
          <a:p>
            <a:pPr algn="ctr"/>
            <a:r>
              <a:rPr lang="en-GB" sz="2400" b="1" dirty="0" smtClean="0">
                <a:solidFill>
                  <a:srgbClr val="0D526D"/>
                </a:solidFill>
              </a:rPr>
              <a:t>What is the Public Participation?</a:t>
            </a:r>
            <a:endParaRPr lang="tr-TR" sz="2400" b="1" dirty="0">
              <a:solidFill>
                <a:srgbClr val="0D526D"/>
              </a:solidFill>
            </a:endParaRPr>
          </a:p>
        </p:txBody>
      </p:sp>
      <p:sp>
        <p:nvSpPr>
          <p:cNvPr id="3" name="2 Dikdörtgen"/>
          <p:cNvSpPr/>
          <p:nvPr/>
        </p:nvSpPr>
        <p:spPr>
          <a:xfrm>
            <a:off x="785786" y="1500174"/>
            <a:ext cx="7715304" cy="1015663"/>
          </a:xfrm>
          <a:prstGeom prst="rect">
            <a:avLst/>
          </a:prstGeom>
        </p:spPr>
        <p:txBody>
          <a:bodyPr wrap="square">
            <a:spAutoFit/>
          </a:bodyPr>
          <a:lstStyle/>
          <a:p>
            <a:pPr algn="just">
              <a:buFont typeface="Wingdings" pitchFamily="2" charset="2"/>
              <a:buNone/>
            </a:pPr>
            <a:r>
              <a:rPr lang="en-GB" sz="2000" dirty="0" smtClean="0"/>
              <a:t>Public participation is a </a:t>
            </a:r>
            <a:r>
              <a:rPr lang="en-GB" sz="2000" dirty="0" smtClean="0">
                <a:solidFill>
                  <a:srgbClr val="FF0066"/>
                </a:solidFill>
              </a:rPr>
              <a:t>planned effort</a:t>
            </a:r>
            <a:r>
              <a:rPr lang="en-GB" sz="2000" dirty="0" smtClean="0"/>
              <a:t> to involve citizens in the decision-making process and to present and resolve citizen conflict through mutual </a:t>
            </a:r>
            <a:r>
              <a:rPr lang="en-GB" sz="2000" dirty="0" smtClean="0">
                <a:solidFill>
                  <a:srgbClr val="FF0066"/>
                </a:solidFill>
              </a:rPr>
              <a:t>two-way</a:t>
            </a:r>
            <a:r>
              <a:rPr lang="en-GB" sz="2000" dirty="0" smtClean="0"/>
              <a:t> communications.</a:t>
            </a:r>
            <a:endParaRPr lang="hu-HU" sz="2000" dirty="0"/>
          </a:p>
        </p:txBody>
      </p:sp>
      <p:sp>
        <p:nvSpPr>
          <p:cNvPr id="4" name="3 Dikdörtgen"/>
          <p:cNvSpPr/>
          <p:nvPr/>
        </p:nvSpPr>
        <p:spPr>
          <a:xfrm>
            <a:off x="1000100" y="2690336"/>
            <a:ext cx="7358114" cy="2308324"/>
          </a:xfrm>
          <a:prstGeom prst="rect">
            <a:avLst/>
          </a:prstGeom>
        </p:spPr>
        <p:txBody>
          <a:bodyPr wrap="square">
            <a:spAutoFit/>
          </a:bodyPr>
          <a:lstStyle/>
          <a:p>
            <a:pPr algn="ctr"/>
            <a:r>
              <a:rPr lang="en-GB" sz="2400" b="1" dirty="0" smtClean="0">
                <a:solidFill>
                  <a:srgbClr val="0D526D"/>
                </a:solidFill>
              </a:rPr>
              <a:t>Planning of Public Participation Process</a:t>
            </a:r>
          </a:p>
          <a:p>
            <a:endParaRPr lang="tr-TR" sz="2400" dirty="0" smtClean="0"/>
          </a:p>
          <a:p>
            <a:pPr>
              <a:buFont typeface="Arial" pitchFamily="34" charset="0"/>
              <a:buChar char="•"/>
            </a:pPr>
            <a:r>
              <a:rPr lang="en-GB" sz="2400" dirty="0" smtClean="0"/>
              <a:t>Identification of the objectives</a:t>
            </a:r>
          </a:p>
          <a:p>
            <a:pPr>
              <a:buFont typeface="Arial" pitchFamily="34" charset="0"/>
              <a:buChar char="•"/>
            </a:pPr>
            <a:r>
              <a:rPr lang="en-GB" sz="2400" dirty="0" smtClean="0"/>
              <a:t>Identification of the selected actors</a:t>
            </a:r>
          </a:p>
          <a:p>
            <a:pPr>
              <a:buFont typeface="Arial" pitchFamily="34" charset="0"/>
              <a:buChar char="•"/>
            </a:pPr>
            <a:r>
              <a:rPr lang="en-GB" sz="2400" dirty="0" smtClean="0"/>
              <a:t>Choice of the methods of the public participation</a:t>
            </a:r>
          </a:p>
          <a:p>
            <a:pPr>
              <a:buFont typeface="Arial" pitchFamily="34" charset="0"/>
              <a:buChar char="•"/>
            </a:pPr>
            <a:r>
              <a:rPr lang="en-GB" sz="2400" dirty="0" smtClean="0"/>
              <a:t>Preparation of the implementing plan</a:t>
            </a:r>
            <a:r>
              <a:rPr lang="hu-HU" sz="2400" dirty="0" smtClean="0"/>
              <a:t> </a:t>
            </a:r>
            <a:endParaRPr lang="tr-TR"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yan">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1_Medyan">
      <a:majorFont>
        <a:latin typeface=""/>
        <a:ea typeface=""/>
        <a:cs typeface=""/>
      </a:majorFont>
      <a:minorFont>
        <a:latin typeface=""/>
        <a:ea typeface=""/>
        <a:cs typeface=""/>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1142</TotalTime>
  <Words>2471</Words>
  <Application>Microsoft Office PowerPoint</Application>
  <PresentationFormat>Ekran Gösterisi (4:3)</PresentationFormat>
  <Paragraphs>402</Paragraphs>
  <Slides>44</Slides>
  <Notes>14</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1_Medyan</vt:lpstr>
      <vt:lpstr>         Towards Effective Public Participation in Water Resources Management: Issues and Approaches in Turkey  PROF. DR. AYSEGUL TANIK</vt:lpstr>
      <vt:lpstr>Slayt 2</vt:lpstr>
      <vt:lpstr>HISTORY</vt:lpstr>
      <vt:lpstr>Sustainability &amp; Integration</vt:lpstr>
      <vt:lpstr>European Union Water Framework Directive</vt:lpstr>
      <vt:lpstr>Integrated River Basin Management Approach</vt:lpstr>
      <vt:lpstr>Fundamental Steps of RBMPs</vt:lpstr>
      <vt:lpstr>Informing Public, Summary of Consultation Results </vt:lpstr>
      <vt:lpstr>Slayt 9</vt:lpstr>
      <vt:lpstr>Pyramid of the members of the public participation process</vt:lpstr>
      <vt:lpstr>Orbits of involvement</vt:lpstr>
      <vt:lpstr>Why public participation?</vt:lpstr>
      <vt:lpstr>Disadvantages of the Public Participation</vt:lpstr>
      <vt:lpstr>What is PP NOT about? (source: Public Participation Guidance)</vt:lpstr>
      <vt:lpstr>Models of national PP processes</vt:lpstr>
      <vt:lpstr>4 models of Public Participation</vt:lpstr>
      <vt:lpstr>Relationships in the Commentary model</vt:lpstr>
      <vt:lpstr>Relationships in the Social Learning Model</vt:lpstr>
      <vt:lpstr>The Joint Planning Model</vt:lpstr>
      <vt:lpstr>Relationships in the Consent / Consensus Model</vt:lpstr>
      <vt:lpstr>PP Activities</vt:lpstr>
      <vt:lpstr>Activities for participation in EU Member State Countries</vt:lpstr>
      <vt:lpstr>UK &amp; Wales</vt:lpstr>
      <vt:lpstr>UK &amp; Wales</vt:lpstr>
      <vt:lpstr>UK &amp; Wales</vt:lpstr>
      <vt:lpstr>Denmark</vt:lpstr>
      <vt:lpstr>Denmark</vt:lpstr>
      <vt:lpstr>Denmark</vt:lpstr>
      <vt:lpstr>Denmark</vt:lpstr>
      <vt:lpstr>Slayt 30</vt:lpstr>
      <vt:lpstr>25 River Basins of Turkey</vt:lpstr>
      <vt:lpstr>Main Challenges of Water Sector in Turkey</vt:lpstr>
      <vt:lpstr>Main Challenges of Water Sector in Turkey</vt:lpstr>
      <vt:lpstr>Administrative boundaries matched with watershed boundaries</vt:lpstr>
      <vt:lpstr>Eastern Black Sea Watershed</vt:lpstr>
      <vt:lpstr>Slayt 36</vt:lpstr>
      <vt:lpstr>Slayt 37</vt:lpstr>
      <vt:lpstr>Slayt 38</vt:lpstr>
      <vt:lpstr>Slayt 39</vt:lpstr>
      <vt:lpstr>Slayt 40</vt:lpstr>
      <vt:lpstr>Recent Improvements</vt:lpstr>
      <vt:lpstr>Recent Improvements</vt:lpstr>
      <vt:lpstr>Recent Improvements</vt:lpstr>
      <vt:lpstr>Slayt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duygutuna</dc:creator>
  <cp:lastModifiedBy>lenovo</cp:lastModifiedBy>
  <cp:revision>367</cp:revision>
  <dcterms:created xsi:type="dcterms:W3CDTF">2013-04-09T19:15:12Z</dcterms:created>
  <dcterms:modified xsi:type="dcterms:W3CDTF">2014-06-19T20:40:09Z</dcterms:modified>
</cp:coreProperties>
</file>