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3" r:id="rId2"/>
    <p:sldId id="294" r:id="rId3"/>
    <p:sldId id="259" r:id="rId4"/>
    <p:sldId id="258" r:id="rId5"/>
    <p:sldId id="256" r:id="rId6"/>
    <p:sldId id="261" r:id="rId7"/>
    <p:sldId id="285" r:id="rId8"/>
    <p:sldId id="286" r:id="rId9"/>
    <p:sldId id="267" r:id="rId10"/>
    <p:sldId id="268" r:id="rId11"/>
    <p:sldId id="269" r:id="rId12"/>
    <p:sldId id="297" r:id="rId13"/>
    <p:sldId id="287" r:id="rId14"/>
    <p:sldId id="290" r:id="rId15"/>
    <p:sldId id="295" r:id="rId16"/>
    <p:sldId id="296" r:id="rId17"/>
    <p:sldId id="301" r:id="rId18"/>
    <p:sldId id="274" r:id="rId19"/>
    <p:sldId id="275" r:id="rId20"/>
    <p:sldId id="277" r:id="rId21"/>
    <p:sldId id="276" r:id="rId22"/>
    <p:sldId id="278" r:id="rId23"/>
    <p:sldId id="279" r:id="rId24"/>
    <p:sldId id="288" r:id="rId25"/>
    <p:sldId id="289" r:id="rId26"/>
    <p:sldId id="283" r:id="rId27"/>
    <p:sldId id="300" r:id="rId28"/>
    <p:sldId id="298" r:id="rId29"/>
    <p:sldId id="292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 autoAdjust="0"/>
  </p:normalViewPr>
  <p:slideViewPr>
    <p:cSldViewPr>
      <p:cViewPr>
        <p:scale>
          <a:sx n="75" d="100"/>
          <a:sy n="75" d="100"/>
        </p:scale>
        <p:origin x="-124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D4D98-77B0-41EE-BB65-CECE775951A6}" type="datetimeFigureOut">
              <a:rPr lang="tr-TR" smtClean="0"/>
              <a:pPr/>
              <a:t>03.09.2017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4A632-2979-4ACB-9D8B-80A375C250F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4A632-2979-4ACB-9D8B-80A375C250F3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0EC3-CA1F-4C11-B878-BE81012EC389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19BD-1E55-4381-B11A-702DA1F06529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0C0-AC6C-4A48-BB2C-87992594B812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9C5-C3B7-4D0F-9DEC-FDB5A800D52A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7CC9-A1A2-49F3-9958-6F9D0BC6A63E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EFF5-4F38-453E-A0BA-F70F79F41E70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12B4-5C51-4858-A539-A3AACEDBFE0C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105-C501-4366-95D2-A769FC3BE7E1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8AC-DB55-4DEA-8252-E29B091F948C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A860-85C8-42DA-9900-A3F2EA9E9BC2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F380-1363-445A-B821-82067C55F979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45E9-DCEE-4059-87CF-E3E8E2377215}" type="datetime1">
              <a:rPr lang="tr-TR" smtClean="0"/>
              <a:pPr/>
              <a:t>03.09.2017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2870-3CC1-4EFA-9FD5-548BA594E5C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journal/1360859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</a:t>
            </a:fld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395536" y="184482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Genetic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ESR1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Joint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Derangement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tr-TR" sz="2400" dirty="0" smtClean="0">
                <a:latin typeface="Arial" pitchFamily="34" charset="0"/>
                <a:cs typeface="Arial" pitchFamily="34" charset="0"/>
              </a:rPr>
              <a:t>Ayça Dilara YILMAZ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Gülden EREŞ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363286" y="4169405"/>
            <a:ext cx="60167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Ankara University Faculty of Dentistry, Molecular Biology Laboratory, Ankara, Turkey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Ankara University Faculty of Dentistry, Department of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Periodontology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Ankara, Turkey</a:t>
            </a: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908720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biological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mediated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receptors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receptor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 protein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steroid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receptors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family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forms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receptor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is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found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intra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cartilage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osteocytes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plays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a role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intracellular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mediators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regulator</a:t>
            </a: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rats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receptors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found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synovial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cells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disc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stromal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cells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chondrocytes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TMJ</a:t>
            </a:r>
          </a:p>
          <a:p>
            <a:pPr>
              <a:buFont typeface="Wingdings" pitchFamily="2" charset="2"/>
              <a:buChar char="ü"/>
            </a:pP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humans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receptors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found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joint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disc</a:t>
            </a: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proportion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women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TMD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without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TMD</a:t>
            </a:r>
          </a:p>
          <a:p>
            <a:pPr>
              <a:buFont typeface="Wingdings" pitchFamily="2" charset="2"/>
              <a:buChar char="ü"/>
            </a:pP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Few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literature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studied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polymorphisms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TMJ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disorders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none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TMJ-ID.</a:t>
            </a:r>
          </a:p>
          <a:p>
            <a:pPr>
              <a:buFont typeface="Wingdings" pitchFamily="2" charset="2"/>
              <a:buChar char="q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611560" y="33265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receptor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(ESR1)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59024" y="476672"/>
            <a:ext cx="87849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ERα :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chromosome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6q25.1</a:t>
            </a:r>
          </a:p>
          <a:p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exons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introns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common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restriction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fragment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length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polymorphisms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RFLPs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XbaI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PvuII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XbaI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RFLP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detects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an A–G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substitution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position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351 (−351int A/G; rs9340799)</a:t>
            </a:r>
          </a:p>
          <a:p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PvuII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detects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a T–C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substitution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position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397 (−397int T/C; rs2234693) </a:t>
            </a:r>
            <a:endParaRPr lang="tr-T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539552" y="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receptor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(ESR1)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21506" name="Picture 2" descr="C:\Users\b\Desktop\zzzzzzESR1-TMJ\PvuII-XbaI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8063433" cy="3095625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1259632" y="5733256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chromosome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6q25.1, </a:t>
            </a:r>
            <a:r>
              <a:rPr lang="en-US" sz="1600" dirty="0" err="1" smtClean="0"/>
              <a:t>intron</a:t>
            </a:r>
            <a:r>
              <a:rPr lang="en-US" sz="1600" dirty="0" smtClean="0"/>
              <a:t> 1 containing the </a:t>
            </a:r>
            <a:r>
              <a:rPr lang="en-US" sz="1600" dirty="0" err="1" smtClean="0"/>
              <a:t>Pvu</a:t>
            </a:r>
            <a:r>
              <a:rPr lang="en-US" sz="1600" dirty="0" smtClean="0"/>
              <a:t> II and </a:t>
            </a:r>
            <a:r>
              <a:rPr lang="en-US" sz="1600" dirty="0" err="1" smtClean="0"/>
              <a:t>Xba</a:t>
            </a:r>
            <a:r>
              <a:rPr lang="en-US" sz="1600" dirty="0" smtClean="0"/>
              <a:t> I RFLPs</a:t>
            </a:r>
            <a:endParaRPr lang="tr-TR" sz="1600" dirty="0"/>
          </a:p>
        </p:txBody>
      </p:sp>
      <p:sp>
        <p:nvSpPr>
          <p:cNvPr id="8" name="7 Dikdörtgen"/>
          <p:cNvSpPr/>
          <p:nvPr/>
        </p:nvSpPr>
        <p:spPr>
          <a:xfrm>
            <a:off x="611560" y="6309320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Adapted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Journal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of Clinical Endocrinology and Metabolism, Interaction between Vitamin D receptor genotype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and estrogen receptor alpha genotype influences vertebral fracture risk. 88(8): 3777–3784, 2003.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Copyright 2003, The Endocrine Society.</a:t>
            </a:r>
            <a:endParaRPr lang="tr-T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827584" y="2276872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aim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investigate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ESR1 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gene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XbaI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PvuII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polymorphisms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TMJ-ID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disorder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851920" y="1052736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AIM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1196752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Blood samples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in 5ml EDTA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tubes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DNA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extraction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dirty="0">
                <a:latin typeface="Arial" pitchFamily="34" charset="0"/>
                <a:cs typeface="Arial" pitchFamily="34" charset="0"/>
              </a:rPr>
              <a:t>standard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proteinase</a:t>
            </a:r>
            <a:r>
              <a:rPr lang="en-US" dirty="0">
                <a:latin typeface="Arial" pitchFamily="34" charset="0"/>
                <a:cs typeface="Arial" pitchFamily="34" charset="0"/>
              </a:rPr>
              <a:t> K/phenol-chloroform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method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polymerase </a:t>
            </a:r>
            <a:r>
              <a:rPr lang="en-US" dirty="0">
                <a:latin typeface="Arial" pitchFamily="34" charset="0"/>
                <a:cs typeface="Arial" pitchFamily="34" charset="0"/>
              </a:rPr>
              <a:t>chain reaction (PCR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estriction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fragment length polymorphism (RFLP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3%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agarose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gel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electrophoresis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Pearson’s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chi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square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test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Fisher exact tests were used to compare genotype and allele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distributions between the study and control groups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combined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ERα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genoypes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in TMJ-ID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&lt;0.05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was considered statistically significant.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2051720" y="404664"/>
            <a:ext cx="429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Materials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Methods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Statistics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691680" y="112474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Table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Demographic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charecteristics</a:t>
            </a:r>
            <a:r>
              <a:rPr lang="en-US" dirty="0">
                <a:latin typeface="Arial" pitchFamily="34" charset="0"/>
                <a:cs typeface="Arial" pitchFamily="34" charset="0"/>
              </a:rPr>
              <a:t> of study participants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203848" y="332656"/>
            <a:ext cx="2279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RESULTS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763688" y="1700808"/>
          <a:ext cx="5760639" cy="1973018"/>
        </p:xfrm>
        <a:graphic>
          <a:graphicData uri="http://schemas.openxmlformats.org/drawingml/2006/table">
            <a:tbl>
              <a:tblPr/>
              <a:tblGrid>
                <a:gridCol w="1920213"/>
                <a:gridCol w="1920213"/>
                <a:gridCol w="1920213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TMJ-ID patients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 (%)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Healthy controls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 (%)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Female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38 (79.1)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33 (47.1)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Male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10 (20.9)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37 (52.9)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Age</a:t>
                      </a:r>
                      <a:r>
                        <a:rPr lang="tr-TR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tr-TR" sz="12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average</a:t>
                      </a:r>
                      <a:r>
                        <a:rPr lang="tr-TR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tr-TR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31.7 ±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28.22 ±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5.9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15</a:t>
            </a:fld>
            <a:endParaRPr lang="tr-TR"/>
          </a:p>
        </p:txBody>
      </p:sp>
      <p:grpSp>
        <p:nvGrpSpPr>
          <p:cNvPr id="14" name="13 Grup"/>
          <p:cNvGrpSpPr/>
          <p:nvPr/>
        </p:nvGrpSpPr>
        <p:grpSpPr>
          <a:xfrm>
            <a:off x="2051720" y="332656"/>
            <a:ext cx="5962481" cy="5797808"/>
            <a:chOff x="2051720" y="332656"/>
            <a:chExt cx="5962481" cy="5797808"/>
          </a:xfrm>
        </p:grpSpPr>
        <p:pic>
          <p:nvPicPr>
            <p:cNvPr id="3" name="2 Resim" descr="pVU I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0800000" flipV="1">
              <a:off x="2051720" y="1268760"/>
              <a:ext cx="4752528" cy="2952328"/>
            </a:xfrm>
            <a:prstGeom prst="rect">
              <a:avLst/>
            </a:prstGeom>
          </p:spPr>
        </p:pic>
        <p:sp>
          <p:nvSpPr>
            <p:cNvPr id="4" name="3 Metin kutusu"/>
            <p:cNvSpPr txBox="1"/>
            <p:nvPr/>
          </p:nvSpPr>
          <p:spPr>
            <a:xfrm>
              <a:off x="2411760" y="332656"/>
              <a:ext cx="4185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b="1" dirty="0" err="1" smtClean="0">
                  <a:latin typeface="Arial" pitchFamily="34" charset="0"/>
                  <a:cs typeface="Arial" pitchFamily="34" charset="0"/>
                </a:rPr>
                <a:t>PvuII</a:t>
              </a:r>
              <a:r>
                <a:rPr lang="tr-TR" sz="2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2000" b="1" dirty="0" err="1" smtClean="0">
                  <a:latin typeface="Arial" pitchFamily="34" charset="0"/>
                  <a:cs typeface="Arial" pitchFamily="34" charset="0"/>
                </a:rPr>
                <a:t>polymorphism</a:t>
              </a:r>
              <a:r>
                <a:rPr lang="tr-TR" sz="2000" b="1" dirty="0" smtClean="0">
                  <a:latin typeface="Arial" pitchFamily="34" charset="0"/>
                  <a:cs typeface="Arial" pitchFamily="34" charset="0"/>
                </a:rPr>
                <a:t> (rs2234693)</a:t>
              </a:r>
              <a:endParaRPr lang="tr-TR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4 Metin kutusu"/>
            <p:cNvSpPr txBox="1"/>
            <p:nvPr/>
          </p:nvSpPr>
          <p:spPr>
            <a:xfrm>
              <a:off x="2051720" y="980728"/>
              <a:ext cx="49669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latin typeface="Arial" pitchFamily="34" charset="0"/>
                  <a:cs typeface="Arial" pitchFamily="34" charset="0"/>
                </a:rPr>
                <a:t>  1     2      3      4      5      6     7      8     9     10   11</a:t>
              </a:r>
              <a:endParaRPr lang="tr-TR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2627784" y="4653136"/>
              <a:ext cx="396775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>
                  <a:latin typeface="Arial" pitchFamily="34" charset="0"/>
                  <a:cs typeface="Arial" pitchFamily="34" charset="0"/>
                </a:rPr>
                <a:t>  3, 7, 11: PP  (1300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bp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)</a:t>
              </a:r>
            </a:p>
            <a:p>
              <a:r>
                <a:rPr lang="tr-TR" dirty="0" smtClean="0">
                  <a:latin typeface="Arial" pitchFamily="34" charset="0"/>
                  <a:cs typeface="Arial" pitchFamily="34" charset="0"/>
                </a:rPr>
                <a:t>       9,10: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Pp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  (1300 + 850 + 450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bp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)</a:t>
              </a:r>
            </a:p>
            <a:p>
              <a:r>
                <a:rPr lang="tr-TR" dirty="0" smtClean="0">
                  <a:latin typeface="Arial" pitchFamily="34" charset="0"/>
                  <a:cs typeface="Arial" pitchFamily="34" charset="0"/>
                </a:rPr>
                <a:t>4, 5, 6, 8: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pp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  (850 + 450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bp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)</a:t>
              </a:r>
            </a:p>
            <a:p>
              <a:r>
                <a:rPr lang="tr-TR" dirty="0" smtClean="0">
                  <a:latin typeface="Arial" pitchFamily="34" charset="0"/>
                  <a:cs typeface="Arial" pitchFamily="34" charset="0"/>
                </a:rPr>
                <a:t>           2 :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uncut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 PCR </a:t>
              </a:r>
              <a:r>
                <a:rPr lang="tr-TR" dirty="0" err="1" smtClean="0">
                  <a:latin typeface="Arial" pitchFamily="34" charset="0"/>
                  <a:cs typeface="Arial" pitchFamily="34" charset="0"/>
                </a:rPr>
                <a:t>product</a:t>
              </a:r>
              <a:endParaRPr lang="tr-TR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tr-TR" dirty="0" smtClean="0">
                  <a:latin typeface="Arial" pitchFamily="34" charset="0"/>
                  <a:cs typeface="Arial" pitchFamily="34" charset="0"/>
                </a:rPr>
                <a:t>            1: </a:t>
              </a:r>
              <a:r>
                <a:rPr lang="el-GR" dirty="0" smtClean="0">
                  <a:latin typeface="Arial" pitchFamily="34" charset="0"/>
                  <a:cs typeface="Arial" pitchFamily="34" charset="0"/>
                </a:rPr>
                <a:t>φ</a:t>
              </a:r>
              <a:r>
                <a:rPr lang="tr-TR" dirty="0" smtClean="0">
                  <a:latin typeface="Arial" pitchFamily="34" charset="0"/>
                  <a:cs typeface="Arial" pitchFamily="34" charset="0"/>
                </a:rPr>
                <a:t>X 174 Marker</a:t>
              </a:r>
              <a:endParaRPr lang="tr-TR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7 Düz Ok Bağlayıcısı"/>
            <p:cNvCxnSpPr/>
            <p:nvPr/>
          </p:nvCxnSpPr>
          <p:spPr>
            <a:xfrm flipH="1">
              <a:off x="6804248" y="1916832"/>
              <a:ext cx="43204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Düz Ok Bağlayıcısı"/>
            <p:cNvCxnSpPr/>
            <p:nvPr/>
          </p:nvCxnSpPr>
          <p:spPr>
            <a:xfrm flipH="1">
              <a:off x="6804248" y="2132856"/>
              <a:ext cx="43204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Düz Ok Bağlayıcısı"/>
            <p:cNvCxnSpPr/>
            <p:nvPr/>
          </p:nvCxnSpPr>
          <p:spPr>
            <a:xfrm flipH="1">
              <a:off x="6804248" y="2780928"/>
              <a:ext cx="43204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Metin kutusu"/>
            <p:cNvSpPr txBox="1"/>
            <p:nvPr/>
          </p:nvSpPr>
          <p:spPr>
            <a:xfrm>
              <a:off x="7164288" y="1700808"/>
              <a:ext cx="849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b="1" dirty="0" smtClean="0">
                  <a:latin typeface="Arial" pitchFamily="34" charset="0"/>
                  <a:cs typeface="Arial" pitchFamily="34" charset="0"/>
                </a:rPr>
                <a:t>1300 </a:t>
              </a:r>
              <a:r>
                <a:rPr lang="tr-TR" sz="1400" b="1" dirty="0" err="1" smtClean="0">
                  <a:latin typeface="Arial" pitchFamily="34" charset="0"/>
                  <a:cs typeface="Arial" pitchFamily="34" charset="0"/>
                </a:rPr>
                <a:t>bp</a:t>
              </a:r>
              <a:endParaRPr lang="tr-TR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Metin kutusu"/>
            <p:cNvSpPr txBox="1"/>
            <p:nvPr/>
          </p:nvSpPr>
          <p:spPr>
            <a:xfrm>
              <a:off x="7164288" y="1969095"/>
              <a:ext cx="7505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b="1" dirty="0" smtClean="0">
                  <a:latin typeface="Arial" pitchFamily="34" charset="0"/>
                  <a:cs typeface="Arial" pitchFamily="34" charset="0"/>
                </a:rPr>
                <a:t>850 </a:t>
              </a:r>
              <a:r>
                <a:rPr lang="tr-TR" sz="1400" b="1" dirty="0" err="1" smtClean="0">
                  <a:latin typeface="Arial" pitchFamily="34" charset="0"/>
                  <a:cs typeface="Arial" pitchFamily="34" charset="0"/>
                </a:rPr>
                <a:t>bp</a:t>
              </a:r>
              <a:endParaRPr lang="tr-TR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12 Metin kutusu"/>
            <p:cNvSpPr txBox="1"/>
            <p:nvPr/>
          </p:nvSpPr>
          <p:spPr>
            <a:xfrm>
              <a:off x="7236296" y="2564904"/>
              <a:ext cx="7505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b="1" dirty="0" smtClean="0">
                  <a:latin typeface="Arial" pitchFamily="34" charset="0"/>
                  <a:cs typeface="Arial" pitchFamily="34" charset="0"/>
                </a:rPr>
                <a:t>450 </a:t>
              </a:r>
              <a:r>
                <a:rPr lang="tr-TR" sz="1400" b="1" dirty="0" err="1" smtClean="0">
                  <a:latin typeface="Arial" pitchFamily="34" charset="0"/>
                  <a:cs typeface="Arial" pitchFamily="34" charset="0"/>
                </a:rPr>
                <a:t>bp</a:t>
              </a:r>
              <a:endParaRPr lang="tr-T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16</a:t>
            </a:fld>
            <a:endParaRPr lang="tr-TR"/>
          </a:p>
        </p:txBody>
      </p:sp>
      <p:grpSp>
        <p:nvGrpSpPr>
          <p:cNvPr id="16" name="15 Grup"/>
          <p:cNvGrpSpPr/>
          <p:nvPr/>
        </p:nvGrpSpPr>
        <p:grpSpPr>
          <a:xfrm>
            <a:off x="1835696" y="332656"/>
            <a:ext cx="6106497" cy="5797808"/>
            <a:chOff x="1835696" y="332656"/>
            <a:chExt cx="6106497" cy="5797808"/>
          </a:xfrm>
        </p:grpSpPr>
        <p:sp>
          <p:nvSpPr>
            <p:cNvPr id="4" name="3 Metin kutusu"/>
            <p:cNvSpPr txBox="1"/>
            <p:nvPr/>
          </p:nvSpPr>
          <p:spPr>
            <a:xfrm>
              <a:off x="2339752" y="332656"/>
              <a:ext cx="40446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b="1" dirty="0" err="1" smtClean="0">
                  <a:latin typeface="Arial" pitchFamily="34" charset="0"/>
                  <a:cs typeface="Arial" pitchFamily="34" charset="0"/>
                </a:rPr>
                <a:t>XbaI</a:t>
              </a:r>
              <a:r>
                <a:rPr lang="tr-TR" sz="2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2000" b="1" dirty="0" err="1" smtClean="0">
                  <a:latin typeface="Arial" pitchFamily="34" charset="0"/>
                  <a:cs typeface="Arial" pitchFamily="34" charset="0"/>
                </a:rPr>
                <a:t>polymorphism</a:t>
              </a:r>
              <a:r>
                <a:rPr lang="tr-TR" sz="2000" b="1" dirty="0" smtClean="0">
                  <a:latin typeface="Arial" pitchFamily="34" charset="0"/>
                  <a:cs typeface="Arial" pitchFamily="34" charset="0"/>
                </a:rPr>
                <a:t> (rs9340799)</a:t>
              </a:r>
              <a:endParaRPr lang="tr-TR" sz="2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14 Grup"/>
            <p:cNvGrpSpPr/>
            <p:nvPr/>
          </p:nvGrpSpPr>
          <p:grpSpPr>
            <a:xfrm>
              <a:off x="1835696" y="1124744"/>
              <a:ext cx="6106497" cy="5005720"/>
              <a:chOff x="1835696" y="1124744"/>
              <a:chExt cx="6106497" cy="5005720"/>
            </a:xfrm>
          </p:grpSpPr>
          <p:sp>
            <p:nvSpPr>
              <p:cNvPr id="5" name="4 Metin kutusu"/>
              <p:cNvSpPr txBox="1"/>
              <p:nvPr/>
            </p:nvSpPr>
            <p:spPr>
              <a:xfrm>
                <a:off x="2627784" y="4653136"/>
                <a:ext cx="383951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            7: XX (1300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bp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    3,9,10: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Xx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(1300 + 900 + 400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bp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4, 5, 6, 8: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xx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 (900 + 400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bp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            2: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uncut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 PCR </a:t>
                </a:r>
                <a:r>
                  <a:rPr lang="tr-TR" dirty="0" err="1" smtClean="0">
                    <a:latin typeface="Arial" pitchFamily="34" charset="0"/>
                    <a:cs typeface="Arial" pitchFamily="34" charset="0"/>
                  </a:rPr>
                  <a:t>product</a:t>
                </a:r>
                <a:endParaRPr lang="tr-TR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             1: </a:t>
                </a:r>
                <a:r>
                  <a:rPr lang="el-GR" dirty="0" smtClean="0">
                    <a:latin typeface="Arial" pitchFamily="34" charset="0"/>
                    <a:cs typeface="Arial" pitchFamily="34" charset="0"/>
                  </a:rPr>
                  <a:t>φ</a:t>
                </a:r>
                <a:r>
                  <a:rPr lang="tr-TR" dirty="0" smtClean="0">
                    <a:latin typeface="Arial" pitchFamily="34" charset="0"/>
                    <a:cs typeface="Arial" pitchFamily="34" charset="0"/>
                  </a:rPr>
                  <a:t>X 174 Marker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8 Metin kutusu"/>
              <p:cNvSpPr txBox="1"/>
              <p:nvPr/>
            </p:nvSpPr>
            <p:spPr>
              <a:xfrm>
                <a:off x="7092280" y="2204864"/>
                <a:ext cx="8499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1400" b="1" dirty="0" smtClean="0">
                    <a:latin typeface="Arial" pitchFamily="34" charset="0"/>
                    <a:cs typeface="Arial" pitchFamily="34" charset="0"/>
                  </a:rPr>
                  <a:t>1300 </a:t>
                </a:r>
                <a:r>
                  <a:rPr lang="tr-TR" sz="1400" b="1" dirty="0" err="1" smtClean="0">
                    <a:latin typeface="Arial" pitchFamily="34" charset="0"/>
                    <a:cs typeface="Arial" pitchFamily="34" charset="0"/>
                  </a:rPr>
                  <a:t>bp</a:t>
                </a:r>
                <a:endParaRPr lang="tr-TR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11 Metin kutusu"/>
              <p:cNvSpPr txBox="1"/>
              <p:nvPr/>
            </p:nvSpPr>
            <p:spPr>
              <a:xfrm>
                <a:off x="1835696" y="1124744"/>
                <a:ext cx="49669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b="1" dirty="0" smtClean="0">
                    <a:latin typeface="Arial" pitchFamily="34" charset="0"/>
                    <a:cs typeface="Arial" pitchFamily="34" charset="0"/>
                  </a:rPr>
                  <a:t>  1      2      3        4      5       6      7      8       9     10  </a:t>
                </a:r>
                <a:endParaRPr lang="tr-TR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" name="13 Grup"/>
              <p:cNvGrpSpPr/>
              <p:nvPr/>
            </p:nvGrpSpPr>
            <p:grpSpPr>
              <a:xfrm>
                <a:off x="1835696" y="1484784"/>
                <a:ext cx="6007110" cy="3024336"/>
                <a:chOff x="1835696" y="1484784"/>
                <a:chExt cx="6007110" cy="3024336"/>
              </a:xfrm>
            </p:grpSpPr>
            <p:cxnSp>
              <p:nvCxnSpPr>
                <p:cNvPr id="6" name="5 Düz Ok Bağlayıcısı"/>
                <p:cNvCxnSpPr/>
                <p:nvPr/>
              </p:nvCxnSpPr>
              <p:spPr>
                <a:xfrm flipH="1">
                  <a:off x="6732240" y="2348880"/>
                  <a:ext cx="432048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6 Düz Ok Bağlayıcısı"/>
                <p:cNvCxnSpPr/>
                <p:nvPr/>
              </p:nvCxnSpPr>
              <p:spPr>
                <a:xfrm flipH="1">
                  <a:off x="6732240" y="2564904"/>
                  <a:ext cx="432048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7 Düz Ok Bağlayıcısı"/>
                <p:cNvCxnSpPr/>
                <p:nvPr/>
              </p:nvCxnSpPr>
              <p:spPr>
                <a:xfrm flipH="1">
                  <a:off x="6732240" y="3356992"/>
                  <a:ext cx="432048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9 Metin kutusu"/>
                <p:cNvSpPr txBox="1"/>
                <p:nvPr/>
              </p:nvSpPr>
              <p:spPr>
                <a:xfrm>
                  <a:off x="7092280" y="2420888"/>
                  <a:ext cx="7505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tr-TR" sz="1400" b="1" dirty="0" smtClean="0">
                      <a:latin typeface="Arial" pitchFamily="34" charset="0"/>
                      <a:cs typeface="Arial" pitchFamily="34" charset="0"/>
                    </a:rPr>
                    <a:t>900 </a:t>
                  </a:r>
                  <a:r>
                    <a:rPr lang="tr-TR" sz="1400" b="1" dirty="0" err="1" smtClean="0">
                      <a:latin typeface="Arial" pitchFamily="34" charset="0"/>
                      <a:cs typeface="Arial" pitchFamily="34" charset="0"/>
                    </a:rPr>
                    <a:t>bp</a:t>
                  </a:r>
                  <a:endParaRPr lang="tr-TR" sz="1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10 Metin kutusu"/>
                <p:cNvSpPr txBox="1"/>
                <p:nvPr/>
              </p:nvSpPr>
              <p:spPr>
                <a:xfrm>
                  <a:off x="7092280" y="3140968"/>
                  <a:ext cx="7505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tr-TR" sz="1400" b="1" dirty="0" smtClean="0">
                      <a:latin typeface="Arial" pitchFamily="34" charset="0"/>
                      <a:cs typeface="Arial" pitchFamily="34" charset="0"/>
                    </a:rPr>
                    <a:t>400 </a:t>
                  </a:r>
                  <a:r>
                    <a:rPr lang="tr-TR" sz="1400" b="1" dirty="0" err="1" smtClean="0">
                      <a:latin typeface="Arial" pitchFamily="34" charset="0"/>
                      <a:cs typeface="Arial" pitchFamily="34" charset="0"/>
                    </a:rPr>
                    <a:t>bp</a:t>
                  </a:r>
                  <a:endParaRPr lang="tr-TR" sz="1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1026" name="Picture 2" descr="C:\Users\b\Desktop\zzzzzzESR1-TMJ\Xba1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 flipV="1">
                  <a:off x="1835696" y="1484784"/>
                  <a:ext cx="4896544" cy="3024336"/>
                </a:xfrm>
                <a:prstGeom prst="rect">
                  <a:avLst/>
                </a:prstGeom>
                <a:noFill/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3" name="2 Metin kutusu"/>
          <p:cNvSpPr txBox="1"/>
          <p:nvPr/>
        </p:nvSpPr>
        <p:spPr>
          <a:xfrm>
            <a:off x="3203848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RESULTS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95536" y="620688"/>
            <a:ext cx="7411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Table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2.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Distrubution</a:t>
            </a:r>
            <a:r>
              <a:rPr lang="tr-TR" dirty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PvuII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genotype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allel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frequencies</a:t>
            </a:r>
            <a:r>
              <a:rPr lang="tr-TR" dirty="0">
                <a:latin typeface="Arial" pitchFamily="34" charset="0"/>
                <a:cs typeface="Arial" pitchFamily="34" charset="0"/>
              </a:rPr>
              <a:t> in TMJ-ID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patients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versus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healthy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controls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95536" y="1340768"/>
          <a:ext cx="8496943" cy="4176459"/>
        </p:xfrm>
        <a:graphic>
          <a:graphicData uri="http://schemas.openxmlformats.org/drawingml/2006/table">
            <a:tbl>
              <a:tblPr/>
              <a:tblGrid>
                <a:gridCol w="1635667"/>
                <a:gridCol w="1635667"/>
                <a:gridCol w="1635667"/>
                <a:gridCol w="2005424"/>
                <a:gridCol w="906808"/>
                <a:gridCol w="677710"/>
              </a:tblGrid>
              <a:tr h="75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PvuII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 (%)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(30)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(25)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 (54.3)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(58.3)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1.28 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[0.5-3.05]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(15.7)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8 (16.7)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1.27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[0.4-4.03]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0.68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67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0.82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6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 (57.1)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 (54.2)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 (42.9)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 (45.8)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1.12 [0.66-1.90]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67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51520" y="836712"/>
          <a:ext cx="8064895" cy="5504130"/>
        </p:xfrm>
        <a:graphic>
          <a:graphicData uri="http://schemas.openxmlformats.org/drawingml/2006/table">
            <a:tbl>
              <a:tblPr/>
              <a:tblGrid>
                <a:gridCol w="1552498"/>
                <a:gridCol w="1552498"/>
                <a:gridCol w="1552498"/>
                <a:gridCol w="1992454"/>
                <a:gridCol w="771697"/>
                <a:gridCol w="643250"/>
              </a:tblGrid>
              <a:tr h="543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PvuII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ADDWR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 (%)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(30)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5 (21.7))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 (54.3)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(56.6)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1.43 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[0.45-4.58]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0.53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(15.7)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5 (21.7)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1.90 [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0.45-8.04]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 (57.1)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(50)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 (42.9)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(50)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1.33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[0.68-2.60]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ADDWOR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(30)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7 (28)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 (54.3)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(60)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1.18 [0.41-3.36]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(15.7)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3 (12)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0.81 [0.17-3.80]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 (57.1)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(58)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 (42.9)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(42)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0.96 [0.5-1.85]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760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188640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3.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Distrubution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ADDWR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 ADDWOR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2 Metin kutusu"/>
          <p:cNvSpPr txBox="1"/>
          <p:nvPr/>
        </p:nvSpPr>
        <p:spPr>
          <a:xfrm>
            <a:off x="755576" y="1052736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PRESENTATION PLAN</a:t>
            </a:r>
          </a:p>
          <a:p>
            <a:endParaRPr lang="tr-TR" sz="2000" b="1" cap="all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cap="all" dirty="0" smtClean="0">
                <a:latin typeface="Arial" pitchFamily="34" charset="0"/>
                <a:cs typeface="Arial" pitchFamily="34" charset="0"/>
              </a:rPr>
              <a:t>THE TEMPOROMANDIBULAR JOINT</a:t>
            </a:r>
          </a:p>
          <a:p>
            <a:pPr lvl="1">
              <a:buFont typeface="Wingdings" pitchFamily="2" charset="2"/>
              <a:buChar char="ü"/>
            </a:pPr>
            <a:r>
              <a:rPr lang="tr-TR" b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emporomandibular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Joint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Disorders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Joint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Derangement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(TMJ-ID)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Susceptibility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TMJ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TMJ-ID-A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nterior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disc displacement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without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reduction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receptor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(ESR1)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AIM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MATERIALS AND METHODS / STATISTICS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RESULTS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PvuII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polymorphism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(rs2234693)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XbaI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polymorphism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(rs9340799)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Genetic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Distribution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polymorphisms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115616" y="908720"/>
          <a:ext cx="6533733" cy="3816428"/>
        </p:xfrm>
        <a:graphic>
          <a:graphicData uri="http://schemas.openxmlformats.org/drawingml/2006/table">
            <a:tbl>
              <a:tblPr/>
              <a:tblGrid>
                <a:gridCol w="1246493"/>
                <a:gridCol w="1246493"/>
                <a:gridCol w="1246493"/>
                <a:gridCol w="1599733"/>
                <a:gridCol w="619592"/>
                <a:gridCol w="574929"/>
              </a:tblGrid>
              <a:tr h="69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PvuII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Women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Women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9 (27.3)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(28.9)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0.83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(51.5)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(57.9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1.05 [0.35-3.13  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7 (21.2)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5 (13.2)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0.58 [ 0.13-2.48 ]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694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694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 (49.3)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 (57.9)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 (50.7)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 (42.1)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0.70 [0.36-1.35]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694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1.09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15616" y="188640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4.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Distrubution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TMJ-ID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women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women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323528" y="1124744"/>
          <a:ext cx="8424936" cy="4104457"/>
        </p:xfrm>
        <a:graphic>
          <a:graphicData uri="http://schemas.openxmlformats.org/drawingml/2006/table">
            <a:tbl>
              <a:tblPr/>
              <a:tblGrid>
                <a:gridCol w="1621806"/>
                <a:gridCol w="1621806"/>
                <a:gridCol w="1621806"/>
                <a:gridCol w="1988428"/>
                <a:gridCol w="899124"/>
                <a:gridCol w="671966"/>
              </a:tblGrid>
              <a:tr h="9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XbaI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 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 (%)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(35.7)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(39.6)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 (51.4)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(47.9)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0.84 [0.38-1.85]     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9 (12.9)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6 (12.5)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0.87 [0.26-2.89 ]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0.82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349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349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86 (61.4)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61 (63.5)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 (38.6)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 (36.5)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0.91[0.53-1.56]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349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9512" y="404664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5.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Distrubution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TMJ-ID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395536" y="908720"/>
          <a:ext cx="8280921" cy="5088609"/>
        </p:xfrm>
        <a:graphic>
          <a:graphicData uri="http://schemas.openxmlformats.org/drawingml/2006/table">
            <a:tbl>
              <a:tblPr/>
              <a:tblGrid>
                <a:gridCol w="1579818"/>
                <a:gridCol w="1579818"/>
                <a:gridCol w="1579818"/>
                <a:gridCol w="1936948"/>
                <a:gridCol w="875848"/>
                <a:gridCol w="728671"/>
              </a:tblGrid>
              <a:tr h="426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XbaI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ADDWR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(35.7)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6 (26.08)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0.82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 (51.4)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(56.52)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[0.5-4.49]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9 (12.9)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4 (17.4)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1.85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[0.42-8.1]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86 (61.4)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(54.3)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 (38.6)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(45.7)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1.33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[0.68-2.62]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0.72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ADDWOR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(35.7)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(52)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 (51.4)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(40)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0.53 [0.2-1.40 ]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9 (12.9)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2 (8)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0.42 [ 0.08-2.27]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Allele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86 (61.4)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 (72)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 (38.6)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(28)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0.61 [0.30-1.25 ]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4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0.18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1.79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188640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6.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Distrubution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ADDWR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lang="tr-TR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in ADDWOR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683568" y="1556792"/>
          <a:ext cx="6912768" cy="3240362"/>
        </p:xfrm>
        <a:graphic>
          <a:graphicData uri="http://schemas.openxmlformats.org/drawingml/2006/table">
            <a:tbl>
              <a:tblPr/>
              <a:tblGrid>
                <a:gridCol w="1330712"/>
                <a:gridCol w="1330712"/>
                <a:gridCol w="1330712"/>
                <a:gridCol w="1631531"/>
                <a:gridCol w="737744"/>
                <a:gridCol w="551357"/>
              </a:tblGrid>
              <a:tr h="925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XbaI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Women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 Women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[CI]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n(%)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(36.4)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(47.4)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1.29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(45.4)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(42.1)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0.71[0.25-1.96]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6 (18.2)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4 (10.5)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0.44 [0.10-1.91]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0.44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290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11560" y="908720"/>
            <a:ext cx="7464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7.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Distrubution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TMJ-ID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women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healthy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women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395536" y="980728"/>
          <a:ext cx="7920880" cy="3168349"/>
        </p:xfrm>
        <a:graphic>
          <a:graphicData uri="http://schemas.openxmlformats.org/drawingml/2006/table">
            <a:tbl>
              <a:tblPr/>
              <a:tblGrid>
                <a:gridCol w="961436"/>
                <a:gridCol w="961436"/>
                <a:gridCol w="961436"/>
                <a:gridCol w="961436"/>
                <a:gridCol w="961436"/>
                <a:gridCol w="961436"/>
                <a:gridCol w="1076132"/>
                <a:gridCol w="1076132"/>
              </a:tblGrid>
              <a:tr h="905244"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</a:t>
                      </a:r>
                      <a:endParaRPr lang="tr-T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Control group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</a:t>
                      </a:r>
                      <a:endParaRPr lang="tr-T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tr-T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                                  XbaI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262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xx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262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PvuII</a:t>
                      </a:r>
                      <a:endParaRPr lang="tr-T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tr-T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tr-T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536" y="476672"/>
            <a:ext cx="6840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lang="tr-TR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8.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Combined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distribution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ESR1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5536" y="4293096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values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represent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observed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number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subjects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combined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RFLPs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TMJ-ID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323528" y="1052736"/>
          <a:ext cx="7632847" cy="4471735"/>
        </p:xfrm>
        <a:graphic>
          <a:graphicData uri="http://schemas.openxmlformats.org/drawingml/2006/table">
            <a:tbl>
              <a:tblPr/>
              <a:tblGrid>
                <a:gridCol w="1550334"/>
                <a:gridCol w="1325783"/>
                <a:gridCol w="1322042"/>
                <a:gridCol w="1716876"/>
                <a:gridCol w="793412"/>
                <a:gridCol w="924400"/>
              </a:tblGrid>
              <a:tr h="48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ESR1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TMJ-ID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Group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Ρ</a:t>
                      </a: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value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χ² 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Haplotype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 (54.3)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 (56.53)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 (35.9)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 (37.69)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1.01 [0.57-1.77]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0.97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7 (7.6)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6 (4.34)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0.54 [0.17-1.72]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2 (2.2)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2  (1.44)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0.64 [0.08-4.69]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0.72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Genotype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(45.66)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 (47.05)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(21.74) 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(27.94) 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1.26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[0.48-3.2]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0.64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6 (13.04)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9 (13.24)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0.98 [0.3-3.17]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0.97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0.0007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7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 (15.22)  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6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(8.83)  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0.56 [0.16-1.9]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0.35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PXPx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2  (4.34)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2 (2.94) 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0.65 [0.08-5.02]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0.68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0.16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2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0.81</a:t>
                      </a:r>
                      <a:endParaRPr lang="tr-T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1.56</a:t>
                      </a:r>
                      <a:endParaRPr lang="tr-T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23528" y="194157"/>
            <a:ext cx="85334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9.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combined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ERα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genoypes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TMJ-ID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95536" y="5589240"/>
            <a:ext cx="67345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values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represent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observed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number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combined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genotypes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ESR1</a:t>
            </a: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9512" y="404444"/>
            <a:ext cx="878497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prevalence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(n=42)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without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(n=36) TMJ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studied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RFLP</a:t>
            </a:r>
            <a:r>
              <a:rPr kumimoji="0" lang="tr-T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technique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tr-T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different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were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found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both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samples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had 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higher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prevalence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statistically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significant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prevalence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).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suggested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as a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predisposing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factor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egenerative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joint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disease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temporomandibular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joint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cartilage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deterioration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Stemig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et al.,2015)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study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investigating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influence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76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female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symptomatic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TMJ-OA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direct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procedure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Px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associated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smaller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facial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axis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angle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mandibular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body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lenght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carriers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(Lee,2006).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tr-TR" sz="16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nvestigating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association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women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TMJ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disorders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(100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chronic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100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TMJ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disorder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but no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GC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locus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displayed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high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risk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factors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3.2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2.5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painful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TMJD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v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s.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TMJD no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leading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conclusion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that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presence of [GC]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locus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might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be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increasing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susceptibility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women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develop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TMJD (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Dasilva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2009).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study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investigating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association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between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susceptibility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female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symptomatic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temporomandibular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joint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(TMJ)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osteoarthritis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(OA)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higher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risk of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moderate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severe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found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TMJ OA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carrying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PX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compared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those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without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PX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suggested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possible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association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susceptibility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female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TMJ OA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(no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significant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differences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were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found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between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groups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203848" y="0"/>
            <a:ext cx="1853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51181" y="709247"/>
            <a:ext cx="871330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Although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statistically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not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significant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having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lang="tr-T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among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TMJ-ID patients and ADDWR cases compared to the health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individuals is a risk factor of 1.27-1.90 for developing the disorder.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 is a risk factor of 1.33 in ADDWR cases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Although statistically not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significant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having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Xx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xx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polymorphism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among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TMJ-ID patients and ADDWR cases compared to the healthy individuals is a risk factor of 1.5-1.85 for developing the disorder.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 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allele is a risk factor of 1.33 in ADDWR cases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Genotype and allele distributions and odds ratios were not significant in TMJ-ID </a:t>
            </a:r>
            <a:endParaRPr lang="tr-T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women compared to healthy women in </a:t>
            </a:r>
            <a:r>
              <a:rPr lang="tr-TR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both</a:t>
            </a:r>
            <a:r>
              <a:rPr lang="tr-T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polymorphisms </a:t>
            </a:r>
            <a:endParaRPr lang="tr-T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6. 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found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5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different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ER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haplotypes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in TMJ-ID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groups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7. 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Frequencies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haplotypes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TMJ-ID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versus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</a:t>
            </a:r>
            <a:r>
              <a:rPr lang="tr-T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r>
              <a:rPr lang="tr-T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not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have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significant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risk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factors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except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PXPX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genotype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1.26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odds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ratio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347864" y="260648"/>
            <a:ext cx="1853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23528" y="548680"/>
            <a:ext cx="864096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polymorphic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sites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are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located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on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intron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1,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and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functional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consequences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these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sites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is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unknown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r-TR" sz="16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However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polymorphisms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on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introns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could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affect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mRNA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production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as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these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sites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may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contain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transcriptional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regulatory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sequences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tr-TR" sz="1600" dirty="0" smtClean="0">
              <a:solidFill>
                <a:srgbClr val="000066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r-TR" sz="16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Similarly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PvuII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–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XbaI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polymorphic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sites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on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first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intron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ER</a:t>
            </a:r>
            <a:r>
              <a:rPr lang="el-G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gene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could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influence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gene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expression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r-TR" sz="16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Other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polymorphic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sites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estrogen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receptor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gene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might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similarly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influence</a:t>
            </a:r>
            <a:r>
              <a:rPr lang="tr-T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TMJ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disorder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predisposition</a:t>
            </a:r>
            <a:endParaRPr lang="tr-TR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finding that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PvuII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XbaI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polymorphisms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is a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risk for developing TMJ-ID disorder needs to be further evaluated by increasing the case and controls numbers. A polymorphism in the ESR1 gene may be associated to TMJ-ID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In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event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that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an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association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can be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established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these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marker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alleles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supposed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be in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linkage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truly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functional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allele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elsewhere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gene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improving the treatment of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disorders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potentially other painful conditions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 genetic marker that would predict treatment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efficacy with a high degree of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success would add a very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powerful approach toward.</a:t>
            </a:r>
            <a:r>
              <a:rPr lang="tr-T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131840" y="188640"/>
            <a:ext cx="1911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CONCLUSION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339752" y="2276872"/>
            <a:ext cx="41073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smtClean="0">
                <a:latin typeface="Arial" pitchFamily="34" charset="0"/>
                <a:cs typeface="Arial" pitchFamily="34" charset="0"/>
              </a:rPr>
              <a:t>THANK  YOU </a:t>
            </a:r>
          </a:p>
          <a:p>
            <a:r>
              <a:rPr lang="tr-T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4800" dirty="0" smtClean="0">
                <a:latin typeface="Arial" pitchFamily="34" charset="0"/>
                <a:cs typeface="Arial" pitchFamily="34" charset="0"/>
              </a:rPr>
              <a:t>                     </a:t>
            </a:r>
            <a:endParaRPr lang="tr-T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\Desktop\boney-surfaces-of-the-temporomandibular-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5040560" cy="4032448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971600" y="5877272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Oliver Jones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000" cap="all" dirty="0" smtClean="0">
                <a:latin typeface="Arial" pitchFamily="34" charset="0"/>
                <a:cs typeface="Arial" pitchFamily="34" charset="0"/>
              </a:rPr>
              <a:t>THE TEMPOROMANDIBULAR JOINT 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January 27, 2017 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 smtClean="0">
                <a:latin typeface="Arial" pitchFamily="34" charset="0"/>
                <a:cs typeface="Arial" pitchFamily="34" charset="0"/>
              </a:rPr>
            </a:br>
            <a:endParaRPr lang="tr-T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95536" y="5949280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dirty="0" smtClean="0"/>
          </a:p>
          <a:p>
            <a:r>
              <a:rPr lang="tr-TR" sz="1200" dirty="0" smtClean="0"/>
              <a:t>                  http://teachmeanatomy.info/head/joints/temporomandibular/</a:t>
            </a:r>
            <a:endParaRPr lang="tr-TR" sz="12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827584" y="260648"/>
            <a:ext cx="7416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cap="all" dirty="0">
                <a:latin typeface="Arial" pitchFamily="34" charset="0"/>
                <a:cs typeface="Arial" pitchFamily="34" charset="0"/>
              </a:rPr>
              <a:t>THE TEMPOROMANDIBULAR JOINT</a:t>
            </a:r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2650732" y="2708920"/>
            <a:ext cx="6493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rticulations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8"/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 three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 surfaces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8">
              <a:buFont typeface="Wingdings" pitchFamily="2" charset="2"/>
              <a:buChar char="Ø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mandibular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fossa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8">
              <a:buFont typeface="Wingdings" pitchFamily="2" charset="2"/>
              <a:buChar char="Ø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tubercle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8">
              <a:buFont typeface="Wingdings" pitchFamily="2" charset="2"/>
              <a:buChar char="Ø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head of mandible</a:t>
            </a:r>
          </a:p>
          <a:p>
            <a:endParaRPr lang="tr-TR" sz="1600" dirty="0"/>
          </a:p>
        </p:txBody>
      </p:sp>
      <p:sp>
        <p:nvSpPr>
          <p:cNvPr id="8" name="7 Dikdörtgen"/>
          <p:cNvSpPr/>
          <p:nvPr/>
        </p:nvSpPr>
        <p:spPr>
          <a:xfrm>
            <a:off x="467544" y="76470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ormed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by the articulation of the mandible and the temporal bone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cranium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It is located 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anteriorly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to the tragus of the ear, on the lateral aspect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face</a:t>
            </a:r>
            <a:endParaRPr lang="tr-TR" sz="1600" dirty="0"/>
          </a:p>
          <a:p>
            <a:pPr algn="r"/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\Desktop\1-s2.0-S1360859206001173-g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5904656" cy="3778979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1547664" y="4797152"/>
            <a:ext cx="62646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tr-TR" sz="1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Yin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CS, </a:t>
            </a:r>
            <a:r>
              <a:rPr lang="tr-TR" sz="1000" dirty="0">
                <a:latin typeface="Arial" pitchFamily="34" charset="0"/>
                <a:cs typeface="Arial" pitchFamily="34" charset="0"/>
              </a:rPr>
              <a:t>Lee 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YJ, Lee YJ (2007) 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3" tooltip="Go to Journal of Bodywork and Movement Therapies on ScienceDirect"/>
              </a:rPr>
              <a:t>Journal </a:t>
            </a:r>
            <a:r>
              <a:rPr lang="en-US" sz="1000" dirty="0">
                <a:latin typeface="Arial" pitchFamily="34" charset="0"/>
                <a:cs typeface="Arial" pitchFamily="34" charset="0"/>
                <a:hlinkClick r:id="rId3" tooltip="Go to Journal of Bodywork and Movement Therapies on ScienceDirect"/>
              </a:rPr>
              <a:t>of Bodywork and Movement 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3" tooltip="Go to Journal of Bodywork and Movement Therapies on ScienceDirect"/>
              </a:rPr>
              <a:t>Therapies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11(4);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285-294</a:t>
            </a:r>
            <a:endParaRPr lang="tr-T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827584" y="332656"/>
            <a:ext cx="7416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cap="all" dirty="0">
                <a:latin typeface="Arial" pitchFamily="34" charset="0"/>
                <a:cs typeface="Arial" pitchFamily="34" charset="0"/>
              </a:rPr>
              <a:t>THE TEMPOROMANDIBULAR JOINT</a:t>
            </a:r>
          </a:p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1547664" y="530120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This joint has a unique mechanism;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two synovial joint cavities, each lined by a synovial membrane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fibrocartilage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576064"/>
          </a:xfrm>
        </p:spPr>
        <p:txBody>
          <a:bodyPr>
            <a:norm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Joint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Disorders</a:t>
            </a:r>
            <a:endParaRPr lang="tr-TR" sz="2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2008" y="548680"/>
            <a:ext cx="8964488" cy="604867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omplicated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poorly understood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conditions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number of symptoms including pain</a:t>
            </a:r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limited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jaw movement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Caused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musculoskeletal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neuromuscular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disorders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Wingdings" pitchFamily="2" charset="2"/>
              <a:buChar char="Ø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masticatory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musculature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1" algn="l">
              <a:buFont typeface="Wingdings" pitchFamily="2" charset="2"/>
              <a:buChar char="Ø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joints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1" algn="l">
              <a:buFont typeface="Wingdings" pitchFamily="2" charset="2"/>
              <a:buChar char="Ø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structures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 etiology of TMDs may be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complex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possible influence factors of TMDs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mechanical and/or psychic stresses,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hormones,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genes, </a:t>
            </a:r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ethnicity, </a:t>
            </a:r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 status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gender </a:t>
            </a:r>
            <a:endParaRPr lang="tr-T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endParaRPr lang="tr-TR" sz="1800" dirty="0" smtClean="0"/>
          </a:p>
          <a:p>
            <a:endParaRPr lang="tr-TR" sz="1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764704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mbalance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metabolic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processes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extracellular matrix (ECM) of the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disc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issue breakdown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disc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positions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the joint to the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mandibular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condyle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and the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eminence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distorted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Emshoff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et al., 2002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bserved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 up to 80% of the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joint disorder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(TMD)   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patients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dirty="0"/>
          </a:p>
          <a:p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403648" y="260648"/>
            <a:ext cx="644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Derangement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(TMJ-ID)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b\Desktop\boney-surfaces-of-the-temporomandibular-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29000"/>
            <a:ext cx="7200800" cy="3024336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95536" y="6211669"/>
            <a:ext cx="87484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2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Oliver Jones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000" cap="all" dirty="0" smtClean="0">
                <a:latin typeface="Arial" pitchFamily="34" charset="0"/>
                <a:cs typeface="Arial" pitchFamily="34" charset="0"/>
              </a:rPr>
              <a:t>THE TEMPOROMANDIBULAR JOINT 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January 27, 2017 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000" dirty="0" smtClean="0">
                <a:latin typeface="Arial" pitchFamily="34" charset="0"/>
                <a:cs typeface="Arial" pitchFamily="34" charset="0"/>
              </a:rPr>
              <a:t>                       http://teachmeanatomy.info/head/joints/temporomandibular/</a:t>
            </a:r>
            <a:endParaRPr lang="tr-T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340768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intensity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painful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symptoms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appears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women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anatomical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locations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including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temporomandibular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joints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he susceptibility to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TMDs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omen and adolescents have a higher risk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 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compared 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G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enetic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factor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s (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SNPs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play a significant role in the pathology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TMDs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600" dirty="0">
              <a:latin typeface="Arial" pitchFamily="34" charset="0"/>
              <a:cs typeface="Arial" pitchFamily="34" charset="0"/>
            </a:endParaRPr>
          </a:p>
          <a:p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1600" dirty="0">
                <a:latin typeface="Arial" pitchFamily="34" charset="0"/>
                <a:cs typeface="Arial" pitchFamily="34" charset="0"/>
              </a:rPr>
              <a:t> 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he underlying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mechanism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TMDs remains largely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unknown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2699792" y="548680"/>
            <a:ext cx="2746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Susceptibility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TMJ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196752"/>
            <a:ext cx="85689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        TMJ-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ID’s two most prevalent types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nterior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disc displacement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with reduction (ADDWR)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he displacement of the TMJ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articular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disc while the mouth is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closed, which reduces its normal position with mouth opening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nterior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disc displacement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without reduction (ADDWOR)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he permanent dislocation of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disc that cannot reduce to its normal position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Osteoarthritis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(OA) (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inflammatory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osteoarthrosis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(non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inflammatory) were proposed to be the underlying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mechanisms of ID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pPr algn="just"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oexistence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osteoarthrosis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ID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 one-third of the TMJ cases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Dimitroulis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2005)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/>
          </a:p>
          <a:p>
            <a:r>
              <a:rPr lang="en-US" dirty="0" smtClean="0"/>
              <a:t> </a:t>
            </a:r>
            <a:endParaRPr lang="tr-TR" dirty="0" smtClean="0"/>
          </a:p>
        </p:txBody>
      </p:sp>
      <p:sp>
        <p:nvSpPr>
          <p:cNvPr id="3" name="2 Dikdörtgen"/>
          <p:cNvSpPr/>
          <p:nvPr/>
        </p:nvSpPr>
        <p:spPr>
          <a:xfrm>
            <a:off x="827584" y="404664"/>
            <a:ext cx="7285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TMJ-ID-A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nterior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disc displacement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without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reduction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899592" y="5229200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baseline="30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nl-NL" sz="1000" dirty="0" smtClean="0">
                <a:latin typeface="Arial" pitchFamily="34" charset="0"/>
                <a:cs typeface="Arial" pitchFamily="34" charset="0"/>
              </a:rPr>
              <a:t>Stegenga B, de Bont LG, Boering G (1992) Classification of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temporomandibularjoint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osteoarthrosis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derangement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2.Specific diagnostic criteria. Cranio 10:107–116.</a:t>
            </a:r>
            <a:r>
              <a:rPr lang="nl-NL" sz="1000" dirty="0" smtClean="0"/>
              <a:t> </a:t>
            </a:r>
            <a:endParaRPr lang="tr-TR" sz="1000" dirty="0" smtClean="0"/>
          </a:p>
          <a:p>
            <a:endParaRPr lang="tr-TR" sz="1000" dirty="0" smtClean="0"/>
          </a:p>
          <a:p>
            <a:r>
              <a:rPr lang="nl-NL" sz="1000" dirty="0" smtClean="0"/>
              <a:t>de Leeuw R, Boering G, Stegenga B, et al. (1995) Radiographic</a:t>
            </a:r>
            <a:r>
              <a:rPr lang="tr-TR" sz="1000" dirty="0" smtClean="0"/>
              <a:t> </a:t>
            </a:r>
            <a:r>
              <a:rPr lang="en-US" sz="1000" dirty="0" smtClean="0"/>
              <a:t>signs of </a:t>
            </a:r>
            <a:r>
              <a:rPr lang="en-US" sz="1000" dirty="0" err="1" smtClean="0"/>
              <a:t>temporomandibular</a:t>
            </a:r>
            <a:r>
              <a:rPr lang="en-US" sz="1000" dirty="0" smtClean="0"/>
              <a:t> joint </a:t>
            </a:r>
            <a:r>
              <a:rPr lang="en-US" sz="1000" dirty="0" err="1" smtClean="0"/>
              <a:t>osteoarthrosis</a:t>
            </a:r>
            <a:r>
              <a:rPr lang="en-US" sz="1000" dirty="0" smtClean="0"/>
              <a:t> and internal</a:t>
            </a:r>
            <a:r>
              <a:rPr lang="tr-TR" sz="1000" dirty="0" smtClean="0"/>
              <a:t> </a:t>
            </a:r>
            <a:r>
              <a:rPr lang="en-US" sz="1000" dirty="0" smtClean="0"/>
              <a:t>derangement 30 years after nonsurgical treatment. Oral </a:t>
            </a:r>
            <a:r>
              <a:rPr lang="en-US" sz="1000" dirty="0" err="1" smtClean="0"/>
              <a:t>Surg</a:t>
            </a:r>
            <a:r>
              <a:rPr lang="tr-TR" sz="1000" dirty="0" smtClean="0"/>
              <a:t> Oral </a:t>
            </a:r>
            <a:r>
              <a:rPr lang="tr-TR" sz="1000" dirty="0" err="1" smtClean="0"/>
              <a:t>Med</a:t>
            </a:r>
            <a:r>
              <a:rPr lang="tr-TR" sz="1000" dirty="0" smtClean="0"/>
              <a:t> Oral </a:t>
            </a:r>
            <a:r>
              <a:rPr lang="tr-TR" sz="1000" dirty="0" err="1" smtClean="0"/>
              <a:t>Pathol</a:t>
            </a:r>
            <a:r>
              <a:rPr lang="tr-TR" sz="1000" dirty="0" smtClean="0"/>
              <a:t> </a:t>
            </a:r>
            <a:r>
              <a:rPr lang="tr-TR" sz="1000" dirty="0" err="1" smtClean="0"/>
              <a:t>Radiol</a:t>
            </a:r>
            <a:r>
              <a:rPr lang="tr-TR" sz="1000" dirty="0" smtClean="0"/>
              <a:t> </a:t>
            </a:r>
            <a:r>
              <a:rPr lang="tr-TR" sz="1000" dirty="0" err="1" smtClean="0"/>
              <a:t>Endod</a:t>
            </a:r>
            <a:r>
              <a:rPr lang="tr-TR" sz="1000" dirty="0" smtClean="0"/>
              <a:t> 79:382–392.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endParaRPr lang="tr-T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412776"/>
            <a:ext cx="88204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proposed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as a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potential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mediator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degradative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TMJ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remodeling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animal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ESR1receptors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known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regulators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skeletal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growth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maturation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significant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single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nucleotide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polymorphisms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ESR1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symptoms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TMD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TMJ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osteoarthritis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women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shown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genetic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epidemiologic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highlight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ER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polymorphism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osteoarthritis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it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possible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speculate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role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genetic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component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dysregulation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integrity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TMJ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mandibular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structures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genetic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variation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at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could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lead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significant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modifications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in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physiological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role of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estrogen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consequently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 in TMJ </a:t>
            </a:r>
            <a:r>
              <a:rPr lang="tr-TR" sz="1600" dirty="0" err="1">
                <a:latin typeface="Arial" pitchFamily="34" charset="0"/>
                <a:cs typeface="Arial" pitchFamily="34" charset="0"/>
              </a:rPr>
              <a:t>derangements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.</a:t>
            </a:r>
            <a:endParaRPr lang="tr-TR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683568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Estrogen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receptor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(ESR1)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2870-3CC1-4EFA-9FD5-548BA594E5C4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7439</TotalTime>
  <Words>2865</Words>
  <Application>Microsoft Office PowerPoint</Application>
  <PresentationFormat>Ekran Gösterisi (4:3)</PresentationFormat>
  <Paragraphs>661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Slayt 1</vt:lpstr>
      <vt:lpstr>Slayt 2</vt:lpstr>
      <vt:lpstr>Slayt 3</vt:lpstr>
      <vt:lpstr>Slayt 4</vt:lpstr>
      <vt:lpstr>Temporomandibular Joint Disorders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TMJ Disorders</dc:title>
  <dc:creator>ayça</dc:creator>
  <cp:lastModifiedBy>ayça </cp:lastModifiedBy>
  <cp:revision>217</cp:revision>
  <dcterms:created xsi:type="dcterms:W3CDTF">2017-08-28T19:47:36Z</dcterms:created>
  <dcterms:modified xsi:type="dcterms:W3CDTF">2017-09-03T11:40:55Z</dcterms:modified>
</cp:coreProperties>
</file>