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7" r:id="rId2"/>
    <p:sldMasterId id="2147483739" r:id="rId3"/>
  </p:sldMasterIdLst>
  <p:notesMasterIdLst>
    <p:notesMasterId r:id="rId59"/>
  </p:notesMasterIdLst>
  <p:handoutMasterIdLst>
    <p:handoutMasterId r:id="rId60"/>
  </p:handoutMasterIdLst>
  <p:sldIdLst>
    <p:sldId id="256" r:id="rId4"/>
    <p:sldId id="412" r:id="rId5"/>
    <p:sldId id="524" r:id="rId6"/>
    <p:sldId id="525" r:id="rId7"/>
    <p:sldId id="529" r:id="rId8"/>
    <p:sldId id="530" r:id="rId9"/>
    <p:sldId id="526" r:id="rId10"/>
    <p:sldId id="540" r:id="rId11"/>
    <p:sldId id="433" r:id="rId12"/>
    <p:sldId id="519" r:id="rId13"/>
    <p:sldId id="552" r:id="rId14"/>
    <p:sldId id="556" r:id="rId15"/>
    <p:sldId id="559" r:id="rId16"/>
    <p:sldId id="501" r:id="rId17"/>
    <p:sldId id="565" r:id="rId18"/>
    <p:sldId id="572" r:id="rId19"/>
    <p:sldId id="573" r:id="rId20"/>
    <p:sldId id="560" r:id="rId21"/>
    <p:sldId id="561" r:id="rId22"/>
    <p:sldId id="562" r:id="rId23"/>
    <p:sldId id="563" r:id="rId24"/>
    <p:sldId id="564" r:id="rId25"/>
    <p:sldId id="553" r:id="rId26"/>
    <p:sldId id="574" r:id="rId27"/>
    <p:sldId id="547" r:id="rId28"/>
    <p:sldId id="548" r:id="rId29"/>
    <p:sldId id="549" r:id="rId30"/>
    <p:sldId id="551" r:id="rId31"/>
    <p:sldId id="460" r:id="rId32"/>
    <p:sldId id="464" r:id="rId33"/>
    <p:sldId id="456" r:id="rId34"/>
    <p:sldId id="575" r:id="rId35"/>
    <p:sldId id="452" r:id="rId36"/>
    <p:sldId id="489" r:id="rId37"/>
    <p:sldId id="457" r:id="rId38"/>
    <p:sldId id="503" r:id="rId39"/>
    <p:sldId id="458" r:id="rId40"/>
    <p:sldId id="512" r:id="rId41"/>
    <p:sldId id="513" r:id="rId42"/>
    <p:sldId id="506" r:id="rId43"/>
    <p:sldId id="576" r:id="rId44"/>
    <p:sldId id="511" r:id="rId45"/>
    <p:sldId id="515" r:id="rId46"/>
    <p:sldId id="567" r:id="rId47"/>
    <p:sldId id="566" r:id="rId48"/>
    <p:sldId id="578" r:id="rId49"/>
    <p:sldId id="568" r:id="rId50"/>
    <p:sldId id="569" r:id="rId51"/>
    <p:sldId id="570" r:id="rId52"/>
    <p:sldId id="571" r:id="rId53"/>
    <p:sldId id="536" r:id="rId54"/>
    <p:sldId id="541" r:id="rId55"/>
    <p:sldId id="345" r:id="rId56"/>
    <p:sldId id="557" r:id="rId57"/>
    <p:sldId id="558" r:id="rId58"/>
  </p:sldIdLst>
  <p:sldSz cx="9144000" cy="6858000" type="screen4x3"/>
  <p:notesSz cx="6858000" cy="9144000"/>
  <p:defaultTextStyle>
    <a:defPPr>
      <a:defRPr lang="lt-L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18D8"/>
    <a:srgbClr val="06BA3E"/>
    <a:srgbClr val="CC3399"/>
    <a:srgbClr val="0066FF"/>
    <a:srgbClr val="CC3300"/>
    <a:srgbClr val="B48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lt-LT"/>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244D72B-8CC5-424C-A0DF-E944F1C1302E}" type="datetimeFigureOut">
              <a:rPr lang="lt-LT"/>
              <a:pPr>
                <a:defRPr/>
              </a:pPr>
              <a:t>2014.11.20</a:t>
            </a:fld>
            <a:endParaRPr lang="lt-L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lt-LT"/>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578BCFD-2B28-4A25-BF56-6474DA4C36A6}" type="slidenum">
              <a:rPr lang="lt-LT"/>
              <a:pPr>
                <a:defRPr/>
              </a:pPr>
              <a:t>‹#›</a:t>
            </a:fld>
            <a:endParaRPr lang="lt-LT"/>
          </a:p>
        </p:txBody>
      </p:sp>
    </p:spTree>
    <p:extLst>
      <p:ext uri="{BB962C8B-B14F-4D97-AF65-F5344CB8AC3E}">
        <p14:creationId xmlns:p14="http://schemas.microsoft.com/office/powerpoint/2010/main" val="3529698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814E5C-6FA1-4490-8F24-638FD2BCFE70}" type="datetimeFigureOut">
              <a:rPr lang="en-US" smtClean="0"/>
              <a:pPr/>
              <a:t>11/20/2014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347186-9E30-4FF5-90D4-BFC55EA5987B}" type="slidenum">
              <a:rPr lang="en-US" smtClean="0"/>
              <a:pPr/>
              <a:t>‹#›</a:t>
            </a:fld>
            <a:endParaRPr lang="en-US"/>
          </a:p>
        </p:txBody>
      </p:sp>
    </p:spTree>
    <p:extLst>
      <p:ext uri="{BB962C8B-B14F-4D97-AF65-F5344CB8AC3E}">
        <p14:creationId xmlns:p14="http://schemas.microsoft.com/office/powerpoint/2010/main" val="4048068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347186-9E30-4FF5-90D4-BFC55EA5987B}" type="slidenum">
              <a:rPr lang="en-US" smtClean="0"/>
              <a:pPr/>
              <a:t>14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t-LT"/>
          </a:p>
        </p:txBody>
      </p:sp>
      <p:sp>
        <p:nvSpPr>
          <p:cNvPr id="4" name="Footer Placeholder 3"/>
          <p:cNvSpPr>
            <a:spLocks noGrp="1"/>
          </p:cNvSpPr>
          <p:nvPr>
            <p:ph type="ftr" sz="quarter" idx="10"/>
          </p:nvPr>
        </p:nvSpPr>
        <p:spPr/>
        <p:txBody>
          <a:bodyPr/>
          <a:lstStyle/>
          <a:p>
            <a:r>
              <a:rPr lang="en-US" smtClean="0"/>
              <a:t>Randomised Double Blinded Clinical Trial of Tourniquet Application Strategies for Total Knee Arthroplasty: A Pilot Study3th EFORT Congress, 23-25 May, Berlyn, Germany</a:t>
            </a:r>
            <a:endParaRPr lang="lt-L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753F-2E1E-4890-8D10-A5FAFB3C7CAC}" type="slidenum">
              <a:rPr lang="lt-LT"/>
              <a:pPr/>
              <a:t>28</a:t>
            </a:fld>
            <a:endParaRPr lang="lt-LT"/>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753F-2E1E-4890-8D10-A5FAFB3C7CAC}" type="slidenum">
              <a:rPr lang="lt-LT"/>
              <a:pPr/>
              <a:t>29</a:t>
            </a:fld>
            <a:endParaRPr lang="lt-LT"/>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753F-2E1E-4890-8D10-A5FAFB3C7CAC}" type="slidenum">
              <a:rPr lang="lt-LT"/>
              <a:pPr/>
              <a:t>33</a:t>
            </a:fld>
            <a:endParaRPr lang="lt-LT"/>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753F-2E1E-4890-8D10-A5FAFB3C7CAC}" type="slidenum">
              <a:rPr lang="lt-LT"/>
              <a:pPr/>
              <a:t>35</a:t>
            </a:fld>
            <a:endParaRPr lang="lt-LT"/>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753F-2E1E-4890-8D10-A5FAFB3C7CAC}" type="slidenum">
              <a:rPr lang="lt-LT"/>
              <a:pPr/>
              <a:t>36</a:t>
            </a:fld>
            <a:endParaRPr lang="lt-LT"/>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753F-2E1E-4890-8D10-A5FAFB3C7CAC}" type="slidenum">
              <a:rPr lang="lt-LT"/>
              <a:pPr/>
              <a:t>43</a:t>
            </a:fld>
            <a:endParaRPr lang="lt-LT"/>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t-LT"/>
          </a:p>
        </p:txBody>
      </p:sp>
      <p:sp>
        <p:nvSpPr>
          <p:cNvPr id="4" name="Footer Placeholder 3"/>
          <p:cNvSpPr>
            <a:spLocks noGrp="1"/>
          </p:cNvSpPr>
          <p:nvPr>
            <p:ph type="ftr" sz="quarter" idx="10"/>
          </p:nvPr>
        </p:nvSpPr>
        <p:spPr/>
        <p:txBody>
          <a:bodyPr/>
          <a:lstStyle/>
          <a:p>
            <a:r>
              <a:rPr lang="en-US" smtClean="0"/>
              <a:t>Randomised Double Blinded Clinical Trial of Tourniquet Application Strategies for Total Knee Arthroplasty: A Pilot Study3th EFORT Congress, 23-25 May, Berlyn, Germany</a:t>
            </a:r>
            <a:endParaRPr lang="lt-L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t-LT"/>
          </a:p>
        </p:txBody>
      </p:sp>
      <p:sp>
        <p:nvSpPr>
          <p:cNvPr id="4" name="Footer Placeholder 3"/>
          <p:cNvSpPr>
            <a:spLocks noGrp="1"/>
          </p:cNvSpPr>
          <p:nvPr>
            <p:ph type="ftr" sz="quarter" idx="10"/>
          </p:nvPr>
        </p:nvSpPr>
        <p:spPr/>
        <p:txBody>
          <a:bodyPr/>
          <a:lstStyle/>
          <a:p>
            <a:r>
              <a:rPr lang="en-US" smtClean="0"/>
              <a:t>Randomised Double Blinded Clinical Trial of Tourniquet Application Strategies for Total Knee Arthroplasty: A Pilot Study3th EFORT Congress, 23-25 May, Berlyn, Germany</a:t>
            </a:r>
            <a:endParaRPr lang="lt-L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9"/>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D3058923-702E-44FB-94ED-5AF11B5EF232}" type="datetimeFigureOut">
              <a:rPr lang="lt-LT"/>
              <a:pPr>
                <a:defRPr/>
              </a:pPr>
              <a:t>2014.11.20</a:t>
            </a:fld>
            <a:endParaRPr lang="lt-LT"/>
          </a:p>
        </p:txBody>
      </p:sp>
      <p:sp>
        <p:nvSpPr>
          <p:cNvPr id="7" name="Footer Placeholder 4"/>
          <p:cNvSpPr>
            <a:spLocks noGrp="1"/>
          </p:cNvSpPr>
          <p:nvPr>
            <p:ph type="ftr" sz="quarter" idx="11"/>
          </p:nvPr>
        </p:nvSpPr>
        <p:spPr/>
        <p:txBody>
          <a:bodyPr/>
          <a:lstStyle>
            <a:lvl1pPr>
              <a:defRPr/>
            </a:lvl1pPr>
          </a:lstStyle>
          <a:p>
            <a:pPr>
              <a:defRPr/>
            </a:pPr>
            <a:endParaRPr lang="lt-LT"/>
          </a:p>
        </p:txBody>
      </p:sp>
      <p:sp>
        <p:nvSpPr>
          <p:cNvPr id="8" name="Slide Number Placeholder 5"/>
          <p:cNvSpPr>
            <a:spLocks noGrp="1"/>
          </p:cNvSpPr>
          <p:nvPr>
            <p:ph type="sldNum" sz="quarter" idx="12"/>
          </p:nvPr>
        </p:nvSpPr>
        <p:spPr/>
        <p:txBody>
          <a:bodyPr/>
          <a:lstStyle>
            <a:lvl1pPr>
              <a:defRPr/>
            </a:lvl1pPr>
          </a:lstStyle>
          <a:p>
            <a:pPr>
              <a:defRPr/>
            </a:pPr>
            <a:fld id="{76883318-0B2C-4D08-BF23-14C0D380E7FA}" type="slidenum">
              <a:rPr lang="lt-LT"/>
              <a:pPr>
                <a:defRPr/>
              </a:pPr>
              <a:t>‹#›</a:t>
            </a:fld>
            <a:endParaRPr lang="lt-L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A4BA21-4F28-4837-9F82-E03D57CBD216}" type="datetimeFigureOut">
              <a:rPr lang="lt-LT"/>
              <a:pPr>
                <a:defRPr/>
              </a:pPr>
              <a:t>2014.11.20</a:t>
            </a:fld>
            <a:endParaRPr lang="lt-LT"/>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9BEC69B8-5DAF-47DB-A9BB-C97294041624}" type="slidenum">
              <a:rPr lang="lt-LT"/>
              <a:pPr>
                <a:defRPr/>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7"/>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28AAE4CA-1BC1-4C23-B5F9-90996BAA9B74}" type="datetimeFigureOut">
              <a:rPr lang="lt-LT"/>
              <a:pPr>
                <a:defRPr/>
              </a:pPr>
              <a:t>2014.11.20</a:t>
            </a:fld>
            <a:endParaRPr lang="lt-LT"/>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lt-LT"/>
          </a:p>
        </p:txBody>
      </p:sp>
      <p:sp>
        <p:nvSpPr>
          <p:cNvPr id="8" name="Slide Number Placeholder 5"/>
          <p:cNvSpPr>
            <a:spLocks noGrp="1"/>
          </p:cNvSpPr>
          <p:nvPr>
            <p:ph type="sldNum" sz="quarter" idx="12"/>
          </p:nvPr>
        </p:nvSpPr>
        <p:spPr/>
        <p:txBody>
          <a:bodyPr/>
          <a:lstStyle>
            <a:lvl1pPr>
              <a:defRPr/>
            </a:lvl1pPr>
          </a:lstStyle>
          <a:p>
            <a:pPr>
              <a:defRPr/>
            </a:pPr>
            <a:fld id="{93E7BF7E-3C95-434C-ADFF-C8C8B92BE4BE}" type="slidenum">
              <a:rPr lang="lt-LT"/>
              <a:pPr>
                <a:defRPr/>
              </a:pPr>
              <a:t>‹#›</a:t>
            </a:fld>
            <a:endParaRPr lang="lt-L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77000"/>
            <a:ext cx="2133600" cy="274638"/>
          </a:xfrm>
        </p:spPr>
        <p:txBody>
          <a:bodyPr/>
          <a:lstStyle>
            <a:lvl1pPr>
              <a:defRPr/>
            </a:lvl1pPr>
          </a:lstStyle>
          <a:p>
            <a:pPr>
              <a:defRPr/>
            </a:pPr>
            <a:fld id="{362E5A37-5A44-459F-B180-2A3E36FE1B14}" type="datetimeFigureOut">
              <a:rPr lang="lt-LT"/>
              <a:pPr>
                <a:defRPr/>
              </a:pPr>
              <a:t>2014.11.20</a:t>
            </a:fld>
            <a:endParaRPr lang="lt-LT"/>
          </a:p>
        </p:txBody>
      </p:sp>
      <p:sp>
        <p:nvSpPr>
          <p:cNvPr id="3" name="Footer Placeholder 2"/>
          <p:cNvSpPr>
            <a:spLocks noGrp="1"/>
          </p:cNvSpPr>
          <p:nvPr>
            <p:ph type="ftr" sz="quarter" idx="11"/>
          </p:nvPr>
        </p:nvSpPr>
        <p:spPr>
          <a:xfrm>
            <a:off x="2640013" y="6477000"/>
            <a:ext cx="5508625" cy="274638"/>
          </a:xfrm>
        </p:spPr>
        <p:txBody>
          <a:bodyPr/>
          <a:lstStyle>
            <a:lvl1pPr>
              <a:defRPr/>
            </a:lvl1pPr>
          </a:lstStyle>
          <a:p>
            <a:pPr>
              <a:defRPr/>
            </a:pPr>
            <a:endParaRPr lang="lt-LT"/>
          </a:p>
        </p:txBody>
      </p:sp>
      <p:sp>
        <p:nvSpPr>
          <p:cNvPr id="4" name="Slide Number Placeholder 3"/>
          <p:cNvSpPr>
            <a:spLocks noGrp="1"/>
          </p:cNvSpPr>
          <p:nvPr>
            <p:ph type="sldNum" sz="quarter" idx="12"/>
          </p:nvPr>
        </p:nvSpPr>
        <p:spPr>
          <a:xfrm>
            <a:off x="8204200" y="6477000"/>
            <a:ext cx="733425" cy="274638"/>
          </a:xfrm>
        </p:spPr>
        <p:txBody>
          <a:bodyPr/>
          <a:lstStyle>
            <a:lvl1pPr>
              <a:defRPr/>
            </a:lvl1pPr>
          </a:lstStyle>
          <a:p>
            <a:pPr>
              <a:defRPr/>
            </a:pPr>
            <a:fld id="{78FF71D3-BFFB-42CD-B743-66CB2F991C1E}" type="slidenum">
              <a:rPr lang="lt-LT"/>
              <a:pPr>
                <a:defRPr/>
              </a:pPr>
              <a:t>‹#›</a:t>
            </a:fld>
            <a:endParaRPr lang="lt-L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E98175-8154-4359-8632-283D602AD8E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49A50C-D191-4CB5-8415-E04A721B30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8EA7C0-DD70-4775-9D17-235F2DCD28C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D1B8A1-C462-4D43-AF96-3D41BF43055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229F19D-C9EA-4035-B23D-F4C68F070F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C0671EC-77B1-49F7-8EF2-84020189C7A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653D6D-82CC-492B-96F0-30C7D17AA87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B4956F-DE1D-4B3F-9046-CEA21A426E2F}" type="datetimeFigureOut">
              <a:rPr lang="lt-LT"/>
              <a:pPr>
                <a:defRPr/>
              </a:pPr>
              <a:t>2014.11.20</a:t>
            </a:fld>
            <a:endParaRPr lang="lt-LT"/>
          </a:p>
        </p:txBody>
      </p:sp>
      <p:sp>
        <p:nvSpPr>
          <p:cNvPr id="5" name="Footer Placeholder 4"/>
          <p:cNvSpPr>
            <a:spLocks noGrp="1"/>
          </p:cNvSpPr>
          <p:nvPr>
            <p:ph type="ftr" sz="quarter" idx="11"/>
          </p:nvPr>
        </p:nvSpPr>
        <p:spPr/>
        <p:txBody>
          <a:bodyPr/>
          <a:lstStyle>
            <a:lvl1pPr>
              <a:defRPr/>
            </a:lvl1pPr>
          </a:lstStyle>
          <a:p>
            <a:pPr>
              <a:defRPr/>
            </a:pPr>
            <a:endParaRPr lang="lt-LT"/>
          </a:p>
        </p:txBody>
      </p:sp>
      <p:sp>
        <p:nvSpPr>
          <p:cNvPr id="6" name="Slide Number Placeholder 5"/>
          <p:cNvSpPr>
            <a:spLocks noGrp="1"/>
          </p:cNvSpPr>
          <p:nvPr>
            <p:ph type="sldNum" sz="quarter" idx="12"/>
          </p:nvPr>
        </p:nvSpPr>
        <p:spPr/>
        <p:txBody>
          <a:bodyPr/>
          <a:lstStyle>
            <a:lvl1pPr>
              <a:defRPr/>
            </a:lvl1pPr>
          </a:lstStyle>
          <a:p>
            <a:pPr>
              <a:defRPr/>
            </a:pPr>
            <a:fld id="{BFD85F52-AFD4-49E4-B77B-ED9ACD670F22}" type="slidenum">
              <a:rPr lang="lt-LT"/>
              <a:pPr>
                <a:defRPr/>
              </a:pPr>
              <a:t>‹#›</a:t>
            </a:fld>
            <a:endParaRPr lang="lt-L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0A3C90-266F-408E-B0F3-751A825220D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D49498-11FF-4207-B6EB-F4A02161B63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49BFEE-E46F-427D-A3C7-AFA44D6204E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F5E801-3A53-4A64-A22A-40999996152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Rectangle 9"/>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D3058923-702E-44FB-94ED-5AF11B5EF232}" type="datetimeFigureOut">
              <a:rPr lang="lt-LT">
                <a:solidFill>
                  <a:prstClr val="white">
                    <a:tint val="95000"/>
                  </a:prstClr>
                </a:solidFill>
              </a:rPr>
              <a:pPr>
                <a:defRPr/>
              </a:pPr>
              <a:t>2014.11.20</a:t>
            </a:fld>
            <a:endParaRPr lang="lt-LT">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lt-LT">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6883318-0B2C-4D08-BF23-14C0D380E7FA}" type="slidenum">
              <a:rPr lang="lt-LT">
                <a:solidFill>
                  <a:prstClr val="white">
                    <a:tint val="95000"/>
                  </a:prstClr>
                </a:solidFill>
              </a:rPr>
              <a:pPr>
                <a:defRPr/>
              </a:pPr>
              <a:t>‹#›</a:t>
            </a:fld>
            <a:endParaRPr lang="lt-LT">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B4956F-DE1D-4B3F-9046-CEA21A426E2F}" type="datetimeFigureOut">
              <a:rPr lang="lt-LT">
                <a:solidFill>
                  <a:prstClr val="black">
                    <a:tint val="95000"/>
                  </a:prstClr>
                </a:solidFill>
              </a:rPr>
              <a:pPr>
                <a:defRPr/>
              </a:pPr>
              <a:t>2014.11.20</a:t>
            </a:fld>
            <a:endParaRPr lang="lt-LT">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t-LT">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D85F52-AFD4-49E4-B77B-ED9ACD670F22}" type="slidenum">
              <a:rPr lang="lt-LT">
                <a:solidFill>
                  <a:prstClr val="black">
                    <a:tint val="95000"/>
                  </a:prstClr>
                </a:solidFill>
              </a:rPr>
              <a:pPr>
                <a:defRPr/>
              </a:pPr>
              <a:t>‹#›</a:t>
            </a:fld>
            <a:endParaRPr lang="lt-LT">
              <a:solidFill>
                <a:prstClr val="black">
                  <a:tint val="9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Rectangle 11"/>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1AB7BFF5-2024-4E9B-B150-1DC20E1CD208}" type="datetimeFigureOut">
              <a:rPr lang="lt-LT">
                <a:solidFill>
                  <a:prstClr val="white">
                    <a:tint val="95000"/>
                  </a:prstClr>
                </a:solidFill>
              </a:rPr>
              <a:pPr>
                <a:defRPr/>
              </a:pPr>
              <a:t>2014.11.20</a:t>
            </a:fld>
            <a:endParaRPr lang="lt-LT">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lt-LT">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13D3986D-0DEB-4A4B-B01E-57DCF6AE4ECE}" type="slidenum">
              <a:rPr lang="lt-LT">
                <a:solidFill>
                  <a:prstClr val="white">
                    <a:tint val="95000"/>
                  </a:prstClr>
                </a:solidFill>
              </a:rPr>
              <a:pPr>
                <a:defRPr/>
              </a:pPr>
              <a:t>‹#›</a:t>
            </a:fld>
            <a:endParaRPr lang="lt-LT">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FC0FD6-DB22-4378-8FA5-2B22AFBE9F35}" type="datetimeFigureOut">
              <a:rPr lang="lt-LT">
                <a:solidFill>
                  <a:prstClr val="black">
                    <a:tint val="95000"/>
                  </a:prstClr>
                </a:solidFill>
              </a:rPr>
              <a:pPr>
                <a:defRPr/>
              </a:pPr>
              <a:t>2014.11.20</a:t>
            </a:fld>
            <a:endParaRPr lang="lt-LT">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lt-LT">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E1F634-3AC5-4DC1-99BE-CBED00123673}" type="slidenum">
              <a:rPr lang="lt-LT">
                <a:solidFill>
                  <a:prstClr val="black">
                    <a:tint val="95000"/>
                  </a:prstClr>
                </a:solidFill>
              </a:rPr>
              <a:pPr>
                <a:defRPr/>
              </a:pPr>
              <a:t>‹#›</a:t>
            </a:fld>
            <a:endParaRPr lang="lt-LT">
              <a:solidFill>
                <a:prstClr val="black">
                  <a:tint val="9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7CEEE5F-7F7D-470B-BFB0-ED271FE8E578}" type="datetimeFigureOut">
              <a:rPr lang="lt-LT">
                <a:solidFill>
                  <a:prstClr val="black">
                    <a:tint val="95000"/>
                  </a:prstClr>
                </a:solidFill>
              </a:rPr>
              <a:pPr>
                <a:defRPr/>
              </a:pPr>
              <a:t>2014.11.20</a:t>
            </a:fld>
            <a:endParaRPr lang="lt-LT">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lt-LT">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993593A-7A52-4C38-B710-98F5D2BC438B}" type="slidenum">
              <a:rPr lang="lt-LT">
                <a:solidFill>
                  <a:prstClr val="black">
                    <a:tint val="95000"/>
                  </a:prstClr>
                </a:solidFill>
              </a:rPr>
              <a:pPr>
                <a:defRPr/>
              </a:pPr>
              <a:t>‹#›</a:t>
            </a:fld>
            <a:endParaRPr lang="lt-LT">
              <a:solidFill>
                <a:prstClr val="black">
                  <a:tint val="9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F30B04-E7F8-4E73-9FAA-2E4C3CDFF150}" type="datetimeFigureOut">
              <a:rPr lang="lt-LT">
                <a:solidFill>
                  <a:prstClr val="black">
                    <a:tint val="95000"/>
                  </a:prstClr>
                </a:solidFill>
              </a:rPr>
              <a:pPr>
                <a:defRPr/>
              </a:pPr>
              <a:t>2014.11.20</a:t>
            </a:fld>
            <a:endParaRPr lang="lt-LT">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lt-LT">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3A67F4F-2E45-4340-9B0E-F001162C91AB}" type="slidenum">
              <a:rPr lang="lt-LT">
                <a:solidFill>
                  <a:prstClr val="black">
                    <a:tint val="95000"/>
                  </a:prstClr>
                </a:solidFill>
              </a:rPr>
              <a:pPr>
                <a:defRPr/>
              </a:pPr>
              <a:t>‹#›</a:t>
            </a:fld>
            <a:endParaRPr lang="lt-LT">
              <a:solidFill>
                <a:prstClr val="black">
                  <a:tint val="9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11"/>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1AB7BFF5-2024-4E9B-B150-1DC20E1CD208}" type="datetimeFigureOut">
              <a:rPr lang="lt-LT"/>
              <a:pPr>
                <a:defRPr/>
              </a:pPr>
              <a:t>2014.11.20</a:t>
            </a:fld>
            <a:endParaRPr lang="lt-LT"/>
          </a:p>
        </p:txBody>
      </p:sp>
      <p:sp>
        <p:nvSpPr>
          <p:cNvPr id="7" name="Footer Placeholder 4"/>
          <p:cNvSpPr>
            <a:spLocks noGrp="1"/>
          </p:cNvSpPr>
          <p:nvPr>
            <p:ph type="ftr" sz="quarter" idx="11"/>
          </p:nvPr>
        </p:nvSpPr>
        <p:spPr/>
        <p:txBody>
          <a:bodyPr/>
          <a:lstStyle>
            <a:lvl1pPr>
              <a:defRPr/>
            </a:lvl1pPr>
          </a:lstStyle>
          <a:p>
            <a:pPr>
              <a:defRPr/>
            </a:pPr>
            <a:endParaRPr lang="lt-LT"/>
          </a:p>
        </p:txBody>
      </p:sp>
      <p:sp>
        <p:nvSpPr>
          <p:cNvPr id="8" name="Slide Number Placeholder 5"/>
          <p:cNvSpPr>
            <a:spLocks noGrp="1"/>
          </p:cNvSpPr>
          <p:nvPr>
            <p:ph type="sldNum" sz="quarter" idx="12"/>
          </p:nvPr>
        </p:nvSpPr>
        <p:spPr/>
        <p:txBody>
          <a:bodyPr/>
          <a:lstStyle>
            <a:lvl1pPr>
              <a:defRPr/>
            </a:lvl1pPr>
          </a:lstStyle>
          <a:p>
            <a:pPr>
              <a:defRPr/>
            </a:pPr>
            <a:fld id="{13D3986D-0DEB-4A4B-B01E-57DCF6AE4ECE}" type="slidenum">
              <a:rPr lang="lt-LT"/>
              <a:pPr>
                <a:defRPr/>
              </a:pPr>
              <a:t>‹#›</a:t>
            </a:fld>
            <a:endParaRPr lang="lt-LT"/>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64694606-31DA-46D1-B2F2-D7D74C724D05}" type="datetimeFigureOut">
              <a:rPr lang="lt-LT">
                <a:solidFill>
                  <a:prstClr val="black">
                    <a:tint val="95000"/>
                  </a:prstClr>
                </a:solidFill>
              </a:rPr>
              <a:pPr>
                <a:defRPr/>
              </a:pPr>
              <a:t>2014.11.20</a:t>
            </a:fld>
            <a:endParaRPr lang="lt-LT">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lt-LT">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4F0C58DA-2EF1-4906-BA3F-F83A3BAEC076}" type="slidenum">
              <a:rPr lang="lt-LT">
                <a:solidFill>
                  <a:prstClr val="black">
                    <a:tint val="95000"/>
                  </a:prstClr>
                </a:solidFill>
              </a:rPr>
              <a:pPr>
                <a:defRPr/>
              </a:pPr>
              <a:t>‹#›</a:t>
            </a:fld>
            <a:endParaRPr lang="lt-LT">
              <a:solidFill>
                <a:prstClr val="black">
                  <a:tint val="9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11"/>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ectangle 8"/>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155999B3-091B-4EE5-A4A1-E2F47881F327}" type="datetimeFigureOut">
              <a:rPr lang="lt-LT">
                <a:solidFill>
                  <a:prstClr val="black">
                    <a:tint val="95000"/>
                  </a:prstClr>
                </a:solidFill>
              </a:rPr>
              <a:pPr>
                <a:defRPr/>
              </a:pPr>
              <a:t>2014.11.20</a:t>
            </a:fld>
            <a:endParaRPr lang="lt-LT">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lt-LT">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1C585742-FAC5-477A-ADB1-C0CE89D52F27}" type="slidenum">
              <a:rPr lang="lt-LT">
                <a:solidFill>
                  <a:prstClr val="black">
                    <a:tint val="95000"/>
                  </a:prstClr>
                </a:solidFill>
              </a:rPr>
              <a:pPr>
                <a:defRPr/>
              </a:pPr>
              <a:t>‹#›</a:t>
            </a:fld>
            <a:endParaRPr lang="lt-LT">
              <a:solidFill>
                <a:prstClr val="black">
                  <a:tint val="9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10"/>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ectangle 8"/>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F06C2B19-841E-48E4-86CC-A779DB10CED6}" type="datetimeFigureOut">
              <a:rPr lang="lt-LT">
                <a:solidFill>
                  <a:prstClr val="black">
                    <a:tint val="95000"/>
                  </a:prstClr>
                </a:solidFill>
              </a:rPr>
              <a:pPr>
                <a:defRPr/>
              </a:pPr>
              <a:t>2014.11.20</a:t>
            </a:fld>
            <a:endParaRPr lang="lt-LT">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lt-LT">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AA78BDE2-D94C-4719-B77A-830063C1F866}" type="slidenum">
              <a:rPr lang="lt-LT">
                <a:solidFill>
                  <a:prstClr val="black">
                    <a:tint val="95000"/>
                  </a:prstClr>
                </a:solidFill>
              </a:rPr>
              <a:pPr>
                <a:defRPr/>
              </a:pPr>
              <a:t>‹#›</a:t>
            </a:fld>
            <a:endParaRPr lang="lt-LT">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A4BA21-4F28-4837-9F82-E03D57CBD216}" type="datetimeFigureOut">
              <a:rPr lang="lt-LT">
                <a:solidFill>
                  <a:prstClr val="black">
                    <a:tint val="95000"/>
                  </a:prstClr>
                </a:solidFill>
              </a:rPr>
              <a:pPr>
                <a:defRPr/>
              </a:pPr>
              <a:t>2014.11.20</a:t>
            </a:fld>
            <a:endParaRPr lang="lt-LT">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lt-LT">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EC69B8-5DAF-47DB-A9BB-C97294041624}" type="slidenum">
              <a:rPr lang="lt-LT">
                <a:solidFill>
                  <a:prstClr val="black">
                    <a:tint val="95000"/>
                  </a:prstClr>
                </a:solidFill>
              </a:rPr>
              <a:pPr>
                <a:defRPr/>
              </a:pPr>
              <a:t>‹#›</a:t>
            </a:fld>
            <a:endParaRPr lang="lt-LT">
              <a:solidFill>
                <a:prstClr val="black">
                  <a:tint val="9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Rectangle 7"/>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28AAE4CA-1BC1-4C23-B5F9-90996BAA9B74}" type="datetimeFigureOut">
              <a:rPr lang="lt-LT">
                <a:solidFill>
                  <a:prstClr val="black">
                    <a:tint val="95000"/>
                  </a:prstClr>
                </a:solidFill>
              </a:rPr>
              <a:pPr>
                <a:defRPr/>
              </a:pPr>
              <a:t>2014.11.20</a:t>
            </a:fld>
            <a:endParaRPr lang="lt-LT">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lt-LT">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93E7BF7E-3C95-434C-ADFF-C8C8B92BE4BE}" type="slidenum">
              <a:rPr lang="lt-LT">
                <a:solidFill>
                  <a:prstClr val="black">
                    <a:tint val="95000"/>
                  </a:prstClr>
                </a:solidFill>
              </a:rPr>
              <a:pPr>
                <a:defRPr/>
              </a:pPr>
              <a:t>‹#›</a:t>
            </a:fld>
            <a:endParaRPr lang="lt-LT">
              <a:solidFill>
                <a:prstClr val="black">
                  <a:tint val="9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77000"/>
            <a:ext cx="2133600" cy="274638"/>
          </a:xfrm>
        </p:spPr>
        <p:txBody>
          <a:bodyPr/>
          <a:lstStyle>
            <a:lvl1pPr>
              <a:defRPr/>
            </a:lvl1pPr>
          </a:lstStyle>
          <a:p>
            <a:pPr>
              <a:defRPr/>
            </a:pPr>
            <a:fld id="{362E5A37-5A44-459F-B180-2A3E36FE1B14}" type="datetimeFigureOut">
              <a:rPr lang="lt-LT">
                <a:solidFill>
                  <a:prstClr val="black">
                    <a:tint val="95000"/>
                  </a:prstClr>
                </a:solidFill>
              </a:rPr>
              <a:pPr>
                <a:defRPr/>
              </a:pPr>
              <a:t>2014.11.20</a:t>
            </a:fld>
            <a:endParaRPr lang="lt-LT">
              <a:solidFill>
                <a:prstClr val="black">
                  <a:tint val="95000"/>
                </a:prstClr>
              </a:solidFill>
            </a:endParaRPr>
          </a:p>
        </p:txBody>
      </p:sp>
      <p:sp>
        <p:nvSpPr>
          <p:cNvPr id="3" name="Footer Placeholder 2"/>
          <p:cNvSpPr>
            <a:spLocks noGrp="1"/>
          </p:cNvSpPr>
          <p:nvPr>
            <p:ph type="ftr" sz="quarter" idx="11"/>
          </p:nvPr>
        </p:nvSpPr>
        <p:spPr>
          <a:xfrm>
            <a:off x="2640013" y="6477000"/>
            <a:ext cx="5508625" cy="274638"/>
          </a:xfrm>
        </p:spPr>
        <p:txBody>
          <a:bodyPr/>
          <a:lstStyle>
            <a:lvl1pPr>
              <a:defRPr/>
            </a:lvl1pPr>
          </a:lstStyle>
          <a:p>
            <a:pPr>
              <a:defRPr/>
            </a:pPr>
            <a:endParaRPr lang="lt-LT">
              <a:solidFill>
                <a:prstClr val="black">
                  <a:tint val="95000"/>
                </a:prstClr>
              </a:solidFill>
            </a:endParaRPr>
          </a:p>
        </p:txBody>
      </p:sp>
      <p:sp>
        <p:nvSpPr>
          <p:cNvPr id="4" name="Slide Number Placeholder 3"/>
          <p:cNvSpPr>
            <a:spLocks noGrp="1"/>
          </p:cNvSpPr>
          <p:nvPr>
            <p:ph type="sldNum" sz="quarter" idx="12"/>
          </p:nvPr>
        </p:nvSpPr>
        <p:spPr>
          <a:xfrm>
            <a:off x="8204200" y="6477000"/>
            <a:ext cx="733425" cy="274638"/>
          </a:xfrm>
        </p:spPr>
        <p:txBody>
          <a:bodyPr/>
          <a:lstStyle>
            <a:lvl1pPr>
              <a:defRPr/>
            </a:lvl1pPr>
          </a:lstStyle>
          <a:p>
            <a:pPr>
              <a:defRPr/>
            </a:pPr>
            <a:fld id="{78FF71D3-BFFB-42CD-B743-66CB2F991C1E}" type="slidenum">
              <a:rPr lang="lt-LT">
                <a:solidFill>
                  <a:prstClr val="black">
                    <a:tint val="95000"/>
                  </a:prstClr>
                </a:solidFill>
              </a:rPr>
              <a:pPr>
                <a:defRPr/>
              </a:pPr>
              <a:t>‹#›</a:t>
            </a:fld>
            <a:endParaRPr lang="lt-LT">
              <a:solidFill>
                <a:prstClr val="black">
                  <a:tint val="9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FC0FD6-DB22-4378-8FA5-2B22AFBE9F35}" type="datetimeFigureOut">
              <a:rPr lang="lt-LT"/>
              <a:pPr>
                <a:defRPr/>
              </a:pPr>
              <a:t>2014.11.20</a:t>
            </a:fld>
            <a:endParaRPr lang="lt-LT"/>
          </a:p>
        </p:txBody>
      </p:sp>
      <p:sp>
        <p:nvSpPr>
          <p:cNvPr id="6" name="Footer Placeholder 4"/>
          <p:cNvSpPr>
            <a:spLocks noGrp="1"/>
          </p:cNvSpPr>
          <p:nvPr>
            <p:ph type="ftr" sz="quarter" idx="11"/>
          </p:nvPr>
        </p:nvSpPr>
        <p:spPr/>
        <p:txBody>
          <a:bodyPr/>
          <a:lstStyle>
            <a:lvl1pPr>
              <a:defRPr/>
            </a:lvl1pPr>
          </a:lstStyle>
          <a:p>
            <a:pPr>
              <a:defRPr/>
            </a:pPr>
            <a:endParaRPr lang="lt-LT"/>
          </a:p>
        </p:txBody>
      </p:sp>
      <p:sp>
        <p:nvSpPr>
          <p:cNvPr id="7" name="Slide Number Placeholder 5"/>
          <p:cNvSpPr>
            <a:spLocks noGrp="1"/>
          </p:cNvSpPr>
          <p:nvPr>
            <p:ph type="sldNum" sz="quarter" idx="12"/>
          </p:nvPr>
        </p:nvSpPr>
        <p:spPr/>
        <p:txBody>
          <a:bodyPr/>
          <a:lstStyle>
            <a:lvl1pPr>
              <a:defRPr/>
            </a:lvl1pPr>
          </a:lstStyle>
          <a:p>
            <a:pPr>
              <a:defRPr/>
            </a:pPr>
            <a:fld id="{88E1F634-3AC5-4DC1-99BE-CBED00123673}" type="slidenum">
              <a:rPr lang="lt-LT"/>
              <a:pPr>
                <a:defRPr/>
              </a:pPr>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7CEEE5F-7F7D-470B-BFB0-ED271FE8E578}" type="datetimeFigureOut">
              <a:rPr lang="lt-LT"/>
              <a:pPr>
                <a:defRPr/>
              </a:pPr>
              <a:t>2014.11.20</a:t>
            </a:fld>
            <a:endParaRPr lang="lt-LT"/>
          </a:p>
        </p:txBody>
      </p:sp>
      <p:sp>
        <p:nvSpPr>
          <p:cNvPr id="8" name="Footer Placeholder 4"/>
          <p:cNvSpPr>
            <a:spLocks noGrp="1"/>
          </p:cNvSpPr>
          <p:nvPr>
            <p:ph type="ftr" sz="quarter" idx="11"/>
          </p:nvPr>
        </p:nvSpPr>
        <p:spPr/>
        <p:txBody>
          <a:bodyPr/>
          <a:lstStyle>
            <a:lvl1pPr>
              <a:defRPr/>
            </a:lvl1pPr>
          </a:lstStyle>
          <a:p>
            <a:pPr>
              <a:defRPr/>
            </a:pPr>
            <a:endParaRPr lang="lt-LT"/>
          </a:p>
        </p:txBody>
      </p:sp>
      <p:sp>
        <p:nvSpPr>
          <p:cNvPr id="9" name="Slide Number Placeholder 5"/>
          <p:cNvSpPr>
            <a:spLocks noGrp="1"/>
          </p:cNvSpPr>
          <p:nvPr>
            <p:ph type="sldNum" sz="quarter" idx="12"/>
          </p:nvPr>
        </p:nvSpPr>
        <p:spPr/>
        <p:txBody>
          <a:bodyPr/>
          <a:lstStyle>
            <a:lvl1pPr>
              <a:defRPr/>
            </a:lvl1pPr>
          </a:lstStyle>
          <a:p>
            <a:pPr>
              <a:defRPr/>
            </a:pPr>
            <a:fld id="{8993593A-7A52-4C38-B710-98F5D2BC438B}" type="slidenum">
              <a:rPr lang="lt-LT"/>
              <a:pPr>
                <a:defRPr/>
              </a:pPr>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EF30B04-E7F8-4E73-9FAA-2E4C3CDFF150}" type="datetimeFigureOut">
              <a:rPr lang="lt-LT"/>
              <a:pPr>
                <a:defRPr/>
              </a:pPr>
              <a:t>2014.11.20</a:t>
            </a:fld>
            <a:endParaRPr lang="lt-LT"/>
          </a:p>
        </p:txBody>
      </p:sp>
      <p:sp>
        <p:nvSpPr>
          <p:cNvPr id="4" name="Footer Placeholder 4"/>
          <p:cNvSpPr>
            <a:spLocks noGrp="1"/>
          </p:cNvSpPr>
          <p:nvPr>
            <p:ph type="ftr" sz="quarter" idx="11"/>
          </p:nvPr>
        </p:nvSpPr>
        <p:spPr/>
        <p:txBody>
          <a:bodyPr/>
          <a:lstStyle>
            <a:lvl1pPr>
              <a:defRPr/>
            </a:lvl1pPr>
          </a:lstStyle>
          <a:p>
            <a:pPr>
              <a:defRPr/>
            </a:pPr>
            <a:endParaRPr lang="lt-LT"/>
          </a:p>
        </p:txBody>
      </p:sp>
      <p:sp>
        <p:nvSpPr>
          <p:cNvPr id="5" name="Slide Number Placeholder 5"/>
          <p:cNvSpPr>
            <a:spLocks noGrp="1"/>
          </p:cNvSpPr>
          <p:nvPr>
            <p:ph type="sldNum" sz="quarter" idx="12"/>
          </p:nvPr>
        </p:nvSpPr>
        <p:spPr/>
        <p:txBody>
          <a:bodyPr/>
          <a:lstStyle>
            <a:lvl1pPr>
              <a:defRPr/>
            </a:lvl1pPr>
          </a:lstStyle>
          <a:p>
            <a:pPr>
              <a:defRPr/>
            </a:pPr>
            <a:fld id="{63A67F4F-2E45-4340-9B0E-F001162C91AB}" type="slidenum">
              <a:rPr lang="lt-LT"/>
              <a:pPr>
                <a:defRPr/>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64694606-31DA-46D1-B2F2-D7D74C724D05}" type="datetimeFigureOut">
              <a:rPr lang="lt-LT"/>
              <a:pPr>
                <a:defRPr/>
              </a:pPr>
              <a:t>2014.11.20</a:t>
            </a:fld>
            <a:endParaRPr lang="lt-LT"/>
          </a:p>
        </p:txBody>
      </p:sp>
      <p:sp>
        <p:nvSpPr>
          <p:cNvPr id="3" name="Footer Placeholder 2"/>
          <p:cNvSpPr>
            <a:spLocks noGrp="1"/>
          </p:cNvSpPr>
          <p:nvPr>
            <p:ph type="ftr" sz="quarter" idx="11"/>
          </p:nvPr>
        </p:nvSpPr>
        <p:spPr/>
        <p:txBody>
          <a:bodyPr/>
          <a:lstStyle>
            <a:lvl1pPr>
              <a:defRPr/>
            </a:lvl1pPr>
          </a:lstStyle>
          <a:p>
            <a:pPr>
              <a:defRPr/>
            </a:pPr>
            <a:endParaRPr lang="lt-LT"/>
          </a:p>
        </p:txBody>
      </p:sp>
      <p:sp>
        <p:nvSpPr>
          <p:cNvPr id="4" name="Slide Number Placeholder 3"/>
          <p:cNvSpPr>
            <a:spLocks noGrp="1"/>
          </p:cNvSpPr>
          <p:nvPr>
            <p:ph type="sldNum" sz="quarter" idx="12"/>
          </p:nvPr>
        </p:nvSpPr>
        <p:spPr/>
        <p:txBody>
          <a:bodyPr/>
          <a:lstStyle>
            <a:lvl1pPr>
              <a:defRPr/>
            </a:lvl1pPr>
          </a:lstStyle>
          <a:p>
            <a:pPr>
              <a:defRPr/>
            </a:pPr>
            <a:fld id="{4F0C58DA-2EF1-4906-BA3F-F83A3BAEC076}" type="slidenum">
              <a:rPr lang="lt-LT"/>
              <a:pPr>
                <a:defRPr/>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11"/>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8"/>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155999B3-091B-4EE5-A4A1-E2F47881F327}" type="datetimeFigureOut">
              <a:rPr lang="lt-LT"/>
              <a:pPr>
                <a:defRPr/>
              </a:pPr>
              <a:t>2014.11.20</a:t>
            </a:fld>
            <a:endParaRPr lang="lt-LT"/>
          </a:p>
        </p:txBody>
      </p:sp>
      <p:sp>
        <p:nvSpPr>
          <p:cNvPr id="8" name="Footer Placeholder 5"/>
          <p:cNvSpPr>
            <a:spLocks noGrp="1"/>
          </p:cNvSpPr>
          <p:nvPr>
            <p:ph type="ftr" sz="quarter" idx="11"/>
          </p:nvPr>
        </p:nvSpPr>
        <p:spPr/>
        <p:txBody>
          <a:bodyPr/>
          <a:lstStyle>
            <a:lvl1pPr>
              <a:defRPr/>
            </a:lvl1pPr>
          </a:lstStyle>
          <a:p>
            <a:pPr>
              <a:defRPr/>
            </a:pPr>
            <a:endParaRPr lang="lt-LT"/>
          </a:p>
        </p:txBody>
      </p:sp>
      <p:sp>
        <p:nvSpPr>
          <p:cNvPr id="9" name="Slide Number Placeholder 6"/>
          <p:cNvSpPr>
            <a:spLocks noGrp="1"/>
          </p:cNvSpPr>
          <p:nvPr>
            <p:ph type="sldNum" sz="quarter" idx="12"/>
          </p:nvPr>
        </p:nvSpPr>
        <p:spPr/>
        <p:txBody>
          <a:bodyPr/>
          <a:lstStyle>
            <a:lvl1pPr>
              <a:defRPr/>
            </a:lvl1pPr>
          </a:lstStyle>
          <a:p>
            <a:pPr>
              <a:defRPr/>
            </a:pPr>
            <a:fld id="{1C585742-FAC5-477A-ADB1-C0CE89D52F27}" type="slidenum">
              <a:rPr lang="lt-LT"/>
              <a:pPr>
                <a:defRPr/>
              </a:pPr>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10"/>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8"/>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F06C2B19-841E-48E4-86CC-A779DB10CED6}" type="datetimeFigureOut">
              <a:rPr lang="lt-LT"/>
              <a:pPr>
                <a:defRPr/>
              </a:pPr>
              <a:t>2014.11.20</a:t>
            </a:fld>
            <a:endParaRPr lang="lt-LT"/>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lt-LT"/>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AA78BDE2-D94C-4719-B77A-830063C1F866}" type="slidenum">
              <a:rPr lang="lt-LT"/>
              <a:pPr>
                <a:defRPr/>
              </a:pPr>
              <a:t>‹#›</a:t>
            </a:fld>
            <a:endParaRPr lang="lt-LT"/>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smtClean="0">
                <a:solidFill>
                  <a:schemeClr val="tx1">
                    <a:tint val="95000"/>
                  </a:schemeClr>
                </a:solidFill>
                <a:latin typeface="+mn-lt"/>
              </a:defRPr>
            </a:lvl1pPr>
            <a:extLst/>
          </a:lstStyle>
          <a:p>
            <a:pPr>
              <a:defRPr/>
            </a:pPr>
            <a:fld id="{7D8AFC80-EAEF-4468-9F23-1C568FBA86E3}" type="datetimeFigureOut">
              <a:rPr lang="lt-LT"/>
              <a:pPr>
                <a:defRPr/>
              </a:pPr>
              <a:t>2014.11.20</a:t>
            </a:fld>
            <a:endParaRPr lang="lt-LT"/>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lt-LT"/>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smtClean="0">
                <a:solidFill>
                  <a:schemeClr val="tx1">
                    <a:tint val="95000"/>
                  </a:schemeClr>
                </a:solidFill>
                <a:latin typeface="+mn-lt"/>
              </a:defRPr>
            </a:lvl1pPr>
            <a:extLst/>
          </a:lstStyle>
          <a:p>
            <a:pPr>
              <a:defRPr/>
            </a:pPr>
            <a:fld id="{C9875761-D74B-4F42-8167-CC367A4A0149}" type="slidenum">
              <a:rPr lang="lt-LT"/>
              <a:pPr>
                <a:defRPr/>
              </a:pPr>
              <a:t>‹#›</a:t>
            </a:fld>
            <a:endParaRPr lang="lt-LT"/>
          </a:p>
        </p:txBody>
      </p:sp>
    </p:spTree>
  </p:cSld>
  <p:clrMap bg1="lt1" tx1="dk1" bg2="lt2" tx2="dk2" accent1="accent1" accent2="accent2" accent3="accent3" accent4="accent4" accent5="accent5" accent6="accent6" hlink="hlink" folHlink="folHlink"/>
  <p:sldLayoutIdLst>
    <p:sldLayoutId id="2147483721" r:id="rId1"/>
    <p:sldLayoutId id="2147483715" r:id="rId2"/>
    <p:sldLayoutId id="2147483722" r:id="rId3"/>
    <p:sldLayoutId id="2147483716" r:id="rId4"/>
    <p:sldLayoutId id="2147483717" r:id="rId5"/>
    <p:sldLayoutId id="2147483718" r:id="rId6"/>
    <p:sldLayoutId id="2147483723" r:id="rId7"/>
    <p:sldLayoutId id="2147483724" r:id="rId8"/>
    <p:sldLayoutId id="2147483725" r:id="rId9"/>
    <p:sldLayoutId id="2147483719" r:id="rId10"/>
    <p:sldLayoutId id="2147483726" r:id="rId11"/>
    <p:sldLayoutId id="2147483720" r:id="rId12"/>
  </p:sldLayoutIdLst>
  <p:txStyles>
    <p:titleStyle>
      <a:lvl1pPr algn="l" rtl="0" fontAlgn="base">
        <a:spcBef>
          <a:spcPct val="0"/>
        </a:spcBef>
        <a:spcAft>
          <a:spcPct val="0"/>
        </a:spcAft>
        <a:defRPr sz="4500" b="1" kern="1200">
          <a:solidFill>
            <a:srgbClr val="FFC800"/>
          </a:solidFill>
          <a:latin typeface="+mj-lt"/>
          <a:ea typeface="+mj-ea"/>
          <a:cs typeface="+mj-cs"/>
        </a:defRPr>
      </a:lvl1pPr>
      <a:lvl2pPr algn="l" rtl="0" fontAlgn="base">
        <a:spcBef>
          <a:spcPct val="0"/>
        </a:spcBef>
        <a:spcAft>
          <a:spcPct val="0"/>
        </a:spcAft>
        <a:defRPr sz="4500" b="1">
          <a:solidFill>
            <a:srgbClr val="FFC800"/>
          </a:solidFill>
          <a:latin typeface="Corbel" pitchFamily="34" charset="0"/>
        </a:defRPr>
      </a:lvl2pPr>
      <a:lvl3pPr algn="l" rtl="0" fontAlgn="base">
        <a:spcBef>
          <a:spcPct val="0"/>
        </a:spcBef>
        <a:spcAft>
          <a:spcPct val="0"/>
        </a:spcAft>
        <a:defRPr sz="4500" b="1">
          <a:solidFill>
            <a:srgbClr val="FFC800"/>
          </a:solidFill>
          <a:latin typeface="Corbel" pitchFamily="34" charset="0"/>
        </a:defRPr>
      </a:lvl3pPr>
      <a:lvl4pPr algn="l" rtl="0" fontAlgn="base">
        <a:spcBef>
          <a:spcPct val="0"/>
        </a:spcBef>
        <a:spcAft>
          <a:spcPct val="0"/>
        </a:spcAft>
        <a:defRPr sz="4500" b="1">
          <a:solidFill>
            <a:srgbClr val="FFC800"/>
          </a:solidFill>
          <a:latin typeface="Corbel" pitchFamily="34" charset="0"/>
        </a:defRPr>
      </a:lvl4pPr>
      <a:lvl5pPr algn="l" rtl="0" fontAlgn="base">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fontAlgn="base">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Spustelėkite, jei norite keisite ruoš. pav. stilių</a:t>
            </a:r>
          </a:p>
        </p:txBody>
      </p:sp>
      <p:sp>
        <p:nvSpPr>
          <p:cNvPr id="277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Spustelėkite ruošinio teksto stiliams keisti</a:t>
            </a:r>
          </a:p>
          <a:p>
            <a:pPr lvl="1"/>
            <a:r>
              <a:rPr lang="en-US" smtClean="0"/>
              <a:t>Antras lygmuo</a:t>
            </a:r>
          </a:p>
          <a:p>
            <a:pPr lvl="2"/>
            <a:r>
              <a:rPr lang="en-US" smtClean="0"/>
              <a:t>Trečias lygmuo</a:t>
            </a:r>
          </a:p>
          <a:p>
            <a:pPr lvl="3"/>
            <a:r>
              <a:rPr lang="en-US" smtClean="0"/>
              <a:t>Ketvirtas lygmuo</a:t>
            </a:r>
          </a:p>
          <a:p>
            <a:pPr lvl="4"/>
            <a:r>
              <a:rPr lang="en-US" smtClean="0"/>
              <a:t>Penktas lygmuo</a:t>
            </a:r>
          </a:p>
        </p:txBody>
      </p:sp>
      <p:sp>
        <p:nvSpPr>
          <p:cNvPr id="2775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endParaRPr lang="en-US">
              <a:solidFill>
                <a:srgbClr val="000000"/>
              </a:solidFill>
            </a:endParaRPr>
          </a:p>
        </p:txBody>
      </p:sp>
      <p:sp>
        <p:nvSpPr>
          <p:cNvPr id="2775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ctr"/>
            <a:endParaRPr lang="en-US">
              <a:solidFill>
                <a:srgbClr val="000000"/>
              </a:solidFill>
            </a:endParaRPr>
          </a:p>
        </p:txBody>
      </p:sp>
      <p:sp>
        <p:nvSpPr>
          <p:cNvPr id="2775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5831B7D-E4EF-480B-B759-AF1A70940BC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smtClean="0">
                <a:solidFill>
                  <a:schemeClr val="tx1">
                    <a:tint val="95000"/>
                  </a:schemeClr>
                </a:solidFill>
                <a:latin typeface="+mn-lt"/>
              </a:defRPr>
            </a:lvl1pPr>
            <a:extLst/>
          </a:lstStyle>
          <a:p>
            <a:pPr>
              <a:defRPr/>
            </a:pPr>
            <a:fld id="{7D8AFC80-EAEF-4468-9F23-1C568FBA86E3}" type="datetimeFigureOut">
              <a:rPr lang="lt-LT">
                <a:solidFill>
                  <a:prstClr val="black">
                    <a:tint val="95000"/>
                  </a:prstClr>
                </a:solidFill>
              </a:rPr>
              <a:pPr>
                <a:defRPr/>
              </a:pPr>
              <a:t>2014.11.20</a:t>
            </a:fld>
            <a:endParaRPr lang="lt-LT">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lt-LT">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smtClean="0">
                <a:solidFill>
                  <a:schemeClr val="tx1">
                    <a:tint val="95000"/>
                  </a:schemeClr>
                </a:solidFill>
                <a:latin typeface="+mn-lt"/>
              </a:defRPr>
            </a:lvl1pPr>
            <a:extLst/>
          </a:lstStyle>
          <a:p>
            <a:pPr>
              <a:defRPr/>
            </a:pPr>
            <a:fld id="{C9875761-D74B-4F42-8167-CC367A4A0149}" type="slidenum">
              <a:rPr lang="lt-LT">
                <a:solidFill>
                  <a:prstClr val="black">
                    <a:tint val="95000"/>
                  </a:prstClr>
                </a:solidFill>
              </a:rPr>
              <a:pPr>
                <a:defRPr/>
              </a:pPr>
              <a:t>‹#›</a:t>
            </a:fld>
            <a:endParaRPr lang="lt-LT">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rtl="0" fontAlgn="base">
        <a:spcBef>
          <a:spcPct val="0"/>
        </a:spcBef>
        <a:spcAft>
          <a:spcPct val="0"/>
        </a:spcAft>
        <a:defRPr sz="4500" b="1" kern="1200">
          <a:solidFill>
            <a:srgbClr val="FFC800"/>
          </a:solidFill>
          <a:latin typeface="+mj-lt"/>
          <a:ea typeface="+mj-ea"/>
          <a:cs typeface="+mj-cs"/>
        </a:defRPr>
      </a:lvl1pPr>
      <a:lvl2pPr algn="l" rtl="0" fontAlgn="base">
        <a:spcBef>
          <a:spcPct val="0"/>
        </a:spcBef>
        <a:spcAft>
          <a:spcPct val="0"/>
        </a:spcAft>
        <a:defRPr sz="4500" b="1">
          <a:solidFill>
            <a:srgbClr val="FFC800"/>
          </a:solidFill>
          <a:latin typeface="Corbel" pitchFamily="34" charset="0"/>
        </a:defRPr>
      </a:lvl2pPr>
      <a:lvl3pPr algn="l" rtl="0" fontAlgn="base">
        <a:spcBef>
          <a:spcPct val="0"/>
        </a:spcBef>
        <a:spcAft>
          <a:spcPct val="0"/>
        </a:spcAft>
        <a:defRPr sz="4500" b="1">
          <a:solidFill>
            <a:srgbClr val="FFC800"/>
          </a:solidFill>
          <a:latin typeface="Corbel" pitchFamily="34" charset="0"/>
        </a:defRPr>
      </a:lvl3pPr>
      <a:lvl4pPr algn="l" rtl="0" fontAlgn="base">
        <a:spcBef>
          <a:spcPct val="0"/>
        </a:spcBef>
        <a:spcAft>
          <a:spcPct val="0"/>
        </a:spcAft>
        <a:defRPr sz="4500" b="1">
          <a:solidFill>
            <a:srgbClr val="FFC800"/>
          </a:solidFill>
          <a:latin typeface="Corbel" pitchFamily="34" charset="0"/>
        </a:defRPr>
      </a:lvl4pPr>
      <a:lvl5pPr algn="l" rtl="0" fontAlgn="base">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fontAlgn="base">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emf"/></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ideo" Target="file:///C:\Users\Family\Desktop\Mano%20filmas1.mp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ideo" Target="file:///C:\Users\Family\Desktop\Mano%20filmas2.m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a:spLocks noGrp="1"/>
          </p:cNvSpPr>
          <p:nvPr>
            <p:ph type="subTitle" idx="1"/>
          </p:nvPr>
        </p:nvSpPr>
        <p:spPr>
          <a:xfrm>
            <a:off x="755576" y="3212976"/>
            <a:ext cx="6228184" cy="1700808"/>
          </a:xfrm>
        </p:spPr>
        <p:txBody>
          <a:bodyPr anchor="t" anchorCtr="0"/>
          <a:lstStyle/>
          <a:p>
            <a:r>
              <a:rPr lang="lt-LT" dirty="0" smtClean="0">
                <a:solidFill>
                  <a:schemeClr val="tx1"/>
                </a:solidFill>
              </a:rPr>
              <a:t>Audrius Andrijauskas MD, PhD</a:t>
            </a:r>
          </a:p>
          <a:p>
            <a:endParaRPr lang="lt-LT" sz="800" dirty="0" smtClean="0"/>
          </a:p>
          <a:p>
            <a:r>
              <a:rPr lang="en-US" sz="1800" dirty="0" smtClean="0">
                <a:solidFill>
                  <a:srgbClr val="FFFF00"/>
                </a:solidFill>
              </a:rPr>
              <a:t>Associate Professor of Anaesthesiology and Intensive Care</a:t>
            </a:r>
          </a:p>
          <a:p>
            <a:r>
              <a:rPr lang="en-US" sz="1800" dirty="0" smtClean="0">
                <a:solidFill>
                  <a:srgbClr val="FFFF00"/>
                </a:solidFill>
              </a:rPr>
              <a:t>Vilnius  University Faculty of Medicine</a:t>
            </a:r>
            <a:endParaRPr lang="lt-LT" sz="1800" dirty="0" smtClean="0">
              <a:solidFill>
                <a:srgbClr val="FFFF00"/>
              </a:solidFill>
            </a:endParaRPr>
          </a:p>
          <a:p>
            <a:r>
              <a:rPr lang="en-US" sz="1800" dirty="0" smtClean="0">
                <a:solidFill>
                  <a:srgbClr val="FFFF00"/>
                </a:solidFill>
              </a:rPr>
              <a:t>Clinic of Anaesthesiology and Intensive Care</a:t>
            </a:r>
          </a:p>
          <a:p>
            <a:r>
              <a:rPr lang="en-US" sz="1800" dirty="0" smtClean="0">
                <a:solidFill>
                  <a:srgbClr val="FFFF00"/>
                </a:solidFill>
              </a:rPr>
              <a:t>Vilnius, LITHUANIA</a:t>
            </a:r>
          </a:p>
        </p:txBody>
      </p:sp>
      <p:pic>
        <p:nvPicPr>
          <p:cNvPr id="4" name="Picture 4" descr="water-balloon4.jpg"/>
          <p:cNvPicPr>
            <a:picLocks noChangeAspect="1"/>
          </p:cNvPicPr>
          <p:nvPr/>
        </p:nvPicPr>
        <p:blipFill>
          <a:blip r:embed="rId2" cstate="print"/>
          <a:srcRect b="9909"/>
          <a:stretch>
            <a:fillRect/>
          </a:stretch>
        </p:blipFill>
        <p:spPr bwMode="auto">
          <a:xfrm>
            <a:off x="6444208" y="2132856"/>
            <a:ext cx="2016224" cy="2727825"/>
          </a:xfrm>
          <a:prstGeom prst="rect">
            <a:avLst/>
          </a:prstGeom>
          <a:noFill/>
          <a:ln w="28575">
            <a:noFill/>
            <a:miter lim="800000"/>
            <a:headEnd/>
            <a:tailEnd/>
          </a:ln>
        </p:spPr>
      </p:pic>
      <p:pic>
        <p:nvPicPr>
          <p:cNvPr id="7" name="Picture 16" descr="http://t1.gstatic.com/images?q=tbn:ANd9GcS73IOeMMJFRiRJmoYoVIHrjIdftEs-FW8p-dLeZM9hG41trPl_"/>
          <p:cNvPicPr>
            <a:picLocks noChangeAspect="1" noChangeArrowheads="1"/>
          </p:cNvPicPr>
          <p:nvPr/>
        </p:nvPicPr>
        <p:blipFill>
          <a:blip r:embed="rId3" cstate="print"/>
          <a:srcRect/>
          <a:stretch>
            <a:fillRect/>
          </a:stretch>
        </p:blipFill>
        <p:spPr bwMode="auto">
          <a:xfrm>
            <a:off x="24590224" y="4713061"/>
            <a:ext cx="393851" cy="439963"/>
          </a:xfrm>
          <a:prstGeom prst="rect">
            <a:avLst/>
          </a:prstGeom>
          <a:noFill/>
          <a:ln w="3175">
            <a:solidFill>
              <a:schemeClr val="tx1"/>
            </a:solidFill>
            <a:miter lim="800000"/>
            <a:headEnd/>
            <a:tailEnd/>
          </a:ln>
        </p:spPr>
      </p:pic>
      <p:pic>
        <p:nvPicPr>
          <p:cNvPr id="8" name="Picture 7" descr="http://t1.gstatic.com/images?q=tbn:ANd9GcS73IOeMMJFRiRJmoYoVIHrjIdftEs-FW8p-dLeZM9hG41trPl_"/>
          <p:cNvPicPr/>
          <p:nvPr/>
        </p:nvPicPr>
        <p:blipFill>
          <a:blip r:embed="rId4" cstate="print"/>
          <a:srcRect/>
          <a:stretch>
            <a:fillRect/>
          </a:stretch>
        </p:blipFill>
        <p:spPr bwMode="auto">
          <a:xfrm>
            <a:off x="179512" y="5301208"/>
            <a:ext cx="1368152" cy="1368152"/>
          </a:xfrm>
          <a:prstGeom prst="rect">
            <a:avLst/>
          </a:prstGeom>
          <a:noFill/>
          <a:ln w="19050">
            <a:solidFill>
              <a:srgbClr val="FF0000"/>
            </a:solidFill>
            <a:miter lim="800000"/>
            <a:headEnd/>
            <a:tailEnd/>
          </a:ln>
        </p:spPr>
      </p:pic>
      <p:sp>
        <p:nvSpPr>
          <p:cNvPr id="10" name="Title 1"/>
          <p:cNvSpPr>
            <a:spLocks noGrp="1"/>
          </p:cNvSpPr>
          <p:nvPr>
            <p:ph type="ctrTitle"/>
          </p:nvPr>
        </p:nvSpPr>
        <p:spPr>
          <a:xfrm>
            <a:off x="755576" y="908720"/>
            <a:ext cx="7488832" cy="1368152"/>
          </a:xfrm>
        </p:spPr>
        <p:txBody>
          <a:bodyPr>
            <a:normAutofit/>
          </a:bodyPr>
          <a:lstStyle/>
          <a:p>
            <a:pPr fontAlgn="auto">
              <a:spcAft>
                <a:spcPts val="0"/>
              </a:spcAft>
              <a:defRPr/>
            </a:pPr>
            <a:r>
              <a:rPr lang="en-GB" sz="2400" dirty="0" smtClean="0"/>
              <a:t>Advance in perioperative fluid therapy: from fixed volume to individual approach, from individual practices to decision-support and closed loop systems</a:t>
            </a:r>
            <a:endParaRPr lang="lt-LT" sz="2400" dirty="0">
              <a:solidFill>
                <a:schemeClr val="accent1">
                  <a:satMod val="150000"/>
                </a:schemeClr>
              </a:solidFill>
            </a:endParaRPr>
          </a:p>
        </p:txBody>
      </p:sp>
      <p:sp>
        <p:nvSpPr>
          <p:cNvPr id="11" name="Rectangle 3"/>
          <p:cNvSpPr>
            <a:spLocks noChangeArrowheads="1"/>
          </p:cNvSpPr>
          <p:nvPr/>
        </p:nvSpPr>
        <p:spPr bwMode="auto">
          <a:xfrm>
            <a:off x="0" y="0"/>
            <a:ext cx="9144000" cy="360363"/>
          </a:xfrm>
          <a:prstGeom prst="rect">
            <a:avLst/>
          </a:prstGeom>
          <a:noFill/>
          <a:ln w="9525">
            <a:noFill/>
            <a:miter lim="800000"/>
            <a:headEnd/>
            <a:tailEnd/>
          </a:ln>
        </p:spPr>
        <p:txBody>
          <a:bodyPr/>
          <a:lstStyle/>
          <a:p>
            <a:pPr marL="571500" indent="-571500" algn="ctr">
              <a:lnSpc>
                <a:spcPct val="90000"/>
              </a:lnSpc>
              <a:spcBef>
                <a:spcPct val="20000"/>
              </a:spcBef>
              <a:buClr>
                <a:schemeClr val="accent2"/>
              </a:buClr>
            </a:pPr>
            <a:r>
              <a:rPr lang="lt-LT" sz="2400" dirty="0" smtClean="0">
                <a:latin typeface="Adobe Arabic" pitchFamily="18" charset="-78"/>
                <a:cs typeface="Adobe Arabic" pitchFamily="18" charset="-78"/>
              </a:rPr>
              <a:t>3</a:t>
            </a:r>
            <a:r>
              <a:rPr lang="lt-LT" sz="2400" baseline="30000" dirty="0" smtClean="0">
                <a:latin typeface="Adobe Arabic" pitchFamily="18" charset="-78"/>
                <a:cs typeface="Adobe Arabic" pitchFamily="18" charset="-78"/>
              </a:rPr>
              <a:t>rd</a:t>
            </a:r>
            <a:r>
              <a:rPr lang="lt-LT" sz="2400" dirty="0" smtClean="0">
                <a:latin typeface="Adobe Arabic" pitchFamily="18" charset="-78"/>
                <a:cs typeface="Adobe Arabic" pitchFamily="18" charset="-78"/>
              </a:rPr>
              <a:t> International Conference on</a:t>
            </a:r>
            <a:r>
              <a:rPr lang="en-US" sz="2400" dirty="0" smtClean="0">
                <a:latin typeface="Adobe Arabic" pitchFamily="18" charset="-78"/>
                <a:cs typeface="Adobe Arabic" pitchFamily="18" charset="-78"/>
              </a:rPr>
              <a:t> </a:t>
            </a:r>
            <a:r>
              <a:rPr lang="lt-LT" sz="2400" dirty="0" smtClean="0">
                <a:solidFill>
                  <a:srgbClr val="FF0000"/>
                </a:solidFill>
                <a:latin typeface="Adobe Arabic" pitchFamily="18" charset="-78"/>
                <a:cs typeface="Adobe Arabic" pitchFamily="18" charset="-78"/>
              </a:rPr>
              <a:t>Surgery and Anesthesia</a:t>
            </a:r>
            <a:r>
              <a:rPr lang="en-US" sz="2400" dirty="0" smtClean="0">
                <a:solidFill>
                  <a:srgbClr val="FF0000"/>
                </a:solidFill>
                <a:latin typeface="Adobe Arabic" pitchFamily="18" charset="-78"/>
                <a:cs typeface="Adobe Arabic" pitchFamily="18" charset="-78"/>
              </a:rPr>
              <a:t> </a:t>
            </a:r>
            <a:r>
              <a:rPr lang="lt-LT" sz="2400" dirty="0" smtClean="0">
                <a:latin typeface="Adobe Arabic" pitchFamily="18" charset="-78"/>
                <a:cs typeface="Adobe Arabic" pitchFamily="18" charset="-78"/>
              </a:rPr>
              <a:t>2014, Chicago-North Shore, USA</a:t>
            </a:r>
            <a:endParaRPr lang="en-US" sz="2400" dirty="0">
              <a:solidFill>
                <a:srgbClr val="0070C0"/>
              </a:solidFill>
              <a:latin typeface="Adobe Arabic" pitchFamily="18" charset="-78"/>
              <a:cs typeface="Adobe Arabic" pitchFamily="18" charset="-78"/>
            </a:endParaRPr>
          </a:p>
        </p:txBody>
      </p:sp>
      <p:pic>
        <p:nvPicPr>
          <p:cNvPr id="9" name="Picture 8" descr="EU Research Funding 2007-2013_For Presentations.BMP"/>
          <p:cNvPicPr>
            <a:picLocks noChangeAspect="1"/>
          </p:cNvPicPr>
          <p:nvPr/>
        </p:nvPicPr>
        <p:blipFill>
          <a:blip r:embed="rId5" cstate="print"/>
          <a:stretch>
            <a:fillRect/>
          </a:stretch>
        </p:blipFill>
        <p:spPr>
          <a:xfrm>
            <a:off x="1763688" y="5301208"/>
            <a:ext cx="3377865" cy="1368152"/>
          </a:xfrm>
          <a:prstGeom prst="rect">
            <a:avLst/>
          </a:prstGeom>
          <a:ln w="19050">
            <a:solidFill>
              <a:srgbClr val="FF0000"/>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84784"/>
            <a:ext cx="9144000" cy="864096"/>
          </a:xfrm>
        </p:spPr>
        <p:txBody>
          <a:bodyPr>
            <a:noAutofit/>
          </a:bodyPr>
          <a:lstStyle/>
          <a:p>
            <a:pPr>
              <a:lnSpc>
                <a:spcPct val="120000"/>
              </a:lnSpc>
              <a:buNone/>
            </a:pPr>
            <a:r>
              <a:rPr lang="en-US" sz="2000" noProof="1" smtClean="0"/>
              <a:t>Hemodynamic endpoints are among the priorities in perioperative patient optimization. </a:t>
            </a:r>
            <a:endParaRPr lang="en-US" sz="2000" noProof="1" smtClean="0">
              <a:solidFill>
                <a:srgbClr val="0070C0"/>
              </a:solidFill>
            </a:endParaRPr>
          </a:p>
        </p:txBody>
      </p:sp>
      <p:sp>
        <p:nvSpPr>
          <p:cNvPr id="5" name="Content Placeholder 2"/>
          <p:cNvSpPr txBox="1">
            <a:spLocks/>
          </p:cNvSpPr>
          <p:nvPr/>
        </p:nvSpPr>
        <p:spPr bwMode="auto">
          <a:xfrm>
            <a:off x="0" y="2132856"/>
            <a:ext cx="9144000" cy="72008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noProof="1" smtClean="0">
                <a:latin typeface="+mn-lt"/>
              </a:rPr>
              <a:t>Fluid infusion is conventionally used for the treatment of perioperative arterial hypotension and optimization of cardiac output. </a:t>
            </a:r>
            <a:endParaRPr kumimoji="0" lang="en-US" sz="2000" b="0" i="0" u="none" strike="noStrike" kern="1200" cap="none" spc="0" normalizeH="0" baseline="0" noProof="1" smtClean="0">
              <a:ln>
                <a:noFill/>
              </a:ln>
              <a:solidFill>
                <a:srgbClr val="0070C0"/>
              </a:solidFill>
              <a:effectLst/>
              <a:uLnTx/>
              <a:uFillTx/>
              <a:latin typeface="+mn-lt"/>
              <a:ea typeface="+mn-ea"/>
              <a:cs typeface="+mn-cs"/>
            </a:endParaRPr>
          </a:p>
        </p:txBody>
      </p:sp>
      <p:sp>
        <p:nvSpPr>
          <p:cNvPr id="6" name="Content Placeholder 2"/>
          <p:cNvSpPr txBox="1">
            <a:spLocks/>
          </p:cNvSpPr>
          <p:nvPr/>
        </p:nvSpPr>
        <p:spPr bwMode="auto">
          <a:xfrm>
            <a:off x="0" y="3789040"/>
            <a:ext cx="9144000" cy="936104"/>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noProof="1" smtClean="0">
                <a:latin typeface="+mn-lt"/>
              </a:rPr>
              <a:t>However, brisk administration of crystalloids may lead to swelling of tissues (edema)</a:t>
            </a:r>
            <a:r>
              <a:rPr lang="en-US" sz="2000" noProof="1" smtClean="0">
                <a:solidFill>
                  <a:prstClr val="black"/>
                </a:solidFill>
                <a:latin typeface="Corbel"/>
              </a:rPr>
              <a:t> because significant part of infused crystalloid shifts into tissues</a:t>
            </a:r>
            <a:r>
              <a:rPr lang="en-US" sz="2000" noProof="1" smtClean="0">
                <a:latin typeface="+mn-lt"/>
              </a:rPr>
              <a:t>. </a:t>
            </a:r>
            <a:endParaRPr kumimoji="0" lang="en-US" sz="2000" b="0" i="0" u="none" strike="noStrike" kern="1200" cap="none" spc="0" normalizeH="0" baseline="0" noProof="1" smtClean="0">
              <a:ln>
                <a:noFill/>
              </a:ln>
              <a:solidFill>
                <a:srgbClr val="0070C0"/>
              </a:solidFill>
              <a:effectLst/>
              <a:uLnTx/>
              <a:uFillTx/>
              <a:latin typeface="+mn-lt"/>
              <a:ea typeface="+mn-ea"/>
              <a:cs typeface="+mn-cs"/>
            </a:endParaRPr>
          </a:p>
        </p:txBody>
      </p:sp>
      <p:sp>
        <p:nvSpPr>
          <p:cNvPr id="7" name="Content Placeholder 2"/>
          <p:cNvSpPr txBox="1">
            <a:spLocks/>
          </p:cNvSpPr>
          <p:nvPr/>
        </p:nvSpPr>
        <p:spPr bwMode="auto">
          <a:xfrm>
            <a:off x="33034" y="2924944"/>
            <a:ext cx="9110966" cy="864096"/>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noProof="1" smtClean="0">
                <a:latin typeface="+mn-lt"/>
              </a:rPr>
              <a:t>Recent concerns regarding safety of colloid solutions, at least in Europe, has shifted the priority to crystalloids. </a:t>
            </a:r>
            <a:endParaRPr kumimoji="0" lang="en-US" sz="2000" b="0" i="0" u="none" strike="noStrike" kern="1200" cap="none" spc="0" normalizeH="0" baseline="0" noProof="1" smtClean="0">
              <a:ln>
                <a:noFill/>
              </a:ln>
              <a:solidFill>
                <a:srgbClr val="0070C0"/>
              </a:solidFill>
              <a:effectLst/>
              <a:uLnTx/>
              <a:uFillTx/>
              <a:latin typeface="+mn-lt"/>
              <a:ea typeface="+mn-ea"/>
              <a:cs typeface="+mn-cs"/>
            </a:endParaRPr>
          </a:p>
        </p:txBody>
      </p:sp>
      <p:sp>
        <p:nvSpPr>
          <p:cNvPr id="9" name="Content Placeholder 2"/>
          <p:cNvSpPr txBox="1">
            <a:spLocks/>
          </p:cNvSpPr>
          <p:nvPr/>
        </p:nvSpPr>
        <p:spPr bwMode="auto">
          <a:xfrm>
            <a:off x="0" y="4653136"/>
            <a:ext cx="9144000" cy="72008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noProof="1" smtClean="0">
                <a:latin typeface="+mn-lt"/>
              </a:rPr>
              <a:t>The body has very efficient regulation of fluid balance but it is context-sensitive. </a:t>
            </a:r>
            <a:endParaRPr kumimoji="0" lang="en-US" sz="2000" b="0" i="0" u="none" strike="noStrike" kern="1200" cap="none" spc="0" normalizeH="0" baseline="0" noProof="1" smtClean="0">
              <a:ln>
                <a:noFill/>
              </a:ln>
              <a:solidFill>
                <a:srgbClr val="0070C0"/>
              </a:solidFill>
              <a:effectLst/>
              <a:uLnTx/>
              <a:uFillTx/>
              <a:latin typeface="+mn-lt"/>
              <a:ea typeface="+mn-ea"/>
              <a:cs typeface="+mn-cs"/>
            </a:endParaRPr>
          </a:p>
        </p:txBody>
      </p:sp>
      <p:sp>
        <p:nvSpPr>
          <p:cNvPr id="8" name="Title 1"/>
          <p:cNvSpPr>
            <a:spLocks noGrp="1"/>
          </p:cNvSpPr>
          <p:nvPr>
            <p:ph type="title"/>
          </p:nvPr>
        </p:nvSpPr>
        <p:spPr>
          <a:xfrm>
            <a:off x="2267744" y="404664"/>
            <a:ext cx="4968552" cy="792088"/>
          </a:xfrm>
        </p:spPr>
        <p:txBody>
          <a:bodyPr>
            <a:normAutofit/>
          </a:bodyPr>
          <a:lstStyle/>
          <a:p>
            <a:pPr fontAlgn="auto">
              <a:spcAft>
                <a:spcPts val="0"/>
              </a:spcAft>
              <a:defRPr/>
            </a:pPr>
            <a:r>
              <a:rPr lang="lt-LT" sz="3200" dirty="0" smtClean="0"/>
              <a:t>Rational fluid therapy</a:t>
            </a:r>
            <a:endParaRPr lang="lt-LT" sz="3200" b="0" dirty="0">
              <a:solidFill>
                <a:schemeClr val="accent1">
                  <a:satMod val="150000"/>
                </a:schemeClr>
              </a:solidFill>
            </a:endParaRPr>
          </a:p>
        </p:txBody>
      </p:sp>
      <p:pic>
        <p:nvPicPr>
          <p:cNvPr id="10" name="Picture 9" descr="EU Research Funding 2007-2013_For Presentations.BMP"/>
          <p:cNvPicPr>
            <a:picLocks noChangeAspect="1"/>
          </p:cNvPicPr>
          <p:nvPr/>
        </p:nvPicPr>
        <p:blipFill>
          <a:blip r:embed="rId2"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1"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heckerboard(across)">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checkerboard(across)">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5" grpId="0" build="p"/>
      <p:bldP spid="6" grpId="0" build="p"/>
      <p:bldP spid="7" grpId="0"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srcRect l="3924" b="14188"/>
          <a:stretch>
            <a:fillRect/>
          </a:stretch>
        </p:blipFill>
        <p:spPr bwMode="auto">
          <a:xfrm>
            <a:off x="899592" y="1556792"/>
            <a:ext cx="7308304" cy="4320444"/>
          </a:xfrm>
          <a:prstGeom prst="rect">
            <a:avLst/>
          </a:prstGeom>
          <a:noFill/>
          <a:ln w="28575" algn="ctr">
            <a:solidFill>
              <a:srgbClr val="2118D8"/>
            </a:solidFill>
            <a:miter lim="800000"/>
            <a:headEnd/>
            <a:tailEnd/>
          </a:ln>
        </p:spPr>
      </p:pic>
      <p:sp>
        <p:nvSpPr>
          <p:cNvPr id="7" name="Subtitle 2"/>
          <p:cNvSpPr txBox="1">
            <a:spLocks/>
          </p:cNvSpPr>
          <p:nvPr/>
        </p:nvSpPr>
        <p:spPr bwMode="auto">
          <a:xfrm>
            <a:off x="-18148" y="188640"/>
            <a:ext cx="9162147" cy="1224136"/>
          </a:xfrm>
          <a:prstGeom prst="rect">
            <a:avLst/>
          </a:prstGeom>
          <a:noFill/>
          <a:ln w="9525">
            <a:noFill/>
            <a:miter lim="800000"/>
            <a:headEnd/>
            <a:tailEnd/>
          </a:ln>
        </p:spPr>
        <p:txBody>
          <a:bodyPr vert="horz" wrap="square" lIns="118872" tIns="0" rIns="4572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chemeClr val="accent1"/>
              </a:buClr>
              <a:buSzPct val="80000"/>
              <a:buFont typeface="Wingdings 2" pitchFamily="18" charset="2"/>
              <a:buNone/>
              <a:tabLst/>
              <a:defRPr/>
            </a:pPr>
            <a:r>
              <a:rPr kumimoji="0" lang="en-US" sz="3000" b="0" i="0" u="none" strike="noStrike" kern="1200" cap="none" spc="0" normalizeH="0" baseline="0" noProof="1" smtClean="0">
                <a:ln>
                  <a:noFill/>
                </a:ln>
                <a:solidFill>
                  <a:srgbClr val="FFC000"/>
                </a:solidFill>
                <a:effectLst/>
                <a:uLnTx/>
                <a:uFillTx/>
                <a:latin typeface="Adobe Song Std L" pitchFamily="18" charset="-128"/>
                <a:ea typeface="Adobe Song Std L" pitchFamily="18" charset="-128"/>
              </a:rPr>
              <a:t>Even critically ill may</a:t>
            </a:r>
            <a:r>
              <a:rPr kumimoji="0" lang="en-US" sz="3000" b="0" i="0" u="none" strike="noStrike" kern="1200" cap="none" spc="0" normalizeH="0" noProof="1" smtClean="0">
                <a:ln>
                  <a:noFill/>
                </a:ln>
                <a:solidFill>
                  <a:srgbClr val="FFC000"/>
                </a:solidFill>
                <a:effectLst/>
                <a:uLnTx/>
                <a:uFillTx/>
                <a:latin typeface="Adobe Song Std L" pitchFamily="18" charset="-128"/>
                <a:ea typeface="Adobe Song Std L" pitchFamily="18" charset="-128"/>
              </a:rPr>
              <a:t> have a preserved  renal elimination of excessive fluids, but they can hardly </a:t>
            </a:r>
            <a:r>
              <a:rPr kumimoji="0" lang="lt-LT" sz="3000" b="0" i="0" u="none" strike="noStrike" kern="1200" cap="none" spc="0" normalizeH="0" noProof="1" smtClean="0">
                <a:ln>
                  <a:noFill/>
                </a:ln>
                <a:solidFill>
                  <a:srgbClr val="FFC000"/>
                </a:solidFill>
                <a:effectLst/>
                <a:uLnTx/>
                <a:uFillTx/>
                <a:latin typeface="Adobe Song Std L" pitchFamily="18" charset="-128"/>
                <a:ea typeface="Adobe Song Std L" pitchFamily="18" charset="-128"/>
              </a:rPr>
              <a:t>compete with this</a:t>
            </a:r>
            <a:r>
              <a:rPr kumimoji="0" lang="en-US" sz="3000" b="0" i="0" u="none" strike="noStrike" kern="1200" cap="none" spc="0" normalizeH="0" noProof="1" smtClean="0">
                <a:ln>
                  <a:noFill/>
                </a:ln>
                <a:solidFill>
                  <a:srgbClr val="FFC000"/>
                </a:solidFill>
                <a:effectLst/>
                <a:uLnTx/>
                <a:uFillTx/>
                <a:latin typeface="Adobe Song Std L" pitchFamily="18" charset="-128"/>
                <a:ea typeface="Adobe Song Std L" pitchFamily="18" charset="-128"/>
              </a:rPr>
              <a:t> man.</a:t>
            </a:r>
            <a:endParaRPr kumimoji="0" lang="en-US" sz="3000" b="0" i="0" u="none" strike="noStrike" kern="1200" cap="none" spc="0" normalizeH="0" baseline="0" noProof="1" smtClean="0">
              <a:ln>
                <a:noFill/>
              </a:ln>
              <a:solidFill>
                <a:srgbClr val="FFC000"/>
              </a:solidFill>
              <a:effectLst/>
              <a:uLnTx/>
              <a:uFillTx/>
              <a:latin typeface="Adobe Song Std L" pitchFamily="18" charset="-128"/>
              <a:ea typeface="Adobe Song Std L" pitchFamily="18" charset="-128"/>
            </a:endParaRPr>
          </a:p>
        </p:txBody>
      </p:sp>
      <p:sp>
        <p:nvSpPr>
          <p:cNvPr id="48132" name="AutoShape 4" descr="https://encrypted-tbn0.gstatic.com/images?q=tbn:ANd9GcTifQnWkxG9m1i2hY62bNxnGG86ngSxhjHB2RDb_DLw8ZnXeKdcC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down)">
                                      <p:cBhvr>
                                        <p:cTn id="7" dur="500"/>
                                        <p:tgtEl>
                                          <p:spTgt spid="7"/>
                                        </p:tgtEl>
                                      </p:cBhvr>
                                    </p:animEffect>
                                  </p:childTnLst>
                                </p:cTn>
                              </p:par>
                            </p:childTnLst>
                          </p:cTn>
                        </p:par>
                        <p:par>
                          <p:cTn id="8" fill="hold">
                            <p:stCondLst>
                              <p:cond delay="500"/>
                            </p:stCondLst>
                            <p:childTnLst>
                              <p:par>
                                <p:cTn id="9" presetID="8"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out)">
                                      <p:cBhvr>
                                        <p:cTn id="11"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0" y="1556792"/>
            <a:ext cx="9144000" cy="1008112"/>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noProof="1" smtClean="0">
                <a:latin typeface="+mn-lt"/>
              </a:rPr>
              <a:t>Thus, research is currently focused on the development of individual-targeted and surgery-specific methods for perioperative fluid administration. </a:t>
            </a:r>
            <a:endParaRPr kumimoji="0" lang="en-US" sz="2000" b="0" i="0" u="none" strike="noStrike" kern="1200" cap="none" spc="0" normalizeH="0" baseline="0" noProof="1" smtClean="0">
              <a:ln>
                <a:noFill/>
              </a:ln>
              <a:solidFill>
                <a:srgbClr val="0070C0"/>
              </a:solidFill>
              <a:effectLst/>
              <a:uLnTx/>
              <a:uFillTx/>
              <a:latin typeface="+mn-lt"/>
              <a:ea typeface="+mn-ea"/>
              <a:cs typeface="+mn-cs"/>
            </a:endParaRPr>
          </a:p>
        </p:txBody>
      </p:sp>
      <p:sp>
        <p:nvSpPr>
          <p:cNvPr id="6" name="Content Placeholder 2"/>
          <p:cNvSpPr txBox="1">
            <a:spLocks/>
          </p:cNvSpPr>
          <p:nvPr/>
        </p:nvSpPr>
        <p:spPr bwMode="auto">
          <a:xfrm>
            <a:off x="0" y="2492896"/>
            <a:ext cx="9144000" cy="72008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noProof="1" smtClean="0">
                <a:latin typeface="+mn-lt"/>
              </a:rPr>
              <a:t>The leading trend is </a:t>
            </a:r>
            <a:r>
              <a:rPr lang="en-US" sz="2000" noProof="1" smtClean="0">
                <a:solidFill>
                  <a:srgbClr val="C00000"/>
                </a:solidFill>
                <a:latin typeface="+mn-lt"/>
              </a:rPr>
              <a:t>Goal Directed Therapy (GDT)</a:t>
            </a:r>
            <a:r>
              <a:rPr lang="en-US" sz="2000" noProof="1" smtClean="0">
                <a:latin typeface="+mn-lt"/>
              </a:rPr>
              <a:t> protocols. </a:t>
            </a:r>
            <a:endParaRPr kumimoji="0" lang="en-US" sz="2000" b="0" i="0" u="none" strike="noStrike" kern="1200" cap="none" spc="0" normalizeH="0" baseline="0" noProof="1" smtClean="0">
              <a:ln>
                <a:noFill/>
              </a:ln>
              <a:solidFill>
                <a:srgbClr val="0070C0"/>
              </a:solidFill>
              <a:effectLst/>
              <a:uLnTx/>
              <a:uFillTx/>
              <a:latin typeface="+mn-lt"/>
              <a:ea typeface="+mn-ea"/>
              <a:cs typeface="+mn-cs"/>
            </a:endParaRPr>
          </a:p>
        </p:txBody>
      </p:sp>
      <p:sp>
        <p:nvSpPr>
          <p:cNvPr id="7" name="Content Placeholder 2"/>
          <p:cNvSpPr txBox="1">
            <a:spLocks/>
          </p:cNvSpPr>
          <p:nvPr/>
        </p:nvSpPr>
        <p:spPr bwMode="auto">
          <a:xfrm>
            <a:off x="0" y="3212976"/>
            <a:ext cx="9144000" cy="936104"/>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noProof="1" smtClean="0">
                <a:latin typeface="+mn-lt"/>
              </a:rPr>
              <a:t>However, since benefits of GDT are recently challenged by controversial reports in literature, the historic debate over </a:t>
            </a:r>
            <a:r>
              <a:rPr lang="en-US" sz="2000" noProof="1" smtClean="0">
                <a:solidFill>
                  <a:srgbClr val="C00000"/>
                </a:solidFill>
                <a:latin typeface="+mn-lt"/>
              </a:rPr>
              <a:t>liberal </a:t>
            </a:r>
            <a:r>
              <a:rPr lang="en-US" sz="2000" i="1" noProof="1" smtClean="0">
                <a:solidFill>
                  <a:srgbClr val="C00000"/>
                </a:solidFill>
                <a:latin typeface="+mn-lt"/>
              </a:rPr>
              <a:t>vs</a:t>
            </a:r>
            <a:r>
              <a:rPr lang="en-US" sz="2000" noProof="1" smtClean="0">
                <a:solidFill>
                  <a:srgbClr val="C00000"/>
                </a:solidFill>
                <a:latin typeface="+mn-lt"/>
              </a:rPr>
              <a:t>. restrictive </a:t>
            </a:r>
            <a:r>
              <a:rPr lang="en-US" sz="2000" noProof="1" smtClean="0">
                <a:latin typeface="+mn-lt"/>
              </a:rPr>
              <a:t>strategy continues. </a:t>
            </a:r>
            <a:endParaRPr kumimoji="0" lang="en-US" sz="2000" b="0" i="0" u="none" strike="noStrike" kern="1200" cap="none" spc="0" normalizeH="0" baseline="0" noProof="1" smtClean="0">
              <a:ln>
                <a:noFill/>
              </a:ln>
              <a:solidFill>
                <a:srgbClr val="0070C0"/>
              </a:solidFill>
              <a:effectLst/>
              <a:uLnTx/>
              <a:uFillTx/>
              <a:latin typeface="+mn-lt"/>
              <a:ea typeface="+mn-ea"/>
              <a:cs typeface="+mn-cs"/>
            </a:endParaRPr>
          </a:p>
        </p:txBody>
      </p:sp>
      <p:sp>
        <p:nvSpPr>
          <p:cNvPr id="8" name="Content Placeholder 2"/>
          <p:cNvSpPr txBox="1">
            <a:spLocks/>
          </p:cNvSpPr>
          <p:nvPr/>
        </p:nvSpPr>
        <p:spPr bwMode="auto">
          <a:xfrm>
            <a:off x="0" y="4221088"/>
            <a:ext cx="9144000" cy="1368152"/>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noProof="1" smtClean="0">
                <a:latin typeface="+mn-lt"/>
              </a:rPr>
              <a:t>Amazingly, even a consensus understanding of fluid volume attributable to liberal and restrictive strategies is missing. And that ends up in a funny speculations of </a:t>
            </a:r>
            <a:r>
              <a:rPr lang="en-US" sz="2000" i="1" noProof="1" smtClean="0">
                <a:latin typeface="+mn-lt"/>
              </a:rPr>
              <a:t>what is what</a:t>
            </a:r>
            <a:r>
              <a:rPr lang="en-US" sz="2000" noProof="1" smtClean="0">
                <a:latin typeface="+mn-lt"/>
              </a:rPr>
              <a:t> like the following. </a:t>
            </a:r>
            <a:endParaRPr kumimoji="0" lang="en-US" sz="2000" b="0" i="0" u="none" strike="noStrike" kern="1200" cap="none" spc="0" normalizeH="0" baseline="0" noProof="1" smtClean="0">
              <a:ln>
                <a:noFill/>
              </a:ln>
              <a:solidFill>
                <a:srgbClr val="0070C0"/>
              </a:solidFill>
              <a:effectLst/>
              <a:uLnTx/>
              <a:uFillTx/>
              <a:latin typeface="+mn-lt"/>
              <a:ea typeface="+mn-ea"/>
              <a:cs typeface="+mn-cs"/>
            </a:endParaRPr>
          </a:p>
        </p:txBody>
      </p:sp>
      <p:sp>
        <p:nvSpPr>
          <p:cNvPr id="9" name="Title 1"/>
          <p:cNvSpPr>
            <a:spLocks noGrp="1"/>
          </p:cNvSpPr>
          <p:nvPr>
            <p:ph type="title"/>
          </p:nvPr>
        </p:nvSpPr>
        <p:spPr>
          <a:xfrm>
            <a:off x="2267744" y="404664"/>
            <a:ext cx="4968552" cy="792088"/>
          </a:xfrm>
        </p:spPr>
        <p:txBody>
          <a:bodyPr>
            <a:normAutofit/>
          </a:bodyPr>
          <a:lstStyle/>
          <a:p>
            <a:pPr fontAlgn="auto">
              <a:spcAft>
                <a:spcPts val="0"/>
              </a:spcAft>
              <a:defRPr/>
            </a:pPr>
            <a:r>
              <a:rPr lang="lt-LT" sz="3200" dirty="0" smtClean="0"/>
              <a:t>Rational fluid therapy</a:t>
            </a:r>
            <a:endParaRPr lang="lt-LT" sz="3200" b="0" dirty="0">
              <a:solidFill>
                <a:schemeClr val="accent1">
                  <a:satMod val="1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heckerboard(across)">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heckerboard(across)">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Arc 2"/>
          <p:cNvSpPr>
            <a:spLocks/>
          </p:cNvSpPr>
          <p:nvPr/>
        </p:nvSpPr>
        <p:spPr bwMode="auto">
          <a:xfrm flipV="1">
            <a:off x="2267744" y="1916831"/>
            <a:ext cx="4448969" cy="3637831"/>
          </a:xfrm>
          <a:custGeom>
            <a:avLst/>
            <a:gdLst>
              <a:gd name="G0" fmla="+- 14650 0 0"/>
              <a:gd name="G1" fmla="+- 21600 0 0"/>
              <a:gd name="G2" fmla="+- 21600 0 0"/>
              <a:gd name="T0" fmla="*/ 0 w 29284"/>
              <a:gd name="T1" fmla="*/ 5727 h 21600"/>
              <a:gd name="T2" fmla="*/ 29284 w 29284"/>
              <a:gd name="T3" fmla="*/ 5713 h 21600"/>
              <a:gd name="T4" fmla="*/ 14650 w 29284"/>
              <a:gd name="T5" fmla="*/ 21600 h 21600"/>
            </a:gdLst>
            <a:ahLst/>
            <a:cxnLst>
              <a:cxn ang="0">
                <a:pos x="T0" y="T1"/>
              </a:cxn>
              <a:cxn ang="0">
                <a:pos x="T2" y="T3"/>
              </a:cxn>
              <a:cxn ang="0">
                <a:pos x="T4" y="T5"/>
              </a:cxn>
            </a:cxnLst>
            <a:rect l="0" t="0" r="r" b="b"/>
            <a:pathLst>
              <a:path w="29284" h="21600" fill="none" extrusionOk="0">
                <a:moveTo>
                  <a:pt x="0" y="5727"/>
                </a:moveTo>
                <a:cubicBezTo>
                  <a:pt x="3990" y="2044"/>
                  <a:pt x="9220" y="-1"/>
                  <a:pt x="14650" y="0"/>
                </a:cubicBezTo>
                <a:cubicBezTo>
                  <a:pt x="20072" y="0"/>
                  <a:pt x="25296" y="2039"/>
                  <a:pt x="29284" y="5712"/>
                </a:cubicBezTo>
              </a:path>
              <a:path w="29284" h="21600" stroke="0" extrusionOk="0">
                <a:moveTo>
                  <a:pt x="0" y="5727"/>
                </a:moveTo>
                <a:cubicBezTo>
                  <a:pt x="3990" y="2044"/>
                  <a:pt x="9220" y="-1"/>
                  <a:pt x="14650" y="0"/>
                </a:cubicBezTo>
                <a:cubicBezTo>
                  <a:pt x="20072" y="0"/>
                  <a:pt x="25296" y="2039"/>
                  <a:pt x="29284" y="5712"/>
                </a:cubicBezTo>
                <a:lnTo>
                  <a:pt x="14650" y="21600"/>
                </a:lnTo>
                <a:close/>
              </a:path>
            </a:pathLst>
          </a:custGeom>
          <a:noFill/>
          <a:ln w="76200">
            <a:solidFill>
              <a:srgbClr val="FF0000"/>
            </a:solidFill>
            <a:round/>
            <a:headEnd/>
            <a:tailEnd/>
          </a:ln>
          <a:effectLst/>
        </p:spPr>
        <p:txBody>
          <a:bodyPr wrap="none" anchor="ctr"/>
          <a:lstStyle/>
          <a:p>
            <a:endParaRPr lang="en-US"/>
          </a:p>
        </p:txBody>
      </p:sp>
      <p:sp>
        <p:nvSpPr>
          <p:cNvPr id="400387" name="Arc 3"/>
          <p:cNvSpPr>
            <a:spLocks/>
          </p:cNvSpPr>
          <p:nvPr/>
        </p:nvSpPr>
        <p:spPr bwMode="auto">
          <a:xfrm flipV="1">
            <a:off x="4283967" y="1993900"/>
            <a:ext cx="3384377" cy="2587228"/>
          </a:xfrm>
          <a:custGeom>
            <a:avLst/>
            <a:gdLst>
              <a:gd name="G0" fmla="+- 0 0 0"/>
              <a:gd name="G1" fmla="+- 15310 0 0"/>
              <a:gd name="G2" fmla="+- 21600 0 0"/>
              <a:gd name="T0" fmla="*/ 15237 w 20998"/>
              <a:gd name="T1" fmla="*/ 0 h 15310"/>
              <a:gd name="T2" fmla="*/ 20998 w 20998"/>
              <a:gd name="T3" fmla="*/ 10244 h 15310"/>
              <a:gd name="T4" fmla="*/ 0 w 20998"/>
              <a:gd name="T5" fmla="*/ 15310 h 15310"/>
            </a:gdLst>
            <a:ahLst/>
            <a:cxnLst>
              <a:cxn ang="0">
                <a:pos x="T0" y="T1"/>
              </a:cxn>
              <a:cxn ang="0">
                <a:pos x="T2" y="T3"/>
              </a:cxn>
              <a:cxn ang="0">
                <a:pos x="T4" y="T5"/>
              </a:cxn>
            </a:cxnLst>
            <a:rect l="0" t="0" r="r" b="b"/>
            <a:pathLst>
              <a:path w="20998" h="15310" fill="none" extrusionOk="0">
                <a:moveTo>
                  <a:pt x="15236" y="0"/>
                </a:moveTo>
                <a:cubicBezTo>
                  <a:pt x="18067" y="2816"/>
                  <a:pt x="20061" y="6362"/>
                  <a:pt x="20997" y="10244"/>
                </a:cubicBezTo>
              </a:path>
              <a:path w="20998" h="15310" stroke="0" extrusionOk="0">
                <a:moveTo>
                  <a:pt x="15236" y="0"/>
                </a:moveTo>
                <a:cubicBezTo>
                  <a:pt x="18067" y="2816"/>
                  <a:pt x="20061" y="6362"/>
                  <a:pt x="20997" y="10244"/>
                </a:cubicBezTo>
                <a:lnTo>
                  <a:pt x="0" y="15310"/>
                </a:lnTo>
                <a:close/>
              </a:path>
            </a:pathLst>
          </a:custGeom>
          <a:noFill/>
          <a:ln w="76200">
            <a:solidFill>
              <a:srgbClr val="3366CC"/>
            </a:solidFill>
            <a:round/>
            <a:headEnd/>
            <a:tailEnd/>
          </a:ln>
          <a:effectLst/>
        </p:spPr>
        <p:txBody>
          <a:bodyPr wrap="none" anchor="ctr"/>
          <a:lstStyle/>
          <a:p>
            <a:endParaRPr lang="en-US"/>
          </a:p>
        </p:txBody>
      </p:sp>
      <p:sp>
        <p:nvSpPr>
          <p:cNvPr id="400388" name="Line 4"/>
          <p:cNvSpPr>
            <a:spLocks noChangeShapeType="1"/>
          </p:cNvSpPr>
          <p:nvPr/>
        </p:nvSpPr>
        <p:spPr bwMode="auto">
          <a:xfrm flipH="1">
            <a:off x="1403350" y="4581525"/>
            <a:ext cx="6121400" cy="0"/>
          </a:xfrm>
          <a:prstGeom prst="line">
            <a:avLst/>
          </a:prstGeom>
          <a:noFill/>
          <a:ln w="19050">
            <a:solidFill>
              <a:schemeClr val="tx1"/>
            </a:solidFill>
            <a:round/>
            <a:headEnd/>
            <a:tailEnd/>
          </a:ln>
          <a:effectLst/>
        </p:spPr>
        <p:txBody>
          <a:bodyPr wrap="none" anchor="ctr"/>
          <a:lstStyle/>
          <a:p>
            <a:endParaRPr lang="en-US"/>
          </a:p>
        </p:txBody>
      </p:sp>
      <p:sp>
        <p:nvSpPr>
          <p:cNvPr id="400389" name="Arc 5"/>
          <p:cNvSpPr>
            <a:spLocks/>
          </p:cNvSpPr>
          <p:nvPr/>
        </p:nvSpPr>
        <p:spPr bwMode="auto">
          <a:xfrm flipV="1">
            <a:off x="1331641" y="1987550"/>
            <a:ext cx="3456383" cy="2593578"/>
          </a:xfrm>
          <a:custGeom>
            <a:avLst/>
            <a:gdLst>
              <a:gd name="G0" fmla="+- 21000 0 0"/>
              <a:gd name="G1" fmla="+- 15277 0 0"/>
              <a:gd name="G2" fmla="+- 21600 0 0"/>
              <a:gd name="T0" fmla="*/ 0 w 21000"/>
              <a:gd name="T1" fmla="*/ 10222 h 15277"/>
              <a:gd name="T2" fmla="*/ 5730 w 21000"/>
              <a:gd name="T3" fmla="*/ 0 h 15277"/>
              <a:gd name="T4" fmla="*/ 21000 w 21000"/>
              <a:gd name="T5" fmla="*/ 15277 h 15277"/>
            </a:gdLst>
            <a:ahLst/>
            <a:cxnLst>
              <a:cxn ang="0">
                <a:pos x="T0" y="T1"/>
              </a:cxn>
              <a:cxn ang="0">
                <a:pos x="T2" y="T3"/>
              </a:cxn>
              <a:cxn ang="0">
                <a:pos x="T4" y="T5"/>
              </a:cxn>
            </a:cxnLst>
            <a:rect l="0" t="0" r="r" b="b"/>
            <a:pathLst>
              <a:path w="21000" h="15277" fill="none" extrusionOk="0">
                <a:moveTo>
                  <a:pt x="-1" y="10221"/>
                </a:moveTo>
                <a:cubicBezTo>
                  <a:pt x="931" y="6351"/>
                  <a:pt x="2914" y="2814"/>
                  <a:pt x="5729" y="-1"/>
                </a:cubicBezTo>
              </a:path>
              <a:path w="21000" h="15277" stroke="0" extrusionOk="0">
                <a:moveTo>
                  <a:pt x="-1" y="10221"/>
                </a:moveTo>
                <a:cubicBezTo>
                  <a:pt x="931" y="6351"/>
                  <a:pt x="2914" y="2814"/>
                  <a:pt x="5729" y="-1"/>
                </a:cubicBezTo>
                <a:lnTo>
                  <a:pt x="21000" y="15277"/>
                </a:lnTo>
                <a:close/>
              </a:path>
            </a:pathLst>
          </a:custGeom>
          <a:noFill/>
          <a:ln w="76200">
            <a:solidFill>
              <a:srgbClr val="006600"/>
            </a:solidFill>
            <a:round/>
            <a:headEnd/>
            <a:tailEnd/>
          </a:ln>
          <a:effectLst/>
        </p:spPr>
        <p:txBody>
          <a:bodyPr wrap="none" anchor="ctr"/>
          <a:lstStyle/>
          <a:p>
            <a:endParaRPr lang="en-US"/>
          </a:p>
        </p:txBody>
      </p:sp>
      <p:sp>
        <p:nvSpPr>
          <p:cNvPr id="400390" name="Line 6"/>
          <p:cNvSpPr>
            <a:spLocks noChangeShapeType="1"/>
          </p:cNvSpPr>
          <p:nvPr/>
        </p:nvSpPr>
        <p:spPr bwMode="auto">
          <a:xfrm flipH="1">
            <a:off x="1331913" y="2781300"/>
            <a:ext cx="6335712" cy="0"/>
          </a:xfrm>
          <a:prstGeom prst="line">
            <a:avLst/>
          </a:prstGeom>
          <a:noFill/>
          <a:ln w="19050">
            <a:solidFill>
              <a:schemeClr val="tx1"/>
            </a:solidFill>
            <a:round/>
            <a:headEnd/>
            <a:tailEnd/>
          </a:ln>
          <a:effectLst/>
        </p:spPr>
        <p:txBody>
          <a:bodyPr wrap="none" anchor="ctr"/>
          <a:lstStyle/>
          <a:p>
            <a:endParaRPr lang="en-US"/>
          </a:p>
        </p:txBody>
      </p:sp>
      <p:sp>
        <p:nvSpPr>
          <p:cNvPr id="400391" name="Arc 7"/>
          <p:cNvSpPr>
            <a:spLocks/>
          </p:cNvSpPr>
          <p:nvPr/>
        </p:nvSpPr>
        <p:spPr bwMode="auto">
          <a:xfrm flipV="1">
            <a:off x="3536950" y="1989138"/>
            <a:ext cx="2174875" cy="3565525"/>
          </a:xfrm>
          <a:custGeom>
            <a:avLst/>
            <a:gdLst>
              <a:gd name="G0" fmla="+- 6689 0 0"/>
              <a:gd name="G1" fmla="+- 21600 0 0"/>
              <a:gd name="G2" fmla="+- 21600 0 0"/>
              <a:gd name="T0" fmla="*/ 0 w 14454"/>
              <a:gd name="T1" fmla="*/ 1062 h 21600"/>
              <a:gd name="T2" fmla="*/ 14454 w 14454"/>
              <a:gd name="T3" fmla="*/ 1444 h 21600"/>
              <a:gd name="T4" fmla="*/ 6689 w 14454"/>
              <a:gd name="T5" fmla="*/ 21600 h 21600"/>
            </a:gdLst>
            <a:ahLst/>
            <a:cxnLst>
              <a:cxn ang="0">
                <a:pos x="T0" y="T1"/>
              </a:cxn>
              <a:cxn ang="0">
                <a:pos x="T2" y="T3"/>
              </a:cxn>
              <a:cxn ang="0">
                <a:pos x="T4" y="T5"/>
              </a:cxn>
            </a:cxnLst>
            <a:rect l="0" t="0" r="r" b="b"/>
            <a:pathLst>
              <a:path w="14454" h="21600" fill="none" extrusionOk="0">
                <a:moveTo>
                  <a:pt x="-1" y="1061"/>
                </a:moveTo>
                <a:cubicBezTo>
                  <a:pt x="2159" y="358"/>
                  <a:pt x="4417" y="-1"/>
                  <a:pt x="6689" y="0"/>
                </a:cubicBezTo>
                <a:cubicBezTo>
                  <a:pt x="9344" y="0"/>
                  <a:pt x="11976" y="489"/>
                  <a:pt x="14454" y="1443"/>
                </a:cubicBezTo>
              </a:path>
              <a:path w="14454" h="21600" stroke="0" extrusionOk="0">
                <a:moveTo>
                  <a:pt x="-1" y="1061"/>
                </a:moveTo>
                <a:cubicBezTo>
                  <a:pt x="2159" y="358"/>
                  <a:pt x="4417" y="-1"/>
                  <a:pt x="6689" y="0"/>
                </a:cubicBezTo>
                <a:cubicBezTo>
                  <a:pt x="9344" y="0"/>
                  <a:pt x="11976" y="489"/>
                  <a:pt x="14454" y="1443"/>
                </a:cubicBezTo>
                <a:lnTo>
                  <a:pt x="6689" y="21600"/>
                </a:lnTo>
                <a:close/>
              </a:path>
            </a:pathLst>
          </a:custGeom>
          <a:noFill/>
          <a:ln w="76200">
            <a:solidFill>
              <a:srgbClr val="FFFF00"/>
            </a:solidFill>
            <a:round/>
            <a:headEnd/>
            <a:tailEnd/>
          </a:ln>
          <a:effectLst/>
        </p:spPr>
        <p:txBody>
          <a:bodyPr wrap="none" anchor="ctr"/>
          <a:lstStyle/>
          <a:p>
            <a:endParaRPr lang="en-US"/>
          </a:p>
        </p:txBody>
      </p:sp>
      <p:sp>
        <p:nvSpPr>
          <p:cNvPr id="400392" name="Line 8"/>
          <p:cNvSpPr>
            <a:spLocks noChangeShapeType="1"/>
          </p:cNvSpPr>
          <p:nvPr/>
        </p:nvSpPr>
        <p:spPr bwMode="auto">
          <a:xfrm flipH="1">
            <a:off x="1403350" y="5661025"/>
            <a:ext cx="6121400" cy="0"/>
          </a:xfrm>
          <a:prstGeom prst="line">
            <a:avLst/>
          </a:prstGeom>
          <a:noFill/>
          <a:ln w="19050">
            <a:solidFill>
              <a:schemeClr val="tx1"/>
            </a:solidFill>
            <a:round/>
            <a:headEnd/>
            <a:tailEnd/>
          </a:ln>
          <a:effectLst/>
        </p:spPr>
        <p:txBody>
          <a:bodyPr wrap="none" anchor="ctr"/>
          <a:lstStyle/>
          <a:p>
            <a:endParaRPr lang="en-US"/>
          </a:p>
        </p:txBody>
      </p:sp>
      <p:sp>
        <p:nvSpPr>
          <p:cNvPr id="400395" name="Rectangle 11"/>
          <p:cNvSpPr>
            <a:spLocks noChangeArrowheads="1"/>
          </p:cNvSpPr>
          <p:nvPr/>
        </p:nvSpPr>
        <p:spPr bwMode="auto">
          <a:xfrm>
            <a:off x="6660232" y="1412776"/>
            <a:ext cx="2232248" cy="1008112"/>
          </a:xfrm>
          <a:prstGeom prst="rect">
            <a:avLst/>
          </a:prstGeom>
          <a:noFill/>
          <a:ln w="9525">
            <a:noFill/>
            <a:miter lim="800000"/>
            <a:headEnd/>
            <a:tailEnd/>
          </a:ln>
          <a:effectLst/>
        </p:spPr>
        <p:txBody>
          <a:bodyPr/>
          <a:lstStyle/>
          <a:p>
            <a:pPr marL="342900" indent="-342900">
              <a:spcBef>
                <a:spcPct val="20000"/>
              </a:spcBef>
            </a:pPr>
            <a:r>
              <a:rPr lang="en-US" sz="2800" dirty="0" smtClean="0">
                <a:solidFill>
                  <a:srgbClr val="3366CC"/>
                </a:solidFill>
              </a:rPr>
              <a:t>Liberal strategy</a:t>
            </a:r>
            <a:endParaRPr lang="lt-LT" sz="2800" dirty="0">
              <a:solidFill>
                <a:srgbClr val="3366CC"/>
              </a:solidFill>
            </a:endParaRPr>
          </a:p>
        </p:txBody>
      </p:sp>
      <p:sp>
        <p:nvSpPr>
          <p:cNvPr id="400396" name="Rectangle 12"/>
          <p:cNvSpPr>
            <a:spLocks noChangeArrowheads="1"/>
          </p:cNvSpPr>
          <p:nvPr/>
        </p:nvSpPr>
        <p:spPr bwMode="auto">
          <a:xfrm>
            <a:off x="0" y="1412776"/>
            <a:ext cx="2736850" cy="1224136"/>
          </a:xfrm>
          <a:prstGeom prst="rect">
            <a:avLst/>
          </a:prstGeom>
          <a:noFill/>
          <a:ln w="9525">
            <a:noFill/>
            <a:miter lim="800000"/>
            <a:headEnd/>
            <a:tailEnd/>
          </a:ln>
          <a:effectLst/>
        </p:spPr>
        <p:txBody>
          <a:bodyPr/>
          <a:lstStyle/>
          <a:p>
            <a:pPr marL="342900" indent="-342900">
              <a:spcBef>
                <a:spcPct val="20000"/>
              </a:spcBef>
            </a:pPr>
            <a:r>
              <a:rPr lang="en-US" sz="2800" dirty="0" smtClean="0">
                <a:solidFill>
                  <a:srgbClr val="006600"/>
                </a:solidFill>
              </a:rPr>
              <a:t>Restrictive strategy</a:t>
            </a:r>
            <a:endParaRPr lang="lt-LT" sz="2800" dirty="0">
              <a:solidFill>
                <a:srgbClr val="006600"/>
              </a:solidFill>
            </a:endParaRPr>
          </a:p>
        </p:txBody>
      </p:sp>
      <p:pic>
        <p:nvPicPr>
          <p:cNvPr id="400399" name="Picture 15"/>
          <p:cNvPicPr>
            <a:picLocks noChangeAspect="1" noChangeArrowheads="1"/>
          </p:cNvPicPr>
          <p:nvPr/>
        </p:nvPicPr>
        <p:blipFill>
          <a:blip r:embed="rId2" cstate="print"/>
          <a:srcRect l="16307" r="18564" b="-52"/>
          <a:stretch>
            <a:fillRect/>
          </a:stretch>
        </p:blipFill>
        <p:spPr bwMode="auto">
          <a:xfrm>
            <a:off x="179512" y="2348880"/>
            <a:ext cx="1584176" cy="2434900"/>
          </a:xfrm>
          <a:prstGeom prst="rect">
            <a:avLst/>
          </a:prstGeom>
          <a:noFill/>
          <a:ln w="38100" algn="ctr">
            <a:solidFill>
              <a:srgbClr val="FF9900"/>
            </a:solidFill>
            <a:miter lim="800000"/>
            <a:headEnd/>
            <a:tailEnd/>
          </a:ln>
          <a:effectLst/>
        </p:spPr>
      </p:pic>
      <p:pic>
        <p:nvPicPr>
          <p:cNvPr id="400400" name="Picture 16"/>
          <p:cNvPicPr>
            <a:picLocks noChangeAspect="1" noChangeArrowheads="1"/>
          </p:cNvPicPr>
          <p:nvPr/>
        </p:nvPicPr>
        <p:blipFill>
          <a:blip r:embed="rId3" cstate="print"/>
          <a:srcRect l="3255" t="20079" r="47083" b="16306"/>
          <a:stretch>
            <a:fillRect/>
          </a:stretch>
        </p:blipFill>
        <p:spPr bwMode="auto">
          <a:xfrm>
            <a:off x="3851920" y="4293095"/>
            <a:ext cx="1511871" cy="1740235"/>
          </a:xfrm>
          <a:prstGeom prst="rect">
            <a:avLst/>
          </a:prstGeom>
          <a:noFill/>
          <a:ln w="38100">
            <a:solidFill>
              <a:srgbClr val="FF9900"/>
            </a:solidFill>
            <a:miter lim="800000"/>
            <a:headEnd/>
            <a:tailEnd/>
          </a:ln>
          <a:effectLst/>
        </p:spPr>
      </p:pic>
      <p:pic>
        <p:nvPicPr>
          <p:cNvPr id="400401" name="Picture 17"/>
          <p:cNvPicPr>
            <a:picLocks noChangeAspect="1" noChangeArrowheads="1"/>
          </p:cNvPicPr>
          <p:nvPr/>
        </p:nvPicPr>
        <p:blipFill>
          <a:blip r:embed="rId4" cstate="print"/>
          <a:srcRect l="24411" t="10461" r="24409" b="3487"/>
          <a:stretch>
            <a:fillRect/>
          </a:stretch>
        </p:blipFill>
        <p:spPr bwMode="auto">
          <a:xfrm>
            <a:off x="3563888" y="476672"/>
            <a:ext cx="1919089" cy="3599993"/>
          </a:xfrm>
          <a:prstGeom prst="rect">
            <a:avLst/>
          </a:prstGeom>
          <a:noFill/>
          <a:ln w="57150" algn="ctr">
            <a:solidFill>
              <a:schemeClr val="accent4">
                <a:lumMod val="60000"/>
                <a:lumOff val="40000"/>
              </a:schemeClr>
            </a:solidFill>
            <a:miter lim="800000"/>
            <a:headEnd/>
            <a:tailEnd/>
          </a:ln>
          <a:effectLst/>
        </p:spPr>
      </p:pic>
      <p:pic>
        <p:nvPicPr>
          <p:cNvPr id="400402" name="Picture 18"/>
          <p:cNvPicPr>
            <a:picLocks noChangeAspect="1" noChangeArrowheads="1"/>
          </p:cNvPicPr>
          <p:nvPr/>
        </p:nvPicPr>
        <p:blipFill>
          <a:blip r:embed="rId5" cstate="print"/>
          <a:srcRect l="17564" t="46626" r="29009" b="18100"/>
          <a:stretch>
            <a:fillRect/>
          </a:stretch>
        </p:blipFill>
        <p:spPr bwMode="auto">
          <a:xfrm>
            <a:off x="6300192" y="2420888"/>
            <a:ext cx="2664296" cy="1758374"/>
          </a:xfrm>
          <a:prstGeom prst="rect">
            <a:avLst/>
          </a:prstGeom>
          <a:noFill/>
          <a:ln w="38100" algn="ctr">
            <a:solidFill>
              <a:srgbClr val="3366CC"/>
            </a:solidFill>
            <a:miter lim="800000"/>
            <a:headEnd/>
            <a:tailEnd/>
          </a:ln>
          <a:effectLst/>
        </p:spPr>
      </p:pic>
      <p:sp>
        <p:nvSpPr>
          <p:cNvPr id="400403" name="Oval 19"/>
          <p:cNvSpPr>
            <a:spLocks noChangeArrowheads="1"/>
          </p:cNvSpPr>
          <p:nvPr/>
        </p:nvSpPr>
        <p:spPr bwMode="auto">
          <a:xfrm>
            <a:off x="7092280" y="2996952"/>
            <a:ext cx="1008311" cy="576660"/>
          </a:xfrm>
          <a:prstGeom prst="ellipse">
            <a:avLst/>
          </a:prstGeom>
          <a:solidFill>
            <a:schemeClr val="accent1">
              <a:alpha val="0"/>
            </a:schemeClr>
          </a:solidFill>
          <a:ln w="38100" algn="ctr">
            <a:solidFill>
              <a:srgbClr val="FF3300"/>
            </a:solidFill>
            <a:round/>
            <a:headEnd/>
            <a:tailEnd/>
          </a:ln>
          <a:effectLst/>
        </p:spPr>
        <p:txBody>
          <a:bodyPr wrap="none" anchor="ctr"/>
          <a:lstStyle/>
          <a:p>
            <a:endParaRPr lang="en-US"/>
          </a:p>
        </p:txBody>
      </p:sp>
      <p:sp>
        <p:nvSpPr>
          <p:cNvPr id="21" name="Rectangle 13"/>
          <p:cNvSpPr>
            <a:spLocks noChangeArrowheads="1"/>
          </p:cNvSpPr>
          <p:nvPr/>
        </p:nvSpPr>
        <p:spPr bwMode="auto">
          <a:xfrm>
            <a:off x="3707904" y="3068960"/>
            <a:ext cx="1584176" cy="747712"/>
          </a:xfrm>
          <a:prstGeom prst="rect">
            <a:avLst/>
          </a:prstGeom>
          <a:noFill/>
          <a:ln w="9525">
            <a:noFill/>
            <a:miter lim="800000"/>
            <a:headEnd/>
            <a:tailEnd/>
          </a:ln>
          <a:effectLst/>
        </p:spPr>
        <p:txBody>
          <a:bodyPr/>
          <a:lstStyle/>
          <a:p>
            <a:pPr marL="342900" indent="-342900">
              <a:spcBef>
                <a:spcPct val="20000"/>
              </a:spcBef>
            </a:pPr>
            <a:r>
              <a:rPr lang="en-US" sz="2000" dirty="0" smtClean="0">
                <a:solidFill>
                  <a:schemeClr val="bg1"/>
                </a:solidFill>
              </a:rPr>
              <a:t>‘Practical strategy’</a:t>
            </a:r>
            <a:endParaRPr lang="lt-LT" sz="2000" dirty="0">
              <a:solidFill>
                <a:schemeClr val="bg1"/>
              </a:solidFill>
            </a:endParaRPr>
          </a:p>
        </p:txBody>
      </p:sp>
      <p:sp>
        <p:nvSpPr>
          <p:cNvPr id="400397" name="Rectangle 13"/>
          <p:cNvSpPr>
            <a:spLocks noChangeArrowheads="1"/>
          </p:cNvSpPr>
          <p:nvPr/>
        </p:nvSpPr>
        <p:spPr bwMode="auto">
          <a:xfrm>
            <a:off x="3779912" y="5589240"/>
            <a:ext cx="1440161" cy="576064"/>
          </a:xfrm>
          <a:prstGeom prst="rect">
            <a:avLst/>
          </a:prstGeom>
          <a:noFill/>
          <a:ln w="9525">
            <a:noFill/>
            <a:miter lim="800000"/>
            <a:headEnd/>
            <a:tailEnd/>
          </a:ln>
          <a:effectLst/>
        </p:spPr>
        <p:txBody>
          <a:bodyPr/>
          <a:lstStyle/>
          <a:p>
            <a:pPr marL="342900" indent="-342900">
              <a:spcBef>
                <a:spcPct val="20000"/>
              </a:spcBef>
            </a:pPr>
            <a:r>
              <a:rPr lang="lt-LT" sz="2800" dirty="0" smtClean="0">
                <a:solidFill>
                  <a:srgbClr val="C00000"/>
                </a:solidFill>
              </a:rPr>
              <a:t>G</a:t>
            </a:r>
            <a:r>
              <a:rPr lang="en-US" sz="2800" dirty="0" smtClean="0">
                <a:solidFill>
                  <a:srgbClr val="C00000"/>
                </a:solidFill>
              </a:rPr>
              <a:t>DT?</a:t>
            </a:r>
            <a:endParaRPr lang="lt-LT" sz="2800" dirty="0">
              <a:solidFill>
                <a:srgbClr val="C00000"/>
              </a:solidFill>
            </a:endParaRPr>
          </a:p>
        </p:txBody>
      </p:sp>
      <p:sp>
        <p:nvSpPr>
          <p:cNvPr id="22" name="Rectangle 21"/>
          <p:cNvSpPr/>
          <p:nvPr/>
        </p:nvSpPr>
        <p:spPr>
          <a:xfrm>
            <a:off x="0" y="0"/>
            <a:ext cx="4572000" cy="461665"/>
          </a:xfrm>
          <a:prstGeom prst="rect">
            <a:avLst/>
          </a:prstGeom>
        </p:spPr>
        <p:txBody>
          <a:bodyPr>
            <a:spAutoFit/>
          </a:bodyPr>
          <a:lstStyle/>
          <a:p>
            <a:r>
              <a:rPr lang="it-IT" sz="1400" dirty="0" smtClean="0">
                <a:solidFill>
                  <a:srgbClr val="FF0000"/>
                </a:solidFill>
              </a:rPr>
              <a:t>Debate ‘restrictive’ </a:t>
            </a:r>
            <a:r>
              <a:rPr lang="it-IT" sz="1400" i="1" dirty="0" smtClean="0">
                <a:solidFill>
                  <a:srgbClr val="FF0000"/>
                </a:solidFill>
              </a:rPr>
              <a:t>vs</a:t>
            </a:r>
            <a:r>
              <a:rPr lang="it-IT" sz="1400" dirty="0" smtClean="0">
                <a:solidFill>
                  <a:srgbClr val="FF0000"/>
                </a:solidFill>
              </a:rPr>
              <a:t>. ‘liberal’ goes on! </a:t>
            </a:r>
          </a:p>
          <a:p>
            <a:r>
              <a:rPr lang="it-IT" sz="1000" dirty="0" smtClean="0">
                <a:solidFill>
                  <a:schemeClr val="bg1"/>
                </a:solidFill>
              </a:rPr>
              <a:t>(Della Rocca et al. </a:t>
            </a:r>
            <a:r>
              <a:rPr lang="it-IT" sz="1000" i="1" dirty="0" smtClean="0">
                <a:solidFill>
                  <a:schemeClr val="bg1"/>
                </a:solidFill>
              </a:rPr>
              <a:t>BMC Anesthesiology </a:t>
            </a:r>
            <a:r>
              <a:rPr lang="it-IT" sz="1000" b="1" dirty="0" smtClean="0">
                <a:solidFill>
                  <a:srgbClr val="FF0000"/>
                </a:solidFill>
              </a:rPr>
              <a:t>2014,</a:t>
            </a:r>
            <a:r>
              <a:rPr lang="it-IT" sz="1000" dirty="0" smtClean="0">
                <a:solidFill>
                  <a:schemeClr val="bg1"/>
                </a:solidFill>
              </a:rPr>
              <a:t> 14:62)</a:t>
            </a:r>
            <a:endParaRPr lang="lt-LT" sz="1000" dirty="0">
              <a:solidFill>
                <a:schemeClr val="bg1"/>
              </a:solidFill>
            </a:endParaRPr>
          </a:p>
        </p:txBody>
      </p:sp>
      <p:pic>
        <p:nvPicPr>
          <p:cNvPr id="19" name="Picture 18" descr="EU Research Funding 2007-2013_For Presentations.BMP"/>
          <p:cNvPicPr>
            <a:picLocks noChangeAspect="1"/>
          </p:cNvPicPr>
          <p:nvPr/>
        </p:nvPicPr>
        <p:blipFill>
          <a:blip r:embed="rId6"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0399"/>
                                        </p:tgtEl>
                                        <p:attrNameLst>
                                          <p:attrName>style.visibility</p:attrName>
                                        </p:attrNameLst>
                                      </p:cBhvr>
                                      <p:to>
                                        <p:strVal val="visible"/>
                                      </p:to>
                                    </p:set>
                                    <p:animEffect transition="in" filter="checkerboard(across)">
                                      <p:cBhvr>
                                        <p:cTn id="7" dur="500"/>
                                        <p:tgtEl>
                                          <p:spTgt spid="40039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00402"/>
                                        </p:tgtEl>
                                        <p:attrNameLst>
                                          <p:attrName>style.visibility</p:attrName>
                                        </p:attrNameLst>
                                      </p:cBhvr>
                                      <p:to>
                                        <p:strVal val="visible"/>
                                      </p:to>
                                    </p:set>
                                    <p:animEffect transition="in" filter="checkerboard(across)">
                                      <p:cBhvr>
                                        <p:cTn id="12" dur="500"/>
                                        <p:tgtEl>
                                          <p:spTgt spid="40040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00403"/>
                                        </p:tgtEl>
                                        <p:attrNameLst>
                                          <p:attrName>style.visibility</p:attrName>
                                        </p:attrNameLst>
                                      </p:cBhvr>
                                      <p:to>
                                        <p:strVal val="visible"/>
                                      </p:to>
                                    </p:set>
                                    <p:animEffect transition="in" filter="checkerboard(across)">
                                      <p:cBhvr>
                                        <p:cTn id="15" dur="500"/>
                                        <p:tgtEl>
                                          <p:spTgt spid="40040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00400"/>
                                        </p:tgtEl>
                                        <p:attrNameLst>
                                          <p:attrName>style.visibility</p:attrName>
                                        </p:attrNameLst>
                                      </p:cBhvr>
                                      <p:to>
                                        <p:strVal val="visible"/>
                                      </p:to>
                                    </p:set>
                                    <p:animEffect transition="in" filter="checkerboard(across)">
                                      <p:cBhvr>
                                        <p:cTn id="20" dur="500"/>
                                        <p:tgtEl>
                                          <p:spTgt spid="40040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400397"/>
                                        </p:tgtEl>
                                        <p:attrNameLst>
                                          <p:attrName>style.visibility</p:attrName>
                                        </p:attrNameLst>
                                      </p:cBhvr>
                                      <p:to>
                                        <p:strVal val="visible"/>
                                      </p:to>
                                    </p:set>
                                    <p:animEffect transition="in" filter="checkerboard(across)">
                                      <p:cBhvr>
                                        <p:cTn id="23" dur="500"/>
                                        <p:tgtEl>
                                          <p:spTgt spid="40039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400401"/>
                                        </p:tgtEl>
                                        <p:attrNameLst>
                                          <p:attrName>style.visibility</p:attrName>
                                        </p:attrNameLst>
                                      </p:cBhvr>
                                      <p:to>
                                        <p:strVal val="visible"/>
                                      </p:to>
                                    </p:set>
                                    <p:animEffect transition="in" filter="diamond(in)">
                                      <p:cBhvr>
                                        <p:cTn id="28" dur="1000"/>
                                        <p:tgtEl>
                                          <p:spTgt spid="400401"/>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403" grpId="0" animBg="1"/>
      <p:bldP spid="21" grpId="0"/>
      <p:bldP spid="4003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TUDENTAMS\SV CO Response Patterns\Residual Long_SV-CO_Response-20090827T075306.JPG"/>
          <p:cNvPicPr>
            <a:picLocks noChangeAspect="1" noChangeArrowheads="1"/>
          </p:cNvPicPr>
          <p:nvPr/>
        </p:nvPicPr>
        <p:blipFill>
          <a:blip r:embed="rId3" cstate="print"/>
          <a:srcRect/>
          <a:stretch>
            <a:fillRect/>
          </a:stretch>
        </p:blipFill>
        <p:spPr bwMode="auto">
          <a:xfrm>
            <a:off x="683568" y="476672"/>
            <a:ext cx="7704856" cy="5778643"/>
          </a:xfrm>
          <a:prstGeom prst="rect">
            <a:avLst/>
          </a:prstGeom>
          <a:noFill/>
        </p:spPr>
      </p:pic>
      <p:sp>
        <p:nvSpPr>
          <p:cNvPr id="9" name="Subtitle 2"/>
          <p:cNvSpPr>
            <a:spLocks noGrp="1"/>
          </p:cNvSpPr>
          <p:nvPr>
            <p:ph type="subTitle" idx="1"/>
          </p:nvPr>
        </p:nvSpPr>
        <p:spPr>
          <a:xfrm>
            <a:off x="0" y="6453336"/>
            <a:ext cx="9144000" cy="404664"/>
          </a:xfrm>
        </p:spPr>
        <p:txBody>
          <a:bodyPr anchor="t" anchorCtr="0"/>
          <a:lstStyle/>
          <a:p>
            <a:pPr algn="ctr"/>
            <a:r>
              <a:rPr lang="en-US" dirty="0" smtClean="0">
                <a:solidFill>
                  <a:srgbClr val="FFC000"/>
                </a:solidFill>
              </a:rPr>
              <a:t>Probably the </a:t>
            </a:r>
            <a:r>
              <a:rPr lang="lt-LT" dirty="0" smtClean="0">
                <a:solidFill>
                  <a:srgbClr val="FFC000"/>
                </a:solidFill>
              </a:rPr>
              <a:t>most reliable static target parameter is cardiac stroke volume (SV)</a:t>
            </a:r>
            <a:endParaRPr lang="en-US" dirty="0" smtClean="0">
              <a:solidFill>
                <a:srgbClr val="FFC000"/>
              </a:solidFill>
            </a:endParaRPr>
          </a:p>
        </p:txBody>
      </p:sp>
      <p:sp>
        <p:nvSpPr>
          <p:cNvPr id="16" name="Subtitle 2"/>
          <p:cNvSpPr txBox="1">
            <a:spLocks/>
          </p:cNvSpPr>
          <p:nvPr/>
        </p:nvSpPr>
        <p:spPr bwMode="auto">
          <a:xfrm>
            <a:off x="2555776" y="2903536"/>
            <a:ext cx="909725" cy="309440"/>
          </a:xfrm>
          <a:prstGeom prst="rect">
            <a:avLst/>
          </a:prstGeom>
          <a:noFill/>
          <a:ln w="9525">
            <a:noFill/>
            <a:miter lim="800000"/>
            <a:headEnd/>
            <a:tailEnd/>
          </a:ln>
        </p:spPr>
        <p:txBody>
          <a:bodyPr vert="horz" wrap="square" lIns="118872" tIns="0" rIns="4572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
                <a:schemeClr val="accent1"/>
              </a:buClr>
              <a:buSzPct val="80000"/>
              <a:buFont typeface="Wingdings 2" pitchFamily="18" charset="2"/>
              <a:buNone/>
              <a:tabLst/>
              <a:defRPr/>
            </a:pPr>
            <a:r>
              <a:rPr kumimoji="0" lang="el-GR"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Δ</a:t>
            </a:r>
            <a:r>
              <a:rPr kumimoji="0" lang="lt-LT"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SV</a:t>
            </a:r>
            <a:r>
              <a:rPr kumimoji="0" lang="en-US"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 </a:t>
            </a:r>
            <a:r>
              <a:rPr kumimoji="0" lang="lt-LT"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&gt;10</a:t>
            </a:r>
            <a:r>
              <a:rPr kumimoji="0" lang="en-US"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a:t>
            </a:r>
            <a:endParaRPr kumimoji="0" lang="lt-LT"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endParaRPr>
          </a:p>
        </p:txBody>
      </p:sp>
      <p:sp>
        <p:nvSpPr>
          <p:cNvPr id="17" name="Subtitle 2"/>
          <p:cNvSpPr txBox="1">
            <a:spLocks/>
          </p:cNvSpPr>
          <p:nvPr/>
        </p:nvSpPr>
        <p:spPr bwMode="auto">
          <a:xfrm>
            <a:off x="3635896" y="2924944"/>
            <a:ext cx="1202896" cy="288032"/>
          </a:xfrm>
          <a:prstGeom prst="rect">
            <a:avLst/>
          </a:prstGeom>
          <a:noFill/>
          <a:ln w="9525">
            <a:noFill/>
            <a:miter lim="800000"/>
            <a:headEnd/>
            <a:tailEnd/>
          </a:ln>
        </p:spPr>
        <p:txBody>
          <a:bodyPr vert="horz" wrap="square" lIns="118872" tIns="0" rIns="4572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
                <a:schemeClr val="accent1"/>
              </a:buClr>
              <a:buSzPct val="80000"/>
              <a:buFont typeface="Wingdings 2" pitchFamily="18" charset="2"/>
              <a:buNone/>
              <a:tabLst/>
              <a:defRPr/>
            </a:pPr>
            <a:r>
              <a:rPr kumimoji="0" lang="el-GR"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Δ</a:t>
            </a:r>
            <a:r>
              <a:rPr kumimoji="0" lang="lt-LT"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SV</a:t>
            </a:r>
            <a:r>
              <a:rPr kumimoji="0" lang="en-US"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 </a:t>
            </a:r>
            <a:r>
              <a:rPr kumimoji="0" lang="lt-LT"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&gt;10</a:t>
            </a:r>
            <a:r>
              <a:rPr kumimoji="0" lang="en-US"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a:t>
            </a:r>
            <a:endParaRPr kumimoji="0" lang="lt-LT"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endParaRPr>
          </a:p>
        </p:txBody>
      </p:sp>
      <p:sp>
        <p:nvSpPr>
          <p:cNvPr id="18" name="Subtitle 2"/>
          <p:cNvSpPr txBox="1">
            <a:spLocks/>
          </p:cNvSpPr>
          <p:nvPr/>
        </p:nvSpPr>
        <p:spPr bwMode="auto">
          <a:xfrm>
            <a:off x="4716016" y="2924944"/>
            <a:ext cx="1413781" cy="288032"/>
          </a:xfrm>
          <a:prstGeom prst="rect">
            <a:avLst/>
          </a:prstGeom>
          <a:noFill/>
          <a:ln w="9525">
            <a:noFill/>
            <a:miter lim="800000"/>
            <a:headEnd/>
            <a:tailEnd/>
          </a:ln>
        </p:spPr>
        <p:txBody>
          <a:bodyPr vert="horz" wrap="square" lIns="118872" tIns="0" rIns="4572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
                <a:schemeClr val="accent1"/>
              </a:buClr>
              <a:buSzPct val="80000"/>
              <a:buFont typeface="Wingdings 2" pitchFamily="18" charset="2"/>
              <a:buNone/>
              <a:tabLst/>
              <a:defRPr/>
            </a:pPr>
            <a:r>
              <a:rPr kumimoji="0" lang="el-GR"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Δ</a:t>
            </a:r>
            <a:r>
              <a:rPr kumimoji="0" lang="lt-LT"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SV</a:t>
            </a:r>
            <a:r>
              <a:rPr kumimoji="0" lang="en-US"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 </a:t>
            </a:r>
            <a:r>
              <a:rPr kumimoji="0" lang="en-US" b="0"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Arial" pitchFamily="34" charset="0"/>
                <a:cs typeface="Arial" pitchFamily="34" charset="0"/>
              </a:rPr>
              <a:t>&lt;</a:t>
            </a:r>
            <a:r>
              <a:rPr kumimoji="0" lang="lt-LT"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10</a:t>
            </a:r>
            <a:r>
              <a:rPr kumimoji="0" lang="en-US"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a:t>
            </a:r>
            <a:endParaRPr kumimoji="0" lang="lt-LT"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endParaRPr>
          </a:p>
        </p:txBody>
      </p:sp>
      <p:pic>
        <p:nvPicPr>
          <p:cNvPr id="19" name="Picture 2"/>
          <p:cNvPicPr>
            <a:picLocks noChangeAspect="1" noChangeArrowheads="1"/>
          </p:cNvPicPr>
          <p:nvPr/>
        </p:nvPicPr>
        <p:blipFill>
          <a:blip r:embed="rId4" cstate="print"/>
          <a:srcRect/>
          <a:stretch>
            <a:fillRect/>
          </a:stretch>
        </p:blipFill>
        <p:spPr bwMode="auto">
          <a:xfrm>
            <a:off x="2123728" y="3429000"/>
            <a:ext cx="519050" cy="853243"/>
          </a:xfrm>
          <a:prstGeom prst="rect">
            <a:avLst/>
          </a:prstGeom>
          <a:noFill/>
          <a:ln w="19050">
            <a:solidFill>
              <a:srgbClr val="FF0000"/>
            </a:solid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a:off x="3491880" y="3429000"/>
            <a:ext cx="519050" cy="853243"/>
          </a:xfrm>
          <a:prstGeom prst="rect">
            <a:avLst/>
          </a:prstGeom>
          <a:noFill/>
          <a:ln w="19050">
            <a:solidFill>
              <a:srgbClr val="FF0000"/>
            </a:solidFill>
            <a:miter lim="800000"/>
            <a:headEnd/>
            <a:tailEnd/>
          </a:ln>
        </p:spPr>
      </p:pic>
      <p:pic>
        <p:nvPicPr>
          <p:cNvPr id="21" name="Picture 2"/>
          <p:cNvPicPr>
            <a:picLocks noChangeAspect="1" noChangeArrowheads="1"/>
          </p:cNvPicPr>
          <p:nvPr/>
        </p:nvPicPr>
        <p:blipFill>
          <a:blip r:embed="rId4" cstate="print"/>
          <a:srcRect/>
          <a:stretch>
            <a:fillRect/>
          </a:stretch>
        </p:blipFill>
        <p:spPr bwMode="auto">
          <a:xfrm>
            <a:off x="4860032" y="3429000"/>
            <a:ext cx="519050" cy="853243"/>
          </a:xfrm>
          <a:prstGeom prst="rect">
            <a:avLst/>
          </a:prstGeom>
          <a:noFill/>
          <a:ln w="19050">
            <a:solidFill>
              <a:srgbClr val="FF0000"/>
            </a:solidFill>
            <a:miter lim="800000"/>
            <a:headEnd/>
            <a:tailEnd/>
          </a:ln>
        </p:spPr>
      </p:pic>
      <p:sp>
        <p:nvSpPr>
          <p:cNvPr id="15" name="Title 1"/>
          <p:cNvSpPr txBox="1">
            <a:spLocks/>
          </p:cNvSpPr>
          <p:nvPr/>
        </p:nvSpPr>
        <p:spPr>
          <a:xfrm>
            <a:off x="0" y="0"/>
            <a:ext cx="9144000" cy="404664"/>
          </a:xfrm>
          <a:prstGeom prst="rect">
            <a:avLst/>
          </a:prstGeom>
        </p:spPr>
        <p:txBody>
          <a:bodyPr vert="horz" lIns="91440" tIns="0" rIns="45720" bIns="0" rtlCol="0" anchor="t">
            <a:normAutofit/>
            <a:scene3d>
              <a:camera prst="orthographicFront"/>
              <a:lightRig rig="threePt" dir="t">
                <a:rot lat="0" lon="0" rev="4800000"/>
              </a:lightRig>
            </a:scene3d>
            <a:sp3d prstMaterial="matte">
              <a:bevelT w="50800" h="1016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smtClean="0">
                <a:ln>
                  <a:noFill/>
                </a:ln>
                <a:solidFill>
                  <a:srgbClr val="FFC800"/>
                </a:solidFill>
                <a:effectLst/>
                <a:uLnTx/>
                <a:uFillTx/>
                <a:latin typeface="+mj-lt"/>
                <a:ea typeface="+mj-ea"/>
                <a:cs typeface="+mj-cs"/>
              </a:rPr>
              <a:t>Conventional GDT fluid administration protocol</a:t>
            </a:r>
            <a:endParaRPr kumimoji="0" lang="lt-LT" sz="2400" i="1"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22" name="Smiley Face 21"/>
          <p:cNvSpPr/>
          <p:nvPr/>
        </p:nvSpPr>
        <p:spPr>
          <a:xfrm>
            <a:off x="5868144" y="3212976"/>
            <a:ext cx="720080" cy="720080"/>
          </a:xfrm>
          <a:prstGeom prst="smileyFace">
            <a:avLst/>
          </a:prstGeom>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ox(in)">
                                      <p:cBhvr>
                                        <p:cTn id="12" dur="1000"/>
                                        <p:tgtEl>
                                          <p:spTgt spid="1026"/>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ppt_x"/>
                                          </p:val>
                                        </p:tav>
                                        <p:tav tm="100000">
                                          <p:val>
                                            <p:strVal val="#ppt_x"/>
                                          </p:val>
                                        </p:tav>
                                      </p:tavLst>
                                    </p:anim>
                                    <p:anim calcmode="lin" valueType="num">
                                      <p:cBhvr additive="base">
                                        <p:cTn id="33"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1"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1000" fill="hold"/>
                                        <p:tgtEl>
                                          <p:spTgt spid="18"/>
                                        </p:tgtEl>
                                        <p:attrNameLst>
                                          <p:attrName>ppt_x</p:attrName>
                                        </p:attrNameLst>
                                      </p:cBhvr>
                                      <p:tavLst>
                                        <p:tav tm="0">
                                          <p:val>
                                            <p:strVal val="#ppt_x"/>
                                          </p:val>
                                        </p:tav>
                                        <p:tav tm="100000">
                                          <p:val>
                                            <p:strVal val="#ppt_x"/>
                                          </p:val>
                                        </p:tav>
                                      </p:tavLst>
                                    </p:anim>
                                    <p:anim calcmode="lin" valueType="num">
                                      <p:cBhvr additive="base">
                                        <p:cTn id="44" dur="1000" fill="hold"/>
                                        <p:tgtEl>
                                          <p:spTgt spid="18"/>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8" presetClass="entr" presetSubtype="16"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amond(in)">
                                      <p:cBhvr>
                                        <p:cTn id="4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p:bldP spid="17" grpId="0"/>
      <p:bldP spid="18"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p:cNvPicPr>
            <a:picLocks noChangeAspect="1" noChangeArrowheads="1"/>
          </p:cNvPicPr>
          <p:nvPr/>
        </p:nvPicPr>
        <p:blipFill>
          <a:blip r:embed="rId2" cstate="print"/>
          <a:srcRect l="24411" r="19743" b="1128"/>
          <a:stretch>
            <a:fillRect/>
          </a:stretch>
        </p:blipFill>
        <p:spPr bwMode="auto">
          <a:xfrm>
            <a:off x="3923928" y="2564904"/>
            <a:ext cx="1224136" cy="2167104"/>
          </a:xfrm>
          <a:prstGeom prst="rect">
            <a:avLst/>
          </a:prstGeom>
          <a:noFill/>
          <a:ln w="38100" algn="ctr">
            <a:solidFill>
              <a:srgbClr val="FF3300"/>
            </a:solid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107504" y="1556792"/>
            <a:ext cx="2683061" cy="5234213"/>
          </a:xfrm>
          <a:prstGeom prst="rect">
            <a:avLst/>
          </a:prstGeom>
          <a:noFill/>
          <a:ln w="19050">
            <a:solidFill>
              <a:srgbClr val="C00000"/>
            </a:solidFill>
            <a:round/>
            <a:headEnd/>
            <a:tailEnd/>
          </a:ln>
          <a:effectLst/>
        </p:spPr>
      </p:pic>
      <p:pic>
        <p:nvPicPr>
          <p:cNvPr id="14341" name="Picture 7" descr="3"/>
          <p:cNvPicPr>
            <a:picLocks noChangeAspect="1" noChangeArrowheads="1"/>
          </p:cNvPicPr>
          <p:nvPr/>
        </p:nvPicPr>
        <p:blipFill>
          <a:blip r:embed="rId4" cstate="print">
            <a:lum bright="18000" contrast="-6000"/>
          </a:blip>
          <a:srcRect l="17026" t="25232" r="19943" b="1509"/>
          <a:stretch>
            <a:fillRect/>
          </a:stretch>
        </p:blipFill>
        <p:spPr bwMode="auto">
          <a:xfrm>
            <a:off x="6227763" y="1628800"/>
            <a:ext cx="2628001" cy="4392588"/>
          </a:xfrm>
          <a:prstGeom prst="rect">
            <a:avLst/>
          </a:prstGeom>
          <a:noFill/>
          <a:ln w="38100">
            <a:solidFill>
              <a:srgbClr val="3366CC"/>
            </a:solidFill>
            <a:miter lim="800000"/>
            <a:headEnd/>
            <a:tailEnd/>
          </a:ln>
        </p:spPr>
      </p:pic>
      <p:sp>
        <p:nvSpPr>
          <p:cNvPr id="14342" name="Rectangle 8"/>
          <p:cNvSpPr>
            <a:spLocks noChangeArrowheads="1"/>
          </p:cNvSpPr>
          <p:nvPr/>
        </p:nvSpPr>
        <p:spPr bwMode="auto">
          <a:xfrm>
            <a:off x="179512" y="548680"/>
            <a:ext cx="8496944" cy="792088"/>
          </a:xfrm>
          <a:prstGeom prst="rect">
            <a:avLst/>
          </a:prstGeom>
          <a:noFill/>
          <a:ln w="9525">
            <a:noFill/>
            <a:miter lim="800000"/>
            <a:headEnd/>
            <a:tailEnd/>
          </a:ln>
        </p:spPr>
        <p:txBody>
          <a:bodyPr/>
          <a:lstStyle/>
          <a:p>
            <a:pPr marL="571500" indent="-571500">
              <a:lnSpc>
                <a:spcPct val="90000"/>
              </a:lnSpc>
              <a:spcBef>
                <a:spcPct val="20000"/>
              </a:spcBef>
              <a:buClr>
                <a:srgbClr val="CC0000"/>
              </a:buClr>
              <a:buFont typeface="Wingdings" pitchFamily="2" charset="2"/>
              <a:buNone/>
            </a:pPr>
            <a:r>
              <a:rPr lang="en-US" sz="2000" dirty="0" smtClean="0">
                <a:solidFill>
                  <a:srgbClr val="FFFF00"/>
                </a:solidFill>
                <a:latin typeface="Corbel" pitchFamily="34" charset="0"/>
              </a:rPr>
              <a:t>Criteria in </a:t>
            </a:r>
            <a:r>
              <a:rPr lang="lt-LT" sz="2000" dirty="0" smtClean="0">
                <a:solidFill>
                  <a:srgbClr val="FFFF00"/>
                </a:solidFill>
                <a:latin typeface="Corbel" pitchFamily="34" charset="0"/>
              </a:rPr>
              <a:t>GDT </a:t>
            </a:r>
            <a:r>
              <a:rPr lang="en-US" sz="2000" dirty="0" smtClean="0">
                <a:solidFill>
                  <a:srgbClr val="FFFF00"/>
                </a:solidFill>
                <a:latin typeface="Corbel" pitchFamily="34" charset="0"/>
              </a:rPr>
              <a:t>fluid </a:t>
            </a:r>
            <a:r>
              <a:rPr lang="lt-LT" sz="2000" dirty="0" smtClean="0">
                <a:solidFill>
                  <a:srgbClr val="FFFF00"/>
                </a:solidFill>
                <a:latin typeface="Corbel" pitchFamily="34" charset="0"/>
              </a:rPr>
              <a:t>protocols </a:t>
            </a:r>
            <a:r>
              <a:rPr lang="en-US" sz="2000" dirty="0" smtClean="0">
                <a:solidFill>
                  <a:srgbClr val="FFFF00"/>
                </a:solidFill>
                <a:latin typeface="Corbel" pitchFamily="34" charset="0"/>
              </a:rPr>
              <a:t>indicate </a:t>
            </a:r>
            <a:r>
              <a:rPr lang="lt-LT" sz="2000" dirty="0" smtClean="0">
                <a:solidFill>
                  <a:srgbClr val="FFFF00"/>
                </a:solidFill>
                <a:latin typeface="Corbel" pitchFamily="34" charset="0"/>
              </a:rPr>
              <a:t>when to </a:t>
            </a:r>
            <a:r>
              <a:rPr lang="lt-LT" sz="2000" b="1" dirty="0" smtClean="0">
                <a:solidFill>
                  <a:srgbClr val="FF0000"/>
                </a:solidFill>
                <a:latin typeface="Corbel" pitchFamily="34" charset="0"/>
              </a:rPr>
              <a:t>stop</a:t>
            </a:r>
            <a:r>
              <a:rPr lang="lt-LT" sz="2000" b="1" dirty="0" smtClean="0">
                <a:solidFill>
                  <a:srgbClr val="FFFF00"/>
                </a:solidFill>
                <a:latin typeface="Corbel" pitchFamily="34" charset="0"/>
              </a:rPr>
              <a:t> </a:t>
            </a:r>
            <a:r>
              <a:rPr lang="lt-LT" sz="2000" dirty="0" smtClean="0">
                <a:solidFill>
                  <a:srgbClr val="FFFF00"/>
                </a:solidFill>
                <a:latin typeface="Corbel" pitchFamily="34" charset="0"/>
              </a:rPr>
              <a:t>using fluid</a:t>
            </a:r>
            <a:r>
              <a:rPr lang="en-US" sz="2000" dirty="0" smtClean="0">
                <a:solidFill>
                  <a:srgbClr val="FFFF00"/>
                </a:solidFill>
                <a:latin typeface="Corbel" pitchFamily="34" charset="0"/>
              </a:rPr>
              <a:t>s</a:t>
            </a:r>
            <a:r>
              <a:rPr lang="lt-LT" sz="2000" dirty="0" smtClean="0">
                <a:solidFill>
                  <a:srgbClr val="FFFF00"/>
                </a:solidFill>
                <a:latin typeface="Corbel" pitchFamily="34" charset="0"/>
              </a:rPr>
              <a:t> as a means for </a:t>
            </a:r>
            <a:r>
              <a:rPr lang="lt-LT" sz="2000" u="sng" dirty="0" smtClean="0">
                <a:solidFill>
                  <a:srgbClr val="FFFF00"/>
                </a:solidFill>
                <a:latin typeface="Corbel" pitchFamily="34" charset="0"/>
              </a:rPr>
              <a:t>optimi</a:t>
            </a:r>
            <a:r>
              <a:rPr lang="en-US" sz="2000" u="sng" dirty="0" smtClean="0">
                <a:solidFill>
                  <a:srgbClr val="FFFF00"/>
                </a:solidFill>
                <a:latin typeface="Corbel" pitchFamily="34" charset="0"/>
              </a:rPr>
              <a:t>z</a:t>
            </a:r>
            <a:r>
              <a:rPr lang="lt-LT" sz="2000" u="sng" dirty="0" smtClean="0">
                <a:solidFill>
                  <a:srgbClr val="FFFF00"/>
                </a:solidFill>
                <a:latin typeface="Corbel" pitchFamily="34" charset="0"/>
              </a:rPr>
              <a:t>ation of cardiovascular performance</a:t>
            </a:r>
            <a:r>
              <a:rPr lang="lt-LT" sz="2000" dirty="0" smtClean="0">
                <a:solidFill>
                  <a:srgbClr val="FFFF00"/>
                </a:solidFill>
                <a:latin typeface="Corbel" pitchFamily="34" charset="0"/>
              </a:rPr>
              <a:t>.</a:t>
            </a:r>
            <a:endParaRPr lang="en-US" sz="2000" dirty="0">
              <a:solidFill>
                <a:srgbClr val="FFFF00"/>
              </a:solidFill>
              <a:latin typeface="Corbel" pitchFamily="34" charset="0"/>
            </a:endParaRPr>
          </a:p>
        </p:txBody>
      </p:sp>
      <p:pic>
        <p:nvPicPr>
          <p:cNvPr id="10" name="Picture 2"/>
          <p:cNvPicPr>
            <a:picLocks noChangeAspect="1" noChangeArrowheads="1"/>
          </p:cNvPicPr>
          <p:nvPr/>
        </p:nvPicPr>
        <p:blipFill>
          <a:blip r:embed="rId5" cstate="print"/>
          <a:srcRect/>
          <a:stretch>
            <a:fillRect/>
          </a:stretch>
        </p:blipFill>
        <p:spPr bwMode="auto">
          <a:xfrm>
            <a:off x="2483768" y="3140968"/>
            <a:ext cx="639079" cy="1050552"/>
          </a:xfrm>
          <a:prstGeom prst="rect">
            <a:avLst/>
          </a:prstGeom>
          <a:noFill/>
          <a:ln w="28575">
            <a:solidFill>
              <a:srgbClr val="3366CC"/>
            </a:solidFill>
            <a:miter lim="800000"/>
            <a:headEnd/>
            <a:tailEnd/>
          </a:ln>
        </p:spPr>
      </p:pic>
      <p:pic>
        <p:nvPicPr>
          <p:cNvPr id="8" name="Picture 7" descr="EU Research Funding 2007-2013_For Presentations.BMP"/>
          <p:cNvPicPr>
            <a:picLocks noChangeAspect="1"/>
          </p:cNvPicPr>
          <p:nvPr/>
        </p:nvPicPr>
        <p:blipFill>
          <a:blip r:embed="rId6"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checkerboard(across)">
                                      <p:cBhvr>
                                        <p:cTn id="7" dur="500"/>
                                        <p:tgtEl>
                                          <p:spTgt spid="1434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8"/>
          <p:cNvSpPr>
            <a:spLocks noChangeArrowheads="1"/>
          </p:cNvSpPr>
          <p:nvPr/>
        </p:nvSpPr>
        <p:spPr bwMode="auto">
          <a:xfrm>
            <a:off x="179512" y="548680"/>
            <a:ext cx="8964488" cy="792088"/>
          </a:xfrm>
          <a:prstGeom prst="rect">
            <a:avLst/>
          </a:prstGeom>
          <a:noFill/>
          <a:ln w="9525">
            <a:noFill/>
            <a:miter lim="800000"/>
            <a:headEnd/>
            <a:tailEnd/>
          </a:ln>
        </p:spPr>
        <p:txBody>
          <a:bodyPr/>
          <a:lstStyle/>
          <a:p>
            <a:pPr marL="571500" indent="-571500">
              <a:lnSpc>
                <a:spcPct val="90000"/>
              </a:lnSpc>
              <a:spcBef>
                <a:spcPct val="20000"/>
              </a:spcBef>
              <a:buClr>
                <a:srgbClr val="CC0000"/>
              </a:buClr>
              <a:buFont typeface="Wingdings" pitchFamily="2" charset="2"/>
              <a:buNone/>
            </a:pPr>
            <a:r>
              <a:rPr lang="en-US" sz="2000" dirty="0" smtClean="0">
                <a:solidFill>
                  <a:srgbClr val="FFFF00"/>
                </a:solidFill>
                <a:latin typeface="Corbel" pitchFamily="34" charset="0"/>
              </a:rPr>
              <a:t>Hemodynamic targets guided infusion may reach improvement of cardiovascular parameters in expense of interstitial fluid overload</a:t>
            </a:r>
            <a:r>
              <a:rPr lang="lt-LT" sz="2000" dirty="0" smtClean="0">
                <a:solidFill>
                  <a:srgbClr val="FFFF00"/>
                </a:solidFill>
                <a:latin typeface="Corbel" pitchFamily="34" charset="0"/>
              </a:rPr>
              <a:t>.</a:t>
            </a:r>
            <a:endParaRPr lang="en-US" sz="2000" dirty="0">
              <a:solidFill>
                <a:srgbClr val="FFFF00"/>
              </a:solidFill>
              <a:latin typeface="Corbel" pitchFamily="34" charset="0"/>
            </a:endParaRPr>
          </a:p>
        </p:txBody>
      </p:sp>
      <p:sp>
        <p:nvSpPr>
          <p:cNvPr id="16" name="Title 1"/>
          <p:cNvSpPr txBox="1">
            <a:spLocks/>
          </p:cNvSpPr>
          <p:nvPr/>
        </p:nvSpPr>
        <p:spPr bwMode="auto">
          <a:xfrm>
            <a:off x="179512" y="0"/>
            <a:ext cx="4860032" cy="43204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eaLnBrk="0" fontAlgn="auto" hangingPunct="0">
              <a:spcAft>
                <a:spcPts val="0"/>
              </a:spcAft>
              <a:defRPr/>
            </a:pPr>
            <a:r>
              <a:rPr lang="lt-LT" sz="2400" kern="0" dirty="0" smtClean="0">
                <a:solidFill>
                  <a:schemeClr val="bg1"/>
                </a:solidFill>
                <a:latin typeface="Corbel" pitchFamily="34" charset="0"/>
              </a:rPr>
              <a:t>Pitfalls of </a:t>
            </a:r>
            <a:r>
              <a:rPr lang="en-US" sz="2400" kern="0" dirty="0" smtClean="0">
                <a:solidFill>
                  <a:schemeClr val="bg1"/>
                </a:solidFill>
                <a:latin typeface="Corbel" pitchFamily="34" charset="0"/>
              </a:rPr>
              <a:t>GDT</a:t>
            </a:r>
            <a:endParaRPr lang="lt-LT" sz="2400" kern="0" dirty="0">
              <a:solidFill>
                <a:schemeClr val="bg1"/>
              </a:solidFill>
              <a:latin typeface="Corbel" pitchFamily="34" charset="0"/>
            </a:endParaRPr>
          </a:p>
        </p:txBody>
      </p:sp>
      <p:pic>
        <p:nvPicPr>
          <p:cNvPr id="9" name="Picture 18"/>
          <p:cNvPicPr>
            <a:picLocks noChangeAspect="1" noChangeArrowheads="1"/>
          </p:cNvPicPr>
          <p:nvPr/>
        </p:nvPicPr>
        <p:blipFill>
          <a:blip r:embed="rId2" cstate="print"/>
          <a:srcRect l="17564" t="46626" r="29009" b="18100"/>
          <a:stretch>
            <a:fillRect/>
          </a:stretch>
        </p:blipFill>
        <p:spPr bwMode="auto">
          <a:xfrm>
            <a:off x="2987824" y="1556792"/>
            <a:ext cx="4255166" cy="2808312"/>
          </a:xfrm>
          <a:prstGeom prst="rect">
            <a:avLst/>
          </a:prstGeom>
          <a:noFill/>
          <a:ln w="19050" algn="ctr">
            <a:solidFill>
              <a:srgbClr val="FF0000"/>
            </a:solidFill>
            <a:miter lim="800000"/>
            <a:headEnd/>
            <a:tailEnd/>
          </a:ln>
          <a:effectLst/>
        </p:spPr>
      </p:pic>
      <p:pic>
        <p:nvPicPr>
          <p:cNvPr id="11" name="Picture 3"/>
          <p:cNvPicPr>
            <a:picLocks noChangeAspect="1" noChangeArrowheads="1"/>
          </p:cNvPicPr>
          <p:nvPr/>
        </p:nvPicPr>
        <p:blipFill>
          <a:blip r:embed="rId3" cstate="print"/>
          <a:srcRect/>
          <a:stretch>
            <a:fillRect/>
          </a:stretch>
        </p:blipFill>
        <p:spPr bwMode="auto">
          <a:xfrm>
            <a:off x="107504" y="1556792"/>
            <a:ext cx="2683061" cy="5234213"/>
          </a:xfrm>
          <a:prstGeom prst="rect">
            <a:avLst/>
          </a:prstGeom>
          <a:noFill/>
          <a:ln w="19050">
            <a:solidFill>
              <a:srgbClr val="C00000"/>
            </a:solidFill>
            <a:round/>
            <a:headEnd/>
            <a:tailEnd/>
          </a:ln>
          <a:effectLst/>
        </p:spPr>
      </p:pic>
      <p:pic>
        <p:nvPicPr>
          <p:cNvPr id="12" name="Picture 2"/>
          <p:cNvPicPr>
            <a:picLocks noChangeAspect="1" noChangeArrowheads="1"/>
          </p:cNvPicPr>
          <p:nvPr/>
        </p:nvPicPr>
        <p:blipFill>
          <a:blip r:embed="rId4" cstate="print"/>
          <a:srcRect/>
          <a:stretch>
            <a:fillRect/>
          </a:stretch>
        </p:blipFill>
        <p:spPr bwMode="auto">
          <a:xfrm>
            <a:off x="2483768" y="3140968"/>
            <a:ext cx="639079" cy="1050552"/>
          </a:xfrm>
          <a:prstGeom prst="rect">
            <a:avLst/>
          </a:prstGeom>
          <a:noFill/>
          <a:ln w="28575">
            <a:solidFill>
              <a:srgbClr val="3366CC"/>
            </a:solidFill>
            <a:miter lim="800000"/>
            <a:headEnd/>
            <a:tailEnd/>
          </a:ln>
        </p:spPr>
      </p:pic>
      <p:pic>
        <p:nvPicPr>
          <p:cNvPr id="100354" name="Picture 2" descr="http://dirbu.lt/upimg/offer_4480807_1331894437.jpg"/>
          <p:cNvPicPr>
            <a:picLocks noChangeAspect="1" noChangeArrowheads="1"/>
          </p:cNvPicPr>
          <p:nvPr/>
        </p:nvPicPr>
        <p:blipFill>
          <a:blip r:embed="rId5" cstate="print"/>
          <a:srcRect/>
          <a:stretch>
            <a:fillRect/>
          </a:stretch>
        </p:blipFill>
        <p:spPr bwMode="auto">
          <a:xfrm>
            <a:off x="6084168" y="2708920"/>
            <a:ext cx="2483163" cy="3078088"/>
          </a:xfrm>
          <a:prstGeom prst="rect">
            <a:avLst/>
          </a:prstGeom>
          <a:noFill/>
          <a:ln>
            <a:solidFill>
              <a:srgbClr val="FF0000"/>
            </a:solidFill>
          </a:ln>
        </p:spPr>
      </p:pic>
      <p:pic>
        <p:nvPicPr>
          <p:cNvPr id="8" name="Picture 7" descr="EU Research Funding 2007-2013_For Presentations.BMP"/>
          <p:cNvPicPr>
            <a:picLocks noChangeAspect="1"/>
          </p:cNvPicPr>
          <p:nvPr/>
        </p:nvPicPr>
        <p:blipFill>
          <a:blip r:embed="rId6"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checkerboard(across)">
                                      <p:cBhvr>
                                        <p:cTn id="12" dur="500"/>
                                        <p:tgtEl>
                                          <p:spTgt spid="14342"/>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3000"/>
                                        <p:tgtEl>
                                          <p:spTgt spid="9"/>
                                        </p:tgtEl>
                                      </p:cBhvr>
                                    </p:animEffect>
                                  </p:childTnLst>
                                </p:cTn>
                              </p:par>
                            </p:childTnLst>
                          </p:cTn>
                        </p:par>
                        <p:par>
                          <p:cTn id="17" fill="hold">
                            <p:stCondLst>
                              <p:cond delay="3500"/>
                            </p:stCondLst>
                            <p:childTnLst>
                              <p:par>
                                <p:cTn id="18" presetID="8" presetClass="entr" presetSubtype="32" fill="hold" nodeType="afterEffect">
                                  <p:stCondLst>
                                    <p:cond delay="0"/>
                                  </p:stCondLst>
                                  <p:childTnLst>
                                    <p:set>
                                      <p:cBhvr>
                                        <p:cTn id="19" dur="1" fill="hold">
                                          <p:stCondLst>
                                            <p:cond delay="0"/>
                                          </p:stCondLst>
                                        </p:cTn>
                                        <p:tgtEl>
                                          <p:spTgt spid="100354"/>
                                        </p:tgtEl>
                                        <p:attrNameLst>
                                          <p:attrName>style.visibility</p:attrName>
                                        </p:attrNameLst>
                                      </p:cBhvr>
                                      <p:to>
                                        <p:strVal val="visible"/>
                                      </p:to>
                                    </p:set>
                                    <p:animEffect transition="in" filter="diamond(out)">
                                      <p:cBhvr>
                                        <p:cTn id="20" dur="2000"/>
                                        <p:tgtEl>
                                          <p:spTgt spid="100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2339752" y="548680"/>
            <a:ext cx="3456384" cy="792088"/>
          </a:xfrm>
          <a:prstGeom prst="rect">
            <a:avLst/>
          </a:prstGeom>
          <a:noFill/>
          <a:ln w="9525">
            <a:noFill/>
            <a:miter lim="800000"/>
            <a:headEnd/>
            <a:tailEnd/>
          </a:ln>
        </p:spPr>
        <p:txBody>
          <a:bodyPr/>
          <a:lstStyle/>
          <a:p>
            <a:pPr marL="571500" indent="-571500">
              <a:lnSpc>
                <a:spcPct val="90000"/>
              </a:lnSpc>
              <a:spcBef>
                <a:spcPct val="20000"/>
              </a:spcBef>
              <a:buClr>
                <a:srgbClr val="CC0000"/>
              </a:buClr>
              <a:buFont typeface="Wingdings" pitchFamily="2" charset="2"/>
              <a:buNone/>
            </a:pPr>
            <a:r>
              <a:rPr lang="en-US" sz="3200" dirty="0" smtClean="0">
                <a:solidFill>
                  <a:srgbClr val="FFFF00"/>
                </a:solidFill>
                <a:latin typeface="Corbel" pitchFamily="34" charset="0"/>
              </a:rPr>
              <a:t>Socio-clinical case</a:t>
            </a:r>
            <a:endParaRPr lang="en-US" sz="3200" dirty="0">
              <a:solidFill>
                <a:srgbClr val="FFFF00"/>
              </a:solidFill>
              <a:latin typeface="Corbel" pitchFamily="34" charset="0"/>
            </a:endParaRPr>
          </a:p>
        </p:txBody>
      </p:sp>
      <p:pic>
        <p:nvPicPr>
          <p:cNvPr id="3" name="Picture 2" descr="EU Research Funding 2007-2013_For Presentations.BMP"/>
          <p:cNvPicPr>
            <a:picLocks noChangeAspect="1"/>
          </p:cNvPicPr>
          <p:nvPr/>
        </p:nvPicPr>
        <p:blipFill>
          <a:blip r:embed="rId2"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9" name="Rectangle 5"/>
          <p:cNvSpPr>
            <a:spLocks noChangeArrowheads="1"/>
          </p:cNvSpPr>
          <p:nvPr/>
        </p:nvSpPr>
        <p:spPr bwMode="auto">
          <a:xfrm>
            <a:off x="1331640" y="404664"/>
            <a:ext cx="7200652" cy="692150"/>
          </a:xfrm>
          <a:prstGeom prst="rect">
            <a:avLst/>
          </a:prstGeom>
          <a:noFill/>
          <a:ln w="9525">
            <a:noFill/>
            <a:miter lim="800000"/>
            <a:headEnd/>
            <a:tailEnd/>
          </a:ln>
          <a:effectLst/>
        </p:spPr>
        <p:txBody>
          <a:bodyPr/>
          <a:lstStyle/>
          <a:p>
            <a:pPr marL="469900" indent="-469900">
              <a:spcBef>
                <a:spcPct val="20000"/>
              </a:spcBef>
              <a:buFont typeface="Wingdings" pitchFamily="2" charset="2"/>
              <a:buNone/>
            </a:pPr>
            <a:r>
              <a:rPr lang="en-US" sz="3900" dirty="0">
                <a:solidFill>
                  <a:schemeClr val="accent2"/>
                </a:solidFill>
                <a:latin typeface="Tempus Sans ITC" pitchFamily="82" charset="0"/>
              </a:rPr>
              <a:t>A gentleman </a:t>
            </a:r>
            <a:r>
              <a:rPr lang="en-US" sz="3900" b="1" dirty="0">
                <a:solidFill>
                  <a:schemeClr val="accent2"/>
                </a:solidFill>
                <a:effectLst>
                  <a:outerShdw blurRad="38100" dist="38100" dir="2700000" algn="tl">
                    <a:srgbClr val="C0C0C0"/>
                  </a:outerShdw>
                </a:effectLst>
                <a:latin typeface="Tempus Sans ITC" pitchFamily="82" charset="0"/>
              </a:rPr>
              <a:t>hurries home</a:t>
            </a:r>
            <a:endParaRPr lang="lt-LT" sz="3900" b="1" dirty="0">
              <a:solidFill>
                <a:schemeClr val="accent2"/>
              </a:solidFill>
              <a:effectLst>
                <a:outerShdw blurRad="38100" dist="38100" dir="2700000" algn="tl">
                  <a:srgbClr val="C0C0C0"/>
                </a:outerShdw>
              </a:effectLst>
              <a:latin typeface="Tempus Sans ITC" pitchFamily="82" charset="0"/>
            </a:endParaRPr>
          </a:p>
        </p:txBody>
      </p:sp>
      <p:pic>
        <p:nvPicPr>
          <p:cNvPr id="333832" name="Picture 8"/>
          <p:cNvPicPr>
            <a:picLocks noChangeAspect="1" noChangeArrowheads="1"/>
          </p:cNvPicPr>
          <p:nvPr/>
        </p:nvPicPr>
        <p:blipFill>
          <a:blip r:embed="rId2" cstate="print"/>
          <a:srcRect/>
          <a:stretch>
            <a:fillRect/>
          </a:stretch>
        </p:blipFill>
        <p:spPr bwMode="auto">
          <a:xfrm>
            <a:off x="1835696" y="1634154"/>
            <a:ext cx="5789807" cy="3788126"/>
          </a:xfrm>
          <a:prstGeom prst="rect">
            <a:avLst/>
          </a:prstGeom>
          <a:noFill/>
          <a:ln w="19050" algn="ctr">
            <a:noFill/>
            <a:miter lim="800000"/>
            <a:headEnd/>
            <a:tailEnd/>
          </a:ln>
          <a:effectLst/>
        </p:spPr>
      </p:pic>
      <p:pic>
        <p:nvPicPr>
          <p:cNvPr id="333835" name="Picture 11"/>
          <p:cNvPicPr>
            <a:picLocks noGrp="1" noChangeAspect="1" noChangeArrowheads="1"/>
          </p:cNvPicPr>
          <p:nvPr>
            <p:ph type="body" idx="1"/>
          </p:nvPr>
        </p:nvPicPr>
        <p:blipFill>
          <a:blip r:embed="rId3" cstate="print"/>
          <a:srcRect l="24411" t="10461" r="24409" b="39531"/>
          <a:stretch>
            <a:fillRect/>
          </a:stretch>
        </p:blipFill>
        <p:spPr>
          <a:xfrm>
            <a:off x="3275857" y="2265009"/>
            <a:ext cx="936104" cy="1019975"/>
          </a:xfrm>
          <a:noFill/>
          <a:ln w="19050" cap="flat" algn="ctr">
            <a:noFill/>
          </a:ln>
        </p:spPr>
      </p:pic>
      <p:pic>
        <p:nvPicPr>
          <p:cNvPr id="5" name="Picture 4" descr="EU Research Funding 2007-2013_For Presentations.BMP"/>
          <p:cNvPicPr>
            <a:picLocks noChangeAspect="1"/>
          </p:cNvPicPr>
          <p:nvPr/>
        </p:nvPicPr>
        <p:blipFill>
          <a:blip r:embed="rId4"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33829"/>
                                        </p:tgtEl>
                                        <p:attrNameLst>
                                          <p:attrName>style.visibility</p:attrName>
                                        </p:attrNameLst>
                                      </p:cBhvr>
                                      <p:to>
                                        <p:strVal val="visible"/>
                                      </p:to>
                                    </p:set>
                                    <p:animEffect transition="in" filter="blinds(horizontal)">
                                      <p:cBhvr>
                                        <p:cTn id="7" dur="500"/>
                                        <p:tgtEl>
                                          <p:spTgt spid="33382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33832"/>
                                        </p:tgtEl>
                                        <p:attrNameLst>
                                          <p:attrName>style.visibility</p:attrName>
                                        </p:attrNameLst>
                                      </p:cBhvr>
                                      <p:to>
                                        <p:strVal val="visible"/>
                                      </p:to>
                                    </p:set>
                                    <p:anim calcmode="lin" valueType="num">
                                      <p:cBhvr additive="base">
                                        <p:cTn id="11" dur="500" fill="hold"/>
                                        <p:tgtEl>
                                          <p:spTgt spid="333832"/>
                                        </p:tgtEl>
                                        <p:attrNameLst>
                                          <p:attrName>ppt_x</p:attrName>
                                        </p:attrNameLst>
                                      </p:cBhvr>
                                      <p:tavLst>
                                        <p:tav tm="0">
                                          <p:val>
                                            <p:strVal val="1+#ppt_w/2"/>
                                          </p:val>
                                        </p:tav>
                                        <p:tav tm="100000">
                                          <p:val>
                                            <p:strVal val="#ppt_x"/>
                                          </p:val>
                                        </p:tav>
                                      </p:tavLst>
                                    </p:anim>
                                    <p:anim calcmode="lin" valueType="num">
                                      <p:cBhvr additive="base">
                                        <p:cTn id="12" dur="500" fill="hold"/>
                                        <p:tgtEl>
                                          <p:spTgt spid="33383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33835"/>
                                        </p:tgtEl>
                                        <p:attrNameLst>
                                          <p:attrName>style.visibility</p:attrName>
                                        </p:attrNameLst>
                                      </p:cBhvr>
                                      <p:to>
                                        <p:strVal val="visible"/>
                                      </p:to>
                                    </p:set>
                                    <p:anim calcmode="lin" valueType="num">
                                      <p:cBhvr additive="base">
                                        <p:cTn id="15" dur="500" fill="hold"/>
                                        <p:tgtEl>
                                          <p:spTgt spid="333835"/>
                                        </p:tgtEl>
                                        <p:attrNameLst>
                                          <p:attrName>ppt_x</p:attrName>
                                        </p:attrNameLst>
                                      </p:cBhvr>
                                      <p:tavLst>
                                        <p:tav tm="0">
                                          <p:val>
                                            <p:strVal val="1+#ppt_w/2"/>
                                          </p:val>
                                        </p:tav>
                                        <p:tav tm="100000">
                                          <p:val>
                                            <p:strVal val="#ppt_x"/>
                                          </p:val>
                                        </p:tav>
                                      </p:tavLst>
                                    </p:anim>
                                    <p:anim calcmode="lin" valueType="num">
                                      <p:cBhvr additive="base">
                                        <p:cTn id="16" dur="500" fill="hold"/>
                                        <p:tgtEl>
                                          <p:spTgt spid="3338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9" name="Picture 5"/>
          <p:cNvPicPr>
            <a:picLocks noChangeAspect="1" noChangeArrowheads="1"/>
          </p:cNvPicPr>
          <p:nvPr/>
        </p:nvPicPr>
        <p:blipFill>
          <a:blip r:embed="rId2" cstate="print">
            <a:lum bright="12000"/>
          </a:blip>
          <a:srcRect/>
          <a:stretch>
            <a:fillRect/>
          </a:stretch>
        </p:blipFill>
        <p:spPr bwMode="auto">
          <a:xfrm>
            <a:off x="1979712" y="1556792"/>
            <a:ext cx="5166501" cy="4248472"/>
          </a:xfrm>
          <a:prstGeom prst="rect">
            <a:avLst/>
          </a:prstGeom>
          <a:noFill/>
          <a:ln w="19050" algn="ctr">
            <a:solidFill>
              <a:srgbClr val="FF0000"/>
            </a:solidFill>
            <a:miter lim="800000"/>
            <a:headEnd/>
            <a:tailEnd/>
          </a:ln>
          <a:effectLst/>
        </p:spPr>
      </p:pic>
      <p:sp>
        <p:nvSpPr>
          <p:cNvPr id="292871" name="Rectangle 7"/>
          <p:cNvSpPr>
            <a:spLocks noChangeArrowheads="1"/>
          </p:cNvSpPr>
          <p:nvPr/>
        </p:nvSpPr>
        <p:spPr bwMode="auto">
          <a:xfrm>
            <a:off x="1691680" y="404664"/>
            <a:ext cx="6192837" cy="692150"/>
          </a:xfrm>
          <a:prstGeom prst="rect">
            <a:avLst/>
          </a:prstGeom>
          <a:noFill/>
          <a:ln w="9525">
            <a:noFill/>
            <a:miter lim="800000"/>
            <a:headEnd/>
            <a:tailEnd/>
          </a:ln>
          <a:effectLst/>
        </p:spPr>
        <p:txBody>
          <a:bodyPr/>
          <a:lstStyle/>
          <a:p>
            <a:pPr marL="469900" indent="-469900">
              <a:spcBef>
                <a:spcPct val="20000"/>
              </a:spcBef>
              <a:buFont typeface="Wingdings" pitchFamily="2" charset="2"/>
              <a:buNone/>
            </a:pPr>
            <a:r>
              <a:rPr lang="en-US" sz="3900" dirty="0">
                <a:solidFill>
                  <a:schemeClr val="accent2"/>
                </a:solidFill>
                <a:latin typeface="Tempus Sans ITC" pitchFamily="82" charset="0"/>
              </a:rPr>
              <a:t>A gentleman </a:t>
            </a:r>
            <a:r>
              <a:rPr lang="en-US" sz="3900" b="1" dirty="0" smtClean="0">
                <a:solidFill>
                  <a:srgbClr val="FF0000"/>
                </a:solidFill>
                <a:effectLst>
                  <a:outerShdw blurRad="38100" dist="38100" dir="2700000" algn="tl">
                    <a:srgbClr val="C0C0C0"/>
                  </a:outerShdw>
                </a:effectLst>
                <a:latin typeface="Tempus Sans ITC" pitchFamily="82" charset="0"/>
              </a:rPr>
              <a:t>’comes’</a:t>
            </a:r>
            <a:r>
              <a:rPr lang="en-US" sz="3900" b="1" dirty="0" smtClean="0">
                <a:solidFill>
                  <a:schemeClr val="accent2"/>
                </a:solidFill>
                <a:effectLst>
                  <a:outerShdw blurRad="38100" dist="38100" dir="2700000" algn="tl">
                    <a:srgbClr val="C0C0C0"/>
                  </a:outerShdw>
                </a:effectLst>
                <a:latin typeface="Tempus Sans ITC" pitchFamily="82" charset="0"/>
              </a:rPr>
              <a:t> </a:t>
            </a:r>
            <a:r>
              <a:rPr lang="en-US" sz="3900" dirty="0">
                <a:solidFill>
                  <a:schemeClr val="accent2"/>
                </a:solidFill>
                <a:effectLst>
                  <a:outerShdw blurRad="38100" dist="38100" dir="2700000" algn="tl">
                    <a:srgbClr val="C0C0C0"/>
                  </a:outerShdw>
                </a:effectLst>
                <a:latin typeface="Tempus Sans ITC" pitchFamily="82" charset="0"/>
              </a:rPr>
              <a:t>home</a:t>
            </a:r>
            <a:endParaRPr lang="lt-LT" sz="3900" dirty="0">
              <a:solidFill>
                <a:schemeClr val="accent2"/>
              </a:solidFill>
              <a:effectLst>
                <a:outerShdw blurRad="38100" dist="38100" dir="2700000" algn="tl">
                  <a:srgbClr val="C0C0C0"/>
                </a:outerShdw>
              </a:effectLst>
              <a:latin typeface="Tempus Sans ITC" pitchFamily="82" charset="0"/>
            </a:endParaRPr>
          </a:p>
        </p:txBody>
      </p:sp>
      <p:pic>
        <p:nvPicPr>
          <p:cNvPr id="4" name="Picture 11"/>
          <p:cNvPicPr>
            <a:picLocks noChangeAspect="1" noChangeArrowheads="1"/>
          </p:cNvPicPr>
          <p:nvPr/>
        </p:nvPicPr>
        <p:blipFill>
          <a:blip r:embed="rId3" cstate="print"/>
          <a:srcRect l="24411" t="10461" r="24409" b="39531"/>
          <a:stretch>
            <a:fillRect/>
          </a:stretch>
        </p:blipFill>
        <p:spPr bwMode="auto">
          <a:xfrm>
            <a:off x="4932040" y="2852936"/>
            <a:ext cx="576064" cy="627677"/>
          </a:xfrm>
          <a:prstGeom prst="rect">
            <a:avLst/>
          </a:prstGeom>
          <a:noFill/>
          <a:ln w="19050" cap="flat" algn="ctr">
            <a:noFill/>
            <a:miter lim="800000"/>
            <a:headEnd/>
            <a:tailEnd/>
          </a:ln>
        </p:spPr>
      </p:pic>
      <p:pic>
        <p:nvPicPr>
          <p:cNvPr id="5" name="Picture 4" descr="EU Research Funding 2007-2013_For Presentations.BMP"/>
          <p:cNvPicPr>
            <a:picLocks noChangeAspect="1"/>
          </p:cNvPicPr>
          <p:nvPr/>
        </p:nvPicPr>
        <p:blipFill>
          <a:blip r:embed="rId4"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92871"/>
                                        </p:tgtEl>
                                        <p:attrNameLst>
                                          <p:attrName>style.visibility</p:attrName>
                                        </p:attrNameLst>
                                      </p:cBhvr>
                                      <p:to>
                                        <p:strVal val="visible"/>
                                      </p:to>
                                    </p:set>
                                    <p:animEffect transition="in" filter="blinds(horizontal)">
                                      <p:cBhvr>
                                        <p:cTn id="7" dur="500"/>
                                        <p:tgtEl>
                                          <p:spTgt spid="292871"/>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diamond(in)">
                                      <p:cBhvr>
                                        <p:cTn id="11" dur="1000"/>
                                        <p:tgtEl>
                                          <p:spTgt spid="292869"/>
                                        </p:tgtEl>
                                      </p:cBhvr>
                                    </p:animEffect>
                                  </p:childTnLst>
                                </p:cTn>
                              </p:par>
                              <p:par>
                                <p:cTn id="12" presetID="2" presetClass="entr" presetSubtype="2"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ntr" presetSubtype="3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out)">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188640"/>
            <a:ext cx="3744416" cy="1113312"/>
          </a:xfrm>
        </p:spPr>
        <p:txBody>
          <a:bodyPr>
            <a:normAutofit/>
          </a:bodyPr>
          <a:lstStyle/>
          <a:p>
            <a:pPr fontAlgn="auto">
              <a:spcAft>
                <a:spcPts val="0"/>
              </a:spcAft>
              <a:defRPr/>
            </a:pPr>
            <a:r>
              <a:rPr lang="lt-LT" sz="3200" b="0" dirty="0" smtClean="0"/>
              <a:t>Conflict of interest</a:t>
            </a:r>
            <a:endParaRPr lang="lt-LT" sz="3200" b="0" dirty="0">
              <a:solidFill>
                <a:schemeClr val="accent1">
                  <a:satMod val="150000"/>
                </a:schemeClr>
              </a:solidFill>
            </a:endParaRPr>
          </a:p>
        </p:txBody>
      </p:sp>
      <p:sp>
        <p:nvSpPr>
          <p:cNvPr id="3" name="Content Placeholder 2"/>
          <p:cNvSpPr>
            <a:spLocks noGrp="1"/>
          </p:cNvSpPr>
          <p:nvPr>
            <p:ph idx="1"/>
          </p:nvPr>
        </p:nvSpPr>
        <p:spPr>
          <a:xfrm>
            <a:off x="0" y="1700808"/>
            <a:ext cx="8964488" cy="2016224"/>
          </a:xfrm>
        </p:spPr>
        <p:txBody>
          <a:bodyPr>
            <a:normAutofit/>
          </a:bodyPr>
          <a:lstStyle/>
          <a:p>
            <a:pPr>
              <a:lnSpc>
                <a:spcPct val="80000"/>
              </a:lnSpc>
            </a:pPr>
            <a:r>
              <a:rPr lang="en-GB" sz="2000" dirty="0" smtClean="0">
                <a:latin typeface="Corbel" pitchFamily="34" charset="0"/>
                <a:ea typeface="Times New Roman"/>
                <a:cs typeface="Times New Roman"/>
              </a:rPr>
              <a:t>I received consultant’s fees from Masimo Corp., Irvine, CA, USA.</a:t>
            </a:r>
          </a:p>
          <a:p>
            <a:pPr>
              <a:lnSpc>
                <a:spcPct val="80000"/>
              </a:lnSpc>
              <a:buNone/>
            </a:pPr>
            <a:r>
              <a:rPr lang="en-GB" sz="2000" dirty="0" smtClean="0">
                <a:latin typeface="Corbel" pitchFamily="34" charset="0"/>
                <a:ea typeface="Times New Roman"/>
                <a:cs typeface="Times New Roman"/>
              </a:rPr>
              <a:t> </a:t>
            </a:r>
            <a:endParaRPr lang="lt-LT" sz="2000" dirty="0" smtClean="0">
              <a:latin typeface="Corbel" pitchFamily="34" charset="0"/>
              <a:ea typeface="Times New Roman"/>
              <a:cs typeface="Times New Roman"/>
            </a:endParaRPr>
          </a:p>
          <a:p>
            <a:pPr>
              <a:lnSpc>
                <a:spcPct val="80000"/>
              </a:lnSpc>
            </a:pPr>
            <a:r>
              <a:rPr lang="en-GB" sz="2000" dirty="0" smtClean="0">
                <a:latin typeface="Corbel" pitchFamily="34" charset="0"/>
                <a:ea typeface="Times New Roman"/>
                <a:cs typeface="Times New Roman"/>
              </a:rPr>
              <a:t>I am an inventor on US Patent No. 7,788,045 B2, non-provisional US patent application PCT/US2011/057,362, and US and EU non-provisional patent application No. 61/692,904.</a:t>
            </a:r>
          </a:p>
          <a:p>
            <a:pPr>
              <a:lnSpc>
                <a:spcPct val="80000"/>
              </a:lnSpc>
            </a:pPr>
            <a:endParaRPr lang="en-GB" sz="2000" dirty="0" smtClean="0">
              <a:latin typeface="Corbel" pitchFamily="34" charset="0"/>
              <a:cs typeface="Times New Roman"/>
            </a:endParaRPr>
          </a:p>
          <a:p>
            <a:pPr>
              <a:lnSpc>
                <a:spcPct val="80000"/>
              </a:lnSpc>
            </a:pPr>
            <a:r>
              <a:rPr lang="en-US" sz="2000" dirty="0" smtClean="0">
                <a:latin typeface="Corbel" pitchFamily="34" charset="0"/>
              </a:rPr>
              <a:t>I have commitments to the</a:t>
            </a:r>
            <a:endParaRPr lang="lt-LT" sz="2000" dirty="0" smtClean="0">
              <a:latin typeface="Corbel" pitchFamily="34" charset="0"/>
            </a:endParaRPr>
          </a:p>
        </p:txBody>
      </p:sp>
      <p:pic>
        <p:nvPicPr>
          <p:cNvPr id="4" name="Picture 3" descr="AA, VA and Kiani_Summit 2014.JPG"/>
          <p:cNvPicPr>
            <a:picLocks noChangeAspect="1"/>
          </p:cNvPicPr>
          <p:nvPr/>
        </p:nvPicPr>
        <p:blipFill>
          <a:blip r:embed="rId2" cstate="print"/>
          <a:srcRect l="12201" t="34250" r="4326" b="6951"/>
          <a:stretch>
            <a:fillRect/>
          </a:stretch>
        </p:blipFill>
        <p:spPr>
          <a:xfrm>
            <a:off x="251520" y="3861048"/>
            <a:ext cx="5112568" cy="2700979"/>
          </a:xfrm>
          <a:prstGeom prst="rect">
            <a:avLst/>
          </a:prstGeom>
        </p:spPr>
      </p:pic>
      <p:pic>
        <p:nvPicPr>
          <p:cNvPr id="5" name="Picture 4" descr="Clinton and Kiani_Summit 2014.JPG"/>
          <p:cNvPicPr>
            <a:picLocks noChangeAspect="1"/>
          </p:cNvPicPr>
          <p:nvPr/>
        </p:nvPicPr>
        <p:blipFill>
          <a:blip r:embed="rId3" cstate="print"/>
          <a:srcRect l="24781" t="14161" r="4413" b="5593"/>
          <a:stretch>
            <a:fillRect/>
          </a:stretch>
        </p:blipFill>
        <p:spPr>
          <a:xfrm>
            <a:off x="5508104" y="3861047"/>
            <a:ext cx="3168352" cy="2693099"/>
          </a:xfrm>
          <a:prstGeom prst="rect">
            <a:avLst/>
          </a:prstGeom>
        </p:spPr>
      </p:pic>
      <p:pic>
        <p:nvPicPr>
          <p:cNvPr id="55298" name="Picture 2" descr="The Patient Safety Movement"/>
          <p:cNvPicPr>
            <a:picLocks noChangeAspect="1" noChangeArrowheads="1"/>
          </p:cNvPicPr>
          <p:nvPr/>
        </p:nvPicPr>
        <p:blipFill>
          <a:blip r:embed="rId4" cstate="print"/>
          <a:srcRect/>
          <a:stretch>
            <a:fillRect/>
          </a:stretch>
        </p:blipFill>
        <p:spPr bwMode="auto">
          <a:xfrm>
            <a:off x="3419872" y="2996952"/>
            <a:ext cx="2593495" cy="886857"/>
          </a:xfrm>
          <a:prstGeom prst="rect">
            <a:avLst/>
          </a:prstGeom>
          <a:noFill/>
        </p:spPr>
      </p:pic>
      <p:sp>
        <p:nvSpPr>
          <p:cNvPr id="7" name="Title 1"/>
          <p:cNvSpPr txBox="1">
            <a:spLocks/>
          </p:cNvSpPr>
          <p:nvPr/>
        </p:nvSpPr>
        <p:spPr>
          <a:xfrm>
            <a:off x="431032" y="6597352"/>
            <a:ext cx="8712968" cy="260648"/>
          </a:xfrm>
          <a:prstGeom prst="rect">
            <a:avLst/>
          </a:prstGeom>
        </p:spPr>
        <p:txBody>
          <a:bodyPr vert="horz" lIns="91440" rIns="45720" rtlCol="0" anchor="ctr">
            <a:normAutofit fontScale="92500" lnSpcReduction="20000"/>
            <a:scene3d>
              <a:camera prst="orthographicFront"/>
              <a:lightRig rig="threePt" dir="t">
                <a:rot lat="0" lon="0" rev="4800000"/>
              </a:lightRig>
            </a:scene3d>
            <a:sp3d prstMaterial="matte">
              <a:bevelT w="50800" h="10160"/>
            </a:sp3d>
          </a:bodyPr>
          <a:lstStyle/>
          <a:p>
            <a:pPr fontAlgn="auto">
              <a:spcAft>
                <a:spcPts val="0"/>
              </a:spcAft>
              <a:defRPr/>
            </a:pPr>
            <a:r>
              <a:rPr lang="en-US" sz="1400" dirty="0" smtClean="0">
                <a:solidFill>
                  <a:srgbClr val="C00000"/>
                </a:solidFill>
                <a:latin typeface="+mj-lt"/>
                <a:ea typeface="+mj-ea"/>
                <a:cs typeface="+mj-cs"/>
              </a:rPr>
              <a:t>Patient Safety, Science &amp; Technology Summit 2014, Laguna Niguel, CA, USA (Pictures from my personal album)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amond(in)">
                                      <p:cBhvr>
                                        <p:cTn id="22" dur="1000"/>
                                        <p:tgtEl>
                                          <p:spTgt spid="3">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8" presetClass="entr" presetSubtype="16" fill="hold" nodeType="withEffect">
                                  <p:stCondLst>
                                    <p:cond delay="0"/>
                                  </p:stCondLst>
                                  <p:childTnLst>
                                    <p:set>
                                      <p:cBhvr>
                                        <p:cTn id="27" dur="1" fill="hold">
                                          <p:stCondLst>
                                            <p:cond delay="0"/>
                                          </p:stCondLst>
                                        </p:cTn>
                                        <p:tgtEl>
                                          <p:spTgt spid="55298"/>
                                        </p:tgtEl>
                                        <p:attrNameLst>
                                          <p:attrName>style.visibility</p:attrName>
                                        </p:attrNameLst>
                                      </p:cBhvr>
                                      <p:to>
                                        <p:strVal val="visible"/>
                                      </p:to>
                                    </p:set>
                                    <p:animEffect transition="in" filter="diamond(in)">
                                      <p:cBhvr>
                                        <p:cTn id="28" dur="2000"/>
                                        <p:tgtEl>
                                          <p:spTgt spid="55298"/>
                                        </p:tgtEl>
                                      </p:cBhvr>
                                    </p:animEffect>
                                  </p:childTnLst>
                                </p:cTn>
                              </p:par>
                            </p:childTnLst>
                          </p:cTn>
                        </p:par>
                        <p:par>
                          <p:cTn id="29" fill="hold">
                            <p:stCondLst>
                              <p:cond delay="2000"/>
                            </p:stCondLst>
                            <p:childTnLst>
                              <p:par>
                                <p:cTn id="30" presetID="8" presetClass="entr" presetSubtype="32"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amond(out)">
                                      <p:cBhvr>
                                        <p:cTn id="32" dur="2000"/>
                                        <p:tgtEl>
                                          <p:spTgt spid="4"/>
                                        </p:tgtEl>
                                      </p:cBhvr>
                                    </p:animEffect>
                                  </p:childTnLst>
                                </p:cTn>
                              </p:par>
                            </p:childTnLst>
                          </p:cTn>
                        </p:par>
                        <p:par>
                          <p:cTn id="33" fill="hold">
                            <p:stCondLst>
                              <p:cond delay="4000"/>
                            </p:stCondLst>
                            <p:childTnLst>
                              <p:par>
                                <p:cTn id="34" presetID="8" presetClass="entr" presetSubtype="3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amond(out)">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71" name="Rectangle 7"/>
          <p:cNvSpPr>
            <a:spLocks noChangeArrowheads="1"/>
          </p:cNvSpPr>
          <p:nvPr/>
        </p:nvSpPr>
        <p:spPr bwMode="auto">
          <a:xfrm>
            <a:off x="467544" y="404664"/>
            <a:ext cx="8424936" cy="692150"/>
          </a:xfrm>
          <a:prstGeom prst="rect">
            <a:avLst/>
          </a:prstGeom>
          <a:noFill/>
          <a:ln w="9525">
            <a:noFill/>
            <a:miter lim="800000"/>
            <a:headEnd/>
            <a:tailEnd/>
          </a:ln>
          <a:effectLst/>
        </p:spPr>
        <p:txBody>
          <a:bodyPr/>
          <a:lstStyle/>
          <a:p>
            <a:pPr marL="469900" indent="-469900">
              <a:spcBef>
                <a:spcPct val="20000"/>
              </a:spcBef>
              <a:buFont typeface="Wingdings" pitchFamily="2" charset="2"/>
              <a:buNone/>
            </a:pPr>
            <a:r>
              <a:rPr lang="en-US" sz="3900" dirty="0">
                <a:solidFill>
                  <a:schemeClr val="accent2"/>
                </a:solidFill>
                <a:latin typeface="Tempus Sans ITC" pitchFamily="82" charset="0"/>
              </a:rPr>
              <a:t>A </a:t>
            </a:r>
            <a:r>
              <a:rPr lang="en-US" sz="3900" dirty="0" smtClean="0">
                <a:solidFill>
                  <a:schemeClr val="accent2"/>
                </a:solidFill>
                <a:latin typeface="Tempus Sans ITC" pitchFamily="82" charset="0"/>
              </a:rPr>
              <a:t>gentleman is </a:t>
            </a:r>
            <a:r>
              <a:rPr lang="en-US" sz="3900" b="1" dirty="0" smtClean="0">
                <a:solidFill>
                  <a:srgbClr val="FF0000"/>
                </a:solidFill>
                <a:effectLst>
                  <a:outerShdw blurRad="38100" dist="38100" dir="2700000" algn="tl">
                    <a:srgbClr val="C0C0C0"/>
                  </a:outerShdw>
                </a:effectLst>
                <a:latin typeface="Tempus Sans ITC" pitchFamily="82" charset="0"/>
              </a:rPr>
              <a:t>’taken’</a:t>
            </a:r>
            <a:r>
              <a:rPr lang="en-US" sz="3900" b="1" dirty="0" smtClean="0">
                <a:solidFill>
                  <a:schemeClr val="accent2"/>
                </a:solidFill>
                <a:effectLst>
                  <a:outerShdw blurRad="38100" dist="38100" dir="2700000" algn="tl">
                    <a:srgbClr val="C0C0C0"/>
                  </a:outerShdw>
                </a:effectLst>
                <a:latin typeface="Tempus Sans ITC" pitchFamily="82" charset="0"/>
              </a:rPr>
              <a:t> </a:t>
            </a:r>
            <a:r>
              <a:rPr lang="en-US" sz="3900" dirty="0" smtClean="0">
                <a:solidFill>
                  <a:schemeClr val="accent2"/>
                </a:solidFill>
                <a:effectLst>
                  <a:outerShdw blurRad="38100" dist="38100" dir="2700000" algn="tl">
                    <a:srgbClr val="C0C0C0"/>
                  </a:outerShdw>
                </a:effectLst>
                <a:latin typeface="Tempus Sans ITC" pitchFamily="82" charset="0"/>
              </a:rPr>
              <a:t>to hospital</a:t>
            </a:r>
            <a:endParaRPr lang="lt-LT" sz="3900" dirty="0">
              <a:solidFill>
                <a:schemeClr val="accent2"/>
              </a:solidFill>
              <a:effectLst>
                <a:outerShdw blurRad="38100" dist="38100" dir="2700000" algn="tl">
                  <a:srgbClr val="C0C0C0"/>
                </a:outerShdw>
              </a:effectLst>
              <a:latin typeface="Tempus Sans ITC" pitchFamily="82" charset="0"/>
            </a:endParaRPr>
          </a:p>
        </p:txBody>
      </p:sp>
      <p:pic>
        <p:nvPicPr>
          <p:cNvPr id="7" name="Picture 21"/>
          <p:cNvPicPr>
            <a:picLocks noChangeAspect="1" noChangeArrowheads="1"/>
          </p:cNvPicPr>
          <p:nvPr/>
        </p:nvPicPr>
        <p:blipFill>
          <a:blip r:embed="rId2" cstate="print"/>
          <a:srcRect/>
          <a:stretch>
            <a:fillRect/>
          </a:stretch>
        </p:blipFill>
        <p:spPr bwMode="auto">
          <a:xfrm>
            <a:off x="2915816" y="1628800"/>
            <a:ext cx="3024336" cy="3024336"/>
          </a:xfrm>
          <a:prstGeom prst="rect">
            <a:avLst/>
          </a:prstGeom>
          <a:noFill/>
          <a:ln w="38100" algn="ctr">
            <a:solidFill>
              <a:srgbClr val="FF3300"/>
            </a:solidFill>
            <a:miter lim="800000"/>
            <a:headEnd/>
            <a:tailEnd/>
          </a:ln>
          <a:effectLst/>
        </p:spPr>
      </p:pic>
      <p:pic>
        <p:nvPicPr>
          <p:cNvPr id="4" name="Picture 3" descr="EU Research Funding 2007-2013_For Presentations.BMP"/>
          <p:cNvPicPr>
            <a:picLocks noChangeAspect="1"/>
          </p:cNvPicPr>
          <p:nvPr/>
        </p:nvPicPr>
        <p:blipFill>
          <a:blip r:embed="rId3"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92871"/>
                                        </p:tgtEl>
                                        <p:attrNameLst>
                                          <p:attrName>style.visibility</p:attrName>
                                        </p:attrNameLst>
                                      </p:cBhvr>
                                      <p:to>
                                        <p:strVal val="visible"/>
                                      </p:to>
                                    </p:set>
                                    <p:animEffect transition="in" filter="blinds(horizontal)">
                                      <p:cBhvr>
                                        <p:cTn id="7" dur="500"/>
                                        <p:tgtEl>
                                          <p:spTgt spid="292871"/>
                                        </p:tgtEl>
                                      </p:cBhvr>
                                    </p:animEffect>
                                  </p:childTnLst>
                                </p:cTn>
                              </p:par>
                            </p:childTnLst>
                          </p:cTn>
                        </p:par>
                        <p:par>
                          <p:cTn id="8" fill="hold">
                            <p:stCondLst>
                              <p:cond delay="500"/>
                            </p:stCondLst>
                            <p:childTnLst>
                              <p:par>
                                <p:cTn id="9" presetID="8"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ou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99" name="Rectangle 15"/>
          <p:cNvSpPr>
            <a:spLocks noChangeArrowheads="1"/>
          </p:cNvSpPr>
          <p:nvPr/>
        </p:nvSpPr>
        <p:spPr bwMode="auto">
          <a:xfrm>
            <a:off x="323850" y="0"/>
            <a:ext cx="7632526" cy="692696"/>
          </a:xfrm>
          <a:prstGeom prst="rect">
            <a:avLst/>
          </a:prstGeom>
          <a:solidFill>
            <a:srgbClr val="FFFFFF"/>
          </a:solidFill>
          <a:ln w="9525">
            <a:noFill/>
            <a:miter lim="800000"/>
            <a:headEnd/>
            <a:tailEnd/>
          </a:ln>
          <a:effectLst/>
        </p:spPr>
        <p:txBody>
          <a:bodyPr/>
          <a:lstStyle/>
          <a:p>
            <a:pPr marL="342900" indent="-342900" algn="ctr" eaLnBrk="0" hangingPunct="0">
              <a:spcBef>
                <a:spcPct val="20000"/>
              </a:spcBef>
            </a:pPr>
            <a:r>
              <a:rPr lang="en-US" sz="2800" b="1" dirty="0" smtClean="0">
                <a:solidFill>
                  <a:srgbClr val="0070C0"/>
                </a:solidFill>
                <a:effectLst>
                  <a:outerShdw blurRad="38100" dist="38100" dir="2700000" algn="tl">
                    <a:srgbClr val="C0C0C0"/>
                  </a:outerShdw>
                </a:effectLst>
                <a:latin typeface="Tempus Sans ITC" pitchFamily="82" charset="0"/>
              </a:rPr>
              <a:t>A gentleman is given </a:t>
            </a:r>
            <a:r>
              <a:rPr lang="en-US" sz="2800" b="1" dirty="0" smtClean="0">
                <a:solidFill>
                  <a:srgbClr val="FF3300"/>
                </a:solidFill>
                <a:effectLst>
                  <a:outerShdw blurRad="38100" dist="38100" dir="2700000" algn="tl">
                    <a:srgbClr val="C0C0C0"/>
                  </a:outerShdw>
                </a:effectLst>
                <a:latin typeface="Tempus Sans ITC" pitchFamily="82" charset="0"/>
              </a:rPr>
              <a:t>‘some’ </a:t>
            </a:r>
            <a:r>
              <a:rPr lang="en-US" sz="2800" b="1" dirty="0" smtClean="0">
                <a:solidFill>
                  <a:srgbClr val="0070C0"/>
                </a:solidFill>
                <a:effectLst>
                  <a:outerShdw blurRad="38100" dist="38100" dir="2700000" algn="tl">
                    <a:srgbClr val="C0C0C0"/>
                  </a:outerShdw>
                </a:effectLst>
                <a:latin typeface="Tempus Sans ITC" pitchFamily="82" charset="0"/>
              </a:rPr>
              <a:t>fluids</a:t>
            </a:r>
            <a:endParaRPr lang="lt-LT" sz="2800" b="1" dirty="0">
              <a:solidFill>
                <a:srgbClr val="0070C0"/>
              </a:solidFill>
              <a:effectLst>
                <a:outerShdw blurRad="38100" dist="38100" dir="2700000" algn="tl">
                  <a:srgbClr val="C0C0C0"/>
                </a:outerShdw>
              </a:effectLst>
              <a:latin typeface="Tempus Sans ITC" pitchFamily="82" charset="0"/>
            </a:endParaRPr>
          </a:p>
        </p:txBody>
      </p:sp>
      <p:pic>
        <p:nvPicPr>
          <p:cNvPr id="2050" name="Picture 2"/>
          <p:cNvPicPr>
            <a:picLocks noChangeAspect="1" noChangeArrowheads="1"/>
          </p:cNvPicPr>
          <p:nvPr/>
        </p:nvPicPr>
        <p:blipFill>
          <a:blip r:embed="rId2" cstate="print"/>
          <a:srcRect/>
          <a:stretch>
            <a:fillRect/>
          </a:stretch>
        </p:blipFill>
        <p:spPr bwMode="auto">
          <a:xfrm>
            <a:off x="4716785" y="2708622"/>
            <a:ext cx="1136650" cy="1868488"/>
          </a:xfrm>
          <a:prstGeom prst="rect">
            <a:avLst/>
          </a:prstGeom>
          <a:noFill/>
          <a:ln w="28575">
            <a:solidFill>
              <a:srgbClr val="3366CC"/>
            </a:solidFill>
            <a:miter lim="800000"/>
            <a:headEnd/>
            <a:tailEnd/>
          </a:ln>
        </p:spPr>
      </p:pic>
      <p:pic>
        <p:nvPicPr>
          <p:cNvPr id="2" name="Picture 2"/>
          <p:cNvPicPr>
            <a:picLocks noChangeAspect="1" noChangeArrowheads="1"/>
          </p:cNvPicPr>
          <p:nvPr/>
        </p:nvPicPr>
        <p:blipFill>
          <a:blip r:embed="rId2" cstate="print"/>
          <a:srcRect/>
          <a:stretch>
            <a:fillRect/>
          </a:stretch>
        </p:blipFill>
        <p:spPr bwMode="auto">
          <a:xfrm>
            <a:off x="1764035" y="2853085"/>
            <a:ext cx="1136650" cy="1868487"/>
          </a:xfrm>
          <a:prstGeom prst="rect">
            <a:avLst/>
          </a:prstGeom>
          <a:noFill/>
          <a:ln w="28575">
            <a:solidFill>
              <a:srgbClr val="3366CC"/>
            </a:solidFill>
            <a:miter lim="800000"/>
            <a:headEnd/>
            <a:tailEnd/>
          </a:ln>
        </p:spPr>
      </p:pic>
      <p:pic>
        <p:nvPicPr>
          <p:cNvPr id="3" name="Picture 2"/>
          <p:cNvPicPr>
            <a:picLocks noChangeAspect="1" noChangeArrowheads="1"/>
          </p:cNvPicPr>
          <p:nvPr/>
        </p:nvPicPr>
        <p:blipFill>
          <a:blip r:embed="rId2" cstate="print"/>
          <a:srcRect/>
          <a:stretch>
            <a:fillRect/>
          </a:stretch>
        </p:blipFill>
        <p:spPr bwMode="auto">
          <a:xfrm>
            <a:off x="2195835" y="1268760"/>
            <a:ext cx="1136650" cy="1868487"/>
          </a:xfrm>
          <a:prstGeom prst="rect">
            <a:avLst/>
          </a:prstGeom>
          <a:noFill/>
          <a:ln w="28575">
            <a:solidFill>
              <a:srgbClr val="3366CC"/>
            </a:solidFill>
            <a:miter lim="800000"/>
            <a:headEnd/>
            <a:tailEnd/>
          </a:ln>
        </p:spPr>
      </p:pic>
      <p:pic>
        <p:nvPicPr>
          <p:cNvPr id="4" name="Picture 2"/>
          <p:cNvPicPr>
            <a:picLocks noChangeAspect="1" noChangeArrowheads="1"/>
          </p:cNvPicPr>
          <p:nvPr/>
        </p:nvPicPr>
        <p:blipFill>
          <a:blip r:embed="rId2" cstate="print"/>
          <a:srcRect/>
          <a:stretch>
            <a:fillRect/>
          </a:stretch>
        </p:blipFill>
        <p:spPr bwMode="auto">
          <a:xfrm>
            <a:off x="4211960" y="1268760"/>
            <a:ext cx="1136650" cy="1868487"/>
          </a:xfrm>
          <a:prstGeom prst="rect">
            <a:avLst/>
          </a:prstGeom>
          <a:noFill/>
          <a:ln w="28575">
            <a:solidFill>
              <a:srgbClr val="3366CC"/>
            </a:solidFill>
            <a:miter lim="800000"/>
            <a:headEnd/>
            <a:tailEnd/>
          </a:ln>
        </p:spPr>
      </p:pic>
      <p:pic>
        <p:nvPicPr>
          <p:cNvPr id="323607" name="Picture 23"/>
          <p:cNvPicPr>
            <a:picLocks noChangeAspect="1" noChangeArrowheads="1"/>
          </p:cNvPicPr>
          <p:nvPr/>
        </p:nvPicPr>
        <p:blipFill>
          <a:blip r:embed="rId3" cstate="print"/>
          <a:srcRect/>
          <a:stretch>
            <a:fillRect/>
          </a:stretch>
        </p:blipFill>
        <p:spPr bwMode="auto">
          <a:xfrm>
            <a:off x="3059832" y="3284984"/>
            <a:ext cx="1512168" cy="1512168"/>
          </a:xfrm>
          <a:prstGeom prst="rect">
            <a:avLst/>
          </a:prstGeom>
          <a:noFill/>
          <a:ln w="38100" algn="ctr">
            <a:solidFill>
              <a:srgbClr val="FF0000"/>
            </a:solidFill>
            <a:miter lim="800000"/>
            <a:headEnd/>
            <a:tailEnd/>
          </a:ln>
          <a:effectLst/>
        </p:spPr>
      </p:pic>
      <p:pic>
        <p:nvPicPr>
          <p:cNvPr id="5" name="Picture 2"/>
          <p:cNvPicPr>
            <a:picLocks noChangeAspect="1" noChangeArrowheads="1"/>
          </p:cNvPicPr>
          <p:nvPr/>
        </p:nvPicPr>
        <p:blipFill>
          <a:blip r:embed="rId2" cstate="print"/>
          <a:srcRect/>
          <a:stretch>
            <a:fillRect/>
          </a:stretch>
        </p:blipFill>
        <p:spPr bwMode="auto">
          <a:xfrm>
            <a:off x="3203898" y="836960"/>
            <a:ext cx="1136650" cy="1868487"/>
          </a:xfrm>
          <a:prstGeom prst="rect">
            <a:avLst/>
          </a:prstGeom>
          <a:noFill/>
          <a:ln w="28575">
            <a:solidFill>
              <a:srgbClr val="3366CC"/>
            </a:solidFill>
            <a:miter lim="800000"/>
            <a:headEnd/>
            <a:tailEnd/>
          </a:ln>
        </p:spPr>
      </p:pic>
      <p:pic>
        <p:nvPicPr>
          <p:cNvPr id="323608" name="Picture 24"/>
          <p:cNvPicPr>
            <a:picLocks noChangeAspect="1" noChangeArrowheads="1"/>
          </p:cNvPicPr>
          <p:nvPr/>
        </p:nvPicPr>
        <p:blipFill>
          <a:blip r:embed="rId4" cstate="print"/>
          <a:srcRect l="26718" t="19743" r="26718" b="19743"/>
          <a:stretch>
            <a:fillRect/>
          </a:stretch>
        </p:blipFill>
        <p:spPr bwMode="auto">
          <a:xfrm>
            <a:off x="6444208" y="692696"/>
            <a:ext cx="1884362" cy="2447925"/>
          </a:xfrm>
          <a:prstGeom prst="rect">
            <a:avLst/>
          </a:prstGeom>
          <a:noFill/>
          <a:ln w="19050" algn="ctr">
            <a:noFill/>
            <a:miter lim="800000"/>
            <a:headEnd/>
            <a:tailEnd/>
          </a:ln>
          <a:effectLst/>
        </p:spPr>
      </p:pic>
      <p:pic>
        <p:nvPicPr>
          <p:cNvPr id="10" name="Picture 9" descr="EU Research Funding 2007-2013_For Presentations.BMP"/>
          <p:cNvPicPr>
            <a:picLocks noChangeAspect="1"/>
          </p:cNvPicPr>
          <p:nvPr/>
        </p:nvPicPr>
        <p:blipFill>
          <a:blip r:embed="rId5"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23599"/>
                                        </p:tgtEl>
                                        <p:attrNameLst>
                                          <p:attrName>style.visibility</p:attrName>
                                        </p:attrNameLst>
                                      </p:cBhvr>
                                      <p:to>
                                        <p:strVal val="visible"/>
                                      </p:to>
                                    </p:set>
                                    <p:animEffect transition="in" filter="blinds(horizontal)">
                                      <p:cBhvr>
                                        <p:cTn id="7" dur="500"/>
                                        <p:tgtEl>
                                          <p:spTgt spid="32359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23608"/>
                                        </p:tgtEl>
                                        <p:attrNameLst>
                                          <p:attrName>style.visibility</p:attrName>
                                        </p:attrNameLst>
                                      </p:cBhvr>
                                      <p:to>
                                        <p:strVal val="visible"/>
                                      </p:to>
                                    </p:set>
                                    <p:anim calcmode="lin" valueType="num">
                                      <p:cBhvr additive="base">
                                        <p:cTn id="11" dur="500" fill="hold"/>
                                        <p:tgtEl>
                                          <p:spTgt spid="323608"/>
                                        </p:tgtEl>
                                        <p:attrNameLst>
                                          <p:attrName>ppt_x</p:attrName>
                                        </p:attrNameLst>
                                      </p:cBhvr>
                                      <p:tavLst>
                                        <p:tav tm="0">
                                          <p:val>
                                            <p:strVal val="1+#ppt_w/2"/>
                                          </p:val>
                                        </p:tav>
                                        <p:tav tm="100000">
                                          <p:val>
                                            <p:strVal val="#ppt_x"/>
                                          </p:val>
                                        </p:tav>
                                      </p:tavLst>
                                    </p:anim>
                                    <p:anim calcmode="lin" valueType="num">
                                      <p:cBhvr additive="base">
                                        <p:cTn id="12" dur="500" fill="hold"/>
                                        <p:tgtEl>
                                          <p:spTgt spid="32360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 presetClass="entr" presetSubtype="1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linds(horizontal)">
                                      <p:cBhvr>
                                        <p:cTn id="16" dur="500"/>
                                        <p:tgtEl>
                                          <p:spTgt spid="2050"/>
                                        </p:tgtEl>
                                      </p:cBhvr>
                                    </p:animEffect>
                                  </p:childTnLst>
                                </p:cTn>
                              </p:par>
                            </p:childTnLst>
                          </p:cTn>
                        </p:par>
                        <p:par>
                          <p:cTn id="17" fill="hold">
                            <p:stCondLst>
                              <p:cond delay="1500"/>
                            </p:stCondLst>
                            <p:childTnLst>
                              <p:par>
                                <p:cTn id="18" presetID="3"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par>
                          <p:cTn id="21" fill="hold">
                            <p:stCondLst>
                              <p:cond delay="2000"/>
                            </p:stCondLst>
                            <p:childTnLst>
                              <p:par>
                                <p:cTn id="22" presetID="3" presetClass="entr" presetSubtype="1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par>
                          <p:cTn id="25" fill="hold">
                            <p:stCondLst>
                              <p:cond delay="2500"/>
                            </p:stCondLst>
                            <p:childTnLst>
                              <p:par>
                                <p:cTn id="26" presetID="3"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par>
                          <p:cTn id="29" fill="hold">
                            <p:stCondLst>
                              <p:cond delay="3000"/>
                            </p:stCondLst>
                            <p:childTnLst>
                              <p:par>
                                <p:cTn id="30" presetID="3" presetClass="entr" presetSubtype="1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9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716016" y="2708920"/>
            <a:ext cx="1136650" cy="1868488"/>
          </a:xfrm>
          <a:prstGeom prst="rect">
            <a:avLst/>
          </a:prstGeom>
          <a:noFill/>
          <a:ln w="28575">
            <a:solidFill>
              <a:srgbClr val="3366CC"/>
            </a:solidFill>
            <a:miter lim="800000"/>
            <a:headEnd/>
            <a:tailEnd/>
          </a:ln>
        </p:spPr>
      </p:pic>
      <p:pic>
        <p:nvPicPr>
          <p:cNvPr id="2" name="Picture 2"/>
          <p:cNvPicPr>
            <a:picLocks noChangeAspect="1" noChangeArrowheads="1"/>
          </p:cNvPicPr>
          <p:nvPr/>
        </p:nvPicPr>
        <p:blipFill>
          <a:blip r:embed="rId2" cstate="print"/>
          <a:srcRect/>
          <a:stretch>
            <a:fillRect/>
          </a:stretch>
        </p:blipFill>
        <p:spPr bwMode="auto">
          <a:xfrm>
            <a:off x="1763266" y="2853383"/>
            <a:ext cx="1136650" cy="1868487"/>
          </a:xfrm>
          <a:prstGeom prst="rect">
            <a:avLst/>
          </a:prstGeom>
          <a:noFill/>
          <a:ln w="28575">
            <a:solidFill>
              <a:srgbClr val="3366CC"/>
            </a:solidFill>
            <a:miter lim="800000"/>
            <a:headEnd/>
            <a:tailEnd/>
          </a:ln>
        </p:spPr>
      </p:pic>
      <p:pic>
        <p:nvPicPr>
          <p:cNvPr id="3" name="Picture 2"/>
          <p:cNvPicPr>
            <a:picLocks noChangeAspect="1" noChangeArrowheads="1"/>
          </p:cNvPicPr>
          <p:nvPr/>
        </p:nvPicPr>
        <p:blipFill>
          <a:blip r:embed="rId2" cstate="print"/>
          <a:srcRect/>
          <a:stretch>
            <a:fillRect/>
          </a:stretch>
        </p:blipFill>
        <p:spPr bwMode="auto">
          <a:xfrm>
            <a:off x="2195066" y="1269058"/>
            <a:ext cx="1136650" cy="1868487"/>
          </a:xfrm>
          <a:prstGeom prst="rect">
            <a:avLst/>
          </a:prstGeom>
          <a:noFill/>
          <a:ln w="28575">
            <a:solidFill>
              <a:srgbClr val="3366CC"/>
            </a:solidFill>
            <a:miter lim="800000"/>
            <a:headEnd/>
            <a:tailEnd/>
          </a:ln>
        </p:spPr>
      </p:pic>
      <p:pic>
        <p:nvPicPr>
          <p:cNvPr id="4" name="Picture 2"/>
          <p:cNvPicPr>
            <a:picLocks noChangeAspect="1" noChangeArrowheads="1"/>
          </p:cNvPicPr>
          <p:nvPr/>
        </p:nvPicPr>
        <p:blipFill>
          <a:blip r:embed="rId2" cstate="print"/>
          <a:srcRect/>
          <a:stretch>
            <a:fillRect/>
          </a:stretch>
        </p:blipFill>
        <p:spPr bwMode="auto">
          <a:xfrm>
            <a:off x="4211191" y="1269058"/>
            <a:ext cx="1136650" cy="1868487"/>
          </a:xfrm>
          <a:prstGeom prst="rect">
            <a:avLst/>
          </a:prstGeom>
          <a:noFill/>
          <a:ln w="28575">
            <a:solidFill>
              <a:srgbClr val="3366CC"/>
            </a:solidFill>
            <a:miter lim="800000"/>
            <a:headEnd/>
            <a:tailEnd/>
          </a:ln>
        </p:spPr>
      </p:pic>
      <p:pic>
        <p:nvPicPr>
          <p:cNvPr id="5" name="Picture 2"/>
          <p:cNvPicPr>
            <a:picLocks noChangeAspect="1" noChangeArrowheads="1"/>
          </p:cNvPicPr>
          <p:nvPr/>
        </p:nvPicPr>
        <p:blipFill>
          <a:blip r:embed="rId2" cstate="print"/>
          <a:srcRect/>
          <a:stretch>
            <a:fillRect/>
          </a:stretch>
        </p:blipFill>
        <p:spPr bwMode="auto">
          <a:xfrm>
            <a:off x="3203129" y="837258"/>
            <a:ext cx="1136650" cy="1868487"/>
          </a:xfrm>
          <a:prstGeom prst="rect">
            <a:avLst/>
          </a:prstGeom>
          <a:noFill/>
          <a:ln w="28575">
            <a:solidFill>
              <a:srgbClr val="3366CC"/>
            </a:solidFill>
            <a:miter lim="800000"/>
            <a:headEnd/>
            <a:tailEnd/>
          </a:ln>
        </p:spPr>
      </p:pic>
      <p:pic>
        <p:nvPicPr>
          <p:cNvPr id="11" name="Picture 16"/>
          <p:cNvPicPr>
            <a:picLocks noChangeAspect="1" noChangeArrowheads="1"/>
          </p:cNvPicPr>
          <p:nvPr/>
        </p:nvPicPr>
        <p:blipFill>
          <a:blip r:embed="rId3" cstate="print"/>
          <a:srcRect l="24411" t="10461" r="24409" b="3487"/>
          <a:stretch>
            <a:fillRect/>
          </a:stretch>
        </p:blipFill>
        <p:spPr bwMode="auto">
          <a:xfrm>
            <a:off x="2699792" y="1772816"/>
            <a:ext cx="2342936" cy="4395256"/>
          </a:xfrm>
          <a:prstGeom prst="rect">
            <a:avLst/>
          </a:prstGeom>
          <a:noFill/>
          <a:ln w="19050" algn="ctr">
            <a:solidFill>
              <a:srgbClr val="FF3300"/>
            </a:solidFill>
            <a:miter lim="800000"/>
            <a:headEnd/>
            <a:tailEnd/>
          </a:ln>
          <a:effectLst/>
        </p:spPr>
      </p:pic>
      <p:sp>
        <p:nvSpPr>
          <p:cNvPr id="323599" name="Rectangle 15"/>
          <p:cNvSpPr>
            <a:spLocks noChangeArrowheads="1"/>
          </p:cNvSpPr>
          <p:nvPr/>
        </p:nvSpPr>
        <p:spPr bwMode="auto">
          <a:xfrm>
            <a:off x="467544" y="116632"/>
            <a:ext cx="7632526" cy="692696"/>
          </a:xfrm>
          <a:prstGeom prst="rect">
            <a:avLst/>
          </a:prstGeom>
          <a:noFill/>
          <a:ln w="9525">
            <a:noFill/>
            <a:miter lim="800000"/>
            <a:headEnd/>
            <a:tailEnd/>
          </a:ln>
          <a:effectLst/>
        </p:spPr>
        <p:txBody>
          <a:bodyPr/>
          <a:lstStyle/>
          <a:p>
            <a:pPr marL="342900" indent="-342900" algn="ctr" eaLnBrk="0" hangingPunct="0">
              <a:spcBef>
                <a:spcPct val="20000"/>
              </a:spcBef>
            </a:pPr>
            <a:r>
              <a:rPr lang="en-US" sz="2800" b="1" dirty="0" smtClean="0">
                <a:solidFill>
                  <a:srgbClr val="FF0000"/>
                </a:solidFill>
                <a:effectLst>
                  <a:outerShdw blurRad="38100" dist="38100" dir="2700000" algn="tl">
                    <a:srgbClr val="C0C0C0"/>
                  </a:outerShdw>
                </a:effectLst>
                <a:latin typeface="Tempus Sans ITC" pitchFamily="82" charset="0"/>
              </a:rPr>
              <a:t>Will umbrella protect him from getting wet?</a:t>
            </a:r>
            <a:endParaRPr lang="lt-LT" sz="2800" b="1" dirty="0">
              <a:solidFill>
                <a:srgbClr val="FF0000"/>
              </a:solidFill>
              <a:effectLst>
                <a:outerShdw blurRad="38100" dist="38100" dir="2700000" algn="tl">
                  <a:srgbClr val="C0C0C0"/>
                </a:outerShdw>
              </a:effectLst>
              <a:latin typeface="Tempus Sans ITC" pitchFamily="82" charset="0"/>
            </a:endParaRPr>
          </a:p>
        </p:txBody>
      </p:sp>
      <p:pic>
        <p:nvPicPr>
          <p:cNvPr id="9" name="Picture 8" descr="EU Research Funding 2007-2013_For Presentations.BMP"/>
          <p:cNvPicPr>
            <a:picLocks noChangeAspect="1"/>
          </p:cNvPicPr>
          <p:nvPr/>
        </p:nvPicPr>
        <p:blipFill>
          <a:blip r:embed="rId4"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23599"/>
                                        </p:tgtEl>
                                        <p:attrNameLst>
                                          <p:attrName>style.visibility</p:attrName>
                                        </p:attrNameLst>
                                      </p:cBhvr>
                                      <p:to>
                                        <p:strVal val="visible"/>
                                      </p:to>
                                    </p:set>
                                    <p:animEffect transition="in" filter="box(in)">
                                      <p:cBhvr>
                                        <p:cTn id="11" dur="1000"/>
                                        <p:tgtEl>
                                          <p:spTgt spid="323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9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0" y="1556792"/>
            <a:ext cx="9144000" cy="792088"/>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noProof="1" smtClean="0">
                <a:latin typeface="+mn-lt"/>
              </a:rPr>
              <a:t>A brand new method follows an objective to non-invasively detect imminent edema in real time during GDT fluid protocols. </a:t>
            </a:r>
            <a:endParaRPr kumimoji="0" lang="en-US" sz="2000" b="0" i="0" u="none" strike="noStrike" kern="1200" cap="none" spc="0" normalizeH="0" baseline="0" noProof="1" smtClean="0">
              <a:ln>
                <a:noFill/>
              </a:ln>
              <a:solidFill>
                <a:srgbClr val="0070C0"/>
              </a:solidFill>
              <a:effectLst/>
              <a:uLnTx/>
              <a:uFillTx/>
              <a:latin typeface="+mn-lt"/>
              <a:ea typeface="+mn-ea"/>
              <a:cs typeface="+mn-cs"/>
            </a:endParaRPr>
          </a:p>
        </p:txBody>
      </p:sp>
      <p:sp>
        <p:nvSpPr>
          <p:cNvPr id="8" name="Content Placeholder 2"/>
          <p:cNvSpPr txBox="1">
            <a:spLocks/>
          </p:cNvSpPr>
          <p:nvPr/>
        </p:nvSpPr>
        <p:spPr bwMode="auto">
          <a:xfrm>
            <a:off x="0" y="2348880"/>
            <a:ext cx="9144000" cy="1296144"/>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dirty="0" smtClean="0">
                <a:latin typeface="+mn-lt"/>
                <a:ea typeface="Calibri"/>
              </a:rPr>
              <a:t>This is a </a:t>
            </a:r>
            <a:r>
              <a:rPr lang="en-US" sz="2000" dirty="0" smtClean="0">
                <a:solidFill>
                  <a:srgbClr val="C00000"/>
                </a:solidFill>
                <a:latin typeface="+mn-lt"/>
                <a:ea typeface="Calibri"/>
              </a:rPr>
              <a:t>mini Volume Loading Test (mVLT)</a:t>
            </a:r>
            <a:r>
              <a:rPr lang="en-US" sz="2000" dirty="0" smtClean="0">
                <a:latin typeface="+mn-lt"/>
                <a:ea typeface="Calibri"/>
              </a:rPr>
              <a:t> which implies evaluation of plasma dilution response during stepwise fluid infusion in GDT.</a:t>
            </a:r>
            <a:r>
              <a:rPr lang="en-US" sz="2000" dirty="0" smtClean="0">
                <a:latin typeface="+mn-lt"/>
                <a:cs typeface="Times New Roman" pitchFamily="18" charset="0"/>
              </a:rPr>
              <a:t> </a:t>
            </a:r>
            <a:r>
              <a:rPr lang="en-US" sz="1600" i="1" dirty="0" smtClean="0">
                <a:solidFill>
                  <a:srgbClr val="0070C0"/>
                </a:solidFill>
                <a:latin typeface="+mn-lt"/>
                <a:ea typeface="Calibri"/>
              </a:rPr>
              <a:t>(</a:t>
            </a:r>
            <a:r>
              <a:rPr lang="en-US" sz="1600" i="1" dirty="0" err="1" smtClean="0">
                <a:solidFill>
                  <a:srgbClr val="0070C0"/>
                </a:solidFill>
                <a:latin typeface="+mn-lt"/>
                <a:ea typeface="Calibri"/>
              </a:rPr>
              <a:t>Svensen</a:t>
            </a:r>
            <a:r>
              <a:rPr lang="en-US" sz="1600" i="1" dirty="0" smtClean="0">
                <a:solidFill>
                  <a:srgbClr val="0070C0"/>
                </a:solidFill>
                <a:latin typeface="+mn-lt"/>
                <a:ea typeface="Calibri"/>
              </a:rPr>
              <a:t> CH et al. </a:t>
            </a:r>
            <a:r>
              <a:rPr lang="en-US" sz="1600" i="1" dirty="0" err="1" smtClean="0">
                <a:solidFill>
                  <a:srgbClr val="0070C0"/>
                </a:solidFill>
                <a:latin typeface="+mn-lt"/>
                <a:ea typeface="Calibri"/>
              </a:rPr>
              <a:t>Medicina</a:t>
            </a:r>
            <a:r>
              <a:rPr lang="en-US" sz="1600" i="1" dirty="0" smtClean="0">
                <a:solidFill>
                  <a:srgbClr val="0070C0"/>
                </a:solidFill>
                <a:latin typeface="+mn-lt"/>
                <a:ea typeface="Calibri"/>
              </a:rPr>
              <a:t> (2014); e-pub ahead of print.</a:t>
            </a:r>
            <a:r>
              <a:rPr lang="en-US" sz="1600" i="1" u="sng" dirty="0" smtClean="0">
                <a:solidFill>
                  <a:srgbClr val="0070C0"/>
                </a:solidFill>
                <a:latin typeface="+mn-lt"/>
                <a:ea typeface="Calibri"/>
              </a:rPr>
              <a:t> http://dx.doi. org/10.1016/j.medici.2014.09.007</a:t>
            </a:r>
            <a:r>
              <a:rPr lang="en-US" sz="1600" i="1" dirty="0" smtClean="0">
                <a:solidFill>
                  <a:srgbClr val="0070C0"/>
                </a:solidFill>
                <a:latin typeface="+mn-lt"/>
                <a:ea typeface="Calibri"/>
              </a:rPr>
              <a:t>)</a:t>
            </a:r>
            <a:endParaRPr lang="lt-LT" sz="1600" i="1" dirty="0" smtClean="0">
              <a:latin typeface="+mn-lt"/>
              <a:cs typeface="Times New Roman" pitchFamily="18" charset="0"/>
            </a:endParaRPr>
          </a:p>
        </p:txBody>
      </p:sp>
      <p:sp>
        <p:nvSpPr>
          <p:cNvPr id="6" name="Rectangle 8"/>
          <p:cNvSpPr>
            <a:spLocks noChangeArrowheads="1"/>
          </p:cNvSpPr>
          <p:nvPr/>
        </p:nvSpPr>
        <p:spPr bwMode="auto">
          <a:xfrm>
            <a:off x="683568" y="548680"/>
            <a:ext cx="8280920" cy="720080"/>
          </a:xfrm>
          <a:prstGeom prst="rect">
            <a:avLst/>
          </a:prstGeom>
          <a:noFill/>
          <a:ln w="9525">
            <a:noFill/>
            <a:miter lim="800000"/>
            <a:headEnd/>
            <a:tailEnd/>
          </a:ln>
        </p:spPr>
        <p:txBody>
          <a:bodyPr/>
          <a:lstStyle/>
          <a:p>
            <a:pPr marL="571500" indent="-571500">
              <a:lnSpc>
                <a:spcPct val="90000"/>
              </a:lnSpc>
              <a:spcBef>
                <a:spcPct val="20000"/>
              </a:spcBef>
              <a:buClr>
                <a:srgbClr val="CC0000"/>
              </a:buClr>
              <a:buFont typeface="Wingdings" pitchFamily="2" charset="2"/>
              <a:buNone/>
            </a:pPr>
            <a:r>
              <a:rPr lang="en-US" sz="3200" dirty="0" smtClean="0">
                <a:solidFill>
                  <a:srgbClr val="FFFF00"/>
                </a:solidFill>
                <a:latin typeface="Corbel" pitchFamily="34" charset="0"/>
              </a:rPr>
              <a:t>Probably he needs more than umbrella </a:t>
            </a:r>
            <a:r>
              <a:rPr lang="en-US" sz="3200" dirty="0" smtClean="0">
                <a:solidFill>
                  <a:srgbClr val="FFFF00"/>
                </a:solidFill>
                <a:latin typeface="Corbel" pitchFamily="34" charset="0"/>
                <a:sym typeface="Wingdings" pitchFamily="2" charset="2"/>
              </a:rPr>
              <a:t></a:t>
            </a:r>
            <a:endParaRPr lang="en-US" sz="3200" dirty="0">
              <a:solidFill>
                <a:srgbClr val="FFFF00"/>
              </a:solidFill>
              <a:latin typeface="Corbel" pitchFamily="34" charset="0"/>
            </a:endParaRPr>
          </a:p>
        </p:txBody>
      </p:sp>
      <p:pic>
        <p:nvPicPr>
          <p:cNvPr id="5" name="Picture 4" descr="EU Research Funding 2007-2013_For Presentations.BMP"/>
          <p:cNvPicPr>
            <a:picLocks noChangeAspect="1"/>
          </p:cNvPicPr>
          <p:nvPr/>
        </p:nvPicPr>
        <p:blipFill>
          <a:blip r:embed="rId2"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0" y="1484784"/>
            <a:ext cx="9144000" cy="1584176"/>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dirty="0" smtClean="0">
                <a:latin typeface="+mn-lt"/>
              </a:rPr>
              <a:t>The background concept was developed by our International inter-disciplinary team by linking clinical thinking and insights from previous observations </a:t>
            </a:r>
            <a:r>
              <a:rPr lang="en-US" sz="2000" dirty="0" smtClean="0">
                <a:solidFill>
                  <a:prstClr val="black"/>
                </a:solidFill>
                <a:latin typeface="Corbel"/>
              </a:rPr>
              <a:t>with an advanced understanding of macro- and micro-circulation, tissue fluid exchange and lymphatic system.</a:t>
            </a:r>
            <a:endParaRPr lang="lt-LT" sz="1600" i="1" dirty="0" smtClean="0">
              <a:latin typeface="+mn-lt"/>
              <a:cs typeface="Times New Roman" pitchFamily="18" charset="0"/>
            </a:endParaRPr>
          </a:p>
        </p:txBody>
      </p:sp>
      <p:sp>
        <p:nvSpPr>
          <p:cNvPr id="11" name="Content Placeholder 2"/>
          <p:cNvSpPr txBox="1">
            <a:spLocks/>
          </p:cNvSpPr>
          <p:nvPr/>
        </p:nvSpPr>
        <p:spPr bwMode="auto">
          <a:xfrm>
            <a:off x="0" y="3140968"/>
            <a:ext cx="9144000" cy="864096"/>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lang="en-US" sz="2000" dirty="0" smtClean="0">
                <a:solidFill>
                  <a:prstClr val="black"/>
                </a:solidFill>
                <a:latin typeface="+mn-lt"/>
              </a:rPr>
              <a:t>The starting point for our model were observations of changes in arterio-venous dilution difference during fluid loading made in 2009 by Dr. </a:t>
            </a:r>
            <a:r>
              <a:rPr lang="en-US" sz="2000" dirty="0" err="1" smtClean="0">
                <a:solidFill>
                  <a:prstClr val="black"/>
                </a:solidFill>
                <a:latin typeface="+mn-lt"/>
              </a:rPr>
              <a:t>Svensen’s</a:t>
            </a:r>
            <a:r>
              <a:rPr lang="en-US" sz="2000" dirty="0" smtClean="0">
                <a:solidFill>
                  <a:prstClr val="black"/>
                </a:solidFill>
                <a:latin typeface="+mn-lt"/>
              </a:rPr>
              <a:t> team. </a:t>
            </a:r>
            <a:endParaRPr lang="lt-LT" sz="1600" i="1" dirty="0" smtClean="0">
              <a:latin typeface="+mn-lt"/>
              <a:cs typeface="Times New Roman" pitchFamily="18" charset="0"/>
            </a:endParaRPr>
          </a:p>
        </p:txBody>
      </p:sp>
      <p:sp>
        <p:nvSpPr>
          <p:cNvPr id="6" name="Rectangle 8"/>
          <p:cNvSpPr>
            <a:spLocks noChangeArrowheads="1"/>
          </p:cNvSpPr>
          <p:nvPr/>
        </p:nvSpPr>
        <p:spPr bwMode="auto">
          <a:xfrm>
            <a:off x="0" y="692696"/>
            <a:ext cx="9144000" cy="576064"/>
          </a:xfrm>
          <a:prstGeom prst="rect">
            <a:avLst/>
          </a:prstGeom>
          <a:noFill/>
          <a:ln w="9525">
            <a:noFill/>
            <a:miter lim="800000"/>
            <a:headEnd/>
            <a:tailEnd/>
          </a:ln>
        </p:spPr>
        <p:txBody>
          <a:bodyPr/>
          <a:lstStyle/>
          <a:p>
            <a:pPr marL="571500" indent="-571500">
              <a:lnSpc>
                <a:spcPct val="90000"/>
              </a:lnSpc>
              <a:spcBef>
                <a:spcPct val="20000"/>
              </a:spcBef>
              <a:buClr>
                <a:srgbClr val="CC0000"/>
              </a:buClr>
              <a:buFont typeface="Wingdings" pitchFamily="2" charset="2"/>
              <a:buNone/>
            </a:pPr>
            <a:r>
              <a:rPr lang="en-US" sz="2400" dirty="0" smtClean="0">
                <a:solidFill>
                  <a:srgbClr val="FFFF00"/>
                </a:solidFill>
                <a:latin typeface="Corbel" pitchFamily="34" charset="0"/>
              </a:rPr>
              <a:t>mini Volume Loading Test (mVLT) for the detection of imminent edema</a:t>
            </a:r>
            <a:endParaRPr lang="en-US" sz="2400" dirty="0">
              <a:solidFill>
                <a:srgbClr val="FFFF00"/>
              </a:solidFill>
              <a:latin typeface="Corbel" pitchFamily="34" charset="0"/>
            </a:endParaRPr>
          </a:p>
        </p:txBody>
      </p:sp>
      <p:pic>
        <p:nvPicPr>
          <p:cNvPr id="5" name="Picture 4" descr="EU Research Funding 2007-2013_For Presentations.BMP"/>
          <p:cNvPicPr>
            <a:picLocks noChangeAspect="1"/>
          </p:cNvPicPr>
          <p:nvPr/>
        </p:nvPicPr>
        <p:blipFill>
          <a:blip r:embed="rId2"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87624" y="1556792"/>
            <a:ext cx="6865690" cy="3822816"/>
          </a:xfrm>
          <a:prstGeom prst="rect">
            <a:avLst/>
          </a:prstGeom>
          <a:noFill/>
          <a:ln w="9525">
            <a:noFill/>
            <a:miter lim="800000"/>
            <a:headEnd/>
            <a:tailEnd/>
          </a:ln>
        </p:spPr>
      </p:pic>
      <p:sp>
        <p:nvSpPr>
          <p:cNvPr id="10" name="Content Placeholder 2"/>
          <p:cNvSpPr txBox="1">
            <a:spLocks/>
          </p:cNvSpPr>
          <p:nvPr/>
        </p:nvSpPr>
        <p:spPr bwMode="auto">
          <a:xfrm>
            <a:off x="0" y="5805264"/>
            <a:ext cx="8892480" cy="936104"/>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a:bodyPr>
          <a:lstStyle/>
          <a:p>
            <a:pPr marL="438150" indent="-319088">
              <a:buClr>
                <a:schemeClr val="accent1"/>
              </a:buClr>
              <a:buSzPct val="80000"/>
              <a:defRPr/>
            </a:pPr>
            <a:r>
              <a:rPr lang="en-US" dirty="0" smtClean="0">
                <a:latin typeface="+mn-lt"/>
              </a:rPr>
              <a:t>The positive arterio-venous dilution difference turning into negative soon after the end of crystalloid bolus was explained by </a:t>
            </a:r>
            <a:r>
              <a:rPr lang="en-US" b="1" dirty="0" smtClean="0">
                <a:solidFill>
                  <a:srgbClr val="C00000"/>
                </a:solidFill>
                <a:latin typeface="+mn-lt"/>
              </a:rPr>
              <a:t>transcapillary reflux </a:t>
            </a:r>
            <a:r>
              <a:rPr lang="en-US" dirty="0" smtClean="0">
                <a:latin typeface="+mn-lt"/>
              </a:rPr>
              <a:t>of excessive interstitial fluid</a:t>
            </a:r>
            <a:r>
              <a:rPr kumimoji="0" lang="en-US" b="0" i="0" u="none" strike="noStrike" kern="1200" cap="none" spc="0" normalizeH="0" baseline="0" noProof="1" smtClean="0">
                <a:ln>
                  <a:noFill/>
                </a:ln>
                <a:solidFill>
                  <a:schemeClr val="tx1"/>
                </a:solidFill>
                <a:effectLst/>
                <a:uLnTx/>
                <a:uFillTx/>
                <a:latin typeface="+mn-lt"/>
                <a:ea typeface="+mn-ea"/>
                <a:cs typeface="+mn-cs"/>
              </a:rPr>
              <a:t>.</a:t>
            </a:r>
            <a:endParaRPr kumimoji="0" lang="en-US" b="0" i="0" u="none" strike="noStrike" kern="1200" cap="none" spc="0" normalizeH="0" baseline="0" noProof="1" smtClean="0">
              <a:ln>
                <a:noFill/>
              </a:ln>
              <a:solidFill>
                <a:srgbClr val="0070C0"/>
              </a:solidFill>
              <a:effectLst/>
              <a:uLnTx/>
              <a:uFillTx/>
              <a:latin typeface="+mn-lt"/>
              <a:ea typeface="+mn-ea"/>
              <a:cs typeface="+mn-cs"/>
            </a:endParaRPr>
          </a:p>
        </p:txBody>
      </p:sp>
      <p:sp>
        <p:nvSpPr>
          <p:cNvPr id="3" name="Content Placeholder 2"/>
          <p:cNvSpPr>
            <a:spLocks noGrp="1"/>
          </p:cNvSpPr>
          <p:nvPr>
            <p:ph idx="1"/>
          </p:nvPr>
        </p:nvSpPr>
        <p:spPr>
          <a:xfrm>
            <a:off x="4499992" y="6453336"/>
            <a:ext cx="4355976" cy="260648"/>
          </a:xfrm>
        </p:spPr>
        <p:txBody>
          <a:bodyPr anchor="ctr" anchorCtr="0">
            <a:noAutofit/>
          </a:bodyPr>
          <a:lstStyle/>
          <a:p>
            <a:pPr algn="r">
              <a:lnSpc>
                <a:spcPct val="120000"/>
              </a:lnSpc>
              <a:buNone/>
            </a:pPr>
            <a:r>
              <a:rPr lang="lt-LT" sz="1100" dirty="0" smtClean="0">
                <a:latin typeface="Arial" pitchFamily="34" charset="0"/>
                <a:cs typeface="Arial" pitchFamily="34" charset="0"/>
              </a:rPr>
              <a:t>Andrijauskas </a:t>
            </a:r>
            <a:r>
              <a:rPr lang="lt-LT" sz="1100" i="1" dirty="0" smtClean="0">
                <a:latin typeface="Arial" pitchFamily="34" charset="0"/>
                <a:cs typeface="Arial" pitchFamily="34" charset="0"/>
              </a:rPr>
              <a:t>The Open Conference Proceedings Journal</a:t>
            </a:r>
            <a:r>
              <a:rPr lang="lt-LT" sz="1100" dirty="0" smtClean="0">
                <a:latin typeface="Arial" pitchFamily="34" charset="0"/>
                <a:cs typeface="Arial" pitchFamily="34" charset="0"/>
              </a:rPr>
              <a:t> </a:t>
            </a:r>
            <a:r>
              <a:rPr lang="en-US" sz="1100" dirty="0" smtClean="0">
                <a:latin typeface="Arial" pitchFamily="34" charset="0"/>
                <a:cs typeface="Arial" pitchFamily="34" charset="0"/>
              </a:rPr>
              <a:t>2012; </a:t>
            </a:r>
            <a:r>
              <a:rPr lang="lt-LT" sz="1100" dirty="0" smtClean="0">
                <a:latin typeface="Arial" pitchFamily="34" charset="0"/>
                <a:cs typeface="Arial" pitchFamily="34" charset="0"/>
              </a:rPr>
              <a:t>3</a:t>
            </a:r>
            <a:r>
              <a:rPr lang="en-US" sz="1100" dirty="0" smtClean="0">
                <a:latin typeface="Arial" pitchFamily="34" charset="0"/>
                <a:cs typeface="Arial" pitchFamily="34" charset="0"/>
              </a:rPr>
              <a:t>. </a:t>
            </a:r>
            <a:endParaRPr lang="lt-LT" sz="1100" dirty="0" smtClean="0">
              <a:solidFill>
                <a:srgbClr val="0070C0"/>
              </a:solidFill>
              <a:latin typeface="Arial" pitchFamily="34" charset="0"/>
              <a:cs typeface="Arial" pitchFamily="34" charset="0"/>
            </a:endParaRPr>
          </a:p>
        </p:txBody>
      </p:sp>
      <p:sp>
        <p:nvSpPr>
          <p:cNvPr id="7" name="Oval 6"/>
          <p:cNvSpPr/>
          <p:nvPr/>
        </p:nvSpPr>
        <p:spPr>
          <a:xfrm>
            <a:off x="2987824" y="2996952"/>
            <a:ext cx="648072" cy="648072"/>
          </a:xfrm>
          <a:prstGeom prst="ellipse">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Content Placeholder 2"/>
          <p:cNvSpPr txBox="1">
            <a:spLocks/>
          </p:cNvSpPr>
          <p:nvPr/>
        </p:nvSpPr>
        <p:spPr bwMode="auto">
          <a:xfrm>
            <a:off x="6444208" y="5157192"/>
            <a:ext cx="2519264" cy="404664"/>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marR="0" lvl="0" indent="-319088" algn="r" defTabSz="914400" rtl="0" eaLnBrk="1" fontAlgn="base" latinLnBrk="0" hangingPunct="1">
              <a:lnSpc>
                <a:spcPct val="120000"/>
              </a:lnSpc>
              <a:spcBef>
                <a:spcPct val="0"/>
              </a:spcBef>
              <a:spcAft>
                <a:spcPct val="0"/>
              </a:spcAft>
              <a:buClr>
                <a:schemeClr val="accent1"/>
              </a:buClr>
              <a:buSzPct val="80000"/>
              <a:buFont typeface="Wingdings 2" pitchFamily="18" charset="2"/>
              <a:buNone/>
              <a:tabLst/>
              <a:defRPr/>
            </a:pPr>
            <a:r>
              <a:rPr kumimoji="0" lang="en-US" sz="9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Svensen</a:t>
            </a:r>
            <a:r>
              <a:rPr kumimoji="0" lang="en-US" sz="900" b="0" i="0" u="none" strike="noStrike" kern="1200" cap="none" spc="0" normalizeH="0" baseline="0" noProof="0" dirty="0" smtClean="0">
                <a:ln>
                  <a:noFill/>
                </a:ln>
                <a:solidFill>
                  <a:schemeClr val="tx1"/>
                </a:solidFill>
                <a:effectLst/>
                <a:uLnTx/>
                <a:uFillTx/>
                <a:latin typeface="Arial" pitchFamily="34" charset="0"/>
                <a:cs typeface="Arial" pitchFamily="34" charset="0"/>
              </a:rPr>
              <a:t> C</a:t>
            </a:r>
            <a:r>
              <a:rPr kumimoji="0" lang="lt-LT" sz="900" b="0" i="0" u="none" strike="noStrike" kern="1200" cap="none" spc="0" normalizeH="0" baseline="0" noProof="0" dirty="0" smtClean="0">
                <a:ln>
                  <a:noFill/>
                </a:ln>
                <a:solidFill>
                  <a:schemeClr val="tx1"/>
                </a:solidFill>
                <a:effectLst/>
                <a:uLnTx/>
                <a:uFillTx/>
                <a:latin typeface="Arial" pitchFamily="34" charset="0"/>
                <a:cs typeface="Arial" pitchFamily="34" charset="0"/>
              </a:rPr>
              <a:t>H</a:t>
            </a:r>
            <a:r>
              <a:rPr kumimoji="0" lang="en-US" sz="9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900" b="0" i="1" u="none" strike="noStrike" kern="1200" cap="none" spc="0" normalizeH="0" baseline="0" noProof="0" dirty="0" err="1" smtClean="0">
                <a:ln>
                  <a:noFill/>
                </a:ln>
                <a:solidFill>
                  <a:srgbClr val="C00000"/>
                </a:solidFill>
                <a:effectLst/>
                <a:uLnTx/>
                <a:uFillTx/>
                <a:latin typeface="Arial" pitchFamily="34" charset="0"/>
                <a:cs typeface="Arial" pitchFamily="34" charset="0"/>
              </a:rPr>
              <a:t>Anesth</a:t>
            </a:r>
            <a:r>
              <a:rPr kumimoji="0" lang="en-US" sz="900" b="0" i="1" u="none" strike="noStrike" kern="1200" cap="none" spc="0" normalizeH="0" baseline="0" noProof="0" dirty="0" smtClean="0">
                <a:ln>
                  <a:noFill/>
                </a:ln>
                <a:solidFill>
                  <a:srgbClr val="C00000"/>
                </a:solidFill>
                <a:effectLst/>
                <a:uLnTx/>
                <a:uFillTx/>
                <a:latin typeface="Arial" pitchFamily="34" charset="0"/>
                <a:cs typeface="Arial" pitchFamily="34" charset="0"/>
              </a:rPr>
              <a:t> </a:t>
            </a:r>
            <a:r>
              <a:rPr kumimoji="0" lang="en-US" sz="900" b="0" i="1" u="none" strike="noStrike" kern="1200" cap="none" spc="0" normalizeH="0" baseline="0" noProof="0" dirty="0" err="1" smtClean="0">
                <a:ln>
                  <a:noFill/>
                </a:ln>
                <a:solidFill>
                  <a:srgbClr val="C00000"/>
                </a:solidFill>
                <a:effectLst/>
                <a:uLnTx/>
                <a:uFillTx/>
                <a:latin typeface="Arial" pitchFamily="34" charset="0"/>
                <a:cs typeface="Arial" pitchFamily="34" charset="0"/>
              </a:rPr>
              <a:t>Analg</a:t>
            </a:r>
            <a:r>
              <a:rPr kumimoji="0" lang="en-US" sz="900" b="0" i="1" u="none" strike="noStrike" kern="1200" cap="none" spc="0" normalizeH="0" baseline="0" noProof="0" dirty="0" smtClean="0">
                <a:ln>
                  <a:noFill/>
                </a:ln>
                <a:solidFill>
                  <a:srgbClr val="C00000"/>
                </a:solidFill>
                <a:effectLst/>
                <a:uLnTx/>
                <a:uFillTx/>
                <a:latin typeface="Arial" pitchFamily="34" charset="0"/>
                <a:cs typeface="Arial" pitchFamily="34" charset="0"/>
              </a:rPr>
              <a:t> </a:t>
            </a:r>
            <a:r>
              <a:rPr kumimoji="0" lang="en-US" sz="900" b="0" i="0" u="none" strike="noStrike" kern="1200" cap="none" spc="0" normalizeH="0" baseline="0" noProof="0" dirty="0" smtClean="0">
                <a:ln>
                  <a:noFill/>
                </a:ln>
                <a:solidFill>
                  <a:schemeClr val="tx1"/>
                </a:solidFill>
                <a:effectLst/>
                <a:uLnTx/>
                <a:uFillTx/>
                <a:latin typeface="Arial" pitchFamily="34" charset="0"/>
                <a:cs typeface="Arial" pitchFamily="34" charset="0"/>
              </a:rPr>
              <a:t>2009 108. </a:t>
            </a:r>
            <a:endParaRPr kumimoji="0" lang="lt-LT" sz="900" b="0" i="0" u="none" strike="noStrike" kern="1200" cap="none" spc="0" normalizeH="0" baseline="0" noProof="0" dirty="0" smtClean="0">
              <a:ln>
                <a:noFill/>
              </a:ln>
              <a:solidFill>
                <a:srgbClr val="0070C0"/>
              </a:solidFill>
              <a:effectLst/>
              <a:uLnTx/>
              <a:uFillTx/>
              <a:latin typeface="Arial" pitchFamily="34" charset="0"/>
              <a:cs typeface="Arial" pitchFamily="34" charset="0"/>
            </a:endParaRPr>
          </a:p>
        </p:txBody>
      </p:sp>
      <p:sp>
        <p:nvSpPr>
          <p:cNvPr id="11" name="Rectangle 8"/>
          <p:cNvSpPr>
            <a:spLocks noChangeArrowheads="1"/>
          </p:cNvSpPr>
          <p:nvPr/>
        </p:nvSpPr>
        <p:spPr bwMode="auto">
          <a:xfrm>
            <a:off x="827584" y="692696"/>
            <a:ext cx="7200800" cy="576064"/>
          </a:xfrm>
          <a:prstGeom prst="rect">
            <a:avLst/>
          </a:prstGeom>
          <a:noFill/>
          <a:ln w="9525">
            <a:noFill/>
            <a:miter lim="800000"/>
            <a:headEnd/>
            <a:tailEnd/>
          </a:ln>
        </p:spPr>
        <p:txBody>
          <a:bodyPr/>
          <a:lstStyle/>
          <a:p>
            <a:pPr marL="571500" indent="-571500">
              <a:lnSpc>
                <a:spcPct val="90000"/>
              </a:lnSpc>
              <a:spcBef>
                <a:spcPct val="20000"/>
              </a:spcBef>
              <a:buClr>
                <a:srgbClr val="CC0000"/>
              </a:buClr>
              <a:buFont typeface="Wingdings" pitchFamily="2" charset="2"/>
              <a:buNone/>
            </a:pPr>
            <a:r>
              <a:rPr lang="en-US" sz="2400" dirty="0" smtClean="0">
                <a:solidFill>
                  <a:srgbClr val="FFFF00"/>
                </a:solidFill>
                <a:latin typeface="Corbel" pitchFamily="34" charset="0"/>
              </a:rPr>
              <a:t>mini Volume Loading Test (mVLT) : the background</a:t>
            </a:r>
            <a:endParaRPr lang="en-US" sz="2400" dirty="0">
              <a:solidFill>
                <a:srgbClr val="FFFF00"/>
              </a:solidFill>
              <a:latin typeface="Corbel" pitchFamily="34" charset="0"/>
            </a:endParaRPr>
          </a:p>
        </p:txBody>
      </p:sp>
      <p:pic>
        <p:nvPicPr>
          <p:cNvPr id="9" name="Picture 8" descr="EU Research Funding 2007-2013_For Presentations.BMP"/>
          <p:cNvPicPr>
            <a:picLocks noChangeAspect="1"/>
          </p:cNvPicPr>
          <p:nvPr/>
        </p:nvPicPr>
        <p:blipFill>
          <a:blip r:embed="rId3"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heckerboard(across)">
                                      <p:cBhvr>
                                        <p:cTn id="12" dur="500"/>
                                        <p:tgtEl>
                                          <p:spTgt spid="2050"/>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5" presetClass="entr" presetSubtype="5"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heckerboard(down)">
                                      <p:cBhvr>
                                        <p:cTn id="19" dur="1000"/>
                                        <p:tgtEl>
                                          <p:spTgt spid="3">
                                            <p:txEl>
                                              <p:pRg st="0" end="0"/>
                                            </p:txEl>
                                          </p:spTgt>
                                        </p:tgtEl>
                                      </p:cBhvr>
                                    </p:animEffect>
                                  </p:childTnLst>
                                </p:cTn>
                              </p:par>
                            </p:childTnLst>
                          </p:cTn>
                        </p:par>
                        <p:par>
                          <p:cTn id="20" fill="hold">
                            <p:stCondLst>
                              <p:cond delay="1500"/>
                            </p:stCondLst>
                            <p:childTnLst>
                              <p:par>
                                <p:cTn id="21" presetID="5"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blinds(horizontal)">
                                      <p:cBhvr>
                                        <p:cTn id="2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bldP spid="7" grpId="0" animBg="1"/>
      <p:bldP spid="8" grpId="0" build="p"/>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80920" cy="792088"/>
          </a:xfrm>
        </p:spPr>
        <p:txBody>
          <a:bodyPr>
            <a:normAutofit/>
          </a:bodyPr>
          <a:lstStyle/>
          <a:p>
            <a:pPr algn="ctr" fontAlgn="auto">
              <a:spcAft>
                <a:spcPts val="0"/>
              </a:spcAft>
              <a:defRPr/>
            </a:pPr>
            <a:r>
              <a:rPr lang="en-US" sz="3200" dirty="0" smtClean="0"/>
              <a:t>T</a:t>
            </a:r>
            <a:r>
              <a:rPr lang="lt-LT" sz="3200" dirty="0" smtClean="0"/>
              <a:t>he </a:t>
            </a:r>
            <a:r>
              <a:rPr lang="en-US" sz="3200" dirty="0" smtClean="0"/>
              <a:t>‘</a:t>
            </a:r>
            <a:r>
              <a:rPr lang="en-US" sz="3200" i="1" dirty="0" smtClean="0"/>
              <a:t>transcapillary reflux’ </a:t>
            </a:r>
            <a:r>
              <a:rPr lang="lt-LT" sz="3200" dirty="0" smtClean="0"/>
              <a:t>model</a:t>
            </a:r>
            <a:endParaRPr lang="lt-LT" sz="3200" b="0" dirty="0">
              <a:solidFill>
                <a:schemeClr val="accent1">
                  <a:satMod val="150000"/>
                </a:schemeClr>
              </a:solidFill>
            </a:endParaRPr>
          </a:p>
        </p:txBody>
      </p:sp>
      <p:pic>
        <p:nvPicPr>
          <p:cNvPr id="9" name="Picture 8"/>
          <p:cNvPicPr/>
          <p:nvPr/>
        </p:nvPicPr>
        <p:blipFill>
          <a:blip r:embed="rId2" cstate="print"/>
          <a:srcRect l="1488" t="6393" r="1321" b="2055"/>
          <a:stretch>
            <a:fillRect/>
          </a:stretch>
        </p:blipFill>
        <p:spPr bwMode="auto">
          <a:xfrm>
            <a:off x="0" y="1628800"/>
            <a:ext cx="4572000" cy="3384376"/>
          </a:xfrm>
          <a:prstGeom prst="rect">
            <a:avLst/>
          </a:prstGeom>
          <a:noFill/>
          <a:ln w="9525">
            <a:noFill/>
            <a:miter lim="800000"/>
            <a:headEnd/>
            <a:tailEnd/>
          </a:ln>
        </p:spPr>
      </p:pic>
      <p:pic>
        <p:nvPicPr>
          <p:cNvPr id="11" name="Picture 10"/>
          <p:cNvPicPr/>
          <p:nvPr/>
        </p:nvPicPr>
        <p:blipFill>
          <a:blip r:embed="rId3" cstate="print"/>
          <a:srcRect l="11571" r="13388" b="7333"/>
          <a:stretch>
            <a:fillRect/>
          </a:stretch>
        </p:blipFill>
        <p:spPr bwMode="auto">
          <a:xfrm>
            <a:off x="467544" y="5589240"/>
            <a:ext cx="3312368" cy="936104"/>
          </a:xfrm>
          <a:prstGeom prst="rect">
            <a:avLst/>
          </a:prstGeom>
          <a:noFill/>
          <a:ln w="9525">
            <a:noFill/>
            <a:miter lim="800000"/>
            <a:headEnd/>
            <a:tailEnd/>
          </a:ln>
        </p:spPr>
      </p:pic>
      <p:pic>
        <p:nvPicPr>
          <p:cNvPr id="15" name="Picture 14"/>
          <p:cNvPicPr/>
          <p:nvPr/>
        </p:nvPicPr>
        <p:blipFill>
          <a:blip r:embed="rId4" cstate="print"/>
          <a:srcRect l="1157" t="7079" r="1321" b="1826"/>
          <a:stretch>
            <a:fillRect/>
          </a:stretch>
        </p:blipFill>
        <p:spPr bwMode="auto">
          <a:xfrm>
            <a:off x="4572000" y="3284984"/>
            <a:ext cx="4427984" cy="3240360"/>
          </a:xfrm>
          <a:prstGeom prst="rect">
            <a:avLst/>
          </a:prstGeom>
          <a:noFill/>
          <a:ln w="9525">
            <a:noFill/>
            <a:miter lim="800000"/>
            <a:headEnd/>
            <a:tailEnd/>
          </a:ln>
        </p:spPr>
      </p:pic>
      <p:sp>
        <p:nvSpPr>
          <p:cNvPr id="10" name="Content Placeholder 2"/>
          <p:cNvSpPr txBox="1">
            <a:spLocks/>
          </p:cNvSpPr>
          <p:nvPr/>
        </p:nvSpPr>
        <p:spPr bwMode="auto">
          <a:xfrm>
            <a:off x="720080" y="1124744"/>
            <a:ext cx="8423920"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lvl="0" indent="-319088" algn="r">
              <a:lnSpc>
                <a:spcPct val="120000"/>
              </a:lnSpc>
              <a:buClr>
                <a:schemeClr val="accent1"/>
              </a:buClr>
              <a:buSzPct val="80000"/>
            </a:pPr>
            <a:r>
              <a:rPr lang="lt-LT" sz="1100" dirty="0" smtClean="0">
                <a:solidFill>
                  <a:schemeClr val="bg1"/>
                </a:solidFill>
                <a:latin typeface="Arial" pitchFamily="34" charset="0"/>
                <a:cs typeface="Arial" pitchFamily="34" charset="0"/>
              </a:rPr>
              <a:t>Andrijauskas </a:t>
            </a:r>
            <a:r>
              <a:rPr lang="en-US" sz="1100" i="1" dirty="0" err="1" smtClean="0">
                <a:solidFill>
                  <a:schemeClr val="bg1"/>
                </a:solidFill>
              </a:rPr>
              <a:t>Eur</a:t>
            </a:r>
            <a:r>
              <a:rPr lang="en-US" sz="1100" i="1" dirty="0" smtClean="0">
                <a:solidFill>
                  <a:schemeClr val="bg1"/>
                </a:solidFill>
              </a:rPr>
              <a:t> J </a:t>
            </a:r>
            <a:r>
              <a:rPr lang="en-US" sz="1100" i="1" dirty="0" err="1" smtClean="0">
                <a:solidFill>
                  <a:schemeClr val="bg1"/>
                </a:solidFill>
              </a:rPr>
              <a:t>Anaesthesiol</a:t>
            </a:r>
            <a:r>
              <a:rPr lang="en-US" sz="1100" i="1" dirty="0" smtClean="0">
                <a:solidFill>
                  <a:schemeClr val="bg1"/>
                </a:solidFill>
              </a:rPr>
              <a:t> </a:t>
            </a:r>
            <a:r>
              <a:rPr lang="en-US" sz="1100" dirty="0" smtClean="0">
                <a:solidFill>
                  <a:schemeClr val="bg1"/>
                </a:solidFill>
              </a:rPr>
              <a:t>2012; 29: Supplement 47</a:t>
            </a:r>
            <a:r>
              <a:rPr lang="en-US" sz="1100" dirty="0" smtClean="0">
                <a:solidFill>
                  <a:schemeClr val="bg1"/>
                </a:solidFill>
                <a:latin typeface="Arial" pitchFamily="34" charset="0"/>
                <a:cs typeface="Arial" pitchFamily="34" charset="0"/>
              </a:rPr>
              <a:t>.           </a:t>
            </a: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Andrijauskas </a:t>
            </a:r>
            <a:r>
              <a:rPr kumimoji="0" lang="lt-LT" sz="1100" b="0" i="1"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The Open Conference Proceedings Journal</a:t>
            </a: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r>
              <a:rPr kumimoji="0" lang="en-US"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2012; </a:t>
            </a: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3</a:t>
            </a:r>
            <a:r>
              <a:rPr kumimoji="0" lang="en-US"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12" name="Oval 11"/>
          <p:cNvSpPr/>
          <p:nvPr/>
        </p:nvSpPr>
        <p:spPr>
          <a:xfrm>
            <a:off x="1115616" y="2708920"/>
            <a:ext cx="648072" cy="648072"/>
          </a:xfrm>
          <a:prstGeom prst="ellipse">
            <a:avLst/>
          </a:prstGeom>
          <a:solidFill>
            <a:srgbClr val="C00000">
              <a:alpha val="0"/>
            </a:srgbClr>
          </a:solidFill>
          <a:ln>
            <a:solidFill>
              <a:srgbClr val="06B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Oval 13"/>
          <p:cNvSpPr/>
          <p:nvPr/>
        </p:nvSpPr>
        <p:spPr>
          <a:xfrm>
            <a:off x="2123728" y="2132856"/>
            <a:ext cx="648072" cy="648072"/>
          </a:xfrm>
          <a:prstGeom prst="ellipse">
            <a:avLst/>
          </a:prstGeom>
          <a:solidFill>
            <a:srgbClr val="C00000">
              <a:alpha val="0"/>
            </a:srgb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Oval 16"/>
          <p:cNvSpPr/>
          <p:nvPr/>
        </p:nvSpPr>
        <p:spPr>
          <a:xfrm>
            <a:off x="5508104" y="4293096"/>
            <a:ext cx="648072" cy="648072"/>
          </a:xfrm>
          <a:prstGeom prst="ellipse">
            <a:avLst/>
          </a:prstGeom>
          <a:solidFill>
            <a:srgbClr val="C00000">
              <a:alpha val="0"/>
            </a:srgbClr>
          </a:solidFill>
          <a:ln>
            <a:solidFill>
              <a:srgbClr val="06B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Oval 17"/>
          <p:cNvSpPr/>
          <p:nvPr/>
        </p:nvSpPr>
        <p:spPr>
          <a:xfrm>
            <a:off x="6804248" y="3861048"/>
            <a:ext cx="504056" cy="504056"/>
          </a:xfrm>
          <a:prstGeom prst="ellipse">
            <a:avLst/>
          </a:prstGeom>
          <a:solidFill>
            <a:srgbClr val="C00000">
              <a:alpha val="0"/>
            </a:srgb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Oval 18"/>
          <p:cNvSpPr/>
          <p:nvPr/>
        </p:nvSpPr>
        <p:spPr>
          <a:xfrm>
            <a:off x="6372200" y="4149080"/>
            <a:ext cx="504056" cy="504056"/>
          </a:xfrm>
          <a:prstGeom prst="ellipse">
            <a:avLst/>
          </a:prstGeom>
          <a:solidFill>
            <a:srgbClr val="C00000">
              <a:alpha val="0"/>
            </a:srgb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Oval 19"/>
          <p:cNvSpPr/>
          <p:nvPr/>
        </p:nvSpPr>
        <p:spPr>
          <a:xfrm>
            <a:off x="6012160" y="5661248"/>
            <a:ext cx="1152128" cy="504056"/>
          </a:xfrm>
          <a:prstGeom prst="ellipse">
            <a:avLst/>
          </a:prstGeom>
          <a:solidFill>
            <a:srgbClr val="C00000">
              <a:alpha val="0"/>
            </a:srgbClr>
          </a:solidFill>
          <a:ln>
            <a:solidFill>
              <a:srgbClr val="CC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Oval 12"/>
          <p:cNvSpPr/>
          <p:nvPr/>
        </p:nvSpPr>
        <p:spPr>
          <a:xfrm>
            <a:off x="4572000" y="4941168"/>
            <a:ext cx="1440160" cy="1080120"/>
          </a:xfrm>
          <a:prstGeom prst="ellipse">
            <a:avLst/>
          </a:prstGeom>
          <a:solidFill>
            <a:srgbClr val="C00000">
              <a:alpha val="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Title 1"/>
          <p:cNvSpPr txBox="1">
            <a:spLocks/>
          </p:cNvSpPr>
          <p:nvPr/>
        </p:nvSpPr>
        <p:spPr>
          <a:xfrm>
            <a:off x="179512" y="5013176"/>
            <a:ext cx="4104456" cy="432048"/>
          </a:xfrm>
          <a:prstGeom prst="rect">
            <a:avLst/>
          </a:prstGeom>
        </p:spPr>
        <p:txBody>
          <a:bodyPr vert="horz" lIns="91440" rIns="45720" rtlCol="0" anchor="ctr">
            <a:normAutofit fontScale="85000" lnSpcReduction="10000"/>
            <a:scene3d>
              <a:camera prst="orthographicFront"/>
              <a:lightRig rig="threePt" dir="t">
                <a:rot lat="0" lon="0" rev="4800000"/>
              </a:lightRig>
            </a:scene3d>
            <a:sp3d prstMaterial="matte">
              <a:bevelT w="50800" h="1016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rgbClr val="0070C0"/>
                </a:solidFill>
                <a:effectLst/>
                <a:uLnTx/>
                <a:uFillTx/>
                <a:latin typeface="+mj-lt"/>
                <a:ea typeface="+mj-ea"/>
                <a:cs typeface="+mj-cs"/>
              </a:rPr>
              <a:t>Lymph efflux</a:t>
            </a:r>
            <a:r>
              <a:rPr kumimoji="0" lang="en-US" b="1" i="0" u="none" strike="noStrike" kern="1200" cap="none" spc="0" normalizeH="0" noProof="0" dirty="0" smtClean="0">
                <a:ln>
                  <a:noFill/>
                </a:ln>
                <a:solidFill>
                  <a:srgbClr val="0070C0"/>
                </a:solidFill>
                <a:effectLst/>
                <a:uLnTx/>
                <a:uFillTx/>
                <a:latin typeface="+mj-lt"/>
                <a:ea typeface="+mj-ea"/>
                <a:cs typeface="+mj-cs"/>
              </a:rPr>
              <a:t> matches </a:t>
            </a:r>
            <a:r>
              <a:rPr kumimoji="0" lang="en-US" b="1" i="0" u="none" strike="noStrike" kern="1200" cap="none" spc="0" normalizeH="0" noProof="0" dirty="0" err="1" smtClean="0">
                <a:ln>
                  <a:noFill/>
                </a:ln>
                <a:solidFill>
                  <a:srgbClr val="0070C0"/>
                </a:solidFill>
                <a:effectLst/>
                <a:uLnTx/>
                <a:uFillTx/>
                <a:latin typeface="+mj-lt"/>
                <a:ea typeface="+mj-ea"/>
                <a:cs typeface="+mj-cs"/>
              </a:rPr>
              <a:t>transcapilary</a:t>
            </a:r>
            <a:r>
              <a:rPr kumimoji="0" lang="en-US" b="1" i="0" u="none" strike="noStrike" kern="1200" cap="none" spc="0" normalizeH="0" noProof="0" dirty="0" smtClean="0">
                <a:ln>
                  <a:noFill/>
                </a:ln>
                <a:solidFill>
                  <a:srgbClr val="0070C0"/>
                </a:solidFill>
                <a:effectLst/>
                <a:uLnTx/>
                <a:uFillTx/>
                <a:latin typeface="+mj-lt"/>
                <a:ea typeface="+mj-ea"/>
                <a:cs typeface="+mj-cs"/>
              </a:rPr>
              <a:t> fluid influx</a:t>
            </a:r>
            <a:endParaRPr kumimoji="0" lang="lt-LT" b="0" i="0" u="none" strike="noStrike" kern="1200" cap="none" spc="0" normalizeH="0" baseline="0" noProof="0" dirty="0">
              <a:ln>
                <a:noFill/>
              </a:ln>
              <a:solidFill>
                <a:srgbClr val="0070C0"/>
              </a:solidFill>
              <a:effectLst/>
              <a:uLnTx/>
              <a:uFillTx/>
              <a:latin typeface="+mj-lt"/>
              <a:ea typeface="+mj-ea"/>
              <a:cs typeface="+mj-cs"/>
            </a:endParaRPr>
          </a:p>
        </p:txBody>
      </p:sp>
      <p:sp>
        <p:nvSpPr>
          <p:cNvPr id="21" name="Title 1"/>
          <p:cNvSpPr txBox="1">
            <a:spLocks/>
          </p:cNvSpPr>
          <p:nvPr/>
        </p:nvSpPr>
        <p:spPr>
          <a:xfrm>
            <a:off x="4788024" y="2852936"/>
            <a:ext cx="4104456" cy="432048"/>
          </a:xfrm>
          <a:prstGeom prst="rect">
            <a:avLst/>
          </a:prstGeom>
        </p:spPr>
        <p:txBody>
          <a:bodyPr vert="horz" lIns="91440" rIns="45720" rtlCol="0" anchor="ctr">
            <a:normAutofit fontScale="77500" lnSpcReduction="20000"/>
            <a:scene3d>
              <a:camera prst="orthographicFront"/>
              <a:lightRig rig="threePt" dir="t">
                <a:rot lat="0" lon="0" rev="4800000"/>
              </a:lightRig>
            </a:scene3d>
            <a:sp3d prstMaterial="matte">
              <a:bevelT w="50800" h="10160"/>
            </a:sp3d>
          </a:bodyPr>
          <a:lstStyle/>
          <a:p>
            <a:pPr lvl="0" algn="ctr" fontAlgn="auto">
              <a:spcAft>
                <a:spcPts val="0"/>
              </a:spcAft>
              <a:defRPr/>
            </a:pPr>
            <a:r>
              <a:rPr lang="en-US" b="1" dirty="0" smtClean="0">
                <a:solidFill>
                  <a:srgbClr val="0070C0"/>
                </a:solidFill>
                <a:latin typeface="+mn-lt"/>
              </a:rPr>
              <a:t>Transcapillary fluid influx overcomes l</a:t>
            </a:r>
            <a:r>
              <a:rPr kumimoji="0" lang="en-US" b="1" i="0" u="none" strike="noStrike" kern="1200" cap="none" spc="0" normalizeH="0" baseline="0" noProof="0" dirty="0" err="1" smtClean="0">
                <a:ln>
                  <a:noFill/>
                </a:ln>
                <a:solidFill>
                  <a:srgbClr val="0070C0"/>
                </a:solidFill>
                <a:effectLst/>
                <a:uLnTx/>
                <a:uFillTx/>
                <a:latin typeface="+mn-lt"/>
                <a:ea typeface="+mj-ea"/>
                <a:cs typeface="+mj-cs"/>
              </a:rPr>
              <a:t>ymph</a:t>
            </a:r>
            <a:r>
              <a:rPr kumimoji="0" lang="en-US" b="1" i="0" u="none" strike="noStrike" kern="1200" cap="none" spc="0" normalizeH="0" baseline="0" noProof="0" dirty="0" smtClean="0">
                <a:ln>
                  <a:noFill/>
                </a:ln>
                <a:solidFill>
                  <a:srgbClr val="0070C0"/>
                </a:solidFill>
                <a:effectLst/>
                <a:uLnTx/>
                <a:uFillTx/>
                <a:latin typeface="+mn-lt"/>
                <a:ea typeface="+mj-ea"/>
                <a:cs typeface="+mj-cs"/>
              </a:rPr>
              <a:t> efflux</a:t>
            </a:r>
            <a:endParaRPr kumimoji="0" lang="lt-LT" b="0" i="0" u="none" strike="noStrike" kern="1200" cap="none" spc="0" normalizeH="0" baseline="0" noProof="0" dirty="0">
              <a:ln>
                <a:noFill/>
              </a:ln>
              <a:solidFill>
                <a:srgbClr val="0070C0"/>
              </a:solidFill>
              <a:effectLst/>
              <a:uLnTx/>
              <a:uFillTx/>
              <a:latin typeface="+mn-lt"/>
              <a:ea typeface="+mj-ea"/>
              <a:cs typeface="+mj-cs"/>
            </a:endParaRPr>
          </a:p>
        </p:txBody>
      </p:sp>
      <p:sp>
        <p:nvSpPr>
          <p:cNvPr id="22" name="Oval 21"/>
          <p:cNvSpPr/>
          <p:nvPr/>
        </p:nvSpPr>
        <p:spPr>
          <a:xfrm>
            <a:off x="179512" y="3501008"/>
            <a:ext cx="936104" cy="1008112"/>
          </a:xfrm>
          <a:prstGeom prst="ellipse">
            <a:avLst/>
          </a:prstGeom>
          <a:solidFill>
            <a:srgbClr val="C00000">
              <a:alpha val="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3" name="Picture 22" descr="EU Research Funding 2007-2013_For Presentations.BMP"/>
          <p:cNvPicPr>
            <a:picLocks noChangeAspect="1"/>
          </p:cNvPicPr>
          <p:nvPr/>
        </p:nvPicPr>
        <p:blipFill>
          <a:blip r:embed="rId5"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par>
                                <p:cTn id="18" presetID="5"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heckerboard(across)">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childTnLst>
                          </p:cTn>
                        </p:par>
                        <p:par>
                          <p:cTn id="41" fill="hold">
                            <p:stCondLst>
                              <p:cond delay="500"/>
                            </p:stCondLst>
                            <p:childTnLst>
                              <p:par>
                                <p:cTn id="42" presetID="5" presetClass="entr" presetSubtype="1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heckerboard(across)">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heckerboard(across)">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checkerboard(across)">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checkerboard(across)">
                                      <p:cBhvr>
                                        <p:cTn id="59" dur="500"/>
                                        <p:tgtEl>
                                          <p:spTgt spid="19"/>
                                        </p:tgtEl>
                                      </p:cBhvr>
                                    </p:animEffect>
                                  </p:childTnLst>
                                </p:cTn>
                              </p:par>
                            </p:childTnLst>
                          </p:cTn>
                        </p:par>
                        <p:par>
                          <p:cTn id="60" fill="hold">
                            <p:stCondLst>
                              <p:cond delay="500"/>
                            </p:stCondLst>
                            <p:childTnLst>
                              <p:par>
                                <p:cTn id="61" presetID="5" presetClass="entr" presetSubtype="1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checkerboard(across)">
                                      <p:cBhvr>
                                        <p:cTn id="63" dur="500"/>
                                        <p:tgtEl>
                                          <p:spTgt spid="20"/>
                                        </p:tgtEl>
                                      </p:cBhvr>
                                    </p:animEffect>
                                  </p:childTnLst>
                                </p:cTn>
                              </p:par>
                            </p:childTnLst>
                          </p:cTn>
                        </p:par>
                        <p:par>
                          <p:cTn id="64" fill="hold">
                            <p:stCondLst>
                              <p:cond delay="1000"/>
                            </p:stCondLst>
                            <p:childTnLst>
                              <p:par>
                                <p:cTn id="65" presetID="5" presetClass="entr" presetSubtype="1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heckerboard(across)">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4" grpId="0" animBg="1"/>
      <p:bldP spid="17" grpId="0" animBg="1"/>
      <p:bldP spid="18" grpId="0" animBg="1"/>
      <p:bldP spid="19" grpId="0" animBg="1"/>
      <p:bldP spid="20" grpId="0" animBg="1"/>
      <p:bldP spid="13" grpId="0" animBg="1"/>
      <p:bldP spid="16" grpId="0"/>
      <p:bldP spid="21" grpId="0"/>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cstate="print"/>
          <a:srcRect l="3636" t="2948" r="1653" b="1999"/>
          <a:stretch>
            <a:fillRect/>
          </a:stretch>
        </p:blipFill>
        <p:spPr bwMode="auto">
          <a:xfrm>
            <a:off x="1475656" y="1628800"/>
            <a:ext cx="5796136" cy="4248472"/>
          </a:xfrm>
          <a:prstGeom prst="rect">
            <a:avLst/>
          </a:prstGeom>
          <a:noFill/>
          <a:ln w="9525">
            <a:noFill/>
            <a:miter lim="800000"/>
            <a:headEnd/>
            <a:tailEnd/>
          </a:ln>
        </p:spPr>
      </p:pic>
      <p:sp>
        <p:nvSpPr>
          <p:cNvPr id="5" name="Oval 4"/>
          <p:cNvSpPr/>
          <p:nvPr/>
        </p:nvSpPr>
        <p:spPr>
          <a:xfrm>
            <a:off x="2843808" y="3068960"/>
            <a:ext cx="648072" cy="648072"/>
          </a:xfrm>
          <a:prstGeom prst="ellipse">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Oval 6"/>
          <p:cNvSpPr/>
          <p:nvPr/>
        </p:nvSpPr>
        <p:spPr>
          <a:xfrm>
            <a:off x="4139952" y="4797152"/>
            <a:ext cx="504056" cy="504056"/>
          </a:xfrm>
          <a:prstGeom prst="ellipse">
            <a:avLst/>
          </a:prstGeom>
          <a:solidFill>
            <a:srgbClr val="C00000">
              <a:alpha val="0"/>
            </a:srgbClr>
          </a:solidFill>
          <a:ln>
            <a:solidFill>
              <a:srgbClr val="00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Oval 8"/>
          <p:cNvSpPr/>
          <p:nvPr/>
        </p:nvSpPr>
        <p:spPr>
          <a:xfrm>
            <a:off x="2915816" y="4077072"/>
            <a:ext cx="504056" cy="504056"/>
          </a:xfrm>
          <a:prstGeom prst="ellipse">
            <a:avLst/>
          </a:prstGeom>
          <a:solidFill>
            <a:srgbClr val="C00000">
              <a:alpha val="0"/>
            </a:srgbClr>
          </a:solidFill>
          <a:ln>
            <a:solidFill>
              <a:srgbClr val="00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0" name="Picture 9"/>
          <p:cNvPicPr/>
          <p:nvPr/>
        </p:nvPicPr>
        <p:blipFill>
          <a:blip r:embed="rId3" cstate="print"/>
          <a:srcRect l="11571" r="13388" b="7333"/>
          <a:stretch>
            <a:fillRect/>
          </a:stretch>
        </p:blipFill>
        <p:spPr bwMode="auto">
          <a:xfrm>
            <a:off x="0" y="5949280"/>
            <a:ext cx="2987824" cy="764704"/>
          </a:xfrm>
          <a:prstGeom prst="rect">
            <a:avLst/>
          </a:prstGeom>
          <a:noFill/>
          <a:ln w="9525">
            <a:noFill/>
            <a:miter lim="800000"/>
            <a:headEnd/>
            <a:tailEnd/>
          </a:ln>
        </p:spPr>
      </p:pic>
      <p:sp>
        <p:nvSpPr>
          <p:cNvPr id="12" name="Oval 11"/>
          <p:cNvSpPr/>
          <p:nvPr/>
        </p:nvSpPr>
        <p:spPr>
          <a:xfrm>
            <a:off x="4572000" y="4149080"/>
            <a:ext cx="648072" cy="648072"/>
          </a:xfrm>
          <a:prstGeom prst="ellipse">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3" name="Picture 5"/>
          <p:cNvPicPr>
            <a:picLocks noChangeAspect="1" noChangeArrowheads="1"/>
          </p:cNvPicPr>
          <p:nvPr/>
        </p:nvPicPr>
        <p:blipFill>
          <a:blip r:embed="rId4" cstate="print"/>
          <a:srcRect l="30183" r="17436" b="13429"/>
          <a:stretch>
            <a:fillRect/>
          </a:stretch>
        </p:blipFill>
        <p:spPr bwMode="auto">
          <a:xfrm flipH="1">
            <a:off x="5292080" y="2164261"/>
            <a:ext cx="2160240" cy="3378340"/>
          </a:xfrm>
          <a:prstGeom prst="rect">
            <a:avLst/>
          </a:prstGeom>
          <a:noFill/>
          <a:ln w="19050" algn="ctr">
            <a:solidFill>
              <a:schemeClr val="accent2"/>
            </a:solidFill>
            <a:miter lim="800000"/>
            <a:headEnd/>
            <a:tailEnd/>
          </a:ln>
        </p:spPr>
      </p:pic>
      <p:sp>
        <p:nvSpPr>
          <p:cNvPr id="15" name="Title 1"/>
          <p:cNvSpPr txBox="1">
            <a:spLocks/>
          </p:cNvSpPr>
          <p:nvPr/>
        </p:nvSpPr>
        <p:spPr>
          <a:xfrm>
            <a:off x="179512" y="476672"/>
            <a:ext cx="8784976" cy="792088"/>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bg1"/>
                </a:solidFill>
                <a:effectLst/>
                <a:uLnTx/>
                <a:uFillTx/>
                <a:latin typeface="+mj-lt"/>
                <a:ea typeface="+mj-ea"/>
                <a:cs typeface="+mj-cs"/>
              </a:rPr>
              <a:t>Soon after the overloading </a:t>
            </a:r>
            <a:r>
              <a:rPr kumimoji="0" lang="en-US" sz="2000" b="1" i="0" u="none" strike="noStrike" kern="1200" cap="none" spc="0" normalizeH="0" noProof="0" dirty="0" smtClean="0">
                <a:ln>
                  <a:noFill/>
                </a:ln>
                <a:solidFill>
                  <a:schemeClr val="bg1"/>
                </a:solidFill>
                <a:effectLst/>
                <a:uLnTx/>
                <a:uFillTx/>
                <a:latin typeface="+mj-lt"/>
                <a:ea typeface="+mj-ea"/>
                <a:cs typeface="+mj-cs"/>
              </a:rPr>
              <a:t>infusion, a transcapillary rea</a:t>
            </a:r>
            <a:r>
              <a:rPr lang="en-US" sz="2000" b="1" dirty="0" err="1" smtClean="0">
                <a:solidFill>
                  <a:schemeClr val="bg1"/>
                </a:solidFill>
                <a:latin typeface="+mj-lt"/>
                <a:ea typeface="+mj-ea"/>
                <a:cs typeface="+mj-cs"/>
              </a:rPr>
              <a:t>bsorption</a:t>
            </a:r>
            <a:r>
              <a:rPr lang="en-US" sz="2000" b="1" dirty="0" smtClean="0">
                <a:solidFill>
                  <a:schemeClr val="bg1"/>
                </a:solidFill>
                <a:latin typeface="+mj-lt"/>
                <a:ea typeface="+mj-ea"/>
                <a:cs typeface="+mj-cs"/>
              </a:rPr>
              <a:t> of excessive interstitial fluid begins resulting in </a:t>
            </a:r>
            <a:r>
              <a:rPr lang="en-US" sz="2000" b="1" u="sng" dirty="0" smtClean="0">
                <a:solidFill>
                  <a:schemeClr val="bg1"/>
                </a:solidFill>
                <a:latin typeface="+mj-lt"/>
                <a:ea typeface="+mj-ea"/>
                <a:cs typeface="+mj-cs"/>
              </a:rPr>
              <a:t>negative arterio-venous dilution difference</a:t>
            </a:r>
            <a:endParaRPr kumimoji="0" lang="lt-LT" sz="2000" b="0" i="0" u="sng" strike="noStrike" kern="1200" cap="none" spc="0" normalizeH="0" baseline="0" noProof="0" dirty="0">
              <a:ln>
                <a:noFill/>
              </a:ln>
              <a:solidFill>
                <a:schemeClr val="bg1"/>
              </a:solidFill>
              <a:effectLst/>
              <a:uLnTx/>
              <a:uFillTx/>
              <a:latin typeface="+mj-lt"/>
              <a:ea typeface="+mj-ea"/>
              <a:cs typeface="+mj-cs"/>
            </a:endParaRPr>
          </a:p>
        </p:txBody>
      </p:sp>
      <p:sp>
        <p:nvSpPr>
          <p:cNvPr id="16" name="Oval 15"/>
          <p:cNvSpPr/>
          <p:nvPr/>
        </p:nvSpPr>
        <p:spPr>
          <a:xfrm>
            <a:off x="1619672" y="4221088"/>
            <a:ext cx="1440160" cy="1080120"/>
          </a:xfrm>
          <a:prstGeom prst="ellipse">
            <a:avLst/>
          </a:prstGeom>
          <a:solidFill>
            <a:srgbClr val="C00000">
              <a:alpha val="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7" name="Picture 16" descr="EU Research Funding 2007-2013_For Presentations.BMP"/>
          <p:cNvPicPr>
            <a:picLocks noChangeAspect="1"/>
          </p:cNvPicPr>
          <p:nvPr/>
        </p:nvPicPr>
        <p:blipFill>
          <a:blip r:embed="rId5"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1"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par>
                          <p:cTn id="16" fill="hold">
                            <p:stCondLst>
                              <p:cond delay="500"/>
                            </p:stCondLst>
                            <p:childTnLst>
                              <p:par>
                                <p:cTn id="17" presetID="5" presetClass="entr" presetSubtype="1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heckerboard(across)">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heckerboard(across)">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32"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ox(out)">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5" grpId="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cstate="print"/>
          <a:srcRect l="4779" t="2675" r="2776" b="7919"/>
          <a:stretch>
            <a:fillRect/>
          </a:stretch>
        </p:blipFill>
        <p:spPr bwMode="auto">
          <a:xfrm>
            <a:off x="467544" y="1844824"/>
            <a:ext cx="3816424" cy="3685174"/>
          </a:xfrm>
          <a:prstGeom prst="rect">
            <a:avLst/>
          </a:prstGeom>
          <a:noFill/>
          <a:ln w="28575" algn="ctr">
            <a:solidFill>
              <a:srgbClr val="0070C0"/>
            </a:solidFill>
            <a:miter lim="800000"/>
            <a:headEnd/>
            <a:tailEnd/>
          </a:ln>
          <a:effectLst/>
        </p:spPr>
      </p:pic>
      <p:sp>
        <p:nvSpPr>
          <p:cNvPr id="8" name="Rectangle 3"/>
          <p:cNvSpPr txBox="1">
            <a:spLocks noChangeArrowheads="1"/>
          </p:cNvSpPr>
          <p:nvPr/>
        </p:nvSpPr>
        <p:spPr bwMode="auto">
          <a:xfrm>
            <a:off x="4283968" y="1556792"/>
            <a:ext cx="4860032" cy="18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defRPr/>
            </a:pPr>
            <a:r>
              <a:rPr kumimoji="0" lang="lt-LT" b="0" i="0" u="none" strike="noStrike" kern="0" cap="none" spc="0" normalizeH="0" baseline="0" noProof="0" dirty="0" smtClean="0">
                <a:ln>
                  <a:noFill/>
                </a:ln>
                <a:solidFill>
                  <a:srgbClr val="C00000"/>
                </a:solidFill>
                <a:effectLst/>
                <a:uLnTx/>
                <a:uFillTx/>
                <a:latin typeface="+mn-lt"/>
                <a:ea typeface="+mn-ea"/>
                <a:cs typeface="+mn-cs"/>
              </a:rPr>
              <a:t>Non</a:t>
            </a:r>
            <a:r>
              <a:rPr kumimoji="0" lang="en-US" b="0" i="0" u="none" strike="noStrike" kern="0" cap="none" spc="0" normalizeH="0" baseline="0" noProof="0" dirty="0" smtClean="0">
                <a:ln>
                  <a:noFill/>
                </a:ln>
                <a:solidFill>
                  <a:srgbClr val="C00000"/>
                </a:solidFill>
                <a:effectLst/>
                <a:uLnTx/>
                <a:uFillTx/>
                <a:latin typeface="+mn-lt"/>
                <a:ea typeface="+mn-ea"/>
                <a:cs typeface="+mn-cs"/>
              </a:rPr>
              <a:t>-</a:t>
            </a:r>
            <a:r>
              <a:rPr kumimoji="0" lang="lt-LT" b="0" i="0" u="none" strike="noStrike" kern="0" cap="none" spc="0" normalizeH="0" baseline="0" noProof="0" dirty="0" smtClean="0">
                <a:ln>
                  <a:noFill/>
                </a:ln>
                <a:solidFill>
                  <a:srgbClr val="C00000"/>
                </a:solidFill>
                <a:effectLst/>
                <a:uLnTx/>
                <a:uFillTx/>
                <a:latin typeface="+mn-lt"/>
                <a:ea typeface="+mn-ea"/>
                <a:cs typeface="+mn-cs"/>
              </a:rPr>
              <a:t>invasively measured hemoglobin such as  SpHb</a:t>
            </a:r>
            <a:r>
              <a:rPr kumimoji="0" lang="lt-LT" b="0" i="0" u="none" strike="noStrike" kern="0" cap="none" spc="0" normalizeH="0" baseline="30000" noProof="0" dirty="0" smtClean="0">
                <a:ln>
                  <a:noFill/>
                </a:ln>
                <a:solidFill>
                  <a:srgbClr val="C00000"/>
                </a:solidFill>
                <a:effectLst/>
                <a:uLnTx/>
                <a:uFillTx/>
                <a:latin typeface="+mn-lt"/>
                <a:ea typeface="+mn-ea"/>
                <a:cs typeface="+mn-cs"/>
              </a:rPr>
              <a:t>TM</a:t>
            </a:r>
            <a:r>
              <a:rPr kumimoji="0" lang="lt-LT" b="0" i="0" u="none" strike="noStrike" kern="0" cap="none" spc="0" normalizeH="0" baseline="0" noProof="0" dirty="0" smtClean="0">
                <a:ln>
                  <a:noFill/>
                </a:ln>
                <a:solidFill>
                  <a:srgbClr val="C00000"/>
                </a:solidFill>
                <a:effectLst/>
                <a:uLnTx/>
                <a:uFillTx/>
                <a:latin typeface="+mn-lt"/>
                <a:ea typeface="+mn-ea"/>
                <a:cs typeface="+mn-cs"/>
              </a:rPr>
              <a:t> </a:t>
            </a:r>
            <a:r>
              <a:rPr lang="lt-LT" kern="0" dirty="0" smtClean="0">
                <a:latin typeface="+mn-lt"/>
              </a:rPr>
              <a:t>measured by Radical 7  from Masimo Corp., Irvine, CA, USA </a:t>
            </a:r>
            <a:r>
              <a:rPr lang="en-US" kern="0" dirty="0" smtClean="0">
                <a:latin typeface="+mn-lt"/>
              </a:rPr>
              <a:t>should</a:t>
            </a:r>
            <a:r>
              <a:rPr lang="lt-LT" kern="0" dirty="0" smtClean="0">
                <a:latin typeface="+mn-lt"/>
              </a:rPr>
              <a:t> be addressed as capillary, because </a:t>
            </a:r>
            <a:r>
              <a:rPr lang="en-US" kern="0" dirty="0" smtClean="0">
                <a:latin typeface="+mn-lt"/>
              </a:rPr>
              <a:t>the </a:t>
            </a:r>
            <a:r>
              <a:rPr lang="lt-LT" kern="0" dirty="0" smtClean="0">
                <a:latin typeface="+mn-lt"/>
              </a:rPr>
              <a:t>spectrophotometric </a:t>
            </a:r>
            <a:r>
              <a:rPr lang="en-US" kern="0" dirty="0" smtClean="0">
                <a:latin typeface="+mn-lt"/>
              </a:rPr>
              <a:t>technique </a:t>
            </a:r>
            <a:r>
              <a:rPr lang="lt-LT" kern="0" dirty="0" smtClean="0">
                <a:latin typeface="+mn-lt"/>
              </a:rPr>
              <a:t>scan</a:t>
            </a:r>
            <a:r>
              <a:rPr lang="en-US" kern="0" dirty="0" smtClean="0">
                <a:latin typeface="+mn-lt"/>
              </a:rPr>
              <a:t>s </a:t>
            </a:r>
            <a:r>
              <a:rPr lang="lt-LT" kern="0" dirty="0" smtClean="0">
                <a:latin typeface="+mn-lt"/>
              </a:rPr>
              <a:t>capillaries </a:t>
            </a:r>
            <a:r>
              <a:rPr lang="en-US" kern="0" dirty="0" smtClean="0">
                <a:latin typeface="+mn-lt"/>
              </a:rPr>
              <a:t>of</a:t>
            </a:r>
            <a:r>
              <a:rPr lang="lt-LT" kern="0" dirty="0" smtClean="0">
                <a:latin typeface="+mn-lt"/>
              </a:rPr>
              <a:t> derma</a:t>
            </a:r>
            <a:r>
              <a:rPr lang="en-US" kern="0" dirty="0" smtClean="0">
                <a:latin typeface="+mn-lt"/>
              </a:rPr>
              <a:t> </a:t>
            </a:r>
            <a:r>
              <a:rPr lang="lt-LT" kern="0" dirty="0" smtClean="0">
                <a:latin typeface="+mn-lt"/>
              </a:rPr>
              <a:t>under the finger nail.</a:t>
            </a:r>
            <a:endParaRPr kumimoji="0" lang="lt-LT" b="0" i="0" u="none" strike="noStrike" kern="0" cap="none" spc="0" normalizeH="0" baseline="0" noProof="0" dirty="0">
              <a:ln>
                <a:noFill/>
              </a:ln>
              <a:effectLst/>
              <a:uLnTx/>
              <a:uFillTx/>
              <a:latin typeface="+mn-lt"/>
              <a:ea typeface="+mn-ea"/>
              <a:cs typeface="+mn-cs"/>
            </a:endParaRPr>
          </a:p>
        </p:txBody>
      </p:sp>
      <p:sp>
        <p:nvSpPr>
          <p:cNvPr id="10" name="Title 1"/>
          <p:cNvSpPr>
            <a:spLocks noGrp="1"/>
          </p:cNvSpPr>
          <p:nvPr>
            <p:ph type="title"/>
          </p:nvPr>
        </p:nvSpPr>
        <p:spPr>
          <a:xfrm>
            <a:off x="251520" y="620688"/>
            <a:ext cx="8892480" cy="643472"/>
          </a:xfrm>
        </p:spPr>
        <p:txBody>
          <a:bodyPr>
            <a:normAutofit fontScale="90000"/>
          </a:bodyPr>
          <a:lstStyle/>
          <a:p>
            <a:pPr fontAlgn="auto">
              <a:spcAft>
                <a:spcPts val="0"/>
              </a:spcAft>
              <a:defRPr/>
            </a:pPr>
            <a:r>
              <a:rPr lang="en-US" sz="2400" dirty="0" smtClean="0">
                <a:effectLst>
                  <a:outerShdw blurRad="38100" dist="38100" dir="2700000" algn="tl">
                    <a:srgbClr val="000000">
                      <a:alpha val="43137"/>
                    </a:srgbClr>
                  </a:outerShdw>
                </a:effectLst>
              </a:rPr>
              <a:t>Clinical interpretation of noninvasive </a:t>
            </a:r>
            <a:r>
              <a:rPr lang="lt-LT" sz="2400" dirty="0" smtClean="0">
                <a:effectLst>
                  <a:outerShdw blurRad="38100" dist="38100" dir="2700000" algn="tl">
                    <a:srgbClr val="000000">
                      <a:alpha val="43137"/>
                    </a:srgbClr>
                  </a:outerShdw>
                </a:effectLst>
              </a:rPr>
              <a:t>Hb: </a:t>
            </a:r>
            <a:r>
              <a:rPr lang="lt-LT" sz="2400" b="0" dirty="0" smtClean="0"/>
              <a:t>capillary</a:t>
            </a:r>
            <a:r>
              <a:rPr lang="en-US" sz="2400" b="0" dirty="0" smtClean="0"/>
              <a:t> </a:t>
            </a:r>
            <a:r>
              <a:rPr lang="lt-LT" sz="2400" b="0" dirty="0" smtClean="0"/>
              <a:t>rather than </a:t>
            </a:r>
            <a:r>
              <a:rPr lang="en-US" sz="2400" b="0" dirty="0" smtClean="0"/>
              <a:t>large vessel</a:t>
            </a:r>
            <a:endParaRPr lang="lt-LT" sz="2400" b="0" dirty="0">
              <a:solidFill>
                <a:schemeClr val="accent1">
                  <a:satMod val="150000"/>
                </a:schemeClr>
              </a:solidFill>
            </a:endParaRPr>
          </a:p>
        </p:txBody>
      </p:sp>
      <p:pic>
        <p:nvPicPr>
          <p:cNvPr id="12" name="Picture 2"/>
          <p:cNvPicPr>
            <a:picLocks noChangeAspect="1" noChangeArrowheads="1"/>
          </p:cNvPicPr>
          <p:nvPr/>
        </p:nvPicPr>
        <p:blipFill>
          <a:blip r:embed="rId4" cstate="print"/>
          <a:srcRect l="25768" t="49011" r="32582"/>
          <a:stretch>
            <a:fillRect/>
          </a:stretch>
        </p:blipFill>
        <p:spPr bwMode="auto">
          <a:xfrm>
            <a:off x="1691680" y="5705872"/>
            <a:ext cx="1239072" cy="1152128"/>
          </a:xfrm>
          <a:prstGeom prst="rect">
            <a:avLst/>
          </a:prstGeom>
          <a:noFill/>
          <a:ln w="9525">
            <a:noFill/>
            <a:miter lim="800000"/>
            <a:headEnd/>
            <a:tailEnd/>
          </a:ln>
          <a:effectLst/>
        </p:spPr>
      </p:pic>
      <p:sp>
        <p:nvSpPr>
          <p:cNvPr id="7" name="Content Placeholder 2"/>
          <p:cNvSpPr txBox="1">
            <a:spLocks/>
          </p:cNvSpPr>
          <p:nvPr/>
        </p:nvSpPr>
        <p:spPr bwMode="auto">
          <a:xfrm>
            <a:off x="4355976" y="3356992"/>
            <a:ext cx="4788024" cy="36004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kumimoji="0" lang="en-US" sz="1000" b="0" i="0" u="none" strike="noStrike" kern="1200" cap="none" spc="0" normalizeH="0" baseline="0" noProof="1" smtClean="0">
                <a:ln>
                  <a:noFill/>
                </a:ln>
                <a:solidFill>
                  <a:srgbClr val="2118D8"/>
                </a:solidFill>
                <a:effectLst/>
                <a:uLnTx/>
                <a:uFillTx/>
                <a:latin typeface="Arial" pitchFamily="34" charset="0"/>
                <a:cs typeface="Arial" pitchFamily="34" charset="0"/>
              </a:rPr>
              <a:t>Andrijauskas et al. </a:t>
            </a:r>
            <a:r>
              <a:rPr lang="en-US" sz="1000" i="1" noProof="1" smtClean="0">
                <a:solidFill>
                  <a:srgbClr val="2118D8"/>
                </a:solidFill>
                <a:latin typeface="Arial" pitchFamily="34" charset="0"/>
                <a:cs typeface="Arial" pitchFamily="34" charset="0"/>
              </a:rPr>
              <a:t>The Open Conference Proceedings Journal,</a:t>
            </a:r>
            <a:r>
              <a:rPr lang="en-US" sz="1000" noProof="1" smtClean="0">
                <a:solidFill>
                  <a:srgbClr val="2118D8"/>
                </a:solidFill>
                <a:latin typeface="Arial" pitchFamily="34" charset="0"/>
                <a:cs typeface="Arial" pitchFamily="34" charset="0"/>
              </a:rPr>
              <a:t> 2012; 3:42-51</a:t>
            </a:r>
            <a:r>
              <a:rPr kumimoji="0" lang="en-US" sz="1000" b="0" i="0" u="none" strike="noStrike" kern="1200" cap="none" spc="0" normalizeH="0" baseline="0" noProof="1" smtClean="0">
                <a:ln>
                  <a:noFill/>
                </a:ln>
                <a:solidFill>
                  <a:srgbClr val="2118D8"/>
                </a:solidFill>
                <a:effectLst/>
                <a:uLnTx/>
                <a:uFillTx/>
                <a:latin typeface="Arial" pitchFamily="34" charset="0"/>
                <a:cs typeface="Arial" pitchFamily="34" charset="0"/>
              </a:rPr>
              <a:t>. </a:t>
            </a:r>
          </a:p>
        </p:txBody>
      </p:sp>
      <p:sp>
        <p:nvSpPr>
          <p:cNvPr id="11" name="Content Placeholder 2"/>
          <p:cNvSpPr txBox="1">
            <a:spLocks/>
          </p:cNvSpPr>
          <p:nvPr/>
        </p:nvSpPr>
        <p:spPr bwMode="auto">
          <a:xfrm>
            <a:off x="4355976" y="3573016"/>
            <a:ext cx="4788024" cy="36004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20000"/>
              </a:lnSpc>
              <a:buClr>
                <a:schemeClr val="accent1"/>
              </a:buClr>
              <a:buSzPct val="80000"/>
            </a:pPr>
            <a:r>
              <a:rPr kumimoji="0" lang="en-US" sz="1000" b="0" i="0" u="none" strike="noStrike" kern="1200" cap="none" spc="0" normalizeH="0" baseline="0" noProof="1" smtClean="0">
                <a:ln>
                  <a:noFill/>
                </a:ln>
                <a:solidFill>
                  <a:srgbClr val="2118D8"/>
                </a:solidFill>
                <a:effectLst/>
                <a:uLnTx/>
                <a:uFillTx/>
                <a:latin typeface="Arial" pitchFamily="34" charset="0"/>
                <a:cs typeface="Arial" pitchFamily="34" charset="0"/>
              </a:rPr>
              <a:t>Andrijauskas et al. </a:t>
            </a:r>
            <a:r>
              <a:rPr lang="en-US" sz="1000" i="1" noProof="1" smtClean="0">
                <a:solidFill>
                  <a:srgbClr val="2118D8"/>
                </a:solidFill>
                <a:latin typeface="Arial" pitchFamily="34" charset="0"/>
                <a:cs typeface="Arial" pitchFamily="34" charset="0"/>
              </a:rPr>
              <a:t>Eur J Anaesthesiol, </a:t>
            </a:r>
            <a:r>
              <a:rPr lang="en-US" sz="1000" noProof="1" smtClean="0">
                <a:solidFill>
                  <a:srgbClr val="2118D8"/>
                </a:solidFill>
                <a:latin typeface="Arial" pitchFamily="34" charset="0"/>
                <a:cs typeface="Arial" pitchFamily="34" charset="0"/>
              </a:rPr>
              <a:t>May 2012; Supplement 47</a:t>
            </a:r>
            <a:r>
              <a:rPr kumimoji="0" lang="en-US" sz="1000" b="0" i="0" u="none" strike="noStrike" kern="1200" cap="none" spc="0" normalizeH="0" baseline="0" noProof="1" smtClean="0">
                <a:ln>
                  <a:noFill/>
                </a:ln>
                <a:solidFill>
                  <a:srgbClr val="2118D8"/>
                </a:solidFill>
                <a:effectLst/>
                <a:uLnTx/>
                <a:uFillTx/>
                <a:latin typeface="Arial" pitchFamily="34" charset="0"/>
                <a:cs typeface="Arial" pitchFamily="34" charset="0"/>
              </a:rPr>
              <a:t>. </a:t>
            </a:r>
          </a:p>
        </p:txBody>
      </p:sp>
      <p:pic>
        <p:nvPicPr>
          <p:cNvPr id="14" name="Picture 2"/>
          <p:cNvPicPr>
            <a:picLocks noChangeAspect="1" noChangeArrowheads="1"/>
          </p:cNvPicPr>
          <p:nvPr/>
        </p:nvPicPr>
        <p:blipFill>
          <a:blip r:embed="rId5" cstate="print"/>
          <a:srcRect/>
          <a:stretch>
            <a:fillRect/>
          </a:stretch>
        </p:blipFill>
        <p:spPr bwMode="auto">
          <a:xfrm>
            <a:off x="3203848" y="5733256"/>
            <a:ext cx="1296144" cy="882963"/>
          </a:xfrm>
          <a:prstGeom prst="rect">
            <a:avLst/>
          </a:prstGeom>
          <a:noFill/>
          <a:ln w="9525">
            <a:noFill/>
            <a:miter lim="800000"/>
            <a:headEnd/>
            <a:tailEnd/>
          </a:ln>
        </p:spPr>
      </p:pic>
      <p:pic>
        <p:nvPicPr>
          <p:cNvPr id="17" name="Picture 7" descr="69"/>
          <p:cNvPicPr>
            <a:picLocks noChangeAspect="1" noChangeArrowheads="1"/>
          </p:cNvPicPr>
          <p:nvPr/>
        </p:nvPicPr>
        <p:blipFill>
          <a:blip r:embed="rId6" cstate="print"/>
          <a:srcRect l="11385" t="36962" r="7657" b="21245"/>
          <a:stretch>
            <a:fillRect/>
          </a:stretch>
        </p:blipFill>
        <p:spPr bwMode="auto">
          <a:xfrm>
            <a:off x="4644008" y="4005064"/>
            <a:ext cx="4092505" cy="1584176"/>
          </a:xfrm>
          <a:prstGeom prst="rect">
            <a:avLst/>
          </a:prstGeom>
          <a:noFill/>
          <a:ln w="9525">
            <a:solidFill>
              <a:srgbClr val="3366CC"/>
            </a:solidFill>
            <a:miter lim="800000"/>
            <a:headEnd/>
            <a:tailEnd/>
          </a:ln>
        </p:spPr>
      </p:pic>
      <p:pic>
        <p:nvPicPr>
          <p:cNvPr id="13" name="Picture 12" descr="EU Research Funding 2007-2013_For Presentations.BMP"/>
          <p:cNvPicPr>
            <a:picLocks noChangeAspect="1"/>
          </p:cNvPicPr>
          <p:nvPr/>
        </p:nvPicPr>
        <p:blipFill>
          <a:blip r:embed="rId7"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8" presetClass="entr" presetSubtype="3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amond(out)">
                                      <p:cBhvr>
                                        <p:cTn id="11" dur="2000"/>
                                        <p:tgtEl>
                                          <p:spTgt spid="17"/>
                                        </p:tgtEl>
                                      </p:cBhvr>
                                    </p:animEffect>
                                  </p:childTnLst>
                                </p:cTn>
                              </p:par>
                              <p:par>
                                <p:cTn id="12" presetID="8" presetClass="entr" presetSubtype="32"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amond(out)">
                                      <p:cBhvr>
                                        <p:cTn id="14" dur="2000"/>
                                        <p:tgtEl>
                                          <p:spTgt spid="14"/>
                                        </p:tgtEl>
                                      </p:cBhvr>
                                    </p:animEffect>
                                  </p:childTnLst>
                                </p:cTn>
                              </p:par>
                              <p:par>
                                <p:cTn id="15" presetID="8" presetClass="entr" presetSubtype="3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out)">
                                      <p:cBhvr>
                                        <p:cTn id="17" dur="2000"/>
                                        <p:tgtEl>
                                          <p:spTgt spid="12"/>
                                        </p:tgtEl>
                                      </p:cBhvr>
                                    </p:animEffect>
                                  </p:childTnLst>
                                </p:cTn>
                              </p:par>
                              <p:par>
                                <p:cTn id="18" presetID="5"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5"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down)">
                                      <p:cBhvr>
                                        <p:cTn id="25" dur="500"/>
                                        <p:tgtEl>
                                          <p:spTgt spid="8"/>
                                        </p:tgtEl>
                                      </p:cBhvr>
                                    </p:animEffect>
                                  </p:childTnLst>
                                </p:cTn>
                              </p:par>
                              <p:par>
                                <p:cTn id="26" presetID="5" presetClass="entr" presetSubtype="5" fill="hold" grpId="0" nodeType="with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checkerboard(down)">
                                      <p:cBhvr>
                                        <p:cTn id="28" dur="500"/>
                                        <p:tgtEl>
                                          <p:spTgt spid="7">
                                            <p:txEl>
                                              <p:pRg st="0" end="0"/>
                                            </p:txEl>
                                          </p:spTgt>
                                        </p:tgtEl>
                                      </p:cBhvr>
                                    </p:animEffect>
                                  </p:childTnLst>
                                </p:cTn>
                              </p:par>
                              <p:par>
                                <p:cTn id="29" presetID="5" presetClass="entr" presetSubtype="5"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checkerboard(down)">
                                      <p:cBhvr>
                                        <p:cTn id="3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build="p"/>
      <p:bldP spid="1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971600" y="3861049"/>
            <a:ext cx="706987" cy="1296144"/>
          </a:xfrm>
          <a:prstGeom prst="rect">
            <a:avLst/>
          </a:prstGeom>
          <a:noFill/>
          <a:ln w="28575">
            <a:solidFill>
              <a:srgbClr val="3366CC"/>
            </a:solidFill>
            <a:miter lim="800000"/>
            <a:headEnd/>
            <a:tailEnd/>
          </a:ln>
        </p:spPr>
      </p:pic>
      <p:sp>
        <p:nvSpPr>
          <p:cNvPr id="8" name="Right Arrow 1"/>
          <p:cNvSpPr>
            <a:spLocks noChangeArrowheads="1"/>
          </p:cNvSpPr>
          <p:nvPr/>
        </p:nvSpPr>
        <p:spPr bwMode="auto">
          <a:xfrm flipV="1">
            <a:off x="1547664" y="3645024"/>
            <a:ext cx="936104" cy="648070"/>
          </a:xfrm>
          <a:prstGeom prst="rightArrow">
            <a:avLst>
              <a:gd name="adj1" fmla="val 50000"/>
              <a:gd name="adj2" fmla="val 39212"/>
            </a:avLst>
          </a:prstGeom>
          <a:solidFill>
            <a:srgbClr val="92D050"/>
          </a:solidFill>
          <a:ln w="25400" algn="ctr">
            <a:solidFill>
              <a:srgbClr val="26697A"/>
            </a:solidFill>
            <a:miter lim="800000"/>
            <a:headEnd/>
            <a:tailEnd/>
          </a:ln>
        </p:spPr>
        <p:txBody>
          <a:bodyPr rot="10800000" anchor="ctr"/>
          <a:lstStyle/>
          <a:p>
            <a:pPr algn="ctr"/>
            <a:r>
              <a:rPr lang="en-US" dirty="0" smtClean="0">
                <a:solidFill>
                  <a:srgbClr val="FFFFFF"/>
                </a:solidFill>
                <a:latin typeface="Constantia" pitchFamily="18" charset="0"/>
              </a:rPr>
              <a:t>5</a:t>
            </a:r>
            <a:r>
              <a:rPr lang="lt-LT" dirty="0" smtClean="0">
                <a:solidFill>
                  <a:srgbClr val="FFFFFF"/>
                </a:solidFill>
                <a:latin typeface="Constantia" pitchFamily="18" charset="0"/>
              </a:rPr>
              <a:t> </a:t>
            </a:r>
            <a:r>
              <a:rPr lang="en-US" dirty="0" smtClean="0">
                <a:solidFill>
                  <a:srgbClr val="FFFFFF"/>
                </a:solidFill>
                <a:latin typeface="Constantia" pitchFamily="18" charset="0"/>
              </a:rPr>
              <a:t>min</a:t>
            </a:r>
            <a:r>
              <a:rPr lang="en-US" dirty="0">
                <a:solidFill>
                  <a:srgbClr val="FFFFFF"/>
                </a:solidFill>
                <a:latin typeface="Constantia" pitchFamily="18" charset="0"/>
              </a:rPr>
              <a:t>.</a:t>
            </a:r>
          </a:p>
        </p:txBody>
      </p:sp>
      <p:sp>
        <p:nvSpPr>
          <p:cNvPr id="9" name="Right Arrow 1"/>
          <p:cNvSpPr>
            <a:spLocks noChangeArrowheads="1"/>
          </p:cNvSpPr>
          <p:nvPr/>
        </p:nvSpPr>
        <p:spPr bwMode="auto">
          <a:xfrm rot="5400000" flipV="1">
            <a:off x="2519771" y="3969061"/>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sp>
        <p:nvSpPr>
          <p:cNvPr id="15" name="Right Arrow 1"/>
          <p:cNvSpPr>
            <a:spLocks noChangeArrowheads="1"/>
          </p:cNvSpPr>
          <p:nvPr/>
        </p:nvSpPr>
        <p:spPr bwMode="auto">
          <a:xfrm rot="5400000" flipV="1">
            <a:off x="287523" y="3897053"/>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pic>
        <p:nvPicPr>
          <p:cNvPr id="16" name="Picture 2"/>
          <p:cNvPicPr>
            <a:picLocks noChangeAspect="1" noChangeArrowheads="1"/>
          </p:cNvPicPr>
          <p:nvPr/>
        </p:nvPicPr>
        <p:blipFill>
          <a:blip r:embed="rId3" cstate="print"/>
          <a:srcRect/>
          <a:stretch>
            <a:fillRect/>
          </a:stretch>
        </p:blipFill>
        <p:spPr bwMode="auto">
          <a:xfrm>
            <a:off x="3275856" y="3933057"/>
            <a:ext cx="706987" cy="1296144"/>
          </a:xfrm>
          <a:prstGeom prst="rect">
            <a:avLst/>
          </a:prstGeom>
          <a:noFill/>
          <a:ln w="28575">
            <a:solidFill>
              <a:srgbClr val="3366CC"/>
            </a:solidFill>
            <a:miter lim="800000"/>
            <a:headEnd/>
            <a:tailEnd/>
          </a:ln>
        </p:spPr>
      </p:pic>
      <p:sp>
        <p:nvSpPr>
          <p:cNvPr id="17" name="Right Arrow 1"/>
          <p:cNvSpPr>
            <a:spLocks noChangeArrowheads="1"/>
          </p:cNvSpPr>
          <p:nvPr/>
        </p:nvSpPr>
        <p:spPr bwMode="auto">
          <a:xfrm flipV="1">
            <a:off x="4067944" y="4437112"/>
            <a:ext cx="936104" cy="648070"/>
          </a:xfrm>
          <a:prstGeom prst="rightArrow">
            <a:avLst>
              <a:gd name="adj1" fmla="val 50000"/>
              <a:gd name="adj2" fmla="val 39212"/>
            </a:avLst>
          </a:prstGeom>
          <a:solidFill>
            <a:srgbClr val="92D050"/>
          </a:solidFill>
          <a:ln w="25400" algn="ctr">
            <a:solidFill>
              <a:srgbClr val="26697A"/>
            </a:solidFill>
            <a:miter lim="800000"/>
            <a:headEnd/>
            <a:tailEnd/>
          </a:ln>
        </p:spPr>
        <p:txBody>
          <a:bodyPr rot="10800000" anchor="ctr"/>
          <a:lstStyle/>
          <a:p>
            <a:pPr algn="ctr"/>
            <a:r>
              <a:rPr lang="en-US" dirty="0" smtClean="0">
                <a:solidFill>
                  <a:srgbClr val="FFFFFF"/>
                </a:solidFill>
                <a:latin typeface="Constantia" pitchFamily="18" charset="0"/>
              </a:rPr>
              <a:t>5</a:t>
            </a:r>
            <a:r>
              <a:rPr lang="lt-LT" dirty="0" smtClean="0">
                <a:solidFill>
                  <a:srgbClr val="FFFFFF"/>
                </a:solidFill>
                <a:latin typeface="Constantia" pitchFamily="18" charset="0"/>
              </a:rPr>
              <a:t> </a:t>
            </a:r>
            <a:r>
              <a:rPr lang="en-US" dirty="0" smtClean="0">
                <a:solidFill>
                  <a:srgbClr val="FFFFFF"/>
                </a:solidFill>
                <a:latin typeface="Constantia" pitchFamily="18" charset="0"/>
              </a:rPr>
              <a:t>min</a:t>
            </a:r>
            <a:r>
              <a:rPr lang="en-US" dirty="0">
                <a:solidFill>
                  <a:srgbClr val="FFFFFF"/>
                </a:solidFill>
                <a:latin typeface="Constantia" pitchFamily="18" charset="0"/>
              </a:rPr>
              <a:t>.</a:t>
            </a:r>
          </a:p>
        </p:txBody>
      </p:sp>
      <p:sp>
        <p:nvSpPr>
          <p:cNvPr id="18" name="Right Arrow 1"/>
          <p:cNvSpPr>
            <a:spLocks noChangeArrowheads="1"/>
          </p:cNvSpPr>
          <p:nvPr/>
        </p:nvSpPr>
        <p:spPr bwMode="auto">
          <a:xfrm rot="5400000" flipV="1">
            <a:off x="4824027" y="4041069"/>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pic>
        <p:nvPicPr>
          <p:cNvPr id="19" name="Picture 2"/>
          <p:cNvPicPr>
            <a:picLocks noChangeAspect="1" noChangeArrowheads="1"/>
          </p:cNvPicPr>
          <p:nvPr/>
        </p:nvPicPr>
        <p:blipFill>
          <a:blip r:embed="rId3" cstate="print"/>
          <a:srcRect/>
          <a:stretch>
            <a:fillRect/>
          </a:stretch>
        </p:blipFill>
        <p:spPr bwMode="auto">
          <a:xfrm>
            <a:off x="5580112" y="3933056"/>
            <a:ext cx="706987" cy="1296144"/>
          </a:xfrm>
          <a:prstGeom prst="rect">
            <a:avLst/>
          </a:prstGeom>
          <a:noFill/>
          <a:ln w="28575">
            <a:solidFill>
              <a:srgbClr val="3366CC"/>
            </a:solidFill>
            <a:miter lim="800000"/>
            <a:headEnd/>
            <a:tailEnd/>
          </a:ln>
        </p:spPr>
      </p:pic>
      <p:sp>
        <p:nvSpPr>
          <p:cNvPr id="20" name="Right Arrow 1"/>
          <p:cNvSpPr>
            <a:spLocks noChangeArrowheads="1"/>
          </p:cNvSpPr>
          <p:nvPr/>
        </p:nvSpPr>
        <p:spPr bwMode="auto">
          <a:xfrm flipV="1">
            <a:off x="6372200" y="4509120"/>
            <a:ext cx="936104" cy="648070"/>
          </a:xfrm>
          <a:prstGeom prst="rightArrow">
            <a:avLst>
              <a:gd name="adj1" fmla="val 50000"/>
              <a:gd name="adj2" fmla="val 39212"/>
            </a:avLst>
          </a:prstGeom>
          <a:solidFill>
            <a:srgbClr val="92D050"/>
          </a:solidFill>
          <a:ln w="25400" algn="ctr">
            <a:solidFill>
              <a:srgbClr val="26697A"/>
            </a:solidFill>
            <a:miter lim="800000"/>
            <a:headEnd/>
            <a:tailEnd/>
          </a:ln>
        </p:spPr>
        <p:txBody>
          <a:bodyPr rot="10800000" anchor="ctr"/>
          <a:lstStyle/>
          <a:p>
            <a:pPr algn="ctr"/>
            <a:r>
              <a:rPr lang="en-US" dirty="0" smtClean="0">
                <a:solidFill>
                  <a:srgbClr val="FFFFFF"/>
                </a:solidFill>
                <a:latin typeface="Constantia" pitchFamily="18" charset="0"/>
              </a:rPr>
              <a:t>5</a:t>
            </a:r>
            <a:r>
              <a:rPr lang="lt-LT" dirty="0" smtClean="0">
                <a:solidFill>
                  <a:srgbClr val="FFFFFF"/>
                </a:solidFill>
                <a:latin typeface="Constantia" pitchFamily="18" charset="0"/>
              </a:rPr>
              <a:t> </a:t>
            </a:r>
            <a:r>
              <a:rPr lang="en-US" dirty="0" smtClean="0">
                <a:solidFill>
                  <a:srgbClr val="FFFFFF"/>
                </a:solidFill>
                <a:latin typeface="Constantia" pitchFamily="18" charset="0"/>
              </a:rPr>
              <a:t>min</a:t>
            </a:r>
            <a:r>
              <a:rPr lang="en-US" dirty="0">
                <a:solidFill>
                  <a:srgbClr val="FFFFFF"/>
                </a:solidFill>
                <a:latin typeface="Constantia" pitchFamily="18" charset="0"/>
              </a:rPr>
              <a:t>.</a:t>
            </a:r>
          </a:p>
        </p:txBody>
      </p:sp>
      <p:sp>
        <p:nvSpPr>
          <p:cNvPr id="21" name="Right Arrow 1"/>
          <p:cNvSpPr>
            <a:spLocks noChangeArrowheads="1"/>
          </p:cNvSpPr>
          <p:nvPr/>
        </p:nvSpPr>
        <p:spPr bwMode="auto">
          <a:xfrm rot="5400000" flipV="1">
            <a:off x="7128283" y="4113077"/>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sp>
        <p:nvSpPr>
          <p:cNvPr id="37" name="Arc 36"/>
          <p:cNvSpPr/>
          <p:nvPr/>
        </p:nvSpPr>
        <p:spPr>
          <a:xfrm>
            <a:off x="539552" y="3501008"/>
            <a:ext cx="2376264" cy="1224136"/>
          </a:xfrm>
          <a:prstGeom prst="arc">
            <a:avLst>
              <a:gd name="adj1" fmla="val 11769597"/>
              <a:gd name="adj2" fmla="val 21018753"/>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a:off x="683568" y="3212976"/>
            <a:ext cx="4464496" cy="1512168"/>
          </a:xfrm>
          <a:prstGeom prst="arc">
            <a:avLst>
              <a:gd name="adj1" fmla="val 11237782"/>
              <a:gd name="adj2" fmla="val 7653"/>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a:off x="539552" y="3212976"/>
            <a:ext cx="6912768" cy="1584176"/>
          </a:xfrm>
          <a:prstGeom prst="arc">
            <a:avLst>
              <a:gd name="adj1" fmla="val 11061631"/>
              <a:gd name="adj2" fmla="val 50958"/>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3"/>
          <p:cNvSpPr txBox="1">
            <a:spLocks noChangeArrowheads="1"/>
          </p:cNvSpPr>
          <p:nvPr/>
        </p:nvSpPr>
        <p:spPr bwMode="auto">
          <a:xfrm>
            <a:off x="0" y="2060848"/>
            <a:ext cx="9144000" cy="6480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200" dirty="0" smtClean="0">
                <a:solidFill>
                  <a:srgbClr val="C00000"/>
                </a:solidFill>
                <a:effectLst>
                  <a:outerShdw blurRad="38100" dist="38100" dir="2700000" algn="tl">
                    <a:srgbClr val="000000">
                      <a:alpha val="43137"/>
                    </a:srgbClr>
                  </a:outerShdw>
                </a:effectLst>
                <a:latin typeface="+mn-lt"/>
              </a:rPr>
              <a:t>Step  1. </a:t>
            </a:r>
            <a:r>
              <a:rPr lang="lt-LT" sz="2200" dirty="0" smtClean="0">
                <a:latin typeface="+mn-lt"/>
              </a:rPr>
              <a:t>Calculating </a:t>
            </a:r>
            <a:r>
              <a:rPr lang="lt-LT" sz="2200" i="1" dirty="0" smtClean="0">
                <a:solidFill>
                  <a:srgbClr val="C00000"/>
                </a:solidFill>
              </a:rPr>
              <a:t>plasma dilution </a:t>
            </a:r>
            <a:r>
              <a:rPr lang="en-US" sz="2200" dirty="0" smtClean="0">
                <a:latin typeface="+mn-lt"/>
              </a:rPr>
              <a:t>as</a:t>
            </a:r>
            <a:r>
              <a:rPr lang="lt-LT" sz="2200" dirty="0" smtClean="0">
                <a:latin typeface="+mn-lt"/>
              </a:rPr>
              <a:t> fractional change of Hb </a:t>
            </a:r>
            <a:r>
              <a:rPr lang="en-US" sz="2200" dirty="0" smtClean="0">
                <a:latin typeface="+mn-lt"/>
              </a:rPr>
              <a:t>from </a:t>
            </a:r>
            <a:r>
              <a:rPr lang="lt-LT" sz="2200" dirty="0" smtClean="0">
                <a:latin typeface="+mn-lt"/>
              </a:rPr>
              <a:t>baseline</a:t>
            </a:r>
            <a:r>
              <a:rPr kumimoji="0" lang="lt-LT" sz="2200" b="0" i="0" u="none" strike="noStrike" kern="0" cap="none" spc="0" normalizeH="0" baseline="0" noProof="0" dirty="0" smtClean="0">
                <a:ln>
                  <a:noFill/>
                </a:ln>
                <a:solidFill>
                  <a:schemeClr val="tx1"/>
                </a:solidFill>
                <a:effectLst/>
                <a:uLnTx/>
                <a:uFillTx/>
                <a:latin typeface="+mn-lt"/>
                <a:ea typeface="+mn-ea"/>
                <a:cs typeface="+mn-cs"/>
              </a:rPr>
              <a:t>.</a:t>
            </a:r>
            <a:endParaRPr kumimoji="0" lang="lt-LT" sz="2200" b="0" i="0" u="none" strike="noStrike" kern="0" cap="none" spc="0" normalizeH="0" baseline="0" noProof="0" dirty="0">
              <a:ln>
                <a:noFill/>
              </a:ln>
              <a:solidFill>
                <a:schemeClr val="tx1"/>
              </a:solidFill>
              <a:effectLst/>
              <a:uLnTx/>
              <a:uFillTx/>
              <a:latin typeface="+mn-lt"/>
              <a:ea typeface="+mn-ea"/>
              <a:cs typeface="+mn-cs"/>
            </a:endParaRPr>
          </a:p>
        </p:txBody>
      </p:sp>
      <p:sp>
        <p:nvSpPr>
          <p:cNvPr id="27" name="Rectangle 3"/>
          <p:cNvSpPr txBox="1">
            <a:spLocks noChangeArrowheads="1"/>
          </p:cNvSpPr>
          <p:nvPr/>
        </p:nvSpPr>
        <p:spPr bwMode="auto">
          <a:xfrm>
            <a:off x="7092280" y="3356992"/>
            <a:ext cx="1656184" cy="6480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dilution-3</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28" name="Rectangle 3"/>
          <p:cNvSpPr txBox="1">
            <a:spLocks noChangeArrowheads="1"/>
          </p:cNvSpPr>
          <p:nvPr/>
        </p:nvSpPr>
        <p:spPr bwMode="auto">
          <a:xfrm>
            <a:off x="4932040" y="3284984"/>
            <a:ext cx="1656184" cy="6480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dilution-2</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29" name="Rectangle 3"/>
          <p:cNvSpPr txBox="1">
            <a:spLocks noChangeArrowheads="1"/>
          </p:cNvSpPr>
          <p:nvPr/>
        </p:nvSpPr>
        <p:spPr bwMode="auto">
          <a:xfrm>
            <a:off x="2411760" y="3284984"/>
            <a:ext cx="1656184" cy="6480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dilution-1</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32" name="Title 1"/>
          <p:cNvSpPr>
            <a:spLocks noGrp="1"/>
          </p:cNvSpPr>
          <p:nvPr>
            <p:ph type="title"/>
          </p:nvPr>
        </p:nvSpPr>
        <p:spPr>
          <a:xfrm>
            <a:off x="1115616" y="404664"/>
            <a:ext cx="6696744" cy="787488"/>
          </a:xfrm>
        </p:spPr>
        <p:txBody>
          <a:bodyPr>
            <a:normAutofit/>
          </a:bodyPr>
          <a:lstStyle/>
          <a:p>
            <a:pPr algn="ctr" fontAlgn="auto">
              <a:spcAft>
                <a:spcPts val="0"/>
              </a:spcAft>
              <a:defRPr/>
            </a:pPr>
            <a:r>
              <a:rPr lang="en-US" sz="3200" dirty="0" smtClean="0">
                <a:effectLst>
                  <a:outerShdw blurRad="38100" dist="38100" dir="2700000" algn="tl">
                    <a:srgbClr val="000000">
                      <a:alpha val="43137"/>
                    </a:srgbClr>
                  </a:outerShdw>
                </a:effectLst>
              </a:rPr>
              <a:t>The </a:t>
            </a:r>
            <a:r>
              <a:rPr lang="lt-LT" sz="3200" dirty="0" smtClean="0">
                <a:effectLst>
                  <a:outerShdw blurRad="38100" dist="38100" dir="2700000" algn="tl">
                    <a:srgbClr val="000000">
                      <a:alpha val="43137"/>
                    </a:srgbClr>
                  </a:outerShdw>
                </a:effectLst>
              </a:rPr>
              <a:t>mVLT</a:t>
            </a:r>
            <a:r>
              <a:rPr lang="en-US" sz="3200" dirty="0" smtClean="0">
                <a:effectLst>
                  <a:outerShdw blurRad="38100" dist="38100" dir="2700000" algn="tl">
                    <a:srgbClr val="000000">
                      <a:alpha val="43137"/>
                    </a:srgbClr>
                  </a:outerShdw>
                </a:effectLst>
              </a:rPr>
              <a:t> method</a:t>
            </a:r>
            <a:r>
              <a:rPr lang="lt-LT" sz="3200" b="0" dirty="0" smtClean="0"/>
              <a:t>: how it works</a:t>
            </a:r>
            <a:endParaRPr lang="lt-LT" sz="3200" b="0" dirty="0">
              <a:solidFill>
                <a:schemeClr val="accent1">
                  <a:satMod val="150000"/>
                </a:schemeClr>
              </a:solidFill>
            </a:endParaRPr>
          </a:p>
        </p:txBody>
      </p:sp>
      <p:sp>
        <p:nvSpPr>
          <p:cNvPr id="34" name="Rectangle 3"/>
          <p:cNvSpPr txBox="1">
            <a:spLocks noChangeArrowheads="1"/>
          </p:cNvSpPr>
          <p:nvPr/>
        </p:nvSpPr>
        <p:spPr bwMode="auto">
          <a:xfrm>
            <a:off x="0" y="1700808"/>
            <a:ext cx="9144000" cy="12241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200" dirty="0" smtClean="0">
                <a:latin typeface="+mn-lt"/>
              </a:rPr>
              <a:t>The </a:t>
            </a:r>
            <a:r>
              <a:rPr lang="en-US" sz="2200" dirty="0" smtClean="0">
                <a:latin typeface="+mn-lt"/>
              </a:rPr>
              <a:t>unique </a:t>
            </a:r>
            <a:r>
              <a:rPr lang="lt-LT" sz="2200" dirty="0" smtClean="0">
                <a:latin typeface="+mn-lt"/>
              </a:rPr>
              <a:t>mathematical algorithm is used for processing of plasma dilution related parameters – the invasively and/or noninvasive obtained </a:t>
            </a:r>
            <a:r>
              <a:rPr lang="lt-LT" sz="2200" dirty="0" smtClean="0">
                <a:solidFill>
                  <a:srgbClr val="C00000"/>
                </a:solidFill>
                <a:latin typeface="+mn-lt"/>
              </a:rPr>
              <a:t>hemoglobin concentration (Hb)</a:t>
            </a:r>
            <a:r>
              <a:rPr lang="lt-LT" sz="2200" dirty="0" smtClean="0">
                <a:latin typeface="+mn-lt"/>
              </a:rPr>
              <a:t>. </a:t>
            </a:r>
          </a:p>
          <a:p>
            <a:pPr marL="342900" indent="-342900">
              <a:lnSpc>
                <a:spcPct val="90000"/>
              </a:lnSpc>
              <a:spcBef>
                <a:spcPct val="20000"/>
              </a:spcBef>
            </a:pPr>
            <a:r>
              <a:rPr lang="lt-LT" sz="2200" dirty="0" smtClean="0">
                <a:latin typeface="+mn-lt"/>
              </a:rPr>
              <a:t>It has three mathematical steps:</a:t>
            </a:r>
            <a:endParaRPr kumimoji="0" lang="lt-LT" sz="2200" b="0" i="0" u="none" strike="noStrike" kern="0" cap="none" spc="0" normalizeH="0" baseline="0" noProof="0" dirty="0">
              <a:ln>
                <a:noFill/>
              </a:ln>
              <a:solidFill>
                <a:schemeClr val="tx1"/>
              </a:solidFill>
              <a:effectLst/>
              <a:uLnTx/>
              <a:uFillTx/>
              <a:latin typeface="+mn-lt"/>
              <a:ea typeface="+mn-ea"/>
              <a:cs typeface="+mn-cs"/>
            </a:endParaRPr>
          </a:p>
        </p:txBody>
      </p:sp>
      <p:pic>
        <p:nvPicPr>
          <p:cNvPr id="22" name="Picture 21" descr="EU Research Funding 2007-2013_For Presentations.BMP"/>
          <p:cNvPicPr>
            <a:picLocks noChangeAspect="1"/>
          </p:cNvPicPr>
          <p:nvPr/>
        </p:nvPicPr>
        <p:blipFill>
          <a:blip r:embed="rId4"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1" nodeType="clickEffect">
                                  <p:stCondLst>
                                    <p:cond delay="0"/>
                                  </p:stCondLst>
                                  <p:childTnLst>
                                    <p:animEffect transition="out" filter="checkerboard(across)">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linds(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000" fill="hold"/>
                                        <p:tgtEl>
                                          <p:spTgt spid="7"/>
                                        </p:tgtEl>
                                        <p:attrNameLst>
                                          <p:attrName>ppt_x</p:attrName>
                                        </p:attrNameLst>
                                      </p:cBhvr>
                                      <p:tavLst>
                                        <p:tav tm="0">
                                          <p:val>
                                            <p:strVal val="#ppt_x"/>
                                          </p:val>
                                        </p:tav>
                                        <p:tav tm="100000">
                                          <p:val>
                                            <p:strVal val="#ppt_x"/>
                                          </p:val>
                                        </p:tav>
                                      </p:tavLst>
                                    </p:anim>
                                    <p:anim calcmode="lin" valueType="num">
                                      <p:cBhvr additive="base">
                                        <p:cTn id="33" dur="20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0-#ppt_w/2"/>
                                          </p:val>
                                        </p:tav>
                                        <p:tav tm="100000">
                                          <p:val>
                                            <p:strVal val="#ppt_x"/>
                                          </p:val>
                                        </p:tav>
                                      </p:tavLst>
                                    </p:anim>
                                    <p:anim calcmode="lin" valueType="num">
                                      <p:cBhvr additive="base">
                                        <p:cTn id="38" dur="20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8" presetClass="entr" presetSubtype="16"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amond(in)">
                                      <p:cBhvr>
                                        <p:cTn id="42" dur="1000"/>
                                        <p:tgtEl>
                                          <p:spTgt spid="9"/>
                                        </p:tgtEl>
                                      </p:cBhvr>
                                    </p:animEffect>
                                  </p:childTnLst>
                                </p:cTn>
                              </p:par>
                            </p:childTnLst>
                          </p:cTn>
                        </p:par>
                        <p:par>
                          <p:cTn id="43" fill="hold">
                            <p:stCondLst>
                              <p:cond delay="5000"/>
                            </p:stCondLst>
                            <p:childTnLst>
                              <p:par>
                                <p:cTn id="44" presetID="5" presetClass="entr" presetSubtype="1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checkerboard(across)">
                                      <p:cBhvr>
                                        <p:cTn id="46" dur="500"/>
                                        <p:tgtEl>
                                          <p:spTgt spid="29"/>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checkerboard(across)">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checkerboard(across)">
                                      <p:cBhvr>
                                        <p:cTn id="54" dur="1000"/>
                                        <p:tgtEl>
                                          <p:spTgt spid="16"/>
                                        </p:tgtEl>
                                      </p:cBhvr>
                                    </p:animEffect>
                                  </p:childTnLst>
                                </p:cTn>
                              </p:par>
                            </p:childTnLst>
                          </p:cTn>
                        </p:par>
                        <p:par>
                          <p:cTn id="55" fill="hold">
                            <p:stCondLst>
                              <p:cond delay="1000"/>
                            </p:stCondLst>
                            <p:childTnLst>
                              <p:par>
                                <p:cTn id="56" presetID="5" presetClass="entr" presetSubtype="1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checkerboard(across)">
                                      <p:cBhvr>
                                        <p:cTn id="58" dur="1000"/>
                                        <p:tgtEl>
                                          <p:spTgt spid="17"/>
                                        </p:tgtEl>
                                      </p:cBhvr>
                                    </p:animEffect>
                                  </p:childTnLst>
                                </p:cTn>
                              </p:par>
                            </p:childTnLst>
                          </p:cTn>
                        </p:par>
                        <p:par>
                          <p:cTn id="59" fill="hold">
                            <p:stCondLst>
                              <p:cond delay="2000"/>
                            </p:stCondLst>
                            <p:childTnLst>
                              <p:par>
                                <p:cTn id="60" presetID="5" presetClass="entr" presetSubtype="10"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heckerboard(across)">
                                      <p:cBhvr>
                                        <p:cTn id="62" dur="1000"/>
                                        <p:tgtEl>
                                          <p:spTgt spid="18"/>
                                        </p:tgtEl>
                                      </p:cBhvr>
                                    </p:animEffect>
                                  </p:childTnLst>
                                </p:cTn>
                              </p:par>
                            </p:childTnLst>
                          </p:cTn>
                        </p:par>
                        <p:par>
                          <p:cTn id="63" fill="hold">
                            <p:stCondLst>
                              <p:cond delay="3000"/>
                            </p:stCondLst>
                            <p:childTnLst>
                              <p:par>
                                <p:cTn id="64" presetID="5" presetClass="entr" presetSubtype="10"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checkerboard(across)">
                                      <p:cBhvr>
                                        <p:cTn id="66" dur="1000"/>
                                        <p:tgtEl>
                                          <p:spTgt spid="28"/>
                                        </p:tgtEl>
                                      </p:cBhvr>
                                    </p:animEffect>
                                  </p:childTnLst>
                                </p:cTn>
                              </p:par>
                            </p:childTnLst>
                          </p:cTn>
                        </p:par>
                        <p:par>
                          <p:cTn id="67" fill="hold">
                            <p:stCondLst>
                              <p:cond delay="4000"/>
                            </p:stCondLst>
                            <p:childTnLst>
                              <p:par>
                                <p:cTn id="68" presetID="5" presetClass="entr" presetSubtype="1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checkerboard(across)">
                                      <p:cBhvr>
                                        <p:cTn id="70" dur="1000"/>
                                        <p:tgtEl>
                                          <p:spTgt spid="38"/>
                                        </p:tgtEl>
                                      </p:cBhvr>
                                    </p:animEffect>
                                  </p:childTnLst>
                                </p:cTn>
                              </p:par>
                            </p:childTnLst>
                          </p:cTn>
                        </p:par>
                        <p:par>
                          <p:cTn id="71" fill="hold">
                            <p:stCondLst>
                              <p:cond delay="5000"/>
                            </p:stCondLst>
                            <p:childTnLst>
                              <p:par>
                                <p:cTn id="72" presetID="5" presetClass="entr" presetSubtype="10" fill="hold"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1000"/>
                                        <p:tgtEl>
                                          <p:spTgt spid="19"/>
                                        </p:tgtEl>
                                      </p:cBhvr>
                                    </p:animEffect>
                                  </p:childTnLst>
                                </p:cTn>
                              </p:par>
                            </p:childTnLst>
                          </p:cTn>
                        </p:par>
                        <p:par>
                          <p:cTn id="75" fill="hold">
                            <p:stCondLst>
                              <p:cond delay="6000"/>
                            </p:stCondLst>
                            <p:childTnLst>
                              <p:par>
                                <p:cTn id="76" presetID="5" presetClass="entr" presetSubtype="10"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checkerboard(across)">
                                      <p:cBhvr>
                                        <p:cTn id="78" dur="1000"/>
                                        <p:tgtEl>
                                          <p:spTgt spid="20"/>
                                        </p:tgtEl>
                                      </p:cBhvr>
                                    </p:animEffect>
                                  </p:childTnLst>
                                </p:cTn>
                              </p:par>
                            </p:childTnLst>
                          </p:cTn>
                        </p:par>
                        <p:par>
                          <p:cTn id="79" fill="hold">
                            <p:stCondLst>
                              <p:cond delay="7000"/>
                            </p:stCondLst>
                            <p:childTnLst>
                              <p:par>
                                <p:cTn id="80" presetID="5" presetClass="entr" presetSubtype="10"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checkerboard(across)">
                                      <p:cBhvr>
                                        <p:cTn id="82" dur="1000"/>
                                        <p:tgtEl>
                                          <p:spTgt spid="21"/>
                                        </p:tgtEl>
                                      </p:cBhvr>
                                    </p:animEffect>
                                  </p:childTnLst>
                                </p:cTn>
                              </p:par>
                            </p:childTnLst>
                          </p:cTn>
                        </p:par>
                        <p:par>
                          <p:cTn id="83" fill="hold">
                            <p:stCondLst>
                              <p:cond delay="8000"/>
                            </p:stCondLst>
                            <p:childTnLst>
                              <p:par>
                                <p:cTn id="84" presetID="5" presetClass="entr" presetSubtype="1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checkerboard(across)">
                                      <p:cBhvr>
                                        <p:cTn id="86" dur="1000"/>
                                        <p:tgtEl>
                                          <p:spTgt spid="27"/>
                                        </p:tgtEl>
                                      </p:cBhvr>
                                    </p:animEffect>
                                  </p:childTnLst>
                                </p:cTn>
                              </p:par>
                            </p:childTnLst>
                          </p:cTn>
                        </p:par>
                        <p:par>
                          <p:cTn id="87" fill="hold">
                            <p:stCondLst>
                              <p:cond delay="9000"/>
                            </p:stCondLst>
                            <p:childTnLst>
                              <p:par>
                                <p:cTn id="88" presetID="5" presetClass="entr" presetSubtype="10" fill="hold" grpId="0" nodeType="after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checkerboard(across)">
                                      <p:cBhvr>
                                        <p:cTn id="9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7" grpId="0" animBg="1"/>
      <p:bldP spid="18" grpId="0" animBg="1"/>
      <p:bldP spid="20" grpId="0" animBg="1"/>
      <p:bldP spid="21" grpId="0" animBg="1"/>
      <p:bldP spid="37" grpId="0" animBg="1"/>
      <p:bldP spid="38" grpId="0" animBg="1"/>
      <p:bldP spid="39" grpId="0" animBg="1"/>
      <p:bldP spid="24" grpId="0"/>
      <p:bldP spid="27" grpId="0"/>
      <p:bldP spid="28" grpId="0"/>
      <p:bldP spid="29" grpId="0"/>
      <p:bldP spid="32" grpId="0"/>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lt-LT" sz="3200" b="0" dirty="0" smtClean="0"/>
              <a:t>I am from Lithuania</a:t>
            </a:r>
            <a:endParaRPr lang="lt-LT" sz="3200" b="0" dirty="0">
              <a:solidFill>
                <a:schemeClr val="accent1">
                  <a:satMod val="150000"/>
                </a:schemeClr>
              </a:solidFill>
            </a:endParaRPr>
          </a:p>
        </p:txBody>
      </p:sp>
      <p:pic>
        <p:nvPicPr>
          <p:cNvPr id="3" name="Picture 2" descr="LT veliava.JPG"/>
          <p:cNvPicPr>
            <a:picLocks noChangeAspect="1"/>
          </p:cNvPicPr>
          <p:nvPr/>
        </p:nvPicPr>
        <p:blipFill>
          <a:blip r:embed="rId2" cstate="print"/>
          <a:stretch>
            <a:fillRect/>
          </a:stretch>
        </p:blipFill>
        <p:spPr>
          <a:xfrm>
            <a:off x="1835696" y="1988840"/>
            <a:ext cx="5808645" cy="4356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9144000" cy="792088"/>
          </a:xfrm>
        </p:spPr>
        <p:txBody>
          <a:bodyPr>
            <a:normAutofit fontScale="90000"/>
          </a:bodyPr>
          <a:lstStyle/>
          <a:p>
            <a:pPr algn="ctr" fontAlgn="auto">
              <a:spcAft>
                <a:spcPts val="0"/>
              </a:spcAft>
              <a:defRPr/>
            </a:pPr>
            <a:r>
              <a:rPr lang="en-US" sz="3200" dirty="0" err="1" smtClean="0"/>
              <a:t>Hemodilution</a:t>
            </a:r>
            <a:r>
              <a:rPr lang="en-US" sz="3200" dirty="0" smtClean="0"/>
              <a:t> non-responsiveness</a:t>
            </a:r>
            <a:r>
              <a:rPr lang="lt-LT" sz="3200" b="0" dirty="0" smtClean="0"/>
              <a:t>: the</a:t>
            </a:r>
            <a:r>
              <a:rPr lang="en-US" sz="3200" b="0" dirty="0" smtClean="0"/>
              <a:t> </a:t>
            </a:r>
            <a:r>
              <a:rPr lang="en-US" sz="3200" b="0" i="1" dirty="0" smtClean="0"/>
              <a:t>dilution plateau</a:t>
            </a:r>
            <a:endParaRPr lang="lt-LT" sz="3200" i="1" dirty="0">
              <a:solidFill>
                <a:schemeClr val="accent1">
                  <a:satMod val="150000"/>
                </a:schemeClr>
              </a:solidFill>
            </a:endParaRPr>
          </a:p>
        </p:txBody>
      </p:sp>
      <p:sp>
        <p:nvSpPr>
          <p:cNvPr id="5" name="Content Placeholder 2"/>
          <p:cNvSpPr txBox="1">
            <a:spLocks/>
          </p:cNvSpPr>
          <p:nvPr/>
        </p:nvSpPr>
        <p:spPr bwMode="auto">
          <a:xfrm>
            <a:off x="755576" y="1772816"/>
            <a:ext cx="7560840" cy="792088"/>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r>
              <a:rPr lang="en-US" sz="2000" i="1" noProof="1" smtClean="0">
                <a:solidFill>
                  <a:srgbClr val="C00000"/>
                </a:solidFill>
                <a:effectLst>
                  <a:outerShdw blurRad="38100" dist="38100" dir="2700000" algn="tl">
                    <a:srgbClr val="000000">
                      <a:alpha val="43137"/>
                    </a:srgbClr>
                  </a:outerShdw>
                </a:effectLst>
                <a:latin typeface="+mn-lt"/>
              </a:rPr>
              <a:t>Dilution plateau</a:t>
            </a:r>
            <a:r>
              <a:rPr lang="en-US" sz="2000" noProof="1" smtClean="0">
                <a:solidFill>
                  <a:srgbClr val="C00000"/>
                </a:solidFill>
                <a:effectLst>
                  <a:outerShdw blurRad="38100" dist="38100" dir="2700000" algn="tl">
                    <a:srgbClr val="000000">
                      <a:alpha val="43137"/>
                    </a:srgbClr>
                  </a:outerShdw>
                </a:effectLst>
                <a:latin typeface="+mn-lt"/>
                <a:cs typeface="Times New Roman" pitchFamily="18" charset="0"/>
              </a:rPr>
              <a:t> </a:t>
            </a:r>
            <a:r>
              <a:rPr lang="en-US" sz="2000" noProof="1" smtClean="0">
                <a:solidFill>
                  <a:srgbClr val="000000"/>
                </a:solidFill>
                <a:latin typeface="+mn-lt"/>
              </a:rPr>
              <a:t>during mVLT is recognized by EQUAL plasma dilution in AT  LEAST  TWO consecutive mini fluid challenges (mVLT steps)</a:t>
            </a:r>
            <a:r>
              <a:rPr lang="en-US" sz="2000" noProof="1" smtClean="0">
                <a:solidFill>
                  <a:srgbClr val="000000"/>
                </a:solidFill>
                <a:latin typeface="+mn-lt"/>
                <a:cs typeface="Times New Roman" pitchFamily="18" charset="0"/>
              </a:rPr>
              <a:t>.</a:t>
            </a:r>
            <a:endParaRPr lang="en-US" sz="2000" noProof="1">
              <a:latin typeface="+mn-lt"/>
            </a:endParaRPr>
          </a:p>
        </p:txBody>
      </p:sp>
      <p:pic>
        <p:nvPicPr>
          <p:cNvPr id="11" name="Picture 7" descr="Andrijauskas_SDC7"/>
          <p:cNvPicPr>
            <a:picLocks noChangeAspect="1" noChangeArrowheads="1"/>
          </p:cNvPicPr>
          <p:nvPr/>
        </p:nvPicPr>
        <p:blipFill>
          <a:blip r:embed="rId2" cstate="print"/>
          <a:srcRect l="1253" b="57387"/>
          <a:stretch>
            <a:fillRect/>
          </a:stretch>
        </p:blipFill>
        <p:spPr bwMode="auto">
          <a:xfrm>
            <a:off x="251520" y="2852936"/>
            <a:ext cx="8551093" cy="3528392"/>
          </a:xfrm>
          <a:prstGeom prst="rect">
            <a:avLst/>
          </a:prstGeom>
          <a:noFill/>
          <a:ln w="38100">
            <a:solidFill>
              <a:srgbClr val="2118D8"/>
            </a:solidFill>
            <a:miter lim="800000"/>
            <a:headEnd/>
            <a:tailEnd/>
          </a:ln>
        </p:spPr>
      </p:pic>
      <p:sp>
        <p:nvSpPr>
          <p:cNvPr id="13" name="Line 9"/>
          <p:cNvSpPr>
            <a:spLocks noChangeShapeType="1"/>
          </p:cNvSpPr>
          <p:nvPr/>
        </p:nvSpPr>
        <p:spPr bwMode="auto">
          <a:xfrm>
            <a:off x="3347864" y="4869160"/>
            <a:ext cx="1080120" cy="0"/>
          </a:xfrm>
          <a:prstGeom prst="line">
            <a:avLst/>
          </a:prstGeom>
          <a:noFill/>
          <a:ln w="76200">
            <a:solidFill>
              <a:srgbClr val="0066FF"/>
            </a:solidFill>
            <a:round/>
            <a:headEnd type="triangle" w="med" len="med"/>
            <a:tailEnd type="triangle" w="med" len="med"/>
          </a:ln>
          <a:effectLst/>
        </p:spPr>
        <p:txBody>
          <a:bodyPr wrap="none" anchor="ctr"/>
          <a:lstStyle/>
          <a:p>
            <a:endParaRPr lang="lt-LT">
              <a:solidFill>
                <a:srgbClr val="C00000"/>
              </a:solidFill>
            </a:endParaRPr>
          </a:p>
        </p:txBody>
      </p:sp>
      <p:sp>
        <p:nvSpPr>
          <p:cNvPr id="14" name="Rectangle 10"/>
          <p:cNvSpPr>
            <a:spLocks noChangeArrowheads="1"/>
          </p:cNvSpPr>
          <p:nvPr/>
        </p:nvSpPr>
        <p:spPr bwMode="auto">
          <a:xfrm>
            <a:off x="3347864" y="3573016"/>
            <a:ext cx="1152128" cy="390259"/>
          </a:xfrm>
          <a:prstGeom prst="rect">
            <a:avLst/>
          </a:prstGeom>
          <a:solidFill>
            <a:schemeClr val="bg1"/>
          </a:solidFill>
          <a:ln w="57150" algn="ctr">
            <a:solidFill>
              <a:srgbClr val="0070C0"/>
            </a:solidFill>
            <a:miter lim="800000"/>
            <a:headEnd/>
            <a:tailEnd/>
          </a:ln>
          <a:effectLst/>
        </p:spPr>
        <p:txBody>
          <a:bodyPr wrap="none" lIns="108000" tIns="72000" rIns="108000" bIns="72000" anchor="ctr"/>
          <a:lstStyle/>
          <a:p>
            <a:pPr algn="ctr"/>
            <a:r>
              <a:rPr lang="en-US" sz="1200" dirty="0" smtClean="0">
                <a:solidFill>
                  <a:srgbClr val="C00000"/>
                </a:solidFill>
                <a:effectLst>
                  <a:outerShdw blurRad="38100" dist="38100" dir="2700000" algn="tl">
                    <a:srgbClr val="000000">
                      <a:alpha val="43137"/>
                    </a:srgbClr>
                  </a:outerShdw>
                </a:effectLst>
              </a:rPr>
              <a:t>DILU</a:t>
            </a:r>
            <a:r>
              <a:rPr lang="lt-LT" sz="1200" dirty="0" smtClean="0">
                <a:solidFill>
                  <a:srgbClr val="C00000"/>
                </a:solidFill>
                <a:effectLst>
                  <a:outerShdw blurRad="38100" dist="38100" dir="2700000" algn="tl">
                    <a:srgbClr val="000000">
                      <a:alpha val="43137"/>
                    </a:srgbClr>
                  </a:outerShdw>
                </a:effectLst>
              </a:rPr>
              <a:t>TION</a:t>
            </a:r>
            <a:endParaRPr lang="lt-LT" sz="1200" dirty="0">
              <a:solidFill>
                <a:srgbClr val="C00000"/>
              </a:solidFill>
              <a:effectLst>
                <a:outerShdw blurRad="38100" dist="38100" dir="2700000" algn="tl">
                  <a:srgbClr val="000000">
                    <a:alpha val="43137"/>
                  </a:srgbClr>
                </a:outerShdw>
              </a:effectLst>
            </a:endParaRPr>
          </a:p>
          <a:p>
            <a:pPr algn="ctr"/>
            <a:r>
              <a:rPr lang="lt-LT" sz="1200" dirty="0">
                <a:solidFill>
                  <a:srgbClr val="C00000"/>
                </a:solidFill>
                <a:effectLst>
                  <a:outerShdw blurRad="38100" dist="38100" dir="2700000" algn="tl">
                    <a:srgbClr val="000000">
                      <a:alpha val="43137"/>
                    </a:srgbClr>
                  </a:outerShdw>
                </a:effectLst>
              </a:rPr>
              <a:t>PLATEAU</a:t>
            </a:r>
          </a:p>
        </p:txBody>
      </p:sp>
      <p:pic>
        <p:nvPicPr>
          <p:cNvPr id="7" name="Picture 6" descr="EU Research Funding 2007-2013_For Presentations.BMP"/>
          <p:cNvPicPr>
            <a:picLocks noChangeAspect="1"/>
          </p:cNvPicPr>
          <p:nvPr/>
        </p:nvPicPr>
        <p:blipFill>
          <a:blip r:embed="rId3"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ou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down)">
                                      <p:cBhvr>
                                        <p:cTn id="17" dur="1000"/>
                                        <p:tgtEl>
                                          <p:spTgt spid="5"/>
                                        </p:tgtEl>
                                      </p:cBhvr>
                                    </p:animEffect>
                                  </p:childTnLst>
                                </p:cTn>
                              </p:par>
                            </p:childTnLst>
                          </p:cTn>
                        </p:par>
                        <p:par>
                          <p:cTn id="18" fill="hold">
                            <p:stCondLst>
                              <p:cond delay="1000"/>
                            </p:stCondLst>
                            <p:childTnLst>
                              <p:par>
                                <p:cTn id="19" presetID="5" presetClass="entr" presetSubtype="5"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down)">
                                      <p:cBhvr>
                                        <p:cTn id="21" dur="1000"/>
                                        <p:tgtEl>
                                          <p:spTgt spid="14"/>
                                        </p:tgtEl>
                                      </p:cBhvr>
                                    </p:animEffect>
                                  </p:childTnLst>
                                </p:cTn>
                              </p:par>
                            </p:childTnLst>
                          </p:cTn>
                        </p:par>
                        <p:par>
                          <p:cTn id="22" fill="hold">
                            <p:stCondLst>
                              <p:cond delay="2000"/>
                            </p:stCondLst>
                            <p:childTnLst>
                              <p:par>
                                <p:cTn id="23" presetID="5"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51520" y="260648"/>
            <a:ext cx="8748464" cy="504056"/>
          </a:xfrm>
          <a:prstGeom prst="rect">
            <a:avLst/>
          </a:prstGeom>
        </p:spPr>
        <p:txBody>
          <a:bodyPr vert="horz" lIns="91440" rIns="45720" rtlCol="0" anchor="ctr">
            <a:normAutofit fontScale="82500" lnSpcReduction="10000"/>
            <a:scene3d>
              <a:camera prst="orthographicFront"/>
              <a:lightRig rig="threePt" dir="t">
                <a:rot lat="0" lon="0" rev="4800000"/>
              </a:lightRig>
            </a:scene3d>
            <a:sp3d prstMaterial="matte">
              <a:bevelT w="50800" h="10160"/>
            </a:sp3d>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rgbClr val="FF0000"/>
                </a:solidFill>
                <a:effectLst/>
                <a:uLnTx/>
                <a:uFillTx/>
                <a:latin typeface="+mj-lt"/>
                <a:ea typeface="+mj-ea"/>
                <a:cs typeface="+mj-cs"/>
              </a:rPr>
              <a:t>Hemodynamic non-responsiveness</a:t>
            </a:r>
            <a:r>
              <a:rPr kumimoji="0" lang="lt-LT" sz="3200" i="0" u="none" strike="noStrike" kern="1200" cap="none" spc="0" normalizeH="0" baseline="0" noProof="0" dirty="0" smtClean="0">
                <a:ln>
                  <a:noFill/>
                </a:ln>
                <a:solidFill>
                  <a:srgbClr val="FFC800"/>
                </a:solidFill>
                <a:effectLst/>
                <a:uLnTx/>
                <a:uFillTx/>
                <a:latin typeface="+mj-lt"/>
                <a:ea typeface="+mj-ea"/>
                <a:cs typeface="+mj-cs"/>
              </a:rPr>
              <a:t>: </a:t>
            </a:r>
            <a:r>
              <a:rPr kumimoji="0" lang="en-US" sz="3200" b="1" i="1" u="none" strike="noStrike" kern="1200" cap="none" spc="0" normalizeH="0" baseline="0" noProof="0" dirty="0" smtClean="0">
                <a:ln>
                  <a:noFill/>
                </a:ln>
                <a:solidFill>
                  <a:srgbClr val="FFC800"/>
                </a:solidFill>
                <a:effectLst>
                  <a:outerShdw blurRad="38100" dist="38100" dir="2700000" algn="tl">
                    <a:srgbClr val="000000">
                      <a:alpha val="43137"/>
                    </a:srgbClr>
                  </a:outerShdw>
                </a:effectLst>
                <a:uLnTx/>
                <a:uFillTx/>
                <a:latin typeface="+mj-lt"/>
                <a:ea typeface="+mj-ea"/>
                <a:cs typeface="+mj-cs"/>
              </a:rPr>
              <a:t>hemodynamic </a:t>
            </a:r>
            <a:r>
              <a:rPr kumimoji="0" lang="en-US" sz="3200" i="1" u="none" strike="noStrike" kern="1200" cap="none" spc="0" normalizeH="0" baseline="0" noProof="0" dirty="0" smtClean="0">
                <a:ln>
                  <a:noFill/>
                </a:ln>
                <a:solidFill>
                  <a:srgbClr val="FFC800"/>
                </a:solidFill>
                <a:effectLst>
                  <a:outerShdw blurRad="38100" dist="38100" dir="2700000" algn="tl">
                    <a:srgbClr val="000000">
                      <a:alpha val="43137"/>
                    </a:srgbClr>
                  </a:outerShdw>
                </a:effectLst>
                <a:uLnTx/>
                <a:uFillTx/>
                <a:latin typeface="+mj-lt"/>
                <a:ea typeface="+mj-ea"/>
                <a:cs typeface="+mj-cs"/>
              </a:rPr>
              <a:t>plateau</a:t>
            </a:r>
            <a:endParaRPr kumimoji="0" lang="lt-LT" sz="3200" i="1" u="none" strike="noStrike" kern="1200" cap="none" spc="0" normalizeH="0" baseline="0" noProof="0" dirty="0">
              <a:ln>
                <a:noFill/>
              </a:ln>
              <a:solidFill>
                <a:schemeClr val="accent1">
                  <a:satMod val="150000"/>
                </a:schemeClr>
              </a:solidFill>
              <a:effectLst>
                <a:outerShdw blurRad="38100" dist="38100" dir="2700000" algn="tl">
                  <a:srgbClr val="000000">
                    <a:alpha val="43137"/>
                  </a:srgbClr>
                </a:outerShdw>
              </a:effectLst>
              <a:uLnTx/>
              <a:uFillTx/>
              <a:latin typeface="+mj-lt"/>
              <a:ea typeface="+mj-ea"/>
              <a:cs typeface="+mj-cs"/>
            </a:endParaRPr>
          </a:p>
        </p:txBody>
      </p:sp>
      <p:sp>
        <p:nvSpPr>
          <p:cNvPr id="5" name="Content Placeholder 2"/>
          <p:cNvSpPr txBox="1">
            <a:spLocks/>
          </p:cNvSpPr>
          <p:nvPr/>
        </p:nvSpPr>
        <p:spPr bwMode="auto">
          <a:xfrm>
            <a:off x="179512" y="1556792"/>
            <a:ext cx="8784976" cy="692696"/>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r>
              <a:rPr lang="en-US" sz="2000" i="1" noProof="1" smtClean="0">
                <a:solidFill>
                  <a:srgbClr val="2118D8"/>
                </a:solidFill>
                <a:effectLst>
                  <a:outerShdw blurRad="38100" dist="38100" dir="2700000" algn="tl">
                    <a:srgbClr val="000000">
                      <a:alpha val="43137"/>
                    </a:srgbClr>
                  </a:outerShdw>
                </a:effectLst>
                <a:latin typeface="+mn-lt"/>
              </a:rPr>
              <a:t>These two states of  </a:t>
            </a:r>
            <a:r>
              <a:rPr lang="en-US" sz="2000" i="1" noProof="1" smtClean="0">
                <a:solidFill>
                  <a:srgbClr val="C00000"/>
                </a:solidFill>
                <a:effectLst>
                  <a:outerShdw blurRad="38100" dist="38100" dir="2700000" algn="tl">
                    <a:srgbClr val="000000">
                      <a:alpha val="43137"/>
                    </a:srgbClr>
                  </a:outerShdw>
                </a:effectLst>
                <a:latin typeface="+mn-lt"/>
              </a:rPr>
              <a:t>fluid non-responsiveness </a:t>
            </a:r>
            <a:r>
              <a:rPr lang="en-US" sz="2000" i="1" u="sng" noProof="1" smtClean="0">
                <a:solidFill>
                  <a:srgbClr val="C00000"/>
                </a:solidFill>
                <a:effectLst>
                  <a:outerShdw blurRad="38100" dist="38100" dir="2700000" algn="tl">
                    <a:srgbClr val="000000">
                      <a:alpha val="43137"/>
                    </a:srgbClr>
                  </a:outerShdw>
                </a:effectLst>
                <a:latin typeface="+mn-lt"/>
              </a:rPr>
              <a:t>may not </a:t>
            </a:r>
            <a:r>
              <a:rPr lang="en-US" sz="2000" i="1" noProof="1" smtClean="0">
                <a:solidFill>
                  <a:srgbClr val="2118D8"/>
                </a:solidFill>
                <a:effectLst>
                  <a:outerShdw blurRad="38100" dist="38100" dir="2700000" algn="tl">
                    <a:srgbClr val="000000">
                      <a:alpha val="43137"/>
                    </a:srgbClr>
                  </a:outerShdw>
                </a:effectLst>
                <a:latin typeface="+mn-lt"/>
              </a:rPr>
              <a:t>appear simultaneously</a:t>
            </a:r>
          </a:p>
          <a:p>
            <a:r>
              <a:rPr lang="en-US" sz="2000" i="1" noProof="1" smtClean="0">
                <a:solidFill>
                  <a:srgbClr val="C00000"/>
                </a:solidFill>
                <a:effectLst>
                  <a:outerShdw blurRad="38100" dist="38100" dir="2700000" algn="tl">
                    <a:srgbClr val="000000">
                      <a:alpha val="43137"/>
                    </a:srgbClr>
                  </a:outerShdw>
                </a:effectLst>
                <a:latin typeface="+mn-lt"/>
              </a:rPr>
              <a:t>because  correlation between dilution and hemodynamics is not allways warranted. </a:t>
            </a:r>
            <a:endParaRPr lang="en-US" sz="2000" noProof="1">
              <a:solidFill>
                <a:srgbClr val="C00000"/>
              </a:solidFill>
              <a:latin typeface="+mn-lt"/>
            </a:endParaRPr>
          </a:p>
        </p:txBody>
      </p:sp>
      <p:sp>
        <p:nvSpPr>
          <p:cNvPr id="17" name="Title 1"/>
          <p:cNvSpPr txBox="1">
            <a:spLocks/>
          </p:cNvSpPr>
          <p:nvPr/>
        </p:nvSpPr>
        <p:spPr>
          <a:xfrm>
            <a:off x="0" y="0"/>
            <a:ext cx="9144000" cy="1412776"/>
          </a:xfrm>
          <a:prstGeom prst="rect">
            <a:avLst/>
          </a:prstGeom>
        </p:spPr>
        <p:txBody>
          <a:bodyPr vert="horz" lIns="91440" rIns="45720" rtlCol="0" anchor="ctr">
            <a:normAutofit fontScale="97500" lnSpcReduction="10000"/>
            <a:scene3d>
              <a:camera prst="orthographicFront"/>
              <a:lightRig rig="threePt" dir="t">
                <a:rot lat="0" lon="0" rev="4800000"/>
              </a:lightRig>
            </a:scene3d>
            <a:sp3d prstMaterial="matte">
              <a:bevelT w="50800" h="10160"/>
            </a:sp3d>
          </a:bodyPr>
          <a:lstStyle/>
          <a:p>
            <a:pPr lvl="0" algn="ctr" fontAlgn="auto">
              <a:spcAft>
                <a:spcPts val="0"/>
              </a:spcAft>
              <a:defRPr/>
            </a:pPr>
            <a:r>
              <a:rPr kumimoji="0" lang="en-US" sz="3000" i="0" u="none" strike="noStrike" kern="1200" cap="none" spc="0" normalizeH="0" baseline="0" noProof="0" dirty="0" smtClean="0">
                <a:ln>
                  <a:noFill/>
                </a:ln>
                <a:solidFill>
                  <a:srgbClr val="FFC800"/>
                </a:solidFill>
                <a:effectLst/>
                <a:uLnTx/>
                <a:uFillTx/>
                <a:latin typeface="+mj-lt"/>
                <a:ea typeface="+mj-ea"/>
                <a:cs typeface="+mj-cs"/>
              </a:rPr>
              <a:t>Two states of fluid non-responsiveness can be observed during GDT protocol</a:t>
            </a:r>
            <a:r>
              <a:rPr kumimoji="0" lang="lt-LT" sz="3000" i="0" u="none" strike="noStrike" kern="1200" cap="none" spc="0" normalizeH="0" baseline="0" noProof="0" dirty="0" smtClean="0">
                <a:ln>
                  <a:noFill/>
                </a:ln>
                <a:solidFill>
                  <a:srgbClr val="FFC800"/>
                </a:solidFill>
                <a:effectLst/>
                <a:uLnTx/>
                <a:uFillTx/>
                <a:latin typeface="+mj-lt"/>
                <a:ea typeface="+mj-ea"/>
                <a:cs typeface="+mj-cs"/>
              </a:rPr>
              <a:t>: </a:t>
            </a:r>
            <a:endParaRPr kumimoji="0" lang="en-US" sz="3000" i="0" u="none" strike="noStrike" kern="1200" cap="none" spc="0" normalizeH="0" baseline="0" noProof="0" dirty="0" smtClean="0">
              <a:ln>
                <a:noFill/>
              </a:ln>
              <a:solidFill>
                <a:srgbClr val="FFC800"/>
              </a:solidFill>
              <a:effectLst/>
              <a:uLnTx/>
              <a:uFillTx/>
              <a:latin typeface="+mj-lt"/>
              <a:ea typeface="+mj-ea"/>
              <a:cs typeface="+mj-cs"/>
            </a:endParaRPr>
          </a:p>
          <a:p>
            <a:pPr lvl="0" algn="ctr" fontAlgn="auto">
              <a:spcAft>
                <a:spcPts val="0"/>
              </a:spcAft>
              <a:defRPr/>
            </a:pPr>
            <a:r>
              <a:rPr kumimoji="0" lang="en-US" sz="3000" i="0" u="none" strike="noStrike" kern="1200" cap="none" spc="0" normalizeH="0" baseline="0" noProof="0" dirty="0" smtClean="0">
                <a:ln>
                  <a:noFill/>
                </a:ln>
                <a:solidFill>
                  <a:srgbClr val="FFC800"/>
                </a:solidFill>
                <a:effectLst/>
                <a:uLnTx/>
                <a:uFillTx/>
                <a:latin typeface="+mj-lt"/>
                <a:ea typeface="+mj-ea"/>
                <a:cs typeface="+mj-cs"/>
              </a:rPr>
              <a:t> </a:t>
            </a:r>
            <a:r>
              <a:rPr kumimoji="0" lang="en-US" sz="3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hemodynamic</a:t>
            </a:r>
            <a:r>
              <a:rPr lang="en-US" sz="3000" b="1" i="1" dirty="0" smtClean="0">
                <a:solidFill>
                  <a:srgbClr val="00B0F0"/>
                </a:solidFill>
                <a:effectLst>
                  <a:outerShdw blurRad="38100" dist="38100" dir="2700000" algn="tl">
                    <a:srgbClr val="000000">
                      <a:alpha val="43137"/>
                    </a:srgbClr>
                  </a:outerShdw>
                </a:effectLst>
                <a:latin typeface="+mj-lt"/>
              </a:rPr>
              <a:t> plateau</a:t>
            </a:r>
            <a:r>
              <a:rPr kumimoji="0" lang="en-US" sz="3000" b="1" i="1" u="none" strike="noStrike" kern="1200" cap="none" spc="0" normalizeH="0" baseline="0" noProof="0" dirty="0" smtClean="0">
                <a:ln>
                  <a:noFill/>
                </a:ln>
                <a:solidFill>
                  <a:srgbClr val="FFC800"/>
                </a:solidFill>
                <a:effectLst>
                  <a:outerShdw blurRad="38100" dist="38100" dir="2700000" algn="tl">
                    <a:srgbClr val="000000">
                      <a:alpha val="43137"/>
                    </a:srgbClr>
                  </a:outerShdw>
                </a:effectLst>
                <a:uLnTx/>
                <a:uFillTx/>
                <a:latin typeface="+mj-lt"/>
                <a:ea typeface="+mj-ea"/>
                <a:cs typeface="+mj-cs"/>
              </a:rPr>
              <a:t> </a:t>
            </a:r>
            <a:r>
              <a:rPr kumimoji="0" lang="en-US" sz="3000" u="none" strike="noStrike" kern="1200" cap="none" spc="0" normalizeH="0" baseline="0" noProof="0" dirty="0" smtClean="0">
                <a:ln>
                  <a:noFill/>
                </a:ln>
                <a:solidFill>
                  <a:srgbClr val="FFC800"/>
                </a:solidFill>
                <a:uLnTx/>
                <a:uFillTx/>
                <a:latin typeface="+mj-lt"/>
                <a:ea typeface="+mj-ea"/>
                <a:cs typeface="+mj-cs"/>
              </a:rPr>
              <a:t>and </a:t>
            </a:r>
            <a:r>
              <a:rPr kumimoji="0" lang="en-US" sz="3000" b="1" i="1" u="none" strike="noStrike" kern="1200" cap="none" spc="0" normalizeH="0" baseline="0" noProof="0" dirty="0" smtClean="0">
                <a:ln>
                  <a:noFill/>
                </a:ln>
                <a:solidFill>
                  <a:srgbClr val="00B0F0"/>
                </a:solidFill>
                <a:effectLst>
                  <a:outerShdw blurRad="38100" dist="38100" dir="2700000" algn="tl">
                    <a:srgbClr val="000000">
                      <a:alpha val="43137"/>
                    </a:srgbClr>
                  </a:outerShdw>
                </a:effectLst>
                <a:uLnTx/>
                <a:uFillTx/>
                <a:latin typeface="+mj-lt"/>
                <a:ea typeface="+mj-ea"/>
                <a:cs typeface="+mj-cs"/>
              </a:rPr>
              <a:t>dilution plateau</a:t>
            </a:r>
            <a:endParaRPr kumimoji="0" lang="lt-LT" sz="3000" b="1" i="1"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mj-lt"/>
              <a:ea typeface="+mj-ea"/>
              <a:cs typeface="+mj-cs"/>
            </a:endParaRPr>
          </a:p>
        </p:txBody>
      </p:sp>
      <p:pic>
        <p:nvPicPr>
          <p:cNvPr id="9" name="Picture 2" descr="E:\STUDENTAMS\SV CO Response Patterns\Residual Long_SV-CO_Response-20090827T075306.JPG"/>
          <p:cNvPicPr>
            <a:picLocks noChangeAspect="1" noChangeArrowheads="1"/>
          </p:cNvPicPr>
          <p:nvPr/>
        </p:nvPicPr>
        <p:blipFill>
          <a:blip r:embed="rId2" cstate="print"/>
          <a:srcRect l="1869" t="39875" r="27103" b="21496"/>
          <a:stretch>
            <a:fillRect/>
          </a:stretch>
        </p:blipFill>
        <p:spPr bwMode="auto">
          <a:xfrm>
            <a:off x="179511" y="2420888"/>
            <a:ext cx="6002215" cy="2448272"/>
          </a:xfrm>
          <a:prstGeom prst="rect">
            <a:avLst/>
          </a:prstGeom>
          <a:noFill/>
          <a:ln w="28575">
            <a:solidFill>
              <a:srgbClr val="FF0000"/>
            </a:solidFill>
          </a:ln>
        </p:spPr>
      </p:pic>
      <p:sp>
        <p:nvSpPr>
          <p:cNvPr id="10" name="Line 9"/>
          <p:cNvSpPr>
            <a:spLocks noChangeShapeType="1"/>
          </p:cNvSpPr>
          <p:nvPr/>
        </p:nvSpPr>
        <p:spPr bwMode="auto">
          <a:xfrm>
            <a:off x="4644008" y="2924944"/>
            <a:ext cx="1368152" cy="0"/>
          </a:xfrm>
          <a:prstGeom prst="line">
            <a:avLst/>
          </a:prstGeom>
          <a:noFill/>
          <a:ln w="57150">
            <a:solidFill>
              <a:srgbClr val="C00000"/>
            </a:solidFill>
            <a:round/>
            <a:headEnd type="triangle" w="med" len="med"/>
            <a:tailEnd type="triangle" w="med" len="med"/>
          </a:ln>
          <a:effectLst/>
        </p:spPr>
        <p:txBody>
          <a:bodyPr wrap="none" anchor="ctr"/>
          <a:lstStyle/>
          <a:p>
            <a:endParaRPr lang="lt-LT">
              <a:solidFill>
                <a:srgbClr val="C00000"/>
              </a:solidFill>
            </a:endParaRPr>
          </a:p>
        </p:txBody>
      </p:sp>
      <p:sp>
        <p:nvSpPr>
          <p:cNvPr id="15" name="Rectangle 10"/>
          <p:cNvSpPr>
            <a:spLocks noChangeArrowheads="1"/>
          </p:cNvSpPr>
          <p:nvPr/>
        </p:nvSpPr>
        <p:spPr bwMode="auto">
          <a:xfrm>
            <a:off x="4644008" y="3212976"/>
            <a:ext cx="1368152" cy="504056"/>
          </a:xfrm>
          <a:prstGeom prst="rect">
            <a:avLst/>
          </a:prstGeom>
          <a:solidFill>
            <a:schemeClr val="bg1"/>
          </a:solidFill>
          <a:ln w="57150" algn="ctr">
            <a:solidFill>
              <a:srgbClr val="FF0000"/>
            </a:solidFill>
            <a:miter lim="800000"/>
            <a:headEnd/>
            <a:tailEnd/>
          </a:ln>
          <a:effectLst/>
        </p:spPr>
        <p:txBody>
          <a:bodyPr wrap="none" lIns="108000" tIns="72000" rIns="108000" bIns="72000" anchor="ctr"/>
          <a:lstStyle/>
          <a:p>
            <a:pPr algn="ctr"/>
            <a:r>
              <a:rPr lang="en-US" sz="1400" dirty="0" smtClean="0">
                <a:solidFill>
                  <a:srgbClr val="C00000"/>
                </a:solidFill>
              </a:rPr>
              <a:t>Haemodynamic</a:t>
            </a:r>
            <a:endParaRPr lang="lt-LT" sz="1400" dirty="0">
              <a:solidFill>
                <a:srgbClr val="C00000"/>
              </a:solidFill>
            </a:endParaRPr>
          </a:p>
          <a:p>
            <a:pPr algn="ctr"/>
            <a:r>
              <a:rPr lang="lt-LT" sz="1100" dirty="0">
                <a:solidFill>
                  <a:srgbClr val="C00000"/>
                </a:solidFill>
              </a:rPr>
              <a:t>PLATEAU</a:t>
            </a:r>
          </a:p>
        </p:txBody>
      </p:sp>
      <p:sp>
        <p:nvSpPr>
          <p:cNvPr id="2" name="Title 1"/>
          <p:cNvSpPr>
            <a:spLocks noGrp="1"/>
          </p:cNvSpPr>
          <p:nvPr>
            <p:ph type="title"/>
          </p:nvPr>
        </p:nvSpPr>
        <p:spPr>
          <a:xfrm>
            <a:off x="1331640" y="764704"/>
            <a:ext cx="7668344" cy="504056"/>
          </a:xfrm>
        </p:spPr>
        <p:txBody>
          <a:bodyPr>
            <a:normAutofit/>
          </a:bodyPr>
          <a:lstStyle/>
          <a:p>
            <a:pPr fontAlgn="auto">
              <a:spcAft>
                <a:spcPts val="0"/>
              </a:spcAft>
              <a:defRPr/>
            </a:pPr>
            <a:r>
              <a:rPr lang="en-US" sz="2600" b="0" dirty="0">
                <a:solidFill>
                  <a:srgbClr val="00B0F0"/>
                </a:solidFill>
              </a:rPr>
              <a:t>D</a:t>
            </a:r>
            <a:r>
              <a:rPr lang="en-US" sz="2600" b="0" dirty="0" smtClean="0">
                <a:solidFill>
                  <a:srgbClr val="00B0F0"/>
                </a:solidFill>
              </a:rPr>
              <a:t>ilution non-responsiveness</a:t>
            </a:r>
            <a:r>
              <a:rPr lang="lt-LT" sz="2600" b="0" dirty="0" smtClean="0"/>
              <a:t>: </a:t>
            </a:r>
            <a:r>
              <a:rPr lang="en-US" sz="2600" i="1" dirty="0" smtClean="0">
                <a:effectLst>
                  <a:outerShdw blurRad="38100" dist="38100" dir="2700000" algn="tl">
                    <a:srgbClr val="000000">
                      <a:alpha val="43137"/>
                    </a:srgbClr>
                  </a:outerShdw>
                </a:effectLst>
              </a:rPr>
              <a:t>dilution </a:t>
            </a:r>
            <a:r>
              <a:rPr lang="en-US" sz="2600" b="0" i="1" dirty="0" smtClean="0">
                <a:effectLst>
                  <a:outerShdw blurRad="38100" dist="38100" dir="2700000" algn="tl">
                    <a:srgbClr val="000000">
                      <a:alpha val="43137"/>
                    </a:srgbClr>
                  </a:outerShdw>
                </a:effectLst>
              </a:rPr>
              <a:t>plateau</a:t>
            </a:r>
            <a:endParaRPr lang="lt-LT" sz="2600" b="0" i="1" dirty="0">
              <a:solidFill>
                <a:schemeClr val="accent1">
                  <a:satMod val="150000"/>
                </a:schemeClr>
              </a:solidFill>
              <a:effectLst>
                <a:outerShdw blurRad="38100" dist="38100" dir="2700000" algn="tl">
                  <a:srgbClr val="000000">
                    <a:alpha val="43137"/>
                  </a:srgbClr>
                </a:outerShdw>
              </a:effectLst>
            </a:endParaRPr>
          </a:p>
        </p:txBody>
      </p:sp>
      <p:pic>
        <p:nvPicPr>
          <p:cNvPr id="11" name="Picture 7" descr="Andrijauskas_SDC7"/>
          <p:cNvPicPr>
            <a:picLocks noChangeAspect="1" noChangeArrowheads="1"/>
          </p:cNvPicPr>
          <p:nvPr/>
        </p:nvPicPr>
        <p:blipFill>
          <a:blip r:embed="rId3" cstate="print"/>
          <a:srcRect l="1253" b="57387"/>
          <a:stretch>
            <a:fillRect/>
          </a:stretch>
        </p:blipFill>
        <p:spPr bwMode="auto">
          <a:xfrm>
            <a:off x="2267744" y="3933056"/>
            <a:ext cx="6681435" cy="2756925"/>
          </a:xfrm>
          <a:prstGeom prst="rect">
            <a:avLst/>
          </a:prstGeom>
          <a:noFill/>
          <a:ln w="38100">
            <a:solidFill>
              <a:srgbClr val="2118D8"/>
            </a:solidFill>
            <a:miter lim="800000"/>
            <a:headEnd/>
            <a:tailEnd/>
          </a:ln>
        </p:spPr>
      </p:pic>
      <p:sp>
        <p:nvSpPr>
          <p:cNvPr id="13" name="Line 9"/>
          <p:cNvSpPr>
            <a:spLocks noChangeShapeType="1"/>
          </p:cNvSpPr>
          <p:nvPr/>
        </p:nvSpPr>
        <p:spPr bwMode="auto">
          <a:xfrm>
            <a:off x="4644008" y="5445224"/>
            <a:ext cx="936625" cy="0"/>
          </a:xfrm>
          <a:prstGeom prst="line">
            <a:avLst/>
          </a:prstGeom>
          <a:noFill/>
          <a:ln w="57150">
            <a:solidFill>
              <a:srgbClr val="0066FF"/>
            </a:solidFill>
            <a:round/>
            <a:headEnd type="triangle" w="med" len="med"/>
            <a:tailEnd type="triangle" w="med" len="med"/>
          </a:ln>
          <a:effectLst/>
        </p:spPr>
        <p:txBody>
          <a:bodyPr wrap="none" anchor="ctr"/>
          <a:lstStyle/>
          <a:p>
            <a:endParaRPr lang="lt-LT">
              <a:solidFill>
                <a:srgbClr val="C00000"/>
              </a:solidFill>
            </a:endParaRPr>
          </a:p>
        </p:txBody>
      </p:sp>
      <p:sp>
        <p:nvSpPr>
          <p:cNvPr id="14" name="Rectangle 10"/>
          <p:cNvSpPr>
            <a:spLocks noChangeArrowheads="1"/>
          </p:cNvSpPr>
          <p:nvPr/>
        </p:nvSpPr>
        <p:spPr bwMode="auto">
          <a:xfrm>
            <a:off x="4644008" y="4293096"/>
            <a:ext cx="936476" cy="462267"/>
          </a:xfrm>
          <a:prstGeom prst="rect">
            <a:avLst/>
          </a:prstGeom>
          <a:solidFill>
            <a:schemeClr val="bg1"/>
          </a:solidFill>
          <a:ln w="57150" algn="ctr">
            <a:solidFill>
              <a:srgbClr val="0070C0"/>
            </a:solidFill>
            <a:miter lim="800000"/>
            <a:headEnd/>
            <a:tailEnd/>
          </a:ln>
          <a:effectLst/>
        </p:spPr>
        <p:txBody>
          <a:bodyPr wrap="none" lIns="108000" tIns="72000" rIns="108000" bIns="72000" anchor="ctr"/>
          <a:lstStyle/>
          <a:p>
            <a:pPr algn="ctr"/>
            <a:r>
              <a:rPr lang="en-US" sz="1200" dirty="0" smtClean="0">
                <a:solidFill>
                  <a:srgbClr val="C00000"/>
                </a:solidFill>
              </a:rPr>
              <a:t>DILU</a:t>
            </a:r>
            <a:r>
              <a:rPr lang="lt-LT" sz="1200" dirty="0" smtClean="0">
                <a:solidFill>
                  <a:srgbClr val="C00000"/>
                </a:solidFill>
              </a:rPr>
              <a:t>TION</a:t>
            </a:r>
            <a:endParaRPr lang="lt-LT" sz="1200" dirty="0">
              <a:solidFill>
                <a:srgbClr val="C00000"/>
              </a:solidFill>
            </a:endParaRPr>
          </a:p>
          <a:p>
            <a:pPr algn="ctr"/>
            <a:r>
              <a:rPr lang="lt-LT" sz="1200" dirty="0">
                <a:solidFill>
                  <a:srgbClr val="C00000"/>
                </a:solidFill>
              </a:rPr>
              <a:t>PLATEAU</a:t>
            </a:r>
          </a:p>
        </p:txBody>
      </p:sp>
      <p:pic>
        <p:nvPicPr>
          <p:cNvPr id="12" name="Picture 11" descr="EU Research Funding 2007-2013_For Presentations.BMP"/>
          <p:cNvPicPr>
            <a:picLocks noChangeAspect="1"/>
          </p:cNvPicPr>
          <p:nvPr/>
        </p:nvPicPr>
        <p:blipFill>
          <a:blip r:embed="rId4" cstate="print"/>
          <a:stretch>
            <a:fillRect/>
          </a:stretch>
        </p:blipFill>
        <p:spPr>
          <a:xfrm>
            <a:off x="0" y="6522800"/>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5" fill="hold" grpId="1" nodeType="clickEffect">
                                  <p:stCondLst>
                                    <p:cond delay="0"/>
                                  </p:stCondLst>
                                  <p:childTnLst>
                                    <p:animEffect transition="out" filter="checkerboard(dow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5" presetClass="entr" presetSubtype="5"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down)">
                                      <p:cBhvr>
                                        <p:cTn id="15" dur="1000"/>
                                        <p:tgtEl>
                                          <p:spTgt spid="16"/>
                                        </p:tgtEl>
                                      </p:cBhvr>
                                    </p:animEffect>
                                  </p:childTnLst>
                                </p:cTn>
                              </p:par>
                              <p:par>
                                <p:cTn id="16" presetID="8"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amond(in)">
                                      <p:cBhvr>
                                        <p:cTn id="18" dur="2000"/>
                                        <p:tgtEl>
                                          <p:spTgt spid="9"/>
                                        </p:tgtEl>
                                      </p:cBhvr>
                                    </p:animEffect>
                                  </p:childTnLst>
                                </p:cTn>
                              </p:par>
                            </p:childTnLst>
                          </p:cTn>
                        </p:par>
                        <p:par>
                          <p:cTn id="19" fill="hold">
                            <p:stCondLst>
                              <p:cond delay="2000"/>
                            </p:stCondLst>
                            <p:childTnLst>
                              <p:par>
                                <p:cTn id="20" presetID="5" presetClass="entr" presetSubtype="5"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down)">
                                      <p:cBhvr>
                                        <p:cTn id="22" dur="1000"/>
                                        <p:tgtEl>
                                          <p:spTgt spid="15"/>
                                        </p:tgtEl>
                                      </p:cBhvr>
                                    </p:animEffect>
                                  </p:childTnLst>
                                </p:cTn>
                              </p:par>
                            </p:childTnLst>
                          </p:cTn>
                        </p:par>
                        <p:par>
                          <p:cTn id="23" fill="hold">
                            <p:stCondLst>
                              <p:cond delay="3000"/>
                            </p:stCondLst>
                            <p:childTnLst>
                              <p:par>
                                <p:cTn id="24" presetID="5"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5"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heckerboard(down)">
                                      <p:cBhvr>
                                        <p:cTn id="31" dur="1000"/>
                                        <p:tgtEl>
                                          <p:spTgt spid="2"/>
                                        </p:tgtEl>
                                      </p:cBhvr>
                                    </p:animEffect>
                                  </p:childTnLst>
                                </p:cTn>
                              </p:par>
                              <p:par>
                                <p:cTn id="32" presetID="8"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amond(in)">
                                      <p:cBhvr>
                                        <p:cTn id="34" dur="2000"/>
                                        <p:tgtEl>
                                          <p:spTgt spid="11"/>
                                        </p:tgtEl>
                                      </p:cBhvr>
                                    </p:animEffect>
                                  </p:childTnLst>
                                </p:cTn>
                              </p:par>
                            </p:childTnLst>
                          </p:cTn>
                        </p:par>
                        <p:par>
                          <p:cTn id="35" fill="hold">
                            <p:stCondLst>
                              <p:cond delay="2000"/>
                            </p:stCondLst>
                            <p:childTnLst>
                              <p:par>
                                <p:cTn id="36" presetID="5" presetClass="entr" presetSubtype="1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1000"/>
                                        <p:tgtEl>
                                          <p:spTgt spid="14"/>
                                        </p:tgtEl>
                                      </p:cBhvr>
                                    </p:animEffect>
                                  </p:childTnLst>
                                </p:cTn>
                              </p:par>
                            </p:childTnLst>
                          </p:cTn>
                        </p:par>
                        <p:par>
                          <p:cTn id="39" fill="hold">
                            <p:stCondLst>
                              <p:cond delay="3000"/>
                            </p:stCondLst>
                            <p:childTnLst>
                              <p:par>
                                <p:cTn id="40" presetID="5" presetClass="entr" presetSubtype="1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5"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heckerboard(down)">
                                      <p:cBhvr>
                                        <p:cTn id="4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17" grpId="0"/>
      <p:bldP spid="17" grpId="1"/>
      <p:bldP spid="10" grpId="0" animBg="1"/>
      <p:bldP spid="15" grpId="0" animBg="1"/>
      <p:bldP spid="2" grpId="0"/>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88640"/>
            <a:ext cx="6563072" cy="1008112"/>
          </a:xfrm>
        </p:spPr>
        <p:txBody>
          <a:bodyPr>
            <a:normAutofit/>
          </a:bodyPr>
          <a:lstStyle/>
          <a:p>
            <a:pPr fontAlgn="auto">
              <a:spcAft>
                <a:spcPts val="0"/>
              </a:spcAft>
              <a:defRPr/>
            </a:pPr>
            <a:r>
              <a:rPr lang="en-US" sz="3200" b="0" dirty="0" smtClean="0"/>
              <a:t>Preliminary clinical evidence</a:t>
            </a:r>
            <a:endParaRPr lang="lt-LT" sz="3200" i="1" dirty="0">
              <a:solidFill>
                <a:schemeClr val="accent1">
                  <a:satMod val="150000"/>
                </a:schemeClr>
              </a:solidFill>
            </a:endParaRPr>
          </a:p>
        </p:txBody>
      </p:sp>
      <p:pic>
        <p:nvPicPr>
          <p:cNvPr id="11" name="Picture 2"/>
          <p:cNvPicPr>
            <a:picLocks noChangeAspect="1" noChangeArrowheads="1"/>
          </p:cNvPicPr>
          <p:nvPr/>
        </p:nvPicPr>
        <p:blipFill>
          <a:blip r:embed="rId2" cstate="print"/>
          <a:srcRect/>
          <a:stretch>
            <a:fillRect/>
          </a:stretch>
        </p:blipFill>
        <p:spPr bwMode="auto">
          <a:xfrm>
            <a:off x="6444208" y="2780928"/>
            <a:ext cx="1008112" cy="686749"/>
          </a:xfrm>
          <a:prstGeom prst="rect">
            <a:avLst/>
          </a:prstGeom>
          <a:noFill/>
          <a:ln w="9525">
            <a:noFill/>
            <a:miter lim="800000"/>
            <a:headEnd/>
            <a:tailEnd/>
          </a:ln>
        </p:spPr>
      </p:pic>
      <p:sp>
        <p:nvSpPr>
          <p:cNvPr id="10" name="Content Placeholder 2"/>
          <p:cNvSpPr txBox="1">
            <a:spLocks/>
          </p:cNvSpPr>
          <p:nvPr/>
        </p:nvSpPr>
        <p:spPr bwMode="auto">
          <a:xfrm>
            <a:off x="5220072" y="1124744"/>
            <a:ext cx="3923928"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lvl="0" indent="-319088" algn="r">
              <a:lnSpc>
                <a:spcPct val="120000"/>
              </a:lnSpc>
              <a:buClr>
                <a:schemeClr val="accent1"/>
              </a:buClr>
              <a:buSzPct val="80000"/>
            </a:pPr>
            <a:r>
              <a:rPr lang="lt-LT" sz="1100" dirty="0" smtClean="0">
                <a:solidFill>
                  <a:schemeClr val="bg1"/>
                </a:solidFill>
                <a:latin typeface="Arial" pitchFamily="34" charset="0"/>
                <a:cs typeface="Arial" pitchFamily="34" charset="0"/>
              </a:rPr>
              <a:t>Andrijauskas </a:t>
            </a:r>
            <a:r>
              <a:rPr lang="en-US" sz="1100" i="1" dirty="0" err="1" smtClean="0">
                <a:solidFill>
                  <a:schemeClr val="bg1"/>
                </a:solidFill>
              </a:rPr>
              <a:t>Eur</a:t>
            </a:r>
            <a:r>
              <a:rPr lang="en-US" sz="1100" i="1" dirty="0" smtClean="0">
                <a:solidFill>
                  <a:schemeClr val="bg1"/>
                </a:solidFill>
              </a:rPr>
              <a:t> J </a:t>
            </a:r>
            <a:r>
              <a:rPr lang="en-US" sz="1100" i="1" dirty="0" err="1" smtClean="0">
                <a:solidFill>
                  <a:schemeClr val="bg1"/>
                </a:solidFill>
              </a:rPr>
              <a:t>Anaesthesiol</a:t>
            </a:r>
            <a:r>
              <a:rPr lang="en-US" sz="1100" i="1" dirty="0" smtClean="0">
                <a:solidFill>
                  <a:schemeClr val="bg1"/>
                </a:solidFill>
              </a:rPr>
              <a:t> </a:t>
            </a:r>
            <a:r>
              <a:rPr lang="en-US" sz="1100" dirty="0" smtClean="0">
                <a:solidFill>
                  <a:schemeClr val="bg1"/>
                </a:solidFill>
              </a:rPr>
              <a:t>2012; 29: Supplement 47</a:t>
            </a:r>
            <a:r>
              <a:rPr lang="en-US" sz="1100" dirty="0" smtClean="0">
                <a:solidFill>
                  <a:schemeClr val="bg1"/>
                </a:solidFill>
                <a:latin typeface="Arial" pitchFamily="34" charset="0"/>
                <a:cs typeface="Arial" pitchFamily="34" charset="0"/>
              </a:rPr>
              <a:t>.</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pic>
        <p:nvPicPr>
          <p:cNvPr id="12" name="Picture 3"/>
          <p:cNvPicPr>
            <a:picLocks noChangeAspect="1" noChangeArrowheads="1"/>
          </p:cNvPicPr>
          <p:nvPr/>
        </p:nvPicPr>
        <p:blipFill>
          <a:blip r:embed="rId3" cstate="print"/>
          <a:srcRect l="49581"/>
          <a:stretch>
            <a:fillRect/>
          </a:stretch>
        </p:blipFill>
        <p:spPr bwMode="auto">
          <a:xfrm>
            <a:off x="611560" y="2996952"/>
            <a:ext cx="465008" cy="1280377"/>
          </a:xfrm>
          <a:prstGeom prst="rect">
            <a:avLst/>
          </a:prstGeom>
          <a:noFill/>
          <a:ln w="28575" algn="ctr">
            <a:solidFill>
              <a:srgbClr val="FF3300"/>
            </a:solidFill>
            <a:miter lim="800000"/>
            <a:headEnd/>
            <a:tailEnd/>
          </a:ln>
          <a:effectLst/>
        </p:spPr>
      </p:pic>
      <p:sp>
        <p:nvSpPr>
          <p:cNvPr id="13" name="Rectangle 3"/>
          <p:cNvSpPr txBox="1">
            <a:spLocks noChangeArrowheads="1"/>
          </p:cNvSpPr>
          <p:nvPr/>
        </p:nvSpPr>
        <p:spPr bwMode="auto">
          <a:xfrm>
            <a:off x="1259632" y="2996952"/>
            <a:ext cx="4392488" cy="4320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defRPr/>
            </a:pPr>
            <a:r>
              <a:rPr kumimoji="0" lang="lt-LT" sz="1200" b="0" i="0" u="none" strike="noStrike" kern="0" cap="none" spc="0" normalizeH="0" baseline="0" noProof="0" dirty="0" smtClean="0">
                <a:ln>
                  <a:noFill/>
                </a:ln>
                <a:solidFill>
                  <a:srgbClr val="C00000"/>
                </a:solidFill>
                <a:effectLst/>
                <a:uLnTx/>
                <a:uFillTx/>
                <a:latin typeface="+mn-lt"/>
                <a:ea typeface="+mn-ea"/>
                <a:cs typeface="+mn-cs"/>
              </a:rPr>
              <a:t>Arterial blood samples from radial artery  </a:t>
            </a:r>
            <a:r>
              <a:rPr kumimoji="0" lang="lt-LT" sz="1200" b="0" i="0" u="none" strike="noStrike" kern="0" cap="none" spc="0" normalizeH="0" baseline="0" noProof="0" dirty="0" smtClean="0">
                <a:ln>
                  <a:noFill/>
                </a:ln>
                <a:effectLst/>
                <a:uLnTx/>
                <a:uFillTx/>
                <a:latin typeface="+mn-lt"/>
                <a:ea typeface="+mn-ea"/>
                <a:cs typeface="+mn-cs"/>
              </a:rPr>
              <a:t>were analysed</a:t>
            </a:r>
            <a:r>
              <a:rPr kumimoji="0" lang="lt-LT" sz="1200" b="0" i="0" u="none" strike="noStrike" kern="0" cap="none" spc="0" normalizeH="0" noProof="0" dirty="0" smtClean="0">
                <a:ln>
                  <a:noFill/>
                </a:ln>
                <a:effectLst/>
                <a:uLnTx/>
                <a:uFillTx/>
                <a:latin typeface="+mn-lt"/>
                <a:ea typeface="+mn-ea"/>
                <a:cs typeface="+mn-cs"/>
              </a:rPr>
              <a:t> in a laboratory </a:t>
            </a:r>
            <a:r>
              <a:rPr kumimoji="0" lang="lt-LT" sz="1200" b="0" i="0" u="none" strike="noStrike" kern="0" cap="none" spc="0" normalizeH="0" baseline="0" noProof="0" dirty="0" smtClean="0">
                <a:ln>
                  <a:noFill/>
                </a:ln>
                <a:effectLst/>
                <a:uLnTx/>
                <a:uFillTx/>
                <a:latin typeface="+mn-lt"/>
                <a:ea typeface="+mn-ea"/>
                <a:cs typeface="+mn-cs"/>
              </a:rPr>
              <a:t>(COULTER® LH750; Beckman Coulter, Inc. USA).</a:t>
            </a:r>
            <a:endParaRPr kumimoji="0" lang="lt-LT" sz="1200" b="0" i="0" u="none" strike="noStrike" kern="0" cap="none" spc="0" normalizeH="0" baseline="0" noProof="0" dirty="0">
              <a:ln>
                <a:noFill/>
              </a:ln>
              <a:effectLst/>
              <a:uLnTx/>
              <a:uFillTx/>
              <a:latin typeface="+mn-lt"/>
              <a:ea typeface="+mn-ea"/>
              <a:cs typeface="+mn-cs"/>
            </a:endParaRPr>
          </a:p>
        </p:txBody>
      </p:sp>
      <p:sp>
        <p:nvSpPr>
          <p:cNvPr id="14" name="Rectangle 3"/>
          <p:cNvSpPr txBox="1">
            <a:spLocks noChangeArrowheads="1"/>
          </p:cNvSpPr>
          <p:nvPr/>
        </p:nvSpPr>
        <p:spPr bwMode="auto">
          <a:xfrm>
            <a:off x="4499992" y="3501008"/>
            <a:ext cx="4392488" cy="504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defRPr/>
            </a:pPr>
            <a:r>
              <a:rPr kumimoji="0" lang="en-US" sz="1200" b="0" i="0" u="none" strike="noStrike" kern="0" cap="none" spc="0" normalizeH="0" baseline="0" noProof="0" dirty="0" smtClean="0">
                <a:ln>
                  <a:noFill/>
                </a:ln>
                <a:solidFill>
                  <a:srgbClr val="C00000"/>
                </a:solidFill>
                <a:effectLst/>
                <a:uLnTx/>
                <a:uFillTx/>
                <a:latin typeface="+mn-lt"/>
                <a:ea typeface="+mn-ea"/>
                <a:cs typeface="+mn-cs"/>
              </a:rPr>
              <a:t>Capillary </a:t>
            </a:r>
            <a:r>
              <a:rPr kumimoji="0" lang="lt-LT" sz="1200" b="0" i="0" u="none" strike="noStrike" kern="0" cap="none" spc="0" normalizeH="0" baseline="0" noProof="0" dirty="0" smtClean="0">
                <a:ln>
                  <a:noFill/>
                </a:ln>
                <a:solidFill>
                  <a:srgbClr val="C00000"/>
                </a:solidFill>
                <a:effectLst/>
                <a:uLnTx/>
                <a:uFillTx/>
                <a:latin typeface="+mn-lt"/>
                <a:ea typeface="+mn-ea"/>
                <a:cs typeface="+mn-cs"/>
              </a:rPr>
              <a:t>hemoglobin (SpHb)  </a:t>
            </a:r>
            <a:r>
              <a:rPr kumimoji="0" lang="lt-LT" sz="1200" b="0" i="0" u="none" strike="noStrike" kern="0" cap="none" spc="0" normalizeH="0" baseline="0" noProof="0" dirty="0" smtClean="0">
                <a:ln>
                  <a:noFill/>
                </a:ln>
                <a:effectLst/>
                <a:uLnTx/>
                <a:uFillTx/>
                <a:latin typeface="+mn-lt"/>
                <a:ea typeface="+mn-ea"/>
                <a:cs typeface="+mn-cs"/>
              </a:rPr>
              <a:t>was </a:t>
            </a:r>
            <a:r>
              <a:rPr lang="lt-LT" sz="1200" kern="0" dirty="0" smtClean="0">
                <a:latin typeface="+mn-lt"/>
              </a:rPr>
              <a:t>measured noninvasively and continuously by Radical 7 (Masimo Corp, Irvine, CA).</a:t>
            </a:r>
            <a:endParaRPr kumimoji="0" lang="lt-LT" sz="1200" b="0" i="0" u="none" strike="noStrike" kern="0" cap="none" spc="0" normalizeH="0" baseline="0" noProof="0" dirty="0">
              <a:ln>
                <a:noFill/>
              </a:ln>
              <a:effectLst/>
              <a:uLnTx/>
              <a:uFillTx/>
              <a:latin typeface="+mn-lt"/>
              <a:ea typeface="+mn-ea"/>
              <a:cs typeface="+mn-cs"/>
            </a:endParaRPr>
          </a:p>
        </p:txBody>
      </p:sp>
      <p:pic>
        <p:nvPicPr>
          <p:cNvPr id="16" name="Picture 7" descr="69"/>
          <p:cNvPicPr>
            <a:picLocks noChangeAspect="1" noChangeArrowheads="1"/>
          </p:cNvPicPr>
          <p:nvPr/>
        </p:nvPicPr>
        <p:blipFill>
          <a:blip r:embed="rId4" cstate="print"/>
          <a:srcRect l="11385" t="36962" r="7657" b="21245"/>
          <a:stretch>
            <a:fillRect/>
          </a:stretch>
        </p:blipFill>
        <p:spPr bwMode="auto">
          <a:xfrm>
            <a:off x="6156176" y="4005064"/>
            <a:ext cx="2592288" cy="1003454"/>
          </a:xfrm>
          <a:prstGeom prst="rect">
            <a:avLst/>
          </a:prstGeom>
          <a:noFill/>
          <a:ln w="9525">
            <a:solidFill>
              <a:srgbClr val="C00000"/>
            </a:solidFill>
            <a:miter lim="800000"/>
            <a:headEnd/>
            <a:tailEnd/>
          </a:ln>
        </p:spPr>
      </p:pic>
      <p:sp>
        <p:nvSpPr>
          <p:cNvPr id="15" name="Rectangle 3"/>
          <p:cNvSpPr txBox="1">
            <a:spLocks noChangeArrowheads="1"/>
          </p:cNvSpPr>
          <p:nvPr/>
        </p:nvSpPr>
        <p:spPr bwMode="auto">
          <a:xfrm>
            <a:off x="0" y="1628800"/>
            <a:ext cx="9144000" cy="504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en-US" sz="1600" dirty="0" smtClean="0">
                <a:solidFill>
                  <a:srgbClr val="C00000"/>
                </a:solidFill>
                <a:latin typeface="Arial" pitchFamily="34" charset="0"/>
                <a:cs typeface="Arial" pitchFamily="34" charset="0"/>
              </a:rPr>
              <a:t>Data from</a:t>
            </a:r>
            <a:r>
              <a:rPr lang="lt-LT" sz="1600" dirty="0" smtClean="0">
                <a:solidFill>
                  <a:srgbClr val="C00000"/>
                </a:solidFill>
                <a:latin typeface="Arial" pitchFamily="34" charset="0"/>
                <a:cs typeface="Arial" pitchFamily="34" charset="0"/>
              </a:rPr>
              <a:t> 36 cases of pre-operative </a:t>
            </a:r>
            <a:r>
              <a:rPr lang="en-US" sz="1600" dirty="0" smtClean="0">
                <a:solidFill>
                  <a:srgbClr val="C00000"/>
                </a:solidFill>
                <a:latin typeface="Arial" pitchFamily="34" charset="0"/>
                <a:cs typeface="Arial" pitchFamily="34" charset="0"/>
              </a:rPr>
              <a:t>mVLT (a prospective RCT in elective primary TKA patients)</a:t>
            </a:r>
            <a:r>
              <a:rPr lang="lt-LT" sz="1600" dirty="0" smtClean="0">
                <a:solidFill>
                  <a:srgbClr val="C00000"/>
                </a:solidFill>
                <a:latin typeface="Arial" pitchFamily="34" charset="0"/>
                <a:cs typeface="Arial" pitchFamily="34" charset="0"/>
              </a:rPr>
              <a:t>: four Hb </a:t>
            </a:r>
            <a:r>
              <a:rPr lang="en-US" sz="1600" dirty="0" smtClean="0">
                <a:solidFill>
                  <a:srgbClr val="C00000"/>
                </a:solidFill>
                <a:latin typeface="Arial" pitchFamily="34" charset="0"/>
                <a:cs typeface="Arial" pitchFamily="34" charset="0"/>
              </a:rPr>
              <a:t>measurements we</a:t>
            </a:r>
            <a:r>
              <a:rPr lang="lt-LT" sz="1600" dirty="0" smtClean="0">
                <a:solidFill>
                  <a:srgbClr val="C00000"/>
                </a:solidFill>
                <a:latin typeface="Arial" pitchFamily="34" charset="0"/>
                <a:cs typeface="Arial" pitchFamily="34" charset="0"/>
              </a:rPr>
              <a:t>re used to calculate plasma dilution</a:t>
            </a:r>
            <a:r>
              <a:rPr lang="en-US" sz="1600" dirty="0" smtClean="0">
                <a:solidFill>
                  <a:srgbClr val="C00000"/>
                </a:solidFill>
                <a:latin typeface="Arial" pitchFamily="34" charset="0"/>
                <a:cs typeface="Arial" pitchFamily="34" charset="0"/>
              </a:rPr>
              <a:t> of the</a:t>
            </a:r>
            <a:r>
              <a:rPr lang="lt-LT" sz="1600" dirty="0" smtClean="0">
                <a:solidFill>
                  <a:srgbClr val="C00000"/>
                </a:solidFill>
                <a:latin typeface="Arial" pitchFamily="34" charset="0"/>
                <a:cs typeface="Arial" pitchFamily="34" charset="0"/>
              </a:rPr>
              <a:t> </a:t>
            </a:r>
            <a:r>
              <a:rPr lang="en-US" sz="1600" dirty="0" smtClean="0">
                <a:solidFill>
                  <a:srgbClr val="C00000"/>
                </a:solidFill>
                <a:latin typeface="Arial" pitchFamily="34" charset="0"/>
                <a:cs typeface="Arial" pitchFamily="34" charset="0"/>
              </a:rPr>
              <a:t>three mini fluid challenges.</a:t>
            </a:r>
            <a:endParaRPr kumimoji="0" lang="lt-LT" sz="1600" b="0" u="none" strike="noStrike" kern="0" cap="none" spc="0" normalizeH="0" baseline="0" noProof="0" dirty="0">
              <a:ln>
                <a:noFill/>
              </a:ln>
              <a:solidFill>
                <a:srgbClr val="C00000"/>
              </a:solidFill>
              <a:effectLst/>
              <a:uLnTx/>
              <a:uFillTx/>
              <a:latin typeface="Arial" pitchFamily="34" charset="0"/>
              <a:cs typeface="Arial" pitchFamily="34" charset="0"/>
            </a:endParaRPr>
          </a:p>
        </p:txBody>
      </p:sp>
      <p:sp>
        <p:nvSpPr>
          <p:cNvPr id="19" name="Rectangle 3"/>
          <p:cNvSpPr txBox="1">
            <a:spLocks noChangeArrowheads="1"/>
          </p:cNvSpPr>
          <p:nvPr/>
        </p:nvSpPr>
        <p:spPr bwMode="auto">
          <a:xfrm>
            <a:off x="0" y="2276872"/>
            <a:ext cx="8892480" cy="504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en-US" sz="1600" dirty="0" smtClean="0">
                <a:solidFill>
                  <a:srgbClr val="C00000"/>
                </a:solidFill>
                <a:latin typeface="Arial" pitchFamily="34" charset="0"/>
                <a:cs typeface="Arial" pitchFamily="34" charset="0"/>
              </a:rPr>
              <a:t>Three boluses of 5 ml/kg of acetated Ringer’s solution infused over 3-5 min. were followed by the 5 minute periods without fluid.</a:t>
            </a:r>
            <a:endParaRPr kumimoji="0" lang="lt-LT" sz="1600" b="0" u="none" strike="noStrike" kern="0" cap="none" spc="0" normalizeH="0" baseline="0" noProof="0" dirty="0">
              <a:ln>
                <a:noFill/>
              </a:ln>
              <a:solidFill>
                <a:srgbClr val="C00000"/>
              </a:solidFill>
              <a:effectLst/>
              <a:uLnTx/>
              <a:uFillTx/>
              <a:latin typeface="Arial" pitchFamily="34" charset="0"/>
              <a:cs typeface="Arial" pitchFamily="34" charset="0"/>
            </a:endParaRPr>
          </a:p>
        </p:txBody>
      </p:sp>
      <p:pic>
        <p:nvPicPr>
          <p:cNvPr id="20" name="Picture 19" descr="EU Research Funding 2007-2013_For Presentations.BMP"/>
          <p:cNvPicPr>
            <a:picLocks noChangeAspect="1"/>
          </p:cNvPicPr>
          <p:nvPr/>
        </p:nvPicPr>
        <p:blipFill>
          <a:blip r:embed="rId5"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heckerboard(across)">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down)">
                                      <p:cBhvr>
                                        <p:cTn id="22" dur="500"/>
                                        <p:tgtEl>
                                          <p:spTgt spid="13"/>
                                        </p:tgtEl>
                                      </p:cBhvr>
                                    </p:animEffect>
                                  </p:childTnLst>
                                </p:cTn>
                              </p:par>
                              <p:par>
                                <p:cTn id="23" presetID="5" presetClass="entr" presetSubtype="5"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5"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heckerboard(down)">
                                      <p:cBhvr>
                                        <p:cTn id="30" dur="500"/>
                                        <p:tgtEl>
                                          <p:spTgt spid="14"/>
                                        </p:tgtEl>
                                      </p:cBhvr>
                                    </p:animEffect>
                                  </p:childTnLst>
                                </p:cTn>
                              </p:par>
                            </p:childTnLst>
                          </p:cTn>
                        </p:par>
                        <p:par>
                          <p:cTn id="31" fill="hold">
                            <p:stCondLst>
                              <p:cond delay="500"/>
                            </p:stCondLst>
                            <p:childTnLst>
                              <p:par>
                                <p:cTn id="32" presetID="5" presetClass="entr" presetSubtype="1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1000"/>
                                        <p:tgtEl>
                                          <p:spTgt spid="11"/>
                                        </p:tgtEl>
                                      </p:cBhvr>
                                    </p:animEffect>
                                  </p:childTnLst>
                                </p:cTn>
                              </p:par>
                              <p:par>
                                <p:cTn id="35" presetID="3"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755576" y="3140969"/>
            <a:ext cx="706987" cy="1296144"/>
          </a:xfrm>
          <a:prstGeom prst="rect">
            <a:avLst/>
          </a:prstGeom>
          <a:noFill/>
          <a:ln w="28575">
            <a:solidFill>
              <a:srgbClr val="3366CC"/>
            </a:solidFill>
            <a:miter lim="800000"/>
            <a:headEnd/>
            <a:tailEnd/>
          </a:ln>
        </p:spPr>
      </p:pic>
      <p:sp>
        <p:nvSpPr>
          <p:cNvPr id="8" name="Right Arrow 1"/>
          <p:cNvSpPr>
            <a:spLocks noChangeArrowheads="1"/>
          </p:cNvSpPr>
          <p:nvPr/>
        </p:nvSpPr>
        <p:spPr bwMode="auto">
          <a:xfrm flipV="1">
            <a:off x="1547664" y="3645024"/>
            <a:ext cx="936104" cy="648070"/>
          </a:xfrm>
          <a:prstGeom prst="rightArrow">
            <a:avLst>
              <a:gd name="adj1" fmla="val 50000"/>
              <a:gd name="adj2" fmla="val 39212"/>
            </a:avLst>
          </a:prstGeom>
          <a:solidFill>
            <a:srgbClr val="92D050"/>
          </a:solidFill>
          <a:ln w="25400" algn="ctr">
            <a:solidFill>
              <a:srgbClr val="26697A"/>
            </a:solidFill>
            <a:miter lim="800000"/>
            <a:headEnd/>
            <a:tailEnd/>
          </a:ln>
        </p:spPr>
        <p:txBody>
          <a:bodyPr rot="10800000" anchor="ctr"/>
          <a:lstStyle/>
          <a:p>
            <a:pPr algn="ctr"/>
            <a:r>
              <a:rPr lang="en-US" dirty="0" smtClean="0">
                <a:solidFill>
                  <a:srgbClr val="FFFFFF"/>
                </a:solidFill>
                <a:latin typeface="Constantia" pitchFamily="18" charset="0"/>
              </a:rPr>
              <a:t>5</a:t>
            </a:r>
            <a:r>
              <a:rPr lang="lt-LT" dirty="0" smtClean="0">
                <a:solidFill>
                  <a:srgbClr val="FFFFFF"/>
                </a:solidFill>
                <a:latin typeface="Constantia" pitchFamily="18" charset="0"/>
              </a:rPr>
              <a:t> </a:t>
            </a:r>
            <a:r>
              <a:rPr lang="en-US" dirty="0" smtClean="0">
                <a:solidFill>
                  <a:srgbClr val="FFFFFF"/>
                </a:solidFill>
                <a:latin typeface="Constantia" pitchFamily="18" charset="0"/>
              </a:rPr>
              <a:t>min</a:t>
            </a:r>
            <a:r>
              <a:rPr lang="en-US" dirty="0">
                <a:solidFill>
                  <a:srgbClr val="FFFFFF"/>
                </a:solidFill>
                <a:latin typeface="Constantia" pitchFamily="18" charset="0"/>
              </a:rPr>
              <a:t>.</a:t>
            </a:r>
          </a:p>
        </p:txBody>
      </p:sp>
      <p:sp>
        <p:nvSpPr>
          <p:cNvPr id="9" name="Right Arrow 1"/>
          <p:cNvSpPr>
            <a:spLocks noChangeArrowheads="1"/>
          </p:cNvSpPr>
          <p:nvPr/>
        </p:nvSpPr>
        <p:spPr bwMode="auto">
          <a:xfrm rot="5400000" flipV="1">
            <a:off x="2303747" y="3248981"/>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sp>
        <p:nvSpPr>
          <p:cNvPr id="15" name="Right Arrow 1"/>
          <p:cNvSpPr>
            <a:spLocks noChangeArrowheads="1"/>
          </p:cNvSpPr>
          <p:nvPr/>
        </p:nvSpPr>
        <p:spPr bwMode="auto">
          <a:xfrm rot="5400000" flipV="1">
            <a:off x="71499" y="3176973"/>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pic>
        <p:nvPicPr>
          <p:cNvPr id="16" name="Picture 2"/>
          <p:cNvPicPr>
            <a:picLocks noChangeAspect="1" noChangeArrowheads="1"/>
          </p:cNvPicPr>
          <p:nvPr/>
        </p:nvPicPr>
        <p:blipFill>
          <a:blip r:embed="rId3" cstate="print"/>
          <a:srcRect/>
          <a:stretch>
            <a:fillRect/>
          </a:stretch>
        </p:blipFill>
        <p:spPr bwMode="auto">
          <a:xfrm>
            <a:off x="3059832" y="3212977"/>
            <a:ext cx="706987" cy="1296144"/>
          </a:xfrm>
          <a:prstGeom prst="rect">
            <a:avLst/>
          </a:prstGeom>
          <a:noFill/>
          <a:ln w="28575">
            <a:solidFill>
              <a:srgbClr val="3366CC"/>
            </a:solidFill>
            <a:miter lim="800000"/>
            <a:headEnd/>
            <a:tailEnd/>
          </a:ln>
        </p:spPr>
      </p:pic>
      <p:sp>
        <p:nvSpPr>
          <p:cNvPr id="17" name="Right Arrow 1"/>
          <p:cNvSpPr>
            <a:spLocks noChangeArrowheads="1"/>
          </p:cNvSpPr>
          <p:nvPr/>
        </p:nvSpPr>
        <p:spPr bwMode="auto">
          <a:xfrm flipV="1">
            <a:off x="3851920" y="3717032"/>
            <a:ext cx="936104" cy="648070"/>
          </a:xfrm>
          <a:prstGeom prst="rightArrow">
            <a:avLst>
              <a:gd name="adj1" fmla="val 50000"/>
              <a:gd name="adj2" fmla="val 39212"/>
            </a:avLst>
          </a:prstGeom>
          <a:solidFill>
            <a:srgbClr val="92D050"/>
          </a:solidFill>
          <a:ln w="25400" algn="ctr">
            <a:solidFill>
              <a:srgbClr val="26697A"/>
            </a:solidFill>
            <a:miter lim="800000"/>
            <a:headEnd/>
            <a:tailEnd/>
          </a:ln>
        </p:spPr>
        <p:txBody>
          <a:bodyPr rot="10800000" anchor="ctr"/>
          <a:lstStyle/>
          <a:p>
            <a:pPr algn="ctr"/>
            <a:r>
              <a:rPr lang="en-US" dirty="0" smtClean="0">
                <a:solidFill>
                  <a:srgbClr val="FFFFFF"/>
                </a:solidFill>
                <a:latin typeface="Constantia" pitchFamily="18" charset="0"/>
              </a:rPr>
              <a:t>5</a:t>
            </a:r>
            <a:r>
              <a:rPr lang="lt-LT" dirty="0" smtClean="0">
                <a:solidFill>
                  <a:srgbClr val="FFFFFF"/>
                </a:solidFill>
                <a:latin typeface="Constantia" pitchFamily="18" charset="0"/>
              </a:rPr>
              <a:t> </a:t>
            </a:r>
            <a:r>
              <a:rPr lang="en-US" dirty="0" smtClean="0">
                <a:solidFill>
                  <a:srgbClr val="FFFFFF"/>
                </a:solidFill>
                <a:latin typeface="Constantia" pitchFamily="18" charset="0"/>
              </a:rPr>
              <a:t>min</a:t>
            </a:r>
            <a:r>
              <a:rPr lang="en-US" dirty="0">
                <a:solidFill>
                  <a:srgbClr val="FFFFFF"/>
                </a:solidFill>
                <a:latin typeface="Constantia" pitchFamily="18" charset="0"/>
              </a:rPr>
              <a:t>.</a:t>
            </a:r>
          </a:p>
        </p:txBody>
      </p:sp>
      <p:sp>
        <p:nvSpPr>
          <p:cNvPr id="18" name="Right Arrow 1"/>
          <p:cNvSpPr>
            <a:spLocks noChangeArrowheads="1"/>
          </p:cNvSpPr>
          <p:nvPr/>
        </p:nvSpPr>
        <p:spPr bwMode="auto">
          <a:xfrm rot="5400000" flipV="1">
            <a:off x="4608003" y="3320989"/>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pic>
        <p:nvPicPr>
          <p:cNvPr id="19" name="Picture 2"/>
          <p:cNvPicPr>
            <a:picLocks noChangeAspect="1" noChangeArrowheads="1"/>
          </p:cNvPicPr>
          <p:nvPr/>
        </p:nvPicPr>
        <p:blipFill>
          <a:blip r:embed="rId3" cstate="print"/>
          <a:srcRect/>
          <a:stretch>
            <a:fillRect/>
          </a:stretch>
        </p:blipFill>
        <p:spPr bwMode="auto">
          <a:xfrm>
            <a:off x="5364088" y="3212976"/>
            <a:ext cx="706987" cy="1296144"/>
          </a:xfrm>
          <a:prstGeom prst="rect">
            <a:avLst/>
          </a:prstGeom>
          <a:noFill/>
          <a:ln w="28575">
            <a:solidFill>
              <a:srgbClr val="3366CC"/>
            </a:solidFill>
            <a:miter lim="800000"/>
            <a:headEnd/>
            <a:tailEnd/>
          </a:ln>
        </p:spPr>
      </p:pic>
      <p:sp>
        <p:nvSpPr>
          <p:cNvPr id="20" name="Right Arrow 1"/>
          <p:cNvSpPr>
            <a:spLocks noChangeArrowheads="1"/>
          </p:cNvSpPr>
          <p:nvPr/>
        </p:nvSpPr>
        <p:spPr bwMode="auto">
          <a:xfrm flipV="1">
            <a:off x="6156176" y="3789040"/>
            <a:ext cx="936104" cy="648070"/>
          </a:xfrm>
          <a:prstGeom prst="rightArrow">
            <a:avLst>
              <a:gd name="adj1" fmla="val 50000"/>
              <a:gd name="adj2" fmla="val 39212"/>
            </a:avLst>
          </a:prstGeom>
          <a:solidFill>
            <a:srgbClr val="92D050"/>
          </a:solidFill>
          <a:ln w="25400" algn="ctr">
            <a:solidFill>
              <a:srgbClr val="26697A"/>
            </a:solidFill>
            <a:miter lim="800000"/>
            <a:headEnd/>
            <a:tailEnd/>
          </a:ln>
        </p:spPr>
        <p:txBody>
          <a:bodyPr rot="10800000" anchor="ctr"/>
          <a:lstStyle/>
          <a:p>
            <a:pPr algn="ctr"/>
            <a:r>
              <a:rPr lang="en-US" dirty="0" smtClean="0">
                <a:solidFill>
                  <a:srgbClr val="FFFFFF"/>
                </a:solidFill>
                <a:latin typeface="Constantia" pitchFamily="18" charset="0"/>
              </a:rPr>
              <a:t>5</a:t>
            </a:r>
            <a:r>
              <a:rPr lang="lt-LT" dirty="0" smtClean="0">
                <a:solidFill>
                  <a:srgbClr val="FFFFFF"/>
                </a:solidFill>
                <a:latin typeface="Constantia" pitchFamily="18" charset="0"/>
              </a:rPr>
              <a:t> </a:t>
            </a:r>
            <a:r>
              <a:rPr lang="en-US" dirty="0" smtClean="0">
                <a:solidFill>
                  <a:srgbClr val="FFFFFF"/>
                </a:solidFill>
                <a:latin typeface="Constantia" pitchFamily="18" charset="0"/>
              </a:rPr>
              <a:t>min</a:t>
            </a:r>
            <a:r>
              <a:rPr lang="en-US" dirty="0">
                <a:solidFill>
                  <a:srgbClr val="FFFFFF"/>
                </a:solidFill>
                <a:latin typeface="Constantia" pitchFamily="18" charset="0"/>
              </a:rPr>
              <a:t>.</a:t>
            </a:r>
          </a:p>
        </p:txBody>
      </p:sp>
      <p:sp>
        <p:nvSpPr>
          <p:cNvPr id="21" name="Right Arrow 1"/>
          <p:cNvSpPr>
            <a:spLocks noChangeArrowheads="1"/>
          </p:cNvSpPr>
          <p:nvPr/>
        </p:nvSpPr>
        <p:spPr bwMode="auto">
          <a:xfrm rot="5400000" flipV="1">
            <a:off x="6912259" y="3392997"/>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sp>
        <p:nvSpPr>
          <p:cNvPr id="37" name="Arc 36"/>
          <p:cNvSpPr/>
          <p:nvPr/>
        </p:nvSpPr>
        <p:spPr>
          <a:xfrm>
            <a:off x="323528" y="2780928"/>
            <a:ext cx="2376264" cy="1224136"/>
          </a:xfrm>
          <a:prstGeom prst="arc">
            <a:avLst>
              <a:gd name="adj1" fmla="val 11769597"/>
              <a:gd name="adj2" fmla="val 21018753"/>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a:off x="467544" y="2492896"/>
            <a:ext cx="4464496" cy="1512168"/>
          </a:xfrm>
          <a:prstGeom prst="arc">
            <a:avLst>
              <a:gd name="adj1" fmla="val 11237782"/>
              <a:gd name="adj2" fmla="val 7653"/>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a:off x="323528" y="2492896"/>
            <a:ext cx="6912768" cy="1584176"/>
          </a:xfrm>
          <a:prstGeom prst="arc">
            <a:avLst>
              <a:gd name="adj1" fmla="val 11061631"/>
              <a:gd name="adj2" fmla="val 50958"/>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3"/>
          <p:cNvSpPr txBox="1">
            <a:spLocks noChangeArrowheads="1"/>
          </p:cNvSpPr>
          <p:nvPr/>
        </p:nvSpPr>
        <p:spPr bwMode="auto">
          <a:xfrm>
            <a:off x="6876256" y="2636912"/>
            <a:ext cx="1656184" cy="6480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dilution-3</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28" name="Rectangle 3"/>
          <p:cNvSpPr txBox="1">
            <a:spLocks noChangeArrowheads="1"/>
          </p:cNvSpPr>
          <p:nvPr/>
        </p:nvSpPr>
        <p:spPr bwMode="auto">
          <a:xfrm>
            <a:off x="4716016" y="2564904"/>
            <a:ext cx="1656184" cy="6480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dilution-2</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29" name="Rectangle 3"/>
          <p:cNvSpPr txBox="1">
            <a:spLocks noChangeArrowheads="1"/>
          </p:cNvSpPr>
          <p:nvPr/>
        </p:nvSpPr>
        <p:spPr bwMode="auto">
          <a:xfrm>
            <a:off x="2195736" y="2564904"/>
            <a:ext cx="1656184" cy="6480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dilution-1</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30" name="Content Placeholder 2"/>
          <p:cNvSpPr txBox="1">
            <a:spLocks/>
          </p:cNvSpPr>
          <p:nvPr/>
        </p:nvSpPr>
        <p:spPr bwMode="auto">
          <a:xfrm>
            <a:off x="5220072" y="1124744"/>
            <a:ext cx="3923928"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lvl="0" indent="-319088" algn="r">
              <a:lnSpc>
                <a:spcPct val="120000"/>
              </a:lnSpc>
              <a:buClr>
                <a:schemeClr val="accent1"/>
              </a:buClr>
              <a:buSzPct val="80000"/>
            </a:pPr>
            <a:r>
              <a:rPr lang="lt-LT" sz="1100" dirty="0" smtClean="0">
                <a:solidFill>
                  <a:schemeClr val="bg1"/>
                </a:solidFill>
                <a:latin typeface="Arial" pitchFamily="34" charset="0"/>
                <a:cs typeface="Arial" pitchFamily="34" charset="0"/>
              </a:rPr>
              <a:t>Andrijauskas </a:t>
            </a:r>
            <a:r>
              <a:rPr lang="en-US" sz="1100" i="1" dirty="0" err="1" smtClean="0">
                <a:solidFill>
                  <a:schemeClr val="bg1"/>
                </a:solidFill>
              </a:rPr>
              <a:t>Eur</a:t>
            </a:r>
            <a:r>
              <a:rPr lang="en-US" sz="1100" i="1" dirty="0" smtClean="0">
                <a:solidFill>
                  <a:schemeClr val="bg1"/>
                </a:solidFill>
              </a:rPr>
              <a:t> J </a:t>
            </a:r>
            <a:r>
              <a:rPr lang="en-US" sz="1100" i="1" dirty="0" err="1" smtClean="0">
                <a:solidFill>
                  <a:schemeClr val="bg1"/>
                </a:solidFill>
              </a:rPr>
              <a:t>Anaesthesiol</a:t>
            </a:r>
            <a:r>
              <a:rPr lang="en-US" sz="1100" i="1" dirty="0" smtClean="0">
                <a:solidFill>
                  <a:schemeClr val="bg1"/>
                </a:solidFill>
              </a:rPr>
              <a:t> </a:t>
            </a:r>
            <a:r>
              <a:rPr lang="en-US" sz="1100" dirty="0" smtClean="0">
                <a:solidFill>
                  <a:schemeClr val="bg1"/>
                </a:solidFill>
              </a:rPr>
              <a:t>2012; 29: Supplement 47</a:t>
            </a:r>
            <a:r>
              <a:rPr lang="en-US" sz="1100" dirty="0" smtClean="0">
                <a:solidFill>
                  <a:schemeClr val="bg1"/>
                </a:solidFill>
                <a:latin typeface="Arial" pitchFamily="34" charset="0"/>
                <a:cs typeface="Arial" pitchFamily="34" charset="0"/>
              </a:rPr>
              <a:t>.</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31" name="Title 1"/>
          <p:cNvSpPr txBox="1">
            <a:spLocks/>
          </p:cNvSpPr>
          <p:nvPr/>
        </p:nvSpPr>
        <p:spPr>
          <a:xfrm>
            <a:off x="1835696" y="188640"/>
            <a:ext cx="6563072" cy="100811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rgbClr val="FFC800"/>
                </a:solidFill>
                <a:effectLst/>
                <a:uLnTx/>
                <a:uFillTx/>
                <a:latin typeface="+mj-lt"/>
                <a:ea typeface="+mj-ea"/>
                <a:cs typeface="+mj-cs"/>
              </a:rPr>
              <a:t>Preliminary clinical evidence</a:t>
            </a:r>
            <a:endParaRPr kumimoji="0" lang="lt-LT" sz="3200" b="1" i="1"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34" name="Picture 33" descr="EU Research Funding 2007-2013_For Presentations.BMP"/>
          <p:cNvPicPr>
            <a:picLocks noChangeAspect="1"/>
          </p:cNvPicPr>
          <p:nvPr/>
        </p:nvPicPr>
        <p:blipFill>
          <a:blip r:embed="rId4"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cstate="print"/>
          <a:srcRect/>
          <a:stretch>
            <a:fillRect/>
          </a:stretch>
        </p:blipFill>
        <p:spPr bwMode="auto">
          <a:xfrm>
            <a:off x="1115616" y="1844824"/>
            <a:ext cx="2910123" cy="3900073"/>
          </a:xfrm>
          <a:prstGeom prst="rect">
            <a:avLst/>
          </a:prstGeom>
          <a:noFill/>
        </p:spPr>
      </p:pic>
      <p:pic>
        <p:nvPicPr>
          <p:cNvPr id="13" name="Picture 12"/>
          <p:cNvPicPr/>
          <p:nvPr/>
        </p:nvPicPr>
        <p:blipFill>
          <a:blip r:embed="rId3" cstate="print"/>
          <a:srcRect/>
          <a:stretch>
            <a:fillRect/>
          </a:stretch>
        </p:blipFill>
        <p:spPr bwMode="auto">
          <a:xfrm>
            <a:off x="4716016" y="1844824"/>
            <a:ext cx="3024336" cy="3888432"/>
          </a:xfrm>
          <a:prstGeom prst="rect">
            <a:avLst/>
          </a:prstGeom>
          <a:noFill/>
        </p:spPr>
      </p:pic>
      <p:sp>
        <p:nvSpPr>
          <p:cNvPr id="15" name="Title 1"/>
          <p:cNvSpPr>
            <a:spLocks noGrp="1"/>
          </p:cNvSpPr>
          <p:nvPr>
            <p:ph type="title"/>
          </p:nvPr>
        </p:nvSpPr>
        <p:spPr>
          <a:xfrm>
            <a:off x="2483768" y="1484784"/>
            <a:ext cx="3816424" cy="360040"/>
          </a:xfrm>
        </p:spPr>
        <p:txBody>
          <a:bodyPr>
            <a:normAutofit fontScale="90000"/>
          </a:bodyPr>
          <a:lstStyle/>
          <a:p>
            <a:pPr fontAlgn="auto">
              <a:spcAft>
                <a:spcPts val="0"/>
              </a:spcAft>
              <a:defRPr/>
            </a:pPr>
            <a:r>
              <a:rPr lang="lt-LT" sz="2000" b="0" dirty="0" smtClean="0">
                <a:solidFill>
                  <a:srgbClr val="FF0000"/>
                </a:solidFill>
              </a:rPr>
              <a:t>From hemoglobin to plasma dilution</a:t>
            </a:r>
            <a:endParaRPr lang="lt-LT" sz="2000" b="0" dirty="0">
              <a:solidFill>
                <a:srgbClr val="FF0000"/>
              </a:solidFill>
            </a:endParaRPr>
          </a:p>
        </p:txBody>
      </p:sp>
      <p:sp>
        <p:nvSpPr>
          <p:cNvPr id="16" name="Rectangle 3"/>
          <p:cNvSpPr txBox="1">
            <a:spLocks noChangeArrowheads="1"/>
          </p:cNvSpPr>
          <p:nvPr/>
        </p:nvSpPr>
        <p:spPr bwMode="auto">
          <a:xfrm>
            <a:off x="0" y="5877272"/>
            <a:ext cx="9144000" cy="504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r">
              <a:lnSpc>
                <a:spcPct val="90000"/>
              </a:lnSpc>
              <a:spcBef>
                <a:spcPct val="20000"/>
              </a:spcBef>
            </a:pPr>
            <a:r>
              <a:rPr lang="lt-LT" sz="1300" dirty="0" smtClean="0">
                <a:solidFill>
                  <a:srgbClr val="C00000"/>
                </a:solidFill>
                <a:latin typeface="+mj-lt"/>
              </a:rPr>
              <a:t>Means from 36 clinical cases of 3 pre-operative mini fluid challenges: four Hb are used to calculate plasma dilution at 3 data points.</a:t>
            </a:r>
          </a:p>
          <a:p>
            <a:pPr marL="342900" indent="-342900" algn="r">
              <a:lnSpc>
                <a:spcPct val="90000"/>
              </a:lnSpc>
              <a:spcBef>
                <a:spcPct val="20000"/>
              </a:spcBef>
            </a:pPr>
            <a:r>
              <a:rPr lang="lt-LT" sz="1300" dirty="0" smtClean="0">
                <a:solidFill>
                  <a:srgbClr val="C00000"/>
                </a:solidFill>
                <a:latin typeface="+mj-lt"/>
              </a:rPr>
              <a:t> (Data presented as means +/- SEM)</a:t>
            </a:r>
            <a:endParaRPr kumimoji="0" lang="lt-LT" sz="1300" b="0" u="none" strike="noStrike" kern="0" cap="none" spc="0" normalizeH="0" baseline="0" noProof="0" dirty="0">
              <a:ln>
                <a:noFill/>
              </a:ln>
              <a:solidFill>
                <a:srgbClr val="C00000"/>
              </a:solidFill>
              <a:effectLst/>
              <a:uLnTx/>
              <a:uFillTx/>
              <a:latin typeface="+mj-lt"/>
              <a:ea typeface="+mn-ea"/>
              <a:cs typeface="+mn-cs"/>
            </a:endParaRPr>
          </a:p>
        </p:txBody>
      </p:sp>
      <p:sp>
        <p:nvSpPr>
          <p:cNvPr id="8" name="Content Placeholder 2"/>
          <p:cNvSpPr txBox="1">
            <a:spLocks/>
          </p:cNvSpPr>
          <p:nvPr/>
        </p:nvSpPr>
        <p:spPr bwMode="auto">
          <a:xfrm>
            <a:off x="5220072" y="1124744"/>
            <a:ext cx="3923928"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lvl="0" indent="-319088" algn="r">
              <a:lnSpc>
                <a:spcPct val="120000"/>
              </a:lnSpc>
              <a:buClr>
                <a:schemeClr val="accent1"/>
              </a:buClr>
              <a:buSzPct val="80000"/>
            </a:pPr>
            <a:r>
              <a:rPr lang="lt-LT" sz="1100" dirty="0" smtClean="0">
                <a:solidFill>
                  <a:schemeClr val="bg1"/>
                </a:solidFill>
                <a:latin typeface="Arial" pitchFamily="34" charset="0"/>
                <a:cs typeface="Arial" pitchFamily="34" charset="0"/>
              </a:rPr>
              <a:t>Andrijauskas </a:t>
            </a:r>
            <a:r>
              <a:rPr lang="en-US" sz="1100" i="1" dirty="0" err="1" smtClean="0">
                <a:solidFill>
                  <a:schemeClr val="bg1"/>
                </a:solidFill>
              </a:rPr>
              <a:t>Eur</a:t>
            </a:r>
            <a:r>
              <a:rPr lang="en-US" sz="1100" i="1" dirty="0" smtClean="0">
                <a:solidFill>
                  <a:schemeClr val="bg1"/>
                </a:solidFill>
              </a:rPr>
              <a:t> J </a:t>
            </a:r>
            <a:r>
              <a:rPr lang="en-US" sz="1100" i="1" dirty="0" err="1" smtClean="0">
                <a:solidFill>
                  <a:schemeClr val="bg1"/>
                </a:solidFill>
              </a:rPr>
              <a:t>Anaesthesiol</a:t>
            </a:r>
            <a:r>
              <a:rPr lang="en-US" sz="1100" i="1" dirty="0" smtClean="0">
                <a:solidFill>
                  <a:schemeClr val="bg1"/>
                </a:solidFill>
              </a:rPr>
              <a:t> </a:t>
            </a:r>
            <a:r>
              <a:rPr lang="en-US" sz="1100" dirty="0" smtClean="0">
                <a:solidFill>
                  <a:schemeClr val="bg1"/>
                </a:solidFill>
              </a:rPr>
              <a:t>2012; 29: Supplement 47</a:t>
            </a:r>
            <a:r>
              <a:rPr lang="en-US" sz="1100" dirty="0" smtClean="0">
                <a:solidFill>
                  <a:schemeClr val="bg1"/>
                </a:solidFill>
                <a:latin typeface="Arial" pitchFamily="34" charset="0"/>
                <a:cs typeface="Arial" pitchFamily="34" charset="0"/>
              </a:rPr>
              <a:t>.</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7" name="Title 1"/>
          <p:cNvSpPr txBox="1">
            <a:spLocks/>
          </p:cNvSpPr>
          <p:nvPr/>
        </p:nvSpPr>
        <p:spPr>
          <a:xfrm>
            <a:off x="1835696" y="188640"/>
            <a:ext cx="6563072" cy="100811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rgbClr val="FFC800"/>
                </a:solidFill>
                <a:effectLst/>
                <a:uLnTx/>
                <a:uFillTx/>
                <a:latin typeface="+mj-lt"/>
                <a:ea typeface="+mj-ea"/>
                <a:cs typeface="+mj-cs"/>
              </a:rPr>
              <a:t>Preliminary clinical evidence</a:t>
            </a:r>
            <a:endParaRPr kumimoji="0" lang="lt-LT" sz="3200" b="1" i="1"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9" name="Picture 8" descr="EU Research Funding 2007-2013_For Presentations.BMP"/>
          <p:cNvPicPr>
            <a:picLocks noChangeAspect="1"/>
          </p:cNvPicPr>
          <p:nvPr/>
        </p:nvPicPr>
        <p:blipFill>
          <a:blip r:embed="rId4"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par>
                          <p:cTn id="16" fill="hold">
                            <p:stCondLst>
                              <p:cond delay="500"/>
                            </p:stCondLst>
                            <p:childTnLst>
                              <p:par>
                                <p:cTn id="17" presetID="8"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amond(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bwMode="auto">
          <a:xfrm>
            <a:off x="251520" y="1916832"/>
            <a:ext cx="8676456" cy="792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en-US" sz="2000" dirty="0" smtClean="0">
                <a:latin typeface="+mn-lt"/>
              </a:rPr>
              <a:t>Since mini </a:t>
            </a:r>
            <a:r>
              <a:rPr lang="lt-LT" sz="2000" dirty="0" smtClean="0">
                <a:latin typeface="+mn-lt"/>
              </a:rPr>
              <a:t>fluid challenge</a:t>
            </a:r>
            <a:r>
              <a:rPr lang="en-US" sz="2000" dirty="0" smtClean="0">
                <a:latin typeface="+mn-lt"/>
              </a:rPr>
              <a:t>s are separated by only 5 min periods without fluid, the plasma dilution is overlapping</a:t>
            </a:r>
            <a:r>
              <a:rPr kumimoji="0" lang="lt-LT" sz="2000" b="0" i="0" u="none" strike="noStrike" kern="0" cap="none" spc="0" normalizeH="0" baseline="0" noProof="0" dirty="0" smtClean="0">
                <a:ln>
                  <a:noFill/>
                </a:ln>
                <a:solidFill>
                  <a:schemeClr val="tx1"/>
                </a:solidFill>
                <a:effectLst/>
                <a:uLnTx/>
                <a:uFillTx/>
                <a:latin typeface="+mn-lt"/>
                <a:ea typeface="+mn-ea"/>
                <a:cs typeface="+mn-cs"/>
              </a:rPr>
              <a:t>.</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33" name="Content Placeholder 2"/>
          <p:cNvSpPr txBox="1">
            <a:spLocks/>
          </p:cNvSpPr>
          <p:nvPr/>
        </p:nvSpPr>
        <p:spPr bwMode="auto">
          <a:xfrm>
            <a:off x="5220072" y="1124744"/>
            <a:ext cx="3923928"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lvl="0" indent="-319088" algn="r">
              <a:lnSpc>
                <a:spcPct val="120000"/>
              </a:lnSpc>
              <a:buClr>
                <a:schemeClr val="accent1"/>
              </a:buClr>
              <a:buSzPct val="80000"/>
            </a:pPr>
            <a:r>
              <a:rPr lang="lt-LT" sz="1100" dirty="0" smtClean="0">
                <a:solidFill>
                  <a:schemeClr val="bg1"/>
                </a:solidFill>
                <a:latin typeface="Arial" pitchFamily="34" charset="0"/>
                <a:cs typeface="Arial" pitchFamily="34" charset="0"/>
              </a:rPr>
              <a:t>Andrijauskas </a:t>
            </a:r>
            <a:r>
              <a:rPr lang="en-US" sz="1100" i="1" dirty="0" err="1" smtClean="0">
                <a:solidFill>
                  <a:schemeClr val="bg1"/>
                </a:solidFill>
              </a:rPr>
              <a:t>Eur</a:t>
            </a:r>
            <a:r>
              <a:rPr lang="en-US" sz="1100" i="1" dirty="0" smtClean="0">
                <a:solidFill>
                  <a:schemeClr val="bg1"/>
                </a:solidFill>
              </a:rPr>
              <a:t> J </a:t>
            </a:r>
            <a:r>
              <a:rPr lang="en-US" sz="1100" i="1" dirty="0" err="1" smtClean="0">
                <a:solidFill>
                  <a:schemeClr val="bg1"/>
                </a:solidFill>
              </a:rPr>
              <a:t>Anaesthesiol</a:t>
            </a:r>
            <a:r>
              <a:rPr lang="en-US" sz="1100" i="1" dirty="0" smtClean="0">
                <a:solidFill>
                  <a:schemeClr val="bg1"/>
                </a:solidFill>
              </a:rPr>
              <a:t> </a:t>
            </a:r>
            <a:r>
              <a:rPr lang="en-US" sz="1100" dirty="0" smtClean="0">
                <a:solidFill>
                  <a:schemeClr val="bg1"/>
                </a:solidFill>
              </a:rPr>
              <a:t>2012; 29: Supplement 47</a:t>
            </a:r>
            <a:r>
              <a:rPr lang="en-US" sz="1100" dirty="0" smtClean="0">
                <a:solidFill>
                  <a:schemeClr val="bg1"/>
                </a:solidFill>
                <a:latin typeface="Arial" pitchFamily="34" charset="0"/>
                <a:cs typeface="Arial" pitchFamily="34" charset="0"/>
              </a:rPr>
              <a:t>.</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36" name="Title 1"/>
          <p:cNvSpPr>
            <a:spLocks noGrp="1"/>
          </p:cNvSpPr>
          <p:nvPr>
            <p:ph type="title"/>
          </p:nvPr>
        </p:nvSpPr>
        <p:spPr>
          <a:xfrm>
            <a:off x="467544" y="332656"/>
            <a:ext cx="8352928" cy="787488"/>
          </a:xfrm>
        </p:spPr>
        <p:txBody>
          <a:bodyPr>
            <a:normAutofit/>
          </a:bodyPr>
          <a:lstStyle/>
          <a:p>
            <a:pPr fontAlgn="auto">
              <a:spcAft>
                <a:spcPts val="0"/>
              </a:spcAft>
              <a:defRPr/>
            </a:pPr>
            <a:r>
              <a:rPr lang="lt-LT" sz="3200" b="0" dirty="0" smtClean="0"/>
              <a:t>From plasma dilution</a:t>
            </a:r>
            <a:r>
              <a:rPr lang="en-US" sz="3200" b="0" dirty="0" smtClean="0"/>
              <a:t> to plasma dilution efficacy</a:t>
            </a:r>
            <a:endParaRPr lang="lt-LT" sz="3200" b="0" dirty="0">
              <a:solidFill>
                <a:schemeClr val="accent1">
                  <a:satMod val="150000"/>
                </a:schemeClr>
              </a:solidFill>
            </a:endParaRPr>
          </a:p>
        </p:txBody>
      </p:sp>
      <p:sp>
        <p:nvSpPr>
          <p:cNvPr id="40" name="Rectangle 3"/>
          <p:cNvSpPr txBox="1">
            <a:spLocks noChangeArrowheads="1"/>
          </p:cNvSpPr>
          <p:nvPr/>
        </p:nvSpPr>
        <p:spPr bwMode="auto">
          <a:xfrm>
            <a:off x="251520" y="2924944"/>
            <a:ext cx="8892480" cy="792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en-US" sz="2000" dirty="0" smtClean="0">
                <a:latin typeface="+mn-lt"/>
              </a:rPr>
              <a:t>Since detection of t</a:t>
            </a:r>
            <a:r>
              <a:rPr lang="lt-LT" sz="2000" dirty="0" smtClean="0">
                <a:latin typeface="+mn-lt"/>
              </a:rPr>
              <a:t>h</a:t>
            </a:r>
            <a:r>
              <a:rPr lang="en-US" sz="2000" dirty="0" smtClean="0">
                <a:latin typeface="+mn-lt"/>
              </a:rPr>
              <a:t>e dilution plateau requires exceptionally accurate Hb measures it can easily be missed</a:t>
            </a:r>
            <a:r>
              <a:rPr kumimoji="0" lang="lt-LT" sz="2000" b="0" i="0" u="none" strike="noStrike" kern="0" cap="none" spc="0" normalizeH="0" baseline="0" noProof="0" dirty="0" smtClean="0">
                <a:ln>
                  <a:noFill/>
                </a:ln>
                <a:solidFill>
                  <a:schemeClr val="tx1"/>
                </a:solidFill>
                <a:effectLst/>
                <a:uLnTx/>
                <a:uFillTx/>
                <a:latin typeface="+mn-lt"/>
                <a:ea typeface="+mn-ea"/>
                <a:cs typeface="+mn-cs"/>
              </a:rPr>
              <a:t>.</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41" name="Rectangle 3"/>
          <p:cNvSpPr txBox="1">
            <a:spLocks noChangeArrowheads="1"/>
          </p:cNvSpPr>
          <p:nvPr/>
        </p:nvSpPr>
        <p:spPr bwMode="auto">
          <a:xfrm>
            <a:off x="251520" y="4005064"/>
            <a:ext cx="8676456" cy="792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en-US" sz="2000" dirty="0" smtClean="0">
                <a:latin typeface="+mn-lt"/>
              </a:rPr>
              <a:t>T</a:t>
            </a:r>
            <a:r>
              <a:rPr lang="lt-LT" sz="2000" dirty="0" smtClean="0">
                <a:latin typeface="+mn-lt"/>
              </a:rPr>
              <a:t>h</a:t>
            </a:r>
            <a:r>
              <a:rPr lang="en-US" sz="2000" dirty="0" smtClean="0">
                <a:latin typeface="+mn-lt"/>
              </a:rPr>
              <a:t>us,</a:t>
            </a:r>
            <a:r>
              <a:rPr lang="lt-LT" sz="2000" dirty="0" smtClean="0">
                <a:latin typeface="+mn-lt"/>
              </a:rPr>
              <a:t> </a:t>
            </a:r>
            <a:r>
              <a:rPr lang="en-US" sz="2000" dirty="0" smtClean="0">
                <a:latin typeface="+mn-lt"/>
              </a:rPr>
              <a:t>a new variable was proposed - </a:t>
            </a:r>
            <a:r>
              <a:rPr lang="lt-LT" sz="2000" i="1" dirty="0" smtClean="0">
                <a:solidFill>
                  <a:srgbClr val="C00000"/>
                </a:solidFill>
                <a:latin typeface="+mn-lt"/>
              </a:rPr>
              <a:t>plasma dilution efficacy </a:t>
            </a:r>
            <a:r>
              <a:rPr lang="en-US" sz="2000" i="1" dirty="0" smtClean="0">
                <a:solidFill>
                  <a:srgbClr val="C00000"/>
                </a:solidFill>
                <a:latin typeface="+mn-lt"/>
              </a:rPr>
              <a:t> </a:t>
            </a:r>
            <a:r>
              <a:rPr lang="en-US" sz="2000" dirty="0" smtClean="0">
                <a:latin typeface="+mn-lt"/>
              </a:rPr>
              <a:t>which is a </a:t>
            </a:r>
            <a:r>
              <a:rPr lang="lt-LT" sz="2000" dirty="0" smtClean="0">
                <a:latin typeface="+mn-lt"/>
              </a:rPr>
              <a:t>fractional change of plasma dilution </a:t>
            </a:r>
            <a:r>
              <a:rPr lang="en-US" sz="2000" dirty="0" smtClean="0">
                <a:latin typeface="+mn-lt"/>
              </a:rPr>
              <a:t>in</a:t>
            </a:r>
            <a:r>
              <a:rPr lang="lt-LT" sz="2000" dirty="0" smtClean="0">
                <a:latin typeface="+mn-lt"/>
              </a:rPr>
              <a:t> a single fluid challenge</a:t>
            </a:r>
            <a:r>
              <a:rPr kumimoji="0" lang="lt-LT" sz="2000" b="0" i="0" u="none" strike="noStrike" kern="0" cap="none" spc="0" normalizeH="0" baseline="0" noProof="0" dirty="0" smtClean="0">
                <a:ln>
                  <a:noFill/>
                </a:ln>
                <a:solidFill>
                  <a:schemeClr val="tx1"/>
                </a:solidFill>
                <a:effectLst/>
                <a:uLnTx/>
                <a:uFillTx/>
                <a:latin typeface="+mn-lt"/>
                <a:ea typeface="+mn-ea"/>
                <a:cs typeface="+mn-cs"/>
              </a:rPr>
              <a:t>.</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pic>
        <p:nvPicPr>
          <p:cNvPr id="7" name="Picture 6" descr="EU Research Funding 2007-2013_For Presentations.BMP"/>
          <p:cNvPicPr>
            <a:picLocks noChangeAspect="1"/>
          </p:cNvPicPr>
          <p:nvPr/>
        </p:nvPicPr>
        <p:blipFill>
          <a:blip r:embed="rId3"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heckerboard(across)">
                                      <p:cBhvr>
                                        <p:cTn id="17" dur="1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checkerboard(across)">
                                      <p:cBhvr>
                                        <p:cTn id="2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p:bldP spid="40"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971600" y="2420889"/>
            <a:ext cx="706987" cy="1296144"/>
          </a:xfrm>
          <a:prstGeom prst="rect">
            <a:avLst/>
          </a:prstGeom>
          <a:noFill/>
          <a:ln w="28575">
            <a:solidFill>
              <a:srgbClr val="3366CC"/>
            </a:solidFill>
            <a:miter lim="800000"/>
            <a:headEnd/>
            <a:tailEnd/>
          </a:ln>
        </p:spPr>
      </p:pic>
      <p:sp>
        <p:nvSpPr>
          <p:cNvPr id="8" name="Right Arrow 1"/>
          <p:cNvSpPr>
            <a:spLocks noChangeArrowheads="1"/>
          </p:cNvSpPr>
          <p:nvPr/>
        </p:nvSpPr>
        <p:spPr bwMode="auto">
          <a:xfrm flipV="1">
            <a:off x="1763688" y="2924944"/>
            <a:ext cx="936104" cy="648070"/>
          </a:xfrm>
          <a:prstGeom prst="rightArrow">
            <a:avLst>
              <a:gd name="adj1" fmla="val 50000"/>
              <a:gd name="adj2" fmla="val 39212"/>
            </a:avLst>
          </a:prstGeom>
          <a:solidFill>
            <a:srgbClr val="92D050"/>
          </a:solidFill>
          <a:ln w="25400" algn="ctr">
            <a:solidFill>
              <a:srgbClr val="26697A"/>
            </a:solidFill>
            <a:miter lim="800000"/>
            <a:headEnd/>
            <a:tailEnd/>
          </a:ln>
        </p:spPr>
        <p:txBody>
          <a:bodyPr rot="10800000" anchor="ctr"/>
          <a:lstStyle/>
          <a:p>
            <a:pPr algn="ctr"/>
            <a:r>
              <a:rPr lang="en-US" dirty="0" smtClean="0">
                <a:solidFill>
                  <a:srgbClr val="FFFFFF"/>
                </a:solidFill>
                <a:latin typeface="Constantia" pitchFamily="18" charset="0"/>
              </a:rPr>
              <a:t>5</a:t>
            </a:r>
            <a:r>
              <a:rPr lang="lt-LT" dirty="0" smtClean="0">
                <a:solidFill>
                  <a:srgbClr val="FFFFFF"/>
                </a:solidFill>
                <a:latin typeface="Constantia" pitchFamily="18" charset="0"/>
              </a:rPr>
              <a:t> </a:t>
            </a:r>
            <a:r>
              <a:rPr lang="en-US" dirty="0" smtClean="0">
                <a:solidFill>
                  <a:srgbClr val="FFFFFF"/>
                </a:solidFill>
                <a:latin typeface="Constantia" pitchFamily="18" charset="0"/>
              </a:rPr>
              <a:t>min</a:t>
            </a:r>
            <a:r>
              <a:rPr lang="en-US" dirty="0">
                <a:solidFill>
                  <a:srgbClr val="FFFFFF"/>
                </a:solidFill>
                <a:latin typeface="Constantia" pitchFamily="18" charset="0"/>
              </a:rPr>
              <a:t>.</a:t>
            </a:r>
          </a:p>
        </p:txBody>
      </p:sp>
      <p:sp>
        <p:nvSpPr>
          <p:cNvPr id="9" name="Right Arrow 1"/>
          <p:cNvSpPr>
            <a:spLocks noChangeArrowheads="1"/>
          </p:cNvSpPr>
          <p:nvPr/>
        </p:nvSpPr>
        <p:spPr bwMode="auto">
          <a:xfrm rot="5400000" flipV="1">
            <a:off x="2303747" y="3248981"/>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sp>
        <p:nvSpPr>
          <p:cNvPr id="15" name="Right Arrow 1"/>
          <p:cNvSpPr>
            <a:spLocks noChangeArrowheads="1"/>
          </p:cNvSpPr>
          <p:nvPr/>
        </p:nvSpPr>
        <p:spPr bwMode="auto">
          <a:xfrm rot="5400000" flipV="1">
            <a:off x="287523" y="2456893"/>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pic>
        <p:nvPicPr>
          <p:cNvPr id="16" name="Picture 2"/>
          <p:cNvPicPr>
            <a:picLocks noChangeAspect="1" noChangeArrowheads="1"/>
          </p:cNvPicPr>
          <p:nvPr/>
        </p:nvPicPr>
        <p:blipFill>
          <a:blip r:embed="rId3" cstate="print"/>
          <a:srcRect/>
          <a:stretch>
            <a:fillRect/>
          </a:stretch>
        </p:blipFill>
        <p:spPr bwMode="auto">
          <a:xfrm>
            <a:off x="3275856" y="2492897"/>
            <a:ext cx="706987" cy="1296144"/>
          </a:xfrm>
          <a:prstGeom prst="rect">
            <a:avLst/>
          </a:prstGeom>
          <a:noFill/>
          <a:ln w="28575">
            <a:solidFill>
              <a:srgbClr val="3366CC"/>
            </a:solidFill>
            <a:miter lim="800000"/>
            <a:headEnd/>
            <a:tailEnd/>
          </a:ln>
        </p:spPr>
      </p:pic>
      <p:sp>
        <p:nvSpPr>
          <p:cNvPr id="17" name="Right Arrow 1"/>
          <p:cNvSpPr>
            <a:spLocks noChangeArrowheads="1"/>
          </p:cNvSpPr>
          <p:nvPr/>
        </p:nvSpPr>
        <p:spPr bwMode="auto">
          <a:xfrm flipV="1">
            <a:off x="4067944" y="2996952"/>
            <a:ext cx="936104" cy="648070"/>
          </a:xfrm>
          <a:prstGeom prst="rightArrow">
            <a:avLst>
              <a:gd name="adj1" fmla="val 50000"/>
              <a:gd name="adj2" fmla="val 39212"/>
            </a:avLst>
          </a:prstGeom>
          <a:solidFill>
            <a:srgbClr val="92D050"/>
          </a:solidFill>
          <a:ln w="25400" algn="ctr">
            <a:solidFill>
              <a:srgbClr val="26697A"/>
            </a:solidFill>
            <a:miter lim="800000"/>
            <a:headEnd/>
            <a:tailEnd/>
          </a:ln>
        </p:spPr>
        <p:txBody>
          <a:bodyPr rot="10800000" anchor="ctr"/>
          <a:lstStyle/>
          <a:p>
            <a:pPr algn="ctr"/>
            <a:r>
              <a:rPr lang="en-US" dirty="0" smtClean="0">
                <a:solidFill>
                  <a:srgbClr val="FFFFFF"/>
                </a:solidFill>
                <a:latin typeface="Constantia" pitchFamily="18" charset="0"/>
              </a:rPr>
              <a:t>5</a:t>
            </a:r>
            <a:r>
              <a:rPr lang="lt-LT" dirty="0" smtClean="0">
                <a:solidFill>
                  <a:srgbClr val="FFFFFF"/>
                </a:solidFill>
                <a:latin typeface="Constantia" pitchFamily="18" charset="0"/>
              </a:rPr>
              <a:t> </a:t>
            </a:r>
            <a:r>
              <a:rPr lang="en-US" dirty="0" smtClean="0">
                <a:solidFill>
                  <a:srgbClr val="FFFFFF"/>
                </a:solidFill>
                <a:latin typeface="Constantia" pitchFamily="18" charset="0"/>
              </a:rPr>
              <a:t>min</a:t>
            </a:r>
            <a:r>
              <a:rPr lang="en-US" dirty="0">
                <a:solidFill>
                  <a:srgbClr val="FFFFFF"/>
                </a:solidFill>
                <a:latin typeface="Constantia" pitchFamily="18" charset="0"/>
              </a:rPr>
              <a:t>.</a:t>
            </a:r>
          </a:p>
        </p:txBody>
      </p:sp>
      <p:sp>
        <p:nvSpPr>
          <p:cNvPr id="18" name="Right Arrow 1"/>
          <p:cNvSpPr>
            <a:spLocks noChangeArrowheads="1"/>
          </p:cNvSpPr>
          <p:nvPr/>
        </p:nvSpPr>
        <p:spPr bwMode="auto">
          <a:xfrm rot="5400000" flipV="1">
            <a:off x="4824027" y="2600909"/>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pic>
        <p:nvPicPr>
          <p:cNvPr id="19" name="Picture 2"/>
          <p:cNvPicPr>
            <a:picLocks noChangeAspect="1" noChangeArrowheads="1"/>
          </p:cNvPicPr>
          <p:nvPr/>
        </p:nvPicPr>
        <p:blipFill>
          <a:blip r:embed="rId3" cstate="print"/>
          <a:srcRect/>
          <a:stretch>
            <a:fillRect/>
          </a:stretch>
        </p:blipFill>
        <p:spPr bwMode="auto">
          <a:xfrm>
            <a:off x="5580112" y="2492896"/>
            <a:ext cx="706987" cy="1296144"/>
          </a:xfrm>
          <a:prstGeom prst="rect">
            <a:avLst/>
          </a:prstGeom>
          <a:noFill/>
          <a:ln w="28575">
            <a:solidFill>
              <a:srgbClr val="3366CC"/>
            </a:solidFill>
            <a:miter lim="800000"/>
            <a:headEnd/>
            <a:tailEnd/>
          </a:ln>
        </p:spPr>
      </p:pic>
      <p:sp>
        <p:nvSpPr>
          <p:cNvPr id="20" name="Right Arrow 1"/>
          <p:cNvSpPr>
            <a:spLocks noChangeArrowheads="1"/>
          </p:cNvSpPr>
          <p:nvPr/>
        </p:nvSpPr>
        <p:spPr bwMode="auto">
          <a:xfrm flipV="1">
            <a:off x="6372200" y="3068960"/>
            <a:ext cx="936104" cy="648070"/>
          </a:xfrm>
          <a:prstGeom prst="rightArrow">
            <a:avLst>
              <a:gd name="adj1" fmla="val 50000"/>
              <a:gd name="adj2" fmla="val 39212"/>
            </a:avLst>
          </a:prstGeom>
          <a:solidFill>
            <a:srgbClr val="92D050"/>
          </a:solidFill>
          <a:ln w="25400" algn="ctr">
            <a:solidFill>
              <a:srgbClr val="26697A"/>
            </a:solidFill>
            <a:miter lim="800000"/>
            <a:headEnd/>
            <a:tailEnd/>
          </a:ln>
        </p:spPr>
        <p:txBody>
          <a:bodyPr rot="10800000" anchor="ctr"/>
          <a:lstStyle/>
          <a:p>
            <a:pPr algn="ctr"/>
            <a:r>
              <a:rPr lang="en-US" dirty="0" smtClean="0">
                <a:solidFill>
                  <a:srgbClr val="FFFFFF"/>
                </a:solidFill>
                <a:latin typeface="Constantia" pitchFamily="18" charset="0"/>
              </a:rPr>
              <a:t>5</a:t>
            </a:r>
            <a:r>
              <a:rPr lang="lt-LT" dirty="0" smtClean="0">
                <a:solidFill>
                  <a:srgbClr val="FFFFFF"/>
                </a:solidFill>
                <a:latin typeface="Constantia" pitchFamily="18" charset="0"/>
              </a:rPr>
              <a:t> </a:t>
            </a:r>
            <a:r>
              <a:rPr lang="en-US" dirty="0" smtClean="0">
                <a:solidFill>
                  <a:srgbClr val="FFFFFF"/>
                </a:solidFill>
                <a:latin typeface="Constantia" pitchFamily="18" charset="0"/>
              </a:rPr>
              <a:t>min</a:t>
            </a:r>
            <a:r>
              <a:rPr lang="en-US" dirty="0">
                <a:solidFill>
                  <a:srgbClr val="FFFFFF"/>
                </a:solidFill>
                <a:latin typeface="Constantia" pitchFamily="18" charset="0"/>
              </a:rPr>
              <a:t>.</a:t>
            </a:r>
          </a:p>
        </p:txBody>
      </p:sp>
      <p:sp>
        <p:nvSpPr>
          <p:cNvPr id="21" name="Right Arrow 1"/>
          <p:cNvSpPr>
            <a:spLocks noChangeArrowheads="1"/>
          </p:cNvSpPr>
          <p:nvPr/>
        </p:nvSpPr>
        <p:spPr bwMode="auto">
          <a:xfrm rot="5400000" flipV="1">
            <a:off x="7128283" y="2672917"/>
            <a:ext cx="720080" cy="648070"/>
          </a:xfrm>
          <a:prstGeom prst="rightArrow">
            <a:avLst>
              <a:gd name="adj1" fmla="val 50000"/>
              <a:gd name="adj2" fmla="val 39212"/>
            </a:avLst>
          </a:prstGeom>
          <a:solidFill>
            <a:srgbClr val="FF0000"/>
          </a:solidFill>
          <a:ln w="25400" algn="ctr">
            <a:solidFill>
              <a:srgbClr val="26697A"/>
            </a:solidFill>
            <a:miter lim="800000"/>
            <a:headEnd/>
            <a:tailEnd/>
          </a:ln>
        </p:spPr>
        <p:txBody>
          <a:bodyPr rot="10800000" anchor="ctr"/>
          <a:lstStyle/>
          <a:p>
            <a:pPr algn="ctr"/>
            <a:r>
              <a:rPr lang="lt-LT" dirty="0" smtClean="0">
                <a:solidFill>
                  <a:srgbClr val="FFFFFF"/>
                </a:solidFill>
                <a:latin typeface="Constantia" pitchFamily="18" charset="0"/>
              </a:rPr>
              <a:t>Hb</a:t>
            </a:r>
            <a:endParaRPr lang="en-US" dirty="0">
              <a:solidFill>
                <a:srgbClr val="FFFFFF"/>
              </a:solidFill>
              <a:latin typeface="Constantia" pitchFamily="18" charset="0"/>
            </a:endParaRPr>
          </a:p>
        </p:txBody>
      </p:sp>
      <p:sp>
        <p:nvSpPr>
          <p:cNvPr id="37" name="Arc 36"/>
          <p:cNvSpPr/>
          <p:nvPr/>
        </p:nvSpPr>
        <p:spPr>
          <a:xfrm>
            <a:off x="539552" y="2060848"/>
            <a:ext cx="2376264" cy="1224136"/>
          </a:xfrm>
          <a:prstGeom prst="arc">
            <a:avLst>
              <a:gd name="adj1" fmla="val 11769597"/>
              <a:gd name="adj2" fmla="val 21018753"/>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a:off x="683568" y="1772816"/>
            <a:ext cx="4464496" cy="1512168"/>
          </a:xfrm>
          <a:prstGeom prst="arc">
            <a:avLst>
              <a:gd name="adj1" fmla="val 11237782"/>
              <a:gd name="adj2" fmla="val 7653"/>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a:off x="539552" y="1772816"/>
            <a:ext cx="6912768" cy="1584176"/>
          </a:xfrm>
          <a:prstGeom prst="arc">
            <a:avLst>
              <a:gd name="adj1" fmla="val 11061631"/>
              <a:gd name="adj2" fmla="val 50958"/>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3"/>
          <p:cNvSpPr txBox="1">
            <a:spLocks noChangeArrowheads="1"/>
          </p:cNvSpPr>
          <p:nvPr/>
        </p:nvSpPr>
        <p:spPr bwMode="auto">
          <a:xfrm>
            <a:off x="7092280" y="1916832"/>
            <a:ext cx="1656184" cy="6480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dilution-3</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28" name="Rectangle 3"/>
          <p:cNvSpPr txBox="1">
            <a:spLocks noChangeArrowheads="1"/>
          </p:cNvSpPr>
          <p:nvPr/>
        </p:nvSpPr>
        <p:spPr bwMode="auto">
          <a:xfrm>
            <a:off x="4932040" y="1844824"/>
            <a:ext cx="1656184" cy="6480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dilution-2</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29" name="Rectangle 3"/>
          <p:cNvSpPr txBox="1">
            <a:spLocks noChangeArrowheads="1"/>
          </p:cNvSpPr>
          <p:nvPr/>
        </p:nvSpPr>
        <p:spPr bwMode="auto">
          <a:xfrm>
            <a:off x="2411760" y="1844824"/>
            <a:ext cx="1656184" cy="6480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dilution-1</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22" name="Arc 21"/>
          <p:cNvSpPr/>
          <p:nvPr/>
        </p:nvSpPr>
        <p:spPr>
          <a:xfrm flipV="1">
            <a:off x="2843808" y="2780928"/>
            <a:ext cx="2376264" cy="1296144"/>
          </a:xfrm>
          <a:prstGeom prst="arc">
            <a:avLst>
              <a:gd name="adj1" fmla="val 10889027"/>
              <a:gd name="adj2" fmla="val 21583223"/>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flipV="1">
            <a:off x="611560" y="2780928"/>
            <a:ext cx="2232248" cy="1296144"/>
          </a:xfrm>
          <a:prstGeom prst="arc">
            <a:avLst>
              <a:gd name="adj1" fmla="val 10889027"/>
              <a:gd name="adj2" fmla="val 21583223"/>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flipV="1">
            <a:off x="5220072" y="2780928"/>
            <a:ext cx="2232248" cy="1296144"/>
          </a:xfrm>
          <a:prstGeom prst="arc">
            <a:avLst>
              <a:gd name="adj1" fmla="val 10889027"/>
              <a:gd name="adj2" fmla="val 21583223"/>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3"/>
          <p:cNvSpPr txBox="1">
            <a:spLocks noChangeArrowheads="1"/>
          </p:cNvSpPr>
          <p:nvPr/>
        </p:nvSpPr>
        <p:spPr bwMode="auto">
          <a:xfrm>
            <a:off x="1043608" y="4077072"/>
            <a:ext cx="1656184" cy="9361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 efficacy-1</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30" name="Rectangle 3"/>
          <p:cNvSpPr txBox="1">
            <a:spLocks noChangeArrowheads="1"/>
          </p:cNvSpPr>
          <p:nvPr/>
        </p:nvSpPr>
        <p:spPr bwMode="auto">
          <a:xfrm>
            <a:off x="3491880" y="4077072"/>
            <a:ext cx="1656184" cy="9361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 efficacy-2</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34" name="Rectangle 3"/>
          <p:cNvSpPr txBox="1">
            <a:spLocks noChangeArrowheads="1"/>
          </p:cNvSpPr>
          <p:nvPr/>
        </p:nvSpPr>
        <p:spPr bwMode="auto">
          <a:xfrm>
            <a:off x="5724128" y="4077072"/>
            <a:ext cx="1656184" cy="9361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lt-LT" sz="2000" i="1" dirty="0" smtClean="0">
                <a:solidFill>
                  <a:srgbClr val="C00000"/>
                </a:solidFill>
              </a:rPr>
              <a:t>plasma dilution efficacy-3</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33" name="Content Placeholder 2"/>
          <p:cNvSpPr txBox="1">
            <a:spLocks/>
          </p:cNvSpPr>
          <p:nvPr/>
        </p:nvSpPr>
        <p:spPr bwMode="auto">
          <a:xfrm>
            <a:off x="5220072" y="1124744"/>
            <a:ext cx="3923928"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lvl="0" indent="-319088" algn="r">
              <a:lnSpc>
                <a:spcPct val="120000"/>
              </a:lnSpc>
              <a:buClr>
                <a:schemeClr val="accent1"/>
              </a:buClr>
              <a:buSzPct val="80000"/>
            </a:pPr>
            <a:r>
              <a:rPr lang="lt-LT" sz="1100" dirty="0" smtClean="0">
                <a:solidFill>
                  <a:schemeClr val="bg1"/>
                </a:solidFill>
                <a:latin typeface="Arial" pitchFamily="34" charset="0"/>
                <a:cs typeface="Arial" pitchFamily="34" charset="0"/>
              </a:rPr>
              <a:t>Andrijauskas </a:t>
            </a:r>
            <a:r>
              <a:rPr lang="en-US" sz="1100" i="1" dirty="0" err="1" smtClean="0">
                <a:solidFill>
                  <a:schemeClr val="bg1"/>
                </a:solidFill>
              </a:rPr>
              <a:t>Eur</a:t>
            </a:r>
            <a:r>
              <a:rPr lang="en-US" sz="1100" i="1" dirty="0" smtClean="0">
                <a:solidFill>
                  <a:schemeClr val="bg1"/>
                </a:solidFill>
              </a:rPr>
              <a:t> J </a:t>
            </a:r>
            <a:r>
              <a:rPr lang="en-US" sz="1100" i="1" dirty="0" err="1" smtClean="0">
                <a:solidFill>
                  <a:schemeClr val="bg1"/>
                </a:solidFill>
              </a:rPr>
              <a:t>Anaesthesiol</a:t>
            </a:r>
            <a:r>
              <a:rPr lang="en-US" sz="1100" i="1" dirty="0" smtClean="0">
                <a:solidFill>
                  <a:schemeClr val="bg1"/>
                </a:solidFill>
              </a:rPr>
              <a:t> </a:t>
            </a:r>
            <a:r>
              <a:rPr lang="en-US" sz="1100" dirty="0" smtClean="0">
                <a:solidFill>
                  <a:schemeClr val="bg1"/>
                </a:solidFill>
              </a:rPr>
              <a:t>2012; 29: Supplement 47</a:t>
            </a:r>
            <a:r>
              <a:rPr lang="en-US" sz="1100" dirty="0" smtClean="0">
                <a:solidFill>
                  <a:schemeClr val="bg1"/>
                </a:solidFill>
                <a:latin typeface="Arial" pitchFamily="34" charset="0"/>
                <a:cs typeface="Arial" pitchFamily="34" charset="0"/>
              </a:rPr>
              <a:t>.</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36" name="Title 1"/>
          <p:cNvSpPr>
            <a:spLocks noGrp="1"/>
          </p:cNvSpPr>
          <p:nvPr>
            <p:ph type="title"/>
          </p:nvPr>
        </p:nvSpPr>
        <p:spPr>
          <a:xfrm>
            <a:off x="467544" y="332656"/>
            <a:ext cx="8352928" cy="787488"/>
          </a:xfrm>
        </p:spPr>
        <p:txBody>
          <a:bodyPr>
            <a:normAutofit/>
          </a:bodyPr>
          <a:lstStyle/>
          <a:p>
            <a:pPr fontAlgn="auto">
              <a:spcAft>
                <a:spcPts val="0"/>
              </a:spcAft>
              <a:defRPr/>
            </a:pPr>
            <a:r>
              <a:rPr lang="lt-LT" sz="3200" b="0" dirty="0" smtClean="0"/>
              <a:t>From plasma dilution</a:t>
            </a:r>
            <a:r>
              <a:rPr lang="en-US" sz="3200" b="0" dirty="0" smtClean="0"/>
              <a:t> to plasma dilution efficacy</a:t>
            </a:r>
            <a:endParaRPr lang="lt-LT" sz="3200" b="0" dirty="0">
              <a:solidFill>
                <a:schemeClr val="accent1">
                  <a:satMod val="150000"/>
                </a:schemeClr>
              </a:solidFill>
            </a:endParaRPr>
          </a:p>
        </p:txBody>
      </p:sp>
      <p:pic>
        <p:nvPicPr>
          <p:cNvPr id="31" name="Picture 30" descr="EU Research Funding 2007-2013_For Presentations.BMP"/>
          <p:cNvPicPr>
            <a:picLocks noChangeAspect="1"/>
          </p:cNvPicPr>
          <p:nvPr/>
        </p:nvPicPr>
        <p:blipFill>
          <a:blip r:embed="rId4"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1000"/>
                                        <p:tgtEl>
                                          <p:spTgt spid="26"/>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heckerboard(across)">
                                      <p:cBhvr>
                                        <p:cTn id="11" dur="500"/>
                                        <p:tgtEl>
                                          <p:spTgt spid="23"/>
                                        </p:tgtEl>
                                      </p:cBhvr>
                                    </p:animEffect>
                                  </p:childTnLst>
                                </p:cTn>
                              </p:par>
                            </p:childTnLst>
                          </p:cTn>
                        </p:par>
                        <p:par>
                          <p:cTn id="12" fill="hold">
                            <p:stCondLst>
                              <p:cond delay="1500"/>
                            </p:stCondLst>
                            <p:childTnLst>
                              <p:par>
                                <p:cTn id="13" presetID="5" presetClass="entr" presetSubtype="1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heckerboard(across)">
                                      <p:cBhvr>
                                        <p:cTn id="15" dur="500"/>
                                        <p:tgtEl>
                                          <p:spTgt spid="30"/>
                                        </p:tgtEl>
                                      </p:cBhvr>
                                    </p:animEffect>
                                  </p:childTnLst>
                                </p:cTn>
                              </p:par>
                            </p:childTnLst>
                          </p:cTn>
                        </p:par>
                        <p:par>
                          <p:cTn id="16" fill="hold">
                            <p:stCondLst>
                              <p:cond delay="2000"/>
                            </p:stCondLst>
                            <p:childTnLst>
                              <p:par>
                                <p:cTn id="17" presetID="5" presetClass="entr" presetSubtype="1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heckerboard(across)">
                                      <p:cBhvr>
                                        <p:cTn id="19" dur="500"/>
                                        <p:tgtEl>
                                          <p:spTgt spid="22"/>
                                        </p:tgtEl>
                                      </p:cBhvr>
                                    </p:animEffect>
                                  </p:childTnLst>
                                </p:cTn>
                              </p:par>
                            </p:childTnLst>
                          </p:cTn>
                        </p:par>
                        <p:par>
                          <p:cTn id="20" fill="hold">
                            <p:stCondLst>
                              <p:cond delay="2500"/>
                            </p:stCondLst>
                            <p:childTnLst>
                              <p:par>
                                <p:cTn id="21" presetID="5" presetClass="entr" presetSubtype="1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heckerboard(across)">
                                      <p:cBhvr>
                                        <p:cTn id="23" dur="500"/>
                                        <p:tgtEl>
                                          <p:spTgt spid="34"/>
                                        </p:tgtEl>
                                      </p:cBhvr>
                                    </p:animEffect>
                                  </p:childTnLst>
                                </p:cTn>
                              </p:par>
                            </p:childTnLst>
                          </p:cTn>
                        </p:par>
                        <p:par>
                          <p:cTn id="24" fill="hold">
                            <p:stCondLst>
                              <p:cond delay="3000"/>
                            </p:stCondLst>
                            <p:childTnLst>
                              <p:par>
                                <p:cTn id="25" presetID="5" presetClass="entr" presetSubtype="1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heckerboard(across)">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p:bldP spid="30"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0" y="5733256"/>
            <a:ext cx="9144000" cy="504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r">
              <a:lnSpc>
                <a:spcPct val="90000"/>
              </a:lnSpc>
              <a:spcBef>
                <a:spcPct val="20000"/>
              </a:spcBef>
            </a:pPr>
            <a:r>
              <a:rPr lang="lt-LT" sz="1300" dirty="0" smtClean="0">
                <a:solidFill>
                  <a:srgbClr val="2118D8"/>
                </a:solidFill>
                <a:latin typeface="+mj-lt"/>
              </a:rPr>
              <a:t>Means from 36 clinical cases of 3 pre-operative mini fluid challenges: four Hb are used to calculate plasma dilution at 3 data points.</a:t>
            </a:r>
          </a:p>
          <a:p>
            <a:pPr marL="342900" indent="-342900" algn="r">
              <a:lnSpc>
                <a:spcPct val="90000"/>
              </a:lnSpc>
              <a:spcBef>
                <a:spcPct val="20000"/>
              </a:spcBef>
            </a:pPr>
            <a:r>
              <a:rPr lang="lt-LT" sz="1300" dirty="0" smtClean="0">
                <a:solidFill>
                  <a:srgbClr val="2118D8"/>
                </a:solidFill>
                <a:latin typeface="+mj-lt"/>
              </a:rPr>
              <a:t> (Data presented as means +/- SEM)</a:t>
            </a:r>
            <a:endParaRPr kumimoji="0" lang="lt-LT" sz="1300" b="0" u="none" strike="noStrike" kern="0" cap="none" spc="0" normalizeH="0" baseline="0" noProof="0" dirty="0">
              <a:ln>
                <a:noFill/>
              </a:ln>
              <a:solidFill>
                <a:srgbClr val="2118D8"/>
              </a:solidFill>
              <a:effectLst/>
              <a:uLnTx/>
              <a:uFillTx/>
              <a:latin typeface="+mj-lt"/>
              <a:ea typeface="+mn-ea"/>
              <a:cs typeface="+mn-cs"/>
            </a:endParaRPr>
          </a:p>
        </p:txBody>
      </p:sp>
      <p:pic>
        <p:nvPicPr>
          <p:cNvPr id="8" name="Picture 7"/>
          <p:cNvPicPr/>
          <p:nvPr/>
        </p:nvPicPr>
        <p:blipFill>
          <a:blip r:embed="rId2" cstate="print"/>
          <a:srcRect/>
          <a:stretch>
            <a:fillRect/>
          </a:stretch>
        </p:blipFill>
        <p:spPr bwMode="auto">
          <a:xfrm>
            <a:off x="2915816" y="1628800"/>
            <a:ext cx="2952328" cy="3816424"/>
          </a:xfrm>
          <a:prstGeom prst="rect">
            <a:avLst/>
          </a:prstGeom>
          <a:noFill/>
        </p:spPr>
      </p:pic>
      <p:sp>
        <p:nvSpPr>
          <p:cNvPr id="12" name="Content Placeholder 2"/>
          <p:cNvSpPr txBox="1">
            <a:spLocks/>
          </p:cNvSpPr>
          <p:nvPr/>
        </p:nvSpPr>
        <p:spPr bwMode="auto">
          <a:xfrm>
            <a:off x="5220072" y="1124744"/>
            <a:ext cx="3923928"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lvl="0" indent="-319088" algn="r">
              <a:lnSpc>
                <a:spcPct val="120000"/>
              </a:lnSpc>
              <a:buClr>
                <a:schemeClr val="accent1"/>
              </a:buClr>
              <a:buSzPct val="80000"/>
            </a:pPr>
            <a:r>
              <a:rPr lang="lt-LT" sz="1100" dirty="0" smtClean="0">
                <a:solidFill>
                  <a:schemeClr val="bg1"/>
                </a:solidFill>
                <a:latin typeface="Arial" pitchFamily="34" charset="0"/>
                <a:cs typeface="Arial" pitchFamily="34" charset="0"/>
              </a:rPr>
              <a:t>Andrijauskas </a:t>
            </a:r>
            <a:r>
              <a:rPr lang="en-US" sz="1100" i="1" dirty="0" err="1" smtClean="0">
                <a:solidFill>
                  <a:schemeClr val="bg1"/>
                </a:solidFill>
              </a:rPr>
              <a:t>Eur</a:t>
            </a:r>
            <a:r>
              <a:rPr lang="en-US" sz="1100" i="1" dirty="0" smtClean="0">
                <a:solidFill>
                  <a:schemeClr val="bg1"/>
                </a:solidFill>
              </a:rPr>
              <a:t> J </a:t>
            </a:r>
            <a:r>
              <a:rPr lang="en-US" sz="1100" i="1" dirty="0" err="1" smtClean="0">
                <a:solidFill>
                  <a:schemeClr val="bg1"/>
                </a:solidFill>
              </a:rPr>
              <a:t>Anaesthesiol</a:t>
            </a:r>
            <a:r>
              <a:rPr lang="en-US" sz="1100" i="1" dirty="0" smtClean="0">
                <a:solidFill>
                  <a:schemeClr val="bg1"/>
                </a:solidFill>
              </a:rPr>
              <a:t> </a:t>
            </a:r>
            <a:r>
              <a:rPr lang="en-US" sz="1100" dirty="0" smtClean="0">
                <a:solidFill>
                  <a:schemeClr val="bg1"/>
                </a:solidFill>
              </a:rPr>
              <a:t>2012; 29: Supplement 47</a:t>
            </a:r>
            <a:r>
              <a:rPr lang="en-US" sz="1100" dirty="0" smtClean="0">
                <a:solidFill>
                  <a:schemeClr val="bg1"/>
                </a:solidFill>
                <a:latin typeface="Arial" pitchFamily="34" charset="0"/>
                <a:cs typeface="Arial" pitchFamily="34" charset="0"/>
              </a:rPr>
              <a:t>.</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13" name="Title 1"/>
          <p:cNvSpPr>
            <a:spLocks noGrp="1"/>
          </p:cNvSpPr>
          <p:nvPr>
            <p:ph type="title"/>
          </p:nvPr>
        </p:nvSpPr>
        <p:spPr>
          <a:xfrm>
            <a:off x="1763688" y="332656"/>
            <a:ext cx="5256584" cy="787488"/>
          </a:xfrm>
        </p:spPr>
        <p:txBody>
          <a:bodyPr>
            <a:normAutofit/>
          </a:bodyPr>
          <a:lstStyle/>
          <a:p>
            <a:pPr fontAlgn="auto">
              <a:spcAft>
                <a:spcPts val="0"/>
              </a:spcAft>
              <a:defRPr/>
            </a:pPr>
            <a:r>
              <a:rPr lang="en-US" sz="3200" b="0" dirty="0" smtClean="0"/>
              <a:t>Preliminary clinical evidence</a:t>
            </a:r>
            <a:endParaRPr lang="lt-LT" sz="3200" b="0" i="1" dirty="0">
              <a:solidFill>
                <a:schemeClr val="accent1">
                  <a:satMod val="150000"/>
                </a:schemeClr>
              </a:solidFill>
            </a:endParaRPr>
          </a:p>
        </p:txBody>
      </p:sp>
      <p:pic>
        <p:nvPicPr>
          <p:cNvPr id="7" name="Picture 6" descr="EU Research Funding 2007-2013_For Presentations.BMP"/>
          <p:cNvPicPr>
            <a:picLocks noChangeAspect="1"/>
          </p:cNvPicPr>
          <p:nvPr/>
        </p:nvPicPr>
        <p:blipFill>
          <a:blip r:embed="rId3"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bwMode="auto">
          <a:xfrm>
            <a:off x="4608512" y="1052736"/>
            <a:ext cx="4535488"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marR="0" lvl="0" indent="-319088" algn="r" defTabSz="914400" rtl="0" eaLnBrk="1" fontAlgn="base" latinLnBrk="0" hangingPunct="1">
              <a:lnSpc>
                <a:spcPct val="120000"/>
              </a:lnSpc>
              <a:spcBef>
                <a:spcPct val="0"/>
              </a:spcBef>
              <a:spcAft>
                <a:spcPct val="0"/>
              </a:spcAft>
              <a:buClr>
                <a:schemeClr val="accent1"/>
              </a:buClr>
              <a:buSzPct val="80000"/>
              <a:buFont typeface="Wingdings 2" pitchFamily="18" charset="2"/>
              <a:buNone/>
              <a:tabLst/>
              <a:defRPr/>
            </a:pP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Andrijauskas </a:t>
            </a:r>
            <a:r>
              <a:rPr kumimoji="0" lang="lt-LT" sz="1100" b="0" i="1"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The Open Conference Proceedings Journal</a:t>
            </a: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r>
              <a:rPr kumimoji="0" lang="en-US"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2012; </a:t>
            </a: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3</a:t>
            </a:r>
            <a:r>
              <a:rPr kumimoji="0" lang="en-US"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2" name="Title 1"/>
          <p:cNvSpPr>
            <a:spLocks noGrp="1"/>
          </p:cNvSpPr>
          <p:nvPr>
            <p:ph type="title"/>
          </p:nvPr>
        </p:nvSpPr>
        <p:spPr>
          <a:xfrm>
            <a:off x="3851920" y="1556792"/>
            <a:ext cx="5292080" cy="720080"/>
          </a:xfrm>
        </p:spPr>
        <p:txBody>
          <a:bodyPr>
            <a:normAutofit/>
          </a:bodyPr>
          <a:lstStyle/>
          <a:p>
            <a:pPr fontAlgn="auto">
              <a:spcAft>
                <a:spcPts val="0"/>
              </a:spcAft>
              <a:defRPr/>
            </a:pPr>
            <a:r>
              <a:rPr lang="en-US" sz="2000" b="0" u="sng" dirty="0" smtClean="0">
                <a:solidFill>
                  <a:srgbClr val="2118D8"/>
                </a:solidFill>
                <a:latin typeface="+mn-lt"/>
              </a:rPr>
              <a:t>Re-</a:t>
            </a:r>
            <a:r>
              <a:rPr lang="lt-LT" sz="2000" b="0" u="sng" dirty="0" smtClean="0">
                <a:solidFill>
                  <a:srgbClr val="2118D8"/>
                </a:solidFill>
                <a:latin typeface="+mn-lt"/>
              </a:rPr>
              <a:t>hydrating </a:t>
            </a:r>
            <a:r>
              <a:rPr lang="en-US" sz="2000" b="0" u="sng" dirty="0" smtClean="0">
                <a:solidFill>
                  <a:srgbClr val="C00000"/>
                </a:solidFill>
                <a:latin typeface="+mn-lt"/>
              </a:rPr>
              <a:t>interstitial f</a:t>
            </a:r>
            <a:r>
              <a:rPr lang="lt-LT" sz="2000" b="0" u="sng" dirty="0" smtClean="0">
                <a:solidFill>
                  <a:srgbClr val="C00000"/>
                </a:solidFill>
                <a:latin typeface="+mn-lt"/>
              </a:rPr>
              <a:t>luid accumulation</a:t>
            </a:r>
            <a:endParaRPr lang="lt-LT" sz="2000" i="1" u="sng" dirty="0">
              <a:solidFill>
                <a:srgbClr val="C00000"/>
              </a:solidFill>
              <a:latin typeface="+mn-lt"/>
            </a:endParaRPr>
          </a:p>
        </p:txBody>
      </p:sp>
      <p:sp>
        <p:nvSpPr>
          <p:cNvPr id="7" name="Content Placeholder 2"/>
          <p:cNvSpPr txBox="1">
            <a:spLocks/>
          </p:cNvSpPr>
          <p:nvPr/>
        </p:nvSpPr>
        <p:spPr bwMode="auto">
          <a:xfrm>
            <a:off x="3923928" y="2348880"/>
            <a:ext cx="4320480" cy="180020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a:bodyPr>
          <a:lstStyle/>
          <a:p>
            <a:pPr marL="438150" marR="0" lvl="0" indent="-319088" defTabSz="914400" rtl="0" eaLnBrk="1" fontAlgn="base" latinLnBrk="0" hangingPunct="1">
              <a:spcBef>
                <a:spcPct val="0"/>
              </a:spcBef>
              <a:spcAft>
                <a:spcPct val="0"/>
              </a:spcAft>
              <a:buClr>
                <a:schemeClr val="accent1"/>
              </a:buClr>
              <a:buSzPct val="80000"/>
              <a:tabLst/>
              <a:defRPr/>
            </a:pPr>
            <a:r>
              <a:rPr kumimoji="0" lang="en-US" sz="2000" i="0" strike="noStrike" kern="1200" cap="none" spc="0" normalizeH="0" baseline="0" noProof="0" dirty="0" smtClean="0">
                <a:ln>
                  <a:noFill/>
                </a:ln>
                <a:solidFill>
                  <a:srgbClr val="C00000"/>
                </a:solidFill>
                <a:effectLst/>
                <a:uLnTx/>
                <a:uFillTx/>
                <a:latin typeface="+mn-lt"/>
                <a:ea typeface="+mn-ea"/>
                <a:cs typeface="+mn-cs"/>
              </a:rPr>
              <a:t>An</a:t>
            </a:r>
            <a:r>
              <a:rPr kumimoji="0" lang="lt-LT" sz="2000" i="0" strike="noStrike" kern="1200" cap="none" spc="0" normalizeH="0" baseline="0" noProof="0" dirty="0" smtClean="0">
                <a:ln>
                  <a:noFill/>
                </a:ln>
                <a:solidFill>
                  <a:srgbClr val="C00000"/>
                </a:solidFill>
                <a:effectLst/>
                <a:uLnTx/>
                <a:uFillTx/>
                <a:latin typeface="+mn-lt"/>
                <a:ea typeface="+mn-ea"/>
                <a:cs typeface="+mn-cs"/>
              </a:rPr>
              <a:t> increase </a:t>
            </a:r>
            <a:r>
              <a:rPr kumimoji="0" lang="en-US" sz="2000" i="0" strike="noStrike" kern="1200" cap="none" spc="0" normalizeH="0" baseline="0" noProof="0" dirty="0" smtClean="0">
                <a:ln>
                  <a:noFill/>
                </a:ln>
                <a:solidFill>
                  <a:srgbClr val="C00000"/>
                </a:solidFill>
                <a:effectLst/>
                <a:uLnTx/>
                <a:uFillTx/>
                <a:latin typeface="+mn-lt"/>
                <a:ea typeface="+mn-ea"/>
                <a:cs typeface="+mn-cs"/>
              </a:rPr>
              <a:t>of</a:t>
            </a:r>
            <a:r>
              <a:rPr kumimoji="0" lang="lt-LT" sz="2000" i="0" strike="noStrike" kern="1200" cap="none" spc="0" normalizeH="0" baseline="0" noProof="0" dirty="0" smtClean="0">
                <a:ln>
                  <a:noFill/>
                </a:ln>
                <a:solidFill>
                  <a:srgbClr val="C00000"/>
                </a:solidFill>
                <a:effectLst/>
                <a:uLnTx/>
                <a:uFillTx/>
                <a:latin typeface="+mn-lt"/>
                <a:ea typeface="+mn-ea"/>
                <a:cs typeface="+mn-cs"/>
              </a:rPr>
              <a:t> transcapillary filtration absorption ratio result</a:t>
            </a:r>
            <a:r>
              <a:rPr kumimoji="0" lang="en-US" sz="2000" i="0" strike="noStrike" kern="1200" cap="none" spc="0" normalizeH="0" baseline="0" noProof="0" dirty="0" err="1" smtClean="0">
                <a:ln>
                  <a:noFill/>
                </a:ln>
                <a:solidFill>
                  <a:srgbClr val="C00000"/>
                </a:solidFill>
                <a:effectLst/>
                <a:uLnTx/>
                <a:uFillTx/>
                <a:latin typeface="+mn-lt"/>
                <a:ea typeface="+mn-ea"/>
                <a:cs typeface="+mn-cs"/>
              </a:rPr>
              <a:t>ed</a:t>
            </a:r>
            <a:r>
              <a:rPr kumimoji="0" lang="lt-LT" sz="2000" i="0" strike="noStrike" kern="1200" cap="none" spc="0" normalizeH="0" baseline="0" noProof="0" dirty="0" smtClean="0">
                <a:ln>
                  <a:noFill/>
                </a:ln>
                <a:solidFill>
                  <a:srgbClr val="C00000"/>
                </a:solidFill>
                <a:effectLst/>
                <a:uLnTx/>
                <a:uFillTx/>
                <a:latin typeface="+mn-lt"/>
                <a:ea typeface="+mn-ea"/>
                <a:cs typeface="+mn-cs"/>
              </a:rPr>
              <a:t> in</a:t>
            </a:r>
            <a:endParaRPr kumimoji="0" lang="en-US" sz="2000" i="0" strike="noStrike" kern="1200" cap="none" spc="0" normalizeH="0" baseline="0" noProof="0" dirty="0" smtClean="0">
              <a:ln>
                <a:noFill/>
              </a:ln>
              <a:solidFill>
                <a:srgbClr val="C00000"/>
              </a:solidFill>
              <a:effectLst/>
              <a:uLnTx/>
              <a:uFillTx/>
              <a:latin typeface="+mn-lt"/>
              <a:ea typeface="+mn-ea"/>
              <a:cs typeface="+mn-cs"/>
            </a:endParaRPr>
          </a:p>
          <a:p>
            <a:pPr marL="438150" marR="0" lvl="0" indent="-319088" defTabSz="914400" rtl="0" eaLnBrk="1" fontAlgn="base" latinLnBrk="0" hangingPunct="1">
              <a:spcBef>
                <a:spcPct val="0"/>
              </a:spcBef>
              <a:spcAft>
                <a:spcPct val="0"/>
              </a:spcAft>
              <a:buClr>
                <a:schemeClr val="accent1"/>
              </a:buClr>
              <a:buSzPct val="80000"/>
              <a:tabLst/>
              <a:defRPr/>
            </a:pPr>
            <a:r>
              <a:rPr kumimoji="0" lang="lt-LT" sz="2000" i="1" u="sng" strike="noStrike" kern="1200" cap="none" spc="0" normalizeH="0" baseline="0" noProof="0" dirty="0" smtClean="0">
                <a:ln>
                  <a:noFill/>
                </a:ln>
                <a:solidFill>
                  <a:srgbClr val="2118D8"/>
                </a:solidFill>
                <a:effectLst/>
                <a:uLnTx/>
                <a:uFillTx/>
                <a:latin typeface="+mn-lt"/>
                <a:ea typeface="+mn-ea"/>
                <a:cs typeface="+mn-cs"/>
              </a:rPr>
              <a:t>positive</a:t>
            </a:r>
            <a:r>
              <a:rPr kumimoji="0" lang="lt-LT" sz="2000" i="1" strike="noStrike" kern="1200" cap="none" spc="0" normalizeH="0" baseline="0" noProof="0" dirty="0" smtClean="0">
                <a:ln>
                  <a:noFill/>
                </a:ln>
                <a:solidFill>
                  <a:srgbClr val="2118D8"/>
                </a:solidFill>
                <a:effectLst/>
                <a:uLnTx/>
                <a:uFillTx/>
                <a:latin typeface="+mn-lt"/>
                <a:ea typeface="+mn-ea"/>
                <a:cs typeface="+mn-cs"/>
              </a:rPr>
              <a:t> arterio-capillary plasma dilution</a:t>
            </a:r>
            <a:r>
              <a:rPr kumimoji="0" lang="en-US" sz="2000" i="1" strike="noStrike" kern="1200" cap="none" spc="0" normalizeH="0" noProof="0" dirty="0" smtClean="0">
                <a:ln>
                  <a:noFill/>
                </a:ln>
                <a:solidFill>
                  <a:srgbClr val="2118D8"/>
                </a:solidFill>
                <a:effectLst/>
                <a:uLnTx/>
                <a:uFillTx/>
                <a:latin typeface="+mn-lt"/>
                <a:ea typeface="+mn-ea"/>
                <a:cs typeface="+mn-cs"/>
              </a:rPr>
              <a:t> </a:t>
            </a:r>
            <a:r>
              <a:rPr kumimoji="0" lang="lt-LT" sz="2000" i="1" strike="noStrike" kern="1200" cap="none" spc="0" normalizeH="0" baseline="0" noProof="0" dirty="0" smtClean="0">
                <a:ln>
                  <a:noFill/>
                </a:ln>
                <a:solidFill>
                  <a:srgbClr val="2118D8"/>
                </a:solidFill>
                <a:effectLst/>
                <a:uLnTx/>
                <a:uFillTx/>
                <a:latin typeface="+mn-lt"/>
                <a:ea typeface="+mn-ea"/>
                <a:cs typeface="+mn-cs"/>
              </a:rPr>
              <a:t>efficacy difference</a:t>
            </a:r>
            <a:r>
              <a:rPr kumimoji="0" lang="lt-LT" sz="2000" i="0" strike="noStrike" kern="1200" cap="none" spc="0" normalizeH="0" baseline="0" noProof="0" dirty="0" smtClean="0">
                <a:ln>
                  <a:noFill/>
                </a:ln>
                <a:solidFill>
                  <a:srgbClr val="2118D8"/>
                </a:solidFill>
                <a:effectLst/>
                <a:uLnTx/>
                <a:uFillTx/>
                <a:latin typeface="+mn-lt"/>
                <a:ea typeface="+mn-ea"/>
                <a:cs typeface="+mn-cs"/>
              </a:rPr>
              <a:t> </a:t>
            </a:r>
            <a:endParaRPr kumimoji="0" lang="en-US" sz="2000" i="0" strike="noStrike" kern="1200" cap="none" spc="0" normalizeH="0" baseline="0" noProof="0" dirty="0" smtClean="0">
              <a:ln>
                <a:noFill/>
              </a:ln>
              <a:solidFill>
                <a:srgbClr val="2118D8"/>
              </a:solidFill>
              <a:effectLst/>
              <a:uLnTx/>
              <a:uFillTx/>
              <a:latin typeface="+mn-lt"/>
              <a:ea typeface="+mn-ea"/>
              <a:cs typeface="+mn-cs"/>
            </a:endParaRPr>
          </a:p>
          <a:p>
            <a:pPr marL="438150" marR="0" lvl="0" indent="-319088" defTabSz="914400" rtl="0" eaLnBrk="1" fontAlgn="base" latinLnBrk="0" hangingPunct="1">
              <a:spcBef>
                <a:spcPct val="0"/>
              </a:spcBef>
              <a:spcAft>
                <a:spcPct val="0"/>
              </a:spcAft>
              <a:buClr>
                <a:schemeClr val="accent1"/>
              </a:buClr>
              <a:buSzPct val="80000"/>
              <a:tabLst/>
              <a:defRPr/>
            </a:pPr>
            <a:r>
              <a:rPr lang="en-US" sz="2000" dirty="0" smtClean="0">
                <a:solidFill>
                  <a:srgbClr val="C00000"/>
                </a:solidFill>
                <a:latin typeface="+mn-lt"/>
              </a:rPr>
              <a:t>after </a:t>
            </a:r>
            <a:r>
              <a:rPr kumimoji="0" lang="lt-LT" sz="2000" i="0" strike="noStrike" kern="1200" cap="none" spc="0" normalizeH="0" baseline="0" noProof="0" dirty="0" smtClean="0">
                <a:ln>
                  <a:noFill/>
                </a:ln>
                <a:solidFill>
                  <a:srgbClr val="C00000"/>
                </a:solidFill>
                <a:effectLst/>
                <a:uLnTx/>
                <a:uFillTx/>
                <a:latin typeface="+mn-lt"/>
                <a:ea typeface="+mn-ea"/>
                <a:cs typeface="+mn-cs"/>
              </a:rPr>
              <a:t>the </a:t>
            </a:r>
            <a:r>
              <a:rPr kumimoji="0" lang="lt-LT" sz="2000" b="1" i="0" strike="noStrike" kern="1200" cap="none" spc="0" normalizeH="0" baseline="0" noProof="0" dirty="0" smtClean="0">
                <a:ln>
                  <a:noFill/>
                </a:ln>
                <a:solidFill>
                  <a:srgbClr val="0066FF"/>
                </a:solidFill>
                <a:effectLst/>
                <a:uLnTx/>
                <a:uFillTx/>
                <a:latin typeface="+mn-lt"/>
                <a:ea typeface="+mn-ea"/>
                <a:cs typeface="+mn-cs"/>
              </a:rPr>
              <a:t>1</a:t>
            </a:r>
            <a:r>
              <a:rPr kumimoji="0" lang="lt-LT" sz="2000" b="1" i="0" strike="noStrike" kern="1200" cap="none" spc="0" normalizeH="0" baseline="30000" noProof="0" dirty="0" smtClean="0">
                <a:ln>
                  <a:noFill/>
                </a:ln>
                <a:solidFill>
                  <a:srgbClr val="0066FF"/>
                </a:solidFill>
                <a:effectLst/>
                <a:uLnTx/>
                <a:uFillTx/>
                <a:latin typeface="+mn-lt"/>
                <a:ea typeface="+mn-ea"/>
                <a:cs typeface="+mn-cs"/>
              </a:rPr>
              <a:t>st</a:t>
            </a:r>
            <a:r>
              <a:rPr kumimoji="0" lang="lt-LT" sz="2000" i="0" strike="noStrike" kern="1200" cap="none" spc="0" normalizeH="0" baseline="0" noProof="0" dirty="0" smtClean="0">
                <a:ln>
                  <a:noFill/>
                </a:ln>
                <a:solidFill>
                  <a:srgbClr val="C00000"/>
                </a:solidFill>
                <a:effectLst/>
                <a:uLnTx/>
                <a:uFillTx/>
                <a:latin typeface="+mn-lt"/>
                <a:ea typeface="+mn-ea"/>
                <a:cs typeface="+mn-cs"/>
              </a:rPr>
              <a:t> mini fluid challenge</a:t>
            </a:r>
            <a:r>
              <a:rPr kumimoji="0" lang="lt-LT" sz="2000" i="0" strike="noStrike" kern="1200" cap="none" spc="0" normalizeH="0" noProof="0" dirty="0" smtClean="0">
                <a:ln>
                  <a:noFill/>
                </a:ln>
                <a:solidFill>
                  <a:srgbClr val="C00000"/>
                </a:solidFill>
                <a:effectLst/>
                <a:uLnTx/>
                <a:uFillTx/>
                <a:latin typeface="+mn-lt"/>
                <a:ea typeface="+mn-ea"/>
                <a:cs typeface="+mn-cs"/>
              </a:rPr>
              <a:t>.</a:t>
            </a:r>
            <a:endParaRPr kumimoji="0" lang="lt-LT" sz="2000" i="0" strike="noStrike" kern="1200" cap="none" spc="0" normalizeH="0" baseline="0" noProof="0" dirty="0" smtClean="0">
              <a:ln>
                <a:noFill/>
              </a:ln>
              <a:solidFill>
                <a:srgbClr val="C00000"/>
              </a:solidFill>
              <a:effectLst/>
              <a:uLnTx/>
              <a:uFillTx/>
              <a:latin typeface="+mn-lt"/>
              <a:ea typeface="+mn-ea"/>
              <a:cs typeface="+mn-cs"/>
            </a:endParaRPr>
          </a:p>
        </p:txBody>
      </p:sp>
      <p:pic>
        <p:nvPicPr>
          <p:cNvPr id="9" name="Picture 8"/>
          <p:cNvPicPr/>
          <p:nvPr/>
        </p:nvPicPr>
        <p:blipFill>
          <a:blip r:embed="rId2" cstate="print"/>
          <a:srcRect/>
          <a:stretch>
            <a:fillRect/>
          </a:stretch>
        </p:blipFill>
        <p:spPr bwMode="auto">
          <a:xfrm>
            <a:off x="179512" y="1628800"/>
            <a:ext cx="3600400" cy="4536504"/>
          </a:xfrm>
          <a:prstGeom prst="rect">
            <a:avLst/>
          </a:prstGeom>
          <a:noFill/>
        </p:spPr>
      </p:pic>
      <p:sp>
        <p:nvSpPr>
          <p:cNvPr id="6" name="Oval 5"/>
          <p:cNvSpPr/>
          <p:nvPr/>
        </p:nvSpPr>
        <p:spPr>
          <a:xfrm>
            <a:off x="1115616" y="2780928"/>
            <a:ext cx="504056" cy="1368152"/>
          </a:xfrm>
          <a:prstGeom prst="ellipse">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Title 1"/>
          <p:cNvSpPr txBox="1">
            <a:spLocks/>
          </p:cNvSpPr>
          <p:nvPr/>
        </p:nvSpPr>
        <p:spPr>
          <a:xfrm>
            <a:off x="0" y="260648"/>
            <a:ext cx="9144000" cy="792088"/>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FFC800"/>
                </a:solidFill>
                <a:effectLst/>
                <a:uLnTx/>
                <a:uFillTx/>
                <a:latin typeface="+mj-lt"/>
                <a:ea typeface="+mj-ea"/>
                <a:cs typeface="+mj-cs"/>
              </a:rPr>
              <a:t>The theory behind the reported differences in large vessel (arterial) and small vessel (capillary) plasma dilution during mVLT</a:t>
            </a:r>
            <a:endParaRPr kumimoji="0" lang="lt-LT" sz="2000" b="0"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18" name="Picture 17" descr="EU Research Funding 2007-2013_For Presentations.BMP"/>
          <p:cNvPicPr>
            <a:picLocks noChangeAspect="1"/>
          </p:cNvPicPr>
          <p:nvPr/>
        </p:nvPicPr>
        <p:blipFill>
          <a:blip r:embed="rId3" cstate="print"/>
          <a:stretch>
            <a:fillRect/>
          </a:stretch>
        </p:blipFill>
        <p:spPr>
          <a:xfrm>
            <a:off x="8316416" y="6522800"/>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down)">
                                      <p:cBhvr>
                                        <p:cTn id="7" dur="500"/>
                                        <p:tgtEl>
                                          <p:spTgt spid="15"/>
                                        </p:tgtEl>
                                      </p:cBhvr>
                                    </p:animEffect>
                                  </p:childTnLst>
                                </p:cTn>
                              </p:par>
                              <p:par>
                                <p:cTn id="8" presetID="5" presetClass="entr" presetSubtype="5"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5"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out)">
                                      <p:cBhvr>
                                        <p:cTn id="20" dur="1000"/>
                                        <p:tgtEl>
                                          <p:spTgt spid="7"/>
                                        </p:tgtEl>
                                      </p:cBhvr>
                                    </p:animEffect>
                                  </p:childTnLst>
                                </p:cTn>
                              </p:par>
                            </p:childTnLst>
                          </p:cTn>
                        </p:par>
                        <p:par>
                          <p:cTn id="21" fill="hold">
                            <p:stCondLst>
                              <p:cond delay="1000"/>
                            </p:stCondLst>
                            <p:childTnLst>
                              <p:par>
                                <p:cTn id="22" presetID="4" presetClass="entr" presetSubtype="3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out)">
                                      <p:cBhvr>
                                        <p:cTn id="24" dur="3000"/>
                                        <p:tgtEl>
                                          <p:spTgt spid="9"/>
                                        </p:tgtEl>
                                      </p:cBhvr>
                                    </p:animEffect>
                                  </p:childTnLst>
                                </p:cTn>
                              </p:par>
                            </p:childTnLst>
                          </p:cTn>
                        </p:par>
                        <p:par>
                          <p:cTn id="25" fill="hold">
                            <p:stCondLst>
                              <p:cond delay="4000"/>
                            </p:stCondLst>
                            <p:childTnLst>
                              <p:par>
                                <p:cTn id="26" presetID="5"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7" grpId="0"/>
      <p:bldP spid="6"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923928" y="2276872"/>
            <a:ext cx="4680520" cy="2088232"/>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a:bodyPr>
          <a:lstStyle/>
          <a:p>
            <a:pPr marL="438150" marR="0" lvl="0" indent="-319088" defTabSz="914400" rtl="0" eaLnBrk="1" fontAlgn="base" latinLnBrk="0" hangingPunct="1">
              <a:spcBef>
                <a:spcPct val="0"/>
              </a:spcBef>
              <a:spcAft>
                <a:spcPct val="0"/>
              </a:spcAft>
              <a:buClr>
                <a:schemeClr val="accent1"/>
              </a:buClr>
              <a:buSzPct val="80000"/>
              <a:tabLst/>
              <a:defRPr/>
            </a:pPr>
            <a:r>
              <a:rPr kumimoji="0" lang="en-US" sz="2000" i="0" strike="noStrike" kern="1200" cap="none" spc="0" normalizeH="0" baseline="0" noProof="0" dirty="0" smtClean="0">
                <a:ln>
                  <a:noFill/>
                </a:ln>
                <a:solidFill>
                  <a:srgbClr val="C00000"/>
                </a:solidFill>
                <a:effectLst/>
                <a:uLnTx/>
                <a:uFillTx/>
                <a:latin typeface="+mn-lt"/>
                <a:ea typeface="+mn-ea"/>
                <a:cs typeface="+mn-cs"/>
              </a:rPr>
              <a:t>A</a:t>
            </a:r>
            <a:r>
              <a:rPr kumimoji="0" lang="lt-LT" sz="2000" i="0" strike="noStrike" kern="1200" cap="none" spc="0" normalizeH="0" baseline="0" noProof="0" dirty="0" smtClean="0">
                <a:ln>
                  <a:noFill/>
                </a:ln>
                <a:solidFill>
                  <a:srgbClr val="C00000"/>
                </a:solidFill>
                <a:effectLst/>
                <a:uLnTx/>
                <a:uFillTx/>
                <a:latin typeface="+mn-lt"/>
                <a:ea typeface="+mn-ea"/>
                <a:cs typeface="+mn-cs"/>
              </a:rPr>
              <a:t> decrease </a:t>
            </a:r>
            <a:r>
              <a:rPr kumimoji="0" lang="en-US" sz="2000" i="0" strike="noStrike" kern="1200" cap="none" spc="0" normalizeH="0" baseline="0" noProof="0" dirty="0" smtClean="0">
                <a:ln>
                  <a:noFill/>
                </a:ln>
                <a:solidFill>
                  <a:srgbClr val="C00000"/>
                </a:solidFill>
                <a:effectLst/>
                <a:uLnTx/>
                <a:uFillTx/>
                <a:latin typeface="+mn-lt"/>
                <a:ea typeface="+mn-ea"/>
                <a:cs typeface="+mn-cs"/>
              </a:rPr>
              <a:t>of</a:t>
            </a:r>
            <a:r>
              <a:rPr kumimoji="0" lang="lt-LT" sz="2000" i="0" strike="noStrike" kern="1200" cap="none" spc="0" normalizeH="0" baseline="0" noProof="0" dirty="0" smtClean="0">
                <a:ln>
                  <a:noFill/>
                </a:ln>
                <a:solidFill>
                  <a:srgbClr val="C00000"/>
                </a:solidFill>
                <a:effectLst/>
                <a:uLnTx/>
                <a:uFillTx/>
                <a:latin typeface="+mn-lt"/>
                <a:ea typeface="+mn-ea"/>
                <a:cs typeface="+mn-cs"/>
              </a:rPr>
              <a:t> transcapillary filtration absorption ratio</a:t>
            </a:r>
            <a:r>
              <a:rPr kumimoji="0" lang="en-US" sz="2000" i="0" strike="noStrike" kern="1200" cap="none" spc="0" normalizeH="0" baseline="0" noProof="0" dirty="0" smtClean="0">
                <a:ln>
                  <a:noFill/>
                </a:ln>
                <a:solidFill>
                  <a:srgbClr val="C00000"/>
                </a:solidFill>
                <a:effectLst/>
                <a:uLnTx/>
                <a:uFillTx/>
                <a:latin typeface="+mn-lt"/>
                <a:ea typeface="+mn-ea"/>
                <a:cs typeface="+mn-cs"/>
              </a:rPr>
              <a:t> and </a:t>
            </a:r>
            <a:r>
              <a:rPr lang="lt-LT" sz="2000" b="1" dirty="0" smtClean="0">
                <a:solidFill>
                  <a:srgbClr val="C00000"/>
                </a:solidFill>
                <a:latin typeface="+mn-lt"/>
              </a:rPr>
              <a:t>‘reflux’ </a:t>
            </a:r>
            <a:r>
              <a:rPr lang="lt-LT" sz="2000" dirty="0" smtClean="0">
                <a:solidFill>
                  <a:srgbClr val="C00000"/>
                </a:solidFill>
                <a:latin typeface="+mn-lt"/>
              </a:rPr>
              <a:t>of excessive interstitial fluid </a:t>
            </a:r>
            <a:r>
              <a:rPr kumimoji="0" lang="lt-LT" sz="2000" i="0" strike="noStrike" kern="1200" cap="none" spc="0" normalizeH="0" baseline="0" noProof="0" dirty="0" smtClean="0">
                <a:ln>
                  <a:noFill/>
                </a:ln>
                <a:solidFill>
                  <a:srgbClr val="C00000"/>
                </a:solidFill>
                <a:effectLst/>
                <a:uLnTx/>
                <a:uFillTx/>
                <a:latin typeface="+mn-lt"/>
                <a:ea typeface="+mn-ea"/>
                <a:cs typeface="+mn-cs"/>
              </a:rPr>
              <a:t>result</a:t>
            </a:r>
            <a:r>
              <a:rPr kumimoji="0" lang="en-US" sz="2000" i="0" strike="noStrike" kern="1200" cap="none" spc="0" normalizeH="0" baseline="0" noProof="0" dirty="0" err="1" smtClean="0">
                <a:ln>
                  <a:noFill/>
                </a:ln>
                <a:solidFill>
                  <a:srgbClr val="C00000"/>
                </a:solidFill>
                <a:effectLst/>
                <a:uLnTx/>
                <a:uFillTx/>
                <a:latin typeface="+mn-lt"/>
                <a:ea typeface="+mn-ea"/>
                <a:cs typeface="+mn-cs"/>
              </a:rPr>
              <a:t>ed</a:t>
            </a:r>
            <a:r>
              <a:rPr kumimoji="0" lang="lt-LT" sz="2000" i="0" strike="noStrike" kern="1200" cap="none" spc="0" normalizeH="0" baseline="0" noProof="0" dirty="0" smtClean="0">
                <a:ln>
                  <a:noFill/>
                </a:ln>
                <a:solidFill>
                  <a:srgbClr val="C00000"/>
                </a:solidFill>
                <a:effectLst/>
                <a:uLnTx/>
                <a:uFillTx/>
                <a:latin typeface="+mn-lt"/>
                <a:ea typeface="+mn-ea"/>
                <a:cs typeface="+mn-cs"/>
              </a:rPr>
              <a:t> in </a:t>
            </a:r>
            <a:r>
              <a:rPr kumimoji="0" lang="lt-LT" sz="2000" i="1" u="sng" strike="noStrike" kern="1200" cap="none" spc="0" normalizeH="0" baseline="0" noProof="0" dirty="0" smtClean="0">
                <a:ln>
                  <a:noFill/>
                </a:ln>
                <a:solidFill>
                  <a:srgbClr val="2118D8"/>
                </a:solidFill>
                <a:effectLst/>
                <a:uLnTx/>
                <a:uFillTx/>
                <a:latin typeface="+mn-lt"/>
                <a:ea typeface="+mn-ea"/>
                <a:cs typeface="+mn-cs"/>
              </a:rPr>
              <a:t>negative</a:t>
            </a:r>
            <a:r>
              <a:rPr kumimoji="0" lang="lt-LT" sz="2000" i="1" strike="noStrike" kern="1200" cap="none" spc="0" normalizeH="0" baseline="0" noProof="0" dirty="0" smtClean="0">
                <a:ln>
                  <a:noFill/>
                </a:ln>
                <a:solidFill>
                  <a:srgbClr val="2118D8"/>
                </a:solidFill>
                <a:effectLst/>
                <a:uLnTx/>
                <a:uFillTx/>
                <a:latin typeface="+mn-lt"/>
                <a:ea typeface="+mn-ea"/>
                <a:cs typeface="+mn-cs"/>
              </a:rPr>
              <a:t> arterio-capillary plasma dilution efficacy difference</a:t>
            </a:r>
            <a:r>
              <a:rPr kumimoji="0" lang="lt-LT" sz="2000" i="0" strike="noStrike" kern="1200" cap="none" spc="0" normalizeH="0" baseline="0" noProof="0" dirty="0" smtClean="0">
                <a:ln>
                  <a:noFill/>
                </a:ln>
                <a:solidFill>
                  <a:srgbClr val="C00000"/>
                </a:solidFill>
                <a:effectLst/>
                <a:uLnTx/>
                <a:uFillTx/>
                <a:latin typeface="+mn-lt"/>
                <a:ea typeface="+mn-ea"/>
                <a:cs typeface="+mn-cs"/>
              </a:rPr>
              <a:t> </a:t>
            </a:r>
            <a:endParaRPr kumimoji="0" lang="en-US" sz="2000" i="0" strike="noStrike" kern="1200" cap="none" spc="0" normalizeH="0" baseline="0" noProof="0" dirty="0" smtClean="0">
              <a:ln>
                <a:noFill/>
              </a:ln>
              <a:solidFill>
                <a:srgbClr val="C00000"/>
              </a:solidFill>
              <a:effectLst/>
              <a:uLnTx/>
              <a:uFillTx/>
              <a:latin typeface="+mn-lt"/>
              <a:ea typeface="+mn-ea"/>
              <a:cs typeface="+mn-cs"/>
            </a:endParaRPr>
          </a:p>
          <a:p>
            <a:pPr marL="438150" marR="0" lvl="0" indent="-319088" defTabSz="914400" rtl="0" eaLnBrk="1" fontAlgn="base" latinLnBrk="0" hangingPunct="1">
              <a:spcBef>
                <a:spcPct val="0"/>
              </a:spcBef>
              <a:spcAft>
                <a:spcPct val="0"/>
              </a:spcAft>
              <a:buClr>
                <a:schemeClr val="accent1"/>
              </a:buClr>
              <a:buSzPct val="80000"/>
              <a:tabLst/>
              <a:defRPr/>
            </a:pPr>
            <a:r>
              <a:rPr lang="en-US" sz="2000" dirty="0" smtClean="0">
                <a:solidFill>
                  <a:srgbClr val="C00000"/>
                </a:solidFill>
                <a:latin typeface="+mn-lt"/>
              </a:rPr>
              <a:t>after</a:t>
            </a:r>
            <a:r>
              <a:rPr kumimoji="0" lang="lt-LT" sz="2000" i="0" strike="noStrike" kern="1200" cap="none" spc="0" normalizeH="0" baseline="0" noProof="0" dirty="0" smtClean="0">
                <a:ln>
                  <a:noFill/>
                </a:ln>
                <a:solidFill>
                  <a:srgbClr val="C00000"/>
                </a:solidFill>
                <a:effectLst/>
                <a:uLnTx/>
                <a:uFillTx/>
                <a:latin typeface="+mn-lt"/>
                <a:ea typeface="+mn-ea"/>
                <a:cs typeface="+mn-cs"/>
              </a:rPr>
              <a:t> the </a:t>
            </a:r>
            <a:r>
              <a:rPr kumimoji="0" lang="lt-LT" sz="2000" b="1" i="0" strike="noStrike" kern="1200" cap="none" spc="0" normalizeH="0" baseline="0" noProof="0" dirty="0" smtClean="0">
                <a:ln>
                  <a:noFill/>
                </a:ln>
                <a:solidFill>
                  <a:srgbClr val="C00000"/>
                </a:solidFill>
                <a:effectLst/>
                <a:uLnTx/>
                <a:uFillTx/>
                <a:latin typeface="+mn-lt"/>
                <a:ea typeface="+mn-ea"/>
                <a:cs typeface="+mn-cs"/>
              </a:rPr>
              <a:t>3</a:t>
            </a:r>
            <a:r>
              <a:rPr kumimoji="0" lang="lt-LT" sz="2000" b="1" i="0" strike="noStrike" kern="1200" cap="none" spc="0" normalizeH="0" baseline="30000" noProof="0" dirty="0" smtClean="0">
                <a:ln>
                  <a:noFill/>
                </a:ln>
                <a:solidFill>
                  <a:srgbClr val="C00000"/>
                </a:solidFill>
                <a:effectLst/>
                <a:uLnTx/>
                <a:uFillTx/>
                <a:latin typeface="+mn-lt"/>
                <a:ea typeface="+mn-ea"/>
                <a:cs typeface="+mn-cs"/>
              </a:rPr>
              <a:t>rd</a:t>
            </a:r>
            <a:r>
              <a:rPr kumimoji="0" lang="lt-LT" sz="2000" i="0" strike="noStrike" kern="1200" cap="none" spc="0" normalizeH="0" baseline="0" noProof="0" dirty="0" smtClean="0">
                <a:ln>
                  <a:noFill/>
                </a:ln>
                <a:solidFill>
                  <a:srgbClr val="C00000"/>
                </a:solidFill>
                <a:effectLst/>
                <a:uLnTx/>
                <a:uFillTx/>
                <a:latin typeface="+mn-lt"/>
                <a:ea typeface="+mn-ea"/>
                <a:cs typeface="+mn-cs"/>
              </a:rPr>
              <a:t> mini fluid challenge</a:t>
            </a:r>
            <a:r>
              <a:rPr kumimoji="0" lang="lt-LT" sz="2000" i="0" strike="noStrike" kern="1200" cap="none" spc="0" normalizeH="0" noProof="0" dirty="0" smtClean="0">
                <a:ln>
                  <a:noFill/>
                </a:ln>
                <a:solidFill>
                  <a:srgbClr val="C00000"/>
                </a:solidFill>
                <a:effectLst/>
                <a:uLnTx/>
                <a:uFillTx/>
                <a:latin typeface="+mn-lt"/>
                <a:ea typeface="+mn-ea"/>
                <a:cs typeface="+mn-cs"/>
              </a:rPr>
              <a:t>.</a:t>
            </a:r>
            <a:endParaRPr kumimoji="0" lang="lt-LT" sz="2000" i="0" strike="noStrike" kern="1200" cap="none" spc="0" normalizeH="0" baseline="0" noProof="0" dirty="0" smtClean="0">
              <a:ln>
                <a:noFill/>
              </a:ln>
              <a:solidFill>
                <a:srgbClr val="C00000"/>
              </a:solidFill>
              <a:effectLst/>
              <a:uLnTx/>
              <a:uFillTx/>
              <a:latin typeface="+mn-lt"/>
              <a:ea typeface="+mn-ea"/>
              <a:cs typeface="+mn-cs"/>
            </a:endParaRPr>
          </a:p>
        </p:txBody>
      </p:sp>
      <p:pic>
        <p:nvPicPr>
          <p:cNvPr id="9" name="Picture 8"/>
          <p:cNvPicPr/>
          <p:nvPr/>
        </p:nvPicPr>
        <p:blipFill>
          <a:blip r:embed="rId2" cstate="print"/>
          <a:srcRect/>
          <a:stretch>
            <a:fillRect/>
          </a:stretch>
        </p:blipFill>
        <p:spPr bwMode="auto">
          <a:xfrm>
            <a:off x="179512" y="1628800"/>
            <a:ext cx="3600400" cy="4536504"/>
          </a:xfrm>
          <a:prstGeom prst="rect">
            <a:avLst/>
          </a:prstGeom>
          <a:noFill/>
        </p:spPr>
      </p:pic>
      <p:sp>
        <p:nvSpPr>
          <p:cNvPr id="6" name="Oval 5"/>
          <p:cNvSpPr/>
          <p:nvPr/>
        </p:nvSpPr>
        <p:spPr>
          <a:xfrm>
            <a:off x="2267744" y="4005064"/>
            <a:ext cx="504056" cy="1296144"/>
          </a:xfrm>
          <a:prstGeom prst="ellipse">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Content Placeholder 2"/>
          <p:cNvSpPr txBox="1">
            <a:spLocks/>
          </p:cNvSpPr>
          <p:nvPr/>
        </p:nvSpPr>
        <p:spPr bwMode="auto">
          <a:xfrm>
            <a:off x="4608512" y="1052736"/>
            <a:ext cx="4535488"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marR="0" lvl="0" indent="-319088" algn="r" defTabSz="914400" rtl="0" eaLnBrk="1" fontAlgn="base" latinLnBrk="0" hangingPunct="1">
              <a:lnSpc>
                <a:spcPct val="120000"/>
              </a:lnSpc>
              <a:spcBef>
                <a:spcPct val="0"/>
              </a:spcBef>
              <a:spcAft>
                <a:spcPct val="0"/>
              </a:spcAft>
              <a:buClr>
                <a:schemeClr val="accent1"/>
              </a:buClr>
              <a:buSzPct val="80000"/>
              <a:buFont typeface="Wingdings 2" pitchFamily="18" charset="2"/>
              <a:buNone/>
              <a:tabLst/>
              <a:defRPr/>
            </a:pP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Andrijauskas </a:t>
            </a:r>
            <a:r>
              <a:rPr kumimoji="0" lang="lt-LT" sz="1100" b="0" i="1"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The Open Conference Proceedings Journal</a:t>
            </a: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r>
              <a:rPr kumimoji="0" lang="en-US"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2012; </a:t>
            </a: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3</a:t>
            </a:r>
            <a:r>
              <a:rPr kumimoji="0" lang="en-US"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11" name="Title 1"/>
          <p:cNvSpPr txBox="1">
            <a:spLocks/>
          </p:cNvSpPr>
          <p:nvPr/>
        </p:nvSpPr>
        <p:spPr>
          <a:xfrm>
            <a:off x="0" y="260648"/>
            <a:ext cx="9144000" cy="792088"/>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FFC800"/>
                </a:solidFill>
                <a:effectLst/>
                <a:uLnTx/>
                <a:uFillTx/>
                <a:latin typeface="+mj-lt"/>
                <a:ea typeface="+mj-ea"/>
                <a:cs typeface="+mj-cs"/>
              </a:rPr>
              <a:t>The theory behind the reported differences in large vessel (arterial) and small vessel (capillary) plasma dilution during mVLT</a:t>
            </a:r>
            <a:endParaRPr kumimoji="0" lang="lt-LT" sz="2000" b="0"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13" name="Rectangle 12"/>
          <p:cNvSpPr/>
          <p:nvPr/>
        </p:nvSpPr>
        <p:spPr>
          <a:xfrm>
            <a:off x="3923928" y="1700808"/>
            <a:ext cx="4660250" cy="369332"/>
          </a:xfrm>
          <a:prstGeom prst="rect">
            <a:avLst/>
          </a:prstGeom>
        </p:spPr>
        <p:txBody>
          <a:bodyPr wrap="none">
            <a:spAutoFit/>
          </a:bodyPr>
          <a:lstStyle/>
          <a:p>
            <a:r>
              <a:rPr lang="en-US" u="sng" dirty="0" smtClean="0">
                <a:solidFill>
                  <a:srgbClr val="2118D8"/>
                </a:solidFill>
              </a:rPr>
              <a:t>Over-</a:t>
            </a:r>
            <a:r>
              <a:rPr lang="lt-LT" u="sng" dirty="0" smtClean="0">
                <a:solidFill>
                  <a:srgbClr val="2118D8"/>
                </a:solidFill>
              </a:rPr>
              <a:t>hydrating </a:t>
            </a:r>
            <a:r>
              <a:rPr lang="en-US" u="sng" dirty="0" smtClean="0">
                <a:solidFill>
                  <a:srgbClr val="C00000"/>
                </a:solidFill>
              </a:rPr>
              <a:t>interstitial f</a:t>
            </a:r>
            <a:r>
              <a:rPr lang="lt-LT" u="sng" dirty="0" smtClean="0">
                <a:solidFill>
                  <a:srgbClr val="C00000"/>
                </a:solidFill>
              </a:rPr>
              <a:t>luid accumulation</a:t>
            </a:r>
            <a:endParaRPr lang="lt-LT" dirty="0"/>
          </a:p>
        </p:txBody>
      </p:sp>
      <p:pic>
        <p:nvPicPr>
          <p:cNvPr id="14" name="Picture 13" descr="EU Research Funding 2007-2013_For Presentations.BMP"/>
          <p:cNvPicPr>
            <a:picLocks noChangeAspect="1"/>
          </p:cNvPicPr>
          <p:nvPr/>
        </p:nvPicPr>
        <p:blipFill>
          <a:blip r:embed="rId3" cstate="print"/>
          <a:stretch>
            <a:fillRect/>
          </a:stretch>
        </p:blipFill>
        <p:spPr>
          <a:xfrm>
            <a:off x="8316416" y="6522800"/>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down)">
                                      <p:cBhvr>
                                        <p:cTn id="12" dur="500"/>
                                        <p:tgtEl>
                                          <p:spTgt spid="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out)">
                                      <p:cBhvr>
                                        <p:cTn id="16" dur="3000"/>
                                        <p:tgtEl>
                                          <p:spTgt spid="9"/>
                                        </p:tgtEl>
                                      </p:cBhvr>
                                    </p:animEffect>
                                  </p:childTnLst>
                                </p:cTn>
                              </p:par>
                            </p:childTnLst>
                          </p:cTn>
                        </p:par>
                        <p:par>
                          <p:cTn id="17" fill="hold">
                            <p:stCondLst>
                              <p:cond delay="3500"/>
                            </p:stCondLst>
                            <p:childTnLst>
                              <p:par>
                                <p:cTn id="18" presetID="5"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lt-LT" sz="3200" b="0" dirty="0" smtClean="0"/>
              <a:t>I am from Lithuania</a:t>
            </a:r>
            <a:endParaRPr lang="lt-LT" sz="3200" b="0" dirty="0">
              <a:solidFill>
                <a:schemeClr val="accent1">
                  <a:satMod val="150000"/>
                </a:schemeClr>
              </a:solidFill>
            </a:endParaRPr>
          </a:p>
        </p:txBody>
      </p:sp>
      <p:pic>
        <p:nvPicPr>
          <p:cNvPr id="4" name="Picture 3" descr="Me in Dubai.JPG"/>
          <p:cNvPicPr>
            <a:picLocks noChangeAspect="1"/>
          </p:cNvPicPr>
          <p:nvPr/>
        </p:nvPicPr>
        <p:blipFill>
          <a:blip r:embed="rId2" cstate="print"/>
          <a:srcRect l="17808" r="16438" b="6849"/>
          <a:stretch>
            <a:fillRect/>
          </a:stretch>
        </p:blipFill>
        <p:spPr>
          <a:xfrm>
            <a:off x="4355976" y="1700808"/>
            <a:ext cx="4608512" cy="4896544"/>
          </a:xfrm>
          <a:prstGeom prst="rect">
            <a:avLst/>
          </a:prstGeom>
          <a:ln>
            <a:solidFill>
              <a:srgbClr val="C00000"/>
            </a:solidFill>
          </a:ln>
        </p:spPr>
      </p:pic>
      <p:sp>
        <p:nvSpPr>
          <p:cNvPr id="5" name="Title 1"/>
          <p:cNvSpPr txBox="1">
            <a:spLocks/>
          </p:cNvSpPr>
          <p:nvPr/>
        </p:nvSpPr>
        <p:spPr>
          <a:xfrm>
            <a:off x="251520" y="1700808"/>
            <a:ext cx="3960440" cy="100811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dirty="0" smtClean="0">
                <a:solidFill>
                  <a:srgbClr val="0070C0"/>
                </a:solidFill>
                <a:latin typeface="+mj-lt"/>
                <a:ea typeface="+mj-ea"/>
                <a:cs typeface="+mj-cs"/>
              </a:rPr>
              <a:t>S</a:t>
            </a:r>
            <a:r>
              <a:rPr kumimoji="0" lang="en-US" sz="2800" b="0" i="0" u="none" strike="noStrike" kern="1200" cap="none" spc="0" normalizeH="0" baseline="0" noProof="0" dirty="0" err="1" smtClean="0">
                <a:ln>
                  <a:noFill/>
                </a:ln>
                <a:solidFill>
                  <a:srgbClr val="0070C0"/>
                </a:solidFill>
                <a:effectLst/>
                <a:uLnTx/>
                <a:uFillTx/>
                <a:latin typeface="+mj-lt"/>
                <a:ea typeface="+mj-ea"/>
                <a:cs typeface="+mj-cs"/>
              </a:rPr>
              <a:t>ometimes</a:t>
            </a:r>
            <a:r>
              <a:rPr kumimoji="0" lang="en-US" sz="2800" b="0" i="0" u="none" strike="noStrike" kern="1200" cap="none" spc="0" normalizeH="0" baseline="0" noProof="0" dirty="0" smtClean="0">
                <a:ln>
                  <a:noFill/>
                </a:ln>
                <a:solidFill>
                  <a:srgbClr val="0070C0"/>
                </a:solidFill>
                <a:effectLst/>
                <a:uLnTx/>
                <a:uFillTx/>
                <a:latin typeface="+mj-lt"/>
                <a:ea typeface="+mj-ea"/>
                <a:cs typeface="+mj-cs"/>
              </a:rPr>
              <a:t> I travel</a:t>
            </a:r>
            <a:endParaRPr kumimoji="0" lang="lt-LT" sz="2800" b="0" i="0" u="none" strike="noStrike" kern="1200" cap="none" spc="0" normalizeH="0" baseline="0" noProof="0" dirty="0">
              <a:ln>
                <a:noFill/>
              </a:ln>
              <a:solidFill>
                <a:srgbClr val="0070C0"/>
              </a:solidFill>
              <a:effectLst/>
              <a:uLnTx/>
              <a:uFillTx/>
              <a:latin typeface="+mj-lt"/>
              <a:ea typeface="+mj-ea"/>
              <a:cs typeface="+mj-cs"/>
            </a:endParaRPr>
          </a:p>
        </p:txBody>
      </p:sp>
      <p:sp>
        <p:nvSpPr>
          <p:cNvPr id="6" name="Title 1"/>
          <p:cNvSpPr txBox="1">
            <a:spLocks/>
          </p:cNvSpPr>
          <p:nvPr/>
        </p:nvSpPr>
        <p:spPr>
          <a:xfrm>
            <a:off x="251520" y="2564904"/>
            <a:ext cx="3600400" cy="1512168"/>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0070C0"/>
                </a:solidFill>
                <a:effectLst/>
                <a:uLnTx/>
                <a:uFillTx/>
                <a:latin typeface="+mj-lt"/>
                <a:ea typeface="+mj-ea"/>
                <a:cs typeface="+mj-cs"/>
              </a:rPr>
              <a:t>But usually I travel on a boat in my own country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mj-lt"/>
                <a:ea typeface="+mj-ea"/>
                <a:cs typeface="+mj-cs"/>
              </a:rPr>
              <a:t>(although not on my own boat </a:t>
            </a:r>
            <a:r>
              <a:rPr kumimoji="0" lang="en-US" sz="1600" b="0" i="0" u="none" strike="noStrike" kern="1200" cap="none" spc="0" normalizeH="0" baseline="0" noProof="0" dirty="0" smtClean="0">
                <a:ln>
                  <a:noFill/>
                </a:ln>
                <a:solidFill>
                  <a:srgbClr val="0070C0"/>
                </a:solidFill>
                <a:effectLst/>
                <a:uLnTx/>
                <a:uFillTx/>
                <a:latin typeface="+mj-lt"/>
                <a:ea typeface="+mj-ea"/>
                <a:cs typeface="+mj-cs"/>
                <a:sym typeface="Wingdings" pitchFamily="2" charset="2"/>
              </a:rPr>
              <a:t> )</a:t>
            </a:r>
            <a:endParaRPr kumimoji="0" lang="lt-LT" sz="1600" b="0" i="0" u="none" strike="noStrike" kern="1200" cap="none" spc="0" normalizeH="0" baseline="0" noProof="0" dirty="0">
              <a:ln>
                <a:noFill/>
              </a:ln>
              <a:solidFill>
                <a:srgbClr val="0070C0"/>
              </a:solidFill>
              <a:effectLst/>
              <a:uLnTx/>
              <a:uFillTx/>
              <a:latin typeface="+mj-lt"/>
              <a:ea typeface="+mj-ea"/>
              <a:cs typeface="+mj-cs"/>
            </a:endParaRPr>
          </a:p>
        </p:txBody>
      </p:sp>
      <p:pic>
        <p:nvPicPr>
          <p:cNvPr id="3074" name="Picture 2" descr="C:\Users\Family\Documents\FOTO\neatrinktos nuotr\91 (1 of 1).jpg"/>
          <p:cNvPicPr>
            <a:picLocks noChangeAspect="1" noChangeArrowheads="1"/>
          </p:cNvPicPr>
          <p:nvPr/>
        </p:nvPicPr>
        <p:blipFill>
          <a:blip r:embed="rId3" cstate="print"/>
          <a:srcRect t="26187" r="45191"/>
          <a:stretch>
            <a:fillRect/>
          </a:stretch>
        </p:blipFill>
        <p:spPr bwMode="auto">
          <a:xfrm>
            <a:off x="3922490" y="1700808"/>
            <a:ext cx="5041998" cy="4943262"/>
          </a:xfrm>
          <a:prstGeom prst="rect">
            <a:avLst/>
          </a:prstGeom>
          <a:noFill/>
          <a:ln>
            <a:solidFill>
              <a:srgbClr val="CC3300"/>
            </a:solidFill>
          </a:ln>
        </p:spPr>
      </p:pic>
      <p:sp>
        <p:nvSpPr>
          <p:cNvPr id="9" name="Title 1"/>
          <p:cNvSpPr txBox="1">
            <a:spLocks/>
          </p:cNvSpPr>
          <p:nvPr/>
        </p:nvSpPr>
        <p:spPr>
          <a:xfrm>
            <a:off x="251520" y="3789040"/>
            <a:ext cx="3600400" cy="100811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0070C0"/>
                </a:solidFill>
                <a:effectLst/>
                <a:uLnTx/>
                <a:uFillTx/>
                <a:latin typeface="+mj-lt"/>
                <a:ea typeface="+mj-ea"/>
                <a:cs typeface="+mj-cs"/>
              </a:rPr>
              <a:t>and I like when the captain is good!</a:t>
            </a:r>
            <a:endParaRPr kumimoji="0" lang="lt-LT" sz="2800" b="0" i="0" u="none" strike="noStrike" kern="1200" cap="none" spc="0" normalizeH="0" baseline="0" noProof="0" dirty="0">
              <a:ln>
                <a:noFill/>
              </a:ln>
              <a:solidFill>
                <a:srgbClr val="0070C0"/>
              </a:solidFill>
              <a:effectLst/>
              <a:uLnTx/>
              <a:uFillTx/>
              <a:latin typeface="+mj-lt"/>
              <a:ea typeface="+mj-ea"/>
              <a:cs typeface="+mj-cs"/>
            </a:endParaRPr>
          </a:p>
        </p:txBody>
      </p:sp>
      <p:pic>
        <p:nvPicPr>
          <p:cNvPr id="10" name="Picture 9" descr="Captain.JPG"/>
          <p:cNvPicPr>
            <a:picLocks noChangeAspect="1"/>
          </p:cNvPicPr>
          <p:nvPr/>
        </p:nvPicPr>
        <p:blipFill>
          <a:blip r:embed="rId4" cstate="print"/>
          <a:srcRect r="38660"/>
          <a:stretch>
            <a:fillRect/>
          </a:stretch>
        </p:blipFill>
        <p:spPr>
          <a:xfrm>
            <a:off x="4860032" y="2276872"/>
            <a:ext cx="3198056" cy="3748627"/>
          </a:xfrm>
          <a:prstGeom prst="rect">
            <a:avLst/>
          </a:prstGeom>
          <a:ln>
            <a:solidFill>
              <a:srgbClr val="0070C0"/>
            </a:solidFill>
          </a:ln>
        </p:spPr>
      </p:pic>
      <p:pic>
        <p:nvPicPr>
          <p:cNvPr id="11" name="Picture 10" descr="P with Captain.JPG"/>
          <p:cNvPicPr>
            <a:picLocks noChangeAspect="1"/>
          </p:cNvPicPr>
          <p:nvPr/>
        </p:nvPicPr>
        <p:blipFill>
          <a:blip r:embed="rId5" cstate="print"/>
          <a:stretch>
            <a:fillRect/>
          </a:stretch>
        </p:blipFill>
        <p:spPr>
          <a:xfrm>
            <a:off x="3908714" y="1700808"/>
            <a:ext cx="5088565" cy="3816424"/>
          </a:xfrm>
          <a:prstGeom prst="rect">
            <a:avLst/>
          </a:prstGeom>
          <a:ln>
            <a:solidFill>
              <a:srgbClr val="FF0000"/>
            </a:solidFill>
          </a:ln>
        </p:spPr>
      </p:pic>
      <p:sp>
        <p:nvSpPr>
          <p:cNvPr id="12" name="Title 1"/>
          <p:cNvSpPr txBox="1">
            <a:spLocks/>
          </p:cNvSpPr>
          <p:nvPr/>
        </p:nvSpPr>
        <p:spPr>
          <a:xfrm>
            <a:off x="179512" y="4941168"/>
            <a:ext cx="3600400" cy="100811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0070C0"/>
                </a:solidFill>
                <a:effectLst/>
                <a:uLnTx/>
                <a:uFillTx/>
                <a:latin typeface="+mj-lt"/>
                <a:ea typeface="+mj-ea"/>
                <a:cs typeface="+mj-cs"/>
              </a:rPr>
              <a:t>…sometimes I take my son with me</a:t>
            </a:r>
            <a:endParaRPr kumimoji="0" lang="lt-LT" sz="2800" b="0" i="0" u="none" strike="noStrike" kern="1200" cap="none" spc="0" normalizeH="0" baseline="0" noProof="0" dirty="0">
              <a:ln>
                <a:noFill/>
              </a:ln>
              <a:solidFill>
                <a:srgbClr val="0070C0"/>
              </a:solidFill>
              <a:effectLst/>
              <a:uLnTx/>
              <a:uFillTx/>
              <a:latin typeface="+mj-lt"/>
              <a:ea typeface="+mj-ea"/>
              <a:cs typeface="+mj-cs"/>
            </a:endParaRPr>
          </a:p>
        </p:txBody>
      </p:sp>
      <p:pic>
        <p:nvPicPr>
          <p:cNvPr id="13" name="Picture 12" descr="Happy V+A.JPG"/>
          <p:cNvPicPr>
            <a:picLocks noChangeAspect="1"/>
          </p:cNvPicPr>
          <p:nvPr/>
        </p:nvPicPr>
        <p:blipFill>
          <a:blip r:embed="rId6" cstate="print"/>
          <a:srcRect t="8883"/>
          <a:stretch>
            <a:fillRect/>
          </a:stretch>
        </p:blipFill>
        <p:spPr>
          <a:xfrm>
            <a:off x="4211960" y="1556792"/>
            <a:ext cx="4176464" cy="5072701"/>
          </a:xfrm>
          <a:prstGeom prst="rect">
            <a:avLst/>
          </a:prstGeom>
          <a:ln>
            <a:solidFill>
              <a:srgbClr val="FF0000"/>
            </a:solidFill>
          </a:ln>
        </p:spPr>
      </p:pic>
      <p:sp>
        <p:nvSpPr>
          <p:cNvPr id="14" name="Title 1"/>
          <p:cNvSpPr txBox="1">
            <a:spLocks/>
          </p:cNvSpPr>
          <p:nvPr/>
        </p:nvSpPr>
        <p:spPr>
          <a:xfrm>
            <a:off x="179512" y="5849888"/>
            <a:ext cx="3600400" cy="100811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0070C0"/>
                </a:solidFill>
                <a:effectLst/>
                <a:uLnTx/>
                <a:uFillTx/>
                <a:latin typeface="+mj-lt"/>
                <a:ea typeface="+mj-ea"/>
                <a:cs typeface="+mj-cs"/>
              </a:rPr>
              <a:t>…and my wife, for sure!</a:t>
            </a:r>
            <a:endParaRPr kumimoji="0" lang="lt-LT" sz="2800" b="0" i="0" u="none" strike="noStrike" kern="1200" cap="none" spc="0" normalizeH="0" baseline="0" noProof="0" dirty="0">
              <a:ln>
                <a:noFill/>
              </a:ln>
              <a:solidFill>
                <a:srgbClr val="0070C0"/>
              </a:solidFill>
              <a:effectLst/>
              <a:uLnTx/>
              <a:uFillTx/>
              <a:latin typeface="+mj-lt"/>
              <a:ea typeface="+mj-ea"/>
              <a:cs typeface="+mj-cs"/>
            </a:endParaRPr>
          </a:p>
        </p:txBody>
      </p:sp>
      <p:pic>
        <p:nvPicPr>
          <p:cNvPr id="15" name="Picture 14" descr="Concerned V.JPG"/>
          <p:cNvPicPr>
            <a:picLocks noChangeAspect="1"/>
          </p:cNvPicPr>
          <p:nvPr/>
        </p:nvPicPr>
        <p:blipFill>
          <a:blip r:embed="rId7" cstate="print"/>
          <a:srcRect l="2751" t="7465" r="4641"/>
          <a:stretch>
            <a:fillRect/>
          </a:stretch>
        </p:blipFill>
        <p:spPr>
          <a:xfrm>
            <a:off x="5004048" y="1844824"/>
            <a:ext cx="3528392" cy="4699605"/>
          </a:xfrm>
          <a:prstGeom prst="rect">
            <a:avLst/>
          </a:prstGeom>
          <a:ln>
            <a:solidFill>
              <a:srgbClr val="FF0000"/>
            </a:solidFill>
          </a:ln>
        </p:spPr>
      </p:pic>
      <p:pic>
        <p:nvPicPr>
          <p:cNvPr id="16" name="Picture 15" descr="Sad Me.JPG"/>
          <p:cNvPicPr>
            <a:picLocks noChangeAspect="1"/>
          </p:cNvPicPr>
          <p:nvPr/>
        </p:nvPicPr>
        <p:blipFill>
          <a:blip r:embed="rId8" cstate="print"/>
          <a:stretch>
            <a:fillRect/>
          </a:stretch>
        </p:blipFill>
        <p:spPr>
          <a:xfrm>
            <a:off x="755576" y="1844824"/>
            <a:ext cx="3810000" cy="2857500"/>
          </a:xfrm>
          <a:prstGeom prst="rect">
            <a:avLst/>
          </a:prstGeom>
          <a:ln>
            <a:solidFill>
              <a:srgbClr val="FF0000"/>
            </a:solidFill>
          </a:ln>
        </p:spPr>
      </p:pic>
      <p:sp>
        <p:nvSpPr>
          <p:cNvPr id="17" name="Title 1"/>
          <p:cNvSpPr txBox="1">
            <a:spLocks/>
          </p:cNvSpPr>
          <p:nvPr/>
        </p:nvSpPr>
        <p:spPr>
          <a:xfrm>
            <a:off x="179512" y="4941168"/>
            <a:ext cx="3600400" cy="100811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0070C0"/>
                </a:solidFill>
                <a:effectLst/>
                <a:uLnTx/>
                <a:uFillTx/>
                <a:latin typeface="+mj-lt"/>
                <a:ea typeface="+mj-ea"/>
                <a:cs typeface="+mj-cs"/>
              </a:rPr>
              <a:t>…sometimes I look at the captain too long!</a:t>
            </a:r>
            <a:endParaRPr kumimoji="0" lang="lt-LT" sz="2800" b="0" i="0" u="none" strike="noStrike" kern="1200" cap="none" spc="0" normalizeH="0" baseline="0" noProof="0" dirty="0">
              <a:ln>
                <a:noFill/>
              </a:ln>
              <a:solidFill>
                <a:srgbClr val="0070C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8"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diamond(in)">
                                      <p:cBhvr>
                                        <p:cTn id="17" dur="1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par>
                          <p:cTn id="27" fill="hold">
                            <p:stCondLst>
                              <p:cond delay="1000"/>
                            </p:stCondLst>
                            <p:childTnLst>
                              <p:par>
                                <p:cTn id="28" presetID="5" presetClass="entr" presetSubtype="1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8" presetClass="exit" presetSubtype="16" fill="hold" nodeType="withEffect">
                                  <p:stCondLst>
                                    <p:cond delay="0"/>
                                  </p:stCondLst>
                                  <p:childTnLst>
                                    <p:animEffect transition="out" filter="diamond(in)">
                                      <p:cBhvr>
                                        <p:cTn id="37" dur="500"/>
                                        <p:tgtEl>
                                          <p:spTgt spid="3074"/>
                                        </p:tgtEl>
                                      </p:cBhvr>
                                    </p:animEffect>
                                    <p:set>
                                      <p:cBhvr>
                                        <p:cTn id="38" dur="1" fill="hold">
                                          <p:stCondLst>
                                            <p:cond delay="499"/>
                                          </p:stCondLst>
                                        </p:cTn>
                                        <p:tgtEl>
                                          <p:spTgt spid="3074"/>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par>
                          <p:cTn id="42" fill="hold">
                            <p:stCondLst>
                              <p:cond delay="500"/>
                            </p:stCondLst>
                            <p:childTnLst>
                              <p:par>
                                <p:cTn id="43" presetID="3" presetClass="entr" presetSubtype="1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childTnLst>
                          </p:cTn>
                        </p:par>
                        <p:par>
                          <p:cTn id="46" fill="hold">
                            <p:stCondLst>
                              <p:cond delay="1000"/>
                            </p:stCondLst>
                            <p:childTnLst>
                              <p:par>
                                <p:cTn id="47" presetID="5" presetClass="entr" presetSubtype="1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heckerboard(across)">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5" presetClass="exit" presetSubtype="10" fill="hold" grpId="1" nodeType="withEffect">
                                  <p:stCondLst>
                                    <p:cond delay="0"/>
                                  </p:stCondLst>
                                  <p:childTnLst>
                                    <p:animEffect transition="out" filter="checkerboard(across)">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500"/>
                            </p:stCondLst>
                            <p:childTnLst>
                              <p:par>
                                <p:cTn id="59" presetID="3" presetClass="entr" presetSubtype="1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linds(horizontal)">
                                      <p:cBhvr>
                                        <p:cTn id="61" dur="500"/>
                                        <p:tgtEl>
                                          <p:spTgt spid="14"/>
                                        </p:tgtEl>
                                      </p:cBhvr>
                                    </p:animEffect>
                                  </p:childTnLst>
                                </p:cTn>
                              </p:par>
                              <p:par>
                                <p:cTn id="62" presetID="5"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checkerboard(across)">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xit" presetSubtype="10" fill="hold" grpId="1" nodeType="clickEffect">
                                  <p:stCondLst>
                                    <p:cond delay="0"/>
                                  </p:stCondLst>
                                  <p:childTnLst>
                                    <p:animEffect transition="out" filter="blinds(horizontal)">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childTnLst>
                          </p:cTn>
                        </p:par>
                        <p:par>
                          <p:cTn id="73" fill="hold">
                            <p:stCondLst>
                              <p:cond delay="500"/>
                            </p:stCondLst>
                            <p:childTnLst>
                              <p:par>
                                <p:cTn id="74" presetID="3" presetClass="entr" presetSubtype="10"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blinds(horizontal)">
                                      <p:cBhvr>
                                        <p:cTn id="76" dur="500"/>
                                        <p:tgtEl>
                                          <p:spTgt spid="17"/>
                                        </p:tgtEl>
                                      </p:cBhvr>
                                    </p:animEffect>
                                  </p:childTnLst>
                                </p:cTn>
                              </p:par>
                              <p:par>
                                <p:cTn id="77" presetID="5" presetClass="entr" presetSubtype="1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checkerboard(across)">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additive="base">
                                        <p:cTn id="84" dur="500" fill="hold"/>
                                        <p:tgtEl>
                                          <p:spTgt spid="15"/>
                                        </p:tgtEl>
                                        <p:attrNameLst>
                                          <p:attrName>ppt_x</p:attrName>
                                        </p:attrNameLst>
                                      </p:cBhvr>
                                      <p:tavLst>
                                        <p:tav tm="0">
                                          <p:val>
                                            <p:strVal val="#ppt_x"/>
                                          </p:val>
                                        </p:tav>
                                        <p:tav tm="100000">
                                          <p:val>
                                            <p:strVal val="#ppt_x"/>
                                          </p:val>
                                        </p:tav>
                                      </p:tavLst>
                                    </p:anim>
                                    <p:anim calcmode="lin" valueType="num">
                                      <p:cBhvr additive="base">
                                        <p:cTn id="8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9" grpId="0"/>
      <p:bldP spid="9" grpId="1"/>
      <p:bldP spid="12" grpId="0"/>
      <p:bldP spid="12" grpId="1"/>
      <p:bldP spid="14" grpId="0"/>
      <p:bldP spid="14" grpId="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srcRect b="6641"/>
          <a:stretch>
            <a:fillRect/>
          </a:stretch>
        </p:blipFill>
        <p:spPr bwMode="auto">
          <a:xfrm>
            <a:off x="1619672" y="2276872"/>
            <a:ext cx="5760640" cy="4248472"/>
          </a:xfrm>
          <a:prstGeom prst="rect">
            <a:avLst/>
          </a:prstGeom>
          <a:noFill/>
          <a:ln w="9525">
            <a:noFill/>
            <a:miter lim="800000"/>
            <a:headEnd/>
            <a:tailEnd/>
          </a:ln>
        </p:spPr>
      </p:pic>
      <p:sp>
        <p:nvSpPr>
          <p:cNvPr id="7" name="Content Placeholder 2"/>
          <p:cNvSpPr txBox="1">
            <a:spLocks/>
          </p:cNvSpPr>
          <p:nvPr/>
        </p:nvSpPr>
        <p:spPr bwMode="auto">
          <a:xfrm>
            <a:off x="0" y="1484784"/>
            <a:ext cx="9144000" cy="692696"/>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a:bodyPr>
          <a:lstStyle/>
          <a:p>
            <a:pPr marL="438150" marR="0" lvl="0" indent="-319088" defTabSz="914400" rtl="0" eaLnBrk="1" fontAlgn="base" latinLnBrk="0" hangingPunct="1">
              <a:lnSpc>
                <a:spcPct val="80000"/>
              </a:lnSpc>
              <a:spcBef>
                <a:spcPct val="0"/>
              </a:spcBef>
              <a:spcAft>
                <a:spcPct val="0"/>
              </a:spcAft>
              <a:buClr>
                <a:schemeClr val="accent1"/>
              </a:buClr>
              <a:buSzPct val="80000"/>
              <a:tabLst/>
              <a:defRPr/>
            </a:pPr>
            <a:r>
              <a:rPr kumimoji="0" lang="en-US" sz="2200" i="0" strike="noStrike" kern="1200" cap="none" spc="0" normalizeH="0" baseline="0" noProof="0" dirty="0" smtClean="0">
                <a:ln>
                  <a:noFill/>
                </a:ln>
                <a:solidFill>
                  <a:srgbClr val="C00000"/>
                </a:solidFill>
                <a:effectLst/>
                <a:uLnTx/>
                <a:uFillTx/>
                <a:latin typeface="+mn-lt"/>
                <a:ea typeface="+mn-ea"/>
                <a:cs typeface="+mn-cs"/>
              </a:rPr>
              <a:t>Imminent edema is </a:t>
            </a:r>
            <a:r>
              <a:rPr kumimoji="0" lang="lt-LT" sz="2200" i="0" strike="noStrike" kern="1200" cap="none" spc="0" normalizeH="0" baseline="0" noProof="0" dirty="0" smtClean="0">
                <a:ln>
                  <a:noFill/>
                </a:ln>
                <a:solidFill>
                  <a:srgbClr val="C00000"/>
                </a:solidFill>
                <a:effectLst/>
                <a:uLnTx/>
                <a:uFillTx/>
                <a:latin typeface="+mn-lt"/>
                <a:ea typeface="+mn-ea"/>
                <a:cs typeface="+mn-cs"/>
              </a:rPr>
              <a:t>when the </a:t>
            </a:r>
            <a:r>
              <a:rPr kumimoji="0" lang="lt-LT" sz="2200" b="1" i="1" strike="noStrike" kern="1200" cap="none" spc="0" normalizeH="0" baseline="0" noProof="0" dirty="0" smtClean="0">
                <a:ln>
                  <a:noFill/>
                </a:ln>
                <a:solidFill>
                  <a:srgbClr val="C00000"/>
                </a:solidFill>
                <a:effectLst/>
                <a:uLnTx/>
                <a:uFillTx/>
                <a:latin typeface="+mn-lt"/>
                <a:ea typeface="+mn-ea"/>
                <a:cs typeface="+mn-cs"/>
              </a:rPr>
              <a:t>arterio-capillary plasma dilution efficacy difference</a:t>
            </a:r>
            <a:r>
              <a:rPr kumimoji="0" lang="lt-LT" sz="2200" i="0" strike="noStrike" kern="1200" cap="none" spc="0" normalizeH="0" baseline="0" noProof="0" dirty="0" smtClean="0">
                <a:ln>
                  <a:noFill/>
                </a:ln>
                <a:solidFill>
                  <a:srgbClr val="C00000"/>
                </a:solidFill>
                <a:effectLst/>
                <a:uLnTx/>
                <a:uFillTx/>
                <a:latin typeface="+mn-lt"/>
                <a:ea typeface="+mn-ea"/>
                <a:cs typeface="+mn-cs"/>
              </a:rPr>
              <a:t> reaches zero in consecutive  mini fluid challenges</a:t>
            </a:r>
            <a:r>
              <a:rPr kumimoji="0" lang="lt-LT" sz="2200" i="0" strike="noStrike" kern="1200" cap="none" spc="0" normalizeH="0" noProof="0" dirty="0" smtClean="0">
                <a:ln>
                  <a:noFill/>
                </a:ln>
                <a:solidFill>
                  <a:srgbClr val="C00000"/>
                </a:solidFill>
                <a:effectLst/>
                <a:uLnTx/>
                <a:uFillTx/>
                <a:latin typeface="+mn-lt"/>
                <a:ea typeface="+mn-ea"/>
                <a:cs typeface="+mn-cs"/>
              </a:rPr>
              <a:t>.</a:t>
            </a:r>
            <a:endParaRPr kumimoji="0" lang="lt-LT" sz="2200" i="0" strike="noStrike" kern="1200" cap="none" spc="0" normalizeH="0" baseline="0" noProof="0" dirty="0" smtClean="0">
              <a:ln>
                <a:noFill/>
              </a:ln>
              <a:solidFill>
                <a:srgbClr val="C00000"/>
              </a:solidFill>
              <a:effectLst/>
              <a:uLnTx/>
              <a:uFillTx/>
              <a:latin typeface="+mn-lt"/>
              <a:ea typeface="+mn-ea"/>
              <a:cs typeface="+mn-cs"/>
            </a:endParaRPr>
          </a:p>
        </p:txBody>
      </p:sp>
      <p:sp>
        <p:nvSpPr>
          <p:cNvPr id="6" name="Oval 5"/>
          <p:cNvSpPr/>
          <p:nvPr/>
        </p:nvSpPr>
        <p:spPr>
          <a:xfrm>
            <a:off x="4716016" y="3645024"/>
            <a:ext cx="648072" cy="648072"/>
          </a:xfrm>
          <a:prstGeom prst="ellipse">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Title 1"/>
          <p:cNvSpPr>
            <a:spLocks noGrp="1"/>
          </p:cNvSpPr>
          <p:nvPr>
            <p:ph type="title"/>
          </p:nvPr>
        </p:nvSpPr>
        <p:spPr>
          <a:xfrm>
            <a:off x="0" y="260648"/>
            <a:ext cx="9144000" cy="792088"/>
          </a:xfrm>
        </p:spPr>
        <p:txBody>
          <a:bodyPr>
            <a:noAutofit/>
          </a:bodyPr>
          <a:lstStyle/>
          <a:p>
            <a:pPr algn="ctr" fontAlgn="auto">
              <a:spcAft>
                <a:spcPts val="0"/>
              </a:spcAft>
              <a:defRPr/>
            </a:pPr>
            <a:r>
              <a:rPr lang="en-US" sz="2000" dirty="0" smtClean="0"/>
              <a:t>The theory behind the reported differences in large vessel (arterial) and small vessel (capillary) plasma dilution during mVLT</a:t>
            </a:r>
            <a:endParaRPr lang="lt-LT" sz="2000" b="0" dirty="0">
              <a:solidFill>
                <a:schemeClr val="accent1">
                  <a:satMod val="150000"/>
                </a:schemeClr>
              </a:solidFill>
            </a:endParaRPr>
          </a:p>
        </p:txBody>
      </p:sp>
      <p:sp>
        <p:nvSpPr>
          <p:cNvPr id="11" name="Content Placeholder 2"/>
          <p:cNvSpPr txBox="1">
            <a:spLocks/>
          </p:cNvSpPr>
          <p:nvPr/>
        </p:nvSpPr>
        <p:spPr bwMode="auto">
          <a:xfrm>
            <a:off x="4608512" y="1052736"/>
            <a:ext cx="4535488"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marR="0" lvl="0" indent="-319088" algn="r" defTabSz="914400" rtl="0" eaLnBrk="1" fontAlgn="base" latinLnBrk="0" hangingPunct="1">
              <a:lnSpc>
                <a:spcPct val="120000"/>
              </a:lnSpc>
              <a:spcBef>
                <a:spcPct val="0"/>
              </a:spcBef>
              <a:spcAft>
                <a:spcPct val="0"/>
              </a:spcAft>
              <a:buClr>
                <a:schemeClr val="accent1"/>
              </a:buClr>
              <a:buSzPct val="80000"/>
              <a:buFont typeface="Wingdings 2" pitchFamily="18" charset="2"/>
              <a:buNone/>
              <a:tabLst/>
              <a:defRPr/>
            </a:pP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Andrijauskas </a:t>
            </a:r>
            <a:r>
              <a:rPr kumimoji="0" lang="lt-LT" sz="1100" b="0" i="1"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The Open Conference Proceedings Journal</a:t>
            </a: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r>
              <a:rPr kumimoji="0" lang="en-US"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2012; </a:t>
            </a:r>
            <a:r>
              <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3</a:t>
            </a:r>
            <a:r>
              <a:rPr kumimoji="0" lang="en-US"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pic>
        <p:nvPicPr>
          <p:cNvPr id="12" name="Picture 11" descr="EU Research Funding 2007-2013_For Presentations.BMP"/>
          <p:cNvPicPr>
            <a:picLocks noChangeAspect="1"/>
          </p:cNvPicPr>
          <p:nvPr/>
        </p:nvPicPr>
        <p:blipFill>
          <a:blip r:embed="rId3" cstate="print"/>
          <a:stretch>
            <a:fillRect/>
          </a:stretch>
        </p:blipFill>
        <p:spPr>
          <a:xfrm>
            <a:off x="8316416" y="6522800"/>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out)">
                                      <p:cBhvr>
                                        <p:cTn id="12" dur="500"/>
                                        <p:tgtEl>
                                          <p:spTgt spid="8"/>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0" y="5733256"/>
            <a:ext cx="9144000" cy="504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r">
              <a:lnSpc>
                <a:spcPct val="90000"/>
              </a:lnSpc>
              <a:spcBef>
                <a:spcPct val="20000"/>
              </a:spcBef>
            </a:pPr>
            <a:r>
              <a:rPr lang="lt-LT" sz="1300" dirty="0" smtClean="0">
                <a:solidFill>
                  <a:srgbClr val="2118D8"/>
                </a:solidFill>
                <a:latin typeface="+mj-lt"/>
              </a:rPr>
              <a:t>Means from 36 clinical cases of 3 pre-operative mini fluid challenges: four Hb are used to calculate plasma dilution at 3 data points.</a:t>
            </a:r>
          </a:p>
          <a:p>
            <a:pPr marL="342900" indent="-342900" algn="r">
              <a:lnSpc>
                <a:spcPct val="90000"/>
              </a:lnSpc>
              <a:spcBef>
                <a:spcPct val="20000"/>
              </a:spcBef>
            </a:pPr>
            <a:r>
              <a:rPr lang="lt-LT" sz="1300" dirty="0" smtClean="0">
                <a:solidFill>
                  <a:srgbClr val="2118D8"/>
                </a:solidFill>
                <a:latin typeface="+mj-lt"/>
              </a:rPr>
              <a:t> (Data presented as means +/- SEM)</a:t>
            </a:r>
            <a:endParaRPr kumimoji="0" lang="lt-LT" sz="1300" b="0" u="none" strike="noStrike" kern="0" cap="none" spc="0" normalizeH="0" baseline="0" noProof="0" dirty="0">
              <a:ln>
                <a:noFill/>
              </a:ln>
              <a:solidFill>
                <a:srgbClr val="2118D8"/>
              </a:solidFill>
              <a:effectLst/>
              <a:uLnTx/>
              <a:uFillTx/>
              <a:latin typeface="+mj-lt"/>
              <a:ea typeface="+mn-ea"/>
              <a:cs typeface="+mn-cs"/>
            </a:endParaRPr>
          </a:p>
        </p:txBody>
      </p:sp>
      <p:sp>
        <p:nvSpPr>
          <p:cNvPr id="12" name="Content Placeholder 2"/>
          <p:cNvSpPr txBox="1">
            <a:spLocks/>
          </p:cNvSpPr>
          <p:nvPr/>
        </p:nvSpPr>
        <p:spPr bwMode="auto">
          <a:xfrm>
            <a:off x="5220072" y="1124744"/>
            <a:ext cx="3923928" cy="332656"/>
          </a:xfrm>
          <a:prstGeom prst="rect">
            <a:avLst/>
          </a:prstGeom>
          <a:noFill/>
          <a:ln w="9525">
            <a:noFill/>
            <a:miter lim="800000"/>
            <a:headEnd/>
            <a:tailEnd/>
          </a:ln>
        </p:spPr>
        <p:txBody>
          <a:bodyPr vert="horz" wrap="square" lIns="54864" tIns="91440" rIns="91440" bIns="45720" numCol="1" anchor="ctr" anchorCtr="0" compatLnSpc="1">
            <a:prstTxWarp prst="textNoShape">
              <a:avLst/>
            </a:prstTxWarp>
            <a:noAutofit/>
          </a:bodyPr>
          <a:lstStyle/>
          <a:p>
            <a:pPr marL="438150" lvl="0" indent="-319088" algn="r">
              <a:lnSpc>
                <a:spcPct val="120000"/>
              </a:lnSpc>
              <a:buClr>
                <a:schemeClr val="accent1"/>
              </a:buClr>
              <a:buSzPct val="80000"/>
            </a:pPr>
            <a:r>
              <a:rPr lang="lt-LT" sz="1100" dirty="0" smtClean="0">
                <a:solidFill>
                  <a:schemeClr val="bg1"/>
                </a:solidFill>
                <a:latin typeface="Arial" pitchFamily="34" charset="0"/>
                <a:cs typeface="Arial" pitchFamily="34" charset="0"/>
              </a:rPr>
              <a:t>Andrijauskas </a:t>
            </a:r>
            <a:r>
              <a:rPr lang="en-US" sz="1100" i="1" dirty="0" err="1" smtClean="0">
                <a:solidFill>
                  <a:schemeClr val="bg1"/>
                </a:solidFill>
              </a:rPr>
              <a:t>Eur</a:t>
            </a:r>
            <a:r>
              <a:rPr lang="en-US" sz="1100" i="1" dirty="0" smtClean="0">
                <a:solidFill>
                  <a:schemeClr val="bg1"/>
                </a:solidFill>
              </a:rPr>
              <a:t> J </a:t>
            </a:r>
            <a:r>
              <a:rPr lang="en-US" sz="1100" i="1" dirty="0" err="1" smtClean="0">
                <a:solidFill>
                  <a:schemeClr val="bg1"/>
                </a:solidFill>
              </a:rPr>
              <a:t>Anaesthesiol</a:t>
            </a:r>
            <a:r>
              <a:rPr lang="en-US" sz="1100" i="1" dirty="0" smtClean="0">
                <a:solidFill>
                  <a:schemeClr val="bg1"/>
                </a:solidFill>
              </a:rPr>
              <a:t> </a:t>
            </a:r>
            <a:r>
              <a:rPr lang="en-US" sz="1100" dirty="0" smtClean="0">
                <a:solidFill>
                  <a:schemeClr val="bg1"/>
                </a:solidFill>
              </a:rPr>
              <a:t>2012; 29: Supplement 47</a:t>
            </a:r>
            <a:r>
              <a:rPr lang="en-US" sz="1100" dirty="0" smtClean="0">
                <a:solidFill>
                  <a:schemeClr val="bg1"/>
                </a:solidFill>
                <a:latin typeface="Arial" pitchFamily="34" charset="0"/>
                <a:cs typeface="Arial" pitchFamily="34" charset="0"/>
              </a:rPr>
              <a:t>.</a:t>
            </a:r>
            <a:endParaRPr kumimoji="0" lang="lt-LT"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
        <p:nvSpPr>
          <p:cNvPr id="13" name="Title 1"/>
          <p:cNvSpPr>
            <a:spLocks noGrp="1"/>
          </p:cNvSpPr>
          <p:nvPr>
            <p:ph type="title"/>
          </p:nvPr>
        </p:nvSpPr>
        <p:spPr>
          <a:xfrm>
            <a:off x="1763688" y="332656"/>
            <a:ext cx="5256584" cy="787488"/>
          </a:xfrm>
        </p:spPr>
        <p:txBody>
          <a:bodyPr>
            <a:normAutofit/>
          </a:bodyPr>
          <a:lstStyle/>
          <a:p>
            <a:pPr fontAlgn="auto">
              <a:spcAft>
                <a:spcPts val="0"/>
              </a:spcAft>
              <a:defRPr/>
            </a:pPr>
            <a:r>
              <a:rPr lang="en-US" sz="3200" b="0" dirty="0" smtClean="0"/>
              <a:t>Preliminary clinical evidence</a:t>
            </a:r>
            <a:endParaRPr lang="lt-LT" sz="3200" b="0" i="1" dirty="0">
              <a:solidFill>
                <a:schemeClr val="accent1">
                  <a:satMod val="150000"/>
                </a:schemeClr>
              </a:solidFill>
            </a:endParaRPr>
          </a:p>
        </p:txBody>
      </p:sp>
      <p:pic>
        <p:nvPicPr>
          <p:cNvPr id="6" name="Picture 5"/>
          <p:cNvPicPr/>
          <p:nvPr/>
        </p:nvPicPr>
        <p:blipFill>
          <a:blip r:embed="rId2" cstate="print"/>
          <a:srcRect/>
          <a:stretch>
            <a:fillRect/>
          </a:stretch>
        </p:blipFill>
        <p:spPr bwMode="auto">
          <a:xfrm>
            <a:off x="3419872" y="1772816"/>
            <a:ext cx="2808312" cy="3816424"/>
          </a:xfrm>
          <a:prstGeom prst="rect">
            <a:avLst/>
          </a:prstGeom>
          <a:noFill/>
        </p:spPr>
      </p:pic>
      <p:sp>
        <p:nvSpPr>
          <p:cNvPr id="7" name="Oval 6"/>
          <p:cNvSpPr/>
          <p:nvPr/>
        </p:nvSpPr>
        <p:spPr>
          <a:xfrm>
            <a:off x="4716016" y="3645024"/>
            <a:ext cx="648072" cy="648072"/>
          </a:xfrm>
          <a:prstGeom prst="ellipse">
            <a:avLst/>
          </a:prstGeom>
          <a:solidFill>
            <a:srgbClr val="C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9" name="Picture 8" descr="EU Research Funding 2007-2013_For Presentations.BMP"/>
          <p:cNvPicPr>
            <a:picLocks noChangeAspect="1"/>
          </p:cNvPicPr>
          <p:nvPr/>
        </p:nvPicPr>
        <p:blipFill>
          <a:blip r:embed="rId3"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out)">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childTnLst>
                          </p:cTn>
                        </p:par>
                        <p:par>
                          <p:cTn id="16" fill="hold">
                            <p:stCondLst>
                              <p:cond delay="500"/>
                            </p:stCondLst>
                            <p:childTnLst>
                              <p:par>
                                <p:cTn id="17" presetID="5"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3446" y="1505526"/>
            <a:ext cx="9120554" cy="98737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a:bodyPr>
          <a:lstStyle/>
          <a:p>
            <a:pPr marL="730250" marR="0" lvl="1" indent="-273050" algn="ctr" defTabSz="914400" rtl="0" eaLnBrk="1" fontAlgn="base" latinLnBrk="0" hangingPunct="1">
              <a:spcBef>
                <a:spcPct val="20000"/>
              </a:spcBef>
              <a:spcAft>
                <a:spcPct val="0"/>
              </a:spcAft>
              <a:buClr>
                <a:schemeClr val="accent2"/>
              </a:buClr>
              <a:buSzPct val="90000"/>
              <a:buFont typeface="Wingdings" pitchFamily="2" charset="2"/>
              <a:buChar char=""/>
              <a:tabLst/>
              <a:defRPr/>
            </a:pPr>
            <a:endParaRPr kumimoji="0" lang="lt-LT" sz="1900" b="0" i="0" u="none" strike="noStrike" kern="1200" cap="none" spc="0" normalizeH="0" baseline="0" noProof="0" dirty="0" smtClean="0">
              <a:ln>
                <a:noFill/>
              </a:ln>
              <a:solidFill>
                <a:srgbClr val="C00000"/>
              </a:solidFill>
              <a:effectLst/>
              <a:uLnTx/>
              <a:uFillTx/>
              <a:latin typeface="+mn-lt"/>
              <a:ea typeface="+mn-ea"/>
              <a:cs typeface="+mn-cs"/>
            </a:endParaRPr>
          </a:p>
        </p:txBody>
      </p:sp>
      <p:sp>
        <p:nvSpPr>
          <p:cNvPr id="11" name="Content Placeholder 2"/>
          <p:cNvSpPr txBox="1">
            <a:spLocks/>
          </p:cNvSpPr>
          <p:nvPr/>
        </p:nvSpPr>
        <p:spPr bwMode="auto">
          <a:xfrm>
            <a:off x="23446" y="1412776"/>
            <a:ext cx="9120553" cy="98737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fontScale="92500" lnSpcReduction="10000"/>
          </a:bodyPr>
          <a:lstStyle/>
          <a:p>
            <a:pPr marL="438150" marR="0" lvl="0" indent="-319088" defTabSz="914400" rtl="0" eaLnBrk="1" fontAlgn="base" latinLnBrk="0" hangingPunct="1">
              <a:lnSpc>
                <a:spcPct val="110000"/>
              </a:lnSpc>
              <a:spcBef>
                <a:spcPct val="0"/>
              </a:spcBef>
              <a:spcAft>
                <a:spcPct val="0"/>
              </a:spcAft>
              <a:buClr>
                <a:schemeClr val="accent1"/>
              </a:buClr>
              <a:buSzPct val="80000"/>
              <a:tabLst/>
              <a:defRPr/>
            </a:pPr>
            <a:r>
              <a:rPr kumimoji="0" lang="lt-LT" i="0" u="none" strike="noStrike" kern="1200" cap="none" spc="0" normalizeH="0" baseline="0" noProof="0" dirty="0" smtClean="0">
                <a:ln>
                  <a:noFill/>
                </a:ln>
                <a:solidFill>
                  <a:srgbClr val="C00000"/>
                </a:solidFill>
                <a:effectLst/>
                <a:uLnTx/>
                <a:uFillTx/>
                <a:latin typeface="+mn-lt"/>
                <a:ea typeface="+mn-ea"/>
                <a:cs typeface="+mn-cs"/>
              </a:rPr>
              <a:t>Capillary </a:t>
            </a:r>
            <a:r>
              <a:rPr kumimoji="0" lang="lt-LT" i="0" u="none" strike="noStrike" kern="1200" cap="none" spc="0" normalizeH="0" noProof="0" dirty="0" smtClean="0">
                <a:ln>
                  <a:noFill/>
                </a:ln>
                <a:solidFill>
                  <a:srgbClr val="C00000"/>
                </a:solidFill>
                <a:effectLst/>
                <a:uLnTx/>
                <a:uFillTx/>
                <a:latin typeface="+mn-lt"/>
                <a:ea typeface="+mn-ea"/>
                <a:cs typeface="+mn-cs"/>
              </a:rPr>
              <a:t>plasma </a:t>
            </a:r>
            <a:r>
              <a:rPr lang="fi-FI" dirty="0" err="1" smtClean="0">
                <a:solidFill>
                  <a:srgbClr val="C00000"/>
                </a:solidFill>
                <a:latin typeface="+mn-lt"/>
              </a:rPr>
              <a:t>dilution</a:t>
            </a:r>
            <a:r>
              <a:rPr kumimoji="0" lang="lt-LT" i="0" u="none" strike="noStrike" kern="1200" cap="none" spc="0" normalizeH="0" noProof="0" dirty="0" smtClean="0">
                <a:ln>
                  <a:noFill/>
                </a:ln>
                <a:solidFill>
                  <a:srgbClr val="C00000"/>
                </a:solidFill>
                <a:effectLst/>
                <a:uLnTx/>
                <a:uFillTx/>
                <a:latin typeface="+mn-lt"/>
                <a:ea typeface="+mn-ea"/>
                <a:cs typeface="+mn-cs"/>
              </a:rPr>
              <a:t> efficacy </a:t>
            </a:r>
            <a:r>
              <a:rPr kumimoji="0" lang="lt-LT" i="0" u="none" strike="noStrike" kern="1200" cap="none" spc="0" normalizeH="0" noProof="0" dirty="0" smtClean="0">
                <a:ln>
                  <a:noFill/>
                </a:ln>
                <a:solidFill>
                  <a:srgbClr val="0070C0"/>
                </a:solidFill>
                <a:effectLst/>
                <a:uLnTx/>
                <a:uFillTx/>
                <a:latin typeface="+mn-lt"/>
                <a:ea typeface="+mn-ea"/>
                <a:cs typeface="+mn-cs"/>
              </a:rPr>
              <a:t>of </a:t>
            </a:r>
            <a:r>
              <a:rPr kumimoji="0" lang="en-US" i="0" u="none" strike="noStrike" kern="1200" cap="none" spc="0" normalizeH="0" noProof="0" dirty="0" smtClean="0">
                <a:ln>
                  <a:noFill/>
                </a:ln>
                <a:solidFill>
                  <a:srgbClr val="0070C0"/>
                </a:solidFill>
                <a:effectLst/>
                <a:uLnTx/>
                <a:uFillTx/>
                <a:latin typeface="+mn-lt"/>
                <a:ea typeface="+mn-ea"/>
                <a:cs typeface="+mn-cs"/>
              </a:rPr>
              <a:t>a f</a:t>
            </a:r>
            <a:r>
              <a:rPr kumimoji="0" lang="fi-FI" i="0" u="none" strike="noStrike" kern="1200" cap="none" spc="0" normalizeH="0" noProof="0" dirty="0" smtClean="0">
                <a:ln>
                  <a:noFill/>
                </a:ln>
                <a:solidFill>
                  <a:srgbClr val="0070C0"/>
                </a:solidFill>
                <a:effectLst/>
                <a:uLnTx/>
                <a:uFillTx/>
                <a:latin typeface="+mn-lt"/>
                <a:ea typeface="+mn-ea"/>
                <a:cs typeface="+mn-cs"/>
              </a:rPr>
              <a:t>luid challenge </a:t>
            </a:r>
            <a:r>
              <a:rPr kumimoji="0" lang="lt-LT" i="0" u="none" strike="noStrike" kern="1200" cap="none" spc="0" normalizeH="0" noProof="0" dirty="0" smtClean="0">
                <a:ln>
                  <a:noFill/>
                </a:ln>
                <a:solidFill>
                  <a:srgbClr val="0070C0"/>
                </a:solidFill>
                <a:effectLst/>
                <a:uLnTx/>
                <a:uFillTx/>
                <a:latin typeface="+mn-lt"/>
                <a:ea typeface="+mn-ea"/>
                <a:cs typeface="+mn-cs"/>
              </a:rPr>
              <a:t>decrease</a:t>
            </a:r>
            <a:r>
              <a:rPr kumimoji="0" lang="en-US" i="0" u="none" strike="noStrike" kern="1200" cap="none" spc="0" normalizeH="0" noProof="0" dirty="0" smtClean="0">
                <a:ln>
                  <a:noFill/>
                </a:ln>
                <a:solidFill>
                  <a:srgbClr val="0070C0"/>
                </a:solidFill>
                <a:effectLst/>
                <a:uLnTx/>
                <a:uFillTx/>
                <a:latin typeface="+mn-lt"/>
                <a:ea typeface="+mn-ea"/>
                <a:cs typeface="+mn-cs"/>
              </a:rPr>
              <a:t>s</a:t>
            </a:r>
            <a:r>
              <a:rPr kumimoji="0" lang="lt-LT" i="0" u="none" strike="noStrike" kern="1200" cap="none" spc="0" normalizeH="0" noProof="0" dirty="0" smtClean="0">
                <a:ln>
                  <a:noFill/>
                </a:ln>
                <a:solidFill>
                  <a:srgbClr val="0070C0"/>
                </a:solidFill>
                <a:effectLst/>
                <a:uLnTx/>
                <a:uFillTx/>
                <a:latin typeface="+mn-lt"/>
                <a:ea typeface="+mn-ea"/>
                <a:cs typeface="+mn-cs"/>
              </a:rPr>
              <a:t> during rehydration and start</a:t>
            </a:r>
            <a:r>
              <a:rPr kumimoji="0" lang="en-US" i="0" u="none" strike="noStrike" kern="1200" cap="none" spc="0" normalizeH="0" noProof="0" dirty="0" smtClean="0">
                <a:ln>
                  <a:noFill/>
                </a:ln>
                <a:solidFill>
                  <a:srgbClr val="0070C0"/>
                </a:solidFill>
                <a:effectLst/>
                <a:uLnTx/>
                <a:uFillTx/>
                <a:latin typeface="+mn-lt"/>
                <a:ea typeface="+mn-ea"/>
                <a:cs typeface="+mn-cs"/>
              </a:rPr>
              <a:t>s</a:t>
            </a:r>
            <a:r>
              <a:rPr kumimoji="0" lang="lt-LT" i="0" u="none" strike="noStrike" kern="1200" cap="none" spc="0" normalizeH="0" noProof="0" dirty="0" smtClean="0">
                <a:ln>
                  <a:noFill/>
                </a:ln>
                <a:solidFill>
                  <a:srgbClr val="0070C0"/>
                </a:solidFill>
                <a:effectLst/>
                <a:uLnTx/>
                <a:uFillTx/>
                <a:latin typeface="+mn-lt"/>
                <a:ea typeface="+mn-ea"/>
                <a:cs typeface="+mn-cs"/>
              </a:rPr>
              <a:t> to increase during overhydration </a:t>
            </a:r>
            <a:r>
              <a:rPr kumimoji="0" lang="en-US" i="0" u="none" strike="noStrike" kern="1200" cap="none" spc="0" normalizeH="0" noProof="0" dirty="0" smtClean="0">
                <a:ln>
                  <a:noFill/>
                </a:ln>
                <a:solidFill>
                  <a:srgbClr val="0070C0"/>
                </a:solidFill>
                <a:effectLst/>
                <a:uLnTx/>
                <a:uFillTx/>
                <a:latin typeface="+mn-lt"/>
                <a:ea typeface="+mn-ea"/>
                <a:cs typeface="+mn-cs"/>
              </a:rPr>
              <a:t>due to</a:t>
            </a:r>
            <a:r>
              <a:rPr kumimoji="0" lang="lt-LT" i="0" u="none" strike="noStrike" kern="1200" cap="none" spc="0" normalizeH="0" noProof="0" dirty="0" smtClean="0">
                <a:ln>
                  <a:noFill/>
                </a:ln>
                <a:solidFill>
                  <a:srgbClr val="0070C0"/>
                </a:solidFill>
                <a:effectLst/>
                <a:uLnTx/>
                <a:uFillTx/>
                <a:latin typeface="+mn-lt"/>
                <a:ea typeface="+mn-ea"/>
                <a:cs typeface="+mn-cs"/>
              </a:rPr>
              <a:t> </a:t>
            </a:r>
            <a:r>
              <a:rPr kumimoji="0" lang="fi-FI" i="0" u="none" strike="noStrike" kern="1200" cap="none" spc="0" normalizeH="0" noProof="0" dirty="0" smtClean="0">
                <a:ln>
                  <a:noFill/>
                </a:ln>
                <a:solidFill>
                  <a:srgbClr val="0070C0"/>
                </a:solidFill>
                <a:effectLst/>
                <a:uLnTx/>
                <a:uFillTx/>
                <a:latin typeface="+mn-lt"/>
                <a:ea typeface="+mn-ea"/>
                <a:cs typeface="+mn-cs"/>
              </a:rPr>
              <a:t>transcapillary fluid </a:t>
            </a:r>
            <a:r>
              <a:rPr kumimoji="0" lang="lt-LT" i="0" u="none" strike="noStrike" kern="1200" cap="none" spc="0" normalizeH="0" noProof="0" dirty="0" smtClean="0">
                <a:ln>
                  <a:noFill/>
                </a:ln>
                <a:solidFill>
                  <a:srgbClr val="0070C0"/>
                </a:solidFill>
                <a:effectLst/>
                <a:uLnTx/>
                <a:uFillTx/>
                <a:latin typeface="+mn-lt"/>
                <a:ea typeface="+mn-ea"/>
                <a:cs typeface="+mn-cs"/>
              </a:rPr>
              <a:t>‘reflux’.</a:t>
            </a:r>
            <a:r>
              <a:rPr kumimoji="0" lang="fi-FI" i="0" u="none" strike="noStrike" kern="1200" cap="none" spc="0" normalizeH="0" noProof="0" dirty="0" smtClean="0">
                <a:ln>
                  <a:noFill/>
                </a:ln>
                <a:solidFill>
                  <a:srgbClr val="0070C0"/>
                </a:solidFill>
                <a:effectLst/>
                <a:uLnTx/>
                <a:uFillTx/>
                <a:latin typeface="+mn-lt"/>
                <a:ea typeface="+mn-ea"/>
                <a:cs typeface="+mn-cs"/>
              </a:rPr>
              <a:t> </a:t>
            </a:r>
            <a:r>
              <a:rPr kumimoji="0" lang="lt-LT" i="0" u="none" strike="noStrike" kern="1200" cap="none" spc="0" normalizeH="0" noProof="0" dirty="0" smtClean="0">
                <a:ln>
                  <a:noFill/>
                </a:ln>
                <a:solidFill>
                  <a:srgbClr val="0070C0"/>
                </a:solidFill>
                <a:effectLst/>
                <a:uLnTx/>
                <a:uFillTx/>
                <a:latin typeface="+mn-lt"/>
                <a:ea typeface="+mn-ea"/>
                <a:cs typeface="+mn-cs"/>
              </a:rPr>
              <a:t>In contrast, the </a:t>
            </a:r>
            <a:r>
              <a:rPr kumimoji="0" lang="lt-LT" i="0" u="none" strike="noStrike" kern="1200" cap="none" spc="0" normalizeH="0" noProof="0" dirty="0" smtClean="0">
                <a:ln>
                  <a:noFill/>
                </a:ln>
                <a:solidFill>
                  <a:srgbClr val="C00000"/>
                </a:solidFill>
                <a:effectLst/>
                <a:uLnTx/>
                <a:uFillTx/>
                <a:latin typeface="+mn-lt"/>
                <a:ea typeface="+mn-ea"/>
                <a:cs typeface="+mn-cs"/>
              </a:rPr>
              <a:t>arterial</a:t>
            </a:r>
            <a:r>
              <a:rPr kumimoji="0" lang="lt-LT" i="0" u="none" strike="noStrike" kern="1200" cap="none" spc="0" normalizeH="0" noProof="0" dirty="0" smtClean="0">
                <a:ln>
                  <a:noFill/>
                </a:ln>
                <a:solidFill>
                  <a:srgbClr val="0070C0"/>
                </a:solidFill>
                <a:effectLst/>
                <a:uLnTx/>
                <a:uFillTx/>
                <a:latin typeface="+mn-lt"/>
                <a:ea typeface="+mn-ea"/>
                <a:cs typeface="+mn-cs"/>
              </a:rPr>
              <a:t> variable will decrease further</a:t>
            </a:r>
            <a:r>
              <a:rPr kumimoji="0" lang="en-US" i="0" u="none" strike="noStrike" kern="1200" cap="none" spc="0" normalizeH="0" noProof="0" dirty="0" smtClean="0">
                <a:ln>
                  <a:noFill/>
                </a:ln>
                <a:solidFill>
                  <a:srgbClr val="0070C0"/>
                </a:solidFill>
                <a:effectLst/>
                <a:uLnTx/>
                <a:uFillTx/>
                <a:latin typeface="+mn-lt"/>
                <a:ea typeface="+mn-ea"/>
                <a:cs typeface="+mn-cs"/>
              </a:rPr>
              <a:t> due increased net body fluid elimination</a:t>
            </a:r>
            <a:r>
              <a:rPr kumimoji="0" lang="fi-FI" i="0" u="none" strike="noStrike" kern="1200" cap="none" spc="0" normalizeH="0" noProof="0" dirty="0" smtClean="0">
                <a:ln>
                  <a:noFill/>
                </a:ln>
                <a:solidFill>
                  <a:srgbClr val="0070C0"/>
                </a:solidFill>
                <a:effectLst/>
                <a:uLnTx/>
                <a:uFillTx/>
                <a:latin typeface="+mn-lt"/>
                <a:ea typeface="+mn-ea"/>
                <a:cs typeface="+mn-cs"/>
              </a:rPr>
              <a:t>.</a:t>
            </a:r>
            <a:endParaRPr kumimoji="0" lang="lt-LT" b="0" i="0" u="none" strike="noStrike" kern="1200" cap="none" spc="0" normalizeH="0" baseline="0" noProof="0" dirty="0" smtClean="0">
              <a:ln>
                <a:noFill/>
              </a:ln>
              <a:solidFill>
                <a:srgbClr val="0070C0"/>
              </a:solidFill>
              <a:effectLst/>
              <a:uLnTx/>
              <a:uFillTx/>
              <a:latin typeface="+mn-lt"/>
              <a:ea typeface="+mn-ea"/>
              <a:cs typeface="+mn-cs"/>
            </a:endParaRPr>
          </a:p>
        </p:txBody>
      </p:sp>
      <p:pic>
        <p:nvPicPr>
          <p:cNvPr id="7" name="Picture 6"/>
          <p:cNvPicPr/>
          <p:nvPr/>
        </p:nvPicPr>
        <p:blipFill rotWithShape="1">
          <a:blip r:embed="rId2" cstate="print"/>
          <a:srcRect b="13342"/>
          <a:stretch/>
        </p:blipFill>
        <p:spPr bwMode="auto">
          <a:xfrm>
            <a:off x="2051720" y="2270230"/>
            <a:ext cx="5148572" cy="4471138"/>
          </a:xfrm>
          <a:prstGeom prst="rect">
            <a:avLst/>
          </a:prstGeom>
          <a:noFill/>
          <a:ln w="9525">
            <a:noFill/>
            <a:miter lim="800000"/>
            <a:headEnd/>
            <a:tailEnd/>
          </a:ln>
        </p:spPr>
      </p:pic>
      <p:pic>
        <p:nvPicPr>
          <p:cNvPr id="8" name="Picture 10"/>
          <p:cNvPicPr>
            <a:picLocks noChangeAspect="1" noChangeArrowheads="1"/>
          </p:cNvPicPr>
          <p:nvPr/>
        </p:nvPicPr>
        <p:blipFill>
          <a:blip r:embed="rId3" cstate="print"/>
          <a:srcRect l="24411" r="19743" b="1128"/>
          <a:stretch>
            <a:fillRect/>
          </a:stretch>
        </p:blipFill>
        <p:spPr bwMode="auto">
          <a:xfrm>
            <a:off x="4696635" y="3046644"/>
            <a:ext cx="792088" cy="1402245"/>
          </a:xfrm>
          <a:prstGeom prst="rect">
            <a:avLst/>
          </a:prstGeom>
          <a:noFill/>
          <a:ln w="38100" algn="ctr">
            <a:solidFill>
              <a:srgbClr val="FF3300"/>
            </a:solidFill>
            <a:miter lim="800000"/>
            <a:headEnd/>
            <a:tailEnd/>
          </a:ln>
        </p:spPr>
      </p:pic>
      <p:sp>
        <p:nvSpPr>
          <p:cNvPr id="10" name="Title 1"/>
          <p:cNvSpPr>
            <a:spLocks noGrp="1"/>
          </p:cNvSpPr>
          <p:nvPr>
            <p:ph type="title"/>
          </p:nvPr>
        </p:nvSpPr>
        <p:spPr>
          <a:xfrm>
            <a:off x="0" y="260648"/>
            <a:ext cx="9144000" cy="792088"/>
          </a:xfrm>
        </p:spPr>
        <p:txBody>
          <a:bodyPr>
            <a:noAutofit/>
          </a:bodyPr>
          <a:lstStyle/>
          <a:p>
            <a:pPr algn="ctr" fontAlgn="auto">
              <a:spcAft>
                <a:spcPts val="0"/>
              </a:spcAft>
              <a:defRPr/>
            </a:pPr>
            <a:r>
              <a:rPr lang="en-US" sz="2400" dirty="0" smtClean="0"/>
              <a:t>The conclusive hypothesis</a:t>
            </a:r>
            <a:endParaRPr lang="lt-LT" sz="2400" b="0" dirty="0">
              <a:solidFill>
                <a:schemeClr val="accent1">
                  <a:satMod val="150000"/>
                </a:schemeClr>
              </a:solidFill>
            </a:endParaRPr>
          </a:p>
        </p:txBody>
      </p:sp>
      <p:sp>
        <p:nvSpPr>
          <p:cNvPr id="13" name="Content Placeholder 2"/>
          <p:cNvSpPr txBox="1">
            <a:spLocks/>
          </p:cNvSpPr>
          <p:nvPr/>
        </p:nvSpPr>
        <p:spPr bwMode="auto">
          <a:xfrm>
            <a:off x="23447" y="1484784"/>
            <a:ext cx="9120553" cy="98737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lnSpcReduction="10000"/>
          </a:bodyPr>
          <a:lstStyle/>
          <a:p>
            <a:pPr marL="438150" marR="0" lvl="0" indent="-319088" defTabSz="914400" rtl="0" eaLnBrk="1" fontAlgn="base" latinLnBrk="0" hangingPunct="1">
              <a:lnSpc>
                <a:spcPct val="110000"/>
              </a:lnSpc>
              <a:spcBef>
                <a:spcPct val="0"/>
              </a:spcBef>
              <a:spcAft>
                <a:spcPct val="0"/>
              </a:spcAft>
              <a:buClr>
                <a:schemeClr val="accent1"/>
              </a:buClr>
              <a:buSzPct val="80000"/>
              <a:tabLst/>
              <a:defRPr/>
            </a:pPr>
            <a:r>
              <a:rPr kumimoji="0" lang="en-US"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mn-cs"/>
              </a:rPr>
              <a:t>Clinical relevance</a:t>
            </a:r>
            <a:r>
              <a:rPr kumimoji="0" lang="en-US" i="0" u="none" strike="noStrike" kern="1200" cap="none" spc="0" normalizeH="0" baseline="0" noProof="0" dirty="0" smtClean="0">
                <a:ln>
                  <a:noFill/>
                </a:ln>
                <a:solidFill>
                  <a:srgbClr val="C00000"/>
                </a:solidFill>
                <a:effectLst/>
                <a:uLnTx/>
                <a:uFillTx/>
                <a:latin typeface="+mn-lt"/>
                <a:ea typeface="+mn-ea"/>
                <a:cs typeface="+mn-cs"/>
              </a:rPr>
              <a:t>: the threshold when edema is imminent during stepwise infusion may be detected solely non-invasively --- it is the </a:t>
            </a:r>
            <a:r>
              <a:rPr kumimoji="0" lang="en-US" i="0" u="none" strike="noStrike" kern="1200" cap="none" spc="0" normalizeH="0" baseline="0" noProof="0" dirty="0" err="1" smtClean="0">
                <a:ln>
                  <a:noFill/>
                </a:ln>
                <a:solidFill>
                  <a:srgbClr val="C00000"/>
                </a:solidFill>
                <a:effectLst/>
                <a:uLnTx/>
                <a:uFillTx/>
                <a:latin typeface="+mn-lt"/>
                <a:ea typeface="+mn-ea"/>
                <a:cs typeface="+mn-cs"/>
              </a:rPr>
              <a:t>time</a:t>
            </a:r>
            <a:r>
              <a:rPr kumimoji="0" lang="en-US" i="0" u="none" strike="noStrike" kern="1200" cap="none" spc="0" normalizeH="0" noProof="0" dirty="0" err="1" smtClean="0">
                <a:ln>
                  <a:noFill/>
                </a:ln>
                <a:solidFill>
                  <a:srgbClr val="C00000"/>
                </a:solidFill>
                <a:effectLst/>
                <a:uLnTx/>
                <a:uFillTx/>
                <a:latin typeface="+mn-lt"/>
                <a:ea typeface="+mn-ea"/>
                <a:cs typeface="+mn-cs"/>
              </a:rPr>
              <a:t>point</a:t>
            </a:r>
            <a:r>
              <a:rPr kumimoji="0" lang="en-US" i="0" u="none" strike="noStrike" kern="1200" cap="none" spc="0" normalizeH="0" noProof="0" dirty="0" smtClean="0">
                <a:ln>
                  <a:noFill/>
                </a:ln>
                <a:solidFill>
                  <a:srgbClr val="C00000"/>
                </a:solidFill>
                <a:effectLst/>
                <a:uLnTx/>
                <a:uFillTx/>
                <a:latin typeface="+mn-lt"/>
                <a:ea typeface="+mn-ea"/>
                <a:cs typeface="+mn-cs"/>
              </a:rPr>
              <a:t> when c</a:t>
            </a:r>
            <a:r>
              <a:rPr kumimoji="0" lang="lt-LT" i="0" u="none" strike="noStrike" kern="1200" cap="none" spc="0" normalizeH="0" baseline="0" noProof="0" dirty="0" smtClean="0">
                <a:ln>
                  <a:noFill/>
                </a:ln>
                <a:solidFill>
                  <a:srgbClr val="C00000"/>
                </a:solidFill>
                <a:effectLst/>
                <a:uLnTx/>
                <a:uFillTx/>
                <a:latin typeface="+mn-lt"/>
                <a:ea typeface="+mn-ea"/>
                <a:cs typeface="+mn-cs"/>
              </a:rPr>
              <a:t>apillary </a:t>
            </a:r>
            <a:r>
              <a:rPr kumimoji="0" lang="lt-LT" i="0" u="none" strike="noStrike" kern="1200" cap="none" spc="0" normalizeH="0" noProof="0" dirty="0" smtClean="0">
                <a:ln>
                  <a:noFill/>
                </a:ln>
                <a:solidFill>
                  <a:srgbClr val="C00000"/>
                </a:solidFill>
                <a:effectLst/>
                <a:uLnTx/>
                <a:uFillTx/>
                <a:latin typeface="+mn-lt"/>
                <a:ea typeface="+mn-ea"/>
                <a:cs typeface="+mn-cs"/>
              </a:rPr>
              <a:t>plasma </a:t>
            </a:r>
            <a:r>
              <a:rPr lang="fi-FI" dirty="0" smtClean="0">
                <a:solidFill>
                  <a:srgbClr val="C00000"/>
                </a:solidFill>
                <a:latin typeface="+mn-lt"/>
              </a:rPr>
              <a:t>dilution</a:t>
            </a:r>
            <a:r>
              <a:rPr kumimoji="0" lang="lt-LT" i="0" u="none" strike="noStrike" kern="1200" cap="none" spc="0" normalizeH="0" noProof="0" dirty="0" smtClean="0">
                <a:ln>
                  <a:noFill/>
                </a:ln>
                <a:solidFill>
                  <a:srgbClr val="C00000"/>
                </a:solidFill>
                <a:effectLst/>
                <a:uLnTx/>
                <a:uFillTx/>
                <a:latin typeface="+mn-lt"/>
                <a:ea typeface="+mn-ea"/>
                <a:cs typeface="+mn-cs"/>
              </a:rPr>
              <a:t> efficacy</a:t>
            </a:r>
            <a:r>
              <a:rPr kumimoji="0" lang="en-US" i="0" u="none" strike="noStrike" kern="1200" cap="none" spc="0" normalizeH="0" noProof="0" dirty="0" smtClean="0">
                <a:ln>
                  <a:noFill/>
                </a:ln>
                <a:solidFill>
                  <a:srgbClr val="C00000"/>
                </a:solidFill>
                <a:effectLst/>
                <a:uLnTx/>
                <a:uFillTx/>
                <a:latin typeface="+mn-lt"/>
                <a:ea typeface="+mn-ea"/>
                <a:cs typeface="+mn-cs"/>
              </a:rPr>
              <a:t> of a mini fluid challenge</a:t>
            </a:r>
            <a:r>
              <a:rPr kumimoji="0" lang="lt-LT" i="0" u="none" strike="noStrike" kern="1200" cap="none" spc="0" normalizeH="0" noProof="0" dirty="0" smtClean="0">
                <a:ln>
                  <a:noFill/>
                </a:ln>
                <a:solidFill>
                  <a:srgbClr val="C00000"/>
                </a:solidFill>
                <a:effectLst/>
                <a:uLnTx/>
                <a:uFillTx/>
                <a:latin typeface="+mn-lt"/>
                <a:ea typeface="+mn-ea"/>
                <a:cs typeface="+mn-cs"/>
              </a:rPr>
              <a:t> </a:t>
            </a:r>
            <a:r>
              <a:rPr kumimoji="0" lang="en-US" i="0" u="none" strike="noStrike" kern="1200" cap="none" spc="0" normalizeH="0" noProof="0" dirty="0" smtClean="0">
                <a:ln>
                  <a:noFill/>
                </a:ln>
                <a:solidFill>
                  <a:srgbClr val="0070C0"/>
                </a:solidFill>
                <a:effectLst/>
                <a:uLnTx/>
                <a:uFillTx/>
                <a:latin typeface="+mn-lt"/>
                <a:ea typeface="+mn-ea"/>
                <a:cs typeface="+mn-cs"/>
              </a:rPr>
              <a:t>is minimized and starts to increase</a:t>
            </a:r>
            <a:r>
              <a:rPr kumimoji="0" lang="fi-FI" i="0" u="none" strike="noStrike" kern="1200" cap="none" spc="0" normalizeH="0" noProof="0" dirty="0" smtClean="0">
                <a:ln>
                  <a:noFill/>
                </a:ln>
                <a:solidFill>
                  <a:srgbClr val="0070C0"/>
                </a:solidFill>
                <a:effectLst/>
                <a:uLnTx/>
                <a:uFillTx/>
                <a:latin typeface="+mn-lt"/>
                <a:ea typeface="+mn-ea"/>
                <a:cs typeface="+mn-cs"/>
              </a:rPr>
              <a:t>.</a:t>
            </a:r>
            <a:endParaRPr kumimoji="0" lang="lt-LT" b="0" i="0" u="none" strike="noStrike" kern="1200" cap="none" spc="0" normalizeH="0" baseline="0" noProof="0" dirty="0" smtClean="0">
              <a:ln>
                <a:noFill/>
              </a:ln>
              <a:solidFill>
                <a:srgbClr val="0070C0"/>
              </a:solidFill>
              <a:effectLst/>
              <a:uLnTx/>
              <a:uFillTx/>
              <a:latin typeface="+mn-lt"/>
              <a:ea typeface="+mn-ea"/>
              <a:cs typeface="+mn-cs"/>
            </a:endParaRPr>
          </a:p>
        </p:txBody>
      </p:sp>
      <p:sp>
        <p:nvSpPr>
          <p:cNvPr id="14" name="Content Placeholder 2"/>
          <p:cNvSpPr txBox="1">
            <a:spLocks/>
          </p:cNvSpPr>
          <p:nvPr/>
        </p:nvSpPr>
        <p:spPr bwMode="auto">
          <a:xfrm>
            <a:off x="179512" y="1628800"/>
            <a:ext cx="8964488" cy="576064"/>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110000"/>
              </a:lnSpc>
              <a:buClr>
                <a:schemeClr val="accent1"/>
              </a:buClr>
              <a:buSzPct val="80000"/>
              <a:defRPr/>
            </a:pPr>
            <a:r>
              <a:rPr lang="en-US" sz="1600" b="1" dirty="0" smtClean="0">
                <a:solidFill>
                  <a:srgbClr val="C00000"/>
                </a:solidFill>
                <a:latin typeface="+mn-lt"/>
              </a:rPr>
              <a:t>Aiming to avoid edema other measures should be applied for hemodynamic endpoints thereafter.</a:t>
            </a:r>
            <a:endParaRPr kumimoji="0" lang="lt-LT" sz="1600" b="0" i="0" u="none" strike="noStrike" kern="1200" cap="none" spc="0" normalizeH="0" baseline="0" noProof="0" dirty="0" smtClean="0">
              <a:ln>
                <a:noFill/>
              </a:ln>
              <a:solidFill>
                <a:srgbClr val="0070C0"/>
              </a:solidFill>
              <a:uLnTx/>
              <a:uFillTx/>
              <a:latin typeface="+mn-lt"/>
              <a:ea typeface="+mn-ea"/>
              <a:cs typeface="+mn-cs"/>
            </a:endParaRPr>
          </a:p>
        </p:txBody>
      </p:sp>
      <p:pic>
        <p:nvPicPr>
          <p:cNvPr id="15" name="Picture 14" descr="EU Research Funding 2007-2013_For Presentations.BMP"/>
          <p:cNvPicPr>
            <a:picLocks noChangeAspect="1"/>
          </p:cNvPicPr>
          <p:nvPr/>
        </p:nvPicPr>
        <p:blipFill>
          <a:blip r:embed="rId4"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par>
                          <p:cTn id="13" fill="hold">
                            <p:stCondLst>
                              <p:cond delay="500"/>
                            </p:stCondLst>
                            <p:childTnLst>
                              <p:par>
                                <p:cTn id="14" presetID="8" presetClass="entr" presetSubtype="3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out)">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3"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par>
                          <p:cTn id="33" fill="hold">
                            <p:stCondLst>
                              <p:cond delay="500"/>
                            </p:stCondLst>
                            <p:childTnLst>
                              <p:par>
                                <p:cTn id="34" presetID="8" presetClass="entr" presetSubtype="16"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amond(in)">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0" grpId="0"/>
      <p:bldP spid="13" grpId="0"/>
      <p:bldP spid="13" grpId="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bwMode="auto">
          <a:xfrm>
            <a:off x="0" y="1556792"/>
            <a:ext cx="9144000" cy="792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en-US" sz="2000" dirty="0" smtClean="0">
                <a:latin typeface="+mn-lt"/>
              </a:rPr>
              <a:t>Our transcapillary reflux model is based on physiological reasoning without any validation of what actually happens in the pertinent tissues</a:t>
            </a:r>
            <a:r>
              <a:rPr kumimoji="0" lang="lt-LT" sz="2000" b="0" i="0" u="none" strike="noStrike" kern="0" cap="none" spc="0" normalizeH="0" baseline="0" noProof="0" dirty="0" smtClean="0">
                <a:ln>
                  <a:noFill/>
                </a:ln>
                <a:solidFill>
                  <a:schemeClr val="tx1"/>
                </a:solidFill>
                <a:effectLst/>
                <a:uLnTx/>
                <a:uFillTx/>
                <a:latin typeface="+mn-lt"/>
                <a:ea typeface="+mn-ea"/>
                <a:cs typeface="+mn-cs"/>
              </a:rPr>
              <a:t>.</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36" name="Title 1"/>
          <p:cNvSpPr>
            <a:spLocks noGrp="1"/>
          </p:cNvSpPr>
          <p:nvPr>
            <p:ph type="title"/>
          </p:nvPr>
        </p:nvSpPr>
        <p:spPr>
          <a:xfrm>
            <a:off x="107504" y="332656"/>
            <a:ext cx="9036496" cy="787488"/>
          </a:xfrm>
        </p:spPr>
        <p:txBody>
          <a:bodyPr>
            <a:normAutofit/>
          </a:bodyPr>
          <a:lstStyle/>
          <a:p>
            <a:pPr fontAlgn="auto">
              <a:spcAft>
                <a:spcPts val="0"/>
              </a:spcAft>
              <a:defRPr/>
            </a:pPr>
            <a:r>
              <a:rPr lang="en-US" sz="2800" b="0" dirty="0" smtClean="0"/>
              <a:t>Transcapillary reflux – is it regional or the whole body state?</a:t>
            </a:r>
            <a:endParaRPr lang="lt-LT" sz="2800" b="0" dirty="0">
              <a:solidFill>
                <a:schemeClr val="accent1">
                  <a:satMod val="150000"/>
                </a:schemeClr>
              </a:solidFill>
            </a:endParaRPr>
          </a:p>
        </p:txBody>
      </p:sp>
      <p:sp>
        <p:nvSpPr>
          <p:cNvPr id="40" name="Rectangle 3"/>
          <p:cNvSpPr txBox="1">
            <a:spLocks noChangeArrowheads="1"/>
          </p:cNvSpPr>
          <p:nvPr/>
        </p:nvSpPr>
        <p:spPr bwMode="auto">
          <a:xfrm>
            <a:off x="0" y="2348880"/>
            <a:ext cx="9144000" cy="792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en-US" sz="2000" dirty="0" smtClean="0">
                <a:latin typeface="+mn-lt"/>
              </a:rPr>
              <a:t>Capillary Hb measurements are obtained from a single segment of derma under a fingernail</a:t>
            </a:r>
            <a:r>
              <a:rPr kumimoji="0" lang="lt-LT" sz="2000" b="0" i="0" u="none" strike="noStrike" kern="0" cap="none" spc="0" normalizeH="0" baseline="0" noProof="0" dirty="0" smtClean="0">
                <a:ln>
                  <a:noFill/>
                </a:ln>
                <a:solidFill>
                  <a:schemeClr val="tx1"/>
                </a:solidFill>
                <a:effectLst/>
                <a:uLnTx/>
                <a:uFillTx/>
                <a:latin typeface="+mn-lt"/>
                <a:ea typeface="+mn-ea"/>
                <a:cs typeface="+mn-cs"/>
              </a:rPr>
              <a:t>.</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41" name="Rectangle 3"/>
          <p:cNvSpPr txBox="1">
            <a:spLocks noChangeArrowheads="1"/>
          </p:cNvSpPr>
          <p:nvPr/>
        </p:nvSpPr>
        <p:spPr bwMode="auto">
          <a:xfrm>
            <a:off x="0" y="3140968"/>
            <a:ext cx="9144000" cy="15121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pPr>
            <a:r>
              <a:rPr lang="en-US" sz="2000" dirty="0" smtClean="0">
                <a:latin typeface="+mn-lt"/>
              </a:rPr>
              <a:t>However, we postulate that because the derma and the skeletal muscles constitute a major proportion of body tissue volume and poses similar fluid accumulation features</a:t>
            </a:r>
            <a:r>
              <a:rPr lang="en-US" sz="2000" dirty="0" smtClean="0">
                <a:solidFill>
                  <a:srgbClr val="0066FF"/>
                </a:solidFill>
                <a:latin typeface="+mn-lt"/>
              </a:rPr>
              <a:t>*</a:t>
            </a:r>
            <a:r>
              <a:rPr lang="en-US" sz="2000" dirty="0" smtClean="0">
                <a:latin typeface="+mn-lt"/>
              </a:rPr>
              <a:t>, the transcapillary fluid equilibration processes observed in a segment of capillaries under a fingernail are similar to those in the majority of body capillaries</a:t>
            </a:r>
            <a:r>
              <a:rPr kumimoji="0" lang="lt-LT" sz="2000" b="0" i="0" u="none" strike="noStrike" kern="0" cap="none" spc="0" normalizeH="0" baseline="0" noProof="0" dirty="0" smtClean="0">
                <a:ln>
                  <a:noFill/>
                </a:ln>
                <a:solidFill>
                  <a:schemeClr val="tx1"/>
                </a:solidFill>
                <a:effectLst/>
                <a:uLnTx/>
                <a:uFillTx/>
                <a:latin typeface="+mn-lt"/>
                <a:ea typeface="+mn-ea"/>
                <a:cs typeface="+mn-cs"/>
              </a:rPr>
              <a:t>.</a:t>
            </a:r>
            <a:endParaRPr kumimoji="0" lang="lt-LT" sz="2000" b="0" i="0" u="none" strike="noStrike" kern="0" cap="none" spc="0" normalizeH="0" baseline="0" noProof="0" dirty="0">
              <a:ln>
                <a:noFill/>
              </a:ln>
              <a:solidFill>
                <a:schemeClr val="tx1"/>
              </a:solidFill>
              <a:effectLst/>
              <a:uLnTx/>
              <a:uFillTx/>
              <a:latin typeface="+mn-lt"/>
              <a:ea typeface="+mn-ea"/>
              <a:cs typeface="+mn-cs"/>
            </a:endParaRPr>
          </a:p>
        </p:txBody>
      </p:sp>
      <p:sp>
        <p:nvSpPr>
          <p:cNvPr id="9" name="Rectangle 3"/>
          <p:cNvSpPr txBox="1">
            <a:spLocks noChangeArrowheads="1"/>
          </p:cNvSpPr>
          <p:nvPr/>
        </p:nvSpPr>
        <p:spPr bwMode="auto">
          <a:xfrm>
            <a:off x="2267744" y="6597352"/>
            <a:ext cx="6876256" cy="2606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r">
              <a:lnSpc>
                <a:spcPct val="90000"/>
              </a:lnSpc>
              <a:spcBef>
                <a:spcPct val="20000"/>
              </a:spcBef>
            </a:pPr>
            <a:r>
              <a:rPr lang="en-US" sz="1200" i="1" dirty="0" smtClean="0">
                <a:solidFill>
                  <a:srgbClr val="0070C0"/>
                </a:solidFill>
                <a:latin typeface="+mj-lt"/>
              </a:rPr>
              <a:t>* </a:t>
            </a:r>
            <a:r>
              <a:rPr lang="en-US" sz="1200" i="1" dirty="0" err="1" smtClean="0">
                <a:solidFill>
                  <a:srgbClr val="0070C0"/>
                </a:solidFill>
                <a:latin typeface="+mj-lt"/>
              </a:rPr>
              <a:t>Wiig</a:t>
            </a:r>
            <a:r>
              <a:rPr lang="en-US" sz="1200" i="1" dirty="0" smtClean="0">
                <a:solidFill>
                  <a:srgbClr val="0070C0"/>
                </a:solidFill>
                <a:latin typeface="+mj-lt"/>
              </a:rPr>
              <a:t> H. </a:t>
            </a:r>
            <a:r>
              <a:rPr lang="en-US" sz="1200" i="1" dirty="0" err="1" smtClean="0">
                <a:solidFill>
                  <a:srgbClr val="0070C0"/>
                </a:solidFill>
                <a:latin typeface="+mj-lt"/>
              </a:rPr>
              <a:t>Pathophysiology</a:t>
            </a:r>
            <a:r>
              <a:rPr lang="en-US" sz="1200" i="1" dirty="0" smtClean="0">
                <a:solidFill>
                  <a:srgbClr val="0070C0"/>
                </a:solidFill>
                <a:latin typeface="+mj-lt"/>
              </a:rPr>
              <a:t> of tissue fluid accumulation in inflammation. The Journal of physiology. 2011 </a:t>
            </a:r>
            <a:endParaRPr kumimoji="0" lang="lt-LT" sz="1200" b="0" i="1" u="none" strike="noStrike" kern="0" cap="none" spc="0" normalizeH="0" baseline="0" noProof="0" dirty="0">
              <a:ln>
                <a:noFill/>
              </a:ln>
              <a:solidFill>
                <a:srgbClr val="0070C0"/>
              </a:solidFill>
              <a:effectLst/>
              <a:uLnTx/>
              <a:uFillTx/>
              <a:latin typeface="+mj-lt"/>
              <a:ea typeface="+mn-ea"/>
              <a:cs typeface="+mn-cs"/>
            </a:endParaRPr>
          </a:p>
        </p:txBody>
      </p:sp>
      <p:pic>
        <p:nvPicPr>
          <p:cNvPr id="10" name="Picture 9" descr="EU Research Funding 2007-2013_For Presentations.BMP"/>
          <p:cNvPicPr>
            <a:picLocks noChangeAspect="1"/>
          </p:cNvPicPr>
          <p:nvPr/>
        </p:nvPicPr>
        <p:blipFill>
          <a:blip r:embed="rId3"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heckerboard(across)">
                                      <p:cBhvr>
                                        <p:cTn id="17" dur="1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checkerboard(across)">
                                      <p:cBhvr>
                                        <p:cTn id="22" dur="1000"/>
                                        <p:tgtEl>
                                          <p:spTgt spid="41"/>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p:bldP spid="40" grpId="0"/>
      <p:bldP spid="41"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4864"/>
            <a:ext cx="9144000" cy="1008112"/>
          </a:xfrm>
        </p:spPr>
        <p:txBody>
          <a:bodyPr lIns="90000">
            <a:normAutofit/>
          </a:bodyPr>
          <a:lstStyle/>
          <a:p>
            <a:pPr marL="85725" indent="636588" algn="just">
              <a:buNone/>
            </a:pPr>
            <a:r>
              <a:rPr lang="en-US" sz="1800" dirty="0" smtClean="0">
                <a:latin typeface="Corbel" pitchFamily="34" charset="0"/>
                <a:ea typeface="Calibri"/>
              </a:rPr>
              <a:t>Aside from GDT and mVLT applications, perioperative patient optimization and critical care require simultaneous evaluation of numerous parameters and administration of intravenous fluid and vasopressor infusions, as well as blood transfusions.</a:t>
            </a:r>
          </a:p>
        </p:txBody>
      </p:sp>
      <p:sp>
        <p:nvSpPr>
          <p:cNvPr id="13" name="Content Placeholder 2"/>
          <p:cNvSpPr txBox="1">
            <a:spLocks/>
          </p:cNvSpPr>
          <p:nvPr/>
        </p:nvSpPr>
        <p:spPr bwMode="auto">
          <a:xfrm>
            <a:off x="0" y="3212976"/>
            <a:ext cx="9144000" cy="1152128"/>
          </a:xfrm>
          <a:prstGeom prst="rect">
            <a:avLst/>
          </a:prstGeom>
          <a:noFill/>
          <a:ln w="9525">
            <a:noFill/>
            <a:miter lim="800000"/>
            <a:headEnd/>
            <a:tailEnd/>
          </a:ln>
        </p:spPr>
        <p:txBody>
          <a:bodyPr vert="horz" wrap="square" lIns="90000" tIns="91440" rIns="91440" bIns="45720" numCol="1" anchor="t" anchorCtr="0" compatLnSpc="1">
            <a:prstTxWarp prst="textNoShape">
              <a:avLst/>
            </a:prstTxWarp>
            <a:normAutofit/>
          </a:bodyPr>
          <a:lstStyle/>
          <a:p>
            <a:pPr marL="85725" indent="636588" algn="just">
              <a:buClr>
                <a:schemeClr val="accent1"/>
              </a:buClr>
              <a:buSzPct val="80000"/>
            </a:pPr>
            <a:r>
              <a:rPr lang="en-US" dirty="0" smtClean="0">
                <a:latin typeface="Corbel" pitchFamily="34" charset="0"/>
                <a:ea typeface="Calibri"/>
              </a:rPr>
              <a:t>A survey among North American and European anesthesiologists has revealed that complexity of the procedures is one of the reasons why only 16 % of anesthesiologists use GDT for the high risk patients</a:t>
            </a:r>
            <a:r>
              <a:rPr kumimoji="0" lang="en-US" sz="1800" b="0" i="0" u="none" strike="noStrike" kern="1200" cap="none" spc="0" normalizeH="0" baseline="0" noProof="0" dirty="0" smtClean="0">
                <a:ln>
                  <a:noFill/>
                </a:ln>
                <a:solidFill>
                  <a:schemeClr val="tx1"/>
                </a:solidFill>
                <a:effectLst/>
                <a:uLnTx/>
                <a:uFillTx/>
                <a:latin typeface="Corbel" pitchFamily="34" charset="0"/>
                <a:ea typeface="Calibri"/>
                <a:cs typeface="+mn-cs"/>
              </a:rPr>
              <a:t>. </a:t>
            </a:r>
            <a:r>
              <a:rPr lang="en-US" sz="1400" dirty="0" err="1" smtClean="0">
                <a:solidFill>
                  <a:srgbClr val="2118D8"/>
                </a:solidFill>
                <a:latin typeface="Corbel" pitchFamily="34" charset="0"/>
                <a:ea typeface="Calibri"/>
              </a:rPr>
              <a:t>Cannesson</a:t>
            </a:r>
            <a:r>
              <a:rPr lang="en-US" sz="1400" dirty="0" smtClean="0">
                <a:solidFill>
                  <a:srgbClr val="2118D8"/>
                </a:solidFill>
                <a:latin typeface="Corbel" pitchFamily="34" charset="0"/>
                <a:ea typeface="Calibri"/>
              </a:rPr>
              <a:t> et al. </a:t>
            </a:r>
            <a:r>
              <a:rPr lang="en-US" sz="1400" b="1" i="1" dirty="0" err="1" smtClean="0">
                <a:solidFill>
                  <a:srgbClr val="2118D8"/>
                </a:solidFill>
                <a:latin typeface="Corbel" pitchFamily="34" charset="0"/>
                <a:ea typeface="Calibri"/>
              </a:rPr>
              <a:t>Crit</a:t>
            </a:r>
            <a:r>
              <a:rPr lang="en-US" sz="1400" b="1" i="1" dirty="0" smtClean="0">
                <a:solidFill>
                  <a:srgbClr val="2118D8"/>
                </a:solidFill>
                <a:latin typeface="Corbel" pitchFamily="34" charset="0"/>
                <a:ea typeface="Calibri"/>
              </a:rPr>
              <a:t> Care</a:t>
            </a:r>
            <a:r>
              <a:rPr lang="en-US" sz="1400" dirty="0" smtClean="0">
                <a:solidFill>
                  <a:srgbClr val="2118D8"/>
                </a:solidFill>
                <a:latin typeface="Corbel" pitchFamily="34" charset="0"/>
                <a:ea typeface="Calibri"/>
              </a:rPr>
              <a:t>, vol. 15, no. 4, p. 197, 2011)</a:t>
            </a:r>
            <a:endParaRPr kumimoji="0" lang="en-US" sz="1800" b="0" i="0" u="none" strike="noStrike" kern="1200" cap="none" spc="0" normalizeH="0" baseline="0" noProof="0" dirty="0" smtClean="0">
              <a:ln>
                <a:noFill/>
              </a:ln>
              <a:solidFill>
                <a:schemeClr val="tx1"/>
              </a:solidFill>
              <a:effectLst/>
              <a:uLnTx/>
              <a:uFillTx/>
              <a:latin typeface="Corbel" pitchFamily="34" charset="0"/>
              <a:ea typeface="Calibri"/>
              <a:cs typeface="+mn-cs"/>
            </a:endParaRPr>
          </a:p>
        </p:txBody>
      </p:sp>
      <p:sp>
        <p:nvSpPr>
          <p:cNvPr id="14" name="Content Placeholder 2"/>
          <p:cNvSpPr txBox="1">
            <a:spLocks/>
          </p:cNvSpPr>
          <p:nvPr/>
        </p:nvSpPr>
        <p:spPr bwMode="auto">
          <a:xfrm>
            <a:off x="0" y="1484784"/>
            <a:ext cx="9144000" cy="720080"/>
          </a:xfrm>
          <a:prstGeom prst="rect">
            <a:avLst/>
          </a:prstGeom>
          <a:noFill/>
          <a:ln w="9525">
            <a:noFill/>
            <a:miter lim="800000"/>
            <a:headEnd/>
            <a:tailEnd/>
          </a:ln>
        </p:spPr>
        <p:txBody>
          <a:bodyPr vert="horz" wrap="square" lIns="90000" tIns="91440" rIns="91440" bIns="45720" numCol="1" anchor="t" anchorCtr="0" compatLnSpc="1">
            <a:prstTxWarp prst="textNoShape">
              <a:avLst/>
            </a:prstTxWarp>
            <a:normAutofit/>
          </a:bodyPr>
          <a:lstStyle/>
          <a:p>
            <a:pPr marL="85725" indent="636588" algn="just">
              <a:buClr>
                <a:schemeClr val="accent1"/>
              </a:buClr>
              <a:buSzPct val="80000"/>
            </a:pPr>
            <a:r>
              <a:rPr lang="en-US" dirty="0" smtClean="0">
                <a:latin typeface="Corbel" pitchFamily="34" charset="0"/>
                <a:ea typeface="Calibri"/>
              </a:rPr>
              <a:t>Poor adoption of hemodynamic optimization during major surgery is both surprising and concerning </a:t>
            </a:r>
            <a:r>
              <a:rPr lang="en-US" sz="1400" dirty="0" smtClean="0">
                <a:solidFill>
                  <a:srgbClr val="2118D8"/>
                </a:solidFill>
                <a:latin typeface="Corbel" pitchFamily="34" charset="0"/>
                <a:ea typeface="Calibri"/>
              </a:rPr>
              <a:t>(Miller et al. </a:t>
            </a:r>
            <a:r>
              <a:rPr lang="en-US" sz="1400" b="1" i="1" dirty="0" err="1" smtClean="0">
                <a:solidFill>
                  <a:srgbClr val="2118D8"/>
                </a:solidFill>
                <a:latin typeface="Corbel" pitchFamily="34" charset="0"/>
                <a:ea typeface="Calibri"/>
              </a:rPr>
              <a:t>Anesth</a:t>
            </a:r>
            <a:r>
              <a:rPr lang="en-US" sz="1400" b="1" i="1" dirty="0" smtClean="0">
                <a:solidFill>
                  <a:srgbClr val="2118D8"/>
                </a:solidFill>
                <a:latin typeface="Corbel" pitchFamily="34" charset="0"/>
                <a:ea typeface="Calibri"/>
              </a:rPr>
              <a:t> </a:t>
            </a:r>
            <a:r>
              <a:rPr lang="en-US" sz="1400" b="1" i="1" dirty="0" err="1" smtClean="0">
                <a:solidFill>
                  <a:srgbClr val="2118D8"/>
                </a:solidFill>
                <a:latin typeface="Corbel" pitchFamily="34" charset="0"/>
                <a:ea typeface="Calibri"/>
              </a:rPr>
              <a:t>Analg</a:t>
            </a:r>
            <a:r>
              <a:rPr lang="en-US" sz="1400" dirty="0" smtClean="0">
                <a:solidFill>
                  <a:srgbClr val="2118D8"/>
                </a:solidFill>
                <a:latin typeface="Corbel" pitchFamily="34" charset="0"/>
                <a:ea typeface="Calibri"/>
              </a:rPr>
              <a:t>, vol. 112, no. 6, pp. 1274–6, </a:t>
            </a:r>
            <a:r>
              <a:rPr lang="en-US" sz="1400" b="1" dirty="0" smtClean="0">
                <a:solidFill>
                  <a:srgbClr val="2118D8"/>
                </a:solidFill>
                <a:latin typeface="Corbel" pitchFamily="34" charset="0"/>
                <a:ea typeface="Calibri"/>
              </a:rPr>
              <a:t>2011</a:t>
            </a:r>
            <a:r>
              <a:rPr lang="en-US" sz="1400" dirty="0" smtClean="0">
                <a:solidFill>
                  <a:srgbClr val="2118D8"/>
                </a:solidFill>
                <a:latin typeface="Corbel" pitchFamily="34" charset="0"/>
                <a:ea typeface="Calibri"/>
              </a:rPr>
              <a:t>. M.) </a:t>
            </a:r>
            <a:r>
              <a:rPr kumimoji="0" lang="en-US" sz="1800" b="0" i="0" u="none" strike="noStrike" kern="1200" cap="none" spc="0" normalizeH="0" baseline="0" noProof="0" dirty="0" smtClean="0">
                <a:ln>
                  <a:noFill/>
                </a:ln>
                <a:solidFill>
                  <a:schemeClr val="tx1"/>
                </a:solidFill>
                <a:effectLst/>
                <a:uLnTx/>
                <a:uFillTx/>
                <a:latin typeface="Corbel" pitchFamily="34" charset="0"/>
                <a:ea typeface="Calibri"/>
                <a:cs typeface="+mn-cs"/>
              </a:rPr>
              <a:t>. </a:t>
            </a:r>
          </a:p>
        </p:txBody>
      </p:sp>
      <p:sp>
        <p:nvSpPr>
          <p:cNvPr id="15" name="Content Placeholder 2"/>
          <p:cNvSpPr txBox="1">
            <a:spLocks/>
          </p:cNvSpPr>
          <p:nvPr/>
        </p:nvSpPr>
        <p:spPr bwMode="auto">
          <a:xfrm>
            <a:off x="0" y="4293096"/>
            <a:ext cx="9144000" cy="576064"/>
          </a:xfrm>
          <a:prstGeom prst="rect">
            <a:avLst/>
          </a:prstGeom>
          <a:noFill/>
          <a:ln w="9525">
            <a:noFill/>
            <a:miter lim="800000"/>
            <a:headEnd/>
            <a:tailEnd/>
          </a:ln>
        </p:spPr>
        <p:txBody>
          <a:bodyPr vert="horz" wrap="square" lIns="90000" tIns="91440" rIns="91440" bIns="45720" numCol="1" anchor="t" anchorCtr="0" compatLnSpc="1">
            <a:prstTxWarp prst="textNoShape">
              <a:avLst/>
            </a:prstTxWarp>
            <a:normAutofit/>
          </a:bodyPr>
          <a:lstStyle/>
          <a:p>
            <a:pPr marL="85725" indent="636588" algn="just">
              <a:buClr>
                <a:schemeClr val="accent1"/>
              </a:buClr>
              <a:buSzPct val="80000"/>
            </a:pPr>
            <a:r>
              <a:rPr lang="en-US" dirty="0" smtClean="0">
                <a:latin typeface="Corbel" pitchFamily="34" charset="0"/>
                <a:ea typeface="Calibri"/>
              </a:rPr>
              <a:t>Automated Decision Support (ADS) systems may ease the task. </a:t>
            </a:r>
            <a:endParaRPr kumimoji="0" lang="en-US" sz="1800" b="0" i="0" u="none" strike="noStrike" kern="1200" cap="none" spc="0" normalizeH="0" baseline="0" noProof="0" dirty="0" smtClean="0">
              <a:ln>
                <a:noFill/>
              </a:ln>
              <a:solidFill>
                <a:schemeClr val="tx1"/>
              </a:solidFill>
              <a:effectLst/>
              <a:uLnTx/>
              <a:uFillTx/>
              <a:latin typeface="Corbel" pitchFamily="34" charset="0"/>
              <a:ea typeface="Calibri"/>
              <a:cs typeface="+mn-cs"/>
            </a:endParaRPr>
          </a:p>
        </p:txBody>
      </p:sp>
      <p:sp>
        <p:nvSpPr>
          <p:cNvPr id="7" name="Title 1"/>
          <p:cNvSpPr>
            <a:spLocks noGrp="1"/>
          </p:cNvSpPr>
          <p:nvPr>
            <p:ph type="title"/>
          </p:nvPr>
        </p:nvSpPr>
        <p:spPr>
          <a:xfrm>
            <a:off x="971600" y="332656"/>
            <a:ext cx="8172400" cy="787488"/>
          </a:xfrm>
        </p:spPr>
        <p:txBody>
          <a:bodyPr>
            <a:normAutofit/>
          </a:bodyPr>
          <a:lstStyle/>
          <a:p>
            <a:pPr fontAlgn="auto">
              <a:spcAft>
                <a:spcPts val="0"/>
              </a:spcAft>
              <a:defRPr/>
            </a:pPr>
            <a:r>
              <a:rPr lang="en-US" sz="2800" b="0" dirty="0" smtClean="0"/>
              <a:t>Patient optimization strategies in practice</a:t>
            </a:r>
            <a:endParaRPr lang="lt-LT" sz="2800" b="0" dirty="0">
              <a:solidFill>
                <a:schemeClr val="accent1">
                  <a:satMod val="150000"/>
                </a:schemeClr>
              </a:solidFill>
            </a:endParaRPr>
          </a:p>
        </p:txBody>
      </p:sp>
      <p:pic>
        <p:nvPicPr>
          <p:cNvPr id="8" name="Picture 7" descr="EU Research Funding 2007-2013_For Presentations.BMP"/>
          <p:cNvPicPr>
            <a:picLocks noChangeAspect="1"/>
          </p:cNvPicPr>
          <p:nvPr/>
        </p:nvPicPr>
        <p:blipFill>
          <a:blip r:embed="rId3"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p:bldP spid="1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ht.edwards.com/scin/edwards/sitecollectionimages/products/mininvasive/vv_physio_5.jpg"/>
          <p:cNvPicPr>
            <a:picLocks noChangeAspect="1" noChangeArrowheads="1"/>
          </p:cNvPicPr>
          <p:nvPr/>
        </p:nvPicPr>
        <p:blipFill>
          <a:blip r:embed="rId3" cstate="print"/>
          <a:srcRect/>
          <a:stretch>
            <a:fillRect/>
          </a:stretch>
        </p:blipFill>
        <p:spPr bwMode="auto">
          <a:xfrm>
            <a:off x="6444208" y="2564904"/>
            <a:ext cx="2448272" cy="1609147"/>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3324" name="Picture 12" descr="http://ht.edwards.com/scin/edwards/sitecollectionimages/products/mininvasive/ev1000cockpit_248.jpg"/>
          <p:cNvPicPr>
            <a:picLocks noChangeAspect="1" noChangeArrowheads="1"/>
          </p:cNvPicPr>
          <p:nvPr/>
        </p:nvPicPr>
        <p:blipFill>
          <a:blip r:embed="rId4" cstate="print"/>
          <a:srcRect l="6097" r="8550"/>
          <a:stretch>
            <a:fillRect/>
          </a:stretch>
        </p:blipFill>
        <p:spPr bwMode="auto">
          <a:xfrm>
            <a:off x="6012160" y="2996952"/>
            <a:ext cx="1872208" cy="144167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3" name="Content Placeholder 2"/>
          <p:cNvSpPr>
            <a:spLocks noGrp="1"/>
          </p:cNvSpPr>
          <p:nvPr>
            <p:ph idx="1"/>
          </p:nvPr>
        </p:nvSpPr>
        <p:spPr>
          <a:xfrm>
            <a:off x="0" y="1484784"/>
            <a:ext cx="9144000" cy="792088"/>
          </a:xfrm>
        </p:spPr>
        <p:txBody>
          <a:bodyPr lIns="90000">
            <a:normAutofit/>
          </a:bodyPr>
          <a:lstStyle/>
          <a:p>
            <a:pPr marL="85725" indent="636588" algn="just">
              <a:buNone/>
            </a:pPr>
            <a:r>
              <a:rPr lang="en-US" sz="1800" dirty="0" smtClean="0">
                <a:latin typeface="Corbel" pitchFamily="34" charset="0"/>
                <a:ea typeface="Calibri"/>
              </a:rPr>
              <a:t>Currently available industrial ADS systems generate clinical advices based on clinical algorithms and the feedback from monitors.</a:t>
            </a:r>
            <a:endParaRPr lang="en-US" sz="1800" dirty="0" smtClean="0">
              <a:latin typeface="Corbel" pitchFamily="34" charset="0"/>
              <a:cs typeface="Times New Roman" pitchFamily="18" charset="0"/>
            </a:endParaRPr>
          </a:p>
        </p:txBody>
      </p:sp>
      <p:sp>
        <p:nvSpPr>
          <p:cNvPr id="7" name="Content Placeholder 2"/>
          <p:cNvSpPr txBox="1">
            <a:spLocks/>
          </p:cNvSpPr>
          <p:nvPr/>
        </p:nvSpPr>
        <p:spPr>
          <a:xfrm>
            <a:off x="0" y="4221088"/>
            <a:ext cx="2411760" cy="648072"/>
          </a:xfrm>
          <a:prstGeom prst="rect">
            <a:avLst/>
          </a:prstGeom>
        </p:spPr>
        <p:txBody>
          <a:bodyPr vert="horz" lIns="91440" tIns="45720" rIns="91440" bIns="45720" rtlCol="0">
            <a:noAutofit/>
          </a:bodyPr>
          <a:lstStyle/>
          <a:p>
            <a:r>
              <a:rPr lang="en-US" sz="1200" b="1" dirty="0" smtClean="0">
                <a:solidFill>
                  <a:srgbClr val="FF0000"/>
                </a:solidFill>
                <a:latin typeface="Corbel" pitchFamily="34" charset="0"/>
              </a:rPr>
              <a:t>V</a:t>
            </a:r>
            <a:r>
              <a:rPr lang="lt-LT" sz="1200" b="1" dirty="0" smtClean="0">
                <a:solidFill>
                  <a:srgbClr val="FF0000"/>
                </a:solidFill>
                <a:latin typeface="Corbel" pitchFamily="34" charset="0"/>
              </a:rPr>
              <a:t>ital signs</a:t>
            </a:r>
            <a:r>
              <a:rPr lang="en-US" sz="1200" b="1" dirty="0" smtClean="0">
                <a:solidFill>
                  <a:srgbClr val="FF0000"/>
                </a:solidFill>
                <a:latin typeface="Corbel" pitchFamily="34" charset="0"/>
              </a:rPr>
              <a:t>’</a:t>
            </a:r>
            <a:r>
              <a:rPr lang="lt-LT" sz="1200" b="1" dirty="0" smtClean="0">
                <a:solidFill>
                  <a:srgbClr val="FF0000"/>
                </a:solidFill>
                <a:latin typeface="Corbel" pitchFamily="34" charset="0"/>
              </a:rPr>
              <a:t> monitors </a:t>
            </a:r>
            <a:r>
              <a:rPr lang="en-US" sz="1200" dirty="0" smtClean="0">
                <a:latin typeface="Corbel" pitchFamily="34" charset="0"/>
              </a:rPr>
              <a:t>provide a </a:t>
            </a:r>
            <a:r>
              <a:rPr lang="lt-LT" sz="1200" dirty="0" smtClean="0">
                <a:latin typeface="Corbel" pitchFamily="34" charset="0"/>
              </a:rPr>
              <a:t>real-time </a:t>
            </a:r>
            <a:r>
              <a:rPr lang="en-US" sz="1200" dirty="0" smtClean="0">
                <a:latin typeface="Corbel" pitchFamily="34" charset="0"/>
              </a:rPr>
              <a:t>parameter readings for ADS systems</a:t>
            </a:r>
            <a:r>
              <a:rPr lang="en-US" sz="1200" i="1" dirty="0" smtClean="0">
                <a:latin typeface="Corbel" pitchFamily="34" charset="0"/>
                <a:ea typeface="Calibri"/>
              </a:rPr>
              <a:t>.</a:t>
            </a:r>
          </a:p>
          <a:p>
            <a:pPr marL="85725" lvl="0" indent="636588" algn="just">
              <a:spcBef>
                <a:spcPct val="20000"/>
              </a:spcBef>
            </a:pPr>
            <a:endParaRPr kumimoji="0" lang="en-US" sz="1200" b="0" i="0" u="none" strike="noStrike" kern="1200" cap="none" spc="0" normalizeH="0" baseline="0" noProof="0" dirty="0">
              <a:ln>
                <a:noFill/>
              </a:ln>
              <a:solidFill>
                <a:schemeClr val="tx1"/>
              </a:solidFill>
              <a:effectLst/>
              <a:uLnTx/>
              <a:uFillTx/>
              <a:latin typeface="Corbel" pitchFamily="34" charset="0"/>
            </a:endParaRPr>
          </a:p>
        </p:txBody>
      </p:sp>
      <p:pic>
        <p:nvPicPr>
          <p:cNvPr id="9" name="Picture 8"/>
          <p:cNvPicPr/>
          <p:nvPr/>
        </p:nvPicPr>
        <p:blipFill>
          <a:blip r:embed="rId5" cstate="print"/>
          <a:srcRect/>
          <a:stretch>
            <a:fillRect/>
          </a:stretch>
        </p:blipFill>
        <p:spPr bwMode="auto">
          <a:xfrm>
            <a:off x="179512" y="2780928"/>
            <a:ext cx="2304256" cy="1296144"/>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 name="Picture 9"/>
          <p:cNvPicPr/>
          <p:nvPr/>
        </p:nvPicPr>
        <p:blipFill>
          <a:blip r:embed="rId6" cstate="print"/>
          <a:srcRect/>
          <a:stretch>
            <a:fillRect/>
          </a:stretch>
        </p:blipFill>
        <p:spPr bwMode="auto">
          <a:xfrm>
            <a:off x="2483768" y="2924944"/>
            <a:ext cx="2448272" cy="1368152"/>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12" name="Content Placeholder 2"/>
          <p:cNvSpPr txBox="1">
            <a:spLocks/>
          </p:cNvSpPr>
          <p:nvPr/>
        </p:nvSpPr>
        <p:spPr>
          <a:xfrm>
            <a:off x="2627784" y="4437112"/>
            <a:ext cx="2592288" cy="576064"/>
          </a:xfrm>
          <a:prstGeom prst="rect">
            <a:avLst/>
          </a:prstGeom>
        </p:spPr>
        <p:txBody>
          <a:bodyPr vert="horz" lIns="91440" tIns="45720" rIns="91440" bIns="45720" rtlCol="0">
            <a:noAutofit/>
          </a:bodyPr>
          <a:lstStyle/>
          <a:p>
            <a:r>
              <a:rPr lang="en-US" sz="1200" b="1" dirty="0" smtClean="0">
                <a:solidFill>
                  <a:srgbClr val="FF0000"/>
                </a:solidFill>
                <a:latin typeface="Corbel" pitchFamily="34" charset="0"/>
                <a:ea typeface="Calibri"/>
              </a:rPr>
              <a:t>ADS </a:t>
            </a:r>
            <a:r>
              <a:rPr lang="en-US" sz="1200" dirty="0" smtClean="0">
                <a:latin typeface="Corbel" pitchFamily="34" charset="0"/>
                <a:ea typeface="Calibri"/>
              </a:rPr>
              <a:t>application within the PC in a standard Windows</a:t>
            </a:r>
            <a:r>
              <a:rPr lang="en-US" sz="1200" baseline="30000" dirty="0" smtClean="0">
                <a:latin typeface="Corbel" pitchFamily="34" charset="0"/>
                <a:ea typeface="Calibri"/>
              </a:rPr>
              <a:t>®</a:t>
            </a:r>
            <a:r>
              <a:rPr lang="en-US" sz="1200" dirty="0" smtClean="0">
                <a:latin typeface="Corbel" pitchFamily="34" charset="0"/>
                <a:ea typeface="Calibri"/>
              </a:rPr>
              <a:t> operating environment</a:t>
            </a:r>
            <a:r>
              <a:rPr lang="en-US" sz="1200" i="1" dirty="0" smtClean="0">
                <a:latin typeface="Corbel" pitchFamily="34" charset="0"/>
                <a:ea typeface="Calibri"/>
              </a:rPr>
              <a:t>.</a:t>
            </a:r>
          </a:p>
          <a:p>
            <a:pPr marL="85725" lvl="0" indent="636588" algn="just">
              <a:spcBef>
                <a:spcPct val="20000"/>
              </a:spcBef>
            </a:pPr>
            <a:endParaRPr kumimoji="0" lang="en-US" sz="1200" b="0" i="0" u="none" strike="noStrike" kern="1200" cap="none" spc="0" normalizeH="0" baseline="0" noProof="0" dirty="0">
              <a:ln>
                <a:noFill/>
              </a:ln>
              <a:solidFill>
                <a:schemeClr val="tx1"/>
              </a:solidFill>
              <a:effectLst/>
              <a:uLnTx/>
              <a:uFillTx/>
              <a:latin typeface="Corbel" pitchFamily="34" charset="0"/>
            </a:endParaRPr>
          </a:p>
        </p:txBody>
      </p:sp>
      <p:pic>
        <p:nvPicPr>
          <p:cNvPr id="13318" name="Picture 6" descr="http://ht.edwards.com/scin/edwards/sitecollectionimages/products/mininvasive/vv_248.jpg"/>
          <p:cNvPicPr>
            <a:picLocks noChangeAspect="1" noChangeArrowheads="1"/>
          </p:cNvPicPr>
          <p:nvPr/>
        </p:nvPicPr>
        <p:blipFill>
          <a:blip r:embed="rId7" cstate="print"/>
          <a:srcRect l="15242" r="5501"/>
          <a:stretch>
            <a:fillRect/>
          </a:stretch>
        </p:blipFill>
        <p:spPr bwMode="auto">
          <a:xfrm>
            <a:off x="5292080" y="3356992"/>
            <a:ext cx="1872208" cy="1552576"/>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18" name="Content Placeholder 2"/>
          <p:cNvSpPr txBox="1">
            <a:spLocks/>
          </p:cNvSpPr>
          <p:nvPr/>
        </p:nvSpPr>
        <p:spPr>
          <a:xfrm>
            <a:off x="5652120" y="5157192"/>
            <a:ext cx="3240360" cy="288032"/>
          </a:xfrm>
          <a:prstGeom prst="rect">
            <a:avLst/>
          </a:prstGeom>
        </p:spPr>
        <p:txBody>
          <a:bodyPr vert="horz" lIns="91440" tIns="45720" rIns="91440" bIns="45720" rtlCol="0">
            <a:noAutofit/>
          </a:bodyPr>
          <a:lstStyle/>
          <a:p>
            <a:r>
              <a:rPr lang="en-US" sz="1400" b="1" dirty="0" smtClean="0">
                <a:solidFill>
                  <a:srgbClr val="FF0000"/>
                </a:solidFill>
                <a:latin typeface="Corbel" pitchFamily="34" charset="0"/>
                <a:ea typeface="Calibri"/>
              </a:rPr>
              <a:t>ADS </a:t>
            </a:r>
            <a:r>
              <a:rPr lang="en-US" sz="1400" dirty="0" smtClean="0">
                <a:latin typeface="Corbel" pitchFamily="34" charset="0"/>
                <a:ea typeface="Calibri"/>
              </a:rPr>
              <a:t>application within clinical platforms</a:t>
            </a:r>
            <a:r>
              <a:rPr lang="en-US" sz="1400" i="1" dirty="0" smtClean="0">
                <a:latin typeface="Corbel" pitchFamily="34" charset="0"/>
                <a:ea typeface="Calibri"/>
              </a:rPr>
              <a:t>.</a:t>
            </a:r>
          </a:p>
          <a:p>
            <a:pPr marL="85725" lvl="0" indent="636588" algn="just">
              <a:spcBef>
                <a:spcPct val="20000"/>
              </a:spcBef>
            </a:pPr>
            <a:endParaRPr kumimoji="0" lang="en-US" sz="1400" b="0" i="0" u="none" strike="noStrike" kern="1200" cap="none" spc="0" normalizeH="0" baseline="0" noProof="0" dirty="0">
              <a:ln>
                <a:noFill/>
              </a:ln>
              <a:solidFill>
                <a:schemeClr val="tx1"/>
              </a:solidFill>
              <a:effectLst/>
              <a:uLnTx/>
              <a:uFillTx/>
              <a:latin typeface="Corbel" pitchFamily="34" charset="0"/>
            </a:endParaRPr>
          </a:p>
        </p:txBody>
      </p:sp>
      <p:sp>
        <p:nvSpPr>
          <p:cNvPr id="13" name="Title 1"/>
          <p:cNvSpPr>
            <a:spLocks noGrp="1"/>
          </p:cNvSpPr>
          <p:nvPr>
            <p:ph type="title"/>
          </p:nvPr>
        </p:nvSpPr>
        <p:spPr>
          <a:xfrm>
            <a:off x="971600" y="332656"/>
            <a:ext cx="6624736" cy="787488"/>
          </a:xfrm>
        </p:spPr>
        <p:txBody>
          <a:bodyPr>
            <a:normAutofit/>
          </a:bodyPr>
          <a:lstStyle/>
          <a:p>
            <a:pPr fontAlgn="auto">
              <a:spcAft>
                <a:spcPts val="0"/>
              </a:spcAft>
              <a:defRPr/>
            </a:pPr>
            <a:r>
              <a:rPr lang="en-US" sz="2800" b="0" dirty="0" smtClean="0"/>
              <a:t>Automated Decision Support (ADS) systems</a:t>
            </a:r>
            <a:endParaRPr lang="lt-LT" sz="2800" b="0" dirty="0">
              <a:solidFill>
                <a:schemeClr val="accent1">
                  <a:satMod val="150000"/>
                </a:schemeClr>
              </a:solidFill>
            </a:endParaRPr>
          </a:p>
        </p:txBody>
      </p:sp>
      <p:pic>
        <p:nvPicPr>
          <p:cNvPr id="14" name="Picture 13" descr="EU Research Funding 2007-2013_For Presentations.BMP"/>
          <p:cNvPicPr>
            <a:picLocks noChangeAspect="1"/>
          </p:cNvPicPr>
          <p:nvPr/>
        </p:nvPicPr>
        <p:blipFill>
          <a:blip r:embed="rId8"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out)">
                                      <p:cBhvr>
                                        <p:cTn id="17" dur="500"/>
                                        <p:tgtEl>
                                          <p:spTgt spid="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amond(in)">
                                      <p:cBhvr>
                                        <p:cTn id="25" dur="50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childTnLst>
                          </p:cTn>
                        </p:par>
                        <p:par>
                          <p:cTn id="34" fill="hold">
                            <p:stCondLst>
                              <p:cond delay="500"/>
                            </p:stCondLst>
                            <p:childTnLst>
                              <p:par>
                                <p:cTn id="35" presetID="2" presetClass="entr" presetSubtype="2" fill="hold" nodeType="afterEffect">
                                  <p:stCondLst>
                                    <p:cond delay="0"/>
                                  </p:stCondLst>
                                  <p:childTnLst>
                                    <p:set>
                                      <p:cBhvr>
                                        <p:cTn id="36" dur="1" fill="hold">
                                          <p:stCondLst>
                                            <p:cond delay="0"/>
                                          </p:stCondLst>
                                        </p:cTn>
                                        <p:tgtEl>
                                          <p:spTgt spid="13318"/>
                                        </p:tgtEl>
                                        <p:attrNameLst>
                                          <p:attrName>style.visibility</p:attrName>
                                        </p:attrNameLst>
                                      </p:cBhvr>
                                      <p:to>
                                        <p:strVal val="visible"/>
                                      </p:to>
                                    </p:set>
                                    <p:anim calcmode="lin" valueType="num">
                                      <p:cBhvr additive="base">
                                        <p:cTn id="37" dur="500" fill="hold"/>
                                        <p:tgtEl>
                                          <p:spTgt spid="13318"/>
                                        </p:tgtEl>
                                        <p:attrNameLst>
                                          <p:attrName>ppt_x</p:attrName>
                                        </p:attrNameLst>
                                      </p:cBhvr>
                                      <p:tavLst>
                                        <p:tav tm="0">
                                          <p:val>
                                            <p:strVal val="1+#ppt_w/2"/>
                                          </p:val>
                                        </p:tav>
                                        <p:tav tm="100000">
                                          <p:val>
                                            <p:strVal val="#ppt_x"/>
                                          </p:val>
                                        </p:tav>
                                      </p:tavLst>
                                    </p:anim>
                                    <p:anim calcmode="lin" valueType="num">
                                      <p:cBhvr additive="base">
                                        <p:cTn id="38" dur="500" fill="hold"/>
                                        <p:tgtEl>
                                          <p:spTgt spid="13318"/>
                                        </p:tgtEl>
                                        <p:attrNameLst>
                                          <p:attrName>ppt_y</p:attrName>
                                        </p:attrNameLst>
                                      </p:cBhvr>
                                      <p:tavLst>
                                        <p:tav tm="0">
                                          <p:val>
                                            <p:strVal val="#ppt_y"/>
                                          </p:val>
                                        </p:tav>
                                        <p:tav tm="100000">
                                          <p:val>
                                            <p:strVal val="#ppt_y"/>
                                          </p:val>
                                        </p:tav>
                                      </p:tavLst>
                                    </p:anim>
                                  </p:childTnLst>
                                </p:cTn>
                              </p:par>
                            </p:childTnLst>
                          </p:cTn>
                        </p:par>
                        <p:par>
                          <p:cTn id="39" fill="hold">
                            <p:stCondLst>
                              <p:cond delay="1000"/>
                            </p:stCondLst>
                            <p:childTnLst>
                              <p:par>
                                <p:cTn id="40" presetID="2" presetClass="entr" presetSubtype="2" fill="hold" nodeType="afterEffect">
                                  <p:stCondLst>
                                    <p:cond delay="0"/>
                                  </p:stCondLst>
                                  <p:childTnLst>
                                    <p:set>
                                      <p:cBhvr>
                                        <p:cTn id="41" dur="1" fill="hold">
                                          <p:stCondLst>
                                            <p:cond delay="0"/>
                                          </p:stCondLst>
                                        </p:cTn>
                                        <p:tgtEl>
                                          <p:spTgt spid="13324"/>
                                        </p:tgtEl>
                                        <p:attrNameLst>
                                          <p:attrName>style.visibility</p:attrName>
                                        </p:attrNameLst>
                                      </p:cBhvr>
                                      <p:to>
                                        <p:strVal val="visible"/>
                                      </p:to>
                                    </p:set>
                                    <p:anim calcmode="lin" valueType="num">
                                      <p:cBhvr additive="base">
                                        <p:cTn id="42" dur="500" fill="hold"/>
                                        <p:tgtEl>
                                          <p:spTgt spid="13324"/>
                                        </p:tgtEl>
                                        <p:attrNameLst>
                                          <p:attrName>ppt_x</p:attrName>
                                        </p:attrNameLst>
                                      </p:cBhvr>
                                      <p:tavLst>
                                        <p:tav tm="0">
                                          <p:val>
                                            <p:strVal val="1+#ppt_w/2"/>
                                          </p:val>
                                        </p:tav>
                                        <p:tav tm="100000">
                                          <p:val>
                                            <p:strVal val="#ppt_x"/>
                                          </p:val>
                                        </p:tav>
                                      </p:tavLst>
                                    </p:anim>
                                    <p:anim calcmode="lin" valueType="num">
                                      <p:cBhvr additive="base">
                                        <p:cTn id="43" dur="500" fill="hold"/>
                                        <p:tgtEl>
                                          <p:spTgt spid="13324"/>
                                        </p:tgtEl>
                                        <p:attrNameLst>
                                          <p:attrName>ppt_y</p:attrName>
                                        </p:attrNameLst>
                                      </p:cBhvr>
                                      <p:tavLst>
                                        <p:tav tm="0">
                                          <p:val>
                                            <p:strVal val="#ppt_y"/>
                                          </p:val>
                                        </p:tav>
                                        <p:tav tm="100000">
                                          <p:val>
                                            <p:strVal val="#ppt_y"/>
                                          </p:val>
                                        </p:tav>
                                      </p:tavLst>
                                    </p:anim>
                                  </p:childTnLst>
                                </p:cTn>
                              </p:par>
                            </p:childTnLst>
                          </p:cTn>
                        </p:par>
                        <p:par>
                          <p:cTn id="44" fill="hold">
                            <p:stCondLst>
                              <p:cond delay="1500"/>
                            </p:stCondLst>
                            <p:childTnLst>
                              <p:par>
                                <p:cTn id="45" presetID="2" presetClass="entr" presetSubtype="2" fill="hold" nodeType="afterEffect">
                                  <p:stCondLst>
                                    <p:cond delay="0"/>
                                  </p:stCondLst>
                                  <p:childTnLst>
                                    <p:set>
                                      <p:cBhvr>
                                        <p:cTn id="46" dur="1" fill="hold">
                                          <p:stCondLst>
                                            <p:cond delay="0"/>
                                          </p:stCondLst>
                                        </p:cTn>
                                        <p:tgtEl>
                                          <p:spTgt spid="13316"/>
                                        </p:tgtEl>
                                        <p:attrNameLst>
                                          <p:attrName>style.visibility</p:attrName>
                                        </p:attrNameLst>
                                      </p:cBhvr>
                                      <p:to>
                                        <p:strVal val="visible"/>
                                      </p:to>
                                    </p:set>
                                    <p:anim calcmode="lin" valueType="num">
                                      <p:cBhvr additive="base">
                                        <p:cTn id="47" dur="500" fill="hold"/>
                                        <p:tgtEl>
                                          <p:spTgt spid="13316"/>
                                        </p:tgtEl>
                                        <p:attrNameLst>
                                          <p:attrName>ppt_x</p:attrName>
                                        </p:attrNameLst>
                                      </p:cBhvr>
                                      <p:tavLst>
                                        <p:tav tm="0">
                                          <p:val>
                                            <p:strVal val="1+#ppt_w/2"/>
                                          </p:val>
                                        </p:tav>
                                        <p:tav tm="100000">
                                          <p:val>
                                            <p:strVal val="#ppt_x"/>
                                          </p:val>
                                        </p:tav>
                                      </p:tavLst>
                                    </p:anim>
                                    <p:anim calcmode="lin" valueType="num">
                                      <p:cBhvr additive="base">
                                        <p:cTn id="48" dur="500" fill="hold"/>
                                        <p:tgtEl>
                                          <p:spTgt spid="133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2" grpId="0"/>
      <p:bldP spid="18"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72816"/>
            <a:ext cx="9144000" cy="576064"/>
          </a:xfrm>
        </p:spPr>
        <p:txBody>
          <a:bodyPr lIns="90000">
            <a:normAutofit/>
          </a:bodyPr>
          <a:lstStyle/>
          <a:p>
            <a:pPr marL="85725" indent="636588" algn="just">
              <a:buNone/>
            </a:pPr>
            <a:r>
              <a:rPr lang="en-US" sz="1800" dirty="0" smtClean="0">
                <a:latin typeface="Corbel" pitchFamily="34" charset="0"/>
                <a:ea typeface="Calibri"/>
              </a:rPr>
              <a:t>Ultimate clinical application of ADS systems is in semi-closed or closed loop systems.</a:t>
            </a:r>
            <a:endParaRPr lang="en-US" sz="1800" dirty="0" smtClean="0">
              <a:latin typeface="Corbel" pitchFamily="34" charset="0"/>
              <a:cs typeface="Times New Roman" pitchFamily="18" charset="0"/>
            </a:endParaRPr>
          </a:p>
        </p:txBody>
      </p:sp>
      <p:sp>
        <p:nvSpPr>
          <p:cNvPr id="13" name="Title 1"/>
          <p:cNvSpPr>
            <a:spLocks noGrp="1"/>
          </p:cNvSpPr>
          <p:nvPr>
            <p:ph type="title"/>
          </p:nvPr>
        </p:nvSpPr>
        <p:spPr>
          <a:xfrm>
            <a:off x="971600" y="332656"/>
            <a:ext cx="6624736" cy="787488"/>
          </a:xfrm>
        </p:spPr>
        <p:txBody>
          <a:bodyPr>
            <a:normAutofit/>
          </a:bodyPr>
          <a:lstStyle/>
          <a:p>
            <a:pPr fontAlgn="auto">
              <a:spcAft>
                <a:spcPts val="0"/>
              </a:spcAft>
              <a:defRPr/>
            </a:pPr>
            <a:r>
              <a:rPr lang="en-US" sz="2800" b="0" dirty="0" smtClean="0"/>
              <a:t>Automated Decision Support (ADS) systems</a:t>
            </a:r>
            <a:endParaRPr lang="lt-LT" sz="2800" b="0" dirty="0">
              <a:solidFill>
                <a:schemeClr val="accent1">
                  <a:satMod val="150000"/>
                </a:schemeClr>
              </a:solidFill>
            </a:endParaRPr>
          </a:p>
        </p:txBody>
      </p:sp>
      <p:sp>
        <p:nvSpPr>
          <p:cNvPr id="14" name="Content Placeholder 2"/>
          <p:cNvSpPr txBox="1">
            <a:spLocks/>
          </p:cNvSpPr>
          <p:nvPr/>
        </p:nvSpPr>
        <p:spPr>
          <a:xfrm>
            <a:off x="359024" y="2564904"/>
            <a:ext cx="8784976" cy="648072"/>
          </a:xfrm>
          <a:prstGeom prst="rect">
            <a:avLst/>
          </a:prstGeom>
        </p:spPr>
        <p:txBody>
          <a:bodyPr vert="horz" lIns="91440" tIns="45720" rIns="91440" bIns="45720" rtlCol="0">
            <a:noAutofit/>
          </a:bodyPr>
          <a:lstStyle/>
          <a:p>
            <a:pPr algn="ctr" fontAlgn="auto">
              <a:spcBef>
                <a:spcPct val="20000"/>
              </a:spcBef>
              <a:spcAft>
                <a:spcPts val="0"/>
              </a:spcAft>
              <a:defRPr/>
            </a:pPr>
            <a:r>
              <a:rPr lang="en-US" sz="2800" b="1" i="1" noProof="0" dirty="0" smtClean="0">
                <a:solidFill>
                  <a:srgbClr val="FF0000"/>
                </a:solidFill>
                <a:latin typeface="Times New Roman"/>
              </a:rPr>
              <a:t>Do we trust an auto-pilot on an airplane</a:t>
            </a:r>
            <a:r>
              <a:rPr lang="en-US" sz="2800" b="1" i="1" dirty="0" smtClean="0">
                <a:solidFill>
                  <a:srgbClr val="FF0000"/>
                </a:solidFill>
                <a:latin typeface="Times New Roman"/>
                <a:ea typeface="Calibri"/>
              </a:rPr>
              <a:t>?</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15" name="Content Placeholder 2"/>
          <p:cNvSpPr txBox="1">
            <a:spLocks/>
          </p:cNvSpPr>
          <p:nvPr/>
        </p:nvSpPr>
        <p:spPr>
          <a:xfrm>
            <a:off x="179512" y="2564904"/>
            <a:ext cx="8784976" cy="648072"/>
          </a:xfrm>
          <a:prstGeom prst="rect">
            <a:avLst/>
          </a:prstGeom>
        </p:spPr>
        <p:txBody>
          <a:bodyPr vert="horz" lIns="91440" tIns="45720" rIns="91440" bIns="45720" rtlCol="0">
            <a:noAutofit/>
          </a:bodyPr>
          <a:lstStyle/>
          <a:p>
            <a:pPr algn="ctr" fontAlgn="auto">
              <a:spcBef>
                <a:spcPct val="20000"/>
              </a:spcBef>
              <a:spcAft>
                <a:spcPts val="0"/>
              </a:spcAft>
              <a:defRPr/>
            </a:pPr>
            <a:r>
              <a:rPr lang="en-US" sz="2800" b="1" i="1" noProof="0" dirty="0" smtClean="0">
                <a:solidFill>
                  <a:srgbClr val="FF0000"/>
                </a:solidFill>
                <a:latin typeface="Times New Roman"/>
              </a:rPr>
              <a:t>Can we and shall</a:t>
            </a:r>
            <a:r>
              <a:rPr lang="en-US" sz="2800" b="1" i="1" dirty="0" smtClean="0">
                <a:solidFill>
                  <a:srgbClr val="FF0000"/>
                </a:solidFill>
                <a:latin typeface="Times New Roman"/>
                <a:ea typeface="Calibri"/>
              </a:rPr>
              <a:t> we trust robotics?</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pic>
        <p:nvPicPr>
          <p:cNvPr id="16" name="Picture 15" descr="EU Research Funding 2007-2013_For Presentations.BMP"/>
          <p:cNvPicPr>
            <a:picLocks noChangeAspect="1"/>
          </p:cNvPicPr>
          <p:nvPr/>
        </p:nvPicPr>
        <p:blipFill>
          <a:blip r:embed="rId3"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5" grpId="0"/>
      <p:bldP spid="1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9512" y="2132856"/>
            <a:ext cx="8784976" cy="1080120"/>
          </a:xfrm>
          <a:prstGeom prst="rect">
            <a:avLst/>
          </a:prstGeom>
        </p:spPr>
        <p:txBody>
          <a:bodyPr vert="horz" lIns="91440" tIns="45720" rIns="91440" bIns="45720" rtlCol="0">
            <a:noAutofit/>
          </a:bodyPr>
          <a:lstStyle/>
          <a:p>
            <a:pPr algn="just">
              <a:spcBef>
                <a:spcPct val="20000"/>
              </a:spcBef>
            </a:pPr>
            <a:r>
              <a:rPr lang="en-US" dirty="0" smtClean="0">
                <a:latin typeface="Corbel" pitchFamily="34" charset="0"/>
                <a:ea typeface="Calibri"/>
              </a:rPr>
              <a:t>With increasing reliability of non-invasive measurements of hemodynamics and hemodilution there is a potential for the development of semi-closed or even closed-loop fluid management and hemodynamic optimization systems.</a:t>
            </a:r>
            <a:r>
              <a:rPr lang="en-US" dirty="0" smtClean="0">
                <a:solidFill>
                  <a:srgbClr val="0070C0"/>
                </a:solidFill>
                <a:latin typeface="Corbel" pitchFamily="34" charset="0"/>
                <a:ea typeface="Calibri"/>
              </a:rPr>
              <a:t> </a:t>
            </a:r>
            <a:r>
              <a:rPr lang="en-US" sz="1200" dirty="0" smtClean="0">
                <a:solidFill>
                  <a:srgbClr val="0070C0"/>
                </a:solidFill>
                <a:latin typeface="Times New Roman"/>
                <a:ea typeface="Calibri"/>
              </a:rPr>
              <a:t>(</a:t>
            </a:r>
            <a:r>
              <a:rPr lang="de-DE" sz="1200" dirty="0" smtClean="0">
                <a:solidFill>
                  <a:srgbClr val="0070C0"/>
                </a:solidFill>
                <a:latin typeface="Times New Roman"/>
                <a:ea typeface="Calibri"/>
              </a:rPr>
              <a:t>Saugel et al.</a:t>
            </a:r>
            <a:r>
              <a:rPr lang="en-US" sz="1200" dirty="0" smtClean="0">
                <a:solidFill>
                  <a:srgbClr val="0070C0"/>
                </a:solidFill>
                <a:latin typeface="Times New Roman"/>
                <a:ea typeface="Calibri"/>
              </a:rPr>
              <a:t> </a:t>
            </a:r>
            <a:r>
              <a:rPr lang="en-US" sz="1200" b="1" i="1" dirty="0" smtClean="0">
                <a:solidFill>
                  <a:srgbClr val="0070C0"/>
                </a:solidFill>
                <a:latin typeface="Times New Roman"/>
                <a:ea typeface="Calibri"/>
              </a:rPr>
              <a:t>Br J Anaesth</a:t>
            </a:r>
            <a:r>
              <a:rPr lang="en-US" sz="1200" b="1" dirty="0" smtClean="0">
                <a:solidFill>
                  <a:srgbClr val="0070C0"/>
                </a:solidFill>
                <a:latin typeface="Times New Roman"/>
                <a:ea typeface="Calibri"/>
              </a:rPr>
              <a:t> </a:t>
            </a:r>
            <a:r>
              <a:rPr lang="en-US" sz="1200" dirty="0" smtClean="0">
                <a:solidFill>
                  <a:srgbClr val="0070C0"/>
                </a:solidFill>
                <a:latin typeface="Times New Roman"/>
                <a:ea typeface="Calibri"/>
              </a:rPr>
              <a:t>113 (3) </a:t>
            </a:r>
            <a:r>
              <a:rPr lang="en-US" sz="1200" b="1" dirty="0" smtClean="0">
                <a:solidFill>
                  <a:srgbClr val="0070C0"/>
                </a:solidFill>
                <a:latin typeface="Times New Roman"/>
                <a:ea typeface="Calibri"/>
              </a:rPr>
              <a:t>2014</a:t>
            </a:r>
            <a:r>
              <a:rPr lang="en-US" sz="1200" dirty="0" smtClean="0">
                <a:solidFill>
                  <a:srgbClr val="0070C0"/>
                </a:solidFill>
                <a:latin typeface="Times New Roman"/>
                <a:ea typeface="Calibri"/>
              </a:rPr>
              <a:t>)</a:t>
            </a:r>
            <a:r>
              <a:rPr lang="en-US" sz="2000" i="1" dirty="0" smtClean="0">
                <a:latin typeface="Times New Roman"/>
                <a:ea typeface="Calibri"/>
              </a:rPr>
              <a:t> </a:t>
            </a:r>
            <a:endParaRPr lang="en-US" sz="2800" b="1" i="1" dirty="0" smtClean="0">
              <a:solidFill>
                <a:srgbClr val="FF0000"/>
              </a:solidFill>
              <a:latin typeface="Times New Roman"/>
              <a:ea typeface="Calibri"/>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3" name="Title 1"/>
          <p:cNvSpPr>
            <a:spLocks noGrp="1"/>
          </p:cNvSpPr>
          <p:nvPr>
            <p:ph type="title"/>
          </p:nvPr>
        </p:nvSpPr>
        <p:spPr>
          <a:xfrm>
            <a:off x="1691680" y="332656"/>
            <a:ext cx="5904656" cy="787488"/>
          </a:xfrm>
        </p:spPr>
        <p:txBody>
          <a:bodyPr>
            <a:normAutofit/>
          </a:bodyPr>
          <a:lstStyle/>
          <a:p>
            <a:pPr fontAlgn="auto">
              <a:spcAft>
                <a:spcPts val="0"/>
              </a:spcAft>
              <a:defRPr/>
            </a:pPr>
            <a:r>
              <a:rPr lang="en-US" sz="3200" b="0" dirty="0" smtClean="0"/>
              <a:t>There are dreamers and believers !</a:t>
            </a:r>
            <a:endParaRPr lang="lt-LT" sz="3200" b="0" dirty="0">
              <a:solidFill>
                <a:schemeClr val="accent1">
                  <a:satMod val="150000"/>
                </a:schemeClr>
              </a:solidFill>
            </a:endParaRPr>
          </a:p>
        </p:txBody>
      </p:sp>
      <p:pic>
        <p:nvPicPr>
          <p:cNvPr id="5" name="Picture 4" descr="EU Research Funding 2007-2013_For Presentations.BMP"/>
          <p:cNvPicPr>
            <a:picLocks noChangeAspect="1"/>
          </p:cNvPicPr>
          <p:nvPr/>
        </p:nvPicPr>
        <p:blipFill>
          <a:blip r:embed="rId2"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1700808"/>
            <a:ext cx="8784976" cy="936104"/>
          </a:xfrm>
          <a:prstGeom prst="rect">
            <a:avLst/>
          </a:prstGeom>
        </p:spPr>
        <p:txBody>
          <a:bodyPr vert="horz" lIns="91440" tIns="45720" rIns="91440" bIns="45720" rtlCol="0">
            <a:noAutofit/>
          </a:bodyPr>
          <a:lstStyle/>
          <a:p>
            <a:pPr algn="just">
              <a:spcBef>
                <a:spcPct val="20000"/>
              </a:spcBef>
            </a:pPr>
            <a:r>
              <a:rPr lang="en-US" dirty="0" smtClean="0">
                <a:latin typeface="Corbel" pitchFamily="34" charset="0"/>
                <a:ea typeface="Calibri"/>
              </a:rPr>
              <a:t>The closed-loop infusion system based on hemodynamic parameters has already been successfully tested by Dr. Cannesson’s team in hospitals of France and USA.</a:t>
            </a:r>
            <a:r>
              <a:rPr lang="en-US" dirty="0" smtClean="0">
                <a:solidFill>
                  <a:srgbClr val="0070C0"/>
                </a:solidFill>
                <a:latin typeface="Corbel" pitchFamily="34" charset="0"/>
                <a:ea typeface="Calibri"/>
              </a:rPr>
              <a:t> </a:t>
            </a:r>
            <a:r>
              <a:rPr lang="en-US" sz="1200" dirty="0" smtClean="0">
                <a:solidFill>
                  <a:srgbClr val="0070C0"/>
                </a:solidFill>
                <a:latin typeface="Times New Roman"/>
                <a:ea typeface="Calibri"/>
              </a:rPr>
              <a:t>(Rinehart et al. </a:t>
            </a:r>
            <a:r>
              <a:rPr lang="fr-FR" sz="1200" b="1" dirty="0" smtClean="0">
                <a:solidFill>
                  <a:srgbClr val="0070C0"/>
                </a:solidFill>
                <a:latin typeface="Times New Roman"/>
                <a:ea typeface="Calibri"/>
              </a:rPr>
              <a:t>Annales </a:t>
            </a:r>
            <a:r>
              <a:rPr lang="fr-FR" sz="1200" b="1" dirty="0" err="1" smtClean="0">
                <a:solidFill>
                  <a:srgbClr val="0070C0"/>
                </a:solidFill>
                <a:latin typeface="Times New Roman"/>
                <a:ea typeface="Calibri"/>
              </a:rPr>
              <a:t>Franc¸aises</a:t>
            </a:r>
            <a:r>
              <a:rPr lang="fr-FR" sz="1200" b="1" dirty="0" smtClean="0">
                <a:solidFill>
                  <a:srgbClr val="0070C0"/>
                </a:solidFill>
                <a:latin typeface="Times New Roman"/>
                <a:ea typeface="Calibri"/>
              </a:rPr>
              <a:t> d’</a:t>
            </a:r>
            <a:r>
              <a:rPr lang="fr-FR" sz="1200" b="1" dirty="0" err="1" smtClean="0">
                <a:solidFill>
                  <a:srgbClr val="0070C0"/>
                </a:solidFill>
                <a:latin typeface="Times New Roman"/>
                <a:ea typeface="Calibri"/>
              </a:rPr>
              <a:t>Anesthe</a:t>
            </a:r>
            <a:r>
              <a:rPr lang="fr-FR" sz="1200" b="1" dirty="0" smtClean="0">
                <a:solidFill>
                  <a:srgbClr val="0070C0"/>
                </a:solidFill>
                <a:latin typeface="Times New Roman"/>
                <a:ea typeface="Calibri"/>
              </a:rPr>
              <a:t>´ </a:t>
            </a:r>
            <a:r>
              <a:rPr lang="fr-FR" sz="1200" b="1" dirty="0" err="1" smtClean="0">
                <a:solidFill>
                  <a:srgbClr val="0070C0"/>
                </a:solidFill>
                <a:latin typeface="Times New Roman"/>
                <a:ea typeface="Calibri"/>
              </a:rPr>
              <a:t>sie</a:t>
            </a:r>
            <a:r>
              <a:rPr lang="fr-FR" sz="1200" b="1" dirty="0" smtClean="0">
                <a:solidFill>
                  <a:srgbClr val="0070C0"/>
                </a:solidFill>
                <a:latin typeface="Times New Roman"/>
                <a:ea typeface="Calibri"/>
              </a:rPr>
              <a:t> et de </a:t>
            </a:r>
            <a:r>
              <a:rPr lang="fr-FR" sz="1200" b="1" dirty="0" err="1" smtClean="0">
                <a:solidFill>
                  <a:srgbClr val="0070C0"/>
                </a:solidFill>
                <a:latin typeface="Times New Roman"/>
                <a:ea typeface="Calibri"/>
              </a:rPr>
              <a:t>Re</a:t>
            </a:r>
            <a:r>
              <a:rPr lang="fr-FR" sz="1200" b="1" dirty="0" smtClean="0">
                <a:solidFill>
                  <a:srgbClr val="0070C0"/>
                </a:solidFill>
                <a:latin typeface="Times New Roman"/>
                <a:ea typeface="Calibri"/>
              </a:rPr>
              <a:t>´animation </a:t>
            </a:r>
            <a:r>
              <a:rPr lang="fr-FR" sz="1200" dirty="0" smtClean="0">
                <a:solidFill>
                  <a:srgbClr val="0070C0"/>
                </a:solidFill>
                <a:latin typeface="Times New Roman"/>
                <a:ea typeface="Calibri"/>
              </a:rPr>
              <a:t>33 (2014) e35–e41.</a:t>
            </a:r>
            <a:r>
              <a:rPr lang="en-US" sz="1200" dirty="0" smtClean="0">
                <a:solidFill>
                  <a:srgbClr val="0070C0"/>
                </a:solidFill>
                <a:latin typeface="Times New Roman"/>
                <a:ea typeface="Calibri"/>
              </a:rPr>
              <a:t>)</a:t>
            </a:r>
            <a:endParaRPr lang="en-US" sz="2000" dirty="0" smtClean="0">
              <a:solidFill>
                <a:srgbClr val="FF0000"/>
              </a:solidFill>
              <a:latin typeface="Times New Roman"/>
              <a:ea typeface="Calibri"/>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pic>
        <p:nvPicPr>
          <p:cNvPr id="5" name="Picture 4"/>
          <p:cNvPicPr/>
          <p:nvPr/>
        </p:nvPicPr>
        <p:blipFill>
          <a:blip r:embed="rId2" cstate="print"/>
          <a:srcRect/>
          <a:stretch>
            <a:fillRect/>
          </a:stretch>
        </p:blipFill>
        <p:spPr bwMode="auto">
          <a:xfrm>
            <a:off x="2123728" y="2852936"/>
            <a:ext cx="4104456" cy="2971501"/>
          </a:xfrm>
          <a:prstGeom prst="rect">
            <a:avLst/>
          </a:prstGeom>
          <a:noFill/>
          <a:ln w="19050">
            <a:solidFill>
              <a:srgbClr val="FF0000"/>
            </a:solidFill>
            <a:miter lim="800000"/>
            <a:headEnd/>
            <a:tailEnd/>
          </a:ln>
        </p:spPr>
      </p:pic>
      <p:sp>
        <p:nvSpPr>
          <p:cNvPr id="6" name="Title 1"/>
          <p:cNvSpPr>
            <a:spLocks noGrp="1"/>
          </p:cNvSpPr>
          <p:nvPr>
            <p:ph type="title"/>
          </p:nvPr>
        </p:nvSpPr>
        <p:spPr>
          <a:xfrm>
            <a:off x="2339752" y="332656"/>
            <a:ext cx="5256584" cy="787488"/>
          </a:xfrm>
        </p:spPr>
        <p:txBody>
          <a:bodyPr>
            <a:normAutofit/>
          </a:bodyPr>
          <a:lstStyle/>
          <a:p>
            <a:pPr fontAlgn="auto">
              <a:spcAft>
                <a:spcPts val="0"/>
              </a:spcAft>
              <a:defRPr/>
            </a:pPr>
            <a:r>
              <a:rPr lang="en-US" sz="3200" b="0" dirty="0" smtClean="0"/>
              <a:t>There are pioneers !</a:t>
            </a:r>
            <a:endParaRPr lang="lt-LT" sz="3200" b="0" dirty="0">
              <a:solidFill>
                <a:schemeClr val="accent1">
                  <a:satMod val="150000"/>
                </a:schemeClr>
              </a:solidFill>
            </a:endParaRPr>
          </a:p>
        </p:txBody>
      </p:sp>
      <p:pic>
        <p:nvPicPr>
          <p:cNvPr id="7" name="Picture 6" descr="EU Research Funding 2007-2013_For Presentations.BMP"/>
          <p:cNvPicPr>
            <a:picLocks noChangeAspect="1"/>
          </p:cNvPicPr>
          <p:nvPr/>
        </p:nvPicPr>
        <p:blipFill>
          <a:blip r:embed="rId3"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8"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out)">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0" y="5229200"/>
            <a:ext cx="9144000" cy="648072"/>
          </a:xfrm>
        </p:spPr>
        <p:txBody>
          <a:bodyPr>
            <a:normAutofit/>
          </a:bodyPr>
          <a:lstStyle/>
          <a:p>
            <a:pPr marL="0" indent="0" algn="just">
              <a:buNone/>
            </a:pPr>
            <a:r>
              <a:rPr lang="en-US" sz="2000" i="1" dirty="0" smtClean="0">
                <a:solidFill>
                  <a:prstClr val="black"/>
                </a:solidFill>
                <a:latin typeface="Times New Roman"/>
                <a:ea typeface="Calibri"/>
              </a:rPr>
              <a:t>Red cell transfusion is considered if signs of anemia persist after the optimization. </a:t>
            </a:r>
            <a:endParaRPr lang="en-US" sz="2000" i="1" dirty="0" smtClean="0">
              <a:latin typeface="Times New Roman" pitchFamily="18" charset="0"/>
              <a:cs typeface="Times New Roman" pitchFamily="18" charset="0"/>
            </a:endParaRPr>
          </a:p>
          <a:p>
            <a:pPr marL="0" indent="0" algn="just">
              <a:buNone/>
            </a:pPr>
            <a:endParaRPr lang="en-US" sz="2000" i="1" dirty="0" smtClean="0">
              <a:latin typeface="Times New Roman" pitchFamily="18" charset="0"/>
              <a:cs typeface="Times New Roman" pitchFamily="18" charset="0"/>
            </a:endParaRPr>
          </a:p>
        </p:txBody>
      </p:sp>
      <p:sp>
        <p:nvSpPr>
          <p:cNvPr id="3" name="Title 1"/>
          <p:cNvSpPr>
            <a:spLocks noGrp="1"/>
          </p:cNvSpPr>
          <p:nvPr>
            <p:ph type="title"/>
          </p:nvPr>
        </p:nvSpPr>
        <p:spPr>
          <a:xfrm>
            <a:off x="2339752" y="332656"/>
            <a:ext cx="5256584" cy="787488"/>
          </a:xfrm>
        </p:spPr>
        <p:txBody>
          <a:bodyPr>
            <a:normAutofit/>
          </a:bodyPr>
          <a:lstStyle/>
          <a:p>
            <a:pPr fontAlgn="auto">
              <a:spcAft>
                <a:spcPts val="0"/>
              </a:spcAft>
              <a:defRPr/>
            </a:pPr>
            <a:r>
              <a:rPr lang="en-US" sz="3200" b="0" dirty="0" smtClean="0"/>
              <a:t>They are not alone!</a:t>
            </a:r>
            <a:endParaRPr lang="lt-LT" sz="3200" b="0" dirty="0">
              <a:solidFill>
                <a:schemeClr val="accent1">
                  <a:satMod val="150000"/>
                </a:schemeClr>
              </a:solidFill>
            </a:endParaRPr>
          </a:p>
        </p:txBody>
      </p:sp>
      <p:sp>
        <p:nvSpPr>
          <p:cNvPr id="4" name="Content Placeholder 2"/>
          <p:cNvSpPr txBox="1">
            <a:spLocks/>
          </p:cNvSpPr>
          <p:nvPr/>
        </p:nvSpPr>
        <p:spPr bwMode="auto">
          <a:xfrm>
            <a:off x="0" y="1412776"/>
            <a:ext cx="9144000" cy="1224136"/>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a:bodyPr>
          <a:lstStyle/>
          <a:p>
            <a:pPr marL="85725" marR="0" lvl="0" indent="636588" algn="just" defTabSz="914400" rtl="0" eaLnBrk="1" fontAlgn="base" latinLnBrk="0" hangingPunct="1">
              <a:lnSpc>
                <a:spcPct val="100000"/>
              </a:lnSpc>
              <a:spcBef>
                <a:spcPct val="0"/>
              </a:spcBef>
              <a:spcAft>
                <a:spcPct val="0"/>
              </a:spcAft>
              <a:buClr>
                <a:schemeClr val="accent1"/>
              </a:buClr>
              <a:buSzPct val="80000"/>
              <a:buFont typeface="Wingdings 2" pitchFamily="18" charset="2"/>
              <a:buNone/>
              <a:tabLst/>
              <a:defRPr/>
            </a:pPr>
            <a:r>
              <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We created a novel clinical algorithm for an automated decision system. It is based on the joint consensus of orthopaedic surgeons and anesthesiologists within our research group</a:t>
            </a:r>
            <a:r>
              <a:rPr kumimoji="0" lang="en-GB"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1200" b="0" i="0" u="none" strike="noStrike" kern="1200" cap="none" spc="0" normalizeH="0" baseline="0" noProof="0" dirty="0" smtClean="0">
                <a:ln>
                  <a:noFill/>
                </a:ln>
                <a:solidFill>
                  <a:srgbClr val="0070C0"/>
                </a:solidFill>
                <a:effectLst/>
                <a:uLnTx/>
                <a:uFillTx/>
                <a:latin typeface="Times New Roman"/>
                <a:ea typeface="Calibri"/>
                <a:cs typeface="+mn-cs"/>
              </a:rPr>
              <a:t>(Markevicius et al. </a:t>
            </a:r>
            <a:r>
              <a:rPr kumimoji="0" lang="en-US" sz="1200" b="0" i="1" u="none" strike="noStrike" kern="1200" cap="none" spc="0" normalizeH="0" baseline="0" noProof="0" dirty="0" smtClean="0">
                <a:ln>
                  <a:noFill/>
                </a:ln>
                <a:solidFill>
                  <a:srgbClr val="0070C0"/>
                </a:solidFill>
                <a:effectLst/>
                <a:uLnTx/>
                <a:uFillTx/>
                <a:latin typeface="Times New Roman"/>
                <a:ea typeface="Calibri"/>
                <a:cs typeface="+mn-cs"/>
              </a:rPr>
              <a:t>Electronics and Electrical Engineering,</a:t>
            </a:r>
            <a:r>
              <a:rPr kumimoji="0" lang="en-US" sz="1200" b="0" i="0" u="none" strike="noStrike" kern="1200" cap="none" spc="0" normalizeH="0" baseline="0" noProof="0" dirty="0" smtClean="0">
                <a:ln>
                  <a:noFill/>
                </a:ln>
                <a:solidFill>
                  <a:srgbClr val="0070C0"/>
                </a:solidFill>
                <a:effectLst/>
                <a:uLnTx/>
                <a:uFillTx/>
                <a:latin typeface="Times New Roman"/>
                <a:ea typeface="Calibri"/>
                <a:cs typeface="+mn-cs"/>
              </a:rPr>
              <a:t> 2013 and 2014)</a:t>
            </a:r>
            <a:endParaRPr kumimoji="0" lang="lt-LT" sz="1200" b="0"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
                <a:schemeClr val="accent1"/>
              </a:buClr>
              <a:buSzPct val="80000"/>
              <a:buFont typeface="Wingdings 2" pitchFamily="18" charset="2"/>
              <a:buNone/>
              <a:tabLst/>
              <a:defRPr/>
            </a:pPr>
            <a:endPar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6" name="Content Placeholder 2"/>
          <p:cNvSpPr txBox="1">
            <a:spLocks/>
          </p:cNvSpPr>
          <p:nvPr/>
        </p:nvSpPr>
        <p:spPr bwMode="auto">
          <a:xfrm>
            <a:off x="0" y="2636912"/>
            <a:ext cx="9144000" cy="1152128"/>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a:bodyPr>
          <a:lstStyle/>
          <a:p>
            <a:pPr marL="0" marR="0" lvl="0" indent="0" algn="just" defTabSz="914400" rtl="0" eaLnBrk="1" fontAlgn="base" latinLnBrk="0" hangingPunct="1">
              <a:lnSpc>
                <a:spcPct val="100000"/>
              </a:lnSpc>
              <a:spcBef>
                <a:spcPct val="0"/>
              </a:spcBef>
              <a:spcAft>
                <a:spcPct val="0"/>
              </a:spcAft>
              <a:buClr>
                <a:schemeClr val="accent1"/>
              </a:buClr>
              <a:buSzPct val="80000"/>
              <a:buFont typeface="Wingdings 2" pitchFamily="18" charset="2"/>
              <a:buNone/>
              <a:tabLst/>
              <a:defRPr/>
            </a:pPr>
            <a:r>
              <a:rPr kumimoji="0" lang="en-GB"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In contrast to existing algorithms, our decision-making takes into account not only the hemodynamic responsiveness, but also the hemodilution efficacy of mini fluid challenges during goal directed optimization of hemodynamics.</a:t>
            </a:r>
          </a:p>
        </p:txBody>
      </p:sp>
      <p:sp>
        <p:nvSpPr>
          <p:cNvPr id="7" name="Content Placeholder 2"/>
          <p:cNvSpPr txBox="1">
            <a:spLocks/>
          </p:cNvSpPr>
          <p:nvPr/>
        </p:nvSpPr>
        <p:spPr bwMode="auto">
          <a:xfrm>
            <a:off x="0" y="3933056"/>
            <a:ext cx="9144000" cy="1152128"/>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a:bodyPr>
          <a:lstStyle/>
          <a:p>
            <a:pPr marL="0" marR="0" lvl="0" indent="0" algn="just" defTabSz="914400" rtl="0" eaLnBrk="1" fontAlgn="base" latinLnBrk="0" hangingPunct="1">
              <a:lnSpc>
                <a:spcPct val="100000"/>
              </a:lnSpc>
              <a:spcBef>
                <a:spcPct val="0"/>
              </a:spcBef>
              <a:spcAft>
                <a:spcPct val="0"/>
              </a:spcAft>
              <a:buClr>
                <a:schemeClr val="accent1"/>
              </a:buClr>
              <a:buSzPct val="80000"/>
              <a:buFont typeface="Wingdings 2" pitchFamily="18" charset="2"/>
              <a:buNone/>
              <a:tabLst/>
              <a:defRPr/>
            </a:pPr>
            <a:r>
              <a:rPr kumimoji="0" lang="en-US" sz="2000" b="0" i="1" u="none" strike="noStrike" kern="1200" cap="none" spc="0" normalizeH="0" baseline="0" noProof="0" dirty="0" smtClean="0">
                <a:ln>
                  <a:noFill/>
                </a:ln>
                <a:solidFill>
                  <a:prstClr val="black"/>
                </a:solidFill>
                <a:effectLst/>
                <a:uLnTx/>
                <a:uFillTx/>
                <a:latin typeface="Times New Roman"/>
                <a:ea typeface="Calibri"/>
                <a:cs typeface="+mn-cs"/>
              </a:rPr>
              <a:t>According to a mini volume loading test (mVLT), further fluid loading is not any longer justifiable when hemodilution is not any longer enhanced. Vasopressors are then considered.</a:t>
            </a:r>
            <a:r>
              <a:rPr kumimoji="0" lang="en-GB"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1200" b="0" i="0" u="none" strike="noStrike" kern="1200" cap="none" spc="0" normalizeH="0" baseline="0" noProof="0" dirty="0" smtClean="0">
                <a:ln>
                  <a:noFill/>
                </a:ln>
                <a:solidFill>
                  <a:srgbClr val="0070C0"/>
                </a:solidFill>
                <a:effectLst/>
                <a:uLnTx/>
                <a:uFillTx/>
                <a:latin typeface="Times New Roman"/>
                <a:ea typeface="Calibri"/>
                <a:cs typeface="+mn-cs"/>
              </a:rPr>
              <a:t>(</a:t>
            </a:r>
            <a:r>
              <a:rPr kumimoji="0" lang="en-US" sz="1200" b="0" i="0" u="none" strike="noStrike" kern="1200" cap="none" spc="0" normalizeH="0" baseline="0" noProof="0" dirty="0" err="1" smtClean="0">
                <a:ln>
                  <a:noFill/>
                </a:ln>
                <a:solidFill>
                  <a:srgbClr val="0070C0"/>
                </a:solidFill>
                <a:effectLst/>
                <a:uLnTx/>
                <a:uFillTx/>
                <a:latin typeface="Times New Roman"/>
                <a:ea typeface="Calibri"/>
                <a:cs typeface="+mn-cs"/>
              </a:rPr>
              <a:t>Svensen</a:t>
            </a:r>
            <a:r>
              <a:rPr kumimoji="0" lang="en-US" sz="1200" b="0" i="0" u="none" strike="noStrike" kern="1200" cap="none" spc="0" normalizeH="0" baseline="0" noProof="0" dirty="0" smtClean="0">
                <a:ln>
                  <a:noFill/>
                </a:ln>
                <a:solidFill>
                  <a:srgbClr val="0070C0"/>
                </a:solidFill>
                <a:effectLst/>
                <a:uLnTx/>
                <a:uFillTx/>
                <a:latin typeface="Times New Roman"/>
                <a:ea typeface="Calibri"/>
                <a:cs typeface="+mn-cs"/>
              </a:rPr>
              <a:t> CH et al. </a:t>
            </a:r>
            <a:r>
              <a:rPr kumimoji="0" lang="en-US" sz="1200" b="0" i="0" u="none" strike="noStrike" kern="1200" cap="none" spc="0" normalizeH="0" baseline="0" noProof="0" dirty="0" err="1" smtClean="0">
                <a:ln>
                  <a:noFill/>
                </a:ln>
                <a:solidFill>
                  <a:srgbClr val="0070C0"/>
                </a:solidFill>
                <a:effectLst/>
                <a:uLnTx/>
                <a:uFillTx/>
                <a:latin typeface="Times New Roman"/>
                <a:ea typeface="Calibri"/>
                <a:cs typeface="+mn-cs"/>
              </a:rPr>
              <a:t>Medicina</a:t>
            </a:r>
            <a:r>
              <a:rPr kumimoji="0" lang="en-US" sz="1200" b="0" i="0" u="none" strike="noStrike" kern="1200" cap="none" spc="0" normalizeH="0" baseline="0" noProof="0" dirty="0" smtClean="0">
                <a:ln>
                  <a:noFill/>
                </a:ln>
                <a:solidFill>
                  <a:srgbClr val="0070C0"/>
                </a:solidFill>
                <a:effectLst/>
                <a:uLnTx/>
                <a:uFillTx/>
                <a:latin typeface="Times New Roman"/>
                <a:ea typeface="Calibri"/>
                <a:cs typeface="+mn-cs"/>
              </a:rPr>
              <a:t> (2014); e-pub ahead of print.</a:t>
            </a:r>
            <a:r>
              <a:rPr kumimoji="0" lang="en-US" sz="1200" b="0" i="0" u="sng" strike="noStrike" kern="1200" cap="none" spc="0" normalizeH="0" baseline="0" noProof="0" dirty="0" smtClean="0">
                <a:ln>
                  <a:noFill/>
                </a:ln>
                <a:solidFill>
                  <a:srgbClr val="0070C0"/>
                </a:solidFill>
                <a:effectLst/>
                <a:uLnTx/>
                <a:uFillTx/>
                <a:latin typeface="Times New Roman"/>
                <a:ea typeface="Calibri"/>
                <a:cs typeface="+mn-cs"/>
              </a:rPr>
              <a:t> http://dx.doi. org/10.1016/j.medici.2014.09.007</a:t>
            </a:r>
            <a:r>
              <a:rPr kumimoji="0" lang="en-US" sz="1200" b="0" i="0" u="none" strike="noStrike" kern="1200" cap="none" spc="0" normalizeH="0" baseline="0" noProof="0" dirty="0" smtClean="0">
                <a:ln>
                  <a:noFill/>
                </a:ln>
                <a:solidFill>
                  <a:srgbClr val="0070C0"/>
                </a:solidFill>
                <a:effectLst/>
                <a:uLnTx/>
                <a:uFillTx/>
                <a:latin typeface="Times New Roman"/>
                <a:ea typeface="Calibri"/>
                <a:cs typeface="+mn-cs"/>
              </a:rPr>
              <a:t>)</a:t>
            </a:r>
            <a:endParaRPr kumimoji="0" lang="en-GB"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pic>
        <p:nvPicPr>
          <p:cNvPr id="8" name="Picture 7" descr="EU Research Funding 2007-2013_For Presentations.BMP"/>
          <p:cNvPicPr>
            <a:picLocks noChangeAspect="1"/>
          </p:cNvPicPr>
          <p:nvPr/>
        </p:nvPicPr>
        <p:blipFill>
          <a:blip r:embed="rId2"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linds(horizontal)">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7" descr="3"/>
          <p:cNvPicPr>
            <a:picLocks noChangeAspect="1" noChangeArrowheads="1"/>
          </p:cNvPicPr>
          <p:nvPr/>
        </p:nvPicPr>
        <p:blipFill>
          <a:blip r:embed="rId2" cstate="print">
            <a:lum bright="18000" contrast="-6000"/>
          </a:blip>
          <a:srcRect l="17026" t="25232" r="19943" b="1509"/>
          <a:stretch>
            <a:fillRect/>
          </a:stretch>
        </p:blipFill>
        <p:spPr bwMode="auto">
          <a:xfrm>
            <a:off x="6300192" y="1628800"/>
            <a:ext cx="2627942" cy="4392488"/>
          </a:xfrm>
          <a:prstGeom prst="rect">
            <a:avLst/>
          </a:prstGeom>
          <a:noFill/>
          <a:ln w="38100">
            <a:solidFill>
              <a:srgbClr val="3366CC"/>
            </a:solidFill>
            <a:miter lim="800000"/>
            <a:headEnd/>
            <a:tailEnd/>
          </a:ln>
        </p:spPr>
      </p:pic>
      <p:pic>
        <p:nvPicPr>
          <p:cNvPr id="5" name="Picture 3" descr="65"/>
          <p:cNvPicPr>
            <a:picLocks noChangeAspect="1" noChangeArrowheads="1"/>
          </p:cNvPicPr>
          <p:nvPr/>
        </p:nvPicPr>
        <p:blipFill>
          <a:blip r:embed="rId3" cstate="print">
            <a:lum contrast="6000"/>
          </a:blip>
          <a:srcRect l="2477" t="7402" r="12354" b="8635"/>
          <a:stretch>
            <a:fillRect/>
          </a:stretch>
        </p:blipFill>
        <p:spPr bwMode="auto">
          <a:xfrm>
            <a:off x="179512" y="1628800"/>
            <a:ext cx="5905500" cy="4365625"/>
          </a:xfrm>
          <a:prstGeom prst="rect">
            <a:avLst/>
          </a:prstGeom>
          <a:noFill/>
          <a:ln w="57150">
            <a:solidFill>
              <a:srgbClr val="C00000"/>
            </a:solidFill>
            <a:miter lim="800000"/>
            <a:headEnd/>
            <a:tailEnd/>
          </a:ln>
        </p:spPr>
      </p:pic>
      <p:sp>
        <p:nvSpPr>
          <p:cNvPr id="10" name="Title 1"/>
          <p:cNvSpPr>
            <a:spLocks noGrp="1"/>
          </p:cNvSpPr>
          <p:nvPr>
            <p:ph type="title"/>
          </p:nvPr>
        </p:nvSpPr>
        <p:spPr>
          <a:xfrm>
            <a:off x="457200" y="155448"/>
            <a:ext cx="8229600" cy="1252728"/>
          </a:xfrm>
        </p:spPr>
        <p:txBody>
          <a:bodyPr>
            <a:normAutofit/>
          </a:bodyPr>
          <a:lstStyle/>
          <a:p>
            <a:pPr fontAlgn="auto">
              <a:spcAft>
                <a:spcPts val="0"/>
              </a:spcAft>
              <a:defRPr/>
            </a:pPr>
            <a:r>
              <a:rPr lang="en-US" sz="3200" dirty="0" smtClean="0">
                <a:effectLst>
                  <a:outerShdw blurRad="38100" dist="38100" dir="2700000" algn="tl">
                    <a:srgbClr val="000000">
                      <a:alpha val="43137"/>
                    </a:srgbClr>
                  </a:outerShdw>
                </a:effectLst>
              </a:rPr>
              <a:t>Most of the time I spend at work</a:t>
            </a:r>
            <a:endParaRPr lang="lt-LT" sz="3200" dirty="0">
              <a:solidFill>
                <a:schemeClr val="accent1">
                  <a:satMod val="1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down)">
                                      <p:cBhvr>
                                        <p:cTn id="7" dur="500"/>
                                        <p:tgtEl>
                                          <p:spTgt spid="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4341"/>
                                        </p:tgtEl>
                                        <p:attrNameLst>
                                          <p:attrName>style.visibility</p:attrName>
                                        </p:attrNameLst>
                                      </p:cBhvr>
                                      <p:to>
                                        <p:strVal val="visible"/>
                                      </p:to>
                                    </p:set>
                                    <p:animEffect transition="in" filter="box(out)">
                                      <p:cBhvr>
                                        <p:cTn id="11" dur="500"/>
                                        <p:tgtEl>
                                          <p:spTgt spid="14341"/>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59024" y="1484784"/>
            <a:ext cx="8784976" cy="504056"/>
          </a:xfrm>
          <a:prstGeom prst="rect">
            <a:avLst/>
          </a:prstGeom>
        </p:spPr>
        <p:txBody>
          <a:bodyPr vert="horz" lIns="91440" tIns="45720" rIns="91440" bIns="45720" rtlCol="0">
            <a:noAutofit/>
          </a:bodyPr>
          <a:lstStyle/>
          <a:p>
            <a:pPr algn="just">
              <a:spcBef>
                <a:spcPct val="20000"/>
              </a:spcBef>
            </a:pPr>
            <a:r>
              <a:rPr lang="en-US" sz="2000" i="1" dirty="0" smtClean="0">
                <a:latin typeface="Times New Roman"/>
                <a:ea typeface="Calibri"/>
              </a:rPr>
              <a:t>Our prototype automated decision-support system within a semi-closed loop system</a:t>
            </a:r>
          </a:p>
          <a:p>
            <a:pPr algn="just" fontAlgn="auto">
              <a:spcBef>
                <a:spcPct val="20000"/>
              </a:spcBef>
              <a:spcAft>
                <a:spcPts val="0"/>
              </a:spcAft>
              <a:defRPr/>
            </a:pPr>
            <a:endParaRPr lang="en-US" sz="2000" i="1" dirty="0" smtClean="0">
              <a:solidFill>
                <a:srgbClr val="FF0000"/>
              </a:solidFill>
              <a:latin typeface="Times New Roman"/>
              <a:ea typeface="Calibri"/>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pic>
        <p:nvPicPr>
          <p:cNvPr id="6" name="Picture 5"/>
          <p:cNvPicPr/>
          <p:nvPr/>
        </p:nvPicPr>
        <p:blipFill>
          <a:blip r:embed="rId2" cstate="print"/>
          <a:srcRect/>
          <a:stretch>
            <a:fillRect/>
          </a:stretch>
        </p:blipFill>
        <p:spPr bwMode="auto">
          <a:xfrm>
            <a:off x="179512" y="2060848"/>
            <a:ext cx="3960440" cy="2664296"/>
          </a:xfrm>
          <a:prstGeom prst="rect">
            <a:avLst/>
          </a:prstGeom>
          <a:noFill/>
          <a:ln w="28575">
            <a:solidFill>
              <a:srgbClr val="0070C0"/>
            </a:solidFill>
            <a:miter lim="800000"/>
            <a:headEnd/>
            <a:tailEnd/>
          </a:ln>
        </p:spPr>
      </p:pic>
      <p:pic>
        <p:nvPicPr>
          <p:cNvPr id="7" name="Picture 6"/>
          <p:cNvPicPr/>
          <p:nvPr/>
        </p:nvPicPr>
        <p:blipFill>
          <a:blip r:embed="rId3" cstate="print"/>
          <a:srcRect/>
          <a:stretch>
            <a:fillRect/>
          </a:stretch>
        </p:blipFill>
        <p:spPr bwMode="auto">
          <a:xfrm>
            <a:off x="4572000" y="2060848"/>
            <a:ext cx="4248472" cy="2664296"/>
          </a:xfrm>
          <a:prstGeom prst="rect">
            <a:avLst/>
          </a:prstGeom>
          <a:noFill/>
          <a:ln w="28575">
            <a:solidFill>
              <a:srgbClr val="0070C0"/>
            </a:solidFill>
            <a:miter lim="800000"/>
            <a:headEnd/>
            <a:tailEnd/>
          </a:ln>
        </p:spPr>
      </p:pic>
      <p:sp>
        <p:nvSpPr>
          <p:cNvPr id="5" name="Title 1"/>
          <p:cNvSpPr>
            <a:spLocks noGrp="1"/>
          </p:cNvSpPr>
          <p:nvPr>
            <p:ph type="title"/>
          </p:nvPr>
        </p:nvSpPr>
        <p:spPr>
          <a:xfrm>
            <a:off x="2339752" y="332656"/>
            <a:ext cx="5256584" cy="787488"/>
          </a:xfrm>
        </p:spPr>
        <p:txBody>
          <a:bodyPr>
            <a:normAutofit/>
          </a:bodyPr>
          <a:lstStyle/>
          <a:p>
            <a:pPr fontAlgn="auto">
              <a:spcAft>
                <a:spcPts val="0"/>
              </a:spcAft>
              <a:defRPr/>
            </a:pPr>
            <a:r>
              <a:rPr lang="en-US" sz="3200" b="0" dirty="0" smtClean="0"/>
              <a:t>They are not alone!</a:t>
            </a:r>
            <a:endParaRPr lang="lt-LT" sz="3200" b="0" dirty="0">
              <a:solidFill>
                <a:schemeClr val="accent1">
                  <a:satMod val="150000"/>
                </a:schemeClr>
              </a:solidFill>
            </a:endParaRPr>
          </a:p>
        </p:txBody>
      </p:sp>
      <p:sp>
        <p:nvSpPr>
          <p:cNvPr id="10" name="Content Placeholder 2"/>
          <p:cNvSpPr txBox="1">
            <a:spLocks/>
          </p:cNvSpPr>
          <p:nvPr/>
        </p:nvSpPr>
        <p:spPr>
          <a:xfrm>
            <a:off x="107504" y="4941168"/>
            <a:ext cx="4248472" cy="576064"/>
          </a:xfrm>
          <a:prstGeom prst="rect">
            <a:avLst/>
          </a:prstGeom>
        </p:spPr>
        <p:txBody>
          <a:bodyPr vert="horz" lIns="91440" tIns="45720" rIns="91440" bIns="45720" rtlCol="0">
            <a:noAutofit/>
          </a:bodyPr>
          <a:lstStyle/>
          <a:p>
            <a:r>
              <a:rPr lang="en-US" sz="1200" b="1" dirty="0" smtClean="0">
                <a:solidFill>
                  <a:srgbClr val="FF0000"/>
                </a:solidFill>
                <a:latin typeface="Corbel" pitchFamily="34" charset="0"/>
                <a:ea typeface="Calibri"/>
              </a:rPr>
              <a:t>ADS </a:t>
            </a:r>
            <a:r>
              <a:rPr lang="en-US" sz="1200" dirty="0" smtClean="0">
                <a:latin typeface="Corbel" pitchFamily="34" charset="0"/>
                <a:ea typeface="Calibri"/>
              </a:rPr>
              <a:t>application within the PC in a standard Windows</a:t>
            </a:r>
            <a:r>
              <a:rPr lang="en-US" sz="1200" baseline="30000" dirty="0" smtClean="0">
                <a:latin typeface="Corbel" pitchFamily="34" charset="0"/>
                <a:ea typeface="Calibri"/>
              </a:rPr>
              <a:t>®</a:t>
            </a:r>
            <a:r>
              <a:rPr lang="en-US" sz="1200" dirty="0" smtClean="0">
                <a:latin typeface="Corbel" pitchFamily="34" charset="0"/>
                <a:ea typeface="Calibri"/>
              </a:rPr>
              <a:t> operating environment. Target  parameters are CNAP and SpHb.</a:t>
            </a:r>
          </a:p>
          <a:p>
            <a:pPr marL="85725" lvl="0" indent="636588" algn="just">
              <a:spcBef>
                <a:spcPct val="20000"/>
              </a:spcBef>
            </a:pPr>
            <a:endParaRPr kumimoji="0" lang="en-US" sz="1200" b="0" i="0" u="none" strike="noStrike" kern="1200" cap="none" spc="0" normalizeH="0" baseline="0" noProof="0" dirty="0">
              <a:ln>
                <a:noFill/>
              </a:ln>
              <a:solidFill>
                <a:schemeClr val="tx1"/>
              </a:solidFill>
              <a:effectLst/>
              <a:uLnTx/>
              <a:uFillTx/>
              <a:latin typeface="Corbel" pitchFamily="34" charset="0"/>
            </a:endParaRPr>
          </a:p>
        </p:txBody>
      </p:sp>
      <p:sp>
        <p:nvSpPr>
          <p:cNvPr id="11" name="Content Placeholder 2"/>
          <p:cNvSpPr txBox="1">
            <a:spLocks/>
          </p:cNvSpPr>
          <p:nvPr/>
        </p:nvSpPr>
        <p:spPr>
          <a:xfrm>
            <a:off x="4499992" y="4941168"/>
            <a:ext cx="4644008" cy="576064"/>
          </a:xfrm>
          <a:prstGeom prst="rect">
            <a:avLst/>
          </a:prstGeom>
        </p:spPr>
        <p:txBody>
          <a:bodyPr vert="horz" lIns="91440" tIns="45720" rIns="91440" bIns="45720" rtlCol="0">
            <a:noAutofit/>
          </a:bodyPr>
          <a:lstStyle/>
          <a:p>
            <a:r>
              <a:rPr lang="en-US" sz="1200" b="1" dirty="0" smtClean="0">
                <a:solidFill>
                  <a:srgbClr val="FF0000"/>
                </a:solidFill>
                <a:latin typeface="Corbel" pitchFamily="34" charset="0"/>
                <a:ea typeface="Calibri"/>
              </a:rPr>
              <a:t>The snap-shot </a:t>
            </a:r>
            <a:r>
              <a:rPr lang="en-US" sz="1200" dirty="0" smtClean="0">
                <a:latin typeface="Corbel" pitchFamily="34" charset="0"/>
                <a:ea typeface="Calibri"/>
              </a:rPr>
              <a:t>of  a screen with a pop-up window for plasma dilution efficacy evaluation during the pre-operative mVLT .</a:t>
            </a:r>
          </a:p>
          <a:p>
            <a:pPr marL="85725" lvl="0" indent="636588" algn="just">
              <a:spcBef>
                <a:spcPct val="20000"/>
              </a:spcBef>
            </a:pPr>
            <a:endParaRPr kumimoji="0" lang="en-US" sz="1200" b="0" i="0" u="none" strike="noStrike" kern="1200" cap="none" spc="0" normalizeH="0" baseline="0" noProof="0" dirty="0">
              <a:ln>
                <a:noFill/>
              </a:ln>
              <a:solidFill>
                <a:schemeClr val="tx1"/>
              </a:solidFill>
              <a:effectLst/>
              <a:uLnTx/>
              <a:uFillTx/>
              <a:latin typeface="Corbel" pitchFamily="34" charset="0"/>
            </a:endParaRPr>
          </a:p>
        </p:txBody>
      </p:sp>
      <p:pic>
        <p:nvPicPr>
          <p:cNvPr id="12" name="Picture 11" descr="EU Research Funding 2007-2013_For Presentations.BMP"/>
          <p:cNvPicPr>
            <a:picLocks noChangeAspect="1"/>
          </p:cNvPicPr>
          <p:nvPr/>
        </p:nvPicPr>
        <p:blipFill>
          <a:blip r:embed="rId4"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8"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out)">
                                      <p:cBhvr>
                                        <p:cTn id="11" dur="1000"/>
                                        <p:tgtEl>
                                          <p:spTgt spid="6"/>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out)">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548680"/>
            <a:ext cx="9144000" cy="43204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lgn="ctr" eaLnBrk="0" fontAlgn="auto" hangingPunct="0">
              <a:spcAft>
                <a:spcPts val="0"/>
              </a:spcAft>
              <a:defRPr/>
            </a:pPr>
            <a:r>
              <a:rPr lang="en-US" sz="2200" kern="0" dirty="0" smtClean="0">
                <a:solidFill>
                  <a:srgbClr val="FFC000"/>
                </a:solidFill>
                <a:latin typeface="+mn-lt"/>
                <a:ea typeface="+mj-ea"/>
                <a:cs typeface="+mj-cs"/>
              </a:rPr>
              <a:t>In a RCT we are testing our prototype semi-closed loop infusion system </a:t>
            </a:r>
            <a:endParaRPr kumimoji="0" lang="lt-LT" sz="2200" b="0" i="0" u="none" strike="noStrike" kern="0" cap="none" spc="0" normalizeH="0" baseline="0" noProof="0" dirty="0">
              <a:ln>
                <a:noFill/>
              </a:ln>
              <a:solidFill>
                <a:srgbClr val="FFC000"/>
              </a:solidFill>
              <a:effectLst/>
              <a:uLnTx/>
              <a:uFillTx/>
              <a:latin typeface="+mn-lt"/>
              <a:ea typeface="+mj-ea"/>
              <a:cs typeface="+mj-cs"/>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graphicFrame>
        <p:nvGraphicFramePr>
          <p:cNvPr id="3" name="Objekti 2"/>
          <p:cNvGraphicFramePr>
            <a:graphicFrameLocks noChangeAspect="1"/>
          </p:cNvGraphicFramePr>
          <p:nvPr>
            <p:extLst>
              <p:ext uri="{D42A27DB-BD31-4B8C-83A1-F6EECF244321}">
                <p14:modId xmlns:p14="http://schemas.microsoft.com/office/powerpoint/2010/main" val="3114498016"/>
              </p:ext>
            </p:extLst>
          </p:nvPr>
        </p:nvGraphicFramePr>
        <p:xfrm>
          <a:off x="251520" y="1484095"/>
          <a:ext cx="3816424" cy="5373905"/>
        </p:xfrm>
        <a:graphic>
          <a:graphicData uri="http://schemas.openxmlformats.org/presentationml/2006/ole">
            <mc:AlternateContent xmlns:mc="http://schemas.openxmlformats.org/markup-compatibility/2006">
              <mc:Choice xmlns:v="urn:schemas-microsoft-com:vml" Requires="v">
                <p:oleObj spid="_x0000_s2064" r:id="rId3" imgW="7491794" imgH="10556176" progId="">
                  <p:embed/>
                </p:oleObj>
              </mc:Choice>
              <mc:Fallback>
                <p:oleObj r:id="rId3" imgW="7491794" imgH="10556176" progId="">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484095"/>
                        <a:ext cx="3816424" cy="53739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p:cNvPicPr/>
          <p:nvPr/>
        </p:nvPicPr>
        <p:blipFill>
          <a:blip r:embed="rId5" cstate="print"/>
          <a:srcRect/>
          <a:stretch>
            <a:fillRect/>
          </a:stretch>
        </p:blipFill>
        <p:spPr bwMode="auto">
          <a:xfrm>
            <a:off x="4283968" y="4005064"/>
            <a:ext cx="3960440" cy="2592288"/>
          </a:xfrm>
          <a:prstGeom prst="rect">
            <a:avLst/>
          </a:prstGeom>
          <a:noFill/>
          <a:ln w="9525">
            <a:solidFill>
              <a:srgbClr val="FF0000"/>
            </a:solidFill>
            <a:miter lim="800000"/>
            <a:headEnd/>
            <a:tailEnd/>
          </a:ln>
        </p:spPr>
      </p:pic>
      <p:pic>
        <p:nvPicPr>
          <p:cNvPr id="8" name="Picture 7"/>
          <p:cNvPicPr/>
          <p:nvPr/>
        </p:nvPicPr>
        <p:blipFill>
          <a:blip r:embed="rId6" cstate="print"/>
          <a:srcRect/>
          <a:stretch>
            <a:fillRect/>
          </a:stretch>
        </p:blipFill>
        <p:spPr bwMode="auto">
          <a:xfrm>
            <a:off x="4283968" y="1556792"/>
            <a:ext cx="3888432" cy="2304256"/>
          </a:xfrm>
          <a:prstGeom prst="rect">
            <a:avLst/>
          </a:prstGeom>
          <a:noFill/>
          <a:ln w="12700">
            <a:solidFill>
              <a:srgbClr val="FF0000"/>
            </a:solidFill>
            <a:miter lim="800000"/>
            <a:headEnd/>
            <a:tailEnd/>
          </a:ln>
        </p:spPr>
      </p:pic>
      <p:pic>
        <p:nvPicPr>
          <p:cNvPr id="9" name="Picture 8" descr="EU Research Funding 2007-2013_For Presentations.BMP"/>
          <p:cNvPicPr>
            <a:picLocks noChangeAspect="1"/>
          </p:cNvPicPr>
          <p:nvPr/>
        </p:nvPicPr>
        <p:blipFill>
          <a:blip r:embed="rId7" cstate="print"/>
          <a:stretch>
            <a:fillRect/>
          </a:stretch>
        </p:blipFill>
        <p:spPr>
          <a:xfrm>
            <a:off x="8316416" y="1"/>
            <a:ext cx="827584" cy="335200"/>
          </a:xfrm>
          <a:prstGeom prst="rect">
            <a:avLst/>
          </a:prstGeom>
        </p:spPr>
      </p:pic>
    </p:spTree>
    <p:extLst>
      <p:ext uri="{BB962C8B-B14F-4D97-AF65-F5344CB8AC3E}">
        <p14:creationId xmlns:p14="http://schemas.microsoft.com/office/powerpoint/2010/main" val="32531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8"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amond(out)">
                                      <p:cBhvr>
                                        <p:cTn id="11" dur="2000"/>
                                        <p:tgtEl>
                                          <p:spTgt spid="3"/>
                                        </p:tgtEl>
                                      </p:cBhvr>
                                    </p:animEffect>
                                  </p:childTnLst>
                                </p:cTn>
                              </p:par>
                              <p:par>
                                <p:cTn id="12" presetID="5"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heckerboard(across)">
                                      <p:cBhvr>
                                        <p:cTn id="14" dur="1000"/>
                                        <p:tgtEl>
                                          <p:spTgt spid="8"/>
                                        </p:tgtEl>
                                      </p:cBhvr>
                                    </p:animEffect>
                                  </p:childTnLst>
                                </p:cTn>
                              </p:par>
                              <p:par>
                                <p:cTn id="15" presetID="5"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251520" y="2420888"/>
            <a:ext cx="8712968" cy="108012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a:bodyPr>
          <a:lstStyle/>
          <a:p>
            <a:pPr marL="438150" indent="-319088" algn="ctr">
              <a:buClr>
                <a:schemeClr val="accent1"/>
              </a:buClr>
              <a:buSzPct val="80000"/>
              <a:defRPr/>
            </a:pPr>
            <a:r>
              <a:rPr kumimoji="0" lang="lt-LT" sz="2200" i="0" strike="noStrike" kern="1200" cap="none" spc="0" normalizeH="0" baseline="0" noProof="0" dirty="0" smtClean="0">
                <a:ln>
                  <a:noFill/>
                </a:ln>
                <a:solidFill>
                  <a:srgbClr val="C00000"/>
                </a:solidFill>
                <a:effectLst/>
                <a:uLnTx/>
                <a:uFillTx/>
                <a:latin typeface="+mn-lt"/>
                <a:ea typeface="+mn-ea"/>
                <a:cs typeface="+mn-cs"/>
              </a:rPr>
              <a:t>Presentation </a:t>
            </a:r>
            <a:r>
              <a:rPr kumimoji="0" lang="en-US" sz="2200" i="0" strike="noStrike" kern="1200" cap="none" spc="0" normalizeH="0" noProof="0" dirty="0" smtClean="0">
                <a:ln>
                  <a:noFill/>
                </a:ln>
                <a:solidFill>
                  <a:srgbClr val="C00000"/>
                </a:solidFill>
                <a:effectLst/>
                <a:uLnTx/>
                <a:uFillTx/>
                <a:latin typeface="+mn-lt"/>
                <a:ea typeface="+mn-ea"/>
                <a:cs typeface="+mn-cs"/>
              </a:rPr>
              <a:t>was supported by the </a:t>
            </a:r>
            <a:r>
              <a:rPr lang="en-US" sz="2200" dirty="0" smtClean="0">
                <a:solidFill>
                  <a:srgbClr val="C00000"/>
                </a:solidFill>
                <a:latin typeface="+mn-lt"/>
              </a:rPr>
              <a:t>European Social Fund under the Global Grant measure (EU Structural Funds)</a:t>
            </a:r>
            <a:endParaRPr kumimoji="0" lang="lt-LT" sz="2200" i="0" strike="noStrike" kern="1200" cap="none" spc="0" normalizeH="0" baseline="0" noProof="0" dirty="0" smtClean="0">
              <a:ln>
                <a:noFill/>
              </a:ln>
              <a:solidFill>
                <a:srgbClr val="C00000"/>
              </a:solidFill>
              <a:effectLst/>
              <a:uLnTx/>
              <a:uFillTx/>
              <a:latin typeface="+mn-lt"/>
              <a:ea typeface="+mn-ea"/>
              <a:cs typeface="+mn-cs"/>
            </a:endParaRPr>
          </a:p>
        </p:txBody>
      </p:sp>
      <p:sp>
        <p:nvSpPr>
          <p:cNvPr id="8" name="Title 1"/>
          <p:cNvSpPr>
            <a:spLocks noGrp="1"/>
          </p:cNvSpPr>
          <p:nvPr>
            <p:ph type="title"/>
          </p:nvPr>
        </p:nvSpPr>
        <p:spPr>
          <a:xfrm>
            <a:off x="1619672" y="188640"/>
            <a:ext cx="5616624" cy="1008112"/>
          </a:xfrm>
        </p:spPr>
        <p:txBody>
          <a:bodyPr>
            <a:normAutofit/>
          </a:bodyPr>
          <a:lstStyle/>
          <a:p>
            <a:pPr algn="ctr" fontAlgn="auto">
              <a:spcAft>
                <a:spcPts val="0"/>
              </a:spcAft>
              <a:defRPr/>
            </a:pPr>
            <a:r>
              <a:rPr lang="en-US" sz="3200" b="0" dirty="0" smtClean="0"/>
              <a:t>Acknowledgement</a:t>
            </a:r>
            <a:endParaRPr lang="lt-LT" sz="3200" i="1" dirty="0">
              <a:solidFill>
                <a:schemeClr val="accent1">
                  <a:satMod val="150000"/>
                </a:schemeClr>
              </a:solidFill>
            </a:endParaRPr>
          </a:p>
        </p:txBody>
      </p:sp>
      <p:pic>
        <p:nvPicPr>
          <p:cNvPr id="4" name="Picture 3" descr="EU Research Funding 2007-2013_For Presentations.BMP"/>
          <p:cNvPicPr>
            <a:picLocks noChangeAspect="1"/>
          </p:cNvPicPr>
          <p:nvPr/>
        </p:nvPicPr>
        <p:blipFill>
          <a:blip r:embed="rId2"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down)">
                                      <p:cBhvr>
                                        <p:cTn id="7" dur="500"/>
                                        <p:tgtEl>
                                          <p:spTgt spid="8"/>
                                        </p:tgtEl>
                                      </p:cBhvr>
                                    </p:animEffect>
                                  </p:childTnLst>
                                </p:cTn>
                              </p:par>
                            </p:childTnLst>
                          </p:cTn>
                        </p:par>
                        <p:par>
                          <p:cTn id="8" fill="hold">
                            <p:stCondLst>
                              <p:cond delay="500"/>
                            </p:stCondLst>
                            <p:childTnLst>
                              <p:par>
                                <p:cTn id="9" presetID="5" presetClass="entr" presetSubtype="5"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down)">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2123728" y="3933056"/>
            <a:ext cx="5688632" cy="792088"/>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marR="0" lvl="0" indent="-319088" defTabSz="914400" rtl="0" eaLnBrk="1" fontAlgn="base" latinLnBrk="0" hangingPunct="1">
              <a:lnSpc>
                <a:spcPct val="80000"/>
              </a:lnSpc>
              <a:spcBef>
                <a:spcPct val="0"/>
              </a:spcBef>
              <a:spcAft>
                <a:spcPct val="0"/>
              </a:spcAft>
              <a:buClr>
                <a:schemeClr val="accent1"/>
              </a:buClr>
              <a:buSzPct val="80000"/>
              <a:tabLst/>
              <a:defRPr/>
            </a:pPr>
            <a:r>
              <a:rPr kumimoji="0" lang="lt-LT" sz="4000" i="0" strike="noStrike" kern="1200" cap="none" spc="0" normalizeH="0" baseline="0" noProof="0" dirty="0" smtClean="0">
                <a:ln>
                  <a:noFill/>
                </a:ln>
                <a:solidFill>
                  <a:srgbClr val="C00000"/>
                </a:solidFill>
                <a:effectLst/>
                <a:uLnTx/>
                <a:uFillTx/>
                <a:latin typeface="+mn-lt"/>
                <a:ea typeface="+mn-ea"/>
                <a:cs typeface="+mn-cs"/>
              </a:rPr>
              <a:t>Thank</a:t>
            </a:r>
            <a:r>
              <a:rPr kumimoji="0" lang="lt-LT" sz="4000" i="0" strike="noStrike" kern="1200" cap="none" spc="0" normalizeH="0" noProof="0" dirty="0" smtClean="0">
                <a:ln>
                  <a:noFill/>
                </a:ln>
                <a:solidFill>
                  <a:srgbClr val="C00000"/>
                </a:solidFill>
                <a:effectLst/>
                <a:uLnTx/>
                <a:uFillTx/>
                <a:latin typeface="+mn-lt"/>
                <a:ea typeface="+mn-ea"/>
                <a:cs typeface="+mn-cs"/>
              </a:rPr>
              <a:t> you for attention!</a:t>
            </a:r>
            <a:endParaRPr kumimoji="0" lang="lt-LT" sz="4000" i="0" strike="noStrike" kern="1200" cap="none" spc="0" normalizeH="0" baseline="0" noProof="0" dirty="0" smtClean="0">
              <a:ln>
                <a:noFill/>
              </a:ln>
              <a:solidFill>
                <a:srgbClr val="C00000"/>
              </a:solidFill>
              <a:effectLst/>
              <a:uLnTx/>
              <a:uFillTx/>
              <a:latin typeface="+mn-lt"/>
              <a:ea typeface="+mn-ea"/>
              <a:cs typeface="+mn-cs"/>
            </a:endParaRPr>
          </a:p>
        </p:txBody>
      </p:sp>
      <p:pic>
        <p:nvPicPr>
          <p:cNvPr id="10" name="Picture 10"/>
          <p:cNvPicPr>
            <a:picLocks noChangeAspect="1" noChangeArrowheads="1"/>
          </p:cNvPicPr>
          <p:nvPr/>
        </p:nvPicPr>
        <p:blipFill>
          <a:blip r:embed="rId2" cstate="print"/>
          <a:srcRect l="24411" r="19743" b="1128"/>
          <a:stretch>
            <a:fillRect/>
          </a:stretch>
        </p:blipFill>
        <p:spPr bwMode="auto">
          <a:xfrm>
            <a:off x="3707904" y="1988840"/>
            <a:ext cx="1008112" cy="1784675"/>
          </a:xfrm>
          <a:prstGeom prst="rect">
            <a:avLst/>
          </a:prstGeom>
          <a:noFill/>
          <a:ln w="38100" algn="ctr">
            <a:solidFill>
              <a:srgbClr val="FF3300"/>
            </a:solidFill>
            <a:miter lim="800000"/>
            <a:headEnd/>
            <a:tailEnd/>
          </a:ln>
        </p:spPr>
      </p:pic>
      <p:pic>
        <p:nvPicPr>
          <p:cNvPr id="11" name="Picture 7" descr="3"/>
          <p:cNvPicPr>
            <a:picLocks noChangeAspect="1" noChangeArrowheads="1"/>
          </p:cNvPicPr>
          <p:nvPr/>
        </p:nvPicPr>
        <p:blipFill>
          <a:blip r:embed="rId3" cstate="print">
            <a:lum bright="18000" contrast="-6000"/>
          </a:blip>
          <a:srcRect l="17026" t="25232" r="19943" b="20848"/>
          <a:stretch>
            <a:fillRect/>
          </a:stretch>
        </p:blipFill>
        <p:spPr bwMode="auto">
          <a:xfrm>
            <a:off x="5004048" y="1988840"/>
            <a:ext cx="1463321" cy="1800200"/>
          </a:xfrm>
          <a:prstGeom prst="rect">
            <a:avLst/>
          </a:prstGeom>
          <a:noFill/>
          <a:ln w="38100">
            <a:solidFill>
              <a:srgbClr val="FF0000"/>
            </a:solidFill>
            <a:miter lim="800000"/>
            <a:headEnd/>
            <a:tailEnd/>
          </a:ln>
        </p:spPr>
      </p:pic>
      <p:pic>
        <p:nvPicPr>
          <p:cNvPr id="6" name="Picture 5" descr="EU Research Funding 2007-2013_For Presentations.BMP"/>
          <p:cNvPicPr>
            <a:picLocks noChangeAspect="1"/>
          </p:cNvPicPr>
          <p:nvPr/>
        </p:nvPicPr>
        <p:blipFill>
          <a:blip r:embed="rId4" cstate="print"/>
          <a:stretch>
            <a:fillRect/>
          </a:stretch>
        </p:blipFill>
        <p:spPr>
          <a:xfrm>
            <a:off x="6948264" y="260648"/>
            <a:ext cx="2065778" cy="836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1000"/>
                                        <p:tgtEl>
                                          <p:spTgt spid="11"/>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1000"/>
                                        <p:tgtEl>
                                          <p:spTgt spid="10"/>
                                        </p:tgtEl>
                                      </p:cBhvr>
                                    </p:animEffect>
                                  </p:childTnLst>
                                </p:cTn>
                              </p:par>
                            </p:childTnLst>
                          </p:cTn>
                        </p:par>
                        <p:par>
                          <p:cTn id="12" fill="hold">
                            <p:stCondLst>
                              <p:cond delay="2000"/>
                            </p:stCondLst>
                            <p:childTnLst>
                              <p:par>
                                <p:cTn id="13" presetID="5"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Mano filmas1.mp4">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Mano filmas2.mp4">
            <a:hlinkClick r:id="" action="ppaction://media"/>
          </p:cNvPr>
          <p:cNvPicPr>
            <a:picLocks noGrp="1" noRot="1" noChangeAspect="1"/>
          </p:cNvPicPr>
          <p:nvPr>
            <p:ph idx="1"/>
            <a:videoFile r:link="rId1"/>
          </p:nvPr>
        </p:nvPicPr>
        <p:blipFill>
          <a:blip r:embed="rId3" cstate="print"/>
          <a:stretch>
            <a:fillRect/>
          </a:stretch>
        </p:blipFill>
        <p:spPr>
          <a:xfrm>
            <a:off x="0" y="0"/>
            <a:ext cx="9144000" cy="6896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7" descr="3"/>
          <p:cNvPicPr>
            <a:picLocks noChangeAspect="1" noChangeArrowheads="1"/>
          </p:cNvPicPr>
          <p:nvPr/>
        </p:nvPicPr>
        <p:blipFill>
          <a:blip r:embed="rId2" cstate="print">
            <a:lum bright="18000" contrast="-6000"/>
          </a:blip>
          <a:srcRect l="17026" t="25232" r="19943" b="1509"/>
          <a:stretch>
            <a:fillRect/>
          </a:stretch>
        </p:blipFill>
        <p:spPr bwMode="auto">
          <a:xfrm>
            <a:off x="6300192" y="1628800"/>
            <a:ext cx="2627942" cy="4392488"/>
          </a:xfrm>
          <a:prstGeom prst="rect">
            <a:avLst/>
          </a:prstGeom>
          <a:noFill/>
          <a:ln w="38100">
            <a:solidFill>
              <a:srgbClr val="3366CC"/>
            </a:solidFill>
            <a:miter lim="800000"/>
            <a:headEnd/>
            <a:tailEnd/>
          </a:ln>
        </p:spPr>
      </p:pic>
      <p:pic>
        <p:nvPicPr>
          <p:cNvPr id="5" name="Picture 3" descr="65"/>
          <p:cNvPicPr>
            <a:picLocks noChangeAspect="1" noChangeArrowheads="1"/>
          </p:cNvPicPr>
          <p:nvPr/>
        </p:nvPicPr>
        <p:blipFill>
          <a:blip r:embed="rId3" cstate="print">
            <a:lum contrast="6000"/>
          </a:blip>
          <a:srcRect l="2477" t="7402" r="12354" b="8635"/>
          <a:stretch>
            <a:fillRect/>
          </a:stretch>
        </p:blipFill>
        <p:spPr bwMode="auto">
          <a:xfrm>
            <a:off x="179512" y="1628800"/>
            <a:ext cx="5905500" cy="4365625"/>
          </a:xfrm>
          <a:prstGeom prst="rect">
            <a:avLst/>
          </a:prstGeom>
          <a:noFill/>
          <a:ln w="57150">
            <a:solidFill>
              <a:srgbClr val="C00000"/>
            </a:solidFill>
            <a:miter lim="800000"/>
            <a:headEnd/>
            <a:tailEnd/>
          </a:ln>
        </p:spPr>
      </p:pic>
      <p:sp>
        <p:nvSpPr>
          <p:cNvPr id="10" name="Title 1"/>
          <p:cNvSpPr>
            <a:spLocks noGrp="1"/>
          </p:cNvSpPr>
          <p:nvPr>
            <p:ph type="title"/>
          </p:nvPr>
        </p:nvSpPr>
        <p:spPr>
          <a:xfrm>
            <a:off x="457200" y="155448"/>
            <a:ext cx="8229600" cy="1252728"/>
          </a:xfrm>
        </p:spPr>
        <p:txBody>
          <a:bodyPr>
            <a:normAutofit/>
          </a:bodyPr>
          <a:lstStyle/>
          <a:p>
            <a:pPr fontAlgn="auto">
              <a:spcAft>
                <a:spcPts val="0"/>
              </a:spcAft>
              <a:defRPr/>
            </a:pPr>
            <a:r>
              <a:rPr lang="en-US" sz="3200" dirty="0" smtClean="0">
                <a:effectLst>
                  <a:outerShdw blurRad="38100" dist="38100" dir="2700000" algn="tl">
                    <a:srgbClr val="000000">
                      <a:alpha val="43137"/>
                    </a:srgbClr>
                  </a:outerShdw>
                </a:effectLst>
              </a:rPr>
              <a:t>I like to take challenges</a:t>
            </a:r>
            <a:endParaRPr lang="lt-LT" sz="3200" dirty="0">
              <a:solidFill>
                <a:schemeClr val="accent1">
                  <a:satMod val="150000"/>
                </a:schemeClr>
              </a:solidFill>
              <a:effectLst>
                <a:outerShdw blurRad="38100" dist="38100" dir="2700000" algn="tl">
                  <a:srgbClr val="000000">
                    <a:alpha val="43137"/>
                  </a:srgbClr>
                </a:outerShdw>
              </a:effectLst>
            </a:endParaRPr>
          </a:p>
        </p:txBody>
      </p:sp>
      <p:pic>
        <p:nvPicPr>
          <p:cNvPr id="6" name="Picture 5" descr="Me in the sea CA.JPG"/>
          <p:cNvPicPr>
            <a:picLocks noChangeAspect="1"/>
          </p:cNvPicPr>
          <p:nvPr/>
        </p:nvPicPr>
        <p:blipFill>
          <a:blip r:embed="rId4" cstate="print"/>
          <a:srcRect l="25339" t="42774" r="34056" b="27784"/>
          <a:stretch>
            <a:fillRect/>
          </a:stretch>
        </p:blipFill>
        <p:spPr>
          <a:xfrm>
            <a:off x="755576" y="1556792"/>
            <a:ext cx="4896544" cy="4733837"/>
          </a:xfrm>
          <a:prstGeom prst="rect">
            <a:avLst/>
          </a:prstGeom>
          <a:ln>
            <a:solidFill>
              <a:srgbClr val="C00000"/>
            </a:solidFill>
          </a:ln>
        </p:spPr>
      </p:pic>
      <p:pic>
        <p:nvPicPr>
          <p:cNvPr id="7" name="Picture 2" descr="I:\FOTO\CALIFORNIA 2012-FOTO\LA foto\P1000815.JPG"/>
          <p:cNvPicPr>
            <a:picLocks noChangeAspect="1" noChangeArrowheads="1"/>
          </p:cNvPicPr>
          <p:nvPr/>
        </p:nvPicPr>
        <p:blipFill>
          <a:blip r:embed="rId5" cstate="print"/>
          <a:srcRect l="31023" t="33200" r="2627" b="18501"/>
          <a:stretch>
            <a:fillRect/>
          </a:stretch>
        </p:blipFill>
        <p:spPr bwMode="auto">
          <a:xfrm>
            <a:off x="755576" y="1556792"/>
            <a:ext cx="4896545" cy="4752528"/>
          </a:xfrm>
          <a:prstGeom prst="rect">
            <a:avLst/>
          </a:prstGeom>
          <a:noFill/>
        </p:spPr>
      </p:pic>
      <p:sp>
        <p:nvSpPr>
          <p:cNvPr id="8" name="Subtitle 2"/>
          <p:cNvSpPr txBox="1">
            <a:spLocks/>
          </p:cNvSpPr>
          <p:nvPr/>
        </p:nvSpPr>
        <p:spPr bwMode="auto">
          <a:xfrm>
            <a:off x="827584" y="1844824"/>
            <a:ext cx="4824536" cy="576064"/>
          </a:xfrm>
          <a:prstGeom prst="rect">
            <a:avLst/>
          </a:prstGeom>
          <a:noFill/>
          <a:ln w="9525">
            <a:noFill/>
            <a:miter lim="800000"/>
            <a:headEnd/>
            <a:tailEnd/>
          </a:ln>
        </p:spPr>
        <p:txBody>
          <a:bodyPr vert="horz" wrap="square" lIns="118872" tIns="0" rIns="4572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chemeClr val="accent1"/>
              </a:buClr>
              <a:buSzPct val="80000"/>
              <a:buFont typeface="Wingdings 2" pitchFamily="18" charset="2"/>
              <a:buNone/>
              <a:tabLst/>
              <a:defRPr/>
            </a:pPr>
            <a:r>
              <a:rPr kumimoji="0" lang="en-US"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dobe Song Std L" pitchFamily="18" charset="-128"/>
                <a:ea typeface="Adobe Song Std L" pitchFamily="18" charset="-128"/>
              </a:rPr>
              <a:t>Maybe next time I will be stronger...</a:t>
            </a:r>
            <a:endParaRPr kumimoji="0" lang="lt-LT"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dobe Song Std L" pitchFamily="18" charset="-128"/>
              <a:ea typeface="Adobe Song Std L"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down)">
                                      <p:cBhvr>
                                        <p:cTn id="7" dur="500"/>
                                        <p:tgtEl>
                                          <p:spTgt spid="10"/>
                                        </p:tgtEl>
                                      </p:cBhvr>
                                    </p:animEffect>
                                  </p:childTnLst>
                                </p:cTn>
                              </p:par>
                            </p:childTnLst>
                          </p:cTn>
                        </p:par>
                        <p:par>
                          <p:cTn id="8" fill="hold">
                            <p:stCondLst>
                              <p:cond delay="500"/>
                            </p:stCondLst>
                            <p:childTnLst>
                              <p:par>
                                <p:cTn id="9" presetID="4" presetClass="exit" presetSubtype="16" fill="hold" nodeType="afterEffect">
                                  <p:stCondLst>
                                    <p:cond delay="0"/>
                                  </p:stCondLst>
                                  <p:childTnLst>
                                    <p:animEffect transition="out" filter="box(in)">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out)">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nodeType="clickEffect">
                                  <p:stCondLst>
                                    <p:cond delay="0"/>
                                  </p:stCondLst>
                                  <p:childTnLst>
                                    <p:animEffect transition="out" filter="box(in)">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out)">
                                      <p:cBhvr>
                                        <p:cTn id="24" dur="500"/>
                                        <p:tgtEl>
                                          <p:spTgt spid="7"/>
                                        </p:tgtEl>
                                      </p:cBhvr>
                                    </p:animEffect>
                                  </p:childTnLst>
                                </p:cTn>
                              </p:par>
                            </p:childTnLst>
                          </p:cTn>
                        </p:par>
                        <p:par>
                          <p:cTn id="25" fill="hold">
                            <p:stCondLst>
                              <p:cond delay="1000"/>
                            </p:stCondLst>
                            <p:childTnLst>
                              <p:par>
                                <p:cTn id="26" presetID="5" presetClass="entr" presetSubtype="5"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915816" y="476672"/>
            <a:ext cx="3024336" cy="720080"/>
          </a:xfrm>
          <a:prstGeom prst="rect">
            <a:avLst/>
          </a:prstGeom>
        </p:spPr>
        <p:txBody>
          <a:bodyPr vert="horz" lIns="91440" rIns="45720" rtlCol="0" anchor="ctr">
            <a:normAutofit fontScale="925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noProof="0" dirty="0" smtClean="0">
                <a:solidFill>
                  <a:srgbClr val="FF0000"/>
                </a:solidFill>
                <a:latin typeface="+mj-lt"/>
                <a:ea typeface="+mj-ea"/>
                <a:cs typeface="+mj-cs"/>
              </a:rPr>
              <a:t>Let’s get serious</a:t>
            </a:r>
            <a:r>
              <a:rPr kumimoji="0" lang="en-US" sz="3200" b="1" i="0" u="none" strike="noStrike" kern="1200" cap="none" spc="0" normalizeH="0" baseline="0" noProof="0" dirty="0" smtClean="0">
                <a:ln>
                  <a:noFill/>
                </a:ln>
                <a:solidFill>
                  <a:srgbClr val="FF0000"/>
                </a:solidFill>
                <a:effectLst/>
                <a:uLnTx/>
                <a:uFillTx/>
                <a:latin typeface="+mj-lt"/>
                <a:ea typeface="+mj-ea"/>
                <a:cs typeface="+mj-cs"/>
              </a:rPr>
              <a:t>!</a:t>
            </a:r>
            <a:endParaRPr kumimoji="0" lang="lt-LT" sz="3200" b="1" i="0" u="none" strike="noStrike" kern="1200" cap="none" spc="0" normalizeH="0" baseline="0" noProof="0" dirty="0">
              <a:ln>
                <a:noFill/>
              </a:ln>
              <a:solidFill>
                <a:srgbClr val="FF0000"/>
              </a:solidFill>
              <a:effectLst/>
              <a:uLnTx/>
              <a:uFillTx/>
              <a:latin typeface="+mj-lt"/>
              <a:ea typeface="+mj-ea"/>
              <a:cs typeface="+mj-cs"/>
            </a:endParaRPr>
          </a:p>
        </p:txBody>
      </p:sp>
      <p:pic>
        <p:nvPicPr>
          <p:cNvPr id="50178" name="Picture 2" descr="https://encrypted-tbn1.gstatic.com/images?q=tbn:ANd9GcQUwMgT_HReF0o6WtOXkXoLagSAn5L0w8Gnxi3PR-EUhUcMBdUU1w"/>
          <p:cNvPicPr>
            <a:picLocks noChangeAspect="1" noChangeArrowheads="1"/>
          </p:cNvPicPr>
          <p:nvPr/>
        </p:nvPicPr>
        <p:blipFill>
          <a:blip r:embed="rId2" cstate="print"/>
          <a:srcRect/>
          <a:stretch>
            <a:fillRect/>
          </a:stretch>
        </p:blipFill>
        <p:spPr bwMode="auto">
          <a:xfrm>
            <a:off x="2843808" y="1628800"/>
            <a:ext cx="3466145" cy="2160240"/>
          </a:xfrm>
          <a:prstGeom prst="rect">
            <a:avLst/>
          </a:prstGeom>
          <a:noFill/>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diamond(out)">
                                      <p:cBhvr>
                                        <p:cTn id="7" dur="1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404664"/>
            <a:ext cx="4968552" cy="792088"/>
          </a:xfrm>
        </p:spPr>
        <p:txBody>
          <a:bodyPr>
            <a:normAutofit/>
          </a:bodyPr>
          <a:lstStyle/>
          <a:p>
            <a:pPr fontAlgn="auto">
              <a:spcAft>
                <a:spcPts val="0"/>
              </a:spcAft>
              <a:defRPr/>
            </a:pPr>
            <a:r>
              <a:rPr lang="lt-LT" sz="3200" dirty="0" smtClean="0"/>
              <a:t>Rational fluid therapy</a:t>
            </a:r>
            <a:endParaRPr lang="lt-LT" sz="3200" b="0" dirty="0">
              <a:solidFill>
                <a:schemeClr val="accent1">
                  <a:satMod val="150000"/>
                </a:schemeClr>
              </a:solidFill>
            </a:endParaRPr>
          </a:p>
        </p:txBody>
      </p:sp>
      <p:sp>
        <p:nvSpPr>
          <p:cNvPr id="3" name="Content Placeholder 2"/>
          <p:cNvSpPr>
            <a:spLocks noGrp="1"/>
          </p:cNvSpPr>
          <p:nvPr>
            <p:ph idx="1"/>
          </p:nvPr>
        </p:nvSpPr>
        <p:spPr>
          <a:xfrm>
            <a:off x="323528" y="2708920"/>
            <a:ext cx="8496944" cy="1440160"/>
          </a:xfrm>
        </p:spPr>
        <p:txBody>
          <a:bodyPr>
            <a:normAutofit/>
          </a:bodyPr>
          <a:lstStyle/>
          <a:p>
            <a:pPr>
              <a:lnSpc>
                <a:spcPct val="80000"/>
              </a:lnSpc>
            </a:pPr>
            <a:r>
              <a:rPr lang="en-GB" sz="2400" dirty="0" smtClean="0"/>
              <a:t>Implementation of rational perioperative fluid management is estimated to contribute to the yearly prevention of 3 million post-operative complications and 800 </a:t>
            </a:r>
            <a:r>
              <a:rPr lang="lt-LT" sz="2400" dirty="0" smtClean="0"/>
              <a:t>000</a:t>
            </a:r>
            <a:r>
              <a:rPr lang="en-GB" sz="2400" dirty="0" smtClean="0"/>
              <a:t> perioperative deaths worldwide</a:t>
            </a:r>
            <a:r>
              <a:rPr lang="lt-LT" sz="2400" dirty="0" smtClean="0"/>
              <a:t> </a:t>
            </a:r>
            <a:r>
              <a:rPr lang="lt-LT" sz="2400" dirty="0" smtClean="0">
                <a:solidFill>
                  <a:srgbClr val="0070C0"/>
                </a:solidFill>
              </a:rPr>
              <a:t>[1]</a:t>
            </a:r>
            <a:r>
              <a:rPr lang="lt-LT" sz="2400" dirty="0" smtClean="0"/>
              <a:t>.</a:t>
            </a:r>
            <a:r>
              <a:rPr lang="en-GB" sz="2400" dirty="0" smtClean="0"/>
              <a:t> </a:t>
            </a:r>
            <a:endParaRPr lang="lt-LT" sz="2200" dirty="0" smtClean="0">
              <a:solidFill>
                <a:srgbClr val="0070C0"/>
              </a:solidFill>
            </a:endParaRPr>
          </a:p>
        </p:txBody>
      </p:sp>
      <p:sp>
        <p:nvSpPr>
          <p:cNvPr id="5" name="Content Placeholder 2"/>
          <p:cNvSpPr txBox="1">
            <a:spLocks/>
          </p:cNvSpPr>
          <p:nvPr/>
        </p:nvSpPr>
        <p:spPr bwMode="auto">
          <a:xfrm>
            <a:off x="3203848" y="6021288"/>
            <a:ext cx="5940152" cy="36004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80000"/>
              </a:lnSpc>
              <a:buClr>
                <a:schemeClr val="accent1"/>
              </a:buClr>
              <a:buSzPct val="80000"/>
            </a:pPr>
            <a:r>
              <a:rPr kumimoji="0" lang="lt-LT" sz="900" b="1" u="none" strike="noStrike" kern="1200" cap="none" spc="0" normalizeH="0" baseline="0" noProof="0" dirty="0" smtClean="0">
                <a:ln>
                  <a:noFill/>
                </a:ln>
                <a:solidFill>
                  <a:srgbClr val="0066FF"/>
                </a:solidFill>
                <a:effectLst/>
                <a:uLnTx/>
                <a:uFillTx/>
                <a:latin typeface="+mn-lt"/>
                <a:ea typeface="+mn-ea"/>
                <a:cs typeface="+mn-cs"/>
              </a:rPr>
              <a:t>[1] </a:t>
            </a:r>
            <a:r>
              <a:rPr lang="en-US" sz="900" i="1" dirty="0" err="1" smtClean="0">
                <a:solidFill>
                  <a:srgbClr val="0066FF"/>
                </a:solidFill>
                <a:latin typeface="+mn-lt"/>
              </a:rPr>
              <a:t>Michard</a:t>
            </a:r>
            <a:r>
              <a:rPr lang="en-US" sz="900" i="1" dirty="0" smtClean="0">
                <a:solidFill>
                  <a:srgbClr val="0066FF"/>
                </a:solidFill>
                <a:latin typeface="+mn-lt"/>
              </a:rPr>
              <a:t> F. the burden of high-risk surgery and the potential benefit of goal-directed strategies. </a:t>
            </a:r>
            <a:r>
              <a:rPr lang="en-US" sz="900" i="1" dirty="0" err="1" smtClean="0">
                <a:solidFill>
                  <a:srgbClr val="0066FF"/>
                </a:solidFill>
                <a:latin typeface="+mn-lt"/>
              </a:rPr>
              <a:t>Crit</a:t>
            </a:r>
            <a:r>
              <a:rPr lang="en-US" sz="900" i="1" dirty="0" smtClean="0">
                <a:solidFill>
                  <a:srgbClr val="0066FF"/>
                </a:solidFill>
                <a:latin typeface="+mn-lt"/>
              </a:rPr>
              <a:t> care 2011; 15:447</a:t>
            </a:r>
            <a:r>
              <a:rPr kumimoji="0" lang="en-GB" sz="900" b="0" i="1" u="none" strike="noStrike" kern="1200" cap="none" spc="0" normalizeH="0" baseline="0" noProof="0" dirty="0" smtClean="0">
                <a:ln>
                  <a:noFill/>
                </a:ln>
                <a:solidFill>
                  <a:srgbClr val="0066FF"/>
                </a:solidFill>
                <a:effectLst/>
                <a:uLnTx/>
                <a:uFillTx/>
                <a:latin typeface="+mn-lt"/>
                <a:ea typeface="+mn-ea"/>
                <a:cs typeface="+mn-cs"/>
              </a:rPr>
              <a:t>.</a:t>
            </a:r>
            <a:endParaRPr kumimoji="0" lang="lt-LT" sz="900" b="0" i="1" u="none" strike="noStrike" kern="1200" cap="none" spc="0" normalizeH="0" baseline="0" noProof="0" dirty="0" smtClean="0">
              <a:ln>
                <a:noFill/>
              </a:ln>
              <a:solidFill>
                <a:srgbClr val="0070C0"/>
              </a:solidFill>
              <a:effectLst/>
              <a:uLnTx/>
              <a:uFillTx/>
              <a:latin typeface="+mn-lt"/>
              <a:ea typeface="+mn-ea"/>
              <a:cs typeface="+mn-cs"/>
            </a:endParaRPr>
          </a:p>
        </p:txBody>
      </p:sp>
      <p:sp>
        <p:nvSpPr>
          <p:cNvPr id="6" name="Content Placeholder 2"/>
          <p:cNvSpPr txBox="1">
            <a:spLocks/>
          </p:cNvSpPr>
          <p:nvPr/>
        </p:nvSpPr>
        <p:spPr bwMode="auto">
          <a:xfrm>
            <a:off x="3203848" y="6381328"/>
            <a:ext cx="5940152" cy="36004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lnSpc>
                <a:spcPct val="80000"/>
              </a:lnSpc>
              <a:buClr>
                <a:schemeClr val="accent1"/>
              </a:buClr>
              <a:buSzPct val="80000"/>
            </a:pPr>
            <a:r>
              <a:rPr kumimoji="0" lang="lt-LT" sz="900" b="1" u="none" strike="noStrike" kern="1200" cap="none" spc="0" normalizeH="0" baseline="0" noProof="0" dirty="0" smtClean="0">
                <a:ln>
                  <a:noFill/>
                </a:ln>
                <a:solidFill>
                  <a:srgbClr val="0066FF"/>
                </a:solidFill>
                <a:effectLst/>
                <a:uLnTx/>
                <a:uFillTx/>
                <a:latin typeface="+mn-lt"/>
                <a:ea typeface="+mn-ea"/>
                <a:cs typeface="+mn-cs"/>
              </a:rPr>
              <a:t>[2] </a:t>
            </a:r>
            <a:r>
              <a:rPr lang="en-US" sz="900" i="1" dirty="0" err="1" smtClean="0">
                <a:solidFill>
                  <a:srgbClr val="0066FF"/>
                </a:solidFill>
                <a:latin typeface="+mn-lt"/>
              </a:rPr>
              <a:t>Mahajan</a:t>
            </a:r>
            <a:r>
              <a:rPr lang="en-US" sz="900" i="1" dirty="0" smtClean="0">
                <a:solidFill>
                  <a:srgbClr val="0066FF"/>
                </a:solidFill>
                <a:latin typeface="+mn-lt"/>
              </a:rPr>
              <a:t>, Reilly CS. Setting research priorities in anaesthesia. BJA 2012; 108(1):1-3</a:t>
            </a:r>
            <a:r>
              <a:rPr lang="lt-LT" sz="900" i="1" dirty="0" smtClean="0">
                <a:solidFill>
                  <a:srgbClr val="0066FF"/>
                </a:solidFill>
                <a:latin typeface="+mn-lt"/>
              </a:rPr>
              <a:t>.</a:t>
            </a:r>
            <a:endParaRPr kumimoji="0" lang="lt-LT" sz="900" b="0" i="1" u="none" strike="noStrike" kern="1200" cap="none" spc="0" normalizeH="0" baseline="0" noProof="0" dirty="0" smtClean="0">
              <a:ln>
                <a:noFill/>
              </a:ln>
              <a:solidFill>
                <a:srgbClr val="0070C0"/>
              </a:solidFill>
              <a:effectLst/>
              <a:uLnTx/>
              <a:uFillTx/>
              <a:latin typeface="+mn-lt"/>
              <a:ea typeface="+mn-ea"/>
              <a:cs typeface="+mn-cs"/>
            </a:endParaRPr>
          </a:p>
        </p:txBody>
      </p:sp>
      <p:sp>
        <p:nvSpPr>
          <p:cNvPr id="7" name="Content Placeholder 2"/>
          <p:cNvSpPr txBox="1">
            <a:spLocks/>
          </p:cNvSpPr>
          <p:nvPr/>
        </p:nvSpPr>
        <p:spPr bwMode="auto">
          <a:xfrm>
            <a:off x="323528" y="2708920"/>
            <a:ext cx="8424936" cy="144016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a:bodyPr>
          <a:lstStyle/>
          <a:p>
            <a:pPr marL="438150" marR="0" lvl="0" indent="-319088" algn="l" defTabSz="914400" rtl="0" eaLnBrk="1" fontAlgn="base" latinLnBrk="0" hangingPunct="1">
              <a:lnSpc>
                <a:spcPct val="80000"/>
              </a:lnSpc>
              <a:spcBef>
                <a:spcPct val="0"/>
              </a:spcBef>
              <a:spcAft>
                <a:spcPct val="0"/>
              </a:spcAft>
              <a:buClr>
                <a:schemeClr val="accent1"/>
              </a:buClr>
              <a:buSzPct val="80000"/>
              <a:buFont typeface="Wingdings 2" pitchFamily="18" charset="2"/>
              <a:buChar char=""/>
              <a:tabLst/>
              <a:defRPr/>
            </a:pPr>
            <a:r>
              <a:rPr kumimoji="0" lang="en-GB" sz="2400" b="0" i="0" u="none" strike="noStrike" kern="1200" cap="none" spc="0" normalizeH="0" baseline="0" noProof="0" dirty="0" smtClean="0">
                <a:ln>
                  <a:noFill/>
                </a:ln>
                <a:solidFill>
                  <a:schemeClr val="tx1"/>
                </a:solidFill>
                <a:effectLst/>
                <a:uLnTx/>
                <a:uFillTx/>
                <a:latin typeface="+mn-lt"/>
                <a:ea typeface="+mn-ea"/>
                <a:cs typeface="+mn-cs"/>
              </a:rPr>
              <a:t> Anaesthetist is usually responsible for the pre- and intra- operative, also close post-operative fluid administration. Optimisation of perioperative fluid therapy is therefore among the research priorities in anaesthesia</a:t>
            </a:r>
            <a:r>
              <a:rPr kumimoji="0" lang="lt-LT" sz="2400" b="0" i="0" u="none" strike="noStrike" kern="1200" cap="none" spc="0" normalizeH="0" baseline="0" noProof="0" dirty="0" smtClean="0">
                <a:ln>
                  <a:noFill/>
                </a:ln>
                <a:solidFill>
                  <a:srgbClr val="0070C0"/>
                </a:solidFill>
                <a:effectLst/>
                <a:uLnTx/>
                <a:uFillTx/>
                <a:latin typeface="+mn-lt"/>
                <a:ea typeface="+mn-ea"/>
                <a:cs typeface="+mn-cs"/>
              </a:rPr>
              <a:t> [2]</a:t>
            </a:r>
            <a:r>
              <a:rPr kumimoji="0" lang="lt-LT" sz="2400" b="0" i="0" u="none" strike="noStrike" kern="1200" cap="none" spc="0" normalizeH="0" baseline="0" noProof="0" dirty="0" smtClean="0">
                <a:ln>
                  <a:noFill/>
                </a:ln>
                <a:solidFill>
                  <a:schemeClr val="tx1"/>
                </a:solidFill>
                <a:effectLst/>
                <a:uLnTx/>
                <a:uFillTx/>
                <a:latin typeface="+mn-lt"/>
                <a:ea typeface="+mn-ea"/>
                <a:cs typeface="+mn-cs"/>
              </a:rPr>
              <a:t>.</a:t>
            </a:r>
            <a:endParaRPr kumimoji="0" lang="lt-LT" sz="2200" b="0" i="0" u="none" strike="noStrike" kern="1200" cap="none" spc="0" normalizeH="0" baseline="0" noProof="0" dirty="0" smtClean="0">
              <a:ln>
                <a:noFill/>
              </a:ln>
              <a:solidFill>
                <a:srgbClr val="0070C0"/>
              </a:solidFill>
              <a:effectLst/>
              <a:uLnTx/>
              <a:uFillTx/>
              <a:latin typeface="+mn-lt"/>
              <a:ea typeface="+mn-ea"/>
              <a:cs typeface="+mn-cs"/>
            </a:endParaRPr>
          </a:p>
        </p:txBody>
      </p:sp>
      <p:pic>
        <p:nvPicPr>
          <p:cNvPr id="8" name="Picture 7" descr="EU Research Funding 2007-2013_For Presentations.BMP"/>
          <p:cNvPicPr>
            <a:picLocks noChangeAspect="1"/>
          </p:cNvPicPr>
          <p:nvPr/>
        </p:nvPicPr>
        <p:blipFill>
          <a:blip r:embed="rId2" cstate="print"/>
          <a:stretch>
            <a:fillRect/>
          </a:stretch>
        </p:blipFill>
        <p:spPr>
          <a:xfrm>
            <a:off x="8316416" y="1"/>
            <a:ext cx="827584" cy="33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1000"/>
                                        <p:tgtEl>
                                          <p:spTgt spid="3">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3">
                                            <p:txEl>
                                              <p:pRg st="0" end="0"/>
                                            </p:txEl>
                                          </p:spTgt>
                                        </p:tgtEl>
                                      </p:cBhvr>
                                    </p:animEffect>
                                    <p:set>
                                      <p:cBhvr>
                                        <p:cTn id="19" dur="1" fill="hold">
                                          <p:stCondLst>
                                            <p:cond delay="499"/>
                                          </p:stCondLst>
                                        </p:cTn>
                                        <p:tgtEl>
                                          <p:spTgt spid="3">
                                            <p:txEl>
                                              <p:pRg st="0" end="0"/>
                                            </p:txEl>
                                          </p:spTgt>
                                        </p:tgtEl>
                                        <p:attrNameLst>
                                          <p:attrName>style.visibility</p:attrName>
                                        </p:attrNameLst>
                                      </p:cBhvr>
                                      <p:to>
                                        <p:strVal val="hidden"/>
                                      </p:to>
                                    </p:set>
                                  </p:childTnLst>
                                </p:cTn>
                              </p:par>
                              <p:par>
                                <p:cTn id="20" presetID="3"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1000"/>
                                        <p:tgtEl>
                                          <p:spTgt spid="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1000"/>
                                        <p:tgtEl>
                                          <p:spTgt spid="6"/>
                                        </p:tgtEl>
                                      </p:cBhvr>
                                    </p:animEffect>
                                  </p:childTnLst>
                                </p:cTn>
                              </p:par>
                              <p:par>
                                <p:cTn id="26" presetID="3" presetClass="exit" presetSubtype="10" fill="hold" grpId="1" nodeType="withEffect">
                                  <p:stCondLst>
                                    <p:cond delay="0"/>
                                  </p:stCondLst>
                                  <p:childTnLst>
                                    <p:animEffect transition="out" filter="blinds(horizontal)">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5" grpId="0"/>
      <p:bldP spid="5" grpId="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28800"/>
            <a:ext cx="8640960" cy="1080120"/>
          </a:xfrm>
        </p:spPr>
        <p:txBody>
          <a:bodyPr>
            <a:normAutofit/>
          </a:bodyPr>
          <a:lstStyle/>
          <a:p>
            <a:pPr>
              <a:lnSpc>
                <a:spcPct val="120000"/>
              </a:lnSpc>
            </a:pPr>
            <a:r>
              <a:rPr lang="en-US" sz="2000" dirty="0" smtClean="0"/>
              <a:t>A need for perioperative hemodynamic optimization makes physiologic sense, and has a growing evidence base*. </a:t>
            </a:r>
            <a:endParaRPr lang="lt-LT" sz="2000" dirty="0" smtClean="0">
              <a:solidFill>
                <a:srgbClr val="0070C0"/>
              </a:solidFill>
            </a:endParaRPr>
          </a:p>
        </p:txBody>
      </p:sp>
      <p:sp>
        <p:nvSpPr>
          <p:cNvPr id="7" name="Content Placeholder 2"/>
          <p:cNvSpPr txBox="1">
            <a:spLocks/>
          </p:cNvSpPr>
          <p:nvPr/>
        </p:nvSpPr>
        <p:spPr bwMode="auto">
          <a:xfrm>
            <a:off x="323528" y="2636912"/>
            <a:ext cx="8424936" cy="1008112"/>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fontScale="92500"/>
          </a:bodyPr>
          <a:lstStyle/>
          <a:p>
            <a:pPr marL="438150" indent="-319088">
              <a:buClr>
                <a:schemeClr val="accent1"/>
              </a:buClr>
              <a:buSzPct val="80000"/>
              <a:buFont typeface="Wingdings 2" pitchFamily="18" charset="2"/>
              <a:buChar char=""/>
              <a:defRPr/>
            </a:pPr>
            <a:r>
              <a:rPr lang="en-US" sz="2200" dirty="0" smtClean="0">
                <a:latin typeface="+mn-lt"/>
              </a:rPr>
              <a:t>The related reduction in complication rates and shorter hospital stays have been widely demonstrated across surgical patient populations</a:t>
            </a:r>
            <a:r>
              <a:rPr kumimoji="0" lang="lt-LT" sz="2200" b="0" i="0" u="none" strike="noStrike" kern="1200" cap="none" spc="0" normalizeH="0" baseline="0" noProof="0" dirty="0" smtClean="0">
                <a:ln>
                  <a:noFill/>
                </a:ln>
                <a:solidFill>
                  <a:schemeClr val="tx1"/>
                </a:solidFill>
                <a:effectLst/>
                <a:uLnTx/>
                <a:uFillTx/>
                <a:latin typeface="+mn-lt"/>
                <a:ea typeface="+mn-ea"/>
                <a:cs typeface="+mn-cs"/>
              </a:rPr>
              <a:t>.</a:t>
            </a:r>
            <a:endParaRPr kumimoji="0" lang="lt-LT" sz="2200" b="0" i="0" u="none" strike="noStrike" kern="1200" cap="none" spc="0" normalizeH="0" baseline="0" noProof="0" dirty="0" smtClean="0">
              <a:ln>
                <a:noFill/>
              </a:ln>
              <a:solidFill>
                <a:srgbClr val="0070C0"/>
              </a:solidFill>
              <a:effectLst/>
              <a:uLnTx/>
              <a:uFillTx/>
              <a:latin typeface="+mn-lt"/>
              <a:ea typeface="+mn-ea"/>
              <a:cs typeface="+mn-cs"/>
            </a:endParaRPr>
          </a:p>
        </p:txBody>
      </p:sp>
      <p:sp>
        <p:nvSpPr>
          <p:cNvPr id="8" name="Content Placeholder 2"/>
          <p:cNvSpPr txBox="1">
            <a:spLocks/>
          </p:cNvSpPr>
          <p:nvPr/>
        </p:nvSpPr>
        <p:spPr bwMode="auto">
          <a:xfrm>
            <a:off x="323528" y="3573016"/>
            <a:ext cx="8820472" cy="1008112"/>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Autofit/>
          </a:bodyPr>
          <a:lstStyle/>
          <a:p>
            <a:pPr marL="438150" indent="-319088">
              <a:buClr>
                <a:schemeClr val="accent1"/>
              </a:buClr>
              <a:buSzPct val="80000"/>
              <a:buFont typeface="Wingdings 2" pitchFamily="18" charset="2"/>
              <a:buChar char=""/>
              <a:defRPr/>
            </a:pPr>
            <a:r>
              <a:rPr lang="en-US" sz="2200" noProof="1" smtClean="0">
                <a:latin typeface="+mn-lt"/>
              </a:rPr>
              <a:t>There is emerging evidence that it may be associated with a long-term survival benefit in high-risk patients</a:t>
            </a:r>
            <a:r>
              <a:rPr kumimoji="0" lang="en-US" sz="2200" b="0" i="0" u="none" strike="noStrike" kern="1200" cap="none" spc="0" normalizeH="0" baseline="0" noProof="1" smtClean="0">
                <a:ln>
                  <a:noFill/>
                </a:ln>
                <a:solidFill>
                  <a:schemeClr val="tx1"/>
                </a:solidFill>
                <a:effectLst/>
                <a:uLnTx/>
                <a:uFillTx/>
                <a:latin typeface="+mn-lt"/>
                <a:ea typeface="+mn-ea"/>
                <a:cs typeface="+mn-cs"/>
              </a:rPr>
              <a:t>.</a:t>
            </a:r>
            <a:endParaRPr kumimoji="0" lang="en-US" sz="2200" b="0" i="0" u="none" strike="noStrike" kern="1200" cap="none" spc="0" normalizeH="0" baseline="0" noProof="1" smtClean="0">
              <a:ln>
                <a:noFill/>
              </a:ln>
              <a:solidFill>
                <a:srgbClr val="0070C0"/>
              </a:solidFill>
              <a:effectLst/>
              <a:uLnTx/>
              <a:uFillTx/>
              <a:latin typeface="+mn-lt"/>
              <a:ea typeface="+mn-ea"/>
              <a:cs typeface="+mn-cs"/>
            </a:endParaRPr>
          </a:p>
        </p:txBody>
      </p:sp>
      <p:sp>
        <p:nvSpPr>
          <p:cNvPr id="10" name="Content Placeholder 2"/>
          <p:cNvSpPr txBox="1">
            <a:spLocks/>
          </p:cNvSpPr>
          <p:nvPr/>
        </p:nvSpPr>
        <p:spPr bwMode="auto">
          <a:xfrm>
            <a:off x="4427984" y="4869160"/>
            <a:ext cx="4464496" cy="360040"/>
          </a:xfrm>
          <a:prstGeom prst="rect">
            <a:avLst/>
          </a:prstGeom>
          <a:noFill/>
          <a:ln w="9525">
            <a:noFill/>
            <a:miter lim="800000"/>
            <a:headEnd/>
            <a:tailEnd/>
          </a:ln>
        </p:spPr>
        <p:txBody>
          <a:bodyPr vert="horz" wrap="square" lIns="54864" tIns="91440" rIns="91440" bIns="45720" numCol="1" anchor="t" anchorCtr="0" compatLnSpc="1">
            <a:prstTxWarp prst="textNoShape">
              <a:avLst/>
            </a:prstTxWarp>
            <a:normAutofit fontScale="85000" lnSpcReduction="20000"/>
          </a:bodyPr>
          <a:lstStyle/>
          <a:p>
            <a:pPr marL="438150" marR="0" lvl="0" indent="-319088" algn="l" defTabSz="914400" rtl="0" eaLnBrk="1" fontAlgn="base" latinLnBrk="0" hangingPunct="1">
              <a:lnSpc>
                <a:spcPct val="120000"/>
              </a:lnSpc>
              <a:spcBef>
                <a:spcPct val="0"/>
              </a:spcBef>
              <a:spcAft>
                <a:spcPct val="0"/>
              </a:spcAft>
              <a:buClr>
                <a:schemeClr val="accent1"/>
              </a:buClr>
              <a:buSzPct val="80000"/>
              <a:buFont typeface="Wingdings 2" pitchFamily="18" charset="2"/>
              <a:buNone/>
              <a:tabLst/>
              <a:defRPr/>
            </a:pPr>
            <a:r>
              <a:rPr kumimoji="0" lang="en-US" sz="1600" b="0" i="0" u="none" strike="noStrike" kern="1200" cap="none" spc="0" normalizeH="0" baseline="0" noProof="0" dirty="0" smtClean="0">
                <a:ln>
                  <a:noFill/>
                </a:ln>
                <a:solidFill>
                  <a:srgbClr val="C00000"/>
                </a:solidFill>
                <a:effectLst/>
                <a:uLnTx/>
                <a:uFillTx/>
                <a:latin typeface="+mn-lt"/>
                <a:ea typeface="+mn-ea"/>
                <a:cs typeface="+mn-cs"/>
              </a:rPr>
              <a:t>* Miller TE, et al</a:t>
            </a:r>
            <a:r>
              <a:rPr kumimoji="0" lang="en-US" sz="1600" b="1" i="0" u="none" strike="noStrike" kern="1200" cap="none" spc="0" normalizeH="0" baseline="0" noProof="0" dirty="0" smtClean="0">
                <a:ln>
                  <a:noFill/>
                </a:ln>
                <a:solidFill>
                  <a:srgbClr val="C00000"/>
                </a:solidFill>
                <a:effectLst/>
                <a:uLnTx/>
                <a:uFillTx/>
                <a:latin typeface="+mn-lt"/>
                <a:ea typeface="+mn-ea"/>
                <a:cs typeface="+mn-cs"/>
              </a:rPr>
              <a:t>. </a:t>
            </a:r>
            <a:r>
              <a:rPr kumimoji="0" lang="en-US" sz="1600" b="1" i="1" u="none" strike="noStrike" kern="1200" cap="none" spc="0" normalizeH="0" baseline="0" noProof="0" dirty="0" err="1" smtClean="0">
                <a:ln>
                  <a:noFill/>
                </a:ln>
                <a:solidFill>
                  <a:srgbClr val="C00000"/>
                </a:solidFill>
                <a:effectLst/>
                <a:uLnTx/>
                <a:uFillTx/>
                <a:latin typeface="+mn-lt"/>
                <a:ea typeface="+mn-ea"/>
                <a:cs typeface="+mn-cs"/>
              </a:rPr>
              <a:t>Anesth</a:t>
            </a:r>
            <a:r>
              <a:rPr kumimoji="0" lang="en-US" sz="1600" b="1" i="1" u="none" strike="noStrike" kern="1200" cap="none" spc="0" normalizeH="0" baseline="0" noProof="0" dirty="0" smtClean="0">
                <a:ln>
                  <a:noFill/>
                </a:ln>
                <a:solidFill>
                  <a:srgbClr val="C00000"/>
                </a:solidFill>
                <a:effectLst/>
                <a:uLnTx/>
                <a:uFillTx/>
                <a:latin typeface="+mn-lt"/>
                <a:ea typeface="+mn-ea"/>
                <a:cs typeface="+mn-cs"/>
              </a:rPr>
              <a:t> </a:t>
            </a:r>
            <a:r>
              <a:rPr kumimoji="0" lang="en-US" sz="1600" b="1" i="1" u="none" strike="noStrike" kern="1200" cap="none" spc="0" normalizeH="0" baseline="0" noProof="0" dirty="0" err="1" smtClean="0">
                <a:ln>
                  <a:noFill/>
                </a:ln>
                <a:solidFill>
                  <a:srgbClr val="C00000"/>
                </a:solidFill>
                <a:effectLst/>
                <a:uLnTx/>
                <a:uFillTx/>
                <a:latin typeface="+mn-lt"/>
                <a:ea typeface="+mn-ea"/>
                <a:cs typeface="+mn-cs"/>
              </a:rPr>
              <a:t>Analg</a:t>
            </a:r>
            <a:r>
              <a:rPr kumimoji="0" lang="en-US" sz="1600" b="0" i="0" u="none" strike="noStrike" kern="1200" cap="none" spc="0" normalizeH="0" baseline="0" noProof="0" dirty="0" smtClean="0">
                <a:ln>
                  <a:noFill/>
                </a:ln>
                <a:solidFill>
                  <a:srgbClr val="C00000"/>
                </a:solidFill>
                <a:effectLst/>
                <a:uLnTx/>
                <a:uFillTx/>
                <a:latin typeface="+mn-lt"/>
                <a:ea typeface="+mn-ea"/>
                <a:cs typeface="+mn-cs"/>
              </a:rPr>
              <a:t> 2011,</a:t>
            </a:r>
            <a:r>
              <a:rPr kumimoji="0" lang="en-US" sz="1600" b="0" i="0" u="none" strike="noStrike" kern="1200" cap="none" spc="0" normalizeH="0" noProof="0" dirty="0" smtClean="0">
                <a:ln>
                  <a:noFill/>
                </a:ln>
                <a:solidFill>
                  <a:srgbClr val="C00000"/>
                </a:solidFill>
                <a:effectLst/>
                <a:uLnTx/>
                <a:uFillTx/>
                <a:latin typeface="+mn-lt"/>
                <a:ea typeface="+mn-ea"/>
                <a:cs typeface="+mn-cs"/>
              </a:rPr>
              <a:t> 112 (6):1274-6</a:t>
            </a:r>
            <a:r>
              <a:rPr kumimoji="0" lang="en-US" sz="1600" b="0" i="0" u="none" strike="noStrike" kern="1200" cap="none" spc="0" normalizeH="0" baseline="0" noProof="0" dirty="0" smtClean="0">
                <a:ln>
                  <a:noFill/>
                </a:ln>
                <a:solidFill>
                  <a:srgbClr val="C00000"/>
                </a:solidFill>
                <a:effectLst/>
                <a:uLnTx/>
                <a:uFillTx/>
                <a:latin typeface="+mn-lt"/>
                <a:ea typeface="+mn-ea"/>
                <a:cs typeface="+mn-cs"/>
              </a:rPr>
              <a:t>. </a:t>
            </a:r>
            <a:endParaRPr kumimoji="0" lang="lt-LT" sz="1600" b="0" i="0" u="none" strike="noStrike" kern="1200" cap="none" spc="0" normalizeH="0" baseline="0" noProof="0" dirty="0" smtClean="0">
              <a:ln>
                <a:noFill/>
              </a:ln>
              <a:solidFill>
                <a:srgbClr val="C00000"/>
              </a:solidFill>
              <a:effectLst/>
              <a:uLnTx/>
              <a:uFillTx/>
              <a:latin typeface="+mn-lt"/>
              <a:ea typeface="+mn-ea"/>
              <a:cs typeface="+mn-cs"/>
            </a:endParaRPr>
          </a:p>
        </p:txBody>
      </p:sp>
      <p:pic>
        <p:nvPicPr>
          <p:cNvPr id="6" name="Picture 5" descr="EU Research Funding 2007-2013_For Presentations.BMP"/>
          <p:cNvPicPr>
            <a:picLocks noChangeAspect="1"/>
          </p:cNvPicPr>
          <p:nvPr/>
        </p:nvPicPr>
        <p:blipFill>
          <a:blip r:embed="rId2" cstate="print"/>
          <a:stretch>
            <a:fillRect/>
          </a:stretch>
        </p:blipFill>
        <p:spPr>
          <a:xfrm>
            <a:off x="8316416" y="1"/>
            <a:ext cx="827584" cy="335200"/>
          </a:xfrm>
          <a:prstGeom prst="rect">
            <a:avLst/>
          </a:prstGeom>
        </p:spPr>
      </p:pic>
      <p:sp>
        <p:nvSpPr>
          <p:cNvPr id="9" name="Title 1"/>
          <p:cNvSpPr>
            <a:spLocks noGrp="1"/>
          </p:cNvSpPr>
          <p:nvPr>
            <p:ph type="title"/>
          </p:nvPr>
        </p:nvSpPr>
        <p:spPr>
          <a:xfrm>
            <a:off x="2267744" y="404664"/>
            <a:ext cx="4968552" cy="792088"/>
          </a:xfrm>
        </p:spPr>
        <p:txBody>
          <a:bodyPr>
            <a:normAutofit/>
          </a:bodyPr>
          <a:lstStyle/>
          <a:p>
            <a:pPr fontAlgn="auto">
              <a:spcAft>
                <a:spcPts val="0"/>
              </a:spcAft>
              <a:defRPr/>
            </a:pPr>
            <a:r>
              <a:rPr lang="lt-LT" sz="3200" dirty="0" smtClean="0"/>
              <a:t>Rational fluid therapy</a:t>
            </a:r>
            <a:endParaRPr lang="lt-LT" sz="3200" b="0" dirty="0">
              <a:solidFill>
                <a:schemeClr val="accent1">
                  <a:satMod val="1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linds(horizont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10"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Numatytasis dizainas">
  <a:themeElements>
    <a:clrScheme name="Numatytasis dizain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umatytasis dizain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0"/>
          </a:schemeClr>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alpha val="0"/>
          </a:schemeClr>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Numatytasis dizain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umatytasis dizain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umatytasis dizain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umatytasis dizain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umatytasis dizain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umatytasis dizain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umatytasis dizain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umatytasis dizain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umatytasis dizain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umatytasis dizain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umatytasis dizain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umatytasis dizain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2876194</TotalTime>
  <Words>2702</Words>
  <Application>Microsoft Office PowerPoint</Application>
  <PresentationFormat>On-screen Show (4:3)</PresentationFormat>
  <Paragraphs>233</Paragraphs>
  <Slides>55</Slides>
  <Notes>10</Notes>
  <HiddenSlides>0</HiddenSlides>
  <MMClips>2</MMClips>
  <ScaleCrop>false</ScaleCrop>
  <HeadingPairs>
    <vt:vector size="6" baseType="variant">
      <vt:variant>
        <vt:lpstr>Theme</vt:lpstr>
      </vt:variant>
      <vt:variant>
        <vt:i4>3</vt:i4>
      </vt:variant>
      <vt:variant>
        <vt:lpstr>Embedded OLE Servers</vt:lpstr>
      </vt:variant>
      <vt:variant>
        <vt:i4>0</vt:i4>
      </vt:variant>
      <vt:variant>
        <vt:lpstr>Slide Titles</vt:lpstr>
      </vt:variant>
      <vt:variant>
        <vt:i4>55</vt:i4>
      </vt:variant>
    </vt:vector>
  </HeadingPairs>
  <TitlesOfParts>
    <vt:vector size="58" baseType="lpstr">
      <vt:lpstr>Module</vt:lpstr>
      <vt:lpstr>Numatytasis dizainas</vt:lpstr>
      <vt:lpstr>1_Module</vt:lpstr>
      <vt:lpstr>Advance in perioperative fluid therapy: from fixed volume to individual approach, from individual practices to decision-support and closed loop systems</vt:lpstr>
      <vt:lpstr>Conflict of interest</vt:lpstr>
      <vt:lpstr>I am from Lithuania</vt:lpstr>
      <vt:lpstr>I am from Lithuania</vt:lpstr>
      <vt:lpstr>Most of the time I spend at work</vt:lpstr>
      <vt:lpstr>I like to take challenges</vt:lpstr>
      <vt:lpstr>PowerPoint Presentation</vt:lpstr>
      <vt:lpstr>Rational fluid therapy</vt:lpstr>
      <vt:lpstr>Rational fluid therapy</vt:lpstr>
      <vt:lpstr>Rational fluid therapy</vt:lpstr>
      <vt:lpstr>PowerPoint Presentation</vt:lpstr>
      <vt:lpstr>Rational fluid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‘transcapillary reflux’ model</vt:lpstr>
      <vt:lpstr>PowerPoint Presentation</vt:lpstr>
      <vt:lpstr>Clinical interpretation of noninvasive Hb: capillary rather than large vessel</vt:lpstr>
      <vt:lpstr>The mVLT method: how it works</vt:lpstr>
      <vt:lpstr>Hemodilution non-responsiveness: the dilution plateau</vt:lpstr>
      <vt:lpstr>Dilution non-responsiveness: dilution plateau</vt:lpstr>
      <vt:lpstr>Preliminary clinical evidence</vt:lpstr>
      <vt:lpstr>PowerPoint Presentation</vt:lpstr>
      <vt:lpstr>From hemoglobin to plasma dilution</vt:lpstr>
      <vt:lpstr>From plasma dilution to plasma dilution efficacy</vt:lpstr>
      <vt:lpstr>From plasma dilution to plasma dilution efficacy</vt:lpstr>
      <vt:lpstr>Preliminary clinical evidence</vt:lpstr>
      <vt:lpstr>Re-hydrating interstitial fluid accumulation</vt:lpstr>
      <vt:lpstr>PowerPoint Presentation</vt:lpstr>
      <vt:lpstr>The theory behind the reported differences in large vessel (arterial) and small vessel (capillary) plasma dilution during mVLT</vt:lpstr>
      <vt:lpstr>Preliminary clinical evidence</vt:lpstr>
      <vt:lpstr>The conclusive hypothesis</vt:lpstr>
      <vt:lpstr>Transcapillary reflux – is it regional or the whole body state?</vt:lpstr>
      <vt:lpstr>Patient optimization strategies in practice</vt:lpstr>
      <vt:lpstr>Automated Decision Support (ADS) systems</vt:lpstr>
      <vt:lpstr>Automated Decision Support (ADS) systems</vt:lpstr>
      <vt:lpstr>There are dreamers and believers !</vt:lpstr>
      <vt:lpstr>There are pioneers !</vt:lpstr>
      <vt:lpstr>They are not alone!</vt:lpstr>
      <vt:lpstr>They are not alone!</vt:lpstr>
      <vt:lpstr>PowerPoint Presentation</vt:lpstr>
      <vt:lpstr>Acknowledgement</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Chirurginiams ir intensyvios terapijos pacientams skiriamos skysčių terapijos atsako stebėjimas</dc:title>
  <dc:creator>Salomeja</dc:creator>
  <cp:lastModifiedBy>RUMELA BASU</cp:lastModifiedBy>
  <cp:revision>629</cp:revision>
  <dcterms:created xsi:type="dcterms:W3CDTF">2011-03-07T17:25:03Z</dcterms:created>
  <dcterms:modified xsi:type="dcterms:W3CDTF">2014-11-20T15:05:42Z</dcterms:modified>
</cp:coreProperties>
</file>