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2" r:id="rId4"/>
    <p:sldId id="260" r:id="rId5"/>
    <p:sldId id="269" r:id="rId6"/>
    <p:sldId id="270" r:id="rId7"/>
    <p:sldId id="271" r:id="rId8"/>
    <p:sldId id="272" r:id="rId9"/>
    <p:sldId id="273" r:id="rId10"/>
    <p:sldId id="257" r:id="rId11"/>
    <p:sldId id="258" r:id="rId12"/>
    <p:sldId id="263" r:id="rId13"/>
    <p:sldId id="264" r:id="rId14"/>
    <p:sldId id="265" r:id="rId15"/>
    <p:sldId id="261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drey Steenbeek" initials="AS" lastIdx="12" clrIdx="0"/>
  <p:cmAuthor id="1" name="Amber Cragg" initials="AC" lastIdx="11" clrIdx="1">
    <p:extLst>
      <p:ext uri="{19B8F6BF-5375-455C-9EA6-DF929625EA0E}">
        <p15:presenceInfo xmlns:p15="http://schemas.microsoft.com/office/powerpoint/2012/main" xmlns="" userId="9b4e90cd20f40f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379" autoAdjust="0"/>
  </p:normalViewPr>
  <p:slideViewPr>
    <p:cSldViewPr snapToGrid="0">
      <p:cViewPr varScale="1">
        <p:scale>
          <a:sx n="58" d="100"/>
          <a:sy n="58" d="100"/>
        </p:scale>
        <p:origin x="-84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3T23:23:35.716" idx="12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D7AC6-D8CA-F842-BE6F-2600F26A83AA}" type="datetimeFigureOut">
              <a:rPr lang="en-US" smtClean="0"/>
              <a:t>2015-07-01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9431-9CE0-414A-AF78-476DA114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8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1362-A247-47A4-9B09-D4A30D55A978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C8D5D-2367-4A07-B806-12D8C5801A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2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199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May</a:t>
            </a:r>
            <a:r>
              <a:rPr lang="en-CA" baseline="0" dirty="0" smtClean="0"/>
              <a:t> want to put special programming in place for international students to meet their unique language/cultural needs.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9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Wide range of</a:t>
            </a:r>
            <a:r>
              <a:rPr lang="en-CA" baseline="0" dirty="0" smtClean="0"/>
              <a:t> topics included in the knowledge score makes this less likely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49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13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46, 969 approximate</a:t>
            </a:r>
            <a:r>
              <a:rPr lang="en-CA" baseline="0" dirty="0" smtClean="0"/>
              <a:t> total of undergraduate students 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46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52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Interesting to note that</a:t>
            </a:r>
            <a:r>
              <a:rPr lang="en-CA" baseline="0" dirty="0" smtClean="0"/>
              <a:t> the level of perceived risk did not equal that of the actual risk determined based on sexual risk behaviours.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Over 22% of the sexually active female university students aged 19-29 in the sample population had never had been screened for HPV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9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According to the univariable</a:t>
            </a:r>
            <a:r>
              <a:rPr lang="en-CA" baseline="0" dirty="0" smtClean="0"/>
              <a:t> analyses, t</a:t>
            </a:r>
            <a:r>
              <a:rPr lang="en-CA" dirty="0" smtClean="0"/>
              <a:t>hose</a:t>
            </a:r>
            <a:r>
              <a:rPr lang="en-CA" baseline="0" dirty="0" smtClean="0"/>
              <a:t> engaging in moderate or higher risk HPV sexual behaviours were more likely to have undergone HPV screening than those engaging in lower risk sexual behaviours. </a:t>
            </a:r>
            <a:r>
              <a:rPr lang="en-CA" baseline="0" dirty="0" smtClean="0"/>
              <a:t>This could be because practitioners are pushing the testing as opposed to student driven 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There was not a significant difference in lifetime HPV screening between the higher and moderate risk groups (as seen by the overlapping confidence intervals</a:t>
            </a:r>
            <a:r>
              <a:rPr lang="en-CA" baseline="0" dirty="0" smtClean="0"/>
              <a:t>) but there was a significant difference between moderate/high and low risk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76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Significant</a:t>
            </a:r>
            <a:r>
              <a:rPr lang="en-CA" baseline="0" dirty="0" smtClean="0"/>
              <a:t> f</a:t>
            </a:r>
            <a:r>
              <a:rPr lang="en-CA" dirty="0" smtClean="0"/>
              <a:t>acilitators of use (green)</a:t>
            </a:r>
          </a:p>
          <a:p>
            <a:r>
              <a:rPr lang="en-CA" dirty="0" smtClean="0"/>
              <a:t>Significant barriers to use (orange</a:t>
            </a:r>
            <a:r>
              <a:rPr lang="en-CA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So as</a:t>
            </a:r>
            <a:r>
              <a:rPr lang="en-CA" baseline="0" dirty="0" smtClean="0"/>
              <a:t> they increase in age they are more likely to get tested OR is greater than 1 </a:t>
            </a:r>
          </a:p>
          <a:p>
            <a:endParaRPr lang="en-CA" baseline="0" dirty="0" smtClean="0"/>
          </a:p>
          <a:p>
            <a:r>
              <a:rPr lang="en-CA" baseline="0" dirty="0" smtClean="0"/>
              <a:t>Not 100% heterosexual includes- mostly heterosexual, bisexual, mostly homosexual or homosexual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26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Significant</a:t>
            </a:r>
            <a:r>
              <a:rPr lang="en-CA" baseline="0" dirty="0" smtClean="0"/>
              <a:t> f</a:t>
            </a:r>
            <a:r>
              <a:rPr lang="en-CA" dirty="0" smtClean="0"/>
              <a:t>acilitators of use (green)</a:t>
            </a:r>
          </a:p>
          <a:p>
            <a:r>
              <a:rPr lang="en-CA" dirty="0" smtClean="0"/>
              <a:t>Significant barriers to use (orange)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21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C8D5D-2367-4A07-B806-12D8C5801A0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313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08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77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5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9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79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0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01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00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0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11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59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B38F2EC-6EC3-4501-AE67-54D9BDC7CC0E}" type="datetimeFigureOut">
              <a:rPr lang="en-CA" smtClean="0"/>
              <a:t>2015-07-01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186AC5-E265-4D2B-930E-1A6A1A60B27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52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2" y="264359"/>
            <a:ext cx="11610809" cy="1695344"/>
          </a:xfrm>
        </p:spPr>
        <p:txBody>
          <a:bodyPr>
            <a:noAutofit/>
          </a:bodyPr>
          <a:lstStyle/>
          <a:p>
            <a:r>
              <a:rPr lang="en-CA" dirty="0"/>
              <a:t>Predictors of pap screening rates among female university students in Maritime Canada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645" y="1939860"/>
            <a:ext cx="11117540" cy="590321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CA" sz="1800" dirty="0" smtClean="0"/>
              <a:t>Steenbeek</a:t>
            </a:r>
            <a:r>
              <a:rPr lang="en-C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CA" sz="1800" dirty="0" smtClean="0"/>
              <a:t>,  A. Cragg</a:t>
            </a:r>
            <a:r>
              <a:rPr lang="en-C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1800" dirty="0" smtClean="0"/>
              <a:t>,</a:t>
            </a:r>
            <a:r>
              <a:rPr lang="en-CA" sz="1800" baseline="30000" dirty="0" smtClean="0"/>
              <a:t> </a:t>
            </a:r>
            <a:r>
              <a:rPr lang="en-CA" sz="1800" dirty="0" smtClean="0"/>
              <a:t> </a:t>
            </a:r>
            <a:r>
              <a:rPr lang="en-CA" sz="1800" dirty="0"/>
              <a:t>M. </a:t>
            </a:r>
            <a:r>
              <a:rPr lang="en-CA" sz="1800" dirty="0" smtClean="0"/>
              <a:t>Asbridge</a:t>
            </a:r>
            <a:r>
              <a:rPr lang="en-C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1800" dirty="0" smtClean="0"/>
              <a:t> P</a:t>
            </a:r>
            <a:r>
              <a:rPr lang="en-CA" sz="1800" dirty="0"/>
              <a:t>. </a:t>
            </a:r>
            <a:r>
              <a:rPr lang="en-CA" sz="1800" dirty="0" smtClean="0"/>
              <a:t>Andreou</a:t>
            </a:r>
            <a:r>
              <a:rPr lang="en-C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CA" sz="1800" dirty="0"/>
              <a:t>&amp;</a:t>
            </a:r>
            <a:r>
              <a:rPr lang="en-CA" sz="1800" dirty="0" smtClean="0"/>
              <a:t> </a:t>
            </a:r>
            <a:r>
              <a:rPr lang="en-CA" sz="1800" dirty="0"/>
              <a:t>D. </a:t>
            </a:r>
            <a:r>
              <a:rPr lang="en-CA" sz="1800" dirty="0" smtClean="0"/>
              <a:t>Langille</a:t>
            </a:r>
            <a:r>
              <a:rPr lang="en-CA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buAutoNum type="alphaUcPeriod"/>
            </a:pPr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01034" y="3436902"/>
            <a:ext cx="10993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aseline="30000" dirty="0">
                <a:solidFill>
                  <a:schemeClr val="bg1"/>
                </a:solidFill>
              </a:rPr>
              <a:t>1</a:t>
            </a:r>
            <a:r>
              <a:rPr lang="en-CA" sz="2000" dirty="0">
                <a:solidFill>
                  <a:schemeClr val="bg1"/>
                </a:solidFill>
              </a:rPr>
              <a:t>Department of Nursing, Dalhousie </a:t>
            </a:r>
            <a:r>
              <a:rPr lang="en-CA" sz="2000" dirty="0" smtClean="0">
                <a:solidFill>
                  <a:schemeClr val="bg1"/>
                </a:solidFill>
              </a:rPr>
              <a:t>University</a:t>
            </a:r>
          </a:p>
          <a:p>
            <a:r>
              <a:rPr lang="en-CA" sz="2000" baseline="30000" dirty="0" smtClean="0">
                <a:solidFill>
                  <a:schemeClr val="bg1"/>
                </a:solidFill>
              </a:rPr>
              <a:t>2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Department of Community Health &amp; Epidemiology</a:t>
            </a:r>
            <a:r>
              <a:rPr lang="en-CA" sz="2000" dirty="0" smtClean="0">
                <a:solidFill>
                  <a:schemeClr val="bg1"/>
                </a:solidFill>
              </a:rPr>
              <a:t>, Dalhousie </a:t>
            </a:r>
            <a:r>
              <a:rPr lang="en-CA" sz="2000" dirty="0">
                <a:solidFill>
                  <a:schemeClr val="bg1"/>
                </a:solidFill>
              </a:rPr>
              <a:t>University</a:t>
            </a:r>
          </a:p>
          <a:p>
            <a:endParaRPr lang="en-CA" dirty="0"/>
          </a:p>
        </p:txBody>
      </p:sp>
      <p:pic>
        <p:nvPicPr>
          <p:cNvPr id="5" name="Picture 4" descr="03 DAL FullMark-Gd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6" y="5140101"/>
            <a:ext cx="2727516" cy="90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42849" y="4662944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Presenter: Dr. Audrey Steenbeek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Associate Professor</a:t>
            </a:r>
          </a:p>
          <a:p>
            <a:r>
              <a:rPr lang="en-US" dirty="0">
                <a:solidFill>
                  <a:schemeClr val="bg1"/>
                </a:solidFill>
              </a:rPr>
              <a:t>	 </a:t>
            </a:r>
            <a:r>
              <a:rPr lang="en-US" dirty="0" smtClean="0">
                <a:solidFill>
                  <a:schemeClr val="bg1"/>
                </a:solidFill>
              </a:rPr>
              <a:t> Dalhousie University School of Nursing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a.steenbek@dal.ca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9823" y="618565"/>
            <a:ext cx="2790919" cy="82027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Results</a:t>
            </a:r>
            <a:endParaRPr lang="en-C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654996"/>
              </p:ext>
            </p:extLst>
          </p:nvPr>
        </p:nvGraphicFramePr>
        <p:xfrm>
          <a:off x="3372971" y="444313"/>
          <a:ext cx="8686802" cy="62345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660246"/>
                <a:gridCol w="4026556"/>
              </a:tblGrid>
              <a:tr h="686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Demographic Variables of Interest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2000" dirty="0">
                          <a:effectLst/>
                        </a:rPr>
                        <a:t>Weighted Population Mean or Proportion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1613" marR="41613" marT="0" marB="0"/>
                </a:tc>
              </a:tr>
              <a:tr h="343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 (range: 19-29)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58900" lvl="2" indent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   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(21.5-21.7)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of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471805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(9.2 – 11.2)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(23.3 – 26.2)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(25.0 – 28.0)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Fourth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(26.3 – 29.3)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(&gt;Fourth)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(9.7 – 11.8)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4229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Caucasian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7.4%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– 8.3)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100%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Heterosexual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(35.1– 38.4)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Religion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Very/Fairly Important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(25.9 – 29.0)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Arrangement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Residence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(12.4 – 14.7)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Alone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 – 8.4)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Parent(s)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(19.5 – 22.3)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Romantic Partner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(18.6 – 21.4)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  <a:tr h="34306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Roommate(s)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386205" lvl="2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(36.4 – 39.6)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13" marR="41613" marT="0" marB="0"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49823" y="1306046"/>
            <a:ext cx="2790919" cy="3811588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1a.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Demographic characteristics of the weighted sample population (N=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4007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)</a:t>
            </a:r>
            <a:endParaRPr lang="en-CA" sz="2200" dirty="0" smtClean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6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6375" y="618565"/>
            <a:ext cx="2952284" cy="820271"/>
          </a:xfrm>
        </p:spPr>
        <p:txBody>
          <a:bodyPr/>
          <a:lstStyle/>
          <a:p>
            <a:r>
              <a:rPr lang="en-CA" sz="3600" b="1" dirty="0" smtClean="0"/>
              <a:t>Results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77095"/>
              </p:ext>
            </p:extLst>
          </p:nvPr>
        </p:nvGraphicFramePr>
        <p:xfrm>
          <a:off x="3520049" y="271453"/>
          <a:ext cx="8367714" cy="640081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181599"/>
                <a:gridCol w="3186115"/>
              </a:tblGrid>
              <a:tr h="1010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Behavioural</a:t>
                      </a:r>
                      <a:r>
                        <a:rPr lang="en-US" sz="2000" dirty="0" smtClean="0">
                          <a:effectLst/>
                        </a:rPr>
                        <a:t> &amp;</a:t>
                      </a:r>
                      <a:r>
                        <a:rPr lang="en-US" sz="2000" baseline="0" dirty="0" smtClean="0">
                          <a:effectLst/>
                        </a:rPr>
                        <a:t> Psychosocial Variables of Interest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1613" marR="41613" marT="0" marB="0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2000" dirty="0">
                          <a:effectLst/>
                        </a:rPr>
                        <a:t>Weighted Population Mean or Proportion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12700" algn="ctr"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1613" marR="41613" marT="0" marB="0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Forced to Have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– 9.7)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 Binge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Drinker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53.1%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(51.5 – 54.8)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Marijuana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4.7%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 – 5.4)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HPV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marL="52324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(32.0 – 35.2)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marL="52324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(48.1 – 51.5)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marL="52324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(15.3 – 17.8)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Self-Perceived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6.9%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– 7.8)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6737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Perception of Peer Sexual Risk Taking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(range: 9-45)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 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19.5-19.9)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6737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Health Knowledge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(range: 0-12)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   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– 8.9)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6737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Barriers to Help Seeking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(range:</a:t>
                      </a:r>
                      <a:r>
                        <a:rPr lang="en-US" sz="20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8-40)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22.4-22.8)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At-Risk of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(33.3 – 36.5)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  <a:tr h="336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PAP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Tested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  <a:tc>
                  <a:txBody>
                    <a:bodyPr/>
                    <a:lstStyle/>
                    <a:p>
                      <a:pPr marL="471805" lvl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22.2%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(20.8 – 23.5)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00" marR="43200" marT="0" marB="0" anchor="ctr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36375" y="1438836"/>
            <a:ext cx="2737132" cy="3603811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1b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Behavioural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&amp; psychosocial characteristics of the weighted sample population (N=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4007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)</a:t>
            </a:r>
            <a:endParaRPr lang="en-CA" sz="2200" dirty="0" smtClean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2176" y="6297144"/>
            <a:ext cx="8279504" cy="38971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561090" y="3263153"/>
            <a:ext cx="8358187" cy="73510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97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722" y="623060"/>
            <a:ext cx="3412584" cy="829221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Results</a:t>
            </a:r>
            <a:endParaRPr lang="en-CA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88937"/>
              </p:ext>
            </p:extLst>
          </p:nvPr>
        </p:nvGraphicFramePr>
        <p:xfrm>
          <a:off x="4182036" y="1114754"/>
          <a:ext cx="7533714" cy="399766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65452"/>
                <a:gridCol w="2105594"/>
                <a:gridCol w="2407024"/>
                <a:gridCol w="1455644"/>
              </a:tblGrid>
              <a:tr h="999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of HPV Risk Behaviour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Weighted Proportion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Unadjusted OR </a:t>
                      </a:r>
                      <a:endParaRPr lang="en-C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r>
                        <a:rPr lang="en-US" sz="1600" baseline="30000" dirty="0">
                          <a:effectLst/>
                        </a:rPr>
                        <a:t> *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p-values</a:t>
                      </a:r>
                      <a:endParaRPr lang="en-CA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(n=676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 (79.6, 85.5)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  (1.64, 2.62) 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(n=1992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81.9 (80.1, 83.6)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  (1.74, 2.26)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  <a:r>
                        <a:rPr lang="en-US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(n=1339</a:t>
                      </a: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 (66.9, 72.1)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298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  Intraclass correlation at the university-level accounted for statistically without including university in the model</a:t>
                      </a:r>
                      <a:endParaRPr lang="en-CA" sz="2400" b="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6722" y="1312575"/>
            <a:ext cx="3573949" cy="3773775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.  Weighted </a:t>
            </a:r>
            <a:r>
              <a:rPr lang="en-US" sz="2200" dirty="0">
                <a:solidFill>
                  <a:schemeClr val="tx1"/>
                </a:solidFill>
              </a:rPr>
              <a:t>proportion of the study population (N=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4007</a:t>
            </a:r>
            <a:r>
              <a:rPr lang="en-US" sz="2200" dirty="0">
                <a:solidFill>
                  <a:schemeClr val="tx1"/>
                </a:solidFill>
              </a:rPr>
              <a:t>) ever PAP tested stratified by level of HPV risk behaviour and the unadjusted association between ever PAP and level of HPV risk behaviour</a:t>
            </a:r>
            <a:endParaRPr lang="en-CA" sz="2200" dirty="0">
              <a:solidFill>
                <a:schemeClr val="tx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61" y="570335"/>
            <a:ext cx="3688927" cy="838050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Results</a:t>
            </a:r>
            <a:endParaRPr lang="en-CA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752757"/>
              </p:ext>
            </p:extLst>
          </p:nvPr>
        </p:nvGraphicFramePr>
        <p:xfrm>
          <a:off x="4423501" y="0"/>
          <a:ext cx="7533090" cy="660883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94687"/>
                <a:gridCol w="2506256"/>
                <a:gridCol w="1432147"/>
              </a:tblGrid>
              <a:tr h="3695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Covariates of Interest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 (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 (1.22-1.38)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Caucasian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 (1.62-2.67)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100% Heterosexual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 (1.01-1.40)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of Study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  (0.64-1.63)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0.9392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Third 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  (0.73-1.96)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0.4813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Fourth 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  (0.85-2.51)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0.1654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  (0.92-3.85)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0.0810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 Less/Not Important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  (1.02-1.38)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0.0313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Arrangements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Parent(s)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 (0.71-2.52)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0.3741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Romantic Partner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 (1.36-2.57)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Residence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 (0.44-0.83)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0.0019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3285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Roommate(s)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  (0.73-1.15)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0.4487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5913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effectLst/>
                        </a:rPr>
                        <a:t>¥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University intraclass correlation statistically adjusted for using a clustering correction </a:t>
                      </a:r>
                      <a:endParaRPr lang="en-CA" sz="2000" b="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161" y="1408385"/>
            <a:ext cx="3688927" cy="364939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Odds ratios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confidence intervals) </a:t>
            </a:r>
            <a:r>
              <a:rPr lang="en-US" sz="2200" dirty="0">
                <a:solidFill>
                  <a:schemeClr val="tx1"/>
                </a:solidFill>
              </a:rPr>
              <a:t>for the associations between the </a:t>
            </a:r>
            <a:r>
              <a:rPr lang="en-US" sz="2200" dirty="0" smtClean="0">
                <a:solidFill>
                  <a:schemeClr val="tx1"/>
                </a:solidFill>
              </a:rPr>
              <a:t>demographic correlates </a:t>
            </a:r>
            <a:r>
              <a:rPr lang="en-US" sz="2200" dirty="0">
                <a:solidFill>
                  <a:schemeClr val="tx1"/>
                </a:solidFill>
              </a:rPr>
              <a:t>of ever having had a PAP </a:t>
            </a:r>
            <a:r>
              <a:rPr lang="en-US" sz="2200" dirty="0" smtClean="0">
                <a:solidFill>
                  <a:schemeClr val="tx1"/>
                </a:solidFill>
              </a:rPr>
              <a:t>test (adjusted for </a:t>
            </a:r>
            <a:r>
              <a:rPr lang="en-US" sz="2200" dirty="0" err="1" smtClean="0">
                <a:solidFill>
                  <a:schemeClr val="tx1"/>
                </a:solidFill>
              </a:rPr>
              <a:t>behavioural</a:t>
            </a:r>
            <a:r>
              <a:rPr lang="en-US" sz="2200" dirty="0" smtClean="0">
                <a:solidFill>
                  <a:schemeClr val="tx1"/>
                </a:solidFill>
              </a:rPr>
              <a:t> and psychosocial correlates) </a:t>
            </a:r>
            <a:r>
              <a:rPr lang="en-US" sz="2200" baseline="30000" dirty="0" smtClean="0">
                <a:solidFill>
                  <a:schemeClr val="tx1"/>
                </a:solidFill>
              </a:rPr>
              <a:t>¥</a:t>
            </a:r>
            <a:endParaRPr lang="en-CA" sz="2200" dirty="0">
              <a:solidFill>
                <a:schemeClr val="tx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CA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025" y="813535"/>
            <a:ext cx="7416618" cy="111261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20395" y="5714587"/>
            <a:ext cx="7500938" cy="3571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400550" y="3631144"/>
            <a:ext cx="7500938" cy="67463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00550" y="5317740"/>
            <a:ext cx="7500938" cy="39684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3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2" y="676008"/>
            <a:ext cx="3676483" cy="689514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Results</a:t>
            </a:r>
            <a:endParaRPr lang="en-CA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50878"/>
              </p:ext>
            </p:extLst>
          </p:nvPr>
        </p:nvGraphicFramePr>
        <p:xfrm>
          <a:off x="4243389" y="676008"/>
          <a:ext cx="7500941" cy="558642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686174"/>
                <a:gridCol w="2357439"/>
                <a:gridCol w="1457328"/>
              </a:tblGrid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Covariates of Interest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 (95% CI)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p-value</a:t>
                      </a:r>
                      <a:endParaRPr lang="en-CA" sz="24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Forced to Have Sex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 (0.86-1.41) 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0.4567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Marijuana User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 (0.73-4.64)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0.1951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marL="4191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HPV Risk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  (1.49-2.23)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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  (1.73-2.49)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Peer Sexual Risk Taking Score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 (1.02-1.03)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813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Health Knowledge Score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  (1.15-1.24)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Barriers to Help Seeking Score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 (0.94-0.97)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406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At- Risk of Depression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 (0.80-1.17) 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0.7436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541" marR="54541" marT="0" marB="0" anchor="ctr"/>
                </a:tc>
              </a:tr>
              <a:tr h="70379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effectLst/>
                        </a:rPr>
                        <a:t>¥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University intraclass correlation statistically adjusted for using a clustering correction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endParaRPr lang="en-CA" sz="20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41" marR="54541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893" y="1365522"/>
            <a:ext cx="3776496" cy="3749403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Odds ratios (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sz="2200" dirty="0">
                <a:solidFill>
                  <a:schemeClr val="tx1"/>
                </a:solidFill>
              </a:rPr>
              <a:t>% </a:t>
            </a:r>
            <a:r>
              <a:rPr lang="en-US" sz="2200" dirty="0" smtClean="0">
                <a:solidFill>
                  <a:schemeClr val="tx1"/>
                </a:solidFill>
              </a:rPr>
              <a:t>confidence intervals) </a:t>
            </a:r>
            <a:r>
              <a:rPr lang="en-US" sz="2200" dirty="0">
                <a:solidFill>
                  <a:schemeClr val="tx1"/>
                </a:solidFill>
              </a:rPr>
              <a:t>for the associations between the </a:t>
            </a:r>
            <a:r>
              <a:rPr lang="en-US" sz="2200" dirty="0" smtClean="0">
                <a:solidFill>
                  <a:schemeClr val="tx1"/>
                </a:solidFill>
              </a:rPr>
              <a:t>behavioral</a:t>
            </a:r>
            <a:r>
              <a:rPr lang="en-US" sz="2200" dirty="0">
                <a:solidFill>
                  <a:schemeClr val="tx1"/>
                </a:solidFill>
              </a:rPr>
              <a:t>, and psychosocial correlates of ever having had a PAP </a:t>
            </a:r>
            <a:r>
              <a:rPr lang="en-US" sz="2200" dirty="0" smtClean="0">
                <a:solidFill>
                  <a:schemeClr val="tx1"/>
                </a:solidFill>
              </a:rPr>
              <a:t>test (adjusted for demographic correlates)</a:t>
            </a:r>
            <a:r>
              <a:rPr lang="en-US" sz="2200" baseline="30000" dirty="0" smtClean="0">
                <a:solidFill>
                  <a:schemeClr val="tx1"/>
                </a:solidFill>
              </a:rPr>
              <a:t>¥</a:t>
            </a:r>
            <a:endParaRPr lang="en-CA" sz="2200" dirty="0">
              <a:solidFill>
                <a:schemeClr val="tx1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3389" y="1885950"/>
            <a:ext cx="7486649" cy="281225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3388" y="4687492"/>
            <a:ext cx="7486649" cy="4238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92D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1957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/>
              <a:t>Discussion</a:t>
            </a:r>
            <a:endParaRPr lang="en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193" y="2027902"/>
            <a:ext cx="5393101" cy="5360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sz="2800" dirty="0" smtClean="0"/>
              <a:t>Facilitators of HPV Screening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1194" y="2686051"/>
            <a:ext cx="5393100" cy="4029074"/>
          </a:xfrm>
        </p:spPr>
        <p:txBody>
          <a:bodyPr>
            <a:normAutofit fontScale="92500" lnSpcReduction="20000"/>
          </a:bodyPr>
          <a:lstStyle/>
          <a:p>
            <a:r>
              <a:rPr lang="en-CA" sz="2200" dirty="0" smtClean="0"/>
              <a:t>Increased age</a:t>
            </a:r>
          </a:p>
          <a:p>
            <a:r>
              <a:rPr lang="en-CA" sz="2200" dirty="0" smtClean="0"/>
              <a:t>Caucasian descent</a:t>
            </a:r>
          </a:p>
          <a:p>
            <a:r>
              <a:rPr lang="en-CA" sz="2200" dirty="0" smtClean="0"/>
              <a:t>Being bisexual or lesbian</a:t>
            </a:r>
          </a:p>
          <a:p>
            <a:r>
              <a:rPr lang="en-CA" sz="2200" dirty="0" smtClean="0"/>
              <a:t>Lower religiosity</a:t>
            </a:r>
          </a:p>
          <a:p>
            <a:r>
              <a:rPr lang="en-CA" sz="2200" dirty="0" smtClean="0"/>
              <a:t>Living with a romantic partner vs. with parent(s)</a:t>
            </a:r>
          </a:p>
          <a:p>
            <a:r>
              <a:rPr lang="en-CA" sz="2200" dirty="0" smtClean="0"/>
              <a:t>More sexual health knowledge</a:t>
            </a:r>
          </a:p>
          <a:p>
            <a:r>
              <a:rPr lang="en-CA" sz="2200" dirty="0" smtClean="0"/>
              <a:t>Perceiving peers as having more liberal attitudes towards sex</a:t>
            </a:r>
          </a:p>
          <a:p>
            <a:r>
              <a:rPr lang="en-CA" sz="2200" dirty="0" smtClean="0"/>
              <a:t>Engaging in moderate or high vs. lower HPV risk behaviour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707" y="2010534"/>
            <a:ext cx="5512329" cy="55337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sz="2800" dirty="0" smtClean="0"/>
              <a:t>Barriers to HPV Screening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706" y="2686051"/>
            <a:ext cx="5512329" cy="4029074"/>
          </a:xfrm>
        </p:spPr>
        <p:txBody>
          <a:bodyPr>
            <a:normAutofit/>
          </a:bodyPr>
          <a:lstStyle/>
          <a:p>
            <a:r>
              <a:rPr lang="en-CA" sz="2000" dirty="0" smtClean="0"/>
              <a:t>Living in student residence vs. with parent(s)</a:t>
            </a:r>
          </a:p>
          <a:p>
            <a:r>
              <a:rPr lang="en-CA" sz="2000" dirty="0" smtClean="0"/>
              <a:t>Barriers to help seeking</a:t>
            </a:r>
          </a:p>
          <a:p>
            <a:pPr lvl="1"/>
            <a:r>
              <a:rPr lang="en-CA" sz="2000" dirty="0" smtClean="0"/>
              <a:t>Fear of seeming weak</a:t>
            </a:r>
          </a:p>
          <a:p>
            <a:pPr lvl="1"/>
            <a:r>
              <a:rPr lang="en-CA" sz="2000" dirty="0" smtClean="0"/>
              <a:t>Excessive independence/self-reliance</a:t>
            </a:r>
          </a:p>
          <a:p>
            <a:pPr lvl="1"/>
            <a:r>
              <a:rPr lang="en-CA" sz="2000" dirty="0" smtClean="0"/>
              <a:t>Fear of giving up control to others</a:t>
            </a:r>
          </a:p>
        </p:txBody>
      </p:sp>
    </p:spTree>
    <p:extLst>
      <p:ext uri="{BB962C8B-B14F-4D97-AF65-F5344CB8AC3E}">
        <p14:creationId xmlns:p14="http://schemas.microsoft.com/office/powerpoint/2010/main" val="119574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Discussion</a:t>
            </a:r>
            <a:endParaRPr lang="en-CA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236" y="1972235"/>
            <a:ext cx="11295530" cy="460785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Over 22% of the women in the target population have yet to be screened </a:t>
            </a:r>
            <a:endParaRPr lang="en-CA" sz="2800" dirty="0">
              <a:sym typeface="Wingdings" panose="05000000000000000000" pitchFamily="2" charset="2"/>
            </a:endParaRP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Implies that the Canadian screening recommendations have yet to be met</a:t>
            </a:r>
          </a:p>
          <a:p>
            <a:r>
              <a:rPr lang="en-CA" sz="2800" dirty="0" smtClean="0">
                <a:sym typeface="Wingdings" panose="05000000000000000000" pitchFamily="2" charset="2"/>
              </a:rPr>
              <a:t>The women in the study that had never been tested were more likely to be younger, non-Caucasian, religious, heterosexuals, </a:t>
            </a:r>
            <a:r>
              <a:rPr lang="en-CA" sz="2800" dirty="0">
                <a:sym typeface="Wingdings" panose="05000000000000000000" pitchFamily="2" charset="2"/>
              </a:rPr>
              <a:t>living in student </a:t>
            </a:r>
            <a:r>
              <a:rPr lang="en-CA" sz="2800" dirty="0" smtClean="0">
                <a:sym typeface="Wingdings" panose="05000000000000000000" pitchFamily="2" charset="2"/>
              </a:rPr>
              <a:t>residence that had conservative peer groups, more barriers to help seeking and </a:t>
            </a:r>
            <a:r>
              <a:rPr lang="en-CA" sz="2800" dirty="0">
                <a:sym typeface="Wingdings" panose="05000000000000000000" pitchFamily="2" charset="2"/>
              </a:rPr>
              <a:t>less sexual health knowledge</a:t>
            </a:r>
            <a:r>
              <a:rPr lang="en-CA" sz="28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Health promotion initiatives should target first-year residence populations with programming designed to reduce potential barriers to help seeking attitudes and improve sexual health knowledge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6957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Limitations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13" y="1875696"/>
            <a:ext cx="11162573" cy="445338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Cross-sectional data</a:t>
            </a:r>
          </a:p>
          <a:p>
            <a:pPr lvl="1"/>
            <a:r>
              <a:rPr lang="en-CA" sz="2000" dirty="0" smtClean="0">
                <a:sym typeface="Wingdings" panose="05000000000000000000" pitchFamily="2" charset="2"/>
              </a:rPr>
              <a:t>Potential </a:t>
            </a:r>
            <a:r>
              <a:rPr lang="en-CA" sz="2000" dirty="0" err="1" smtClean="0">
                <a:sym typeface="Wingdings" panose="05000000000000000000" pitchFamily="2" charset="2"/>
              </a:rPr>
              <a:t>endogeneity</a:t>
            </a:r>
            <a:r>
              <a:rPr lang="en-CA" sz="2000" dirty="0" smtClean="0">
                <a:sym typeface="Wingdings" panose="05000000000000000000" pitchFamily="2" charset="2"/>
              </a:rPr>
              <a:t> for some variables (e.g. that testing improves sexual health knowledge)</a:t>
            </a:r>
          </a:p>
          <a:p>
            <a:r>
              <a:rPr lang="en-CA" sz="2400" dirty="0" smtClean="0"/>
              <a:t>Self-reported PAP testing </a:t>
            </a:r>
            <a:endParaRPr lang="en-CA" sz="2400" dirty="0" smtClean="0">
              <a:sym typeface="Wingdings" panose="05000000000000000000" pitchFamily="2" charset="2"/>
            </a:endParaRPr>
          </a:p>
          <a:p>
            <a:pPr lvl="1"/>
            <a:r>
              <a:rPr lang="en-CA" sz="2000" dirty="0" smtClean="0">
                <a:sym typeface="Wingdings" panose="05000000000000000000" pitchFamily="2" charset="2"/>
              </a:rPr>
              <a:t>Potential over/under-reporting of the outcome of interest</a:t>
            </a:r>
            <a:endParaRPr lang="en-CA" sz="2000" dirty="0" smtClean="0"/>
          </a:p>
          <a:p>
            <a:r>
              <a:rPr lang="en-CA" sz="2400" dirty="0" smtClean="0"/>
              <a:t>University-based sample </a:t>
            </a:r>
            <a:endParaRPr lang="en-CA" sz="2400" dirty="0">
              <a:sym typeface="Wingdings" panose="05000000000000000000" pitchFamily="2" charset="2"/>
            </a:endParaRPr>
          </a:p>
          <a:p>
            <a:pPr lvl="1"/>
            <a:r>
              <a:rPr lang="en-CA" sz="2000" dirty="0" smtClean="0">
                <a:sym typeface="Wingdings" panose="05000000000000000000" pitchFamily="2" charset="2"/>
              </a:rPr>
              <a:t>Not necessarily generalizable to other populations of young women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Lower response rate (30.8%) </a:t>
            </a:r>
          </a:p>
          <a:p>
            <a:pPr lvl="1"/>
            <a:r>
              <a:rPr lang="en-CA" sz="2000" dirty="0" smtClean="0">
                <a:sym typeface="Wingdings" panose="05000000000000000000" pitchFamily="2" charset="2"/>
              </a:rPr>
              <a:t>Potential non-response bias if those that did not respond had characteristics in common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164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Acknowledgements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729" y="2180496"/>
            <a:ext cx="9764078" cy="367830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Dr. Donald </a:t>
            </a:r>
            <a:r>
              <a:rPr lang="en-CA" sz="2400" dirty="0" err="1" smtClean="0"/>
              <a:t>Langille</a:t>
            </a:r>
            <a:endParaRPr lang="en-CA" sz="2400" dirty="0"/>
          </a:p>
          <a:p>
            <a:r>
              <a:rPr lang="en-CA" sz="2400" dirty="0" smtClean="0"/>
              <a:t>Amber Cragg</a:t>
            </a:r>
          </a:p>
          <a:p>
            <a:r>
              <a:rPr lang="en-CA" sz="2400" dirty="0" smtClean="0"/>
              <a:t>Dr. Mark </a:t>
            </a:r>
            <a:r>
              <a:rPr lang="en-CA" sz="2400" dirty="0" err="1" smtClean="0"/>
              <a:t>Asbridge</a:t>
            </a:r>
            <a:endParaRPr lang="en-CA" sz="2400" dirty="0" smtClean="0"/>
          </a:p>
          <a:p>
            <a:r>
              <a:rPr lang="en-CA" sz="2400" dirty="0" smtClean="0"/>
              <a:t>Dr. </a:t>
            </a:r>
            <a:r>
              <a:rPr lang="en-CA" sz="2400" dirty="0" err="1" smtClean="0"/>
              <a:t>Pantelis</a:t>
            </a:r>
            <a:r>
              <a:rPr lang="en-CA" sz="2400" dirty="0" smtClean="0"/>
              <a:t> </a:t>
            </a:r>
            <a:r>
              <a:rPr lang="en-CA" sz="2400" dirty="0" err="1" smtClean="0"/>
              <a:t>Andreou</a:t>
            </a:r>
            <a:r>
              <a:rPr lang="en-CA" sz="24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82" y="2180497"/>
            <a:ext cx="5213579" cy="32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/>
              <a:t>Background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T</a:t>
            </a:r>
            <a:r>
              <a:rPr lang="en-CA" sz="2400" dirty="0" smtClean="0"/>
              <a:t>he </a:t>
            </a:r>
            <a:r>
              <a:rPr lang="en-CA" sz="2400" dirty="0"/>
              <a:t>human papillomavirus (HPV) is highly </a:t>
            </a:r>
            <a:r>
              <a:rPr lang="en-CA" sz="2400" dirty="0" smtClean="0"/>
              <a:t>prevalent in Canada</a:t>
            </a:r>
          </a:p>
          <a:p>
            <a:pPr lvl="1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~75-80</a:t>
            </a:r>
            <a:r>
              <a:rPr lang="en-CA" sz="2000" dirty="0"/>
              <a:t>% of young adults will contract </a:t>
            </a:r>
            <a:r>
              <a:rPr lang="en-CA" sz="2000" dirty="0" smtClean="0"/>
              <a:t>HPV</a:t>
            </a:r>
          </a:p>
          <a:p>
            <a:r>
              <a:rPr lang="en-CA" sz="2400" dirty="0" smtClean="0"/>
              <a:t>HPV puts those infected at increased </a:t>
            </a:r>
            <a:r>
              <a:rPr lang="en-CA" sz="2400" dirty="0"/>
              <a:t>risk for genital warts and </a:t>
            </a:r>
            <a:r>
              <a:rPr lang="en-CA" sz="2400" dirty="0" smtClean="0"/>
              <a:t>various cancers</a:t>
            </a:r>
          </a:p>
          <a:p>
            <a:r>
              <a:rPr lang="en-CA" sz="2400" dirty="0" smtClean="0"/>
              <a:t>PAP </a:t>
            </a:r>
            <a:r>
              <a:rPr lang="en-CA" sz="2400" dirty="0"/>
              <a:t>screening is effective in detecting </a:t>
            </a:r>
            <a:r>
              <a:rPr lang="en-CA" sz="2400" dirty="0" smtClean="0"/>
              <a:t>cervical pre-cancerous </a:t>
            </a:r>
            <a:r>
              <a:rPr lang="en-CA" sz="2400" dirty="0"/>
              <a:t>cells (dysplasia</a:t>
            </a:r>
            <a:r>
              <a:rPr lang="en-CA" sz="2400" dirty="0" smtClean="0"/>
              <a:t>) among women with HPV but </a:t>
            </a:r>
            <a:r>
              <a:rPr lang="en-CA" sz="2400" dirty="0"/>
              <a:t>many </a:t>
            </a:r>
            <a:r>
              <a:rPr lang="en-CA" sz="2400" dirty="0" smtClean="0"/>
              <a:t>young women do </a:t>
            </a:r>
            <a:r>
              <a:rPr lang="en-CA" sz="2400" dirty="0"/>
              <a:t>not access </a:t>
            </a:r>
            <a:r>
              <a:rPr lang="en-CA" sz="2400" dirty="0" smtClean="0"/>
              <a:t>it</a:t>
            </a:r>
          </a:p>
          <a:p>
            <a:r>
              <a:rPr lang="en-CA" sz="2400" dirty="0" smtClean="0"/>
              <a:t>Little </a:t>
            </a:r>
            <a:r>
              <a:rPr lang="en-CA" sz="2400" dirty="0"/>
              <a:t>is known about predictors of HPV screening among </a:t>
            </a:r>
            <a:r>
              <a:rPr lang="en-CA" sz="2400" dirty="0" smtClean="0"/>
              <a:t>Canadian female university </a:t>
            </a:r>
            <a:r>
              <a:rPr lang="en-CA" sz="2400" dirty="0" smtClean="0"/>
              <a:t>students especially among those in Maritime Canada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313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Objective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7201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identify predictors (barriers and </a:t>
            </a:r>
            <a:r>
              <a:rPr lang="en-US" sz="2800" dirty="0" smtClean="0"/>
              <a:t>facilitators) </a:t>
            </a:r>
            <a:r>
              <a:rPr lang="en-US" sz="2800" dirty="0"/>
              <a:t>of PAP </a:t>
            </a:r>
            <a:r>
              <a:rPr lang="en-US" sz="2800" dirty="0" smtClean="0"/>
              <a:t>testing </a:t>
            </a:r>
            <a:r>
              <a:rPr lang="en-US" sz="2800" dirty="0"/>
              <a:t>among sexually active female university students (ages 19-29</a:t>
            </a:r>
            <a:r>
              <a:rPr lang="en-US" sz="2800" dirty="0" smtClean="0"/>
              <a:t>) at 8 Maritime universities, </a:t>
            </a:r>
            <a:r>
              <a:rPr lang="en-US" sz="2800" dirty="0"/>
              <a:t>to </a:t>
            </a:r>
            <a:r>
              <a:rPr lang="en-US" sz="2800" dirty="0" smtClean="0"/>
              <a:t>create </a:t>
            </a:r>
            <a:r>
              <a:rPr lang="en-US" sz="2800" dirty="0"/>
              <a:t>targets for promotion of HPV screening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6025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Methods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857375"/>
            <a:ext cx="11358562" cy="479443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Data Source: The </a:t>
            </a:r>
            <a:r>
              <a:rPr lang="en-CA" sz="2400" dirty="0"/>
              <a:t>Maritime </a:t>
            </a:r>
            <a:r>
              <a:rPr lang="en-CA" sz="2400" dirty="0" smtClean="0"/>
              <a:t>University </a:t>
            </a:r>
            <a:r>
              <a:rPr lang="en-CA" sz="2400" dirty="0"/>
              <a:t>Student Sexual Health Services Survey (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CA" sz="2400" dirty="0" smtClean="0"/>
              <a:t>) </a:t>
            </a:r>
          </a:p>
          <a:p>
            <a:pPr lvl="1"/>
            <a:r>
              <a:rPr lang="en-CA" sz="2000" dirty="0"/>
              <a:t>A</a:t>
            </a:r>
            <a:r>
              <a:rPr lang="en-CA" sz="2000" dirty="0" smtClean="0"/>
              <a:t> </a:t>
            </a:r>
            <a:r>
              <a:rPr lang="en-CA" sz="2000" dirty="0"/>
              <a:t>cross-sectional, anonymous, online survey of </a:t>
            </a:r>
            <a:r>
              <a:rPr lang="en-CA" sz="2000" dirty="0" smtClean="0"/>
              <a:t>university </a:t>
            </a:r>
            <a:r>
              <a:rPr lang="en-CA" sz="2000" dirty="0"/>
              <a:t>students at eight Maritime Canadian </a:t>
            </a:r>
            <a:r>
              <a:rPr lang="en-CA" sz="2000" dirty="0" smtClean="0"/>
              <a:t>universities </a:t>
            </a:r>
            <a:r>
              <a:rPr lang="en-CA" sz="2000" dirty="0"/>
              <a:t>(n =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10,361</a:t>
            </a:r>
            <a:r>
              <a:rPr lang="en-CA" sz="2000" dirty="0" smtClean="0"/>
              <a:t>)- 30.8% response rate among females</a:t>
            </a:r>
            <a:endParaRPr lang="en-CA" sz="2000" dirty="0" smtClean="0"/>
          </a:p>
          <a:p>
            <a:pPr marL="306000" lvl="1"/>
            <a:r>
              <a:rPr lang="en-CA" sz="2400" dirty="0" smtClean="0"/>
              <a:t>Sample Population: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4007</a:t>
            </a:r>
            <a:r>
              <a:rPr lang="en-CA" sz="2400" dirty="0" smtClean="0"/>
              <a:t> vaginally sexually active female university students (age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19-29)</a:t>
            </a:r>
            <a:r>
              <a:rPr lang="en-CA" sz="2400" dirty="0" smtClean="0"/>
              <a:t> </a:t>
            </a:r>
            <a:endParaRPr lang="en-CA" sz="2400" dirty="0"/>
          </a:p>
          <a:p>
            <a:pPr lvl="1"/>
            <a:r>
              <a:rPr lang="en-CA" sz="2000" dirty="0" smtClean="0"/>
              <a:t>Data were weighted based on the age demographics at each school and underwent multiple imputation (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x5</a:t>
            </a:r>
            <a:r>
              <a:rPr lang="en-CA" sz="2000" dirty="0" smtClean="0"/>
              <a:t>) </a:t>
            </a:r>
            <a:r>
              <a:rPr lang="en-CA" sz="2000" dirty="0"/>
              <a:t>for missing values </a:t>
            </a:r>
            <a:endParaRPr lang="en-CA" sz="2000" dirty="0" smtClean="0"/>
          </a:p>
          <a:p>
            <a:r>
              <a:rPr lang="en-CA" sz="2400" dirty="0" smtClean="0"/>
              <a:t>Statistical Analysis:  Descriptive analysis of the sample population </a:t>
            </a:r>
            <a:r>
              <a:rPr lang="en-CA" sz="2400" dirty="0"/>
              <a:t>and simple/multiple logistic regression analyses </a:t>
            </a:r>
            <a:r>
              <a:rPr lang="en-CA" sz="2400" dirty="0" smtClean="0"/>
              <a:t>on </a:t>
            </a:r>
            <a:r>
              <a:rPr lang="en-CA" sz="2400" dirty="0"/>
              <a:t>factors associated with </a:t>
            </a:r>
            <a:r>
              <a:rPr lang="en-CA" sz="2400" dirty="0" smtClean="0"/>
              <a:t>screening</a:t>
            </a:r>
          </a:p>
          <a:p>
            <a:pPr lvl="1"/>
            <a:r>
              <a:rPr lang="en-CA" sz="2000" dirty="0" smtClean="0"/>
              <a:t>All variables achieving marginal significance (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p&lt;0.2</a:t>
            </a:r>
            <a:r>
              <a:rPr lang="en-CA" sz="2000" dirty="0" smtClean="0"/>
              <a:t>) during simple regressions were included in the multiple logistic regression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9580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75" y="769216"/>
            <a:ext cx="7524818" cy="60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universities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Dalhousie University , Nova Scotia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 Mary’s University, Nova Scotia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 b="57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b="20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52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university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Mount Saint Vincent’s University, Nova Scotia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Acadia University, Nova Scotia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2" y="2933671"/>
            <a:ext cx="5430832" cy="297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91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0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universities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Saint Francis Xavier University – Nova Scotia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University of Cape Breton –Nova Scotia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137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4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universities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of New Brunswick, NB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University of Prince Edward Island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2" y="2889882"/>
            <a:ext cx="5486400" cy="29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49" y="2889883"/>
            <a:ext cx="4708181" cy="3021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632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4511</TotalTime>
  <Words>1694</Words>
  <Application>Microsoft Macintosh PowerPoint</Application>
  <PresentationFormat>Custom</PresentationFormat>
  <Paragraphs>280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Dividend</vt:lpstr>
      <vt:lpstr>Predictors of pap screening rates among female university students in Maritime Canada</vt:lpstr>
      <vt:lpstr>Background</vt:lpstr>
      <vt:lpstr>Objective</vt:lpstr>
      <vt:lpstr>Methods</vt:lpstr>
      <vt:lpstr>PowerPoint Presentation</vt:lpstr>
      <vt:lpstr>Participating universities </vt:lpstr>
      <vt:lpstr>Participating university</vt:lpstr>
      <vt:lpstr>Participating universities </vt:lpstr>
      <vt:lpstr>Participating universities </vt:lpstr>
      <vt:lpstr>Results</vt:lpstr>
      <vt:lpstr>Results</vt:lpstr>
      <vt:lpstr>Results</vt:lpstr>
      <vt:lpstr>Results</vt:lpstr>
      <vt:lpstr>Results</vt:lpstr>
      <vt:lpstr>Discussion</vt:lpstr>
      <vt:lpstr>Discussion</vt:lpstr>
      <vt:lpstr>Limitations</vt:lpstr>
      <vt:lpstr>Acknowledgements</vt:lpstr>
    </vt:vector>
  </TitlesOfParts>
  <Company>Dalhousie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Cragg</dc:creator>
  <cp:lastModifiedBy>Audrey Steenbeek</cp:lastModifiedBy>
  <cp:revision>49</cp:revision>
  <dcterms:created xsi:type="dcterms:W3CDTF">2015-06-11T14:52:31Z</dcterms:created>
  <dcterms:modified xsi:type="dcterms:W3CDTF">2015-07-04T16:09:59Z</dcterms:modified>
</cp:coreProperties>
</file>