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8" r:id="rId2"/>
    <p:sldId id="295" r:id="rId3"/>
    <p:sldId id="261" r:id="rId4"/>
    <p:sldId id="297" r:id="rId5"/>
    <p:sldId id="292" r:id="rId6"/>
    <p:sldId id="263" r:id="rId7"/>
    <p:sldId id="281" r:id="rId8"/>
    <p:sldId id="285" r:id="rId9"/>
    <p:sldId id="293" r:id="rId10"/>
    <p:sldId id="288" r:id="rId11"/>
    <p:sldId id="282" r:id="rId12"/>
    <p:sldId id="284" r:id="rId13"/>
    <p:sldId id="286" r:id="rId14"/>
    <p:sldId id="287" r:id="rId15"/>
    <p:sldId id="289" r:id="rId16"/>
    <p:sldId id="290" r:id="rId17"/>
    <p:sldId id="291" r:id="rId18"/>
    <p:sldId id="294" r:id="rId19"/>
    <p:sldId id="296" r:id="rId20"/>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4065" userDrawn="1">
          <p15:clr>
            <a:srgbClr val="A4A3A4"/>
          </p15:clr>
        </p15:guide>
        <p15:guide id="2" pos="29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87368" autoAdjust="0"/>
  </p:normalViewPr>
  <p:slideViewPr>
    <p:cSldViewPr>
      <p:cViewPr>
        <p:scale>
          <a:sx n="92" d="100"/>
          <a:sy n="92" d="100"/>
        </p:scale>
        <p:origin x="-984" y="390"/>
      </p:cViewPr>
      <p:guideLst>
        <p:guide orient="horz" pos="4065"/>
        <p:guide pos="2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7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284538" cy="611188"/>
          </a:xfrm>
          <a:prstGeom prst="rect">
            <a:avLst/>
          </a:prstGeom>
          <a:noFill/>
          <a:ln w="9525">
            <a:noFill/>
            <a:miter lim="800000"/>
            <a:headEnd/>
            <a:tailEnd/>
          </a:ln>
          <a:effectLst/>
        </p:spPr>
        <p:txBody>
          <a:bodyPr vert="horz" wrap="square" lIns="360000" tIns="360000" rIns="91440" bIns="45720" numCol="1" anchor="t" anchorCtr="0" compatLnSpc="1">
            <a:prstTxWarp prst="textNoShape">
              <a:avLst/>
            </a:prstTxWarp>
          </a:bodyPr>
          <a:lstStyle>
            <a:lvl1pPr>
              <a:defRPr sz="800"/>
            </a:lvl1pPr>
          </a:lstStyle>
          <a:p>
            <a:endParaRPr lang="en-AU"/>
          </a:p>
        </p:txBody>
      </p:sp>
      <p:sp>
        <p:nvSpPr>
          <p:cNvPr id="45059" name="Rectangle 3"/>
          <p:cNvSpPr>
            <a:spLocks noGrp="1" noChangeArrowheads="1"/>
          </p:cNvSpPr>
          <p:nvPr>
            <p:ph type="dt" sz="quarter" idx="1"/>
          </p:nvPr>
        </p:nvSpPr>
        <p:spPr bwMode="auto">
          <a:xfrm>
            <a:off x="3884613" y="0"/>
            <a:ext cx="2971800" cy="611188"/>
          </a:xfrm>
          <a:prstGeom prst="rect">
            <a:avLst/>
          </a:prstGeom>
          <a:noFill/>
          <a:ln w="9525">
            <a:noFill/>
            <a:miter lim="800000"/>
            <a:headEnd/>
            <a:tailEnd/>
          </a:ln>
          <a:effectLst/>
        </p:spPr>
        <p:txBody>
          <a:bodyPr vert="horz" wrap="square" lIns="0" tIns="360000" rIns="360000" bIns="45720" numCol="1" anchor="t" anchorCtr="0" compatLnSpc="1">
            <a:prstTxWarp prst="textNoShape">
              <a:avLst/>
            </a:prstTxWarp>
          </a:bodyPr>
          <a:lstStyle>
            <a:lvl1pPr algn="r">
              <a:defRPr sz="800"/>
            </a:lvl1pPr>
          </a:lstStyle>
          <a:p>
            <a:r>
              <a:rPr lang="en-AU" smtClean="0"/>
              <a:t>30.07.2010</a:t>
            </a:r>
            <a:endParaRPr lang="en-AU"/>
          </a:p>
        </p:txBody>
      </p:sp>
      <p:sp>
        <p:nvSpPr>
          <p:cNvPr id="4506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360000" tIns="0" rIns="0" bIns="360000" numCol="1" anchor="b" anchorCtr="0" compatLnSpc="1">
            <a:prstTxWarp prst="textNoShape">
              <a:avLst/>
            </a:prstTxWarp>
          </a:bodyPr>
          <a:lstStyle>
            <a:lvl1pPr>
              <a:defRPr sz="600"/>
            </a:lvl1pPr>
          </a:lstStyle>
          <a:p>
            <a:endParaRPr lang="en-AU"/>
          </a:p>
        </p:txBody>
      </p:sp>
      <p:sp>
        <p:nvSpPr>
          <p:cNvPr id="45061" name="Rectangle 5"/>
          <p:cNvSpPr>
            <a:spLocks noGrp="1" noChangeArrowheads="1"/>
          </p:cNvSpPr>
          <p:nvPr>
            <p:ph type="sldNum" sz="quarter" idx="3"/>
          </p:nvPr>
        </p:nvSpPr>
        <p:spPr bwMode="auto">
          <a:xfrm>
            <a:off x="5842000" y="8685213"/>
            <a:ext cx="1014413" cy="457200"/>
          </a:xfrm>
          <a:prstGeom prst="rect">
            <a:avLst/>
          </a:prstGeom>
          <a:noFill/>
          <a:ln w="9525">
            <a:noFill/>
            <a:miter lim="800000"/>
            <a:headEnd/>
            <a:tailEnd/>
          </a:ln>
          <a:effectLst/>
        </p:spPr>
        <p:txBody>
          <a:bodyPr vert="horz" wrap="square" lIns="0" tIns="0" rIns="360000" bIns="360000" numCol="1" anchor="b" anchorCtr="0" compatLnSpc="1">
            <a:prstTxWarp prst="textNoShape">
              <a:avLst/>
            </a:prstTxWarp>
          </a:bodyPr>
          <a:lstStyle>
            <a:lvl1pPr algn="r">
              <a:defRPr sz="800"/>
            </a:lvl1pPr>
          </a:lstStyle>
          <a:p>
            <a:fld id="{F35B41F6-5276-4A72-A2FD-9F5C106C2B31}" type="slidenum">
              <a:rPr lang="en-AU"/>
              <a:pPr/>
              <a:t>‹#›</a:t>
            </a:fld>
            <a:endParaRPr lang="en-AU"/>
          </a:p>
        </p:txBody>
      </p:sp>
      <p:sp>
        <p:nvSpPr>
          <p:cNvPr id="45062" name="Text Box 6"/>
          <p:cNvSpPr txBox="1">
            <a:spLocks noChangeArrowheads="1"/>
          </p:cNvSpPr>
          <p:nvPr/>
        </p:nvSpPr>
        <p:spPr bwMode="auto">
          <a:xfrm>
            <a:off x="3429000" y="8604250"/>
            <a:ext cx="2339975" cy="215900"/>
          </a:xfrm>
          <a:prstGeom prst="rect">
            <a:avLst/>
          </a:prstGeom>
          <a:noFill/>
          <a:ln w="9525">
            <a:noFill/>
            <a:miter lim="800000"/>
            <a:headEnd/>
            <a:tailEnd/>
          </a:ln>
          <a:effectLst/>
        </p:spPr>
        <p:txBody>
          <a:bodyPr wrap="none" lIns="0" tIns="0" rIns="0" bIns="0"/>
          <a:lstStyle/>
          <a:p>
            <a:r>
              <a:rPr lang="en-US" sz="600">
                <a:solidFill>
                  <a:srgbClr val="000000"/>
                </a:solidFill>
              </a:rPr>
              <a:t>Curtin University is a trademark of Curtin University of Technology</a:t>
            </a:r>
          </a:p>
          <a:p>
            <a:r>
              <a:rPr lang="en-US" sz="600">
                <a:solidFill>
                  <a:srgbClr val="000000"/>
                </a:solidFill>
              </a:rPr>
              <a:t>CRICOS Provider Code 00301J</a:t>
            </a:r>
            <a:endParaRPr lang="en-AU" sz="600">
              <a:solidFill>
                <a:srgbClr val="000000"/>
              </a:solidFill>
            </a:endParaRPr>
          </a:p>
        </p:txBody>
      </p:sp>
    </p:spTree>
    <p:extLst>
      <p:ext uri="{BB962C8B-B14F-4D97-AF65-F5344CB8AC3E}">
        <p14:creationId xmlns:p14="http://schemas.microsoft.com/office/powerpoint/2010/main" val="7203882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360000" tIns="360000" rIns="0" bIns="0" numCol="1" anchor="t" anchorCtr="0" compatLnSpc="1">
            <a:prstTxWarp prst="textNoShape">
              <a:avLst/>
            </a:prstTxWarp>
          </a:bodyPr>
          <a:lstStyle>
            <a:lvl1pPr>
              <a:defRPr sz="800"/>
            </a:lvl1pPr>
          </a:lstStyle>
          <a:p>
            <a:endParaRPr lang="en-AU"/>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0" tIns="360000" rIns="360000" bIns="0" numCol="1" anchor="t" anchorCtr="0" compatLnSpc="1">
            <a:prstTxWarp prst="textNoShape">
              <a:avLst/>
            </a:prstTxWarp>
          </a:bodyPr>
          <a:lstStyle>
            <a:lvl1pPr algn="r">
              <a:defRPr sz="800"/>
            </a:lvl1pPr>
          </a:lstStyle>
          <a:p>
            <a:r>
              <a:rPr lang="en-AU" smtClean="0"/>
              <a:t>30.07.2010</a:t>
            </a:r>
            <a:endParaRPr lang="en-AU"/>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360000" tIns="0" rIns="0" bIns="360000" numCol="1" anchor="b" anchorCtr="0" compatLnSpc="1">
            <a:prstTxWarp prst="textNoShape">
              <a:avLst/>
            </a:prstTxWarp>
          </a:bodyPr>
          <a:lstStyle>
            <a:lvl1pPr>
              <a:defRPr sz="600"/>
            </a:lvl1pPr>
          </a:lstStyle>
          <a:p>
            <a:endParaRPr lang="en-AU"/>
          </a:p>
        </p:txBody>
      </p:sp>
      <p:sp>
        <p:nvSpPr>
          <p:cNvPr id="7175" name="Rectangle 7"/>
          <p:cNvSpPr>
            <a:spLocks noGrp="1" noChangeArrowheads="1"/>
          </p:cNvSpPr>
          <p:nvPr>
            <p:ph type="sldNum" sz="quarter" idx="5"/>
          </p:nvPr>
        </p:nvSpPr>
        <p:spPr bwMode="auto">
          <a:xfrm>
            <a:off x="5842000" y="8685213"/>
            <a:ext cx="1014413" cy="457200"/>
          </a:xfrm>
          <a:prstGeom prst="rect">
            <a:avLst/>
          </a:prstGeom>
          <a:noFill/>
          <a:ln w="9525">
            <a:noFill/>
            <a:miter lim="800000"/>
            <a:headEnd/>
            <a:tailEnd/>
          </a:ln>
          <a:effectLst/>
        </p:spPr>
        <p:txBody>
          <a:bodyPr vert="horz" wrap="square" lIns="0" tIns="0" rIns="360000" bIns="360000" numCol="1" anchor="b" anchorCtr="0" compatLnSpc="1">
            <a:prstTxWarp prst="textNoShape">
              <a:avLst/>
            </a:prstTxWarp>
          </a:bodyPr>
          <a:lstStyle>
            <a:lvl1pPr algn="r">
              <a:defRPr sz="800"/>
            </a:lvl1pPr>
          </a:lstStyle>
          <a:p>
            <a:fld id="{DC5FF6EA-A62B-4D93-8360-A7E544C10F94}" type="slidenum">
              <a:rPr lang="en-AU"/>
              <a:pPr/>
              <a:t>‹#›</a:t>
            </a:fld>
            <a:endParaRPr lang="en-AU"/>
          </a:p>
        </p:txBody>
      </p:sp>
      <p:sp>
        <p:nvSpPr>
          <p:cNvPr id="7176" name="Text Box 8"/>
          <p:cNvSpPr txBox="1">
            <a:spLocks noChangeArrowheads="1"/>
          </p:cNvSpPr>
          <p:nvPr/>
        </p:nvSpPr>
        <p:spPr bwMode="auto">
          <a:xfrm>
            <a:off x="3429000" y="8604250"/>
            <a:ext cx="2339975" cy="215900"/>
          </a:xfrm>
          <a:prstGeom prst="rect">
            <a:avLst/>
          </a:prstGeom>
          <a:noFill/>
          <a:ln w="9525">
            <a:noFill/>
            <a:miter lim="800000"/>
            <a:headEnd/>
            <a:tailEnd/>
          </a:ln>
          <a:effectLst/>
        </p:spPr>
        <p:txBody>
          <a:bodyPr wrap="none" lIns="0" tIns="0" rIns="0" bIns="0"/>
          <a:lstStyle/>
          <a:p>
            <a:r>
              <a:rPr lang="en-US" sz="600">
                <a:solidFill>
                  <a:srgbClr val="000000"/>
                </a:solidFill>
              </a:rPr>
              <a:t>Curtin University is a trademark of Curtin University of Technology</a:t>
            </a:r>
          </a:p>
          <a:p>
            <a:r>
              <a:rPr lang="en-US" sz="600">
                <a:solidFill>
                  <a:srgbClr val="000000"/>
                </a:solidFill>
              </a:rPr>
              <a:t>CRICOS Provider Code 00301J</a:t>
            </a:r>
            <a:endParaRPr lang="en-AU" sz="600">
              <a:solidFill>
                <a:srgbClr val="000000"/>
              </a:solidFill>
            </a:endParaRPr>
          </a:p>
        </p:txBody>
      </p:sp>
    </p:spTree>
    <p:extLst>
      <p:ext uri="{BB962C8B-B14F-4D97-AF65-F5344CB8AC3E}">
        <p14:creationId xmlns:p14="http://schemas.microsoft.com/office/powerpoint/2010/main" val="3009709630"/>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AU" smtClean="0"/>
              <a:t>30.07.2010</a:t>
            </a:r>
            <a:endParaRPr lang="en-AU"/>
          </a:p>
        </p:txBody>
      </p:sp>
      <p:sp>
        <p:nvSpPr>
          <p:cNvPr id="5" name="Slide Number Placeholder 4"/>
          <p:cNvSpPr>
            <a:spLocks noGrp="1"/>
          </p:cNvSpPr>
          <p:nvPr>
            <p:ph type="sldNum" sz="quarter" idx="11"/>
          </p:nvPr>
        </p:nvSpPr>
        <p:spPr/>
        <p:txBody>
          <a:bodyPr/>
          <a:lstStyle/>
          <a:p>
            <a:fld id="{DC5FF6EA-A62B-4D93-8360-A7E544C10F94}" type="slidenum">
              <a:rPr lang="en-AU" smtClean="0"/>
              <a:pPr/>
              <a:t>1</a:t>
            </a:fld>
            <a:endParaRPr lang="en-AU"/>
          </a:p>
        </p:txBody>
      </p:sp>
    </p:spTree>
    <p:extLst>
      <p:ext uri="{BB962C8B-B14F-4D97-AF65-F5344CB8AC3E}">
        <p14:creationId xmlns:p14="http://schemas.microsoft.com/office/powerpoint/2010/main" val="131980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r>
              <a:rPr lang="en-US" baseline="0" dirty="0" smtClean="0"/>
              <a:t>The ROC curve shows the Sensitivity % on the Y axis, which is the proportion of patients who will have an abnormal test result (true positive rate)</a:t>
            </a:r>
          </a:p>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r>
              <a:rPr lang="en-US" baseline="0" dirty="0" smtClean="0"/>
              <a:t>On the X axis it shows 1- Specificity, which  is the proportion of controls who will have a negative test result (false positive rate)</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r>
              <a:rPr lang="en-US" dirty="0" smtClean="0">
                <a:solidFill>
                  <a:srgbClr val="FF0000"/>
                </a:solidFill>
              </a:rPr>
              <a:t>The ROC</a:t>
            </a:r>
            <a:r>
              <a:rPr lang="en-US" baseline="0" dirty="0" smtClean="0">
                <a:solidFill>
                  <a:srgbClr val="FF0000"/>
                </a:solidFill>
              </a:rPr>
              <a:t> curve shows an area of 0.7814, </a:t>
            </a:r>
            <a:r>
              <a:rPr lang="en-US" sz="1200" dirty="0" err="1" smtClean="0"/>
              <a:t>Therrefore</a:t>
            </a:r>
            <a:r>
              <a:rPr lang="en-US" sz="1200" dirty="0" smtClean="0"/>
              <a:t>,</a:t>
            </a:r>
            <a:r>
              <a:rPr lang="en-US" sz="1200" baseline="0" dirty="0" smtClean="0"/>
              <a:t> the </a:t>
            </a:r>
            <a:r>
              <a:rPr lang="en-US" sz="1200" dirty="0" smtClean="0"/>
              <a:t>Roc curve which relates sensitivity and specificity is respectable</a:t>
            </a:r>
          </a:p>
          <a:p>
            <a:pPr>
              <a:buFont typeface="Courier New" charset="0"/>
              <a:buChar char="o"/>
            </a:pPr>
            <a:r>
              <a:rPr lang="en-US" sz="1200" dirty="0" smtClean="0"/>
              <a:t>The arrows  show the area where the assay best discriminate between SLE patients and controls &amp; corresponds to a positive result predictive value </a:t>
            </a:r>
          </a:p>
          <a:p>
            <a:pPr>
              <a:buFont typeface="Courier New" charset="0"/>
              <a:buChar char="o"/>
            </a:pPr>
            <a:r>
              <a:rPr lang="en-US" sz="1200" dirty="0" smtClean="0"/>
              <a:t>We determined the area by performing further</a:t>
            </a:r>
            <a:r>
              <a:rPr lang="en-US" sz="1200" baseline="0" dirty="0" smtClean="0"/>
              <a:t> analysis as can be seen in the table on the right hand side.</a:t>
            </a:r>
          </a:p>
          <a:p>
            <a:pPr>
              <a:buFont typeface="Courier New" charset="0"/>
              <a:buChar char="o"/>
            </a:pPr>
            <a:r>
              <a:rPr lang="en-US" sz="1200" baseline="0" dirty="0" smtClean="0"/>
              <a:t>The various scenarios we looked at are indicating that 20 units per </a:t>
            </a:r>
            <a:r>
              <a:rPr lang="en-US" sz="1200" baseline="0" dirty="0" err="1" smtClean="0"/>
              <a:t>mLs</a:t>
            </a:r>
            <a:r>
              <a:rPr lang="en-US" sz="1200" baseline="0" dirty="0" smtClean="0"/>
              <a:t> seem to be the best cut off value to discriminate between SLE patients and controls</a:t>
            </a:r>
          </a:p>
          <a:p>
            <a:pPr>
              <a:buFont typeface="Courier New" charset="0"/>
              <a:buChar char="o"/>
            </a:pPr>
            <a:endParaRPr lang="en-US" sz="1200" baseline="0" dirty="0" smtClean="0"/>
          </a:p>
          <a:p>
            <a:pPr>
              <a:buFont typeface="Courier New" charset="0"/>
              <a:buChar char="o"/>
            </a:pPr>
            <a:r>
              <a:rPr lang="en-AU" sz="1200" kern="1200" dirty="0" smtClean="0">
                <a:solidFill>
                  <a:schemeClr val="tx1"/>
                </a:solidFill>
                <a:effectLst/>
                <a:latin typeface="+mn-lt"/>
                <a:ea typeface="+mn-ea"/>
                <a:cs typeface="+mn-cs"/>
              </a:rPr>
              <a:t>Note:  Since prevalence of SLE in Caucasoid populations = 81/10</a:t>
            </a:r>
            <a:r>
              <a:rPr lang="en-AU" sz="1200" kern="1200" baseline="30000" dirty="0" smtClean="0">
                <a:solidFill>
                  <a:schemeClr val="tx1"/>
                </a:solidFill>
                <a:effectLst/>
                <a:latin typeface="+mn-lt"/>
                <a:ea typeface="+mn-ea"/>
                <a:cs typeface="+mn-cs"/>
              </a:rPr>
              <a:t>5</a:t>
            </a:r>
            <a:r>
              <a:rPr lang="en-AU" sz="1200" kern="1200" dirty="0" smtClean="0">
                <a:solidFill>
                  <a:schemeClr val="tx1"/>
                </a:solidFill>
                <a:effectLst/>
                <a:latin typeface="+mn-lt"/>
                <a:ea typeface="+mn-ea"/>
                <a:cs typeface="+mn-cs"/>
              </a:rPr>
              <a:t> persons, </a:t>
            </a:r>
            <a:r>
              <a:rPr lang="en-AU" sz="1200" kern="1200" dirty="0" err="1" smtClean="0">
                <a:solidFill>
                  <a:schemeClr val="tx1"/>
                </a:solidFill>
                <a:effectLst/>
                <a:latin typeface="+mn-lt"/>
                <a:ea typeface="+mn-ea"/>
                <a:cs typeface="+mn-cs"/>
              </a:rPr>
              <a:t>ie</a:t>
            </a:r>
            <a:r>
              <a:rPr lang="en-AU" sz="1200" kern="1200" dirty="0" smtClean="0">
                <a:solidFill>
                  <a:schemeClr val="tx1"/>
                </a:solidFill>
                <a:effectLst/>
                <a:latin typeface="+mn-lt"/>
                <a:ea typeface="+mn-ea"/>
                <a:cs typeface="+mn-cs"/>
              </a:rPr>
              <a:t>. ≈0.08% = rare (paper in preparation), the aC1q antibody assay is not suitable for screening for SLE.</a:t>
            </a:r>
            <a:endParaRPr lang="en-US" sz="1200" dirty="0" smtClean="0"/>
          </a:p>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r>
              <a:rPr lang="en-US" baseline="0" dirty="0" smtClean="0">
                <a:solidFill>
                  <a:srgbClr val="FF0000"/>
                </a:solidFill>
              </a:rPr>
              <a:t>( area under the curve indicates on ave</a:t>
            </a:r>
            <a:r>
              <a:rPr lang="en-US" baseline="0" dirty="0" smtClean="0"/>
              <a:t>rage a patient will have a more abnormal test result than 78% of the controls (</a:t>
            </a:r>
            <a:r>
              <a:rPr lang="en-US" baseline="0" dirty="0" err="1" smtClean="0"/>
              <a:t>i.e</a:t>
            </a:r>
            <a:r>
              <a:rPr lang="en-US" baseline="0" dirty="0" smtClean="0"/>
              <a:t> it means that on average, in about 78% of the cases, controls will be normal and patients will not.)</a:t>
            </a:r>
          </a:p>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r>
              <a:rPr lang="en-US" baseline="0" dirty="0" smtClean="0"/>
              <a:t>The range is 0.6823 to 0.8805, and that range contains the true area</a:t>
            </a:r>
          </a:p>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r>
              <a:rPr lang="en-US" baseline="0" dirty="0" smtClean="0"/>
              <a:t>P value &lt; 0.0001 test was non parametric with 95% CI</a:t>
            </a:r>
          </a:p>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r>
              <a:rPr lang="en-US" baseline="0" dirty="0" smtClean="0"/>
              <a:t>The small p value indicates that the test does discriminate between abnormal patients and controls</a:t>
            </a:r>
          </a:p>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r>
              <a:rPr lang="en-US" baseline="0" dirty="0" smtClean="0"/>
              <a:t>Receiver operator characteristic (ROC)</a:t>
            </a:r>
          </a:p>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r>
              <a:rPr lang="en-US" dirty="0" smtClean="0"/>
              <a:t>Predictive value of a negative result is pretty much useless a </a:t>
            </a:r>
            <a:r>
              <a:rPr lang="en-US" dirty="0" err="1" smtClean="0"/>
              <a:t>neg</a:t>
            </a:r>
            <a:r>
              <a:rPr lang="en-US" dirty="0" smtClean="0"/>
              <a:t> value will not tell if someone has or not have SLE  whether the positive predictive value will do that</a:t>
            </a:r>
          </a:p>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endParaRPr lang="en-US" baseline="0" dirty="0" smtClean="0"/>
          </a:p>
        </p:txBody>
      </p:sp>
      <p:sp>
        <p:nvSpPr>
          <p:cNvPr id="4" name="Slide Number Placeholder 3"/>
          <p:cNvSpPr>
            <a:spLocks noGrp="1"/>
          </p:cNvSpPr>
          <p:nvPr>
            <p:ph type="sldNum" sz="quarter" idx="10"/>
          </p:nvPr>
        </p:nvSpPr>
        <p:spPr/>
        <p:txBody>
          <a:bodyPr/>
          <a:lstStyle/>
          <a:p>
            <a:fld id="{57772FBB-3E88-2A4D-88AF-19B8D44CB777}" type="slidenum">
              <a:rPr lang="en-US" smtClean="0"/>
              <a:t>10</a:t>
            </a:fld>
            <a:endParaRPr lang="en-US"/>
          </a:p>
        </p:txBody>
      </p:sp>
    </p:spTree>
    <p:extLst>
      <p:ext uri="{BB962C8B-B14F-4D97-AF65-F5344CB8AC3E}">
        <p14:creationId xmlns:p14="http://schemas.microsoft.com/office/powerpoint/2010/main" val="1345575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table is</a:t>
            </a:r>
            <a:r>
              <a:rPr lang="en-US" baseline="0" dirty="0" smtClean="0"/>
              <a:t> a correlation matrix generated using all the different tests parameters we had available</a:t>
            </a:r>
          </a:p>
          <a:p>
            <a:r>
              <a:rPr lang="en-US" baseline="0" dirty="0" smtClean="0"/>
              <a:t>The right hand side (above the diagonal) are the correlation coefficients and p values for the SLE group while the control group data are below the diagonal.</a:t>
            </a:r>
          </a:p>
          <a:p>
            <a:r>
              <a:rPr lang="en-US" baseline="0" dirty="0" smtClean="0"/>
              <a:t>We found significant correlations between some of the parameters, which you can see as the bold writing, and we found significant correlations in the SLE group that were not present I the controls</a:t>
            </a:r>
          </a:p>
          <a:p>
            <a:r>
              <a:rPr lang="en-US" baseline="0" dirty="0" smtClean="0"/>
              <a:t>C3 and C4, anti C1q and DsDNA ab in SLE were significantly positively correlated, as well as Anti C1q with C4 (negatively) this is in agreement with published data which gives confidence in our results</a:t>
            </a:r>
          </a:p>
          <a:p>
            <a:endParaRPr lang="en-US" baseline="0" dirty="0" smtClean="0"/>
          </a:p>
          <a:p>
            <a:r>
              <a:rPr lang="en-US" baseline="0" dirty="0" smtClean="0"/>
              <a:t>In Controls, anti C1q ab concentrations were correlated with age, and this correlation was not observed in SLE.</a:t>
            </a:r>
          </a:p>
          <a:p>
            <a:endParaRPr lang="en-US" baseline="0" dirty="0" smtClean="0"/>
          </a:p>
        </p:txBody>
      </p:sp>
      <p:sp>
        <p:nvSpPr>
          <p:cNvPr id="4" name="Date Placeholder 3"/>
          <p:cNvSpPr>
            <a:spLocks noGrp="1"/>
          </p:cNvSpPr>
          <p:nvPr>
            <p:ph type="dt" idx="10"/>
          </p:nvPr>
        </p:nvSpPr>
        <p:spPr/>
        <p:txBody>
          <a:bodyPr/>
          <a:lstStyle/>
          <a:p>
            <a:r>
              <a:rPr lang="en-AU" smtClean="0"/>
              <a:t>30.07.2010</a:t>
            </a:r>
            <a:endParaRPr lang="en-AU"/>
          </a:p>
        </p:txBody>
      </p:sp>
      <p:sp>
        <p:nvSpPr>
          <p:cNvPr id="5" name="Slide Number Placeholder 4"/>
          <p:cNvSpPr>
            <a:spLocks noGrp="1"/>
          </p:cNvSpPr>
          <p:nvPr>
            <p:ph type="sldNum" sz="quarter" idx="11"/>
          </p:nvPr>
        </p:nvSpPr>
        <p:spPr/>
        <p:txBody>
          <a:bodyPr/>
          <a:lstStyle/>
          <a:p>
            <a:fld id="{DC5FF6EA-A62B-4D93-8360-A7E544C10F94}" type="slidenum">
              <a:rPr lang="en-AU" smtClean="0"/>
              <a:pPr/>
              <a:t>11</a:t>
            </a:fld>
            <a:endParaRPr lang="en-AU"/>
          </a:p>
        </p:txBody>
      </p:sp>
    </p:spTree>
    <p:extLst>
      <p:ext uri="{BB962C8B-B14F-4D97-AF65-F5344CB8AC3E}">
        <p14:creationId xmlns:p14="http://schemas.microsoft.com/office/powerpoint/2010/main" val="1223289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chemeClr val="accent1"/>
              </a:buClr>
              <a:buFont typeface="Courier New" charset="0"/>
              <a:buChar char="o"/>
            </a:pPr>
            <a:r>
              <a:rPr lang="en-US" sz="1200" dirty="0" err="1" smtClean="0"/>
              <a:t>Heatmaps</a:t>
            </a:r>
            <a:r>
              <a:rPr lang="en-US" sz="1200" dirty="0" smtClean="0"/>
              <a:t> show associations between αC1q ac concentrations (rows) with A. drug therapies and B. co-morbidities (columns)</a:t>
            </a:r>
          </a:p>
          <a:p>
            <a:pPr marL="171450" indent="-171450">
              <a:buClr>
                <a:schemeClr val="accent1"/>
              </a:buClr>
              <a:buFont typeface="Courier New" charset="0"/>
              <a:buChar char="o"/>
            </a:pPr>
            <a:r>
              <a:rPr lang="en-US" sz="1200" dirty="0" smtClean="0"/>
              <a:t>αC1q ab concentrations:</a:t>
            </a:r>
          </a:p>
          <a:p>
            <a:pPr marL="628650" lvl="1" indent="-171450">
              <a:buClr>
                <a:schemeClr val="accent1"/>
              </a:buClr>
              <a:buFont typeface="Courier New" charset="0"/>
              <a:buChar char="o"/>
            </a:pPr>
            <a:r>
              <a:rPr lang="en-US" sz="1200" dirty="0" smtClean="0"/>
              <a:t>negative (&lt;20 U/mL)</a:t>
            </a:r>
          </a:p>
          <a:p>
            <a:pPr marL="628650" lvl="1" indent="-171450">
              <a:buClr>
                <a:schemeClr val="accent1"/>
              </a:buClr>
              <a:buFont typeface="Courier New" charset="0"/>
              <a:buChar char="o"/>
            </a:pPr>
            <a:r>
              <a:rPr lang="en-US" sz="1200" dirty="0" smtClean="0"/>
              <a:t>Mid positive (20 to 69 U/mL) </a:t>
            </a:r>
          </a:p>
          <a:p>
            <a:pPr marL="628650" lvl="1" indent="-171450">
              <a:buClr>
                <a:schemeClr val="accent1"/>
              </a:buClr>
              <a:buFont typeface="Courier New" charset="0"/>
              <a:buChar char="o"/>
            </a:pPr>
            <a:r>
              <a:rPr lang="en-US" sz="1200" dirty="0" smtClean="0"/>
              <a:t>highly positive (&gt; 70 U/mL)</a:t>
            </a:r>
          </a:p>
          <a:p>
            <a:pPr marL="628650" lvl="1" indent="-171450">
              <a:buClr>
                <a:schemeClr val="accent1"/>
              </a:buClr>
              <a:buFont typeface="Courier New" charset="0"/>
              <a:buChar char="o"/>
            </a:pPr>
            <a:endParaRPr lang="en-US" sz="1200" dirty="0" smtClean="0"/>
          </a:p>
          <a:p>
            <a:pPr marL="628650" lvl="1" indent="-171450">
              <a:buClr>
                <a:schemeClr val="accent1"/>
              </a:buClr>
              <a:buFont typeface="Courier New" charset="0"/>
              <a:buChar char="o"/>
            </a:pPr>
            <a:endParaRPr lang="en-US" sz="1200" dirty="0" smtClean="0"/>
          </a:p>
          <a:p>
            <a:pPr>
              <a:buFont typeface="Courier New" charset="0"/>
              <a:buChar char="o"/>
            </a:pPr>
            <a:r>
              <a:rPr lang="en-US" sz="1200" dirty="0" smtClean="0"/>
              <a:t>SLE patients who were treated with steroids, anti </a:t>
            </a:r>
            <a:r>
              <a:rPr lang="en-US" sz="1200" dirty="0" err="1" smtClean="0"/>
              <a:t>malarials</a:t>
            </a:r>
            <a:r>
              <a:rPr lang="en-US" sz="1200" dirty="0" smtClean="0"/>
              <a:t> or </a:t>
            </a:r>
            <a:r>
              <a:rPr lang="en-US" sz="1200" dirty="0" err="1" smtClean="0"/>
              <a:t>immunosuppressants</a:t>
            </a:r>
            <a:r>
              <a:rPr lang="en-US" sz="1200" baseline="0" dirty="0" smtClean="0"/>
              <a:t> had mid to high concentrations of anti C1q ab, so were patients treated </a:t>
            </a:r>
            <a:r>
              <a:rPr lang="en-US" sz="1200" dirty="0" smtClean="0"/>
              <a:t>with</a:t>
            </a:r>
            <a:r>
              <a:rPr lang="en-US" sz="1200" baseline="0" dirty="0" smtClean="0"/>
              <a:t> a combination of </a:t>
            </a:r>
            <a:r>
              <a:rPr lang="en-US" sz="1200" baseline="0" dirty="0" err="1" smtClean="0"/>
              <a:t>all</a:t>
            </a:r>
            <a:r>
              <a:rPr lang="en-US" sz="1200" dirty="0" err="1" smtClean="0"/>
              <a:t>l</a:t>
            </a:r>
            <a:r>
              <a:rPr lang="en-US" sz="1200" dirty="0" smtClean="0"/>
              <a:t> 3 treatments </a:t>
            </a:r>
          </a:p>
          <a:p>
            <a:pPr>
              <a:buFont typeface="Courier New" charset="0"/>
              <a:buChar char="o"/>
            </a:pPr>
            <a:r>
              <a:rPr lang="en-US" sz="1200" dirty="0" smtClean="0"/>
              <a:t>Hence, Generally levels of aC1q ab are higher in patients taking higher level of treatments</a:t>
            </a:r>
          </a:p>
          <a:p>
            <a:pPr>
              <a:buFont typeface="Courier New" charset="0"/>
              <a:buChar char="o"/>
            </a:pPr>
            <a:r>
              <a:rPr lang="en-US" sz="1200" dirty="0" smtClean="0"/>
              <a:t>Patients with renal disease have higher levels of aC1q ab</a:t>
            </a:r>
          </a:p>
          <a:p>
            <a:pPr>
              <a:buFont typeface="Courier New" charset="0"/>
              <a:buChar char="o"/>
            </a:pPr>
            <a:r>
              <a:rPr lang="en-US" sz="1200" dirty="0" smtClean="0"/>
              <a:t>Unlike those with hepatic involvement</a:t>
            </a:r>
          </a:p>
          <a:p>
            <a:pPr>
              <a:buFont typeface="Courier New" charset="0"/>
              <a:buChar char="o"/>
            </a:pPr>
            <a:r>
              <a:rPr lang="en-US" sz="1200" dirty="0" smtClean="0"/>
              <a:t>Hence we can see that there</a:t>
            </a:r>
            <a:r>
              <a:rPr lang="en-US" sz="1200" baseline="0" dirty="0" smtClean="0"/>
              <a:t> is a trend towards an association with more severe disease phenotype treated with combination of drugs, including individuals with renal disease.</a:t>
            </a:r>
            <a:endParaRPr lang="en-US" sz="1200" dirty="0" smtClean="0"/>
          </a:p>
          <a:p>
            <a:endParaRPr lang="en-US" dirty="0"/>
          </a:p>
        </p:txBody>
      </p:sp>
      <p:sp>
        <p:nvSpPr>
          <p:cNvPr id="4" name="Date Placeholder 3"/>
          <p:cNvSpPr>
            <a:spLocks noGrp="1"/>
          </p:cNvSpPr>
          <p:nvPr>
            <p:ph type="dt" idx="10"/>
          </p:nvPr>
        </p:nvSpPr>
        <p:spPr/>
        <p:txBody>
          <a:bodyPr/>
          <a:lstStyle/>
          <a:p>
            <a:r>
              <a:rPr lang="en-AU" smtClean="0"/>
              <a:t>30.07.2010</a:t>
            </a:r>
            <a:endParaRPr lang="en-AU"/>
          </a:p>
        </p:txBody>
      </p:sp>
      <p:sp>
        <p:nvSpPr>
          <p:cNvPr id="5" name="Slide Number Placeholder 4"/>
          <p:cNvSpPr>
            <a:spLocks noGrp="1"/>
          </p:cNvSpPr>
          <p:nvPr>
            <p:ph type="sldNum" sz="quarter" idx="11"/>
          </p:nvPr>
        </p:nvSpPr>
        <p:spPr/>
        <p:txBody>
          <a:bodyPr/>
          <a:lstStyle/>
          <a:p>
            <a:fld id="{DC5FF6EA-A62B-4D93-8360-A7E544C10F94}" type="slidenum">
              <a:rPr lang="en-AU" smtClean="0"/>
              <a:pPr/>
              <a:t>12</a:t>
            </a:fld>
            <a:endParaRPr lang="en-AU"/>
          </a:p>
        </p:txBody>
      </p:sp>
    </p:spTree>
    <p:extLst>
      <p:ext uri="{BB962C8B-B14F-4D97-AF65-F5344CB8AC3E}">
        <p14:creationId xmlns:p14="http://schemas.microsoft.com/office/powerpoint/2010/main" val="641088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Calibri" charset="0"/>
                <a:ea typeface="Calibri" charset="0"/>
                <a:cs typeface="Calibri" charset="0"/>
              </a:rPr>
              <a:t>Based on our research, patients with more severe</a:t>
            </a:r>
            <a:r>
              <a:rPr lang="en-US" sz="1200" baseline="0" dirty="0" smtClean="0">
                <a:latin typeface="Calibri" charset="0"/>
                <a:ea typeface="Calibri" charset="0"/>
                <a:cs typeface="Calibri" charset="0"/>
              </a:rPr>
              <a:t> disease phenotype and receiving multiple treatments to reduce their organ damage have higher concentrations of anti C1q ab.</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latin typeface="Calibri" charset="0"/>
                <a:ea typeface="Calibri" charset="0"/>
                <a:cs typeface="Calibri" charset="0"/>
              </a:rPr>
              <a:t>The use of the anti C1q ab in laboratory settings for the subtypes of SLE classification, diagnosis and monitoring monitoring of disease progression will be useful</a:t>
            </a:r>
            <a:endParaRPr lang="en-US" sz="1200" dirty="0" smtClean="0">
              <a:latin typeface="Calibri" charset="0"/>
              <a:ea typeface="Calibri" charset="0"/>
              <a:cs typeface="Calibri"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Calibri" charset="0"/>
                <a:ea typeface="Calibri" charset="0"/>
                <a:cs typeface="Calibri" charset="0"/>
              </a:rPr>
              <a:t>However, there are caveats to the use of these</a:t>
            </a:r>
            <a:r>
              <a:rPr lang="en-US" sz="1200" baseline="0" dirty="0" smtClean="0">
                <a:latin typeface="Calibri" charset="0"/>
                <a:ea typeface="Calibri" charset="0"/>
                <a:cs typeface="Calibri" charset="0"/>
              </a:rPr>
              <a:t> autoantibodies: </a:t>
            </a:r>
            <a:r>
              <a:rPr lang="en-US" sz="1200" dirty="0" smtClean="0">
                <a:latin typeface="Calibri" charset="0"/>
                <a:ea typeface="Calibri" charset="0"/>
                <a:cs typeface="Calibri" charset="0"/>
              </a:rPr>
              <a:t> reports of aC1q ab also reacting with epitopes on A and B collagen-like tails of human C1q with different affinities (</a:t>
            </a:r>
            <a:r>
              <a:rPr lang="en-US" sz="1200" dirty="0" err="1" smtClean="0">
                <a:latin typeface="Calibri" charset="0"/>
                <a:ea typeface="Calibri" charset="0"/>
                <a:cs typeface="Calibri" charset="0"/>
              </a:rPr>
              <a:t>ie</a:t>
            </a:r>
            <a:r>
              <a:rPr lang="en-US" sz="1200" dirty="0" smtClean="0">
                <a:latin typeface="Calibri" charset="0"/>
                <a:ea typeface="Calibri" charset="0"/>
                <a:cs typeface="Calibri" charset="0"/>
              </a:rPr>
              <a:t>. not present on C-chain)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Calibri" charset="0"/>
                <a:ea typeface="Calibri" charset="0"/>
                <a:cs typeface="Calibri" charset="0"/>
              </a:rPr>
              <a:t>And At the moment the anti C1q antibodies are just within a family,</a:t>
            </a:r>
            <a:r>
              <a:rPr lang="en-US" sz="1200" baseline="0" dirty="0" smtClean="0">
                <a:latin typeface="Calibri" charset="0"/>
                <a:ea typeface="Calibri" charset="0"/>
                <a:cs typeface="Calibri" charset="0"/>
              </a:rPr>
              <a:t> in the future, it will require a set of specific antigenic specificities </a:t>
            </a:r>
            <a:r>
              <a:rPr lang="en-US" sz="1200" baseline="0" dirty="0" err="1" smtClean="0">
                <a:latin typeface="Calibri" charset="0"/>
                <a:ea typeface="Calibri" charset="0"/>
                <a:cs typeface="Calibri" charset="0"/>
              </a:rPr>
              <a:t>ie</a:t>
            </a:r>
            <a:r>
              <a:rPr lang="en-US" sz="1200" baseline="0" dirty="0" smtClean="0">
                <a:latin typeface="Calibri" charset="0"/>
                <a:ea typeface="Calibri" charset="0"/>
                <a:cs typeface="Calibri" charset="0"/>
              </a:rPr>
              <a:t> which chain is it reacting with.</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latin typeface="Calibri" charset="0"/>
                <a:ea typeface="Calibri" charset="0"/>
                <a:cs typeface="Calibri" charset="0"/>
              </a:rPr>
              <a:t>Get back </a:t>
            </a:r>
            <a:r>
              <a:rPr lang="en-US" sz="1200" baseline="0" dirty="0" err="1" smtClean="0">
                <a:latin typeface="Calibri" charset="0"/>
                <a:ea typeface="Calibri" charset="0"/>
                <a:cs typeface="Calibri" charset="0"/>
              </a:rPr>
              <a:t>tho</a:t>
            </a:r>
            <a:r>
              <a:rPr lang="en-US" sz="1200" baseline="0" dirty="0" smtClean="0">
                <a:latin typeface="Calibri" charset="0"/>
                <a:ea typeface="Calibri" charset="0"/>
                <a:cs typeface="Calibri" charset="0"/>
              </a:rPr>
              <a:t> the papers to see what they did</a:t>
            </a:r>
            <a:endParaRPr lang="en-US" sz="1200" dirty="0" smtClean="0">
              <a:latin typeface="Calibri" charset="0"/>
              <a:ea typeface="Calibri" charset="0"/>
              <a:cs typeface="Calibri" charset="0"/>
            </a:endParaRPr>
          </a:p>
          <a:p>
            <a:endParaRPr lang="en-US" dirty="0"/>
          </a:p>
        </p:txBody>
      </p:sp>
      <p:sp>
        <p:nvSpPr>
          <p:cNvPr id="4" name="Date Placeholder 3"/>
          <p:cNvSpPr>
            <a:spLocks noGrp="1"/>
          </p:cNvSpPr>
          <p:nvPr>
            <p:ph type="dt" idx="10"/>
          </p:nvPr>
        </p:nvSpPr>
        <p:spPr/>
        <p:txBody>
          <a:bodyPr/>
          <a:lstStyle/>
          <a:p>
            <a:r>
              <a:rPr lang="en-AU" smtClean="0"/>
              <a:t>30.07.2010</a:t>
            </a:r>
            <a:endParaRPr lang="en-AU"/>
          </a:p>
        </p:txBody>
      </p:sp>
      <p:sp>
        <p:nvSpPr>
          <p:cNvPr id="5" name="Slide Number Placeholder 4"/>
          <p:cNvSpPr>
            <a:spLocks noGrp="1"/>
          </p:cNvSpPr>
          <p:nvPr>
            <p:ph type="sldNum" sz="quarter" idx="11"/>
          </p:nvPr>
        </p:nvSpPr>
        <p:spPr/>
        <p:txBody>
          <a:bodyPr/>
          <a:lstStyle/>
          <a:p>
            <a:fld id="{DC5FF6EA-A62B-4D93-8360-A7E544C10F94}" type="slidenum">
              <a:rPr lang="en-AU" smtClean="0"/>
              <a:pPr/>
              <a:t>13</a:t>
            </a:fld>
            <a:endParaRPr lang="en-AU"/>
          </a:p>
        </p:txBody>
      </p:sp>
    </p:spTree>
    <p:extLst>
      <p:ext uri="{BB962C8B-B14F-4D97-AF65-F5344CB8AC3E}">
        <p14:creationId xmlns:p14="http://schemas.microsoft.com/office/powerpoint/2010/main" val="1313516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772FBB-3E88-2A4D-88AF-19B8D44CB777}" type="slidenum">
              <a:rPr lang="en-US" smtClean="0"/>
              <a:t>15</a:t>
            </a:fld>
            <a:endParaRPr lang="en-US"/>
          </a:p>
        </p:txBody>
      </p:sp>
    </p:spTree>
    <p:extLst>
      <p:ext uri="{BB962C8B-B14F-4D97-AF65-F5344CB8AC3E}">
        <p14:creationId xmlns:p14="http://schemas.microsoft.com/office/powerpoint/2010/main" val="982447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Arial" charset="0"/>
                <a:ea typeface="+mn-ea"/>
                <a:cs typeface="+mn-cs"/>
              </a:rPr>
              <a:t>Sinico</a:t>
            </a:r>
            <a:r>
              <a:rPr lang="en-US" sz="1200" kern="1200" dirty="0" smtClean="0">
                <a:solidFill>
                  <a:schemeClr val="tx1"/>
                </a:solidFill>
                <a:effectLst/>
                <a:latin typeface="Arial" charset="0"/>
                <a:ea typeface="+mn-ea"/>
                <a:cs typeface="+mn-cs"/>
              </a:rPr>
              <a:t>, R.A., </a:t>
            </a:r>
            <a:r>
              <a:rPr lang="en-US" sz="1200" kern="1200" dirty="0" err="1" smtClean="0">
                <a:solidFill>
                  <a:schemeClr val="tx1"/>
                </a:solidFill>
                <a:effectLst/>
                <a:latin typeface="Arial" charset="0"/>
                <a:ea typeface="+mn-ea"/>
                <a:cs typeface="+mn-cs"/>
              </a:rPr>
              <a:t>Radice</a:t>
            </a:r>
            <a:r>
              <a:rPr lang="en-US" sz="1200" kern="1200" dirty="0" smtClean="0">
                <a:solidFill>
                  <a:schemeClr val="tx1"/>
                </a:solidFill>
                <a:effectLst/>
                <a:latin typeface="Arial" charset="0"/>
                <a:ea typeface="+mn-ea"/>
                <a:cs typeface="+mn-cs"/>
              </a:rPr>
              <a:t>, A., </a:t>
            </a:r>
            <a:r>
              <a:rPr lang="en-US" sz="1200" kern="1200" dirty="0" err="1" smtClean="0">
                <a:solidFill>
                  <a:schemeClr val="tx1"/>
                </a:solidFill>
                <a:effectLst/>
                <a:latin typeface="Arial" charset="0"/>
                <a:ea typeface="+mn-ea"/>
                <a:cs typeface="+mn-cs"/>
              </a:rPr>
              <a:t>Ikehata</a:t>
            </a:r>
            <a:r>
              <a:rPr lang="en-US" sz="1200" kern="1200" dirty="0" smtClean="0">
                <a:solidFill>
                  <a:schemeClr val="tx1"/>
                </a:solidFill>
                <a:effectLst/>
                <a:latin typeface="Arial" charset="0"/>
                <a:ea typeface="+mn-ea"/>
                <a:cs typeface="+mn-cs"/>
              </a:rPr>
              <a:t>, M., </a:t>
            </a:r>
            <a:r>
              <a:rPr lang="en-US" sz="1200" kern="1200" dirty="0" err="1" smtClean="0">
                <a:solidFill>
                  <a:schemeClr val="tx1"/>
                </a:solidFill>
                <a:effectLst/>
                <a:latin typeface="Arial" charset="0"/>
                <a:ea typeface="+mn-ea"/>
                <a:cs typeface="+mn-cs"/>
              </a:rPr>
              <a:t>Giammarresi</a:t>
            </a:r>
            <a:r>
              <a:rPr lang="en-US" sz="1200" kern="1200" dirty="0" smtClean="0">
                <a:solidFill>
                  <a:schemeClr val="tx1"/>
                </a:solidFill>
                <a:effectLst/>
                <a:latin typeface="Arial" charset="0"/>
                <a:ea typeface="+mn-ea"/>
                <a:cs typeface="+mn-cs"/>
              </a:rPr>
              <a:t>, G., </a:t>
            </a:r>
            <a:r>
              <a:rPr lang="en-US" sz="1200" kern="1200" dirty="0" err="1" smtClean="0">
                <a:solidFill>
                  <a:schemeClr val="tx1"/>
                </a:solidFill>
                <a:effectLst/>
                <a:latin typeface="Arial" charset="0"/>
                <a:ea typeface="+mn-ea"/>
                <a:cs typeface="+mn-cs"/>
              </a:rPr>
              <a:t>Corace</a:t>
            </a:r>
            <a:r>
              <a:rPr lang="en-US" sz="1200" kern="1200" dirty="0" smtClean="0">
                <a:solidFill>
                  <a:schemeClr val="tx1"/>
                </a:solidFill>
                <a:effectLst/>
                <a:latin typeface="Arial" charset="0"/>
                <a:ea typeface="+mn-ea"/>
                <a:cs typeface="+mn-cs"/>
              </a:rPr>
              <a:t>, C., Arrigo, G., </a:t>
            </a:r>
            <a:r>
              <a:rPr lang="en-US" sz="1200" kern="1200" dirty="0" err="1" smtClean="0">
                <a:solidFill>
                  <a:schemeClr val="tx1"/>
                </a:solidFill>
                <a:effectLst/>
                <a:latin typeface="Arial" charset="0"/>
                <a:ea typeface="+mn-ea"/>
                <a:cs typeface="+mn-cs"/>
              </a:rPr>
              <a:t>Bollini</a:t>
            </a:r>
            <a:r>
              <a:rPr lang="en-US" sz="1200" kern="1200" dirty="0" smtClean="0">
                <a:solidFill>
                  <a:schemeClr val="tx1"/>
                </a:solidFill>
                <a:effectLst/>
                <a:latin typeface="Arial" charset="0"/>
                <a:ea typeface="+mn-ea"/>
                <a:cs typeface="+mn-cs"/>
              </a:rPr>
              <a:t>, B., and Li </a:t>
            </a:r>
            <a:r>
              <a:rPr lang="en-US" sz="1200" kern="1200" dirty="0" err="1" smtClean="0">
                <a:solidFill>
                  <a:schemeClr val="tx1"/>
                </a:solidFill>
                <a:effectLst/>
                <a:latin typeface="Arial" charset="0"/>
                <a:ea typeface="+mn-ea"/>
                <a:cs typeface="+mn-cs"/>
              </a:rPr>
              <a:t>Vecchi</a:t>
            </a:r>
            <a:r>
              <a:rPr lang="en-US" sz="1200" kern="1200" dirty="0" smtClean="0">
                <a:solidFill>
                  <a:schemeClr val="tx1"/>
                </a:solidFill>
                <a:effectLst/>
                <a:latin typeface="Arial" charset="0"/>
                <a:ea typeface="+mn-ea"/>
                <a:cs typeface="+mn-cs"/>
              </a:rPr>
              <a:t>, M., </a:t>
            </a:r>
            <a:r>
              <a:rPr lang="en-US" sz="1200" i="1" kern="1200" dirty="0" smtClean="0">
                <a:solidFill>
                  <a:schemeClr val="tx1"/>
                </a:solidFill>
                <a:effectLst/>
                <a:latin typeface="Arial" charset="0"/>
                <a:ea typeface="+mn-ea"/>
                <a:cs typeface="+mn-cs"/>
              </a:rPr>
              <a:t>Anti-C1q autoantibodies in lupus nephritis: prevalence and clinical significance.</a:t>
            </a:r>
            <a:r>
              <a:rPr lang="en-US" sz="1200" kern="1200" dirty="0" smtClean="0">
                <a:solidFill>
                  <a:schemeClr val="tx1"/>
                </a:solidFill>
                <a:effectLst/>
                <a:latin typeface="Arial" charset="0"/>
                <a:ea typeface="+mn-ea"/>
                <a:cs typeface="+mn-cs"/>
              </a:rPr>
              <a:t> Ann N Y </a:t>
            </a:r>
            <a:r>
              <a:rPr lang="en-US" sz="1200" kern="1200" dirty="0" err="1" smtClean="0">
                <a:solidFill>
                  <a:schemeClr val="tx1"/>
                </a:solidFill>
                <a:effectLst/>
                <a:latin typeface="Arial" charset="0"/>
                <a:ea typeface="+mn-ea"/>
                <a:cs typeface="+mn-cs"/>
              </a:rPr>
              <a:t>Acad</a:t>
            </a:r>
            <a:r>
              <a:rPr lang="en-US" sz="1200" kern="1200" dirty="0" smtClean="0">
                <a:solidFill>
                  <a:schemeClr val="tx1"/>
                </a:solidFill>
                <a:effectLst/>
                <a:latin typeface="Arial" charset="0"/>
                <a:ea typeface="+mn-ea"/>
                <a:cs typeface="+mn-cs"/>
              </a:rPr>
              <a:t> </a:t>
            </a:r>
            <a:r>
              <a:rPr lang="en-US" sz="1200" kern="1200" dirty="0" err="1" smtClean="0">
                <a:solidFill>
                  <a:schemeClr val="tx1"/>
                </a:solidFill>
                <a:effectLst/>
                <a:latin typeface="Arial" charset="0"/>
                <a:ea typeface="+mn-ea"/>
                <a:cs typeface="+mn-cs"/>
              </a:rPr>
              <a:t>Sci</a:t>
            </a:r>
            <a:r>
              <a:rPr lang="en-US" sz="1200" kern="1200" dirty="0" smtClean="0">
                <a:solidFill>
                  <a:schemeClr val="tx1"/>
                </a:solidFill>
                <a:effectLst/>
                <a:latin typeface="Arial" charset="0"/>
                <a:ea typeface="+mn-ea"/>
                <a:cs typeface="+mn-cs"/>
              </a:rPr>
              <a:t>, 2005. </a:t>
            </a:r>
            <a:r>
              <a:rPr lang="en-US" sz="1200" b="1" kern="1200" dirty="0" smtClean="0">
                <a:solidFill>
                  <a:schemeClr val="tx1"/>
                </a:solidFill>
                <a:effectLst/>
                <a:latin typeface="Arial" charset="0"/>
                <a:ea typeface="+mn-ea"/>
                <a:cs typeface="+mn-cs"/>
              </a:rPr>
              <a:t>1050</a:t>
            </a:r>
            <a:r>
              <a:rPr lang="en-US" sz="1200" kern="1200" dirty="0" smtClean="0">
                <a:solidFill>
                  <a:schemeClr val="tx1"/>
                </a:solidFill>
                <a:effectLst/>
                <a:latin typeface="Arial" charset="0"/>
                <a:ea typeface="+mn-ea"/>
                <a:cs typeface="+mn-cs"/>
              </a:rPr>
              <a:t>: p. 193-200.</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err="1" smtClean="0">
                <a:solidFill>
                  <a:schemeClr val="tx1"/>
                </a:solidFill>
                <a:effectLst/>
                <a:latin typeface="Arial" charset="0"/>
                <a:ea typeface="+mn-ea"/>
                <a:cs typeface="+mn-cs"/>
              </a:rPr>
              <a:t>Siegert</a:t>
            </a:r>
            <a:r>
              <a:rPr lang="en-US" sz="1200" kern="1200" dirty="0" smtClean="0">
                <a:solidFill>
                  <a:schemeClr val="tx1"/>
                </a:solidFill>
                <a:effectLst/>
                <a:latin typeface="Arial" charset="0"/>
                <a:ea typeface="+mn-ea"/>
                <a:cs typeface="+mn-cs"/>
              </a:rPr>
              <a:t>, C.E., </a:t>
            </a:r>
            <a:r>
              <a:rPr lang="en-US" sz="1200" kern="1200" dirty="0" err="1" smtClean="0">
                <a:solidFill>
                  <a:schemeClr val="tx1"/>
                </a:solidFill>
                <a:effectLst/>
                <a:latin typeface="Arial" charset="0"/>
                <a:ea typeface="+mn-ea"/>
                <a:cs typeface="+mn-cs"/>
              </a:rPr>
              <a:t>Daha</a:t>
            </a:r>
            <a:r>
              <a:rPr lang="en-US" sz="1200" kern="1200" dirty="0" smtClean="0">
                <a:solidFill>
                  <a:schemeClr val="tx1"/>
                </a:solidFill>
                <a:effectLst/>
                <a:latin typeface="Arial" charset="0"/>
                <a:ea typeface="+mn-ea"/>
                <a:cs typeface="+mn-cs"/>
              </a:rPr>
              <a:t>, M.R., van der </a:t>
            </a:r>
            <a:r>
              <a:rPr lang="en-US" sz="1200" kern="1200" dirty="0" err="1" smtClean="0">
                <a:solidFill>
                  <a:schemeClr val="tx1"/>
                </a:solidFill>
                <a:effectLst/>
                <a:latin typeface="Arial" charset="0"/>
                <a:ea typeface="+mn-ea"/>
                <a:cs typeface="+mn-cs"/>
              </a:rPr>
              <a:t>Voort</a:t>
            </a:r>
            <a:r>
              <a:rPr lang="en-US" sz="1200" kern="1200" dirty="0" smtClean="0">
                <a:solidFill>
                  <a:schemeClr val="tx1"/>
                </a:solidFill>
                <a:effectLst/>
                <a:latin typeface="Arial" charset="0"/>
                <a:ea typeface="+mn-ea"/>
                <a:cs typeface="+mn-cs"/>
              </a:rPr>
              <a:t>, E.A., and </a:t>
            </a:r>
            <a:r>
              <a:rPr lang="en-US" sz="1200" kern="1200" dirty="0" err="1" smtClean="0">
                <a:solidFill>
                  <a:schemeClr val="tx1"/>
                </a:solidFill>
                <a:effectLst/>
                <a:latin typeface="Arial" charset="0"/>
                <a:ea typeface="+mn-ea"/>
                <a:cs typeface="+mn-cs"/>
              </a:rPr>
              <a:t>Breedveld</a:t>
            </a:r>
            <a:r>
              <a:rPr lang="en-US" sz="1200" kern="1200" dirty="0" smtClean="0">
                <a:solidFill>
                  <a:schemeClr val="tx1"/>
                </a:solidFill>
                <a:effectLst/>
                <a:latin typeface="Arial" charset="0"/>
                <a:ea typeface="+mn-ea"/>
                <a:cs typeface="+mn-cs"/>
              </a:rPr>
              <a:t>, F.C., </a:t>
            </a:r>
            <a:r>
              <a:rPr lang="en-US" sz="1200" i="1" kern="1200" dirty="0" smtClean="0">
                <a:solidFill>
                  <a:schemeClr val="tx1"/>
                </a:solidFill>
                <a:effectLst/>
                <a:latin typeface="Arial" charset="0"/>
                <a:ea typeface="+mn-ea"/>
                <a:cs typeface="+mn-cs"/>
              </a:rPr>
              <a:t>IgG and IgA antibodies to the collagen-like region of C1q in rheumatoid vasculitis.</a:t>
            </a:r>
            <a:r>
              <a:rPr lang="en-US" sz="1200" kern="1200" dirty="0" smtClean="0">
                <a:solidFill>
                  <a:schemeClr val="tx1"/>
                </a:solidFill>
                <a:effectLst/>
                <a:latin typeface="Arial" charset="0"/>
                <a:ea typeface="+mn-ea"/>
                <a:cs typeface="+mn-cs"/>
              </a:rPr>
              <a:t> Arthritis care and research : the official journal of the Arthritis Health Professions Association., 1990. </a:t>
            </a:r>
            <a:r>
              <a:rPr lang="en-US" sz="1200" b="1" kern="1200" dirty="0" smtClean="0">
                <a:solidFill>
                  <a:schemeClr val="tx1"/>
                </a:solidFill>
                <a:effectLst/>
                <a:latin typeface="Arial" charset="0"/>
                <a:ea typeface="+mn-ea"/>
                <a:cs typeface="+mn-cs"/>
              </a:rPr>
              <a:t>33</a:t>
            </a:r>
            <a:r>
              <a:rPr lang="en-US" sz="1200" kern="1200" dirty="0" smtClean="0">
                <a:solidFill>
                  <a:schemeClr val="tx1"/>
                </a:solidFill>
                <a:effectLst/>
                <a:latin typeface="Arial" charset="0"/>
                <a:ea typeface="+mn-ea"/>
                <a:cs typeface="+mn-cs"/>
              </a:rPr>
              <a:t>(11): p. 1646-1654.</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Katsumata, Y., Miyake, K., Kawaguchi, Y., Okamoto, Y., Kawamoto, M., </a:t>
            </a:r>
            <a:r>
              <a:rPr lang="en-US" sz="1200" kern="1200" dirty="0" err="1" smtClean="0">
                <a:solidFill>
                  <a:schemeClr val="tx1"/>
                </a:solidFill>
                <a:effectLst/>
                <a:latin typeface="Arial" charset="0"/>
                <a:ea typeface="+mn-ea"/>
                <a:cs typeface="+mn-cs"/>
              </a:rPr>
              <a:t>Gono</a:t>
            </a:r>
            <a:r>
              <a:rPr lang="en-US" sz="1200" kern="1200" dirty="0" smtClean="0">
                <a:solidFill>
                  <a:schemeClr val="tx1"/>
                </a:solidFill>
                <a:effectLst/>
                <a:latin typeface="Arial" charset="0"/>
                <a:ea typeface="+mn-ea"/>
                <a:cs typeface="+mn-cs"/>
              </a:rPr>
              <a:t>, T., Baba, S., Hara, M., and Yamanaka, H., </a:t>
            </a:r>
            <a:r>
              <a:rPr lang="en-US" sz="1200" i="1" kern="1200" dirty="0" smtClean="0">
                <a:solidFill>
                  <a:schemeClr val="tx1"/>
                </a:solidFill>
                <a:effectLst/>
                <a:latin typeface="Arial" charset="0"/>
                <a:ea typeface="+mn-ea"/>
                <a:cs typeface="+mn-cs"/>
              </a:rPr>
              <a:t>Anti-C1q antibodies are associated with systemic lupus erythematosus global activity but not specifically with nephritis: a controlled study of 126 consecutive patients.</a:t>
            </a:r>
            <a:r>
              <a:rPr lang="en-US" sz="1200" kern="1200" dirty="0" smtClean="0">
                <a:solidFill>
                  <a:schemeClr val="tx1"/>
                </a:solidFill>
                <a:effectLst/>
                <a:latin typeface="Arial" charset="0"/>
                <a:ea typeface="+mn-ea"/>
                <a:cs typeface="+mn-cs"/>
              </a:rPr>
              <a:t> Arthritis Rheum, 2011. </a:t>
            </a:r>
            <a:r>
              <a:rPr lang="en-US" sz="1200" b="1" kern="1200" dirty="0" smtClean="0">
                <a:solidFill>
                  <a:schemeClr val="tx1"/>
                </a:solidFill>
                <a:effectLst/>
                <a:latin typeface="Arial" charset="0"/>
                <a:ea typeface="+mn-ea"/>
                <a:cs typeface="+mn-cs"/>
              </a:rPr>
              <a:t>63</a:t>
            </a:r>
            <a:r>
              <a:rPr lang="en-US" sz="1200" kern="1200" dirty="0" smtClean="0">
                <a:solidFill>
                  <a:schemeClr val="tx1"/>
                </a:solidFill>
                <a:effectLst/>
                <a:latin typeface="Arial" charset="0"/>
                <a:ea typeface="+mn-ea"/>
                <a:cs typeface="+mn-cs"/>
              </a:rPr>
              <a:t>(8): p. 2436-44.</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err="1" smtClean="0">
                <a:solidFill>
                  <a:schemeClr val="tx1"/>
                </a:solidFill>
                <a:effectLst/>
                <a:latin typeface="Arial" charset="0"/>
                <a:ea typeface="+mn-ea"/>
                <a:cs typeface="+mn-cs"/>
              </a:rPr>
              <a:t>Hegazy</a:t>
            </a:r>
            <a:r>
              <a:rPr lang="en-US" sz="1200" kern="1200" dirty="0" smtClean="0">
                <a:solidFill>
                  <a:schemeClr val="tx1"/>
                </a:solidFill>
                <a:effectLst/>
                <a:latin typeface="Arial" charset="0"/>
                <a:ea typeface="+mn-ea"/>
                <a:cs typeface="+mn-cs"/>
              </a:rPr>
              <a:t>, A., </a:t>
            </a:r>
            <a:r>
              <a:rPr lang="en-US" sz="1200" kern="1200" dirty="0" err="1" smtClean="0">
                <a:solidFill>
                  <a:schemeClr val="tx1"/>
                </a:solidFill>
                <a:effectLst/>
                <a:latin typeface="Arial" charset="0"/>
                <a:ea typeface="+mn-ea"/>
                <a:cs typeface="+mn-cs"/>
              </a:rPr>
              <a:t>Barakat</a:t>
            </a:r>
            <a:r>
              <a:rPr lang="en-US" sz="1200" kern="1200" dirty="0" smtClean="0">
                <a:solidFill>
                  <a:schemeClr val="tx1"/>
                </a:solidFill>
                <a:effectLst/>
                <a:latin typeface="Arial" charset="0"/>
                <a:ea typeface="+mn-ea"/>
                <a:cs typeface="+mn-cs"/>
              </a:rPr>
              <a:t>, A.F., El </a:t>
            </a:r>
            <a:r>
              <a:rPr lang="en-US" sz="1200" kern="1200" dirty="0" err="1" smtClean="0">
                <a:solidFill>
                  <a:schemeClr val="tx1"/>
                </a:solidFill>
                <a:effectLst/>
                <a:latin typeface="Arial" charset="0"/>
                <a:ea typeface="+mn-ea"/>
                <a:cs typeface="+mn-cs"/>
              </a:rPr>
              <a:t>Gayyar</a:t>
            </a:r>
            <a:r>
              <a:rPr lang="en-US" sz="1200" kern="1200" dirty="0" smtClean="0">
                <a:solidFill>
                  <a:schemeClr val="tx1"/>
                </a:solidFill>
                <a:effectLst/>
                <a:latin typeface="Arial" charset="0"/>
                <a:ea typeface="+mn-ea"/>
                <a:cs typeface="+mn-cs"/>
              </a:rPr>
              <a:t>, M.A., and </a:t>
            </a:r>
            <a:r>
              <a:rPr lang="en-US" sz="1200" kern="1200" dirty="0" err="1" smtClean="0">
                <a:solidFill>
                  <a:schemeClr val="tx1"/>
                </a:solidFill>
                <a:effectLst/>
                <a:latin typeface="Arial" charset="0"/>
                <a:ea typeface="+mn-ea"/>
                <a:cs typeface="+mn-cs"/>
              </a:rPr>
              <a:t>Arafa</a:t>
            </a:r>
            <a:r>
              <a:rPr lang="en-US" sz="1200" kern="1200" dirty="0" smtClean="0">
                <a:solidFill>
                  <a:schemeClr val="tx1"/>
                </a:solidFill>
                <a:effectLst/>
                <a:latin typeface="Arial" charset="0"/>
                <a:ea typeface="+mn-ea"/>
                <a:cs typeface="+mn-cs"/>
              </a:rPr>
              <a:t>, L.F., </a:t>
            </a:r>
            <a:r>
              <a:rPr lang="en-US" sz="1200" i="1" kern="1200" dirty="0" smtClean="0">
                <a:solidFill>
                  <a:schemeClr val="tx1"/>
                </a:solidFill>
                <a:effectLst/>
                <a:latin typeface="Arial" charset="0"/>
                <a:ea typeface="+mn-ea"/>
                <a:cs typeface="+mn-cs"/>
              </a:rPr>
              <a:t>Prevalence and clinical significance of anti-C1q antibodies in cutaneous and systemic lupus erythematosus.</a:t>
            </a:r>
            <a:r>
              <a:rPr lang="en-US" sz="1200" kern="1200" dirty="0" smtClean="0">
                <a:solidFill>
                  <a:schemeClr val="tx1"/>
                </a:solidFill>
                <a:effectLst/>
                <a:latin typeface="Arial" charset="0"/>
                <a:ea typeface="+mn-ea"/>
                <a:cs typeface="+mn-cs"/>
              </a:rPr>
              <a:t> Egyptian Journal of Medical Human Genetics, 2012. </a:t>
            </a:r>
            <a:r>
              <a:rPr lang="en-US" sz="1200" b="1" kern="1200" dirty="0" smtClean="0">
                <a:solidFill>
                  <a:schemeClr val="tx1"/>
                </a:solidFill>
                <a:effectLst/>
                <a:latin typeface="Arial" charset="0"/>
                <a:ea typeface="+mn-ea"/>
                <a:cs typeface="+mn-cs"/>
              </a:rPr>
              <a:t>13</a:t>
            </a:r>
            <a:r>
              <a:rPr lang="en-US" sz="1200" kern="1200" dirty="0" smtClean="0">
                <a:solidFill>
                  <a:schemeClr val="tx1"/>
                </a:solidFill>
                <a:effectLst/>
                <a:latin typeface="Arial" charset="0"/>
                <a:ea typeface="+mn-ea"/>
                <a:cs typeface="+mn-cs"/>
              </a:rPr>
              <a:t>(2): p. 167-171.</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Chen, Z., Wang, G.S., Wang, G.H., and Li, X.P., </a:t>
            </a:r>
            <a:r>
              <a:rPr lang="en-US" sz="1200" i="1" kern="1200" dirty="0" smtClean="0">
                <a:solidFill>
                  <a:schemeClr val="tx1"/>
                </a:solidFill>
                <a:effectLst/>
                <a:latin typeface="Arial" charset="0"/>
                <a:ea typeface="+mn-ea"/>
                <a:cs typeface="+mn-cs"/>
              </a:rPr>
              <a:t>Anti-C1q antibody is a valuable biological marker for prediction of renal pathological characteristics in lupus nephritis.</a:t>
            </a:r>
            <a:r>
              <a:rPr lang="en-US" sz="1200" kern="1200" dirty="0" smtClean="0">
                <a:solidFill>
                  <a:schemeClr val="tx1"/>
                </a:solidFill>
                <a:effectLst/>
                <a:latin typeface="Arial" charset="0"/>
                <a:ea typeface="+mn-ea"/>
                <a:cs typeface="+mn-cs"/>
              </a:rPr>
              <a:t> </a:t>
            </a:r>
            <a:r>
              <a:rPr lang="en-US" sz="1200" kern="1200" dirty="0" err="1" smtClean="0">
                <a:solidFill>
                  <a:schemeClr val="tx1"/>
                </a:solidFill>
                <a:effectLst/>
                <a:latin typeface="Arial" charset="0"/>
                <a:ea typeface="+mn-ea"/>
                <a:cs typeface="+mn-cs"/>
              </a:rPr>
              <a:t>Clin</a:t>
            </a:r>
            <a:r>
              <a:rPr lang="en-US" sz="1200" kern="1200" dirty="0" smtClean="0">
                <a:solidFill>
                  <a:schemeClr val="tx1"/>
                </a:solidFill>
                <a:effectLst/>
                <a:latin typeface="Arial" charset="0"/>
                <a:ea typeface="+mn-ea"/>
                <a:cs typeface="+mn-cs"/>
              </a:rPr>
              <a:t> </a:t>
            </a:r>
            <a:r>
              <a:rPr lang="en-US" sz="1200" kern="1200" dirty="0" err="1" smtClean="0">
                <a:solidFill>
                  <a:schemeClr val="tx1"/>
                </a:solidFill>
                <a:effectLst/>
                <a:latin typeface="Arial" charset="0"/>
                <a:ea typeface="+mn-ea"/>
                <a:cs typeface="+mn-cs"/>
              </a:rPr>
              <a:t>Rheumatol</a:t>
            </a:r>
            <a:r>
              <a:rPr lang="en-US" sz="1200" kern="1200" dirty="0" smtClean="0">
                <a:solidFill>
                  <a:schemeClr val="tx1"/>
                </a:solidFill>
                <a:effectLst/>
                <a:latin typeface="Arial" charset="0"/>
                <a:ea typeface="+mn-ea"/>
                <a:cs typeface="+mn-cs"/>
              </a:rPr>
              <a:t>, 2012. </a:t>
            </a:r>
            <a:r>
              <a:rPr lang="en-US" sz="1200" b="1" kern="1200" dirty="0" smtClean="0">
                <a:solidFill>
                  <a:schemeClr val="tx1"/>
                </a:solidFill>
                <a:effectLst/>
                <a:latin typeface="Arial" charset="0"/>
                <a:ea typeface="+mn-ea"/>
                <a:cs typeface="+mn-cs"/>
              </a:rPr>
              <a:t>31</a:t>
            </a:r>
            <a:r>
              <a:rPr lang="en-US" sz="1200" kern="1200" dirty="0" smtClean="0">
                <a:solidFill>
                  <a:schemeClr val="tx1"/>
                </a:solidFill>
                <a:effectLst/>
                <a:latin typeface="Arial" charset="0"/>
                <a:ea typeface="+mn-ea"/>
                <a:cs typeface="+mn-cs"/>
              </a:rPr>
              <a:t>(9): p. 1323-9.</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err="1" smtClean="0">
                <a:solidFill>
                  <a:schemeClr val="tx1"/>
                </a:solidFill>
                <a:effectLst/>
                <a:latin typeface="Arial" charset="0"/>
                <a:ea typeface="+mn-ea"/>
                <a:cs typeface="+mn-cs"/>
              </a:rPr>
              <a:t>Trad</a:t>
            </a:r>
            <a:r>
              <a:rPr lang="en-US" sz="1200" kern="1200" dirty="0" smtClean="0">
                <a:solidFill>
                  <a:schemeClr val="tx1"/>
                </a:solidFill>
                <a:effectLst/>
                <a:latin typeface="Arial" charset="0"/>
                <a:ea typeface="+mn-ea"/>
                <a:cs typeface="+mn-cs"/>
              </a:rPr>
              <a:t>, B., Ben </a:t>
            </a:r>
            <a:r>
              <a:rPr lang="en-US" sz="1200" kern="1200" dirty="0" err="1" smtClean="0">
                <a:solidFill>
                  <a:schemeClr val="tx1"/>
                </a:solidFill>
                <a:effectLst/>
                <a:latin typeface="Arial" charset="0"/>
                <a:ea typeface="+mn-ea"/>
                <a:cs typeface="+mn-cs"/>
              </a:rPr>
              <a:t>Hassine</a:t>
            </a:r>
            <a:r>
              <a:rPr lang="en-US" sz="1200" kern="1200" dirty="0" smtClean="0">
                <a:solidFill>
                  <a:schemeClr val="tx1"/>
                </a:solidFill>
                <a:effectLst/>
                <a:latin typeface="Arial" charset="0"/>
                <a:ea typeface="+mn-ea"/>
                <a:cs typeface="+mn-cs"/>
              </a:rPr>
              <a:t>, H., </a:t>
            </a:r>
            <a:r>
              <a:rPr lang="en-US" sz="1200" kern="1200" dirty="0" err="1" smtClean="0">
                <a:solidFill>
                  <a:schemeClr val="tx1"/>
                </a:solidFill>
                <a:effectLst/>
                <a:latin typeface="Arial" charset="0"/>
                <a:ea typeface="+mn-ea"/>
                <a:cs typeface="+mn-cs"/>
              </a:rPr>
              <a:t>Khalifa</a:t>
            </a:r>
            <a:r>
              <a:rPr lang="en-US" sz="1200" kern="1200" dirty="0" smtClean="0">
                <a:solidFill>
                  <a:schemeClr val="tx1"/>
                </a:solidFill>
                <a:effectLst/>
                <a:latin typeface="Arial" charset="0"/>
                <a:ea typeface="+mn-ea"/>
                <a:cs typeface="+mn-cs"/>
              </a:rPr>
              <a:t>, M., </a:t>
            </a:r>
            <a:r>
              <a:rPr lang="en-US" sz="1200" kern="1200" dirty="0" err="1" smtClean="0">
                <a:solidFill>
                  <a:schemeClr val="tx1"/>
                </a:solidFill>
                <a:effectLst/>
                <a:latin typeface="Arial" charset="0"/>
                <a:ea typeface="+mn-ea"/>
                <a:cs typeface="+mn-cs"/>
              </a:rPr>
              <a:t>Idriss</a:t>
            </a:r>
            <a:r>
              <a:rPr lang="en-US" sz="1200" kern="1200" dirty="0" smtClean="0">
                <a:solidFill>
                  <a:schemeClr val="tx1"/>
                </a:solidFill>
                <a:effectLst/>
                <a:latin typeface="Arial" charset="0"/>
                <a:ea typeface="+mn-ea"/>
                <a:cs typeface="+mn-cs"/>
              </a:rPr>
              <a:t>, N., </a:t>
            </a:r>
            <a:r>
              <a:rPr lang="en-US" sz="1200" kern="1200" dirty="0" err="1" smtClean="0">
                <a:solidFill>
                  <a:schemeClr val="tx1"/>
                </a:solidFill>
                <a:effectLst/>
                <a:latin typeface="Arial" charset="0"/>
                <a:ea typeface="+mn-ea"/>
                <a:cs typeface="+mn-cs"/>
              </a:rPr>
              <a:t>Slama</a:t>
            </a:r>
            <a:r>
              <a:rPr lang="en-US" sz="1200" kern="1200" dirty="0" smtClean="0">
                <a:solidFill>
                  <a:schemeClr val="tx1"/>
                </a:solidFill>
                <a:effectLst/>
                <a:latin typeface="Arial" charset="0"/>
                <a:ea typeface="+mn-ea"/>
                <a:cs typeface="+mn-cs"/>
              </a:rPr>
              <a:t>, F., </a:t>
            </a:r>
            <a:r>
              <a:rPr lang="en-US" sz="1200" kern="1200" dirty="0" err="1" smtClean="0">
                <a:solidFill>
                  <a:schemeClr val="tx1"/>
                </a:solidFill>
                <a:effectLst/>
                <a:latin typeface="Arial" charset="0"/>
                <a:ea typeface="+mn-ea"/>
                <a:cs typeface="+mn-cs"/>
              </a:rPr>
              <a:t>Bahri</a:t>
            </a:r>
            <a:r>
              <a:rPr lang="en-US" sz="1200" kern="1200" dirty="0" smtClean="0">
                <a:solidFill>
                  <a:schemeClr val="tx1"/>
                </a:solidFill>
                <a:effectLst/>
                <a:latin typeface="Arial" charset="0"/>
                <a:ea typeface="+mn-ea"/>
                <a:cs typeface="+mn-cs"/>
              </a:rPr>
              <a:t>, F., </a:t>
            </a:r>
            <a:r>
              <a:rPr lang="en-US" sz="1200" kern="1200" dirty="0" err="1" smtClean="0">
                <a:solidFill>
                  <a:schemeClr val="tx1"/>
                </a:solidFill>
                <a:effectLst/>
                <a:latin typeface="Arial" charset="0"/>
                <a:ea typeface="+mn-ea"/>
                <a:cs typeface="+mn-cs"/>
              </a:rPr>
              <a:t>Laouani</a:t>
            </a:r>
            <a:r>
              <a:rPr lang="en-US" sz="1200" kern="1200" dirty="0" smtClean="0">
                <a:solidFill>
                  <a:schemeClr val="tx1"/>
                </a:solidFill>
                <a:effectLst/>
                <a:latin typeface="Arial" charset="0"/>
                <a:ea typeface="+mn-ea"/>
                <a:cs typeface="+mn-cs"/>
              </a:rPr>
              <a:t> </a:t>
            </a:r>
            <a:r>
              <a:rPr lang="en-US" sz="1200" kern="1200" dirty="0" err="1" smtClean="0">
                <a:solidFill>
                  <a:schemeClr val="tx1"/>
                </a:solidFill>
                <a:effectLst/>
                <a:latin typeface="Arial" charset="0"/>
                <a:ea typeface="+mn-ea"/>
                <a:cs typeface="+mn-cs"/>
              </a:rPr>
              <a:t>Kechrid</a:t>
            </a:r>
            <a:r>
              <a:rPr lang="en-US" sz="1200" kern="1200" dirty="0" smtClean="0">
                <a:solidFill>
                  <a:schemeClr val="tx1"/>
                </a:solidFill>
                <a:effectLst/>
                <a:latin typeface="Arial" charset="0"/>
                <a:ea typeface="+mn-ea"/>
                <a:cs typeface="+mn-cs"/>
              </a:rPr>
              <a:t>, C., </a:t>
            </a:r>
            <a:r>
              <a:rPr lang="en-US" sz="1200" kern="1200" dirty="0" err="1" smtClean="0">
                <a:solidFill>
                  <a:schemeClr val="tx1"/>
                </a:solidFill>
                <a:effectLst/>
                <a:latin typeface="Arial" charset="0"/>
                <a:ea typeface="+mn-ea"/>
                <a:cs typeface="+mn-cs"/>
              </a:rPr>
              <a:t>Boukadida</a:t>
            </a:r>
            <a:r>
              <a:rPr lang="en-US" sz="1200" kern="1200" dirty="0" smtClean="0">
                <a:solidFill>
                  <a:schemeClr val="tx1"/>
                </a:solidFill>
                <a:effectLst/>
                <a:latin typeface="Arial" charset="0"/>
                <a:ea typeface="+mn-ea"/>
                <a:cs typeface="+mn-cs"/>
              </a:rPr>
              <a:t>, J., and </a:t>
            </a:r>
            <a:r>
              <a:rPr lang="en-US" sz="1200" kern="1200" dirty="0" err="1" smtClean="0">
                <a:solidFill>
                  <a:schemeClr val="tx1"/>
                </a:solidFill>
                <a:effectLst/>
                <a:latin typeface="Arial" charset="0"/>
                <a:ea typeface="+mn-ea"/>
                <a:cs typeface="+mn-cs"/>
              </a:rPr>
              <a:t>Sghiri</a:t>
            </a:r>
            <a:r>
              <a:rPr lang="en-US" sz="1200" kern="1200" dirty="0" smtClean="0">
                <a:solidFill>
                  <a:schemeClr val="tx1"/>
                </a:solidFill>
                <a:effectLst/>
                <a:latin typeface="Arial" charset="0"/>
                <a:ea typeface="+mn-ea"/>
                <a:cs typeface="+mn-cs"/>
              </a:rPr>
              <a:t>, R., </a:t>
            </a:r>
            <a:r>
              <a:rPr lang="en-US" sz="1200" i="1" kern="1200" dirty="0" smtClean="0">
                <a:solidFill>
                  <a:schemeClr val="tx1"/>
                </a:solidFill>
                <a:effectLst/>
                <a:latin typeface="Arial" charset="0"/>
                <a:ea typeface="+mn-ea"/>
                <a:cs typeface="+mn-cs"/>
              </a:rPr>
              <a:t>Anti-C1q antibodies and systemic lupus erythematosus in the Tunisian population.</a:t>
            </a:r>
            <a:r>
              <a:rPr lang="en-US" sz="1200" kern="1200" dirty="0" smtClean="0">
                <a:solidFill>
                  <a:schemeClr val="tx1"/>
                </a:solidFill>
                <a:effectLst/>
                <a:latin typeface="Arial" charset="0"/>
                <a:ea typeface="+mn-ea"/>
                <a:cs typeface="+mn-cs"/>
              </a:rPr>
              <a:t> </a:t>
            </a:r>
            <a:r>
              <a:rPr lang="en-US" sz="1200" kern="1200" dirty="0" err="1" smtClean="0">
                <a:solidFill>
                  <a:schemeClr val="tx1"/>
                </a:solidFill>
                <a:effectLst/>
                <a:latin typeface="Arial" charset="0"/>
                <a:ea typeface="+mn-ea"/>
                <a:cs typeface="+mn-cs"/>
              </a:rPr>
              <a:t>Pathol</a:t>
            </a:r>
            <a:r>
              <a:rPr lang="en-US" sz="1200" kern="1200" dirty="0" smtClean="0">
                <a:solidFill>
                  <a:schemeClr val="tx1"/>
                </a:solidFill>
                <a:effectLst/>
                <a:latin typeface="Arial" charset="0"/>
                <a:ea typeface="+mn-ea"/>
                <a:cs typeface="+mn-cs"/>
              </a:rPr>
              <a:t> </a:t>
            </a:r>
            <a:r>
              <a:rPr lang="en-US" sz="1200" kern="1200" dirty="0" err="1" smtClean="0">
                <a:solidFill>
                  <a:schemeClr val="tx1"/>
                </a:solidFill>
                <a:effectLst/>
                <a:latin typeface="Arial" charset="0"/>
                <a:ea typeface="+mn-ea"/>
                <a:cs typeface="+mn-cs"/>
              </a:rPr>
              <a:t>Biol</a:t>
            </a:r>
            <a:r>
              <a:rPr lang="en-US" sz="1200" kern="1200" dirty="0" smtClean="0">
                <a:solidFill>
                  <a:schemeClr val="tx1"/>
                </a:solidFill>
                <a:effectLst/>
                <a:latin typeface="Arial" charset="0"/>
                <a:ea typeface="+mn-ea"/>
                <a:cs typeface="+mn-cs"/>
              </a:rPr>
              <a:t> (Paris), 2013. </a:t>
            </a:r>
            <a:r>
              <a:rPr lang="en-US" sz="1200" b="1" kern="1200" dirty="0" smtClean="0">
                <a:solidFill>
                  <a:schemeClr val="tx1"/>
                </a:solidFill>
                <a:effectLst/>
                <a:latin typeface="Arial" charset="0"/>
                <a:ea typeface="+mn-ea"/>
                <a:cs typeface="+mn-cs"/>
              </a:rPr>
              <a:t>61</a:t>
            </a:r>
            <a:r>
              <a:rPr lang="en-US" sz="1200" kern="1200" dirty="0" smtClean="0">
                <a:solidFill>
                  <a:schemeClr val="tx1"/>
                </a:solidFill>
                <a:effectLst/>
                <a:latin typeface="Arial" charset="0"/>
                <a:ea typeface="+mn-ea"/>
                <a:cs typeface="+mn-cs"/>
              </a:rPr>
              <a:t>(3): p. 113-6.</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Abdel Kader, M.S.E.M., </a:t>
            </a:r>
            <a:r>
              <a:rPr lang="en-US" sz="1200" kern="1200" dirty="0" err="1" smtClean="0">
                <a:solidFill>
                  <a:schemeClr val="tx1"/>
                </a:solidFill>
                <a:effectLst/>
                <a:latin typeface="Arial" charset="0"/>
                <a:ea typeface="+mn-ea"/>
                <a:cs typeface="+mn-cs"/>
              </a:rPr>
              <a:t>Abd</a:t>
            </a:r>
            <a:r>
              <a:rPr lang="en-US" sz="1200" kern="1200" dirty="0" smtClean="0">
                <a:solidFill>
                  <a:schemeClr val="tx1"/>
                </a:solidFill>
                <a:effectLst/>
                <a:latin typeface="Arial" charset="0"/>
                <a:ea typeface="+mn-ea"/>
                <a:cs typeface="+mn-cs"/>
              </a:rPr>
              <a:t> </a:t>
            </a:r>
            <a:r>
              <a:rPr lang="en-US" sz="1200" kern="1200" dirty="0" err="1" smtClean="0">
                <a:solidFill>
                  <a:schemeClr val="tx1"/>
                </a:solidFill>
                <a:effectLst/>
                <a:latin typeface="Arial" charset="0"/>
                <a:ea typeface="+mn-ea"/>
                <a:cs typeface="+mn-cs"/>
              </a:rPr>
              <a:t>Elaziz</a:t>
            </a:r>
            <a:r>
              <a:rPr lang="en-US" sz="1200" kern="1200" dirty="0" smtClean="0">
                <a:solidFill>
                  <a:schemeClr val="tx1"/>
                </a:solidFill>
                <a:effectLst/>
                <a:latin typeface="Arial" charset="0"/>
                <a:ea typeface="+mn-ea"/>
                <a:cs typeface="+mn-cs"/>
              </a:rPr>
              <a:t>, M.M., and Ahmed, D.H., </a:t>
            </a:r>
            <a:r>
              <a:rPr lang="en-US" sz="1200" i="1" kern="1200" dirty="0" smtClean="0">
                <a:solidFill>
                  <a:schemeClr val="tx1"/>
                </a:solidFill>
                <a:effectLst/>
                <a:latin typeface="Arial" charset="0"/>
                <a:ea typeface="+mn-ea"/>
                <a:cs typeface="+mn-cs"/>
              </a:rPr>
              <a:t>Role of serum anti-C1q antibodies as a biomarker for nephritis activity in pediatric and adolescent Egyptian female patients with SLE.</a:t>
            </a:r>
            <a:r>
              <a:rPr lang="en-US" sz="1200" kern="1200" dirty="0" smtClean="0">
                <a:solidFill>
                  <a:schemeClr val="tx1"/>
                </a:solidFill>
                <a:effectLst/>
                <a:latin typeface="Arial" charset="0"/>
                <a:ea typeface="+mn-ea"/>
                <a:cs typeface="+mn-cs"/>
              </a:rPr>
              <a:t> Expert </a:t>
            </a:r>
            <a:r>
              <a:rPr lang="en-US" sz="1200" kern="1200" dirty="0" err="1" smtClean="0">
                <a:solidFill>
                  <a:schemeClr val="tx1"/>
                </a:solidFill>
                <a:effectLst/>
                <a:latin typeface="Arial" charset="0"/>
                <a:ea typeface="+mn-ea"/>
                <a:cs typeface="+mn-cs"/>
              </a:rPr>
              <a:t>Opin</a:t>
            </a:r>
            <a:r>
              <a:rPr lang="en-US" sz="1200" kern="1200" dirty="0" smtClean="0">
                <a:solidFill>
                  <a:schemeClr val="tx1"/>
                </a:solidFill>
                <a:effectLst/>
                <a:latin typeface="Arial" charset="0"/>
                <a:ea typeface="+mn-ea"/>
                <a:cs typeface="+mn-cs"/>
              </a:rPr>
              <a:t> Med </a:t>
            </a:r>
            <a:r>
              <a:rPr lang="en-US" sz="1200" kern="1200" dirty="0" err="1" smtClean="0">
                <a:solidFill>
                  <a:schemeClr val="tx1"/>
                </a:solidFill>
                <a:effectLst/>
                <a:latin typeface="Arial" charset="0"/>
                <a:ea typeface="+mn-ea"/>
                <a:cs typeface="+mn-cs"/>
              </a:rPr>
              <a:t>Diagn</a:t>
            </a:r>
            <a:r>
              <a:rPr lang="en-US" sz="1200" kern="1200" dirty="0" smtClean="0">
                <a:solidFill>
                  <a:schemeClr val="tx1"/>
                </a:solidFill>
                <a:effectLst/>
                <a:latin typeface="Arial" charset="0"/>
                <a:ea typeface="+mn-ea"/>
                <a:cs typeface="+mn-cs"/>
              </a:rPr>
              <a:t>, 2012. </a:t>
            </a:r>
            <a:r>
              <a:rPr lang="en-US" sz="1200" b="1" kern="1200" dirty="0" smtClean="0">
                <a:solidFill>
                  <a:schemeClr val="tx1"/>
                </a:solidFill>
                <a:effectLst/>
                <a:latin typeface="Arial" charset="0"/>
                <a:ea typeface="+mn-ea"/>
                <a:cs typeface="+mn-cs"/>
              </a:rPr>
              <a:t>6</a:t>
            </a:r>
            <a:r>
              <a:rPr lang="en-US" sz="1200" kern="1200" dirty="0" smtClean="0">
                <a:solidFill>
                  <a:schemeClr val="tx1"/>
                </a:solidFill>
                <a:effectLst/>
                <a:latin typeface="Arial" charset="0"/>
                <a:ea typeface="+mn-ea"/>
                <a:cs typeface="+mn-cs"/>
              </a:rPr>
              <a:t>(6): p. 489-498.</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Pradhan, V., </a:t>
            </a:r>
            <a:r>
              <a:rPr lang="en-US" sz="1200" kern="1200" dirty="0" err="1" smtClean="0">
                <a:solidFill>
                  <a:schemeClr val="tx1"/>
                </a:solidFill>
                <a:effectLst/>
                <a:latin typeface="Arial" charset="0"/>
                <a:ea typeface="+mn-ea"/>
                <a:cs typeface="+mn-cs"/>
              </a:rPr>
              <a:t>Rajadhyaksha</a:t>
            </a:r>
            <a:r>
              <a:rPr lang="en-US" sz="1200" kern="1200" dirty="0" smtClean="0">
                <a:solidFill>
                  <a:schemeClr val="tx1"/>
                </a:solidFill>
                <a:effectLst/>
                <a:latin typeface="Arial" charset="0"/>
                <a:ea typeface="+mn-ea"/>
                <a:cs typeface="+mn-cs"/>
              </a:rPr>
              <a:t>, A., </a:t>
            </a:r>
            <a:r>
              <a:rPr lang="en-US" sz="1200" kern="1200" dirty="0" err="1" smtClean="0">
                <a:solidFill>
                  <a:schemeClr val="tx1"/>
                </a:solidFill>
                <a:effectLst/>
                <a:latin typeface="Arial" charset="0"/>
                <a:ea typeface="+mn-ea"/>
                <a:cs typeface="+mn-cs"/>
              </a:rPr>
              <a:t>Mahant</a:t>
            </a:r>
            <a:r>
              <a:rPr lang="en-US" sz="1200" kern="1200" dirty="0" smtClean="0">
                <a:solidFill>
                  <a:schemeClr val="tx1"/>
                </a:solidFill>
                <a:effectLst/>
                <a:latin typeface="Arial" charset="0"/>
                <a:ea typeface="+mn-ea"/>
                <a:cs typeface="+mn-cs"/>
              </a:rPr>
              <a:t>, G., </a:t>
            </a:r>
            <a:r>
              <a:rPr lang="en-US" sz="1200" kern="1200" dirty="0" err="1" smtClean="0">
                <a:solidFill>
                  <a:schemeClr val="tx1"/>
                </a:solidFill>
                <a:effectLst/>
                <a:latin typeface="Arial" charset="0"/>
                <a:ea typeface="+mn-ea"/>
                <a:cs typeface="+mn-cs"/>
              </a:rPr>
              <a:t>Surve</a:t>
            </a:r>
            <a:r>
              <a:rPr lang="en-US" sz="1200" kern="1200" dirty="0" smtClean="0">
                <a:solidFill>
                  <a:schemeClr val="tx1"/>
                </a:solidFill>
                <a:effectLst/>
                <a:latin typeface="Arial" charset="0"/>
                <a:ea typeface="+mn-ea"/>
                <a:cs typeface="+mn-cs"/>
              </a:rPr>
              <a:t>, P., </a:t>
            </a:r>
            <a:r>
              <a:rPr lang="en-US" sz="1200" kern="1200" dirty="0" err="1" smtClean="0">
                <a:solidFill>
                  <a:schemeClr val="tx1"/>
                </a:solidFill>
                <a:effectLst/>
                <a:latin typeface="Arial" charset="0"/>
                <a:ea typeface="+mn-ea"/>
                <a:cs typeface="+mn-cs"/>
              </a:rPr>
              <a:t>Patwardhan</a:t>
            </a:r>
            <a:r>
              <a:rPr lang="en-US" sz="1200" kern="1200" dirty="0" smtClean="0">
                <a:solidFill>
                  <a:schemeClr val="tx1"/>
                </a:solidFill>
                <a:effectLst/>
                <a:latin typeface="Arial" charset="0"/>
                <a:ea typeface="+mn-ea"/>
                <a:cs typeface="+mn-cs"/>
              </a:rPr>
              <a:t>, M., </a:t>
            </a:r>
            <a:r>
              <a:rPr lang="en-US" sz="1200" kern="1200" dirty="0" err="1" smtClean="0">
                <a:solidFill>
                  <a:schemeClr val="tx1"/>
                </a:solidFill>
                <a:effectLst/>
                <a:latin typeface="Arial" charset="0"/>
                <a:ea typeface="+mn-ea"/>
                <a:cs typeface="+mn-cs"/>
              </a:rPr>
              <a:t>Dighe</a:t>
            </a:r>
            <a:r>
              <a:rPr lang="en-US" sz="1200" kern="1200" dirty="0" smtClean="0">
                <a:solidFill>
                  <a:schemeClr val="tx1"/>
                </a:solidFill>
                <a:effectLst/>
                <a:latin typeface="Arial" charset="0"/>
                <a:ea typeface="+mn-ea"/>
                <a:cs typeface="+mn-cs"/>
              </a:rPr>
              <a:t>, S., and Ghosh, K., </a:t>
            </a:r>
            <a:r>
              <a:rPr lang="en-US" sz="1200" i="1" kern="1200" dirty="0" smtClean="0">
                <a:solidFill>
                  <a:schemeClr val="tx1"/>
                </a:solidFill>
                <a:effectLst/>
                <a:latin typeface="Arial" charset="0"/>
                <a:ea typeface="+mn-ea"/>
                <a:cs typeface="+mn-cs"/>
              </a:rPr>
              <a:t>Anti-C1q antibodies and their association with complement components in Indian systemic lupus erythematosus patients.</a:t>
            </a:r>
            <a:r>
              <a:rPr lang="en-US" sz="1200" kern="1200" dirty="0" smtClean="0">
                <a:solidFill>
                  <a:schemeClr val="tx1"/>
                </a:solidFill>
                <a:effectLst/>
                <a:latin typeface="Arial" charset="0"/>
                <a:ea typeface="+mn-ea"/>
                <a:cs typeface="+mn-cs"/>
              </a:rPr>
              <a:t> Indian J </a:t>
            </a:r>
            <a:r>
              <a:rPr lang="en-US" sz="1200" kern="1200" dirty="0" err="1" smtClean="0">
                <a:solidFill>
                  <a:schemeClr val="tx1"/>
                </a:solidFill>
                <a:effectLst/>
                <a:latin typeface="Arial" charset="0"/>
                <a:ea typeface="+mn-ea"/>
                <a:cs typeface="+mn-cs"/>
              </a:rPr>
              <a:t>Nephrol</a:t>
            </a:r>
            <a:r>
              <a:rPr lang="en-US" sz="1200" kern="1200" dirty="0" smtClean="0">
                <a:solidFill>
                  <a:schemeClr val="tx1"/>
                </a:solidFill>
                <a:effectLst/>
                <a:latin typeface="Arial" charset="0"/>
                <a:ea typeface="+mn-ea"/>
                <a:cs typeface="+mn-cs"/>
              </a:rPr>
              <a:t>, 2012. </a:t>
            </a:r>
            <a:r>
              <a:rPr lang="en-US" sz="1200" b="1" kern="1200" dirty="0" smtClean="0">
                <a:solidFill>
                  <a:schemeClr val="tx1"/>
                </a:solidFill>
                <a:effectLst/>
                <a:latin typeface="Arial" charset="0"/>
                <a:ea typeface="+mn-ea"/>
                <a:cs typeface="+mn-cs"/>
              </a:rPr>
              <a:t>22</a:t>
            </a:r>
            <a:r>
              <a:rPr lang="en-US" sz="1200" kern="1200" dirty="0" smtClean="0">
                <a:solidFill>
                  <a:schemeClr val="tx1"/>
                </a:solidFill>
                <a:effectLst/>
                <a:latin typeface="Arial" charset="0"/>
                <a:ea typeface="+mn-ea"/>
                <a:cs typeface="+mn-cs"/>
              </a:rPr>
              <a:t>(5): p. 353-7.</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err="1" smtClean="0">
                <a:solidFill>
                  <a:schemeClr val="tx1"/>
                </a:solidFill>
                <a:effectLst/>
                <a:latin typeface="Arial" charset="0"/>
                <a:ea typeface="+mn-ea"/>
                <a:cs typeface="+mn-cs"/>
              </a:rPr>
              <a:t>Marto</a:t>
            </a:r>
            <a:r>
              <a:rPr lang="en-US" sz="1200" kern="1200" dirty="0" smtClean="0">
                <a:solidFill>
                  <a:schemeClr val="tx1"/>
                </a:solidFill>
                <a:effectLst/>
                <a:latin typeface="Arial" charset="0"/>
                <a:ea typeface="+mn-ea"/>
                <a:cs typeface="+mn-cs"/>
              </a:rPr>
              <a:t>, N., </a:t>
            </a:r>
            <a:r>
              <a:rPr lang="en-US" sz="1200" kern="1200" dirty="0" err="1" smtClean="0">
                <a:solidFill>
                  <a:schemeClr val="tx1"/>
                </a:solidFill>
                <a:effectLst/>
                <a:latin typeface="Arial" charset="0"/>
                <a:ea typeface="+mn-ea"/>
                <a:cs typeface="+mn-cs"/>
              </a:rPr>
              <a:t>Bertolaccini</a:t>
            </a:r>
            <a:r>
              <a:rPr lang="en-US" sz="1200" kern="1200" dirty="0" smtClean="0">
                <a:solidFill>
                  <a:schemeClr val="tx1"/>
                </a:solidFill>
                <a:effectLst/>
                <a:latin typeface="Arial" charset="0"/>
                <a:ea typeface="+mn-ea"/>
                <a:cs typeface="+mn-cs"/>
              </a:rPr>
              <a:t>, M.L., </a:t>
            </a:r>
            <a:r>
              <a:rPr lang="en-US" sz="1200" kern="1200" dirty="0" err="1" smtClean="0">
                <a:solidFill>
                  <a:schemeClr val="tx1"/>
                </a:solidFill>
                <a:effectLst/>
                <a:latin typeface="Arial" charset="0"/>
                <a:ea typeface="+mn-ea"/>
                <a:cs typeface="+mn-cs"/>
              </a:rPr>
              <a:t>Calabuig</a:t>
            </a:r>
            <a:r>
              <a:rPr lang="en-US" sz="1200" kern="1200" dirty="0" smtClean="0">
                <a:solidFill>
                  <a:schemeClr val="tx1"/>
                </a:solidFill>
                <a:effectLst/>
                <a:latin typeface="Arial" charset="0"/>
                <a:ea typeface="+mn-ea"/>
                <a:cs typeface="+mn-cs"/>
              </a:rPr>
              <a:t>, E., Hughes, G.R., and </a:t>
            </a:r>
            <a:r>
              <a:rPr lang="en-US" sz="1200" kern="1200" dirty="0" err="1" smtClean="0">
                <a:solidFill>
                  <a:schemeClr val="tx1"/>
                </a:solidFill>
                <a:effectLst/>
                <a:latin typeface="Arial" charset="0"/>
                <a:ea typeface="+mn-ea"/>
                <a:cs typeface="+mn-cs"/>
              </a:rPr>
              <a:t>Khamashta</a:t>
            </a:r>
            <a:r>
              <a:rPr lang="en-US" sz="1200" kern="1200" dirty="0" smtClean="0">
                <a:solidFill>
                  <a:schemeClr val="tx1"/>
                </a:solidFill>
                <a:effectLst/>
                <a:latin typeface="Arial" charset="0"/>
                <a:ea typeface="+mn-ea"/>
                <a:cs typeface="+mn-cs"/>
              </a:rPr>
              <a:t>, M.A., </a:t>
            </a:r>
            <a:r>
              <a:rPr lang="en-US" sz="1200" i="1" kern="1200" dirty="0" smtClean="0">
                <a:solidFill>
                  <a:schemeClr val="tx1"/>
                </a:solidFill>
                <a:effectLst/>
                <a:latin typeface="Arial" charset="0"/>
                <a:ea typeface="+mn-ea"/>
                <a:cs typeface="+mn-cs"/>
              </a:rPr>
              <a:t>Anti-C1q antibodies in nephritis: correlation between </a:t>
            </a:r>
            <a:r>
              <a:rPr lang="en-US" sz="1200" i="1" kern="1200" dirty="0" err="1" smtClean="0">
                <a:solidFill>
                  <a:schemeClr val="tx1"/>
                </a:solidFill>
                <a:effectLst/>
                <a:latin typeface="Arial" charset="0"/>
                <a:ea typeface="+mn-ea"/>
                <a:cs typeface="+mn-cs"/>
              </a:rPr>
              <a:t>titres</a:t>
            </a:r>
            <a:r>
              <a:rPr lang="en-US" sz="1200" i="1" kern="1200" dirty="0" smtClean="0">
                <a:solidFill>
                  <a:schemeClr val="tx1"/>
                </a:solidFill>
                <a:effectLst/>
                <a:latin typeface="Arial" charset="0"/>
                <a:ea typeface="+mn-ea"/>
                <a:cs typeface="+mn-cs"/>
              </a:rPr>
              <a:t> and renal disease activity and positive predictive value in systemic lupus erythematosus.</a:t>
            </a:r>
            <a:r>
              <a:rPr lang="en-US" sz="1200" kern="1200" dirty="0" smtClean="0">
                <a:solidFill>
                  <a:schemeClr val="tx1"/>
                </a:solidFill>
                <a:effectLst/>
                <a:latin typeface="Arial" charset="0"/>
                <a:ea typeface="+mn-ea"/>
                <a:cs typeface="+mn-cs"/>
              </a:rPr>
              <a:t> Ann Rheum Dis, 2005. </a:t>
            </a:r>
            <a:r>
              <a:rPr lang="en-US" sz="1200" b="1" kern="1200" dirty="0" smtClean="0">
                <a:solidFill>
                  <a:schemeClr val="tx1"/>
                </a:solidFill>
                <a:effectLst/>
                <a:latin typeface="Arial" charset="0"/>
                <a:ea typeface="+mn-ea"/>
                <a:cs typeface="+mn-cs"/>
              </a:rPr>
              <a:t>64</a:t>
            </a:r>
            <a:r>
              <a:rPr lang="en-US" sz="1200" kern="1200" dirty="0" smtClean="0">
                <a:solidFill>
                  <a:schemeClr val="tx1"/>
                </a:solidFill>
                <a:effectLst/>
                <a:latin typeface="Arial" charset="0"/>
                <a:ea typeface="+mn-ea"/>
                <a:cs typeface="+mn-cs"/>
              </a:rPr>
              <a:t>(3): p. 444-8.</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err="1" smtClean="0">
                <a:solidFill>
                  <a:schemeClr val="tx1"/>
                </a:solidFill>
                <a:effectLst/>
                <a:latin typeface="Arial" charset="0"/>
                <a:ea typeface="+mn-ea"/>
                <a:cs typeface="+mn-cs"/>
              </a:rPr>
              <a:t>Orbai</a:t>
            </a:r>
            <a:r>
              <a:rPr lang="en-US" sz="1200" kern="1200" dirty="0" smtClean="0">
                <a:solidFill>
                  <a:schemeClr val="tx1"/>
                </a:solidFill>
                <a:effectLst/>
                <a:latin typeface="Arial" charset="0"/>
                <a:ea typeface="+mn-ea"/>
                <a:cs typeface="+mn-cs"/>
              </a:rPr>
              <a:t>, A.M., </a:t>
            </a:r>
            <a:r>
              <a:rPr lang="en-US" sz="1200" kern="1200" dirty="0" err="1" smtClean="0">
                <a:solidFill>
                  <a:schemeClr val="tx1"/>
                </a:solidFill>
                <a:effectLst/>
                <a:latin typeface="Arial" charset="0"/>
                <a:ea typeface="+mn-ea"/>
                <a:cs typeface="+mn-cs"/>
              </a:rPr>
              <a:t>Truedsson</a:t>
            </a:r>
            <a:r>
              <a:rPr lang="en-US" sz="1200" kern="1200" dirty="0" smtClean="0">
                <a:solidFill>
                  <a:schemeClr val="tx1"/>
                </a:solidFill>
                <a:effectLst/>
                <a:latin typeface="Arial" charset="0"/>
                <a:ea typeface="+mn-ea"/>
                <a:cs typeface="+mn-cs"/>
              </a:rPr>
              <a:t>, L., </a:t>
            </a:r>
            <a:r>
              <a:rPr lang="en-US" sz="1200" kern="1200" dirty="0" err="1" smtClean="0">
                <a:solidFill>
                  <a:schemeClr val="tx1"/>
                </a:solidFill>
                <a:effectLst/>
                <a:latin typeface="Arial" charset="0"/>
                <a:ea typeface="+mn-ea"/>
                <a:cs typeface="+mn-cs"/>
              </a:rPr>
              <a:t>Sturfelt</a:t>
            </a:r>
            <a:r>
              <a:rPr lang="en-US" sz="1200" kern="1200" dirty="0" smtClean="0">
                <a:solidFill>
                  <a:schemeClr val="tx1"/>
                </a:solidFill>
                <a:effectLst/>
                <a:latin typeface="Arial" charset="0"/>
                <a:ea typeface="+mn-ea"/>
                <a:cs typeface="+mn-cs"/>
              </a:rPr>
              <a:t>, G., </a:t>
            </a:r>
            <a:r>
              <a:rPr lang="en-US" sz="1200" kern="1200" dirty="0" err="1" smtClean="0">
                <a:solidFill>
                  <a:schemeClr val="tx1"/>
                </a:solidFill>
                <a:effectLst/>
                <a:latin typeface="Arial" charset="0"/>
                <a:ea typeface="+mn-ea"/>
                <a:cs typeface="+mn-cs"/>
              </a:rPr>
              <a:t>Nived</a:t>
            </a:r>
            <a:r>
              <a:rPr lang="en-US" sz="1200" kern="1200" dirty="0" smtClean="0">
                <a:solidFill>
                  <a:schemeClr val="tx1"/>
                </a:solidFill>
                <a:effectLst/>
                <a:latin typeface="Arial" charset="0"/>
                <a:ea typeface="+mn-ea"/>
                <a:cs typeface="+mn-cs"/>
              </a:rPr>
              <a:t>, O., Fang, H., Alarcon, G.S., Gordon, C., Merrill, J., Fortin, P.R., Bruce, I.N., Isenberg, D.A., Wallace, D.J., Ramsey-Goldman, R., Bae, S.C., </a:t>
            </a:r>
            <a:r>
              <a:rPr lang="en-US" sz="1200" kern="1200" dirty="0" err="1" smtClean="0">
                <a:solidFill>
                  <a:schemeClr val="tx1"/>
                </a:solidFill>
                <a:effectLst/>
                <a:latin typeface="Arial" charset="0"/>
                <a:ea typeface="+mn-ea"/>
                <a:cs typeface="+mn-cs"/>
              </a:rPr>
              <a:t>Hanly</a:t>
            </a:r>
            <a:r>
              <a:rPr lang="en-US" sz="1200" kern="1200" dirty="0" smtClean="0">
                <a:solidFill>
                  <a:schemeClr val="tx1"/>
                </a:solidFill>
                <a:effectLst/>
                <a:latin typeface="Arial" charset="0"/>
                <a:ea typeface="+mn-ea"/>
                <a:cs typeface="+mn-cs"/>
              </a:rPr>
              <a:t>, J.G., Sanchez-Guerrero, J., Clarke, A.E., </a:t>
            </a:r>
            <a:r>
              <a:rPr lang="en-US" sz="1200" kern="1200" dirty="0" err="1" smtClean="0">
                <a:solidFill>
                  <a:schemeClr val="tx1"/>
                </a:solidFill>
                <a:effectLst/>
                <a:latin typeface="Arial" charset="0"/>
                <a:ea typeface="+mn-ea"/>
                <a:cs typeface="+mn-cs"/>
              </a:rPr>
              <a:t>Aranow</a:t>
            </a:r>
            <a:r>
              <a:rPr lang="en-US" sz="1200" kern="1200" dirty="0" smtClean="0">
                <a:solidFill>
                  <a:schemeClr val="tx1"/>
                </a:solidFill>
                <a:effectLst/>
                <a:latin typeface="Arial" charset="0"/>
                <a:ea typeface="+mn-ea"/>
                <a:cs typeface="+mn-cs"/>
              </a:rPr>
              <a:t>, C.B., </a:t>
            </a:r>
            <a:r>
              <a:rPr lang="en-US" sz="1200" kern="1200" dirty="0" err="1" smtClean="0">
                <a:solidFill>
                  <a:schemeClr val="tx1"/>
                </a:solidFill>
                <a:effectLst/>
                <a:latin typeface="Arial" charset="0"/>
                <a:ea typeface="+mn-ea"/>
                <a:cs typeface="+mn-cs"/>
              </a:rPr>
              <a:t>Manzi</a:t>
            </a:r>
            <a:r>
              <a:rPr lang="en-US" sz="1200" kern="1200" dirty="0" smtClean="0">
                <a:solidFill>
                  <a:schemeClr val="tx1"/>
                </a:solidFill>
                <a:effectLst/>
                <a:latin typeface="Arial" charset="0"/>
                <a:ea typeface="+mn-ea"/>
                <a:cs typeface="+mn-cs"/>
              </a:rPr>
              <a:t>, S., </a:t>
            </a:r>
            <a:r>
              <a:rPr lang="en-US" sz="1200" kern="1200" dirty="0" err="1" smtClean="0">
                <a:solidFill>
                  <a:schemeClr val="tx1"/>
                </a:solidFill>
                <a:effectLst/>
                <a:latin typeface="Arial" charset="0"/>
                <a:ea typeface="+mn-ea"/>
                <a:cs typeface="+mn-cs"/>
              </a:rPr>
              <a:t>Urowitz</a:t>
            </a:r>
            <a:r>
              <a:rPr lang="en-US" sz="1200" kern="1200" dirty="0" smtClean="0">
                <a:solidFill>
                  <a:schemeClr val="tx1"/>
                </a:solidFill>
                <a:effectLst/>
                <a:latin typeface="Arial" charset="0"/>
                <a:ea typeface="+mn-ea"/>
                <a:cs typeface="+mn-cs"/>
              </a:rPr>
              <a:t>, M.B., </a:t>
            </a:r>
            <a:r>
              <a:rPr lang="en-US" sz="1200" kern="1200" dirty="0" err="1" smtClean="0">
                <a:solidFill>
                  <a:schemeClr val="tx1"/>
                </a:solidFill>
                <a:effectLst/>
                <a:latin typeface="Arial" charset="0"/>
                <a:ea typeface="+mn-ea"/>
                <a:cs typeface="+mn-cs"/>
              </a:rPr>
              <a:t>Gladman</a:t>
            </a:r>
            <a:r>
              <a:rPr lang="en-US" sz="1200" kern="1200" dirty="0" smtClean="0">
                <a:solidFill>
                  <a:schemeClr val="tx1"/>
                </a:solidFill>
                <a:effectLst/>
                <a:latin typeface="Arial" charset="0"/>
                <a:ea typeface="+mn-ea"/>
                <a:cs typeface="+mn-cs"/>
              </a:rPr>
              <a:t>, D.D., </a:t>
            </a:r>
            <a:r>
              <a:rPr lang="en-US" sz="1200" kern="1200" dirty="0" err="1" smtClean="0">
                <a:solidFill>
                  <a:schemeClr val="tx1"/>
                </a:solidFill>
                <a:effectLst/>
                <a:latin typeface="Arial" charset="0"/>
                <a:ea typeface="+mn-ea"/>
                <a:cs typeface="+mn-cs"/>
              </a:rPr>
              <a:t>Kalunian</a:t>
            </a:r>
            <a:r>
              <a:rPr lang="en-US" sz="1200" kern="1200" dirty="0" smtClean="0">
                <a:solidFill>
                  <a:schemeClr val="tx1"/>
                </a:solidFill>
                <a:effectLst/>
                <a:latin typeface="Arial" charset="0"/>
                <a:ea typeface="+mn-ea"/>
                <a:cs typeface="+mn-cs"/>
              </a:rPr>
              <a:t>, K.C., Costner, M.I., Werth, V.P., </a:t>
            </a:r>
            <a:r>
              <a:rPr lang="en-US" sz="1200" kern="1200" dirty="0" err="1" smtClean="0">
                <a:solidFill>
                  <a:schemeClr val="tx1"/>
                </a:solidFill>
                <a:effectLst/>
                <a:latin typeface="Arial" charset="0"/>
                <a:ea typeface="+mn-ea"/>
                <a:cs typeface="+mn-cs"/>
              </a:rPr>
              <a:t>Zoma</a:t>
            </a:r>
            <a:r>
              <a:rPr lang="en-US" sz="1200" kern="1200" dirty="0" smtClean="0">
                <a:solidFill>
                  <a:schemeClr val="tx1"/>
                </a:solidFill>
                <a:effectLst/>
                <a:latin typeface="Arial" charset="0"/>
                <a:ea typeface="+mn-ea"/>
                <a:cs typeface="+mn-cs"/>
              </a:rPr>
              <a:t>, A., </a:t>
            </a:r>
            <a:r>
              <a:rPr lang="en-US" sz="1200" kern="1200" dirty="0" err="1" smtClean="0">
                <a:solidFill>
                  <a:schemeClr val="tx1"/>
                </a:solidFill>
                <a:effectLst/>
                <a:latin typeface="Arial" charset="0"/>
                <a:ea typeface="+mn-ea"/>
                <a:cs typeface="+mn-cs"/>
              </a:rPr>
              <a:t>Bernatsky</a:t>
            </a:r>
            <a:r>
              <a:rPr lang="en-US" sz="1200" kern="1200" dirty="0" smtClean="0">
                <a:solidFill>
                  <a:schemeClr val="tx1"/>
                </a:solidFill>
                <a:effectLst/>
                <a:latin typeface="Arial" charset="0"/>
                <a:ea typeface="+mn-ea"/>
                <a:cs typeface="+mn-cs"/>
              </a:rPr>
              <a:t>, S., Ruiz-</a:t>
            </a:r>
            <a:r>
              <a:rPr lang="en-US" sz="1200" kern="1200" dirty="0" err="1" smtClean="0">
                <a:solidFill>
                  <a:schemeClr val="tx1"/>
                </a:solidFill>
                <a:effectLst/>
                <a:latin typeface="Arial" charset="0"/>
                <a:ea typeface="+mn-ea"/>
                <a:cs typeface="+mn-cs"/>
              </a:rPr>
              <a:t>Irastorza</a:t>
            </a:r>
            <a:r>
              <a:rPr lang="en-US" sz="1200" kern="1200" dirty="0" smtClean="0">
                <a:solidFill>
                  <a:schemeClr val="tx1"/>
                </a:solidFill>
                <a:effectLst/>
                <a:latin typeface="Arial" charset="0"/>
                <a:ea typeface="+mn-ea"/>
                <a:cs typeface="+mn-cs"/>
              </a:rPr>
              <a:t>, G., </a:t>
            </a:r>
            <a:r>
              <a:rPr lang="en-US" sz="1200" kern="1200" dirty="0" err="1" smtClean="0">
                <a:solidFill>
                  <a:schemeClr val="tx1"/>
                </a:solidFill>
                <a:effectLst/>
                <a:latin typeface="Arial" charset="0"/>
                <a:ea typeface="+mn-ea"/>
                <a:cs typeface="+mn-cs"/>
              </a:rPr>
              <a:t>Khamashta</a:t>
            </a:r>
            <a:r>
              <a:rPr lang="en-US" sz="1200" kern="1200" dirty="0" smtClean="0">
                <a:solidFill>
                  <a:schemeClr val="tx1"/>
                </a:solidFill>
                <a:effectLst/>
                <a:latin typeface="Arial" charset="0"/>
                <a:ea typeface="+mn-ea"/>
                <a:cs typeface="+mn-cs"/>
              </a:rPr>
              <a:t>, M.A., Jacobsen, S., </a:t>
            </a:r>
            <a:r>
              <a:rPr lang="en-US" sz="1200" kern="1200" dirty="0" err="1" smtClean="0">
                <a:solidFill>
                  <a:schemeClr val="tx1"/>
                </a:solidFill>
                <a:effectLst/>
                <a:latin typeface="Arial" charset="0"/>
                <a:ea typeface="+mn-ea"/>
                <a:cs typeface="+mn-cs"/>
              </a:rPr>
              <a:t>Buyon</a:t>
            </a:r>
            <a:r>
              <a:rPr lang="en-US" sz="1200" kern="1200" dirty="0" smtClean="0">
                <a:solidFill>
                  <a:schemeClr val="tx1"/>
                </a:solidFill>
                <a:effectLst/>
                <a:latin typeface="Arial" charset="0"/>
                <a:ea typeface="+mn-ea"/>
                <a:cs typeface="+mn-cs"/>
              </a:rPr>
              <a:t>, J.P., Maddison, P., Dooley, M.A., Van Vollenhoven, R.F., </a:t>
            </a:r>
            <a:r>
              <a:rPr lang="en-US" sz="1200" kern="1200" dirty="0" err="1" smtClean="0">
                <a:solidFill>
                  <a:schemeClr val="tx1"/>
                </a:solidFill>
                <a:effectLst/>
                <a:latin typeface="Arial" charset="0"/>
                <a:ea typeface="+mn-ea"/>
                <a:cs typeface="+mn-cs"/>
              </a:rPr>
              <a:t>Ginzler</a:t>
            </a:r>
            <a:r>
              <a:rPr lang="en-US" sz="1200" kern="1200" dirty="0" smtClean="0">
                <a:solidFill>
                  <a:schemeClr val="tx1"/>
                </a:solidFill>
                <a:effectLst/>
                <a:latin typeface="Arial" charset="0"/>
                <a:ea typeface="+mn-ea"/>
                <a:cs typeface="+mn-cs"/>
              </a:rPr>
              <a:t>, E., Stoll, T., </a:t>
            </a:r>
            <a:r>
              <a:rPr lang="en-US" sz="1200" kern="1200" dirty="0" err="1" smtClean="0">
                <a:solidFill>
                  <a:schemeClr val="tx1"/>
                </a:solidFill>
                <a:effectLst/>
                <a:latin typeface="Arial" charset="0"/>
                <a:ea typeface="+mn-ea"/>
                <a:cs typeface="+mn-cs"/>
              </a:rPr>
              <a:t>Peschken</a:t>
            </a:r>
            <a:r>
              <a:rPr lang="en-US" sz="1200" kern="1200" dirty="0" smtClean="0">
                <a:solidFill>
                  <a:schemeClr val="tx1"/>
                </a:solidFill>
                <a:effectLst/>
                <a:latin typeface="Arial" charset="0"/>
                <a:ea typeface="+mn-ea"/>
                <a:cs typeface="+mn-cs"/>
              </a:rPr>
              <a:t>, C., </a:t>
            </a:r>
            <a:r>
              <a:rPr lang="en-US" sz="1200" kern="1200" dirty="0" err="1" smtClean="0">
                <a:solidFill>
                  <a:schemeClr val="tx1"/>
                </a:solidFill>
                <a:effectLst/>
                <a:latin typeface="Arial" charset="0"/>
                <a:ea typeface="+mn-ea"/>
                <a:cs typeface="+mn-cs"/>
              </a:rPr>
              <a:t>Jorizzo</a:t>
            </a:r>
            <a:r>
              <a:rPr lang="en-US" sz="1200" kern="1200" dirty="0" smtClean="0">
                <a:solidFill>
                  <a:schemeClr val="tx1"/>
                </a:solidFill>
                <a:effectLst/>
                <a:latin typeface="Arial" charset="0"/>
                <a:ea typeface="+mn-ea"/>
                <a:cs typeface="+mn-cs"/>
              </a:rPr>
              <a:t>, J.L., Callen, J.P., Lim, S.S., </a:t>
            </a:r>
            <a:r>
              <a:rPr lang="en-US" sz="1200" kern="1200" dirty="0" err="1" smtClean="0">
                <a:solidFill>
                  <a:schemeClr val="tx1"/>
                </a:solidFill>
                <a:effectLst/>
                <a:latin typeface="Arial" charset="0"/>
                <a:ea typeface="+mn-ea"/>
                <a:cs typeface="+mn-cs"/>
              </a:rPr>
              <a:t>Fessler</a:t>
            </a:r>
            <a:r>
              <a:rPr lang="en-US" sz="1200" kern="1200" dirty="0" smtClean="0">
                <a:solidFill>
                  <a:schemeClr val="tx1"/>
                </a:solidFill>
                <a:effectLst/>
                <a:latin typeface="Arial" charset="0"/>
                <a:ea typeface="+mn-ea"/>
                <a:cs typeface="+mn-cs"/>
              </a:rPr>
              <a:t>, B.J., </a:t>
            </a:r>
            <a:r>
              <a:rPr lang="en-US" sz="1200" kern="1200" dirty="0" err="1" smtClean="0">
                <a:solidFill>
                  <a:schemeClr val="tx1"/>
                </a:solidFill>
                <a:effectLst/>
                <a:latin typeface="Arial" charset="0"/>
                <a:ea typeface="+mn-ea"/>
                <a:cs typeface="+mn-cs"/>
              </a:rPr>
              <a:t>Inanc</a:t>
            </a:r>
            <a:r>
              <a:rPr lang="en-US" sz="1200" kern="1200" dirty="0" smtClean="0">
                <a:solidFill>
                  <a:schemeClr val="tx1"/>
                </a:solidFill>
                <a:effectLst/>
                <a:latin typeface="Arial" charset="0"/>
                <a:ea typeface="+mn-ea"/>
                <a:cs typeface="+mn-cs"/>
              </a:rPr>
              <a:t>, M., </a:t>
            </a:r>
            <a:r>
              <a:rPr lang="en-US" sz="1200" kern="1200" dirty="0" err="1" smtClean="0">
                <a:solidFill>
                  <a:schemeClr val="tx1"/>
                </a:solidFill>
                <a:effectLst/>
                <a:latin typeface="Arial" charset="0"/>
                <a:ea typeface="+mn-ea"/>
                <a:cs typeface="+mn-cs"/>
              </a:rPr>
              <a:t>Kamen</a:t>
            </a:r>
            <a:r>
              <a:rPr lang="en-US" sz="1200" kern="1200" dirty="0" smtClean="0">
                <a:solidFill>
                  <a:schemeClr val="tx1"/>
                </a:solidFill>
                <a:effectLst/>
                <a:latin typeface="Arial" charset="0"/>
                <a:ea typeface="+mn-ea"/>
                <a:cs typeface="+mn-cs"/>
              </a:rPr>
              <a:t>, D.L., Rahman, A., </a:t>
            </a:r>
            <a:r>
              <a:rPr lang="en-US" sz="1200" kern="1200" dirty="0" err="1" smtClean="0">
                <a:solidFill>
                  <a:schemeClr val="tx1"/>
                </a:solidFill>
                <a:effectLst/>
                <a:latin typeface="Arial" charset="0"/>
                <a:ea typeface="+mn-ea"/>
                <a:cs typeface="+mn-cs"/>
              </a:rPr>
              <a:t>Steinsson</a:t>
            </a:r>
            <a:r>
              <a:rPr lang="en-US" sz="1200" kern="1200" dirty="0" smtClean="0">
                <a:solidFill>
                  <a:schemeClr val="tx1"/>
                </a:solidFill>
                <a:effectLst/>
                <a:latin typeface="Arial" charset="0"/>
                <a:ea typeface="+mn-ea"/>
                <a:cs typeface="+mn-cs"/>
              </a:rPr>
              <a:t>, K., Franks, A.G., Jr., Sigler, L., Hameed, S., Pham, N., </a:t>
            </a:r>
            <a:r>
              <a:rPr lang="en-US" sz="1200" kern="1200" dirty="0" err="1" smtClean="0">
                <a:solidFill>
                  <a:schemeClr val="tx1"/>
                </a:solidFill>
                <a:effectLst/>
                <a:latin typeface="Arial" charset="0"/>
                <a:ea typeface="+mn-ea"/>
                <a:cs typeface="+mn-cs"/>
              </a:rPr>
              <a:t>Brey</a:t>
            </a:r>
            <a:r>
              <a:rPr lang="en-US" sz="1200" kern="1200" dirty="0" smtClean="0">
                <a:solidFill>
                  <a:schemeClr val="tx1"/>
                </a:solidFill>
                <a:effectLst/>
                <a:latin typeface="Arial" charset="0"/>
                <a:ea typeface="+mn-ea"/>
                <a:cs typeface="+mn-cs"/>
              </a:rPr>
              <a:t>, R., Weisman, M.H., </a:t>
            </a:r>
            <a:r>
              <a:rPr lang="en-US" sz="1200" kern="1200" dirty="0" err="1" smtClean="0">
                <a:solidFill>
                  <a:schemeClr val="tx1"/>
                </a:solidFill>
                <a:effectLst/>
                <a:latin typeface="Arial" charset="0"/>
                <a:ea typeface="+mn-ea"/>
                <a:cs typeface="+mn-cs"/>
              </a:rPr>
              <a:t>McGwin</a:t>
            </a:r>
            <a:r>
              <a:rPr lang="en-US" sz="1200" kern="1200" dirty="0" smtClean="0">
                <a:solidFill>
                  <a:schemeClr val="tx1"/>
                </a:solidFill>
                <a:effectLst/>
                <a:latin typeface="Arial" charset="0"/>
                <a:ea typeface="+mn-ea"/>
                <a:cs typeface="+mn-cs"/>
              </a:rPr>
              <a:t>, G., Jr., </a:t>
            </a:r>
            <a:r>
              <a:rPr lang="en-US" sz="1200" kern="1200" dirty="0" err="1" smtClean="0">
                <a:solidFill>
                  <a:schemeClr val="tx1"/>
                </a:solidFill>
                <a:effectLst/>
                <a:latin typeface="Arial" charset="0"/>
                <a:ea typeface="+mn-ea"/>
                <a:cs typeface="+mn-cs"/>
              </a:rPr>
              <a:t>Magder</a:t>
            </a:r>
            <a:r>
              <a:rPr lang="en-US" sz="1200" kern="1200" dirty="0" smtClean="0">
                <a:solidFill>
                  <a:schemeClr val="tx1"/>
                </a:solidFill>
                <a:effectLst/>
                <a:latin typeface="Arial" charset="0"/>
                <a:ea typeface="+mn-ea"/>
                <a:cs typeface="+mn-cs"/>
              </a:rPr>
              <a:t>, L.S., and Petri, M., </a:t>
            </a:r>
            <a:r>
              <a:rPr lang="en-US" sz="1200" i="1" kern="1200" dirty="0" smtClean="0">
                <a:solidFill>
                  <a:schemeClr val="tx1"/>
                </a:solidFill>
                <a:effectLst/>
                <a:latin typeface="Arial" charset="0"/>
                <a:ea typeface="+mn-ea"/>
                <a:cs typeface="+mn-cs"/>
              </a:rPr>
              <a:t>Anti-C1q antibodies in systemic lupus erythematosus.</a:t>
            </a:r>
            <a:r>
              <a:rPr lang="en-US" sz="1200" kern="1200" dirty="0" smtClean="0">
                <a:solidFill>
                  <a:schemeClr val="tx1"/>
                </a:solidFill>
                <a:effectLst/>
                <a:latin typeface="Arial" charset="0"/>
                <a:ea typeface="+mn-ea"/>
                <a:cs typeface="+mn-cs"/>
              </a:rPr>
              <a:t> Lupus, 2015. </a:t>
            </a:r>
            <a:r>
              <a:rPr lang="en-US" sz="1200" b="1" kern="1200" dirty="0" smtClean="0">
                <a:solidFill>
                  <a:schemeClr val="tx1"/>
                </a:solidFill>
                <a:effectLst/>
                <a:latin typeface="Arial" charset="0"/>
                <a:ea typeface="+mn-ea"/>
                <a:cs typeface="+mn-cs"/>
              </a:rPr>
              <a:t>24</a:t>
            </a:r>
            <a:r>
              <a:rPr lang="en-US" sz="1200" kern="1200" dirty="0" smtClean="0">
                <a:solidFill>
                  <a:schemeClr val="tx1"/>
                </a:solidFill>
                <a:effectLst/>
                <a:latin typeface="Arial" charset="0"/>
                <a:ea typeface="+mn-ea"/>
                <a:cs typeface="+mn-cs"/>
              </a:rPr>
              <a:t>(1): p. 42-9.</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de </a:t>
            </a:r>
            <a:r>
              <a:rPr lang="en-US" sz="1200" kern="1200" dirty="0" err="1" smtClean="0">
                <a:solidFill>
                  <a:schemeClr val="tx1"/>
                </a:solidFill>
                <a:effectLst/>
                <a:latin typeface="Arial" charset="0"/>
                <a:ea typeface="+mn-ea"/>
                <a:cs typeface="+mn-cs"/>
              </a:rPr>
              <a:t>Liso</a:t>
            </a:r>
            <a:r>
              <a:rPr lang="en-US" sz="1200" kern="1200" dirty="0" smtClean="0">
                <a:solidFill>
                  <a:schemeClr val="tx1"/>
                </a:solidFill>
                <a:effectLst/>
                <a:latin typeface="Arial" charset="0"/>
                <a:ea typeface="+mn-ea"/>
                <a:cs typeface="+mn-cs"/>
              </a:rPr>
              <a:t>, F., </a:t>
            </a:r>
            <a:r>
              <a:rPr lang="en-US" sz="1200" kern="1200" dirty="0" err="1" smtClean="0">
                <a:solidFill>
                  <a:schemeClr val="tx1"/>
                </a:solidFill>
                <a:effectLst/>
                <a:latin typeface="Arial" charset="0"/>
                <a:ea typeface="+mn-ea"/>
                <a:cs typeface="+mn-cs"/>
              </a:rPr>
              <a:t>Matinato</a:t>
            </a:r>
            <a:r>
              <a:rPr lang="en-US" sz="1200" kern="1200" dirty="0" smtClean="0">
                <a:solidFill>
                  <a:schemeClr val="tx1"/>
                </a:solidFill>
                <a:effectLst/>
                <a:latin typeface="Arial" charset="0"/>
                <a:ea typeface="+mn-ea"/>
                <a:cs typeface="+mn-cs"/>
              </a:rPr>
              <a:t>, C., </a:t>
            </a:r>
            <a:r>
              <a:rPr lang="en-US" sz="1200" kern="1200" dirty="0" err="1" smtClean="0">
                <a:solidFill>
                  <a:schemeClr val="tx1"/>
                </a:solidFill>
                <a:effectLst/>
                <a:latin typeface="Arial" charset="0"/>
                <a:ea typeface="+mn-ea"/>
                <a:cs typeface="+mn-cs"/>
              </a:rPr>
              <a:t>Novembrino</a:t>
            </a:r>
            <a:r>
              <a:rPr lang="en-US" sz="1200" kern="1200" dirty="0" smtClean="0">
                <a:solidFill>
                  <a:schemeClr val="tx1"/>
                </a:solidFill>
                <a:effectLst/>
                <a:latin typeface="Arial" charset="0"/>
                <a:ea typeface="+mn-ea"/>
                <a:cs typeface="+mn-cs"/>
              </a:rPr>
              <a:t>, C., </a:t>
            </a:r>
            <a:r>
              <a:rPr lang="en-US" sz="1200" kern="1200" dirty="0" err="1" smtClean="0">
                <a:solidFill>
                  <a:schemeClr val="tx1"/>
                </a:solidFill>
                <a:effectLst/>
                <a:latin typeface="Arial" charset="0"/>
                <a:ea typeface="+mn-ea"/>
                <a:cs typeface="+mn-cs"/>
              </a:rPr>
              <a:t>Radice</a:t>
            </a:r>
            <a:r>
              <a:rPr lang="en-US" sz="1200" kern="1200" dirty="0" smtClean="0">
                <a:solidFill>
                  <a:schemeClr val="tx1"/>
                </a:solidFill>
                <a:effectLst/>
                <a:latin typeface="Arial" charset="0"/>
                <a:ea typeface="+mn-ea"/>
                <a:cs typeface="+mn-cs"/>
              </a:rPr>
              <a:t>, A., </a:t>
            </a:r>
            <a:r>
              <a:rPr lang="en-US" sz="1200" kern="1200" dirty="0" err="1" smtClean="0">
                <a:solidFill>
                  <a:schemeClr val="tx1"/>
                </a:solidFill>
                <a:effectLst/>
                <a:latin typeface="Arial" charset="0"/>
                <a:ea typeface="+mn-ea"/>
                <a:cs typeface="+mn-cs"/>
              </a:rPr>
              <a:t>Raffiotta</a:t>
            </a:r>
            <a:r>
              <a:rPr lang="en-US" sz="1200" kern="1200" dirty="0" smtClean="0">
                <a:solidFill>
                  <a:schemeClr val="tx1"/>
                </a:solidFill>
                <a:effectLst/>
                <a:latin typeface="Arial" charset="0"/>
                <a:ea typeface="+mn-ea"/>
                <a:cs typeface="+mn-cs"/>
              </a:rPr>
              <a:t>, F., </a:t>
            </a:r>
            <a:r>
              <a:rPr lang="en-US" sz="1200" kern="1200" dirty="0" err="1" smtClean="0">
                <a:solidFill>
                  <a:schemeClr val="tx1"/>
                </a:solidFill>
                <a:effectLst/>
                <a:latin typeface="Arial" charset="0"/>
                <a:ea typeface="+mn-ea"/>
                <a:cs typeface="+mn-cs"/>
              </a:rPr>
              <a:t>Ronchi</a:t>
            </a:r>
            <a:r>
              <a:rPr lang="en-US" sz="1200" kern="1200" dirty="0" smtClean="0">
                <a:solidFill>
                  <a:schemeClr val="tx1"/>
                </a:solidFill>
                <a:effectLst/>
                <a:latin typeface="Arial" charset="0"/>
                <a:ea typeface="+mn-ea"/>
                <a:cs typeface="+mn-cs"/>
              </a:rPr>
              <a:t>, M., </a:t>
            </a:r>
            <a:r>
              <a:rPr lang="en-US" sz="1200" kern="1200" dirty="0" err="1" smtClean="0">
                <a:solidFill>
                  <a:schemeClr val="tx1"/>
                </a:solidFill>
                <a:effectLst/>
                <a:latin typeface="Arial" charset="0"/>
                <a:ea typeface="+mn-ea"/>
                <a:cs typeface="+mn-cs"/>
              </a:rPr>
              <a:t>Croci</a:t>
            </a:r>
            <a:r>
              <a:rPr lang="en-US" sz="1200" kern="1200" dirty="0" smtClean="0">
                <a:solidFill>
                  <a:schemeClr val="tx1"/>
                </a:solidFill>
                <a:effectLst/>
                <a:latin typeface="Arial" charset="0"/>
                <a:ea typeface="+mn-ea"/>
                <a:cs typeface="+mn-cs"/>
              </a:rPr>
              <a:t>, M.D., </a:t>
            </a:r>
            <a:r>
              <a:rPr lang="en-US" sz="1200" kern="1200" dirty="0" err="1" smtClean="0">
                <a:solidFill>
                  <a:schemeClr val="tx1"/>
                </a:solidFill>
                <a:effectLst/>
                <a:latin typeface="Arial" charset="0"/>
                <a:ea typeface="+mn-ea"/>
                <a:cs typeface="+mn-cs"/>
              </a:rPr>
              <a:t>Sinico</a:t>
            </a:r>
            <a:r>
              <a:rPr lang="en-US" sz="1200" kern="1200" dirty="0" smtClean="0">
                <a:solidFill>
                  <a:schemeClr val="tx1"/>
                </a:solidFill>
                <a:effectLst/>
                <a:latin typeface="Arial" charset="0"/>
                <a:ea typeface="+mn-ea"/>
                <a:cs typeface="+mn-cs"/>
              </a:rPr>
              <a:t>, R.A., </a:t>
            </a:r>
            <a:r>
              <a:rPr lang="en-US" sz="1200" kern="1200" dirty="0" err="1" smtClean="0">
                <a:solidFill>
                  <a:schemeClr val="tx1"/>
                </a:solidFill>
                <a:effectLst/>
                <a:latin typeface="Arial" charset="0"/>
                <a:ea typeface="+mn-ea"/>
                <a:cs typeface="+mn-cs"/>
              </a:rPr>
              <a:t>Messa</a:t>
            </a:r>
            <a:r>
              <a:rPr lang="en-US" sz="1200" kern="1200" dirty="0" smtClean="0">
                <a:solidFill>
                  <a:schemeClr val="tx1"/>
                </a:solidFill>
                <a:effectLst/>
                <a:latin typeface="Arial" charset="0"/>
                <a:ea typeface="+mn-ea"/>
                <a:cs typeface="+mn-cs"/>
              </a:rPr>
              <a:t>, P., </a:t>
            </a:r>
            <a:r>
              <a:rPr lang="en-US" sz="1200" kern="1200" dirty="0" err="1" smtClean="0">
                <a:solidFill>
                  <a:schemeClr val="tx1"/>
                </a:solidFill>
                <a:effectLst/>
                <a:latin typeface="Arial" charset="0"/>
                <a:ea typeface="+mn-ea"/>
                <a:cs typeface="+mn-cs"/>
              </a:rPr>
              <a:t>Torresani</a:t>
            </a:r>
            <a:r>
              <a:rPr lang="en-US" sz="1200" kern="1200" dirty="0" smtClean="0">
                <a:solidFill>
                  <a:schemeClr val="tx1"/>
                </a:solidFill>
                <a:effectLst/>
                <a:latin typeface="Arial" charset="0"/>
                <a:ea typeface="+mn-ea"/>
                <a:cs typeface="+mn-cs"/>
              </a:rPr>
              <a:t>, E., and </a:t>
            </a:r>
            <a:r>
              <a:rPr lang="en-US" sz="1200" kern="1200" dirty="0" err="1" smtClean="0">
                <a:solidFill>
                  <a:schemeClr val="tx1"/>
                </a:solidFill>
                <a:effectLst/>
                <a:latin typeface="Arial" charset="0"/>
                <a:ea typeface="+mn-ea"/>
                <a:cs typeface="+mn-cs"/>
              </a:rPr>
              <a:t>Moroni</a:t>
            </a:r>
            <a:r>
              <a:rPr lang="en-US" sz="1200" kern="1200" dirty="0" smtClean="0">
                <a:solidFill>
                  <a:schemeClr val="tx1"/>
                </a:solidFill>
                <a:effectLst/>
                <a:latin typeface="Arial" charset="0"/>
                <a:ea typeface="+mn-ea"/>
                <a:cs typeface="+mn-cs"/>
              </a:rPr>
              <a:t>, G., </a:t>
            </a:r>
            <a:r>
              <a:rPr lang="en-US" sz="1200" i="1" kern="1200" dirty="0" smtClean="0">
                <a:solidFill>
                  <a:schemeClr val="tx1"/>
                </a:solidFill>
                <a:effectLst/>
                <a:latin typeface="Arial" charset="0"/>
                <a:ea typeface="+mn-ea"/>
                <a:cs typeface="+mn-cs"/>
              </a:rPr>
              <a:t>Value of a commercial kit for detecting anti-C1q autoantibodies and correlation with immunological and clinical activity of lupus nephritis.</a:t>
            </a:r>
            <a:r>
              <a:rPr lang="en-US" sz="1200" kern="1200" dirty="0" smtClean="0">
                <a:solidFill>
                  <a:schemeClr val="tx1"/>
                </a:solidFill>
                <a:effectLst/>
                <a:latin typeface="Arial" charset="0"/>
                <a:ea typeface="+mn-ea"/>
                <a:cs typeface="+mn-cs"/>
              </a:rPr>
              <a:t> </a:t>
            </a:r>
            <a:r>
              <a:rPr lang="en-US" sz="1200" kern="1200" dirty="0" err="1" smtClean="0">
                <a:solidFill>
                  <a:schemeClr val="tx1"/>
                </a:solidFill>
                <a:effectLst/>
                <a:latin typeface="Arial" charset="0"/>
                <a:ea typeface="+mn-ea"/>
                <a:cs typeface="+mn-cs"/>
              </a:rPr>
              <a:t>Clin</a:t>
            </a:r>
            <a:r>
              <a:rPr lang="en-US" sz="1200" kern="1200" dirty="0" smtClean="0">
                <a:solidFill>
                  <a:schemeClr val="tx1"/>
                </a:solidFill>
                <a:effectLst/>
                <a:latin typeface="Arial" charset="0"/>
                <a:ea typeface="+mn-ea"/>
                <a:cs typeface="+mn-cs"/>
              </a:rPr>
              <a:t> </a:t>
            </a:r>
            <a:r>
              <a:rPr lang="en-US" sz="1200" kern="1200" dirty="0" err="1" smtClean="0">
                <a:solidFill>
                  <a:schemeClr val="tx1"/>
                </a:solidFill>
                <a:effectLst/>
                <a:latin typeface="Arial" charset="0"/>
                <a:ea typeface="+mn-ea"/>
                <a:cs typeface="+mn-cs"/>
              </a:rPr>
              <a:t>Chem</a:t>
            </a:r>
            <a:r>
              <a:rPr lang="en-US" sz="1200" kern="1200" dirty="0" smtClean="0">
                <a:solidFill>
                  <a:schemeClr val="tx1"/>
                </a:solidFill>
                <a:effectLst/>
                <a:latin typeface="Arial" charset="0"/>
                <a:ea typeface="+mn-ea"/>
                <a:cs typeface="+mn-cs"/>
              </a:rPr>
              <a:t> Lab Med, 2015. </a:t>
            </a:r>
            <a:r>
              <a:rPr lang="en-US" sz="1200" b="1" kern="1200" dirty="0" smtClean="0">
                <a:solidFill>
                  <a:schemeClr val="tx1"/>
                </a:solidFill>
                <a:effectLst/>
                <a:latin typeface="Arial" charset="0"/>
                <a:ea typeface="+mn-ea"/>
                <a:cs typeface="+mn-cs"/>
              </a:rPr>
              <a:t>53</a:t>
            </a:r>
            <a:r>
              <a:rPr lang="en-US" sz="1200" kern="1200" dirty="0" smtClean="0">
                <a:solidFill>
                  <a:schemeClr val="tx1"/>
                </a:solidFill>
                <a:effectLst/>
                <a:latin typeface="Arial" charset="0"/>
                <a:ea typeface="+mn-ea"/>
                <a:cs typeface="+mn-cs"/>
              </a:rPr>
              <a:t>(11): p. 1771-1777.</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Chi, S., Yu, Y., Shi, J., Zhang, Y., Yang, J., Yang, L., and Liu, X., </a:t>
            </a:r>
            <a:r>
              <a:rPr lang="en-US" sz="1200" i="1" kern="1200" dirty="0" smtClean="0">
                <a:solidFill>
                  <a:schemeClr val="tx1"/>
                </a:solidFill>
                <a:effectLst/>
                <a:latin typeface="Arial" charset="0"/>
                <a:ea typeface="+mn-ea"/>
                <a:cs typeface="+mn-cs"/>
              </a:rPr>
              <a:t>Antibodies against C1q Are a Valuable Serological Marker for Identification of Systemic Lupus Erythematosus Patients with Active Lupus Nephritis.</a:t>
            </a:r>
            <a:r>
              <a:rPr lang="en-US" sz="1200" kern="1200" dirty="0" smtClean="0">
                <a:solidFill>
                  <a:schemeClr val="tx1"/>
                </a:solidFill>
                <a:effectLst/>
                <a:latin typeface="Arial" charset="0"/>
                <a:ea typeface="+mn-ea"/>
                <a:cs typeface="+mn-cs"/>
              </a:rPr>
              <a:t> Disease markers, 2015. </a:t>
            </a:r>
            <a:r>
              <a:rPr lang="en-US" sz="1200" b="1" kern="1200" dirty="0" smtClean="0">
                <a:solidFill>
                  <a:schemeClr val="tx1"/>
                </a:solidFill>
                <a:effectLst/>
                <a:latin typeface="Arial" charset="0"/>
                <a:ea typeface="+mn-ea"/>
                <a:cs typeface="+mn-cs"/>
              </a:rPr>
              <a:t>2015</a:t>
            </a:r>
            <a:r>
              <a:rPr lang="en-US" sz="1200" kern="1200" dirty="0" smtClean="0">
                <a:solidFill>
                  <a:schemeClr val="tx1"/>
                </a:solidFill>
                <a:effectLst/>
                <a:latin typeface="Arial" charset="0"/>
                <a:ea typeface="+mn-ea"/>
                <a:cs typeface="+mn-cs"/>
              </a:rPr>
              <a:t>: p. 450351-450351.</a:t>
            </a:r>
          </a:p>
          <a:p>
            <a:r>
              <a:rPr lang="en-US" sz="1200" kern="1200" dirty="0" smtClean="0">
                <a:solidFill>
                  <a:schemeClr val="tx1"/>
                </a:solidFill>
                <a:effectLst/>
                <a:latin typeface="Arial" charset="0"/>
                <a:ea typeface="+mn-ea"/>
                <a:cs typeface="+mn-cs"/>
              </a:rPr>
              <a:t>Bock, M., </a:t>
            </a:r>
            <a:r>
              <a:rPr lang="en-US" sz="1200" kern="1200" dirty="0" err="1" smtClean="0">
                <a:solidFill>
                  <a:schemeClr val="tx1"/>
                </a:solidFill>
                <a:effectLst/>
                <a:latin typeface="Arial" charset="0"/>
                <a:ea typeface="+mn-ea"/>
                <a:cs typeface="+mn-cs"/>
              </a:rPr>
              <a:t>Heijnen</a:t>
            </a:r>
            <a:r>
              <a:rPr lang="en-US" sz="1200" kern="1200" dirty="0" smtClean="0">
                <a:solidFill>
                  <a:schemeClr val="tx1"/>
                </a:solidFill>
                <a:effectLst/>
                <a:latin typeface="Arial" charset="0"/>
                <a:ea typeface="+mn-ea"/>
                <a:cs typeface="+mn-cs"/>
              </a:rPr>
              <a:t>, I., and Trendelenburg, M., </a:t>
            </a:r>
            <a:r>
              <a:rPr lang="en-US" sz="1200" i="1" kern="1200" dirty="0" smtClean="0">
                <a:solidFill>
                  <a:schemeClr val="tx1"/>
                </a:solidFill>
                <a:effectLst/>
                <a:latin typeface="Arial" charset="0"/>
                <a:ea typeface="+mn-ea"/>
                <a:cs typeface="+mn-cs"/>
              </a:rPr>
              <a:t>Anti-C1q antibodies as a follow-up marker in SLE patients.</a:t>
            </a:r>
            <a:r>
              <a:rPr lang="en-US" sz="1200" kern="1200" dirty="0" smtClean="0">
                <a:solidFill>
                  <a:schemeClr val="tx1"/>
                </a:solidFill>
                <a:effectLst/>
                <a:latin typeface="Arial" charset="0"/>
                <a:ea typeface="+mn-ea"/>
                <a:cs typeface="+mn-cs"/>
              </a:rPr>
              <a:t> </a:t>
            </a:r>
            <a:r>
              <a:rPr lang="en-US" sz="1200" kern="1200" dirty="0" err="1" smtClean="0">
                <a:solidFill>
                  <a:schemeClr val="tx1"/>
                </a:solidFill>
                <a:effectLst/>
                <a:latin typeface="Arial" charset="0"/>
                <a:ea typeface="+mn-ea"/>
                <a:cs typeface="+mn-cs"/>
              </a:rPr>
              <a:t>PloS</a:t>
            </a:r>
            <a:r>
              <a:rPr lang="en-US" sz="1200" kern="1200" dirty="0" smtClean="0">
                <a:solidFill>
                  <a:schemeClr val="tx1"/>
                </a:solidFill>
                <a:effectLst/>
                <a:latin typeface="Arial" charset="0"/>
                <a:ea typeface="+mn-ea"/>
                <a:cs typeface="+mn-cs"/>
              </a:rPr>
              <a:t> one., 2015. </a:t>
            </a:r>
            <a:r>
              <a:rPr lang="en-US" sz="1200" b="1" kern="1200" dirty="0" smtClean="0">
                <a:solidFill>
                  <a:schemeClr val="tx1"/>
                </a:solidFill>
                <a:effectLst/>
                <a:latin typeface="Arial" charset="0"/>
                <a:ea typeface="+mn-ea"/>
                <a:cs typeface="+mn-cs"/>
              </a:rPr>
              <a:t>10</a:t>
            </a:r>
            <a:r>
              <a:rPr lang="en-US" sz="1200" kern="1200" dirty="0" smtClean="0">
                <a:solidFill>
                  <a:schemeClr val="tx1"/>
                </a:solidFill>
                <a:effectLst/>
                <a:latin typeface="Arial" charset="0"/>
                <a:ea typeface="+mn-ea"/>
                <a:cs typeface="+mn-cs"/>
              </a:rPr>
              <a:t>(4): p. e0123572-e0123572.</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Chi, S., </a:t>
            </a:r>
            <a:r>
              <a:rPr lang="en-US" sz="1200" kern="1200" dirty="0" err="1" smtClean="0">
                <a:solidFill>
                  <a:schemeClr val="tx1"/>
                </a:solidFill>
                <a:effectLst/>
                <a:latin typeface="Arial" charset="0"/>
                <a:ea typeface="+mn-ea"/>
                <a:cs typeface="+mn-cs"/>
              </a:rPr>
              <a:t>Xue</a:t>
            </a:r>
            <a:r>
              <a:rPr lang="en-US" sz="1200" kern="1200" dirty="0" smtClean="0">
                <a:solidFill>
                  <a:schemeClr val="tx1"/>
                </a:solidFill>
                <a:effectLst/>
                <a:latin typeface="Arial" charset="0"/>
                <a:ea typeface="+mn-ea"/>
                <a:cs typeface="+mn-cs"/>
              </a:rPr>
              <a:t>, J., Li, F., Zhu, C., Yu, Y., Li, H., Wang, X., Zhang, Y., Yang, J., Zhou, S., Yang, L., Ji, C., and Liu, X., </a:t>
            </a:r>
            <a:r>
              <a:rPr lang="en-US" sz="1200" i="1" kern="1200" dirty="0" smtClean="0">
                <a:solidFill>
                  <a:schemeClr val="tx1"/>
                </a:solidFill>
                <a:effectLst/>
                <a:latin typeface="Arial" charset="0"/>
                <a:ea typeface="+mn-ea"/>
                <a:cs typeface="+mn-cs"/>
              </a:rPr>
              <a:t>Correlation of Serum Soluble Interleukin-7 Receptor and Anti-C1q Antibody in Patients with Systemic Lupus Erythematosus.</a:t>
            </a:r>
            <a:r>
              <a:rPr lang="en-US" sz="1200" kern="1200" dirty="0" smtClean="0">
                <a:solidFill>
                  <a:schemeClr val="tx1"/>
                </a:solidFill>
                <a:effectLst/>
                <a:latin typeface="Arial" charset="0"/>
                <a:ea typeface="+mn-ea"/>
                <a:cs typeface="+mn-cs"/>
              </a:rPr>
              <a:t> Autoimmune diseases., 2016. </a:t>
            </a:r>
            <a:r>
              <a:rPr lang="en-US" sz="1200" b="1" kern="1200" dirty="0" smtClean="0">
                <a:solidFill>
                  <a:schemeClr val="tx1"/>
                </a:solidFill>
                <a:effectLst/>
                <a:latin typeface="Arial" charset="0"/>
                <a:ea typeface="+mn-ea"/>
                <a:cs typeface="+mn-cs"/>
              </a:rPr>
              <a:t>2016</a:t>
            </a:r>
            <a:r>
              <a:rPr lang="en-US" sz="1200" kern="1200" dirty="0" smtClean="0">
                <a:solidFill>
                  <a:schemeClr val="tx1"/>
                </a:solidFill>
                <a:effectLst/>
                <a:latin typeface="Arial" charset="0"/>
                <a:ea typeface="+mn-ea"/>
                <a:cs typeface="+mn-cs"/>
              </a:rPr>
              <a:t>: p. 8252605-8252605.</a:t>
            </a:r>
          </a:p>
          <a:p>
            <a:r>
              <a:rPr lang="en-US" sz="1200" kern="1200" dirty="0" err="1" smtClean="0">
                <a:solidFill>
                  <a:schemeClr val="tx1"/>
                </a:solidFill>
                <a:effectLst/>
                <a:latin typeface="Arial" charset="0"/>
                <a:ea typeface="+mn-ea"/>
                <a:cs typeface="+mn-cs"/>
              </a:rPr>
              <a:t>Magro-Checa</a:t>
            </a:r>
            <a:r>
              <a:rPr lang="en-US" sz="1200" kern="1200" dirty="0" smtClean="0">
                <a:solidFill>
                  <a:schemeClr val="tx1"/>
                </a:solidFill>
                <a:effectLst/>
                <a:latin typeface="Arial" charset="0"/>
                <a:ea typeface="+mn-ea"/>
                <a:cs typeface="+mn-cs"/>
              </a:rPr>
              <a:t>, C., </a:t>
            </a:r>
            <a:r>
              <a:rPr lang="en-US" sz="1200" kern="1200" dirty="0" err="1" smtClean="0">
                <a:solidFill>
                  <a:schemeClr val="tx1"/>
                </a:solidFill>
                <a:effectLst/>
                <a:latin typeface="Arial" charset="0"/>
                <a:ea typeface="+mn-ea"/>
                <a:cs typeface="+mn-cs"/>
              </a:rPr>
              <a:t>Schaarenburg</a:t>
            </a:r>
            <a:r>
              <a:rPr lang="en-US" sz="1200" kern="1200" dirty="0" smtClean="0">
                <a:solidFill>
                  <a:schemeClr val="tx1"/>
                </a:solidFill>
                <a:effectLst/>
                <a:latin typeface="Arial" charset="0"/>
                <a:ea typeface="+mn-ea"/>
                <a:cs typeface="+mn-cs"/>
              </a:rPr>
              <a:t>, R.A., </a:t>
            </a:r>
            <a:r>
              <a:rPr lang="en-US" sz="1200" kern="1200" dirty="0" err="1" smtClean="0">
                <a:solidFill>
                  <a:schemeClr val="tx1"/>
                </a:solidFill>
                <a:effectLst/>
                <a:latin typeface="Arial" charset="0"/>
                <a:ea typeface="+mn-ea"/>
                <a:cs typeface="+mn-cs"/>
              </a:rPr>
              <a:t>Beaart</a:t>
            </a:r>
            <a:r>
              <a:rPr lang="en-US" sz="1200" kern="1200" dirty="0" smtClean="0">
                <a:solidFill>
                  <a:schemeClr val="tx1"/>
                </a:solidFill>
                <a:effectLst/>
                <a:latin typeface="Arial" charset="0"/>
                <a:ea typeface="+mn-ea"/>
                <a:cs typeface="+mn-cs"/>
              </a:rPr>
              <a:t>, H.J.L., Huizinga, T.W.J., </a:t>
            </a:r>
            <a:r>
              <a:rPr lang="en-US" sz="1200" kern="1200" dirty="0" err="1" smtClean="0">
                <a:solidFill>
                  <a:schemeClr val="tx1"/>
                </a:solidFill>
                <a:effectLst/>
                <a:latin typeface="Arial" charset="0"/>
                <a:ea typeface="+mn-ea"/>
                <a:cs typeface="+mn-cs"/>
              </a:rPr>
              <a:t>Steup</a:t>
            </a:r>
            <a:r>
              <a:rPr lang="en-US" sz="1200" kern="1200" dirty="0" smtClean="0">
                <a:solidFill>
                  <a:schemeClr val="tx1"/>
                </a:solidFill>
                <a:effectLst/>
                <a:latin typeface="Arial" charset="0"/>
                <a:ea typeface="+mn-ea"/>
                <a:cs typeface="+mn-cs"/>
              </a:rPr>
              <a:t>-Beekman, G.M., and </a:t>
            </a:r>
            <a:r>
              <a:rPr lang="en-US" sz="1200" kern="1200" dirty="0" err="1" smtClean="0">
                <a:solidFill>
                  <a:schemeClr val="tx1"/>
                </a:solidFill>
                <a:effectLst/>
                <a:latin typeface="Arial" charset="0"/>
                <a:ea typeface="+mn-ea"/>
                <a:cs typeface="+mn-cs"/>
              </a:rPr>
              <a:t>Trouw</a:t>
            </a:r>
            <a:r>
              <a:rPr lang="en-US" sz="1200" kern="1200" dirty="0" smtClean="0">
                <a:solidFill>
                  <a:schemeClr val="tx1"/>
                </a:solidFill>
                <a:effectLst/>
                <a:latin typeface="Arial" charset="0"/>
                <a:ea typeface="+mn-ea"/>
                <a:cs typeface="+mn-cs"/>
              </a:rPr>
              <a:t>, L.A., </a:t>
            </a:r>
            <a:r>
              <a:rPr lang="en-US" sz="1200" i="1" kern="1200" dirty="0" smtClean="0">
                <a:solidFill>
                  <a:schemeClr val="tx1"/>
                </a:solidFill>
                <a:effectLst/>
                <a:latin typeface="Arial" charset="0"/>
                <a:ea typeface="+mn-ea"/>
                <a:cs typeface="+mn-cs"/>
              </a:rPr>
              <a:t>Complement levels and anti-C1q autoantibodies in patients with neuropsychiatric systemic lupus erythematosus.</a:t>
            </a:r>
            <a:r>
              <a:rPr lang="en-US" sz="1200" kern="1200" dirty="0" smtClean="0">
                <a:solidFill>
                  <a:schemeClr val="tx1"/>
                </a:solidFill>
                <a:effectLst/>
                <a:latin typeface="Arial" charset="0"/>
                <a:ea typeface="+mn-ea"/>
                <a:cs typeface="+mn-cs"/>
              </a:rPr>
              <a:t> Lupus, 2016. </a:t>
            </a:r>
            <a:r>
              <a:rPr lang="en-US" sz="1200" b="1" kern="1200" dirty="0" smtClean="0">
                <a:solidFill>
                  <a:schemeClr val="tx1"/>
                </a:solidFill>
                <a:effectLst/>
                <a:latin typeface="Arial" charset="0"/>
                <a:ea typeface="+mn-ea"/>
                <a:cs typeface="+mn-cs"/>
              </a:rPr>
              <a:t>25</a:t>
            </a:r>
            <a:r>
              <a:rPr lang="en-US" sz="1200" kern="1200" dirty="0" smtClean="0">
                <a:solidFill>
                  <a:schemeClr val="tx1"/>
                </a:solidFill>
                <a:effectLst/>
                <a:latin typeface="Arial" charset="0"/>
                <a:ea typeface="+mn-ea"/>
                <a:cs typeface="+mn-cs"/>
              </a:rPr>
              <a:t>(8): p. 878-888.</a:t>
            </a:r>
          </a:p>
          <a:p>
            <a:endParaRPr lang="en-US" sz="1200" kern="1200" dirty="0">
              <a:solidFill>
                <a:schemeClr val="tx1"/>
              </a:solidFill>
              <a:effectLst/>
              <a:latin typeface="Arial" charset="0"/>
              <a:ea typeface="+mn-ea"/>
              <a:cs typeface="+mn-cs"/>
            </a:endParaRPr>
          </a:p>
        </p:txBody>
      </p:sp>
      <p:sp>
        <p:nvSpPr>
          <p:cNvPr id="4" name="Date Placeholder 3"/>
          <p:cNvSpPr>
            <a:spLocks noGrp="1"/>
          </p:cNvSpPr>
          <p:nvPr>
            <p:ph type="dt" idx="10"/>
          </p:nvPr>
        </p:nvSpPr>
        <p:spPr/>
        <p:txBody>
          <a:bodyPr/>
          <a:lstStyle/>
          <a:p>
            <a:r>
              <a:rPr lang="en-AU" smtClean="0"/>
              <a:t>30.07.2010</a:t>
            </a:r>
            <a:endParaRPr lang="en-AU"/>
          </a:p>
        </p:txBody>
      </p:sp>
      <p:sp>
        <p:nvSpPr>
          <p:cNvPr id="5" name="Slide Number Placeholder 4"/>
          <p:cNvSpPr>
            <a:spLocks noGrp="1"/>
          </p:cNvSpPr>
          <p:nvPr>
            <p:ph type="sldNum" sz="quarter" idx="11"/>
          </p:nvPr>
        </p:nvSpPr>
        <p:spPr/>
        <p:txBody>
          <a:bodyPr/>
          <a:lstStyle/>
          <a:p>
            <a:fld id="{DC5FF6EA-A62B-4D93-8360-A7E544C10F94}" type="slidenum">
              <a:rPr lang="en-AU" smtClean="0"/>
              <a:pPr/>
              <a:t>18</a:t>
            </a:fld>
            <a:endParaRPr lang="en-AU"/>
          </a:p>
        </p:txBody>
      </p:sp>
    </p:spTree>
    <p:extLst>
      <p:ext uri="{BB962C8B-B14F-4D97-AF65-F5344CB8AC3E}">
        <p14:creationId xmlns:p14="http://schemas.microsoft.com/office/powerpoint/2010/main" val="2064336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charset="0"/>
              <a:buChar char="o"/>
            </a:pPr>
            <a:r>
              <a:rPr lang="en-US" sz="1600" dirty="0" smtClean="0"/>
              <a:t>Systemic Lupus Erythematosus, or SLE for short is an important autoimmune condition</a:t>
            </a:r>
            <a:r>
              <a:rPr lang="en-US" sz="1600" baseline="0" dirty="0" smtClean="0"/>
              <a:t> which affects females of child bearing age predominantly with a F:M ratio of about 10, although it is only 1.2 in neonates and goes back down in the </a:t>
            </a:r>
            <a:r>
              <a:rPr lang="en-US" sz="1600" baseline="0" dirty="0" err="1" smtClean="0"/>
              <a:t>ederly</a:t>
            </a:r>
            <a:r>
              <a:rPr lang="en-US" sz="1600" baseline="0" dirty="0" smtClean="0"/>
              <a:t> </a:t>
            </a:r>
            <a:r>
              <a:rPr lang="en-US" sz="1600" baseline="0" dirty="0" err="1" smtClean="0"/>
              <a:t>effictively</a:t>
            </a:r>
            <a:r>
              <a:rPr lang="en-US" sz="1600" baseline="0" dirty="0" smtClean="0"/>
              <a:t> giving a bell shape curve.</a:t>
            </a:r>
          </a:p>
          <a:p>
            <a:pPr marL="171450" indent="-171450">
              <a:buFont typeface="Courier New" charset="0"/>
              <a:buChar char="o"/>
            </a:pPr>
            <a:r>
              <a:rPr lang="en-US" sz="1600" baseline="0" dirty="0" smtClean="0"/>
              <a:t>Of course we know that the pathology of SLE is associated with multiple organ involvement, extensive tissue damage, inflammation and production of auto-antibodies and we know of potential partial or complete </a:t>
            </a:r>
            <a:r>
              <a:rPr lang="en-US" sz="1600" baseline="0" dirty="0" err="1" smtClean="0"/>
              <a:t>deficencies</a:t>
            </a:r>
            <a:r>
              <a:rPr lang="en-US" sz="1600" baseline="0" dirty="0" smtClean="0"/>
              <a:t> of early acting complements</a:t>
            </a:r>
          </a:p>
          <a:p>
            <a:pPr marL="171450" indent="-171450">
              <a:buFont typeface="Courier New" charset="0"/>
              <a:buChar char="o"/>
            </a:pPr>
            <a:endParaRPr lang="en-US" baseline="0" dirty="0" smtClean="0"/>
          </a:p>
          <a:p>
            <a:pPr marL="171450" indent="-171450">
              <a:buFont typeface="Courier New" charset="0"/>
              <a:buChar char="o"/>
            </a:pPr>
            <a:endParaRPr lang="en-US" baseline="0" dirty="0" smtClean="0"/>
          </a:p>
          <a:p>
            <a:pPr marL="171450" indent="-171450">
              <a:buFont typeface="Courier New" charset="0"/>
              <a:buChar char="o"/>
            </a:pPr>
            <a:endParaRPr lang="en-US" baseline="0" dirty="0" smtClean="0"/>
          </a:p>
          <a:p>
            <a:pPr marL="171450" indent="-171450">
              <a:buFont typeface="Courier New" charset="0"/>
              <a:buChar char="o"/>
            </a:pPr>
            <a:endParaRPr lang="en-US" baseline="0" dirty="0" smtClean="0"/>
          </a:p>
          <a:p>
            <a:pPr marL="171450" indent="-171450">
              <a:buFont typeface="Courier New" charset="0"/>
              <a:buChar char="o"/>
            </a:pPr>
            <a:endParaRPr lang="en-US" baseline="0" dirty="0" smtClean="0"/>
          </a:p>
          <a:p>
            <a:endParaRPr lang="en-US" dirty="0"/>
          </a:p>
        </p:txBody>
      </p:sp>
      <p:sp>
        <p:nvSpPr>
          <p:cNvPr id="4" name="Date Placeholder 3"/>
          <p:cNvSpPr>
            <a:spLocks noGrp="1"/>
          </p:cNvSpPr>
          <p:nvPr>
            <p:ph type="dt" idx="10"/>
          </p:nvPr>
        </p:nvSpPr>
        <p:spPr/>
        <p:txBody>
          <a:bodyPr/>
          <a:lstStyle/>
          <a:p>
            <a:r>
              <a:rPr lang="en-AU" smtClean="0"/>
              <a:t>30.07.2010</a:t>
            </a:r>
            <a:endParaRPr lang="en-AU"/>
          </a:p>
        </p:txBody>
      </p:sp>
      <p:sp>
        <p:nvSpPr>
          <p:cNvPr id="5" name="Slide Number Placeholder 4"/>
          <p:cNvSpPr>
            <a:spLocks noGrp="1"/>
          </p:cNvSpPr>
          <p:nvPr>
            <p:ph type="sldNum" sz="quarter" idx="11"/>
          </p:nvPr>
        </p:nvSpPr>
        <p:spPr/>
        <p:txBody>
          <a:bodyPr/>
          <a:lstStyle/>
          <a:p>
            <a:fld id="{DC5FF6EA-A62B-4D93-8360-A7E544C10F94}" type="slidenum">
              <a:rPr lang="en-AU" smtClean="0"/>
              <a:pPr/>
              <a:t>2</a:t>
            </a:fld>
            <a:endParaRPr lang="en-AU"/>
          </a:p>
        </p:txBody>
      </p:sp>
    </p:spTree>
    <p:extLst>
      <p:ext uri="{BB962C8B-B14F-4D97-AF65-F5344CB8AC3E}">
        <p14:creationId xmlns:p14="http://schemas.microsoft.com/office/powerpoint/2010/main" val="63664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charset="0"/>
              <a:buChar char="o"/>
            </a:pPr>
            <a:r>
              <a:rPr lang="en-US" baseline="0" dirty="0" smtClean="0"/>
              <a:t>You may be aware that Complement C1q can activate the classical pathway by </a:t>
            </a:r>
            <a:r>
              <a:rPr lang="en-US" baseline="0" dirty="0" err="1" smtClean="0"/>
              <a:t>recognising</a:t>
            </a:r>
            <a:r>
              <a:rPr lang="en-US" baseline="0" dirty="0" smtClean="0"/>
              <a:t> structures on microorganisms and apoptotic bodies, and also indirectly by binding to immunoglobulins and acute phase proteins (</a:t>
            </a:r>
            <a:r>
              <a:rPr lang="en-US" baseline="0" dirty="0" err="1" smtClean="0"/>
              <a:t>ie</a:t>
            </a:r>
            <a:r>
              <a:rPr lang="en-US" baseline="0" dirty="0" smtClean="0"/>
              <a:t> CRP)</a:t>
            </a:r>
          </a:p>
          <a:p>
            <a:pPr marL="171450" indent="-171450">
              <a:buFont typeface="Courier New" charset="0"/>
              <a:buChar char="o"/>
            </a:pPr>
            <a:r>
              <a:rPr lang="en-US" baseline="0" dirty="0" smtClean="0"/>
              <a:t>The role of C1q in clearance of apoptotic material is of particular interest since there are now very good evidence for defective clearance of effete cells in SLE</a:t>
            </a:r>
          </a:p>
          <a:p>
            <a:pPr marL="171450" indent="-171450">
              <a:buFont typeface="Courier New" charset="0"/>
              <a:buChar char="o"/>
            </a:pPr>
            <a:endParaRPr lang="en-US" baseline="0" dirty="0" smtClean="0"/>
          </a:p>
        </p:txBody>
      </p:sp>
      <p:sp>
        <p:nvSpPr>
          <p:cNvPr id="4" name="Date Placeholder 3"/>
          <p:cNvSpPr>
            <a:spLocks noGrp="1"/>
          </p:cNvSpPr>
          <p:nvPr>
            <p:ph type="dt" idx="10"/>
          </p:nvPr>
        </p:nvSpPr>
        <p:spPr/>
        <p:txBody>
          <a:bodyPr/>
          <a:lstStyle/>
          <a:p>
            <a:r>
              <a:rPr lang="en-AU" smtClean="0"/>
              <a:t>30.07.2010</a:t>
            </a:r>
            <a:endParaRPr lang="en-AU"/>
          </a:p>
        </p:txBody>
      </p:sp>
      <p:sp>
        <p:nvSpPr>
          <p:cNvPr id="5" name="Slide Number Placeholder 4"/>
          <p:cNvSpPr>
            <a:spLocks noGrp="1"/>
          </p:cNvSpPr>
          <p:nvPr>
            <p:ph type="sldNum" sz="quarter" idx="11"/>
          </p:nvPr>
        </p:nvSpPr>
        <p:spPr/>
        <p:txBody>
          <a:bodyPr/>
          <a:lstStyle/>
          <a:p>
            <a:fld id="{DC5FF6EA-A62B-4D93-8360-A7E544C10F94}" type="slidenum">
              <a:rPr lang="en-AU" smtClean="0"/>
              <a:pPr/>
              <a:t>3</a:t>
            </a:fld>
            <a:endParaRPr lang="en-AU"/>
          </a:p>
        </p:txBody>
      </p:sp>
    </p:spTree>
    <p:extLst>
      <p:ext uri="{BB962C8B-B14F-4D97-AF65-F5344CB8AC3E}">
        <p14:creationId xmlns:p14="http://schemas.microsoft.com/office/powerpoint/2010/main" val="718034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Courier New" charset="0"/>
              <a:buChar char="o"/>
              <a:tabLst/>
              <a:defRPr/>
            </a:pPr>
            <a:r>
              <a:rPr lang="en-US" baseline="0" dirty="0" smtClean="0"/>
              <a:t>Indeed, the so called  “waste disposal hypothesis” is evident in SLE and  in turn is associated with production of anti-C1q antibodies</a:t>
            </a:r>
          </a:p>
          <a:p>
            <a:pPr marL="171450" indent="-171450">
              <a:buFont typeface="Courier New" charset="0"/>
              <a:buChar char="o"/>
            </a:pPr>
            <a:r>
              <a:rPr lang="en-US" baseline="0" dirty="0" smtClean="0"/>
              <a:t>studies have shown that about 1/3 of SLE patients have anti-C1q antibodies and these are associated with severity of the disease, as well as nephritis.</a:t>
            </a:r>
          </a:p>
          <a:p>
            <a:pPr marL="171450" indent="-171450">
              <a:buFont typeface="Courier New" charset="0"/>
              <a:buChar char="o"/>
            </a:pPr>
            <a:r>
              <a:rPr lang="en-US" baseline="0" dirty="0" smtClean="0"/>
              <a:t>Accordingly, it is apparently very unusual to find lupus nephritis without anti-C1q antibodies.</a:t>
            </a:r>
          </a:p>
          <a:p>
            <a:pPr marL="171450" indent="-171450">
              <a:buFont typeface="Courier New" charset="0"/>
              <a:buChar char="o"/>
            </a:pPr>
            <a:r>
              <a:rPr lang="en-US" baseline="0" dirty="0" smtClean="0"/>
              <a:t>The studies also seem to indicate that the concentration of anti-C1q antibodies is indicative of renal flares, perhaps more so than anti-dsDNA.</a:t>
            </a:r>
          </a:p>
          <a:p>
            <a:pPr marL="171450" indent="-171450">
              <a:buFont typeface="Courier New" charset="0"/>
              <a:buChar char="o"/>
            </a:pPr>
            <a:r>
              <a:rPr lang="en-US" baseline="0" dirty="0" smtClean="0"/>
              <a:t>Let’s now have a look at how these antibodies may be generated.</a:t>
            </a:r>
            <a:endParaRPr lang="en-US" dirty="0" smtClean="0"/>
          </a:p>
          <a:p>
            <a:pPr marL="171450" indent="-171450">
              <a:buFont typeface="Courier New" charset="0"/>
              <a:buChar char="o"/>
            </a:pPr>
            <a:endParaRPr lang="en-US" baseline="0" dirty="0" smtClean="0"/>
          </a:p>
          <a:p>
            <a:endParaRPr lang="en-US" dirty="0"/>
          </a:p>
        </p:txBody>
      </p:sp>
      <p:sp>
        <p:nvSpPr>
          <p:cNvPr id="4" name="Date Placeholder 3"/>
          <p:cNvSpPr>
            <a:spLocks noGrp="1"/>
          </p:cNvSpPr>
          <p:nvPr>
            <p:ph type="dt" idx="10"/>
          </p:nvPr>
        </p:nvSpPr>
        <p:spPr/>
        <p:txBody>
          <a:bodyPr/>
          <a:lstStyle/>
          <a:p>
            <a:r>
              <a:rPr lang="en-AU" smtClean="0"/>
              <a:t>30.07.2010</a:t>
            </a:r>
            <a:endParaRPr lang="en-AU"/>
          </a:p>
        </p:txBody>
      </p:sp>
      <p:sp>
        <p:nvSpPr>
          <p:cNvPr id="5" name="Slide Number Placeholder 4"/>
          <p:cNvSpPr>
            <a:spLocks noGrp="1"/>
          </p:cNvSpPr>
          <p:nvPr>
            <p:ph type="sldNum" sz="quarter" idx="11"/>
          </p:nvPr>
        </p:nvSpPr>
        <p:spPr/>
        <p:txBody>
          <a:bodyPr/>
          <a:lstStyle/>
          <a:p>
            <a:fld id="{DC5FF6EA-A62B-4D93-8360-A7E544C10F94}" type="slidenum">
              <a:rPr lang="en-AU" smtClean="0"/>
              <a:pPr/>
              <a:t>4</a:t>
            </a:fld>
            <a:endParaRPr lang="en-AU"/>
          </a:p>
        </p:txBody>
      </p:sp>
    </p:spTree>
    <p:extLst>
      <p:ext uri="{BB962C8B-B14F-4D97-AF65-F5344CB8AC3E}">
        <p14:creationId xmlns:p14="http://schemas.microsoft.com/office/powerpoint/2010/main" val="97238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charset="0"/>
              <a:buChar char="o"/>
            </a:pPr>
            <a:r>
              <a:rPr lang="en-US" dirty="0" smtClean="0"/>
              <a:t>In case of renal inflammation, apoptotic cells &amp; autoantibodies provide</a:t>
            </a:r>
            <a:r>
              <a:rPr lang="en-US" baseline="0" dirty="0" smtClean="0"/>
              <a:t> binding sites for C1q  complement complex forming IC (that has globular heads and is made up as a complex with C1q/r/s).</a:t>
            </a:r>
          </a:p>
          <a:p>
            <a:pPr marL="171450" indent="-171450">
              <a:buFont typeface="Courier New" charset="0"/>
              <a:buChar char="o"/>
            </a:pPr>
            <a:r>
              <a:rPr lang="en-US" baseline="0" dirty="0" smtClean="0"/>
              <a:t>The binding of C1q complex causes a conformational change, this in turns create a ”neo-epitope” which anti-C1q bind to with high affinity.</a:t>
            </a:r>
          </a:p>
          <a:p>
            <a:pPr marL="171450" indent="-171450">
              <a:buFont typeface="Courier New" charset="0"/>
              <a:buChar char="o"/>
            </a:pPr>
            <a:r>
              <a:rPr lang="en-US" baseline="0" dirty="0" smtClean="0"/>
              <a:t>Binding of aC1q ab to apoptotic cells (independent of Ig or IC) and/ or IC : the autoantibody is thought to bind to two different C1q molecules thereby creating large immune complexes which lead to aberrant activation of the complement pathway, extreme renal damage, and </a:t>
            </a:r>
            <a:r>
              <a:rPr lang="en-US" baseline="0" dirty="0" err="1" smtClean="0"/>
              <a:t>hypocomplementemia</a:t>
            </a:r>
            <a:r>
              <a:rPr lang="en-US" baseline="0" dirty="0" smtClean="0"/>
              <a:t>, especially early acting C1q, C3 and C4</a:t>
            </a:r>
          </a:p>
          <a:p>
            <a:pPr marL="171450" indent="-171450">
              <a:buFont typeface="Courier New" charset="0"/>
              <a:buChar char="o"/>
            </a:pPr>
            <a:endParaRPr lang="en-US" dirty="0"/>
          </a:p>
        </p:txBody>
      </p:sp>
      <p:sp>
        <p:nvSpPr>
          <p:cNvPr id="4" name="Slide Number Placeholder 3"/>
          <p:cNvSpPr>
            <a:spLocks noGrp="1"/>
          </p:cNvSpPr>
          <p:nvPr>
            <p:ph type="sldNum" sz="quarter" idx="10"/>
          </p:nvPr>
        </p:nvSpPr>
        <p:spPr/>
        <p:txBody>
          <a:bodyPr/>
          <a:lstStyle/>
          <a:p>
            <a:fld id="{57772FBB-3E88-2A4D-88AF-19B8D44CB777}" type="slidenum">
              <a:rPr lang="en-US" smtClean="0"/>
              <a:t>5</a:t>
            </a:fld>
            <a:endParaRPr lang="en-US"/>
          </a:p>
        </p:txBody>
      </p:sp>
    </p:spTree>
    <p:extLst>
      <p:ext uri="{BB962C8B-B14F-4D97-AF65-F5344CB8AC3E}">
        <p14:creationId xmlns:p14="http://schemas.microsoft.com/office/powerpoint/2010/main" val="1804247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Hence, based on previous publications,</a:t>
            </a:r>
            <a:r>
              <a:rPr lang="en-US" baseline="0" dirty="0" smtClean="0"/>
              <a:t> we set out to assess the levels of anti c1q ab in a cohort of West Australian lupus patients and age/sex matched controls</a:t>
            </a:r>
          </a:p>
          <a:p>
            <a:r>
              <a:rPr lang="en-US" baseline="0" dirty="0" smtClean="0"/>
              <a:t>We used a commercially available kit, from </a:t>
            </a:r>
            <a:r>
              <a:rPr lang="en-US" baseline="0" dirty="0" err="1" smtClean="0"/>
              <a:t>Buhlmann</a:t>
            </a:r>
            <a:r>
              <a:rPr lang="en-US" baseline="0" dirty="0" smtClean="0"/>
              <a:t>, Germany.</a:t>
            </a:r>
          </a:p>
          <a:p>
            <a:r>
              <a:rPr lang="en-US" baseline="0" dirty="0" smtClean="0"/>
              <a:t>One of our rational was to test the possibility to implement such a commercial kit in a laboratory setting</a:t>
            </a:r>
          </a:p>
          <a:p>
            <a:r>
              <a:rPr lang="en-US" baseline="0" dirty="0" smtClean="0"/>
              <a:t>Let’s have a look on how the assay behaved</a:t>
            </a:r>
            <a:endParaRPr lang="en-US" dirty="0"/>
          </a:p>
        </p:txBody>
      </p:sp>
      <p:sp>
        <p:nvSpPr>
          <p:cNvPr id="4" name="Date Placeholder 3"/>
          <p:cNvSpPr>
            <a:spLocks noGrp="1"/>
          </p:cNvSpPr>
          <p:nvPr>
            <p:ph type="dt" idx="10"/>
          </p:nvPr>
        </p:nvSpPr>
        <p:spPr/>
        <p:txBody>
          <a:bodyPr/>
          <a:lstStyle/>
          <a:p>
            <a:r>
              <a:rPr lang="en-AU" smtClean="0"/>
              <a:t>30.07.2010</a:t>
            </a:r>
            <a:endParaRPr lang="en-AU"/>
          </a:p>
        </p:txBody>
      </p:sp>
      <p:sp>
        <p:nvSpPr>
          <p:cNvPr id="5" name="Slide Number Placeholder 4"/>
          <p:cNvSpPr>
            <a:spLocks noGrp="1"/>
          </p:cNvSpPr>
          <p:nvPr>
            <p:ph type="sldNum" sz="quarter" idx="11"/>
          </p:nvPr>
        </p:nvSpPr>
        <p:spPr/>
        <p:txBody>
          <a:bodyPr/>
          <a:lstStyle/>
          <a:p>
            <a:fld id="{DC5FF6EA-A62B-4D93-8360-A7E544C10F94}" type="slidenum">
              <a:rPr lang="en-AU" smtClean="0"/>
              <a:pPr/>
              <a:t>6</a:t>
            </a:fld>
            <a:endParaRPr lang="en-AU"/>
          </a:p>
        </p:txBody>
      </p:sp>
    </p:spTree>
    <p:extLst>
      <p:ext uri="{BB962C8B-B14F-4D97-AF65-F5344CB8AC3E}">
        <p14:creationId xmlns:p14="http://schemas.microsoft.com/office/powerpoint/2010/main" val="1310638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graph represent</a:t>
            </a:r>
            <a:r>
              <a:rPr lang="en-US" baseline="0" dirty="0" smtClean="0"/>
              <a:t> a 4 parameter curve derived from our data using the assay controls and calibrators provided in the kit (5,25, 100, 400 U/mL</a:t>
            </a:r>
          </a:p>
          <a:p>
            <a:r>
              <a:rPr lang="en-US" baseline="0" dirty="0" smtClean="0"/>
              <a:t>The darker dots with error bars represent the internal calibrators whilst the lighter dots with values here (pint) are the mean values obtained for the negative and positive controls</a:t>
            </a:r>
          </a:p>
          <a:p>
            <a:r>
              <a:rPr lang="en-US" baseline="0" dirty="0" smtClean="0"/>
              <a:t>The calibrators were reproducible, and so was the positive control. However, we were never able to keep the negative control within the range provided by the manufacturer for quality control, we had an average of 9.9 U/mL as opposed to their range of 4 to 7.9.</a:t>
            </a:r>
          </a:p>
          <a:p>
            <a:r>
              <a:rPr lang="en-US" baseline="0" dirty="0" smtClean="0"/>
              <a:t>Nevertheless, we had reproducible results. Let’s have a look at the distribution of the concentrations in our cohorts</a:t>
            </a:r>
            <a:endParaRPr lang="en-US" dirty="0"/>
          </a:p>
        </p:txBody>
      </p:sp>
      <p:sp>
        <p:nvSpPr>
          <p:cNvPr id="4" name="Date Placeholder 3"/>
          <p:cNvSpPr>
            <a:spLocks noGrp="1"/>
          </p:cNvSpPr>
          <p:nvPr>
            <p:ph type="dt" idx="10"/>
          </p:nvPr>
        </p:nvSpPr>
        <p:spPr/>
        <p:txBody>
          <a:bodyPr/>
          <a:lstStyle/>
          <a:p>
            <a:r>
              <a:rPr lang="en-AU" smtClean="0"/>
              <a:t>30.07.2010</a:t>
            </a:r>
            <a:endParaRPr lang="en-AU"/>
          </a:p>
        </p:txBody>
      </p:sp>
      <p:sp>
        <p:nvSpPr>
          <p:cNvPr id="5" name="Slide Number Placeholder 4"/>
          <p:cNvSpPr>
            <a:spLocks noGrp="1"/>
          </p:cNvSpPr>
          <p:nvPr>
            <p:ph type="sldNum" sz="quarter" idx="11"/>
          </p:nvPr>
        </p:nvSpPr>
        <p:spPr/>
        <p:txBody>
          <a:bodyPr/>
          <a:lstStyle/>
          <a:p>
            <a:fld id="{DC5FF6EA-A62B-4D93-8360-A7E544C10F94}" type="slidenum">
              <a:rPr lang="en-AU" smtClean="0"/>
              <a:pPr/>
              <a:t>7</a:t>
            </a:fld>
            <a:endParaRPr lang="en-AU"/>
          </a:p>
        </p:txBody>
      </p:sp>
    </p:spTree>
    <p:extLst>
      <p:ext uri="{BB962C8B-B14F-4D97-AF65-F5344CB8AC3E}">
        <p14:creationId xmlns:p14="http://schemas.microsoft.com/office/powerpoint/2010/main" val="1484885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r>
              <a:rPr lang="en-US" baseline="0" dirty="0" smtClean="0"/>
              <a:t>The frequency distribution graph obtained showed that the distribution was not Gaussian</a:t>
            </a:r>
          </a:p>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r>
              <a:rPr lang="en-US" baseline="0" dirty="0" smtClean="0"/>
              <a:t>Certainly we can clearly see that the SLE patients had higher concentrations</a:t>
            </a:r>
          </a:p>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r>
              <a:rPr lang="en-US" baseline="0" dirty="0" smtClean="0"/>
              <a:t>And furthermore, we can look at the graphical representation of the results  in the next slide</a:t>
            </a:r>
          </a:p>
          <a:p>
            <a:endParaRPr lang="en-US" dirty="0"/>
          </a:p>
        </p:txBody>
      </p:sp>
      <p:sp>
        <p:nvSpPr>
          <p:cNvPr id="4" name="Date Placeholder 3"/>
          <p:cNvSpPr>
            <a:spLocks noGrp="1"/>
          </p:cNvSpPr>
          <p:nvPr>
            <p:ph type="dt" idx="10"/>
          </p:nvPr>
        </p:nvSpPr>
        <p:spPr/>
        <p:txBody>
          <a:bodyPr/>
          <a:lstStyle/>
          <a:p>
            <a:r>
              <a:rPr lang="en-AU" smtClean="0"/>
              <a:t>30.07.2010</a:t>
            </a:r>
            <a:endParaRPr lang="en-AU"/>
          </a:p>
        </p:txBody>
      </p:sp>
      <p:sp>
        <p:nvSpPr>
          <p:cNvPr id="5" name="Slide Number Placeholder 4"/>
          <p:cNvSpPr>
            <a:spLocks noGrp="1"/>
          </p:cNvSpPr>
          <p:nvPr>
            <p:ph type="sldNum" sz="quarter" idx="11"/>
          </p:nvPr>
        </p:nvSpPr>
        <p:spPr/>
        <p:txBody>
          <a:bodyPr/>
          <a:lstStyle/>
          <a:p>
            <a:fld id="{DC5FF6EA-A62B-4D93-8360-A7E544C10F94}" type="slidenum">
              <a:rPr lang="en-AU" smtClean="0"/>
              <a:pPr/>
              <a:t>8</a:t>
            </a:fld>
            <a:endParaRPr lang="en-AU"/>
          </a:p>
        </p:txBody>
      </p:sp>
    </p:spTree>
    <p:extLst>
      <p:ext uri="{BB962C8B-B14F-4D97-AF65-F5344CB8AC3E}">
        <p14:creationId xmlns:p14="http://schemas.microsoft.com/office/powerpoint/2010/main" val="1300960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r>
              <a:rPr lang="en-US" baseline="0" dirty="0" smtClean="0"/>
              <a:t>we can see in this graph is the stratification of the concentrations shown with mean with 95% CI for both groups, patients can be seen on the left in full dots  and volunteers on the right  in empty dots.</a:t>
            </a:r>
          </a:p>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r>
              <a:rPr lang="en-US" baseline="0" dirty="0" smtClean="0"/>
              <a:t>The dotted line shows the cut off value indicated by the manufacturer.</a:t>
            </a:r>
          </a:p>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r>
              <a:rPr lang="en-US" baseline="0" dirty="0" smtClean="0"/>
              <a:t>The graph demonstrate that the use of the assay can clearly distinguish patients which are negative, mildly positive or highly positive. The high positive group, is thought to indicate nephritis patients. </a:t>
            </a:r>
          </a:p>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r>
              <a:rPr lang="en-US" baseline="0" dirty="0" smtClean="0"/>
              <a:t>Our other data show that from all the patients with concentrations above 100, also have </a:t>
            </a:r>
            <a:r>
              <a:rPr lang="en-US" baseline="0" dirty="0" err="1" smtClean="0"/>
              <a:t>hypocomplementemia</a:t>
            </a:r>
            <a:r>
              <a:rPr lang="en-US" baseline="0" dirty="0" smtClean="0"/>
              <a:t>. </a:t>
            </a:r>
          </a:p>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r>
              <a:rPr lang="en-US" baseline="0" dirty="0" smtClean="0"/>
              <a:t>The patient who has the highest concentration has had a diagnostic of lupus nephritis stage 4. </a:t>
            </a:r>
          </a:p>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r>
              <a:rPr lang="en-US" baseline="0" dirty="0" smtClean="0"/>
              <a:t>3 controls with high values, they otherwise appear quite healthy and we found no remarkable results in our other </a:t>
            </a:r>
            <a:r>
              <a:rPr lang="en-US" baseline="0" dirty="0" err="1" smtClean="0"/>
              <a:t>testings</a:t>
            </a:r>
            <a:r>
              <a:rPr lang="en-US" baseline="0" dirty="0" smtClean="0"/>
              <a:t>/</a:t>
            </a:r>
          </a:p>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r>
              <a:rPr lang="en-US" baseline="0" dirty="0" smtClean="0"/>
              <a:t>If we rank them we obtain a highly significant difference between the mean concentrations of the groups</a:t>
            </a:r>
          </a:p>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r>
              <a:rPr lang="en-US" baseline="0" dirty="0" smtClean="0"/>
              <a:t>From both graphs, we can determine that there is a clear discriminations between the groups, however the question is how sensitive and specific actually is the kit?</a:t>
            </a:r>
          </a:p>
          <a:p>
            <a:pPr marL="171450" marR="0" indent="-171450" algn="l" defTabSz="457200" rtl="0" eaLnBrk="1" fontAlgn="auto" latinLnBrk="0" hangingPunct="1">
              <a:lnSpc>
                <a:spcPct val="100000"/>
              </a:lnSpc>
              <a:spcBef>
                <a:spcPts val="0"/>
              </a:spcBef>
              <a:spcAft>
                <a:spcPts val="0"/>
              </a:spcAft>
              <a:buClrTx/>
              <a:buSzTx/>
              <a:buFont typeface="Courier New" charset="0"/>
              <a:buChar char="o"/>
              <a:tabLst/>
              <a:defRPr/>
            </a:pPr>
            <a:endParaRPr lang="en-US" baseline="0" dirty="0" smtClean="0"/>
          </a:p>
          <a:p>
            <a:endParaRPr lang="en-US" dirty="0"/>
          </a:p>
        </p:txBody>
      </p:sp>
      <p:sp>
        <p:nvSpPr>
          <p:cNvPr id="4" name="Date Placeholder 3"/>
          <p:cNvSpPr>
            <a:spLocks noGrp="1"/>
          </p:cNvSpPr>
          <p:nvPr>
            <p:ph type="dt" idx="10"/>
          </p:nvPr>
        </p:nvSpPr>
        <p:spPr/>
        <p:txBody>
          <a:bodyPr/>
          <a:lstStyle/>
          <a:p>
            <a:r>
              <a:rPr lang="en-AU" smtClean="0"/>
              <a:t>30.07.2010</a:t>
            </a:r>
            <a:endParaRPr lang="en-AU"/>
          </a:p>
        </p:txBody>
      </p:sp>
      <p:sp>
        <p:nvSpPr>
          <p:cNvPr id="5" name="Slide Number Placeholder 4"/>
          <p:cNvSpPr>
            <a:spLocks noGrp="1"/>
          </p:cNvSpPr>
          <p:nvPr>
            <p:ph type="sldNum" sz="quarter" idx="11"/>
          </p:nvPr>
        </p:nvSpPr>
        <p:spPr/>
        <p:txBody>
          <a:bodyPr/>
          <a:lstStyle/>
          <a:p>
            <a:fld id="{DC5FF6EA-A62B-4D93-8360-A7E544C10F94}" type="slidenum">
              <a:rPr lang="en-AU" smtClean="0"/>
              <a:pPr/>
              <a:t>9</a:t>
            </a:fld>
            <a:endParaRPr lang="en-AU"/>
          </a:p>
        </p:txBody>
      </p:sp>
    </p:spTree>
    <p:extLst>
      <p:ext uri="{BB962C8B-B14F-4D97-AF65-F5344CB8AC3E}">
        <p14:creationId xmlns:p14="http://schemas.microsoft.com/office/powerpoint/2010/main" val="367010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ne-line 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52" name="Text Box 12"/>
          <p:cNvSpPr txBox="1">
            <a:spLocks noChangeArrowheads="1"/>
          </p:cNvSpPr>
          <p:nvPr userDrawn="1"/>
        </p:nvSpPr>
        <p:spPr bwMode="auto">
          <a:xfrm>
            <a:off x="0" y="4000504"/>
            <a:ext cx="6624638" cy="346075"/>
          </a:xfrm>
          <a:prstGeom prst="rect">
            <a:avLst/>
          </a:prstGeom>
          <a:solidFill>
            <a:srgbClr val="000000"/>
          </a:solidFill>
          <a:ln w="9525">
            <a:noFill/>
            <a:miter lim="800000"/>
            <a:headEnd/>
            <a:tailEnd/>
          </a:ln>
          <a:effectLst/>
        </p:spPr>
        <p:txBody>
          <a:bodyPr wrap="none" lIns="0" tIns="0" rIns="180000" bIns="0" anchor="ctr"/>
          <a:lstStyle/>
          <a:p>
            <a:pPr algn="r">
              <a:spcBef>
                <a:spcPct val="50000"/>
              </a:spcBef>
            </a:pPr>
            <a:endParaRPr lang="en-AU" sz="1600" dirty="0">
              <a:solidFill>
                <a:schemeClr val="accent1"/>
              </a:solidFill>
            </a:endParaRPr>
          </a:p>
        </p:txBody>
      </p:sp>
      <p:sp>
        <p:nvSpPr>
          <p:cNvPr id="10243" name="Rectangle 3"/>
          <p:cNvSpPr>
            <a:spLocks noGrp="1" noChangeArrowheads="1"/>
          </p:cNvSpPr>
          <p:nvPr>
            <p:ph type="subTitle" idx="1"/>
          </p:nvPr>
        </p:nvSpPr>
        <p:spPr>
          <a:xfrm>
            <a:off x="0" y="4000504"/>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smtClean="0"/>
              <a:t>Click to edit Master subtitle style</a:t>
            </a:r>
            <a:endParaRPr lang="en-AU" dirty="0"/>
          </a:p>
        </p:txBody>
      </p:sp>
      <p:sp>
        <p:nvSpPr>
          <p:cNvPr id="10246" name="Text Box 6"/>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p>
            <a:r>
              <a:rPr lang="en-US" sz="600">
                <a:solidFill>
                  <a:schemeClr val="bg2"/>
                </a:solidFill>
              </a:rPr>
              <a:t>Curtin University is a trademark of Curtin University of Technology</a:t>
            </a:r>
          </a:p>
          <a:p>
            <a:r>
              <a:rPr lang="en-US" sz="600">
                <a:solidFill>
                  <a:schemeClr val="bg2"/>
                </a:solidFill>
              </a:rPr>
              <a:t>CRICOS Provider Code 00301J</a:t>
            </a:r>
            <a:endParaRPr lang="en-AU" sz="600">
              <a:solidFill>
                <a:schemeClr val="bg2"/>
              </a:solidFill>
            </a:endParaRPr>
          </a:p>
        </p:txBody>
      </p:sp>
      <p:sp>
        <p:nvSpPr>
          <p:cNvPr id="10242" name="Rectangle 2"/>
          <p:cNvSpPr>
            <a:spLocks noGrp="1" noChangeArrowheads="1"/>
          </p:cNvSpPr>
          <p:nvPr>
            <p:ph type="ctrTitle"/>
          </p:nvPr>
        </p:nvSpPr>
        <p:spPr>
          <a:xfrm>
            <a:off x="0" y="3214686"/>
            <a:ext cx="5760000" cy="786163"/>
          </a:xfrm>
          <a:solidFill>
            <a:schemeClr val="accent1"/>
          </a:solidFill>
        </p:spPr>
        <p:txBody>
          <a:bodyPr wrap="none" lIns="432000" tIns="108000" rIns="252000" anchor="b">
            <a:spAutoFit/>
          </a:bodyPr>
          <a:lstStyle>
            <a:lvl1pPr>
              <a:lnSpc>
                <a:spcPct val="100000"/>
              </a:lnSpc>
              <a:defRPr sz="4400">
                <a:solidFill>
                  <a:schemeClr val="bg1"/>
                </a:solidFill>
              </a:defRPr>
            </a:lvl1pPr>
          </a:lstStyle>
          <a:p>
            <a:r>
              <a:rPr lang="en-US" smtClean="0"/>
              <a:t>Click to edit Master title style</a:t>
            </a:r>
            <a:endParaRPr lang="en-AU" dirty="0"/>
          </a:p>
        </p:txBody>
      </p:sp>
      <p:sp>
        <p:nvSpPr>
          <p:cNvPr id="6" name="Date Placeholder 5"/>
          <p:cNvSpPr>
            <a:spLocks noGrp="1"/>
          </p:cNvSpPr>
          <p:nvPr>
            <p:ph type="dt" sz="half" idx="10"/>
          </p:nvPr>
        </p:nvSpPr>
        <p:spPr>
          <a:xfrm>
            <a:off x="5214942" y="4000504"/>
            <a:ext cx="1428760" cy="345600"/>
          </a:xfrm>
        </p:spPr>
        <p:txBody>
          <a:bodyPr rIns="180000" anchor="ctr" anchorCtr="0"/>
          <a:lstStyle>
            <a:lvl1pPr algn="r">
              <a:defRPr sz="1600">
                <a:solidFill>
                  <a:schemeClr val="accent1"/>
                </a:solidFill>
              </a:defRPr>
            </a:lvl1pPr>
          </a:lstStyle>
          <a:p>
            <a:r>
              <a:rPr lang="en-US" smtClean="0"/>
              <a:t>30.07.2010</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30.07.2010</a:t>
            </a:r>
            <a:endParaRPr lang="en-AU"/>
          </a:p>
        </p:txBody>
      </p:sp>
      <p:sp>
        <p:nvSpPr>
          <p:cNvPr id="3" name="Footer Placeholder 2"/>
          <p:cNvSpPr>
            <a:spLocks noGrp="1"/>
          </p:cNvSpPr>
          <p:nvPr>
            <p:ph type="ftr" sz="quarter" idx="11"/>
          </p:nvPr>
        </p:nvSpPr>
        <p:spPr/>
        <p:txBody>
          <a:bodyPr/>
          <a:lstStyle>
            <a:lvl1pPr>
              <a:defRPr/>
            </a:lvl1pPr>
          </a:lstStyle>
          <a:p>
            <a:r>
              <a:rPr lang="en-AU" smtClean="0"/>
              <a:t>Footer text - slideshow title</a:t>
            </a:r>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1"/>
            <a:ext cx="5111750" cy="56562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1"/>
            <a:ext cx="3008313" cy="44942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30.07.2010</a:t>
            </a:r>
            <a:endParaRPr lang="en-AU"/>
          </a:p>
        </p:txBody>
      </p:sp>
      <p:sp>
        <p:nvSpPr>
          <p:cNvPr id="6" name="Footer Placeholder 5"/>
          <p:cNvSpPr>
            <a:spLocks noGrp="1"/>
          </p:cNvSpPr>
          <p:nvPr>
            <p:ph type="ftr" sz="quarter" idx="11"/>
          </p:nvPr>
        </p:nvSpPr>
        <p:spPr/>
        <p:txBody>
          <a:bodyPr/>
          <a:lstStyle>
            <a:lvl1pPr>
              <a:defRPr/>
            </a:lvl1pPr>
          </a:lstStyle>
          <a:p>
            <a:r>
              <a:rPr lang="en-AU" smtClean="0"/>
              <a:t>Footer text - slideshow title</a:t>
            </a:r>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4905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30.07.2010</a:t>
            </a:r>
            <a:endParaRPr lang="en-AU"/>
          </a:p>
        </p:txBody>
      </p:sp>
      <p:sp>
        <p:nvSpPr>
          <p:cNvPr id="6" name="Footer Placeholder 5"/>
          <p:cNvSpPr>
            <a:spLocks noGrp="1"/>
          </p:cNvSpPr>
          <p:nvPr>
            <p:ph type="ftr" sz="quarter" idx="11"/>
          </p:nvPr>
        </p:nvSpPr>
        <p:spPr/>
        <p:txBody>
          <a:bodyPr/>
          <a:lstStyle>
            <a:lvl1pPr>
              <a:defRPr/>
            </a:lvl1pPr>
          </a:lstStyle>
          <a:p>
            <a:r>
              <a:rPr lang="en-AU" smtClean="0"/>
              <a:t>Footer text - slideshow title</a:t>
            </a:r>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r>
              <a:rPr lang="en-US" smtClean="0"/>
              <a:t>30.07.2010</a:t>
            </a:r>
            <a:endParaRPr lang="en-AU"/>
          </a:p>
        </p:txBody>
      </p:sp>
      <p:sp>
        <p:nvSpPr>
          <p:cNvPr id="5" name="Footer Placeholder 4"/>
          <p:cNvSpPr>
            <a:spLocks noGrp="1"/>
          </p:cNvSpPr>
          <p:nvPr>
            <p:ph type="ftr" sz="quarter" idx="11"/>
          </p:nvPr>
        </p:nvSpPr>
        <p:spPr/>
        <p:txBody>
          <a:bodyPr/>
          <a:lstStyle>
            <a:lvl1pPr>
              <a:defRPr/>
            </a:lvl1pPr>
          </a:lstStyle>
          <a:p>
            <a:r>
              <a:rPr lang="en-AU" smtClean="0"/>
              <a:t>Footer text - slideshow title</a:t>
            </a:r>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0388"/>
            <a:ext cx="2057400" cy="538956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560388"/>
            <a:ext cx="6019800" cy="5389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r>
              <a:rPr lang="en-US" smtClean="0"/>
              <a:t>30.07.2010</a:t>
            </a:r>
            <a:endParaRPr lang="en-AU"/>
          </a:p>
        </p:txBody>
      </p:sp>
      <p:sp>
        <p:nvSpPr>
          <p:cNvPr id="5" name="Footer Placeholder 4"/>
          <p:cNvSpPr>
            <a:spLocks noGrp="1"/>
          </p:cNvSpPr>
          <p:nvPr>
            <p:ph type="ftr" sz="quarter" idx="11"/>
          </p:nvPr>
        </p:nvSpPr>
        <p:spPr/>
        <p:txBody>
          <a:bodyPr/>
          <a:lstStyle>
            <a:lvl1pPr>
              <a:defRPr/>
            </a:lvl1pPr>
          </a:lstStyle>
          <a:p>
            <a:r>
              <a:rPr lang="en-AU" smtClean="0"/>
              <a:t>Footer text - slideshow title</a:t>
            </a:r>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ne-line title, transparent">
    <p:bg>
      <p:bgPr>
        <a:solidFill>
          <a:schemeClr val="bg1"/>
        </a:solidFill>
        <a:effectLst/>
      </p:bgPr>
    </p:bg>
    <p:spTree>
      <p:nvGrpSpPr>
        <p:cNvPr id="1" name=""/>
        <p:cNvGrpSpPr/>
        <p:nvPr/>
      </p:nvGrpSpPr>
      <p:grpSpPr>
        <a:xfrm>
          <a:off x="0" y="0"/>
          <a:ext cx="0" cy="0"/>
          <a:chOff x="0" y="0"/>
          <a:chExt cx="0" cy="0"/>
        </a:xfrm>
      </p:grpSpPr>
      <p:pic>
        <p:nvPicPr>
          <p:cNvPr id="44038" name="Picture 6" descr="curtinPowerPointBGTitle"/>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44034" name="Text Box 2"/>
          <p:cNvSpPr txBox="1">
            <a:spLocks noChangeArrowheads="1"/>
          </p:cNvSpPr>
          <p:nvPr userDrawn="1"/>
        </p:nvSpPr>
        <p:spPr bwMode="auto">
          <a:xfrm>
            <a:off x="0" y="4000504"/>
            <a:ext cx="6624638" cy="346075"/>
          </a:xfrm>
          <a:prstGeom prst="rect">
            <a:avLst/>
          </a:prstGeom>
          <a:solidFill>
            <a:srgbClr val="000000"/>
          </a:solidFill>
          <a:ln w="9525">
            <a:noFill/>
            <a:miter lim="800000"/>
            <a:headEnd/>
            <a:tailEnd/>
          </a:ln>
          <a:effectLst/>
        </p:spPr>
        <p:txBody>
          <a:bodyPr wrap="none" lIns="0" tIns="0" rIns="180000" bIns="0" anchor="ctr"/>
          <a:lstStyle/>
          <a:p>
            <a:pPr algn="r">
              <a:spcBef>
                <a:spcPct val="50000"/>
              </a:spcBef>
            </a:pPr>
            <a:endParaRPr lang="en-AU" sz="1600" dirty="0">
              <a:solidFill>
                <a:schemeClr val="accent1"/>
              </a:solidFill>
            </a:endParaRPr>
          </a:p>
        </p:txBody>
      </p:sp>
      <p:sp>
        <p:nvSpPr>
          <p:cNvPr id="44035" name="Rectangle 3"/>
          <p:cNvSpPr>
            <a:spLocks noGrp="1" noChangeArrowheads="1"/>
          </p:cNvSpPr>
          <p:nvPr>
            <p:ph type="subTitle" idx="1"/>
          </p:nvPr>
        </p:nvSpPr>
        <p:spPr>
          <a:xfrm>
            <a:off x="0" y="4000504"/>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smtClean="0"/>
              <a:t>Click to edit Master subtitle style</a:t>
            </a:r>
            <a:endParaRPr lang="en-AU"/>
          </a:p>
        </p:txBody>
      </p:sp>
      <p:sp>
        <p:nvSpPr>
          <p:cNvPr id="44036" name="Text Box 4"/>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p>
            <a:r>
              <a:rPr lang="en-US" sz="600">
                <a:solidFill>
                  <a:schemeClr val="bg2"/>
                </a:solidFill>
              </a:rPr>
              <a:t>Curtin University is a trademark of Curtin University of Technology</a:t>
            </a:r>
          </a:p>
          <a:p>
            <a:r>
              <a:rPr lang="en-US" sz="600">
                <a:solidFill>
                  <a:schemeClr val="bg2"/>
                </a:solidFill>
              </a:rPr>
              <a:t>CRICOS Provider Code 00301J</a:t>
            </a:r>
            <a:endParaRPr lang="en-AU" sz="600">
              <a:solidFill>
                <a:schemeClr val="bg2"/>
              </a:solidFill>
            </a:endParaRPr>
          </a:p>
        </p:txBody>
      </p:sp>
      <p:sp>
        <p:nvSpPr>
          <p:cNvPr id="44037" name="Rectangle 5"/>
          <p:cNvSpPr>
            <a:spLocks noGrp="1" noChangeArrowheads="1"/>
          </p:cNvSpPr>
          <p:nvPr>
            <p:ph type="ctrTitle"/>
          </p:nvPr>
        </p:nvSpPr>
        <p:spPr>
          <a:xfrm>
            <a:off x="0" y="3214686"/>
            <a:ext cx="5760000" cy="786163"/>
          </a:xfrm>
          <a:solidFill>
            <a:schemeClr val="accent1">
              <a:alpha val="80000"/>
            </a:schemeClr>
          </a:solidFill>
        </p:spPr>
        <p:txBody>
          <a:bodyPr wrap="none" lIns="432000" tIns="108000" rIns="252000" anchor="b">
            <a:spAutoFit/>
          </a:bodyPr>
          <a:lstStyle>
            <a:lvl1pPr>
              <a:lnSpc>
                <a:spcPct val="100000"/>
              </a:lnSpc>
              <a:defRPr sz="4400">
                <a:solidFill>
                  <a:schemeClr val="bg1"/>
                </a:solidFill>
              </a:defRPr>
            </a:lvl1pPr>
          </a:lstStyle>
          <a:p>
            <a:r>
              <a:rPr lang="en-US" smtClean="0"/>
              <a:t>Click to edit Master title style</a:t>
            </a:r>
            <a:endParaRPr lang="en-AU" dirty="0"/>
          </a:p>
        </p:txBody>
      </p:sp>
      <p:sp>
        <p:nvSpPr>
          <p:cNvPr id="7" name="Date Placeholder 5"/>
          <p:cNvSpPr>
            <a:spLocks noGrp="1"/>
          </p:cNvSpPr>
          <p:nvPr>
            <p:ph type="dt" sz="half" idx="10"/>
          </p:nvPr>
        </p:nvSpPr>
        <p:spPr>
          <a:xfrm>
            <a:off x="5214942" y="4000504"/>
            <a:ext cx="1428760" cy="345600"/>
          </a:xfrm>
        </p:spPr>
        <p:txBody>
          <a:bodyPr rIns="180000" anchor="ctr" anchorCtr="0"/>
          <a:lstStyle>
            <a:lvl1pPr algn="r">
              <a:defRPr sz="1600">
                <a:solidFill>
                  <a:schemeClr val="accent1"/>
                </a:solidFill>
              </a:defRPr>
            </a:lvl1pPr>
          </a:lstStyle>
          <a:p>
            <a:r>
              <a:rPr lang="en-US" smtClean="0"/>
              <a:t>30.07.2010</a:t>
            </a:r>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wo-line tit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Text Box 2"/>
          <p:cNvSpPr txBox="1">
            <a:spLocks noChangeArrowheads="1"/>
          </p:cNvSpPr>
          <p:nvPr userDrawn="1"/>
        </p:nvSpPr>
        <p:spPr bwMode="auto">
          <a:xfrm>
            <a:off x="0" y="4429132"/>
            <a:ext cx="6624638" cy="346075"/>
          </a:xfrm>
          <a:prstGeom prst="rect">
            <a:avLst/>
          </a:prstGeom>
          <a:solidFill>
            <a:srgbClr val="000000"/>
          </a:solidFill>
          <a:ln w="9525">
            <a:noFill/>
            <a:miter lim="800000"/>
            <a:headEnd/>
            <a:tailEnd/>
          </a:ln>
          <a:effectLst/>
        </p:spPr>
        <p:txBody>
          <a:bodyPr wrap="none" lIns="0" tIns="0" rIns="180000" bIns="0" anchor="ctr"/>
          <a:lstStyle/>
          <a:p>
            <a:pPr algn="r">
              <a:spcBef>
                <a:spcPct val="50000"/>
              </a:spcBef>
            </a:pPr>
            <a:endParaRPr lang="en-AU" sz="1600" dirty="0">
              <a:solidFill>
                <a:schemeClr val="accent1"/>
              </a:solidFill>
            </a:endParaRPr>
          </a:p>
        </p:txBody>
      </p:sp>
      <p:sp>
        <p:nvSpPr>
          <p:cNvPr id="36867" name="Rectangle 3"/>
          <p:cNvSpPr>
            <a:spLocks noGrp="1" noChangeArrowheads="1"/>
          </p:cNvSpPr>
          <p:nvPr>
            <p:ph type="subTitle" idx="1"/>
          </p:nvPr>
        </p:nvSpPr>
        <p:spPr>
          <a:xfrm>
            <a:off x="0" y="4429132"/>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smtClean="0"/>
              <a:t>Click to edit Master subtitle style</a:t>
            </a:r>
            <a:endParaRPr lang="en-AU"/>
          </a:p>
        </p:txBody>
      </p:sp>
      <p:sp>
        <p:nvSpPr>
          <p:cNvPr id="36868" name="Text Box 4"/>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p>
            <a:r>
              <a:rPr lang="en-US" sz="600">
                <a:solidFill>
                  <a:schemeClr val="bg2"/>
                </a:solidFill>
              </a:rPr>
              <a:t>Curtin University is a trademark of Curtin University of Technology</a:t>
            </a:r>
          </a:p>
          <a:p>
            <a:r>
              <a:rPr lang="en-US" sz="600">
                <a:solidFill>
                  <a:schemeClr val="bg2"/>
                </a:solidFill>
              </a:rPr>
              <a:t>CRICOS Provider Code 00301J</a:t>
            </a:r>
            <a:endParaRPr lang="en-AU" sz="600">
              <a:solidFill>
                <a:schemeClr val="bg2"/>
              </a:solidFill>
            </a:endParaRPr>
          </a:p>
        </p:txBody>
      </p:sp>
      <p:sp>
        <p:nvSpPr>
          <p:cNvPr id="36869" name="Rectangle 5"/>
          <p:cNvSpPr>
            <a:spLocks noGrp="1" noChangeArrowheads="1"/>
          </p:cNvSpPr>
          <p:nvPr>
            <p:ph type="ctrTitle"/>
          </p:nvPr>
        </p:nvSpPr>
        <p:spPr>
          <a:xfrm>
            <a:off x="0" y="2857496"/>
            <a:ext cx="5760000" cy="786163"/>
          </a:xfrm>
          <a:solidFill>
            <a:schemeClr val="accent1"/>
          </a:solidFill>
        </p:spPr>
        <p:txBody>
          <a:bodyPr wrap="none" lIns="432000" tIns="108000" rIns="252000" anchor="b">
            <a:spAutoFit/>
          </a:bodyPr>
          <a:lstStyle>
            <a:lvl1pPr>
              <a:lnSpc>
                <a:spcPct val="100000"/>
              </a:lnSpc>
              <a:defRPr sz="4400">
                <a:solidFill>
                  <a:schemeClr val="bg1"/>
                </a:solidFill>
              </a:defRPr>
            </a:lvl1pPr>
          </a:lstStyle>
          <a:p>
            <a:r>
              <a:rPr lang="en-US" smtClean="0"/>
              <a:t>Click to edit Master title style</a:t>
            </a:r>
            <a:endParaRPr lang="en-AU" dirty="0"/>
          </a:p>
        </p:txBody>
      </p:sp>
      <p:sp>
        <p:nvSpPr>
          <p:cNvPr id="36870" name="Rectangle 6"/>
          <p:cNvSpPr>
            <a:spLocks noChangeArrowheads="1"/>
          </p:cNvSpPr>
          <p:nvPr userDrawn="1"/>
        </p:nvSpPr>
        <p:spPr bwMode="auto">
          <a:xfrm>
            <a:off x="0" y="3643314"/>
            <a:ext cx="6334854" cy="786163"/>
          </a:xfrm>
          <a:prstGeom prst="rect">
            <a:avLst/>
          </a:prstGeom>
          <a:solidFill>
            <a:schemeClr val="accent1"/>
          </a:solidFill>
          <a:ln w="9525">
            <a:noFill/>
            <a:miter lim="800000"/>
            <a:headEnd/>
            <a:tailEnd/>
          </a:ln>
          <a:effectLst/>
        </p:spPr>
        <p:txBody>
          <a:bodyPr wrap="none" lIns="432000" tIns="108000" rIns="252000" bIns="0" anchor="b">
            <a:spAutoFit/>
          </a:bodyPr>
          <a:lstStyle/>
          <a:p>
            <a:pPr>
              <a:lnSpc>
                <a:spcPct val="100000"/>
              </a:lnSpc>
            </a:pPr>
            <a:r>
              <a:rPr lang="en-AU" sz="4400" dirty="0" smtClean="0">
                <a:solidFill>
                  <a:schemeClr val="bg1"/>
                </a:solidFill>
              </a:rPr>
              <a:t>CHANGE IN MASTER</a:t>
            </a:r>
            <a:endParaRPr lang="en-AU" sz="4400" dirty="0">
              <a:solidFill>
                <a:schemeClr val="bg1"/>
              </a:solidFill>
            </a:endParaRPr>
          </a:p>
        </p:txBody>
      </p:sp>
      <p:sp>
        <p:nvSpPr>
          <p:cNvPr id="7" name="Date Placeholder 5"/>
          <p:cNvSpPr>
            <a:spLocks noGrp="1"/>
          </p:cNvSpPr>
          <p:nvPr>
            <p:ph type="dt" sz="half" idx="10"/>
          </p:nvPr>
        </p:nvSpPr>
        <p:spPr>
          <a:xfrm>
            <a:off x="5214942" y="4429132"/>
            <a:ext cx="1428760" cy="345600"/>
          </a:xfrm>
        </p:spPr>
        <p:txBody>
          <a:bodyPr rIns="180000" anchor="ctr" anchorCtr="0"/>
          <a:lstStyle>
            <a:lvl1pPr algn="r">
              <a:defRPr sz="1600">
                <a:solidFill>
                  <a:schemeClr val="accent1"/>
                </a:solidFill>
              </a:defRPr>
            </a:lvl1pPr>
          </a:lstStyle>
          <a:p>
            <a:r>
              <a:rPr lang="en-US" smtClean="0"/>
              <a:t>30.07.2010</a:t>
            </a:r>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line title, transparent">
    <p:bg>
      <p:bgPr>
        <a:solidFill>
          <a:schemeClr val="bg1"/>
        </a:solidFill>
        <a:effectLst/>
      </p:bgPr>
    </p:bg>
    <p:spTree>
      <p:nvGrpSpPr>
        <p:cNvPr id="1" name=""/>
        <p:cNvGrpSpPr/>
        <p:nvPr/>
      </p:nvGrpSpPr>
      <p:grpSpPr>
        <a:xfrm>
          <a:off x="0" y="0"/>
          <a:ext cx="0" cy="0"/>
          <a:chOff x="0" y="0"/>
          <a:chExt cx="0" cy="0"/>
        </a:xfrm>
      </p:grpSpPr>
      <p:pic>
        <p:nvPicPr>
          <p:cNvPr id="51207" name="Picture 7" descr="curtinPowerPointBGTitle"/>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51204" name="Text Box 4"/>
          <p:cNvSpPr txBox="1">
            <a:spLocks noChangeArrowheads="1"/>
          </p:cNvSpPr>
          <p:nvPr userDrawn="1"/>
        </p:nvSpPr>
        <p:spPr bwMode="auto">
          <a:xfrm>
            <a:off x="468313" y="6302375"/>
            <a:ext cx="2808287" cy="215900"/>
          </a:xfrm>
          <a:prstGeom prst="rect">
            <a:avLst/>
          </a:prstGeom>
          <a:noFill/>
          <a:ln w="9525">
            <a:noFill/>
            <a:miter lim="800000"/>
            <a:headEnd/>
            <a:tailEnd/>
          </a:ln>
          <a:effectLst/>
        </p:spPr>
        <p:txBody>
          <a:bodyPr wrap="none" lIns="0" tIns="0" rIns="0" bIns="0"/>
          <a:lstStyle/>
          <a:p>
            <a:r>
              <a:rPr lang="en-US" sz="600">
                <a:solidFill>
                  <a:schemeClr val="bg2"/>
                </a:solidFill>
              </a:rPr>
              <a:t>Curtin University is a trademark of Curtin University of Technology</a:t>
            </a:r>
          </a:p>
          <a:p>
            <a:r>
              <a:rPr lang="en-US" sz="600">
                <a:solidFill>
                  <a:schemeClr val="bg2"/>
                </a:solidFill>
              </a:rPr>
              <a:t>CRICOS Provider Code 00301J</a:t>
            </a:r>
            <a:endParaRPr lang="en-AU" sz="600">
              <a:solidFill>
                <a:schemeClr val="bg2"/>
              </a:solidFill>
            </a:endParaRPr>
          </a:p>
        </p:txBody>
      </p:sp>
      <p:sp>
        <p:nvSpPr>
          <p:cNvPr id="14" name="Text Box 2"/>
          <p:cNvSpPr txBox="1">
            <a:spLocks noChangeArrowheads="1"/>
          </p:cNvSpPr>
          <p:nvPr userDrawn="1"/>
        </p:nvSpPr>
        <p:spPr bwMode="auto">
          <a:xfrm>
            <a:off x="0" y="4429132"/>
            <a:ext cx="6624638" cy="346075"/>
          </a:xfrm>
          <a:prstGeom prst="rect">
            <a:avLst/>
          </a:prstGeom>
          <a:solidFill>
            <a:srgbClr val="000000"/>
          </a:solidFill>
          <a:ln w="9525">
            <a:noFill/>
            <a:miter lim="800000"/>
            <a:headEnd/>
            <a:tailEnd/>
          </a:ln>
          <a:effectLst/>
        </p:spPr>
        <p:txBody>
          <a:bodyPr wrap="none" lIns="0" tIns="0" rIns="180000" bIns="0" anchor="ctr"/>
          <a:lstStyle/>
          <a:p>
            <a:pPr algn="r">
              <a:spcBef>
                <a:spcPct val="50000"/>
              </a:spcBef>
            </a:pPr>
            <a:endParaRPr lang="en-AU" sz="1600" dirty="0">
              <a:solidFill>
                <a:schemeClr val="accent1"/>
              </a:solidFill>
            </a:endParaRPr>
          </a:p>
        </p:txBody>
      </p:sp>
      <p:sp>
        <p:nvSpPr>
          <p:cNvPr id="15" name="Rectangle 3"/>
          <p:cNvSpPr>
            <a:spLocks noGrp="1" noChangeArrowheads="1"/>
          </p:cNvSpPr>
          <p:nvPr>
            <p:ph type="subTitle" idx="1"/>
          </p:nvPr>
        </p:nvSpPr>
        <p:spPr>
          <a:xfrm>
            <a:off x="0" y="4429132"/>
            <a:ext cx="5211763" cy="346075"/>
          </a:xfrm>
        </p:spPr>
        <p:txBody>
          <a:bodyPr wrap="none" lIns="432000" rIns="108000" anchor="ctr"/>
          <a:lstStyle>
            <a:lvl1pPr marL="0" indent="0">
              <a:lnSpc>
                <a:spcPct val="100000"/>
              </a:lnSpc>
              <a:spcBef>
                <a:spcPct val="50000"/>
              </a:spcBef>
              <a:buFont typeface="Wingdings" pitchFamily="2" charset="2"/>
              <a:buNone/>
              <a:defRPr sz="1600" b="1">
                <a:solidFill>
                  <a:schemeClr val="bg1"/>
                </a:solidFill>
              </a:defRPr>
            </a:lvl1pPr>
          </a:lstStyle>
          <a:p>
            <a:r>
              <a:rPr lang="en-US" smtClean="0"/>
              <a:t>Click to edit Master subtitle style</a:t>
            </a:r>
            <a:endParaRPr lang="en-AU"/>
          </a:p>
        </p:txBody>
      </p:sp>
      <p:sp>
        <p:nvSpPr>
          <p:cNvPr id="16" name="Rectangle 5"/>
          <p:cNvSpPr>
            <a:spLocks noGrp="1" noChangeArrowheads="1"/>
          </p:cNvSpPr>
          <p:nvPr>
            <p:ph type="ctrTitle"/>
          </p:nvPr>
        </p:nvSpPr>
        <p:spPr>
          <a:xfrm>
            <a:off x="0" y="2857496"/>
            <a:ext cx="5760000" cy="786163"/>
          </a:xfrm>
          <a:solidFill>
            <a:schemeClr val="accent1">
              <a:alpha val="80000"/>
            </a:schemeClr>
          </a:solidFill>
        </p:spPr>
        <p:txBody>
          <a:bodyPr wrap="none" lIns="432000" tIns="108000" rIns="252000" anchor="b">
            <a:spAutoFit/>
          </a:bodyPr>
          <a:lstStyle>
            <a:lvl1pPr>
              <a:lnSpc>
                <a:spcPct val="100000"/>
              </a:lnSpc>
              <a:defRPr sz="4400">
                <a:solidFill>
                  <a:schemeClr val="bg1"/>
                </a:solidFill>
              </a:defRPr>
            </a:lvl1pPr>
          </a:lstStyle>
          <a:p>
            <a:r>
              <a:rPr lang="en-US" smtClean="0"/>
              <a:t>Click to edit Master title style</a:t>
            </a:r>
            <a:endParaRPr lang="en-AU" dirty="0"/>
          </a:p>
        </p:txBody>
      </p:sp>
      <p:sp>
        <p:nvSpPr>
          <p:cNvPr id="17" name="Rectangle 6"/>
          <p:cNvSpPr>
            <a:spLocks noChangeArrowheads="1"/>
          </p:cNvSpPr>
          <p:nvPr userDrawn="1"/>
        </p:nvSpPr>
        <p:spPr bwMode="auto">
          <a:xfrm>
            <a:off x="0" y="3643314"/>
            <a:ext cx="6334854" cy="786163"/>
          </a:xfrm>
          <a:prstGeom prst="rect">
            <a:avLst/>
          </a:prstGeom>
          <a:solidFill>
            <a:schemeClr val="accent1">
              <a:alpha val="80000"/>
            </a:schemeClr>
          </a:solidFill>
          <a:ln w="9525">
            <a:noFill/>
            <a:miter lim="800000"/>
            <a:headEnd/>
            <a:tailEnd/>
          </a:ln>
          <a:effectLst/>
        </p:spPr>
        <p:txBody>
          <a:bodyPr wrap="none" lIns="432000" tIns="108000" rIns="252000" bIns="0" anchor="b">
            <a:spAutoFit/>
          </a:bodyPr>
          <a:lstStyle/>
          <a:p>
            <a:pPr>
              <a:lnSpc>
                <a:spcPct val="100000"/>
              </a:lnSpc>
            </a:pPr>
            <a:r>
              <a:rPr lang="en-AU" sz="4400" dirty="0" smtClean="0">
                <a:solidFill>
                  <a:schemeClr val="bg1"/>
                </a:solidFill>
              </a:rPr>
              <a:t>CHANGE IN MASTER</a:t>
            </a:r>
            <a:endParaRPr lang="en-AU" sz="4400" dirty="0">
              <a:solidFill>
                <a:schemeClr val="bg1"/>
              </a:solidFill>
            </a:endParaRPr>
          </a:p>
        </p:txBody>
      </p:sp>
      <p:sp>
        <p:nvSpPr>
          <p:cNvPr id="8" name="Date Placeholder 5"/>
          <p:cNvSpPr>
            <a:spLocks noGrp="1"/>
          </p:cNvSpPr>
          <p:nvPr>
            <p:ph type="dt" sz="half" idx="10"/>
          </p:nvPr>
        </p:nvSpPr>
        <p:spPr>
          <a:xfrm>
            <a:off x="5214942" y="4429132"/>
            <a:ext cx="1428760" cy="345600"/>
          </a:xfrm>
        </p:spPr>
        <p:txBody>
          <a:bodyPr rIns="180000" anchor="ctr" anchorCtr="0"/>
          <a:lstStyle>
            <a:lvl1pPr algn="r">
              <a:defRPr sz="1600">
                <a:solidFill>
                  <a:schemeClr val="accent1"/>
                </a:solidFill>
              </a:defRPr>
            </a:lvl1pPr>
          </a:lstStyle>
          <a:p>
            <a:r>
              <a:rPr lang="en-US" smtClean="0"/>
              <a:t>30.07.2010</a:t>
            </a:r>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r>
              <a:rPr lang="en-US" smtClean="0"/>
              <a:t>30.07.2010</a:t>
            </a:r>
            <a:endParaRPr lang="en-AU"/>
          </a:p>
        </p:txBody>
      </p:sp>
      <p:sp>
        <p:nvSpPr>
          <p:cNvPr id="5" name="Footer Placeholder 4"/>
          <p:cNvSpPr>
            <a:spLocks noGrp="1"/>
          </p:cNvSpPr>
          <p:nvPr>
            <p:ph type="ftr" sz="quarter" idx="11"/>
          </p:nvPr>
        </p:nvSpPr>
        <p:spPr/>
        <p:txBody>
          <a:bodyPr/>
          <a:lstStyle>
            <a:lvl1pPr>
              <a:defRPr/>
            </a:lvl1pPr>
          </a:lstStyle>
          <a:p>
            <a:r>
              <a:rPr lang="en-AU" smtClean="0"/>
              <a:t>Footer text - slideshow title</a:t>
            </a: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30.07.2010</a:t>
            </a:r>
            <a:endParaRPr lang="en-AU"/>
          </a:p>
        </p:txBody>
      </p:sp>
      <p:sp>
        <p:nvSpPr>
          <p:cNvPr id="5" name="Footer Placeholder 4"/>
          <p:cNvSpPr>
            <a:spLocks noGrp="1"/>
          </p:cNvSpPr>
          <p:nvPr>
            <p:ph type="ftr" sz="quarter" idx="11"/>
          </p:nvPr>
        </p:nvSpPr>
        <p:spPr/>
        <p:txBody>
          <a:bodyPr/>
          <a:lstStyle>
            <a:lvl1pPr>
              <a:defRPr/>
            </a:lvl1pPr>
          </a:lstStyle>
          <a:p>
            <a:r>
              <a:rPr lang="en-AU" smtClean="0"/>
              <a:t>Footer text - slideshow title</a:t>
            </a:r>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r>
              <a:rPr lang="en-US" smtClean="0"/>
              <a:t>30.07.2010</a:t>
            </a:r>
            <a:endParaRPr lang="en-AU"/>
          </a:p>
        </p:txBody>
      </p:sp>
      <p:sp>
        <p:nvSpPr>
          <p:cNvPr id="6" name="Footer Placeholder 5"/>
          <p:cNvSpPr>
            <a:spLocks noGrp="1"/>
          </p:cNvSpPr>
          <p:nvPr>
            <p:ph type="ftr" sz="quarter" idx="11"/>
          </p:nvPr>
        </p:nvSpPr>
        <p:spPr/>
        <p:txBody>
          <a:bodyPr/>
          <a:lstStyle>
            <a:lvl1pPr>
              <a:defRPr/>
            </a:lvl1pPr>
          </a:lstStyle>
          <a:p>
            <a:r>
              <a:rPr lang="en-AU" smtClean="0"/>
              <a:t>Footer text - slideshow title</a:t>
            </a:r>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544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5445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r>
              <a:rPr lang="en-US" smtClean="0"/>
              <a:t>30.07.2010</a:t>
            </a:r>
            <a:endParaRPr lang="en-AU"/>
          </a:p>
        </p:txBody>
      </p:sp>
      <p:sp>
        <p:nvSpPr>
          <p:cNvPr id="8" name="Footer Placeholder 7"/>
          <p:cNvSpPr>
            <a:spLocks noGrp="1"/>
          </p:cNvSpPr>
          <p:nvPr>
            <p:ph type="ftr" sz="quarter" idx="11"/>
          </p:nvPr>
        </p:nvSpPr>
        <p:spPr/>
        <p:txBody>
          <a:bodyPr/>
          <a:lstStyle>
            <a:lvl1pPr>
              <a:defRPr/>
            </a:lvl1pPr>
          </a:lstStyle>
          <a:p>
            <a:r>
              <a:rPr lang="en-AU" smtClean="0"/>
              <a:t>Footer text - slideshow title</a:t>
            </a:r>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r>
              <a:rPr lang="en-US" smtClean="0"/>
              <a:t>30.07.2010</a:t>
            </a:r>
            <a:endParaRPr lang="en-AU"/>
          </a:p>
        </p:txBody>
      </p:sp>
      <p:sp>
        <p:nvSpPr>
          <p:cNvPr id="4" name="Footer Placeholder 3"/>
          <p:cNvSpPr>
            <a:spLocks noGrp="1"/>
          </p:cNvSpPr>
          <p:nvPr>
            <p:ph type="ftr" sz="quarter" idx="11"/>
          </p:nvPr>
        </p:nvSpPr>
        <p:spPr/>
        <p:txBody>
          <a:bodyPr/>
          <a:lstStyle>
            <a:lvl1pPr>
              <a:defRPr/>
            </a:lvl1pPr>
          </a:lstStyle>
          <a:p>
            <a:r>
              <a:rPr lang="en-AU" smtClean="0"/>
              <a:t>Footer text - slideshow title</a:t>
            </a:r>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560388"/>
            <a:ext cx="8207375" cy="9969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AU" smtClean="0"/>
          </a:p>
        </p:txBody>
      </p:sp>
      <p:sp>
        <p:nvSpPr>
          <p:cNvPr id="1027" name="Rectangle 3"/>
          <p:cNvSpPr>
            <a:spLocks noGrp="1" noChangeArrowheads="1"/>
          </p:cNvSpPr>
          <p:nvPr>
            <p:ph type="body" idx="1"/>
          </p:nvPr>
        </p:nvSpPr>
        <p:spPr bwMode="auto">
          <a:xfrm>
            <a:off x="457200" y="1600200"/>
            <a:ext cx="8229600" cy="4349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1028" name="Rectangle 4"/>
          <p:cNvSpPr>
            <a:spLocks noGrp="1" noChangeArrowheads="1"/>
          </p:cNvSpPr>
          <p:nvPr>
            <p:ph type="dt" sz="half" idx="2"/>
          </p:nvPr>
        </p:nvSpPr>
        <p:spPr bwMode="auto">
          <a:xfrm>
            <a:off x="4022725" y="6078538"/>
            <a:ext cx="2133600" cy="2159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200">
                <a:solidFill>
                  <a:schemeClr val="accent1"/>
                </a:solidFill>
              </a:defRPr>
            </a:lvl1pPr>
          </a:lstStyle>
          <a:p>
            <a:r>
              <a:rPr lang="en-US" smtClean="0"/>
              <a:t>30.07.2010</a:t>
            </a:r>
            <a:endParaRPr lang="en-AU"/>
          </a:p>
        </p:txBody>
      </p:sp>
      <p:sp>
        <p:nvSpPr>
          <p:cNvPr id="1029" name="Rectangle 5"/>
          <p:cNvSpPr>
            <a:spLocks noGrp="1" noChangeArrowheads="1"/>
          </p:cNvSpPr>
          <p:nvPr>
            <p:ph type="ftr" sz="quarter" idx="3"/>
          </p:nvPr>
        </p:nvSpPr>
        <p:spPr bwMode="auto">
          <a:xfrm>
            <a:off x="468313" y="6078538"/>
            <a:ext cx="3455987" cy="215900"/>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200">
                <a:solidFill>
                  <a:schemeClr val="tx2"/>
                </a:solidFill>
              </a:defRPr>
            </a:lvl1pPr>
          </a:lstStyle>
          <a:p>
            <a:r>
              <a:rPr lang="en-AU" smtClean="0"/>
              <a:t>Footer text - slideshow title</a:t>
            </a:r>
            <a:endParaRPr lang="en-AU"/>
          </a:p>
        </p:txBody>
      </p:sp>
      <p:sp>
        <p:nvSpPr>
          <p:cNvPr id="1031" name="Text Box 7"/>
          <p:cNvSpPr txBox="1">
            <a:spLocks noChangeArrowheads="1"/>
          </p:cNvSpPr>
          <p:nvPr/>
        </p:nvSpPr>
        <p:spPr bwMode="auto">
          <a:xfrm>
            <a:off x="468313" y="6302375"/>
            <a:ext cx="2808287" cy="215900"/>
          </a:xfrm>
          <a:prstGeom prst="rect">
            <a:avLst/>
          </a:prstGeom>
          <a:noFill/>
          <a:ln w="9525">
            <a:noFill/>
            <a:miter lim="800000"/>
            <a:headEnd/>
            <a:tailEnd/>
          </a:ln>
          <a:effectLst/>
        </p:spPr>
        <p:txBody>
          <a:bodyPr wrap="none" lIns="0" tIns="0" rIns="0" bIns="0"/>
          <a:lstStyle/>
          <a:p>
            <a:r>
              <a:rPr lang="en-US" sz="600">
                <a:solidFill>
                  <a:schemeClr val="bg2"/>
                </a:solidFill>
              </a:rPr>
              <a:t>Curtin University is a trademark of Curtin University of Technology</a:t>
            </a:r>
          </a:p>
          <a:p>
            <a:r>
              <a:rPr lang="en-US" sz="600">
                <a:solidFill>
                  <a:schemeClr val="bg2"/>
                </a:solidFill>
              </a:rPr>
              <a:t>CRICOS Provider Code 00301J</a:t>
            </a:r>
            <a:endParaRPr lang="en-AU" sz="600">
              <a:solidFill>
                <a:schemeClr val="bg2"/>
              </a:solidFill>
            </a:endParaRPr>
          </a:p>
        </p:txBody>
      </p:sp>
      <p:pic>
        <p:nvPicPr>
          <p:cNvPr id="7" name="Picture 6" descr="curtinPowerPointBGContent-Alpha.gif"/>
          <p:cNvPicPr>
            <a:picLocks noChangeAspect="1"/>
          </p:cNvPicPr>
          <p:nvPr userDrawn="1"/>
        </p:nvPicPr>
        <p:blipFill>
          <a:blip r:embed="rId16"/>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hf sldNum="0" hdr="0"/>
  <p:txStyles>
    <p:titleStyle>
      <a:lvl1pPr algn="l" rtl="0" eaLnBrk="1" fontAlgn="base" hangingPunct="1">
        <a:spcBef>
          <a:spcPct val="0"/>
        </a:spcBef>
        <a:spcAft>
          <a:spcPct val="0"/>
        </a:spcAft>
        <a:defRPr sz="3200">
          <a:solidFill>
            <a:srgbClr val="5F5F5F"/>
          </a:solidFill>
          <a:latin typeface="+mj-lt"/>
          <a:ea typeface="+mj-ea"/>
          <a:cs typeface="+mj-cs"/>
        </a:defRPr>
      </a:lvl1pPr>
      <a:lvl2pPr algn="l" rtl="0" eaLnBrk="1" fontAlgn="base" hangingPunct="1">
        <a:spcBef>
          <a:spcPct val="0"/>
        </a:spcBef>
        <a:spcAft>
          <a:spcPct val="0"/>
        </a:spcAft>
        <a:defRPr sz="3200">
          <a:solidFill>
            <a:srgbClr val="5F5F5F"/>
          </a:solidFill>
          <a:latin typeface="Arial" charset="0"/>
        </a:defRPr>
      </a:lvl2pPr>
      <a:lvl3pPr algn="l" rtl="0" eaLnBrk="1" fontAlgn="base" hangingPunct="1">
        <a:spcBef>
          <a:spcPct val="0"/>
        </a:spcBef>
        <a:spcAft>
          <a:spcPct val="0"/>
        </a:spcAft>
        <a:defRPr sz="3200">
          <a:solidFill>
            <a:srgbClr val="5F5F5F"/>
          </a:solidFill>
          <a:latin typeface="Arial" charset="0"/>
        </a:defRPr>
      </a:lvl3pPr>
      <a:lvl4pPr algn="l" rtl="0" eaLnBrk="1" fontAlgn="base" hangingPunct="1">
        <a:spcBef>
          <a:spcPct val="0"/>
        </a:spcBef>
        <a:spcAft>
          <a:spcPct val="0"/>
        </a:spcAft>
        <a:defRPr sz="3200">
          <a:solidFill>
            <a:srgbClr val="5F5F5F"/>
          </a:solidFill>
          <a:latin typeface="Arial" charset="0"/>
        </a:defRPr>
      </a:lvl4pPr>
      <a:lvl5pPr algn="l" rtl="0" eaLnBrk="1" fontAlgn="base" hangingPunct="1">
        <a:spcBef>
          <a:spcPct val="0"/>
        </a:spcBef>
        <a:spcAft>
          <a:spcPct val="0"/>
        </a:spcAft>
        <a:defRPr sz="3200">
          <a:solidFill>
            <a:srgbClr val="5F5F5F"/>
          </a:solidFill>
          <a:latin typeface="Arial" charset="0"/>
        </a:defRPr>
      </a:lvl5pPr>
      <a:lvl6pPr marL="457200" algn="l" rtl="0" eaLnBrk="1" fontAlgn="base" hangingPunct="1">
        <a:spcBef>
          <a:spcPct val="0"/>
        </a:spcBef>
        <a:spcAft>
          <a:spcPct val="0"/>
        </a:spcAft>
        <a:defRPr sz="3200">
          <a:solidFill>
            <a:srgbClr val="5F5F5F"/>
          </a:solidFill>
          <a:latin typeface="Arial" charset="0"/>
        </a:defRPr>
      </a:lvl6pPr>
      <a:lvl7pPr marL="914400" algn="l" rtl="0" eaLnBrk="1" fontAlgn="base" hangingPunct="1">
        <a:spcBef>
          <a:spcPct val="0"/>
        </a:spcBef>
        <a:spcAft>
          <a:spcPct val="0"/>
        </a:spcAft>
        <a:defRPr sz="3200">
          <a:solidFill>
            <a:srgbClr val="5F5F5F"/>
          </a:solidFill>
          <a:latin typeface="Arial" charset="0"/>
        </a:defRPr>
      </a:lvl7pPr>
      <a:lvl8pPr marL="1371600" algn="l" rtl="0" eaLnBrk="1" fontAlgn="base" hangingPunct="1">
        <a:spcBef>
          <a:spcPct val="0"/>
        </a:spcBef>
        <a:spcAft>
          <a:spcPct val="0"/>
        </a:spcAft>
        <a:defRPr sz="3200">
          <a:solidFill>
            <a:srgbClr val="5F5F5F"/>
          </a:solidFill>
          <a:latin typeface="Arial" charset="0"/>
        </a:defRPr>
      </a:lvl8pPr>
      <a:lvl9pPr marL="1828800" algn="l" rtl="0" eaLnBrk="1" fontAlgn="base" hangingPunct="1">
        <a:spcBef>
          <a:spcPct val="0"/>
        </a:spcBef>
        <a:spcAft>
          <a:spcPct val="0"/>
        </a:spcAft>
        <a:defRPr sz="3200">
          <a:solidFill>
            <a:srgbClr val="5F5F5F"/>
          </a:solidFill>
          <a:latin typeface="Arial" charset="0"/>
        </a:defRPr>
      </a:lvl9pPr>
    </p:titleStyle>
    <p:bodyStyle>
      <a:lvl1pPr marL="266700" indent="-266700" algn="l" rtl="0" eaLnBrk="1" fontAlgn="base" hangingPunct="1">
        <a:lnSpc>
          <a:spcPct val="110000"/>
        </a:lnSpc>
        <a:spcBef>
          <a:spcPct val="30000"/>
        </a:spcBef>
        <a:spcAft>
          <a:spcPct val="0"/>
        </a:spcAft>
        <a:buClr>
          <a:schemeClr val="accent1"/>
        </a:buClr>
        <a:buFont typeface="Wingdings" pitchFamily="2" charset="2"/>
        <a:buChar char="§"/>
        <a:defRPr sz="2400">
          <a:solidFill>
            <a:schemeClr val="tx1"/>
          </a:solidFill>
          <a:latin typeface="+mn-lt"/>
          <a:ea typeface="+mn-ea"/>
          <a:cs typeface="+mn-cs"/>
        </a:defRPr>
      </a:lvl1pPr>
      <a:lvl2pPr marL="538163" algn="l" rtl="0" eaLnBrk="1" fontAlgn="base" hangingPunct="1">
        <a:lnSpc>
          <a:spcPct val="110000"/>
        </a:lnSpc>
        <a:spcBef>
          <a:spcPct val="20000"/>
        </a:spcBef>
        <a:spcAft>
          <a:spcPct val="0"/>
        </a:spcAft>
        <a:defRPr>
          <a:solidFill>
            <a:schemeClr val="tx1"/>
          </a:solidFill>
          <a:latin typeface="+mn-lt"/>
        </a:defRPr>
      </a:lvl2pPr>
      <a:lvl3pPr marL="985838" algn="l" rtl="0" eaLnBrk="1" fontAlgn="base" hangingPunct="1">
        <a:lnSpc>
          <a:spcPct val="110000"/>
        </a:lnSpc>
        <a:spcBef>
          <a:spcPct val="20000"/>
        </a:spcBef>
        <a:spcAft>
          <a:spcPct val="0"/>
        </a:spcAft>
        <a:defRPr>
          <a:solidFill>
            <a:schemeClr val="tx1"/>
          </a:solidFill>
          <a:latin typeface="+mn-lt"/>
        </a:defRPr>
      </a:lvl3pPr>
      <a:lvl4pPr marL="1435100" indent="-1588" algn="l" rtl="0" eaLnBrk="1" fontAlgn="base" hangingPunct="1">
        <a:lnSpc>
          <a:spcPct val="110000"/>
        </a:lnSpc>
        <a:spcBef>
          <a:spcPct val="20000"/>
        </a:spcBef>
        <a:spcAft>
          <a:spcPct val="0"/>
        </a:spcAft>
        <a:defRPr>
          <a:solidFill>
            <a:schemeClr val="tx1"/>
          </a:solidFill>
          <a:latin typeface="+mn-lt"/>
        </a:defRPr>
      </a:lvl4pPr>
      <a:lvl5pPr marL="1790700" algn="l" rtl="0" eaLnBrk="1" fontAlgn="base" hangingPunct="1">
        <a:lnSpc>
          <a:spcPct val="110000"/>
        </a:lnSpc>
        <a:spcBef>
          <a:spcPct val="20000"/>
        </a:spcBef>
        <a:spcAft>
          <a:spcPct val="0"/>
        </a:spcAft>
        <a:defRPr>
          <a:solidFill>
            <a:schemeClr val="tx1"/>
          </a:solidFill>
          <a:latin typeface="+mn-lt"/>
        </a:defRPr>
      </a:lvl5pPr>
      <a:lvl6pPr marL="2247900" algn="l" rtl="0" eaLnBrk="1" fontAlgn="base" hangingPunct="1">
        <a:lnSpc>
          <a:spcPct val="110000"/>
        </a:lnSpc>
        <a:spcBef>
          <a:spcPct val="20000"/>
        </a:spcBef>
        <a:spcAft>
          <a:spcPct val="0"/>
        </a:spcAft>
        <a:defRPr>
          <a:solidFill>
            <a:schemeClr val="tx1"/>
          </a:solidFill>
          <a:latin typeface="+mn-lt"/>
        </a:defRPr>
      </a:lvl6pPr>
      <a:lvl7pPr marL="2705100" algn="l" rtl="0" eaLnBrk="1" fontAlgn="base" hangingPunct="1">
        <a:lnSpc>
          <a:spcPct val="110000"/>
        </a:lnSpc>
        <a:spcBef>
          <a:spcPct val="20000"/>
        </a:spcBef>
        <a:spcAft>
          <a:spcPct val="0"/>
        </a:spcAft>
        <a:defRPr>
          <a:solidFill>
            <a:schemeClr val="tx1"/>
          </a:solidFill>
          <a:latin typeface="+mn-lt"/>
        </a:defRPr>
      </a:lvl7pPr>
      <a:lvl8pPr marL="3162300" algn="l" rtl="0" eaLnBrk="1" fontAlgn="base" hangingPunct="1">
        <a:lnSpc>
          <a:spcPct val="110000"/>
        </a:lnSpc>
        <a:spcBef>
          <a:spcPct val="20000"/>
        </a:spcBef>
        <a:spcAft>
          <a:spcPct val="0"/>
        </a:spcAft>
        <a:defRPr>
          <a:solidFill>
            <a:schemeClr val="tx1"/>
          </a:solidFill>
          <a:latin typeface="+mn-lt"/>
        </a:defRPr>
      </a:lvl8pPr>
      <a:lvl9pPr marL="3619500" algn="l" rtl="0" eaLnBrk="1" fontAlgn="base" hangingPunct="1">
        <a:lnSpc>
          <a:spcPct val="110000"/>
        </a:lnSpc>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_ENREF_23"/><Relationship Id="rId13" Type="http://schemas.openxmlformats.org/officeDocument/2006/relationships/hyperlink" Target="#_ENREF_26"/><Relationship Id="rId18" Type="http://schemas.openxmlformats.org/officeDocument/2006/relationships/hyperlink" Target="#_ENREF_18"/><Relationship Id="rId3" Type="http://schemas.openxmlformats.org/officeDocument/2006/relationships/hyperlink" Target="#_ENREF_5"/><Relationship Id="rId7" Type="http://schemas.openxmlformats.org/officeDocument/2006/relationships/hyperlink" Target="#_ENREF_13"/><Relationship Id="rId12" Type="http://schemas.openxmlformats.org/officeDocument/2006/relationships/hyperlink" Target="#_ENREF_25"/><Relationship Id="rId17" Type="http://schemas.openxmlformats.org/officeDocument/2006/relationships/hyperlink" Target="#_ENREF_12"/><Relationship Id="rId2" Type="http://schemas.openxmlformats.org/officeDocument/2006/relationships/notesSlide" Target="../notesSlides/notesSlide15.xml"/><Relationship Id="rId16" Type="http://schemas.openxmlformats.org/officeDocument/2006/relationships/hyperlink" Target="#_ENREF_17"/><Relationship Id="rId1" Type="http://schemas.openxmlformats.org/officeDocument/2006/relationships/slideLayout" Target="../slideLayouts/slideLayout5.xml"/><Relationship Id="rId6" Type="http://schemas.openxmlformats.org/officeDocument/2006/relationships/hyperlink" Target="#_ENREF_22"/><Relationship Id="rId11" Type="http://schemas.openxmlformats.org/officeDocument/2006/relationships/hyperlink" Target="#_ENREF_14"/><Relationship Id="rId5" Type="http://schemas.openxmlformats.org/officeDocument/2006/relationships/hyperlink" Target="#_ENREF_10"/><Relationship Id="rId15" Type="http://schemas.openxmlformats.org/officeDocument/2006/relationships/hyperlink" Target="#_ENREF_16"/><Relationship Id="rId10" Type="http://schemas.openxmlformats.org/officeDocument/2006/relationships/hyperlink" Target="#_ENREF_24"/><Relationship Id="rId4" Type="http://schemas.openxmlformats.org/officeDocument/2006/relationships/hyperlink" Target="#_ENREF_21"/><Relationship Id="rId9" Type="http://schemas.openxmlformats.org/officeDocument/2006/relationships/hyperlink" Target="#_ENREF_15"/><Relationship Id="rId14" Type="http://schemas.openxmlformats.org/officeDocument/2006/relationships/hyperlink" Target="#_ENREF_6"/></Relationships>
</file>

<file path=ppt/slides/_rels/slide19.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AU" dirty="0" smtClean="0"/>
              <a:t>Audrey Margery-Muir</a:t>
            </a:r>
            <a:endParaRPr lang="en-AU" dirty="0"/>
          </a:p>
        </p:txBody>
      </p:sp>
      <p:sp>
        <p:nvSpPr>
          <p:cNvPr id="19" name="Title 18"/>
          <p:cNvSpPr>
            <a:spLocks noGrp="1"/>
          </p:cNvSpPr>
          <p:nvPr>
            <p:ph type="ctrTitle"/>
          </p:nvPr>
        </p:nvSpPr>
        <p:spPr>
          <a:xfrm>
            <a:off x="0" y="2906909"/>
            <a:ext cx="8413948" cy="1093940"/>
          </a:xfrm>
        </p:spPr>
        <p:txBody>
          <a:bodyPr/>
          <a:lstStyle/>
          <a:p>
            <a:r>
              <a:rPr lang="en-AU" sz="3200" dirty="0"/>
              <a:t>Anti-C1q Antibodies </a:t>
            </a:r>
            <a:r>
              <a:rPr lang="en-AU" sz="3200" dirty="0" smtClean="0"/>
              <a:t>Concentrations</a:t>
            </a:r>
            <a:br>
              <a:rPr lang="en-AU" sz="3200" dirty="0" smtClean="0"/>
            </a:br>
            <a:r>
              <a:rPr lang="en-AU" sz="3200" dirty="0" smtClean="0"/>
              <a:t>by Elisa in Systemic Lupus Erythematosus</a:t>
            </a:r>
            <a:endParaRPr lang="en-AU" sz="3200" dirty="0"/>
          </a:p>
        </p:txBody>
      </p:sp>
      <p:sp>
        <p:nvSpPr>
          <p:cNvPr id="5" name="Date Placeholder 4"/>
          <p:cNvSpPr>
            <a:spLocks noGrp="1"/>
          </p:cNvSpPr>
          <p:nvPr>
            <p:ph type="dt" sz="half" idx="10"/>
          </p:nvPr>
        </p:nvSpPr>
        <p:spPr/>
        <p:txBody>
          <a:bodyPr/>
          <a:lstStyle/>
          <a:p>
            <a:r>
              <a:rPr lang="en-US" dirty="0" smtClean="0"/>
              <a:t>01.07.2017</a:t>
            </a: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0916" y="835806"/>
            <a:ext cx="4365542" cy="5257490"/>
          </a:xfrm>
        </p:spPr>
      </p:pic>
      <p:sp>
        <p:nvSpPr>
          <p:cNvPr id="23" name="TextBox 22"/>
          <p:cNvSpPr txBox="1"/>
          <p:nvPr/>
        </p:nvSpPr>
        <p:spPr>
          <a:xfrm>
            <a:off x="468313" y="866467"/>
            <a:ext cx="1219200" cy="307777"/>
          </a:xfrm>
          <a:prstGeom prst="rect">
            <a:avLst/>
          </a:prstGeom>
          <a:noFill/>
        </p:spPr>
        <p:txBody>
          <a:bodyPr wrap="square" rtlCol="0">
            <a:spAutoFit/>
          </a:bodyPr>
          <a:lstStyle/>
          <a:p>
            <a:pPr algn="ctr"/>
            <a:r>
              <a:rPr lang="en-US" sz="1400" smtClean="0">
                <a:latin typeface="Calibri" charset="0"/>
                <a:ea typeface="Calibri" charset="0"/>
                <a:cs typeface="Calibri" charset="0"/>
              </a:rPr>
              <a:t>Area = 0.7814</a:t>
            </a:r>
            <a:endParaRPr lang="en-US" sz="1400" dirty="0">
              <a:latin typeface="Calibri" charset="0"/>
              <a:ea typeface="Calibri" charset="0"/>
              <a:cs typeface="Calibri" charset="0"/>
            </a:endParaRPr>
          </a:p>
        </p:txBody>
      </p:sp>
      <p:sp>
        <p:nvSpPr>
          <p:cNvPr id="7" name="TextBox 6"/>
          <p:cNvSpPr txBox="1"/>
          <p:nvPr/>
        </p:nvSpPr>
        <p:spPr>
          <a:xfrm>
            <a:off x="2486886" y="3286434"/>
            <a:ext cx="1930400" cy="307777"/>
          </a:xfrm>
          <a:prstGeom prst="rect">
            <a:avLst/>
          </a:prstGeom>
          <a:noFill/>
        </p:spPr>
        <p:txBody>
          <a:bodyPr wrap="square" rtlCol="0">
            <a:spAutoFit/>
          </a:bodyPr>
          <a:lstStyle/>
          <a:p>
            <a:r>
              <a:rPr lang="en-US" sz="1400" dirty="0" smtClean="0">
                <a:latin typeface="Calibri" charset="0"/>
                <a:ea typeface="Calibri" charset="0"/>
                <a:cs typeface="Calibri" charset="0"/>
              </a:rPr>
              <a:t>10 units per </a:t>
            </a:r>
            <a:r>
              <a:rPr lang="en-US" sz="1400" dirty="0" err="1" smtClean="0">
                <a:latin typeface="Calibri" charset="0"/>
                <a:ea typeface="Calibri" charset="0"/>
                <a:cs typeface="Calibri" charset="0"/>
              </a:rPr>
              <a:t>mls</a:t>
            </a:r>
            <a:endParaRPr lang="en-US" sz="1400" dirty="0">
              <a:latin typeface="Calibri" charset="0"/>
              <a:ea typeface="Calibri" charset="0"/>
              <a:cs typeface="Calibri" charset="0"/>
            </a:endParaRPr>
          </a:p>
        </p:txBody>
      </p:sp>
      <p:sp>
        <p:nvSpPr>
          <p:cNvPr id="15" name="TextBox 14"/>
          <p:cNvSpPr txBox="1"/>
          <p:nvPr/>
        </p:nvSpPr>
        <p:spPr>
          <a:xfrm>
            <a:off x="1643293" y="4508416"/>
            <a:ext cx="1930400" cy="307777"/>
          </a:xfrm>
          <a:prstGeom prst="rect">
            <a:avLst/>
          </a:prstGeom>
          <a:noFill/>
        </p:spPr>
        <p:txBody>
          <a:bodyPr wrap="square" rtlCol="0">
            <a:spAutoFit/>
          </a:bodyPr>
          <a:lstStyle/>
          <a:p>
            <a:r>
              <a:rPr lang="en-US" sz="1400" dirty="0" smtClean="0">
                <a:latin typeface="Calibri" charset="0"/>
                <a:ea typeface="Calibri" charset="0"/>
                <a:cs typeface="Calibri" charset="0"/>
              </a:rPr>
              <a:t>25 units per </a:t>
            </a:r>
            <a:r>
              <a:rPr lang="en-US" sz="1400" dirty="0" err="1" smtClean="0">
                <a:latin typeface="Calibri" charset="0"/>
                <a:ea typeface="Calibri" charset="0"/>
                <a:cs typeface="Calibri" charset="0"/>
              </a:rPr>
              <a:t>mls</a:t>
            </a:r>
            <a:endParaRPr lang="en-US" sz="1400" dirty="0">
              <a:latin typeface="Calibri" charset="0"/>
              <a:ea typeface="Calibri" charset="0"/>
              <a:cs typeface="Calibri" charset="0"/>
            </a:endParaRPr>
          </a:p>
        </p:txBody>
      </p:sp>
      <p:cxnSp>
        <p:nvCxnSpPr>
          <p:cNvPr id="10" name="Straight Arrow Connector 9"/>
          <p:cNvCxnSpPr>
            <a:stCxn id="15" idx="1"/>
          </p:cNvCxnSpPr>
          <p:nvPr/>
        </p:nvCxnSpPr>
        <p:spPr>
          <a:xfrm flipH="1" flipV="1">
            <a:off x="755577" y="3429002"/>
            <a:ext cx="887716" cy="1233303"/>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1"/>
          </p:cNvCxnSpPr>
          <p:nvPr/>
        </p:nvCxnSpPr>
        <p:spPr>
          <a:xfrm flipH="1" flipV="1">
            <a:off x="906322" y="2398240"/>
            <a:ext cx="1580564" cy="1042083"/>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1" name="Content Placeholder 10"/>
          <p:cNvGraphicFramePr>
            <a:graphicFrameLocks noGrp="1"/>
          </p:cNvGraphicFramePr>
          <p:nvPr>
            <p:ph sz="half" idx="2"/>
            <p:extLst>
              <p:ext uri="{D42A27DB-BD31-4B8C-83A1-F6EECF244321}">
                <p14:modId xmlns:p14="http://schemas.microsoft.com/office/powerpoint/2010/main" val="1389011345"/>
              </p:ext>
            </p:extLst>
          </p:nvPr>
        </p:nvGraphicFramePr>
        <p:xfrm>
          <a:off x="4273905" y="835806"/>
          <a:ext cx="4804620" cy="3436620"/>
        </p:xfrm>
        <a:graphic>
          <a:graphicData uri="http://schemas.openxmlformats.org/drawingml/2006/table">
            <a:tbl>
              <a:tblPr firstRow="1" bandRow="1">
                <a:tableStyleId>{2D5ABB26-0587-4C30-8999-92F81FD0307C}</a:tableStyleId>
              </a:tblPr>
              <a:tblGrid>
                <a:gridCol w="960924"/>
                <a:gridCol w="960924"/>
                <a:gridCol w="960924"/>
                <a:gridCol w="960924"/>
                <a:gridCol w="960924"/>
              </a:tblGrid>
              <a:tr h="370840">
                <a:tc>
                  <a:txBody>
                    <a:bodyPr/>
                    <a:lstStyle/>
                    <a:p>
                      <a:pPr algn="ctr" fontAlgn="b"/>
                      <a:r>
                        <a:rPr lang="en-US" sz="1400" b="1" u="none" strike="noStrike" dirty="0">
                          <a:effectLst/>
                          <a:latin typeface="Symbol" charset="2"/>
                          <a:ea typeface="Symbol" charset="2"/>
                          <a:cs typeface="Symbol" charset="2"/>
                        </a:rPr>
                        <a:t>a</a:t>
                      </a:r>
                      <a:r>
                        <a:rPr lang="en-US" sz="1400" b="1" u="none" strike="noStrike" dirty="0">
                          <a:effectLst/>
                        </a:rPr>
                        <a:t>C1q ab</a:t>
                      </a:r>
                      <a:endParaRPr lang="en-US" sz="1400" b="1" i="0" u="none" strike="noStrike" dirty="0">
                        <a:solidFill>
                          <a:srgbClr val="000000"/>
                        </a:solidFill>
                        <a:effectLst/>
                        <a:latin typeface="Calibri" charset="0"/>
                      </a:endParaRPr>
                    </a:p>
                  </a:txBody>
                  <a:tcPr marL="12700" marR="12700" marT="12700" marB="0" anchor="ctr"/>
                </a:tc>
                <a:tc>
                  <a:txBody>
                    <a:bodyPr/>
                    <a:lstStyle/>
                    <a:p>
                      <a:pPr algn="ctr" fontAlgn="b"/>
                      <a:r>
                        <a:rPr lang="en-US" sz="1400" b="1" u="none" strike="noStrike" dirty="0" smtClean="0">
                          <a:effectLst/>
                        </a:rPr>
                        <a:t>Sensitivity</a:t>
                      </a:r>
                      <a:endParaRPr lang="en-US" sz="1400" b="1" i="0" u="none" strike="noStrike" dirty="0">
                        <a:solidFill>
                          <a:srgbClr val="000000"/>
                        </a:solidFill>
                        <a:effectLst/>
                        <a:latin typeface="Calibri" charset="0"/>
                      </a:endParaRPr>
                    </a:p>
                  </a:txBody>
                  <a:tcPr marL="12700" marR="12700" marT="12700" marB="0" anchor="ctr"/>
                </a:tc>
                <a:tc>
                  <a:txBody>
                    <a:bodyPr/>
                    <a:lstStyle/>
                    <a:p>
                      <a:pPr algn="ctr" fontAlgn="b"/>
                      <a:r>
                        <a:rPr lang="en-US" sz="1400" b="1" u="none" strike="noStrike" dirty="0" smtClean="0">
                          <a:effectLst/>
                        </a:rPr>
                        <a:t>Specificity</a:t>
                      </a:r>
                      <a:endParaRPr lang="en-US" sz="1400" b="1" i="0" u="none" strike="noStrike" dirty="0">
                        <a:solidFill>
                          <a:srgbClr val="000000"/>
                        </a:solidFill>
                        <a:effectLst/>
                        <a:latin typeface="Calibri" charset="0"/>
                      </a:endParaRPr>
                    </a:p>
                  </a:txBody>
                  <a:tcPr marL="12700" marR="12700" marT="12700" marB="0" anchor="ctr"/>
                </a:tc>
                <a:tc>
                  <a:txBody>
                    <a:bodyPr/>
                    <a:lstStyle/>
                    <a:p>
                      <a:pPr algn="ctr" fontAlgn="b"/>
                      <a:r>
                        <a:rPr lang="en-US" sz="1400" b="1" u="none" strike="noStrike" dirty="0">
                          <a:effectLst/>
                        </a:rPr>
                        <a:t>*PVP+</a:t>
                      </a:r>
                      <a:endParaRPr lang="en-US" sz="1400" b="1" i="0" u="none" strike="noStrike" dirty="0">
                        <a:solidFill>
                          <a:srgbClr val="000000"/>
                        </a:solidFill>
                        <a:effectLst/>
                        <a:latin typeface="Calibri" charset="0"/>
                      </a:endParaRPr>
                    </a:p>
                  </a:txBody>
                  <a:tcPr marL="12700" marR="12700" marT="12700" marB="0" anchor="ctr"/>
                </a:tc>
                <a:tc>
                  <a:txBody>
                    <a:bodyPr/>
                    <a:lstStyle/>
                    <a:p>
                      <a:pPr algn="ctr" fontAlgn="b"/>
                      <a:r>
                        <a:rPr lang="en-US" sz="1400" b="1" u="none" strike="noStrike" dirty="0">
                          <a:effectLst/>
                        </a:rPr>
                        <a:t>*PVN-</a:t>
                      </a:r>
                      <a:endParaRPr lang="en-US" sz="1400" b="1" i="0" u="none" strike="noStrike" dirty="0">
                        <a:solidFill>
                          <a:srgbClr val="000000"/>
                        </a:solidFill>
                        <a:effectLst/>
                        <a:latin typeface="Calibri" charset="0"/>
                      </a:endParaRPr>
                    </a:p>
                  </a:txBody>
                  <a:tcPr marL="12700" marR="12700" marT="12700" marB="0" anchor="ctr"/>
                </a:tc>
              </a:tr>
              <a:tr h="370840">
                <a:tc>
                  <a:txBody>
                    <a:bodyPr/>
                    <a:lstStyle/>
                    <a:p>
                      <a:pPr algn="ctr" fontAlgn="b"/>
                      <a:r>
                        <a:rPr lang="en-US" sz="1000" u="none" strike="noStrike" dirty="0">
                          <a:effectLst/>
                        </a:rPr>
                        <a:t>Units/ml</a:t>
                      </a:r>
                      <a:endParaRPr lang="en-US" sz="1000" b="1" i="0" u="none" strike="noStrike" dirty="0">
                        <a:solidFill>
                          <a:srgbClr val="000000"/>
                        </a:solidFill>
                        <a:effectLst/>
                        <a:latin typeface="Calibri" charset="0"/>
                      </a:endParaRPr>
                    </a:p>
                  </a:txBody>
                  <a:tcPr marL="12700" marR="12700" marT="12700" marB="0" anchor="ctr">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 SLE </a:t>
                      </a:r>
                      <a:r>
                        <a:rPr lang="en-US" sz="1000" u="none" strike="noStrike" dirty="0" smtClean="0">
                          <a:effectLst/>
                        </a:rPr>
                        <a:t>in</a:t>
                      </a:r>
                      <a:r>
                        <a:rPr lang="en-US" sz="1000" u="none" strike="noStrike" baseline="0" dirty="0" smtClean="0">
                          <a:effectLst/>
                        </a:rPr>
                        <a:t> true positive (TP)</a:t>
                      </a:r>
                      <a:endParaRPr lang="en-US" sz="1000" b="1" i="0" u="none" strike="noStrike" dirty="0">
                        <a:solidFill>
                          <a:srgbClr val="000000"/>
                        </a:solidFill>
                        <a:effectLst/>
                        <a:latin typeface="Calibri" charset="0"/>
                      </a:endParaRPr>
                    </a:p>
                  </a:txBody>
                  <a:tcPr marL="12700" marR="12700" marT="12700" marB="0" anchor="ctr">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 non SLE </a:t>
                      </a:r>
                      <a:r>
                        <a:rPr lang="en-US" sz="1000" u="none" strike="noStrike" dirty="0" smtClean="0">
                          <a:effectLst/>
                        </a:rPr>
                        <a:t>in</a:t>
                      </a:r>
                      <a:r>
                        <a:rPr lang="en-US" sz="1000" u="none" strike="noStrike" baseline="0" dirty="0" smtClean="0">
                          <a:effectLst/>
                        </a:rPr>
                        <a:t> true negative (TN)</a:t>
                      </a:r>
                      <a:endParaRPr lang="en-US" sz="1000" b="1" i="0" u="none" strike="noStrike" dirty="0">
                        <a:solidFill>
                          <a:srgbClr val="000000"/>
                        </a:solidFill>
                        <a:effectLst/>
                        <a:latin typeface="Calibri" charset="0"/>
                      </a:endParaRPr>
                    </a:p>
                  </a:txBody>
                  <a:tcPr marL="12700" marR="12700" marT="12700" marB="0" anchor="ctr">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[TP/(TP+FP)]%</a:t>
                      </a:r>
                      <a:endParaRPr lang="en-US" sz="1000" b="1" i="0" u="none" strike="noStrike" dirty="0">
                        <a:solidFill>
                          <a:srgbClr val="000000"/>
                        </a:solidFill>
                        <a:effectLst/>
                        <a:latin typeface="Calibri" charset="0"/>
                      </a:endParaRPr>
                    </a:p>
                  </a:txBody>
                  <a:tcPr marL="12700" marR="12700" marT="12700" marB="0" anchor="ctr">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[TN/(TN+FN)]%</a:t>
                      </a:r>
                      <a:endParaRPr lang="en-US" sz="1000" b="1" i="0" u="none" strike="noStrike" dirty="0">
                        <a:solidFill>
                          <a:srgbClr val="000000"/>
                        </a:solidFill>
                        <a:effectLst/>
                        <a:latin typeface="Calibri" charset="0"/>
                      </a:endParaRPr>
                    </a:p>
                  </a:txBody>
                  <a:tcPr marL="12700" marR="12700" marT="12700" marB="0" anchor="ctr">
                    <a:lnB w="12700" cap="flat" cmpd="sng" algn="ctr">
                      <a:solidFill>
                        <a:schemeClr val="tx1"/>
                      </a:solidFill>
                      <a:prstDash val="solid"/>
                      <a:round/>
                      <a:headEnd type="none" w="med" len="med"/>
                      <a:tailEnd type="none" w="med" len="med"/>
                    </a:lnB>
                  </a:tcPr>
                </a:tc>
              </a:tr>
              <a:tr h="370840">
                <a:tc>
                  <a:txBody>
                    <a:bodyPr/>
                    <a:lstStyle/>
                    <a:p>
                      <a:pPr algn="ctr" fontAlgn="b"/>
                      <a:r>
                        <a:rPr lang="en-US" sz="1200" u="none" strike="noStrike">
                          <a:effectLst/>
                        </a:rPr>
                        <a:t>5</a:t>
                      </a:r>
                      <a:endParaRPr lang="en-US" sz="1200" b="0" i="0" u="none" strike="noStrike">
                        <a:solidFill>
                          <a:srgbClr val="000000"/>
                        </a:solidFill>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a:effectLst/>
                        </a:rPr>
                        <a:t>89.3</a:t>
                      </a:r>
                      <a:endParaRPr lang="en-US" sz="1200" b="0" i="0" u="none" strike="noStrike" dirty="0">
                        <a:solidFill>
                          <a:srgbClr val="000000"/>
                        </a:solidFill>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a:effectLst/>
                        </a:rPr>
                        <a:t>24.2</a:t>
                      </a:r>
                      <a:endParaRPr lang="en-US" sz="1200" b="0" i="0" u="none" strike="noStrike" dirty="0">
                        <a:solidFill>
                          <a:srgbClr val="000000"/>
                        </a:solidFill>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a:effectLst/>
                        </a:rPr>
                        <a:t>66.7</a:t>
                      </a:r>
                      <a:endParaRPr lang="en-US" sz="1200" b="0" i="0" u="none" strike="noStrike" dirty="0">
                        <a:solidFill>
                          <a:srgbClr val="000000"/>
                        </a:solidFill>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a:effectLst/>
                        </a:rPr>
                        <a:t>57.1</a:t>
                      </a:r>
                      <a:endParaRPr lang="en-US" sz="1200" b="0" i="0" u="none" strike="noStrike" dirty="0">
                        <a:solidFill>
                          <a:srgbClr val="000000"/>
                        </a:solidFill>
                        <a:effectLst/>
                        <a:latin typeface="Calibri" charset="0"/>
                      </a:endParaRPr>
                    </a:p>
                  </a:txBody>
                  <a:tcPr marL="12700" marR="12700" marT="12700" marB="0" anchor="b">
                    <a:lnT w="12700" cap="flat" cmpd="sng" algn="ctr">
                      <a:solidFill>
                        <a:schemeClr val="tx1"/>
                      </a:solidFill>
                      <a:prstDash val="solid"/>
                      <a:round/>
                      <a:headEnd type="none" w="med" len="med"/>
                      <a:tailEnd type="none" w="med" len="med"/>
                    </a:lnT>
                  </a:tcPr>
                </a:tc>
              </a:tr>
              <a:tr h="370840">
                <a:tc>
                  <a:txBody>
                    <a:bodyPr/>
                    <a:lstStyle/>
                    <a:p>
                      <a:pPr algn="ctr" fontAlgn="b"/>
                      <a:r>
                        <a:rPr lang="en-US" sz="1200" u="none" strike="noStrike" dirty="0">
                          <a:effectLst/>
                        </a:rPr>
                        <a:t>10</a:t>
                      </a:r>
                      <a:endParaRPr lang="en-US" sz="1200" b="0" i="0" u="none" strike="noStrike" dirty="0">
                        <a:solidFill>
                          <a:srgbClr val="000000"/>
                        </a:solidFill>
                        <a:effectLst/>
                        <a:latin typeface="Calibri" charset="0"/>
                      </a:endParaRPr>
                    </a:p>
                  </a:txBody>
                  <a:tcPr marL="12700" marR="12700" marT="12700" marB="0" anchor="b">
                    <a:solidFill>
                      <a:schemeClr val="accent1">
                        <a:lumMod val="20000"/>
                        <a:lumOff val="80000"/>
                      </a:schemeClr>
                    </a:solidFill>
                  </a:tcPr>
                </a:tc>
                <a:tc>
                  <a:txBody>
                    <a:bodyPr/>
                    <a:lstStyle/>
                    <a:p>
                      <a:pPr algn="ctr" fontAlgn="b"/>
                      <a:r>
                        <a:rPr lang="en-US" sz="1200" u="none" strike="noStrike" dirty="0">
                          <a:effectLst/>
                        </a:rPr>
                        <a:t>69.6</a:t>
                      </a:r>
                      <a:endParaRPr lang="en-US" sz="1200" b="0" i="0" u="none" strike="noStrike" dirty="0">
                        <a:solidFill>
                          <a:srgbClr val="000000"/>
                        </a:solidFill>
                        <a:effectLst/>
                        <a:latin typeface="Calibri" charset="0"/>
                      </a:endParaRPr>
                    </a:p>
                  </a:txBody>
                  <a:tcPr marL="12700" marR="12700" marT="12700" marB="0" anchor="b">
                    <a:solidFill>
                      <a:schemeClr val="accent1">
                        <a:lumMod val="20000"/>
                        <a:lumOff val="80000"/>
                      </a:schemeClr>
                    </a:solidFill>
                  </a:tcPr>
                </a:tc>
                <a:tc>
                  <a:txBody>
                    <a:bodyPr/>
                    <a:lstStyle/>
                    <a:p>
                      <a:pPr algn="ctr" fontAlgn="b"/>
                      <a:r>
                        <a:rPr lang="en-US" sz="1200" u="none" strike="noStrike" dirty="0">
                          <a:effectLst/>
                        </a:rPr>
                        <a:t>84.8</a:t>
                      </a:r>
                      <a:endParaRPr lang="en-US" sz="1200" b="0" i="0" u="none" strike="noStrike" dirty="0">
                        <a:solidFill>
                          <a:srgbClr val="000000"/>
                        </a:solidFill>
                        <a:effectLst/>
                        <a:latin typeface="Calibri" charset="0"/>
                      </a:endParaRPr>
                    </a:p>
                  </a:txBody>
                  <a:tcPr marL="12700" marR="12700" marT="12700" marB="0" anchor="b">
                    <a:solidFill>
                      <a:schemeClr val="accent1">
                        <a:lumMod val="20000"/>
                        <a:lumOff val="80000"/>
                      </a:schemeClr>
                    </a:solidFill>
                  </a:tcPr>
                </a:tc>
                <a:tc>
                  <a:txBody>
                    <a:bodyPr/>
                    <a:lstStyle/>
                    <a:p>
                      <a:pPr algn="ctr" fontAlgn="b"/>
                      <a:r>
                        <a:rPr lang="en-US" sz="1200" u="none" strike="noStrike" dirty="0">
                          <a:effectLst/>
                        </a:rPr>
                        <a:t>88.6</a:t>
                      </a:r>
                      <a:endParaRPr lang="en-US" sz="1200" b="0" i="0" u="none" strike="noStrike" dirty="0">
                        <a:solidFill>
                          <a:srgbClr val="000000"/>
                        </a:solidFill>
                        <a:effectLst/>
                        <a:latin typeface="Calibri" charset="0"/>
                      </a:endParaRPr>
                    </a:p>
                  </a:txBody>
                  <a:tcPr marL="12700" marR="12700" marT="12700" marB="0" anchor="b">
                    <a:solidFill>
                      <a:schemeClr val="accent1">
                        <a:lumMod val="20000"/>
                        <a:lumOff val="80000"/>
                      </a:schemeClr>
                    </a:solidFill>
                  </a:tcPr>
                </a:tc>
                <a:tc>
                  <a:txBody>
                    <a:bodyPr/>
                    <a:lstStyle/>
                    <a:p>
                      <a:pPr algn="ctr" fontAlgn="b"/>
                      <a:r>
                        <a:rPr lang="en-US" sz="1200" u="none" strike="noStrike" dirty="0">
                          <a:effectLst/>
                        </a:rPr>
                        <a:t>62.2</a:t>
                      </a:r>
                      <a:endParaRPr lang="en-US" sz="1200" b="0" i="0" u="none" strike="noStrike" dirty="0">
                        <a:solidFill>
                          <a:srgbClr val="000000"/>
                        </a:solidFill>
                        <a:effectLst/>
                        <a:latin typeface="Calibri" charset="0"/>
                      </a:endParaRPr>
                    </a:p>
                  </a:txBody>
                  <a:tcPr marL="12700" marR="12700" marT="12700" marB="0" anchor="b">
                    <a:solidFill>
                      <a:schemeClr val="accent1">
                        <a:lumMod val="20000"/>
                        <a:lumOff val="80000"/>
                      </a:schemeClr>
                    </a:solidFill>
                  </a:tcPr>
                </a:tc>
              </a:tr>
              <a:tr h="370840">
                <a:tc>
                  <a:txBody>
                    <a:bodyPr/>
                    <a:lstStyle/>
                    <a:p>
                      <a:pPr algn="ctr" fontAlgn="b"/>
                      <a:r>
                        <a:rPr lang="en-US" sz="1200" b="1" u="none" strike="noStrike" dirty="0">
                          <a:effectLst/>
                        </a:rPr>
                        <a:t>20</a:t>
                      </a:r>
                      <a:endParaRPr lang="en-US" sz="1200" b="1" i="0" u="none" strike="noStrike" dirty="0">
                        <a:solidFill>
                          <a:srgbClr val="000000"/>
                        </a:solidFill>
                        <a:effectLst/>
                        <a:latin typeface="Calibri" charset="0"/>
                      </a:endParaRPr>
                    </a:p>
                  </a:txBody>
                  <a:tcPr marL="12700" marR="12700" marT="12700" marB="0" anchor="b">
                    <a:solidFill>
                      <a:schemeClr val="accent1">
                        <a:lumMod val="60000"/>
                        <a:lumOff val="40000"/>
                      </a:schemeClr>
                    </a:solidFill>
                  </a:tcPr>
                </a:tc>
                <a:tc>
                  <a:txBody>
                    <a:bodyPr/>
                    <a:lstStyle/>
                    <a:p>
                      <a:pPr algn="ctr" fontAlgn="b"/>
                      <a:r>
                        <a:rPr lang="en-US" sz="1200" b="1" u="none" strike="noStrike" dirty="0">
                          <a:effectLst/>
                        </a:rPr>
                        <a:t>57.1</a:t>
                      </a:r>
                      <a:endParaRPr lang="en-US" sz="1200" b="1" i="0" u="none" strike="noStrike" dirty="0">
                        <a:solidFill>
                          <a:srgbClr val="000000"/>
                        </a:solidFill>
                        <a:effectLst/>
                        <a:latin typeface="Calibri" charset="0"/>
                      </a:endParaRPr>
                    </a:p>
                  </a:txBody>
                  <a:tcPr marL="12700" marR="12700" marT="12700" marB="0" anchor="b">
                    <a:solidFill>
                      <a:schemeClr val="accent1">
                        <a:lumMod val="60000"/>
                        <a:lumOff val="40000"/>
                      </a:schemeClr>
                    </a:solidFill>
                  </a:tcPr>
                </a:tc>
                <a:tc>
                  <a:txBody>
                    <a:bodyPr/>
                    <a:lstStyle/>
                    <a:p>
                      <a:pPr algn="ctr" fontAlgn="b"/>
                      <a:r>
                        <a:rPr lang="en-US" sz="1200" b="1" u="none" strike="noStrike" dirty="0">
                          <a:effectLst/>
                        </a:rPr>
                        <a:t>90.9</a:t>
                      </a:r>
                      <a:endParaRPr lang="en-US" sz="1200" b="1" i="0" u="none" strike="noStrike" dirty="0">
                        <a:solidFill>
                          <a:srgbClr val="000000"/>
                        </a:solidFill>
                        <a:effectLst/>
                        <a:latin typeface="Calibri" charset="0"/>
                      </a:endParaRPr>
                    </a:p>
                  </a:txBody>
                  <a:tcPr marL="12700" marR="12700" marT="12700" marB="0" anchor="b">
                    <a:solidFill>
                      <a:schemeClr val="accent1">
                        <a:lumMod val="60000"/>
                        <a:lumOff val="40000"/>
                      </a:schemeClr>
                    </a:solidFill>
                  </a:tcPr>
                </a:tc>
                <a:tc>
                  <a:txBody>
                    <a:bodyPr/>
                    <a:lstStyle/>
                    <a:p>
                      <a:pPr algn="ctr" fontAlgn="b"/>
                      <a:r>
                        <a:rPr lang="en-US" sz="1200" b="1" u="none" strike="noStrike" dirty="0">
                          <a:effectLst/>
                        </a:rPr>
                        <a:t>91.4</a:t>
                      </a:r>
                      <a:endParaRPr lang="en-US" sz="1200" b="1" i="0" u="none" strike="noStrike" dirty="0">
                        <a:solidFill>
                          <a:srgbClr val="000000"/>
                        </a:solidFill>
                        <a:effectLst/>
                        <a:latin typeface="Calibri" charset="0"/>
                      </a:endParaRPr>
                    </a:p>
                  </a:txBody>
                  <a:tcPr marL="12700" marR="12700" marT="12700" marB="0" anchor="b">
                    <a:solidFill>
                      <a:schemeClr val="accent1">
                        <a:lumMod val="60000"/>
                        <a:lumOff val="40000"/>
                      </a:schemeClr>
                    </a:solidFill>
                  </a:tcPr>
                </a:tc>
                <a:tc>
                  <a:txBody>
                    <a:bodyPr/>
                    <a:lstStyle/>
                    <a:p>
                      <a:pPr algn="ctr" fontAlgn="b"/>
                      <a:r>
                        <a:rPr lang="en-US" sz="1200" b="1" u="none" strike="noStrike" dirty="0">
                          <a:effectLst/>
                        </a:rPr>
                        <a:t>55.6</a:t>
                      </a:r>
                      <a:endParaRPr lang="en-US" sz="1200" b="1" i="0" u="none" strike="noStrike" dirty="0">
                        <a:solidFill>
                          <a:srgbClr val="000000"/>
                        </a:solidFill>
                        <a:effectLst/>
                        <a:latin typeface="Calibri" charset="0"/>
                      </a:endParaRPr>
                    </a:p>
                  </a:txBody>
                  <a:tcPr marL="12700" marR="12700" marT="12700" marB="0" anchor="b">
                    <a:solidFill>
                      <a:schemeClr val="accent1">
                        <a:lumMod val="60000"/>
                        <a:lumOff val="40000"/>
                      </a:schemeClr>
                    </a:solidFill>
                  </a:tcPr>
                </a:tc>
              </a:tr>
              <a:tr h="370840">
                <a:tc>
                  <a:txBody>
                    <a:bodyPr/>
                    <a:lstStyle/>
                    <a:p>
                      <a:pPr algn="ctr" fontAlgn="b"/>
                      <a:r>
                        <a:rPr lang="en-US" sz="1200" u="none" strike="noStrike" dirty="0">
                          <a:effectLst/>
                        </a:rPr>
                        <a:t>25</a:t>
                      </a:r>
                      <a:endParaRPr lang="en-US" sz="1200" b="0" i="0" u="none" strike="noStrike" dirty="0">
                        <a:solidFill>
                          <a:srgbClr val="000000"/>
                        </a:solidFill>
                        <a:effectLst/>
                        <a:latin typeface="Calibri" charset="0"/>
                      </a:endParaRPr>
                    </a:p>
                  </a:txBody>
                  <a:tcPr marL="12700" marR="12700" marT="12700" marB="0" anchor="b">
                    <a:solidFill>
                      <a:schemeClr val="accent1">
                        <a:lumMod val="20000"/>
                        <a:lumOff val="80000"/>
                      </a:schemeClr>
                    </a:solidFill>
                  </a:tcPr>
                </a:tc>
                <a:tc>
                  <a:txBody>
                    <a:bodyPr/>
                    <a:lstStyle/>
                    <a:p>
                      <a:pPr algn="ctr" fontAlgn="b"/>
                      <a:r>
                        <a:rPr lang="en-US" sz="1200" u="none" strike="noStrike" dirty="0">
                          <a:effectLst/>
                        </a:rPr>
                        <a:t>50.0</a:t>
                      </a:r>
                      <a:endParaRPr lang="en-US" sz="1200" b="0" i="0" u="none" strike="noStrike" dirty="0">
                        <a:solidFill>
                          <a:srgbClr val="000000"/>
                        </a:solidFill>
                        <a:effectLst/>
                        <a:latin typeface="Calibri" charset="0"/>
                      </a:endParaRPr>
                    </a:p>
                  </a:txBody>
                  <a:tcPr marL="12700" marR="12700" marT="12700" marB="0" anchor="b">
                    <a:solidFill>
                      <a:schemeClr val="accent1">
                        <a:lumMod val="20000"/>
                        <a:lumOff val="80000"/>
                      </a:schemeClr>
                    </a:solidFill>
                  </a:tcPr>
                </a:tc>
                <a:tc>
                  <a:txBody>
                    <a:bodyPr/>
                    <a:lstStyle/>
                    <a:p>
                      <a:pPr algn="ctr" fontAlgn="b"/>
                      <a:r>
                        <a:rPr lang="en-US" sz="1200" u="none" strike="noStrike" dirty="0">
                          <a:effectLst/>
                        </a:rPr>
                        <a:t>90.9</a:t>
                      </a:r>
                      <a:endParaRPr lang="en-US" sz="1200" b="0" i="0" u="none" strike="noStrike" dirty="0">
                        <a:solidFill>
                          <a:srgbClr val="000000"/>
                        </a:solidFill>
                        <a:effectLst/>
                        <a:latin typeface="Calibri" charset="0"/>
                      </a:endParaRPr>
                    </a:p>
                  </a:txBody>
                  <a:tcPr marL="12700" marR="12700" marT="12700" marB="0" anchor="b">
                    <a:solidFill>
                      <a:schemeClr val="accent1">
                        <a:lumMod val="20000"/>
                        <a:lumOff val="80000"/>
                      </a:schemeClr>
                    </a:solidFill>
                  </a:tcPr>
                </a:tc>
                <a:tc>
                  <a:txBody>
                    <a:bodyPr/>
                    <a:lstStyle/>
                    <a:p>
                      <a:pPr algn="ctr" fontAlgn="b"/>
                      <a:r>
                        <a:rPr lang="en-US" sz="1200" u="none" strike="noStrike" dirty="0">
                          <a:effectLst/>
                        </a:rPr>
                        <a:t>90.3</a:t>
                      </a:r>
                      <a:endParaRPr lang="en-US" sz="1200" b="0" i="0" u="none" strike="noStrike" dirty="0">
                        <a:solidFill>
                          <a:srgbClr val="000000"/>
                        </a:solidFill>
                        <a:effectLst/>
                        <a:latin typeface="Calibri" charset="0"/>
                      </a:endParaRPr>
                    </a:p>
                  </a:txBody>
                  <a:tcPr marL="12700" marR="12700" marT="12700" marB="0" anchor="b">
                    <a:solidFill>
                      <a:schemeClr val="accent1">
                        <a:lumMod val="20000"/>
                        <a:lumOff val="80000"/>
                      </a:schemeClr>
                    </a:solidFill>
                  </a:tcPr>
                </a:tc>
                <a:tc>
                  <a:txBody>
                    <a:bodyPr/>
                    <a:lstStyle/>
                    <a:p>
                      <a:pPr algn="ctr" fontAlgn="b"/>
                      <a:r>
                        <a:rPr lang="en-US" sz="1200" u="none" strike="noStrike" dirty="0">
                          <a:effectLst/>
                        </a:rPr>
                        <a:t>51.7</a:t>
                      </a:r>
                      <a:endParaRPr lang="en-US" sz="1200" b="0" i="0" u="none" strike="noStrike" dirty="0">
                        <a:solidFill>
                          <a:srgbClr val="000000"/>
                        </a:solidFill>
                        <a:effectLst/>
                        <a:latin typeface="Calibri" charset="0"/>
                      </a:endParaRPr>
                    </a:p>
                  </a:txBody>
                  <a:tcPr marL="12700" marR="12700" marT="12700" marB="0" anchor="b">
                    <a:solidFill>
                      <a:schemeClr val="accent1">
                        <a:lumMod val="20000"/>
                        <a:lumOff val="80000"/>
                      </a:schemeClr>
                    </a:solidFill>
                  </a:tcPr>
                </a:tc>
              </a:tr>
              <a:tr h="370840">
                <a:tc>
                  <a:txBody>
                    <a:bodyPr/>
                    <a:lstStyle/>
                    <a:p>
                      <a:pPr algn="ctr" fontAlgn="b"/>
                      <a:r>
                        <a:rPr lang="en-US" sz="1200" u="none" strike="noStrike">
                          <a:effectLst/>
                        </a:rPr>
                        <a:t>30</a:t>
                      </a:r>
                      <a:endParaRPr lang="en-US" sz="1200" b="0" i="0" u="none" strike="noStrike">
                        <a:solidFill>
                          <a:srgbClr val="000000"/>
                        </a:solidFill>
                        <a:effectLst/>
                        <a:latin typeface="Calibri" charset="0"/>
                      </a:endParaRPr>
                    </a:p>
                  </a:txBody>
                  <a:tcPr marL="12700" marR="12700" marT="12700" marB="0" anchor="b"/>
                </a:tc>
                <a:tc>
                  <a:txBody>
                    <a:bodyPr/>
                    <a:lstStyle/>
                    <a:p>
                      <a:pPr algn="ctr" fontAlgn="b"/>
                      <a:r>
                        <a:rPr lang="en-US" sz="1200" u="none" strike="noStrike">
                          <a:effectLst/>
                        </a:rPr>
                        <a:t>41.1</a:t>
                      </a:r>
                      <a:endParaRPr lang="en-US" sz="1200" b="0" i="0" u="none" strike="noStrike">
                        <a:solidFill>
                          <a:srgbClr val="000000"/>
                        </a:solidFill>
                        <a:effectLst/>
                        <a:latin typeface="Calibri" charset="0"/>
                      </a:endParaRPr>
                    </a:p>
                  </a:txBody>
                  <a:tcPr marL="12700" marR="12700" marT="12700" marB="0" anchor="b"/>
                </a:tc>
                <a:tc>
                  <a:txBody>
                    <a:bodyPr/>
                    <a:lstStyle/>
                    <a:p>
                      <a:pPr algn="ctr" fontAlgn="b"/>
                      <a:r>
                        <a:rPr lang="en-US" sz="1200" u="none" strike="noStrike">
                          <a:effectLst/>
                        </a:rPr>
                        <a:t>90.9</a:t>
                      </a:r>
                      <a:endParaRPr lang="en-US" sz="1200" b="0" i="0" u="none" strike="noStrike">
                        <a:solidFill>
                          <a:srgbClr val="000000"/>
                        </a:solidFill>
                        <a:effectLst/>
                        <a:latin typeface="Calibri" charset="0"/>
                      </a:endParaRPr>
                    </a:p>
                  </a:txBody>
                  <a:tcPr marL="12700" marR="12700" marT="12700" marB="0" anchor="b"/>
                </a:tc>
                <a:tc>
                  <a:txBody>
                    <a:bodyPr/>
                    <a:lstStyle/>
                    <a:p>
                      <a:pPr algn="ctr" fontAlgn="b"/>
                      <a:r>
                        <a:rPr lang="en-US" sz="1200" u="none" strike="noStrike" dirty="0">
                          <a:effectLst/>
                        </a:rPr>
                        <a:t>88.5</a:t>
                      </a:r>
                      <a:endParaRPr lang="en-US" sz="1200" b="0" i="0" u="none" strike="noStrike" dirty="0">
                        <a:solidFill>
                          <a:srgbClr val="000000"/>
                        </a:solidFill>
                        <a:effectLst/>
                        <a:latin typeface="Calibri" charset="0"/>
                      </a:endParaRPr>
                    </a:p>
                  </a:txBody>
                  <a:tcPr marL="12700" marR="12700" marT="12700" marB="0" anchor="b"/>
                </a:tc>
                <a:tc>
                  <a:txBody>
                    <a:bodyPr/>
                    <a:lstStyle/>
                    <a:p>
                      <a:pPr algn="ctr" fontAlgn="b"/>
                      <a:r>
                        <a:rPr lang="en-US" sz="1200" u="none" strike="noStrike" dirty="0">
                          <a:effectLst/>
                        </a:rPr>
                        <a:t>47.6</a:t>
                      </a:r>
                      <a:endParaRPr lang="en-US" sz="1200" b="0" i="0" u="none" strike="noStrike" dirty="0">
                        <a:solidFill>
                          <a:srgbClr val="000000"/>
                        </a:solidFill>
                        <a:effectLst/>
                        <a:latin typeface="Calibri" charset="0"/>
                      </a:endParaRPr>
                    </a:p>
                  </a:txBody>
                  <a:tcPr marL="12700" marR="12700" marT="12700" marB="0" anchor="b"/>
                </a:tc>
              </a:tr>
              <a:tr h="370840">
                <a:tc>
                  <a:txBody>
                    <a:bodyPr/>
                    <a:lstStyle/>
                    <a:p>
                      <a:pPr algn="ctr" fontAlgn="b"/>
                      <a:r>
                        <a:rPr lang="en-US" sz="1200" u="none" strike="noStrike">
                          <a:effectLst/>
                        </a:rPr>
                        <a:t>40</a:t>
                      </a:r>
                      <a:endParaRPr lang="en-US" sz="1200" b="0" i="0" u="none" strike="noStrike">
                        <a:solidFill>
                          <a:srgbClr val="000000"/>
                        </a:solidFill>
                        <a:effectLst/>
                        <a:latin typeface="Calibri" charset="0"/>
                      </a:endParaRPr>
                    </a:p>
                  </a:txBody>
                  <a:tcPr marL="12700" marR="12700" marT="12700" marB="0" anchor="b"/>
                </a:tc>
                <a:tc>
                  <a:txBody>
                    <a:bodyPr/>
                    <a:lstStyle/>
                    <a:p>
                      <a:pPr algn="ctr" fontAlgn="b"/>
                      <a:r>
                        <a:rPr lang="en-US" sz="1200" u="none" strike="noStrike" dirty="0">
                          <a:effectLst/>
                        </a:rPr>
                        <a:t>33.9</a:t>
                      </a:r>
                      <a:endParaRPr lang="en-US" sz="1200" b="0" i="0" u="none" strike="noStrike" dirty="0">
                        <a:solidFill>
                          <a:srgbClr val="000000"/>
                        </a:solidFill>
                        <a:effectLst/>
                        <a:latin typeface="Calibri" charset="0"/>
                      </a:endParaRPr>
                    </a:p>
                  </a:txBody>
                  <a:tcPr marL="12700" marR="12700" marT="12700" marB="0" anchor="b"/>
                </a:tc>
                <a:tc>
                  <a:txBody>
                    <a:bodyPr/>
                    <a:lstStyle/>
                    <a:p>
                      <a:pPr algn="ctr" fontAlgn="b"/>
                      <a:r>
                        <a:rPr lang="en-US" sz="1200" u="none" strike="noStrike">
                          <a:effectLst/>
                        </a:rPr>
                        <a:t>93.9</a:t>
                      </a:r>
                      <a:endParaRPr lang="en-US" sz="1200" b="0" i="0" u="none" strike="noStrike">
                        <a:solidFill>
                          <a:srgbClr val="000000"/>
                        </a:solidFill>
                        <a:effectLst/>
                        <a:latin typeface="Calibri" charset="0"/>
                      </a:endParaRPr>
                    </a:p>
                  </a:txBody>
                  <a:tcPr marL="12700" marR="12700" marT="12700" marB="0" anchor="b"/>
                </a:tc>
                <a:tc>
                  <a:txBody>
                    <a:bodyPr/>
                    <a:lstStyle/>
                    <a:p>
                      <a:pPr algn="ctr" fontAlgn="b"/>
                      <a:r>
                        <a:rPr lang="en-US" sz="1200" u="none" strike="noStrike">
                          <a:effectLst/>
                        </a:rPr>
                        <a:t>90.5</a:t>
                      </a:r>
                      <a:endParaRPr lang="en-US" sz="1200" b="0" i="0" u="none" strike="noStrike">
                        <a:solidFill>
                          <a:srgbClr val="000000"/>
                        </a:solidFill>
                        <a:effectLst/>
                        <a:latin typeface="Calibri" charset="0"/>
                      </a:endParaRPr>
                    </a:p>
                  </a:txBody>
                  <a:tcPr marL="12700" marR="12700" marT="12700" marB="0" anchor="b"/>
                </a:tc>
                <a:tc>
                  <a:txBody>
                    <a:bodyPr/>
                    <a:lstStyle/>
                    <a:p>
                      <a:pPr algn="ctr" fontAlgn="b"/>
                      <a:r>
                        <a:rPr lang="en-US" sz="1200" u="none" strike="noStrike" dirty="0">
                          <a:effectLst/>
                        </a:rPr>
                        <a:t>45.6</a:t>
                      </a:r>
                      <a:endParaRPr lang="en-US" sz="1200" b="0" i="0" u="none" strike="noStrike" dirty="0">
                        <a:solidFill>
                          <a:srgbClr val="000000"/>
                        </a:solidFill>
                        <a:effectLst/>
                        <a:latin typeface="Calibri" charset="0"/>
                      </a:endParaRPr>
                    </a:p>
                  </a:txBody>
                  <a:tcPr marL="12700" marR="12700" marT="12700" marB="0" anchor="b"/>
                </a:tc>
              </a:tr>
              <a:tr h="370840">
                <a:tc>
                  <a:txBody>
                    <a:bodyPr/>
                    <a:lstStyle/>
                    <a:p>
                      <a:pPr algn="ctr" fontAlgn="b"/>
                      <a:r>
                        <a:rPr lang="en-US" sz="1200" u="none" strike="noStrike" dirty="0">
                          <a:effectLst/>
                        </a:rPr>
                        <a:t>110</a:t>
                      </a:r>
                      <a:endParaRPr lang="en-US" sz="1200" b="0" i="0" u="none" strike="noStrike" dirty="0">
                        <a:solidFill>
                          <a:srgbClr val="000000"/>
                        </a:solidFill>
                        <a:effectLst/>
                        <a:latin typeface="Calibri" charset="0"/>
                      </a:endParaRPr>
                    </a:p>
                  </a:txBody>
                  <a:tcPr marL="12700" marR="12700" marT="12700" marB="0" anchor="b">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16.1</a:t>
                      </a:r>
                      <a:endParaRPr lang="en-US" sz="1200" b="0" i="0" u="none" strike="noStrike" dirty="0">
                        <a:solidFill>
                          <a:srgbClr val="000000"/>
                        </a:solidFill>
                        <a:effectLst/>
                        <a:latin typeface="Calibri" charset="0"/>
                      </a:endParaRPr>
                    </a:p>
                  </a:txBody>
                  <a:tcPr marL="12700" marR="12700" marT="12700" marB="0" anchor="b">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100.0</a:t>
                      </a:r>
                      <a:endParaRPr lang="en-US" sz="1200" b="0" i="0" u="none" strike="noStrike" dirty="0">
                        <a:solidFill>
                          <a:srgbClr val="000000"/>
                        </a:solidFill>
                        <a:effectLst/>
                        <a:latin typeface="Calibri" charset="0"/>
                      </a:endParaRPr>
                    </a:p>
                  </a:txBody>
                  <a:tcPr marL="12700" marR="12700" marT="12700" marB="0" anchor="b">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100.0</a:t>
                      </a:r>
                      <a:endParaRPr lang="en-US" sz="1200" b="0" i="0" u="none" strike="noStrike" dirty="0">
                        <a:solidFill>
                          <a:srgbClr val="000000"/>
                        </a:solidFill>
                        <a:effectLst/>
                        <a:latin typeface="Calibri" charset="0"/>
                      </a:endParaRPr>
                    </a:p>
                  </a:txBody>
                  <a:tcPr marL="12700" marR="12700" marT="12700" marB="0" anchor="b">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41.3</a:t>
                      </a:r>
                      <a:endParaRPr lang="en-US" sz="1200" b="0" i="0" u="none" strike="noStrike" dirty="0">
                        <a:solidFill>
                          <a:srgbClr val="000000"/>
                        </a:solidFill>
                        <a:effectLst/>
                        <a:latin typeface="Calibri" charset="0"/>
                      </a:endParaRPr>
                    </a:p>
                  </a:txBody>
                  <a:tcPr marL="12700" marR="12700" marT="12700" marB="0" anchor="b">
                    <a:lnB w="12700" cap="flat" cmpd="sng" algn="ctr">
                      <a:solidFill>
                        <a:schemeClr val="tx1"/>
                      </a:solidFill>
                      <a:prstDash val="solid"/>
                      <a:round/>
                      <a:headEnd type="none" w="med" len="med"/>
                      <a:tailEnd type="none" w="med" len="med"/>
                    </a:lnB>
                  </a:tcPr>
                </a:tc>
              </a:tr>
            </a:tbl>
          </a:graphicData>
        </a:graphic>
      </p:graphicFrame>
      <p:sp>
        <p:nvSpPr>
          <p:cNvPr id="17" name="Title 15"/>
          <p:cNvSpPr>
            <a:spLocks noGrp="1"/>
          </p:cNvSpPr>
          <p:nvPr>
            <p:ph type="title"/>
          </p:nvPr>
        </p:nvSpPr>
        <p:spPr>
          <a:xfrm>
            <a:off x="470172" y="654"/>
            <a:ext cx="8673828" cy="835152"/>
          </a:xfrm>
        </p:spPr>
        <p:txBody>
          <a:bodyPr anchor="ctr">
            <a:normAutofit/>
          </a:bodyPr>
          <a:lstStyle/>
          <a:p>
            <a:r>
              <a:rPr lang="en-US" b="1" dirty="0" smtClean="0">
                <a:solidFill>
                  <a:schemeClr val="accent1">
                    <a:lumMod val="75000"/>
                  </a:schemeClr>
                </a:solidFill>
                <a:latin typeface="Calibri" charset="0"/>
                <a:ea typeface="Calibri" charset="0"/>
                <a:cs typeface="Calibri" charset="0"/>
              </a:rPr>
              <a:t>Results Assay Specificity &amp; Sensitivity</a:t>
            </a:r>
            <a:endParaRPr lang="en-US" b="1" dirty="0">
              <a:solidFill>
                <a:schemeClr val="accent1">
                  <a:lumMod val="75000"/>
                </a:schemeClr>
              </a:solidFill>
              <a:latin typeface="Calibri" charset="0"/>
              <a:ea typeface="Calibri" charset="0"/>
              <a:cs typeface="Calibri" charset="0"/>
            </a:endParaRPr>
          </a:p>
        </p:txBody>
      </p:sp>
      <p:sp>
        <p:nvSpPr>
          <p:cNvPr id="20" name="Content Placeholder 5"/>
          <p:cNvSpPr txBox="1">
            <a:spLocks/>
          </p:cNvSpPr>
          <p:nvPr/>
        </p:nvSpPr>
        <p:spPr>
          <a:xfrm>
            <a:off x="4339381" y="4272426"/>
            <a:ext cx="4786989" cy="1032209"/>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5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buFont typeface="Courier New" charset="0"/>
              <a:buChar char="o"/>
            </a:pPr>
            <a:r>
              <a:rPr lang="en-US" sz="1200" dirty="0" smtClean="0">
                <a:latin typeface="Calibri" charset="0"/>
                <a:ea typeface="Calibri" charset="0"/>
                <a:cs typeface="Calibri" charset="0"/>
              </a:rPr>
              <a:t>* </a:t>
            </a:r>
            <a:r>
              <a:rPr lang="en-US" sz="1200" dirty="0" err="1">
                <a:latin typeface="Calibri" charset="0"/>
                <a:ea typeface="Calibri" charset="0"/>
                <a:cs typeface="Calibri" charset="0"/>
              </a:rPr>
              <a:t>PVP+ve</a:t>
            </a:r>
            <a:r>
              <a:rPr lang="en-US" sz="1200" dirty="0">
                <a:latin typeface="Calibri" charset="0"/>
                <a:ea typeface="Calibri" charset="0"/>
                <a:cs typeface="Calibri" charset="0"/>
              </a:rPr>
              <a:t>  =  likelihood a positive result indicates presence of </a:t>
            </a:r>
            <a:r>
              <a:rPr lang="en-US" sz="1200" dirty="0" smtClean="0">
                <a:latin typeface="Calibri" charset="0"/>
                <a:ea typeface="Calibri" charset="0"/>
                <a:cs typeface="Calibri" charset="0"/>
              </a:rPr>
              <a:t>disease</a:t>
            </a:r>
          </a:p>
          <a:p>
            <a:pPr>
              <a:buFont typeface="Courier New" charset="0"/>
              <a:buChar char="o"/>
            </a:pPr>
            <a:r>
              <a:rPr lang="en-US" sz="1200" dirty="0" smtClean="0">
                <a:latin typeface="Calibri" charset="0"/>
                <a:ea typeface="Calibri" charset="0"/>
                <a:cs typeface="Calibri" charset="0"/>
              </a:rPr>
              <a:t>** </a:t>
            </a:r>
            <a:r>
              <a:rPr lang="en-US" sz="1200" dirty="0">
                <a:latin typeface="Calibri" charset="0"/>
                <a:ea typeface="Calibri" charset="0"/>
                <a:cs typeface="Calibri" charset="0"/>
              </a:rPr>
              <a:t>PVP -</a:t>
            </a:r>
            <a:r>
              <a:rPr lang="en-US" sz="1200" dirty="0" err="1">
                <a:latin typeface="Calibri" charset="0"/>
                <a:ea typeface="Calibri" charset="0"/>
                <a:cs typeface="Calibri" charset="0"/>
              </a:rPr>
              <a:t>ve</a:t>
            </a:r>
            <a:r>
              <a:rPr lang="en-US" sz="1200" dirty="0">
                <a:latin typeface="Calibri" charset="0"/>
                <a:ea typeface="Calibri" charset="0"/>
                <a:cs typeface="Calibri" charset="0"/>
              </a:rPr>
              <a:t>  =  likelihood a negative result indicates absence of disease</a:t>
            </a:r>
          </a:p>
          <a:p>
            <a:pPr>
              <a:buFont typeface="Courier New" charset="0"/>
              <a:buChar char="o"/>
            </a:pPr>
            <a:endParaRPr lang="en-US" sz="1400" dirty="0" smtClean="0">
              <a:latin typeface="Calibri" charset="0"/>
              <a:ea typeface="Calibri" charset="0"/>
              <a:cs typeface="Calibri" charset="0"/>
            </a:endParaRPr>
          </a:p>
          <a:p>
            <a:pPr>
              <a:buFont typeface="Courier New" charset="0"/>
              <a:buChar char="o"/>
            </a:pPr>
            <a:endParaRPr lang="en-US" sz="1400" dirty="0" smtClean="0">
              <a:latin typeface="Calibri" charset="0"/>
              <a:ea typeface="Calibri" charset="0"/>
              <a:cs typeface="Calibri" charset="0"/>
            </a:endParaRPr>
          </a:p>
        </p:txBody>
      </p:sp>
      <p:cxnSp>
        <p:nvCxnSpPr>
          <p:cNvPr id="21" name="Straight Arrow Connector 20"/>
          <p:cNvCxnSpPr>
            <a:stCxn id="22" idx="1"/>
          </p:cNvCxnSpPr>
          <p:nvPr/>
        </p:nvCxnSpPr>
        <p:spPr>
          <a:xfrm flipH="1" flipV="1">
            <a:off x="872845" y="3059727"/>
            <a:ext cx="1176882" cy="107684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049727" y="3874964"/>
            <a:ext cx="1930400" cy="523220"/>
          </a:xfrm>
          <a:prstGeom prst="rect">
            <a:avLst/>
          </a:prstGeom>
          <a:noFill/>
        </p:spPr>
        <p:txBody>
          <a:bodyPr wrap="square" rtlCol="0">
            <a:spAutoFit/>
          </a:bodyPr>
          <a:lstStyle/>
          <a:p>
            <a:r>
              <a:rPr lang="en-US" sz="1400" dirty="0" smtClean="0">
                <a:latin typeface="Calibri" charset="0"/>
                <a:ea typeface="Calibri" charset="0"/>
                <a:cs typeface="Calibri" charset="0"/>
              </a:rPr>
              <a:t>Optimal aC1q cut off</a:t>
            </a:r>
          </a:p>
          <a:p>
            <a:r>
              <a:rPr lang="en-US" sz="1400" dirty="0" smtClean="0">
                <a:latin typeface="Calibri" charset="0"/>
                <a:ea typeface="Calibri" charset="0"/>
                <a:cs typeface="Calibri" charset="0"/>
              </a:rPr>
              <a:t>20 units per </a:t>
            </a:r>
            <a:r>
              <a:rPr lang="en-US" sz="1400" dirty="0" err="1" smtClean="0">
                <a:latin typeface="Calibri" charset="0"/>
                <a:ea typeface="Calibri" charset="0"/>
                <a:cs typeface="Calibri" charset="0"/>
              </a:rPr>
              <a:t>mls</a:t>
            </a:r>
            <a:endParaRPr lang="en-US" sz="1400" dirty="0">
              <a:latin typeface="Calibri" charset="0"/>
              <a:ea typeface="Calibri" charset="0"/>
              <a:cs typeface="Calibri" charset="0"/>
            </a:endParaRPr>
          </a:p>
        </p:txBody>
      </p:sp>
    </p:spTree>
    <p:extLst>
      <p:ext uri="{BB962C8B-B14F-4D97-AF65-F5344CB8AC3E}">
        <p14:creationId xmlns:p14="http://schemas.microsoft.com/office/powerpoint/2010/main" val="34506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359" y="0"/>
            <a:ext cx="8685641" cy="996950"/>
          </a:xfrm>
        </p:spPr>
        <p:txBody>
          <a:bodyPr anchor="ctr"/>
          <a:lstStyle/>
          <a:p>
            <a:r>
              <a:rPr lang="en-US" b="1" dirty="0">
                <a:solidFill>
                  <a:schemeClr val="accent1">
                    <a:lumMod val="75000"/>
                  </a:schemeClr>
                </a:solidFill>
                <a:latin typeface="Calibri" charset="0"/>
                <a:ea typeface="Calibri" charset="0"/>
                <a:cs typeface="Calibri" charset="0"/>
              </a:rPr>
              <a:t>C</a:t>
            </a:r>
            <a:r>
              <a:rPr lang="en-US" b="1" dirty="0" smtClean="0">
                <a:solidFill>
                  <a:schemeClr val="accent1">
                    <a:lumMod val="75000"/>
                  </a:schemeClr>
                </a:solidFill>
                <a:latin typeface="Calibri" charset="0"/>
                <a:ea typeface="Calibri" charset="0"/>
                <a:cs typeface="Calibri" charset="0"/>
              </a:rPr>
              <a:t>orrelations with other laboratory parameters</a:t>
            </a:r>
            <a:endParaRPr lang="en-US" b="1" dirty="0">
              <a:solidFill>
                <a:schemeClr val="accent1">
                  <a:lumMod val="75000"/>
                </a:schemeClr>
              </a:solidFill>
              <a:latin typeface="Calibri" charset="0"/>
              <a:ea typeface="Calibri" charset="0"/>
              <a:cs typeface="Calibri"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0331777"/>
              </p:ext>
            </p:extLst>
          </p:nvPr>
        </p:nvGraphicFramePr>
        <p:xfrm>
          <a:off x="7797" y="995379"/>
          <a:ext cx="9136203" cy="5832645"/>
        </p:xfrm>
        <a:graphic>
          <a:graphicData uri="http://schemas.openxmlformats.org/drawingml/2006/table">
            <a:tbl>
              <a:tblPr firstRow="1" firstCol="1" bandRow="1">
                <a:tableStyleId>{5C22544A-7EE6-4342-B048-85BDC9FD1C3A}</a:tableStyleId>
              </a:tblPr>
              <a:tblGrid>
                <a:gridCol w="1035813"/>
                <a:gridCol w="936104"/>
                <a:gridCol w="936104"/>
                <a:gridCol w="864096"/>
                <a:gridCol w="936104"/>
                <a:gridCol w="1008112"/>
                <a:gridCol w="1152128"/>
                <a:gridCol w="1080120"/>
                <a:gridCol w="1187622"/>
              </a:tblGrid>
              <a:tr h="522691">
                <a:tc>
                  <a:txBody>
                    <a:bodyPr/>
                    <a:lstStyle/>
                    <a:p>
                      <a:pPr algn="ctr">
                        <a:lnSpc>
                          <a:spcPct val="200000"/>
                        </a:lnSpc>
                        <a:spcAft>
                          <a:spcPts val="0"/>
                        </a:spcAft>
                      </a:pPr>
                      <a:r>
                        <a:rPr lang="en-US" sz="1200" dirty="0">
                          <a:solidFill>
                            <a:schemeClr val="tx1"/>
                          </a:solidFill>
                          <a:effectLst/>
                          <a:latin typeface="Calibri" charset="0"/>
                          <a:ea typeface="Calibri" charset="0"/>
                          <a:cs typeface="Calibri" charset="0"/>
                        </a:rPr>
                        <a:t> </a:t>
                      </a:r>
                    </a:p>
                  </a:txBody>
                  <a:tcPr marL="42925" marR="42925" marT="0" marB="0"/>
                </a:tc>
                <a:tc>
                  <a:txBody>
                    <a:bodyPr/>
                    <a:lstStyle/>
                    <a:p>
                      <a:pPr algn="ctr">
                        <a:lnSpc>
                          <a:spcPct val="200000"/>
                        </a:lnSpc>
                        <a:spcAft>
                          <a:spcPts val="0"/>
                        </a:spcAft>
                      </a:pPr>
                      <a:r>
                        <a:rPr lang="en-US" sz="1200" dirty="0" smtClean="0">
                          <a:solidFill>
                            <a:schemeClr val="tx1"/>
                          </a:solidFill>
                          <a:effectLst/>
                          <a:latin typeface="Calibri" charset="0"/>
                          <a:ea typeface="Calibri" charset="0"/>
                          <a:cs typeface="Calibri" charset="0"/>
                        </a:rPr>
                        <a:t>Age</a:t>
                      </a:r>
                      <a:endParaRPr lang="en-US" sz="1200" dirty="0">
                        <a:solidFill>
                          <a:schemeClr val="tx1"/>
                        </a:solidFill>
                        <a:effectLst/>
                        <a:latin typeface="Calibri" charset="0"/>
                        <a:ea typeface="Calibri" charset="0"/>
                        <a:cs typeface="Calibri" charset="0"/>
                      </a:endParaRPr>
                    </a:p>
                  </a:txBody>
                  <a:tcPr marL="42925" marR="42925" marT="0" marB="0"/>
                </a:tc>
                <a:tc>
                  <a:txBody>
                    <a:bodyPr/>
                    <a:lstStyle/>
                    <a:p>
                      <a:pPr algn="ctr">
                        <a:lnSpc>
                          <a:spcPct val="200000"/>
                        </a:lnSpc>
                        <a:spcAft>
                          <a:spcPts val="0"/>
                        </a:spcAft>
                      </a:pPr>
                      <a:r>
                        <a:rPr lang="en-US" sz="1200">
                          <a:solidFill>
                            <a:schemeClr val="tx1"/>
                          </a:solidFill>
                          <a:effectLst/>
                          <a:latin typeface="Calibri" charset="0"/>
                          <a:ea typeface="Calibri" charset="0"/>
                          <a:cs typeface="Calibri" charset="0"/>
                        </a:rPr>
                        <a:t>(C4)</a:t>
                      </a:r>
                    </a:p>
                  </a:txBody>
                  <a:tcPr marL="42925" marR="42925" marT="0" marB="0"/>
                </a:tc>
                <a:tc>
                  <a:txBody>
                    <a:bodyPr/>
                    <a:lstStyle/>
                    <a:p>
                      <a:pPr algn="ctr">
                        <a:lnSpc>
                          <a:spcPct val="200000"/>
                        </a:lnSpc>
                        <a:spcAft>
                          <a:spcPts val="0"/>
                        </a:spcAft>
                      </a:pPr>
                      <a:r>
                        <a:rPr lang="en-US" sz="1200">
                          <a:solidFill>
                            <a:schemeClr val="tx1"/>
                          </a:solidFill>
                          <a:effectLst/>
                          <a:latin typeface="Calibri" charset="0"/>
                          <a:ea typeface="Calibri" charset="0"/>
                          <a:cs typeface="Calibri" charset="0"/>
                        </a:rPr>
                        <a:t>(C1q)</a:t>
                      </a:r>
                    </a:p>
                  </a:txBody>
                  <a:tcPr marL="42925" marR="42925" marT="0" marB="0"/>
                </a:tc>
                <a:tc>
                  <a:txBody>
                    <a:bodyPr/>
                    <a:lstStyle/>
                    <a:p>
                      <a:pPr algn="ctr">
                        <a:lnSpc>
                          <a:spcPct val="200000"/>
                        </a:lnSpc>
                        <a:spcAft>
                          <a:spcPts val="0"/>
                        </a:spcAft>
                      </a:pPr>
                      <a:r>
                        <a:rPr lang="en-US" sz="1200">
                          <a:solidFill>
                            <a:schemeClr val="tx1"/>
                          </a:solidFill>
                          <a:effectLst/>
                          <a:latin typeface="Calibri" charset="0"/>
                          <a:ea typeface="Calibri" charset="0"/>
                          <a:cs typeface="Calibri" charset="0"/>
                        </a:rPr>
                        <a:t>(C3)</a:t>
                      </a:r>
                    </a:p>
                  </a:txBody>
                  <a:tcPr marL="42925" marR="42925" marT="0" marB="0"/>
                </a:tc>
                <a:tc>
                  <a:txBody>
                    <a:bodyPr/>
                    <a:lstStyle/>
                    <a:p>
                      <a:pPr algn="ctr">
                        <a:lnSpc>
                          <a:spcPct val="200000"/>
                        </a:lnSpc>
                        <a:spcAft>
                          <a:spcPts val="0"/>
                        </a:spcAft>
                      </a:pPr>
                      <a:r>
                        <a:rPr lang="en-US" sz="1200">
                          <a:solidFill>
                            <a:schemeClr val="tx1"/>
                          </a:solidFill>
                          <a:effectLst/>
                          <a:latin typeface="Calibri" charset="0"/>
                          <a:ea typeface="Calibri" charset="0"/>
                          <a:cs typeface="Calibri" charset="0"/>
                        </a:rPr>
                        <a:t>(CRP)</a:t>
                      </a:r>
                    </a:p>
                  </a:txBody>
                  <a:tcPr marL="42925" marR="42925" marT="0" marB="0"/>
                </a:tc>
                <a:tc>
                  <a:txBody>
                    <a:bodyPr/>
                    <a:lstStyle/>
                    <a:p>
                      <a:pPr algn="ctr">
                        <a:lnSpc>
                          <a:spcPct val="200000"/>
                        </a:lnSpc>
                        <a:spcAft>
                          <a:spcPts val="0"/>
                        </a:spcAft>
                      </a:pPr>
                      <a:r>
                        <a:rPr lang="en-US" sz="1200" dirty="0">
                          <a:solidFill>
                            <a:schemeClr val="tx1"/>
                          </a:solidFill>
                          <a:effectLst/>
                          <a:latin typeface="Calibri" charset="0"/>
                          <a:ea typeface="Calibri" charset="0"/>
                          <a:cs typeface="Calibri" charset="0"/>
                        </a:rPr>
                        <a:t>(Ds-DNA ab)</a:t>
                      </a:r>
                    </a:p>
                  </a:txBody>
                  <a:tcPr marL="42925" marR="42925" marT="0" marB="0"/>
                </a:tc>
                <a:tc>
                  <a:txBody>
                    <a:bodyPr/>
                    <a:lstStyle/>
                    <a:p>
                      <a:pPr algn="ctr">
                        <a:lnSpc>
                          <a:spcPct val="200000"/>
                        </a:lnSpc>
                        <a:spcAft>
                          <a:spcPts val="0"/>
                        </a:spcAft>
                      </a:pPr>
                      <a:r>
                        <a:rPr lang="en-US" sz="1200">
                          <a:solidFill>
                            <a:schemeClr val="tx1"/>
                          </a:solidFill>
                          <a:effectLst/>
                          <a:latin typeface="Calibri" charset="0"/>
                          <a:ea typeface="Calibri" charset="0"/>
                          <a:cs typeface="Calibri" charset="0"/>
                        </a:rPr>
                        <a:t>(DNASE-I)</a:t>
                      </a:r>
                    </a:p>
                  </a:txBody>
                  <a:tcPr marL="42925" marR="42925" marT="0" marB="0"/>
                </a:tc>
                <a:tc>
                  <a:txBody>
                    <a:bodyPr/>
                    <a:lstStyle/>
                    <a:p>
                      <a:pPr algn="ctr">
                        <a:lnSpc>
                          <a:spcPct val="200000"/>
                        </a:lnSpc>
                        <a:spcAft>
                          <a:spcPts val="0"/>
                        </a:spcAft>
                      </a:pPr>
                      <a:r>
                        <a:rPr lang="en-US" sz="1200" dirty="0">
                          <a:solidFill>
                            <a:schemeClr val="tx1"/>
                          </a:solidFill>
                          <a:effectLst/>
                          <a:latin typeface="Calibri" charset="0"/>
                          <a:ea typeface="Calibri" charset="0"/>
                          <a:cs typeface="Calibri" charset="0"/>
                        </a:rPr>
                        <a:t>(Anti-C1q ab)</a:t>
                      </a:r>
                    </a:p>
                  </a:txBody>
                  <a:tcPr marL="42925" marR="42925" marT="0" marB="0"/>
                </a:tc>
              </a:tr>
              <a:tr h="758565">
                <a:tc>
                  <a:txBody>
                    <a:bodyPr/>
                    <a:lstStyle/>
                    <a:p>
                      <a:pPr algn="ctr">
                        <a:lnSpc>
                          <a:spcPct val="200000"/>
                        </a:lnSpc>
                        <a:spcAft>
                          <a:spcPts val="0"/>
                        </a:spcAft>
                      </a:pPr>
                      <a:r>
                        <a:rPr lang="en-US" sz="1200" dirty="0">
                          <a:solidFill>
                            <a:schemeClr val="tx1"/>
                          </a:solidFill>
                          <a:effectLst/>
                          <a:latin typeface="Calibri" charset="0"/>
                          <a:ea typeface="Calibri" charset="0"/>
                          <a:cs typeface="Calibri" charset="0"/>
                        </a:rPr>
                        <a:t>Age</a:t>
                      </a:r>
                    </a:p>
                  </a:txBody>
                  <a:tcPr marL="42925" marR="42925" marT="0" marB="0" anchor="ctr"/>
                </a:tc>
                <a:tc>
                  <a:txBody>
                    <a:bodyPr/>
                    <a:lstStyle/>
                    <a:p>
                      <a:pPr algn="ctr">
                        <a:lnSpc>
                          <a:spcPct val="200000"/>
                        </a:lnSpc>
                        <a:spcAft>
                          <a:spcPts val="0"/>
                        </a:spcAft>
                      </a:pPr>
                      <a:r>
                        <a:rPr lang="en-US" sz="1200" dirty="0">
                          <a:effectLst/>
                          <a:latin typeface="Calibri" charset="0"/>
                          <a:ea typeface="Calibri" charset="0"/>
                          <a:cs typeface="Calibri" charset="0"/>
                        </a:rPr>
                        <a:t> </a:t>
                      </a:r>
                    </a:p>
                  </a:txBody>
                  <a:tcPr marL="42925" marR="42925" marT="0" marB="0" anchor="ctr">
                    <a:solidFill>
                      <a:schemeClr val="bg1">
                        <a:lumMod val="75000"/>
                      </a:schemeClr>
                    </a:solidFill>
                  </a:tcPr>
                </a:tc>
                <a:tc>
                  <a:txBody>
                    <a:bodyPr/>
                    <a:lstStyle/>
                    <a:p>
                      <a:pPr algn="ctr">
                        <a:lnSpc>
                          <a:spcPct val="200000"/>
                        </a:lnSpc>
                        <a:spcAft>
                          <a:spcPts val="0"/>
                        </a:spcAft>
                      </a:pPr>
                      <a:r>
                        <a:rPr lang="en-US" sz="1200">
                          <a:effectLst/>
                          <a:latin typeface="Calibri" charset="0"/>
                          <a:ea typeface="Calibri" charset="0"/>
                          <a:cs typeface="Calibri" charset="0"/>
                        </a:rPr>
                        <a:t>-0.073</a:t>
                      </a:r>
                    </a:p>
                  </a:txBody>
                  <a:tcPr marL="42925" marR="42925" marT="0" marB="0" anchor="ctr"/>
                </a:tc>
                <a:tc>
                  <a:txBody>
                    <a:bodyPr/>
                    <a:lstStyle/>
                    <a:p>
                      <a:pPr algn="ctr">
                        <a:lnSpc>
                          <a:spcPct val="200000"/>
                        </a:lnSpc>
                        <a:spcAft>
                          <a:spcPts val="0"/>
                        </a:spcAft>
                      </a:pPr>
                      <a:r>
                        <a:rPr lang="en-US" sz="1200" dirty="0">
                          <a:effectLst/>
                          <a:latin typeface="Calibri" charset="0"/>
                          <a:ea typeface="Calibri" charset="0"/>
                          <a:cs typeface="Calibri" charset="0"/>
                        </a:rPr>
                        <a:t>0.070</a:t>
                      </a:r>
                    </a:p>
                  </a:txBody>
                  <a:tcPr marL="42925" marR="42925" marT="0" marB="0" anchor="ctr"/>
                </a:tc>
                <a:tc>
                  <a:txBody>
                    <a:bodyPr/>
                    <a:lstStyle/>
                    <a:p>
                      <a:pPr algn="ctr">
                        <a:lnSpc>
                          <a:spcPct val="200000"/>
                        </a:lnSpc>
                        <a:spcAft>
                          <a:spcPts val="0"/>
                        </a:spcAft>
                      </a:pPr>
                      <a:r>
                        <a:rPr lang="en-US" sz="1200">
                          <a:effectLst/>
                          <a:latin typeface="Calibri" charset="0"/>
                          <a:ea typeface="Calibri" charset="0"/>
                          <a:cs typeface="Calibri" charset="0"/>
                        </a:rPr>
                        <a:t>0.063</a:t>
                      </a:r>
                    </a:p>
                  </a:txBody>
                  <a:tcPr marL="42925" marR="42925" marT="0" marB="0" anchor="ctr"/>
                </a:tc>
                <a:tc>
                  <a:txBody>
                    <a:bodyPr/>
                    <a:lstStyle/>
                    <a:p>
                      <a:pPr algn="ctr">
                        <a:lnSpc>
                          <a:spcPct val="200000"/>
                        </a:lnSpc>
                        <a:spcAft>
                          <a:spcPts val="0"/>
                        </a:spcAft>
                      </a:pPr>
                      <a:r>
                        <a:rPr lang="en-US" sz="1200">
                          <a:effectLst/>
                          <a:latin typeface="Calibri" charset="0"/>
                          <a:ea typeface="Calibri" charset="0"/>
                          <a:cs typeface="Calibri" charset="0"/>
                        </a:rPr>
                        <a:t>0.014</a:t>
                      </a:r>
                    </a:p>
                  </a:txBody>
                  <a:tcPr marL="42925" marR="42925" marT="0" marB="0" anchor="ctr"/>
                </a:tc>
                <a:tc>
                  <a:txBody>
                    <a:bodyPr/>
                    <a:lstStyle/>
                    <a:p>
                      <a:pPr algn="ctr">
                        <a:lnSpc>
                          <a:spcPct val="200000"/>
                        </a:lnSpc>
                        <a:spcAft>
                          <a:spcPts val="0"/>
                        </a:spcAft>
                      </a:pPr>
                      <a:r>
                        <a:rPr lang="en-US" sz="1200" b="1" dirty="0">
                          <a:effectLst/>
                          <a:latin typeface="Calibri" charset="0"/>
                          <a:ea typeface="Calibri" charset="0"/>
                          <a:cs typeface="Calibri" charset="0"/>
                        </a:rPr>
                        <a:t>-0.275 (P=0.042)</a:t>
                      </a:r>
                    </a:p>
                  </a:txBody>
                  <a:tcPr marL="42925" marR="42925" marT="0" marB="0" anchor="ctr"/>
                </a:tc>
                <a:tc>
                  <a:txBody>
                    <a:bodyPr/>
                    <a:lstStyle/>
                    <a:p>
                      <a:pPr algn="ctr">
                        <a:lnSpc>
                          <a:spcPct val="200000"/>
                        </a:lnSpc>
                        <a:spcAft>
                          <a:spcPts val="0"/>
                        </a:spcAft>
                      </a:pPr>
                      <a:r>
                        <a:rPr lang="en-US" sz="1200">
                          <a:effectLst/>
                          <a:latin typeface="Calibri" charset="0"/>
                          <a:ea typeface="Calibri" charset="0"/>
                          <a:cs typeface="Calibri" charset="0"/>
                        </a:rPr>
                        <a:t>0.034</a:t>
                      </a:r>
                    </a:p>
                  </a:txBody>
                  <a:tcPr marL="42925" marR="42925" marT="0" marB="0" anchor="ctr"/>
                </a:tc>
                <a:tc>
                  <a:txBody>
                    <a:bodyPr/>
                    <a:lstStyle/>
                    <a:p>
                      <a:pPr algn="ctr">
                        <a:lnSpc>
                          <a:spcPct val="200000"/>
                        </a:lnSpc>
                        <a:spcAft>
                          <a:spcPts val="0"/>
                        </a:spcAft>
                      </a:pPr>
                      <a:r>
                        <a:rPr lang="en-US" sz="1200" dirty="0">
                          <a:effectLst/>
                          <a:latin typeface="Calibri" charset="0"/>
                          <a:ea typeface="Calibri" charset="0"/>
                          <a:cs typeface="Calibri" charset="0"/>
                        </a:rPr>
                        <a:t>-0.146</a:t>
                      </a:r>
                    </a:p>
                  </a:txBody>
                  <a:tcPr marL="42925" marR="42925" marT="0" marB="0" anchor="ctr"/>
                </a:tc>
              </a:tr>
              <a:tr h="758565">
                <a:tc>
                  <a:txBody>
                    <a:bodyPr/>
                    <a:lstStyle/>
                    <a:p>
                      <a:pPr algn="ctr">
                        <a:lnSpc>
                          <a:spcPct val="200000"/>
                        </a:lnSpc>
                        <a:spcAft>
                          <a:spcPts val="0"/>
                        </a:spcAft>
                      </a:pPr>
                      <a:r>
                        <a:rPr lang="en-US" sz="1200" dirty="0">
                          <a:solidFill>
                            <a:schemeClr val="tx1"/>
                          </a:solidFill>
                          <a:effectLst/>
                          <a:latin typeface="Calibri" charset="0"/>
                          <a:ea typeface="Calibri" charset="0"/>
                          <a:cs typeface="Calibri" charset="0"/>
                        </a:rPr>
                        <a:t>(C4)</a:t>
                      </a:r>
                    </a:p>
                  </a:txBody>
                  <a:tcPr marL="42925" marR="42925" marT="0" marB="0" anchor="ctr"/>
                </a:tc>
                <a:tc>
                  <a:txBody>
                    <a:bodyPr/>
                    <a:lstStyle/>
                    <a:p>
                      <a:pPr algn="ctr">
                        <a:lnSpc>
                          <a:spcPct val="200000"/>
                        </a:lnSpc>
                        <a:spcAft>
                          <a:spcPts val="0"/>
                        </a:spcAft>
                      </a:pPr>
                      <a:r>
                        <a:rPr lang="en-US" sz="1200" dirty="0">
                          <a:effectLst/>
                          <a:latin typeface="Calibri" charset="0"/>
                          <a:ea typeface="Calibri" charset="0"/>
                          <a:cs typeface="Calibri" charset="0"/>
                        </a:rPr>
                        <a:t>-0.073</a:t>
                      </a:r>
                    </a:p>
                  </a:txBody>
                  <a:tcPr marL="42925" marR="42925" marT="0" marB="0" anchor="ctr"/>
                </a:tc>
                <a:tc>
                  <a:txBody>
                    <a:bodyPr/>
                    <a:lstStyle/>
                    <a:p>
                      <a:pPr algn="ctr">
                        <a:lnSpc>
                          <a:spcPct val="200000"/>
                        </a:lnSpc>
                        <a:spcAft>
                          <a:spcPts val="0"/>
                        </a:spcAft>
                      </a:pPr>
                      <a:r>
                        <a:rPr lang="en-US" sz="1200" dirty="0">
                          <a:effectLst/>
                          <a:latin typeface="Calibri" charset="0"/>
                          <a:ea typeface="Calibri" charset="0"/>
                          <a:cs typeface="Calibri" charset="0"/>
                        </a:rPr>
                        <a:t> </a:t>
                      </a:r>
                    </a:p>
                  </a:txBody>
                  <a:tcPr marL="42925" marR="42925" marT="0" marB="0" anchor="ctr">
                    <a:solidFill>
                      <a:schemeClr val="bg1">
                        <a:lumMod val="75000"/>
                      </a:schemeClr>
                    </a:solidFill>
                  </a:tcPr>
                </a:tc>
                <a:tc>
                  <a:txBody>
                    <a:bodyPr/>
                    <a:lstStyle/>
                    <a:p>
                      <a:pPr algn="ctr">
                        <a:lnSpc>
                          <a:spcPct val="200000"/>
                        </a:lnSpc>
                        <a:spcAft>
                          <a:spcPts val="0"/>
                        </a:spcAft>
                      </a:pPr>
                      <a:r>
                        <a:rPr lang="en-US" sz="1200">
                          <a:effectLst/>
                          <a:latin typeface="Calibri" charset="0"/>
                          <a:ea typeface="Calibri" charset="0"/>
                          <a:cs typeface="Calibri" charset="0"/>
                        </a:rPr>
                        <a:t>0.085</a:t>
                      </a:r>
                    </a:p>
                  </a:txBody>
                  <a:tcPr marL="42925" marR="42925" marT="0" marB="0" anchor="ctr"/>
                </a:tc>
                <a:tc>
                  <a:txBody>
                    <a:bodyPr/>
                    <a:lstStyle/>
                    <a:p>
                      <a:pPr algn="ctr">
                        <a:lnSpc>
                          <a:spcPct val="200000"/>
                        </a:lnSpc>
                        <a:spcAft>
                          <a:spcPts val="0"/>
                        </a:spcAft>
                      </a:pPr>
                      <a:r>
                        <a:rPr lang="en-US" sz="1200" b="1" dirty="0">
                          <a:solidFill>
                            <a:schemeClr val="accent1"/>
                          </a:solidFill>
                          <a:effectLst/>
                          <a:latin typeface="Calibri" charset="0"/>
                          <a:ea typeface="Calibri" charset="0"/>
                          <a:cs typeface="Calibri" charset="0"/>
                        </a:rPr>
                        <a:t>0.653</a:t>
                      </a:r>
                    </a:p>
                    <a:p>
                      <a:pPr algn="ctr">
                        <a:lnSpc>
                          <a:spcPct val="200000"/>
                        </a:lnSpc>
                        <a:spcAft>
                          <a:spcPts val="0"/>
                        </a:spcAft>
                      </a:pPr>
                      <a:r>
                        <a:rPr lang="en-US" sz="1200" b="1" dirty="0">
                          <a:solidFill>
                            <a:schemeClr val="accent1"/>
                          </a:solidFill>
                          <a:effectLst/>
                          <a:latin typeface="Calibri" charset="0"/>
                          <a:ea typeface="Calibri" charset="0"/>
                          <a:cs typeface="Calibri" charset="0"/>
                        </a:rPr>
                        <a:t>≤0.0001</a:t>
                      </a:r>
                    </a:p>
                  </a:txBody>
                  <a:tcPr marL="42925" marR="42925" marT="0" marB="0" anchor="ctr"/>
                </a:tc>
                <a:tc>
                  <a:txBody>
                    <a:bodyPr/>
                    <a:lstStyle/>
                    <a:p>
                      <a:pPr algn="ctr">
                        <a:lnSpc>
                          <a:spcPct val="200000"/>
                        </a:lnSpc>
                        <a:spcAft>
                          <a:spcPts val="0"/>
                        </a:spcAft>
                      </a:pPr>
                      <a:r>
                        <a:rPr lang="en-US" sz="1200">
                          <a:effectLst/>
                          <a:latin typeface="Calibri" charset="0"/>
                          <a:ea typeface="Calibri" charset="0"/>
                          <a:cs typeface="Calibri" charset="0"/>
                        </a:rPr>
                        <a:t>0.203</a:t>
                      </a:r>
                    </a:p>
                  </a:txBody>
                  <a:tcPr marL="42925" marR="42925" marT="0" marB="0" anchor="ctr"/>
                </a:tc>
                <a:tc>
                  <a:txBody>
                    <a:bodyPr/>
                    <a:lstStyle/>
                    <a:p>
                      <a:pPr algn="ctr">
                        <a:lnSpc>
                          <a:spcPct val="200000"/>
                        </a:lnSpc>
                        <a:spcAft>
                          <a:spcPts val="0"/>
                        </a:spcAft>
                      </a:pPr>
                      <a:r>
                        <a:rPr lang="en-US" sz="1200" dirty="0">
                          <a:effectLst/>
                          <a:latin typeface="Calibri" charset="0"/>
                          <a:ea typeface="Calibri" charset="0"/>
                          <a:cs typeface="Calibri" charset="0"/>
                        </a:rPr>
                        <a:t>-0.087</a:t>
                      </a:r>
                    </a:p>
                  </a:txBody>
                  <a:tcPr marL="42925" marR="42925" marT="0" marB="0" anchor="ctr"/>
                </a:tc>
                <a:tc>
                  <a:txBody>
                    <a:bodyPr/>
                    <a:lstStyle/>
                    <a:p>
                      <a:pPr algn="ctr">
                        <a:lnSpc>
                          <a:spcPct val="200000"/>
                        </a:lnSpc>
                        <a:spcAft>
                          <a:spcPts val="0"/>
                        </a:spcAft>
                      </a:pPr>
                      <a:r>
                        <a:rPr lang="en-US" sz="1200">
                          <a:effectLst/>
                          <a:latin typeface="Calibri" charset="0"/>
                          <a:ea typeface="Calibri" charset="0"/>
                          <a:cs typeface="Calibri" charset="0"/>
                        </a:rPr>
                        <a:t>-0.045</a:t>
                      </a:r>
                    </a:p>
                  </a:txBody>
                  <a:tcPr marL="42925" marR="42925" marT="0" marB="0" anchor="ctr"/>
                </a:tc>
                <a:tc>
                  <a:txBody>
                    <a:bodyPr/>
                    <a:lstStyle/>
                    <a:p>
                      <a:pPr algn="ctr">
                        <a:lnSpc>
                          <a:spcPct val="200000"/>
                        </a:lnSpc>
                        <a:spcAft>
                          <a:spcPts val="0"/>
                        </a:spcAft>
                      </a:pPr>
                      <a:r>
                        <a:rPr lang="en-US" sz="1200" dirty="0">
                          <a:solidFill>
                            <a:schemeClr val="accent1"/>
                          </a:solidFill>
                          <a:effectLst/>
                          <a:latin typeface="Calibri" charset="0"/>
                          <a:ea typeface="Calibri" charset="0"/>
                          <a:cs typeface="Calibri" charset="0"/>
                        </a:rPr>
                        <a:t>-</a:t>
                      </a:r>
                      <a:r>
                        <a:rPr lang="en-US" sz="1200" b="1" dirty="0">
                          <a:solidFill>
                            <a:schemeClr val="accent1"/>
                          </a:solidFill>
                          <a:effectLst/>
                          <a:latin typeface="Calibri" charset="0"/>
                          <a:ea typeface="Calibri" charset="0"/>
                          <a:cs typeface="Calibri" charset="0"/>
                        </a:rPr>
                        <a:t>0.274 (P=0.041)</a:t>
                      </a:r>
                    </a:p>
                  </a:txBody>
                  <a:tcPr marL="42925" marR="42925" marT="0" marB="0" anchor="ctr"/>
                </a:tc>
              </a:tr>
              <a:tr h="758565">
                <a:tc>
                  <a:txBody>
                    <a:bodyPr/>
                    <a:lstStyle/>
                    <a:p>
                      <a:pPr algn="ctr">
                        <a:lnSpc>
                          <a:spcPct val="200000"/>
                        </a:lnSpc>
                        <a:spcAft>
                          <a:spcPts val="0"/>
                        </a:spcAft>
                      </a:pPr>
                      <a:r>
                        <a:rPr lang="en-US" sz="1200" dirty="0">
                          <a:solidFill>
                            <a:schemeClr val="tx1"/>
                          </a:solidFill>
                          <a:effectLst/>
                          <a:latin typeface="Calibri" charset="0"/>
                          <a:ea typeface="Calibri" charset="0"/>
                          <a:cs typeface="Calibri" charset="0"/>
                        </a:rPr>
                        <a:t>(C1q)</a:t>
                      </a:r>
                    </a:p>
                  </a:txBody>
                  <a:tcPr marL="42925" marR="42925" marT="0" marB="0" anchor="ctr"/>
                </a:tc>
                <a:tc>
                  <a:txBody>
                    <a:bodyPr/>
                    <a:lstStyle/>
                    <a:p>
                      <a:pPr algn="ctr">
                        <a:lnSpc>
                          <a:spcPct val="200000"/>
                        </a:lnSpc>
                        <a:spcAft>
                          <a:spcPts val="0"/>
                        </a:spcAft>
                      </a:pPr>
                      <a:r>
                        <a:rPr lang="en-US" sz="1200">
                          <a:effectLst/>
                          <a:latin typeface="Calibri" charset="0"/>
                          <a:ea typeface="Calibri" charset="0"/>
                          <a:cs typeface="Calibri" charset="0"/>
                        </a:rPr>
                        <a:t>0.070</a:t>
                      </a:r>
                    </a:p>
                  </a:txBody>
                  <a:tcPr marL="42925" marR="42925" marT="0" marB="0" anchor="ctr"/>
                </a:tc>
                <a:tc>
                  <a:txBody>
                    <a:bodyPr/>
                    <a:lstStyle/>
                    <a:p>
                      <a:pPr algn="ctr">
                        <a:lnSpc>
                          <a:spcPct val="200000"/>
                        </a:lnSpc>
                        <a:spcAft>
                          <a:spcPts val="0"/>
                        </a:spcAft>
                      </a:pPr>
                      <a:r>
                        <a:rPr lang="en-US" sz="1200">
                          <a:effectLst/>
                          <a:latin typeface="Calibri" charset="0"/>
                          <a:ea typeface="Calibri" charset="0"/>
                          <a:cs typeface="Calibri" charset="0"/>
                        </a:rPr>
                        <a:t>0.085</a:t>
                      </a:r>
                    </a:p>
                  </a:txBody>
                  <a:tcPr marL="42925" marR="42925" marT="0" marB="0" anchor="ctr"/>
                </a:tc>
                <a:tc>
                  <a:txBody>
                    <a:bodyPr/>
                    <a:lstStyle/>
                    <a:p>
                      <a:pPr algn="ctr">
                        <a:lnSpc>
                          <a:spcPct val="200000"/>
                        </a:lnSpc>
                        <a:spcAft>
                          <a:spcPts val="0"/>
                        </a:spcAft>
                      </a:pPr>
                      <a:r>
                        <a:rPr lang="en-US" sz="1200" dirty="0">
                          <a:effectLst/>
                          <a:latin typeface="Calibri" charset="0"/>
                          <a:ea typeface="Calibri" charset="0"/>
                          <a:cs typeface="Calibri" charset="0"/>
                        </a:rPr>
                        <a:t> </a:t>
                      </a:r>
                    </a:p>
                  </a:txBody>
                  <a:tcPr marL="42925" marR="42925" marT="0" marB="0" anchor="ctr">
                    <a:solidFill>
                      <a:schemeClr val="bg1">
                        <a:lumMod val="75000"/>
                      </a:schemeClr>
                    </a:solidFill>
                  </a:tcPr>
                </a:tc>
                <a:tc>
                  <a:txBody>
                    <a:bodyPr/>
                    <a:lstStyle/>
                    <a:p>
                      <a:pPr algn="ctr">
                        <a:lnSpc>
                          <a:spcPct val="200000"/>
                        </a:lnSpc>
                        <a:spcAft>
                          <a:spcPts val="0"/>
                        </a:spcAft>
                      </a:pPr>
                      <a:r>
                        <a:rPr lang="en-US" sz="1200">
                          <a:effectLst/>
                          <a:latin typeface="Calibri" charset="0"/>
                          <a:ea typeface="Calibri" charset="0"/>
                          <a:cs typeface="Calibri" charset="0"/>
                        </a:rPr>
                        <a:t>0.248</a:t>
                      </a:r>
                    </a:p>
                  </a:txBody>
                  <a:tcPr marL="42925" marR="42925" marT="0" marB="0" anchor="ctr"/>
                </a:tc>
                <a:tc>
                  <a:txBody>
                    <a:bodyPr/>
                    <a:lstStyle/>
                    <a:p>
                      <a:pPr algn="ctr">
                        <a:lnSpc>
                          <a:spcPct val="200000"/>
                        </a:lnSpc>
                        <a:spcAft>
                          <a:spcPts val="0"/>
                        </a:spcAft>
                      </a:pPr>
                      <a:r>
                        <a:rPr lang="en-US" sz="1200" b="1" dirty="0">
                          <a:effectLst/>
                          <a:latin typeface="Calibri" charset="0"/>
                          <a:ea typeface="Calibri" charset="0"/>
                          <a:cs typeface="Calibri" charset="0"/>
                        </a:rPr>
                        <a:t>0.325 (P=0.024)</a:t>
                      </a:r>
                    </a:p>
                  </a:txBody>
                  <a:tcPr marL="42925" marR="42925" marT="0" marB="0" anchor="ctr"/>
                </a:tc>
                <a:tc>
                  <a:txBody>
                    <a:bodyPr/>
                    <a:lstStyle/>
                    <a:p>
                      <a:pPr algn="ctr">
                        <a:lnSpc>
                          <a:spcPct val="200000"/>
                        </a:lnSpc>
                        <a:spcAft>
                          <a:spcPts val="0"/>
                        </a:spcAft>
                      </a:pPr>
                      <a:r>
                        <a:rPr lang="en-US" sz="1200">
                          <a:effectLst/>
                          <a:latin typeface="Calibri" charset="0"/>
                          <a:ea typeface="Calibri" charset="0"/>
                          <a:cs typeface="Calibri" charset="0"/>
                        </a:rPr>
                        <a:t>0.241</a:t>
                      </a:r>
                    </a:p>
                  </a:txBody>
                  <a:tcPr marL="42925" marR="42925" marT="0" marB="0" anchor="ctr"/>
                </a:tc>
                <a:tc>
                  <a:txBody>
                    <a:bodyPr/>
                    <a:lstStyle/>
                    <a:p>
                      <a:pPr algn="ctr">
                        <a:lnSpc>
                          <a:spcPct val="200000"/>
                        </a:lnSpc>
                        <a:spcAft>
                          <a:spcPts val="0"/>
                        </a:spcAft>
                      </a:pPr>
                      <a:r>
                        <a:rPr lang="en-US" sz="1200" b="1" dirty="0">
                          <a:effectLst/>
                          <a:latin typeface="Calibri" charset="0"/>
                          <a:ea typeface="Calibri" charset="0"/>
                          <a:cs typeface="Calibri" charset="0"/>
                        </a:rPr>
                        <a:t>0.263 (P=0.050)</a:t>
                      </a:r>
                    </a:p>
                  </a:txBody>
                  <a:tcPr marL="42925" marR="42925" marT="0" marB="0" anchor="ctr"/>
                </a:tc>
                <a:tc>
                  <a:txBody>
                    <a:bodyPr/>
                    <a:lstStyle/>
                    <a:p>
                      <a:pPr algn="ctr">
                        <a:lnSpc>
                          <a:spcPct val="200000"/>
                        </a:lnSpc>
                        <a:spcAft>
                          <a:spcPts val="0"/>
                        </a:spcAft>
                      </a:pPr>
                      <a:r>
                        <a:rPr lang="en-US" sz="1200" dirty="0">
                          <a:effectLst/>
                          <a:latin typeface="Calibri" charset="0"/>
                          <a:ea typeface="Calibri" charset="0"/>
                          <a:cs typeface="Calibri" charset="0"/>
                        </a:rPr>
                        <a:t>0.088</a:t>
                      </a:r>
                    </a:p>
                  </a:txBody>
                  <a:tcPr marL="42925" marR="42925" marT="0" marB="0" anchor="ctr"/>
                </a:tc>
              </a:tr>
              <a:tr h="379282">
                <a:tc>
                  <a:txBody>
                    <a:bodyPr/>
                    <a:lstStyle/>
                    <a:p>
                      <a:pPr algn="ctr">
                        <a:lnSpc>
                          <a:spcPct val="200000"/>
                        </a:lnSpc>
                        <a:spcAft>
                          <a:spcPts val="0"/>
                        </a:spcAft>
                      </a:pPr>
                      <a:r>
                        <a:rPr lang="en-US" sz="1200" dirty="0">
                          <a:solidFill>
                            <a:schemeClr val="tx1"/>
                          </a:solidFill>
                          <a:effectLst/>
                          <a:latin typeface="Calibri" charset="0"/>
                          <a:ea typeface="Calibri" charset="0"/>
                          <a:cs typeface="Calibri" charset="0"/>
                        </a:rPr>
                        <a:t>(C3)</a:t>
                      </a:r>
                    </a:p>
                  </a:txBody>
                  <a:tcPr marL="42925" marR="42925" marT="0" marB="0" anchor="ctr"/>
                </a:tc>
                <a:tc>
                  <a:txBody>
                    <a:bodyPr/>
                    <a:lstStyle/>
                    <a:p>
                      <a:pPr algn="ctr">
                        <a:lnSpc>
                          <a:spcPct val="200000"/>
                        </a:lnSpc>
                        <a:spcAft>
                          <a:spcPts val="0"/>
                        </a:spcAft>
                      </a:pPr>
                      <a:r>
                        <a:rPr lang="en-US" sz="1200">
                          <a:effectLst/>
                          <a:latin typeface="Calibri" charset="0"/>
                          <a:ea typeface="Calibri" charset="0"/>
                          <a:cs typeface="Calibri" charset="0"/>
                        </a:rPr>
                        <a:t>0.006</a:t>
                      </a:r>
                    </a:p>
                  </a:txBody>
                  <a:tcPr marL="42925" marR="42925" marT="0" marB="0" anchor="ctr"/>
                </a:tc>
                <a:tc>
                  <a:txBody>
                    <a:bodyPr/>
                    <a:lstStyle/>
                    <a:p>
                      <a:pPr algn="ctr">
                        <a:lnSpc>
                          <a:spcPct val="200000"/>
                        </a:lnSpc>
                        <a:spcAft>
                          <a:spcPts val="0"/>
                        </a:spcAft>
                      </a:pPr>
                      <a:r>
                        <a:rPr lang="en-US" sz="1200">
                          <a:effectLst/>
                          <a:latin typeface="Calibri" charset="0"/>
                          <a:ea typeface="Calibri" charset="0"/>
                          <a:cs typeface="Calibri" charset="0"/>
                        </a:rPr>
                        <a:t>0.116</a:t>
                      </a:r>
                    </a:p>
                  </a:txBody>
                  <a:tcPr marL="42925" marR="42925" marT="0" marB="0" anchor="ctr"/>
                </a:tc>
                <a:tc>
                  <a:txBody>
                    <a:bodyPr/>
                    <a:lstStyle/>
                    <a:p>
                      <a:pPr algn="ctr">
                        <a:lnSpc>
                          <a:spcPct val="200000"/>
                        </a:lnSpc>
                        <a:spcAft>
                          <a:spcPts val="0"/>
                        </a:spcAft>
                      </a:pPr>
                      <a:r>
                        <a:rPr lang="en-US" sz="1200">
                          <a:effectLst/>
                          <a:latin typeface="Calibri" charset="0"/>
                          <a:ea typeface="Calibri" charset="0"/>
                          <a:cs typeface="Calibri" charset="0"/>
                        </a:rPr>
                        <a:t>-0.020</a:t>
                      </a:r>
                    </a:p>
                  </a:txBody>
                  <a:tcPr marL="42925" marR="42925" marT="0" marB="0" anchor="ctr"/>
                </a:tc>
                <a:tc>
                  <a:txBody>
                    <a:bodyPr/>
                    <a:lstStyle/>
                    <a:p>
                      <a:pPr algn="ctr">
                        <a:lnSpc>
                          <a:spcPct val="200000"/>
                        </a:lnSpc>
                        <a:spcAft>
                          <a:spcPts val="0"/>
                        </a:spcAft>
                      </a:pPr>
                      <a:r>
                        <a:rPr lang="en-US" sz="1200" dirty="0">
                          <a:effectLst/>
                          <a:latin typeface="Calibri" charset="0"/>
                          <a:ea typeface="Calibri" charset="0"/>
                          <a:cs typeface="Calibri" charset="0"/>
                        </a:rPr>
                        <a:t> </a:t>
                      </a:r>
                    </a:p>
                  </a:txBody>
                  <a:tcPr marL="42925" marR="42925" marT="0" marB="0" anchor="ctr">
                    <a:solidFill>
                      <a:schemeClr val="bg1">
                        <a:lumMod val="75000"/>
                      </a:schemeClr>
                    </a:solidFill>
                  </a:tcPr>
                </a:tc>
                <a:tc>
                  <a:txBody>
                    <a:bodyPr/>
                    <a:lstStyle/>
                    <a:p>
                      <a:pPr algn="ctr">
                        <a:lnSpc>
                          <a:spcPct val="200000"/>
                        </a:lnSpc>
                        <a:spcAft>
                          <a:spcPts val="0"/>
                        </a:spcAft>
                      </a:pPr>
                      <a:r>
                        <a:rPr lang="en-US" sz="1200">
                          <a:effectLst/>
                          <a:latin typeface="Calibri" charset="0"/>
                          <a:ea typeface="Calibri" charset="0"/>
                          <a:cs typeface="Calibri" charset="0"/>
                        </a:rPr>
                        <a:t>0.239</a:t>
                      </a:r>
                    </a:p>
                  </a:txBody>
                  <a:tcPr marL="42925" marR="42925" marT="0" marB="0" anchor="ctr"/>
                </a:tc>
                <a:tc>
                  <a:txBody>
                    <a:bodyPr/>
                    <a:lstStyle/>
                    <a:p>
                      <a:pPr algn="ctr">
                        <a:lnSpc>
                          <a:spcPct val="200000"/>
                        </a:lnSpc>
                        <a:spcAft>
                          <a:spcPts val="0"/>
                        </a:spcAft>
                      </a:pPr>
                      <a:r>
                        <a:rPr lang="en-US" sz="1200">
                          <a:effectLst/>
                          <a:latin typeface="Calibri" charset="0"/>
                          <a:ea typeface="Calibri" charset="0"/>
                          <a:cs typeface="Calibri" charset="0"/>
                        </a:rPr>
                        <a:t>-0.118</a:t>
                      </a:r>
                    </a:p>
                  </a:txBody>
                  <a:tcPr marL="42925" marR="42925" marT="0" marB="0" anchor="ctr"/>
                </a:tc>
                <a:tc>
                  <a:txBody>
                    <a:bodyPr/>
                    <a:lstStyle/>
                    <a:p>
                      <a:pPr algn="ctr">
                        <a:lnSpc>
                          <a:spcPct val="200000"/>
                        </a:lnSpc>
                        <a:spcAft>
                          <a:spcPts val="0"/>
                        </a:spcAft>
                      </a:pPr>
                      <a:r>
                        <a:rPr lang="en-US" sz="1200">
                          <a:effectLst/>
                          <a:latin typeface="Calibri" charset="0"/>
                          <a:ea typeface="Calibri" charset="0"/>
                          <a:cs typeface="Calibri" charset="0"/>
                        </a:rPr>
                        <a:t>0.017</a:t>
                      </a:r>
                    </a:p>
                  </a:txBody>
                  <a:tcPr marL="42925" marR="42925" marT="0" marB="0" anchor="ctr"/>
                </a:tc>
                <a:tc>
                  <a:txBody>
                    <a:bodyPr/>
                    <a:lstStyle/>
                    <a:p>
                      <a:pPr algn="ctr">
                        <a:lnSpc>
                          <a:spcPct val="200000"/>
                        </a:lnSpc>
                        <a:spcAft>
                          <a:spcPts val="0"/>
                        </a:spcAft>
                      </a:pPr>
                      <a:r>
                        <a:rPr lang="en-US" sz="1200" dirty="0">
                          <a:effectLst/>
                          <a:latin typeface="Calibri" charset="0"/>
                          <a:ea typeface="Calibri" charset="0"/>
                          <a:cs typeface="Calibri" charset="0"/>
                        </a:rPr>
                        <a:t>-0.131</a:t>
                      </a:r>
                    </a:p>
                  </a:txBody>
                  <a:tcPr marL="42925" marR="42925" marT="0" marB="0" anchor="ctr"/>
                </a:tc>
              </a:tr>
              <a:tr h="758565">
                <a:tc>
                  <a:txBody>
                    <a:bodyPr/>
                    <a:lstStyle/>
                    <a:p>
                      <a:pPr algn="ctr">
                        <a:lnSpc>
                          <a:spcPct val="200000"/>
                        </a:lnSpc>
                        <a:spcAft>
                          <a:spcPts val="0"/>
                        </a:spcAft>
                      </a:pPr>
                      <a:r>
                        <a:rPr lang="en-US" sz="1200" dirty="0">
                          <a:solidFill>
                            <a:schemeClr val="tx1"/>
                          </a:solidFill>
                          <a:effectLst/>
                          <a:latin typeface="Calibri" charset="0"/>
                          <a:ea typeface="Calibri" charset="0"/>
                          <a:cs typeface="Calibri" charset="0"/>
                        </a:rPr>
                        <a:t>(CRP)</a:t>
                      </a:r>
                    </a:p>
                  </a:txBody>
                  <a:tcPr marL="42925" marR="42925" marT="0" marB="0" anchor="ctr"/>
                </a:tc>
                <a:tc>
                  <a:txBody>
                    <a:bodyPr/>
                    <a:lstStyle/>
                    <a:p>
                      <a:pPr algn="ctr">
                        <a:lnSpc>
                          <a:spcPct val="200000"/>
                        </a:lnSpc>
                        <a:spcAft>
                          <a:spcPts val="0"/>
                        </a:spcAft>
                      </a:pPr>
                      <a:r>
                        <a:rPr lang="en-US" sz="1200" dirty="0">
                          <a:effectLst/>
                          <a:latin typeface="Calibri" charset="0"/>
                          <a:ea typeface="Calibri" charset="0"/>
                          <a:cs typeface="Calibri" charset="0"/>
                        </a:rPr>
                        <a:t> </a:t>
                      </a:r>
                    </a:p>
                  </a:txBody>
                  <a:tcPr marL="42925" marR="42925" marT="0" marB="0" anchor="ctr">
                    <a:solidFill>
                      <a:schemeClr val="bg1">
                        <a:lumMod val="75000"/>
                      </a:schemeClr>
                    </a:solidFill>
                  </a:tcPr>
                </a:tc>
                <a:tc>
                  <a:txBody>
                    <a:bodyPr/>
                    <a:lstStyle/>
                    <a:p>
                      <a:pPr algn="ctr">
                        <a:lnSpc>
                          <a:spcPct val="200000"/>
                        </a:lnSpc>
                        <a:spcAft>
                          <a:spcPts val="0"/>
                        </a:spcAft>
                      </a:pPr>
                      <a:r>
                        <a:rPr lang="en-US" sz="1200" dirty="0">
                          <a:effectLst/>
                          <a:latin typeface="Calibri" charset="0"/>
                          <a:ea typeface="Calibri" charset="0"/>
                          <a:cs typeface="Calibri" charset="0"/>
                        </a:rPr>
                        <a:t> </a:t>
                      </a:r>
                    </a:p>
                  </a:txBody>
                  <a:tcPr marL="42925" marR="42925" marT="0" marB="0" anchor="ctr">
                    <a:solidFill>
                      <a:schemeClr val="bg1">
                        <a:lumMod val="75000"/>
                      </a:schemeClr>
                    </a:solidFill>
                  </a:tcPr>
                </a:tc>
                <a:tc>
                  <a:txBody>
                    <a:bodyPr/>
                    <a:lstStyle/>
                    <a:p>
                      <a:pPr algn="ctr">
                        <a:lnSpc>
                          <a:spcPct val="200000"/>
                        </a:lnSpc>
                        <a:spcAft>
                          <a:spcPts val="0"/>
                        </a:spcAft>
                      </a:pPr>
                      <a:r>
                        <a:rPr lang="en-US" sz="1200" dirty="0">
                          <a:effectLst/>
                          <a:latin typeface="Calibri" charset="0"/>
                          <a:ea typeface="Calibri" charset="0"/>
                          <a:cs typeface="Calibri" charset="0"/>
                        </a:rPr>
                        <a:t> </a:t>
                      </a:r>
                    </a:p>
                  </a:txBody>
                  <a:tcPr marL="42925" marR="42925" marT="0" marB="0" anchor="ctr">
                    <a:solidFill>
                      <a:schemeClr val="bg1">
                        <a:lumMod val="75000"/>
                      </a:schemeClr>
                    </a:solidFill>
                  </a:tcPr>
                </a:tc>
                <a:tc>
                  <a:txBody>
                    <a:bodyPr/>
                    <a:lstStyle/>
                    <a:p>
                      <a:pPr algn="ctr">
                        <a:lnSpc>
                          <a:spcPct val="200000"/>
                        </a:lnSpc>
                        <a:spcAft>
                          <a:spcPts val="0"/>
                        </a:spcAft>
                      </a:pPr>
                      <a:r>
                        <a:rPr lang="en-US" sz="1200" dirty="0">
                          <a:effectLst/>
                          <a:latin typeface="Calibri" charset="0"/>
                          <a:ea typeface="Calibri" charset="0"/>
                          <a:cs typeface="Calibri" charset="0"/>
                        </a:rPr>
                        <a:t> </a:t>
                      </a:r>
                    </a:p>
                  </a:txBody>
                  <a:tcPr marL="42925" marR="42925" marT="0" marB="0" anchor="ctr">
                    <a:solidFill>
                      <a:schemeClr val="bg1">
                        <a:lumMod val="75000"/>
                      </a:schemeClr>
                    </a:solidFill>
                  </a:tcPr>
                </a:tc>
                <a:tc>
                  <a:txBody>
                    <a:bodyPr/>
                    <a:lstStyle/>
                    <a:p>
                      <a:pPr algn="ctr">
                        <a:lnSpc>
                          <a:spcPct val="200000"/>
                        </a:lnSpc>
                        <a:spcAft>
                          <a:spcPts val="0"/>
                        </a:spcAft>
                      </a:pPr>
                      <a:r>
                        <a:rPr lang="en-US" sz="1200" dirty="0">
                          <a:effectLst/>
                          <a:latin typeface="Calibri" charset="0"/>
                          <a:ea typeface="Calibri" charset="0"/>
                          <a:cs typeface="Calibri" charset="0"/>
                        </a:rPr>
                        <a:t> </a:t>
                      </a:r>
                    </a:p>
                  </a:txBody>
                  <a:tcPr marL="42925" marR="42925" marT="0" marB="0" anchor="ctr">
                    <a:solidFill>
                      <a:schemeClr val="bg1">
                        <a:lumMod val="75000"/>
                      </a:schemeClr>
                    </a:solidFill>
                  </a:tcPr>
                </a:tc>
                <a:tc>
                  <a:txBody>
                    <a:bodyPr/>
                    <a:lstStyle/>
                    <a:p>
                      <a:pPr algn="ctr">
                        <a:lnSpc>
                          <a:spcPct val="200000"/>
                        </a:lnSpc>
                        <a:spcAft>
                          <a:spcPts val="0"/>
                        </a:spcAft>
                      </a:pPr>
                      <a:r>
                        <a:rPr lang="en-US" sz="1200" b="1" dirty="0">
                          <a:effectLst/>
                          <a:latin typeface="Calibri" charset="0"/>
                          <a:ea typeface="Calibri" charset="0"/>
                          <a:cs typeface="Calibri" charset="0"/>
                        </a:rPr>
                        <a:t>0.406 (P=0.005)</a:t>
                      </a:r>
                    </a:p>
                  </a:txBody>
                  <a:tcPr marL="42925" marR="42925" marT="0" marB="0" anchor="ctr"/>
                </a:tc>
                <a:tc>
                  <a:txBody>
                    <a:bodyPr/>
                    <a:lstStyle/>
                    <a:p>
                      <a:pPr algn="ctr">
                        <a:lnSpc>
                          <a:spcPct val="200000"/>
                        </a:lnSpc>
                        <a:spcAft>
                          <a:spcPts val="0"/>
                        </a:spcAft>
                      </a:pPr>
                      <a:r>
                        <a:rPr lang="en-US" sz="1200">
                          <a:effectLst/>
                          <a:latin typeface="Calibri" charset="0"/>
                          <a:ea typeface="Calibri" charset="0"/>
                          <a:cs typeface="Calibri" charset="0"/>
                        </a:rPr>
                        <a:t>-0.063</a:t>
                      </a:r>
                    </a:p>
                  </a:txBody>
                  <a:tcPr marL="42925" marR="42925" marT="0" marB="0" anchor="ctr"/>
                </a:tc>
                <a:tc>
                  <a:txBody>
                    <a:bodyPr/>
                    <a:lstStyle/>
                    <a:p>
                      <a:pPr algn="ctr">
                        <a:lnSpc>
                          <a:spcPct val="200000"/>
                        </a:lnSpc>
                        <a:spcAft>
                          <a:spcPts val="0"/>
                        </a:spcAft>
                      </a:pPr>
                      <a:r>
                        <a:rPr lang="en-US" sz="1200" dirty="0">
                          <a:effectLst/>
                          <a:latin typeface="Calibri" charset="0"/>
                          <a:ea typeface="Calibri" charset="0"/>
                          <a:cs typeface="Calibri" charset="0"/>
                        </a:rPr>
                        <a:t>0.136</a:t>
                      </a:r>
                    </a:p>
                  </a:txBody>
                  <a:tcPr marL="42925" marR="42925" marT="0" marB="0" anchor="ctr"/>
                </a:tc>
              </a:tr>
              <a:tr h="758565">
                <a:tc>
                  <a:txBody>
                    <a:bodyPr/>
                    <a:lstStyle/>
                    <a:p>
                      <a:pPr algn="ctr">
                        <a:lnSpc>
                          <a:spcPct val="200000"/>
                        </a:lnSpc>
                        <a:spcAft>
                          <a:spcPts val="0"/>
                        </a:spcAft>
                      </a:pPr>
                      <a:r>
                        <a:rPr lang="en-US" sz="1200" dirty="0">
                          <a:solidFill>
                            <a:schemeClr val="tx1"/>
                          </a:solidFill>
                          <a:effectLst/>
                          <a:latin typeface="Calibri" charset="0"/>
                          <a:ea typeface="Calibri" charset="0"/>
                          <a:cs typeface="Calibri" charset="0"/>
                        </a:rPr>
                        <a:t>(Ds-DNA ab)</a:t>
                      </a:r>
                    </a:p>
                  </a:txBody>
                  <a:tcPr marL="42925" marR="42925" marT="0" marB="0" anchor="ctr"/>
                </a:tc>
                <a:tc>
                  <a:txBody>
                    <a:bodyPr/>
                    <a:lstStyle/>
                    <a:p>
                      <a:pPr algn="ctr">
                        <a:lnSpc>
                          <a:spcPct val="200000"/>
                        </a:lnSpc>
                        <a:spcAft>
                          <a:spcPts val="0"/>
                        </a:spcAft>
                      </a:pPr>
                      <a:r>
                        <a:rPr lang="en-US" sz="1200">
                          <a:effectLst/>
                          <a:latin typeface="Calibri" charset="0"/>
                          <a:ea typeface="Calibri" charset="0"/>
                          <a:cs typeface="Calibri" charset="0"/>
                        </a:rPr>
                        <a:t> </a:t>
                      </a:r>
                    </a:p>
                  </a:txBody>
                  <a:tcPr marL="42925" marR="42925" marT="0" marB="0" anchor="ctr">
                    <a:solidFill>
                      <a:schemeClr val="bg1">
                        <a:lumMod val="75000"/>
                      </a:schemeClr>
                    </a:solidFill>
                  </a:tcPr>
                </a:tc>
                <a:tc>
                  <a:txBody>
                    <a:bodyPr/>
                    <a:lstStyle/>
                    <a:p>
                      <a:pPr algn="ctr">
                        <a:lnSpc>
                          <a:spcPct val="200000"/>
                        </a:lnSpc>
                        <a:spcAft>
                          <a:spcPts val="0"/>
                        </a:spcAft>
                      </a:pPr>
                      <a:r>
                        <a:rPr lang="en-US" sz="1200">
                          <a:effectLst/>
                          <a:latin typeface="Calibri" charset="0"/>
                          <a:ea typeface="Calibri" charset="0"/>
                          <a:cs typeface="Calibri" charset="0"/>
                        </a:rPr>
                        <a:t> </a:t>
                      </a:r>
                    </a:p>
                  </a:txBody>
                  <a:tcPr marL="42925" marR="42925" marT="0" marB="0" anchor="ctr">
                    <a:solidFill>
                      <a:schemeClr val="bg1">
                        <a:lumMod val="75000"/>
                      </a:schemeClr>
                    </a:solidFill>
                  </a:tcPr>
                </a:tc>
                <a:tc>
                  <a:txBody>
                    <a:bodyPr/>
                    <a:lstStyle/>
                    <a:p>
                      <a:pPr algn="ctr">
                        <a:lnSpc>
                          <a:spcPct val="200000"/>
                        </a:lnSpc>
                        <a:spcAft>
                          <a:spcPts val="0"/>
                        </a:spcAft>
                      </a:pPr>
                      <a:r>
                        <a:rPr lang="en-US" sz="1200">
                          <a:effectLst/>
                          <a:latin typeface="Calibri" charset="0"/>
                          <a:ea typeface="Calibri" charset="0"/>
                          <a:cs typeface="Calibri" charset="0"/>
                        </a:rPr>
                        <a:t> </a:t>
                      </a:r>
                    </a:p>
                  </a:txBody>
                  <a:tcPr marL="42925" marR="42925" marT="0" marB="0" anchor="ctr">
                    <a:solidFill>
                      <a:schemeClr val="bg1">
                        <a:lumMod val="75000"/>
                      </a:schemeClr>
                    </a:solidFill>
                  </a:tcPr>
                </a:tc>
                <a:tc>
                  <a:txBody>
                    <a:bodyPr/>
                    <a:lstStyle/>
                    <a:p>
                      <a:pPr algn="ctr">
                        <a:lnSpc>
                          <a:spcPct val="200000"/>
                        </a:lnSpc>
                        <a:spcAft>
                          <a:spcPts val="0"/>
                        </a:spcAft>
                      </a:pPr>
                      <a:r>
                        <a:rPr lang="en-US" sz="1200" dirty="0">
                          <a:effectLst/>
                          <a:latin typeface="Calibri" charset="0"/>
                          <a:ea typeface="Calibri" charset="0"/>
                          <a:cs typeface="Calibri" charset="0"/>
                        </a:rPr>
                        <a:t> </a:t>
                      </a:r>
                    </a:p>
                  </a:txBody>
                  <a:tcPr marL="42925" marR="42925" marT="0" marB="0" anchor="ctr">
                    <a:solidFill>
                      <a:schemeClr val="bg1">
                        <a:lumMod val="75000"/>
                      </a:schemeClr>
                    </a:solidFill>
                  </a:tcPr>
                </a:tc>
                <a:tc>
                  <a:txBody>
                    <a:bodyPr/>
                    <a:lstStyle/>
                    <a:p>
                      <a:pPr algn="ctr">
                        <a:lnSpc>
                          <a:spcPct val="200000"/>
                        </a:lnSpc>
                        <a:spcAft>
                          <a:spcPts val="0"/>
                        </a:spcAft>
                      </a:pPr>
                      <a:r>
                        <a:rPr lang="en-US" sz="1200" dirty="0">
                          <a:effectLst/>
                          <a:latin typeface="Calibri" charset="0"/>
                          <a:ea typeface="Calibri" charset="0"/>
                          <a:cs typeface="Calibri" charset="0"/>
                        </a:rPr>
                        <a:t> </a:t>
                      </a:r>
                    </a:p>
                  </a:txBody>
                  <a:tcPr marL="42925" marR="42925" marT="0" marB="0" anchor="ctr">
                    <a:solidFill>
                      <a:schemeClr val="bg1">
                        <a:lumMod val="75000"/>
                      </a:schemeClr>
                    </a:solidFill>
                  </a:tcPr>
                </a:tc>
                <a:tc>
                  <a:txBody>
                    <a:bodyPr/>
                    <a:lstStyle/>
                    <a:p>
                      <a:pPr algn="ctr">
                        <a:lnSpc>
                          <a:spcPct val="200000"/>
                        </a:lnSpc>
                        <a:spcAft>
                          <a:spcPts val="0"/>
                        </a:spcAft>
                      </a:pPr>
                      <a:r>
                        <a:rPr lang="en-US" sz="1200" dirty="0">
                          <a:effectLst/>
                          <a:latin typeface="Calibri" charset="0"/>
                          <a:ea typeface="Calibri" charset="0"/>
                          <a:cs typeface="Calibri" charset="0"/>
                        </a:rPr>
                        <a:t> </a:t>
                      </a:r>
                    </a:p>
                  </a:txBody>
                  <a:tcPr marL="42925" marR="42925" marT="0" marB="0" anchor="ctr">
                    <a:solidFill>
                      <a:schemeClr val="bg1">
                        <a:lumMod val="75000"/>
                      </a:schemeClr>
                    </a:solidFill>
                  </a:tcPr>
                </a:tc>
                <a:tc>
                  <a:txBody>
                    <a:bodyPr/>
                    <a:lstStyle/>
                    <a:p>
                      <a:pPr algn="ctr">
                        <a:lnSpc>
                          <a:spcPct val="200000"/>
                        </a:lnSpc>
                        <a:spcAft>
                          <a:spcPts val="0"/>
                        </a:spcAft>
                      </a:pPr>
                      <a:r>
                        <a:rPr lang="en-US" sz="1200">
                          <a:effectLst/>
                          <a:latin typeface="Calibri" charset="0"/>
                          <a:ea typeface="Calibri" charset="0"/>
                          <a:cs typeface="Calibri" charset="0"/>
                        </a:rPr>
                        <a:t>0.059</a:t>
                      </a:r>
                    </a:p>
                  </a:txBody>
                  <a:tcPr marL="42925" marR="42925" marT="0" marB="0" anchor="ctr"/>
                </a:tc>
                <a:tc>
                  <a:txBody>
                    <a:bodyPr/>
                    <a:lstStyle/>
                    <a:p>
                      <a:pPr algn="ctr">
                        <a:lnSpc>
                          <a:spcPct val="200000"/>
                        </a:lnSpc>
                        <a:spcAft>
                          <a:spcPts val="0"/>
                        </a:spcAft>
                      </a:pPr>
                      <a:r>
                        <a:rPr lang="en-US" sz="1200" dirty="0">
                          <a:effectLst/>
                          <a:latin typeface="Calibri" charset="0"/>
                          <a:ea typeface="Calibri" charset="0"/>
                          <a:cs typeface="Calibri" charset="0"/>
                        </a:rPr>
                        <a:t>0.502</a:t>
                      </a:r>
                    </a:p>
                    <a:p>
                      <a:pPr algn="ctr">
                        <a:lnSpc>
                          <a:spcPct val="200000"/>
                        </a:lnSpc>
                        <a:spcAft>
                          <a:spcPts val="0"/>
                        </a:spcAft>
                      </a:pPr>
                      <a:r>
                        <a:rPr lang="en-US" sz="1200" b="1" dirty="0">
                          <a:solidFill>
                            <a:schemeClr val="accent1"/>
                          </a:solidFill>
                          <a:effectLst/>
                          <a:latin typeface="Calibri" charset="0"/>
                          <a:ea typeface="Calibri" charset="0"/>
                          <a:cs typeface="Calibri" charset="0"/>
                        </a:rPr>
                        <a:t>(p≤0.0001)</a:t>
                      </a:r>
                    </a:p>
                  </a:txBody>
                  <a:tcPr marL="42925" marR="42925" marT="0" marB="0" anchor="ctr"/>
                </a:tc>
              </a:tr>
              <a:tr h="379282">
                <a:tc>
                  <a:txBody>
                    <a:bodyPr/>
                    <a:lstStyle/>
                    <a:p>
                      <a:pPr algn="ctr">
                        <a:lnSpc>
                          <a:spcPct val="200000"/>
                        </a:lnSpc>
                        <a:spcAft>
                          <a:spcPts val="0"/>
                        </a:spcAft>
                      </a:pPr>
                      <a:r>
                        <a:rPr lang="en-US" sz="1200" dirty="0">
                          <a:solidFill>
                            <a:schemeClr val="tx1"/>
                          </a:solidFill>
                          <a:effectLst/>
                          <a:latin typeface="Calibri" charset="0"/>
                          <a:ea typeface="Calibri" charset="0"/>
                          <a:cs typeface="Calibri" charset="0"/>
                        </a:rPr>
                        <a:t>(DNASE I)</a:t>
                      </a:r>
                    </a:p>
                  </a:txBody>
                  <a:tcPr marL="42925" marR="42925" marT="0" marB="0" anchor="ctr"/>
                </a:tc>
                <a:tc>
                  <a:txBody>
                    <a:bodyPr/>
                    <a:lstStyle/>
                    <a:p>
                      <a:pPr algn="ctr">
                        <a:lnSpc>
                          <a:spcPct val="200000"/>
                        </a:lnSpc>
                        <a:spcAft>
                          <a:spcPts val="0"/>
                        </a:spcAft>
                      </a:pPr>
                      <a:r>
                        <a:rPr lang="en-US" sz="1200">
                          <a:effectLst/>
                          <a:latin typeface="Calibri" charset="0"/>
                          <a:ea typeface="Calibri" charset="0"/>
                          <a:cs typeface="Calibri" charset="0"/>
                        </a:rPr>
                        <a:t>0.140</a:t>
                      </a:r>
                    </a:p>
                  </a:txBody>
                  <a:tcPr marL="42925" marR="42925" marT="0" marB="0" anchor="ctr"/>
                </a:tc>
                <a:tc>
                  <a:txBody>
                    <a:bodyPr/>
                    <a:lstStyle/>
                    <a:p>
                      <a:pPr algn="ctr">
                        <a:lnSpc>
                          <a:spcPct val="200000"/>
                        </a:lnSpc>
                        <a:spcAft>
                          <a:spcPts val="0"/>
                        </a:spcAft>
                      </a:pPr>
                      <a:r>
                        <a:rPr lang="en-US" sz="1200">
                          <a:effectLst/>
                          <a:latin typeface="Calibri" charset="0"/>
                          <a:ea typeface="Calibri" charset="0"/>
                          <a:cs typeface="Calibri" charset="0"/>
                        </a:rPr>
                        <a:t>-0.141</a:t>
                      </a:r>
                    </a:p>
                  </a:txBody>
                  <a:tcPr marL="42925" marR="42925" marT="0" marB="0" anchor="ctr"/>
                </a:tc>
                <a:tc>
                  <a:txBody>
                    <a:bodyPr/>
                    <a:lstStyle/>
                    <a:p>
                      <a:pPr algn="ctr">
                        <a:lnSpc>
                          <a:spcPct val="200000"/>
                        </a:lnSpc>
                        <a:spcAft>
                          <a:spcPts val="0"/>
                        </a:spcAft>
                      </a:pPr>
                      <a:r>
                        <a:rPr lang="en-US" sz="1200">
                          <a:effectLst/>
                          <a:latin typeface="Calibri" charset="0"/>
                          <a:ea typeface="Calibri" charset="0"/>
                          <a:cs typeface="Calibri" charset="0"/>
                        </a:rPr>
                        <a:t>0.230</a:t>
                      </a:r>
                    </a:p>
                  </a:txBody>
                  <a:tcPr marL="42925" marR="42925" marT="0" marB="0" anchor="ctr"/>
                </a:tc>
                <a:tc>
                  <a:txBody>
                    <a:bodyPr/>
                    <a:lstStyle/>
                    <a:p>
                      <a:pPr algn="ctr">
                        <a:lnSpc>
                          <a:spcPct val="200000"/>
                        </a:lnSpc>
                        <a:spcAft>
                          <a:spcPts val="0"/>
                        </a:spcAft>
                      </a:pPr>
                      <a:r>
                        <a:rPr lang="en-US" sz="1200">
                          <a:effectLst/>
                          <a:latin typeface="Calibri" charset="0"/>
                          <a:ea typeface="Calibri" charset="0"/>
                          <a:cs typeface="Calibri" charset="0"/>
                        </a:rPr>
                        <a:t>0.225</a:t>
                      </a:r>
                    </a:p>
                  </a:txBody>
                  <a:tcPr marL="42925" marR="42925" marT="0" marB="0" anchor="ctr"/>
                </a:tc>
                <a:tc>
                  <a:txBody>
                    <a:bodyPr/>
                    <a:lstStyle/>
                    <a:p>
                      <a:pPr algn="ctr">
                        <a:lnSpc>
                          <a:spcPct val="200000"/>
                        </a:lnSpc>
                        <a:spcAft>
                          <a:spcPts val="0"/>
                        </a:spcAft>
                      </a:pPr>
                      <a:r>
                        <a:rPr lang="en-US" sz="1200" dirty="0">
                          <a:effectLst/>
                          <a:latin typeface="Calibri" charset="0"/>
                          <a:ea typeface="Calibri" charset="0"/>
                          <a:cs typeface="Calibri" charset="0"/>
                        </a:rPr>
                        <a:t> </a:t>
                      </a:r>
                    </a:p>
                  </a:txBody>
                  <a:tcPr marL="42925" marR="42925" marT="0" marB="0" anchor="ctr">
                    <a:solidFill>
                      <a:schemeClr val="bg1">
                        <a:lumMod val="75000"/>
                      </a:schemeClr>
                    </a:solidFill>
                  </a:tcPr>
                </a:tc>
                <a:tc>
                  <a:txBody>
                    <a:bodyPr/>
                    <a:lstStyle/>
                    <a:p>
                      <a:pPr algn="ctr">
                        <a:lnSpc>
                          <a:spcPct val="200000"/>
                        </a:lnSpc>
                        <a:spcAft>
                          <a:spcPts val="0"/>
                        </a:spcAft>
                      </a:pPr>
                      <a:r>
                        <a:rPr lang="en-US" sz="1200" dirty="0">
                          <a:effectLst/>
                          <a:latin typeface="Calibri" charset="0"/>
                          <a:ea typeface="Calibri" charset="0"/>
                          <a:cs typeface="Calibri" charset="0"/>
                        </a:rPr>
                        <a:t> </a:t>
                      </a:r>
                    </a:p>
                  </a:txBody>
                  <a:tcPr marL="42925" marR="42925" marT="0" marB="0" anchor="ctr">
                    <a:solidFill>
                      <a:schemeClr val="bg1">
                        <a:lumMod val="75000"/>
                      </a:schemeClr>
                    </a:solidFill>
                  </a:tcPr>
                </a:tc>
                <a:tc>
                  <a:txBody>
                    <a:bodyPr/>
                    <a:lstStyle/>
                    <a:p>
                      <a:pPr algn="ctr">
                        <a:lnSpc>
                          <a:spcPct val="200000"/>
                        </a:lnSpc>
                        <a:spcAft>
                          <a:spcPts val="0"/>
                        </a:spcAft>
                      </a:pPr>
                      <a:r>
                        <a:rPr lang="en-US" sz="1200" dirty="0">
                          <a:effectLst/>
                          <a:latin typeface="Calibri" charset="0"/>
                          <a:ea typeface="Calibri" charset="0"/>
                          <a:cs typeface="Calibri" charset="0"/>
                        </a:rPr>
                        <a:t> </a:t>
                      </a:r>
                    </a:p>
                  </a:txBody>
                  <a:tcPr marL="42925" marR="42925" marT="0" marB="0" anchor="ctr">
                    <a:solidFill>
                      <a:schemeClr val="bg1">
                        <a:lumMod val="75000"/>
                      </a:schemeClr>
                    </a:solidFill>
                  </a:tcPr>
                </a:tc>
                <a:tc>
                  <a:txBody>
                    <a:bodyPr/>
                    <a:lstStyle/>
                    <a:p>
                      <a:pPr algn="ctr">
                        <a:lnSpc>
                          <a:spcPct val="200000"/>
                        </a:lnSpc>
                        <a:spcAft>
                          <a:spcPts val="0"/>
                        </a:spcAft>
                      </a:pPr>
                      <a:r>
                        <a:rPr lang="en-US" sz="1200" dirty="0">
                          <a:effectLst/>
                          <a:latin typeface="Calibri" charset="0"/>
                          <a:ea typeface="Calibri" charset="0"/>
                          <a:cs typeface="Calibri" charset="0"/>
                        </a:rPr>
                        <a:t>0.038</a:t>
                      </a:r>
                    </a:p>
                  </a:txBody>
                  <a:tcPr marL="42925" marR="42925" marT="0" marB="0" anchor="ctr"/>
                </a:tc>
              </a:tr>
              <a:tr h="758565">
                <a:tc>
                  <a:txBody>
                    <a:bodyPr/>
                    <a:lstStyle/>
                    <a:p>
                      <a:pPr algn="ctr">
                        <a:lnSpc>
                          <a:spcPct val="200000"/>
                        </a:lnSpc>
                        <a:spcAft>
                          <a:spcPts val="0"/>
                        </a:spcAft>
                      </a:pPr>
                      <a:r>
                        <a:rPr lang="en-US" sz="1200" dirty="0">
                          <a:solidFill>
                            <a:schemeClr val="tx1"/>
                          </a:solidFill>
                          <a:effectLst/>
                          <a:latin typeface="Calibri" charset="0"/>
                          <a:ea typeface="Calibri" charset="0"/>
                          <a:cs typeface="Calibri" charset="0"/>
                        </a:rPr>
                        <a:t>(Anti-C1q ab)</a:t>
                      </a:r>
                    </a:p>
                  </a:txBody>
                  <a:tcPr marL="42925" marR="42925" marT="0" marB="0" anchor="ctr"/>
                </a:tc>
                <a:tc>
                  <a:txBody>
                    <a:bodyPr/>
                    <a:lstStyle/>
                    <a:p>
                      <a:pPr algn="ctr">
                        <a:lnSpc>
                          <a:spcPct val="200000"/>
                        </a:lnSpc>
                        <a:spcAft>
                          <a:spcPts val="0"/>
                        </a:spcAft>
                      </a:pPr>
                      <a:r>
                        <a:rPr lang="en-US" sz="1200" b="1" dirty="0">
                          <a:solidFill>
                            <a:schemeClr val="accent1"/>
                          </a:solidFill>
                          <a:effectLst/>
                          <a:latin typeface="Calibri" charset="0"/>
                          <a:ea typeface="Calibri" charset="0"/>
                          <a:cs typeface="Calibri" charset="0"/>
                        </a:rPr>
                        <a:t>-0.566 (P=0.001)</a:t>
                      </a:r>
                    </a:p>
                  </a:txBody>
                  <a:tcPr marL="42925" marR="42925" marT="0" marB="0" anchor="ctr"/>
                </a:tc>
                <a:tc>
                  <a:txBody>
                    <a:bodyPr/>
                    <a:lstStyle/>
                    <a:p>
                      <a:pPr algn="ctr">
                        <a:lnSpc>
                          <a:spcPct val="200000"/>
                        </a:lnSpc>
                        <a:spcAft>
                          <a:spcPts val="0"/>
                        </a:spcAft>
                      </a:pPr>
                      <a:r>
                        <a:rPr lang="en-US" sz="1200" dirty="0">
                          <a:effectLst/>
                          <a:latin typeface="Calibri" charset="0"/>
                          <a:ea typeface="Calibri" charset="0"/>
                          <a:cs typeface="Calibri" charset="0"/>
                        </a:rPr>
                        <a:t>-0.246</a:t>
                      </a:r>
                    </a:p>
                  </a:txBody>
                  <a:tcPr marL="42925" marR="42925" marT="0" marB="0" anchor="ctr"/>
                </a:tc>
                <a:tc>
                  <a:txBody>
                    <a:bodyPr/>
                    <a:lstStyle/>
                    <a:p>
                      <a:pPr algn="ctr">
                        <a:lnSpc>
                          <a:spcPct val="200000"/>
                        </a:lnSpc>
                        <a:spcAft>
                          <a:spcPts val="0"/>
                        </a:spcAft>
                      </a:pPr>
                      <a:r>
                        <a:rPr lang="en-US" sz="1200" dirty="0">
                          <a:effectLst/>
                          <a:latin typeface="Calibri" charset="0"/>
                          <a:ea typeface="Calibri" charset="0"/>
                          <a:cs typeface="Calibri" charset="0"/>
                        </a:rPr>
                        <a:t>-0.024</a:t>
                      </a:r>
                    </a:p>
                  </a:txBody>
                  <a:tcPr marL="42925" marR="42925" marT="0" marB="0" anchor="ctr"/>
                </a:tc>
                <a:tc>
                  <a:txBody>
                    <a:bodyPr/>
                    <a:lstStyle/>
                    <a:p>
                      <a:pPr algn="ctr">
                        <a:lnSpc>
                          <a:spcPct val="200000"/>
                        </a:lnSpc>
                        <a:spcAft>
                          <a:spcPts val="0"/>
                        </a:spcAft>
                      </a:pPr>
                      <a:r>
                        <a:rPr lang="en-US" sz="1200" dirty="0">
                          <a:effectLst/>
                          <a:latin typeface="Calibri" charset="0"/>
                          <a:ea typeface="Calibri" charset="0"/>
                          <a:cs typeface="Calibri" charset="0"/>
                        </a:rPr>
                        <a:t>0.057</a:t>
                      </a:r>
                    </a:p>
                  </a:txBody>
                  <a:tcPr marL="42925" marR="42925" marT="0" marB="0" anchor="ctr"/>
                </a:tc>
                <a:tc>
                  <a:txBody>
                    <a:bodyPr/>
                    <a:lstStyle/>
                    <a:p>
                      <a:pPr algn="ctr">
                        <a:lnSpc>
                          <a:spcPct val="200000"/>
                        </a:lnSpc>
                        <a:spcAft>
                          <a:spcPts val="0"/>
                        </a:spcAft>
                      </a:pPr>
                      <a:r>
                        <a:rPr lang="en-US" sz="1200" dirty="0">
                          <a:effectLst/>
                          <a:latin typeface="Calibri" charset="0"/>
                          <a:ea typeface="Calibri" charset="0"/>
                          <a:cs typeface="Calibri" charset="0"/>
                        </a:rPr>
                        <a:t> </a:t>
                      </a:r>
                    </a:p>
                  </a:txBody>
                  <a:tcPr marL="42925" marR="42925" marT="0" marB="0" anchor="ctr">
                    <a:solidFill>
                      <a:schemeClr val="bg1">
                        <a:lumMod val="75000"/>
                      </a:schemeClr>
                    </a:solidFill>
                  </a:tcPr>
                </a:tc>
                <a:tc>
                  <a:txBody>
                    <a:bodyPr/>
                    <a:lstStyle/>
                    <a:p>
                      <a:pPr algn="ctr">
                        <a:lnSpc>
                          <a:spcPct val="200000"/>
                        </a:lnSpc>
                        <a:spcAft>
                          <a:spcPts val="0"/>
                        </a:spcAft>
                      </a:pPr>
                      <a:r>
                        <a:rPr lang="en-US" sz="1200" dirty="0">
                          <a:effectLst/>
                          <a:latin typeface="Calibri" charset="0"/>
                          <a:ea typeface="Calibri" charset="0"/>
                          <a:cs typeface="Calibri" charset="0"/>
                        </a:rPr>
                        <a:t> </a:t>
                      </a:r>
                    </a:p>
                  </a:txBody>
                  <a:tcPr marL="42925" marR="42925" marT="0" marB="0" anchor="ctr">
                    <a:solidFill>
                      <a:schemeClr val="bg1">
                        <a:lumMod val="75000"/>
                      </a:schemeClr>
                    </a:solidFill>
                  </a:tcPr>
                </a:tc>
                <a:tc>
                  <a:txBody>
                    <a:bodyPr/>
                    <a:lstStyle/>
                    <a:p>
                      <a:pPr algn="ctr">
                        <a:lnSpc>
                          <a:spcPct val="200000"/>
                        </a:lnSpc>
                        <a:spcAft>
                          <a:spcPts val="0"/>
                        </a:spcAft>
                      </a:pPr>
                      <a:r>
                        <a:rPr lang="en-US" sz="1200" b="1" dirty="0">
                          <a:effectLst/>
                          <a:latin typeface="Calibri" charset="0"/>
                          <a:ea typeface="Calibri" charset="0"/>
                          <a:cs typeface="Calibri" charset="0"/>
                        </a:rPr>
                        <a:t>-0.368 (P=0.035)</a:t>
                      </a:r>
                    </a:p>
                  </a:txBody>
                  <a:tcPr marL="42925" marR="42925" marT="0" marB="0" anchor="ctr"/>
                </a:tc>
                <a:tc>
                  <a:txBody>
                    <a:bodyPr/>
                    <a:lstStyle/>
                    <a:p>
                      <a:pPr algn="ctr">
                        <a:lnSpc>
                          <a:spcPct val="200000"/>
                        </a:lnSpc>
                        <a:spcAft>
                          <a:spcPts val="0"/>
                        </a:spcAft>
                      </a:pPr>
                      <a:r>
                        <a:rPr lang="en-US" sz="1200" dirty="0">
                          <a:effectLst/>
                          <a:latin typeface="Calibri" charset="0"/>
                          <a:ea typeface="Calibri" charset="0"/>
                          <a:cs typeface="Calibri" charset="0"/>
                        </a:rPr>
                        <a:t> </a:t>
                      </a:r>
                    </a:p>
                  </a:txBody>
                  <a:tcPr marL="42925" marR="42925" marT="0" marB="0" anchor="ctr">
                    <a:solidFill>
                      <a:schemeClr val="bg1">
                        <a:lumMod val="75000"/>
                      </a:schemeClr>
                    </a:solidFill>
                  </a:tcPr>
                </a:tc>
              </a:tr>
            </a:tbl>
          </a:graphicData>
        </a:graphic>
      </p:graphicFrame>
    </p:spTree>
    <p:extLst>
      <p:ext uri="{BB962C8B-B14F-4D97-AF65-F5344CB8AC3E}">
        <p14:creationId xmlns:p14="http://schemas.microsoft.com/office/powerpoint/2010/main" val="1227116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53" y="1374258"/>
            <a:ext cx="8280151" cy="4801634"/>
          </a:xfrm>
          <a:prstGeom prst="rect">
            <a:avLst/>
          </a:prstGeom>
        </p:spPr>
      </p:pic>
      <p:sp>
        <p:nvSpPr>
          <p:cNvPr id="2" name="Title 1"/>
          <p:cNvSpPr>
            <a:spLocks noGrp="1"/>
          </p:cNvSpPr>
          <p:nvPr>
            <p:ph type="title"/>
          </p:nvPr>
        </p:nvSpPr>
        <p:spPr>
          <a:xfrm>
            <a:off x="453753" y="0"/>
            <a:ext cx="8690247" cy="996950"/>
          </a:xfrm>
        </p:spPr>
        <p:txBody>
          <a:bodyPr anchor="ctr"/>
          <a:lstStyle/>
          <a:p>
            <a:r>
              <a:rPr lang="en-US" b="1" dirty="0" smtClean="0">
                <a:solidFill>
                  <a:schemeClr val="accent1">
                    <a:lumMod val="75000"/>
                  </a:schemeClr>
                </a:solidFill>
                <a:latin typeface="Calibri" charset="0"/>
                <a:ea typeface="Calibri" charset="0"/>
                <a:cs typeface="Calibri" charset="0"/>
              </a:rPr>
              <a:t>Heat Maps:  Relating aC1q ab with disease severity</a:t>
            </a:r>
            <a:endParaRPr lang="en-US" b="1" dirty="0">
              <a:solidFill>
                <a:schemeClr val="accent1">
                  <a:lumMod val="75000"/>
                </a:schemeClr>
              </a:solidFill>
              <a:latin typeface="Calibri" charset="0"/>
              <a:ea typeface="Calibri" charset="0"/>
              <a:cs typeface="Calibri" charset="0"/>
            </a:endParaRPr>
          </a:p>
        </p:txBody>
      </p:sp>
      <p:sp>
        <p:nvSpPr>
          <p:cNvPr id="5" name="TextBox 4"/>
          <p:cNvSpPr txBox="1"/>
          <p:nvPr/>
        </p:nvSpPr>
        <p:spPr>
          <a:xfrm>
            <a:off x="35496" y="1988840"/>
            <a:ext cx="1331640" cy="523220"/>
          </a:xfrm>
          <a:prstGeom prst="rect">
            <a:avLst/>
          </a:prstGeom>
          <a:solidFill>
            <a:schemeClr val="bg1"/>
          </a:solidFill>
        </p:spPr>
        <p:txBody>
          <a:bodyPr wrap="square" rtlCol="0">
            <a:spAutoFit/>
          </a:bodyPr>
          <a:lstStyle/>
          <a:p>
            <a:pPr algn="ctr"/>
            <a:r>
              <a:rPr lang="en-US" sz="1400" dirty="0" smtClean="0">
                <a:latin typeface="Calibri" charset="0"/>
                <a:ea typeface="Calibri" charset="0"/>
                <a:cs typeface="Calibri" charset="0"/>
              </a:rPr>
              <a:t>Negative </a:t>
            </a:r>
          </a:p>
          <a:p>
            <a:pPr algn="ctr"/>
            <a:r>
              <a:rPr lang="en-US" sz="1400" dirty="0" smtClean="0">
                <a:latin typeface="Calibri" charset="0"/>
                <a:ea typeface="Calibri" charset="0"/>
                <a:cs typeface="Calibri" charset="0"/>
              </a:rPr>
              <a:t>(&lt;20 U/mL)</a:t>
            </a:r>
            <a:endParaRPr lang="en-US" sz="1400" dirty="0">
              <a:latin typeface="Calibri" charset="0"/>
              <a:ea typeface="Calibri" charset="0"/>
              <a:cs typeface="Calibri" charset="0"/>
            </a:endParaRPr>
          </a:p>
        </p:txBody>
      </p:sp>
      <p:sp>
        <p:nvSpPr>
          <p:cNvPr id="8" name="TextBox 7"/>
          <p:cNvSpPr txBox="1"/>
          <p:nvPr/>
        </p:nvSpPr>
        <p:spPr>
          <a:xfrm>
            <a:off x="35496" y="2600201"/>
            <a:ext cx="1331640" cy="523220"/>
          </a:xfrm>
          <a:prstGeom prst="rect">
            <a:avLst/>
          </a:prstGeom>
          <a:solidFill>
            <a:schemeClr val="bg1"/>
          </a:solidFill>
        </p:spPr>
        <p:txBody>
          <a:bodyPr wrap="square" rtlCol="0">
            <a:spAutoFit/>
          </a:bodyPr>
          <a:lstStyle/>
          <a:p>
            <a:pPr algn="ctr"/>
            <a:r>
              <a:rPr lang="en-US" sz="1400" dirty="0" smtClean="0">
                <a:latin typeface="Calibri" charset="0"/>
                <a:ea typeface="Calibri" charset="0"/>
                <a:cs typeface="Calibri" charset="0"/>
              </a:rPr>
              <a:t>Mild - positive</a:t>
            </a:r>
          </a:p>
          <a:p>
            <a:pPr algn="ctr"/>
            <a:r>
              <a:rPr lang="en-US" sz="1400" dirty="0" smtClean="0">
                <a:latin typeface="Calibri" charset="0"/>
                <a:ea typeface="Calibri" charset="0"/>
                <a:cs typeface="Calibri" charset="0"/>
              </a:rPr>
              <a:t>(20 to 69 U/mL</a:t>
            </a:r>
            <a:r>
              <a:rPr lang="en-US" sz="1200" dirty="0" smtClean="0">
                <a:latin typeface="Calibri" charset="0"/>
                <a:ea typeface="Calibri" charset="0"/>
                <a:cs typeface="Calibri" charset="0"/>
              </a:rPr>
              <a:t>)</a:t>
            </a:r>
            <a:endParaRPr lang="en-US" sz="1200" dirty="0">
              <a:latin typeface="Calibri" charset="0"/>
              <a:ea typeface="Calibri" charset="0"/>
              <a:cs typeface="Calibri" charset="0"/>
            </a:endParaRPr>
          </a:p>
        </p:txBody>
      </p:sp>
      <p:sp>
        <p:nvSpPr>
          <p:cNvPr id="9" name="TextBox 8"/>
          <p:cNvSpPr txBox="1"/>
          <p:nvPr/>
        </p:nvSpPr>
        <p:spPr>
          <a:xfrm>
            <a:off x="35496" y="3211562"/>
            <a:ext cx="1331640" cy="523220"/>
          </a:xfrm>
          <a:prstGeom prst="rect">
            <a:avLst/>
          </a:prstGeom>
          <a:solidFill>
            <a:schemeClr val="bg1"/>
          </a:solidFill>
        </p:spPr>
        <p:txBody>
          <a:bodyPr wrap="square" rtlCol="0">
            <a:spAutoFit/>
          </a:bodyPr>
          <a:lstStyle/>
          <a:p>
            <a:pPr algn="ctr"/>
            <a:r>
              <a:rPr lang="en-US" sz="1400" dirty="0" smtClean="0">
                <a:latin typeface="Calibri" charset="0"/>
                <a:ea typeface="Calibri" charset="0"/>
                <a:cs typeface="Calibri" charset="0"/>
              </a:rPr>
              <a:t>High - positive</a:t>
            </a:r>
          </a:p>
          <a:p>
            <a:pPr algn="ctr"/>
            <a:r>
              <a:rPr lang="en-US" sz="1400" dirty="0" smtClean="0">
                <a:latin typeface="Calibri" charset="0"/>
                <a:ea typeface="Calibri" charset="0"/>
                <a:cs typeface="Calibri" charset="0"/>
              </a:rPr>
              <a:t>(&gt;70 U/mL)</a:t>
            </a:r>
            <a:endParaRPr lang="en-US" sz="1400" dirty="0">
              <a:latin typeface="Calibri" charset="0"/>
              <a:ea typeface="Calibri" charset="0"/>
              <a:cs typeface="Calibri" charset="0"/>
            </a:endParaRPr>
          </a:p>
        </p:txBody>
      </p:sp>
      <p:sp>
        <p:nvSpPr>
          <p:cNvPr id="7" name="Rectangle 6"/>
          <p:cNvSpPr/>
          <p:nvPr/>
        </p:nvSpPr>
        <p:spPr>
          <a:xfrm>
            <a:off x="4860032" y="1988840"/>
            <a:ext cx="504056" cy="18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Tree>
    <p:extLst>
      <p:ext uri="{BB962C8B-B14F-4D97-AF65-F5344CB8AC3E}">
        <p14:creationId xmlns:p14="http://schemas.microsoft.com/office/powerpoint/2010/main" val="1265324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53" y="0"/>
            <a:ext cx="8207375" cy="996950"/>
          </a:xfrm>
        </p:spPr>
        <p:txBody>
          <a:bodyPr anchor="ctr"/>
          <a:lstStyle/>
          <a:p>
            <a:r>
              <a:rPr lang="en-US" b="1" dirty="0" smtClean="0">
                <a:solidFill>
                  <a:schemeClr val="accent1">
                    <a:lumMod val="75000"/>
                  </a:schemeClr>
                </a:solidFill>
                <a:latin typeface="Calibri" charset="0"/>
                <a:ea typeface="Calibri" charset="0"/>
                <a:cs typeface="Calibri" charset="0"/>
              </a:rPr>
              <a:t>Conclusions</a:t>
            </a:r>
            <a:endParaRPr lang="en-US" b="1" dirty="0">
              <a:solidFill>
                <a:schemeClr val="accent1">
                  <a:lumMod val="75000"/>
                </a:schemeClr>
              </a:solidFill>
              <a:latin typeface="Calibri" charset="0"/>
              <a:ea typeface="Calibri" charset="0"/>
              <a:cs typeface="Calibri" charset="0"/>
            </a:endParaRPr>
          </a:p>
        </p:txBody>
      </p:sp>
      <p:sp>
        <p:nvSpPr>
          <p:cNvPr id="10" name="Content Placeholder 9"/>
          <p:cNvSpPr>
            <a:spLocks noGrp="1"/>
          </p:cNvSpPr>
          <p:nvPr>
            <p:ph sz="half" idx="1"/>
          </p:nvPr>
        </p:nvSpPr>
        <p:spPr>
          <a:xfrm>
            <a:off x="453752" y="996950"/>
            <a:ext cx="8294711" cy="5024338"/>
          </a:xfrm>
        </p:spPr>
        <p:txBody>
          <a:bodyPr/>
          <a:lstStyle/>
          <a:p>
            <a:pPr>
              <a:buFont typeface="Courier New" charset="0"/>
              <a:buChar char="o"/>
            </a:pPr>
            <a:r>
              <a:rPr lang="en-US" sz="2400" dirty="0" smtClean="0">
                <a:latin typeface="Calibri" charset="0"/>
                <a:ea typeface="Calibri" charset="0"/>
                <a:cs typeface="Calibri" charset="0"/>
              </a:rPr>
              <a:t>Based on this study</a:t>
            </a:r>
          </a:p>
          <a:p>
            <a:pPr lvl="1">
              <a:buFont typeface="Courier New" charset="0"/>
              <a:buChar char="o"/>
            </a:pPr>
            <a:r>
              <a:rPr lang="en-US" sz="2000" dirty="0" smtClean="0">
                <a:latin typeface="Calibri" charset="0"/>
                <a:ea typeface="Calibri" charset="0"/>
                <a:cs typeface="Calibri" charset="0"/>
              </a:rPr>
              <a:t>Patients with more severe disease requiring multiple treatment therapies to reduce organ damage have higher concentrations of aC1q ab</a:t>
            </a:r>
          </a:p>
          <a:p>
            <a:pPr lvl="1">
              <a:buFont typeface="Courier New" charset="0"/>
              <a:buChar char="o"/>
            </a:pPr>
            <a:r>
              <a:rPr lang="en-US" sz="2000" dirty="0" smtClean="0">
                <a:latin typeface="Calibri" charset="0"/>
                <a:ea typeface="Calibri" charset="0"/>
                <a:cs typeface="Calibri" charset="0"/>
              </a:rPr>
              <a:t>Quantitation and </a:t>
            </a:r>
            <a:r>
              <a:rPr lang="en-US" sz="2000" dirty="0" err="1" smtClean="0">
                <a:latin typeface="Calibri" charset="0"/>
                <a:ea typeface="Calibri" charset="0"/>
                <a:cs typeface="Calibri" charset="0"/>
              </a:rPr>
              <a:t>standardisation</a:t>
            </a:r>
            <a:r>
              <a:rPr lang="en-US" sz="2000" dirty="0" smtClean="0">
                <a:latin typeface="Calibri" charset="0"/>
                <a:ea typeface="Calibri" charset="0"/>
                <a:cs typeface="Calibri" charset="0"/>
              </a:rPr>
              <a:t> of aC1q ab have useful roles in classification of SLE subtypes, diagnosis confirmation and monitoring of disease progression and therapy</a:t>
            </a:r>
          </a:p>
          <a:p>
            <a:pPr>
              <a:buFont typeface="Courier New" charset="0"/>
              <a:buChar char="o"/>
            </a:pPr>
            <a:r>
              <a:rPr lang="en-US" sz="2400" dirty="0" smtClean="0">
                <a:latin typeface="Calibri" charset="0"/>
                <a:ea typeface="Calibri" charset="0"/>
                <a:cs typeface="Calibri" charset="0"/>
              </a:rPr>
              <a:t>However:</a:t>
            </a:r>
          </a:p>
          <a:p>
            <a:pPr lvl="1">
              <a:buFont typeface="Courier New" charset="0"/>
              <a:buChar char="o"/>
            </a:pPr>
            <a:r>
              <a:rPr lang="en-US" sz="2000" dirty="0" smtClean="0">
                <a:latin typeface="Calibri" charset="0"/>
                <a:ea typeface="Calibri" charset="0"/>
                <a:cs typeface="Calibri" charset="0"/>
              </a:rPr>
              <a:t> Recent reports have identified monoclonal aC1q ab reacting with epitopes on the A and B collagen-like tails of human C1q (</a:t>
            </a:r>
            <a:r>
              <a:rPr lang="en-US" sz="2000" dirty="0" err="1" smtClean="0">
                <a:latin typeface="Calibri" charset="0"/>
                <a:ea typeface="Calibri" charset="0"/>
                <a:cs typeface="Calibri" charset="0"/>
              </a:rPr>
              <a:t>ie</a:t>
            </a:r>
            <a:r>
              <a:rPr lang="en-US" sz="2000" dirty="0" smtClean="0">
                <a:latin typeface="Calibri" charset="0"/>
                <a:ea typeface="Calibri" charset="0"/>
                <a:cs typeface="Calibri" charset="0"/>
              </a:rPr>
              <a:t>. not present on C-chain).  </a:t>
            </a:r>
          </a:p>
          <a:p>
            <a:pPr lvl="1">
              <a:buFont typeface="Courier New" charset="0"/>
              <a:buChar char="o"/>
            </a:pPr>
            <a:r>
              <a:rPr lang="en-US" sz="2000" dirty="0" smtClean="0">
                <a:latin typeface="Calibri" charset="0"/>
                <a:ea typeface="Calibri" charset="0"/>
                <a:cs typeface="Calibri" charset="0"/>
              </a:rPr>
              <a:t>Future studies will require identification of aC1q ab based on antigenic specificities.</a:t>
            </a:r>
          </a:p>
          <a:p>
            <a:pPr>
              <a:buFont typeface="Courier New" charset="0"/>
              <a:buChar char="o"/>
            </a:pPr>
            <a:endParaRPr lang="en-US" sz="2400" dirty="0" smtClean="0">
              <a:latin typeface="Calibri" charset="0"/>
              <a:ea typeface="Calibri" charset="0"/>
              <a:cs typeface="Calibri" charset="0"/>
            </a:endParaRPr>
          </a:p>
          <a:p>
            <a:pPr>
              <a:buFont typeface="Courier New" charset="0"/>
              <a:buChar char="o"/>
            </a:pPr>
            <a:endParaRPr lang="en-US" dirty="0"/>
          </a:p>
        </p:txBody>
      </p:sp>
      <p:sp>
        <p:nvSpPr>
          <p:cNvPr id="4" name="TextBox 3"/>
          <p:cNvSpPr txBox="1"/>
          <p:nvPr/>
        </p:nvSpPr>
        <p:spPr>
          <a:xfrm>
            <a:off x="438804" y="5805264"/>
            <a:ext cx="8705196" cy="338554"/>
          </a:xfrm>
          <a:prstGeom prst="rect">
            <a:avLst/>
          </a:prstGeom>
          <a:noFill/>
        </p:spPr>
        <p:txBody>
          <a:bodyPr wrap="square" rtlCol="0">
            <a:spAutoFit/>
          </a:bodyPr>
          <a:lstStyle/>
          <a:p>
            <a:pPr>
              <a:buClr>
                <a:schemeClr val="accent1"/>
              </a:buClr>
            </a:pPr>
            <a:r>
              <a:rPr lang="en-US" sz="800" dirty="0" err="1" smtClean="0">
                <a:latin typeface="Calibri" charset="0"/>
                <a:ea typeface="Calibri" charset="0"/>
                <a:cs typeface="Calibri" charset="0"/>
              </a:rPr>
              <a:t>Vanhecke</a:t>
            </a:r>
            <a:r>
              <a:rPr lang="en-US" sz="800" dirty="0" smtClean="0">
                <a:latin typeface="Calibri" charset="0"/>
                <a:ea typeface="Calibri" charset="0"/>
                <a:cs typeface="Calibri" charset="0"/>
              </a:rPr>
              <a:t>, D. </a:t>
            </a:r>
            <a:r>
              <a:rPr lang="en-US" sz="800" dirty="0" err="1" smtClean="0">
                <a:latin typeface="Calibri" charset="0"/>
                <a:ea typeface="Calibri" charset="0"/>
                <a:cs typeface="Calibri" charset="0"/>
              </a:rPr>
              <a:t>Roumenina</a:t>
            </a:r>
            <a:r>
              <a:rPr lang="en-US" sz="800" dirty="0" smtClean="0">
                <a:latin typeface="Calibri" charset="0"/>
                <a:ea typeface="Calibri" charset="0"/>
                <a:cs typeface="Calibri" charset="0"/>
              </a:rPr>
              <a:t>, L., T. Wan, H. </a:t>
            </a:r>
            <a:r>
              <a:rPr lang="en-US" sz="800" dirty="0" err="1" smtClean="0">
                <a:latin typeface="Calibri" charset="0"/>
                <a:ea typeface="Calibri" charset="0"/>
                <a:cs typeface="Calibri" charset="0"/>
              </a:rPr>
              <a:t>Osthoff</a:t>
            </a:r>
            <a:r>
              <a:rPr lang="en-US" sz="800" dirty="0" smtClean="0">
                <a:latin typeface="Calibri" charset="0"/>
                <a:ea typeface="Calibri" charset="0"/>
                <a:cs typeface="Calibri" charset="0"/>
              </a:rPr>
              <a:t>, M. Schaller, M. Trendelenburg, M. Identification of a major linear C1q epitope allows detection of systemic lupus erythematosus  anti -C1q </a:t>
            </a:r>
            <a:r>
              <a:rPr lang="en-US" sz="800" dirty="0" err="1" smtClean="0">
                <a:latin typeface="Calibri" charset="0"/>
                <a:ea typeface="Calibri" charset="0"/>
                <a:cs typeface="Calibri" charset="0"/>
              </a:rPr>
              <a:t>antibdies</a:t>
            </a:r>
            <a:r>
              <a:rPr lang="en-US" sz="800" dirty="0" smtClean="0">
                <a:latin typeface="Calibri" charset="0"/>
                <a:ea typeface="Calibri" charset="0"/>
                <a:cs typeface="Calibri" charset="0"/>
              </a:rPr>
              <a:t> by a specific peptide-based enzyme-linked immunosorbent assay. 2012.      </a:t>
            </a:r>
            <a:endParaRPr lang="en-US" sz="800" dirty="0">
              <a:latin typeface="Calibri" charset="0"/>
              <a:ea typeface="Calibri" charset="0"/>
              <a:cs typeface="Calibri" charset="0"/>
            </a:endParaRPr>
          </a:p>
        </p:txBody>
      </p:sp>
    </p:spTree>
    <p:extLst>
      <p:ext uri="{BB962C8B-B14F-4D97-AF65-F5344CB8AC3E}">
        <p14:creationId xmlns:p14="http://schemas.microsoft.com/office/powerpoint/2010/main" val="1199631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07375" cy="996950"/>
          </a:xfrm>
        </p:spPr>
        <p:txBody>
          <a:bodyPr anchor="ctr"/>
          <a:lstStyle/>
          <a:p>
            <a:r>
              <a:rPr lang="en-US" b="1" dirty="0" smtClean="0">
                <a:solidFill>
                  <a:schemeClr val="accent1"/>
                </a:solidFill>
              </a:rPr>
              <a:t>Acknowledgements</a:t>
            </a:r>
            <a:endParaRPr lang="en-US" b="1" dirty="0">
              <a:solidFill>
                <a:schemeClr val="accent1"/>
              </a:solidFill>
            </a:endParaRPr>
          </a:p>
        </p:txBody>
      </p:sp>
      <p:sp>
        <p:nvSpPr>
          <p:cNvPr id="3" name="Content Placeholder 2"/>
          <p:cNvSpPr>
            <a:spLocks noGrp="1"/>
          </p:cNvSpPr>
          <p:nvPr>
            <p:ph idx="1"/>
          </p:nvPr>
        </p:nvSpPr>
        <p:spPr>
          <a:xfrm>
            <a:off x="457200" y="996950"/>
            <a:ext cx="8229600" cy="4953000"/>
          </a:xfrm>
        </p:spPr>
        <p:txBody>
          <a:bodyPr/>
          <a:lstStyle/>
          <a:p>
            <a:pPr>
              <a:buFont typeface="Courier New" charset="0"/>
              <a:buChar char="o"/>
            </a:pPr>
            <a:r>
              <a:rPr lang="en-US" dirty="0">
                <a:latin typeface="Helvetica" charset="0"/>
                <a:ea typeface="Helvetica" charset="0"/>
                <a:cs typeface="Helvetica" charset="0"/>
              </a:rPr>
              <a:t>Funding - The </a:t>
            </a:r>
            <a:r>
              <a:rPr lang="en-US" dirty="0" err="1">
                <a:latin typeface="Helvetica" charset="0"/>
                <a:ea typeface="Helvetica" charset="0"/>
                <a:cs typeface="Helvetica" charset="0"/>
              </a:rPr>
              <a:t>GoodEye</a:t>
            </a:r>
            <a:r>
              <a:rPr lang="en-US" dirty="0">
                <a:latin typeface="Helvetica" charset="0"/>
                <a:ea typeface="Helvetica" charset="0"/>
                <a:cs typeface="Helvetica" charset="0"/>
              </a:rPr>
              <a:t> Foundation, Curtin University, APA &amp; </a:t>
            </a:r>
            <a:r>
              <a:rPr lang="en-US" dirty="0" smtClean="0">
                <a:latin typeface="Helvetica" charset="0"/>
                <a:ea typeface="Helvetica" charset="0"/>
                <a:cs typeface="Helvetica" charset="0"/>
              </a:rPr>
              <a:t>CUPS</a:t>
            </a:r>
          </a:p>
          <a:p>
            <a:pPr>
              <a:buFont typeface="Courier New" charset="0"/>
              <a:buChar char="o"/>
            </a:pPr>
            <a:r>
              <a:rPr lang="en-US" dirty="0" smtClean="0">
                <a:latin typeface="Helvetica" charset="0"/>
                <a:ea typeface="Helvetica" charset="0"/>
                <a:cs typeface="Helvetica" charset="0"/>
              </a:rPr>
              <a:t>Patients recruited from </a:t>
            </a:r>
            <a:r>
              <a:rPr lang="en-US" dirty="0" err="1" smtClean="0">
                <a:latin typeface="Helvetica" charset="0"/>
                <a:ea typeface="Helvetica" charset="0"/>
                <a:cs typeface="Helvetica" charset="0"/>
              </a:rPr>
              <a:t>PathWest</a:t>
            </a:r>
            <a:r>
              <a:rPr lang="en-US" dirty="0" smtClean="0">
                <a:latin typeface="Helvetica" charset="0"/>
                <a:ea typeface="Helvetica" charset="0"/>
                <a:cs typeface="Helvetica" charset="0"/>
              </a:rPr>
              <a:t> (Sir Charles Gairdner Hospital) &amp; Royal Perth hospital</a:t>
            </a:r>
          </a:p>
          <a:p>
            <a:pPr>
              <a:buFont typeface="Courier New" charset="0"/>
              <a:buChar char="o"/>
            </a:pPr>
            <a:r>
              <a:rPr lang="en-US" dirty="0" smtClean="0">
                <a:latin typeface="Helvetica" charset="0"/>
                <a:ea typeface="Helvetica" charset="0"/>
                <a:cs typeface="Helvetica" charset="0"/>
              </a:rPr>
              <a:t>Staff &amp; students at Curtin University for their support</a:t>
            </a:r>
            <a:endParaRPr lang="en-US" dirty="0">
              <a:latin typeface="Helvetica" charset="0"/>
              <a:ea typeface="Helvetica" charset="0"/>
              <a:cs typeface="Helvetica" charset="0"/>
            </a:endParaRPr>
          </a:p>
          <a:p>
            <a:endParaRPr lang="en-US" dirty="0"/>
          </a:p>
        </p:txBody>
      </p:sp>
      <p:pic>
        <p:nvPicPr>
          <p:cNvPr id="7" name="Picture 6" descr="PATHWE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4847891"/>
            <a:ext cx="1888302" cy="571500"/>
          </a:xfrm>
          <a:prstGeom prst="rect">
            <a:avLst/>
          </a:prstGeom>
        </p:spPr>
      </p:pic>
      <p:pic>
        <p:nvPicPr>
          <p:cNvPr id="8" name="Picture 7" descr="RP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4581128"/>
            <a:ext cx="1643862" cy="838263"/>
          </a:xfrm>
          <a:prstGeom prst="rect">
            <a:avLst/>
          </a:prstGeom>
        </p:spPr>
      </p:pic>
    </p:spTree>
    <p:extLst>
      <p:ext uri="{BB962C8B-B14F-4D97-AF65-F5344CB8AC3E}">
        <p14:creationId xmlns:p14="http://schemas.microsoft.com/office/powerpoint/2010/main" val="1625907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060" y="41691"/>
            <a:ext cx="8817997" cy="820575"/>
          </a:xfrm>
          <a:effectLst/>
        </p:spPr>
        <p:txBody>
          <a:bodyPr anchor="ctr">
            <a:normAutofit/>
          </a:bodyPr>
          <a:lstStyle/>
          <a:p>
            <a:r>
              <a:rPr lang="en-US" sz="3200" b="1" dirty="0" smtClean="0">
                <a:solidFill>
                  <a:schemeClr val="accent1"/>
                </a:solidFill>
              </a:rPr>
              <a:t>Contingency table for test outcomes</a:t>
            </a:r>
            <a:endParaRPr lang="en-US" sz="3200" b="1" dirty="0">
              <a:solidFill>
                <a:schemeClr val="accent1"/>
              </a:solidFill>
            </a:endParaRPr>
          </a:p>
        </p:txBody>
      </p:sp>
      <p:grpSp>
        <p:nvGrpSpPr>
          <p:cNvPr id="3" name="Group 15"/>
          <p:cNvGrpSpPr>
            <a:grpSpLocks/>
          </p:cNvGrpSpPr>
          <p:nvPr/>
        </p:nvGrpSpPr>
        <p:grpSpPr bwMode="auto">
          <a:xfrm>
            <a:off x="1482065" y="1654919"/>
            <a:ext cx="5099050" cy="3152775"/>
            <a:chOff x="1337" y="1631"/>
            <a:chExt cx="3212" cy="1986"/>
          </a:xfrm>
        </p:grpSpPr>
        <p:sp>
          <p:nvSpPr>
            <p:cNvPr id="4" name="Rectangle 4"/>
            <p:cNvSpPr>
              <a:spLocks noChangeArrowheads="1"/>
            </p:cNvSpPr>
            <p:nvPr/>
          </p:nvSpPr>
          <p:spPr bwMode="auto">
            <a:xfrm>
              <a:off x="2064" y="1999"/>
              <a:ext cx="1229" cy="785"/>
            </a:xfrm>
            <a:prstGeom prst="rect">
              <a:avLst/>
            </a:prstGeom>
            <a:solidFill>
              <a:srgbClr val="FF4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pPr>
              <a:r>
                <a:rPr lang="en-US" sz="1600" b="0" dirty="0">
                  <a:latin typeface="Helvetica" charset="0"/>
                  <a:ea typeface="Helvetica" charset="0"/>
                  <a:cs typeface="Helvetica" charset="0"/>
                </a:rPr>
                <a:t>Group (a)</a:t>
              </a:r>
            </a:p>
            <a:p>
              <a:pPr algn="ctr">
                <a:lnSpc>
                  <a:spcPct val="100000"/>
                </a:lnSpc>
              </a:pPr>
              <a:r>
                <a:rPr lang="en-US" sz="1600" b="0" dirty="0">
                  <a:latin typeface="Helvetica" charset="0"/>
                  <a:ea typeface="Helvetica" charset="0"/>
                  <a:cs typeface="Helvetica" charset="0"/>
                </a:rPr>
                <a:t>True Positive</a:t>
              </a:r>
            </a:p>
            <a:p>
              <a:pPr algn="ctr">
                <a:lnSpc>
                  <a:spcPct val="100000"/>
                </a:lnSpc>
              </a:pPr>
              <a:r>
                <a:rPr lang="en-US" sz="1600" b="0" dirty="0">
                  <a:latin typeface="Helvetica" charset="0"/>
                  <a:ea typeface="Helvetica" charset="0"/>
                  <a:cs typeface="Helvetica" charset="0"/>
                </a:rPr>
                <a:t>TP</a:t>
              </a:r>
            </a:p>
          </p:txBody>
        </p:sp>
        <p:sp>
          <p:nvSpPr>
            <p:cNvPr id="5" name="Rectangle 5"/>
            <p:cNvSpPr>
              <a:spLocks noChangeArrowheads="1"/>
            </p:cNvSpPr>
            <p:nvPr/>
          </p:nvSpPr>
          <p:spPr bwMode="auto">
            <a:xfrm>
              <a:off x="3320" y="1999"/>
              <a:ext cx="1229" cy="785"/>
            </a:xfrm>
            <a:prstGeom prst="rect">
              <a:avLst/>
            </a:prstGeom>
            <a:solidFill>
              <a:srgbClr val="0432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pPr>
              <a:r>
                <a:rPr lang="en-US" sz="1600" b="0" dirty="0">
                  <a:latin typeface="Helvetica" charset="0"/>
                  <a:ea typeface="Helvetica" charset="0"/>
                  <a:cs typeface="Helvetica" charset="0"/>
                </a:rPr>
                <a:t>Group (b)</a:t>
              </a:r>
            </a:p>
            <a:p>
              <a:pPr algn="ctr">
                <a:lnSpc>
                  <a:spcPct val="100000"/>
                </a:lnSpc>
              </a:pPr>
              <a:r>
                <a:rPr lang="en-US" sz="1600" b="0" dirty="0">
                  <a:latin typeface="Helvetica" charset="0"/>
                  <a:ea typeface="Helvetica" charset="0"/>
                  <a:cs typeface="Helvetica" charset="0"/>
                </a:rPr>
                <a:t>False Positive</a:t>
              </a:r>
            </a:p>
            <a:p>
              <a:pPr algn="ctr">
                <a:lnSpc>
                  <a:spcPct val="100000"/>
                </a:lnSpc>
              </a:pPr>
              <a:r>
                <a:rPr lang="en-US" sz="1600" b="0" dirty="0">
                  <a:latin typeface="Helvetica" charset="0"/>
                  <a:ea typeface="Helvetica" charset="0"/>
                  <a:cs typeface="Helvetica" charset="0"/>
                </a:rPr>
                <a:t>FP</a:t>
              </a:r>
            </a:p>
          </p:txBody>
        </p:sp>
        <p:sp>
          <p:nvSpPr>
            <p:cNvPr id="6" name="Rectangle 6"/>
            <p:cNvSpPr>
              <a:spLocks noChangeArrowheads="1"/>
            </p:cNvSpPr>
            <p:nvPr/>
          </p:nvSpPr>
          <p:spPr bwMode="auto">
            <a:xfrm>
              <a:off x="2064" y="2832"/>
              <a:ext cx="1229" cy="785"/>
            </a:xfrm>
            <a:prstGeom prst="rect">
              <a:avLst/>
            </a:prstGeom>
            <a:solidFill>
              <a:srgbClr val="0432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pPr>
              <a:r>
                <a:rPr lang="en-US" sz="1600" b="0" dirty="0">
                  <a:latin typeface="Helvetica" charset="0"/>
                  <a:ea typeface="Helvetica" charset="0"/>
                  <a:cs typeface="Helvetica" charset="0"/>
                </a:rPr>
                <a:t>Group (c)</a:t>
              </a:r>
            </a:p>
            <a:p>
              <a:pPr algn="ctr">
                <a:lnSpc>
                  <a:spcPct val="100000"/>
                </a:lnSpc>
              </a:pPr>
              <a:r>
                <a:rPr lang="en-US" sz="1600" b="0" dirty="0">
                  <a:latin typeface="Helvetica" charset="0"/>
                  <a:ea typeface="Helvetica" charset="0"/>
                  <a:cs typeface="Helvetica" charset="0"/>
                </a:rPr>
                <a:t>False Negative</a:t>
              </a:r>
            </a:p>
            <a:p>
              <a:pPr algn="ctr">
                <a:lnSpc>
                  <a:spcPct val="100000"/>
                </a:lnSpc>
              </a:pPr>
              <a:r>
                <a:rPr lang="en-US" sz="1600" b="0" dirty="0">
                  <a:latin typeface="Helvetica" charset="0"/>
                  <a:ea typeface="Helvetica" charset="0"/>
                  <a:cs typeface="Helvetica" charset="0"/>
                </a:rPr>
                <a:t>FN</a:t>
              </a:r>
            </a:p>
          </p:txBody>
        </p:sp>
        <p:sp>
          <p:nvSpPr>
            <p:cNvPr id="7" name="Rectangle 7"/>
            <p:cNvSpPr>
              <a:spLocks noChangeArrowheads="1"/>
            </p:cNvSpPr>
            <p:nvPr/>
          </p:nvSpPr>
          <p:spPr bwMode="auto">
            <a:xfrm>
              <a:off x="3320" y="2832"/>
              <a:ext cx="1229" cy="785"/>
            </a:xfrm>
            <a:prstGeom prst="rect">
              <a:avLst/>
            </a:prstGeom>
            <a:solidFill>
              <a:srgbClr val="FF40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100000"/>
                </a:lnSpc>
              </a:pPr>
              <a:r>
                <a:rPr lang="en-US" sz="1600" b="0" dirty="0">
                  <a:latin typeface="Helvetica" charset="0"/>
                  <a:ea typeface="Helvetica" charset="0"/>
                  <a:cs typeface="Helvetica" charset="0"/>
                </a:rPr>
                <a:t>Group (d)</a:t>
              </a:r>
            </a:p>
            <a:p>
              <a:pPr algn="ctr">
                <a:lnSpc>
                  <a:spcPct val="100000"/>
                </a:lnSpc>
              </a:pPr>
              <a:r>
                <a:rPr lang="en-US" sz="1600" b="0" dirty="0">
                  <a:latin typeface="Helvetica" charset="0"/>
                  <a:ea typeface="Helvetica" charset="0"/>
                  <a:cs typeface="Helvetica" charset="0"/>
                </a:rPr>
                <a:t>True Negative</a:t>
              </a:r>
            </a:p>
            <a:p>
              <a:pPr algn="ctr">
                <a:lnSpc>
                  <a:spcPct val="100000"/>
                </a:lnSpc>
              </a:pPr>
              <a:r>
                <a:rPr lang="en-US" sz="1600" b="0" dirty="0">
                  <a:latin typeface="Helvetica" charset="0"/>
                  <a:ea typeface="Helvetica" charset="0"/>
                  <a:cs typeface="Helvetica" charset="0"/>
                </a:rPr>
                <a:t>TN</a:t>
              </a:r>
            </a:p>
          </p:txBody>
        </p:sp>
        <p:sp>
          <p:nvSpPr>
            <p:cNvPr id="8" name="Text Box 8"/>
            <p:cNvSpPr txBox="1">
              <a:spLocks noChangeArrowheads="1"/>
            </p:cNvSpPr>
            <p:nvPr/>
          </p:nvSpPr>
          <p:spPr bwMode="auto">
            <a:xfrm>
              <a:off x="2064" y="1631"/>
              <a:ext cx="122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100000"/>
                </a:lnSpc>
              </a:pPr>
              <a:r>
                <a:rPr lang="en-US" sz="1600" b="0" dirty="0">
                  <a:latin typeface="Helvetica" charset="0"/>
                  <a:ea typeface="Helvetica" charset="0"/>
                  <a:cs typeface="Helvetica" charset="0"/>
                </a:rPr>
                <a:t>Disease </a:t>
              </a:r>
            </a:p>
            <a:p>
              <a:pPr algn="ctr">
                <a:lnSpc>
                  <a:spcPct val="100000"/>
                </a:lnSpc>
              </a:pPr>
              <a:r>
                <a:rPr lang="en-US" sz="1600" b="0" dirty="0">
                  <a:latin typeface="Helvetica" charset="0"/>
                  <a:ea typeface="Helvetica" charset="0"/>
                  <a:cs typeface="Helvetica" charset="0"/>
                </a:rPr>
                <a:t>present</a:t>
              </a:r>
            </a:p>
          </p:txBody>
        </p:sp>
        <p:sp>
          <p:nvSpPr>
            <p:cNvPr id="9" name="Text Box 9"/>
            <p:cNvSpPr txBox="1">
              <a:spLocks noChangeArrowheads="1"/>
            </p:cNvSpPr>
            <p:nvPr/>
          </p:nvSpPr>
          <p:spPr bwMode="auto">
            <a:xfrm>
              <a:off x="3320" y="1631"/>
              <a:ext cx="122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100000"/>
                </a:lnSpc>
              </a:pPr>
              <a:r>
                <a:rPr lang="en-US" sz="1600" b="0" dirty="0">
                  <a:latin typeface="Helvetica" charset="0"/>
                  <a:ea typeface="Helvetica" charset="0"/>
                  <a:cs typeface="Helvetica" charset="0"/>
                </a:rPr>
                <a:t>Disease</a:t>
              </a:r>
            </a:p>
            <a:p>
              <a:pPr algn="ctr">
                <a:lnSpc>
                  <a:spcPct val="100000"/>
                </a:lnSpc>
              </a:pPr>
              <a:r>
                <a:rPr lang="en-US" sz="1600" b="0" dirty="0">
                  <a:latin typeface="Helvetica" charset="0"/>
                  <a:ea typeface="Helvetica" charset="0"/>
                  <a:cs typeface="Helvetica" charset="0"/>
                </a:rPr>
                <a:t>absent</a:t>
              </a:r>
            </a:p>
          </p:txBody>
        </p:sp>
        <p:sp>
          <p:nvSpPr>
            <p:cNvPr id="10" name="Text Box 10"/>
            <p:cNvSpPr txBox="1">
              <a:spLocks noChangeArrowheads="1"/>
            </p:cNvSpPr>
            <p:nvPr/>
          </p:nvSpPr>
          <p:spPr bwMode="auto">
            <a:xfrm>
              <a:off x="1337" y="1999"/>
              <a:ext cx="727"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00000"/>
                </a:lnSpc>
              </a:pPr>
              <a:r>
                <a:rPr lang="en-US" sz="1600" b="0" dirty="0">
                  <a:latin typeface="Helvetica" charset="0"/>
                  <a:ea typeface="Helvetica" charset="0"/>
                  <a:cs typeface="Helvetica" charset="0"/>
                </a:rPr>
                <a:t>Positive</a:t>
              </a:r>
            </a:p>
            <a:p>
              <a:pPr>
                <a:lnSpc>
                  <a:spcPct val="100000"/>
                </a:lnSpc>
              </a:pPr>
              <a:r>
                <a:rPr lang="en-US" sz="1600" b="0" dirty="0">
                  <a:latin typeface="Helvetica" charset="0"/>
                  <a:ea typeface="Helvetica" charset="0"/>
                  <a:cs typeface="Helvetica" charset="0"/>
                </a:rPr>
                <a:t>Test </a:t>
              </a:r>
              <a:r>
                <a:rPr lang="en-US" sz="1600" b="0" dirty="0" smtClean="0">
                  <a:latin typeface="Helvetica" charset="0"/>
                  <a:ea typeface="Helvetica" charset="0"/>
                  <a:cs typeface="Helvetica" charset="0"/>
                </a:rPr>
                <a:t>result</a:t>
              </a:r>
            </a:p>
          </p:txBody>
        </p:sp>
        <p:sp>
          <p:nvSpPr>
            <p:cNvPr id="11" name="Text Box 13"/>
            <p:cNvSpPr txBox="1">
              <a:spLocks noChangeArrowheads="1"/>
            </p:cNvSpPr>
            <p:nvPr/>
          </p:nvSpPr>
          <p:spPr bwMode="auto">
            <a:xfrm>
              <a:off x="1337" y="2832"/>
              <a:ext cx="727"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00000"/>
                </a:lnSpc>
              </a:pPr>
              <a:r>
                <a:rPr lang="en-US" sz="1600" b="0" dirty="0">
                  <a:latin typeface="Helvetica" charset="0"/>
                  <a:ea typeface="Helvetica" charset="0"/>
                  <a:cs typeface="Helvetica" charset="0"/>
                </a:rPr>
                <a:t>Negative</a:t>
              </a:r>
            </a:p>
            <a:p>
              <a:pPr>
                <a:lnSpc>
                  <a:spcPct val="100000"/>
                </a:lnSpc>
              </a:pPr>
              <a:r>
                <a:rPr lang="en-US" sz="1600" b="0" dirty="0">
                  <a:latin typeface="Helvetica" charset="0"/>
                  <a:ea typeface="Helvetica" charset="0"/>
                  <a:cs typeface="Helvetica" charset="0"/>
                </a:rPr>
                <a:t>Test result</a:t>
              </a:r>
            </a:p>
          </p:txBody>
        </p:sp>
      </p:grpSp>
      <p:sp>
        <p:nvSpPr>
          <p:cNvPr id="13" name="TextBox 12"/>
          <p:cNvSpPr txBox="1"/>
          <p:nvPr/>
        </p:nvSpPr>
        <p:spPr>
          <a:xfrm>
            <a:off x="468313" y="5229200"/>
            <a:ext cx="8817997" cy="923330"/>
          </a:xfrm>
          <a:prstGeom prst="rect">
            <a:avLst/>
          </a:prstGeom>
          <a:noFill/>
        </p:spPr>
        <p:txBody>
          <a:bodyPr wrap="square" rtlCol="0">
            <a:spAutoFit/>
          </a:bodyPr>
          <a:lstStyle/>
          <a:p>
            <a:r>
              <a:rPr lang="en-US" dirty="0" smtClean="0"/>
              <a:t>Sensitivity  </a:t>
            </a:r>
            <a:r>
              <a:rPr lang="en-US" dirty="0"/>
              <a:t>=  TP/(TP + FN)  =  Group(a) / [Group(a) + Group(c)]</a:t>
            </a:r>
          </a:p>
          <a:p>
            <a:r>
              <a:rPr lang="en-US" dirty="0" smtClean="0"/>
              <a:t>Specificity  </a:t>
            </a:r>
            <a:r>
              <a:rPr lang="en-US" dirty="0"/>
              <a:t>=  TN/(FP + TN)  =  Group(d) / [Group(b) + Group(d</a:t>
            </a:r>
            <a:r>
              <a:rPr lang="en-US" dirty="0" smtClean="0"/>
              <a:t>)</a:t>
            </a:r>
            <a:endParaRPr lang="en-US" dirty="0"/>
          </a:p>
          <a:p>
            <a:endParaRPr lang="en-US" dirty="0"/>
          </a:p>
        </p:txBody>
      </p:sp>
    </p:spTree>
    <p:extLst>
      <p:ext uri="{BB962C8B-B14F-4D97-AF65-F5344CB8AC3E}">
        <p14:creationId xmlns:p14="http://schemas.microsoft.com/office/powerpoint/2010/main" val="327413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90025628"/>
              </p:ext>
            </p:extLst>
          </p:nvPr>
        </p:nvGraphicFramePr>
        <p:xfrm>
          <a:off x="35497" y="52884"/>
          <a:ext cx="9108502" cy="6688482"/>
        </p:xfrm>
        <a:graphic>
          <a:graphicData uri="http://schemas.openxmlformats.org/drawingml/2006/table">
            <a:tbl>
              <a:tblPr firstRow="1" firstCol="1" bandRow="1">
                <a:tableStyleId>{5C22544A-7EE6-4342-B048-85BDC9FD1C3A}</a:tableStyleId>
              </a:tblPr>
              <a:tblGrid>
                <a:gridCol w="1388733"/>
                <a:gridCol w="849175"/>
                <a:gridCol w="926372"/>
                <a:gridCol w="926372"/>
                <a:gridCol w="849175"/>
                <a:gridCol w="1003570"/>
                <a:gridCol w="849175"/>
                <a:gridCol w="1154443"/>
                <a:gridCol w="1161487"/>
              </a:tblGrid>
              <a:tr h="886745">
                <a:tc>
                  <a:txBody>
                    <a:bodyPr/>
                    <a:lstStyle/>
                    <a:p>
                      <a:pPr algn="l">
                        <a:lnSpc>
                          <a:spcPct val="200000"/>
                        </a:lnSpc>
                        <a:spcAft>
                          <a:spcPts val="0"/>
                        </a:spcAft>
                      </a:pPr>
                      <a:r>
                        <a:rPr lang="en-US" sz="900" dirty="0">
                          <a:solidFill>
                            <a:schemeClr val="tx1"/>
                          </a:solidFill>
                          <a:effectLst/>
                        </a:rPr>
                        <a:t> </a:t>
                      </a:r>
                      <a:endParaRPr lang="en-US" sz="900" dirty="0">
                        <a:solidFill>
                          <a:schemeClr val="tx1"/>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a:solidFill>
                            <a:schemeClr val="tx1"/>
                          </a:solidFill>
                          <a:effectLst/>
                        </a:rPr>
                        <a:t>Steroids</a:t>
                      </a:r>
                    </a:p>
                    <a:p>
                      <a:pPr algn="l">
                        <a:lnSpc>
                          <a:spcPct val="200000"/>
                        </a:lnSpc>
                        <a:spcAft>
                          <a:spcPts val="0"/>
                        </a:spcAft>
                      </a:pPr>
                      <a:r>
                        <a:rPr lang="en-US" sz="900" dirty="0" smtClean="0">
                          <a:solidFill>
                            <a:schemeClr val="tx1"/>
                          </a:solidFill>
                          <a:effectLst/>
                        </a:rPr>
                        <a:t>(</a:t>
                      </a:r>
                      <a:r>
                        <a:rPr lang="en-US" sz="900" dirty="0">
                          <a:solidFill>
                            <a:schemeClr val="tx1"/>
                          </a:solidFill>
                          <a:effectLst/>
                        </a:rPr>
                        <a:t>1)</a:t>
                      </a:r>
                      <a:endParaRPr lang="en-US" sz="900" dirty="0">
                        <a:solidFill>
                          <a:schemeClr val="tx1"/>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solidFill>
                            <a:schemeClr val="tx1"/>
                          </a:solidFill>
                          <a:effectLst/>
                        </a:rPr>
                        <a:t>Anti-malarial (2)</a:t>
                      </a:r>
                      <a:endParaRPr lang="en-US" sz="900">
                        <a:solidFill>
                          <a:schemeClr val="tx1"/>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a:solidFill>
                            <a:schemeClr val="tx1"/>
                          </a:solidFill>
                          <a:effectLst/>
                        </a:rPr>
                        <a:t>Immuno-suppressants (3)</a:t>
                      </a:r>
                      <a:endParaRPr lang="en-US" sz="900" dirty="0">
                        <a:solidFill>
                          <a:schemeClr val="tx1"/>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solidFill>
                            <a:schemeClr val="tx1"/>
                          </a:solidFill>
                          <a:effectLst/>
                        </a:rPr>
                        <a:t>1 + 2</a:t>
                      </a:r>
                      <a:endParaRPr lang="en-US" sz="900">
                        <a:solidFill>
                          <a:schemeClr val="tx1"/>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solidFill>
                            <a:schemeClr val="tx1"/>
                          </a:solidFill>
                          <a:effectLst/>
                        </a:rPr>
                        <a:t>1 + 3</a:t>
                      </a:r>
                      <a:endParaRPr lang="en-US" sz="900">
                        <a:solidFill>
                          <a:schemeClr val="tx1"/>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solidFill>
                            <a:schemeClr val="tx1"/>
                          </a:solidFill>
                          <a:effectLst/>
                        </a:rPr>
                        <a:t>2 + 3</a:t>
                      </a:r>
                      <a:endParaRPr lang="en-US" sz="900">
                        <a:solidFill>
                          <a:schemeClr val="tx1"/>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solidFill>
                            <a:schemeClr val="tx1"/>
                          </a:solidFill>
                          <a:effectLst/>
                        </a:rPr>
                        <a:t>Combination of 1, 2 &amp; 3</a:t>
                      </a:r>
                      <a:endParaRPr lang="en-US" sz="900">
                        <a:solidFill>
                          <a:schemeClr val="tx1"/>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a:solidFill>
                            <a:schemeClr val="tx1"/>
                          </a:solidFill>
                          <a:effectLst/>
                        </a:rPr>
                        <a:t>Other therapeutics</a:t>
                      </a:r>
                      <a:endParaRPr lang="en-US" sz="900" dirty="0">
                        <a:solidFill>
                          <a:schemeClr val="tx1"/>
                        </a:solidFill>
                        <a:effectLst/>
                        <a:latin typeface="Calibri" charset="0"/>
                        <a:ea typeface="Calibri" charset="0"/>
                        <a:cs typeface="Times New Roman" charset="0"/>
                      </a:endParaRPr>
                    </a:p>
                  </a:txBody>
                  <a:tcPr marL="33982" marR="33982" marT="0" marB="0" anchor="ctr"/>
                </a:tc>
              </a:tr>
              <a:tr h="637585">
                <a:tc>
                  <a:txBody>
                    <a:bodyPr/>
                    <a:lstStyle/>
                    <a:p>
                      <a:pPr algn="l">
                        <a:lnSpc>
                          <a:spcPct val="200000"/>
                        </a:lnSpc>
                        <a:spcAft>
                          <a:spcPts val="0"/>
                        </a:spcAft>
                      </a:pPr>
                      <a:r>
                        <a:rPr lang="en-US" sz="900" dirty="0">
                          <a:solidFill>
                            <a:schemeClr val="tx1"/>
                          </a:solidFill>
                          <a:effectLst/>
                        </a:rPr>
                        <a:t>Renal symptoms (N =11)</a:t>
                      </a:r>
                      <a:endParaRPr lang="en-US" sz="900" dirty="0">
                        <a:solidFill>
                          <a:schemeClr val="tx1"/>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8 (72.7%)</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7 (63.6%)</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smtClean="0">
                          <a:effectLst/>
                        </a:rPr>
                        <a:t>8</a:t>
                      </a:r>
                      <a:r>
                        <a:rPr lang="en-US" sz="900" baseline="0" dirty="0" smtClean="0">
                          <a:effectLst/>
                        </a:rPr>
                        <a:t> </a:t>
                      </a:r>
                      <a:r>
                        <a:rPr lang="en-US" sz="900" dirty="0" smtClean="0">
                          <a:effectLst/>
                        </a:rPr>
                        <a:t>(72.7</a:t>
                      </a:r>
                      <a:r>
                        <a:rPr lang="en-US" sz="900" dirty="0">
                          <a:effectLst/>
                        </a:rPr>
                        <a:t>%)</a:t>
                      </a:r>
                      <a:endParaRPr lang="en-US" sz="900" dirty="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a:effectLst/>
                        </a:rPr>
                        <a:t>1 (9.1%)</a:t>
                      </a:r>
                      <a:endParaRPr lang="en-US" sz="900" dirty="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3 (27.3%)</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0 (0%)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4 (36.4%)</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a:effectLst/>
                        </a:rPr>
                        <a:t>8 (72.7%)</a:t>
                      </a:r>
                      <a:endParaRPr lang="en-US" sz="900" dirty="0">
                        <a:solidFill>
                          <a:srgbClr val="000000"/>
                        </a:solidFill>
                        <a:effectLst/>
                        <a:latin typeface="Calibri" charset="0"/>
                        <a:ea typeface="Calibri" charset="0"/>
                        <a:cs typeface="Times New Roman" charset="0"/>
                      </a:endParaRPr>
                    </a:p>
                  </a:txBody>
                  <a:tcPr marL="33982" marR="33982" marT="0" marB="0" anchor="ctr"/>
                </a:tc>
              </a:tr>
              <a:tr h="591163">
                <a:tc>
                  <a:txBody>
                    <a:bodyPr/>
                    <a:lstStyle/>
                    <a:p>
                      <a:pPr algn="l">
                        <a:lnSpc>
                          <a:spcPct val="200000"/>
                        </a:lnSpc>
                        <a:spcAft>
                          <a:spcPts val="0"/>
                        </a:spcAft>
                      </a:pPr>
                      <a:r>
                        <a:rPr lang="en-US" sz="900" dirty="0">
                          <a:solidFill>
                            <a:schemeClr val="tx1"/>
                          </a:solidFill>
                          <a:effectLst/>
                        </a:rPr>
                        <a:t>Hepatic involvement </a:t>
                      </a:r>
                    </a:p>
                    <a:p>
                      <a:pPr algn="l">
                        <a:lnSpc>
                          <a:spcPct val="200000"/>
                        </a:lnSpc>
                        <a:spcAft>
                          <a:spcPts val="0"/>
                        </a:spcAft>
                      </a:pPr>
                      <a:r>
                        <a:rPr lang="en-US" sz="900" dirty="0">
                          <a:solidFill>
                            <a:schemeClr val="tx1"/>
                          </a:solidFill>
                          <a:effectLst/>
                        </a:rPr>
                        <a:t>(N= 4)</a:t>
                      </a:r>
                      <a:endParaRPr lang="en-US" sz="900" dirty="0">
                        <a:solidFill>
                          <a:schemeClr val="tx1"/>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smtClean="0">
                          <a:effectLst/>
                        </a:rPr>
                        <a:t>2</a:t>
                      </a:r>
                      <a:r>
                        <a:rPr lang="en-US" sz="900" baseline="0" dirty="0" smtClean="0">
                          <a:effectLst/>
                        </a:rPr>
                        <a:t> </a:t>
                      </a:r>
                      <a:r>
                        <a:rPr lang="en-US" sz="900" dirty="0" smtClean="0">
                          <a:effectLst/>
                        </a:rPr>
                        <a:t>(50</a:t>
                      </a:r>
                      <a:r>
                        <a:rPr lang="en-US" sz="900" dirty="0">
                          <a:effectLst/>
                        </a:rPr>
                        <a:t>%)</a:t>
                      </a:r>
                      <a:endParaRPr lang="en-US" sz="900" dirty="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4 (100%)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smtClean="0">
                          <a:effectLst/>
                        </a:rPr>
                        <a:t>2</a:t>
                      </a:r>
                      <a:r>
                        <a:rPr lang="en-US" sz="900" baseline="0" dirty="0" smtClean="0">
                          <a:effectLst/>
                        </a:rPr>
                        <a:t> </a:t>
                      </a:r>
                      <a:r>
                        <a:rPr lang="en-US" sz="900" dirty="0" smtClean="0">
                          <a:effectLst/>
                        </a:rPr>
                        <a:t>(50</a:t>
                      </a:r>
                      <a:r>
                        <a:rPr lang="en-US" sz="900" dirty="0">
                          <a:effectLst/>
                        </a:rPr>
                        <a:t>%)</a:t>
                      </a:r>
                      <a:endParaRPr lang="en-US" sz="900" dirty="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smtClean="0">
                          <a:effectLst/>
                        </a:rPr>
                        <a:t>1</a:t>
                      </a:r>
                      <a:r>
                        <a:rPr lang="en-US" sz="900" baseline="0" dirty="0" smtClean="0">
                          <a:effectLst/>
                        </a:rPr>
                        <a:t> </a:t>
                      </a:r>
                      <a:r>
                        <a:rPr lang="en-US" sz="900" dirty="0" smtClean="0">
                          <a:effectLst/>
                        </a:rPr>
                        <a:t>(25</a:t>
                      </a:r>
                      <a:r>
                        <a:rPr lang="en-US" sz="900" dirty="0">
                          <a:effectLst/>
                        </a:rPr>
                        <a:t>%)</a:t>
                      </a:r>
                      <a:endParaRPr lang="en-US" sz="900" dirty="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0 (0%)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1 (25%)</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1 (25%)</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a:effectLst/>
                        </a:rPr>
                        <a:t>3 (75%)</a:t>
                      </a:r>
                      <a:endParaRPr lang="en-US" sz="900" dirty="0">
                        <a:solidFill>
                          <a:srgbClr val="000000"/>
                        </a:solidFill>
                        <a:effectLst/>
                        <a:latin typeface="Calibri" charset="0"/>
                        <a:ea typeface="Calibri" charset="0"/>
                        <a:cs typeface="Times New Roman" charset="0"/>
                      </a:endParaRPr>
                    </a:p>
                  </a:txBody>
                  <a:tcPr marL="33982" marR="33982" marT="0" marB="0" anchor="ctr"/>
                </a:tc>
              </a:tr>
              <a:tr h="637585">
                <a:tc>
                  <a:txBody>
                    <a:bodyPr/>
                    <a:lstStyle/>
                    <a:p>
                      <a:pPr algn="l">
                        <a:lnSpc>
                          <a:spcPct val="200000"/>
                        </a:lnSpc>
                        <a:spcAft>
                          <a:spcPts val="0"/>
                        </a:spcAft>
                      </a:pPr>
                      <a:r>
                        <a:rPr lang="en-US" sz="900" dirty="0">
                          <a:solidFill>
                            <a:schemeClr val="tx1"/>
                          </a:solidFill>
                          <a:effectLst/>
                        </a:rPr>
                        <a:t>Anti-phospholipid (N= 17)</a:t>
                      </a:r>
                      <a:endParaRPr lang="en-US" sz="900" dirty="0">
                        <a:solidFill>
                          <a:schemeClr val="tx1"/>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smtClean="0">
                          <a:effectLst/>
                        </a:rPr>
                        <a:t>13</a:t>
                      </a:r>
                      <a:r>
                        <a:rPr lang="en-US" sz="900" baseline="0" dirty="0" smtClean="0">
                          <a:effectLst/>
                        </a:rPr>
                        <a:t> </a:t>
                      </a:r>
                      <a:r>
                        <a:rPr lang="en-US" sz="900" dirty="0" smtClean="0">
                          <a:effectLst/>
                        </a:rPr>
                        <a:t>(76.5</a:t>
                      </a:r>
                      <a:r>
                        <a:rPr lang="en-US" sz="900" dirty="0">
                          <a:effectLst/>
                        </a:rPr>
                        <a:t>%)</a:t>
                      </a:r>
                      <a:endParaRPr lang="en-US" sz="900" dirty="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9 (52.9%)</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smtClean="0">
                          <a:effectLst/>
                        </a:rPr>
                        <a:t>7</a:t>
                      </a:r>
                      <a:r>
                        <a:rPr lang="en-US" sz="900" baseline="0" dirty="0" smtClean="0">
                          <a:effectLst/>
                        </a:rPr>
                        <a:t> </a:t>
                      </a:r>
                      <a:r>
                        <a:rPr lang="en-US" sz="900" dirty="0" smtClean="0">
                          <a:effectLst/>
                        </a:rPr>
                        <a:t>(41.2</a:t>
                      </a:r>
                      <a:r>
                        <a:rPr lang="en-US" sz="900" dirty="0">
                          <a:effectLst/>
                        </a:rPr>
                        <a:t>%)</a:t>
                      </a:r>
                      <a:endParaRPr lang="en-US" sz="900" dirty="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smtClean="0">
                          <a:effectLst/>
                        </a:rPr>
                        <a:t>3</a:t>
                      </a:r>
                      <a:r>
                        <a:rPr lang="en-US" sz="900" baseline="0" dirty="0" smtClean="0">
                          <a:effectLst/>
                        </a:rPr>
                        <a:t> </a:t>
                      </a:r>
                      <a:r>
                        <a:rPr lang="en-US" sz="900" dirty="0" smtClean="0">
                          <a:effectLst/>
                        </a:rPr>
                        <a:t>(17.6</a:t>
                      </a:r>
                      <a:r>
                        <a:rPr lang="en-US" sz="900" dirty="0">
                          <a:effectLst/>
                        </a:rPr>
                        <a:t>%)</a:t>
                      </a:r>
                      <a:endParaRPr lang="en-US" sz="900" dirty="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3 (17.6%)</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0 (0%)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4 (23.5%)</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a:effectLst/>
                        </a:rPr>
                        <a:t>16 (94.1%)</a:t>
                      </a:r>
                      <a:endParaRPr lang="en-US" sz="900" dirty="0">
                        <a:solidFill>
                          <a:srgbClr val="000000"/>
                        </a:solidFill>
                        <a:effectLst/>
                        <a:latin typeface="Calibri" charset="0"/>
                        <a:ea typeface="Calibri" charset="0"/>
                        <a:cs typeface="Times New Roman" charset="0"/>
                      </a:endParaRPr>
                    </a:p>
                  </a:txBody>
                  <a:tcPr marL="33982" marR="33982" marT="0" marB="0" anchor="ctr"/>
                </a:tc>
              </a:tr>
              <a:tr h="886745">
                <a:tc>
                  <a:txBody>
                    <a:bodyPr/>
                    <a:lstStyle/>
                    <a:p>
                      <a:pPr algn="l">
                        <a:lnSpc>
                          <a:spcPct val="200000"/>
                        </a:lnSpc>
                        <a:spcAft>
                          <a:spcPts val="0"/>
                        </a:spcAft>
                      </a:pPr>
                      <a:r>
                        <a:rPr lang="en-US" sz="900" dirty="0">
                          <a:solidFill>
                            <a:schemeClr val="tx1"/>
                          </a:solidFill>
                          <a:effectLst/>
                        </a:rPr>
                        <a:t>Raynaud’s phenomenon</a:t>
                      </a:r>
                    </a:p>
                    <a:p>
                      <a:pPr algn="l">
                        <a:lnSpc>
                          <a:spcPct val="200000"/>
                        </a:lnSpc>
                        <a:spcAft>
                          <a:spcPts val="0"/>
                        </a:spcAft>
                      </a:pPr>
                      <a:r>
                        <a:rPr lang="en-US" sz="900" dirty="0">
                          <a:solidFill>
                            <a:schemeClr val="tx1"/>
                          </a:solidFill>
                          <a:effectLst/>
                        </a:rPr>
                        <a:t> (N= 4)</a:t>
                      </a:r>
                      <a:endParaRPr lang="en-US" sz="900" dirty="0">
                        <a:solidFill>
                          <a:schemeClr val="tx1"/>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2 (50%)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2 (50%)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2 (50%)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0 (0%)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0 (0%)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0 (0%)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1 (25%)</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a:effectLst/>
                        </a:rPr>
                        <a:t>4 (100%)</a:t>
                      </a:r>
                      <a:endParaRPr lang="en-US" sz="900" dirty="0">
                        <a:solidFill>
                          <a:srgbClr val="000000"/>
                        </a:solidFill>
                        <a:effectLst/>
                        <a:latin typeface="Calibri" charset="0"/>
                        <a:ea typeface="Calibri" charset="0"/>
                        <a:cs typeface="Times New Roman" charset="0"/>
                      </a:endParaRPr>
                    </a:p>
                  </a:txBody>
                  <a:tcPr marL="33982" marR="33982" marT="0" marB="0" anchor="ctr"/>
                </a:tc>
              </a:tr>
              <a:tr h="591163">
                <a:tc>
                  <a:txBody>
                    <a:bodyPr/>
                    <a:lstStyle/>
                    <a:p>
                      <a:pPr algn="l">
                        <a:lnSpc>
                          <a:spcPct val="200000"/>
                        </a:lnSpc>
                        <a:spcAft>
                          <a:spcPts val="0"/>
                        </a:spcAft>
                      </a:pPr>
                      <a:r>
                        <a:rPr lang="en-US" sz="900" dirty="0" err="1">
                          <a:solidFill>
                            <a:schemeClr val="tx1"/>
                          </a:solidFill>
                          <a:effectLst/>
                        </a:rPr>
                        <a:t>Sjögren’s</a:t>
                      </a:r>
                      <a:r>
                        <a:rPr lang="en-US" sz="900" dirty="0">
                          <a:solidFill>
                            <a:schemeClr val="tx1"/>
                          </a:solidFill>
                          <a:effectLst/>
                        </a:rPr>
                        <a:t> disease (N= 4)</a:t>
                      </a:r>
                      <a:endParaRPr lang="en-US" sz="900" dirty="0">
                        <a:solidFill>
                          <a:schemeClr val="tx1"/>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0 (0%)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2 (50%)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0 (0%)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0 (0%)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0 (0%)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0 (0%)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0 (0%)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a:effectLst/>
                        </a:rPr>
                        <a:t>3 (75%)</a:t>
                      </a:r>
                      <a:endParaRPr lang="en-US" sz="900" dirty="0">
                        <a:solidFill>
                          <a:srgbClr val="000000"/>
                        </a:solidFill>
                        <a:effectLst/>
                        <a:latin typeface="Calibri" charset="0"/>
                        <a:ea typeface="Calibri" charset="0"/>
                        <a:cs typeface="Times New Roman" charset="0"/>
                      </a:endParaRPr>
                    </a:p>
                  </a:txBody>
                  <a:tcPr marL="33982" marR="33982" marT="0" marB="0" anchor="ctr"/>
                </a:tc>
              </a:tr>
              <a:tr h="591163">
                <a:tc>
                  <a:txBody>
                    <a:bodyPr/>
                    <a:lstStyle/>
                    <a:p>
                      <a:pPr algn="l">
                        <a:lnSpc>
                          <a:spcPct val="200000"/>
                        </a:lnSpc>
                        <a:spcAft>
                          <a:spcPts val="0"/>
                        </a:spcAft>
                      </a:pPr>
                      <a:r>
                        <a:rPr lang="en-US" sz="900" dirty="0">
                          <a:solidFill>
                            <a:schemeClr val="tx1"/>
                          </a:solidFill>
                          <a:effectLst/>
                        </a:rPr>
                        <a:t>Cutaneous/discoid symptoms (N= 12)</a:t>
                      </a:r>
                      <a:endParaRPr lang="en-US" sz="900" dirty="0">
                        <a:solidFill>
                          <a:schemeClr val="tx1"/>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5 (41.7%)</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smtClean="0">
                          <a:effectLst/>
                        </a:rPr>
                        <a:t>6</a:t>
                      </a:r>
                      <a:r>
                        <a:rPr lang="en-US" sz="900" baseline="0" dirty="0" smtClean="0">
                          <a:effectLst/>
                        </a:rPr>
                        <a:t> </a:t>
                      </a:r>
                      <a:r>
                        <a:rPr lang="en-US" sz="900" dirty="0" smtClean="0">
                          <a:effectLst/>
                        </a:rPr>
                        <a:t>(50</a:t>
                      </a:r>
                      <a:r>
                        <a:rPr lang="en-US" sz="900" dirty="0">
                          <a:effectLst/>
                        </a:rPr>
                        <a:t>%)</a:t>
                      </a:r>
                      <a:endParaRPr lang="en-US" sz="900" dirty="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smtClean="0">
                          <a:effectLst/>
                        </a:rPr>
                        <a:t>7</a:t>
                      </a:r>
                      <a:r>
                        <a:rPr lang="en-US" sz="900" baseline="0" dirty="0" smtClean="0">
                          <a:effectLst/>
                        </a:rPr>
                        <a:t> </a:t>
                      </a:r>
                      <a:r>
                        <a:rPr lang="en-US" sz="900" dirty="0" smtClean="0">
                          <a:effectLst/>
                        </a:rPr>
                        <a:t>(58.3</a:t>
                      </a:r>
                      <a:r>
                        <a:rPr lang="en-US" sz="900" dirty="0">
                          <a:effectLst/>
                        </a:rPr>
                        <a:t>%)</a:t>
                      </a:r>
                      <a:endParaRPr lang="en-US" sz="900" dirty="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smtClean="0">
                          <a:effectLst/>
                        </a:rPr>
                        <a:t>1</a:t>
                      </a:r>
                      <a:r>
                        <a:rPr lang="en-US" sz="900" baseline="0" dirty="0" smtClean="0">
                          <a:effectLst/>
                        </a:rPr>
                        <a:t> </a:t>
                      </a:r>
                      <a:r>
                        <a:rPr lang="en-US" sz="900" dirty="0" smtClean="0">
                          <a:effectLst/>
                        </a:rPr>
                        <a:t>(8.3</a:t>
                      </a:r>
                      <a:r>
                        <a:rPr lang="en-US" sz="900" dirty="0">
                          <a:effectLst/>
                        </a:rPr>
                        <a:t>%)</a:t>
                      </a:r>
                      <a:endParaRPr lang="en-US" sz="900" dirty="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0 (0%)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a:effectLst/>
                        </a:rPr>
                        <a:t>0 (0%)</a:t>
                      </a:r>
                      <a:endParaRPr lang="en-US" sz="900" dirty="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3 (25%)</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a:effectLst/>
                        </a:rPr>
                        <a:t>9 (75%)</a:t>
                      </a:r>
                      <a:endParaRPr lang="en-US" sz="900" dirty="0">
                        <a:solidFill>
                          <a:srgbClr val="000000"/>
                        </a:solidFill>
                        <a:effectLst/>
                        <a:latin typeface="Calibri" charset="0"/>
                        <a:ea typeface="Calibri" charset="0"/>
                        <a:cs typeface="Times New Roman" charset="0"/>
                      </a:endParaRPr>
                    </a:p>
                  </a:txBody>
                  <a:tcPr marL="33982" marR="33982" marT="0" marB="0" anchor="ctr"/>
                </a:tc>
              </a:tr>
              <a:tr h="591163">
                <a:tc>
                  <a:txBody>
                    <a:bodyPr/>
                    <a:lstStyle/>
                    <a:p>
                      <a:pPr algn="l">
                        <a:lnSpc>
                          <a:spcPct val="200000"/>
                        </a:lnSpc>
                        <a:spcAft>
                          <a:spcPts val="0"/>
                        </a:spcAft>
                      </a:pPr>
                      <a:r>
                        <a:rPr lang="en-US" sz="900" dirty="0">
                          <a:solidFill>
                            <a:schemeClr val="tx1"/>
                          </a:solidFill>
                          <a:effectLst/>
                        </a:rPr>
                        <a:t>Neuronal symptoms (N= 1)</a:t>
                      </a:r>
                      <a:endParaRPr lang="en-US" sz="900" dirty="0">
                        <a:solidFill>
                          <a:schemeClr val="tx1"/>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1 (100%)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1 (100%)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smtClean="0">
                          <a:effectLst/>
                        </a:rPr>
                        <a:t>0</a:t>
                      </a:r>
                      <a:r>
                        <a:rPr lang="en-US" sz="900" baseline="0" dirty="0" smtClean="0">
                          <a:effectLst/>
                        </a:rPr>
                        <a:t> </a:t>
                      </a:r>
                      <a:r>
                        <a:rPr lang="en-US" sz="900" dirty="0" smtClean="0">
                          <a:effectLst/>
                        </a:rPr>
                        <a:t>(0</a:t>
                      </a:r>
                      <a:r>
                        <a:rPr lang="en-US" sz="900" dirty="0">
                          <a:effectLst/>
                        </a:rPr>
                        <a:t>%)</a:t>
                      </a:r>
                      <a:endParaRPr lang="en-US" sz="900" dirty="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smtClean="0">
                          <a:effectLst/>
                        </a:rPr>
                        <a:t>1</a:t>
                      </a:r>
                      <a:r>
                        <a:rPr lang="en-US" sz="900" baseline="0" dirty="0" smtClean="0">
                          <a:effectLst/>
                        </a:rPr>
                        <a:t> </a:t>
                      </a:r>
                      <a:r>
                        <a:rPr lang="en-US" sz="900" dirty="0" smtClean="0">
                          <a:effectLst/>
                        </a:rPr>
                        <a:t>(100</a:t>
                      </a:r>
                      <a:r>
                        <a:rPr lang="en-US" sz="900" dirty="0">
                          <a:effectLst/>
                        </a:rPr>
                        <a:t>%)</a:t>
                      </a:r>
                      <a:endParaRPr lang="en-US" sz="900" dirty="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0 (0%)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0 (0%)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0 (0%)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a:effectLst/>
                        </a:rPr>
                        <a:t>1 (100%)</a:t>
                      </a:r>
                      <a:endParaRPr lang="en-US" sz="900" dirty="0">
                        <a:solidFill>
                          <a:srgbClr val="000000"/>
                        </a:solidFill>
                        <a:effectLst/>
                        <a:latin typeface="Calibri" charset="0"/>
                        <a:ea typeface="Calibri" charset="0"/>
                        <a:cs typeface="Times New Roman" charset="0"/>
                      </a:endParaRPr>
                    </a:p>
                  </a:txBody>
                  <a:tcPr marL="33982" marR="33982" marT="0" marB="0" anchor="ctr"/>
                </a:tc>
              </a:tr>
              <a:tr h="637585">
                <a:tc>
                  <a:txBody>
                    <a:bodyPr/>
                    <a:lstStyle/>
                    <a:p>
                      <a:pPr algn="l">
                        <a:lnSpc>
                          <a:spcPct val="200000"/>
                        </a:lnSpc>
                        <a:spcAft>
                          <a:spcPts val="0"/>
                        </a:spcAft>
                      </a:pPr>
                      <a:r>
                        <a:rPr lang="en-US" sz="900" dirty="0">
                          <a:solidFill>
                            <a:schemeClr val="tx1"/>
                          </a:solidFill>
                          <a:effectLst/>
                        </a:rPr>
                        <a:t>T1DM (N= 3)</a:t>
                      </a:r>
                      <a:endParaRPr lang="en-US" sz="900" dirty="0">
                        <a:solidFill>
                          <a:schemeClr val="tx1"/>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3 (100%)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2 (66.7%)</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smtClean="0">
                          <a:effectLst/>
                        </a:rPr>
                        <a:t>2</a:t>
                      </a:r>
                      <a:r>
                        <a:rPr lang="en-US" sz="900" baseline="0" dirty="0" smtClean="0">
                          <a:effectLst/>
                        </a:rPr>
                        <a:t> </a:t>
                      </a:r>
                      <a:r>
                        <a:rPr lang="en-US" sz="900" dirty="0" smtClean="0">
                          <a:effectLst/>
                        </a:rPr>
                        <a:t>(66.7</a:t>
                      </a:r>
                      <a:r>
                        <a:rPr lang="en-US" sz="900" dirty="0">
                          <a:effectLst/>
                        </a:rPr>
                        <a:t>%)</a:t>
                      </a:r>
                      <a:endParaRPr lang="en-US" sz="900" dirty="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smtClean="0">
                          <a:effectLst/>
                        </a:rPr>
                        <a:t>1</a:t>
                      </a:r>
                      <a:r>
                        <a:rPr lang="en-US" sz="900" baseline="0" dirty="0" smtClean="0">
                          <a:effectLst/>
                        </a:rPr>
                        <a:t> </a:t>
                      </a:r>
                      <a:r>
                        <a:rPr lang="en-US" sz="900" dirty="0" smtClean="0">
                          <a:effectLst/>
                        </a:rPr>
                        <a:t>(33.3</a:t>
                      </a:r>
                      <a:r>
                        <a:rPr lang="en-US" sz="900" dirty="0">
                          <a:effectLst/>
                        </a:rPr>
                        <a:t>%)</a:t>
                      </a:r>
                      <a:endParaRPr lang="en-US" sz="900" dirty="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1 (33.3%)</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0 (0%)</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1 (133.3%)</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3 (100%)</a:t>
                      </a:r>
                      <a:endParaRPr lang="en-US" sz="900">
                        <a:solidFill>
                          <a:srgbClr val="000000"/>
                        </a:solidFill>
                        <a:effectLst/>
                        <a:latin typeface="Calibri" charset="0"/>
                        <a:ea typeface="Calibri" charset="0"/>
                        <a:cs typeface="Times New Roman" charset="0"/>
                      </a:endParaRPr>
                    </a:p>
                  </a:txBody>
                  <a:tcPr marL="33982" marR="33982" marT="0" marB="0" anchor="ctr"/>
                </a:tc>
              </a:tr>
              <a:tr h="637585">
                <a:tc>
                  <a:txBody>
                    <a:bodyPr/>
                    <a:lstStyle/>
                    <a:p>
                      <a:pPr algn="l">
                        <a:lnSpc>
                          <a:spcPct val="200000"/>
                        </a:lnSpc>
                        <a:spcAft>
                          <a:spcPts val="0"/>
                        </a:spcAft>
                      </a:pPr>
                      <a:r>
                        <a:rPr lang="en-US" sz="900" dirty="0">
                          <a:solidFill>
                            <a:schemeClr val="tx1"/>
                          </a:solidFill>
                          <a:effectLst/>
                        </a:rPr>
                        <a:t>Other symptoms (N= 13)</a:t>
                      </a:r>
                      <a:endParaRPr lang="en-US" sz="900" dirty="0">
                        <a:solidFill>
                          <a:schemeClr val="tx1"/>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9 (69.2%)</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a:effectLst/>
                        </a:rPr>
                        <a:t>11 (84.6%)</a:t>
                      </a:r>
                      <a:endParaRPr lang="en-US" sz="900" dirty="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smtClean="0">
                          <a:effectLst/>
                        </a:rPr>
                        <a:t>7</a:t>
                      </a:r>
                      <a:r>
                        <a:rPr lang="en-US" sz="900" baseline="0" dirty="0" smtClean="0">
                          <a:effectLst/>
                        </a:rPr>
                        <a:t> </a:t>
                      </a:r>
                      <a:r>
                        <a:rPr lang="en-US" sz="900" dirty="0" smtClean="0">
                          <a:effectLst/>
                        </a:rPr>
                        <a:t>(53.8</a:t>
                      </a:r>
                      <a:r>
                        <a:rPr lang="en-US" sz="900" dirty="0">
                          <a:effectLst/>
                        </a:rPr>
                        <a:t>%)</a:t>
                      </a:r>
                      <a:endParaRPr lang="en-US" sz="900" dirty="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smtClean="0">
                          <a:effectLst/>
                        </a:rPr>
                        <a:t>2</a:t>
                      </a:r>
                      <a:r>
                        <a:rPr lang="en-US" sz="900" baseline="0" dirty="0" smtClean="0">
                          <a:effectLst/>
                        </a:rPr>
                        <a:t> </a:t>
                      </a:r>
                      <a:r>
                        <a:rPr lang="en-US" sz="900" dirty="0" smtClean="0">
                          <a:effectLst/>
                        </a:rPr>
                        <a:t>(15.4</a:t>
                      </a:r>
                      <a:r>
                        <a:rPr lang="en-US" sz="900" dirty="0">
                          <a:effectLst/>
                        </a:rPr>
                        <a:t>%)</a:t>
                      </a:r>
                      <a:endParaRPr lang="en-US" sz="900" dirty="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2 (15.4%)</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1 (7.7%)</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a:effectLst/>
                        </a:rPr>
                        <a:t>4 (30.8%)</a:t>
                      </a:r>
                      <a:endParaRPr lang="en-US" sz="900">
                        <a:solidFill>
                          <a:srgbClr val="000000"/>
                        </a:solidFill>
                        <a:effectLst/>
                        <a:latin typeface="Calibri" charset="0"/>
                        <a:ea typeface="Calibri" charset="0"/>
                        <a:cs typeface="Times New Roman" charset="0"/>
                      </a:endParaRPr>
                    </a:p>
                  </a:txBody>
                  <a:tcPr marL="33982" marR="33982" marT="0" marB="0" anchor="ctr"/>
                </a:tc>
                <a:tc>
                  <a:txBody>
                    <a:bodyPr/>
                    <a:lstStyle/>
                    <a:p>
                      <a:pPr algn="l">
                        <a:lnSpc>
                          <a:spcPct val="200000"/>
                        </a:lnSpc>
                        <a:spcAft>
                          <a:spcPts val="0"/>
                        </a:spcAft>
                      </a:pPr>
                      <a:r>
                        <a:rPr lang="en-US" sz="900" dirty="0">
                          <a:effectLst/>
                        </a:rPr>
                        <a:t>13 (100%)</a:t>
                      </a:r>
                      <a:endParaRPr lang="en-US" sz="900" dirty="0">
                        <a:solidFill>
                          <a:srgbClr val="000000"/>
                        </a:solidFill>
                        <a:effectLst/>
                        <a:latin typeface="Calibri" charset="0"/>
                        <a:ea typeface="Calibri" charset="0"/>
                        <a:cs typeface="Times New Roman" charset="0"/>
                      </a:endParaRPr>
                    </a:p>
                  </a:txBody>
                  <a:tcPr marL="33982" marR="33982" marT="0" marB="0" anchor="ctr"/>
                </a:tc>
              </a:tr>
            </a:tbl>
          </a:graphicData>
        </a:graphic>
      </p:graphicFrame>
    </p:spTree>
    <p:extLst>
      <p:ext uri="{BB962C8B-B14F-4D97-AF65-F5344CB8AC3E}">
        <p14:creationId xmlns:p14="http://schemas.microsoft.com/office/powerpoint/2010/main" val="1387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9425" y="0"/>
            <a:ext cx="8207375" cy="996950"/>
          </a:xfrm>
        </p:spPr>
        <p:txBody>
          <a:bodyPr anchor="ctr"/>
          <a:lstStyle/>
          <a:p>
            <a:r>
              <a:rPr lang="en-US" b="1" dirty="0" err="1" smtClean="0">
                <a:solidFill>
                  <a:schemeClr val="accent1"/>
                </a:solidFill>
              </a:rPr>
              <a:t>Bulhmann</a:t>
            </a:r>
            <a:r>
              <a:rPr lang="en-US" b="1" dirty="0" smtClean="0">
                <a:solidFill>
                  <a:schemeClr val="accent1"/>
                </a:solidFill>
              </a:rPr>
              <a:t> Elisa Kit</a:t>
            </a:r>
            <a:r>
              <a:rPr lang="en-US" dirty="0"/>
              <a:t/>
            </a:r>
            <a:br>
              <a:rPr lang="en-US" dirty="0"/>
            </a:br>
            <a:endParaRPr lang="en-US" dirty="0"/>
          </a:p>
        </p:txBody>
      </p:sp>
      <p:sp>
        <p:nvSpPr>
          <p:cNvPr id="6" name="Content Placeholder 5"/>
          <p:cNvSpPr>
            <a:spLocks noGrp="1"/>
          </p:cNvSpPr>
          <p:nvPr>
            <p:ph idx="1"/>
          </p:nvPr>
        </p:nvSpPr>
        <p:spPr/>
        <p:txBody>
          <a:bodyPr/>
          <a:lstStyle/>
          <a:p>
            <a:pPr>
              <a:buFont typeface="Courier New" charset="0"/>
              <a:buChar char="o"/>
            </a:pPr>
            <a:r>
              <a:rPr lang="en-US" sz="2000" dirty="0"/>
              <a:t>A solid-phase ELISA kit </a:t>
            </a:r>
            <a:r>
              <a:rPr lang="en-US" sz="2000" dirty="0" smtClean="0"/>
              <a:t>Quantify </a:t>
            </a:r>
            <a:r>
              <a:rPr lang="en-US" sz="2000" dirty="0"/>
              <a:t>IgG </a:t>
            </a:r>
            <a:r>
              <a:rPr lang="en-US" sz="2000" dirty="0">
                <a:sym typeface="Symbol" charset="2"/>
              </a:rPr>
              <a:t></a:t>
            </a:r>
            <a:r>
              <a:rPr lang="en-US" sz="2000" dirty="0"/>
              <a:t>C1q ab specific for the neo-antigen generated on solid phase C1q. </a:t>
            </a:r>
            <a:endParaRPr lang="en-US" sz="2000" dirty="0" smtClean="0"/>
          </a:p>
          <a:p>
            <a:pPr>
              <a:buFont typeface="Courier New" charset="0"/>
              <a:buChar char="o"/>
            </a:pPr>
            <a:r>
              <a:rPr lang="en-US" sz="2000" dirty="0" smtClean="0"/>
              <a:t>Stored </a:t>
            </a:r>
            <a:r>
              <a:rPr lang="en-US" sz="2000" dirty="0"/>
              <a:t>patient sera were diluted in high salt buffer (0.5M </a:t>
            </a:r>
            <a:r>
              <a:rPr lang="en-US" sz="2000" dirty="0" err="1" smtClean="0"/>
              <a:t>NaCl</a:t>
            </a:r>
            <a:r>
              <a:rPr lang="en-US" sz="2000" dirty="0" smtClean="0"/>
              <a:t>)</a:t>
            </a:r>
          </a:p>
          <a:p>
            <a:pPr>
              <a:buFont typeface="Courier New" charset="0"/>
              <a:buChar char="o"/>
            </a:pPr>
            <a:r>
              <a:rPr lang="en-US" sz="2000" dirty="0"/>
              <a:t>I</a:t>
            </a:r>
            <a:r>
              <a:rPr lang="en-US" sz="2000" dirty="0" smtClean="0"/>
              <a:t>ncubated </a:t>
            </a:r>
            <a:r>
              <a:rPr lang="en-US" sz="2000" dirty="0"/>
              <a:t>in microtiter wells coated with human C1q. </a:t>
            </a:r>
            <a:endParaRPr lang="en-US" sz="2000" dirty="0" smtClean="0"/>
          </a:p>
          <a:p>
            <a:pPr>
              <a:buFont typeface="Courier New" charset="0"/>
              <a:buChar char="o"/>
            </a:pPr>
            <a:r>
              <a:rPr lang="en-US" sz="2000" dirty="0" smtClean="0"/>
              <a:t>HRP- </a:t>
            </a:r>
            <a:r>
              <a:rPr lang="en-US" sz="2000" dirty="0"/>
              <a:t>labeled anti-human IgG </a:t>
            </a:r>
            <a:r>
              <a:rPr lang="en-US" sz="2000" dirty="0" smtClean="0"/>
              <a:t>added  then TMB </a:t>
            </a:r>
          </a:p>
          <a:p>
            <a:pPr>
              <a:buFont typeface="Courier New" charset="0"/>
              <a:buChar char="o"/>
            </a:pPr>
            <a:r>
              <a:rPr lang="en-US" sz="2000" dirty="0" smtClean="0"/>
              <a:t>A </a:t>
            </a:r>
            <a:r>
              <a:rPr lang="en-US" sz="2000" dirty="0"/>
              <a:t>washing step </a:t>
            </a:r>
            <a:r>
              <a:rPr lang="en-US" sz="2000" dirty="0" smtClean="0"/>
              <a:t>between </a:t>
            </a:r>
            <a:r>
              <a:rPr lang="en-US" sz="2000" dirty="0"/>
              <a:t>each incubation. </a:t>
            </a:r>
            <a:endParaRPr lang="en-US" sz="2000" dirty="0" smtClean="0"/>
          </a:p>
          <a:p>
            <a:pPr>
              <a:buFont typeface="Courier New" charset="0"/>
              <a:buChar char="o"/>
            </a:pPr>
            <a:r>
              <a:rPr lang="en-US" sz="2000" dirty="0"/>
              <a:t>A</a:t>
            </a:r>
            <a:r>
              <a:rPr lang="en-US" sz="2000" dirty="0" smtClean="0"/>
              <a:t>ddition </a:t>
            </a:r>
            <a:r>
              <a:rPr lang="en-US" sz="2000" dirty="0"/>
              <a:t>0.25M </a:t>
            </a:r>
            <a:r>
              <a:rPr lang="en-US" sz="2000" dirty="0" err="1"/>
              <a:t>sulphuric</a:t>
            </a:r>
            <a:r>
              <a:rPr lang="en-US" sz="2000" dirty="0"/>
              <a:t> acid </a:t>
            </a:r>
            <a:endParaRPr lang="en-US" sz="2000" dirty="0" smtClean="0"/>
          </a:p>
          <a:p>
            <a:pPr>
              <a:buFont typeface="Courier New" charset="0"/>
              <a:buChar char="o"/>
            </a:pPr>
            <a:r>
              <a:rPr lang="en-US" sz="2000" dirty="0"/>
              <a:t>A</a:t>
            </a:r>
            <a:r>
              <a:rPr lang="en-US" sz="2000" dirty="0" smtClean="0"/>
              <a:t>bsorbance at </a:t>
            </a:r>
            <a:r>
              <a:rPr lang="en-US" sz="2000" dirty="0"/>
              <a:t>450 </a:t>
            </a:r>
            <a:r>
              <a:rPr lang="en-US" sz="2000" dirty="0" smtClean="0"/>
              <a:t>nm</a:t>
            </a:r>
          </a:p>
          <a:p>
            <a:pPr>
              <a:buFont typeface="Courier New" charset="0"/>
              <a:buChar char="o"/>
            </a:pPr>
            <a:r>
              <a:rPr lang="en-US" sz="2000" dirty="0" smtClean="0"/>
              <a:t>Cut-off suggested 15 U/mL</a:t>
            </a:r>
            <a:endParaRPr lang="en-US" dirty="0"/>
          </a:p>
        </p:txBody>
      </p:sp>
    </p:spTree>
    <p:extLst>
      <p:ext uri="{BB962C8B-B14F-4D97-AF65-F5344CB8AC3E}">
        <p14:creationId xmlns:p14="http://schemas.microsoft.com/office/powerpoint/2010/main" val="260943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35389919"/>
              </p:ext>
            </p:extLst>
          </p:nvPr>
        </p:nvGraphicFramePr>
        <p:xfrm>
          <a:off x="496359" y="116632"/>
          <a:ext cx="5255815" cy="5900710"/>
        </p:xfrm>
        <a:graphic>
          <a:graphicData uri="http://schemas.openxmlformats.org/drawingml/2006/table">
            <a:tbl>
              <a:tblPr firstRow="1" firstCol="1" bandRow="1">
                <a:tableStyleId>{5C22544A-7EE6-4342-B048-85BDC9FD1C3A}</a:tableStyleId>
              </a:tblPr>
              <a:tblGrid>
                <a:gridCol w="958778"/>
                <a:gridCol w="2714659"/>
                <a:gridCol w="1582378"/>
              </a:tblGrid>
              <a:tr h="260648">
                <a:tc>
                  <a:txBody>
                    <a:bodyPr/>
                    <a:lstStyle/>
                    <a:p>
                      <a:pPr algn="ctr">
                        <a:lnSpc>
                          <a:spcPct val="150000"/>
                        </a:lnSpc>
                        <a:spcBef>
                          <a:spcPts val="600"/>
                        </a:spcBef>
                        <a:spcAft>
                          <a:spcPts val="0"/>
                        </a:spcAft>
                      </a:pPr>
                      <a:r>
                        <a:rPr lang="en-US" sz="800">
                          <a:solidFill>
                            <a:schemeClr val="tx1"/>
                          </a:solidFill>
                          <a:effectLst/>
                        </a:rPr>
                        <a:t>Authors</a:t>
                      </a:r>
                      <a:endParaRPr lang="en-US" sz="1000">
                        <a:solidFill>
                          <a:schemeClr val="tx1"/>
                        </a:solidFill>
                        <a:effectLst/>
                        <a:latin typeface="Calibri" charset="0"/>
                        <a:ea typeface="Calibri" charset="0"/>
                        <a:cs typeface="Times New Roman" charset="0"/>
                      </a:endParaRPr>
                    </a:p>
                  </a:txBody>
                  <a:tcPr marL="54829" marR="54829" marT="0" marB="0" anchor="ctr"/>
                </a:tc>
                <a:tc>
                  <a:txBody>
                    <a:bodyPr/>
                    <a:lstStyle/>
                    <a:p>
                      <a:pPr algn="ctr">
                        <a:lnSpc>
                          <a:spcPct val="150000"/>
                        </a:lnSpc>
                        <a:spcAft>
                          <a:spcPts val="0"/>
                        </a:spcAft>
                      </a:pPr>
                      <a:r>
                        <a:rPr lang="en-US" sz="800">
                          <a:solidFill>
                            <a:schemeClr val="tx1"/>
                          </a:solidFill>
                          <a:effectLst/>
                        </a:rPr>
                        <a:t>Assay used</a:t>
                      </a:r>
                      <a:endParaRPr lang="en-US" sz="1000">
                        <a:solidFill>
                          <a:schemeClr val="tx1"/>
                        </a:solidFill>
                        <a:effectLst/>
                        <a:latin typeface="Calibri" charset="0"/>
                        <a:ea typeface="Calibri" charset="0"/>
                        <a:cs typeface="Times New Roman" charset="0"/>
                      </a:endParaRPr>
                    </a:p>
                  </a:txBody>
                  <a:tcPr marL="54829" marR="54829" marT="0" marB="0" anchor="ctr"/>
                </a:tc>
                <a:tc>
                  <a:txBody>
                    <a:bodyPr/>
                    <a:lstStyle/>
                    <a:p>
                      <a:pPr algn="ctr">
                        <a:lnSpc>
                          <a:spcPct val="150000"/>
                        </a:lnSpc>
                        <a:spcAft>
                          <a:spcPts val="0"/>
                        </a:spcAft>
                      </a:pPr>
                      <a:r>
                        <a:rPr lang="en-US" sz="800" dirty="0">
                          <a:solidFill>
                            <a:schemeClr val="tx1"/>
                          </a:solidFill>
                          <a:effectLst/>
                        </a:rPr>
                        <a:t>Cut-off value</a:t>
                      </a:r>
                      <a:endParaRPr lang="en-US" sz="1000" dirty="0">
                        <a:solidFill>
                          <a:schemeClr val="tx1"/>
                        </a:solidFill>
                        <a:effectLst/>
                        <a:latin typeface="Calibri" charset="0"/>
                        <a:ea typeface="Calibri" charset="0"/>
                        <a:cs typeface="Times New Roman" charset="0"/>
                      </a:endParaRPr>
                    </a:p>
                  </a:txBody>
                  <a:tcPr marL="54829" marR="54829" marT="0" marB="0" anchor="ctr"/>
                </a:tc>
              </a:tr>
              <a:tr h="686551">
                <a:tc>
                  <a:txBody>
                    <a:bodyPr/>
                    <a:lstStyle/>
                    <a:p>
                      <a:pPr algn="l">
                        <a:lnSpc>
                          <a:spcPct val="150000"/>
                        </a:lnSpc>
                        <a:spcAft>
                          <a:spcPts val="0"/>
                        </a:spcAft>
                      </a:pPr>
                      <a:r>
                        <a:rPr lang="en-US" sz="800">
                          <a:solidFill>
                            <a:schemeClr val="tx1"/>
                          </a:solidFill>
                          <a:effectLst/>
                        </a:rPr>
                        <a:t>[</a:t>
                      </a:r>
                      <a:r>
                        <a:rPr lang="en-US" sz="800" u="none" strike="noStrike">
                          <a:solidFill>
                            <a:schemeClr val="tx1"/>
                          </a:solidFill>
                          <a:effectLst/>
                          <a:hlinkClick r:id="rId3" action="ppaction://hlinkfile" tooltip="Sinico, 2005 #218"/>
                        </a:rPr>
                        <a:t>5</a:t>
                      </a:r>
                      <a:r>
                        <a:rPr lang="en-US" sz="800">
                          <a:solidFill>
                            <a:schemeClr val="tx1"/>
                          </a:solidFill>
                          <a:effectLst/>
                        </a:rPr>
                        <a:t>] previously described by [</a:t>
                      </a:r>
                      <a:r>
                        <a:rPr lang="en-US" sz="800" u="none" strike="noStrike">
                          <a:solidFill>
                            <a:schemeClr val="tx1"/>
                          </a:solidFill>
                          <a:effectLst/>
                          <a:hlinkClick r:id="rId4" action="ppaction://hlinkfile" tooltip="Siegert, 1990 #3096"/>
                        </a:rPr>
                        <a:t>21</a:t>
                      </a:r>
                      <a:r>
                        <a:rPr lang="en-US" sz="800">
                          <a:solidFill>
                            <a:schemeClr val="tx1"/>
                          </a:solidFill>
                          <a:effectLst/>
                        </a:rPr>
                        <a:t>]</a:t>
                      </a:r>
                      <a:endParaRPr lang="en-US" sz="1000">
                        <a:solidFill>
                          <a:schemeClr val="tx1"/>
                        </a:solidFill>
                        <a:effectLst/>
                        <a:latin typeface="Calibri" charset="0"/>
                        <a:ea typeface="Calibri" charset="0"/>
                        <a:cs typeface="Times New Roman" charset="0"/>
                      </a:endParaRPr>
                    </a:p>
                  </a:txBody>
                  <a:tcPr marL="54829" marR="54829" marT="0" marB="0" anchor="ctr"/>
                </a:tc>
                <a:tc>
                  <a:txBody>
                    <a:bodyPr/>
                    <a:lstStyle/>
                    <a:p>
                      <a:pPr algn="l">
                        <a:lnSpc>
                          <a:spcPct val="150000"/>
                        </a:lnSpc>
                        <a:spcAft>
                          <a:spcPts val="0"/>
                        </a:spcAft>
                      </a:pPr>
                      <a:r>
                        <a:rPr lang="en-US" sz="800" dirty="0">
                          <a:effectLst/>
                        </a:rPr>
                        <a:t>In house ELISA</a:t>
                      </a:r>
                      <a:endParaRPr lang="en-US" sz="1000" dirty="0">
                        <a:effectLst/>
                        <a:latin typeface="Calibri" charset="0"/>
                        <a:ea typeface="Calibri" charset="0"/>
                        <a:cs typeface="Times New Roman" charset="0"/>
                      </a:endParaRPr>
                    </a:p>
                  </a:txBody>
                  <a:tcPr marL="54829" marR="54829" marT="0" marB="0" anchor="ctr"/>
                </a:tc>
                <a:tc>
                  <a:txBody>
                    <a:bodyPr/>
                    <a:lstStyle/>
                    <a:p>
                      <a:pPr algn="ctr">
                        <a:lnSpc>
                          <a:spcPct val="150000"/>
                        </a:lnSpc>
                        <a:spcAft>
                          <a:spcPts val="0"/>
                        </a:spcAft>
                      </a:pPr>
                      <a:r>
                        <a:rPr lang="en-US" sz="800">
                          <a:effectLst/>
                        </a:rPr>
                        <a:t>55 arbitrary units (AU)</a:t>
                      </a:r>
                      <a:endParaRPr lang="en-US" sz="1000">
                        <a:effectLst/>
                        <a:latin typeface="Calibri" charset="0"/>
                        <a:ea typeface="Calibri" charset="0"/>
                        <a:cs typeface="Times New Roman" charset="0"/>
                      </a:endParaRPr>
                    </a:p>
                  </a:txBody>
                  <a:tcPr marL="54829" marR="54829" marT="0" marB="0" anchor="ctr"/>
                </a:tc>
              </a:tr>
              <a:tr h="686551">
                <a:tc>
                  <a:txBody>
                    <a:bodyPr/>
                    <a:lstStyle/>
                    <a:p>
                      <a:pPr algn="l">
                        <a:lnSpc>
                          <a:spcPct val="150000"/>
                        </a:lnSpc>
                        <a:spcAft>
                          <a:spcPts val="0"/>
                        </a:spcAft>
                      </a:pPr>
                      <a:r>
                        <a:rPr lang="en-US" sz="800">
                          <a:solidFill>
                            <a:schemeClr val="tx1"/>
                          </a:solidFill>
                          <a:effectLst/>
                        </a:rPr>
                        <a:t>[</a:t>
                      </a:r>
                      <a:r>
                        <a:rPr lang="en-US" sz="800" u="none" strike="noStrike">
                          <a:solidFill>
                            <a:schemeClr val="tx1"/>
                          </a:solidFill>
                          <a:effectLst/>
                          <a:hlinkClick r:id="rId5" action="ppaction://hlinkfile" tooltip="Katsumata, 2011 #192"/>
                        </a:rPr>
                        <a:t>10</a:t>
                      </a:r>
                      <a:r>
                        <a:rPr lang="en-US" sz="800">
                          <a:solidFill>
                            <a:schemeClr val="tx1"/>
                          </a:solidFill>
                          <a:effectLst/>
                        </a:rPr>
                        <a:t>]</a:t>
                      </a:r>
                      <a:endParaRPr lang="en-US" sz="1000">
                        <a:solidFill>
                          <a:schemeClr val="tx1"/>
                        </a:solidFill>
                        <a:effectLst/>
                        <a:latin typeface="Calibri" charset="0"/>
                        <a:ea typeface="Calibri" charset="0"/>
                        <a:cs typeface="Times New Roman" charset="0"/>
                      </a:endParaRPr>
                    </a:p>
                  </a:txBody>
                  <a:tcPr marL="54829" marR="54829" marT="0" marB="0" anchor="ctr"/>
                </a:tc>
                <a:tc>
                  <a:txBody>
                    <a:bodyPr/>
                    <a:lstStyle/>
                    <a:p>
                      <a:pPr algn="l">
                        <a:lnSpc>
                          <a:spcPct val="150000"/>
                        </a:lnSpc>
                        <a:spcAft>
                          <a:spcPts val="0"/>
                        </a:spcAft>
                      </a:pPr>
                      <a:r>
                        <a:rPr lang="en-US" sz="800">
                          <a:effectLst/>
                        </a:rPr>
                        <a:t>ELISA commercial kit by Buhlmann</a:t>
                      </a:r>
                      <a:endParaRPr lang="en-US" sz="1000">
                        <a:effectLst/>
                        <a:latin typeface="Calibri" charset="0"/>
                        <a:ea typeface="Calibri" charset="0"/>
                        <a:cs typeface="Times New Roman" charset="0"/>
                      </a:endParaRPr>
                    </a:p>
                  </a:txBody>
                  <a:tcPr marL="54829" marR="54829" marT="0" marB="0" anchor="ctr"/>
                </a:tc>
                <a:tc>
                  <a:txBody>
                    <a:bodyPr/>
                    <a:lstStyle/>
                    <a:p>
                      <a:pPr algn="ctr">
                        <a:lnSpc>
                          <a:spcPct val="150000"/>
                        </a:lnSpc>
                        <a:spcAft>
                          <a:spcPts val="0"/>
                        </a:spcAft>
                      </a:pPr>
                      <a:r>
                        <a:rPr lang="en-US" sz="800" dirty="0" smtClean="0">
                          <a:effectLst/>
                        </a:rPr>
                        <a:t>15 U/mL </a:t>
                      </a:r>
                      <a:r>
                        <a:rPr lang="en-US" sz="800" dirty="0">
                          <a:effectLst/>
                        </a:rPr>
                        <a:t>(manufacturer) </a:t>
                      </a:r>
                      <a:endParaRPr lang="en-US" sz="1000" dirty="0">
                        <a:effectLst/>
                      </a:endParaRPr>
                    </a:p>
                    <a:p>
                      <a:pPr algn="ctr">
                        <a:lnSpc>
                          <a:spcPct val="150000"/>
                        </a:lnSpc>
                        <a:spcAft>
                          <a:spcPts val="0"/>
                        </a:spcAft>
                      </a:pPr>
                      <a:r>
                        <a:rPr lang="en-US" sz="800" dirty="0">
                          <a:effectLst/>
                        </a:rPr>
                        <a:t>&amp; 40U/mL in comparison assay</a:t>
                      </a:r>
                      <a:endParaRPr lang="en-US" sz="1000" dirty="0">
                        <a:effectLst/>
                        <a:latin typeface="Calibri" charset="0"/>
                        <a:ea typeface="Calibri" charset="0"/>
                        <a:cs typeface="Times New Roman" charset="0"/>
                      </a:endParaRPr>
                    </a:p>
                  </a:txBody>
                  <a:tcPr marL="54829" marR="54829" marT="0" marB="0" anchor="ctr"/>
                </a:tc>
              </a:tr>
              <a:tr h="237215">
                <a:tc>
                  <a:txBody>
                    <a:bodyPr/>
                    <a:lstStyle/>
                    <a:p>
                      <a:pPr algn="l">
                        <a:lnSpc>
                          <a:spcPct val="150000"/>
                        </a:lnSpc>
                        <a:spcAft>
                          <a:spcPts val="0"/>
                        </a:spcAft>
                      </a:pPr>
                      <a:r>
                        <a:rPr lang="en-US" sz="800">
                          <a:solidFill>
                            <a:schemeClr val="tx1"/>
                          </a:solidFill>
                          <a:effectLst/>
                        </a:rPr>
                        <a:t>[</a:t>
                      </a:r>
                      <a:r>
                        <a:rPr lang="en-US" sz="800" u="none" strike="noStrike">
                          <a:solidFill>
                            <a:schemeClr val="tx1"/>
                          </a:solidFill>
                          <a:effectLst/>
                          <a:hlinkClick r:id="rId6" action="ppaction://hlinkfile" tooltip="Hegazy, 2012 #187"/>
                        </a:rPr>
                        <a:t>22</a:t>
                      </a:r>
                      <a:r>
                        <a:rPr lang="en-US" sz="800">
                          <a:solidFill>
                            <a:schemeClr val="tx1"/>
                          </a:solidFill>
                          <a:effectLst/>
                        </a:rPr>
                        <a:t>]</a:t>
                      </a:r>
                      <a:endParaRPr lang="en-US" sz="1000">
                        <a:solidFill>
                          <a:schemeClr val="tx1"/>
                        </a:solidFill>
                        <a:effectLst/>
                        <a:latin typeface="Calibri" charset="0"/>
                        <a:ea typeface="Calibri" charset="0"/>
                        <a:cs typeface="Times New Roman" charset="0"/>
                      </a:endParaRPr>
                    </a:p>
                  </a:txBody>
                  <a:tcPr marL="54829" marR="54829" marT="0" marB="0" anchor="ctr"/>
                </a:tc>
                <a:tc>
                  <a:txBody>
                    <a:bodyPr/>
                    <a:lstStyle/>
                    <a:p>
                      <a:pPr algn="l">
                        <a:lnSpc>
                          <a:spcPct val="150000"/>
                        </a:lnSpc>
                        <a:spcAft>
                          <a:spcPts val="0"/>
                        </a:spcAft>
                      </a:pPr>
                      <a:r>
                        <a:rPr lang="en-US" sz="800">
                          <a:effectLst/>
                        </a:rPr>
                        <a:t>ELISA commercial kit by Orgentec Diagnostika</a:t>
                      </a:r>
                      <a:endParaRPr lang="en-US" sz="1000">
                        <a:effectLst/>
                        <a:latin typeface="Calibri" charset="0"/>
                        <a:ea typeface="Calibri" charset="0"/>
                        <a:cs typeface="Times New Roman" charset="0"/>
                      </a:endParaRPr>
                    </a:p>
                  </a:txBody>
                  <a:tcPr marL="54829" marR="54829" marT="0" marB="0" anchor="ctr"/>
                </a:tc>
                <a:tc>
                  <a:txBody>
                    <a:bodyPr/>
                    <a:lstStyle/>
                    <a:p>
                      <a:pPr algn="ctr">
                        <a:lnSpc>
                          <a:spcPct val="150000"/>
                        </a:lnSpc>
                        <a:spcAft>
                          <a:spcPts val="0"/>
                        </a:spcAft>
                      </a:pPr>
                      <a:r>
                        <a:rPr lang="en-US" sz="800" dirty="0" smtClean="0">
                          <a:effectLst/>
                        </a:rPr>
                        <a:t>10 U/mL</a:t>
                      </a:r>
                      <a:endParaRPr lang="en-US" sz="1000" dirty="0">
                        <a:effectLst/>
                        <a:latin typeface="Calibri" charset="0"/>
                        <a:ea typeface="Calibri" charset="0"/>
                        <a:cs typeface="Times New Roman" charset="0"/>
                      </a:endParaRPr>
                    </a:p>
                  </a:txBody>
                  <a:tcPr marL="54829" marR="54829" marT="0" marB="0" anchor="ctr"/>
                </a:tc>
              </a:tr>
              <a:tr h="237215">
                <a:tc>
                  <a:txBody>
                    <a:bodyPr/>
                    <a:lstStyle/>
                    <a:p>
                      <a:pPr algn="l">
                        <a:lnSpc>
                          <a:spcPct val="150000"/>
                        </a:lnSpc>
                        <a:spcAft>
                          <a:spcPts val="0"/>
                        </a:spcAft>
                      </a:pPr>
                      <a:r>
                        <a:rPr lang="en-US" sz="800">
                          <a:solidFill>
                            <a:schemeClr val="tx1"/>
                          </a:solidFill>
                          <a:effectLst/>
                        </a:rPr>
                        <a:t>[</a:t>
                      </a:r>
                      <a:r>
                        <a:rPr lang="en-US" sz="800" u="none" strike="noStrike">
                          <a:solidFill>
                            <a:schemeClr val="tx1"/>
                          </a:solidFill>
                          <a:effectLst/>
                          <a:hlinkClick r:id="rId7" action="ppaction://hlinkfile" tooltip="Chen, 2012 #181"/>
                        </a:rPr>
                        <a:t>13</a:t>
                      </a:r>
                      <a:r>
                        <a:rPr lang="en-US" sz="800">
                          <a:solidFill>
                            <a:schemeClr val="tx1"/>
                          </a:solidFill>
                          <a:effectLst/>
                        </a:rPr>
                        <a:t>]</a:t>
                      </a:r>
                      <a:endParaRPr lang="en-US" sz="1000">
                        <a:solidFill>
                          <a:schemeClr val="tx1"/>
                        </a:solidFill>
                        <a:effectLst/>
                        <a:latin typeface="Calibri" charset="0"/>
                        <a:ea typeface="Calibri" charset="0"/>
                        <a:cs typeface="Times New Roman" charset="0"/>
                      </a:endParaRPr>
                    </a:p>
                  </a:txBody>
                  <a:tcPr marL="54829" marR="54829" marT="0" marB="0" anchor="ctr"/>
                </a:tc>
                <a:tc>
                  <a:txBody>
                    <a:bodyPr/>
                    <a:lstStyle/>
                    <a:p>
                      <a:pPr algn="l">
                        <a:lnSpc>
                          <a:spcPct val="150000"/>
                        </a:lnSpc>
                        <a:spcAft>
                          <a:spcPts val="0"/>
                        </a:spcAft>
                      </a:pPr>
                      <a:r>
                        <a:rPr lang="en-US" sz="800">
                          <a:effectLst/>
                        </a:rPr>
                        <a:t>ELISA commercial kit by Euroimmun</a:t>
                      </a:r>
                      <a:endParaRPr lang="en-US" sz="1000">
                        <a:effectLst/>
                        <a:latin typeface="Calibri" charset="0"/>
                        <a:ea typeface="Calibri" charset="0"/>
                        <a:cs typeface="Times New Roman" charset="0"/>
                      </a:endParaRPr>
                    </a:p>
                  </a:txBody>
                  <a:tcPr marL="54829" marR="54829" marT="0" marB="0" anchor="ctr"/>
                </a:tc>
                <a:tc>
                  <a:txBody>
                    <a:bodyPr/>
                    <a:lstStyle/>
                    <a:p>
                      <a:pPr algn="ctr">
                        <a:lnSpc>
                          <a:spcPct val="150000"/>
                        </a:lnSpc>
                        <a:spcAft>
                          <a:spcPts val="0"/>
                        </a:spcAft>
                      </a:pPr>
                      <a:r>
                        <a:rPr lang="en-US" sz="800" dirty="0" smtClean="0">
                          <a:effectLst/>
                        </a:rPr>
                        <a:t>10 U/mL</a:t>
                      </a:r>
                      <a:endParaRPr lang="en-US" sz="1000" dirty="0">
                        <a:effectLst/>
                        <a:latin typeface="Calibri" charset="0"/>
                        <a:ea typeface="Calibri" charset="0"/>
                        <a:cs typeface="Times New Roman" charset="0"/>
                      </a:endParaRPr>
                    </a:p>
                  </a:txBody>
                  <a:tcPr marL="54829" marR="54829" marT="0" marB="0" anchor="ctr"/>
                </a:tc>
              </a:tr>
              <a:tr h="237215">
                <a:tc>
                  <a:txBody>
                    <a:bodyPr/>
                    <a:lstStyle/>
                    <a:p>
                      <a:pPr algn="l">
                        <a:lnSpc>
                          <a:spcPct val="150000"/>
                        </a:lnSpc>
                        <a:spcAft>
                          <a:spcPts val="0"/>
                        </a:spcAft>
                      </a:pPr>
                      <a:r>
                        <a:rPr lang="en-US" sz="800">
                          <a:solidFill>
                            <a:schemeClr val="tx1"/>
                          </a:solidFill>
                          <a:effectLst/>
                        </a:rPr>
                        <a:t>[</a:t>
                      </a:r>
                      <a:r>
                        <a:rPr lang="en-US" sz="800" u="none" strike="noStrike">
                          <a:solidFill>
                            <a:schemeClr val="tx1"/>
                          </a:solidFill>
                          <a:effectLst/>
                          <a:hlinkClick r:id="rId8" action="ppaction://hlinkfile" tooltip="Trad, 2013 #223"/>
                        </a:rPr>
                        <a:t>23</a:t>
                      </a:r>
                      <a:r>
                        <a:rPr lang="en-US" sz="800">
                          <a:solidFill>
                            <a:schemeClr val="tx1"/>
                          </a:solidFill>
                          <a:effectLst/>
                        </a:rPr>
                        <a:t>]</a:t>
                      </a:r>
                      <a:endParaRPr lang="en-US" sz="1000">
                        <a:solidFill>
                          <a:schemeClr val="tx1"/>
                        </a:solidFill>
                        <a:effectLst/>
                        <a:latin typeface="Calibri" charset="0"/>
                        <a:ea typeface="Calibri" charset="0"/>
                        <a:cs typeface="Times New Roman" charset="0"/>
                      </a:endParaRPr>
                    </a:p>
                  </a:txBody>
                  <a:tcPr marL="54829" marR="54829" marT="0" marB="0" anchor="ctr"/>
                </a:tc>
                <a:tc>
                  <a:txBody>
                    <a:bodyPr/>
                    <a:lstStyle/>
                    <a:p>
                      <a:pPr algn="l">
                        <a:lnSpc>
                          <a:spcPct val="150000"/>
                        </a:lnSpc>
                        <a:spcAft>
                          <a:spcPts val="0"/>
                        </a:spcAft>
                      </a:pPr>
                      <a:r>
                        <a:rPr lang="en-US" sz="800">
                          <a:effectLst/>
                        </a:rPr>
                        <a:t>ELISA commercial kit by Orgentec Diagnostika</a:t>
                      </a:r>
                      <a:endParaRPr lang="en-US" sz="1000">
                        <a:effectLst/>
                        <a:latin typeface="Calibri" charset="0"/>
                        <a:ea typeface="Calibri" charset="0"/>
                        <a:cs typeface="Times New Roman" charset="0"/>
                      </a:endParaRPr>
                    </a:p>
                  </a:txBody>
                  <a:tcPr marL="54829" marR="54829" marT="0" marB="0" anchor="ctr"/>
                </a:tc>
                <a:tc>
                  <a:txBody>
                    <a:bodyPr/>
                    <a:lstStyle/>
                    <a:p>
                      <a:pPr algn="ctr">
                        <a:lnSpc>
                          <a:spcPct val="150000"/>
                        </a:lnSpc>
                        <a:spcAft>
                          <a:spcPts val="0"/>
                        </a:spcAft>
                      </a:pPr>
                      <a:r>
                        <a:rPr lang="en-US" sz="800" dirty="0" smtClean="0">
                          <a:effectLst/>
                        </a:rPr>
                        <a:t>20 U/mL</a:t>
                      </a:r>
                      <a:endParaRPr lang="en-US" sz="1000" dirty="0">
                        <a:effectLst/>
                        <a:latin typeface="Calibri" charset="0"/>
                        <a:ea typeface="Calibri" charset="0"/>
                        <a:cs typeface="Times New Roman" charset="0"/>
                      </a:endParaRPr>
                    </a:p>
                  </a:txBody>
                  <a:tcPr marL="54829" marR="54829" marT="0" marB="0" anchor="ctr"/>
                </a:tc>
              </a:tr>
              <a:tr h="237215">
                <a:tc>
                  <a:txBody>
                    <a:bodyPr/>
                    <a:lstStyle/>
                    <a:p>
                      <a:pPr algn="l">
                        <a:lnSpc>
                          <a:spcPct val="150000"/>
                        </a:lnSpc>
                        <a:spcAft>
                          <a:spcPts val="0"/>
                        </a:spcAft>
                      </a:pPr>
                      <a:r>
                        <a:rPr lang="en-US" sz="800">
                          <a:solidFill>
                            <a:schemeClr val="tx1"/>
                          </a:solidFill>
                          <a:effectLst/>
                        </a:rPr>
                        <a:t>[</a:t>
                      </a:r>
                      <a:r>
                        <a:rPr lang="en-US" sz="800" u="none" strike="noStrike">
                          <a:solidFill>
                            <a:schemeClr val="tx1"/>
                          </a:solidFill>
                          <a:effectLst/>
                          <a:hlinkClick r:id="rId9" action="ppaction://hlinkfile" tooltip="Abdel Kader, 2012 #3092"/>
                        </a:rPr>
                        <a:t>15</a:t>
                      </a:r>
                      <a:r>
                        <a:rPr lang="en-US" sz="800">
                          <a:solidFill>
                            <a:schemeClr val="tx1"/>
                          </a:solidFill>
                          <a:effectLst/>
                        </a:rPr>
                        <a:t>]</a:t>
                      </a:r>
                      <a:endParaRPr lang="en-US" sz="1000">
                        <a:solidFill>
                          <a:schemeClr val="tx1"/>
                        </a:solidFill>
                        <a:effectLst/>
                        <a:latin typeface="Calibri" charset="0"/>
                        <a:ea typeface="Calibri" charset="0"/>
                        <a:cs typeface="Times New Roman" charset="0"/>
                      </a:endParaRPr>
                    </a:p>
                  </a:txBody>
                  <a:tcPr marL="54829" marR="54829" marT="0" marB="0" anchor="ctr"/>
                </a:tc>
                <a:tc>
                  <a:txBody>
                    <a:bodyPr/>
                    <a:lstStyle/>
                    <a:p>
                      <a:pPr algn="l">
                        <a:lnSpc>
                          <a:spcPct val="150000"/>
                        </a:lnSpc>
                        <a:spcAft>
                          <a:spcPts val="0"/>
                        </a:spcAft>
                      </a:pPr>
                      <a:r>
                        <a:rPr lang="en-US" sz="800">
                          <a:effectLst/>
                        </a:rPr>
                        <a:t>ELISA commercial kit by Orgentec Diagnostika</a:t>
                      </a:r>
                      <a:endParaRPr lang="en-US" sz="1000">
                        <a:effectLst/>
                        <a:latin typeface="Calibri" charset="0"/>
                        <a:ea typeface="Calibri" charset="0"/>
                        <a:cs typeface="Times New Roman" charset="0"/>
                      </a:endParaRPr>
                    </a:p>
                  </a:txBody>
                  <a:tcPr marL="54829" marR="54829" marT="0" marB="0" anchor="ctr"/>
                </a:tc>
                <a:tc>
                  <a:txBody>
                    <a:bodyPr/>
                    <a:lstStyle/>
                    <a:p>
                      <a:pPr algn="ctr">
                        <a:lnSpc>
                          <a:spcPct val="150000"/>
                        </a:lnSpc>
                        <a:spcAft>
                          <a:spcPts val="0"/>
                        </a:spcAft>
                      </a:pPr>
                      <a:r>
                        <a:rPr lang="en-US" sz="800" dirty="0" smtClean="0">
                          <a:effectLst/>
                        </a:rPr>
                        <a:t>12 U/L</a:t>
                      </a:r>
                      <a:endParaRPr lang="en-US" sz="1000" dirty="0">
                        <a:effectLst/>
                        <a:latin typeface="Calibri" charset="0"/>
                        <a:ea typeface="Calibri" charset="0"/>
                        <a:cs typeface="Times New Roman" charset="0"/>
                      </a:endParaRPr>
                    </a:p>
                  </a:txBody>
                  <a:tcPr marL="54829" marR="54829" marT="0" marB="0" anchor="ctr"/>
                </a:tc>
              </a:tr>
              <a:tr h="237215">
                <a:tc>
                  <a:txBody>
                    <a:bodyPr/>
                    <a:lstStyle/>
                    <a:p>
                      <a:pPr algn="l">
                        <a:lnSpc>
                          <a:spcPct val="150000"/>
                        </a:lnSpc>
                        <a:spcAft>
                          <a:spcPts val="0"/>
                        </a:spcAft>
                      </a:pPr>
                      <a:r>
                        <a:rPr lang="en-US" sz="800">
                          <a:solidFill>
                            <a:schemeClr val="tx1"/>
                          </a:solidFill>
                          <a:effectLst/>
                        </a:rPr>
                        <a:t>[</a:t>
                      </a:r>
                      <a:r>
                        <a:rPr lang="en-US" sz="800" u="none" strike="noStrike">
                          <a:solidFill>
                            <a:schemeClr val="tx1"/>
                          </a:solidFill>
                          <a:effectLst/>
                          <a:hlinkClick r:id="rId10" action="ppaction://hlinkfile" tooltip="Pradhan, 2012 #210"/>
                        </a:rPr>
                        <a:t>24</a:t>
                      </a:r>
                      <a:r>
                        <a:rPr lang="en-US" sz="800">
                          <a:solidFill>
                            <a:schemeClr val="tx1"/>
                          </a:solidFill>
                          <a:effectLst/>
                        </a:rPr>
                        <a:t>]</a:t>
                      </a:r>
                      <a:endParaRPr lang="en-US" sz="1000">
                        <a:solidFill>
                          <a:schemeClr val="tx1"/>
                        </a:solidFill>
                        <a:effectLst/>
                        <a:latin typeface="Calibri" charset="0"/>
                        <a:ea typeface="Calibri" charset="0"/>
                        <a:cs typeface="Times New Roman" charset="0"/>
                      </a:endParaRPr>
                    </a:p>
                  </a:txBody>
                  <a:tcPr marL="54829" marR="54829" marT="0" marB="0" anchor="ctr"/>
                </a:tc>
                <a:tc>
                  <a:txBody>
                    <a:bodyPr/>
                    <a:lstStyle/>
                    <a:p>
                      <a:pPr algn="l">
                        <a:lnSpc>
                          <a:spcPct val="150000"/>
                        </a:lnSpc>
                        <a:spcAft>
                          <a:spcPts val="0"/>
                        </a:spcAft>
                      </a:pPr>
                      <a:r>
                        <a:rPr lang="en-US" sz="800">
                          <a:effectLst/>
                        </a:rPr>
                        <a:t>Autostat II by Hycor Biomedical INC</a:t>
                      </a:r>
                      <a:endParaRPr lang="en-US" sz="1000">
                        <a:effectLst/>
                        <a:latin typeface="Calibri" charset="0"/>
                        <a:ea typeface="Calibri" charset="0"/>
                        <a:cs typeface="Times New Roman" charset="0"/>
                      </a:endParaRPr>
                    </a:p>
                  </a:txBody>
                  <a:tcPr marL="54829" marR="54829" marT="0" marB="0" anchor="ctr"/>
                </a:tc>
                <a:tc>
                  <a:txBody>
                    <a:bodyPr/>
                    <a:lstStyle/>
                    <a:p>
                      <a:pPr algn="ctr">
                        <a:lnSpc>
                          <a:spcPct val="150000"/>
                        </a:lnSpc>
                        <a:spcAft>
                          <a:spcPts val="0"/>
                        </a:spcAft>
                      </a:pPr>
                      <a:r>
                        <a:rPr lang="en-US" sz="800" dirty="0" smtClean="0">
                          <a:effectLst/>
                        </a:rPr>
                        <a:t>50 </a:t>
                      </a:r>
                      <a:r>
                        <a:rPr lang="en-US" sz="800" dirty="0" smtClean="0">
                          <a:effectLst/>
                          <a:sym typeface="Symbol" charset="2"/>
                        </a:rPr>
                        <a:t></a:t>
                      </a:r>
                      <a:r>
                        <a:rPr lang="en-US" sz="800" dirty="0">
                          <a:effectLst/>
                        </a:rPr>
                        <a:t>L/mL</a:t>
                      </a:r>
                      <a:endParaRPr lang="en-US" sz="1000" dirty="0">
                        <a:effectLst/>
                        <a:latin typeface="Calibri" charset="0"/>
                        <a:ea typeface="Calibri" charset="0"/>
                        <a:cs typeface="Times New Roman" charset="0"/>
                      </a:endParaRPr>
                    </a:p>
                  </a:txBody>
                  <a:tcPr marL="54829" marR="54829" marT="0" marB="0" anchor="ctr"/>
                </a:tc>
              </a:tr>
              <a:tr h="237215">
                <a:tc>
                  <a:txBody>
                    <a:bodyPr/>
                    <a:lstStyle/>
                    <a:p>
                      <a:pPr algn="l">
                        <a:lnSpc>
                          <a:spcPct val="150000"/>
                        </a:lnSpc>
                        <a:spcAft>
                          <a:spcPts val="0"/>
                        </a:spcAft>
                      </a:pPr>
                      <a:r>
                        <a:rPr lang="en-US" sz="800">
                          <a:solidFill>
                            <a:schemeClr val="tx1"/>
                          </a:solidFill>
                          <a:effectLst/>
                        </a:rPr>
                        <a:t>[</a:t>
                      </a:r>
                      <a:r>
                        <a:rPr lang="en-US" sz="800" u="none" strike="noStrike">
                          <a:solidFill>
                            <a:schemeClr val="tx1"/>
                          </a:solidFill>
                          <a:effectLst/>
                          <a:hlinkClick r:id="rId11" action="ppaction://hlinkfile" tooltip="Marto, 2005 #200"/>
                        </a:rPr>
                        <a:t>14</a:t>
                      </a:r>
                      <a:r>
                        <a:rPr lang="en-US" sz="800">
                          <a:solidFill>
                            <a:schemeClr val="tx1"/>
                          </a:solidFill>
                          <a:effectLst/>
                        </a:rPr>
                        <a:t>]</a:t>
                      </a:r>
                      <a:endParaRPr lang="en-US" sz="1000">
                        <a:solidFill>
                          <a:schemeClr val="tx1"/>
                        </a:solidFill>
                        <a:effectLst/>
                        <a:latin typeface="Calibri" charset="0"/>
                        <a:ea typeface="Calibri" charset="0"/>
                        <a:cs typeface="Times New Roman" charset="0"/>
                      </a:endParaRPr>
                    </a:p>
                  </a:txBody>
                  <a:tcPr marL="54829" marR="54829" marT="0" marB="0" anchor="ctr"/>
                </a:tc>
                <a:tc>
                  <a:txBody>
                    <a:bodyPr/>
                    <a:lstStyle/>
                    <a:p>
                      <a:pPr algn="l">
                        <a:lnSpc>
                          <a:spcPct val="150000"/>
                        </a:lnSpc>
                        <a:spcAft>
                          <a:spcPts val="0"/>
                        </a:spcAft>
                      </a:pPr>
                      <a:r>
                        <a:rPr lang="en-US" sz="800">
                          <a:effectLst/>
                        </a:rPr>
                        <a:t>Diagenics UK</a:t>
                      </a:r>
                      <a:endParaRPr lang="en-US" sz="1000">
                        <a:effectLst/>
                        <a:latin typeface="Calibri" charset="0"/>
                        <a:ea typeface="Calibri" charset="0"/>
                        <a:cs typeface="Times New Roman" charset="0"/>
                      </a:endParaRPr>
                    </a:p>
                  </a:txBody>
                  <a:tcPr marL="54829" marR="54829" marT="0" marB="0" anchor="ctr"/>
                </a:tc>
                <a:tc>
                  <a:txBody>
                    <a:bodyPr/>
                    <a:lstStyle/>
                    <a:p>
                      <a:pPr algn="ctr">
                        <a:lnSpc>
                          <a:spcPct val="150000"/>
                        </a:lnSpc>
                        <a:spcAft>
                          <a:spcPts val="0"/>
                        </a:spcAft>
                      </a:pPr>
                      <a:r>
                        <a:rPr lang="en-US" sz="800" dirty="0" smtClean="0">
                          <a:effectLst/>
                        </a:rPr>
                        <a:t>19 U/mL</a:t>
                      </a:r>
                      <a:endParaRPr lang="en-US" sz="1000" dirty="0">
                        <a:effectLst/>
                        <a:latin typeface="Calibri" charset="0"/>
                        <a:ea typeface="Calibri" charset="0"/>
                        <a:cs typeface="Times New Roman" charset="0"/>
                      </a:endParaRPr>
                    </a:p>
                  </a:txBody>
                  <a:tcPr marL="54829" marR="54829" marT="0" marB="0" anchor="ctr"/>
                </a:tc>
              </a:tr>
              <a:tr h="309891">
                <a:tc>
                  <a:txBody>
                    <a:bodyPr/>
                    <a:lstStyle/>
                    <a:p>
                      <a:pPr algn="l">
                        <a:lnSpc>
                          <a:spcPct val="150000"/>
                        </a:lnSpc>
                        <a:spcAft>
                          <a:spcPts val="0"/>
                        </a:spcAft>
                      </a:pPr>
                      <a:endParaRPr lang="en-US" sz="1000" dirty="0" smtClean="0">
                        <a:solidFill>
                          <a:schemeClr val="tx1"/>
                        </a:solidFill>
                        <a:effectLst/>
                        <a:latin typeface="Calibri" charset="0"/>
                        <a:ea typeface="Calibri" charset="0"/>
                        <a:cs typeface="Times New Roman" charset="0"/>
                      </a:endParaRPr>
                    </a:p>
                  </a:txBody>
                  <a:tcPr marL="54829" marR="54829" marT="0" marB="0" anchor="ctr"/>
                </a:tc>
                <a:tc>
                  <a:txBody>
                    <a:bodyPr/>
                    <a:lstStyle/>
                    <a:p>
                      <a:pPr algn="l">
                        <a:lnSpc>
                          <a:spcPct val="150000"/>
                        </a:lnSpc>
                        <a:spcAft>
                          <a:spcPts val="0"/>
                        </a:spcAft>
                      </a:pPr>
                      <a:r>
                        <a:rPr lang="en-US" sz="1000" dirty="0" smtClean="0">
                          <a:solidFill>
                            <a:schemeClr val="tx1"/>
                          </a:solidFill>
                          <a:effectLst/>
                          <a:latin typeface="Calibri" charset="0"/>
                          <a:ea typeface="Calibri" charset="0"/>
                          <a:cs typeface="Times New Roman" charset="0"/>
                        </a:rPr>
                        <a:t>ELISA commercial</a:t>
                      </a:r>
                      <a:r>
                        <a:rPr lang="en-US" sz="1000" baseline="0" dirty="0" smtClean="0">
                          <a:solidFill>
                            <a:schemeClr val="tx1"/>
                          </a:solidFill>
                          <a:effectLst/>
                          <a:latin typeface="Calibri" charset="0"/>
                          <a:ea typeface="Calibri" charset="0"/>
                          <a:cs typeface="Times New Roman" charset="0"/>
                        </a:rPr>
                        <a:t> kit by </a:t>
                      </a:r>
                      <a:r>
                        <a:rPr lang="en-US" sz="1000" baseline="0" dirty="0" err="1" smtClean="0">
                          <a:solidFill>
                            <a:schemeClr val="tx1"/>
                          </a:solidFill>
                          <a:effectLst/>
                          <a:latin typeface="Calibri" charset="0"/>
                          <a:ea typeface="Calibri" charset="0"/>
                          <a:cs typeface="Times New Roman" charset="0"/>
                        </a:rPr>
                        <a:t>Orgentec</a:t>
                      </a:r>
                      <a:r>
                        <a:rPr lang="en-US" sz="1000" baseline="0" dirty="0" smtClean="0">
                          <a:solidFill>
                            <a:schemeClr val="tx1"/>
                          </a:solidFill>
                          <a:effectLst/>
                          <a:latin typeface="Calibri" charset="0"/>
                          <a:ea typeface="Calibri" charset="0"/>
                          <a:cs typeface="Times New Roman" charset="0"/>
                        </a:rPr>
                        <a:t> </a:t>
                      </a:r>
                      <a:r>
                        <a:rPr lang="en-US" sz="1000" baseline="0" dirty="0" err="1" smtClean="0">
                          <a:solidFill>
                            <a:schemeClr val="tx1"/>
                          </a:solidFill>
                          <a:effectLst/>
                          <a:latin typeface="Calibri" charset="0"/>
                          <a:ea typeface="Calibri" charset="0"/>
                          <a:cs typeface="Times New Roman" charset="0"/>
                        </a:rPr>
                        <a:t>Diagnostika</a:t>
                      </a:r>
                      <a:endParaRPr lang="en-US" sz="1000" dirty="0">
                        <a:solidFill>
                          <a:schemeClr val="tx1"/>
                        </a:solidFill>
                        <a:effectLst/>
                        <a:latin typeface="Calibri" charset="0"/>
                        <a:ea typeface="Calibri" charset="0"/>
                        <a:cs typeface="Times New Roman" charset="0"/>
                      </a:endParaRPr>
                    </a:p>
                  </a:txBody>
                  <a:tcPr marL="54829" marR="54829" marT="0" marB="0" anchor="ctr"/>
                </a:tc>
                <a:tc>
                  <a:txBody>
                    <a:bodyPr/>
                    <a:lstStyle/>
                    <a:p>
                      <a:pPr algn="ctr">
                        <a:lnSpc>
                          <a:spcPct val="150000"/>
                        </a:lnSpc>
                        <a:spcAft>
                          <a:spcPts val="0"/>
                        </a:spcAft>
                      </a:pPr>
                      <a:r>
                        <a:rPr lang="en-US" sz="1000" dirty="0" smtClean="0">
                          <a:effectLst/>
                          <a:latin typeface="Calibri" charset="0"/>
                          <a:ea typeface="Calibri" charset="0"/>
                          <a:cs typeface="Times New Roman" charset="0"/>
                        </a:rPr>
                        <a:t>10 U/mL</a:t>
                      </a:r>
                      <a:endParaRPr lang="en-US" sz="1000" dirty="0">
                        <a:effectLst/>
                        <a:latin typeface="Calibri" charset="0"/>
                        <a:ea typeface="Calibri" charset="0"/>
                        <a:cs typeface="Times New Roman" charset="0"/>
                      </a:endParaRPr>
                    </a:p>
                  </a:txBody>
                  <a:tcPr marL="54829" marR="54829" marT="0" marB="0" anchor="ctr"/>
                </a:tc>
              </a:tr>
              <a:tr h="686551">
                <a:tc>
                  <a:txBody>
                    <a:bodyPr/>
                    <a:lstStyle/>
                    <a:p>
                      <a:pPr algn="l">
                        <a:lnSpc>
                          <a:spcPct val="150000"/>
                        </a:lnSpc>
                        <a:spcAft>
                          <a:spcPts val="0"/>
                        </a:spcAft>
                      </a:pPr>
                      <a:r>
                        <a:rPr lang="en-US" sz="800" dirty="0">
                          <a:solidFill>
                            <a:schemeClr val="tx1"/>
                          </a:solidFill>
                          <a:effectLst/>
                        </a:rPr>
                        <a:t>[</a:t>
                      </a:r>
                      <a:r>
                        <a:rPr lang="en-US" sz="800" u="none" strike="noStrike" dirty="0">
                          <a:solidFill>
                            <a:schemeClr val="tx1"/>
                          </a:solidFill>
                          <a:effectLst/>
                          <a:hlinkClick r:id="rId12" action="ppaction://hlinkfile" tooltip="Orbai, 2015 #209"/>
                        </a:rPr>
                        <a:t>25</a:t>
                      </a:r>
                      <a:r>
                        <a:rPr lang="en-US" sz="800" dirty="0">
                          <a:solidFill>
                            <a:schemeClr val="tx1"/>
                          </a:solidFill>
                          <a:effectLst/>
                        </a:rPr>
                        <a:t>] previously described by [</a:t>
                      </a:r>
                      <a:r>
                        <a:rPr lang="en-US" sz="800" u="none" strike="noStrike" dirty="0">
                          <a:solidFill>
                            <a:schemeClr val="tx1"/>
                          </a:solidFill>
                          <a:effectLst/>
                          <a:hlinkClick r:id="rId13" action="ppaction://hlinkfile" tooltip="Mårtensson, 1992 #3095"/>
                        </a:rPr>
                        <a:t>26</a:t>
                      </a:r>
                      <a:r>
                        <a:rPr lang="en-US" sz="800" dirty="0">
                          <a:solidFill>
                            <a:schemeClr val="tx1"/>
                          </a:solidFill>
                          <a:effectLst/>
                        </a:rPr>
                        <a:t>]</a:t>
                      </a:r>
                      <a:endParaRPr lang="en-US" sz="1000" dirty="0">
                        <a:solidFill>
                          <a:schemeClr val="tx1"/>
                        </a:solidFill>
                        <a:effectLst/>
                        <a:latin typeface="Calibri" charset="0"/>
                        <a:ea typeface="Calibri" charset="0"/>
                        <a:cs typeface="Times New Roman" charset="0"/>
                      </a:endParaRPr>
                    </a:p>
                  </a:txBody>
                  <a:tcPr marL="54829" marR="54829" marT="0" marB="0" anchor="ctr"/>
                </a:tc>
                <a:tc>
                  <a:txBody>
                    <a:bodyPr/>
                    <a:lstStyle/>
                    <a:p>
                      <a:pPr algn="l">
                        <a:lnSpc>
                          <a:spcPct val="150000"/>
                        </a:lnSpc>
                        <a:spcAft>
                          <a:spcPts val="0"/>
                        </a:spcAft>
                      </a:pPr>
                      <a:r>
                        <a:rPr lang="en-US" sz="800">
                          <a:effectLst/>
                        </a:rPr>
                        <a:t>In house ELISA</a:t>
                      </a:r>
                      <a:endParaRPr lang="en-US" sz="1000">
                        <a:effectLst/>
                        <a:latin typeface="Calibri" charset="0"/>
                        <a:ea typeface="Calibri" charset="0"/>
                        <a:cs typeface="Times New Roman" charset="0"/>
                      </a:endParaRPr>
                    </a:p>
                  </a:txBody>
                  <a:tcPr marL="54829" marR="54829" marT="0" marB="0" anchor="ctr"/>
                </a:tc>
                <a:tc>
                  <a:txBody>
                    <a:bodyPr/>
                    <a:lstStyle/>
                    <a:p>
                      <a:pPr algn="ctr">
                        <a:lnSpc>
                          <a:spcPct val="150000"/>
                        </a:lnSpc>
                        <a:spcAft>
                          <a:spcPts val="0"/>
                        </a:spcAft>
                      </a:pPr>
                      <a:r>
                        <a:rPr lang="en-US" sz="800" dirty="0" smtClean="0">
                          <a:effectLst/>
                        </a:rPr>
                        <a:t>16 AU/mL</a:t>
                      </a:r>
                      <a:endParaRPr lang="en-US" sz="1000" dirty="0">
                        <a:effectLst/>
                        <a:latin typeface="Calibri" charset="0"/>
                        <a:ea typeface="Calibri" charset="0"/>
                        <a:cs typeface="Times New Roman" charset="0"/>
                      </a:endParaRPr>
                    </a:p>
                  </a:txBody>
                  <a:tcPr marL="54829" marR="54829" marT="0" marB="0" anchor="ctr"/>
                </a:tc>
              </a:tr>
              <a:tr h="237215">
                <a:tc>
                  <a:txBody>
                    <a:bodyPr/>
                    <a:lstStyle/>
                    <a:p>
                      <a:pPr algn="l">
                        <a:lnSpc>
                          <a:spcPct val="150000"/>
                        </a:lnSpc>
                        <a:spcAft>
                          <a:spcPts val="0"/>
                        </a:spcAft>
                      </a:pPr>
                      <a:r>
                        <a:rPr lang="en-US" sz="800">
                          <a:solidFill>
                            <a:schemeClr val="tx1"/>
                          </a:solidFill>
                          <a:effectLst/>
                        </a:rPr>
                        <a:t>[</a:t>
                      </a:r>
                      <a:r>
                        <a:rPr lang="en-US" sz="800" u="none" strike="noStrike">
                          <a:solidFill>
                            <a:schemeClr val="tx1"/>
                          </a:solidFill>
                          <a:effectLst/>
                          <a:hlinkClick r:id="rId14" action="ppaction://hlinkfile" tooltip="de Liso, 2015 #3049"/>
                        </a:rPr>
                        <a:t>6</a:t>
                      </a:r>
                      <a:r>
                        <a:rPr lang="en-US" sz="800">
                          <a:solidFill>
                            <a:schemeClr val="tx1"/>
                          </a:solidFill>
                          <a:effectLst/>
                        </a:rPr>
                        <a:t>]</a:t>
                      </a:r>
                      <a:endParaRPr lang="en-US" sz="1000">
                        <a:solidFill>
                          <a:schemeClr val="tx1"/>
                        </a:solidFill>
                        <a:effectLst/>
                        <a:latin typeface="Calibri" charset="0"/>
                        <a:ea typeface="Calibri" charset="0"/>
                        <a:cs typeface="Times New Roman" charset="0"/>
                      </a:endParaRPr>
                    </a:p>
                  </a:txBody>
                  <a:tcPr marL="54829" marR="54829" marT="0" marB="0" anchor="ctr"/>
                </a:tc>
                <a:tc>
                  <a:txBody>
                    <a:bodyPr/>
                    <a:lstStyle/>
                    <a:p>
                      <a:pPr algn="l">
                        <a:lnSpc>
                          <a:spcPct val="150000"/>
                        </a:lnSpc>
                        <a:spcAft>
                          <a:spcPts val="0"/>
                        </a:spcAft>
                      </a:pPr>
                      <a:r>
                        <a:rPr lang="en-US" sz="800">
                          <a:effectLst/>
                        </a:rPr>
                        <a:t>In house ELISA &amp;</a:t>
                      </a:r>
                      <a:endParaRPr lang="en-US" sz="1000">
                        <a:effectLst/>
                        <a:latin typeface="Calibri" charset="0"/>
                        <a:ea typeface="Calibri" charset="0"/>
                        <a:cs typeface="Times New Roman" charset="0"/>
                      </a:endParaRPr>
                    </a:p>
                  </a:txBody>
                  <a:tcPr marL="54829" marR="54829" marT="0" marB="0" anchor="ctr"/>
                </a:tc>
                <a:tc>
                  <a:txBody>
                    <a:bodyPr/>
                    <a:lstStyle/>
                    <a:p>
                      <a:pPr algn="ctr">
                        <a:lnSpc>
                          <a:spcPct val="150000"/>
                        </a:lnSpc>
                        <a:spcAft>
                          <a:spcPts val="0"/>
                        </a:spcAft>
                      </a:pPr>
                      <a:r>
                        <a:rPr lang="en-US" sz="800" dirty="0" smtClean="0">
                          <a:effectLst/>
                        </a:rPr>
                        <a:t>55 AU/mL</a:t>
                      </a:r>
                      <a:endParaRPr lang="en-US" sz="1000" dirty="0">
                        <a:effectLst/>
                        <a:latin typeface="Calibri" charset="0"/>
                        <a:ea typeface="Calibri" charset="0"/>
                        <a:cs typeface="Times New Roman" charset="0"/>
                      </a:endParaRPr>
                    </a:p>
                  </a:txBody>
                  <a:tcPr marL="54829" marR="54829" marT="0" marB="0" anchor="ctr"/>
                </a:tc>
              </a:tr>
              <a:tr h="449184">
                <a:tc>
                  <a:txBody>
                    <a:bodyPr/>
                    <a:lstStyle/>
                    <a:p>
                      <a:pPr algn="l">
                        <a:lnSpc>
                          <a:spcPct val="150000"/>
                        </a:lnSpc>
                        <a:spcAft>
                          <a:spcPts val="0"/>
                        </a:spcAft>
                      </a:pPr>
                      <a:r>
                        <a:rPr lang="en-US" sz="800">
                          <a:solidFill>
                            <a:schemeClr val="tx1"/>
                          </a:solidFill>
                          <a:effectLst/>
                        </a:rPr>
                        <a:t> </a:t>
                      </a:r>
                      <a:endParaRPr lang="en-US" sz="1000">
                        <a:solidFill>
                          <a:schemeClr val="tx1"/>
                        </a:solidFill>
                        <a:effectLst/>
                        <a:latin typeface="Calibri" charset="0"/>
                        <a:ea typeface="Calibri" charset="0"/>
                        <a:cs typeface="Times New Roman" charset="0"/>
                      </a:endParaRPr>
                    </a:p>
                  </a:txBody>
                  <a:tcPr marL="54829" marR="54829" marT="0" marB="0" anchor="ctr"/>
                </a:tc>
                <a:tc>
                  <a:txBody>
                    <a:bodyPr/>
                    <a:lstStyle/>
                    <a:p>
                      <a:pPr algn="l">
                        <a:lnSpc>
                          <a:spcPct val="150000"/>
                        </a:lnSpc>
                        <a:spcAft>
                          <a:spcPts val="0"/>
                        </a:spcAft>
                      </a:pPr>
                      <a:r>
                        <a:rPr lang="en-US" sz="800">
                          <a:effectLst/>
                        </a:rPr>
                        <a:t>Quanta Lite™ ELISA commercial kit by Inova Diagnostics</a:t>
                      </a:r>
                      <a:endParaRPr lang="en-US" sz="1000">
                        <a:effectLst/>
                        <a:latin typeface="Calibri" charset="0"/>
                        <a:ea typeface="Calibri" charset="0"/>
                        <a:cs typeface="Times New Roman" charset="0"/>
                      </a:endParaRPr>
                    </a:p>
                  </a:txBody>
                  <a:tcPr marL="54829" marR="54829" marT="0" marB="0" anchor="ctr"/>
                </a:tc>
                <a:tc>
                  <a:txBody>
                    <a:bodyPr/>
                    <a:lstStyle/>
                    <a:p>
                      <a:pPr algn="ctr">
                        <a:lnSpc>
                          <a:spcPct val="150000"/>
                        </a:lnSpc>
                        <a:spcAft>
                          <a:spcPts val="0"/>
                        </a:spcAft>
                      </a:pPr>
                      <a:r>
                        <a:rPr lang="en-US" sz="800" dirty="0" smtClean="0">
                          <a:effectLst/>
                        </a:rPr>
                        <a:t>20 U/mL</a:t>
                      </a:r>
                      <a:endParaRPr lang="en-US" sz="1000" dirty="0">
                        <a:effectLst/>
                        <a:latin typeface="Calibri" charset="0"/>
                        <a:ea typeface="Calibri" charset="0"/>
                        <a:cs typeface="Times New Roman" charset="0"/>
                      </a:endParaRPr>
                    </a:p>
                  </a:txBody>
                  <a:tcPr marL="54829" marR="54829" marT="0" marB="0" anchor="ctr"/>
                </a:tc>
              </a:tr>
              <a:tr h="237215">
                <a:tc>
                  <a:txBody>
                    <a:bodyPr/>
                    <a:lstStyle/>
                    <a:p>
                      <a:pPr algn="l">
                        <a:lnSpc>
                          <a:spcPct val="150000"/>
                        </a:lnSpc>
                        <a:spcAft>
                          <a:spcPts val="0"/>
                        </a:spcAft>
                      </a:pPr>
                      <a:r>
                        <a:rPr lang="en-US" sz="800">
                          <a:solidFill>
                            <a:schemeClr val="tx1"/>
                          </a:solidFill>
                          <a:effectLst/>
                        </a:rPr>
                        <a:t>[</a:t>
                      </a:r>
                      <a:r>
                        <a:rPr lang="en-US" sz="800" u="none" strike="noStrike">
                          <a:solidFill>
                            <a:schemeClr val="tx1"/>
                          </a:solidFill>
                          <a:effectLst/>
                          <a:hlinkClick r:id="rId15" action="ppaction://hlinkfile" tooltip="Chi, 2015 #3044"/>
                        </a:rPr>
                        <a:t>16</a:t>
                      </a:r>
                      <a:r>
                        <a:rPr lang="en-US" sz="800">
                          <a:solidFill>
                            <a:schemeClr val="tx1"/>
                          </a:solidFill>
                          <a:effectLst/>
                        </a:rPr>
                        <a:t>]</a:t>
                      </a:r>
                      <a:endParaRPr lang="en-US" sz="1000">
                        <a:solidFill>
                          <a:schemeClr val="tx1"/>
                        </a:solidFill>
                        <a:effectLst/>
                        <a:latin typeface="Calibri" charset="0"/>
                        <a:ea typeface="Calibri" charset="0"/>
                        <a:cs typeface="Times New Roman" charset="0"/>
                      </a:endParaRPr>
                    </a:p>
                  </a:txBody>
                  <a:tcPr marL="54829" marR="54829" marT="0" marB="0" anchor="ctr"/>
                </a:tc>
                <a:tc>
                  <a:txBody>
                    <a:bodyPr/>
                    <a:lstStyle/>
                    <a:p>
                      <a:pPr algn="l">
                        <a:lnSpc>
                          <a:spcPct val="150000"/>
                        </a:lnSpc>
                        <a:spcAft>
                          <a:spcPts val="0"/>
                        </a:spcAft>
                      </a:pPr>
                      <a:r>
                        <a:rPr lang="en-US" sz="800">
                          <a:effectLst/>
                        </a:rPr>
                        <a:t>ELISA commercial kit by Inova Diagnostics</a:t>
                      </a:r>
                      <a:endParaRPr lang="en-US" sz="1000">
                        <a:effectLst/>
                        <a:latin typeface="Calibri" charset="0"/>
                        <a:ea typeface="Calibri" charset="0"/>
                        <a:cs typeface="Times New Roman" charset="0"/>
                      </a:endParaRPr>
                    </a:p>
                  </a:txBody>
                  <a:tcPr marL="54829" marR="54829" marT="0" marB="0" anchor="ctr"/>
                </a:tc>
                <a:tc>
                  <a:txBody>
                    <a:bodyPr/>
                    <a:lstStyle/>
                    <a:p>
                      <a:pPr algn="ctr">
                        <a:lnSpc>
                          <a:spcPct val="150000"/>
                        </a:lnSpc>
                        <a:spcAft>
                          <a:spcPts val="0"/>
                        </a:spcAft>
                      </a:pPr>
                      <a:r>
                        <a:rPr lang="en-US" sz="800" dirty="0" smtClean="0">
                          <a:effectLst/>
                        </a:rPr>
                        <a:t>10 U/mL</a:t>
                      </a:r>
                      <a:endParaRPr lang="en-US" sz="1000" dirty="0">
                        <a:effectLst/>
                        <a:latin typeface="Calibri" charset="0"/>
                        <a:ea typeface="Calibri" charset="0"/>
                        <a:cs typeface="Times New Roman" charset="0"/>
                      </a:endParaRPr>
                    </a:p>
                  </a:txBody>
                  <a:tcPr marL="54829" marR="54829" marT="0" marB="0" anchor="ctr"/>
                </a:tc>
              </a:tr>
              <a:tr h="237215">
                <a:tc>
                  <a:txBody>
                    <a:bodyPr/>
                    <a:lstStyle/>
                    <a:p>
                      <a:pPr algn="l">
                        <a:lnSpc>
                          <a:spcPct val="150000"/>
                        </a:lnSpc>
                        <a:spcAft>
                          <a:spcPts val="0"/>
                        </a:spcAft>
                      </a:pPr>
                      <a:r>
                        <a:rPr lang="en-US" sz="800">
                          <a:solidFill>
                            <a:schemeClr val="tx1"/>
                          </a:solidFill>
                          <a:effectLst/>
                        </a:rPr>
                        <a:t>[</a:t>
                      </a:r>
                      <a:r>
                        <a:rPr lang="en-US" sz="800" u="none" strike="noStrike">
                          <a:solidFill>
                            <a:schemeClr val="tx1"/>
                          </a:solidFill>
                          <a:effectLst/>
                          <a:hlinkClick r:id="rId16" action="ppaction://hlinkfile" tooltip="Bock, 2015 #3048"/>
                        </a:rPr>
                        <a:t>17</a:t>
                      </a:r>
                      <a:r>
                        <a:rPr lang="en-US" sz="800">
                          <a:solidFill>
                            <a:schemeClr val="tx1"/>
                          </a:solidFill>
                          <a:effectLst/>
                        </a:rPr>
                        <a:t>]</a:t>
                      </a:r>
                      <a:endParaRPr lang="en-US" sz="1000">
                        <a:solidFill>
                          <a:schemeClr val="tx1"/>
                        </a:solidFill>
                        <a:effectLst/>
                        <a:latin typeface="Calibri" charset="0"/>
                        <a:ea typeface="Calibri" charset="0"/>
                        <a:cs typeface="Times New Roman" charset="0"/>
                      </a:endParaRPr>
                    </a:p>
                  </a:txBody>
                  <a:tcPr marL="54829" marR="54829" marT="0" marB="0" anchor="ctr"/>
                </a:tc>
                <a:tc>
                  <a:txBody>
                    <a:bodyPr/>
                    <a:lstStyle/>
                    <a:p>
                      <a:pPr algn="l">
                        <a:lnSpc>
                          <a:spcPct val="150000"/>
                        </a:lnSpc>
                        <a:spcAft>
                          <a:spcPts val="0"/>
                        </a:spcAft>
                      </a:pPr>
                      <a:r>
                        <a:rPr lang="en-US" sz="800">
                          <a:effectLst/>
                        </a:rPr>
                        <a:t>ELISA commercial kit by Buhlmann</a:t>
                      </a:r>
                      <a:endParaRPr lang="en-US" sz="1000">
                        <a:effectLst/>
                        <a:latin typeface="Calibri" charset="0"/>
                        <a:ea typeface="Calibri" charset="0"/>
                        <a:cs typeface="Times New Roman" charset="0"/>
                      </a:endParaRPr>
                    </a:p>
                  </a:txBody>
                  <a:tcPr marL="54829" marR="54829" marT="0" marB="0" anchor="ctr"/>
                </a:tc>
                <a:tc>
                  <a:txBody>
                    <a:bodyPr/>
                    <a:lstStyle/>
                    <a:p>
                      <a:pPr algn="ctr">
                        <a:lnSpc>
                          <a:spcPct val="150000"/>
                        </a:lnSpc>
                        <a:spcAft>
                          <a:spcPts val="0"/>
                        </a:spcAft>
                      </a:pPr>
                      <a:r>
                        <a:rPr lang="en-US" sz="800" dirty="0" smtClean="0">
                          <a:effectLst/>
                        </a:rPr>
                        <a:t>15 U/mL</a:t>
                      </a:r>
                      <a:endParaRPr lang="en-US" sz="1000" dirty="0">
                        <a:effectLst/>
                        <a:latin typeface="Calibri" charset="0"/>
                        <a:ea typeface="Calibri" charset="0"/>
                        <a:cs typeface="Times New Roman" charset="0"/>
                      </a:endParaRPr>
                    </a:p>
                  </a:txBody>
                  <a:tcPr marL="54829" marR="54829" marT="0" marB="0" anchor="ctr"/>
                </a:tc>
              </a:tr>
              <a:tr h="237215">
                <a:tc>
                  <a:txBody>
                    <a:bodyPr/>
                    <a:lstStyle/>
                    <a:p>
                      <a:pPr algn="l">
                        <a:lnSpc>
                          <a:spcPct val="150000"/>
                        </a:lnSpc>
                        <a:spcAft>
                          <a:spcPts val="0"/>
                        </a:spcAft>
                      </a:pPr>
                      <a:r>
                        <a:rPr lang="en-US" sz="800">
                          <a:solidFill>
                            <a:schemeClr val="tx1"/>
                          </a:solidFill>
                          <a:effectLst/>
                        </a:rPr>
                        <a:t>[</a:t>
                      </a:r>
                      <a:r>
                        <a:rPr lang="en-US" sz="800" u="none" strike="noStrike">
                          <a:solidFill>
                            <a:schemeClr val="tx1"/>
                          </a:solidFill>
                          <a:effectLst/>
                          <a:hlinkClick r:id="rId17" action="ppaction://hlinkfile" tooltip="Chi, 2016 #3042"/>
                        </a:rPr>
                        <a:t>12</a:t>
                      </a:r>
                      <a:r>
                        <a:rPr lang="en-US" sz="800">
                          <a:solidFill>
                            <a:schemeClr val="tx1"/>
                          </a:solidFill>
                          <a:effectLst/>
                        </a:rPr>
                        <a:t>]</a:t>
                      </a:r>
                      <a:endParaRPr lang="en-US" sz="1000">
                        <a:solidFill>
                          <a:schemeClr val="tx1"/>
                        </a:solidFill>
                        <a:effectLst/>
                        <a:latin typeface="Calibri" charset="0"/>
                        <a:ea typeface="Calibri" charset="0"/>
                        <a:cs typeface="Times New Roman" charset="0"/>
                      </a:endParaRPr>
                    </a:p>
                  </a:txBody>
                  <a:tcPr marL="54829" marR="54829" marT="0" marB="0" anchor="ctr"/>
                </a:tc>
                <a:tc>
                  <a:txBody>
                    <a:bodyPr/>
                    <a:lstStyle/>
                    <a:p>
                      <a:pPr algn="l">
                        <a:lnSpc>
                          <a:spcPct val="150000"/>
                        </a:lnSpc>
                        <a:spcAft>
                          <a:spcPts val="0"/>
                        </a:spcAft>
                      </a:pPr>
                      <a:r>
                        <a:rPr lang="en-US" sz="800">
                          <a:effectLst/>
                        </a:rPr>
                        <a:t>ELISA commercial kit by Inova Diagnostics</a:t>
                      </a:r>
                      <a:endParaRPr lang="en-US" sz="1000">
                        <a:effectLst/>
                        <a:latin typeface="Calibri" charset="0"/>
                        <a:ea typeface="Calibri" charset="0"/>
                        <a:cs typeface="Times New Roman" charset="0"/>
                      </a:endParaRPr>
                    </a:p>
                  </a:txBody>
                  <a:tcPr marL="54829" marR="54829" marT="0" marB="0" anchor="ctr"/>
                </a:tc>
                <a:tc>
                  <a:txBody>
                    <a:bodyPr/>
                    <a:lstStyle/>
                    <a:p>
                      <a:pPr algn="ctr">
                        <a:lnSpc>
                          <a:spcPct val="150000"/>
                        </a:lnSpc>
                        <a:spcAft>
                          <a:spcPts val="0"/>
                        </a:spcAft>
                      </a:pPr>
                      <a:r>
                        <a:rPr lang="en-US" sz="800" dirty="0" smtClean="0">
                          <a:effectLst/>
                        </a:rPr>
                        <a:t>10 U/mL</a:t>
                      </a:r>
                      <a:endParaRPr lang="en-US" sz="1000" dirty="0">
                        <a:effectLst/>
                        <a:latin typeface="Calibri" charset="0"/>
                        <a:ea typeface="Calibri" charset="0"/>
                        <a:cs typeface="Times New Roman" charset="0"/>
                      </a:endParaRPr>
                    </a:p>
                  </a:txBody>
                  <a:tcPr marL="54829" marR="54829" marT="0" marB="0" anchor="ctr"/>
                </a:tc>
              </a:tr>
              <a:tr h="449184">
                <a:tc>
                  <a:txBody>
                    <a:bodyPr/>
                    <a:lstStyle/>
                    <a:p>
                      <a:pPr algn="l">
                        <a:lnSpc>
                          <a:spcPct val="150000"/>
                        </a:lnSpc>
                        <a:spcAft>
                          <a:spcPts val="0"/>
                        </a:spcAft>
                      </a:pPr>
                      <a:r>
                        <a:rPr lang="en-US" sz="800" dirty="0">
                          <a:solidFill>
                            <a:schemeClr val="tx1"/>
                          </a:solidFill>
                          <a:effectLst/>
                        </a:rPr>
                        <a:t>[</a:t>
                      </a:r>
                      <a:r>
                        <a:rPr lang="en-US" sz="800" u="none" strike="noStrike" dirty="0">
                          <a:solidFill>
                            <a:schemeClr val="tx1"/>
                          </a:solidFill>
                          <a:effectLst/>
                          <a:hlinkClick r:id="rId18" action="ppaction://hlinkfile" tooltip="Magro-Checa, 2016 #3040"/>
                        </a:rPr>
                        <a:t>18</a:t>
                      </a:r>
                      <a:r>
                        <a:rPr lang="en-US" sz="800" dirty="0">
                          <a:solidFill>
                            <a:schemeClr val="tx1"/>
                          </a:solidFill>
                          <a:effectLst/>
                        </a:rPr>
                        <a:t>]</a:t>
                      </a:r>
                      <a:endParaRPr lang="en-US" sz="1000" dirty="0">
                        <a:solidFill>
                          <a:schemeClr val="tx1"/>
                        </a:solidFill>
                        <a:effectLst/>
                        <a:latin typeface="Calibri" charset="0"/>
                        <a:ea typeface="Calibri" charset="0"/>
                        <a:cs typeface="Times New Roman" charset="0"/>
                      </a:endParaRPr>
                    </a:p>
                  </a:txBody>
                  <a:tcPr marL="54829" marR="54829" marT="0" marB="0" anchor="ctr"/>
                </a:tc>
                <a:tc>
                  <a:txBody>
                    <a:bodyPr/>
                    <a:lstStyle/>
                    <a:p>
                      <a:pPr algn="l">
                        <a:lnSpc>
                          <a:spcPct val="150000"/>
                        </a:lnSpc>
                        <a:spcAft>
                          <a:spcPts val="0"/>
                        </a:spcAft>
                      </a:pPr>
                      <a:r>
                        <a:rPr lang="en-US" sz="800" dirty="0">
                          <a:effectLst/>
                        </a:rPr>
                        <a:t>Quanta Lite™ ELISA commercial kit by </a:t>
                      </a:r>
                      <a:r>
                        <a:rPr lang="en-US" sz="800" dirty="0" err="1">
                          <a:effectLst/>
                        </a:rPr>
                        <a:t>Inova</a:t>
                      </a:r>
                      <a:r>
                        <a:rPr lang="en-US" sz="800" dirty="0">
                          <a:effectLst/>
                        </a:rPr>
                        <a:t> Diagnostics</a:t>
                      </a:r>
                      <a:endParaRPr lang="en-US" sz="1000" dirty="0">
                        <a:effectLst/>
                        <a:latin typeface="Calibri" charset="0"/>
                        <a:ea typeface="Calibri" charset="0"/>
                        <a:cs typeface="Times New Roman" charset="0"/>
                      </a:endParaRPr>
                    </a:p>
                  </a:txBody>
                  <a:tcPr marL="54829" marR="54829" marT="0" marB="0" anchor="ctr"/>
                </a:tc>
                <a:tc>
                  <a:txBody>
                    <a:bodyPr/>
                    <a:lstStyle/>
                    <a:p>
                      <a:pPr algn="ctr">
                        <a:lnSpc>
                          <a:spcPct val="150000"/>
                        </a:lnSpc>
                        <a:spcAft>
                          <a:spcPts val="0"/>
                        </a:spcAft>
                      </a:pPr>
                      <a:r>
                        <a:rPr lang="en-US" sz="800" dirty="0" smtClean="0">
                          <a:effectLst/>
                        </a:rPr>
                        <a:t>20 U/mL</a:t>
                      </a:r>
                      <a:endParaRPr lang="en-US" sz="1000" dirty="0">
                        <a:effectLst/>
                        <a:latin typeface="Calibri" charset="0"/>
                        <a:ea typeface="Calibri" charset="0"/>
                        <a:cs typeface="Times New Roman" charset="0"/>
                      </a:endParaRPr>
                    </a:p>
                  </a:txBody>
                  <a:tcPr marL="54829" marR="54829" marT="0" marB="0" anchor="ctr"/>
                </a:tc>
              </a:tr>
            </a:tbl>
          </a:graphicData>
        </a:graphic>
      </p:graphicFrame>
    </p:spTree>
    <p:extLst>
      <p:ext uri="{BB962C8B-B14F-4D97-AF65-F5344CB8AC3E}">
        <p14:creationId xmlns:p14="http://schemas.microsoft.com/office/powerpoint/2010/main" val="1017069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30.07.2010</a:t>
            </a:r>
            <a:endParaRPr lang="en-AU"/>
          </a:p>
        </p:txBody>
      </p:sp>
      <p:sp>
        <p:nvSpPr>
          <p:cNvPr id="5" name="Footer Placeholder 4"/>
          <p:cNvSpPr>
            <a:spLocks noGrp="1"/>
          </p:cNvSpPr>
          <p:nvPr>
            <p:ph type="ftr" sz="quarter" idx="11"/>
          </p:nvPr>
        </p:nvSpPr>
        <p:spPr/>
        <p:txBody>
          <a:bodyPr/>
          <a:lstStyle/>
          <a:p>
            <a:r>
              <a:rPr lang="en-AU" smtClean="0"/>
              <a:t>Footer text - slideshow title</a:t>
            </a:r>
            <a:endParaRPr lang="en-AU"/>
          </a:p>
        </p:txBody>
      </p:sp>
      <p:pic>
        <p:nvPicPr>
          <p:cNvPr id="6" name="Content Placeholder 5"/>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4759" y="1600200"/>
            <a:ext cx="6374481" cy="4349750"/>
          </a:xfrm>
          <a:prstGeom prst="rect">
            <a:avLst/>
          </a:prstGeom>
        </p:spPr>
      </p:pic>
    </p:spTree>
    <p:extLst>
      <p:ext uri="{BB962C8B-B14F-4D97-AF65-F5344CB8AC3E}">
        <p14:creationId xmlns:p14="http://schemas.microsoft.com/office/powerpoint/2010/main" val="1953805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0"/>
            <a:ext cx="8664575" cy="996950"/>
          </a:xfrm>
        </p:spPr>
        <p:txBody>
          <a:bodyPr anchor="ctr"/>
          <a:lstStyle/>
          <a:p>
            <a:r>
              <a:rPr lang="en-US" b="1" dirty="0" smtClean="0">
                <a:solidFill>
                  <a:schemeClr val="accent1">
                    <a:lumMod val="75000"/>
                  </a:schemeClr>
                </a:solidFill>
                <a:latin typeface="Calibri" charset="0"/>
                <a:ea typeface="Calibri" charset="0"/>
                <a:cs typeface="Calibri" charset="0"/>
              </a:rPr>
              <a:t>Systemic Lupus Erythematosus (SLE) - Overview</a:t>
            </a:r>
            <a:endParaRPr lang="en-US" b="1" dirty="0">
              <a:solidFill>
                <a:schemeClr val="accent1">
                  <a:lumMod val="75000"/>
                </a:schemeClr>
              </a:solidFill>
              <a:latin typeface="Calibri" charset="0"/>
              <a:ea typeface="Calibri" charset="0"/>
              <a:cs typeface="Calibri" charset="0"/>
            </a:endParaRPr>
          </a:p>
        </p:txBody>
      </p:sp>
      <p:sp>
        <p:nvSpPr>
          <p:cNvPr id="3" name="Content Placeholder 2"/>
          <p:cNvSpPr>
            <a:spLocks noGrp="1"/>
          </p:cNvSpPr>
          <p:nvPr>
            <p:ph idx="1"/>
          </p:nvPr>
        </p:nvSpPr>
        <p:spPr>
          <a:xfrm>
            <a:off x="479425" y="996950"/>
            <a:ext cx="8229600" cy="4808314"/>
          </a:xfrm>
        </p:spPr>
        <p:txBody>
          <a:bodyPr/>
          <a:lstStyle/>
          <a:p>
            <a:pPr>
              <a:buFont typeface="Courier New" charset="0"/>
              <a:buChar char="o"/>
            </a:pPr>
            <a:endParaRPr lang="en-US" dirty="0" smtClean="0">
              <a:latin typeface="Calibri" charset="0"/>
              <a:ea typeface="Calibri" charset="0"/>
              <a:cs typeface="Calibri" charset="0"/>
            </a:endParaRPr>
          </a:p>
          <a:p>
            <a:pPr>
              <a:buFont typeface="Courier New" charset="0"/>
              <a:buChar char="o"/>
            </a:pPr>
            <a:r>
              <a:rPr lang="en-US" dirty="0" smtClean="0">
                <a:latin typeface="Calibri" charset="0"/>
                <a:ea typeface="Calibri" charset="0"/>
                <a:cs typeface="Calibri" charset="0"/>
              </a:rPr>
              <a:t>Female bias disease in reproductive years </a:t>
            </a:r>
          </a:p>
          <a:p>
            <a:pPr lvl="1">
              <a:buFont typeface="Courier New" charset="0"/>
              <a:buChar char="o"/>
            </a:pPr>
            <a:r>
              <a:rPr lang="en-US" sz="2000" dirty="0" smtClean="0">
                <a:latin typeface="Calibri" charset="0"/>
                <a:ea typeface="Calibri" charset="0"/>
                <a:cs typeface="Calibri" charset="0"/>
              </a:rPr>
              <a:t>  Ratio ≃ 10 </a:t>
            </a:r>
          </a:p>
          <a:p>
            <a:pPr lvl="1">
              <a:buFont typeface="Courier New" charset="0"/>
              <a:buChar char="o"/>
            </a:pPr>
            <a:r>
              <a:rPr lang="en-US" sz="2000" dirty="0" smtClean="0">
                <a:latin typeface="Calibri" charset="0"/>
                <a:ea typeface="Calibri" charset="0"/>
                <a:cs typeface="Calibri" charset="0"/>
              </a:rPr>
              <a:t>  BUT  1.2 in neonates</a:t>
            </a:r>
          </a:p>
          <a:p>
            <a:pPr lvl="1">
              <a:buFont typeface="Courier New" charset="0"/>
              <a:buChar char="o"/>
            </a:pPr>
            <a:endParaRPr lang="en-US" sz="2000" dirty="0" smtClean="0">
              <a:latin typeface="Calibri" charset="0"/>
              <a:ea typeface="Calibri" charset="0"/>
              <a:cs typeface="Calibri" charset="0"/>
            </a:endParaRPr>
          </a:p>
          <a:p>
            <a:pPr>
              <a:buFont typeface="Courier New" charset="0"/>
              <a:buChar char="o"/>
            </a:pPr>
            <a:r>
              <a:rPr lang="en-US" sz="2600" dirty="0" smtClean="0">
                <a:latin typeface="Calibri" charset="0"/>
                <a:ea typeface="Calibri" charset="0"/>
                <a:cs typeface="Calibri" charset="0"/>
              </a:rPr>
              <a:t>Multiple organ involvement  &amp; tissue damage</a:t>
            </a:r>
          </a:p>
          <a:p>
            <a:pPr>
              <a:buFont typeface="Courier New" charset="0"/>
              <a:buChar char="o"/>
            </a:pPr>
            <a:endParaRPr lang="en-US" sz="2600" dirty="0" smtClean="0">
              <a:latin typeface="Calibri" charset="0"/>
              <a:ea typeface="Calibri" charset="0"/>
              <a:cs typeface="Calibri" charset="0"/>
            </a:endParaRPr>
          </a:p>
          <a:p>
            <a:pPr>
              <a:buFont typeface="Courier New" charset="0"/>
              <a:buChar char="o"/>
            </a:pPr>
            <a:r>
              <a:rPr lang="en-US" sz="2600" dirty="0" smtClean="0">
                <a:latin typeface="Calibri" charset="0"/>
                <a:ea typeface="Calibri" charset="0"/>
                <a:cs typeface="Calibri" charset="0"/>
              </a:rPr>
              <a:t>Deficiencies complement components</a:t>
            </a:r>
          </a:p>
          <a:p>
            <a:pPr lvl="1">
              <a:buFont typeface="Courier New" charset="0"/>
              <a:buChar char="o"/>
            </a:pPr>
            <a:r>
              <a:rPr lang="en-US" sz="2000" dirty="0" smtClean="0">
                <a:latin typeface="Calibri" charset="0"/>
                <a:ea typeface="Calibri" charset="0"/>
                <a:cs typeface="Calibri" charset="0"/>
              </a:rPr>
              <a:t>  Complements C1q, C2, C3, C4</a:t>
            </a:r>
          </a:p>
          <a:p>
            <a:pPr lvl="1">
              <a:buFont typeface="Courier New" charset="0"/>
              <a:buChar char="o"/>
            </a:pPr>
            <a:endParaRPr lang="en-US" dirty="0" smtClean="0">
              <a:latin typeface="Calibri" charset="0"/>
              <a:ea typeface="Calibri" charset="0"/>
              <a:cs typeface="Calibri" charset="0"/>
            </a:endParaRPr>
          </a:p>
        </p:txBody>
      </p:sp>
      <p:sp>
        <p:nvSpPr>
          <p:cNvPr id="6" name="TextBox 5"/>
          <p:cNvSpPr txBox="1"/>
          <p:nvPr/>
        </p:nvSpPr>
        <p:spPr>
          <a:xfrm>
            <a:off x="479425" y="5589240"/>
            <a:ext cx="8675687" cy="523220"/>
          </a:xfrm>
          <a:prstGeom prst="rect">
            <a:avLst/>
          </a:prstGeom>
          <a:noFill/>
        </p:spPr>
        <p:txBody>
          <a:bodyPr wrap="square" rtlCol="0">
            <a:spAutoFit/>
          </a:bodyPr>
          <a:lstStyle/>
          <a:p>
            <a:pPr>
              <a:buClr>
                <a:schemeClr val="accent1"/>
              </a:buClr>
            </a:pPr>
            <a:r>
              <a:rPr lang="en-US" sz="800" dirty="0" smtClean="0">
                <a:latin typeface="Calibri" charset="0"/>
                <a:ea typeface="Calibri" charset="0"/>
                <a:cs typeface="Calibri" charset="0"/>
              </a:rPr>
              <a:t>Mahajan</a:t>
            </a:r>
            <a:r>
              <a:rPr lang="en-US" sz="800" dirty="0">
                <a:latin typeface="Calibri" charset="0"/>
                <a:ea typeface="Calibri" charset="0"/>
                <a:cs typeface="Calibri" charset="0"/>
              </a:rPr>
              <a:t>, A</a:t>
            </a:r>
            <a:r>
              <a:rPr lang="en-US" sz="800" dirty="0" smtClean="0">
                <a:latin typeface="Calibri" charset="0"/>
                <a:ea typeface="Calibri" charset="0"/>
                <a:cs typeface="Calibri" charset="0"/>
              </a:rPr>
              <a:t>.,</a:t>
            </a:r>
            <a:r>
              <a:rPr lang="en-US" sz="800" i="1" dirty="0" smtClean="0">
                <a:latin typeface="Calibri" charset="0"/>
                <a:ea typeface="Calibri" charset="0"/>
                <a:cs typeface="Calibri" charset="0"/>
              </a:rPr>
              <a:t> et al</a:t>
            </a:r>
            <a:r>
              <a:rPr lang="en-US" sz="800" dirty="0" smtClean="0">
                <a:latin typeface="Calibri" charset="0"/>
                <a:ea typeface="Calibri" charset="0"/>
                <a:cs typeface="Calibri" charset="0"/>
              </a:rPr>
              <a:t>., Clearance</a:t>
            </a:r>
            <a:r>
              <a:rPr lang="en-US" sz="800" i="1" dirty="0" smtClean="0">
                <a:latin typeface="Calibri" charset="0"/>
                <a:ea typeface="Calibri" charset="0"/>
                <a:cs typeface="Calibri" charset="0"/>
              </a:rPr>
              <a:t> </a:t>
            </a:r>
            <a:r>
              <a:rPr lang="en-US" sz="800" i="1" dirty="0">
                <a:latin typeface="Calibri" charset="0"/>
                <a:ea typeface="Calibri" charset="0"/>
                <a:cs typeface="Calibri" charset="0"/>
              </a:rPr>
              <a:t>Deficiency and Cell Death Pathways: A Model for the Pathogenesis of </a:t>
            </a:r>
            <a:r>
              <a:rPr lang="en-US" sz="800" i="1" dirty="0" err="1" smtClean="0">
                <a:latin typeface="Calibri" charset="0"/>
                <a:ea typeface="Calibri" charset="0"/>
                <a:cs typeface="Calibri" charset="0"/>
              </a:rPr>
              <a:t>Sle</a:t>
            </a:r>
            <a:r>
              <a:rPr lang="en-US" sz="800" dirty="0">
                <a:latin typeface="Calibri" charset="0"/>
                <a:ea typeface="Calibri" charset="0"/>
                <a:cs typeface="Calibri" charset="0"/>
              </a:rPr>
              <a:t>.</a:t>
            </a:r>
            <a:r>
              <a:rPr lang="en-US" sz="800" dirty="0" smtClean="0">
                <a:latin typeface="Calibri" charset="0"/>
                <a:ea typeface="Calibri" charset="0"/>
                <a:cs typeface="Calibri" charset="0"/>
              </a:rPr>
              <a:t> 2016</a:t>
            </a:r>
          </a:p>
          <a:p>
            <a:pPr>
              <a:buClr>
                <a:schemeClr val="accent1"/>
              </a:buClr>
            </a:pPr>
            <a:r>
              <a:rPr lang="en-US" sz="800" dirty="0">
                <a:latin typeface="Calibri" charset="0"/>
                <a:ea typeface="Calibri" charset="0"/>
                <a:cs typeface="Calibri" charset="0"/>
              </a:rPr>
              <a:t>Margery-Muir, A.A. , </a:t>
            </a:r>
            <a:r>
              <a:rPr lang="en-US" sz="800" dirty="0" err="1">
                <a:latin typeface="Calibri" charset="0"/>
                <a:ea typeface="Calibri" charset="0"/>
                <a:cs typeface="Calibri" charset="0"/>
              </a:rPr>
              <a:t>Bundell</a:t>
            </a:r>
            <a:r>
              <a:rPr lang="en-US" sz="800" dirty="0">
                <a:latin typeface="Calibri" charset="0"/>
                <a:ea typeface="Calibri" charset="0"/>
                <a:cs typeface="Calibri" charset="0"/>
              </a:rPr>
              <a:t>, C. , Nelson, D. , </a:t>
            </a:r>
            <a:r>
              <a:rPr lang="en-US" sz="800" dirty="0" err="1">
                <a:latin typeface="Calibri" charset="0"/>
                <a:ea typeface="Calibri" charset="0"/>
                <a:cs typeface="Calibri" charset="0"/>
              </a:rPr>
              <a:t>Groth</a:t>
            </a:r>
            <a:r>
              <a:rPr lang="en-US" sz="800" dirty="0">
                <a:latin typeface="Calibri" charset="0"/>
                <a:ea typeface="Calibri" charset="0"/>
                <a:cs typeface="Calibri" charset="0"/>
              </a:rPr>
              <a:t>, D.M. and </a:t>
            </a:r>
            <a:r>
              <a:rPr lang="en-US" sz="800" dirty="0" err="1">
                <a:latin typeface="Calibri" charset="0"/>
                <a:ea typeface="Calibri" charset="0"/>
                <a:cs typeface="Calibri" charset="0"/>
              </a:rPr>
              <a:t>Wetherall</a:t>
            </a:r>
            <a:r>
              <a:rPr lang="en-US" sz="800" dirty="0">
                <a:latin typeface="Calibri" charset="0"/>
                <a:ea typeface="Calibri" charset="0"/>
                <a:cs typeface="Calibri" charset="0"/>
              </a:rPr>
              <a:t>, J.D., </a:t>
            </a:r>
            <a:r>
              <a:rPr lang="en-US" sz="800" i="1" dirty="0">
                <a:latin typeface="Calibri" charset="0"/>
                <a:ea typeface="Calibri" charset="0"/>
                <a:cs typeface="Calibri" charset="0"/>
              </a:rPr>
              <a:t>Gender Balance in Patients with Systemic Lupus </a:t>
            </a:r>
            <a:r>
              <a:rPr lang="en-US" sz="800" i="1" dirty="0" err="1">
                <a:latin typeface="Calibri" charset="0"/>
                <a:ea typeface="Calibri" charset="0"/>
                <a:cs typeface="Calibri" charset="0"/>
              </a:rPr>
              <a:t>Erythrematosus</a:t>
            </a:r>
            <a:r>
              <a:rPr lang="en-US" sz="800" i="1" dirty="0">
                <a:latin typeface="Calibri" charset="0"/>
                <a:ea typeface="Calibri" charset="0"/>
                <a:cs typeface="Calibri" charset="0"/>
              </a:rPr>
              <a:t>.</a:t>
            </a:r>
            <a:r>
              <a:rPr lang="en-US" sz="800" dirty="0">
                <a:latin typeface="Calibri" charset="0"/>
                <a:ea typeface="Calibri" charset="0"/>
                <a:cs typeface="Calibri" charset="0"/>
              </a:rPr>
              <a:t> Autoimmunity reviews, 2017.</a:t>
            </a:r>
          </a:p>
          <a:p>
            <a:pPr>
              <a:buClr>
                <a:schemeClr val="accent1"/>
              </a:buClr>
            </a:pPr>
            <a:endParaRPr lang="en-US" sz="1200" dirty="0"/>
          </a:p>
        </p:txBody>
      </p:sp>
    </p:spTree>
    <p:extLst>
      <p:ext uri="{BB962C8B-B14F-4D97-AF65-F5344CB8AC3E}">
        <p14:creationId xmlns:p14="http://schemas.microsoft.com/office/powerpoint/2010/main" val="533490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07375" cy="996950"/>
          </a:xfrm>
        </p:spPr>
        <p:txBody>
          <a:bodyPr anchor="ctr"/>
          <a:lstStyle/>
          <a:p>
            <a:r>
              <a:rPr lang="en-US" b="1" dirty="0" smtClean="0">
                <a:solidFill>
                  <a:schemeClr val="accent1">
                    <a:lumMod val="75000"/>
                  </a:schemeClr>
                </a:solidFill>
                <a:latin typeface="Calibri" charset="0"/>
                <a:ea typeface="Calibri" charset="0"/>
                <a:cs typeface="Calibri" charset="0"/>
              </a:rPr>
              <a:t>Systemic Lupus Erythematosus (SLE</a:t>
            </a:r>
            <a:r>
              <a:rPr lang="en-US" b="1" dirty="0">
                <a:solidFill>
                  <a:schemeClr val="accent1">
                    <a:lumMod val="75000"/>
                  </a:schemeClr>
                </a:solidFill>
                <a:latin typeface="Calibri" charset="0"/>
                <a:ea typeface="Calibri" charset="0"/>
                <a:cs typeface="Calibri" charset="0"/>
              </a:rPr>
              <a:t>) - Overview</a:t>
            </a:r>
          </a:p>
        </p:txBody>
      </p:sp>
      <p:sp>
        <p:nvSpPr>
          <p:cNvPr id="4" name="Content Placeholder 3"/>
          <p:cNvSpPr>
            <a:spLocks noGrp="1"/>
          </p:cNvSpPr>
          <p:nvPr>
            <p:ph idx="1"/>
          </p:nvPr>
        </p:nvSpPr>
        <p:spPr>
          <a:xfrm>
            <a:off x="457200" y="996950"/>
            <a:ext cx="8229600" cy="4953000"/>
          </a:xfrm>
        </p:spPr>
        <p:txBody>
          <a:bodyPr/>
          <a:lstStyle/>
          <a:p>
            <a:pPr>
              <a:buFont typeface="Courier New" charset="0"/>
              <a:buChar char="o"/>
            </a:pPr>
            <a:endParaRPr lang="en-US" dirty="0" smtClean="0">
              <a:latin typeface="Calibri" charset="0"/>
              <a:ea typeface="Calibri" charset="0"/>
              <a:cs typeface="Calibri" charset="0"/>
            </a:endParaRPr>
          </a:p>
          <a:p>
            <a:pPr>
              <a:buFont typeface="Courier New" charset="0"/>
              <a:buChar char="o"/>
            </a:pPr>
            <a:r>
              <a:rPr lang="en-US" dirty="0" smtClean="0">
                <a:latin typeface="Calibri" charset="0"/>
                <a:ea typeface="Calibri" charset="0"/>
                <a:cs typeface="Calibri" charset="0"/>
              </a:rPr>
              <a:t>Complement </a:t>
            </a:r>
            <a:r>
              <a:rPr lang="en-US" dirty="0">
                <a:latin typeface="Calibri" charset="0"/>
                <a:ea typeface="Calibri" charset="0"/>
                <a:cs typeface="Calibri" charset="0"/>
              </a:rPr>
              <a:t>C1q activates classical pathway </a:t>
            </a:r>
          </a:p>
          <a:p>
            <a:pPr lvl="1">
              <a:buFont typeface="Courier New" charset="0"/>
              <a:buChar char="o"/>
            </a:pPr>
            <a:r>
              <a:rPr lang="en-US" sz="2000" dirty="0">
                <a:latin typeface="Calibri" charset="0"/>
                <a:ea typeface="Calibri" charset="0"/>
                <a:cs typeface="Calibri" charset="0"/>
              </a:rPr>
              <a:t> </a:t>
            </a:r>
            <a:r>
              <a:rPr lang="en-US" sz="2000" dirty="0" smtClean="0">
                <a:latin typeface="Calibri" charset="0"/>
                <a:ea typeface="Calibri" charset="0"/>
                <a:cs typeface="Calibri" charset="0"/>
              </a:rPr>
              <a:t> Directly </a:t>
            </a:r>
            <a:r>
              <a:rPr lang="en-US" sz="2000" dirty="0">
                <a:latin typeface="Calibri" charset="0"/>
                <a:ea typeface="Calibri" charset="0"/>
                <a:cs typeface="Calibri" charset="0"/>
              </a:rPr>
              <a:t>binds immunoglobulins </a:t>
            </a:r>
          </a:p>
          <a:p>
            <a:pPr lvl="1">
              <a:buFont typeface="Courier New" charset="0"/>
              <a:buChar char="o"/>
            </a:pPr>
            <a:r>
              <a:rPr lang="en-US" sz="2000" dirty="0">
                <a:latin typeface="Calibri" charset="0"/>
                <a:ea typeface="Calibri" charset="0"/>
                <a:cs typeface="Calibri" charset="0"/>
              </a:rPr>
              <a:t> </a:t>
            </a:r>
            <a:r>
              <a:rPr lang="en-US" sz="2000" dirty="0" smtClean="0">
                <a:latin typeface="Calibri" charset="0"/>
                <a:ea typeface="Calibri" charset="0"/>
                <a:cs typeface="Calibri" charset="0"/>
              </a:rPr>
              <a:t> Recognition </a:t>
            </a:r>
            <a:r>
              <a:rPr lang="en-US" sz="2000" dirty="0">
                <a:latin typeface="Calibri" charset="0"/>
                <a:ea typeface="Calibri" charset="0"/>
                <a:cs typeface="Calibri" charset="0"/>
              </a:rPr>
              <a:t>patterns on microorganisms &amp; apoptotic </a:t>
            </a:r>
            <a:r>
              <a:rPr lang="en-US" sz="2000" dirty="0" smtClean="0">
                <a:latin typeface="Calibri" charset="0"/>
                <a:ea typeface="Calibri" charset="0"/>
                <a:cs typeface="Calibri" charset="0"/>
              </a:rPr>
              <a:t>material</a:t>
            </a:r>
          </a:p>
          <a:p>
            <a:pPr lvl="1">
              <a:buFont typeface="Courier New" charset="0"/>
              <a:buChar char="o"/>
            </a:pPr>
            <a:endParaRPr lang="en-US" sz="2000" dirty="0" smtClean="0">
              <a:latin typeface="Calibri" charset="0"/>
              <a:ea typeface="Calibri" charset="0"/>
              <a:cs typeface="Calibri" charset="0"/>
            </a:endParaRPr>
          </a:p>
          <a:p>
            <a:pPr>
              <a:buFont typeface="Courier New" charset="0"/>
              <a:buChar char="o"/>
            </a:pPr>
            <a:r>
              <a:rPr lang="en-US" dirty="0" smtClean="0">
                <a:latin typeface="Calibri" charset="0"/>
                <a:ea typeface="Calibri" charset="0"/>
                <a:cs typeface="Calibri" charset="0"/>
              </a:rPr>
              <a:t>High </a:t>
            </a:r>
            <a:r>
              <a:rPr lang="en-US" dirty="0">
                <a:latin typeface="Calibri" charset="0"/>
                <a:ea typeface="Calibri" charset="0"/>
                <a:cs typeface="Calibri" charset="0"/>
              </a:rPr>
              <a:t>affinity binding C1q to Fc receptors</a:t>
            </a:r>
          </a:p>
          <a:p>
            <a:pPr lvl="1">
              <a:buFont typeface="Courier New" charset="0"/>
              <a:buChar char="o"/>
            </a:pPr>
            <a:r>
              <a:rPr lang="en-US" sz="2000" dirty="0">
                <a:latin typeface="Calibri" charset="0"/>
                <a:ea typeface="Calibri" charset="0"/>
                <a:cs typeface="Calibri" charset="0"/>
              </a:rPr>
              <a:t> </a:t>
            </a:r>
            <a:r>
              <a:rPr lang="en-US" sz="2000" dirty="0" smtClean="0">
                <a:latin typeface="Calibri" charset="0"/>
                <a:ea typeface="Calibri" charset="0"/>
                <a:cs typeface="Calibri" charset="0"/>
              </a:rPr>
              <a:t> → </a:t>
            </a:r>
            <a:r>
              <a:rPr lang="en-US" sz="2000" dirty="0">
                <a:latin typeface="Calibri" charset="0"/>
                <a:ea typeface="Calibri" charset="0"/>
                <a:cs typeface="Calibri" charset="0"/>
              </a:rPr>
              <a:t>formation neo-antigen on collagen-like tails of C1q molecules</a:t>
            </a:r>
          </a:p>
          <a:p>
            <a:pPr lvl="1">
              <a:buFont typeface="Courier New" charset="0"/>
              <a:buChar char="o"/>
            </a:pPr>
            <a:r>
              <a:rPr lang="en-US" sz="2000" dirty="0">
                <a:latin typeface="Calibri" charset="0"/>
                <a:ea typeface="Calibri" charset="0"/>
                <a:cs typeface="Calibri" charset="0"/>
              </a:rPr>
              <a:t> </a:t>
            </a:r>
            <a:r>
              <a:rPr lang="en-US" sz="2000" dirty="0" smtClean="0">
                <a:latin typeface="Calibri" charset="0"/>
                <a:ea typeface="Calibri" charset="0"/>
                <a:cs typeface="Calibri" charset="0"/>
              </a:rPr>
              <a:t> → </a:t>
            </a:r>
            <a:r>
              <a:rPr lang="en-US" sz="2000" dirty="0">
                <a:latin typeface="Calibri" charset="0"/>
                <a:ea typeface="Calibri" charset="0"/>
                <a:cs typeface="Calibri" charset="0"/>
              </a:rPr>
              <a:t>Production auto-antibodies (anti-C1q antibodies - aC1q ab</a:t>
            </a:r>
            <a:r>
              <a:rPr lang="en-US" sz="2000" dirty="0" smtClean="0">
                <a:latin typeface="Calibri" charset="0"/>
                <a:ea typeface="Calibri" charset="0"/>
                <a:cs typeface="Calibri" charset="0"/>
              </a:rPr>
              <a:t>)</a:t>
            </a:r>
          </a:p>
          <a:p>
            <a:endParaRPr lang="en-US" sz="2200" dirty="0">
              <a:latin typeface="Calibri" charset="0"/>
              <a:ea typeface="Calibri" charset="0"/>
              <a:cs typeface="Calibri" charset="0"/>
            </a:endParaRPr>
          </a:p>
        </p:txBody>
      </p:sp>
      <p:sp>
        <p:nvSpPr>
          <p:cNvPr id="7" name="TextBox 6"/>
          <p:cNvSpPr txBox="1"/>
          <p:nvPr/>
        </p:nvSpPr>
        <p:spPr>
          <a:xfrm>
            <a:off x="457200" y="5661248"/>
            <a:ext cx="8686800" cy="461665"/>
          </a:xfrm>
          <a:prstGeom prst="rect">
            <a:avLst/>
          </a:prstGeom>
          <a:noFill/>
        </p:spPr>
        <p:txBody>
          <a:bodyPr wrap="square" rtlCol="0">
            <a:spAutoFit/>
          </a:bodyPr>
          <a:lstStyle/>
          <a:p>
            <a:pPr>
              <a:buClr>
                <a:schemeClr val="accent1"/>
              </a:buClr>
            </a:pPr>
            <a:r>
              <a:rPr lang="en-US" sz="800" dirty="0" smtClean="0">
                <a:latin typeface="Calibri" charset="0"/>
                <a:ea typeface="Calibri" charset="0"/>
                <a:cs typeface="Calibri" charset="0"/>
              </a:rPr>
              <a:t>Pickering</a:t>
            </a:r>
            <a:r>
              <a:rPr lang="en-US" sz="800" dirty="0">
                <a:latin typeface="Calibri" charset="0"/>
                <a:ea typeface="Calibri" charset="0"/>
                <a:cs typeface="Calibri" charset="0"/>
              </a:rPr>
              <a:t>, M.C. and </a:t>
            </a:r>
            <a:r>
              <a:rPr lang="en-US" sz="800" dirty="0" err="1">
                <a:latin typeface="Calibri" charset="0"/>
                <a:ea typeface="Calibri" charset="0"/>
                <a:cs typeface="Calibri" charset="0"/>
              </a:rPr>
              <a:t>Botto</a:t>
            </a:r>
            <a:r>
              <a:rPr lang="en-US" sz="800" dirty="0">
                <a:latin typeface="Calibri" charset="0"/>
                <a:ea typeface="Calibri" charset="0"/>
                <a:cs typeface="Calibri" charset="0"/>
              </a:rPr>
              <a:t>, M., </a:t>
            </a:r>
            <a:r>
              <a:rPr lang="en-US" sz="800" i="1" dirty="0">
                <a:latin typeface="Calibri" charset="0"/>
                <a:ea typeface="Calibri" charset="0"/>
                <a:cs typeface="Calibri" charset="0"/>
              </a:rPr>
              <a:t>Are Anti-C1q Antibodies Different from Other </a:t>
            </a:r>
            <a:r>
              <a:rPr lang="en-US" sz="800" i="1" dirty="0" err="1">
                <a:latin typeface="Calibri" charset="0"/>
                <a:ea typeface="Calibri" charset="0"/>
                <a:cs typeface="Calibri" charset="0"/>
              </a:rPr>
              <a:t>Sle</a:t>
            </a:r>
            <a:r>
              <a:rPr lang="en-US" sz="800" i="1" dirty="0">
                <a:latin typeface="Calibri" charset="0"/>
                <a:ea typeface="Calibri" charset="0"/>
                <a:cs typeface="Calibri" charset="0"/>
              </a:rPr>
              <a:t> Autoantibodies?</a:t>
            </a:r>
            <a:r>
              <a:rPr lang="en-US" sz="800" dirty="0">
                <a:latin typeface="Calibri" charset="0"/>
                <a:ea typeface="Calibri" charset="0"/>
                <a:cs typeface="Calibri" charset="0"/>
              </a:rPr>
              <a:t> </a:t>
            </a:r>
            <a:r>
              <a:rPr lang="en-US" sz="800" dirty="0" smtClean="0">
                <a:latin typeface="Calibri" charset="0"/>
                <a:ea typeface="Calibri" charset="0"/>
                <a:cs typeface="Calibri" charset="0"/>
              </a:rPr>
              <a:t>2010; </a:t>
            </a:r>
            <a:r>
              <a:rPr lang="en-US" sz="800" dirty="0" err="1" smtClean="0">
                <a:latin typeface="Calibri" charset="0"/>
                <a:ea typeface="Calibri" charset="0"/>
                <a:cs typeface="Calibri" charset="0"/>
              </a:rPr>
              <a:t>Beurskens</a:t>
            </a:r>
            <a:r>
              <a:rPr lang="en-US" sz="800" dirty="0">
                <a:latin typeface="Calibri" charset="0"/>
                <a:ea typeface="Calibri" charset="0"/>
                <a:cs typeface="Calibri" charset="0"/>
              </a:rPr>
              <a:t>, </a:t>
            </a:r>
            <a:r>
              <a:rPr lang="en-US" sz="800" dirty="0" smtClean="0">
                <a:latin typeface="Calibri" charset="0"/>
                <a:ea typeface="Calibri" charset="0"/>
                <a:cs typeface="Calibri" charset="0"/>
              </a:rPr>
              <a:t>F.J., </a:t>
            </a:r>
            <a:r>
              <a:rPr lang="en-US" sz="800" i="1" dirty="0">
                <a:latin typeface="Calibri" charset="0"/>
                <a:ea typeface="Calibri" charset="0"/>
                <a:cs typeface="Calibri" charset="0"/>
              </a:rPr>
              <a:t>et al</a:t>
            </a:r>
            <a:r>
              <a:rPr lang="en-US" sz="800" dirty="0">
                <a:latin typeface="Calibri" charset="0"/>
                <a:ea typeface="Calibri" charset="0"/>
                <a:cs typeface="Calibri" charset="0"/>
              </a:rPr>
              <a:t>., </a:t>
            </a:r>
            <a:r>
              <a:rPr lang="en-US" sz="800" i="1" dirty="0" smtClean="0">
                <a:latin typeface="Calibri" charset="0"/>
                <a:ea typeface="Calibri" charset="0"/>
                <a:cs typeface="Calibri" charset="0"/>
              </a:rPr>
              <a:t>C1q</a:t>
            </a:r>
            <a:r>
              <a:rPr lang="en-US" sz="800" i="1" dirty="0">
                <a:latin typeface="Calibri" charset="0"/>
                <a:ea typeface="Calibri" charset="0"/>
                <a:cs typeface="Calibri" charset="0"/>
              </a:rPr>
              <a:t>, Antibodies and Anti-C1q Autoantibodies.</a:t>
            </a:r>
            <a:r>
              <a:rPr lang="en-US" sz="800" dirty="0">
                <a:latin typeface="Calibri" charset="0"/>
                <a:ea typeface="Calibri" charset="0"/>
                <a:cs typeface="Calibri" charset="0"/>
              </a:rPr>
              <a:t> </a:t>
            </a:r>
            <a:r>
              <a:rPr lang="en-US" sz="800" dirty="0" smtClean="0">
                <a:latin typeface="Calibri" charset="0"/>
                <a:ea typeface="Calibri" charset="0"/>
                <a:cs typeface="Calibri" charset="0"/>
              </a:rPr>
              <a:t>2015; Fang</a:t>
            </a:r>
            <a:r>
              <a:rPr lang="en-US" sz="800" dirty="0">
                <a:latin typeface="Calibri" charset="0"/>
                <a:ea typeface="Calibri" charset="0"/>
                <a:cs typeface="Calibri" charset="0"/>
              </a:rPr>
              <a:t>, Q.Y</a:t>
            </a:r>
            <a:r>
              <a:rPr lang="en-US" sz="800" dirty="0" smtClean="0">
                <a:latin typeface="Calibri" charset="0"/>
                <a:ea typeface="Calibri" charset="0"/>
                <a:cs typeface="Calibri" charset="0"/>
              </a:rPr>
              <a:t>., </a:t>
            </a:r>
            <a:r>
              <a:rPr lang="en-US" sz="800" i="1" dirty="0">
                <a:latin typeface="Calibri" charset="0"/>
                <a:ea typeface="Calibri" charset="0"/>
                <a:cs typeface="Calibri" charset="0"/>
              </a:rPr>
              <a:t>et al</a:t>
            </a:r>
            <a:r>
              <a:rPr lang="en-US" sz="800" dirty="0">
                <a:latin typeface="Calibri" charset="0"/>
                <a:ea typeface="Calibri" charset="0"/>
                <a:cs typeface="Calibri" charset="0"/>
              </a:rPr>
              <a:t>., </a:t>
            </a:r>
            <a:r>
              <a:rPr lang="en-US" sz="800" i="1" dirty="0" smtClean="0">
                <a:latin typeface="Calibri" charset="0"/>
                <a:ea typeface="Calibri" charset="0"/>
                <a:cs typeface="Calibri" charset="0"/>
              </a:rPr>
              <a:t>Anti-C1q </a:t>
            </a:r>
            <a:r>
              <a:rPr lang="en-US" sz="800" i="1" dirty="0">
                <a:latin typeface="Calibri" charset="0"/>
                <a:ea typeface="Calibri" charset="0"/>
                <a:cs typeface="Calibri" charset="0"/>
              </a:rPr>
              <a:t>Antibodies and Igg Subclass Distribution in Sera from Chinese Patients with Lupus Nephritis.</a:t>
            </a:r>
            <a:r>
              <a:rPr lang="en-US" sz="800" dirty="0">
                <a:latin typeface="Calibri" charset="0"/>
                <a:ea typeface="Calibri" charset="0"/>
                <a:cs typeface="Calibri" charset="0"/>
              </a:rPr>
              <a:t> </a:t>
            </a:r>
            <a:r>
              <a:rPr lang="en-US" sz="800" dirty="0" smtClean="0">
                <a:latin typeface="Calibri" charset="0"/>
                <a:ea typeface="Calibri" charset="0"/>
                <a:cs typeface="Calibri" charset="0"/>
              </a:rPr>
              <a:t>2009.</a:t>
            </a:r>
          </a:p>
          <a:p>
            <a:pPr>
              <a:buClr>
                <a:schemeClr val="accent1"/>
              </a:buClr>
            </a:pPr>
            <a:r>
              <a:rPr lang="en-US" sz="800" dirty="0" smtClean="0">
                <a:latin typeface="Calibri" charset="0"/>
                <a:ea typeface="Calibri" charset="0"/>
                <a:cs typeface="Calibri" charset="0"/>
              </a:rPr>
              <a:t>Margery-Muir </a:t>
            </a:r>
            <a:r>
              <a:rPr lang="en-US" sz="800" i="1" dirty="0" smtClean="0">
                <a:latin typeface="Calibri" charset="0"/>
                <a:ea typeface="Calibri" charset="0"/>
                <a:cs typeface="Calibri" charset="0"/>
              </a:rPr>
              <a:t>et al</a:t>
            </a:r>
            <a:r>
              <a:rPr lang="en-US" sz="800" dirty="0" smtClean="0">
                <a:latin typeface="Calibri" charset="0"/>
                <a:ea typeface="Calibri" charset="0"/>
                <a:cs typeface="Calibri" charset="0"/>
              </a:rPr>
              <a:t>., Anti-C1q </a:t>
            </a:r>
            <a:r>
              <a:rPr lang="en-US" sz="800" dirty="0" err="1" smtClean="0">
                <a:latin typeface="Calibri" charset="0"/>
                <a:ea typeface="Calibri" charset="0"/>
                <a:cs typeface="Calibri" charset="0"/>
              </a:rPr>
              <a:t>antivodies</a:t>
            </a:r>
            <a:r>
              <a:rPr lang="en-US" sz="800" dirty="0" smtClean="0">
                <a:latin typeface="Calibri" charset="0"/>
                <a:ea typeface="Calibri" charset="0"/>
                <a:cs typeface="Calibri" charset="0"/>
              </a:rPr>
              <a:t> concentrations by ELISA in systemic lupus erythematosus. 2017.</a:t>
            </a:r>
            <a:endParaRPr lang="en-US" sz="800" dirty="0">
              <a:latin typeface="Calibri" charset="0"/>
              <a:ea typeface="Calibri" charset="0"/>
              <a:cs typeface="Calibri" charset="0"/>
            </a:endParaRPr>
          </a:p>
        </p:txBody>
      </p:sp>
    </p:spTree>
    <p:extLst>
      <p:ext uri="{BB962C8B-B14F-4D97-AF65-F5344CB8AC3E}">
        <p14:creationId xmlns:p14="http://schemas.microsoft.com/office/powerpoint/2010/main" val="367706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07375" cy="996950"/>
          </a:xfrm>
        </p:spPr>
        <p:txBody>
          <a:bodyPr anchor="ctr"/>
          <a:lstStyle/>
          <a:p>
            <a:r>
              <a:rPr lang="en-US" b="1" dirty="0" smtClean="0">
                <a:solidFill>
                  <a:schemeClr val="accent1">
                    <a:lumMod val="75000"/>
                  </a:schemeClr>
                </a:solidFill>
                <a:latin typeface="Calibri" charset="0"/>
                <a:ea typeface="Calibri" charset="0"/>
                <a:cs typeface="Calibri" charset="0"/>
              </a:rPr>
              <a:t>Systemic Lupus Erythematosus (SLE</a:t>
            </a:r>
            <a:r>
              <a:rPr lang="en-US" b="1" dirty="0">
                <a:solidFill>
                  <a:schemeClr val="accent1">
                    <a:lumMod val="75000"/>
                  </a:schemeClr>
                </a:solidFill>
                <a:latin typeface="Calibri" charset="0"/>
                <a:ea typeface="Calibri" charset="0"/>
                <a:cs typeface="Calibri" charset="0"/>
              </a:rPr>
              <a:t>) - Overview</a:t>
            </a:r>
          </a:p>
        </p:txBody>
      </p:sp>
      <p:sp>
        <p:nvSpPr>
          <p:cNvPr id="4" name="Content Placeholder 3"/>
          <p:cNvSpPr>
            <a:spLocks noGrp="1"/>
          </p:cNvSpPr>
          <p:nvPr>
            <p:ph idx="1"/>
          </p:nvPr>
        </p:nvSpPr>
        <p:spPr>
          <a:xfrm>
            <a:off x="457200" y="996950"/>
            <a:ext cx="8229600" cy="4953000"/>
          </a:xfrm>
        </p:spPr>
        <p:txBody>
          <a:bodyPr/>
          <a:lstStyle/>
          <a:p>
            <a:pPr marL="266700" lvl="1" indent="-266700">
              <a:spcBef>
                <a:spcPct val="30000"/>
              </a:spcBef>
              <a:buClr>
                <a:schemeClr val="accent1"/>
              </a:buClr>
              <a:buFont typeface="Courier New" charset="0"/>
              <a:buChar char="o"/>
            </a:pPr>
            <a:r>
              <a:rPr lang="en-US" sz="2400" dirty="0" smtClean="0">
                <a:latin typeface="Calibri" charset="0"/>
                <a:ea typeface="Calibri" charset="0"/>
                <a:cs typeface="Calibri" charset="0"/>
              </a:rPr>
              <a:t>Evidence </a:t>
            </a:r>
            <a:r>
              <a:rPr lang="en-US" sz="2400" dirty="0">
                <a:latin typeface="Calibri" charset="0"/>
                <a:ea typeface="Calibri" charset="0"/>
                <a:cs typeface="Calibri" charset="0"/>
              </a:rPr>
              <a:t>impaired clearance apoptotic material → aberrant </a:t>
            </a:r>
            <a:r>
              <a:rPr lang="en-US" sz="2000" dirty="0">
                <a:latin typeface="Calibri" charset="0"/>
                <a:ea typeface="Calibri" charset="0"/>
                <a:cs typeface="Calibri" charset="0"/>
              </a:rPr>
              <a:t>inflammation</a:t>
            </a:r>
          </a:p>
          <a:p>
            <a:pPr lvl="1">
              <a:buFont typeface="Courier New" charset="0"/>
              <a:buChar char="o"/>
            </a:pPr>
            <a:r>
              <a:rPr lang="en-US" sz="2000" dirty="0">
                <a:latin typeface="Calibri" charset="0"/>
                <a:ea typeface="Calibri" charset="0"/>
                <a:cs typeface="Calibri" charset="0"/>
              </a:rPr>
              <a:t> ↑ dsDNA antibodies</a:t>
            </a:r>
          </a:p>
          <a:p>
            <a:pPr lvl="1">
              <a:buFont typeface="Courier New" charset="0"/>
              <a:buChar char="o"/>
            </a:pPr>
            <a:r>
              <a:rPr lang="en-US" sz="2000" dirty="0">
                <a:latin typeface="Calibri" charset="0"/>
                <a:ea typeface="Calibri" charset="0"/>
                <a:cs typeface="Calibri" charset="0"/>
              </a:rPr>
              <a:t> ↓ Complement levels (i.e. C3, C4)</a:t>
            </a:r>
          </a:p>
          <a:p>
            <a:pPr lvl="1">
              <a:buFont typeface="Courier New" charset="0"/>
              <a:buChar char="o"/>
            </a:pPr>
            <a:endParaRPr lang="en-US" sz="2000" dirty="0" smtClean="0">
              <a:latin typeface="Calibri" charset="0"/>
              <a:ea typeface="Calibri" charset="0"/>
              <a:cs typeface="Calibri" charset="0"/>
            </a:endParaRPr>
          </a:p>
          <a:p>
            <a:pPr>
              <a:buFont typeface="Courier New" charset="0"/>
              <a:buChar char="o"/>
            </a:pPr>
            <a:r>
              <a:rPr lang="en-US" dirty="0">
                <a:latin typeface="Calibri" charset="0"/>
                <a:ea typeface="Calibri" charset="0"/>
                <a:cs typeface="Calibri" charset="0"/>
              </a:rPr>
              <a:t>Levels of aC1q ab ↑ in </a:t>
            </a:r>
            <a:r>
              <a:rPr lang="en-US" dirty="0" smtClean="0">
                <a:latin typeface="Calibri" charset="0"/>
                <a:ea typeface="Calibri" charset="0"/>
                <a:cs typeface="Calibri" charset="0"/>
              </a:rPr>
              <a:t>SLE - Reports </a:t>
            </a:r>
            <a:r>
              <a:rPr lang="en-US" dirty="0">
                <a:latin typeface="Calibri" charset="0"/>
                <a:ea typeface="Calibri" charset="0"/>
                <a:cs typeface="Calibri" charset="0"/>
              </a:rPr>
              <a:t>strong association with active renal </a:t>
            </a:r>
            <a:r>
              <a:rPr lang="en-US" dirty="0" smtClean="0">
                <a:latin typeface="Calibri" charset="0"/>
                <a:ea typeface="Calibri" charset="0"/>
                <a:cs typeface="Calibri" charset="0"/>
              </a:rPr>
              <a:t>disease</a:t>
            </a:r>
            <a:endParaRPr lang="en-US" dirty="0">
              <a:latin typeface="Calibri" charset="0"/>
              <a:ea typeface="Calibri" charset="0"/>
              <a:cs typeface="Calibri" charset="0"/>
            </a:endParaRPr>
          </a:p>
          <a:p>
            <a:pPr lvl="1">
              <a:buFont typeface="Courier New" charset="0"/>
              <a:buChar char="o"/>
            </a:pPr>
            <a:r>
              <a:rPr lang="en-US" sz="2000" dirty="0" smtClean="0">
                <a:latin typeface="Calibri" charset="0"/>
                <a:ea typeface="Calibri" charset="0"/>
                <a:cs typeface="Calibri" charset="0"/>
              </a:rPr>
              <a:t>  1/3 SLE have anti-C1q ab, associated with disease severity, nephritis</a:t>
            </a:r>
          </a:p>
          <a:p>
            <a:pPr>
              <a:buFont typeface="Courier New" charset="0"/>
              <a:buChar char="o"/>
            </a:pPr>
            <a:r>
              <a:rPr lang="en-US" dirty="0" smtClean="0">
                <a:latin typeface="Calibri" charset="0"/>
                <a:ea typeface="Calibri" charset="0"/>
                <a:cs typeface="Calibri" charset="0"/>
              </a:rPr>
              <a:t>Concentrations indicative renal flares</a:t>
            </a:r>
          </a:p>
          <a:p>
            <a:pPr>
              <a:buFont typeface="Courier New" charset="0"/>
              <a:buChar char="o"/>
            </a:pPr>
            <a:r>
              <a:rPr lang="en-US" dirty="0" smtClean="0">
                <a:latin typeface="Calibri" charset="0"/>
                <a:ea typeface="Calibri" charset="0"/>
                <a:cs typeface="Calibri" charset="0"/>
              </a:rPr>
              <a:t>Concentrations </a:t>
            </a:r>
            <a:r>
              <a:rPr lang="en-US" dirty="0">
                <a:latin typeface="Calibri" charset="0"/>
                <a:ea typeface="Calibri" charset="0"/>
                <a:cs typeface="Calibri" charset="0"/>
              </a:rPr>
              <a:t>aC1q ab correlate with disease activity, complement levels, dsDNA ab &amp; presence immune complexes</a:t>
            </a:r>
          </a:p>
          <a:p>
            <a:pPr>
              <a:buFont typeface="Courier New" charset="0"/>
              <a:buChar char="o"/>
            </a:pPr>
            <a:endParaRPr lang="en-US" dirty="0" smtClean="0">
              <a:latin typeface="Calibri" charset="0"/>
              <a:ea typeface="Calibri" charset="0"/>
              <a:cs typeface="Calibri" charset="0"/>
            </a:endParaRPr>
          </a:p>
          <a:p>
            <a:endParaRPr lang="en-US" sz="2200" dirty="0">
              <a:latin typeface="Calibri" charset="0"/>
              <a:ea typeface="Calibri" charset="0"/>
              <a:cs typeface="Calibri" charset="0"/>
            </a:endParaRPr>
          </a:p>
        </p:txBody>
      </p:sp>
      <p:sp>
        <p:nvSpPr>
          <p:cNvPr id="7" name="TextBox 6"/>
          <p:cNvSpPr txBox="1"/>
          <p:nvPr/>
        </p:nvSpPr>
        <p:spPr>
          <a:xfrm>
            <a:off x="438804" y="5805264"/>
            <a:ext cx="8705196" cy="338554"/>
          </a:xfrm>
          <a:prstGeom prst="rect">
            <a:avLst/>
          </a:prstGeom>
          <a:noFill/>
        </p:spPr>
        <p:txBody>
          <a:bodyPr wrap="square" rtlCol="0">
            <a:spAutoFit/>
          </a:bodyPr>
          <a:lstStyle/>
          <a:p>
            <a:pPr>
              <a:buClr>
                <a:schemeClr val="accent1"/>
              </a:buClr>
            </a:pPr>
            <a:r>
              <a:rPr lang="en-US" sz="800" dirty="0" smtClean="0">
                <a:latin typeface="Calibri" charset="0"/>
                <a:ea typeface="Calibri" charset="0"/>
                <a:cs typeface="Calibri" charset="0"/>
              </a:rPr>
              <a:t>Pickering</a:t>
            </a:r>
            <a:r>
              <a:rPr lang="en-US" sz="800" dirty="0">
                <a:latin typeface="Calibri" charset="0"/>
                <a:ea typeface="Calibri" charset="0"/>
                <a:cs typeface="Calibri" charset="0"/>
              </a:rPr>
              <a:t>, M.C. and </a:t>
            </a:r>
            <a:r>
              <a:rPr lang="en-US" sz="800" dirty="0" err="1">
                <a:latin typeface="Calibri" charset="0"/>
                <a:ea typeface="Calibri" charset="0"/>
                <a:cs typeface="Calibri" charset="0"/>
              </a:rPr>
              <a:t>Botto</a:t>
            </a:r>
            <a:r>
              <a:rPr lang="en-US" sz="800" dirty="0">
                <a:latin typeface="Calibri" charset="0"/>
                <a:ea typeface="Calibri" charset="0"/>
                <a:cs typeface="Calibri" charset="0"/>
              </a:rPr>
              <a:t>, M., </a:t>
            </a:r>
            <a:r>
              <a:rPr lang="en-US" sz="800" i="1" dirty="0">
                <a:latin typeface="Calibri" charset="0"/>
                <a:ea typeface="Calibri" charset="0"/>
                <a:cs typeface="Calibri" charset="0"/>
              </a:rPr>
              <a:t>Are Anti-C1q Antibodies Different from Other </a:t>
            </a:r>
            <a:r>
              <a:rPr lang="en-US" sz="800" i="1" dirty="0" err="1">
                <a:latin typeface="Calibri" charset="0"/>
                <a:ea typeface="Calibri" charset="0"/>
                <a:cs typeface="Calibri" charset="0"/>
              </a:rPr>
              <a:t>Sle</a:t>
            </a:r>
            <a:r>
              <a:rPr lang="en-US" sz="800" i="1" dirty="0">
                <a:latin typeface="Calibri" charset="0"/>
                <a:ea typeface="Calibri" charset="0"/>
                <a:cs typeface="Calibri" charset="0"/>
              </a:rPr>
              <a:t> Autoantibodies?</a:t>
            </a:r>
            <a:r>
              <a:rPr lang="en-US" sz="800" dirty="0">
                <a:latin typeface="Calibri" charset="0"/>
                <a:ea typeface="Calibri" charset="0"/>
                <a:cs typeface="Calibri" charset="0"/>
              </a:rPr>
              <a:t> </a:t>
            </a:r>
            <a:r>
              <a:rPr lang="en-US" sz="800" dirty="0" smtClean="0">
                <a:latin typeface="Calibri" charset="0"/>
                <a:ea typeface="Calibri" charset="0"/>
                <a:cs typeface="Calibri" charset="0"/>
              </a:rPr>
              <a:t>2010; </a:t>
            </a:r>
            <a:r>
              <a:rPr lang="en-US" sz="800" dirty="0" err="1" smtClean="0">
                <a:latin typeface="Calibri" charset="0"/>
                <a:ea typeface="Calibri" charset="0"/>
                <a:cs typeface="Calibri" charset="0"/>
              </a:rPr>
              <a:t>Beurskens</a:t>
            </a:r>
            <a:r>
              <a:rPr lang="en-US" sz="800" dirty="0">
                <a:latin typeface="Calibri" charset="0"/>
                <a:ea typeface="Calibri" charset="0"/>
                <a:cs typeface="Calibri" charset="0"/>
              </a:rPr>
              <a:t>, </a:t>
            </a:r>
            <a:r>
              <a:rPr lang="en-US" sz="800" dirty="0" smtClean="0">
                <a:latin typeface="Calibri" charset="0"/>
                <a:ea typeface="Calibri" charset="0"/>
                <a:cs typeface="Calibri" charset="0"/>
              </a:rPr>
              <a:t>F.J., </a:t>
            </a:r>
            <a:r>
              <a:rPr lang="en-US" sz="800" i="1" dirty="0">
                <a:latin typeface="Calibri" charset="0"/>
                <a:ea typeface="Calibri" charset="0"/>
                <a:cs typeface="Calibri" charset="0"/>
              </a:rPr>
              <a:t>et al</a:t>
            </a:r>
            <a:r>
              <a:rPr lang="en-US" sz="800" dirty="0">
                <a:latin typeface="Calibri" charset="0"/>
                <a:ea typeface="Calibri" charset="0"/>
                <a:cs typeface="Calibri" charset="0"/>
              </a:rPr>
              <a:t>., </a:t>
            </a:r>
            <a:r>
              <a:rPr lang="en-US" sz="800" i="1" dirty="0" smtClean="0">
                <a:latin typeface="Calibri" charset="0"/>
                <a:ea typeface="Calibri" charset="0"/>
                <a:cs typeface="Calibri" charset="0"/>
              </a:rPr>
              <a:t>C1q</a:t>
            </a:r>
            <a:r>
              <a:rPr lang="en-US" sz="800" i="1" dirty="0">
                <a:latin typeface="Calibri" charset="0"/>
                <a:ea typeface="Calibri" charset="0"/>
                <a:cs typeface="Calibri" charset="0"/>
              </a:rPr>
              <a:t>, Antibodies and Anti-C1q Autoantibodies.</a:t>
            </a:r>
            <a:r>
              <a:rPr lang="en-US" sz="800" dirty="0">
                <a:latin typeface="Calibri" charset="0"/>
                <a:ea typeface="Calibri" charset="0"/>
                <a:cs typeface="Calibri" charset="0"/>
              </a:rPr>
              <a:t> </a:t>
            </a:r>
            <a:r>
              <a:rPr lang="en-US" sz="800" dirty="0" smtClean="0">
                <a:latin typeface="Calibri" charset="0"/>
                <a:ea typeface="Calibri" charset="0"/>
                <a:cs typeface="Calibri" charset="0"/>
              </a:rPr>
              <a:t>2015; Fang</a:t>
            </a:r>
            <a:r>
              <a:rPr lang="en-US" sz="800" dirty="0">
                <a:latin typeface="Calibri" charset="0"/>
                <a:ea typeface="Calibri" charset="0"/>
                <a:cs typeface="Calibri" charset="0"/>
              </a:rPr>
              <a:t>, Q.Y</a:t>
            </a:r>
            <a:r>
              <a:rPr lang="en-US" sz="800" dirty="0" smtClean="0">
                <a:latin typeface="Calibri" charset="0"/>
                <a:ea typeface="Calibri" charset="0"/>
                <a:cs typeface="Calibri" charset="0"/>
              </a:rPr>
              <a:t>., </a:t>
            </a:r>
            <a:r>
              <a:rPr lang="en-US" sz="800" i="1" dirty="0">
                <a:latin typeface="Calibri" charset="0"/>
                <a:ea typeface="Calibri" charset="0"/>
                <a:cs typeface="Calibri" charset="0"/>
              </a:rPr>
              <a:t>et al</a:t>
            </a:r>
            <a:r>
              <a:rPr lang="en-US" sz="800" dirty="0">
                <a:latin typeface="Calibri" charset="0"/>
                <a:ea typeface="Calibri" charset="0"/>
                <a:cs typeface="Calibri" charset="0"/>
              </a:rPr>
              <a:t>., </a:t>
            </a:r>
            <a:r>
              <a:rPr lang="en-US" sz="800" i="1" dirty="0" smtClean="0">
                <a:latin typeface="Calibri" charset="0"/>
                <a:ea typeface="Calibri" charset="0"/>
                <a:cs typeface="Calibri" charset="0"/>
              </a:rPr>
              <a:t>Anti-C1q </a:t>
            </a:r>
            <a:r>
              <a:rPr lang="en-US" sz="800" i="1" dirty="0">
                <a:latin typeface="Calibri" charset="0"/>
                <a:ea typeface="Calibri" charset="0"/>
                <a:cs typeface="Calibri" charset="0"/>
              </a:rPr>
              <a:t>Antibodies and Igg Subclass Distribution in Sera from Chinese Patients with Lupus Nephritis.</a:t>
            </a:r>
            <a:r>
              <a:rPr lang="en-US" sz="800" dirty="0">
                <a:latin typeface="Calibri" charset="0"/>
                <a:ea typeface="Calibri" charset="0"/>
                <a:cs typeface="Calibri" charset="0"/>
              </a:rPr>
              <a:t> </a:t>
            </a:r>
            <a:r>
              <a:rPr lang="en-US" sz="800" dirty="0" smtClean="0">
                <a:latin typeface="Calibri" charset="0"/>
                <a:ea typeface="Calibri" charset="0"/>
                <a:cs typeface="Calibri" charset="0"/>
              </a:rPr>
              <a:t>2009.</a:t>
            </a:r>
            <a:endParaRPr lang="en-US" sz="800" dirty="0">
              <a:latin typeface="Calibri" charset="0"/>
              <a:ea typeface="Calibri" charset="0"/>
              <a:cs typeface="Calibri" charset="0"/>
            </a:endParaRPr>
          </a:p>
        </p:txBody>
      </p:sp>
    </p:spTree>
    <p:extLst>
      <p:ext uri="{BB962C8B-B14F-4D97-AF65-F5344CB8AC3E}">
        <p14:creationId xmlns:p14="http://schemas.microsoft.com/office/powerpoint/2010/main" val="1010232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71" y="288033"/>
            <a:ext cx="9144000" cy="6597351"/>
          </a:xfrm>
          <a:prstGeom prst="rect">
            <a:avLst/>
          </a:prstGeom>
        </p:spPr>
      </p:pic>
      <p:pic>
        <p:nvPicPr>
          <p:cNvPr id="102" name="Picture 10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6148">
            <a:off x="2733279" y="1372711"/>
            <a:ext cx="379465" cy="714287"/>
          </a:xfrm>
          <a:prstGeom prst="rect">
            <a:avLst/>
          </a:prstGeom>
        </p:spPr>
      </p:pic>
      <p:sp>
        <p:nvSpPr>
          <p:cNvPr id="5" name="Title 4"/>
          <p:cNvSpPr>
            <a:spLocks noGrp="1"/>
          </p:cNvSpPr>
          <p:nvPr>
            <p:ph type="title"/>
          </p:nvPr>
        </p:nvSpPr>
        <p:spPr>
          <a:xfrm>
            <a:off x="475105" y="27269"/>
            <a:ext cx="8668895" cy="828802"/>
          </a:xfrm>
        </p:spPr>
        <p:txBody>
          <a:bodyPr anchor="ctr">
            <a:normAutofit/>
          </a:bodyPr>
          <a:lstStyle/>
          <a:p>
            <a:r>
              <a:rPr lang="en-US" sz="3200" b="1" dirty="0" smtClean="0">
                <a:solidFill>
                  <a:schemeClr val="accent1">
                    <a:lumMod val="75000"/>
                  </a:schemeClr>
                </a:solidFill>
                <a:latin typeface="Calibri" charset="0"/>
                <a:ea typeface="Calibri" charset="0"/>
                <a:cs typeface="Calibri" charset="0"/>
              </a:rPr>
              <a:t>How are </a:t>
            </a:r>
            <a:r>
              <a:rPr lang="en-US" b="1" dirty="0" smtClean="0">
                <a:solidFill>
                  <a:schemeClr val="accent1">
                    <a:lumMod val="75000"/>
                  </a:schemeClr>
                </a:solidFill>
                <a:latin typeface="Calibri" charset="0"/>
                <a:ea typeface="Calibri" charset="0"/>
                <a:cs typeface="Calibri" charset="0"/>
              </a:rPr>
              <a:t>aC1q ab generated? </a:t>
            </a:r>
            <a:endParaRPr lang="en-US" sz="3200" b="1" dirty="0">
              <a:solidFill>
                <a:schemeClr val="accent1">
                  <a:lumMod val="75000"/>
                </a:schemeClr>
              </a:solidFill>
              <a:latin typeface="Calibri" charset="0"/>
              <a:ea typeface="Calibri" charset="0"/>
              <a:cs typeface="Calibri" charset="0"/>
            </a:endParaRPr>
          </a:p>
        </p:txBody>
      </p:sp>
      <p:sp>
        <p:nvSpPr>
          <p:cNvPr id="52" name="TextBox 51"/>
          <p:cNvSpPr txBox="1"/>
          <p:nvPr/>
        </p:nvSpPr>
        <p:spPr>
          <a:xfrm>
            <a:off x="3493051" y="5654741"/>
            <a:ext cx="2164015" cy="246221"/>
          </a:xfrm>
          <a:prstGeom prst="rect">
            <a:avLst/>
          </a:prstGeom>
          <a:noFill/>
        </p:spPr>
        <p:txBody>
          <a:bodyPr wrap="square" rtlCol="0">
            <a:spAutoFit/>
          </a:bodyPr>
          <a:lstStyle/>
          <a:p>
            <a:pPr algn="ctr"/>
            <a:r>
              <a:rPr lang="en-US" sz="1000" dirty="0" smtClean="0"/>
              <a:t>Cartoon representation of a kidney</a:t>
            </a:r>
            <a:endParaRPr lang="en-US" sz="1000" dirty="0"/>
          </a:p>
        </p:txBody>
      </p:sp>
      <p:grpSp>
        <p:nvGrpSpPr>
          <p:cNvPr id="173" name="Group 172"/>
          <p:cNvGrpSpPr/>
          <p:nvPr/>
        </p:nvGrpSpPr>
        <p:grpSpPr>
          <a:xfrm>
            <a:off x="183873" y="1421093"/>
            <a:ext cx="1990881" cy="1260469"/>
            <a:chOff x="183873" y="1421093"/>
            <a:chExt cx="1990881" cy="1260469"/>
          </a:xfrm>
        </p:grpSpPr>
        <p:sp>
          <p:nvSpPr>
            <p:cNvPr id="53" name="TextBox 52"/>
            <p:cNvSpPr txBox="1"/>
            <p:nvPr/>
          </p:nvSpPr>
          <p:spPr>
            <a:xfrm>
              <a:off x="183873" y="1421093"/>
              <a:ext cx="1063829" cy="246221"/>
            </a:xfrm>
            <a:prstGeom prst="rect">
              <a:avLst/>
            </a:prstGeom>
            <a:noFill/>
          </p:spPr>
          <p:txBody>
            <a:bodyPr wrap="square" rtlCol="0">
              <a:spAutoFit/>
            </a:bodyPr>
            <a:lstStyle/>
            <a:p>
              <a:pPr algn="ctr"/>
              <a:r>
                <a:rPr lang="en-US" sz="1000" dirty="0" smtClean="0"/>
                <a:t>Apoptotic cells</a:t>
              </a:r>
              <a:endParaRPr lang="en-US" sz="1000" dirty="0"/>
            </a:p>
          </p:txBody>
        </p:sp>
        <p:cxnSp>
          <p:nvCxnSpPr>
            <p:cNvPr id="55" name="Straight Arrow Connector 54"/>
            <p:cNvCxnSpPr>
              <a:stCxn id="53" idx="2"/>
            </p:cNvCxnSpPr>
            <p:nvPr/>
          </p:nvCxnSpPr>
          <p:spPr>
            <a:xfrm>
              <a:off x="715788" y="1667314"/>
              <a:ext cx="686316" cy="1014248"/>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53" idx="2"/>
            </p:cNvCxnSpPr>
            <p:nvPr/>
          </p:nvCxnSpPr>
          <p:spPr>
            <a:xfrm>
              <a:off x="715788" y="1667314"/>
              <a:ext cx="1458966" cy="431289"/>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72" name="Group 171"/>
          <p:cNvGrpSpPr/>
          <p:nvPr/>
        </p:nvGrpSpPr>
        <p:grpSpPr>
          <a:xfrm>
            <a:off x="4864001" y="657499"/>
            <a:ext cx="1569401" cy="913557"/>
            <a:chOff x="4864001" y="657499"/>
            <a:chExt cx="1569401" cy="913557"/>
          </a:xfrm>
        </p:grpSpPr>
        <p:sp>
          <p:nvSpPr>
            <p:cNvPr id="64" name="TextBox 63"/>
            <p:cNvSpPr txBox="1"/>
            <p:nvPr/>
          </p:nvSpPr>
          <p:spPr>
            <a:xfrm>
              <a:off x="5369573" y="657499"/>
              <a:ext cx="1063829" cy="246221"/>
            </a:xfrm>
            <a:prstGeom prst="rect">
              <a:avLst/>
            </a:prstGeom>
            <a:noFill/>
          </p:spPr>
          <p:txBody>
            <a:bodyPr wrap="square" rtlCol="0">
              <a:spAutoFit/>
            </a:bodyPr>
            <a:lstStyle/>
            <a:p>
              <a:pPr algn="ctr"/>
              <a:r>
                <a:rPr lang="en-US" sz="1000" dirty="0"/>
                <a:t>A</a:t>
              </a:r>
              <a:r>
                <a:rPr lang="en-US" sz="1000" dirty="0" smtClean="0"/>
                <a:t>ntibodies</a:t>
              </a:r>
              <a:endParaRPr lang="en-US" sz="1000" dirty="0"/>
            </a:p>
          </p:txBody>
        </p:sp>
        <p:cxnSp>
          <p:nvCxnSpPr>
            <p:cNvPr id="65" name="Straight Arrow Connector 64"/>
            <p:cNvCxnSpPr>
              <a:stCxn id="64" idx="2"/>
              <a:endCxn id="92" idx="2"/>
            </p:cNvCxnSpPr>
            <p:nvPr/>
          </p:nvCxnSpPr>
          <p:spPr>
            <a:xfrm flipH="1">
              <a:off x="4864001" y="903720"/>
              <a:ext cx="1037487" cy="418060"/>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4" idx="2"/>
            </p:cNvCxnSpPr>
            <p:nvPr/>
          </p:nvCxnSpPr>
          <p:spPr>
            <a:xfrm>
              <a:off x="5901488" y="903720"/>
              <a:ext cx="210676" cy="667336"/>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69" name="Group 168"/>
          <p:cNvGrpSpPr/>
          <p:nvPr/>
        </p:nvGrpSpPr>
        <p:grpSpPr>
          <a:xfrm>
            <a:off x="6006826" y="1353326"/>
            <a:ext cx="2296895" cy="2182405"/>
            <a:chOff x="9563456" y="287434"/>
            <a:chExt cx="2296895" cy="2182405"/>
          </a:xfrm>
        </p:grpSpPr>
        <p:sp>
          <p:nvSpPr>
            <p:cNvPr id="71" name="TextBox 70"/>
            <p:cNvSpPr txBox="1"/>
            <p:nvPr/>
          </p:nvSpPr>
          <p:spPr>
            <a:xfrm>
              <a:off x="10796522" y="287434"/>
              <a:ext cx="1063829" cy="400110"/>
            </a:xfrm>
            <a:prstGeom prst="rect">
              <a:avLst/>
            </a:prstGeom>
            <a:noFill/>
          </p:spPr>
          <p:txBody>
            <a:bodyPr wrap="square" rtlCol="0">
              <a:spAutoFit/>
            </a:bodyPr>
            <a:lstStyle/>
            <a:p>
              <a:pPr algn="ctr"/>
              <a:r>
                <a:rPr lang="en-US" sz="1000" dirty="0" smtClean="0"/>
                <a:t>C1q with neo-epitope</a:t>
              </a:r>
              <a:endParaRPr lang="en-US" sz="1000" dirty="0"/>
            </a:p>
          </p:txBody>
        </p:sp>
        <p:cxnSp>
          <p:nvCxnSpPr>
            <p:cNvPr id="72" name="Straight Arrow Connector 71"/>
            <p:cNvCxnSpPr/>
            <p:nvPr/>
          </p:nvCxnSpPr>
          <p:spPr>
            <a:xfrm flipH="1">
              <a:off x="9563456" y="687544"/>
              <a:ext cx="1732020" cy="788145"/>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H="1">
              <a:off x="10560646" y="666511"/>
              <a:ext cx="734830" cy="1803328"/>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68" name="Group 167"/>
          <p:cNvGrpSpPr/>
          <p:nvPr/>
        </p:nvGrpSpPr>
        <p:grpSpPr>
          <a:xfrm>
            <a:off x="2471906" y="3483105"/>
            <a:ext cx="2245145" cy="1672447"/>
            <a:chOff x="2471906" y="3483105"/>
            <a:chExt cx="2245145" cy="1672447"/>
          </a:xfrm>
        </p:grpSpPr>
        <p:sp>
          <p:nvSpPr>
            <p:cNvPr id="78" name="TextBox 77"/>
            <p:cNvSpPr txBox="1"/>
            <p:nvPr/>
          </p:nvSpPr>
          <p:spPr>
            <a:xfrm>
              <a:off x="3653222" y="4909331"/>
              <a:ext cx="1063829" cy="246221"/>
            </a:xfrm>
            <a:prstGeom prst="rect">
              <a:avLst/>
            </a:prstGeom>
            <a:noFill/>
          </p:spPr>
          <p:txBody>
            <a:bodyPr wrap="square" rtlCol="0">
              <a:spAutoFit/>
            </a:bodyPr>
            <a:lstStyle/>
            <a:p>
              <a:pPr algn="ctr"/>
              <a:r>
                <a:rPr lang="en-US" sz="1000" dirty="0" smtClean="0"/>
                <a:t>C1q</a:t>
              </a:r>
              <a:endParaRPr lang="en-US" sz="1000" dirty="0"/>
            </a:p>
          </p:txBody>
        </p:sp>
        <p:cxnSp>
          <p:nvCxnSpPr>
            <p:cNvPr id="79" name="Straight Arrow Connector 78"/>
            <p:cNvCxnSpPr>
              <a:stCxn id="78" idx="0"/>
            </p:cNvCxnSpPr>
            <p:nvPr/>
          </p:nvCxnSpPr>
          <p:spPr>
            <a:xfrm flipV="1">
              <a:off x="4185137" y="3483105"/>
              <a:ext cx="59234" cy="1426226"/>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78" idx="0"/>
              <a:endCxn id="110" idx="3"/>
            </p:cNvCxnSpPr>
            <p:nvPr/>
          </p:nvCxnSpPr>
          <p:spPr>
            <a:xfrm flipH="1" flipV="1">
              <a:off x="2471906" y="4184927"/>
              <a:ext cx="1713231" cy="724404"/>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70" name="Group 169"/>
          <p:cNvGrpSpPr/>
          <p:nvPr/>
        </p:nvGrpSpPr>
        <p:grpSpPr>
          <a:xfrm>
            <a:off x="4749758" y="2794825"/>
            <a:ext cx="2085075" cy="2027128"/>
            <a:chOff x="-4004039" y="491249"/>
            <a:chExt cx="2085075" cy="2027128"/>
          </a:xfrm>
        </p:grpSpPr>
        <p:sp>
          <p:nvSpPr>
            <p:cNvPr id="85" name="TextBox 84"/>
            <p:cNvSpPr txBox="1"/>
            <p:nvPr/>
          </p:nvSpPr>
          <p:spPr>
            <a:xfrm>
              <a:off x="-4004039" y="1304758"/>
              <a:ext cx="1063829" cy="400110"/>
            </a:xfrm>
            <a:prstGeom prst="rect">
              <a:avLst/>
            </a:prstGeom>
            <a:noFill/>
          </p:spPr>
          <p:txBody>
            <a:bodyPr wrap="square" rtlCol="0">
              <a:spAutoFit/>
            </a:bodyPr>
            <a:lstStyle/>
            <a:p>
              <a:pPr algn="ctr"/>
              <a:r>
                <a:rPr lang="en-US" sz="1000" dirty="0" smtClean="0"/>
                <a:t>Anti-C1q antibodies</a:t>
              </a:r>
              <a:endParaRPr lang="en-US" sz="1000" dirty="0"/>
            </a:p>
          </p:txBody>
        </p:sp>
        <p:cxnSp>
          <p:nvCxnSpPr>
            <p:cNvPr id="86" name="Straight Arrow Connector 85"/>
            <p:cNvCxnSpPr/>
            <p:nvPr/>
          </p:nvCxnSpPr>
          <p:spPr>
            <a:xfrm>
              <a:off x="-3197339" y="1405963"/>
              <a:ext cx="779697" cy="146803"/>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V="1">
              <a:off x="-3187630" y="491249"/>
              <a:ext cx="475300" cy="914717"/>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a:off x="-3187630" y="1411427"/>
              <a:ext cx="1268666" cy="1106950"/>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2027" y="3555854"/>
            <a:ext cx="643128" cy="682752"/>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2441" y="1946285"/>
            <a:ext cx="875546" cy="916238"/>
          </a:xfrm>
          <a:prstGeom prst="rect">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209544">
            <a:off x="2681247" y="1384714"/>
            <a:ext cx="446638" cy="733529"/>
          </a:xfrm>
          <a:prstGeom prst="rect">
            <a:avLst/>
          </a:prstGeom>
        </p:spPr>
      </p:pic>
      <p:pic>
        <p:nvPicPr>
          <p:cNvPr id="84" name="Picture 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9208" y="2589799"/>
            <a:ext cx="875546" cy="916238"/>
          </a:xfrm>
          <a:prstGeom prst="rect">
            <a:avLst/>
          </a:prstGeom>
        </p:spPr>
      </p:pic>
      <p:pic>
        <p:nvPicPr>
          <p:cNvPr id="88" name="Picture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6260" y="4488554"/>
            <a:ext cx="875546" cy="916238"/>
          </a:xfrm>
          <a:prstGeom prst="rect">
            <a:avLst/>
          </a:prstGeom>
        </p:spPr>
      </p:pic>
      <p:pic>
        <p:nvPicPr>
          <p:cNvPr id="89" name="Picture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6290" y="3154999"/>
            <a:ext cx="875546" cy="916238"/>
          </a:xfrm>
          <a:prstGeom prst="rect">
            <a:avLst/>
          </a:prstGeom>
        </p:spPr>
      </p:pic>
      <p:pic>
        <p:nvPicPr>
          <p:cNvPr id="90" name="Picture 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415172">
            <a:off x="7848866" y="4287045"/>
            <a:ext cx="643128" cy="682752"/>
          </a:xfrm>
          <a:prstGeom prst="rect">
            <a:avLst/>
          </a:prstGeom>
        </p:spPr>
      </p:pic>
      <p:pic>
        <p:nvPicPr>
          <p:cNvPr id="91" name="Picture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533521">
            <a:off x="5640052" y="1491280"/>
            <a:ext cx="643128" cy="682752"/>
          </a:xfrm>
          <a:prstGeom prst="rect">
            <a:avLst/>
          </a:prstGeom>
        </p:spPr>
      </p:pic>
      <p:pic>
        <p:nvPicPr>
          <p:cNvPr id="92" name="Picture 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104429">
            <a:off x="4512246" y="1320442"/>
            <a:ext cx="643128" cy="682752"/>
          </a:xfrm>
          <a:prstGeom prst="rect">
            <a:avLst/>
          </a:prstGeom>
        </p:spPr>
      </p:pic>
      <p:pic>
        <p:nvPicPr>
          <p:cNvPr id="94" name="Picture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968259">
            <a:off x="3744068" y="1348750"/>
            <a:ext cx="643128" cy="682752"/>
          </a:xfrm>
          <a:prstGeom prst="rect">
            <a:avLst/>
          </a:prstGeom>
        </p:spPr>
      </p:pic>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599030">
            <a:off x="5711756" y="2090396"/>
            <a:ext cx="379465" cy="714287"/>
          </a:xfrm>
          <a:prstGeom prst="rect">
            <a:avLst/>
          </a:prstGeom>
        </p:spPr>
      </p:pic>
      <p:pic>
        <p:nvPicPr>
          <p:cNvPr id="104" name="Picture 10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1310097">
            <a:off x="4600502" y="1928495"/>
            <a:ext cx="379465" cy="706329"/>
          </a:xfrm>
          <a:prstGeom prst="rect">
            <a:avLst/>
          </a:prstGeom>
        </p:spPr>
      </p:pic>
      <p:pic>
        <p:nvPicPr>
          <p:cNvPr id="105" name="Picture 10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122578">
            <a:off x="3945697" y="1969036"/>
            <a:ext cx="379465" cy="714287"/>
          </a:xfrm>
          <a:prstGeom prst="rect">
            <a:avLst/>
          </a:prstGeom>
        </p:spPr>
      </p:pic>
      <p:pic>
        <p:nvPicPr>
          <p:cNvPr id="106" name="Picture 10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938860">
            <a:off x="2513464" y="2809353"/>
            <a:ext cx="379465" cy="714287"/>
          </a:xfrm>
          <a:prstGeom prst="rect">
            <a:avLst/>
          </a:prstGeom>
        </p:spPr>
      </p:pic>
      <p:pic>
        <p:nvPicPr>
          <p:cNvPr id="107" name="Picture 10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314138">
            <a:off x="7364977" y="4293511"/>
            <a:ext cx="379465" cy="714287"/>
          </a:xfrm>
          <a:prstGeom prst="rect">
            <a:avLst/>
          </a:prstGeom>
        </p:spPr>
      </p:pic>
      <p:pic>
        <p:nvPicPr>
          <p:cNvPr id="108" name="Picture 1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609382">
            <a:off x="6965838" y="3322447"/>
            <a:ext cx="379465" cy="714287"/>
          </a:xfrm>
          <a:prstGeom prst="rect">
            <a:avLst/>
          </a:prstGeom>
        </p:spPr>
      </p:pic>
      <p:pic>
        <p:nvPicPr>
          <p:cNvPr id="109" name="Picture 10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400692">
            <a:off x="1454178" y="4579655"/>
            <a:ext cx="379465" cy="714287"/>
          </a:xfrm>
          <a:prstGeom prst="rect">
            <a:avLst/>
          </a:prstGeom>
        </p:spPr>
      </p:pic>
      <p:pic>
        <p:nvPicPr>
          <p:cNvPr id="110" name="Picture 10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2441" y="3827783"/>
            <a:ext cx="379465" cy="714287"/>
          </a:xfrm>
          <a:prstGeom prst="rect">
            <a:avLst/>
          </a:prstGeom>
        </p:spPr>
      </p:pic>
      <p:pic>
        <p:nvPicPr>
          <p:cNvPr id="111" name="Picture 1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371420">
            <a:off x="4056471" y="3028060"/>
            <a:ext cx="379465" cy="714287"/>
          </a:xfrm>
          <a:prstGeom prst="rect">
            <a:avLst/>
          </a:prstGeom>
        </p:spPr>
      </p:pic>
      <p:pic>
        <p:nvPicPr>
          <p:cNvPr id="112" name="Picture 1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989326">
            <a:off x="1413386" y="4554579"/>
            <a:ext cx="446638" cy="733529"/>
          </a:xfrm>
          <a:prstGeom prst="rect">
            <a:avLst/>
          </a:prstGeom>
        </p:spPr>
      </p:pic>
      <p:pic>
        <p:nvPicPr>
          <p:cNvPr id="113" name="Picture 1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6863" y="3809664"/>
            <a:ext cx="446638" cy="733529"/>
          </a:xfrm>
          <a:prstGeom prst="rect">
            <a:avLst/>
          </a:prstGeom>
        </p:spPr>
      </p:pic>
      <p:pic>
        <p:nvPicPr>
          <p:cNvPr id="114" name="Picture 1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833977">
            <a:off x="3981223" y="3015106"/>
            <a:ext cx="446638" cy="733529"/>
          </a:xfrm>
          <a:prstGeom prst="rect">
            <a:avLst/>
          </a:prstGeom>
        </p:spPr>
      </p:pic>
      <p:pic>
        <p:nvPicPr>
          <p:cNvPr id="115" name="Picture 1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5710846">
            <a:off x="7331390" y="4315788"/>
            <a:ext cx="446638" cy="733529"/>
          </a:xfrm>
          <a:prstGeom prst="rect">
            <a:avLst/>
          </a:prstGeom>
        </p:spPr>
      </p:pic>
      <p:pic>
        <p:nvPicPr>
          <p:cNvPr id="116" name="Picture 1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6907884" y="3339659"/>
            <a:ext cx="446638" cy="733529"/>
          </a:xfrm>
          <a:prstGeom prst="rect">
            <a:avLst/>
          </a:prstGeom>
        </p:spPr>
      </p:pic>
      <p:pic>
        <p:nvPicPr>
          <p:cNvPr id="117" name="Picture 1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1356389">
            <a:off x="4571146" y="1854245"/>
            <a:ext cx="446638" cy="733529"/>
          </a:xfrm>
          <a:prstGeom prst="rect">
            <a:avLst/>
          </a:prstGeom>
        </p:spPr>
      </p:pic>
      <p:pic>
        <p:nvPicPr>
          <p:cNvPr id="118" name="Picture 1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1529022">
            <a:off x="4095363" y="1952829"/>
            <a:ext cx="446638" cy="733529"/>
          </a:xfrm>
          <a:prstGeom prst="rect">
            <a:avLst/>
          </a:prstGeom>
        </p:spPr>
      </p:pic>
      <p:pic>
        <p:nvPicPr>
          <p:cNvPr id="119" name="Picture 1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953044">
            <a:off x="5660366" y="2097006"/>
            <a:ext cx="446638" cy="733529"/>
          </a:xfrm>
          <a:prstGeom prst="rect">
            <a:avLst/>
          </a:prstGeom>
        </p:spPr>
      </p:pic>
      <p:pic>
        <p:nvPicPr>
          <p:cNvPr id="120" name="Picture 1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965219">
            <a:off x="2458540" y="2820188"/>
            <a:ext cx="446638" cy="733529"/>
          </a:xfrm>
          <a:prstGeom prst="rect">
            <a:avLst/>
          </a:prstGeom>
        </p:spPr>
      </p:pic>
      <p:pic>
        <p:nvPicPr>
          <p:cNvPr id="143" name="Picture 1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031869">
            <a:off x="953719" y="4790394"/>
            <a:ext cx="643128" cy="682752"/>
          </a:xfrm>
          <a:prstGeom prst="rect">
            <a:avLst/>
          </a:prstGeom>
        </p:spPr>
      </p:pic>
      <p:pic>
        <p:nvPicPr>
          <p:cNvPr id="144" name="Picture 1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5315952">
            <a:off x="1683406" y="3475471"/>
            <a:ext cx="643128" cy="682752"/>
          </a:xfrm>
          <a:prstGeom prst="rect">
            <a:avLst/>
          </a:prstGeom>
        </p:spPr>
      </p:pic>
      <p:pic>
        <p:nvPicPr>
          <p:cNvPr id="145" name="Picture 1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211761">
            <a:off x="4186358" y="2372827"/>
            <a:ext cx="643128" cy="610808"/>
          </a:xfrm>
          <a:prstGeom prst="rect">
            <a:avLst/>
          </a:prstGeom>
        </p:spPr>
      </p:pic>
      <p:pic>
        <p:nvPicPr>
          <p:cNvPr id="146" name="Picture 14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9767213">
            <a:off x="6448662" y="3644702"/>
            <a:ext cx="643128" cy="682752"/>
          </a:xfrm>
          <a:prstGeom prst="rect">
            <a:avLst/>
          </a:prstGeom>
        </p:spPr>
      </p:pic>
      <p:pic>
        <p:nvPicPr>
          <p:cNvPr id="147" name="Picture 1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7525310">
            <a:off x="5857345" y="2286839"/>
            <a:ext cx="643128" cy="682752"/>
          </a:xfrm>
          <a:prstGeom prst="rect">
            <a:avLst/>
          </a:prstGeom>
        </p:spPr>
      </p:pic>
      <p:pic>
        <p:nvPicPr>
          <p:cNvPr id="148" name="Picture 1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9951308">
            <a:off x="6882192" y="4630088"/>
            <a:ext cx="643128" cy="682752"/>
          </a:xfrm>
          <a:prstGeom prst="rect">
            <a:avLst/>
          </a:prstGeom>
        </p:spPr>
      </p:pic>
      <p:pic>
        <p:nvPicPr>
          <p:cNvPr id="149" name="Picture 1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6316585">
            <a:off x="2671383" y="2891446"/>
            <a:ext cx="643128" cy="682752"/>
          </a:xfrm>
          <a:prstGeom prst="rect">
            <a:avLst/>
          </a:prstGeom>
        </p:spPr>
      </p:pic>
      <p:pic>
        <p:nvPicPr>
          <p:cNvPr id="150" name="Picture 1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352706">
            <a:off x="2449233" y="1128989"/>
            <a:ext cx="643128" cy="682752"/>
          </a:xfrm>
          <a:prstGeom prst="rect">
            <a:avLst/>
          </a:prstGeom>
        </p:spPr>
      </p:pic>
      <p:pic>
        <p:nvPicPr>
          <p:cNvPr id="151" name="Picture 1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1411937">
            <a:off x="3486643" y="3098140"/>
            <a:ext cx="643128" cy="682752"/>
          </a:xfrm>
          <a:prstGeom prst="rect">
            <a:avLst/>
          </a:prstGeom>
        </p:spPr>
      </p:pic>
    </p:spTree>
    <p:extLst>
      <p:ext uri="{BB962C8B-B14F-4D97-AF65-F5344CB8AC3E}">
        <p14:creationId xmlns:p14="http://schemas.microsoft.com/office/powerpoint/2010/main" val="158653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2"/>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109"/>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10"/>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0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02"/>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05"/>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11"/>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04"/>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0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08"/>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07"/>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68"/>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6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4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4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4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4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4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4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4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5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5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70"/>
                                        </p:tgtEl>
                                        <p:attrNameLst>
                                          <p:attrName>style.visibility</p:attrName>
                                        </p:attrNameLst>
                                      </p:cBhvr>
                                      <p:to>
                                        <p:strVal val="visible"/>
                                      </p:to>
                                    </p:set>
                                  </p:childTnLst>
                                </p:cTn>
                              </p:par>
                              <p:par>
                                <p:cTn id="97" presetID="1" presetClass="exit" presetSubtype="0" fill="hold" nodeType="withEffect">
                                  <p:stCondLst>
                                    <p:cond delay="0"/>
                                  </p:stCondLst>
                                  <p:childTnLst>
                                    <p:set>
                                      <p:cBhvr>
                                        <p:cTn id="98" dur="1" fill="hold">
                                          <p:stCondLst>
                                            <p:cond delay="0"/>
                                          </p:stCondLst>
                                        </p:cTn>
                                        <p:tgtEl>
                                          <p:spTgt spid="173"/>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72"/>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1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653463" cy="1286014"/>
          </a:xfrm>
        </p:spPr>
        <p:txBody>
          <a:bodyPr anchor="ctr"/>
          <a:lstStyle/>
          <a:p>
            <a:r>
              <a:rPr lang="en-US" b="1" dirty="0" smtClean="0">
                <a:solidFill>
                  <a:schemeClr val="accent1">
                    <a:lumMod val="75000"/>
                  </a:schemeClr>
                </a:solidFill>
                <a:latin typeface="Calibri" charset="0"/>
                <a:ea typeface="Calibri" charset="0"/>
                <a:cs typeface="Calibri" charset="0"/>
              </a:rPr>
              <a:t>Rationale: Anti-C1q antibodies as a diagnostic tool?</a:t>
            </a:r>
            <a:endParaRPr lang="en-US" b="1" dirty="0">
              <a:solidFill>
                <a:schemeClr val="accent1">
                  <a:lumMod val="75000"/>
                </a:schemeClr>
              </a:solidFill>
              <a:latin typeface="Calibri" charset="0"/>
              <a:ea typeface="Calibri" charset="0"/>
              <a:cs typeface="Calibri" charset="0"/>
            </a:endParaRPr>
          </a:p>
        </p:txBody>
      </p:sp>
      <p:sp>
        <p:nvSpPr>
          <p:cNvPr id="12" name="Content Placeholder 11"/>
          <p:cNvSpPr>
            <a:spLocks noGrp="1"/>
          </p:cNvSpPr>
          <p:nvPr>
            <p:ph idx="1"/>
          </p:nvPr>
        </p:nvSpPr>
        <p:spPr>
          <a:xfrm>
            <a:off x="479425" y="996950"/>
            <a:ext cx="8229600" cy="4349750"/>
          </a:xfrm>
        </p:spPr>
        <p:txBody>
          <a:bodyPr/>
          <a:lstStyle/>
          <a:p>
            <a:pPr>
              <a:buFont typeface="Courier New" charset="0"/>
              <a:buChar char="o"/>
            </a:pPr>
            <a:endParaRPr lang="en-US" dirty="0">
              <a:latin typeface="Calibri" charset="0"/>
              <a:ea typeface="Calibri" charset="0"/>
              <a:cs typeface="Calibri" charset="0"/>
            </a:endParaRPr>
          </a:p>
          <a:p>
            <a:pPr>
              <a:buFont typeface="Courier New" charset="0"/>
              <a:buChar char="o"/>
            </a:pPr>
            <a:r>
              <a:rPr lang="en-US" dirty="0" smtClean="0">
                <a:latin typeface="Calibri" charset="0"/>
                <a:ea typeface="Calibri" charset="0"/>
                <a:cs typeface="Calibri" charset="0"/>
              </a:rPr>
              <a:t>56 Western Australian SLE &amp; 33 age/sex matched controls</a:t>
            </a:r>
          </a:p>
          <a:p>
            <a:pPr>
              <a:buFont typeface="Courier New" charset="0"/>
              <a:buChar char="o"/>
            </a:pPr>
            <a:r>
              <a:rPr lang="en-US" dirty="0" smtClean="0">
                <a:latin typeface="Calibri" charset="0"/>
                <a:ea typeface="Calibri" charset="0"/>
                <a:cs typeface="Calibri" charset="0"/>
              </a:rPr>
              <a:t>Measured </a:t>
            </a:r>
            <a:r>
              <a:rPr lang="en-US" dirty="0">
                <a:latin typeface="Calibri" charset="0"/>
                <a:ea typeface="Calibri" charset="0"/>
                <a:cs typeface="Calibri" charset="0"/>
              </a:rPr>
              <a:t>aC1q ab </a:t>
            </a:r>
            <a:r>
              <a:rPr lang="en-US" dirty="0" smtClean="0">
                <a:latin typeface="Calibri" charset="0"/>
                <a:ea typeface="Calibri" charset="0"/>
                <a:cs typeface="Calibri" charset="0"/>
              </a:rPr>
              <a:t>by commercial Elisa kit (</a:t>
            </a:r>
            <a:r>
              <a:rPr lang="en-US" dirty="0" err="1" smtClean="0">
                <a:latin typeface="Calibri" charset="0"/>
                <a:ea typeface="Calibri" charset="0"/>
                <a:cs typeface="Calibri" charset="0"/>
              </a:rPr>
              <a:t>Bulhmann</a:t>
            </a:r>
            <a:r>
              <a:rPr lang="en-US" dirty="0" smtClean="0">
                <a:latin typeface="Calibri" charset="0"/>
                <a:ea typeface="Calibri" charset="0"/>
                <a:cs typeface="Calibri" charset="0"/>
              </a:rPr>
              <a:t> – Germany)</a:t>
            </a:r>
          </a:p>
          <a:p>
            <a:pPr lvl="1">
              <a:buFont typeface="Courier New" charset="0"/>
              <a:buChar char="o"/>
            </a:pPr>
            <a:r>
              <a:rPr lang="en-US" sz="2000" dirty="0" smtClean="0">
                <a:latin typeface="Calibri" charset="0"/>
                <a:ea typeface="Calibri" charset="0"/>
                <a:cs typeface="Calibri" charset="0"/>
              </a:rPr>
              <a:t>  No internationally agreed standard methods at present</a:t>
            </a:r>
          </a:p>
          <a:p>
            <a:pPr lvl="1">
              <a:buFont typeface="Courier New" charset="0"/>
              <a:buChar char="o"/>
            </a:pPr>
            <a:r>
              <a:rPr lang="en-US" sz="2000" dirty="0" smtClean="0">
                <a:latin typeface="Calibri" charset="0"/>
                <a:ea typeface="Calibri" charset="0"/>
                <a:cs typeface="Calibri" charset="0"/>
              </a:rPr>
              <a:t>  A number of commercial kits, each with their own secondary standards</a:t>
            </a:r>
          </a:p>
          <a:p>
            <a:pPr>
              <a:buFont typeface="Courier New" charset="0"/>
              <a:buChar char="o"/>
            </a:pPr>
            <a:endParaRPr lang="en-US" dirty="0" smtClean="0">
              <a:latin typeface="Calibri" charset="0"/>
              <a:ea typeface="Calibri" charset="0"/>
              <a:cs typeface="Calibri" charset="0"/>
            </a:endParaRPr>
          </a:p>
          <a:p>
            <a:pPr>
              <a:buFont typeface="Courier New" charset="0"/>
              <a:buChar char="o"/>
            </a:pPr>
            <a:endParaRPr lang="en-US" dirty="0" smtClean="0"/>
          </a:p>
          <a:p>
            <a:pPr>
              <a:buFont typeface="Courier New" charset="0"/>
              <a:buChar char="o"/>
            </a:pPr>
            <a:endParaRPr lang="en-US" dirty="0"/>
          </a:p>
        </p:txBody>
      </p:sp>
      <p:sp>
        <p:nvSpPr>
          <p:cNvPr id="13" name="TextBox 12"/>
          <p:cNvSpPr txBox="1"/>
          <p:nvPr/>
        </p:nvSpPr>
        <p:spPr>
          <a:xfrm>
            <a:off x="468313" y="5346700"/>
            <a:ext cx="8664575" cy="707886"/>
          </a:xfrm>
          <a:prstGeom prst="rect">
            <a:avLst/>
          </a:prstGeom>
          <a:noFill/>
        </p:spPr>
        <p:txBody>
          <a:bodyPr wrap="square" rtlCol="0">
            <a:spAutoFit/>
          </a:bodyPr>
          <a:lstStyle/>
          <a:p>
            <a:r>
              <a:rPr lang="en-US" sz="800" dirty="0" smtClean="0">
                <a:latin typeface="Calibri" charset="0"/>
                <a:ea typeface="Calibri" charset="0"/>
                <a:cs typeface="Calibri" charset="0"/>
              </a:rPr>
              <a:t>Katsumata, Y. , </a:t>
            </a:r>
            <a:r>
              <a:rPr lang="en-US" sz="800" i="1" dirty="0">
                <a:latin typeface="Calibri" charset="0"/>
                <a:ea typeface="Calibri" charset="0"/>
                <a:cs typeface="Calibri" charset="0"/>
              </a:rPr>
              <a:t>et al</a:t>
            </a:r>
            <a:r>
              <a:rPr lang="en-US" sz="800" dirty="0">
                <a:latin typeface="Calibri" charset="0"/>
                <a:ea typeface="Calibri" charset="0"/>
                <a:cs typeface="Calibri" charset="0"/>
              </a:rPr>
              <a:t>., </a:t>
            </a:r>
            <a:r>
              <a:rPr lang="en-US" sz="800" i="1" dirty="0" smtClean="0">
                <a:latin typeface="Calibri" charset="0"/>
                <a:ea typeface="Calibri" charset="0"/>
                <a:cs typeface="Calibri" charset="0"/>
              </a:rPr>
              <a:t>Anti-C1q Antibodies Are Associated with Systemic Lupus Erythematosus Global Activity but Not Specifically with Nephritis: A Controlled Study of 126 Consecutive Patients.</a:t>
            </a:r>
            <a:r>
              <a:rPr lang="en-US" sz="800" dirty="0" smtClean="0">
                <a:latin typeface="Calibri" charset="0"/>
                <a:ea typeface="Calibri" charset="0"/>
                <a:cs typeface="Calibri" charset="0"/>
              </a:rPr>
              <a:t> 2011; </a:t>
            </a:r>
            <a:r>
              <a:rPr lang="en-US" sz="800" dirty="0" err="1" smtClean="0">
                <a:latin typeface="Calibri" charset="0"/>
                <a:ea typeface="Calibri" charset="0"/>
                <a:cs typeface="Calibri" charset="0"/>
              </a:rPr>
              <a:t>Zivković</a:t>
            </a:r>
            <a:r>
              <a:rPr lang="en-US" sz="800" dirty="0">
                <a:latin typeface="Calibri" charset="0"/>
                <a:ea typeface="Calibri" charset="0"/>
                <a:cs typeface="Calibri" charset="0"/>
              </a:rPr>
              <a:t>, V. , </a:t>
            </a:r>
            <a:r>
              <a:rPr lang="en-US" sz="800" i="1" dirty="0">
                <a:latin typeface="Calibri" charset="0"/>
                <a:ea typeface="Calibri" charset="0"/>
                <a:cs typeface="Calibri" charset="0"/>
              </a:rPr>
              <a:t>et al</a:t>
            </a:r>
            <a:r>
              <a:rPr lang="en-US" sz="800" dirty="0">
                <a:latin typeface="Calibri" charset="0"/>
                <a:ea typeface="Calibri" charset="0"/>
                <a:cs typeface="Calibri" charset="0"/>
              </a:rPr>
              <a:t>., </a:t>
            </a:r>
            <a:r>
              <a:rPr lang="en-US" sz="800" i="1" dirty="0" smtClean="0">
                <a:latin typeface="Calibri" charset="0"/>
                <a:ea typeface="Calibri" charset="0"/>
                <a:cs typeface="Calibri" charset="0"/>
              </a:rPr>
              <a:t>Anti-</a:t>
            </a:r>
            <a:r>
              <a:rPr lang="en-US" sz="800" i="1" dirty="0" err="1" smtClean="0">
                <a:latin typeface="Calibri" charset="0"/>
                <a:ea typeface="Calibri" charset="0"/>
                <a:cs typeface="Calibri" charset="0"/>
              </a:rPr>
              <a:t>Dsdna</a:t>
            </a:r>
            <a:r>
              <a:rPr lang="en-US" sz="800" i="1" dirty="0">
                <a:latin typeface="Calibri" charset="0"/>
                <a:ea typeface="Calibri" charset="0"/>
                <a:cs typeface="Calibri" charset="0"/>
              </a:rPr>
              <a:t>, Anti-Nucleosome and Anti-C1q Antibodies as Disease Activity Markers in Patients with Systemic Lupus </a:t>
            </a:r>
            <a:r>
              <a:rPr lang="en-US" sz="800" i="1" dirty="0" smtClean="0">
                <a:latin typeface="Calibri" charset="0"/>
                <a:ea typeface="Calibri" charset="0"/>
                <a:cs typeface="Calibri" charset="0"/>
              </a:rPr>
              <a:t>Erythematosus</a:t>
            </a:r>
            <a:r>
              <a:rPr lang="en-US" sz="800" dirty="0" smtClean="0">
                <a:latin typeface="Calibri" charset="0"/>
                <a:ea typeface="Calibri" charset="0"/>
                <a:cs typeface="Calibri" charset="0"/>
              </a:rPr>
              <a:t>; Chen</a:t>
            </a:r>
            <a:r>
              <a:rPr lang="en-US" sz="800" dirty="0">
                <a:latin typeface="Calibri" charset="0"/>
                <a:ea typeface="Calibri" charset="0"/>
                <a:cs typeface="Calibri" charset="0"/>
              </a:rPr>
              <a:t>, Z. , </a:t>
            </a:r>
            <a:r>
              <a:rPr lang="en-US" sz="800" i="1" dirty="0">
                <a:latin typeface="Calibri" charset="0"/>
                <a:ea typeface="Calibri" charset="0"/>
                <a:cs typeface="Calibri" charset="0"/>
              </a:rPr>
              <a:t>et al</a:t>
            </a:r>
            <a:r>
              <a:rPr lang="en-US" sz="800" dirty="0">
                <a:latin typeface="Calibri" charset="0"/>
                <a:ea typeface="Calibri" charset="0"/>
                <a:cs typeface="Calibri" charset="0"/>
              </a:rPr>
              <a:t>., </a:t>
            </a:r>
            <a:r>
              <a:rPr lang="en-US" sz="800" i="1" dirty="0" smtClean="0">
                <a:latin typeface="Calibri" charset="0"/>
                <a:ea typeface="Calibri" charset="0"/>
                <a:cs typeface="Calibri" charset="0"/>
              </a:rPr>
              <a:t>Anti-C1q </a:t>
            </a:r>
            <a:r>
              <a:rPr lang="en-US" sz="800" i="1" dirty="0">
                <a:latin typeface="Calibri" charset="0"/>
                <a:ea typeface="Calibri" charset="0"/>
                <a:cs typeface="Calibri" charset="0"/>
              </a:rPr>
              <a:t>Antibody Is a Valuable Biological Marker for Prediction of Renal Pathological Characteristics in Lupus Nephritis.</a:t>
            </a:r>
            <a:r>
              <a:rPr lang="en-US" sz="800" dirty="0">
                <a:latin typeface="Calibri" charset="0"/>
                <a:ea typeface="Calibri" charset="0"/>
                <a:cs typeface="Calibri" charset="0"/>
              </a:rPr>
              <a:t> </a:t>
            </a:r>
            <a:r>
              <a:rPr lang="en-US" sz="800" dirty="0" smtClean="0">
                <a:latin typeface="Calibri" charset="0"/>
                <a:ea typeface="Calibri" charset="0"/>
                <a:cs typeface="Calibri" charset="0"/>
              </a:rPr>
              <a:t>2012; </a:t>
            </a:r>
            <a:r>
              <a:rPr lang="en-US" sz="800" dirty="0" err="1" smtClean="0">
                <a:latin typeface="Calibri" charset="0"/>
                <a:ea typeface="Calibri" charset="0"/>
                <a:cs typeface="Calibri" charset="0"/>
              </a:rPr>
              <a:t>Marto</a:t>
            </a:r>
            <a:r>
              <a:rPr lang="en-US" sz="800" dirty="0">
                <a:latin typeface="Calibri" charset="0"/>
                <a:ea typeface="Calibri" charset="0"/>
                <a:cs typeface="Calibri" charset="0"/>
              </a:rPr>
              <a:t>, N. , </a:t>
            </a:r>
            <a:r>
              <a:rPr lang="en-US" sz="800" i="1" dirty="0">
                <a:latin typeface="Calibri" charset="0"/>
                <a:ea typeface="Calibri" charset="0"/>
                <a:cs typeface="Calibri" charset="0"/>
              </a:rPr>
              <a:t>et al</a:t>
            </a:r>
            <a:r>
              <a:rPr lang="en-US" sz="800" dirty="0">
                <a:latin typeface="Calibri" charset="0"/>
                <a:ea typeface="Calibri" charset="0"/>
                <a:cs typeface="Calibri" charset="0"/>
              </a:rPr>
              <a:t>., </a:t>
            </a:r>
            <a:r>
              <a:rPr lang="en-US" sz="800" i="1" dirty="0" smtClean="0">
                <a:latin typeface="Calibri" charset="0"/>
                <a:ea typeface="Calibri" charset="0"/>
                <a:cs typeface="Calibri" charset="0"/>
              </a:rPr>
              <a:t>Anti-C1q </a:t>
            </a:r>
            <a:r>
              <a:rPr lang="en-US" sz="800" i="1" dirty="0">
                <a:latin typeface="Calibri" charset="0"/>
                <a:ea typeface="Calibri" charset="0"/>
                <a:cs typeface="Calibri" charset="0"/>
              </a:rPr>
              <a:t>Antibodies in Nephritis: Correlation between </a:t>
            </a:r>
            <a:r>
              <a:rPr lang="en-US" sz="800" i="1" dirty="0" err="1">
                <a:latin typeface="Calibri" charset="0"/>
                <a:ea typeface="Calibri" charset="0"/>
                <a:cs typeface="Calibri" charset="0"/>
              </a:rPr>
              <a:t>Titres</a:t>
            </a:r>
            <a:r>
              <a:rPr lang="en-US" sz="800" i="1" dirty="0">
                <a:latin typeface="Calibri" charset="0"/>
                <a:ea typeface="Calibri" charset="0"/>
                <a:cs typeface="Calibri" charset="0"/>
              </a:rPr>
              <a:t> and Renal Disease Activity and Positive Predictive Value in Systemic Lupus Erythematosus.</a:t>
            </a:r>
            <a:r>
              <a:rPr lang="en-US" sz="800" dirty="0">
                <a:latin typeface="Calibri" charset="0"/>
                <a:ea typeface="Calibri" charset="0"/>
                <a:cs typeface="Calibri" charset="0"/>
              </a:rPr>
              <a:t> </a:t>
            </a:r>
            <a:r>
              <a:rPr lang="en-US" sz="800" dirty="0" smtClean="0">
                <a:latin typeface="Calibri" charset="0"/>
                <a:ea typeface="Calibri" charset="0"/>
                <a:cs typeface="Calibri" charset="0"/>
              </a:rPr>
              <a:t>2005; Bock</a:t>
            </a:r>
            <a:r>
              <a:rPr lang="en-US" sz="800" dirty="0">
                <a:latin typeface="Calibri" charset="0"/>
                <a:ea typeface="Calibri" charset="0"/>
                <a:cs typeface="Calibri" charset="0"/>
              </a:rPr>
              <a:t>, M. , </a:t>
            </a:r>
            <a:r>
              <a:rPr lang="en-US" sz="800" i="1" dirty="0">
                <a:latin typeface="Calibri" charset="0"/>
                <a:ea typeface="Calibri" charset="0"/>
                <a:cs typeface="Calibri" charset="0"/>
              </a:rPr>
              <a:t>et al</a:t>
            </a:r>
            <a:r>
              <a:rPr lang="en-US" sz="800" dirty="0">
                <a:latin typeface="Calibri" charset="0"/>
                <a:ea typeface="Calibri" charset="0"/>
                <a:cs typeface="Calibri" charset="0"/>
              </a:rPr>
              <a:t>., </a:t>
            </a:r>
            <a:r>
              <a:rPr lang="en-US" sz="800" i="1" dirty="0" smtClean="0">
                <a:latin typeface="Calibri" charset="0"/>
                <a:ea typeface="Calibri" charset="0"/>
                <a:cs typeface="Calibri" charset="0"/>
              </a:rPr>
              <a:t>Anti-C1q </a:t>
            </a:r>
            <a:r>
              <a:rPr lang="en-US" sz="800" i="1" dirty="0">
                <a:latin typeface="Calibri" charset="0"/>
                <a:ea typeface="Calibri" charset="0"/>
                <a:cs typeface="Calibri" charset="0"/>
              </a:rPr>
              <a:t>Antibodies as a Follow-up Marker in </a:t>
            </a:r>
            <a:r>
              <a:rPr lang="en-US" sz="800" i="1" dirty="0" err="1">
                <a:latin typeface="Calibri" charset="0"/>
                <a:ea typeface="Calibri" charset="0"/>
                <a:cs typeface="Calibri" charset="0"/>
              </a:rPr>
              <a:t>Sle</a:t>
            </a:r>
            <a:r>
              <a:rPr lang="en-US" sz="800" i="1" dirty="0">
                <a:latin typeface="Calibri" charset="0"/>
                <a:ea typeface="Calibri" charset="0"/>
                <a:cs typeface="Calibri" charset="0"/>
              </a:rPr>
              <a:t> Patients.</a:t>
            </a:r>
            <a:r>
              <a:rPr lang="en-US" sz="800" dirty="0">
                <a:latin typeface="Calibri" charset="0"/>
                <a:ea typeface="Calibri" charset="0"/>
                <a:cs typeface="Calibri" charset="0"/>
              </a:rPr>
              <a:t> </a:t>
            </a:r>
            <a:r>
              <a:rPr lang="en-US" sz="800" dirty="0" smtClean="0">
                <a:latin typeface="Calibri" charset="0"/>
                <a:ea typeface="Calibri" charset="0"/>
                <a:cs typeface="Calibri" charset="0"/>
              </a:rPr>
              <a:t>2015; </a:t>
            </a:r>
            <a:r>
              <a:rPr lang="en-US" sz="800" dirty="0" err="1" smtClean="0">
                <a:latin typeface="Calibri" charset="0"/>
                <a:ea typeface="Calibri" charset="0"/>
                <a:cs typeface="Calibri" charset="0"/>
              </a:rPr>
              <a:t>Magro-Checa</a:t>
            </a:r>
            <a:r>
              <a:rPr lang="en-US" sz="800" dirty="0">
                <a:latin typeface="Calibri" charset="0"/>
                <a:ea typeface="Calibri" charset="0"/>
                <a:cs typeface="Calibri" charset="0"/>
              </a:rPr>
              <a:t>, C. , </a:t>
            </a:r>
            <a:r>
              <a:rPr lang="en-US" sz="800" i="1" dirty="0">
                <a:latin typeface="Calibri" charset="0"/>
                <a:ea typeface="Calibri" charset="0"/>
                <a:cs typeface="Calibri" charset="0"/>
              </a:rPr>
              <a:t>et al</a:t>
            </a:r>
            <a:r>
              <a:rPr lang="en-US" sz="800" dirty="0">
                <a:latin typeface="Calibri" charset="0"/>
                <a:ea typeface="Calibri" charset="0"/>
                <a:cs typeface="Calibri" charset="0"/>
              </a:rPr>
              <a:t>., </a:t>
            </a:r>
            <a:r>
              <a:rPr lang="en-US" sz="800" i="1" dirty="0" smtClean="0">
                <a:latin typeface="Calibri" charset="0"/>
                <a:ea typeface="Calibri" charset="0"/>
                <a:cs typeface="Calibri" charset="0"/>
              </a:rPr>
              <a:t>Complement </a:t>
            </a:r>
            <a:r>
              <a:rPr lang="en-US" sz="800" i="1" dirty="0">
                <a:latin typeface="Calibri" charset="0"/>
                <a:ea typeface="Calibri" charset="0"/>
                <a:cs typeface="Calibri" charset="0"/>
              </a:rPr>
              <a:t>Levels and Anti-C1q Autoantibodies in Patients with Neuropsychiatric Systemic Lupus Erythematosus.</a:t>
            </a:r>
            <a:r>
              <a:rPr lang="en-US" sz="800" dirty="0">
                <a:latin typeface="Calibri" charset="0"/>
                <a:ea typeface="Calibri" charset="0"/>
                <a:cs typeface="Calibri" charset="0"/>
              </a:rPr>
              <a:t> </a:t>
            </a:r>
            <a:r>
              <a:rPr lang="en-US" sz="800" dirty="0" smtClean="0">
                <a:latin typeface="Calibri" charset="0"/>
                <a:ea typeface="Calibri" charset="0"/>
                <a:cs typeface="Calibri" charset="0"/>
              </a:rPr>
              <a:t>2016</a:t>
            </a:r>
            <a:r>
              <a:rPr lang="en-US" sz="800" dirty="0">
                <a:latin typeface="Calibri" charset="0"/>
                <a:ea typeface="Calibri" charset="0"/>
                <a:cs typeface="Calibri" charset="0"/>
              </a:rPr>
              <a:t>. </a:t>
            </a:r>
          </a:p>
        </p:txBody>
      </p:sp>
    </p:spTree>
    <p:extLst>
      <p:ext uri="{BB962C8B-B14F-4D97-AF65-F5344CB8AC3E}">
        <p14:creationId xmlns:p14="http://schemas.microsoft.com/office/powerpoint/2010/main" val="331874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53" y="0"/>
            <a:ext cx="8690247" cy="996950"/>
          </a:xfrm>
        </p:spPr>
        <p:txBody>
          <a:bodyPr anchor="ctr"/>
          <a:lstStyle/>
          <a:p>
            <a:r>
              <a:rPr lang="en-US" b="1" dirty="0" smtClean="0">
                <a:solidFill>
                  <a:schemeClr val="accent1">
                    <a:lumMod val="75000"/>
                  </a:schemeClr>
                </a:solidFill>
                <a:latin typeface="Calibri" charset="0"/>
                <a:ea typeface="Calibri" charset="0"/>
                <a:cs typeface="Calibri" charset="0"/>
              </a:rPr>
              <a:t>Assay calibration &amp; performance</a:t>
            </a:r>
            <a:endParaRPr lang="en-US" b="1" dirty="0">
              <a:solidFill>
                <a:schemeClr val="accent1">
                  <a:lumMod val="75000"/>
                </a:schemeClr>
              </a:solidFill>
              <a:latin typeface="Calibri" charset="0"/>
              <a:ea typeface="Calibri" charset="0"/>
              <a:cs typeface="Calibri" charset="0"/>
            </a:endParaRPr>
          </a:p>
        </p:txBody>
      </p:sp>
      <p:sp>
        <p:nvSpPr>
          <p:cNvPr id="7" name="Content Placeholder 6"/>
          <p:cNvSpPr>
            <a:spLocks noGrp="1"/>
          </p:cNvSpPr>
          <p:nvPr>
            <p:ph sz="half" idx="2"/>
          </p:nvPr>
        </p:nvSpPr>
        <p:spPr>
          <a:xfrm>
            <a:off x="4622528" y="996950"/>
            <a:ext cx="4413968" cy="4808314"/>
          </a:xfrm>
        </p:spPr>
        <p:txBody>
          <a:bodyPr/>
          <a:lstStyle/>
          <a:p>
            <a:pPr>
              <a:buFont typeface="Courier New" charset="0"/>
              <a:buChar char="o"/>
            </a:pPr>
            <a:r>
              <a:rPr lang="en-US" sz="2400" dirty="0" smtClean="0">
                <a:latin typeface="Calibri" charset="0"/>
                <a:ea typeface="Calibri" charset="0"/>
                <a:cs typeface="Calibri" charset="0"/>
              </a:rPr>
              <a:t>Cut off value provided by manufacturer 15 U/mL</a:t>
            </a:r>
          </a:p>
          <a:p>
            <a:pPr lvl="1">
              <a:buFont typeface="Courier New" charset="0"/>
              <a:buChar char="o"/>
            </a:pPr>
            <a:r>
              <a:rPr lang="en-US" sz="2000" dirty="0" smtClean="0">
                <a:latin typeface="Calibri" charset="0"/>
                <a:ea typeface="Calibri" charset="0"/>
                <a:cs typeface="Calibri" charset="0"/>
              </a:rPr>
              <a:t>  Internal calibrators provided in the kit</a:t>
            </a:r>
            <a:endParaRPr lang="en-US" sz="1600" dirty="0" smtClean="0">
              <a:latin typeface="Calibri" charset="0"/>
              <a:ea typeface="Calibri" charset="0"/>
              <a:cs typeface="Calibri" charset="0"/>
            </a:endParaRPr>
          </a:p>
          <a:p>
            <a:pPr lvl="1">
              <a:buFont typeface="Courier New" charset="0"/>
              <a:buChar char="o"/>
            </a:pPr>
            <a:r>
              <a:rPr lang="en-US" sz="2000" dirty="0" smtClean="0">
                <a:latin typeface="Calibri" charset="0"/>
                <a:ea typeface="Calibri" charset="0"/>
                <a:cs typeface="Calibri" charset="0"/>
              </a:rPr>
              <a:t>  Positive and negative controls</a:t>
            </a:r>
          </a:p>
          <a:p>
            <a:pPr lvl="2">
              <a:buFont typeface="Courier New" charset="0"/>
              <a:buChar char="o"/>
            </a:pPr>
            <a:r>
              <a:rPr lang="en-US" sz="1600" dirty="0" smtClean="0">
                <a:latin typeface="Calibri" charset="0"/>
                <a:ea typeface="Calibri" charset="0"/>
                <a:cs typeface="Calibri" charset="0"/>
              </a:rPr>
              <a:t>  Expected ranges 4.0 – 7.9 U/mL &amp; 118 – 233 U/mL</a:t>
            </a:r>
          </a:p>
          <a:p>
            <a:pPr>
              <a:buFont typeface="Courier New" charset="0"/>
              <a:buChar char="o"/>
            </a:pPr>
            <a:r>
              <a:rPr lang="en-US" sz="2400" dirty="0" smtClean="0">
                <a:latin typeface="Calibri" charset="0"/>
                <a:ea typeface="Calibri" charset="0"/>
                <a:cs typeface="Calibri" charset="0"/>
              </a:rPr>
              <a:t>Positive control performed within range</a:t>
            </a:r>
          </a:p>
          <a:p>
            <a:pPr>
              <a:buFont typeface="Courier New" charset="0"/>
              <a:buChar char="o"/>
            </a:pPr>
            <a:r>
              <a:rPr lang="en-US" sz="2400" dirty="0" smtClean="0">
                <a:latin typeface="Calibri" charset="0"/>
                <a:ea typeface="Calibri" charset="0"/>
                <a:cs typeface="Calibri" charset="0"/>
              </a:rPr>
              <a:t>Negative control average 9.9 U/mL</a:t>
            </a:r>
          </a:p>
        </p:txBody>
      </p:sp>
      <p:sp>
        <p:nvSpPr>
          <p:cNvPr id="8" name="TextBox 7"/>
          <p:cNvSpPr txBox="1"/>
          <p:nvPr/>
        </p:nvSpPr>
        <p:spPr>
          <a:xfrm>
            <a:off x="468313" y="5877272"/>
            <a:ext cx="4031679" cy="677108"/>
          </a:xfrm>
          <a:prstGeom prst="rect">
            <a:avLst/>
          </a:prstGeom>
          <a:noFill/>
        </p:spPr>
        <p:txBody>
          <a:bodyPr wrap="square" rtlCol="0">
            <a:spAutoFit/>
          </a:bodyPr>
          <a:lstStyle/>
          <a:p>
            <a:r>
              <a:rPr lang="en-US" sz="1000" dirty="0">
                <a:solidFill>
                  <a:schemeClr val="accent1">
                    <a:lumMod val="75000"/>
                  </a:schemeClr>
                </a:solidFill>
                <a:latin typeface="Calibri" charset="0"/>
                <a:ea typeface="Calibri" charset="0"/>
                <a:cs typeface="Calibri" charset="0"/>
              </a:rPr>
              <a:t>A four-parameter logistic standard curve </a:t>
            </a:r>
            <a:r>
              <a:rPr lang="en-US" sz="1000" dirty="0" smtClean="0">
                <a:solidFill>
                  <a:schemeClr val="accent1">
                    <a:lumMod val="75000"/>
                  </a:schemeClr>
                </a:solidFill>
                <a:latin typeface="Calibri" charset="0"/>
                <a:ea typeface="Calibri" charset="0"/>
                <a:cs typeface="Calibri" charset="0"/>
              </a:rPr>
              <a:t>over </a:t>
            </a:r>
            <a:r>
              <a:rPr lang="en-US" sz="1000" dirty="0">
                <a:solidFill>
                  <a:schemeClr val="accent1">
                    <a:lumMod val="75000"/>
                  </a:schemeClr>
                </a:solidFill>
                <a:latin typeface="Calibri" charset="0"/>
                <a:ea typeface="Calibri" charset="0"/>
                <a:cs typeface="Calibri" charset="0"/>
              </a:rPr>
              <a:t>the range of 5, 25, 100 and 400 U/ml (mean ± standard deviation of optical density values).</a:t>
            </a:r>
          </a:p>
          <a:p>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8313" y="996950"/>
            <a:ext cx="4042354" cy="4808314"/>
          </a:xfrm>
        </p:spPr>
      </p:pic>
    </p:spTree>
    <p:extLst>
      <p:ext uri="{BB962C8B-B14F-4D97-AF65-F5344CB8AC3E}">
        <p14:creationId xmlns:p14="http://schemas.microsoft.com/office/powerpoint/2010/main" val="1742260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53" y="0"/>
            <a:ext cx="8690247" cy="996950"/>
          </a:xfrm>
        </p:spPr>
        <p:txBody>
          <a:bodyPr anchor="ctr"/>
          <a:lstStyle/>
          <a:p>
            <a:r>
              <a:rPr lang="en-US" b="1" dirty="0" smtClean="0">
                <a:solidFill>
                  <a:schemeClr val="accent1">
                    <a:lumMod val="75000"/>
                  </a:schemeClr>
                </a:solidFill>
                <a:latin typeface="Calibri" charset="0"/>
                <a:ea typeface="Calibri" charset="0"/>
                <a:cs typeface="Calibri" charset="0"/>
              </a:rPr>
              <a:t>Distribution of </a:t>
            </a:r>
            <a:r>
              <a:rPr lang="en-US" b="1" dirty="0">
                <a:solidFill>
                  <a:schemeClr val="accent1">
                    <a:lumMod val="75000"/>
                  </a:schemeClr>
                </a:solidFill>
                <a:latin typeface="Calibri" charset="0"/>
                <a:ea typeface="Calibri" charset="0"/>
                <a:cs typeface="Calibri" charset="0"/>
                <a:sym typeface="Symbol" charset="2"/>
              </a:rPr>
              <a:t></a:t>
            </a:r>
            <a:r>
              <a:rPr lang="en-US" b="1" dirty="0">
                <a:solidFill>
                  <a:schemeClr val="accent1">
                    <a:lumMod val="75000"/>
                  </a:schemeClr>
                </a:solidFill>
                <a:latin typeface="Calibri" charset="0"/>
                <a:ea typeface="Calibri" charset="0"/>
                <a:cs typeface="Calibri" charset="0"/>
              </a:rPr>
              <a:t>C1q ab </a:t>
            </a:r>
            <a:r>
              <a:rPr lang="en-US" b="1" dirty="0" smtClean="0">
                <a:solidFill>
                  <a:schemeClr val="accent1">
                    <a:lumMod val="75000"/>
                  </a:schemeClr>
                </a:solidFill>
                <a:latin typeface="Calibri" charset="0"/>
                <a:ea typeface="Calibri" charset="0"/>
                <a:cs typeface="Calibri" charset="0"/>
              </a:rPr>
              <a:t>serum concentrations</a:t>
            </a:r>
            <a:endParaRPr lang="en-US" b="1" dirty="0">
              <a:solidFill>
                <a:schemeClr val="accent1">
                  <a:lumMod val="75000"/>
                </a:schemeClr>
              </a:solidFill>
              <a:latin typeface="Calibri" charset="0"/>
              <a:ea typeface="Calibri" charset="0"/>
              <a:cs typeface="Calibri" charset="0"/>
            </a:endParaRPr>
          </a:p>
        </p:txBody>
      </p:sp>
      <p:sp>
        <p:nvSpPr>
          <p:cNvPr id="6" name="TextBox 5"/>
          <p:cNvSpPr txBox="1"/>
          <p:nvPr/>
        </p:nvSpPr>
        <p:spPr>
          <a:xfrm>
            <a:off x="4572000" y="2440691"/>
            <a:ext cx="4572000" cy="2308324"/>
          </a:xfrm>
          <a:prstGeom prst="rect">
            <a:avLst/>
          </a:prstGeom>
          <a:noFill/>
        </p:spPr>
        <p:txBody>
          <a:bodyPr wrap="square" rtlCol="0">
            <a:spAutoFit/>
          </a:bodyPr>
          <a:lstStyle/>
          <a:p>
            <a:pPr marL="342900" indent="-342900">
              <a:buClr>
                <a:schemeClr val="accent1"/>
              </a:buClr>
              <a:buFont typeface="Courier New" charset="0"/>
              <a:buChar char="o"/>
            </a:pPr>
            <a:r>
              <a:rPr lang="en-US" sz="2400" dirty="0" smtClean="0">
                <a:latin typeface="Calibri" charset="0"/>
                <a:ea typeface="Calibri" charset="0"/>
                <a:cs typeface="Calibri" charset="0"/>
              </a:rPr>
              <a:t>Frequency </a:t>
            </a:r>
            <a:r>
              <a:rPr lang="en-US" sz="2400" dirty="0">
                <a:latin typeface="Calibri" charset="0"/>
                <a:ea typeface="Calibri" charset="0"/>
                <a:cs typeface="Calibri" charset="0"/>
              </a:rPr>
              <a:t>distribution of the </a:t>
            </a:r>
            <a:r>
              <a:rPr lang="en-US" sz="2400" dirty="0" smtClean="0">
                <a:latin typeface="Calibri" charset="0"/>
                <a:ea typeface="Calibri" charset="0"/>
                <a:cs typeface="Calibri" charset="0"/>
              </a:rPr>
              <a:t>      </a:t>
            </a:r>
            <a:r>
              <a:rPr lang="en-US" sz="2400" dirty="0" smtClean="0">
                <a:latin typeface="Calibri" charset="0"/>
                <a:ea typeface="Calibri" charset="0"/>
                <a:cs typeface="Calibri" charset="0"/>
                <a:sym typeface="Symbol" charset="2"/>
              </a:rPr>
              <a:t></a:t>
            </a:r>
            <a:r>
              <a:rPr lang="en-US" sz="2400" dirty="0" smtClean="0">
                <a:latin typeface="Calibri" charset="0"/>
                <a:ea typeface="Calibri" charset="0"/>
                <a:cs typeface="Calibri" charset="0"/>
              </a:rPr>
              <a:t>C1q ab for SLE patients and controls respectively (mean concentrations - </a:t>
            </a:r>
            <a:r>
              <a:rPr lang="en-US" sz="2400" dirty="0" smtClean="0">
                <a:latin typeface="Calibri" charset="0"/>
                <a:ea typeface="Calibri" charset="0"/>
                <a:cs typeface="Calibri" charset="0"/>
                <a:sym typeface="Symbol" charset="2"/>
              </a:rPr>
              <a:t></a:t>
            </a:r>
            <a:r>
              <a:rPr lang="en-US" sz="2400" dirty="0" smtClean="0">
                <a:latin typeface="Calibri" charset="0"/>
                <a:ea typeface="Calibri" charset="0"/>
                <a:cs typeface="Calibri" charset="0"/>
              </a:rPr>
              <a:t>C1q ab SLE patients: 54.70 U/mL; controls: 12.84 U/mL).</a:t>
            </a:r>
            <a:endParaRPr lang="en-US" sz="2400" dirty="0">
              <a:latin typeface="Calibri" charset="0"/>
              <a:ea typeface="Calibri" charset="0"/>
              <a:cs typeface="Calibri"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649" y="908720"/>
            <a:ext cx="4248199" cy="5372266"/>
          </a:xfrm>
          <a:prstGeom prst="rect">
            <a:avLst/>
          </a:prstGeom>
        </p:spPr>
      </p:pic>
      <p:sp>
        <p:nvSpPr>
          <p:cNvPr id="15" name="TextBox 14"/>
          <p:cNvSpPr txBox="1"/>
          <p:nvPr/>
        </p:nvSpPr>
        <p:spPr>
          <a:xfrm>
            <a:off x="4572000" y="1094485"/>
            <a:ext cx="4407436" cy="830997"/>
          </a:xfrm>
          <a:prstGeom prst="rect">
            <a:avLst/>
          </a:prstGeom>
          <a:noFill/>
        </p:spPr>
        <p:txBody>
          <a:bodyPr wrap="square" rtlCol="0">
            <a:spAutoFit/>
          </a:bodyPr>
          <a:lstStyle/>
          <a:p>
            <a:pPr marL="285750" indent="-285750">
              <a:buClr>
                <a:schemeClr val="accent1"/>
              </a:buClr>
              <a:buFont typeface="Courier New" charset="0"/>
              <a:buChar char="o"/>
            </a:pPr>
            <a:r>
              <a:rPr lang="en-US" sz="2400" dirty="0" smtClean="0">
                <a:latin typeface="Calibri" charset="0"/>
                <a:ea typeface="Calibri" charset="0"/>
                <a:cs typeface="Calibri" charset="0"/>
              </a:rPr>
              <a:t>Non-Gaussian distribution of aC1q ab concentrations</a:t>
            </a:r>
            <a:endParaRPr lang="en-US" sz="2400" dirty="0">
              <a:latin typeface="Calibri" charset="0"/>
              <a:ea typeface="Calibri" charset="0"/>
              <a:cs typeface="Calibri" charset="0"/>
            </a:endParaRPr>
          </a:p>
        </p:txBody>
      </p:sp>
    </p:spTree>
    <p:extLst>
      <p:ext uri="{BB962C8B-B14F-4D97-AF65-F5344CB8AC3E}">
        <p14:creationId xmlns:p14="http://schemas.microsoft.com/office/powerpoint/2010/main" val="1928807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53" y="0"/>
            <a:ext cx="8690247" cy="996950"/>
          </a:xfrm>
        </p:spPr>
        <p:txBody>
          <a:bodyPr anchor="ctr"/>
          <a:lstStyle/>
          <a:p>
            <a:r>
              <a:rPr lang="en-US" b="1" dirty="0" smtClean="0">
                <a:solidFill>
                  <a:schemeClr val="accent1">
                    <a:lumMod val="75000"/>
                  </a:schemeClr>
                </a:solidFill>
                <a:latin typeface="Calibri" charset="0"/>
                <a:ea typeface="Calibri" charset="0"/>
                <a:cs typeface="Calibri" charset="0"/>
              </a:rPr>
              <a:t>Discrimination of </a:t>
            </a:r>
            <a:r>
              <a:rPr lang="en-US" b="1" smtClean="0">
                <a:solidFill>
                  <a:schemeClr val="accent1">
                    <a:lumMod val="75000"/>
                  </a:schemeClr>
                </a:solidFill>
                <a:latin typeface="Calibri" charset="0"/>
                <a:ea typeface="Calibri" charset="0"/>
                <a:cs typeface="Calibri" charset="0"/>
              </a:rPr>
              <a:t>disease groups </a:t>
            </a:r>
            <a:r>
              <a:rPr lang="en-US" b="1" dirty="0" smtClean="0">
                <a:solidFill>
                  <a:schemeClr val="accent1">
                    <a:lumMod val="75000"/>
                  </a:schemeClr>
                </a:solidFill>
                <a:latin typeface="Calibri" charset="0"/>
                <a:ea typeface="Calibri" charset="0"/>
                <a:cs typeface="Calibri" charset="0"/>
              </a:rPr>
              <a:t>by [anti-C1q ab]</a:t>
            </a:r>
            <a:endParaRPr lang="en-US" b="1" dirty="0">
              <a:solidFill>
                <a:schemeClr val="accent1">
                  <a:lumMod val="75000"/>
                </a:schemeClr>
              </a:solidFill>
              <a:latin typeface="Calibri" charset="0"/>
              <a:ea typeface="Calibri" charset="0"/>
              <a:cs typeface="Calibri" charset="0"/>
            </a:endParaRPr>
          </a:p>
        </p:txBody>
      </p:sp>
      <p:sp>
        <p:nvSpPr>
          <p:cNvPr id="11" name="Content Placeholder 10"/>
          <p:cNvSpPr>
            <a:spLocks noGrp="1"/>
          </p:cNvSpPr>
          <p:nvPr>
            <p:ph sz="half" idx="2"/>
          </p:nvPr>
        </p:nvSpPr>
        <p:spPr>
          <a:xfrm>
            <a:off x="4899082" y="1335162"/>
            <a:ext cx="4038600" cy="1889299"/>
          </a:xfrm>
        </p:spPr>
        <p:txBody>
          <a:bodyPr/>
          <a:lstStyle/>
          <a:p>
            <a:pPr>
              <a:buFont typeface="Courier New" charset="0"/>
              <a:buChar char="o"/>
            </a:pPr>
            <a:r>
              <a:rPr lang="en-US" sz="2400" dirty="0" smtClean="0">
                <a:latin typeface="Calibri" charset="0"/>
                <a:ea typeface="Calibri" charset="0"/>
                <a:cs typeface="Calibri" charset="0"/>
              </a:rPr>
              <a:t>Three control subjects positive</a:t>
            </a:r>
          </a:p>
          <a:p>
            <a:pPr marL="714375" lvl="2" indent="-266700">
              <a:spcBef>
                <a:spcPct val="30000"/>
              </a:spcBef>
              <a:buClr>
                <a:schemeClr val="accent1"/>
              </a:buClr>
              <a:buFont typeface="Courier New" charset="0"/>
              <a:buChar char="o"/>
            </a:pPr>
            <a:r>
              <a:rPr lang="en-US" dirty="0">
                <a:latin typeface="Calibri" charset="0"/>
                <a:ea typeface="Calibri" charset="0"/>
                <a:cs typeface="Calibri" charset="0"/>
              </a:rPr>
              <a:t>Unknown reasons</a:t>
            </a:r>
          </a:p>
          <a:p>
            <a:pPr>
              <a:buFont typeface="Courier New" charset="0"/>
              <a:buChar char="o"/>
            </a:pPr>
            <a:endParaRPr lang="en-US" sz="2400" dirty="0" smtClean="0">
              <a:latin typeface="Calibri" charset="0"/>
              <a:ea typeface="Calibri" charset="0"/>
              <a:cs typeface="Calibri" charset="0"/>
            </a:endParaRPr>
          </a:p>
          <a:p>
            <a:pPr>
              <a:buFont typeface="Courier New" charset="0"/>
              <a:buChar char="o"/>
            </a:pPr>
            <a:endParaRPr lang="en-US" sz="2400" dirty="0">
              <a:latin typeface="Calibri" charset="0"/>
              <a:ea typeface="Calibri" charset="0"/>
              <a:cs typeface="Calibri"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313" y="836711"/>
            <a:ext cx="3605911" cy="5323011"/>
          </a:xfrm>
          <a:prstGeom prst="rect">
            <a:avLst/>
          </a:prstGeom>
        </p:spPr>
      </p:pic>
      <p:sp>
        <p:nvSpPr>
          <p:cNvPr id="14" name="TextBox 13"/>
          <p:cNvSpPr txBox="1"/>
          <p:nvPr/>
        </p:nvSpPr>
        <p:spPr>
          <a:xfrm>
            <a:off x="4852515" y="2543106"/>
            <a:ext cx="4131733" cy="1200329"/>
          </a:xfrm>
          <a:prstGeom prst="rect">
            <a:avLst/>
          </a:prstGeom>
          <a:noFill/>
        </p:spPr>
        <p:txBody>
          <a:bodyPr wrap="square" rtlCol="0">
            <a:spAutoFit/>
          </a:bodyPr>
          <a:lstStyle/>
          <a:p>
            <a:pPr marL="285750" indent="-285750">
              <a:buClr>
                <a:schemeClr val="accent1"/>
              </a:buClr>
              <a:buFont typeface="Courier New" charset="0"/>
              <a:buChar char="o"/>
            </a:pPr>
            <a:r>
              <a:rPr lang="en-US" sz="2400" dirty="0">
                <a:latin typeface="Calibri" charset="0"/>
                <a:ea typeface="Calibri" charset="0"/>
                <a:cs typeface="Calibri" charset="0"/>
              </a:rPr>
              <a:t>Clear discrimination between disease &amp; non-disease group</a:t>
            </a:r>
          </a:p>
          <a:p>
            <a:endParaRPr lang="en-US" sz="2400" dirty="0">
              <a:latin typeface="Calibri" charset="0"/>
              <a:ea typeface="Calibri" charset="0"/>
              <a:cs typeface="Calibri" charset="0"/>
            </a:endParaRPr>
          </a:p>
        </p:txBody>
      </p:sp>
      <p:sp>
        <p:nvSpPr>
          <p:cNvPr id="16" name="TextBox 15"/>
          <p:cNvSpPr txBox="1"/>
          <p:nvPr/>
        </p:nvSpPr>
        <p:spPr>
          <a:xfrm>
            <a:off x="4899082" y="4221088"/>
            <a:ext cx="4123266" cy="2308324"/>
          </a:xfrm>
          <a:prstGeom prst="rect">
            <a:avLst/>
          </a:prstGeom>
          <a:noFill/>
        </p:spPr>
        <p:txBody>
          <a:bodyPr wrap="square" rtlCol="0">
            <a:spAutoFit/>
          </a:bodyPr>
          <a:lstStyle/>
          <a:p>
            <a:pPr marL="285750" indent="-285750">
              <a:buClr>
                <a:schemeClr val="accent1"/>
              </a:buClr>
              <a:buFont typeface="Courier New" charset="0"/>
              <a:buChar char="o"/>
            </a:pPr>
            <a:r>
              <a:rPr lang="en-US" sz="2400" dirty="0">
                <a:latin typeface="Calibri" charset="0"/>
                <a:ea typeface="Calibri" charset="0"/>
                <a:cs typeface="Calibri" charset="0"/>
              </a:rPr>
              <a:t>Ranking of anti-C1q </a:t>
            </a:r>
            <a:r>
              <a:rPr lang="en-US" sz="2400" dirty="0" smtClean="0">
                <a:latin typeface="Calibri" charset="0"/>
                <a:ea typeface="Calibri" charset="0"/>
                <a:cs typeface="Calibri" charset="0"/>
              </a:rPr>
              <a:t>ab concentrations </a:t>
            </a:r>
            <a:r>
              <a:rPr lang="en-US" sz="2400" dirty="0">
                <a:latin typeface="Calibri" charset="0"/>
                <a:ea typeface="Calibri" charset="0"/>
                <a:cs typeface="Calibri" charset="0"/>
              </a:rPr>
              <a:t>and means of ranks ± 95% CI (Mann Whitney rank test analysis </a:t>
            </a:r>
            <a:r>
              <a:rPr lang="en-US" sz="2400" i="1" dirty="0">
                <a:latin typeface="Calibri" charset="0"/>
                <a:ea typeface="Calibri" charset="0"/>
                <a:cs typeface="Calibri" charset="0"/>
              </a:rPr>
              <a:t>p</a:t>
            </a:r>
            <a:r>
              <a:rPr lang="en-US" sz="2400" dirty="0">
                <a:latin typeface="Calibri" charset="0"/>
                <a:ea typeface="Calibri" charset="0"/>
                <a:cs typeface="Calibri" charset="0"/>
              </a:rPr>
              <a:t>≤0.0001).  </a:t>
            </a:r>
          </a:p>
          <a:p>
            <a:endParaRPr lang="en-US" sz="2400" dirty="0">
              <a:latin typeface="Calibri" charset="0"/>
              <a:ea typeface="Calibri" charset="0"/>
              <a:cs typeface="Calibri" charset="0"/>
            </a:endParaRPr>
          </a:p>
        </p:txBody>
      </p:sp>
      <p:grpSp>
        <p:nvGrpSpPr>
          <p:cNvPr id="17" name="Group 16"/>
          <p:cNvGrpSpPr/>
          <p:nvPr/>
        </p:nvGrpSpPr>
        <p:grpSpPr>
          <a:xfrm>
            <a:off x="4367960" y="1028635"/>
            <a:ext cx="4482303" cy="3028942"/>
            <a:chOff x="4599100" y="797768"/>
            <a:chExt cx="4482303" cy="3028942"/>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9100" y="797768"/>
              <a:ext cx="4482303" cy="3028942"/>
            </a:xfrm>
            <a:prstGeom prst="rect">
              <a:avLst/>
            </a:prstGeom>
          </p:spPr>
        </p:pic>
        <p:cxnSp>
          <p:nvCxnSpPr>
            <p:cNvPr id="12" name="Straight Connector 11"/>
            <p:cNvCxnSpPr/>
            <p:nvPr/>
          </p:nvCxnSpPr>
          <p:spPr>
            <a:xfrm>
              <a:off x="6171292" y="1278052"/>
              <a:ext cx="151216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84168" y="908720"/>
              <a:ext cx="1512168" cy="369332"/>
            </a:xfrm>
            <a:prstGeom prst="rect">
              <a:avLst/>
            </a:prstGeom>
            <a:noFill/>
          </p:spPr>
          <p:txBody>
            <a:bodyPr wrap="square" rtlCol="0">
              <a:spAutoFit/>
            </a:bodyPr>
            <a:lstStyle/>
            <a:p>
              <a:pPr algn="ctr"/>
              <a:r>
                <a:rPr lang="en-US" dirty="0" smtClean="0"/>
                <a:t>****</a:t>
              </a:r>
              <a:endParaRPr lang="en-US" dirty="0"/>
            </a:p>
          </p:txBody>
        </p:sp>
      </p:grpSp>
    </p:spTree>
    <p:extLst>
      <p:ext uri="{BB962C8B-B14F-4D97-AF65-F5344CB8AC3E}">
        <p14:creationId xmlns:p14="http://schemas.microsoft.com/office/powerpoint/2010/main" val="19858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p:bldP spid="16" grpId="0"/>
    </p:bldLst>
  </p:timing>
</p:sld>
</file>

<file path=ppt/theme/theme1.xml><?xml version="1.0" encoding="utf-8"?>
<a:theme xmlns:a="http://schemas.openxmlformats.org/drawingml/2006/main" name="curtin2010-PP2003">
  <a:themeElements>
    <a:clrScheme name="Default Design 13">
      <a:dk1>
        <a:srgbClr val="333333"/>
      </a:dk1>
      <a:lt1>
        <a:srgbClr val="FFFFFF"/>
      </a:lt1>
      <a:dk2>
        <a:srgbClr val="666666"/>
      </a:dk2>
      <a:lt2>
        <a:srgbClr val="969696"/>
      </a:lt2>
      <a:accent1>
        <a:srgbClr val="CC9900"/>
      </a:accent1>
      <a:accent2>
        <a:srgbClr val="333399"/>
      </a:accent2>
      <a:accent3>
        <a:srgbClr val="FFFFFF"/>
      </a:accent3>
      <a:accent4>
        <a:srgbClr val="2A2A2A"/>
      </a:accent4>
      <a:accent5>
        <a:srgbClr val="E2CAAA"/>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666666"/>
        </a:dk2>
        <a:lt2>
          <a:srgbClr val="969696"/>
        </a:lt2>
        <a:accent1>
          <a:srgbClr val="CC9900"/>
        </a:accent1>
        <a:accent2>
          <a:srgbClr val="333399"/>
        </a:accent2>
        <a:accent3>
          <a:srgbClr val="FFFFFF"/>
        </a:accent3>
        <a:accent4>
          <a:srgbClr val="2A2A2A"/>
        </a:accent4>
        <a:accent5>
          <a:srgbClr val="E2C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curtin2010-PP2007-3</Template>
  <TotalTime>8364</TotalTime>
  <Words>4575</Words>
  <Application>Microsoft Office PowerPoint</Application>
  <PresentationFormat>On-screen Show (4:3)</PresentationFormat>
  <Paragraphs>519</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curtin2010-PP2003</vt:lpstr>
      <vt:lpstr>Anti-C1q Antibodies Concentrations by Elisa in Systemic Lupus Erythematosus</vt:lpstr>
      <vt:lpstr>Systemic Lupus Erythematosus (SLE) - Overview</vt:lpstr>
      <vt:lpstr>Systemic Lupus Erythematosus (SLE) - Overview</vt:lpstr>
      <vt:lpstr>Systemic Lupus Erythematosus (SLE) - Overview</vt:lpstr>
      <vt:lpstr>How are aC1q ab generated? </vt:lpstr>
      <vt:lpstr>Rationale: Anti-C1q antibodies as a diagnostic tool?</vt:lpstr>
      <vt:lpstr>Assay calibration &amp; performance</vt:lpstr>
      <vt:lpstr>Distribution of C1q ab serum concentrations</vt:lpstr>
      <vt:lpstr>Discrimination of disease groups by [anti-C1q ab]</vt:lpstr>
      <vt:lpstr>Results Assay Specificity &amp; Sensitivity</vt:lpstr>
      <vt:lpstr>Correlations with other laboratory parameters</vt:lpstr>
      <vt:lpstr>Heat Maps:  Relating aC1q ab with disease severity</vt:lpstr>
      <vt:lpstr>Conclusions</vt:lpstr>
      <vt:lpstr>Acknowledgements</vt:lpstr>
      <vt:lpstr>Contingency table for test outcomes</vt:lpstr>
      <vt:lpstr>PowerPoint Presentation</vt:lpstr>
      <vt:lpstr>Bulhmann Elisa Kit </vt:lpstr>
      <vt:lpstr>PowerPoint Presentation</vt:lpstr>
      <vt:lpstr>PowerPoint Presentation</vt:lpstr>
    </vt:vector>
  </TitlesOfParts>
  <Company>Curtin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ONE-LINE TITLE</dc:title>
  <dc:creator>Hayley Gower</dc:creator>
  <cp:lastModifiedBy>Nivedita samalla</cp:lastModifiedBy>
  <cp:revision>85</cp:revision>
  <dcterms:created xsi:type="dcterms:W3CDTF">2017-02-03T06:44:56Z</dcterms:created>
  <dcterms:modified xsi:type="dcterms:W3CDTF">2017-07-04T08:26:09Z</dcterms:modified>
</cp:coreProperties>
</file>