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2"/>
  </p:sldMasterIdLst>
  <p:notesMasterIdLst>
    <p:notesMasterId r:id="rId17"/>
  </p:notesMasterIdLst>
  <p:handoutMasterIdLst>
    <p:handoutMasterId r:id="rId18"/>
  </p:handoutMasterIdLst>
  <p:sldIdLst>
    <p:sldId id="260" r:id="rId3"/>
    <p:sldId id="263" r:id="rId4"/>
    <p:sldId id="265" r:id="rId5"/>
    <p:sldId id="274" r:id="rId6"/>
    <p:sldId id="268" r:id="rId7"/>
    <p:sldId id="282" r:id="rId8"/>
    <p:sldId id="283" r:id="rId9"/>
    <p:sldId id="272" r:id="rId10"/>
    <p:sldId id="275" r:id="rId11"/>
    <p:sldId id="276" r:id="rId12"/>
    <p:sldId id="25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032" autoAdjust="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4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A251C-380D-40C3-916D-87999848640D}" type="datetimeFigureOut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38686-C003-4DD9-91AB-FE42C77990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43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89E82-5260-4A25-9037-9A6841D8FF0F}" type="datetimeFigureOut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FB1B6-7DB8-42D5-AA29-1ED5493270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018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0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801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B1B6-7DB8-42D5-AA29-1ED5493270AA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9FA-8946-4AB6-B074-D84083315D6A}" type="datetime1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636-3AE3-4695-9EA9-A56A8CE964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9FA-8946-4AB6-B074-D84083315D6A}" type="datetime1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636-3AE3-4695-9EA9-A56A8CE964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257800"/>
            <a:ext cx="6019800" cy="6771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40" tIns="45720" rIns="91440" bIns="45720" anchor="b" anchorCtr="0">
            <a:noAutofit/>
          </a:bodyPr>
          <a:lstStyle>
            <a:lvl1pPr algn="l">
              <a:defRPr sz="3600" b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953570"/>
            <a:ext cx="6019800" cy="542544"/>
          </a:xfrm>
          <a:effectLst/>
        </p:spPr>
        <p:txBody>
          <a:bodyPr lIns="91440" tIns="45720" rIns="91440" bIns="45720"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04800" y="3581400"/>
            <a:ext cx="5943600" cy="307777"/>
          </a:xfrm>
        </p:spPr>
        <p:txBody>
          <a:bodyPr wrap="square" anchor="ctr" anchorCtr="0">
            <a:spAutoFit/>
          </a:bodyPr>
          <a:lstStyle>
            <a:lvl1pPr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04800" y="3886200"/>
            <a:ext cx="5943600" cy="307777"/>
          </a:xfrm>
        </p:spPr>
        <p:txBody>
          <a:bodyPr wrap="square" anchor="ctr" anchorCtr="0">
            <a:spAutoFit/>
          </a:bodyPr>
          <a:lstStyle>
            <a:lvl1pPr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304800" y="4188023"/>
            <a:ext cx="5943600" cy="307777"/>
          </a:xfrm>
        </p:spPr>
        <p:txBody>
          <a:bodyPr wrap="square" anchor="ctr" anchorCtr="0">
            <a:spAutoFit/>
          </a:bodyPr>
          <a:lstStyle>
            <a:lvl1pPr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4800" y="4492823"/>
            <a:ext cx="5943600" cy="307777"/>
          </a:xfrm>
        </p:spPr>
        <p:txBody>
          <a:bodyPr wrap="square" anchor="ctr" anchorCtr="0">
            <a:spAutoFit/>
          </a:bodyPr>
          <a:lstStyle>
            <a:lvl1pPr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Picture Placeholder 18"/>
          <p:cNvSpPr>
            <a:spLocks noGrp="1" noChangeAspect="1"/>
          </p:cNvSpPr>
          <p:nvPr>
            <p:ph type="pic" sz="quarter" idx="14"/>
          </p:nvPr>
        </p:nvSpPr>
        <p:spPr>
          <a:xfrm>
            <a:off x="6781800" y="304800"/>
            <a:ext cx="2057400" cy="1371600"/>
          </a:xfrm>
          <a:prstGeom prst="roundRect">
            <a:avLst/>
          </a:prstGeom>
          <a:noFill/>
          <a:ln w="19050" cap="flat">
            <a:solidFill>
              <a:schemeClr val="bg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5" name="Picture Placeholder 18"/>
          <p:cNvSpPr>
            <a:spLocks noGrp="1" noChangeAspect="1"/>
          </p:cNvSpPr>
          <p:nvPr>
            <p:ph type="pic" sz="quarter" idx="15"/>
          </p:nvPr>
        </p:nvSpPr>
        <p:spPr>
          <a:xfrm>
            <a:off x="6781800" y="1938528"/>
            <a:ext cx="2057400" cy="1371600"/>
          </a:xfrm>
          <a:prstGeom prst="roundRect">
            <a:avLst/>
          </a:prstGeom>
          <a:noFill/>
          <a:ln w="19050" cap="flat">
            <a:solidFill>
              <a:schemeClr val="bg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6" name="Picture Placeholder 18"/>
          <p:cNvSpPr>
            <a:spLocks noGrp="1" noChangeAspect="1"/>
          </p:cNvSpPr>
          <p:nvPr>
            <p:ph type="pic" sz="quarter" idx="16"/>
          </p:nvPr>
        </p:nvSpPr>
        <p:spPr>
          <a:xfrm>
            <a:off x="6781800" y="3557016"/>
            <a:ext cx="2057400" cy="1371600"/>
          </a:xfrm>
          <a:prstGeom prst="roundRect">
            <a:avLst/>
          </a:prstGeom>
          <a:noFill/>
          <a:ln w="19050" cap="flat">
            <a:solidFill>
              <a:schemeClr val="bg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Picture Placeholder 18"/>
          <p:cNvSpPr>
            <a:spLocks noGrp="1" noChangeAspect="1"/>
          </p:cNvSpPr>
          <p:nvPr>
            <p:ph type="pic" sz="quarter" idx="17"/>
          </p:nvPr>
        </p:nvSpPr>
        <p:spPr>
          <a:xfrm>
            <a:off x="6781800" y="5181600"/>
            <a:ext cx="2057400" cy="1371600"/>
          </a:xfrm>
          <a:prstGeom prst="roundRect">
            <a:avLst/>
          </a:prstGeom>
          <a:noFill/>
          <a:ln w="19050" cap="flat">
            <a:solidFill>
              <a:schemeClr val="bg1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14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7543800" cy="5029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114299"/>
            <a:ext cx="6553200" cy="704088"/>
          </a:xfrm>
          <a:prstGeom prst="roundRect">
            <a:avLst>
              <a:gd name="adj" fmla="val 10174"/>
            </a:avLst>
          </a:prstGeom>
          <a:solidFill>
            <a:schemeClr val="bg1"/>
          </a:solidFill>
          <a:ln w="19050">
            <a:noFill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none"/>
        </p:style>
        <p:txBody>
          <a:bodyPr wrap="square" tIns="45720" bIns="45720" anchor="ctr" anchorCtr="0">
            <a:normAutofit/>
          </a:bodyPr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2" name="Picture Placeholder 11"/>
          <p:cNvSpPr>
            <a:spLocks noGrp="1" noChangeAspect="1"/>
          </p:cNvSpPr>
          <p:nvPr>
            <p:ph type="pic" sz="quarter" idx="13"/>
          </p:nvPr>
        </p:nvSpPr>
        <p:spPr>
          <a:xfrm>
            <a:off x="6830568" y="137160"/>
            <a:ext cx="1051560" cy="685800"/>
          </a:xfrm>
          <a:prstGeom prst="roundRect">
            <a:avLst/>
          </a:prstGeom>
          <a:ln w="19050">
            <a:solidFill>
              <a:schemeClr val="bg1"/>
            </a:solidFill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Picture Placeholder 11"/>
          <p:cNvSpPr>
            <a:spLocks noGrp="1" noChangeAspect="1"/>
          </p:cNvSpPr>
          <p:nvPr>
            <p:ph type="pic" sz="quarter" idx="14"/>
          </p:nvPr>
        </p:nvSpPr>
        <p:spPr>
          <a:xfrm>
            <a:off x="7991526" y="137160"/>
            <a:ext cx="1051560" cy="685800"/>
          </a:xfrm>
          <a:prstGeom prst="roundRect">
            <a:avLst/>
          </a:prstGeom>
          <a:ln w="19050">
            <a:solidFill>
              <a:schemeClr val="bg1"/>
            </a:solidFill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Picture Placeholder 11"/>
          <p:cNvSpPr>
            <a:spLocks noGrp="1" noChangeAspect="1"/>
          </p:cNvSpPr>
          <p:nvPr>
            <p:ph type="pic" sz="quarter" idx="15"/>
          </p:nvPr>
        </p:nvSpPr>
        <p:spPr>
          <a:xfrm>
            <a:off x="7991856" y="914400"/>
            <a:ext cx="1051560" cy="685800"/>
          </a:xfrm>
          <a:prstGeom prst="roundRect">
            <a:avLst/>
          </a:prstGeom>
          <a:ln w="19050">
            <a:solidFill>
              <a:schemeClr val="bg1"/>
            </a:solidFill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5" name="Picture Placeholder 11"/>
          <p:cNvSpPr>
            <a:spLocks noGrp="1" noChangeAspect="1"/>
          </p:cNvSpPr>
          <p:nvPr>
            <p:ph type="pic" sz="quarter" idx="16"/>
          </p:nvPr>
        </p:nvSpPr>
        <p:spPr>
          <a:xfrm>
            <a:off x="7991856" y="1719072"/>
            <a:ext cx="1051560" cy="685800"/>
          </a:xfrm>
          <a:prstGeom prst="roundRect">
            <a:avLst/>
          </a:prstGeom>
          <a:ln w="19050">
            <a:solidFill>
              <a:schemeClr val="bg1"/>
            </a:solidFill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9FA-8946-4AB6-B074-D84083315D6A}" type="datetime1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636-3AE3-4695-9EA9-A56A8CE964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9FA-8946-4AB6-B074-D84083315D6A}" type="datetime1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636-3AE3-4695-9EA9-A56A8CE964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5B69FA-8946-4AB6-B074-D84083315D6A}" type="datetime1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F58636-3AE3-4695-9EA9-A56A8CE964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E5B69FA-8946-4AB6-B074-D84083315D6A}" type="datetime1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FF58636-3AE3-4695-9EA9-A56A8CE964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9FA-8946-4AB6-B074-D84083315D6A}" type="datetime1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636-3AE3-4695-9EA9-A56A8CE964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9FA-8946-4AB6-B074-D84083315D6A}" type="datetime1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636-3AE3-4695-9EA9-A56A8CE964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69FA-8946-4AB6-B074-D84083315D6A}" type="datetime1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8636-3AE3-4695-9EA9-A56A8CE964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E5B69FA-8946-4AB6-B074-D84083315D6A}" type="datetime1">
              <a:rPr lang="en-US" smtClean="0"/>
              <a:pPr/>
              <a:t>9/22/2014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FF58636-3AE3-4695-9EA9-A56A8CE964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76000">
                <a:schemeClr val="accent2">
                  <a:lumMod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50" r:id="rId1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597039"/>
            <a:ext cx="6096000" cy="242970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A Theoretical Framework for Environmental Design Interventions to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Support Neurodegenerative Disease Management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Attila Lawrence, Professor of Interior Architecture and Design</a:t>
            </a:r>
          </a:p>
          <a:p>
            <a:r>
              <a:rPr lang="en-US" dirty="0" smtClean="0"/>
              <a:t>School of Architecture, University of Nevada, USA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"/>
            <a:ext cx="2243137" cy="154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9" y="223982"/>
            <a:ext cx="224313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852902"/>
            <a:ext cx="224313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505200"/>
            <a:ext cx="224313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8" y="5154468"/>
            <a:ext cx="224313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858001" y="679340"/>
            <a:ext cx="2007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KNOWLEDGE</a:t>
            </a:r>
          </a:p>
          <a:p>
            <a:pPr algn="ctr"/>
            <a:r>
              <a:rPr lang="en-US" b="1" dirty="0" smtClean="0">
                <a:solidFill>
                  <a:srgbClr val="FFC000"/>
                </a:solidFill>
              </a:rPr>
              <a:t>TRANSFER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21934" y="2311904"/>
            <a:ext cx="2079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KNOWLEDGE</a:t>
            </a:r>
          </a:p>
          <a:p>
            <a:pPr algn="ctr"/>
            <a:r>
              <a:rPr lang="en-US" b="1" dirty="0" smtClean="0">
                <a:solidFill>
                  <a:srgbClr val="FFC000"/>
                </a:solidFill>
              </a:rPr>
              <a:t>TRANSLATION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72611" y="3937394"/>
            <a:ext cx="1709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DESIGN</a:t>
            </a:r>
          </a:p>
          <a:p>
            <a:pPr algn="ctr"/>
            <a:r>
              <a:rPr lang="en-US" b="1" dirty="0" smtClean="0">
                <a:solidFill>
                  <a:srgbClr val="FFC000"/>
                </a:solidFill>
              </a:rPr>
              <a:t>PREMISE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96869" y="5536254"/>
            <a:ext cx="1660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DESIGN</a:t>
            </a:r>
          </a:p>
          <a:p>
            <a:pPr algn="ctr"/>
            <a:r>
              <a:rPr lang="en-US" b="1" dirty="0" smtClean="0">
                <a:solidFill>
                  <a:srgbClr val="FFC000"/>
                </a:solidFill>
              </a:rPr>
              <a:t>STRATEGY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24400"/>
          </a:xfrm>
        </p:spPr>
        <p:txBody>
          <a:bodyPr>
            <a:normAutofit fontScale="25000" lnSpcReduction="20000"/>
          </a:bodyPr>
          <a:lstStyle/>
          <a:p>
            <a:endParaRPr lang="en-US" sz="96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9600" i="1" dirty="0">
                <a:solidFill>
                  <a:schemeClr val="bg2"/>
                </a:solidFill>
              </a:rPr>
              <a:t>1	</a:t>
            </a:r>
            <a:r>
              <a:rPr lang="en-US" sz="9600" i="1" dirty="0" smtClean="0">
                <a:solidFill>
                  <a:schemeClr val="bg2"/>
                </a:solidFill>
              </a:rPr>
              <a:t>Delusions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9600" i="1" dirty="0" smtClean="0">
                <a:solidFill>
                  <a:schemeClr val="bg2"/>
                </a:solidFill>
              </a:rPr>
              <a:t>2	Hallucinations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9600" i="1" dirty="0" smtClean="0">
                <a:solidFill>
                  <a:schemeClr val="bg2"/>
                </a:solidFill>
              </a:rPr>
              <a:t>3	Agitation/Aggression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9600" i="1" dirty="0" smtClean="0">
                <a:solidFill>
                  <a:schemeClr val="bg2"/>
                </a:solidFill>
              </a:rPr>
              <a:t>4	Depression/ Dysphoria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9600" i="1" dirty="0" smtClean="0">
                <a:solidFill>
                  <a:schemeClr val="bg2"/>
                </a:solidFill>
              </a:rPr>
              <a:t>5	Anxiety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9600" i="1" dirty="0" smtClean="0">
                <a:solidFill>
                  <a:schemeClr val="bg2"/>
                </a:solidFill>
              </a:rPr>
              <a:t>6	Elation/Euphoria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9600" i="1" dirty="0" smtClean="0">
                <a:solidFill>
                  <a:schemeClr val="bg2"/>
                </a:solidFill>
              </a:rPr>
              <a:t>7	Apathy/Indifference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9600" i="1" dirty="0" smtClean="0">
                <a:solidFill>
                  <a:schemeClr val="bg2"/>
                </a:solidFill>
              </a:rPr>
              <a:t>8	Disinhibition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9600" i="1" dirty="0" smtClean="0">
                <a:solidFill>
                  <a:schemeClr val="bg2"/>
                </a:solidFill>
              </a:rPr>
              <a:t>9	Irritability/</a:t>
            </a:r>
            <a:r>
              <a:rPr lang="en-US" sz="9600" i="1" dirty="0" err="1" smtClean="0">
                <a:solidFill>
                  <a:schemeClr val="bg2"/>
                </a:solidFill>
              </a:rPr>
              <a:t>Lability</a:t>
            </a:r>
            <a:endParaRPr lang="en-US" sz="9600" i="1" dirty="0" smtClean="0">
              <a:solidFill>
                <a:schemeClr val="bg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9600" b="1" i="1" dirty="0" smtClean="0">
                <a:solidFill>
                  <a:srgbClr val="FFC000"/>
                </a:solidFill>
              </a:rPr>
              <a:t>10	Aberrant Motor Activity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9600" i="1" dirty="0" smtClean="0">
                <a:solidFill>
                  <a:schemeClr val="bg2"/>
                </a:solidFill>
              </a:rPr>
              <a:t>11	Sleeping And Nighttime Behavior Disorders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9600" i="1" dirty="0" smtClean="0">
                <a:solidFill>
                  <a:schemeClr val="bg2"/>
                </a:solidFill>
              </a:rPr>
              <a:t>12	Eating Disorders</a:t>
            </a:r>
          </a:p>
          <a:p>
            <a:pPr marL="0" indent="0">
              <a:buNone/>
            </a:pPr>
            <a:r>
              <a:rPr lang="en-US" sz="11200" dirty="0" smtClean="0"/>
              <a:t>	</a:t>
            </a:r>
            <a:r>
              <a:rPr lang="en-US" dirty="0" smtClean="0"/>
              <a:t>				</a:t>
            </a:r>
          </a:p>
          <a:p>
            <a:pPr marL="0" indent="0">
              <a:buNone/>
            </a:pPr>
            <a:endParaRPr lang="en-US" sz="29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9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600" dirty="0" smtClean="0">
                <a:solidFill>
                  <a:schemeClr val="bg1"/>
                </a:solidFill>
              </a:rPr>
              <a:t>				Adapted </a:t>
            </a:r>
            <a:r>
              <a:rPr lang="en-US" sz="5600" dirty="0">
                <a:solidFill>
                  <a:schemeClr val="bg1"/>
                </a:solidFill>
              </a:rPr>
              <a:t>from The Neuropsychiatric Inventory</a:t>
            </a:r>
          </a:p>
          <a:p>
            <a:pPr marL="0" indent="0">
              <a:buNone/>
            </a:pPr>
            <a:r>
              <a:rPr lang="en-US" sz="5600" dirty="0" smtClean="0">
                <a:solidFill>
                  <a:schemeClr val="bg1"/>
                </a:solidFill>
              </a:rPr>
              <a:t>				Jeffrey </a:t>
            </a:r>
            <a:r>
              <a:rPr lang="en-US" sz="5600" dirty="0">
                <a:solidFill>
                  <a:schemeClr val="bg1"/>
                </a:solidFill>
              </a:rPr>
              <a:t>L. Cummings, </a:t>
            </a:r>
            <a:r>
              <a:rPr lang="en-US" sz="5600" dirty="0" smtClean="0">
                <a:solidFill>
                  <a:schemeClr val="bg1"/>
                </a:solidFill>
              </a:rPr>
              <a:t>MD</a:t>
            </a:r>
            <a:endParaRPr lang="en-US" sz="5600" dirty="0">
              <a:solidFill>
                <a:schemeClr val="bg1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685800"/>
          </a:xfrm>
        </p:spPr>
        <p:txBody>
          <a:bodyPr/>
          <a:lstStyle/>
          <a:p>
            <a:r>
              <a:rPr lang="en-US" sz="2800" i="1" dirty="0">
                <a:solidFill>
                  <a:srgbClr val="FFC000"/>
                </a:solidFill>
              </a:rPr>
              <a:t>DEMENTIA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6116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274320" algn="l"/>
                <a:tab pos="457200" algn="l"/>
              </a:tabLst>
            </a:pPr>
            <a:r>
              <a:rPr lang="en-US" sz="2800" b="1" i="1" kern="1600" dirty="0" smtClean="0">
                <a:solidFill>
                  <a:srgbClr val="FFC000"/>
                </a:solidFill>
                <a:latin typeface="+mn-lt"/>
                <a:ea typeface="Times New Roman"/>
              </a:rPr>
              <a:t>      Aberrant Motor Behavior</a:t>
            </a:r>
            <a:r>
              <a:rPr lang="en-US" sz="2800" b="1" kern="1600" dirty="0">
                <a:solidFill>
                  <a:srgbClr val="FFC000"/>
                </a:solidFill>
                <a:latin typeface="+mn-lt"/>
                <a:ea typeface="Times New Roman"/>
              </a:rPr>
              <a:t> </a:t>
            </a:r>
            <a:endParaRPr lang="en-US" sz="2800" b="1" kern="1600" dirty="0">
              <a:solidFill>
                <a:srgbClr val="FFC000"/>
              </a:solidFill>
              <a:effectLst/>
              <a:latin typeface="+mn-lt"/>
              <a:ea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355336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1.1</a:t>
            </a:r>
            <a:r>
              <a:rPr lang="en-US" dirty="0">
                <a:solidFill>
                  <a:srgbClr val="FFC000"/>
                </a:solidFill>
              </a:rPr>
              <a:t>	PROBLEM BEHAVIOR 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</a:rPr>
              <a:t>•	agitation and irritability</a:t>
            </a:r>
          </a:p>
          <a:p>
            <a:pPr marL="109728" indent="0">
              <a:buNone/>
            </a:pPr>
            <a:r>
              <a:rPr lang="en-US" dirty="0">
                <a:solidFill>
                  <a:schemeClr val="bg1"/>
                </a:solidFill>
              </a:rPr>
              <a:t>• 	lack of concentration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rgbClr val="FFC000"/>
                </a:solidFill>
              </a:rPr>
              <a:t>difficulty with balance management and falls, postural instability</a:t>
            </a:r>
          </a:p>
          <a:p>
            <a:r>
              <a:rPr lang="en-US" dirty="0">
                <a:solidFill>
                  <a:schemeClr val="bg1"/>
                </a:solidFill>
              </a:rPr>
              <a:t>	restlessness</a:t>
            </a:r>
          </a:p>
          <a:p>
            <a:r>
              <a:rPr lang="en-US" dirty="0">
                <a:solidFill>
                  <a:schemeClr val="bg1"/>
                </a:solidFill>
              </a:rPr>
              <a:t>	wandering</a:t>
            </a:r>
          </a:p>
          <a:p>
            <a:r>
              <a:rPr lang="en-US" dirty="0">
                <a:solidFill>
                  <a:schemeClr val="bg1"/>
                </a:solidFill>
              </a:rPr>
              <a:t>	night wandering and confusion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rgbClr val="FFC000"/>
                </a:solidFill>
              </a:rPr>
              <a:t>slips and falls (common cause of injury and death among the elderly) </a:t>
            </a:r>
          </a:p>
          <a:p>
            <a:pPr marL="109728" indent="0">
              <a:buNone/>
            </a:pPr>
            <a:r>
              <a:rPr lang="en-US" dirty="0">
                <a:solidFill>
                  <a:srgbClr val="FFC000"/>
                </a:solidFill>
              </a:rPr>
              <a:t>1.2	ANTECEDENT HUMAN FACTORS</a:t>
            </a:r>
          </a:p>
          <a:p>
            <a:r>
              <a:rPr lang="en-US" dirty="0">
                <a:solidFill>
                  <a:schemeClr val="bg1"/>
                </a:solidFill>
              </a:rPr>
              <a:t>	aging process</a:t>
            </a:r>
          </a:p>
          <a:p>
            <a:r>
              <a:rPr lang="en-US" dirty="0">
                <a:solidFill>
                  <a:schemeClr val="bg1"/>
                </a:solidFill>
              </a:rPr>
              <a:t>	diminished physical functions</a:t>
            </a:r>
          </a:p>
          <a:p>
            <a:r>
              <a:rPr lang="en-US" dirty="0">
                <a:solidFill>
                  <a:schemeClr val="bg1"/>
                </a:solidFill>
              </a:rPr>
              <a:t>	muscle tension, stiffness or rigidity of the arms, legs, or trunk</a:t>
            </a:r>
          </a:p>
          <a:p>
            <a:r>
              <a:rPr lang="en-US" dirty="0">
                <a:solidFill>
                  <a:schemeClr val="bg1"/>
                </a:solidFill>
              </a:rPr>
              <a:t>	diminished psychological functions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rgbClr val="FFC000"/>
                </a:solidFill>
              </a:rPr>
              <a:t>retinal dysfunction (the increase of both contrast and brightness occurs</a:t>
            </a:r>
          </a:p>
          <a:p>
            <a:pPr lvl="2"/>
            <a:r>
              <a:rPr lang="en-US" dirty="0">
                <a:solidFill>
                  <a:srgbClr val="FFC000"/>
                </a:solidFill>
              </a:rPr>
              <a:t>in the image projected onto their retina)</a:t>
            </a:r>
          </a:p>
          <a:p>
            <a:r>
              <a:rPr lang="en-US" dirty="0">
                <a:solidFill>
                  <a:schemeClr val="bg1"/>
                </a:solidFill>
              </a:rPr>
              <a:t>	psychoactive drugs</a:t>
            </a:r>
          </a:p>
          <a:p>
            <a:pPr marL="109728" indent="0">
              <a:buNone/>
            </a:pPr>
            <a:r>
              <a:rPr lang="en-US" dirty="0">
                <a:solidFill>
                  <a:srgbClr val="FFC000"/>
                </a:solidFill>
              </a:rPr>
              <a:t>1.3	ANTECEDENT PHYSICAL ENVIRONMENTAL FACTORS</a:t>
            </a:r>
          </a:p>
          <a:p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rgbClr val="FFC000"/>
                </a:solidFill>
              </a:rPr>
              <a:t>lighting inappropriate to spatial function</a:t>
            </a:r>
          </a:p>
          <a:p>
            <a:r>
              <a:rPr lang="en-US" dirty="0">
                <a:solidFill>
                  <a:schemeClr val="bg1"/>
                </a:solidFill>
              </a:rPr>
              <a:t>	confusing surroundings</a:t>
            </a:r>
          </a:p>
          <a:p>
            <a:r>
              <a:rPr lang="en-US" dirty="0">
                <a:solidFill>
                  <a:schemeClr val="bg1"/>
                </a:solidFill>
              </a:rPr>
              <a:t>	excessive sensory stimulation </a:t>
            </a:r>
          </a:p>
          <a:p>
            <a:pPr marL="109728" indent="0">
              <a:buNone/>
            </a:pPr>
            <a:r>
              <a:rPr lang="en-US" dirty="0">
                <a:solidFill>
                  <a:srgbClr val="FFC000"/>
                </a:solidFill>
              </a:rPr>
              <a:t>1.4	ANTECEDENT SOCIAL ENVIRONMENTAL FACTORS</a:t>
            </a:r>
          </a:p>
          <a:p>
            <a:r>
              <a:rPr lang="en-US" dirty="0">
                <a:solidFill>
                  <a:schemeClr val="bg1"/>
                </a:solidFill>
              </a:rPr>
              <a:t>	excessive demands from family, friends, etc.</a:t>
            </a:r>
          </a:p>
          <a:p>
            <a:r>
              <a:rPr lang="en-US" dirty="0">
                <a:solidFill>
                  <a:schemeClr val="bg1"/>
                </a:solidFill>
              </a:rPr>
              <a:t>	distressing behavior of others </a:t>
            </a:r>
          </a:p>
          <a:p>
            <a:r>
              <a:rPr lang="en-US" dirty="0">
                <a:solidFill>
                  <a:schemeClr val="bg1"/>
                </a:solidFill>
              </a:rPr>
              <a:t>	loneliness/boredom and social </a:t>
            </a:r>
            <a:r>
              <a:rPr lang="en-US" dirty="0" smtClean="0">
                <a:solidFill>
                  <a:schemeClr val="bg1"/>
                </a:solidFill>
              </a:rPr>
              <a:t>isolation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b="1" i="1" kern="1600" dirty="0" smtClean="0">
                <a:solidFill>
                  <a:srgbClr val="FFC000"/>
                </a:solidFill>
                <a:latin typeface="+mn-lt"/>
                <a:ea typeface="Times New Roman"/>
              </a:rPr>
              <a:t>      Aberrant Motor Behavior</a:t>
            </a:r>
            <a:r>
              <a:rPr lang="en-US" sz="2800" b="1" kern="1600" dirty="0">
                <a:solidFill>
                  <a:srgbClr val="FFC000"/>
                </a:solidFill>
                <a:latin typeface="+mn-lt"/>
                <a:ea typeface="Times New Roman"/>
              </a:rPr>
              <a:t> </a:t>
            </a:r>
            <a:endParaRPr lang="en-US" sz="2800" b="1" kern="1600" dirty="0">
              <a:solidFill>
                <a:srgbClr val="FFC000"/>
              </a:solidFill>
              <a:effectLst/>
              <a:latin typeface="+mn-lt"/>
              <a:ea typeface="Times New Roman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325112"/>
          </a:xfrm>
        </p:spPr>
        <p:txBody>
          <a:bodyPr>
            <a:normAutofit/>
          </a:bodyPr>
          <a:lstStyle/>
          <a:p>
            <a:pPr marL="914400" marR="0" lvl="1" indent="-914400">
              <a:spcBef>
                <a:spcPts val="1200"/>
              </a:spcBef>
              <a:spcAft>
                <a:spcPts val="300"/>
              </a:spcAft>
              <a:buNone/>
              <a:tabLst>
                <a:tab pos="422910" algn="l"/>
                <a:tab pos="457200" algn="l"/>
              </a:tabLst>
            </a:pPr>
            <a:r>
              <a:rPr lang="en-US" sz="1500" b="1" dirty="0" smtClean="0">
                <a:solidFill>
                  <a:srgbClr val="FFC000"/>
                </a:solidFill>
                <a:ea typeface="Times New Roman"/>
              </a:rPr>
              <a:t>1.5</a:t>
            </a:r>
            <a:r>
              <a:rPr lang="en-US" sz="1500" b="1" dirty="0" smtClean="0">
                <a:solidFill>
                  <a:schemeClr val="bg1"/>
                </a:solidFill>
                <a:ea typeface="Times New Roman"/>
              </a:rPr>
              <a:t>	</a:t>
            </a:r>
            <a:r>
              <a:rPr lang="en-US" sz="1500" b="1" dirty="0" smtClean="0">
                <a:ea typeface="Times New Roman"/>
              </a:rPr>
              <a:t>		</a:t>
            </a:r>
            <a:r>
              <a:rPr lang="en-US" sz="1500" b="1" dirty="0" smtClean="0">
                <a:solidFill>
                  <a:srgbClr val="FFC000"/>
                </a:solidFill>
                <a:ea typeface="Times New Roman"/>
              </a:rPr>
              <a:t>DESIGN </a:t>
            </a:r>
            <a:r>
              <a:rPr lang="en-US" sz="1500" b="1" dirty="0">
                <a:solidFill>
                  <a:srgbClr val="FFC000"/>
                </a:solidFill>
                <a:ea typeface="Times New Roman"/>
              </a:rPr>
              <a:t>PREMISE</a:t>
            </a:r>
          </a:p>
          <a:p>
            <a:pPr marL="914400" lvl="0" indent="-914400">
              <a:spcBef>
                <a:spcPts val="0"/>
              </a:spcBef>
              <a:buFont typeface="Arial"/>
              <a:buChar char="•"/>
            </a:pPr>
            <a:r>
              <a:rPr lang="en-US" sz="1500" dirty="0">
                <a:solidFill>
                  <a:schemeClr val="bg1"/>
                </a:solidFill>
                <a:ea typeface="Times New Roman"/>
                <a:cs typeface="Times New Roman"/>
              </a:rPr>
              <a:t>under daylight condition older adults take more confident steps</a:t>
            </a:r>
          </a:p>
          <a:p>
            <a:pPr marL="914400" lvl="0" indent="-914400">
              <a:spcBef>
                <a:spcPts val="0"/>
              </a:spcBef>
              <a:buFont typeface="Arial"/>
              <a:buChar char="•"/>
            </a:pPr>
            <a:r>
              <a:rPr lang="en-US" sz="1500" dirty="0">
                <a:solidFill>
                  <a:schemeClr val="bg1"/>
                </a:solidFill>
                <a:ea typeface="Times New Roman"/>
                <a:cs typeface="Times New Roman"/>
              </a:rPr>
              <a:t>under nightlight condition adults take more cautious steps</a:t>
            </a:r>
          </a:p>
          <a:p>
            <a:pPr marL="914400" lvl="0" indent="-914400">
              <a:spcBef>
                <a:spcPts val="0"/>
              </a:spcBef>
              <a:buFont typeface="Arial"/>
              <a:buChar char="•"/>
            </a:pPr>
            <a:r>
              <a:rPr lang="en-US" sz="1500" dirty="0">
                <a:solidFill>
                  <a:schemeClr val="bg1"/>
                </a:solidFill>
                <a:ea typeface="Times New Roman"/>
                <a:cs typeface="Times New Roman"/>
              </a:rPr>
              <a:t>daylight equivalent lighting may help decrease risk of falling  </a:t>
            </a:r>
            <a:endParaRPr lang="en-US" sz="1500" dirty="0" smtClean="0">
              <a:solidFill>
                <a:schemeClr val="bg1"/>
              </a:solidFill>
              <a:ea typeface="Times New Roman"/>
              <a:cs typeface="Times New Roman"/>
            </a:endParaRPr>
          </a:p>
          <a:p>
            <a:pPr marL="914400" lvl="0" indent="-914400">
              <a:spcBef>
                <a:spcPts val="0"/>
              </a:spcBef>
              <a:buNone/>
              <a:tabLst>
                <a:tab pos="1025525" algn="l"/>
              </a:tabLst>
            </a:pPr>
            <a:r>
              <a:rPr lang="en-US" sz="1500" b="1" dirty="0" smtClean="0">
                <a:solidFill>
                  <a:srgbClr val="FFC000"/>
                </a:solidFill>
                <a:ea typeface="Times New Roman"/>
              </a:rPr>
              <a:t>1.6</a:t>
            </a:r>
            <a:r>
              <a:rPr lang="en-US" sz="1500" b="1" dirty="0" smtClean="0">
                <a:ea typeface="Times New Roman"/>
              </a:rPr>
              <a:t>	</a:t>
            </a:r>
            <a:r>
              <a:rPr lang="en-US" sz="1500" b="1" dirty="0" smtClean="0">
                <a:solidFill>
                  <a:srgbClr val="FFC000"/>
                </a:solidFill>
                <a:ea typeface="Times New Roman"/>
              </a:rPr>
              <a:t>DESIGN </a:t>
            </a:r>
            <a:r>
              <a:rPr lang="en-US" sz="1500" b="1" dirty="0">
                <a:solidFill>
                  <a:srgbClr val="FFC000"/>
                </a:solidFill>
                <a:ea typeface="Times New Roman"/>
              </a:rPr>
              <a:t>STRATEGY</a:t>
            </a:r>
          </a:p>
          <a:p>
            <a:pPr marL="914400" lvl="0" indent="-914400">
              <a:spcBef>
                <a:spcPts val="0"/>
              </a:spcBef>
              <a:buFont typeface="Arial"/>
              <a:buChar char="•"/>
            </a:pPr>
            <a:r>
              <a:rPr lang="en-US" sz="1500" dirty="0">
                <a:solidFill>
                  <a:schemeClr val="bg1"/>
                </a:solidFill>
                <a:ea typeface="Times New Roman"/>
                <a:cs typeface="Times New Roman"/>
              </a:rPr>
              <a:t>design fall preventive milieu that supports balance recovery</a:t>
            </a: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</a:pPr>
            <a:r>
              <a:rPr lang="en-US" sz="1500" dirty="0" smtClean="0">
                <a:solidFill>
                  <a:schemeClr val="bg1"/>
                </a:solidFill>
                <a:ea typeface="Times New Roman"/>
                <a:cs typeface="Times New Roman"/>
              </a:rPr>
              <a:t>specify </a:t>
            </a:r>
            <a:r>
              <a:rPr lang="en-US" sz="1500" dirty="0">
                <a:solidFill>
                  <a:schemeClr val="bg1"/>
                </a:solidFill>
                <a:ea typeface="Times New Roman"/>
                <a:cs typeface="Times New Roman"/>
              </a:rPr>
              <a:t>high intensity lighting with a highly correlated color temperature emitted by </a:t>
            </a:r>
            <a:r>
              <a:rPr lang="en-US" sz="1500" dirty="0" smtClean="0">
                <a:solidFill>
                  <a:schemeClr val="bg1"/>
                </a:solidFill>
                <a:ea typeface="Times New Roman"/>
                <a:cs typeface="Times New Roman"/>
              </a:rPr>
              <a:t>	ceiling-mounted </a:t>
            </a:r>
            <a:r>
              <a:rPr lang="en-US" sz="1500" dirty="0">
                <a:solidFill>
                  <a:schemeClr val="bg1"/>
                </a:solidFill>
                <a:ea typeface="Times New Roman"/>
                <a:cs typeface="Times New Roman"/>
              </a:rPr>
              <a:t>luminaires to positively influence restless behavior  </a:t>
            </a:r>
          </a:p>
          <a:p>
            <a:pPr marL="914400" lvl="0" indent="-914400">
              <a:spcBef>
                <a:spcPts val="0"/>
              </a:spcBef>
              <a:buFont typeface="Arial"/>
              <a:buChar char="•"/>
              <a:tabLst>
                <a:tab pos="400050" algn="l"/>
              </a:tabLst>
            </a:pPr>
            <a:r>
              <a:rPr lang="en-US" sz="1500" dirty="0" smtClean="0">
                <a:solidFill>
                  <a:schemeClr val="bg1"/>
                </a:solidFill>
                <a:ea typeface="Times New Roman"/>
                <a:cs typeface="Times New Roman"/>
              </a:rPr>
              <a:t>specify </a:t>
            </a:r>
            <a:r>
              <a:rPr lang="en-US" sz="1500" dirty="0">
                <a:solidFill>
                  <a:schemeClr val="bg1"/>
                </a:solidFill>
                <a:ea typeface="Times New Roman"/>
                <a:cs typeface="Times New Roman"/>
              </a:rPr>
              <a:t>floor surfaces to support traction</a:t>
            </a: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</a:pPr>
            <a:r>
              <a:rPr lang="en-US" sz="1500" dirty="0">
                <a:solidFill>
                  <a:schemeClr val="bg1"/>
                </a:solidFill>
                <a:ea typeface="Times New Roman"/>
                <a:cs typeface="Times New Roman"/>
              </a:rPr>
              <a:t>specify transitional floor surfaces to avoid abrupt changes in surface friction or </a:t>
            </a:r>
            <a:r>
              <a:rPr lang="en-US" sz="1500" dirty="0" smtClean="0">
                <a:solidFill>
                  <a:schemeClr val="bg1"/>
                </a:solidFill>
                <a:ea typeface="Times New Roman"/>
                <a:cs typeface="Times New Roman"/>
              </a:rPr>
              <a:t>	surface </a:t>
            </a:r>
            <a:r>
              <a:rPr lang="en-US" sz="1500" dirty="0">
                <a:solidFill>
                  <a:schemeClr val="bg1"/>
                </a:solidFill>
                <a:ea typeface="Times New Roman"/>
                <a:cs typeface="Times New Roman"/>
              </a:rPr>
              <a:t>heights</a:t>
            </a:r>
          </a:p>
          <a:p>
            <a:pPr marL="914400" lvl="0" indent="-914400">
              <a:spcBef>
                <a:spcPts val="0"/>
              </a:spcBef>
              <a:buFont typeface="Arial"/>
              <a:buChar char="•"/>
            </a:pPr>
            <a:r>
              <a:rPr lang="en-US" sz="1500" dirty="0">
                <a:solidFill>
                  <a:schemeClr val="bg1"/>
                </a:solidFill>
                <a:ea typeface="Times New Roman"/>
                <a:cs typeface="Times New Roman"/>
              </a:rPr>
              <a:t>integrate clear sight lines to spatial destinations</a:t>
            </a:r>
          </a:p>
          <a:p>
            <a:pPr marL="914400" lvl="0" indent="-914400">
              <a:spcBef>
                <a:spcPts val="0"/>
              </a:spcBef>
              <a:buFont typeface="Arial"/>
              <a:buChar char="•"/>
            </a:pPr>
            <a:r>
              <a:rPr lang="en-US" sz="1500" dirty="0">
                <a:solidFill>
                  <a:schemeClr val="bg1"/>
                </a:solidFill>
                <a:ea typeface="Times New Roman"/>
                <a:cs typeface="Times New Roman"/>
              </a:rPr>
              <a:t>specify contrasting colors to enhance depth perception </a:t>
            </a:r>
          </a:p>
          <a:p>
            <a:pPr marL="914400" lvl="0" indent="-914400">
              <a:spcBef>
                <a:spcPts val="0"/>
              </a:spcBef>
              <a:buNone/>
            </a:pPr>
            <a:r>
              <a:rPr lang="en-US" sz="1500" dirty="0">
                <a:solidFill>
                  <a:schemeClr val="bg1"/>
                </a:solidFill>
                <a:ea typeface="Times New Roman"/>
                <a:cs typeface="Times New Roman"/>
              </a:rPr>
              <a:t>	</a:t>
            </a:r>
            <a:r>
              <a:rPr lang="en-US" sz="1500" dirty="0" smtClean="0">
                <a:solidFill>
                  <a:schemeClr val="bg1"/>
                </a:solidFill>
                <a:ea typeface="Times New Roman"/>
                <a:cs typeface="Times New Roman"/>
              </a:rPr>
              <a:t>	integrate </a:t>
            </a:r>
            <a:r>
              <a:rPr lang="en-US" sz="1500" dirty="0">
                <a:solidFill>
                  <a:schemeClr val="bg1"/>
                </a:solidFill>
                <a:ea typeface="Times New Roman"/>
                <a:cs typeface="Times New Roman"/>
              </a:rPr>
              <a:t>combinations of daylight equivalent lighting (fluorescents) to </a:t>
            </a:r>
            <a:r>
              <a:rPr lang="en-US" sz="1500" dirty="0" smtClean="0">
                <a:solidFill>
                  <a:schemeClr val="bg1"/>
                </a:solidFill>
                <a:ea typeface="Times New Roman"/>
                <a:cs typeface="Times New Roman"/>
              </a:rPr>
              <a:t>	generate diffused </a:t>
            </a:r>
            <a:r>
              <a:rPr lang="en-US" sz="1500" dirty="0">
                <a:solidFill>
                  <a:schemeClr val="bg1"/>
                </a:solidFill>
                <a:ea typeface="Times New Roman"/>
                <a:cs typeface="Times New Roman"/>
              </a:rPr>
              <a:t>light and incandescent single point spot and flood </a:t>
            </a:r>
            <a:r>
              <a:rPr lang="en-US" sz="1500" dirty="0" smtClean="0">
                <a:solidFill>
                  <a:schemeClr val="bg1"/>
                </a:solidFill>
                <a:ea typeface="Times New Roman"/>
                <a:cs typeface="Times New Roman"/>
              </a:rPr>
              <a:t>	lighting </a:t>
            </a:r>
            <a:r>
              <a:rPr lang="en-US" sz="1500" dirty="0">
                <a:solidFill>
                  <a:schemeClr val="bg1"/>
                </a:solidFill>
                <a:ea typeface="Times New Roman"/>
                <a:cs typeface="Times New Roman"/>
              </a:rPr>
              <a:t>to enhance </a:t>
            </a:r>
            <a:r>
              <a:rPr lang="en-US" sz="1500" dirty="0" smtClean="0">
                <a:solidFill>
                  <a:schemeClr val="bg1"/>
                </a:solidFill>
                <a:ea typeface="Times New Roman"/>
                <a:cs typeface="Times New Roman"/>
              </a:rPr>
              <a:t>  color</a:t>
            </a:r>
            <a:r>
              <a:rPr lang="en-US" sz="1500" dirty="0">
                <a:solidFill>
                  <a:schemeClr val="bg1"/>
                </a:solidFill>
                <a:ea typeface="Times New Roman"/>
                <a:cs typeface="Times New Roman"/>
              </a:rPr>
              <a:t>, texture and form</a:t>
            </a:r>
          </a:p>
          <a:p>
            <a:pPr marL="1027113" indent="-102711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0231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85568" cy="1066800"/>
          </a:xfrm>
        </p:spPr>
        <p:txBody>
          <a:bodyPr/>
          <a:lstStyle/>
          <a:p>
            <a:r>
              <a:rPr lang="en-US" sz="2800" b="1" i="1" dirty="0" smtClean="0">
                <a:solidFill>
                  <a:srgbClr val="FFC000"/>
                </a:solidFill>
              </a:rPr>
              <a:t>Conclusion</a:t>
            </a:r>
            <a:endParaRPr lang="en-US" sz="2800" b="1" i="1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325112"/>
          </a:xfrm>
        </p:spPr>
        <p:txBody>
          <a:bodyPr>
            <a:normAutofit lnSpcReduction="10000"/>
          </a:bodyPr>
          <a:lstStyle/>
          <a:p>
            <a:pPr marL="566928" lvl="0" indent="-457200">
              <a:buClr>
                <a:srgbClr val="D2DA7A"/>
              </a:buClr>
              <a:buFont typeface="Wingdings" panose="05000000000000000000" pitchFamily="2" charset="2"/>
              <a:buChar char="v"/>
              <a:tabLst>
                <a:tab pos="573088" algn="l"/>
              </a:tabLst>
            </a:pPr>
            <a:r>
              <a:rPr lang="en-US" i="1" dirty="0">
                <a:solidFill>
                  <a:prstClr val="white"/>
                </a:solidFill>
              </a:rPr>
              <a:t>w</a:t>
            </a:r>
            <a:r>
              <a:rPr lang="en-US" i="1" dirty="0" smtClean="0">
                <a:solidFill>
                  <a:prstClr val="white"/>
                </a:solidFill>
              </a:rPr>
              <a:t>e spend </a:t>
            </a:r>
            <a:r>
              <a:rPr lang="en-US" i="1" dirty="0">
                <a:solidFill>
                  <a:prstClr val="white"/>
                </a:solidFill>
              </a:rPr>
              <a:t>approximately </a:t>
            </a:r>
            <a:r>
              <a:rPr lang="en-US" i="1" dirty="0" smtClean="0">
                <a:solidFill>
                  <a:prstClr val="white"/>
                </a:solidFill>
              </a:rPr>
              <a:t>90 </a:t>
            </a:r>
            <a:r>
              <a:rPr lang="en-US" i="1" dirty="0">
                <a:solidFill>
                  <a:prstClr val="white"/>
                </a:solidFill>
              </a:rPr>
              <a:t>% of </a:t>
            </a:r>
            <a:r>
              <a:rPr lang="en-US" i="1" dirty="0" smtClean="0">
                <a:solidFill>
                  <a:prstClr val="white"/>
                </a:solidFill>
              </a:rPr>
              <a:t>our time inside buildings *</a:t>
            </a:r>
          </a:p>
          <a:p>
            <a:pPr marL="109728" lvl="0" indent="0">
              <a:buClr>
                <a:srgbClr val="D2DA7A"/>
              </a:buClr>
              <a:buNone/>
              <a:tabLst>
                <a:tab pos="573088" algn="l"/>
              </a:tabLst>
            </a:pPr>
            <a:endParaRPr lang="en-US" i="1" dirty="0" smtClean="0">
              <a:solidFill>
                <a:prstClr val="white"/>
              </a:solidFill>
            </a:endParaRPr>
          </a:p>
          <a:p>
            <a:pPr marL="566928" lvl="0" indent="-457200">
              <a:buClr>
                <a:srgbClr val="D2DA7A"/>
              </a:buClr>
              <a:buFont typeface="Wingdings" panose="05000000000000000000" pitchFamily="2" charset="2"/>
              <a:buChar char="v"/>
              <a:tabLst>
                <a:tab pos="573088" algn="l"/>
              </a:tabLst>
            </a:pPr>
            <a:r>
              <a:rPr lang="en-US" i="1" dirty="0" smtClean="0">
                <a:solidFill>
                  <a:prstClr val="white"/>
                </a:solidFill>
              </a:rPr>
              <a:t>building interiors constitute </a:t>
            </a:r>
            <a:r>
              <a:rPr lang="en-US" i="1" dirty="0">
                <a:solidFill>
                  <a:prstClr val="white"/>
                </a:solidFill>
              </a:rPr>
              <a:t>a multisensory  experience from which the brain acquires and uses new and retained information to direct </a:t>
            </a:r>
            <a:r>
              <a:rPr lang="en-US" i="1" dirty="0" smtClean="0">
                <a:solidFill>
                  <a:prstClr val="white"/>
                </a:solidFill>
              </a:rPr>
              <a:t>behaviors **</a:t>
            </a:r>
          </a:p>
          <a:p>
            <a:pPr marL="109728" lvl="0" indent="0">
              <a:buClr>
                <a:srgbClr val="D2DA7A"/>
              </a:buClr>
              <a:buNone/>
              <a:tabLst>
                <a:tab pos="573088" algn="l"/>
              </a:tabLst>
            </a:pPr>
            <a:endParaRPr lang="en-US" i="1" dirty="0" smtClean="0">
              <a:solidFill>
                <a:prstClr val="white"/>
              </a:solidFill>
            </a:endParaRPr>
          </a:p>
          <a:p>
            <a:pPr marL="566928" lvl="0" indent="-457200">
              <a:buClr>
                <a:srgbClr val="D2DA7A"/>
              </a:buClr>
              <a:buFont typeface="Wingdings" panose="05000000000000000000" pitchFamily="2" charset="2"/>
              <a:buChar char="v"/>
              <a:tabLst>
                <a:tab pos="573088" algn="l"/>
              </a:tabLst>
            </a:pPr>
            <a:r>
              <a:rPr lang="en-US" i="1" dirty="0">
                <a:solidFill>
                  <a:prstClr val="white"/>
                </a:solidFill>
              </a:rPr>
              <a:t>neuroscience identifies and explains brain functions relevant to multisensory experience</a:t>
            </a:r>
          </a:p>
          <a:p>
            <a:pPr marL="566928" lvl="0" indent="-457200">
              <a:buClr>
                <a:srgbClr val="D2DA7A"/>
              </a:buClr>
              <a:buFont typeface="Wingdings" panose="05000000000000000000" pitchFamily="2" charset="2"/>
              <a:buChar char="v"/>
              <a:tabLst>
                <a:tab pos="573088" algn="l"/>
              </a:tabLst>
            </a:pPr>
            <a:endParaRPr lang="en-US" i="1" dirty="0" smtClean="0">
              <a:solidFill>
                <a:prstClr val="white"/>
              </a:solidFill>
            </a:endParaRPr>
          </a:p>
          <a:p>
            <a:pPr marL="109728" lvl="0" indent="0">
              <a:buClr>
                <a:srgbClr val="D2DA7A"/>
              </a:buClr>
              <a:buNone/>
              <a:tabLst>
                <a:tab pos="573088" algn="l"/>
              </a:tabLst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76800" y="5847604"/>
            <a:ext cx="3785332" cy="561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738188">
              <a:spcBef>
                <a:spcPts val="300"/>
              </a:spcBef>
              <a:buClr>
                <a:srgbClr val="D2DA7A"/>
              </a:buClr>
            </a:pPr>
            <a:r>
              <a:rPr lang="en-US" sz="1400" dirty="0" smtClean="0">
                <a:solidFill>
                  <a:prstClr val="white"/>
                </a:solidFill>
              </a:rPr>
              <a:t>* Environmental </a:t>
            </a:r>
            <a:r>
              <a:rPr lang="en-US" sz="1400" dirty="0">
                <a:solidFill>
                  <a:prstClr val="white"/>
                </a:solidFill>
              </a:rPr>
              <a:t>Protection Agency </a:t>
            </a:r>
            <a:endParaRPr lang="en-US" sz="1400" dirty="0" smtClean="0">
              <a:solidFill>
                <a:prstClr val="white"/>
              </a:solidFill>
            </a:endParaRPr>
          </a:p>
          <a:p>
            <a:pPr indent="738188">
              <a:spcBef>
                <a:spcPts val="300"/>
              </a:spcBef>
              <a:buClr>
                <a:srgbClr val="D2DA7A"/>
              </a:buClr>
            </a:pPr>
            <a:r>
              <a:rPr lang="en-US" sz="1400" dirty="0" smtClean="0">
                <a:solidFill>
                  <a:prstClr val="white"/>
                </a:solidFill>
              </a:rPr>
              <a:t>**  </a:t>
            </a:r>
            <a:r>
              <a:rPr lang="en-US" sz="1400" dirty="0">
                <a:solidFill>
                  <a:prstClr val="white"/>
                </a:solidFill>
              </a:rPr>
              <a:t>Thomas Albright, Salk Institute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9201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381000"/>
            <a:ext cx="8229600" cy="7371249"/>
          </a:xfrm>
        </p:spPr>
        <p:txBody>
          <a:bodyPr/>
          <a:lstStyle/>
          <a:p>
            <a:pPr marL="109728" lvl="0" indent="0">
              <a:buClr>
                <a:srgbClr val="D2DA7A"/>
              </a:buClr>
              <a:tabLst>
                <a:tab pos="573088" algn="l"/>
              </a:tabLst>
            </a:pPr>
            <a:endParaRPr lang="en-US" sz="2800" i="1" dirty="0" smtClean="0">
              <a:solidFill>
                <a:prstClr val="white"/>
              </a:solidFill>
            </a:endParaRPr>
          </a:p>
          <a:p>
            <a:pPr marL="566928" lvl="0" indent="-457200">
              <a:buClr>
                <a:srgbClr val="D2DA7A"/>
              </a:buClr>
              <a:buFont typeface="Wingdings" panose="05000000000000000000" pitchFamily="2" charset="2"/>
              <a:buChar char="v"/>
              <a:tabLst>
                <a:tab pos="573088" algn="l"/>
              </a:tabLst>
            </a:pPr>
            <a:r>
              <a:rPr lang="en-US" sz="2800" i="1" dirty="0">
                <a:solidFill>
                  <a:prstClr val="white"/>
                </a:solidFill>
              </a:rPr>
              <a:t>i</a:t>
            </a:r>
            <a:r>
              <a:rPr lang="en-US" sz="2800" i="1" dirty="0" smtClean="0">
                <a:solidFill>
                  <a:prstClr val="white"/>
                </a:solidFill>
              </a:rPr>
              <a:t>nterior design interfaces </a:t>
            </a:r>
            <a:r>
              <a:rPr lang="en-US" sz="2800" i="1" dirty="0">
                <a:solidFill>
                  <a:prstClr val="white"/>
                </a:solidFill>
              </a:rPr>
              <a:t>building performance with human performance</a:t>
            </a:r>
          </a:p>
          <a:p>
            <a:pPr marL="566928" lvl="0" indent="-457200">
              <a:buClr>
                <a:srgbClr val="D2DA7A"/>
              </a:buClr>
              <a:buFont typeface="Wingdings" panose="05000000000000000000" pitchFamily="2" charset="2"/>
              <a:buChar char="v"/>
              <a:tabLst>
                <a:tab pos="573088" algn="l"/>
              </a:tabLst>
            </a:pPr>
            <a:endParaRPr lang="en-US" sz="2800" dirty="0" smtClean="0">
              <a:solidFill>
                <a:prstClr val="white"/>
              </a:solidFill>
            </a:endParaRPr>
          </a:p>
          <a:p>
            <a:pPr marL="566928" lvl="0" indent="-457200">
              <a:buClr>
                <a:srgbClr val="D2DA7A"/>
              </a:buClr>
              <a:buFont typeface="Wingdings" panose="05000000000000000000" pitchFamily="2" charset="2"/>
              <a:buChar char="v"/>
              <a:tabLst>
                <a:tab pos="573088" algn="l"/>
              </a:tabLst>
            </a:pPr>
            <a:r>
              <a:rPr lang="en-US" sz="2800" i="1" dirty="0" smtClean="0">
                <a:solidFill>
                  <a:prstClr val="white"/>
                </a:solidFill>
              </a:rPr>
              <a:t>design </a:t>
            </a:r>
            <a:r>
              <a:rPr lang="en-US" sz="2800" i="1" dirty="0">
                <a:solidFill>
                  <a:prstClr val="white"/>
                </a:solidFill>
              </a:rPr>
              <a:t>intervention (vs. design interference)</a:t>
            </a:r>
          </a:p>
          <a:p>
            <a:pPr marL="109728" lvl="0" indent="0">
              <a:buClr>
                <a:srgbClr val="D2DA7A"/>
              </a:buClr>
              <a:tabLst>
                <a:tab pos="573088" algn="l"/>
              </a:tabLst>
            </a:pPr>
            <a:r>
              <a:rPr lang="en-US" sz="2800" i="1" dirty="0">
                <a:solidFill>
                  <a:prstClr val="white"/>
                </a:solidFill>
              </a:rPr>
              <a:t>	to support neurodegenerative disease 	management requires the transfer and 	translation of current knowledge to advance 	toward a </a:t>
            </a:r>
            <a:r>
              <a:rPr lang="en-US" sz="2800" i="1" dirty="0" smtClean="0">
                <a:solidFill>
                  <a:prstClr val="white"/>
                </a:solidFill>
              </a:rPr>
              <a:t>health care responsive 	methodological paradigm</a:t>
            </a:r>
            <a:endParaRPr lang="en-US" sz="2800" i="1" dirty="0">
              <a:solidFill>
                <a:prstClr val="white"/>
              </a:solidFill>
            </a:endParaRPr>
          </a:p>
          <a:p>
            <a:pPr marL="566928" lvl="0" indent="-457200">
              <a:buClr>
                <a:srgbClr val="D2DA7A"/>
              </a:buClr>
              <a:buFont typeface="Wingdings" panose="05000000000000000000" pitchFamily="2" charset="2"/>
              <a:buChar char="v"/>
              <a:tabLst>
                <a:tab pos="573088" algn="l"/>
              </a:tabLst>
            </a:pPr>
            <a:endParaRPr lang="en-US" sz="2800" dirty="0">
              <a:solidFill>
                <a:prstClr val="white"/>
              </a:solidFill>
            </a:endParaRPr>
          </a:p>
          <a:p>
            <a:pPr marL="109728" indent="0">
              <a:tabLst>
                <a:tab pos="573088" algn="l"/>
              </a:tabLst>
            </a:pPr>
            <a:endParaRPr lang="en-US" sz="2800" i="1" dirty="0">
              <a:solidFill>
                <a:prstClr val="white"/>
              </a:solidFill>
            </a:endParaRPr>
          </a:p>
          <a:p>
            <a:pPr marL="109728" indent="0">
              <a:tabLst>
                <a:tab pos="573088" algn="l"/>
              </a:tabLst>
            </a:pPr>
            <a:endParaRPr lang="en-US" sz="2800" i="1" dirty="0" smtClean="0">
              <a:solidFill>
                <a:prstClr val="white"/>
              </a:solidFill>
            </a:endParaRPr>
          </a:p>
          <a:p>
            <a:pPr marL="109728" indent="0">
              <a:tabLst>
                <a:tab pos="573088" algn="l"/>
              </a:tabLst>
            </a:pPr>
            <a:endParaRPr lang="en-US" sz="2800" i="1" dirty="0" smtClean="0">
              <a:solidFill>
                <a:prstClr val="white"/>
              </a:solidFill>
            </a:endParaRPr>
          </a:p>
          <a:p>
            <a:pPr marL="109728" indent="0">
              <a:tabLst>
                <a:tab pos="573088" algn="l"/>
              </a:tabLst>
            </a:pPr>
            <a:endParaRPr lang="en-US" sz="2800" i="1" dirty="0">
              <a:solidFill>
                <a:prstClr val="white"/>
              </a:solidFill>
            </a:endParaRPr>
          </a:p>
          <a:p>
            <a:pPr marL="109728" indent="0">
              <a:tabLst>
                <a:tab pos="573088" algn="l"/>
              </a:tabLst>
            </a:pPr>
            <a:r>
              <a:rPr lang="en-US" sz="2800" i="1" dirty="0" smtClean="0">
                <a:solidFill>
                  <a:prstClr val="white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64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25112"/>
          </a:xfrm>
        </p:spPr>
        <p:txBody>
          <a:bodyPr>
            <a:normAutofit fontScale="25000" lnSpcReduction="20000"/>
          </a:bodyPr>
          <a:lstStyle/>
          <a:p>
            <a:endParaRPr lang="en-US" sz="112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11200" i="1" dirty="0" smtClean="0">
                <a:solidFill>
                  <a:schemeClr val="bg2"/>
                </a:solidFill>
              </a:rPr>
              <a:t>U.S</a:t>
            </a:r>
            <a:r>
              <a:rPr lang="en-US" sz="11200" i="1" dirty="0">
                <a:solidFill>
                  <a:schemeClr val="bg2"/>
                </a:solidFill>
              </a:rPr>
              <a:t>. Population: </a:t>
            </a:r>
            <a:r>
              <a:rPr lang="en-US" sz="11200" i="1" dirty="0" smtClean="0">
                <a:solidFill>
                  <a:schemeClr val="bg2"/>
                </a:solidFill>
              </a:rPr>
              <a:t>311,000,000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11200" i="1" dirty="0" smtClean="0">
              <a:solidFill>
                <a:schemeClr val="bg2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11200" i="1" dirty="0" smtClean="0">
                <a:solidFill>
                  <a:schemeClr val="bg2"/>
                </a:solidFill>
              </a:rPr>
              <a:t>U.S</a:t>
            </a:r>
            <a:r>
              <a:rPr lang="en-US" sz="11200" i="1" dirty="0">
                <a:solidFill>
                  <a:schemeClr val="bg2"/>
                </a:solidFill>
              </a:rPr>
              <a:t>. Population age 45-64: </a:t>
            </a:r>
            <a:r>
              <a:rPr lang="en-US" sz="11200" i="1" dirty="0" smtClean="0">
                <a:solidFill>
                  <a:schemeClr val="bg2"/>
                </a:solidFill>
              </a:rPr>
              <a:t>82,800,000</a:t>
            </a:r>
          </a:p>
          <a:p>
            <a:pPr marL="0" indent="0">
              <a:buNone/>
            </a:pPr>
            <a:endParaRPr lang="en-US" sz="11200" i="1" dirty="0">
              <a:solidFill>
                <a:schemeClr val="bg2"/>
              </a:solidFill>
            </a:endParaRPr>
          </a:p>
          <a:p>
            <a:pPr marL="457200" lvl="0" indent="-457200">
              <a:buClr>
                <a:srgbClr val="D2DA7A"/>
              </a:buClr>
              <a:buFont typeface="Wingdings" panose="05000000000000000000" pitchFamily="2" charset="2"/>
              <a:buChar char="v"/>
            </a:pPr>
            <a:r>
              <a:rPr lang="en-US" sz="11200" i="1" dirty="0">
                <a:solidFill>
                  <a:srgbClr val="DDE9EC"/>
                </a:solidFill>
              </a:rPr>
              <a:t>U.S. Population age 65 and over: 41,400,000</a:t>
            </a:r>
          </a:p>
          <a:p>
            <a:pPr marL="0" indent="0">
              <a:buNone/>
            </a:pPr>
            <a:endParaRPr lang="en-US" sz="112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1200" b="1" i="1" dirty="0" smtClean="0">
                <a:solidFill>
                  <a:schemeClr val="bg2"/>
                </a:solidFill>
              </a:rPr>
              <a:t>Age </a:t>
            </a:r>
            <a:r>
              <a:rPr lang="en-US" sz="11200" b="1" i="1" dirty="0">
                <a:solidFill>
                  <a:schemeClr val="bg2"/>
                </a:solidFill>
              </a:rPr>
              <a:t>45 and over represents 40% </a:t>
            </a:r>
            <a:r>
              <a:rPr lang="en-US" sz="11200" b="1" i="1" dirty="0" smtClean="0">
                <a:solidFill>
                  <a:schemeClr val="bg2"/>
                </a:solidFill>
              </a:rPr>
              <a:t>of </a:t>
            </a:r>
            <a:r>
              <a:rPr lang="en-US" sz="11200" b="1" i="1" dirty="0">
                <a:solidFill>
                  <a:schemeClr val="bg2"/>
                </a:solidFill>
              </a:rPr>
              <a:t>the </a:t>
            </a:r>
            <a:r>
              <a:rPr lang="en-US" sz="11200" b="1" i="1" dirty="0" smtClean="0">
                <a:solidFill>
                  <a:schemeClr val="bg2"/>
                </a:solidFill>
              </a:rPr>
              <a:t>U.S. population </a:t>
            </a:r>
            <a:r>
              <a:rPr lang="en-US" sz="11200" dirty="0" smtClean="0"/>
              <a:t>	</a:t>
            </a:r>
            <a:r>
              <a:rPr lang="en-US" dirty="0" smtClean="0"/>
              <a:t>				</a:t>
            </a:r>
          </a:p>
          <a:p>
            <a:pPr marL="0" indent="0">
              <a:buNone/>
            </a:pPr>
            <a:endParaRPr lang="en-US" sz="29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9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600" dirty="0" smtClean="0">
                <a:solidFill>
                  <a:schemeClr val="bg1"/>
                </a:solidFill>
              </a:rPr>
              <a:t>					census.gov 2010</a:t>
            </a:r>
            <a:endParaRPr lang="en-US" sz="5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sz="5600" i="1" dirty="0" smtClean="0">
                <a:solidFill>
                  <a:srgbClr val="FFC000"/>
                </a:solidFill>
              </a:rPr>
              <a:t>Every day </a:t>
            </a:r>
            <a:r>
              <a:rPr lang="en-US" sz="5600" i="1" dirty="0">
                <a:solidFill>
                  <a:srgbClr val="FFC000"/>
                </a:solidFill>
              </a:rPr>
              <a:t>more </a:t>
            </a:r>
            <a:r>
              <a:rPr lang="en-US" sz="5600" i="1" dirty="0" smtClean="0">
                <a:solidFill>
                  <a:srgbClr val="FFC000"/>
                </a:solidFill>
              </a:rPr>
              <a:t>than 10,000 will </a:t>
            </a:r>
            <a:r>
              <a:rPr lang="en-US" sz="5600" i="1" dirty="0">
                <a:solidFill>
                  <a:srgbClr val="FFC000"/>
                </a:solidFill>
              </a:rPr>
              <a:t>reach the age of </a:t>
            </a:r>
            <a:r>
              <a:rPr lang="en-US" sz="5600" i="1" dirty="0" smtClean="0">
                <a:solidFill>
                  <a:srgbClr val="FFC000"/>
                </a:solidFill>
              </a:rPr>
              <a:t>65 </a:t>
            </a:r>
          </a:p>
          <a:p>
            <a:pPr marL="0" indent="0">
              <a:buNone/>
            </a:pPr>
            <a:r>
              <a:rPr lang="en-US" sz="5600" i="1" dirty="0" smtClean="0">
                <a:solidFill>
                  <a:srgbClr val="FFC000"/>
                </a:solidFill>
              </a:rPr>
              <a:t>Projected to occur every </a:t>
            </a:r>
            <a:r>
              <a:rPr lang="en-US" sz="5600" i="1" dirty="0">
                <a:solidFill>
                  <a:srgbClr val="FFC000"/>
                </a:solidFill>
              </a:rPr>
              <a:t>single day for the next </a:t>
            </a:r>
            <a:r>
              <a:rPr lang="en-US" sz="5600" i="1" dirty="0" smtClean="0">
                <a:solidFill>
                  <a:srgbClr val="FFC000"/>
                </a:solidFill>
              </a:rPr>
              <a:t>20 </a:t>
            </a:r>
            <a:r>
              <a:rPr lang="en-US" sz="5600" i="1" dirty="0">
                <a:solidFill>
                  <a:srgbClr val="FFC000"/>
                </a:solidFill>
              </a:rPr>
              <a:t>years</a:t>
            </a:r>
          </a:p>
          <a:p>
            <a:pPr marL="0" indent="0">
              <a:buNone/>
              <a:tabLst>
                <a:tab pos="4054475" algn="l"/>
              </a:tabLst>
            </a:pPr>
            <a:r>
              <a:rPr lang="en-US" dirty="0" smtClean="0"/>
              <a:t>							          					</a:t>
            </a:r>
            <a:r>
              <a:rPr lang="en-US" sz="5600" dirty="0" smtClean="0">
                <a:solidFill>
                  <a:schemeClr val="bg2"/>
                </a:solidFill>
              </a:rPr>
              <a:t>endoftheamericandream.com</a:t>
            </a:r>
            <a:endParaRPr lang="en-US" sz="5600" dirty="0">
              <a:solidFill>
                <a:schemeClr val="bg2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685800"/>
          </a:xfrm>
        </p:spPr>
        <p:txBody>
          <a:bodyPr/>
          <a:lstStyle/>
          <a:p>
            <a:r>
              <a:rPr lang="en-US" sz="2800" i="1" dirty="0">
                <a:solidFill>
                  <a:srgbClr val="FFC000"/>
                </a:solidFill>
              </a:rPr>
              <a:t>Facts and Futures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solidFill>
                  <a:srgbClr val="FFC000"/>
                </a:solidFill>
              </a:rPr>
              <a:t>U.S. Health </a:t>
            </a:r>
            <a:r>
              <a:rPr lang="en-US" sz="2800" i="1" dirty="0">
                <a:solidFill>
                  <a:srgbClr val="FFC000"/>
                </a:solidFill>
              </a:rPr>
              <a:t>Care Expenditures </a:t>
            </a:r>
            <a:r>
              <a:rPr lang="en-US" sz="2800" i="1" dirty="0" smtClean="0">
                <a:solidFill>
                  <a:srgbClr val="FFC000"/>
                </a:solidFill>
              </a:rPr>
              <a:t/>
            </a:r>
            <a:br>
              <a:rPr lang="en-US" sz="2800" i="1" dirty="0" smtClean="0">
                <a:solidFill>
                  <a:srgbClr val="FFC000"/>
                </a:solidFill>
              </a:rPr>
            </a:br>
            <a:r>
              <a:rPr lang="en-US" sz="2800" i="1" dirty="0" smtClean="0">
                <a:solidFill>
                  <a:srgbClr val="FFC000"/>
                </a:solidFill>
              </a:rPr>
              <a:t>18 </a:t>
            </a:r>
            <a:r>
              <a:rPr lang="en-US" sz="2800" i="1" dirty="0">
                <a:solidFill>
                  <a:srgbClr val="FFC000"/>
                </a:solidFill>
              </a:rPr>
              <a:t>% Gross of Domestic Product (GDP)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45" y="1600200"/>
            <a:ext cx="7424738" cy="4465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6308697"/>
            <a:ext cx="1471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whitehouse.gov</a:t>
            </a:r>
            <a:r>
              <a:rPr lang="en-US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5105400" y="6308696"/>
            <a:ext cx="35798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2012 - The Year In Healthcare, forbes.com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410200"/>
            <a:ext cx="8382000" cy="914400"/>
          </a:xfrm>
        </p:spPr>
        <p:txBody>
          <a:bodyPr>
            <a:normAutofit fontScale="47500" lnSpcReduction="20000"/>
          </a:bodyPr>
          <a:lstStyle/>
          <a:p>
            <a:pPr indent="738188"/>
            <a:r>
              <a:rPr lang="en-US" sz="1600" dirty="0"/>
              <a:t>				</a:t>
            </a:r>
            <a:endParaRPr lang="en-US" sz="1600" dirty="0" smtClean="0"/>
          </a:p>
          <a:p>
            <a:pPr indent="738188"/>
            <a:r>
              <a:rPr lang="en-US" sz="1600" dirty="0"/>
              <a:t>	</a:t>
            </a:r>
            <a:r>
              <a:rPr lang="en-US" sz="1600" dirty="0" smtClean="0"/>
              <a:t>		                           </a:t>
            </a:r>
          </a:p>
          <a:p>
            <a:pPr indent="738188"/>
            <a:r>
              <a:rPr lang="en-US" sz="1600" dirty="0" smtClean="0"/>
              <a:t>					</a:t>
            </a:r>
            <a:r>
              <a:rPr lang="en-US" sz="2600" dirty="0" smtClean="0"/>
              <a:t>Centers </a:t>
            </a:r>
            <a:r>
              <a:rPr lang="en-US" sz="2600" dirty="0"/>
              <a:t>for Disease Control and Prevention</a:t>
            </a:r>
          </a:p>
          <a:p>
            <a:pPr indent="738188"/>
            <a:r>
              <a:rPr lang="en-US" sz="2600" dirty="0" smtClean="0"/>
              <a:t>                                                                   		National </a:t>
            </a:r>
            <a:r>
              <a:rPr lang="en-US" sz="2600" dirty="0"/>
              <a:t>Center for Injury Prevention and Control </a:t>
            </a:r>
            <a:r>
              <a:rPr lang="en-US" sz="1600" dirty="0" smtClean="0">
                <a:solidFill>
                  <a:prstClr val="white"/>
                </a:solidFill>
              </a:rPr>
              <a:t>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304800"/>
            <a:ext cx="8229600" cy="992579"/>
          </a:xfrm>
        </p:spPr>
        <p:txBody>
          <a:bodyPr/>
          <a:lstStyle/>
          <a:p>
            <a:r>
              <a:rPr lang="en-US" sz="2800" i="1" dirty="0" smtClean="0">
                <a:solidFill>
                  <a:srgbClr val="FFC000"/>
                </a:solidFill>
              </a:rPr>
              <a:t>Falls:</a:t>
            </a:r>
          </a:p>
          <a:p>
            <a:r>
              <a:rPr lang="en-US" sz="2800" i="1" dirty="0" smtClean="0">
                <a:solidFill>
                  <a:srgbClr val="FFC000"/>
                </a:solidFill>
              </a:rPr>
              <a:t> Leading Cause </a:t>
            </a:r>
            <a:r>
              <a:rPr lang="en-US" sz="2800" i="1" dirty="0">
                <a:solidFill>
                  <a:srgbClr val="FFC000"/>
                </a:solidFill>
              </a:rPr>
              <a:t>of </a:t>
            </a:r>
            <a:r>
              <a:rPr lang="en-US" sz="2800" i="1" dirty="0" smtClean="0">
                <a:solidFill>
                  <a:srgbClr val="FFC000"/>
                </a:solidFill>
              </a:rPr>
              <a:t>Injuries </a:t>
            </a:r>
            <a:r>
              <a:rPr lang="en-US" sz="2800" i="1" dirty="0">
                <a:solidFill>
                  <a:srgbClr val="FFC000"/>
                </a:solidFill>
              </a:rPr>
              <a:t>Among Older </a:t>
            </a:r>
            <a:r>
              <a:rPr lang="en-US" sz="2800" i="1" dirty="0" smtClean="0">
                <a:solidFill>
                  <a:srgbClr val="FFC000"/>
                </a:solidFill>
              </a:rPr>
              <a:t>Adults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81000" y="2819400"/>
            <a:ext cx="8229600" cy="2514600"/>
          </a:xfrm>
        </p:spPr>
        <p:txBody>
          <a:bodyPr/>
          <a:lstStyle/>
          <a:p>
            <a:pPr marL="566928" indent="-457200">
              <a:buFont typeface="Wingdings" panose="05000000000000000000" pitchFamily="2" charset="2"/>
              <a:buChar char="v"/>
              <a:tabLst>
                <a:tab pos="573088" algn="l"/>
              </a:tabLst>
            </a:pPr>
            <a:r>
              <a:rPr lang="en-US" sz="2800" i="1" dirty="0">
                <a:solidFill>
                  <a:prstClr val="white"/>
                </a:solidFill>
              </a:rPr>
              <a:t>d</a:t>
            </a:r>
            <a:r>
              <a:rPr lang="en-US" sz="2800" i="1" dirty="0" smtClean="0">
                <a:solidFill>
                  <a:prstClr val="white"/>
                </a:solidFill>
              </a:rPr>
              <a:t>irect costs to the </a:t>
            </a:r>
            <a:r>
              <a:rPr lang="en-US" sz="2800" i="1" dirty="0">
                <a:solidFill>
                  <a:prstClr val="white"/>
                </a:solidFill>
              </a:rPr>
              <a:t>U.S. health care system $30 </a:t>
            </a:r>
            <a:r>
              <a:rPr lang="en-US" sz="2800" i="1" dirty="0" smtClean="0">
                <a:solidFill>
                  <a:prstClr val="white"/>
                </a:solidFill>
              </a:rPr>
              <a:t>billion per year</a:t>
            </a:r>
          </a:p>
          <a:p>
            <a:pPr marL="566928" indent="-457200">
              <a:buFont typeface="Wingdings" panose="05000000000000000000" pitchFamily="2" charset="2"/>
              <a:buChar char="v"/>
              <a:tabLst>
                <a:tab pos="573088" algn="l"/>
              </a:tabLst>
            </a:pPr>
            <a:endParaRPr lang="en-US" sz="2800" i="1" dirty="0" smtClean="0">
              <a:solidFill>
                <a:prstClr val="white"/>
              </a:solidFill>
            </a:endParaRPr>
          </a:p>
          <a:p>
            <a:pPr marL="566928" indent="-457200">
              <a:buFont typeface="Wingdings" panose="05000000000000000000" pitchFamily="2" charset="2"/>
              <a:buChar char="v"/>
              <a:tabLst>
                <a:tab pos="573088" algn="l"/>
              </a:tabLst>
            </a:pPr>
            <a:r>
              <a:rPr lang="en-US" sz="2800" i="1" dirty="0" smtClean="0">
                <a:solidFill>
                  <a:prstClr val="white"/>
                </a:solidFill>
              </a:rPr>
              <a:t>indirect costs include long-term disability</a:t>
            </a:r>
            <a:r>
              <a:rPr lang="en-US" sz="2800" i="1" dirty="0">
                <a:solidFill>
                  <a:prstClr val="white"/>
                </a:solidFill>
              </a:rPr>
              <a:t>, dependence on others, lost time from </a:t>
            </a:r>
            <a:r>
              <a:rPr lang="en-US" sz="2800" i="1" dirty="0" smtClean="0">
                <a:solidFill>
                  <a:prstClr val="white"/>
                </a:solidFill>
              </a:rPr>
              <a:t>work, reduced </a:t>
            </a:r>
            <a:r>
              <a:rPr lang="en-US" sz="2800" i="1" dirty="0">
                <a:solidFill>
                  <a:prstClr val="white"/>
                </a:solidFill>
              </a:rPr>
              <a:t>quality of </a:t>
            </a:r>
            <a:r>
              <a:rPr lang="en-US" sz="2800" i="1" dirty="0" smtClean="0">
                <a:solidFill>
                  <a:prstClr val="white"/>
                </a:solidFill>
              </a:rPr>
              <a:t>life</a:t>
            </a:r>
            <a:r>
              <a:rPr lang="en-US" sz="2800" i="1" dirty="0">
                <a:solidFill>
                  <a:prstClr val="white"/>
                </a:solidFill>
              </a:rPr>
              <a:t>, risk management, </a:t>
            </a:r>
            <a:endParaRPr lang="en-US" sz="2800" i="1" dirty="0" smtClean="0">
              <a:solidFill>
                <a:prstClr val="white"/>
              </a:solidFill>
            </a:endParaRPr>
          </a:p>
          <a:p>
            <a:pPr marL="109728" indent="0">
              <a:tabLst>
                <a:tab pos="573088" algn="l"/>
              </a:tabLst>
            </a:pPr>
            <a:r>
              <a:rPr lang="en-US" sz="2800" i="1" dirty="0">
                <a:solidFill>
                  <a:prstClr val="white"/>
                </a:solidFill>
              </a:rPr>
              <a:t>	</a:t>
            </a:r>
            <a:r>
              <a:rPr lang="en-US" sz="2800" i="1" dirty="0" smtClean="0">
                <a:solidFill>
                  <a:prstClr val="white"/>
                </a:solidFill>
              </a:rPr>
              <a:t>legal fees, and </a:t>
            </a:r>
            <a:r>
              <a:rPr lang="en-US" sz="2800" i="1" dirty="0">
                <a:solidFill>
                  <a:prstClr val="white"/>
                </a:solidFill>
              </a:rPr>
              <a:t>settlement awards</a:t>
            </a:r>
            <a:endParaRPr lang="en-US" sz="2800" i="1" dirty="0" smtClean="0">
              <a:solidFill>
                <a:prstClr val="white"/>
              </a:solidFill>
            </a:endParaRPr>
          </a:p>
          <a:p>
            <a:pPr marL="109728" indent="0">
              <a:tabLst>
                <a:tab pos="573088" algn="l"/>
              </a:tabLst>
            </a:pPr>
            <a:endParaRPr lang="en-US" sz="2800" i="1" dirty="0">
              <a:solidFill>
                <a:prstClr val="white"/>
              </a:solidFill>
            </a:endParaRPr>
          </a:p>
          <a:p>
            <a:pPr marL="573088" lvl="0" indent="-434975">
              <a:buClr>
                <a:srgbClr val="D2DA7A"/>
              </a:buClr>
              <a:buFont typeface="Wingdings" panose="05000000000000000000" pitchFamily="2" charset="2"/>
              <a:buChar char="v"/>
            </a:pPr>
            <a:r>
              <a:rPr lang="en-US" sz="2800" b="1" i="1" dirty="0">
                <a:solidFill>
                  <a:srgbClr val="9FB8CD">
                    <a:lumMod val="20000"/>
                    <a:lumOff val="80000"/>
                  </a:srgbClr>
                </a:solidFill>
              </a:rPr>
              <a:t>average cost per fall</a:t>
            </a:r>
          </a:p>
          <a:p>
            <a:pPr marL="138113" lvl="0" indent="0">
              <a:buClr>
                <a:srgbClr val="D2DA7A"/>
              </a:buClr>
            </a:pPr>
            <a:r>
              <a:rPr lang="en-US" sz="2800" b="1" i="1" dirty="0">
                <a:solidFill>
                  <a:srgbClr val="9FB8CD">
                    <a:lumMod val="20000"/>
                    <a:lumOff val="80000"/>
                  </a:srgbClr>
                </a:solidFill>
              </a:rPr>
              <a:t>    $13,797 - $</a:t>
            </a:r>
            <a:r>
              <a:rPr lang="en-US" sz="2800" b="1" i="1" dirty="0" smtClean="0">
                <a:solidFill>
                  <a:srgbClr val="9FB8CD">
                    <a:lumMod val="20000"/>
                    <a:lumOff val="80000"/>
                  </a:srgbClr>
                </a:solidFill>
              </a:rPr>
              <a:t>20,450</a:t>
            </a:r>
            <a:endParaRPr lang="en-US" sz="2800" i="1" dirty="0" smtClean="0">
              <a:solidFill>
                <a:prstClr val="white"/>
              </a:solidFill>
            </a:endParaRPr>
          </a:p>
          <a:p>
            <a:pPr marL="109728" indent="0">
              <a:tabLst>
                <a:tab pos="573088" algn="l"/>
              </a:tabLst>
            </a:pPr>
            <a:r>
              <a:rPr lang="en-US" sz="2800" i="1" dirty="0">
                <a:solidFill>
                  <a:prstClr val="white"/>
                </a:solidFill>
              </a:rPr>
              <a:t/>
            </a:r>
            <a:br>
              <a:rPr lang="en-US" sz="2800" i="1" dirty="0">
                <a:solidFill>
                  <a:prstClr val="white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3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505134" y="3717496"/>
            <a:ext cx="2243441" cy="818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4217545" y="4126656"/>
            <a:ext cx="793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ART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14997" y="4126656"/>
            <a:ext cx="99014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>
                <a:solidFill>
                  <a:srgbClr val="FFC000"/>
                </a:solidFill>
              </a:rPr>
              <a:t>SCIENCE</a:t>
            </a:r>
          </a:p>
          <a:p>
            <a:pPr algn="ctr"/>
            <a:r>
              <a:rPr lang="en-US" sz="700" b="1" dirty="0" smtClean="0">
                <a:solidFill>
                  <a:srgbClr val="FFC000"/>
                </a:solidFill>
              </a:rPr>
              <a:t>AND</a:t>
            </a:r>
          </a:p>
          <a:p>
            <a:pPr algn="ctr"/>
            <a:r>
              <a:rPr lang="en-US" sz="700" b="1" dirty="0" smtClean="0">
                <a:solidFill>
                  <a:srgbClr val="FFC000"/>
                </a:solidFill>
              </a:rPr>
              <a:t>TECHNOLOGY</a:t>
            </a:r>
            <a:endParaRPr lang="en-US" sz="700" b="1" dirty="0">
              <a:solidFill>
                <a:srgbClr val="FFC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53627" y="4142536"/>
            <a:ext cx="1163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>
                <a:solidFill>
                  <a:srgbClr val="FFC000"/>
                </a:solidFill>
              </a:rPr>
              <a:t>DESIGN</a:t>
            </a:r>
          </a:p>
          <a:p>
            <a:pPr algn="ctr"/>
            <a:r>
              <a:rPr lang="en-US" sz="700" b="1" dirty="0" smtClean="0">
                <a:solidFill>
                  <a:srgbClr val="FFC000"/>
                </a:solidFill>
              </a:rPr>
              <a:t>FOUNDATION</a:t>
            </a:r>
            <a:endParaRPr lang="en-US" sz="700" b="1" dirty="0">
              <a:solidFill>
                <a:srgbClr val="FFC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44667" y="4126656"/>
            <a:ext cx="70095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solidFill>
                  <a:srgbClr val="FFC000"/>
                </a:solidFill>
              </a:rPr>
              <a:t>HISTORY</a:t>
            </a:r>
            <a:endParaRPr lang="en-US" sz="700" b="1" dirty="0">
              <a:solidFill>
                <a:srgbClr val="FFC000"/>
              </a:solidFill>
            </a:endParaRPr>
          </a:p>
        </p:txBody>
      </p:sp>
      <p:sp>
        <p:nvSpPr>
          <p:cNvPr id="1024" name="TextBox 1023"/>
          <p:cNvSpPr txBox="1"/>
          <p:nvPr/>
        </p:nvSpPr>
        <p:spPr>
          <a:xfrm>
            <a:off x="6248573" y="4147223"/>
            <a:ext cx="66389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solidFill>
                  <a:srgbClr val="FFC000"/>
                </a:solidFill>
              </a:rPr>
              <a:t>THEORY</a:t>
            </a:r>
            <a:endParaRPr lang="en-US" sz="700" b="1" dirty="0">
              <a:solidFill>
                <a:srgbClr val="FFC000"/>
              </a:solidFill>
            </a:endParaRPr>
          </a:p>
        </p:txBody>
      </p:sp>
      <p:sp>
        <p:nvSpPr>
          <p:cNvPr id="1030" name="TextBox 1029"/>
          <p:cNvSpPr txBox="1"/>
          <p:nvPr/>
        </p:nvSpPr>
        <p:spPr>
          <a:xfrm>
            <a:off x="191349" y="16164"/>
            <a:ext cx="8839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lvl="0">
              <a:spcBef>
                <a:spcPts val="300"/>
              </a:spcBef>
              <a:buClr>
                <a:srgbClr val="D2DA7A"/>
              </a:buClr>
            </a:pPr>
            <a:r>
              <a:rPr lang="en-US" sz="2800" i="1" dirty="0">
                <a:solidFill>
                  <a:prstClr val="white"/>
                </a:solidFill>
              </a:rPr>
              <a:t>Core </a:t>
            </a:r>
            <a:r>
              <a:rPr lang="en-US" sz="2800" i="1" dirty="0" smtClean="0">
                <a:solidFill>
                  <a:prstClr val="white"/>
                </a:solidFill>
              </a:rPr>
              <a:t>competencies in professional education and practice grounded </a:t>
            </a:r>
            <a:r>
              <a:rPr lang="en-US" sz="2800" i="1" dirty="0">
                <a:solidFill>
                  <a:prstClr val="white"/>
                </a:solidFill>
              </a:rPr>
              <a:t>in an artistic </a:t>
            </a:r>
            <a:r>
              <a:rPr lang="en-US" sz="2800" i="1" dirty="0" smtClean="0">
                <a:solidFill>
                  <a:prstClr val="white"/>
                </a:solidFill>
              </a:rPr>
              <a:t>tradition</a:t>
            </a:r>
            <a:r>
              <a:rPr lang="en-US" sz="2800" i="1" dirty="0">
                <a:solidFill>
                  <a:prstClr val="white"/>
                </a:solidFill>
              </a:rPr>
              <a:t/>
            </a:r>
            <a:br>
              <a:rPr lang="en-US" sz="2800" i="1" dirty="0">
                <a:solidFill>
                  <a:prstClr val="white"/>
                </a:solidFill>
              </a:rPr>
            </a:br>
            <a:endParaRPr lang="en-US" sz="2800" i="1" dirty="0">
              <a:solidFill>
                <a:prstClr val="white"/>
              </a:solidFill>
            </a:endParaRPr>
          </a:p>
        </p:txBody>
      </p:sp>
      <p:sp>
        <p:nvSpPr>
          <p:cNvPr id="1037" name="Minus 1036"/>
          <p:cNvSpPr/>
          <p:nvPr/>
        </p:nvSpPr>
        <p:spPr>
          <a:xfrm flipH="1">
            <a:off x="1177338" y="4838700"/>
            <a:ext cx="6809863" cy="1295400"/>
          </a:xfrm>
          <a:prstGeom prst="mathMinus">
            <a:avLst>
              <a:gd name="adj1" fmla="val 277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TRADITIONAL BODY OF KNOWLEDGE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439658" y="3585270"/>
            <a:ext cx="2243441" cy="1083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55979" y="3585272"/>
            <a:ext cx="2243441" cy="1083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505134" y="3717496"/>
            <a:ext cx="2243441" cy="818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11063" y="3532808"/>
            <a:ext cx="2243441" cy="116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484158" y="3585272"/>
            <a:ext cx="2243441" cy="1083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4217545" y="4126656"/>
            <a:ext cx="793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ART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14997" y="4126656"/>
            <a:ext cx="99014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>
                <a:solidFill>
                  <a:srgbClr val="FFC000"/>
                </a:solidFill>
              </a:rPr>
              <a:t>SCIENCE</a:t>
            </a:r>
          </a:p>
          <a:p>
            <a:pPr algn="ctr"/>
            <a:r>
              <a:rPr lang="en-US" sz="700" b="1" dirty="0" smtClean="0">
                <a:solidFill>
                  <a:srgbClr val="FFC000"/>
                </a:solidFill>
              </a:rPr>
              <a:t>AND</a:t>
            </a:r>
          </a:p>
          <a:p>
            <a:pPr algn="ctr"/>
            <a:r>
              <a:rPr lang="en-US" sz="700" b="1" dirty="0" smtClean="0">
                <a:solidFill>
                  <a:srgbClr val="FFC000"/>
                </a:solidFill>
              </a:rPr>
              <a:t>TECHNOLOGY</a:t>
            </a:r>
            <a:endParaRPr lang="en-US" sz="700" b="1" dirty="0">
              <a:solidFill>
                <a:srgbClr val="FFC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53627" y="4142536"/>
            <a:ext cx="1163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>
                <a:solidFill>
                  <a:srgbClr val="FFC000"/>
                </a:solidFill>
              </a:rPr>
              <a:t>DESIGN</a:t>
            </a:r>
          </a:p>
          <a:p>
            <a:pPr algn="ctr"/>
            <a:r>
              <a:rPr lang="en-US" sz="700" b="1" dirty="0" smtClean="0">
                <a:solidFill>
                  <a:srgbClr val="FFC000"/>
                </a:solidFill>
              </a:rPr>
              <a:t>FOUNDATION</a:t>
            </a:r>
            <a:endParaRPr lang="en-US" sz="700" b="1" dirty="0">
              <a:solidFill>
                <a:srgbClr val="FFC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44667" y="4126656"/>
            <a:ext cx="70095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solidFill>
                  <a:srgbClr val="FFC000"/>
                </a:solidFill>
              </a:rPr>
              <a:t>HISTORY</a:t>
            </a:r>
            <a:endParaRPr lang="en-US" sz="700" b="1" dirty="0">
              <a:solidFill>
                <a:srgbClr val="FFC000"/>
              </a:solidFill>
            </a:endParaRPr>
          </a:p>
        </p:txBody>
      </p:sp>
      <p:sp>
        <p:nvSpPr>
          <p:cNvPr id="1024" name="TextBox 1023"/>
          <p:cNvSpPr txBox="1"/>
          <p:nvPr/>
        </p:nvSpPr>
        <p:spPr>
          <a:xfrm>
            <a:off x="6248573" y="4147223"/>
            <a:ext cx="66389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solidFill>
                  <a:srgbClr val="FFC000"/>
                </a:solidFill>
              </a:rPr>
              <a:t>THEORY</a:t>
            </a:r>
            <a:endParaRPr lang="en-US" sz="700" b="1" dirty="0">
              <a:solidFill>
                <a:srgbClr val="FFC000"/>
              </a:solidFill>
            </a:endParaRPr>
          </a:p>
        </p:txBody>
      </p:sp>
      <p:sp>
        <p:nvSpPr>
          <p:cNvPr id="1030" name="TextBox 1029"/>
          <p:cNvSpPr txBox="1"/>
          <p:nvPr/>
        </p:nvSpPr>
        <p:spPr>
          <a:xfrm>
            <a:off x="191349" y="16164"/>
            <a:ext cx="8839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spcBef>
                <a:spcPts val="300"/>
              </a:spcBef>
              <a:buClr>
                <a:srgbClr val="D2DA7A"/>
              </a:buClr>
            </a:pPr>
            <a:r>
              <a:rPr lang="en-US" sz="2800" i="1" dirty="0">
                <a:solidFill>
                  <a:prstClr val="white"/>
                </a:solidFill>
              </a:rPr>
              <a:t>Core </a:t>
            </a:r>
            <a:r>
              <a:rPr lang="en-US" sz="2800" i="1" dirty="0" smtClean="0">
                <a:solidFill>
                  <a:prstClr val="white"/>
                </a:solidFill>
              </a:rPr>
              <a:t>competencies in professional education and practice grounded </a:t>
            </a:r>
            <a:r>
              <a:rPr lang="en-US" sz="2800" i="1" dirty="0">
                <a:solidFill>
                  <a:prstClr val="white"/>
                </a:solidFill>
              </a:rPr>
              <a:t>in an artistic </a:t>
            </a:r>
            <a:r>
              <a:rPr lang="en-US" sz="2800" i="1" dirty="0" smtClean="0">
                <a:solidFill>
                  <a:prstClr val="white"/>
                </a:solidFill>
              </a:rPr>
              <a:t>tradition</a:t>
            </a:r>
            <a:r>
              <a:rPr lang="en-US" sz="2800" i="1" dirty="0">
                <a:solidFill>
                  <a:prstClr val="white"/>
                </a:solidFill>
              </a:rPr>
              <a:t/>
            </a:r>
            <a:br>
              <a:rPr lang="en-US" sz="2800" i="1" dirty="0">
                <a:solidFill>
                  <a:prstClr val="white"/>
                </a:solidFill>
              </a:rPr>
            </a:br>
            <a:endParaRPr lang="en-US" sz="2800" i="1" dirty="0">
              <a:solidFill>
                <a:prstClr val="white"/>
              </a:solidFill>
            </a:endParaRPr>
          </a:p>
        </p:txBody>
      </p:sp>
      <p:sp>
        <p:nvSpPr>
          <p:cNvPr id="1037" name="Minus 1036"/>
          <p:cNvSpPr/>
          <p:nvPr/>
        </p:nvSpPr>
        <p:spPr>
          <a:xfrm flipH="1">
            <a:off x="1177338" y="4838700"/>
            <a:ext cx="6809863" cy="1295400"/>
          </a:xfrm>
          <a:prstGeom prst="mathMinus">
            <a:avLst>
              <a:gd name="adj1" fmla="val 277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TRADITIONAL BODY OF KNOWLEDGE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3083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423338" y="3600660"/>
            <a:ext cx="2243441" cy="1083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407017" y="3584968"/>
            <a:ext cx="2243441" cy="1083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439658" y="3585270"/>
            <a:ext cx="2243441" cy="1083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55979" y="3585272"/>
            <a:ext cx="2243441" cy="1083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505134" y="3717496"/>
            <a:ext cx="2243441" cy="818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11063" y="3532808"/>
            <a:ext cx="2243441" cy="116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484158" y="3585272"/>
            <a:ext cx="2243441" cy="1083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00478" y="3585271"/>
            <a:ext cx="2243441" cy="1083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03984" y="3585273"/>
            <a:ext cx="2243441" cy="1083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4217545" y="4126656"/>
            <a:ext cx="793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ART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77494" y="4102614"/>
            <a:ext cx="897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>
                <a:solidFill>
                  <a:prstClr val="white"/>
                </a:solidFill>
              </a:rPr>
              <a:t>HUMAN BEHAVIOR</a:t>
            </a:r>
            <a:endParaRPr lang="en-US" sz="700" b="1" dirty="0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177339" y="4142045"/>
            <a:ext cx="897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>
                <a:solidFill>
                  <a:prstClr val="white"/>
                </a:solidFill>
              </a:rPr>
              <a:t>HUMAN NEEDS</a:t>
            </a:r>
            <a:endParaRPr lang="en-US" sz="700" b="1" dirty="0">
              <a:solidFill>
                <a:prstClr val="white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14997" y="4126656"/>
            <a:ext cx="99014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>
                <a:solidFill>
                  <a:srgbClr val="FFC000"/>
                </a:solidFill>
              </a:rPr>
              <a:t>SCIENCE</a:t>
            </a:r>
          </a:p>
          <a:p>
            <a:pPr algn="ctr"/>
            <a:r>
              <a:rPr lang="en-US" sz="700" b="1" dirty="0" smtClean="0">
                <a:solidFill>
                  <a:srgbClr val="FFC000"/>
                </a:solidFill>
              </a:rPr>
              <a:t>AND</a:t>
            </a:r>
          </a:p>
          <a:p>
            <a:pPr algn="ctr"/>
            <a:r>
              <a:rPr lang="en-US" sz="700" b="1" dirty="0" smtClean="0">
                <a:solidFill>
                  <a:srgbClr val="FFC000"/>
                </a:solidFill>
              </a:rPr>
              <a:t>TECHNOLOGY</a:t>
            </a:r>
            <a:endParaRPr lang="en-US" sz="700" b="1" dirty="0">
              <a:solidFill>
                <a:srgbClr val="FFC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53627" y="4142536"/>
            <a:ext cx="1163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>
                <a:solidFill>
                  <a:srgbClr val="FFC000"/>
                </a:solidFill>
              </a:rPr>
              <a:t>DESIGN</a:t>
            </a:r>
          </a:p>
          <a:p>
            <a:pPr algn="ctr"/>
            <a:r>
              <a:rPr lang="en-US" sz="700" b="1" dirty="0" smtClean="0">
                <a:solidFill>
                  <a:srgbClr val="FFC000"/>
                </a:solidFill>
              </a:rPr>
              <a:t>FOUNDATION</a:t>
            </a:r>
            <a:endParaRPr lang="en-US" sz="700" b="1" dirty="0">
              <a:solidFill>
                <a:srgbClr val="FFC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44667" y="4126656"/>
            <a:ext cx="70095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solidFill>
                  <a:srgbClr val="FFC000"/>
                </a:solidFill>
              </a:rPr>
              <a:t>HISTORY</a:t>
            </a:r>
            <a:endParaRPr lang="en-US" sz="700" b="1" dirty="0">
              <a:solidFill>
                <a:srgbClr val="FFC000"/>
              </a:solidFill>
            </a:endParaRPr>
          </a:p>
        </p:txBody>
      </p:sp>
      <p:sp>
        <p:nvSpPr>
          <p:cNvPr id="1024" name="TextBox 1023"/>
          <p:cNvSpPr txBox="1"/>
          <p:nvPr/>
        </p:nvSpPr>
        <p:spPr>
          <a:xfrm>
            <a:off x="6248573" y="4147223"/>
            <a:ext cx="66389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solidFill>
                  <a:srgbClr val="FFC000"/>
                </a:solidFill>
              </a:rPr>
              <a:t>THEORY</a:t>
            </a:r>
            <a:endParaRPr lang="en-US" sz="700" b="1" dirty="0">
              <a:solidFill>
                <a:srgbClr val="FFC000"/>
              </a:solidFill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7003535" y="4137681"/>
            <a:ext cx="10829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>
                <a:solidFill>
                  <a:prstClr val="white"/>
                </a:solidFill>
              </a:rPr>
              <a:t>ECOLOGY</a:t>
            </a:r>
            <a:endParaRPr lang="en-US" sz="700" b="1" dirty="0">
              <a:solidFill>
                <a:prstClr val="white"/>
              </a:solidFill>
            </a:endParaRPr>
          </a:p>
        </p:txBody>
      </p:sp>
      <p:sp>
        <p:nvSpPr>
          <p:cNvPr id="1027" name="TextBox 1026"/>
          <p:cNvSpPr txBox="1"/>
          <p:nvPr/>
        </p:nvSpPr>
        <p:spPr>
          <a:xfrm>
            <a:off x="8174514" y="4157433"/>
            <a:ext cx="739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>
                <a:solidFill>
                  <a:prstClr val="white"/>
                </a:solidFill>
              </a:rPr>
              <a:t>SOCIAL </a:t>
            </a:r>
          </a:p>
          <a:p>
            <a:pPr algn="ctr"/>
            <a:r>
              <a:rPr lang="en-US" sz="700" b="1" dirty="0" smtClean="0">
                <a:solidFill>
                  <a:prstClr val="white"/>
                </a:solidFill>
              </a:rPr>
              <a:t>SCIENCES</a:t>
            </a:r>
            <a:endParaRPr lang="en-US" sz="700" b="1" dirty="0">
              <a:solidFill>
                <a:prstClr val="white"/>
              </a:solidFill>
            </a:endParaRPr>
          </a:p>
        </p:txBody>
      </p:sp>
      <p:sp>
        <p:nvSpPr>
          <p:cNvPr id="1030" name="TextBox 1029"/>
          <p:cNvSpPr txBox="1"/>
          <p:nvPr/>
        </p:nvSpPr>
        <p:spPr>
          <a:xfrm>
            <a:off x="191349" y="16164"/>
            <a:ext cx="8839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spcBef>
                <a:spcPts val="300"/>
              </a:spcBef>
              <a:buClr>
                <a:srgbClr val="D2DA7A"/>
              </a:buClr>
            </a:pPr>
            <a:r>
              <a:rPr lang="en-US" sz="2800" i="1" dirty="0">
                <a:solidFill>
                  <a:prstClr val="white"/>
                </a:solidFill>
              </a:rPr>
              <a:t>Core </a:t>
            </a:r>
            <a:r>
              <a:rPr lang="en-US" sz="2800" i="1" dirty="0" smtClean="0">
                <a:solidFill>
                  <a:prstClr val="white"/>
                </a:solidFill>
              </a:rPr>
              <a:t>competencies in professional education and practice grounded </a:t>
            </a:r>
            <a:r>
              <a:rPr lang="en-US" sz="2800" i="1" dirty="0">
                <a:solidFill>
                  <a:prstClr val="white"/>
                </a:solidFill>
              </a:rPr>
              <a:t>in an artistic </a:t>
            </a:r>
            <a:r>
              <a:rPr lang="en-US" sz="2800" i="1" dirty="0" smtClean="0">
                <a:solidFill>
                  <a:prstClr val="white"/>
                </a:solidFill>
              </a:rPr>
              <a:t>tradition</a:t>
            </a:r>
            <a:r>
              <a:rPr lang="en-US" sz="2800" i="1" dirty="0">
                <a:solidFill>
                  <a:prstClr val="white"/>
                </a:solidFill>
              </a:rPr>
              <a:t/>
            </a:r>
            <a:br>
              <a:rPr lang="en-US" sz="2800" i="1" dirty="0">
                <a:solidFill>
                  <a:prstClr val="white"/>
                </a:solidFill>
              </a:rPr>
            </a:br>
            <a:endParaRPr lang="en-US" sz="2800" i="1" dirty="0">
              <a:solidFill>
                <a:prstClr val="white"/>
              </a:solidFill>
            </a:endParaRPr>
          </a:p>
        </p:txBody>
      </p:sp>
      <p:sp>
        <p:nvSpPr>
          <p:cNvPr id="1037" name="Minus 1036"/>
          <p:cNvSpPr/>
          <p:nvPr/>
        </p:nvSpPr>
        <p:spPr>
          <a:xfrm flipH="1">
            <a:off x="1177338" y="4838700"/>
            <a:ext cx="6809863" cy="1295400"/>
          </a:xfrm>
          <a:prstGeom prst="mathMinus">
            <a:avLst>
              <a:gd name="adj1" fmla="val 277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TRADITIONAL BODY OF KNOWLEDGE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038" name="Minus 1037"/>
          <p:cNvSpPr/>
          <p:nvPr/>
        </p:nvSpPr>
        <p:spPr>
          <a:xfrm>
            <a:off x="-1498758" y="5181600"/>
            <a:ext cx="12090558" cy="1600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TOWARD  21</a:t>
            </a:r>
            <a:r>
              <a:rPr lang="en-US" b="1" baseline="30000" dirty="0" smtClean="0">
                <a:solidFill>
                  <a:prstClr val="white"/>
                </a:solidFill>
              </a:rPr>
              <a:t>st</a:t>
            </a:r>
            <a:r>
              <a:rPr lang="en-US" b="1" dirty="0" smtClean="0">
                <a:solidFill>
                  <a:prstClr val="white"/>
                </a:solidFill>
              </a:rPr>
              <a:t> CENTURY BODY OF KNOWLEDGE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039" name="TextBox 1038"/>
          <p:cNvSpPr txBox="1"/>
          <p:nvPr/>
        </p:nvSpPr>
        <p:spPr>
          <a:xfrm>
            <a:off x="4217547" y="6248400"/>
            <a:ext cx="4799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</a:rPr>
              <a:t>Adapted from S. Caan, 2014</a:t>
            </a:r>
            <a:endParaRPr lang="en-US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3083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04" y="819324"/>
            <a:ext cx="2209369" cy="830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46340" y="865057"/>
            <a:ext cx="1592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RESEARCH</a:t>
            </a:r>
          </a:p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PROJECT TYPE</a:t>
            </a:r>
            <a:endParaRPr lang="en-US" sz="1400" b="1" dirty="0">
              <a:solidFill>
                <a:srgbClr val="FFC000"/>
              </a:solidFill>
            </a:endParaRPr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52" y="1826894"/>
            <a:ext cx="2209369" cy="830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73" y="2824228"/>
            <a:ext cx="2209369" cy="830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53" y="3829015"/>
            <a:ext cx="2209369" cy="830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32" y="4820443"/>
            <a:ext cx="2209369" cy="830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74" y="5799270"/>
            <a:ext cx="2209369" cy="830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Down Arrow 24"/>
          <p:cNvSpPr/>
          <p:nvPr/>
        </p:nvSpPr>
        <p:spPr>
          <a:xfrm>
            <a:off x="1129827" y="5645734"/>
            <a:ext cx="384524" cy="17744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Down Arrow 25"/>
          <p:cNvSpPr/>
          <p:nvPr/>
        </p:nvSpPr>
        <p:spPr>
          <a:xfrm>
            <a:off x="1101269" y="2646788"/>
            <a:ext cx="384524" cy="17744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Down Arrow 26"/>
          <p:cNvSpPr/>
          <p:nvPr/>
        </p:nvSpPr>
        <p:spPr>
          <a:xfrm>
            <a:off x="1129827" y="3654358"/>
            <a:ext cx="384524" cy="17744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Down Arrow 27"/>
          <p:cNvSpPr/>
          <p:nvPr/>
        </p:nvSpPr>
        <p:spPr>
          <a:xfrm>
            <a:off x="1190574" y="4659145"/>
            <a:ext cx="384524" cy="17744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9125" y="1872627"/>
            <a:ext cx="15659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ESTABLISH GOALS AND OBJECTIVES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8087" y="2869961"/>
            <a:ext cx="16908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GATHER RELEVANT INFORMATION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7253" y="3982470"/>
            <a:ext cx="1772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IDENTIFY STRATEGIES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3396" y="4866176"/>
            <a:ext cx="18231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DETERMINE</a:t>
            </a:r>
          </a:p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QUANTITATIVE</a:t>
            </a:r>
          </a:p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REQUIREMENTS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7931" y="5845003"/>
            <a:ext cx="1588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SUMMARIZE</a:t>
            </a:r>
            <a:br>
              <a:rPr lang="en-US" sz="1400" b="1" dirty="0" smtClean="0">
                <a:solidFill>
                  <a:srgbClr val="FFC000"/>
                </a:solidFill>
              </a:rPr>
            </a:br>
            <a:r>
              <a:rPr lang="en-US" sz="1400" b="1" dirty="0" smtClean="0">
                <a:solidFill>
                  <a:srgbClr val="FFC000"/>
                </a:solidFill>
              </a:rPr>
              <a:t>DESIGN</a:t>
            </a:r>
          </a:p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PROGRAM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1150395" y="1649454"/>
            <a:ext cx="384524" cy="17744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7494" y="56745"/>
            <a:ext cx="883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lvl="0">
              <a:spcBef>
                <a:spcPts val="300"/>
              </a:spcBef>
              <a:buClr>
                <a:srgbClr val="D2DA7A"/>
              </a:buClr>
            </a:pPr>
            <a:r>
              <a:rPr lang="en-US" sz="2800" i="1" dirty="0">
                <a:solidFill>
                  <a:prstClr val="white"/>
                </a:solidFill>
              </a:rPr>
              <a:t>Essential elements of </a:t>
            </a:r>
            <a:r>
              <a:rPr lang="en-US" sz="2800" i="1" dirty="0" smtClean="0">
                <a:solidFill>
                  <a:prstClr val="white"/>
                </a:solidFill>
              </a:rPr>
              <a:t>design </a:t>
            </a:r>
            <a:r>
              <a:rPr lang="en-US" sz="2800" i="1" dirty="0">
                <a:solidFill>
                  <a:prstClr val="white"/>
                </a:solidFill>
              </a:rPr>
              <a:t>programming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52122" y="911223"/>
            <a:ext cx="6387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review of literature on the building </a:t>
            </a:r>
            <a:r>
              <a:rPr lang="en-US" dirty="0" smtClean="0">
                <a:solidFill>
                  <a:srgbClr val="FFC000"/>
                </a:solidFill>
              </a:rPr>
              <a:t>type and </a:t>
            </a:r>
            <a:r>
              <a:rPr lang="en-US" dirty="0">
                <a:solidFill>
                  <a:srgbClr val="FFC000"/>
                </a:solidFill>
              </a:rPr>
              <a:t>analysis of plans of existing projects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52122" y="1918793"/>
            <a:ext cx="6349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srgbClr val="FFC000"/>
                </a:solidFill>
              </a:rPr>
              <a:t>organizational, aesthetic, function, economic, schedule</a:t>
            </a:r>
            <a:r>
              <a:rPr lang="en-US" dirty="0" smtClean="0">
                <a:solidFill>
                  <a:srgbClr val="FFC000"/>
                </a:solidFill>
              </a:rPr>
              <a:t>, and management </a:t>
            </a:r>
            <a:r>
              <a:rPr lang="en-US" dirty="0">
                <a:solidFill>
                  <a:srgbClr val="FFC000"/>
                </a:solidFill>
              </a:rPr>
              <a:t>goals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52122" y="2916127"/>
            <a:ext cx="6413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based upon the goals, relevant information </a:t>
            </a:r>
            <a:r>
              <a:rPr lang="en-US" dirty="0" smtClean="0">
                <a:solidFill>
                  <a:srgbClr val="FFC000"/>
                </a:solidFill>
              </a:rPr>
              <a:t>is determined </a:t>
            </a:r>
            <a:r>
              <a:rPr lang="en-US" dirty="0">
                <a:solidFill>
                  <a:srgbClr val="FFC000"/>
                </a:solidFill>
              </a:rPr>
              <a:t>and researched, i.e., users, activities, and schedules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52122" y="4059414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ways to accomplish </a:t>
            </a:r>
            <a:r>
              <a:rPr lang="en-US" dirty="0" smtClean="0">
                <a:solidFill>
                  <a:srgbClr val="FFC000"/>
                </a:solidFill>
              </a:rPr>
              <a:t>goals </a:t>
            </a:r>
            <a:r>
              <a:rPr lang="en-US" dirty="0">
                <a:solidFill>
                  <a:srgbClr val="FFC000"/>
                </a:solidFill>
              </a:rPr>
              <a:t>within constraints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52122" y="4912342"/>
            <a:ext cx="5982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reconciliation of budget </a:t>
            </a:r>
            <a:r>
              <a:rPr lang="en-US" dirty="0">
                <a:solidFill>
                  <a:srgbClr val="FFC000"/>
                </a:solidFill>
              </a:rPr>
              <a:t>with </a:t>
            </a:r>
            <a:r>
              <a:rPr lang="en-US" dirty="0" smtClean="0">
                <a:solidFill>
                  <a:srgbClr val="FFC000"/>
                </a:solidFill>
              </a:rPr>
              <a:t>design intentions </a:t>
            </a:r>
            <a:r>
              <a:rPr lang="en-US" dirty="0">
                <a:solidFill>
                  <a:srgbClr val="FFC000"/>
                </a:solidFill>
              </a:rPr>
              <a:t>desired within the project time frame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47343" y="6029669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information </a:t>
            </a:r>
            <a:r>
              <a:rPr lang="en-US" dirty="0" smtClean="0">
                <a:solidFill>
                  <a:srgbClr val="FFC000"/>
                </a:solidFill>
              </a:rPr>
              <a:t>to </a:t>
            </a:r>
            <a:r>
              <a:rPr lang="en-US" dirty="0">
                <a:solidFill>
                  <a:srgbClr val="FFC000"/>
                </a:solidFill>
              </a:rPr>
              <a:t>be integrated into the design process</a:t>
            </a:r>
          </a:p>
        </p:txBody>
      </p:sp>
    </p:spTree>
    <p:extLst>
      <p:ext uri="{BB962C8B-B14F-4D97-AF65-F5344CB8AC3E}">
        <p14:creationId xmlns:p14="http://schemas.microsoft.com/office/powerpoint/2010/main" val="128323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85" y="1772806"/>
            <a:ext cx="2209369" cy="1289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Down Arrow 24"/>
          <p:cNvSpPr/>
          <p:nvPr/>
        </p:nvSpPr>
        <p:spPr>
          <a:xfrm>
            <a:off x="1101269" y="5778679"/>
            <a:ext cx="384524" cy="17744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1101294" y="3061853"/>
            <a:ext cx="384524" cy="17744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1129827" y="4438581"/>
            <a:ext cx="384524" cy="17744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8781" y="3319280"/>
            <a:ext cx="20495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ANTECEDENT</a:t>
            </a:r>
          </a:p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PHYSICAL ENVIRONMENTAL</a:t>
            </a:r>
          </a:p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FACTORS 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7494" y="56745"/>
            <a:ext cx="8839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>
              <a:spcBef>
                <a:spcPts val="300"/>
              </a:spcBef>
              <a:buClr>
                <a:srgbClr val="D2DA7A"/>
              </a:buClr>
            </a:pPr>
            <a:r>
              <a:rPr lang="en-US" sz="2800" i="1" dirty="0">
                <a:solidFill>
                  <a:prstClr val="white"/>
                </a:solidFill>
              </a:rPr>
              <a:t>Environmental </a:t>
            </a:r>
            <a:r>
              <a:rPr lang="en-US" sz="2800" i="1" dirty="0" smtClean="0">
                <a:solidFill>
                  <a:prstClr val="white"/>
                </a:solidFill>
              </a:rPr>
              <a:t>design </a:t>
            </a:r>
            <a:r>
              <a:rPr lang="en-US" sz="2800" i="1" dirty="0">
                <a:solidFill>
                  <a:prstClr val="white"/>
                </a:solidFill>
              </a:rPr>
              <a:t>i</a:t>
            </a:r>
            <a:r>
              <a:rPr lang="en-US" sz="2800" i="1" dirty="0" smtClean="0">
                <a:solidFill>
                  <a:prstClr val="white"/>
                </a:solidFill>
              </a:rPr>
              <a:t>ntervention </a:t>
            </a:r>
            <a:r>
              <a:rPr lang="en-US" sz="2800" i="1" dirty="0">
                <a:solidFill>
                  <a:prstClr val="white"/>
                </a:solidFill>
              </a:rPr>
              <a:t>s</a:t>
            </a:r>
            <a:r>
              <a:rPr lang="en-US" sz="2800" i="1" dirty="0" smtClean="0">
                <a:solidFill>
                  <a:prstClr val="white"/>
                </a:solidFill>
              </a:rPr>
              <a:t>trategy to</a:t>
            </a:r>
            <a:r>
              <a:rPr lang="en-US" sz="2800" i="1" dirty="0">
                <a:solidFill>
                  <a:prstClr val="white"/>
                </a:solidFill>
              </a:rPr>
              <a:t/>
            </a:r>
            <a:br>
              <a:rPr lang="en-US" sz="2800" i="1" dirty="0">
                <a:solidFill>
                  <a:prstClr val="white"/>
                </a:solidFill>
              </a:rPr>
            </a:br>
            <a:r>
              <a:rPr lang="en-US" sz="2800" i="1" dirty="0" smtClean="0">
                <a:solidFill>
                  <a:prstClr val="white"/>
                </a:solidFill>
              </a:rPr>
              <a:t>support neurodegenerative disease management</a:t>
            </a:r>
            <a:endParaRPr lang="en-US" sz="2800" i="1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4" y="5912712"/>
            <a:ext cx="22066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064" y="5890056"/>
            <a:ext cx="22066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867399"/>
            <a:ext cx="220662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257" y="1099855"/>
            <a:ext cx="2133601" cy="240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010999" y="3226234"/>
            <a:ext cx="4281630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356779" y="2187684"/>
            <a:ext cx="476250" cy="412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147" y="3567768"/>
            <a:ext cx="41187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957" y="4960061"/>
            <a:ext cx="40510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57722" y="2155719"/>
            <a:ext cx="1928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ANTECEDENT </a:t>
            </a:r>
          </a:p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HUMAN FACTORS</a:t>
            </a:r>
            <a:endParaRPr lang="en-US" sz="1400" b="1" dirty="0">
              <a:solidFill>
                <a:srgbClr val="FFC000"/>
              </a:solidFill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064" y="1754016"/>
            <a:ext cx="2206625" cy="408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243051" y="3567768"/>
            <a:ext cx="1257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PROBLEM </a:t>
            </a:r>
          </a:p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BEHAVIOR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4083" y="1754016"/>
            <a:ext cx="19940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BEHAVIORAL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and/or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PHARMACOLOGIC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INTERVENTION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96133" y="5911966"/>
            <a:ext cx="17299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INFORMED </a:t>
            </a:r>
          </a:p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DESIGN </a:t>
            </a:r>
          </a:p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INTERVENTION</a:t>
            </a:r>
            <a:endParaRPr lang="en-US" sz="1400" b="1" dirty="0">
              <a:solidFill>
                <a:srgbClr val="FFC000"/>
              </a:solidFill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76" y="3171595"/>
            <a:ext cx="2206625" cy="1249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76" y="4577004"/>
            <a:ext cx="2206625" cy="1242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347919" y="4721132"/>
            <a:ext cx="19704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ANTECEDENT </a:t>
            </a:r>
          </a:p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SOCIAL</a:t>
            </a:r>
            <a:br>
              <a:rPr lang="en-US" sz="1400" b="1" dirty="0" smtClean="0">
                <a:solidFill>
                  <a:srgbClr val="FFC000"/>
                </a:solidFill>
              </a:rPr>
            </a:br>
            <a:r>
              <a:rPr lang="en-US" sz="1400" b="1" dirty="0" smtClean="0">
                <a:solidFill>
                  <a:srgbClr val="FFC000"/>
                </a:solidFill>
              </a:rPr>
              <a:t>ENVIRONMENTAL</a:t>
            </a:r>
            <a:br>
              <a:rPr lang="en-US" sz="1400" b="1" dirty="0" smtClean="0">
                <a:solidFill>
                  <a:srgbClr val="FFC000"/>
                </a:solidFill>
              </a:rPr>
            </a:br>
            <a:r>
              <a:rPr lang="en-US" sz="1400" b="1" dirty="0" smtClean="0">
                <a:solidFill>
                  <a:srgbClr val="FFC000"/>
                </a:solidFill>
              </a:rPr>
              <a:t>FACTORS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909" y="5963760"/>
            <a:ext cx="17283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KNOWLEDGE </a:t>
            </a:r>
          </a:p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TRANSFER AND</a:t>
            </a:r>
          </a:p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TRANSLATION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63114" y="5938236"/>
            <a:ext cx="209384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NEW KNOWLEDGE,</a:t>
            </a:r>
          </a:p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DESIGN PREMISE </a:t>
            </a:r>
          </a:p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AND STRATEGY</a:t>
            </a:r>
            <a:endParaRPr lang="en-US" sz="1400" b="1" dirty="0">
              <a:solidFill>
                <a:srgbClr val="FFC000"/>
              </a:solidFill>
            </a:endParaRPr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596" y="6122796"/>
            <a:ext cx="4079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324" y="6036434"/>
            <a:ext cx="4079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675" y="5718561"/>
            <a:ext cx="47625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Right Arrow 36"/>
          <p:cNvSpPr/>
          <p:nvPr/>
        </p:nvSpPr>
        <p:spPr>
          <a:xfrm>
            <a:off x="4965913" y="2177625"/>
            <a:ext cx="368808" cy="484632"/>
          </a:xfrm>
          <a:prstGeom prst="rightArrow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143" y="2745082"/>
            <a:ext cx="140437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7500834" y="3652011"/>
            <a:ext cx="1301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REQUISITE</a:t>
            </a:r>
          </a:p>
          <a:p>
            <a:pPr algn="ctr"/>
            <a:r>
              <a:rPr lang="en-US" sz="1400" b="1" dirty="0" smtClean="0">
                <a:solidFill>
                  <a:srgbClr val="FFC000"/>
                </a:solidFill>
              </a:rPr>
              <a:t> BEHAVIOR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39" name="Up-Down Arrow 38"/>
          <p:cNvSpPr/>
          <p:nvPr/>
        </p:nvSpPr>
        <p:spPr>
          <a:xfrm>
            <a:off x="5901880" y="3445311"/>
            <a:ext cx="484632" cy="2438399"/>
          </a:xfrm>
          <a:prstGeom prst="upDownArrow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Bent-Up Arrow 39"/>
          <p:cNvSpPr/>
          <p:nvPr/>
        </p:nvSpPr>
        <p:spPr>
          <a:xfrm rot="5400000" flipH="1">
            <a:off x="6352506" y="4719071"/>
            <a:ext cx="1290395" cy="1006260"/>
          </a:xfrm>
          <a:prstGeom prst="bentUpArrow">
            <a:avLst>
              <a:gd name="adj1" fmla="val 25000"/>
              <a:gd name="adj2" fmla="val 27162"/>
              <a:gd name="adj3" fmla="val 2752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Bent-Up Arrow 40"/>
          <p:cNvSpPr/>
          <p:nvPr/>
        </p:nvSpPr>
        <p:spPr>
          <a:xfrm rot="16200000" flipH="1" flipV="1">
            <a:off x="6456707" y="3483177"/>
            <a:ext cx="1081992" cy="1006260"/>
          </a:xfrm>
          <a:prstGeom prst="bentUpArrow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18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ricHistoryMonthPresentatio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704E2D7-51DF-49BF-B2D8-D7E7D35BED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GenericHistoryMonthPresentation</Template>
  <TotalTime>0</TotalTime>
  <Words>446</Words>
  <Application>Microsoft Office PowerPoint</Application>
  <PresentationFormat>On-screen Show (4:3)</PresentationFormat>
  <Paragraphs>215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GenericHistoryMonthPresentation</vt:lpstr>
      <vt:lpstr>A Theoretical Framework for Environmental Design Interventions to Support Neurodegenerative Disease Management</vt:lpstr>
      <vt:lpstr>Facts and Futures</vt:lpstr>
      <vt:lpstr>U.S. Health Care Expenditures  18 % Gross of Domestic Product (GDP)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DEMENTIA</vt:lpstr>
      <vt:lpstr>      Aberrant Motor Behavior </vt:lpstr>
      <vt:lpstr>      Aberrant Motor Behavior </vt:lpstr>
      <vt:lpstr>Conclusion</vt:lpstr>
      <vt:lpstr>PowerPoint Presentation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2014-07-04T17:59:53Z</dcterms:created>
  <dcterms:modified xsi:type="dcterms:W3CDTF">2014-09-22T07:14:39Z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TC103524739990</vt:lpwstr>
  </property>
</Properties>
</file>