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t>‹#›</a:t>
            </a:fld>
            <a:endParaRPr lang="en-US"/>
          </a:p>
        </p:txBody>
      </p:sp>
    </p:spTree>
    <p:extLst>
      <p:ext uri="{BB962C8B-B14F-4D97-AF65-F5344CB8AC3E}">
        <p14:creationId xmlns:p14="http://schemas.microsoft.com/office/powerpoint/2010/main" val="9979055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834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15115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11</a:t>
            </a:fld>
            <a:endParaRPr lang="en-US" sz="1800" b="0" i="0" u="none" strike="noStrike" cap="none" baseline="0">
              <a:solidFill>
                <a:srgbClr val="000000"/>
              </a:solidFill>
              <a:latin typeface="Arial"/>
              <a:ea typeface="Arial"/>
              <a:cs typeface="Arial"/>
              <a:sym typeface="Arial"/>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Athletes with amenorrhea have 2-4 risk of stress fractures than athletes with normal menstrual function</a:t>
            </a:r>
          </a:p>
          <a:p>
            <a:pPr marL="0" marR="0" lvl="0" indent="0" algn="l" rtl="0">
              <a:spcBef>
                <a:spcPts val="0"/>
              </a:spcBef>
              <a:buClr>
                <a:srgbClr val="EBEB00"/>
              </a:buClr>
              <a:buSzPct val="25000"/>
              <a:buFont typeface="Arial"/>
              <a:buNone/>
            </a:pPr>
            <a:r>
              <a:rPr lang="en-US" sz="1800" b="0" i="0" u="none" strike="noStrike" cap="none" baseline="0">
                <a:solidFill>
                  <a:srgbClr val="EBEB00"/>
                </a:solidFill>
              </a:rPr>
              <a:t>Exercise is good in the presence of normal menstrual function</a:t>
            </a:r>
          </a:p>
        </p:txBody>
      </p:sp>
    </p:spTree>
    <p:extLst>
      <p:ext uri="{BB962C8B-B14F-4D97-AF65-F5344CB8AC3E}">
        <p14:creationId xmlns:p14="http://schemas.microsoft.com/office/powerpoint/2010/main" val="50402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22 dancers </a:t>
            </a:r>
          </a:p>
        </p:txBody>
      </p:sp>
    </p:spTree>
    <p:extLst>
      <p:ext uri="{BB962C8B-B14F-4D97-AF65-F5344CB8AC3E}">
        <p14:creationId xmlns:p14="http://schemas.microsoft.com/office/powerpoint/2010/main" val="74489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5624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54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15</a:t>
            </a:fld>
            <a:endParaRPr lang="en-US" sz="1800" b="0" i="0" u="none" strike="noStrike" cap="none" baseline="0">
              <a:solidFill>
                <a:srgbClr val="000000"/>
              </a:solidFill>
              <a:latin typeface="Arial"/>
              <a:ea typeface="Arial"/>
              <a:cs typeface="Arial"/>
              <a:sym typeface="Arial"/>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59% of high school student girls dissatisfied with body image</a:t>
            </a:r>
          </a:p>
        </p:txBody>
      </p:sp>
    </p:spTree>
    <p:extLst>
      <p:ext uri="{BB962C8B-B14F-4D97-AF65-F5344CB8AC3E}">
        <p14:creationId xmlns:p14="http://schemas.microsoft.com/office/powerpoint/2010/main" val="1775512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11962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5950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47753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940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53181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09610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2404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99636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77456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1211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8934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26</a:t>
            </a:fld>
            <a:endParaRPr lang="en-US" sz="1800" b="0" i="0" u="none" strike="noStrike" cap="none" baseline="0">
              <a:solidFill>
                <a:srgbClr val="000000"/>
              </a:solidFill>
              <a:latin typeface="Arial"/>
              <a:ea typeface="Arial"/>
              <a:cs typeface="Arial"/>
              <a:sym typeface="Arial"/>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latin typeface="Arial"/>
                <a:ea typeface="Arial"/>
                <a:cs typeface="Arial"/>
                <a:sym typeface="Arial"/>
              </a:rPr>
              <a:t>One hundred fifty competitive female runners ages 18-26 yr were randomly assigned to OC (30 microg of ethinyl estradiol and 0.3 mg of norgestrel) or control (no intervention) for 2 yr. Bone mineral density (BMD) and content (BMC) were measured yearly by dual x-ray absorptiometry. Stress fractures were confirmed by x-ray, magnetic resonance imaging, or bone scan. oligo/amenorrheic (N=50) or eumenorrheic runners (N=100 </a:t>
            </a:r>
          </a:p>
        </p:txBody>
      </p:sp>
    </p:spTree>
    <p:extLst>
      <p:ext uri="{BB962C8B-B14F-4D97-AF65-F5344CB8AC3E}">
        <p14:creationId xmlns:p14="http://schemas.microsoft.com/office/powerpoint/2010/main" val="1398705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91740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780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8345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70755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5869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7845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5</a:t>
            </a:fld>
            <a:endParaRPr lang="en-US" sz="1800" b="0" i="0" u="none" strike="noStrike" cap="none" baseline="0">
              <a:solidFill>
                <a:srgbClr val="000000"/>
              </a:solidFill>
              <a:latin typeface="Arial"/>
              <a:ea typeface="Arial"/>
              <a:cs typeface="Arial"/>
              <a:sym typeface="Arial"/>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little changes can have big effects; when small numbers of people start behaving differently, that behavior can ripple outward until a critical mass or "tipping point" is reached, changing the world. Gladwell's thesis that ideas, products, messages and behaviors "spread just like viruses do" remains a metaphor as he follows the growth of "word-of-mouth epidemics" triggered with the help of three pivotal types. These are Connectors, sociable personalities who bring people together; Mavens, who like to pass along knowledge; and Salesmen, adept at persuading the unenlightened. (Paul Revere, for example, was a Maven and a Connector). Gladwell's applications of his "tipping point" concept to current phenomena--such as the drop in violent crime in New York, the rebirth of Hush Puppies suede shoes as a suburban mall favorite, teenage suicide patterns and the efficiency of small work units--may arouse controversy. For example, many parents may be alarmed at his advice on drugs: since teenagers' experimentation with drugs, including cocaine, seldom leads to hardcore use, he contends, "We have to stop fighting this kind of experimentation. We have to accept it and even embrace it." While it offers a smorgasbord of intriguing snippets summarizing research on topics such as conversational patterns, infants' crib talk, judging other people's character, cheating habits in schoolchildren, memory sharing among families or couples, and the dehumanizing effects of prisons, this volume betrays its roots as a series of articles for the New Yorker, where Gladwell is a staff writer: his trendy material feels bloated and insubstantial in book form </a:t>
            </a:r>
          </a:p>
        </p:txBody>
      </p:sp>
    </p:spTree>
    <p:extLst>
      <p:ext uri="{BB962C8B-B14F-4D97-AF65-F5344CB8AC3E}">
        <p14:creationId xmlns:p14="http://schemas.microsoft.com/office/powerpoint/2010/main" val="970716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6</a:t>
            </a:fld>
            <a:endParaRPr lang="en-US" sz="1800" b="0" i="0" u="none" strike="noStrike" cap="none" baseline="0">
              <a:solidFill>
                <a:srgbClr val="000000"/>
              </a:solidFill>
              <a:latin typeface="Arial"/>
              <a:ea typeface="Arial"/>
              <a:cs typeface="Arial"/>
              <a:sym typeface="Arial"/>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the Educational Amendment Act of 1972 mandated equal access to sports participation in public schools and universities for men and women.</a:t>
            </a:r>
          </a:p>
        </p:txBody>
      </p:sp>
    </p:spTree>
    <p:extLst>
      <p:ext uri="{BB962C8B-B14F-4D97-AF65-F5344CB8AC3E}">
        <p14:creationId xmlns:p14="http://schemas.microsoft.com/office/powerpoint/2010/main" val="352416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0413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2203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8124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58812" y="0"/>
            <a:ext cx="7826374" cy="1370012"/>
          </a:xfrm>
          <a:prstGeom prst="rect">
            <a:avLst/>
          </a:prstGeom>
          <a:noFill/>
          <a:ln>
            <a:noFill/>
          </a:ln>
        </p:spPr>
        <p:txBody>
          <a:bodyPr lIns="91425" tIns="91425" rIns="91425" bIns="91425" anchor="b"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27" name="Shape 27"/>
          <p:cNvSpPr txBox="1">
            <a:spLocks noGrp="1"/>
          </p:cNvSpPr>
          <p:nvPr>
            <p:ph type="body" idx="1"/>
          </p:nvPr>
        </p:nvSpPr>
        <p:spPr>
          <a:xfrm>
            <a:off x="658812" y="1370012"/>
            <a:ext cx="7826374" cy="4802186"/>
          </a:xfrm>
          <a:prstGeom prst="rect">
            <a:avLst/>
          </a:prstGeom>
          <a:noFill/>
          <a:ln>
            <a:noFill/>
          </a:ln>
        </p:spPr>
        <p:txBody>
          <a:bodyPr lIns="91425" tIns="91425" rIns="91425" bIns="91425" anchor="t" anchorCtr="0"/>
          <a:lstStyle>
            <a:lvl1pPr marL="231775" indent="-18415" algn="l" rtl="0">
              <a:lnSpc>
                <a:spcPct val="90000"/>
              </a:lnSpc>
              <a:spcBef>
                <a:spcPts val="1400"/>
              </a:spcBef>
              <a:spcAft>
                <a:spcPts val="0"/>
              </a:spcAft>
              <a:buClr>
                <a:schemeClr val="lt2"/>
              </a:buClr>
              <a:buFont typeface="Arial"/>
              <a:buChar char="•"/>
              <a:defRPr/>
            </a:lvl1pPr>
            <a:lvl2pPr marL="688975" indent="-18415" algn="l" rtl="0">
              <a:lnSpc>
                <a:spcPct val="90000"/>
              </a:lnSpc>
              <a:spcBef>
                <a:spcPts val="700"/>
              </a:spcBef>
              <a:spcAft>
                <a:spcPts val="0"/>
              </a:spcAft>
              <a:buClr>
                <a:schemeClr val="folHlink"/>
              </a:buClr>
              <a:buFont typeface="Arial"/>
              <a:buChar char="•"/>
              <a:defRPr/>
            </a:lvl2pPr>
            <a:lvl3pPr marL="1146175" indent="-18414" algn="l" rtl="0">
              <a:lnSpc>
                <a:spcPct val="90000"/>
              </a:lnSpc>
              <a:spcBef>
                <a:spcPts val="700"/>
              </a:spcBef>
              <a:spcAft>
                <a:spcPts val="0"/>
              </a:spcAft>
              <a:buClr>
                <a:schemeClr val="folHlink"/>
              </a:buClr>
              <a:buFont typeface="Arial"/>
              <a:buChar char="•"/>
              <a:defRPr/>
            </a:lvl3pPr>
            <a:lvl4pPr marL="1657350" indent="-72389" algn="l" rtl="0">
              <a:lnSpc>
                <a:spcPct val="90000"/>
              </a:lnSpc>
              <a:spcBef>
                <a:spcPts val="700"/>
              </a:spcBef>
              <a:spcAft>
                <a:spcPts val="0"/>
              </a:spcAft>
              <a:buClr>
                <a:schemeClr val="folHlink"/>
              </a:buClr>
              <a:buFont typeface="Arial"/>
              <a:buChar char="•"/>
              <a:defRPr/>
            </a:lvl4pPr>
            <a:lvl5pPr marL="2111375" indent="-69214" algn="l" rtl="0">
              <a:lnSpc>
                <a:spcPct val="90000"/>
              </a:lnSpc>
              <a:spcBef>
                <a:spcPts val="700"/>
              </a:spcBef>
              <a:spcAft>
                <a:spcPts val="0"/>
              </a:spcAft>
              <a:buClr>
                <a:schemeClr val="folHlink"/>
              </a:buClr>
              <a:buFont typeface="Arial"/>
              <a:buChar char="•"/>
              <a:defRPr/>
            </a:lvl5pPr>
            <a:lvl6pPr marL="2568575" indent="-69214" algn="l" rtl="0">
              <a:lnSpc>
                <a:spcPct val="90000"/>
              </a:lnSpc>
              <a:spcBef>
                <a:spcPts val="700"/>
              </a:spcBef>
              <a:spcAft>
                <a:spcPts val="0"/>
              </a:spcAft>
              <a:buClr>
                <a:schemeClr val="folHlink"/>
              </a:buClr>
              <a:buFont typeface="Arial"/>
              <a:buChar char="•"/>
              <a:defRPr/>
            </a:lvl6pPr>
            <a:lvl7pPr marL="3025775" indent="-69214" algn="l" rtl="0">
              <a:lnSpc>
                <a:spcPct val="90000"/>
              </a:lnSpc>
              <a:spcBef>
                <a:spcPts val="700"/>
              </a:spcBef>
              <a:spcAft>
                <a:spcPts val="0"/>
              </a:spcAft>
              <a:buClr>
                <a:schemeClr val="folHlink"/>
              </a:buClr>
              <a:buFont typeface="Arial"/>
              <a:buChar char="•"/>
              <a:defRPr/>
            </a:lvl7pPr>
            <a:lvl8pPr marL="3482975" indent="-69215" algn="l" rtl="0">
              <a:lnSpc>
                <a:spcPct val="90000"/>
              </a:lnSpc>
              <a:spcBef>
                <a:spcPts val="700"/>
              </a:spcBef>
              <a:spcAft>
                <a:spcPts val="0"/>
              </a:spcAft>
              <a:buClr>
                <a:schemeClr val="folHlink"/>
              </a:buClr>
              <a:buFont typeface="Arial"/>
              <a:buChar char="•"/>
              <a:defRPr/>
            </a:lvl8pPr>
            <a:lvl9pPr marL="3940175" indent="-69215" algn="l" rtl="0">
              <a:lnSpc>
                <a:spcPct val="90000"/>
              </a:lnSpc>
              <a:spcBef>
                <a:spcPts val="700"/>
              </a:spcBef>
              <a:spcAft>
                <a:spcPts val="0"/>
              </a:spcAft>
              <a:buClr>
                <a:schemeClr val="folHlink"/>
              </a:buClr>
              <a:buFont typeface="Arial"/>
              <a:buChar char="•"/>
              <a:defRPr/>
            </a:lvl9pPr>
          </a:lstStyle>
          <a:p>
            <a:endParaRPr/>
          </a:p>
        </p:txBody>
      </p:sp>
      <p:sp>
        <p:nvSpPr>
          <p:cNvPr id="28" name="Shape 28"/>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58812" y="0"/>
            <a:ext cx="7826374" cy="1370012"/>
          </a:xfrm>
          <a:prstGeom prst="rect">
            <a:avLst/>
          </a:prstGeom>
          <a:noFill/>
          <a:ln>
            <a:noFill/>
          </a:ln>
        </p:spPr>
        <p:txBody>
          <a:bodyPr lIns="91425" tIns="91425" rIns="91425" bIns="91425" anchor="b"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64" name="Shape 64"/>
          <p:cNvSpPr txBox="1">
            <a:spLocks noGrp="1"/>
          </p:cNvSpPr>
          <p:nvPr>
            <p:ph type="body" idx="1"/>
          </p:nvPr>
        </p:nvSpPr>
        <p:spPr>
          <a:xfrm>
            <a:off x="658812" y="1370012"/>
            <a:ext cx="3836986" cy="48021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4648200" y="1370012"/>
            <a:ext cx="3836987" cy="48021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70" name="Shape 70"/>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58812" y="0"/>
            <a:ext cx="7826374" cy="1370012"/>
          </a:xfrm>
          <a:prstGeom prst="rect">
            <a:avLst/>
          </a:prstGeom>
          <a:noFill/>
          <a:ln>
            <a:noFill/>
          </a:ln>
        </p:spPr>
        <p:txBody>
          <a:bodyPr lIns="91425" tIns="91425" rIns="91425" bIns="91425" anchor="b"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33" name="Shape 33"/>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rot="5400000">
            <a:off x="4421188" y="2108200"/>
            <a:ext cx="6172199" cy="1955799"/>
          </a:xfrm>
          <a:prstGeom prst="rect">
            <a:avLst/>
          </a:prstGeom>
          <a:noFill/>
          <a:ln>
            <a:noFill/>
          </a:ln>
        </p:spPr>
        <p:txBody>
          <a:bodyPr lIns="91425" tIns="91425" rIns="91425" bIns="91425" anchor="b"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36" name="Shape 36"/>
          <p:cNvSpPr txBox="1">
            <a:spLocks noGrp="1"/>
          </p:cNvSpPr>
          <p:nvPr>
            <p:ph type="body" idx="1"/>
          </p:nvPr>
        </p:nvSpPr>
        <p:spPr>
          <a:xfrm rot="5400000">
            <a:off x="431800" y="227012"/>
            <a:ext cx="6172199" cy="5718174"/>
          </a:xfrm>
          <a:prstGeom prst="rect">
            <a:avLst/>
          </a:prstGeom>
          <a:noFill/>
          <a:ln>
            <a:noFill/>
          </a:ln>
        </p:spPr>
        <p:txBody>
          <a:bodyPr lIns="91425" tIns="91425" rIns="91425" bIns="91425" anchor="t" anchorCtr="0"/>
          <a:lstStyle>
            <a:lvl1pPr marL="231775" indent="-18415" algn="l" rtl="0">
              <a:lnSpc>
                <a:spcPct val="90000"/>
              </a:lnSpc>
              <a:spcBef>
                <a:spcPts val="1400"/>
              </a:spcBef>
              <a:spcAft>
                <a:spcPts val="0"/>
              </a:spcAft>
              <a:buClr>
                <a:schemeClr val="lt2"/>
              </a:buClr>
              <a:buFont typeface="Arial"/>
              <a:buChar char="•"/>
              <a:defRPr/>
            </a:lvl1pPr>
            <a:lvl2pPr marL="688975" indent="-18415" algn="l" rtl="0">
              <a:lnSpc>
                <a:spcPct val="90000"/>
              </a:lnSpc>
              <a:spcBef>
                <a:spcPts val="700"/>
              </a:spcBef>
              <a:spcAft>
                <a:spcPts val="0"/>
              </a:spcAft>
              <a:buClr>
                <a:schemeClr val="folHlink"/>
              </a:buClr>
              <a:buFont typeface="Arial"/>
              <a:buChar char="•"/>
              <a:defRPr/>
            </a:lvl2pPr>
            <a:lvl3pPr marL="1146175" indent="-18414" algn="l" rtl="0">
              <a:lnSpc>
                <a:spcPct val="90000"/>
              </a:lnSpc>
              <a:spcBef>
                <a:spcPts val="700"/>
              </a:spcBef>
              <a:spcAft>
                <a:spcPts val="0"/>
              </a:spcAft>
              <a:buClr>
                <a:schemeClr val="folHlink"/>
              </a:buClr>
              <a:buFont typeface="Arial"/>
              <a:buChar char="•"/>
              <a:defRPr/>
            </a:lvl3pPr>
            <a:lvl4pPr marL="1657350" indent="-72389" algn="l" rtl="0">
              <a:lnSpc>
                <a:spcPct val="90000"/>
              </a:lnSpc>
              <a:spcBef>
                <a:spcPts val="700"/>
              </a:spcBef>
              <a:spcAft>
                <a:spcPts val="0"/>
              </a:spcAft>
              <a:buClr>
                <a:schemeClr val="folHlink"/>
              </a:buClr>
              <a:buFont typeface="Arial"/>
              <a:buChar char="•"/>
              <a:defRPr/>
            </a:lvl4pPr>
            <a:lvl5pPr marL="2111375" indent="-69214" algn="l" rtl="0">
              <a:lnSpc>
                <a:spcPct val="90000"/>
              </a:lnSpc>
              <a:spcBef>
                <a:spcPts val="700"/>
              </a:spcBef>
              <a:spcAft>
                <a:spcPts val="0"/>
              </a:spcAft>
              <a:buClr>
                <a:schemeClr val="folHlink"/>
              </a:buClr>
              <a:buFont typeface="Arial"/>
              <a:buChar char="•"/>
              <a:defRPr/>
            </a:lvl5pPr>
            <a:lvl6pPr marL="2568575" indent="-69214" algn="l" rtl="0">
              <a:lnSpc>
                <a:spcPct val="90000"/>
              </a:lnSpc>
              <a:spcBef>
                <a:spcPts val="700"/>
              </a:spcBef>
              <a:spcAft>
                <a:spcPts val="0"/>
              </a:spcAft>
              <a:buClr>
                <a:schemeClr val="folHlink"/>
              </a:buClr>
              <a:buFont typeface="Arial"/>
              <a:buChar char="•"/>
              <a:defRPr/>
            </a:lvl6pPr>
            <a:lvl7pPr marL="3025775" indent="-69214" algn="l" rtl="0">
              <a:lnSpc>
                <a:spcPct val="90000"/>
              </a:lnSpc>
              <a:spcBef>
                <a:spcPts val="700"/>
              </a:spcBef>
              <a:spcAft>
                <a:spcPts val="0"/>
              </a:spcAft>
              <a:buClr>
                <a:schemeClr val="folHlink"/>
              </a:buClr>
              <a:buFont typeface="Arial"/>
              <a:buChar char="•"/>
              <a:defRPr/>
            </a:lvl7pPr>
            <a:lvl8pPr marL="3482975" indent="-69215" algn="l" rtl="0">
              <a:lnSpc>
                <a:spcPct val="90000"/>
              </a:lnSpc>
              <a:spcBef>
                <a:spcPts val="700"/>
              </a:spcBef>
              <a:spcAft>
                <a:spcPts val="0"/>
              </a:spcAft>
              <a:buClr>
                <a:schemeClr val="folHlink"/>
              </a:buClr>
              <a:buFont typeface="Arial"/>
              <a:buChar char="•"/>
              <a:defRPr/>
            </a:lvl8pPr>
            <a:lvl9pPr marL="3940175" indent="-69215" algn="l" rtl="0">
              <a:lnSpc>
                <a:spcPct val="90000"/>
              </a:lnSpc>
              <a:spcBef>
                <a:spcPts val="700"/>
              </a:spcBef>
              <a:spcAft>
                <a:spcPts val="0"/>
              </a:spcAft>
              <a:buClr>
                <a:schemeClr val="folHlink"/>
              </a:buClr>
              <a:buFont typeface="Arial"/>
              <a:buChar char="•"/>
              <a:defRPr/>
            </a:lvl9pPr>
          </a:lstStyle>
          <a:p>
            <a:endParaRPr/>
          </a:p>
        </p:txBody>
      </p:sp>
      <p:sp>
        <p:nvSpPr>
          <p:cNvPr id="37" name="Shape 37"/>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58812" y="0"/>
            <a:ext cx="7826374" cy="1370012"/>
          </a:xfrm>
          <a:prstGeom prst="rect">
            <a:avLst/>
          </a:prstGeom>
          <a:noFill/>
          <a:ln>
            <a:noFill/>
          </a:ln>
        </p:spPr>
        <p:txBody>
          <a:bodyPr lIns="91425" tIns="91425" rIns="91425" bIns="91425" anchor="b"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40" name="Shape 40"/>
          <p:cNvSpPr txBox="1">
            <a:spLocks noGrp="1"/>
          </p:cNvSpPr>
          <p:nvPr>
            <p:ph type="body" idx="1"/>
          </p:nvPr>
        </p:nvSpPr>
        <p:spPr>
          <a:xfrm rot="5400000">
            <a:off x="2170905" y="-142081"/>
            <a:ext cx="4802186" cy="7826374"/>
          </a:xfrm>
          <a:prstGeom prst="rect">
            <a:avLst/>
          </a:prstGeom>
          <a:noFill/>
          <a:ln>
            <a:noFill/>
          </a:ln>
        </p:spPr>
        <p:txBody>
          <a:bodyPr lIns="91425" tIns="91425" rIns="91425" bIns="91425" anchor="t" anchorCtr="0"/>
          <a:lstStyle>
            <a:lvl1pPr marL="231775" indent="-18415" algn="l" rtl="0">
              <a:lnSpc>
                <a:spcPct val="90000"/>
              </a:lnSpc>
              <a:spcBef>
                <a:spcPts val="1400"/>
              </a:spcBef>
              <a:spcAft>
                <a:spcPts val="0"/>
              </a:spcAft>
              <a:buClr>
                <a:schemeClr val="lt2"/>
              </a:buClr>
              <a:buFont typeface="Arial"/>
              <a:buChar char="•"/>
              <a:defRPr/>
            </a:lvl1pPr>
            <a:lvl2pPr marL="688975" indent="-18415" algn="l" rtl="0">
              <a:lnSpc>
                <a:spcPct val="90000"/>
              </a:lnSpc>
              <a:spcBef>
                <a:spcPts val="700"/>
              </a:spcBef>
              <a:spcAft>
                <a:spcPts val="0"/>
              </a:spcAft>
              <a:buClr>
                <a:schemeClr val="folHlink"/>
              </a:buClr>
              <a:buFont typeface="Arial"/>
              <a:buChar char="•"/>
              <a:defRPr/>
            </a:lvl2pPr>
            <a:lvl3pPr marL="1146175" indent="-18414" algn="l" rtl="0">
              <a:lnSpc>
                <a:spcPct val="90000"/>
              </a:lnSpc>
              <a:spcBef>
                <a:spcPts val="700"/>
              </a:spcBef>
              <a:spcAft>
                <a:spcPts val="0"/>
              </a:spcAft>
              <a:buClr>
                <a:schemeClr val="folHlink"/>
              </a:buClr>
              <a:buFont typeface="Arial"/>
              <a:buChar char="•"/>
              <a:defRPr/>
            </a:lvl3pPr>
            <a:lvl4pPr marL="1657350" indent="-72389" algn="l" rtl="0">
              <a:lnSpc>
                <a:spcPct val="90000"/>
              </a:lnSpc>
              <a:spcBef>
                <a:spcPts val="700"/>
              </a:spcBef>
              <a:spcAft>
                <a:spcPts val="0"/>
              </a:spcAft>
              <a:buClr>
                <a:schemeClr val="folHlink"/>
              </a:buClr>
              <a:buFont typeface="Arial"/>
              <a:buChar char="•"/>
              <a:defRPr/>
            </a:lvl4pPr>
            <a:lvl5pPr marL="2111375" indent="-69214" algn="l" rtl="0">
              <a:lnSpc>
                <a:spcPct val="90000"/>
              </a:lnSpc>
              <a:spcBef>
                <a:spcPts val="700"/>
              </a:spcBef>
              <a:spcAft>
                <a:spcPts val="0"/>
              </a:spcAft>
              <a:buClr>
                <a:schemeClr val="folHlink"/>
              </a:buClr>
              <a:buFont typeface="Arial"/>
              <a:buChar char="•"/>
              <a:defRPr/>
            </a:lvl5pPr>
            <a:lvl6pPr marL="2568575" indent="-69214" algn="l" rtl="0">
              <a:lnSpc>
                <a:spcPct val="90000"/>
              </a:lnSpc>
              <a:spcBef>
                <a:spcPts val="700"/>
              </a:spcBef>
              <a:spcAft>
                <a:spcPts val="0"/>
              </a:spcAft>
              <a:buClr>
                <a:schemeClr val="folHlink"/>
              </a:buClr>
              <a:buFont typeface="Arial"/>
              <a:buChar char="•"/>
              <a:defRPr/>
            </a:lvl6pPr>
            <a:lvl7pPr marL="3025775" indent="-69214" algn="l" rtl="0">
              <a:lnSpc>
                <a:spcPct val="90000"/>
              </a:lnSpc>
              <a:spcBef>
                <a:spcPts val="700"/>
              </a:spcBef>
              <a:spcAft>
                <a:spcPts val="0"/>
              </a:spcAft>
              <a:buClr>
                <a:schemeClr val="folHlink"/>
              </a:buClr>
              <a:buFont typeface="Arial"/>
              <a:buChar char="•"/>
              <a:defRPr/>
            </a:lvl7pPr>
            <a:lvl8pPr marL="3482975" indent="-69215" algn="l" rtl="0">
              <a:lnSpc>
                <a:spcPct val="90000"/>
              </a:lnSpc>
              <a:spcBef>
                <a:spcPts val="700"/>
              </a:spcBef>
              <a:spcAft>
                <a:spcPts val="0"/>
              </a:spcAft>
              <a:buClr>
                <a:schemeClr val="folHlink"/>
              </a:buClr>
              <a:buFont typeface="Arial"/>
              <a:buChar char="•"/>
              <a:defRPr/>
            </a:lvl8pPr>
            <a:lvl9pPr marL="3940175" indent="-69215" algn="l" rtl="0">
              <a:lnSpc>
                <a:spcPct val="90000"/>
              </a:lnSpc>
              <a:spcBef>
                <a:spcPts val="700"/>
              </a:spcBef>
              <a:spcAft>
                <a:spcPts val="0"/>
              </a:spcAft>
              <a:buClr>
                <a:schemeClr val="folHlink"/>
              </a:buClr>
              <a:buFont typeface="Arial"/>
              <a:buChar char="•"/>
              <a:defRPr/>
            </a:lvl9pPr>
          </a:lstStyle>
          <a:p>
            <a:endParaRPr/>
          </a:p>
        </p:txBody>
      </p:sp>
      <p:sp>
        <p:nvSpPr>
          <p:cNvPr id="41" name="Shape 41"/>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a:spLocks noGrp="1"/>
          </p:cNvSpPr>
          <p:nvPr>
            <p:ph type="pic" idx="2"/>
          </p:nvPr>
        </p:nvSpPr>
        <p:spPr>
          <a:xfrm>
            <a:off x="1792288" y="612775"/>
            <a:ext cx="5486399" cy="4114800"/>
          </a:xfrm>
          <a:prstGeom prst="rect">
            <a:avLst/>
          </a:prstGeom>
          <a:noFill/>
          <a:ln>
            <a:noFill/>
          </a:ln>
        </p:spPr>
      </p:sp>
      <p:sp>
        <p:nvSpPr>
          <p:cNvPr id="45" name="Shape 4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6" name="Shape 46"/>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1" name="Shape 51"/>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58812" y="0"/>
            <a:ext cx="7826374" cy="1370012"/>
          </a:xfrm>
          <a:prstGeom prst="rect">
            <a:avLst/>
          </a:prstGeom>
          <a:noFill/>
          <a:ln>
            <a:noFill/>
          </a:ln>
        </p:spPr>
        <p:txBody>
          <a:bodyPr lIns="91425" tIns="91425" rIns="91425" bIns="91425" anchor="b" anchorCtr="0"/>
          <a:lstStyle>
            <a:lvl1pPr algn="l" rtl="0">
              <a:lnSpc>
                <a:spcPct val="90000"/>
              </a:lnSpc>
              <a:spcBef>
                <a:spcPts val="0"/>
              </a:spcBef>
              <a:spcAft>
                <a:spcPts val="0"/>
              </a:spcAft>
              <a:defRPr/>
            </a:lvl1pPr>
            <a:lvl2pPr algn="l" rtl="0">
              <a:lnSpc>
                <a:spcPct val="90000"/>
              </a:lnSpc>
              <a:spcBef>
                <a:spcPts val="0"/>
              </a:spcBef>
              <a:spcAft>
                <a:spcPts val="0"/>
              </a:spcAft>
              <a:defRPr/>
            </a:lvl2pPr>
            <a:lvl3pPr algn="l" rtl="0">
              <a:lnSpc>
                <a:spcPct val="90000"/>
              </a:lnSpc>
              <a:spcBef>
                <a:spcPts val="0"/>
              </a:spcBef>
              <a:spcAft>
                <a:spcPts val="0"/>
              </a:spcAft>
              <a:defRPr/>
            </a:lvl3pPr>
            <a:lvl4pPr algn="l" rtl="0">
              <a:lnSpc>
                <a:spcPct val="90000"/>
              </a:lnSpc>
              <a:spcBef>
                <a:spcPts val="0"/>
              </a:spcBef>
              <a:spcAft>
                <a:spcPts val="0"/>
              </a:spcAft>
              <a:defRPr/>
            </a:lvl4pPr>
            <a:lvl5pPr algn="l" rtl="0">
              <a:lnSpc>
                <a:spcPct val="90000"/>
              </a:lnSpc>
              <a:spcBef>
                <a:spcPts val="0"/>
              </a:spcBef>
              <a:spcAft>
                <a:spcPts val="0"/>
              </a:spcAft>
              <a:defRPr/>
            </a:lvl5pPr>
            <a:lvl6pPr marL="457200" algn="l" rtl="0">
              <a:lnSpc>
                <a:spcPct val="90000"/>
              </a:lnSpc>
              <a:spcBef>
                <a:spcPts val="0"/>
              </a:spcBef>
              <a:spcAft>
                <a:spcPts val="0"/>
              </a:spcAft>
              <a:defRPr/>
            </a:lvl6pPr>
            <a:lvl7pPr marL="914400" algn="l" rtl="0">
              <a:lnSpc>
                <a:spcPct val="90000"/>
              </a:lnSpc>
              <a:spcBef>
                <a:spcPts val="0"/>
              </a:spcBef>
              <a:spcAft>
                <a:spcPts val="0"/>
              </a:spcAft>
              <a:defRPr/>
            </a:lvl7pPr>
            <a:lvl8pPr marL="1371600" algn="l" rtl="0">
              <a:lnSpc>
                <a:spcPct val="90000"/>
              </a:lnSpc>
              <a:spcBef>
                <a:spcPts val="0"/>
              </a:spcBef>
              <a:spcAft>
                <a:spcPts val="0"/>
              </a:spcAft>
              <a:defRPr/>
            </a:lvl8pPr>
            <a:lvl9pPr marL="1828800" algn="l" rtl="0">
              <a:lnSpc>
                <a:spcPct val="90000"/>
              </a:lnSpc>
              <a:spcBef>
                <a:spcPts val="0"/>
              </a:spcBef>
              <a:spcAft>
                <a:spcPts val="0"/>
              </a:spcAft>
              <a:defRPr/>
            </a:lvl9pPr>
          </a:lstStyle>
          <a:p>
            <a:endParaRPr/>
          </a:p>
        </p:txBody>
      </p:sp>
      <p:sp>
        <p:nvSpPr>
          <p:cNvPr id="54" name="Shape 54"/>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8" name="Shape 5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0" name="Shape 6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3">
            <a:alphaModFix/>
          </a:blip>
          <a:srcRect/>
          <a:stretch/>
        </p:blipFill>
        <p:spPr>
          <a:xfrm>
            <a:off x="0" y="6178550"/>
            <a:ext cx="9144000" cy="688975"/>
          </a:xfrm>
          <a:prstGeom prst="rect">
            <a:avLst/>
          </a:prstGeom>
          <a:noFill/>
          <a:ln>
            <a:noFill/>
          </a:ln>
        </p:spPr>
      </p:pic>
      <p:grpSp>
        <p:nvGrpSpPr>
          <p:cNvPr id="10" name="Shape 10"/>
          <p:cNvGrpSpPr/>
          <p:nvPr/>
        </p:nvGrpSpPr>
        <p:grpSpPr>
          <a:xfrm>
            <a:off x="120649" y="6299200"/>
            <a:ext cx="420686" cy="458786"/>
            <a:chOff x="5227637" y="1169987"/>
            <a:chExt cx="1263650" cy="1376361"/>
          </a:xfrm>
        </p:grpSpPr>
        <p:sp>
          <p:nvSpPr>
            <p:cNvPr id="11" name="Shape 11"/>
            <p:cNvSpPr/>
            <p:nvPr/>
          </p:nvSpPr>
          <p:spPr>
            <a:xfrm>
              <a:off x="5418137" y="1839911"/>
              <a:ext cx="882650" cy="706437"/>
            </a:xfrm>
            <a:custGeom>
              <a:avLst/>
              <a:gdLst/>
              <a:ahLst/>
              <a:cxnLst/>
              <a:rect l="0" t="0" r="0" b="0"/>
              <a:pathLst>
                <a:path w="359" h="287" extrusionOk="0">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2" name="Shape 12"/>
            <p:cNvSpPr/>
            <p:nvPr/>
          </p:nvSpPr>
          <p:spPr>
            <a:xfrm>
              <a:off x="5486400" y="1490662"/>
              <a:ext cx="187324" cy="236536"/>
            </a:xfrm>
            <a:custGeom>
              <a:avLst/>
              <a:gdLst/>
              <a:ahLst/>
              <a:cxnLst/>
              <a:rect l="0" t="0" r="0" b="0"/>
              <a:pathLst>
                <a:path w="76" h="96" extrusionOk="0">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 name="Shape 13"/>
            <p:cNvSpPr/>
            <p:nvPr/>
          </p:nvSpPr>
          <p:spPr>
            <a:xfrm>
              <a:off x="5695950" y="1490662"/>
              <a:ext cx="103186" cy="236536"/>
            </a:xfrm>
            <a:custGeom>
              <a:avLst/>
              <a:gdLst/>
              <a:ahLst/>
              <a:cxnLst/>
              <a:rect l="0" t="0" r="0" b="0"/>
              <a:pathLst>
                <a:path w="42" h="96" extrusionOk="0">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4" name="Shape 14"/>
            <p:cNvSpPr/>
            <p:nvPr/>
          </p:nvSpPr>
          <p:spPr>
            <a:xfrm>
              <a:off x="5837237" y="1490662"/>
              <a:ext cx="273049" cy="241300"/>
            </a:xfrm>
            <a:custGeom>
              <a:avLst/>
              <a:gdLst/>
              <a:ahLst/>
              <a:cxnLst/>
              <a:rect l="0" t="0" r="0" b="0"/>
              <a:pathLst>
                <a:path w="111" h="98" extrusionOk="0">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5" name="Shape 15"/>
            <p:cNvSpPr/>
            <p:nvPr/>
          </p:nvSpPr>
          <p:spPr>
            <a:xfrm>
              <a:off x="6142037" y="1490662"/>
              <a:ext cx="101599" cy="236536"/>
            </a:xfrm>
            <a:custGeom>
              <a:avLst/>
              <a:gdLst/>
              <a:ahLst/>
              <a:cxnLst/>
              <a:rect l="0" t="0" r="0" b="0"/>
              <a:pathLst>
                <a:path w="41" h="96" extrusionOk="0">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6" name="Shape 16"/>
            <p:cNvSpPr/>
            <p:nvPr/>
          </p:nvSpPr>
          <p:spPr>
            <a:xfrm>
              <a:off x="6259512" y="1484312"/>
              <a:ext cx="231775" cy="247649"/>
            </a:xfrm>
            <a:custGeom>
              <a:avLst/>
              <a:gdLst/>
              <a:ahLst/>
              <a:cxnLst/>
              <a:rect l="0" t="0" r="0" b="0"/>
              <a:pathLst>
                <a:path w="94" h="100" extrusionOk="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7" name="Shape 17"/>
            <p:cNvSpPr/>
            <p:nvPr/>
          </p:nvSpPr>
          <p:spPr>
            <a:xfrm>
              <a:off x="5227637" y="1484312"/>
              <a:ext cx="231775" cy="247649"/>
            </a:xfrm>
            <a:custGeom>
              <a:avLst/>
              <a:gdLst/>
              <a:ahLst/>
              <a:cxnLst/>
              <a:rect l="0" t="0" r="0" b="0"/>
              <a:pathLst>
                <a:path w="94" h="100" extrusionOk="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8" name="Shape 18"/>
            <p:cNvSpPr/>
            <p:nvPr/>
          </p:nvSpPr>
          <p:spPr>
            <a:xfrm>
              <a:off x="5329237" y="1174750"/>
              <a:ext cx="319087" cy="239712"/>
            </a:xfrm>
            <a:custGeom>
              <a:avLst/>
              <a:gdLst/>
              <a:ahLst/>
              <a:cxnLst/>
              <a:rect l="0" t="0" r="0" b="0"/>
              <a:pathLst>
                <a:path w="130" h="97" extrusionOk="0">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9" name="Shape 19"/>
            <p:cNvSpPr/>
            <p:nvPr/>
          </p:nvSpPr>
          <p:spPr>
            <a:xfrm>
              <a:off x="5661025" y="1171575"/>
              <a:ext cx="263524" cy="236536"/>
            </a:xfrm>
            <a:custGeom>
              <a:avLst/>
              <a:gdLst/>
              <a:ahLst/>
              <a:cxnLst/>
              <a:rect l="0" t="0" r="0" b="0"/>
              <a:pathLst>
                <a:path w="107" h="96" extrusionOk="0">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0" name="Shape 20"/>
            <p:cNvSpPr/>
            <p:nvPr/>
          </p:nvSpPr>
          <p:spPr>
            <a:xfrm>
              <a:off x="5878512" y="1174750"/>
              <a:ext cx="258761" cy="233361"/>
            </a:xfrm>
            <a:custGeom>
              <a:avLst/>
              <a:gdLst/>
              <a:ahLst/>
              <a:cxnLst/>
              <a:rect l="0" t="0" r="0" b="0"/>
              <a:pathLst>
                <a:path w="105" h="95" extrusionOk="0">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1" name="Shape 21"/>
            <p:cNvSpPr/>
            <p:nvPr/>
          </p:nvSpPr>
          <p:spPr>
            <a:xfrm>
              <a:off x="6127750" y="1169987"/>
              <a:ext cx="260350" cy="244475"/>
            </a:xfrm>
            <a:custGeom>
              <a:avLst/>
              <a:gdLst/>
              <a:ahLst/>
              <a:cxnLst/>
              <a:rect l="0" t="0" r="0" b="0"/>
              <a:pathLst>
                <a:path w="106" h="99" extrusionOk="0">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sp>
        <p:nvSpPr>
          <p:cNvPr id="22" name="Shape 22"/>
          <p:cNvSpPr txBox="1">
            <a:spLocks noGrp="1"/>
          </p:cNvSpPr>
          <p:nvPr>
            <p:ph type="body" idx="1"/>
          </p:nvPr>
        </p:nvSpPr>
        <p:spPr>
          <a:xfrm>
            <a:off x="658812" y="1370012"/>
            <a:ext cx="7826374" cy="4802186"/>
          </a:xfrm>
          <a:prstGeom prst="rect">
            <a:avLst/>
          </a:prstGeom>
          <a:noFill/>
          <a:ln>
            <a:noFill/>
          </a:ln>
        </p:spPr>
        <p:txBody>
          <a:bodyPr lIns="91425" tIns="91425" rIns="91425" bIns="91425" anchor="t" anchorCtr="0"/>
          <a:lstStyle>
            <a:lvl1pPr marL="231775" marR="0" indent="-18415" algn="l" rtl="0">
              <a:lnSpc>
                <a:spcPct val="90000"/>
              </a:lnSpc>
              <a:spcBef>
                <a:spcPts val="1400"/>
              </a:spcBef>
              <a:spcAft>
                <a:spcPts val="0"/>
              </a:spcAft>
              <a:buClr>
                <a:schemeClr val="lt2"/>
              </a:buClr>
              <a:buFont typeface="Arial"/>
              <a:buChar char="•"/>
              <a:defRPr/>
            </a:lvl1pPr>
            <a:lvl2pPr marL="688975" marR="0" indent="-18415" algn="l" rtl="0">
              <a:lnSpc>
                <a:spcPct val="90000"/>
              </a:lnSpc>
              <a:spcBef>
                <a:spcPts val="700"/>
              </a:spcBef>
              <a:spcAft>
                <a:spcPts val="0"/>
              </a:spcAft>
              <a:buClr>
                <a:schemeClr val="folHlink"/>
              </a:buClr>
              <a:buFont typeface="Arial"/>
              <a:buChar char="•"/>
              <a:defRPr/>
            </a:lvl2pPr>
            <a:lvl3pPr marL="1146175" marR="0" indent="-18414" algn="l" rtl="0">
              <a:lnSpc>
                <a:spcPct val="90000"/>
              </a:lnSpc>
              <a:spcBef>
                <a:spcPts val="700"/>
              </a:spcBef>
              <a:spcAft>
                <a:spcPts val="0"/>
              </a:spcAft>
              <a:buClr>
                <a:schemeClr val="folHlink"/>
              </a:buClr>
              <a:buFont typeface="Arial"/>
              <a:buChar char="•"/>
              <a:defRPr/>
            </a:lvl3pPr>
            <a:lvl4pPr marL="1657350" marR="0" indent="-72389" algn="l" rtl="0">
              <a:lnSpc>
                <a:spcPct val="90000"/>
              </a:lnSpc>
              <a:spcBef>
                <a:spcPts val="700"/>
              </a:spcBef>
              <a:spcAft>
                <a:spcPts val="0"/>
              </a:spcAft>
              <a:buClr>
                <a:schemeClr val="folHlink"/>
              </a:buClr>
              <a:buFont typeface="Arial"/>
              <a:buChar char="•"/>
              <a:defRPr/>
            </a:lvl4pPr>
            <a:lvl5pPr marL="2111375" marR="0" indent="-69214" algn="l" rtl="0">
              <a:lnSpc>
                <a:spcPct val="90000"/>
              </a:lnSpc>
              <a:spcBef>
                <a:spcPts val="700"/>
              </a:spcBef>
              <a:spcAft>
                <a:spcPts val="0"/>
              </a:spcAft>
              <a:buClr>
                <a:schemeClr val="folHlink"/>
              </a:buClr>
              <a:buFont typeface="Arial"/>
              <a:buChar char="•"/>
              <a:defRPr/>
            </a:lvl5pPr>
            <a:lvl6pPr marL="2568575" marR="0" indent="-69214" algn="l" rtl="0">
              <a:lnSpc>
                <a:spcPct val="90000"/>
              </a:lnSpc>
              <a:spcBef>
                <a:spcPts val="700"/>
              </a:spcBef>
              <a:spcAft>
                <a:spcPts val="0"/>
              </a:spcAft>
              <a:buClr>
                <a:schemeClr val="folHlink"/>
              </a:buClr>
              <a:buFont typeface="Arial"/>
              <a:buChar char="•"/>
              <a:defRPr/>
            </a:lvl6pPr>
            <a:lvl7pPr marL="3025775" marR="0" indent="-69214" algn="l" rtl="0">
              <a:lnSpc>
                <a:spcPct val="90000"/>
              </a:lnSpc>
              <a:spcBef>
                <a:spcPts val="700"/>
              </a:spcBef>
              <a:spcAft>
                <a:spcPts val="0"/>
              </a:spcAft>
              <a:buClr>
                <a:schemeClr val="folHlink"/>
              </a:buClr>
              <a:buFont typeface="Arial"/>
              <a:buChar char="•"/>
              <a:defRPr/>
            </a:lvl7pPr>
            <a:lvl8pPr marL="3482975" marR="0" indent="-69215" algn="l" rtl="0">
              <a:lnSpc>
                <a:spcPct val="90000"/>
              </a:lnSpc>
              <a:spcBef>
                <a:spcPts val="700"/>
              </a:spcBef>
              <a:spcAft>
                <a:spcPts val="0"/>
              </a:spcAft>
              <a:buClr>
                <a:schemeClr val="folHlink"/>
              </a:buClr>
              <a:buFont typeface="Arial"/>
              <a:buChar char="•"/>
              <a:defRPr/>
            </a:lvl8pPr>
            <a:lvl9pPr marL="3940175" marR="0" indent="-69215" algn="l" rtl="0">
              <a:lnSpc>
                <a:spcPct val="90000"/>
              </a:lnSpc>
              <a:spcBef>
                <a:spcPts val="700"/>
              </a:spcBef>
              <a:spcAft>
                <a:spcPts val="0"/>
              </a:spcAft>
              <a:buClr>
                <a:schemeClr val="folHlink"/>
              </a:buClr>
              <a:buFont typeface="Arial"/>
              <a:buChar char="•"/>
              <a:defRPr/>
            </a:lvl9pPr>
          </a:lstStyle>
          <a:p>
            <a:endParaRPr/>
          </a:p>
        </p:txBody>
      </p:sp>
      <p:sp>
        <p:nvSpPr>
          <p:cNvPr id="23" name="Shape 23"/>
          <p:cNvSpPr txBox="1">
            <a:spLocks noGrp="1"/>
          </p:cNvSpPr>
          <p:nvPr>
            <p:ph type="title"/>
          </p:nvPr>
        </p:nvSpPr>
        <p:spPr>
          <a:xfrm>
            <a:off x="658812" y="0"/>
            <a:ext cx="7826374" cy="1370012"/>
          </a:xfrm>
          <a:prstGeom prst="rect">
            <a:avLst/>
          </a:prstGeom>
          <a:noFill/>
          <a:ln>
            <a:noFill/>
          </a:ln>
        </p:spPr>
        <p:txBody>
          <a:bodyPr lIns="91425" tIns="91425" rIns="91425" bIns="91425" anchor="b" anchorCtr="0"/>
          <a:lstStyle>
            <a:lvl1pPr marL="0" marR="0" indent="0" algn="l" rtl="0">
              <a:lnSpc>
                <a:spcPct val="90000"/>
              </a:lnSpc>
              <a:spcBef>
                <a:spcPts val="0"/>
              </a:spcBef>
              <a:spcAft>
                <a:spcPts val="0"/>
              </a:spcAft>
              <a:defRPr/>
            </a:lvl1pPr>
            <a:lvl2pPr marL="0" marR="0" indent="0" algn="l" rtl="0">
              <a:lnSpc>
                <a:spcPct val="90000"/>
              </a:lnSpc>
              <a:spcBef>
                <a:spcPts val="0"/>
              </a:spcBef>
              <a:spcAft>
                <a:spcPts val="0"/>
              </a:spcAft>
              <a:defRPr/>
            </a:lvl2pPr>
            <a:lvl3pPr marL="0" marR="0" indent="0" algn="l" rtl="0">
              <a:lnSpc>
                <a:spcPct val="90000"/>
              </a:lnSpc>
              <a:spcBef>
                <a:spcPts val="0"/>
              </a:spcBef>
              <a:spcAft>
                <a:spcPts val="0"/>
              </a:spcAft>
              <a:defRPr/>
            </a:lvl3pPr>
            <a:lvl4pPr marL="0" marR="0" indent="0" algn="l" rtl="0">
              <a:lnSpc>
                <a:spcPct val="90000"/>
              </a:lnSpc>
              <a:spcBef>
                <a:spcPts val="0"/>
              </a:spcBef>
              <a:spcAft>
                <a:spcPts val="0"/>
              </a:spcAft>
              <a:defRPr/>
            </a:lvl4pPr>
            <a:lvl5pPr marL="0" marR="0" indent="0" algn="l" rtl="0">
              <a:lnSpc>
                <a:spcPct val="90000"/>
              </a:lnSpc>
              <a:spcBef>
                <a:spcPts val="0"/>
              </a:spcBef>
              <a:spcAft>
                <a:spcPts val="0"/>
              </a:spcAft>
              <a:defRPr/>
            </a:lvl5pPr>
            <a:lvl6pPr marL="457200" marR="0" indent="0" algn="l" rtl="0">
              <a:lnSpc>
                <a:spcPct val="90000"/>
              </a:lnSpc>
              <a:spcBef>
                <a:spcPts val="0"/>
              </a:spcBef>
              <a:spcAft>
                <a:spcPts val="0"/>
              </a:spcAft>
              <a:defRPr/>
            </a:lvl6pPr>
            <a:lvl7pPr marL="914400" marR="0" indent="0" algn="l" rtl="0">
              <a:lnSpc>
                <a:spcPct val="90000"/>
              </a:lnSpc>
              <a:spcBef>
                <a:spcPts val="0"/>
              </a:spcBef>
              <a:spcAft>
                <a:spcPts val="0"/>
              </a:spcAft>
              <a:defRPr/>
            </a:lvl7pPr>
            <a:lvl8pPr marL="1371600" marR="0" indent="0" algn="l" rtl="0">
              <a:lnSpc>
                <a:spcPct val="90000"/>
              </a:lnSpc>
              <a:spcBef>
                <a:spcPts val="0"/>
              </a:spcBef>
              <a:spcAft>
                <a:spcPts val="0"/>
              </a:spcAft>
              <a:defRPr/>
            </a:lvl8pPr>
            <a:lvl9pPr marL="1828800" marR="0" indent="0" algn="l" rtl="0">
              <a:lnSpc>
                <a:spcPct val="90000"/>
              </a:lnSpc>
              <a:spcBef>
                <a:spcPts val="0"/>
              </a:spcBef>
              <a:spcAft>
                <a:spcPts val="0"/>
              </a:spcAft>
              <a:defRPr/>
            </a:lvl9pPr>
          </a:lstStyle>
          <a:p>
            <a:endParaRPr/>
          </a:p>
        </p:txBody>
      </p:sp>
      <p:sp>
        <p:nvSpPr>
          <p:cNvPr id="24" name="Shape 24"/>
          <p:cNvSpPr txBox="1">
            <a:spLocks noGrp="1"/>
          </p:cNvSpPr>
          <p:nvPr>
            <p:ph type="sldNum" idx="12"/>
          </p:nvPr>
        </p:nvSpPr>
        <p:spPr>
          <a:xfrm>
            <a:off x="7010400" y="6670675"/>
            <a:ext cx="2133599" cy="187324"/>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700" b="0" i="0" u="none" strike="noStrike" cap="none" baseline="0">
                <a:solidFill>
                  <a:schemeClr val="folHlink"/>
                </a:solidFill>
                <a:latin typeface="Arial"/>
                <a:ea typeface="Arial"/>
                <a:cs typeface="Arial"/>
                <a:sym typeface="Arial"/>
              </a:defRPr>
            </a:lvl1pPr>
          </a:lstStyle>
          <a:p>
            <a:pPr marL="0" lvl="0" indent="0">
              <a:spcBef>
                <a:spcPts val="0"/>
              </a:spcBef>
              <a:buClr>
                <a:schemeClr val="folHlink"/>
              </a:buClr>
              <a:buSzPct val="25000"/>
              <a:buFont typeface="Arial"/>
              <a:buNone/>
            </a:pPr>
            <a:r>
              <a:rPr lang="en-US"/>
              <a:t>©2011 MFMER  |  slide-</a:t>
            </a: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Javed.asma@mayo.ed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28600" y="0"/>
            <a:ext cx="8610599" cy="1143000"/>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               </a:t>
            </a:r>
            <a:r>
              <a:rPr lang="en-US" sz="3600" b="0" i="0" u="none" strike="noStrike" cap="none" baseline="0">
                <a:solidFill>
                  <a:schemeClr val="lt2"/>
                </a:solidFill>
                <a:latin typeface="Arial"/>
                <a:ea typeface="Arial"/>
                <a:cs typeface="Arial"/>
                <a:sym typeface="Arial"/>
              </a:rPr>
              <a:t>Too much of a good thing</a:t>
            </a:r>
          </a:p>
        </p:txBody>
      </p:sp>
      <p:sp>
        <p:nvSpPr>
          <p:cNvPr id="73" name="Shape 73"/>
          <p:cNvSpPr txBox="1">
            <a:spLocks noGrp="1"/>
          </p:cNvSpPr>
          <p:nvPr>
            <p:ph type="body" idx="1"/>
          </p:nvPr>
        </p:nvSpPr>
        <p:spPr>
          <a:xfrm>
            <a:off x="3886200" y="1371600"/>
            <a:ext cx="5257799" cy="4802186"/>
          </a:xfrm>
          <a:prstGeom prst="rect">
            <a:avLst/>
          </a:prstGeom>
          <a:noFill/>
          <a:ln>
            <a:noFill/>
          </a:ln>
        </p:spPr>
        <p:txBody>
          <a:bodyPr lIns="0" tIns="228600" rIns="0"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3200" b="0" i="0" u="none" strike="noStrike" cap="none" baseline="0">
                <a:solidFill>
                  <a:schemeClr val="lt1"/>
                </a:solidFill>
                <a:latin typeface="Arial"/>
                <a:ea typeface="Arial"/>
                <a:cs typeface="Arial"/>
                <a:sym typeface="Arial"/>
              </a:rPr>
              <a:t> The Female Athlete Triad:</a:t>
            </a:r>
          </a:p>
          <a:p>
            <a:pPr marL="0" marR="0" lvl="0" indent="0" algn="l" rtl="0">
              <a:lnSpc>
                <a:spcPct val="90000"/>
              </a:lnSpc>
              <a:spcBef>
                <a:spcPts val="1600"/>
              </a:spcBef>
              <a:spcAft>
                <a:spcPts val="0"/>
              </a:spcAft>
              <a:buClr>
                <a:schemeClr val="lt1"/>
              </a:buClr>
              <a:buSzPct val="25000"/>
              <a:buFont typeface="Arial"/>
              <a:buNone/>
            </a:pPr>
            <a:r>
              <a:rPr lang="en-US" sz="3200" b="0" i="0" u="none" strike="noStrike" cap="none" baseline="0">
                <a:solidFill>
                  <a:schemeClr val="lt1"/>
                </a:solidFill>
                <a:latin typeface="Arial"/>
                <a:ea typeface="Arial"/>
                <a:cs typeface="Arial"/>
                <a:sym typeface="Arial"/>
              </a:rPr>
              <a:t>       </a:t>
            </a:r>
            <a:r>
              <a:rPr lang="en-US" sz="2400" b="0" i="0" u="none" strike="noStrike" cap="none" baseline="0">
                <a:solidFill>
                  <a:schemeClr val="lt1"/>
                </a:solidFill>
                <a:latin typeface="Arial"/>
                <a:ea typeface="Arial"/>
                <a:cs typeface="Arial"/>
                <a:sym typeface="Arial"/>
              </a:rPr>
              <a:t>Toward improved screening  </a:t>
            </a:r>
          </a:p>
          <a:p>
            <a:pPr marL="0" marR="0" lvl="0" indent="0" algn="l" rtl="0">
              <a:lnSpc>
                <a:spcPct val="90000"/>
              </a:lnSpc>
              <a:spcBef>
                <a:spcPts val="120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                 and management</a:t>
            </a:r>
          </a:p>
        </p:txBody>
      </p:sp>
      <p:pic>
        <p:nvPicPr>
          <p:cNvPr id="74" name="Shape 74"/>
          <p:cNvPicPr preferRelativeResize="0"/>
          <p:nvPr/>
        </p:nvPicPr>
        <p:blipFill rotWithShape="1">
          <a:blip r:embed="rId3">
            <a:alphaModFix/>
          </a:blip>
          <a:srcRect/>
          <a:stretch/>
        </p:blipFill>
        <p:spPr>
          <a:xfrm>
            <a:off x="228600" y="1295400"/>
            <a:ext cx="3657600" cy="4724400"/>
          </a:xfrm>
          <a:prstGeom prst="rect">
            <a:avLst/>
          </a:prstGeom>
          <a:noFill/>
          <a:ln>
            <a:noFill/>
          </a:ln>
        </p:spPr>
      </p:pic>
      <p:sp>
        <p:nvSpPr>
          <p:cNvPr id="75" name="Shape 75"/>
          <p:cNvSpPr txBox="1"/>
          <p:nvPr/>
        </p:nvSpPr>
        <p:spPr>
          <a:xfrm>
            <a:off x="4601825" y="4953000"/>
            <a:ext cx="4587299"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a:solidFill>
                  <a:schemeClr val="lt1"/>
                </a:solidFill>
              </a:rPr>
              <a:t>                    </a:t>
            </a:r>
            <a:r>
              <a:rPr lang="en-US" sz="1800" b="0" i="0" u="none" strike="noStrike" cap="none" baseline="0">
                <a:solidFill>
                  <a:schemeClr val="lt1"/>
                </a:solidFill>
                <a:latin typeface="Arial"/>
                <a:ea typeface="Arial"/>
                <a:cs typeface="Arial"/>
                <a:sym typeface="Arial"/>
              </a:rPr>
              <a:t>Asma Javed</a:t>
            </a:r>
          </a:p>
          <a:p>
            <a:pPr marL="0" marR="0" lvl="0" indent="0" algn="l" rtl="0">
              <a:lnSpc>
                <a:spcPct val="100000"/>
              </a:lnSpc>
              <a:spcBef>
                <a:spcPts val="0"/>
              </a:spcBef>
              <a:spcAft>
                <a:spcPts val="0"/>
              </a:spcAft>
              <a:buClr>
                <a:schemeClr val="lt1"/>
              </a:buClr>
              <a:buSzPct val="25000"/>
              <a:buFont typeface="Arial"/>
              <a:buNone/>
            </a:pPr>
            <a:r>
              <a:rPr lang="en-US" sz="1800">
                <a:solidFill>
                  <a:schemeClr val="lt1"/>
                </a:solidFill>
              </a:rPr>
              <a:t>  </a:t>
            </a:r>
            <a:r>
              <a:rPr lang="en-US" sz="1800" b="0" i="0" u="none" strike="noStrike" cap="none" baseline="0">
                <a:solidFill>
                  <a:schemeClr val="lt1"/>
                </a:solidFill>
                <a:latin typeface="Arial"/>
                <a:ea typeface="Arial"/>
                <a:cs typeface="Arial"/>
                <a:sym typeface="Arial"/>
              </a:rPr>
              <a:t>Ped</a:t>
            </a:r>
            <a:r>
              <a:rPr lang="en-US" sz="1800">
                <a:solidFill>
                  <a:schemeClr val="lt1"/>
                </a:solidFill>
              </a:rPr>
              <a:t>iatric</a:t>
            </a:r>
            <a:r>
              <a:rPr lang="en-US" sz="1800" b="0" i="0" u="none" strike="noStrike" cap="none" baseline="0">
                <a:solidFill>
                  <a:schemeClr val="lt1"/>
                </a:solidFill>
                <a:latin typeface="Arial"/>
                <a:ea typeface="Arial"/>
                <a:cs typeface="Arial"/>
                <a:sym typeface="Arial"/>
              </a:rPr>
              <a:t> and Adolescent Gynecology</a:t>
            </a:r>
          </a:p>
          <a:p>
            <a:pPr marL="0" marR="0" lvl="0" indent="0" algn="l" rtl="0">
              <a:lnSpc>
                <a:spcPct val="100000"/>
              </a:lnSpc>
              <a:spcBef>
                <a:spcPts val="0"/>
              </a:spcBef>
              <a:spcAft>
                <a:spcPts val="0"/>
              </a:spcAft>
              <a:buClr>
                <a:schemeClr val="lt1"/>
              </a:buClr>
              <a:buSzPct val="25000"/>
              <a:buFont typeface="Arial"/>
              <a:buNone/>
            </a:pPr>
            <a:r>
              <a:rPr lang="en-US" sz="1800">
                <a:solidFill>
                  <a:schemeClr val="lt1"/>
                </a:solidFill>
              </a:rPr>
              <a:t>           </a:t>
            </a:r>
            <a:r>
              <a:rPr lang="en-US" sz="1800" b="0" i="0" u="none" strike="noStrike" cap="none" baseline="0">
                <a:solidFill>
                  <a:schemeClr val="lt1"/>
                </a:solidFill>
                <a:latin typeface="Arial"/>
                <a:ea typeface="Arial"/>
                <a:cs typeface="Arial"/>
                <a:sym typeface="Arial"/>
              </a:rPr>
              <a:t>Mayo Clinic, R</a:t>
            </a:r>
            <a:r>
              <a:rPr lang="en-US" sz="1800">
                <a:solidFill>
                  <a:schemeClr val="lt1"/>
                </a:solidFill>
              </a:rPr>
              <a:t>o</a:t>
            </a:r>
            <a:r>
              <a:rPr lang="en-US" sz="1800" b="0" i="0" u="none" strike="noStrike" cap="none" baseline="0">
                <a:solidFill>
                  <a:schemeClr val="lt1"/>
                </a:solidFill>
                <a:latin typeface="Arial"/>
                <a:ea typeface="Arial"/>
                <a:cs typeface="Arial"/>
                <a:sym typeface="Arial"/>
              </a:rPr>
              <a:t>chester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185901" y="368681"/>
            <a:ext cx="7030200" cy="554099"/>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Female Athlete Triad: Pathophysiology</a:t>
            </a:r>
          </a:p>
        </p:txBody>
      </p:sp>
      <p:pic>
        <p:nvPicPr>
          <p:cNvPr id="148" name="Shape 148"/>
          <p:cNvPicPr preferRelativeResize="0">
            <a:picLocks noGrp="1"/>
          </p:cNvPicPr>
          <p:nvPr>
            <p:ph type="body" idx="1"/>
          </p:nvPr>
        </p:nvPicPr>
        <p:blipFill rotWithShape="1">
          <a:blip r:embed="rId3">
            <a:alphaModFix/>
          </a:blip>
          <a:srcRect/>
          <a:stretch/>
        </p:blipFill>
        <p:spPr>
          <a:xfrm>
            <a:off x="609600" y="2514600"/>
            <a:ext cx="3352799" cy="3481500"/>
          </a:xfrm>
          <a:prstGeom prst="rect">
            <a:avLst/>
          </a:prstGeom>
          <a:noFill/>
          <a:ln w="9525" cap="flat" cmpd="sng">
            <a:solidFill>
              <a:schemeClr val="dk1"/>
            </a:solidFill>
            <a:prstDash val="solid"/>
            <a:miter/>
            <a:headEnd type="none" w="med" len="med"/>
            <a:tailEnd type="none" w="med" len="med"/>
          </a:ln>
        </p:spPr>
      </p:pic>
      <p:sp>
        <p:nvSpPr>
          <p:cNvPr id="149" name="Shape 149"/>
          <p:cNvSpPr txBox="1"/>
          <p:nvPr/>
        </p:nvSpPr>
        <p:spPr>
          <a:xfrm>
            <a:off x="152400" y="1143000"/>
            <a:ext cx="9655174" cy="4114800"/>
          </a:xfrm>
          <a:prstGeom prst="rect">
            <a:avLst/>
          </a:prstGeom>
          <a:noFill/>
          <a:ln>
            <a:noFill/>
          </a:ln>
        </p:spPr>
        <p:txBody>
          <a:bodyPr lIns="91425" tIns="45700" rIns="91425" bIns="45700" anchor="t" anchorCtr="0">
            <a:noAutofit/>
          </a:bodyPr>
          <a:lstStyle/>
          <a:p>
            <a:pPr marL="231775" marR="0" lvl="0" indent="-125095" algn="l" rtl="0">
              <a:lnSpc>
                <a:spcPct val="90000"/>
              </a:lnSpc>
              <a:spcBef>
                <a:spcPts val="0"/>
              </a:spcBef>
              <a:spcAft>
                <a:spcPts val="0"/>
              </a:spcAft>
              <a:buClr>
                <a:schemeClr val="lt2"/>
              </a:buClr>
              <a:buFont typeface="Arial"/>
              <a:buNone/>
            </a:pPr>
            <a:endParaRPr sz="14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Females gain more than 50% of skeletal mass during adolescence </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Amenorrheic adolescent athletes lose 2% of bone mass</a:t>
            </a:r>
            <a:r>
              <a:rPr lang="en-US" sz="2000">
                <a:solidFill>
                  <a:schemeClr val="lt1"/>
                </a:solidFill>
              </a:rPr>
              <a:t>/yr (menopause)</a:t>
            </a:r>
          </a:p>
        </p:txBody>
      </p:sp>
      <p:sp>
        <p:nvSpPr>
          <p:cNvPr id="150" name="Shape 150"/>
          <p:cNvSpPr txBox="1"/>
          <p:nvPr/>
        </p:nvSpPr>
        <p:spPr>
          <a:xfrm>
            <a:off x="242398" y="983050"/>
            <a:ext cx="8929500" cy="7572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2800" b="1" i="0" u="none" strike="noStrike" cap="none" baseline="0">
                <a:solidFill>
                  <a:schemeClr val="lt2"/>
                </a:solidFill>
                <a:latin typeface="Arial"/>
                <a:ea typeface="Arial"/>
                <a:cs typeface="Arial"/>
                <a:sym typeface="Arial"/>
              </a:rPr>
              <a:t>Bone Mineral Loss (Low estrogen and energy)</a:t>
            </a:r>
          </a:p>
          <a:p>
            <a:pPr marL="0" marR="0" lvl="0" indent="0" algn="l" rtl="0">
              <a:lnSpc>
                <a:spcPct val="100000"/>
              </a:lnSpc>
              <a:spcBef>
                <a:spcPts val="0"/>
              </a:spcBef>
              <a:spcAft>
                <a:spcPts val="0"/>
              </a:spcAft>
              <a:buNone/>
            </a:pPr>
            <a:endParaRPr sz="2800" b="1" i="0" u="none" strike="noStrike" cap="none" baseline="0">
              <a:solidFill>
                <a:schemeClr val="lt2"/>
              </a:solidFill>
              <a:latin typeface="Arial"/>
              <a:ea typeface="Arial"/>
              <a:cs typeface="Arial"/>
              <a:sym typeface="Arial"/>
            </a:endParaRPr>
          </a:p>
        </p:txBody>
      </p:sp>
      <p:sp>
        <p:nvSpPr>
          <p:cNvPr id="151" name="Shape 151"/>
          <p:cNvSpPr txBox="1"/>
          <p:nvPr/>
        </p:nvSpPr>
        <p:spPr>
          <a:xfrm>
            <a:off x="3796725" y="6248400"/>
            <a:ext cx="5347200" cy="554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Female athlete triad and stress fractures. Orthop Clin North Am. 200</a:t>
            </a:r>
            <a:r>
              <a:rPr lang="en-US" sz="800">
                <a:solidFill>
                  <a:schemeClr val="lt1"/>
                </a:solidFill>
              </a:rPr>
              <a:t>9</a:t>
            </a:r>
          </a:p>
          <a:p>
            <a:pPr marL="0" marR="0" lvl="0" indent="0" algn="l"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Increased vertebral bone mineral in response to reduced exercise in amenorrheic runners.West J Med.1987</a:t>
            </a:r>
          </a:p>
          <a:p>
            <a:pPr marL="0" marR="0" lvl="0" indent="0" algn="l" rtl="0">
              <a:lnSpc>
                <a:spcPct val="100000"/>
              </a:lnSpc>
              <a:spcBef>
                <a:spcPts val="0"/>
              </a:spcBef>
              <a:spcAft>
                <a:spcPts val="0"/>
              </a:spcAft>
              <a:buNone/>
            </a:pPr>
            <a:endParaRPr sz="800" b="0" i="0" u="none" strike="noStrike" cap="none" baseline="0">
              <a:solidFill>
                <a:schemeClr val="lt1"/>
              </a:solidFill>
              <a:latin typeface="Arial"/>
              <a:ea typeface="Arial"/>
              <a:cs typeface="Arial"/>
              <a:sym typeface="Arial"/>
            </a:endParaRPr>
          </a:p>
        </p:txBody>
      </p:sp>
      <p:pic>
        <p:nvPicPr>
          <p:cNvPr id="152" name="Shape 152"/>
          <p:cNvPicPr preferRelativeResize="0"/>
          <p:nvPr/>
        </p:nvPicPr>
        <p:blipFill rotWithShape="1">
          <a:blip r:embed="rId4">
            <a:alphaModFix/>
          </a:blip>
          <a:srcRect/>
          <a:stretch/>
        </p:blipFill>
        <p:spPr>
          <a:xfrm>
            <a:off x="4897200" y="2595100"/>
            <a:ext cx="3258599" cy="3438300"/>
          </a:xfrm>
          <a:prstGeom prst="rect">
            <a:avLst/>
          </a:prstGeom>
          <a:noFill/>
          <a:ln w="28575" cap="flat" cmpd="sng">
            <a:solidFill>
              <a:schemeClr val="dk1"/>
            </a:solidFill>
            <a:prstDash val="solid"/>
            <a:miter/>
            <a:headEnd type="none" w="med" len="med"/>
            <a:tailEnd type="none" w="med" len="med"/>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95325" y="304800"/>
            <a:ext cx="7848599" cy="609599"/>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4000" b="0" i="0" u="none" strike="noStrike" cap="none" baseline="0">
                <a:solidFill>
                  <a:schemeClr val="lt2"/>
                </a:solidFill>
                <a:latin typeface="Arial"/>
                <a:ea typeface="Arial"/>
                <a:cs typeface="Arial"/>
                <a:sym typeface="Arial"/>
              </a:rPr>
              <a:t/>
            </a:r>
            <a:br>
              <a:rPr lang="en-US" sz="4000" b="0" i="0" u="none" strike="noStrike" cap="none" baseline="0">
                <a:solidFill>
                  <a:schemeClr val="lt2"/>
                </a:solidFill>
                <a:latin typeface="Arial"/>
                <a:ea typeface="Arial"/>
                <a:cs typeface="Arial"/>
                <a:sym typeface="Arial"/>
              </a:rPr>
            </a:br>
            <a:r>
              <a:rPr lang="en-US" sz="4000" b="0" i="0" u="none" strike="noStrike" cap="none" baseline="0">
                <a:solidFill>
                  <a:schemeClr val="lt2"/>
                </a:solidFill>
                <a:latin typeface="Arial"/>
                <a:ea typeface="Arial"/>
                <a:cs typeface="Arial"/>
                <a:sym typeface="Arial"/>
              </a:rPr>
              <a:t>Is exercise good or bad?</a:t>
            </a:r>
          </a:p>
        </p:txBody>
      </p:sp>
      <p:sp>
        <p:nvSpPr>
          <p:cNvPr id="158" name="Shape 158"/>
          <p:cNvSpPr txBox="1"/>
          <p:nvPr/>
        </p:nvSpPr>
        <p:spPr>
          <a:xfrm>
            <a:off x="3200400" y="17526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59" name="Shape 159"/>
          <p:cNvSpPr txBox="1"/>
          <p:nvPr/>
        </p:nvSpPr>
        <p:spPr>
          <a:xfrm>
            <a:off x="457200" y="1905000"/>
            <a:ext cx="184149" cy="6413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Font typeface="Arial"/>
              <a:buNone/>
            </a:pPr>
            <a:endParaRPr sz="2000" b="1" i="0" u="none" strike="noStrike" cap="none" baseline="0">
              <a:solidFill>
                <a:schemeClr val="accent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baseline="0">
              <a:solidFill>
                <a:schemeClr val="accent1"/>
              </a:solidFill>
              <a:latin typeface="Arial"/>
              <a:ea typeface="Arial"/>
              <a:cs typeface="Arial"/>
              <a:sym typeface="Arial"/>
            </a:endParaRPr>
          </a:p>
        </p:txBody>
      </p:sp>
      <p:pic>
        <p:nvPicPr>
          <p:cNvPr id="160" name="Shape 160"/>
          <p:cNvPicPr preferRelativeResize="0"/>
          <p:nvPr/>
        </p:nvPicPr>
        <p:blipFill rotWithShape="1">
          <a:blip r:embed="rId3">
            <a:alphaModFix/>
          </a:blip>
          <a:srcRect/>
          <a:stretch/>
        </p:blipFill>
        <p:spPr>
          <a:xfrm>
            <a:off x="1600200" y="3124200"/>
            <a:ext cx="5029199" cy="2757486"/>
          </a:xfrm>
          <a:prstGeom prst="rect">
            <a:avLst/>
          </a:prstGeom>
          <a:noFill/>
          <a:ln>
            <a:noFill/>
          </a:ln>
        </p:spPr>
      </p:pic>
      <p:sp>
        <p:nvSpPr>
          <p:cNvPr id="161" name="Shape 161"/>
          <p:cNvSpPr txBox="1"/>
          <p:nvPr/>
        </p:nvSpPr>
        <p:spPr>
          <a:xfrm>
            <a:off x="1828800" y="2590800"/>
            <a:ext cx="4800600" cy="5492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   </a:t>
            </a:r>
            <a:r>
              <a:rPr lang="en-US" sz="1200" b="0" i="0" u="none" strike="noStrike" cap="none" baseline="0">
                <a:solidFill>
                  <a:schemeClr val="lt1"/>
                </a:solidFill>
                <a:latin typeface="Arial"/>
                <a:ea typeface="Arial"/>
                <a:cs typeface="Arial"/>
                <a:sym typeface="Arial"/>
              </a:rPr>
              <a:t>Amenorrheic              Eumenorrheic                Non athletes</a:t>
            </a:r>
            <a:r>
              <a:rPr lang="en-US" sz="1800" b="0" i="0" u="none" strike="noStrike" cap="none" baseline="0">
                <a:solidFill>
                  <a:schemeClr val="lt1"/>
                </a:solidFill>
                <a:latin typeface="Arial"/>
                <a:ea typeface="Arial"/>
                <a:cs typeface="Arial"/>
                <a:sym typeface="Arial"/>
              </a:rPr>
              <a:t> </a:t>
            </a:r>
          </a:p>
          <a:p>
            <a:pPr marL="0" marR="0" lvl="0" indent="0" algn="l" rtl="0">
              <a:lnSpc>
                <a:spcPct val="100000"/>
              </a:lnSpc>
              <a:spcBef>
                <a:spcPts val="0"/>
              </a:spcBef>
              <a:spcAft>
                <a:spcPts val="0"/>
              </a:spcAft>
              <a:buClr>
                <a:schemeClr val="lt1"/>
              </a:buClr>
              <a:buSzPct val="25000"/>
              <a:buFont typeface="Arial"/>
              <a:buNone/>
            </a:pPr>
            <a:r>
              <a:rPr lang="en-US" sz="1200" b="0" i="0" u="none" strike="noStrike" cap="none" baseline="0">
                <a:solidFill>
                  <a:schemeClr val="lt1"/>
                </a:solidFill>
                <a:latin typeface="Arial"/>
                <a:ea typeface="Arial"/>
                <a:cs typeface="Arial"/>
                <a:sym typeface="Arial"/>
              </a:rPr>
              <a:t>   athletes (AA)               athletes (EA)</a:t>
            </a:r>
          </a:p>
        </p:txBody>
      </p:sp>
      <p:pic>
        <p:nvPicPr>
          <p:cNvPr id="162" name="Shape 162"/>
          <p:cNvPicPr preferRelativeResize="0"/>
          <p:nvPr/>
        </p:nvPicPr>
        <p:blipFill rotWithShape="1">
          <a:blip r:embed="rId4">
            <a:alphaModFix/>
          </a:blip>
          <a:srcRect/>
          <a:stretch/>
        </p:blipFill>
        <p:spPr>
          <a:xfrm>
            <a:off x="476250" y="990600"/>
            <a:ext cx="8286749" cy="1284287"/>
          </a:xfrm>
          <a:prstGeom prst="rect">
            <a:avLst/>
          </a:prstGeom>
          <a:noFill/>
          <a:ln>
            <a:noFill/>
          </a:ln>
        </p:spPr>
      </p:pic>
      <p:sp>
        <p:nvSpPr>
          <p:cNvPr id="163" name="Shape 163"/>
          <p:cNvSpPr txBox="1"/>
          <p:nvPr/>
        </p:nvSpPr>
        <p:spPr>
          <a:xfrm>
            <a:off x="1143000" y="2406650"/>
            <a:ext cx="7848599" cy="3381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600" b="1"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838200" y="304800"/>
            <a:ext cx="7570786" cy="760411"/>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Female Athlete Tetrad? </a:t>
            </a:r>
          </a:p>
        </p:txBody>
      </p:sp>
      <p:sp>
        <p:nvSpPr>
          <p:cNvPr id="170" name="Shape 170"/>
          <p:cNvSpPr txBox="1">
            <a:spLocks noGrp="1"/>
          </p:cNvSpPr>
          <p:nvPr>
            <p:ph type="body" idx="1"/>
          </p:nvPr>
        </p:nvSpPr>
        <p:spPr>
          <a:xfrm>
            <a:off x="304800" y="1452500"/>
            <a:ext cx="4267199" cy="3695699"/>
          </a:xfrm>
          <a:prstGeom prst="rect">
            <a:avLst/>
          </a:prstGeom>
          <a:noFill/>
          <a:ln>
            <a:noFill/>
          </a:ln>
        </p:spPr>
        <p:txBody>
          <a:bodyPr lIns="0" tIns="228600" rIns="0" bIns="45700" anchor="t" anchorCtr="0">
            <a:noAutofit/>
          </a:bodyPr>
          <a:lstStyle/>
          <a:p>
            <a:pPr marL="231775" marR="0" lvl="0" indent="-234315" algn="l" rtl="0">
              <a:lnSpc>
                <a:spcPct val="90000"/>
              </a:lnSpc>
              <a:spcBef>
                <a:spcPts val="0"/>
              </a:spcBef>
              <a:spcAft>
                <a:spcPts val="0"/>
              </a:spcAft>
              <a:buClr>
                <a:schemeClr val="lt2"/>
              </a:buClr>
              <a:buSzPct val="100000"/>
              <a:buFont typeface="Arial"/>
              <a:buChar char="•"/>
            </a:pPr>
            <a:r>
              <a:rPr lang="en-US" sz="2200" b="0" i="0" u="none" strike="noStrike" cap="none" baseline="0">
                <a:solidFill>
                  <a:schemeClr val="lt2"/>
                </a:solidFill>
                <a:latin typeface="Arial"/>
                <a:ea typeface="Arial"/>
                <a:cs typeface="Arial"/>
                <a:sym typeface="Arial"/>
              </a:rPr>
              <a:t>Endothelial dysfunction </a:t>
            </a:r>
            <a:r>
              <a:rPr lang="en-US" sz="2200" b="0" i="0" u="none" strike="noStrike" cap="none" baseline="0">
                <a:solidFill>
                  <a:schemeClr val="lt1"/>
                </a:solidFill>
                <a:latin typeface="Arial"/>
                <a:ea typeface="Arial"/>
                <a:cs typeface="Arial"/>
                <a:sym typeface="Arial"/>
              </a:rPr>
              <a:t>has been reported in young athletes, similar to post</a:t>
            </a:r>
            <a:r>
              <a:rPr lang="en-US" sz="2200">
                <a:solidFill>
                  <a:schemeClr val="lt1"/>
                </a:solidFill>
              </a:rPr>
              <a:t>-</a:t>
            </a:r>
            <a:r>
              <a:rPr lang="en-US" sz="2200" b="0" i="0" u="none" strike="noStrike" cap="none" baseline="0">
                <a:solidFill>
                  <a:schemeClr val="lt1"/>
                </a:solidFill>
                <a:latin typeface="Arial"/>
                <a:ea typeface="Arial"/>
                <a:cs typeface="Arial"/>
                <a:sym typeface="Arial"/>
              </a:rPr>
              <a:t>menopausal woman</a:t>
            </a:r>
          </a:p>
          <a:p>
            <a:pPr marL="231775" marR="0" lvl="0" indent="-94615" algn="l" rtl="0">
              <a:lnSpc>
                <a:spcPct val="90000"/>
              </a:lnSpc>
              <a:spcBef>
                <a:spcPts val="900"/>
              </a:spcBef>
              <a:spcAft>
                <a:spcPts val="0"/>
              </a:spcAft>
              <a:buClr>
                <a:schemeClr val="lt2"/>
              </a:buClr>
              <a:buFont typeface="Arial"/>
              <a:buNone/>
            </a:pPr>
            <a:endParaRPr sz="2200" b="0" i="0" u="none" strike="noStrike" cap="none" baseline="0">
              <a:solidFill>
                <a:schemeClr val="lt1"/>
              </a:solidFill>
              <a:latin typeface="Arial"/>
              <a:ea typeface="Arial"/>
              <a:cs typeface="Arial"/>
              <a:sym typeface="Arial"/>
            </a:endParaRPr>
          </a:p>
          <a:p>
            <a:pPr marL="231775" marR="0" lvl="0" indent="-188595" algn="l" rtl="0">
              <a:lnSpc>
                <a:spcPct val="90000"/>
              </a:lnSpc>
              <a:spcBef>
                <a:spcPts val="1200"/>
              </a:spcBef>
              <a:spcAft>
                <a:spcPts val="0"/>
              </a:spcAft>
              <a:buClr>
                <a:schemeClr val="lt2"/>
              </a:buClr>
              <a:buSzPct val="100000"/>
              <a:buFont typeface="Arial"/>
              <a:buChar char="•"/>
            </a:pPr>
            <a:r>
              <a:rPr lang="en-US" sz="2200" b="0" i="0" u="none" strike="noStrike" cap="none" baseline="0">
                <a:solidFill>
                  <a:schemeClr val="lt1"/>
                </a:solidFill>
                <a:latin typeface="Arial"/>
                <a:ea typeface="Arial"/>
                <a:cs typeface="Arial"/>
                <a:sym typeface="Arial"/>
              </a:rPr>
              <a:t>May herald premature cardiovascular events and further adverse effects on bone in amenorrheic athletes.</a:t>
            </a:r>
          </a:p>
          <a:p>
            <a:pPr marL="231775" marR="0" lvl="0" indent="-48895" algn="l" rtl="0">
              <a:lnSpc>
                <a:spcPct val="90000"/>
              </a:lnSpc>
              <a:spcBef>
                <a:spcPts val="1200"/>
              </a:spcBef>
              <a:spcAft>
                <a:spcPts val="0"/>
              </a:spcAft>
              <a:buClr>
                <a:schemeClr val="lt2"/>
              </a:buClr>
              <a:buFont typeface="Arial"/>
              <a:buNone/>
            </a:pPr>
            <a:endParaRPr sz="2200" b="0" i="0" u="none" strike="noStrike" cap="none" baseline="0">
              <a:solidFill>
                <a:schemeClr val="lt1"/>
              </a:solidFill>
              <a:latin typeface="Arial"/>
              <a:ea typeface="Arial"/>
              <a:cs typeface="Arial"/>
              <a:sym typeface="Arial"/>
            </a:endParaRPr>
          </a:p>
        </p:txBody>
      </p:sp>
      <p:sp>
        <p:nvSpPr>
          <p:cNvPr id="171" name="Shape 171"/>
          <p:cNvSpPr txBox="1"/>
          <p:nvPr/>
        </p:nvSpPr>
        <p:spPr>
          <a:xfrm>
            <a:off x="2590800" y="6248400"/>
            <a:ext cx="6324600" cy="2158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Lanser EM et al </a:t>
            </a:r>
            <a:r>
              <a:rPr lang="en-US" sz="800" b="1" i="0" u="none" strike="noStrike" cap="none" baseline="0">
                <a:solidFill>
                  <a:schemeClr val="lt1"/>
                </a:solidFill>
                <a:latin typeface="Arial"/>
                <a:ea typeface="Arial"/>
                <a:cs typeface="Arial"/>
                <a:sym typeface="Arial"/>
              </a:rPr>
              <a:t>The </a:t>
            </a:r>
            <a:r>
              <a:rPr lang="en-US" sz="800" b="0" i="0" u="none" strike="noStrike" cap="none" baseline="0">
                <a:solidFill>
                  <a:schemeClr val="lt1"/>
                </a:solidFill>
                <a:latin typeface="Arial"/>
                <a:ea typeface="Arial"/>
                <a:cs typeface="Arial"/>
                <a:sym typeface="Arial"/>
              </a:rPr>
              <a:t>female athlete triad</a:t>
            </a:r>
            <a:r>
              <a:rPr lang="en-US" sz="800" b="1" i="0" u="none" strike="noStrike" cap="none" baseline="0">
                <a:solidFill>
                  <a:schemeClr val="lt1"/>
                </a:solidFill>
                <a:latin typeface="Arial"/>
                <a:ea typeface="Arial"/>
                <a:cs typeface="Arial"/>
                <a:sym typeface="Arial"/>
              </a:rPr>
              <a:t> and </a:t>
            </a:r>
            <a:r>
              <a:rPr lang="en-US" sz="800" b="0" i="0" u="none" strike="noStrike" cap="none" baseline="0">
                <a:solidFill>
                  <a:schemeClr val="lt1"/>
                </a:solidFill>
                <a:latin typeface="Arial"/>
                <a:ea typeface="Arial"/>
                <a:cs typeface="Arial"/>
                <a:sym typeface="Arial"/>
              </a:rPr>
              <a:t>endothelial</a:t>
            </a:r>
            <a:r>
              <a:rPr lang="en-US" sz="800" b="1" i="0" u="none" strike="noStrike" cap="none" baseline="0">
                <a:solidFill>
                  <a:schemeClr val="lt1"/>
                </a:solidFill>
                <a:latin typeface="Arial"/>
                <a:ea typeface="Arial"/>
                <a:cs typeface="Arial"/>
                <a:sym typeface="Arial"/>
              </a:rPr>
              <a:t> </a:t>
            </a:r>
            <a:r>
              <a:rPr lang="en-US" sz="800" b="0" i="0" u="none" strike="noStrike" cap="none" baseline="0">
                <a:solidFill>
                  <a:schemeClr val="lt1"/>
                </a:solidFill>
                <a:latin typeface="Arial"/>
                <a:ea typeface="Arial"/>
                <a:cs typeface="Arial"/>
                <a:sym typeface="Arial"/>
              </a:rPr>
              <a:t>dysfunction</a:t>
            </a:r>
            <a:r>
              <a:rPr lang="en-US" sz="800" b="1" i="0" u="none" strike="noStrike" cap="none" baseline="0">
                <a:solidFill>
                  <a:schemeClr val="lt1"/>
                </a:solidFill>
                <a:latin typeface="Arial"/>
                <a:ea typeface="Arial"/>
                <a:cs typeface="Arial"/>
                <a:sym typeface="Arial"/>
              </a:rPr>
              <a:t>. </a:t>
            </a:r>
            <a:r>
              <a:rPr lang="en-US" sz="800" b="0" i="0" u="none" strike="noStrike" cap="none" baseline="0">
                <a:solidFill>
                  <a:schemeClr val="lt1"/>
                </a:solidFill>
                <a:latin typeface="Arial"/>
                <a:ea typeface="Arial"/>
                <a:cs typeface="Arial"/>
                <a:sym typeface="Arial"/>
              </a:rPr>
              <a:t>PM R.2011</a:t>
            </a:r>
          </a:p>
        </p:txBody>
      </p:sp>
      <p:pic>
        <p:nvPicPr>
          <p:cNvPr id="172" name="Shape 172"/>
          <p:cNvPicPr preferRelativeResize="0"/>
          <p:nvPr/>
        </p:nvPicPr>
        <p:blipFill rotWithShape="1">
          <a:blip r:embed="rId3">
            <a:alphaModFix/>
          </a:blip>
          <a:srcRect/>
          <a:stretch/>
        </p:blipFill>
        <p:spPr>
          <a:xfrm>
            <a:off x="4587725" y="1907311"/>
            <a:ext cx="4202399" cy="2786099"/>
          </a:xfrm>
          <a:prstGeom prst="rect">
            <a:avLst/>
          </a:prstGeom>
          <a:noFill/>
          <a:ln w="28575" cap="flat" cmpd="sng">
            <a:solidFill>
              <a:srgbClr val="000000"/>
            </a:solidFill>
            <a:prstDash val="solid"/>
            <a:miter/>
            <a:headEnd type="none" w="med" len="med"/>
            <a:tailEnd type="none" w="med" len="med"/>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1905000" y="6213475"/>
            <a:ext cx="6781800" cy="2158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Hoch et al </a:t>
            </a:r>
            <a:r>
              <a:rPr lang="en-US" sz="800" b="1" i="0" u="none" strike="noStrike" cap="none" baseline="0">
                <a:solidFill>
                  <a:schemeClr val="lt1"/>
                </a:solidFill>
                <a:latin typeface="Arial"/>
                <a:ea typeface="Arial"/>
                <a:cs typeface="Arial"/>
                <a:sym typeface="Arial"/>
              </a:rPr>
              <a:t>Association between the female triad athlete and endothelial dysfunction in dancers</a:t>
            </a:r>
            <a:r>
              <a:rPr lang="en-US" sz="800" b="0" i="0" u="none" strike="noStrike" cap="none" baseline="0">
                <a:solidFill>
                  <a:schemeClr val="lt1"/>
                </a:solidFill>
                <a:latin typeface="Arial"/>
                <a:ea typeface="Arial"/>
                <a:cs typeface="Arial"/>
                <a:sym typeface="Arial"/>
              </a:rPr>
              <a:t> </a:t>
            </a:r>
            <a:r>
              <a:rPr lang="en-US" sz="800" b="1" i="0" u="none" strike="noStrike" cap="none" baseline="0">
                <a:solidFill>
                  <a:schemeClr val="lt1"/>
                </a:solidFill>
                <a:latin typeface="Arial"/>
                <a:ea typeface="Arial"/>
                <a:cs typeface="Arial"/>
                <a:sym typeface="Arial"/>
              </a:rPr>
              <a:t>Clin J Sport Med, 2011</a:t>
            </a:r>
          </a:p>
        </p:txBody>
      </p:sp>
      <p:pic>
        <p:nvPicPr>
          <p:cNvPr id="178" name="Shape 178"/>
          <p:cNvPicPr preferRelativeResize="0"/>
          <p:nvPr/>
        </p:nvPicPr>
        <p:blipFill rotWithShape="1">
          <a:blip r:embed="rId3">
            <a:alphaModFix/>
          </a:blip>
          <a:srcRect/>
          <a:stretch/>
        </p:blipFill>
        <p:spPr>
          <a:xfrm>
            <a:off x="1670050" y="533400"/>
            <a:ext cx="6096000" cy="1146174"/>
          </a:xfrm>
          <a:prstGeom prst="rect">
            <a:avLst/>
          </a:prstGeom>
          <a:noFill/>
          <a:ln w="28575" cap="flat" cmpd="sng">
            <a:solidFill>
              <a:schemeClr val="dk1"/>
            </a:solidFill>
            <a:prstDash val="solid"/>
            <a:miter/>
            <a:headEnd type="none" w="med" len="med"/>
            <a:tailEnd type="none" w="med" len="med"/>
          </a:ln>
        </p:spPr>
      </p:pic>
      <p:sp>
        <p:nvSpPr>
          <p:cNvPr id="179" name="Shape 179"/>
          <p:cNvSpPr txBox="1"/>
          <p:nvPr/>
        </p:nvSpPr>
        <p:spPr>
          <a:xfrm>
            <a:off x="304800" y="2133600"/>
            <a:ext cx="5333999" cy="5754686"/>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accent1"/>
              </a:buClr>
              <a:buSzPct val="100000"/>
              <a:buFont typeface="Arial"/>
              <a:buChar char="•"/>
            </a:pPr>
            <a:r>
              <a:rPr lang="en-US" sz="1600" b="0" i="0" u="none" strike="noStrike" cap="none" baseline="0">
                <a:solidFill>
                  <a:schemeClr val="lt1"/>
                </a:solidFill>
                <a:latin typeface="Arial"/>
                <a:ea typeface="Arial"/>
                <a:cs typeface="Arial"/>
                <a:sym typeface="Arial"/>
              </a:rPr>
              <a:t>Study population: professional dancers 18-35 yo</a:t>
            </a:r>
          </a:p>
          <a:p>
            <a:pPr marL="171450" marR="0" lvl="0" indent="-69850" algn="l" rtl="0">
              <a:lnSpc>
                <a:spcPct val="100000"/>
              </a:lnSpc>
              <a:spcBef>
                <a:spcPts val="0"/>
              </a:spcBef>
              <a:spcAft>
                <a:spcPts val="0"/>
              </a:spcAft>
              <a:buClr>
                <a:schemeClr val="accent1"/>
              </a:buClr>
              <a:buFont typeface="Arial"/>
              <a:buNone/>
            </a:pPr>
            <a:endParaRPr sz="1600" b="0" i="0" u="none" strike="noStrike" cap="none" baseline="0">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accent1"/>
              </a:buClr>
              <a:buSzPct val="100000"/>
              <a:buFont typeface="Arial"/>
              <a:buChar char="•"/>
            </a:pPr>
            <a:r>
              <a:rPr lang="en-US" sz="1600" b="0" i="0" u="none" strike="noStrike" cap="none" baseline="0">
                <a:solidFill>
                  <a:schemeClr val="lt1"/>
                </a:solidFill>
                <a:latin typeface="Arial"/>
                <a:ea typeface="Arial"/>
                <a:cs typeface="Arial"/>
                <a:sym typeface="Arial"/>
              </a:rPr>
              <a:t>N = 22</a:t>
            </a:r>
          </a:p>
          <a:p>
            <a:pPr marL="171450" marR="0" lvl="0" indent="-69850" algn="l" rtl="0">
              <a:lnSpc>
                <a:spcPct val="100000"/>
              </a:lnSpc>
              <a:spcBef>
                <a:spcPts val="0"/>
              </a:spcBef>
              <a:spcAft>
                <a:spcPts val="0"/>
              </a:spcAft>
              <a:buClr>
                <a:schemeClr val="accent1"/>
              </a:buClr>
              <a:buFont typeface="Arial"/>
              <a:buNone/>
            </a:pPr>
            <a:endParaRPr sz="1600" b="0" i="0" u="none" strike="noStrike" cap="none" baseline="0">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accent1"/>
              </a:buClr>
              <a:buSzPct val="100000"/>
              <a:buFont typeface="Arial"/>
              <a:buChar char="•"/>
            </a:pPr>
            <a:r>
              <a:rPr lang="en-US" sz="1600" b="0" i="0" u="none" strike="noStrike" cap="none" baseline="0">
                <a:solidFill>
                  <a:schemeClr val="lt1"/>
                </a:solidFill>
                <a:latin typeface="Arial"/>
                <a:ea typeface="Arial"/>
                <a:cs typeface="Arial"/>
                <a:sym typeface="Arial"/>
              </a:rPr>
              <a:t>Outcome: flow mediated dilation (FMD)</a:t>
            </a:r>
          </a:p>
          <a:p>
            <a:pPr marL="171450" marR="0" lvl="0" indent="-69850" algn="l" rtl="0">
              <a:lnSpc>
                <a:spcPct val="100000"/>
              </a:lnSpc>
              <a:spcBef>
                <a:spcPts val="0"/>
              </a:spcBef>
              <a:spcAft>
                <a:spcPts val="0"/>
              </a:spcAft>
              <a:buClr>
                <a:schemeClr val="accent1"/>
              </a:buClr>
              <a:buFont typeface="Arial"/>
              <a:buNone/>
            </a:pPr>
            <a:endParaRPr sz="1600" b="0" i="0" u="none" strike="noStrike" cap="none" baseline="0">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accent1"/>
              </a:buClr>
              <a:buSzPct val="100000"/>
              <a:buFont typeface="Arial"/>
              <a:buChar char="•"/>
            </a:pPr>
            <a:r>
              <a:rPr lang="en-US" sz="1600" b="0" i="0" u="none" strike="noStrike" cap="none" baseline="0">
                <a:solidFill>
                  <a:schemeClr val="lt1"/>
                </a:solidFill>
                <a:latin typeface="Arial"/>
                <a:ea typeface="Arial"/>
                <a:cs typeface="Arial"/>
                <a:sym typeface="Arial"/>
              </a:rPr>
              <a:t>Result: FMD values significantly correlated with estrogen and BMD</a:t>
            </a:r>
          </a:p>
          <a:p>
            <a:pPr marL="171450" marR="0" lvl="0" indent="-69850" algn="l" rtl="0">
              <a:lnSpc>
                <a:spcPct val="100000"/>
              </a:lnSpc>
              <a:spcBef>
                <a:spcPts val="0"/>
              </a:spcBef>
              <a:spcAft>
                <a:spcPts val="0"/>
              </a:spcAft>
              <a:buClr>
                <a:schemeClr val="accent1"/>
              </a:buClr>
              <a:buFont typeface="Arial"/>
              <a:buNone/>
            </a:pPr>
            <a:endParaRPr sz="1600" b="0" i="0" u="none" strike="noStrike" cap="none" baseline="0">
              <a:solidFill>
                <a:schemeClr val="lt1"/>
              </a:solidFill>
              <a:latin typeface="Arial"/>
              <a:ea typeface="Arial"/>
              <a:cs typeface="Arial"/>
              <a:sym typeface="Arial"/>
            </a:endParaRPr>
          </a:p>
          <a:p>
            <a:pPr marL="171450" marR="0" lvl="0" indent="-171450" algn="l" rtl="0">
              <a:lnSpc>
                <a:spcPct val="100000"/>
              </a:lnSpc>
              <a:spcBef>
                <a:spcPts val="0"/>
              </a:spcBef>
              <a:spcAft>
                <a:spcPts val="0"/>
              </a:spcAft>
              <a:buClr>
                <a:schemeClr val="accent1"/>
              </a:buClr>
              <a:buSzPct val="100000"/>
              <a:buFont typeface="Arial"/>
              <a:buChar char="•"/>
            </a:pPr>
            <a:r>
              <a:rPr lang="en-US" sz="1600" b="0" i="0" u="none" strike="noStrike" cap="none" baseline="0">
                <a:solidFill>
                  <a:schemeClr val="lt1"/>
                </a:solidFill>
                <a:latin typeface="Arial"/>
                <a:ea typeface="Arial"/>
                <a:cs typeface="Arial"/>
                <a:sym typeface="Arial"/>
              </a:rPr>
              <a:t>Conclusion: Endothelial dysfunction in professional dancers correlates with low estrogen and BMD which has implications on CV and bone health. </a:t>
            </a:r>
          </a:p>
          <a:p>
            <a:pPr marL="171450" marR="0" lvl="0" indent="-120650" algn="l"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71450" algn="r"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171450" marR="0" lvl="0" indent="-120650" algn="r" rtl="0">
              <a:lnSpc>
                <a:spcPct val="100000"/>
              </a:lnSpc>
              <a:spcBef>
                <a:spcPts val="0"/>
              </a:spcBef>
              <a:spcAft>
                <a:spcPts val="0"/>
              </a:spcAft>
              <a:buClr>
                <a:schemeClr val="lt1"/>
              </a:buClr>
              <a:buFont typeface="Arial"/>
              <a:buNone/>
            </a:pPr>
            <a:endParaRPr sz="800" b="1" i="0" u="none" strike="noStrike" cap="none" baseline="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800" b="1" i="0" u="none" strike="noStrike" cap="none" baseline="0">
              <a:solidFill>
                <a:schemeClr val="lt1"/>
              </a:solidFill>
              <a:latin typeface="Arial"/>
              <a:ea typeface="Arial"/>
              <a:cs typeface="Arial"/>
              <a:sym typeface="Arial"/>
            </a:endParaRPr>
          </a:p>
        </p:txBody>
      </p:sp>
      <p:pic>
        <p:nvPicPr>
          <p:cNvPr id="180" name="Shape 180"/>
          <p:cNvPicPr preferRelativeResize="0"/>
          <p:nvPr/>
        </p:nvPicPr>
        <p:blipFill rotWithShape="1">
          <a:blip r:embed="rId4">
            <a:alphaModFix/>
          </a:blip>
          <a:srcRect/>
          <a:stretch/>
        </p:blipFill>
        <p:spPr>
          <a:xfrm>
            <a:off x="5715000" y="1905000"/>
            <a:ext cx="2884499" cy="4013100"/>
          </a:xfrm>
          <a:prstGeom prst="rect">
            <a:avLst/>
          </a:prstGeom>
          <a:noFill/>
          <a:ln w="28575" cap="flat" cmpd="sng">
            <a:solidFill>
              <a:schemeClr val="dk1"/>
            </a:solidFill>
            <a:prstDash val="solid"/>
            <a:miter/>
            <a:headEnd type="none" w="med" len="med"/>
            <a:tailEnd type="none" w="med" len="med"/>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669950" y="239000"/>
            <a:ext cx="8100899" cy="805500"/>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Female athlete triad: How are we doing?</a:t>
            </a:r>
          </a:p>
        </p:txBody>
      </p:sp>
      <p:sp>
        <p:nvSpPr>
          <p:cNvPr id="186" name="Shape 186"/>
          <p:cNvSpPr txBox="1"/>
          <p:nvPr/>
        </p:nvSpPr>
        <p:spPr>
          <a:xfrm>
            <a:off x="3125625" y="6248400"/>
            <a:ext cx="6036000" cy="554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000" b="0" i="0" u="none" strike="noStrike" cap="none" baseline="0">
                <a:solidFill>
                  <a:schemeClr val="lt1"/>
                </a:solidFill>
                <a:latin typeface="Arial"/>
                <a:ea typeface="Arial"/>
                <a:cs typeface="Arial"/>
                <a:sym typeface="Arial"/>
              </a:rPr>
              <a:t>C</a:t>
            </a:r>
            <a:r>
              <a:rPr lang="en-US" sz="800" b="0" i="0" u="none" strike="noStrike" cap="none" baseline="0">
                <a:solidFill>
                  <a:schemeClr val="lt1"/>
                </a:solidFill>
                <a:latin typeface="Arial"/>
                <a:ea typeface="Arial"/>
                <a:cs typeface="Arial"/>
                <a:sym typeface="Arial"/>
              </a:rPr>
              <a:t>linician practices for the management of amenorrhea in the adolescent and young adult athlete. J Adolesc Health 2007 Apr</a:t>
            </a:r>
          </a:p>
          <a:p>
            <a:pPr marL="0" marR="0" lvl="0" indent="0" algn="l"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Physician Recognition, Evaluation, and Treatment of the Female Athlete Triad Elizabeth Joy Abstract 793 ACSM 2009 </a:t>
            </a:r>
          </a:p>
          <a:p>
            <a:pPr marL="0" marR="0" lvl="0" indent="0" algn="l" rtl="0">
              <a:lnSpc>
                <a:spcPct val="100000"/>
              </a:lnSpc>
              <a:spcBef>
                <a:spcPts val="0"/>
              </a:spcBef>
              <a:spcAft>
                <a:spcPts val="0"/>
              </a:spcAft>
              <a:buNone/>
            </a:pPr>
            <a:endParaRPr sz="800" b="0" i="0" u="none" strike="noStrike" cap="none" baseline="0">
              <a:solidFill>
                <a:schemeClr val="lt1"/>
              </a:solidFill>
              <a:latin typeface="Arial"/>
              <a:ea typeface="Arial"/>
              <a:cs typeface="Arial"/>
              <a:sym typeface="Arial"/>
            </a:endParaRPr>
          </a:p>
        </p:txBody>
      </p:sp>
      <p:pic>
        <p:nvPicPr>
          <p:cNvPr id="187" name="Shape 187"/>
          <p:cNvPicPr preferRelativeResize="0"/>
          <p:nvPr/>
        </p:nvPicPr>
        <p:blipFill rotWithShape="1">
          <a:blip r:embed="rId3">
            <a:alphaModFix/>
          </a:blip>
          <a:srcRect/>
          <a:stretch/>
        </p:blipFill>
        <p:spPr>
          <a:xfrm>
            <a:off x="890587" y="1638300"/>
            <a:ext cx="7332662" cy="4533899"/>
          </a:xfrm>
          <a:prstGeom prst="rect">
            <a:avLst/>
          </a:prstGeom>
          <a:noFill/>
          <a:ln>
            <a:noFill/>
          </a:ln>
        </p:spPr>
      </p:pic>
      <p:pic>
        <p:nvPicPr>
          <p:cNvPr id="188" name="Shape 188"/>
          <p:cNvPicPr preferRelativeResize="0">
            <a:picLocks noGrp="1"/>
          </p:cNvPicPr>
          <p:nvPr>
            <p:ph type="body" idx="1"/>
          </p:nvPr>
        </p:nvPicPr>
        <p:blipFill rotWithShape="1">
          <a:blip r:embed="rId4">
            <a:alphaModFix/>
          </a:blip>
          <a:srcRect/>
          <a:stretch/>
        </p:blipFill>
        <p:spPr>
          <a:xfrm>
            <a:off x="890587" y="1676400"/>
            <a:ext cx="5591174" cy="585786"/>
          </a:xfrm>
          <a:prstGeom prst="rect">
            <a:avLst/>
          </a:prstGeom>
          <a:noFill/>
          <a:ln>
            <a:noFill/>
          </a:ln>
        </p:spPr>
      </p:pic>
      <p:sp>
        <p:nvSpPr>
          <p:cNvPr id="189" name="Shape 189"/>
          <p:cNvSpPr txBox="1"/>
          <p:nvPr/>
        </p:nvSpPr>
        <p:spPr>
          <a:xfrm>
            <a:off x="434975" y="1219200"/>
            <a:ext cx="868680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2009- 29% of 128 physicians surveyed correctly identified all 3 triad components.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3378200" y="6159500"/>
            <a:ext cx="5410200" cy="24606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r>
              <a:rPr lang="en-US" sz="800" b="1" i="0" u="none" strike="noStrike" cap="none" baseline="0">
                <a:solidFill>
                  <a:schemeClr val="lt1"/>
                </a:solidFill>
                <a:latin typeface="Arial"/>
                <a:ea typeface="Arial"/>
                <a:cs typeface="Arial"/>
                <a:sym typeface="Arial"/>
              </a:rPr>
              <a:t>            </a:t>
            </a:r>
            <a:r>
              <a:rPr lang="en-US" sz="800" b="0" i="0" u="none" strike="noStrike" cap="none" baseline="0">
                <a:solidFill>
                  <a:schemeClr val="lt1"/>
                </a:solidFill>
                <a:latin typeface="Arial"/>
                <a:ea typeface="Arial"/>
                <a:cs typeface="Arial"/>
                <a:sym typeface="Arial"/>
              </a:rPr>
              <a:t>Is Miss America an undernourished</a:t>
            </a:r>
            <a:r>
              <a:rPr lang="en-US" sz="800" b="1" i="0" u="none" strike="noStrike" cap="none" baseline="0">
                <a:solidFill>
                  <a:schemeClr val="lt1"/>
                </a:solidFill>
                <a:latin typeface="Arial"/>
                <a:ea typeface="Arial"/>
                <a:cs typeface="Arial"/>
                <a:sym typeface="Arial"/>
              </a:rPr>
              <a:t> </a:t>
            </a:r>
            <a:r>
              <a:rPr lang="en-US" sz="800" b="0" i="0" u="none" strike="noStrike" cap="none" baseline="0">
                <a:solidFill>
                  <a:schemeClr val="lt1"/>
                </a:solidFill>
                <a:latin typeface="Arial"/>
                <a:ea typeface="Arial"/>
                <a:cs typeface="Arial"/>
                <a:sym typeface="Arial"/>
              </a:rPr>
              <a:t>role</a:t>
            </a:r>
            <a:r>
              <a:rPr lang="en-US" sz="800" b="1" i="0" u="none" strike="noStrike" cap="none" baseline="0">
                <a:solidFill>
                  <a:schemeClr val="lt1"/>
                </a:solidFill>
                <a:latin typeface="Arial"/>
                <a:ea typeface="Arial"/>
                <a:cs typeface="Arial"/>
                <a:sym typeface="Arial"/>
              </a:rPr>
              <a:t> </a:t>
            </a:r>
            <a:r>
              <a:rPr lang="en-US" sz="800" b="0" i="0" u="none" strike="noStrike" cap="none" baseline="0">
                <a:solidFill>
                  <a:schemeClr val="lt1"/>
                </a:solidFill>
                <a:latin typeface="Arial"/>
                <a:ea typeface="Arial"/>
                <a:cs typeface="Arial"/>
                <a:sym typeface="Arial"/>
              </a:rPr>
              <a:t>model</a:t>
            </a:r>
            <a:r>
              <a:rPr lang="en-US" sz="800" b="1" i="0" u="none" strike="noStrike" cap="none" baseline="0">
                <a:solidFill>
                  <a:schemeClr val="lt1"/>
                </a:solidFill>
                <a:latin typeface="Arial"/>
                <a:ea typeface="Arial"/>
                <a:cs typeface="Arial"/>
                <a:sym typeface="Arial"/>
              </a:rPr>
              <a:t>? </a:t>
            </a:r>
            <a:r>
              <a:rPr lang="en-US" sz="800" b="0" i="0" u="none" strike="noStrike" cap="none" baseline="0">
                <a:solidFill>
                  <a:schemeClr val="lt1"/>
                </a:solidFill>
                <a:latin typeface="Arial"/>
                <a:ea typeface="Arial"/>
                <a:cs typeface="Arial"/>
                <a:sym typeface="Arial"/>
              </a:rPr>
              <a:t>JAMA. 2000 Mar 22-29;283(12):1569.</a:t>
            </a:r>
          </a:p>
        </p:txBody>
      </p:sp>
      <p:sp>
        <p:nvSpPr>
          <p:cNvPr id="195" name="Shape 195"/>
          <p:cNvSpPr txBox="1"/>
          <p:nvPr/>
        </p:nvSpPr>
        <p:spPr>
          <a:xfrm>
            <a:off x="-76200" y="1079500"/>
            <a:ext cx="9144000" cy="70167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2400" b="0" i="0" u="none" strike="noStrike" cap="none" baseline="0">
                <a:solidFill>
                  <a:schemeClr val="accent1"/>
                </a:solidFill>
                <a:latin typeface="Arial"/>
                <a:ea typeface="Arial"/>
                <a:cs typeface="Arial"/>
                <a:sym typeface="Arial"/>
              </a:rPr>
              <a:t> What is the ‘ideal’ body weight?</a:t>
            </a:r>
          </a:p>
          <a:p>
            <a:pPr marL="0" marR="0" lvl="0" indent="0" algn="l" rtl="0">
              <a:lnSpc>
                <a:spcPct val="100000"/>
              </a:lnSpc>
              <a:spcBef>
                <a:spcPts val="0"/>
              </a:spcBef>
              <a:spcAft>
                <a:spcPts val="0"/>
              </a:spcAft>
              <a:buNone/>
            </a:pPr>
            <a:endParaRPr sz="2400" b="0" i="0" u="none" strike="noStrike" cap="none" baseline="0">
              <a:solidFill>
                <a:schemeClr val="accent1"/>
              </a:solidFill>
              <a:latin typeface="Arial"/>
              <a:ea typeface="Arial"/>
              <a:cs typeface="Arial"/>
              <a:sym typeface="Arial"/>
            </a:endParaRPr>
          </a:p>
        </p:txBody>
      </p:sp>
      <p:sp>
        <p:nvSpPr>
          <p:cNvPr id="196" name="Shape 196"/>
          <p:cNvSpPr txBox="1"/>
          <p:nvPr/>
        </p:nvSpPr>
        <p:spPr>
          <a:xfrm>
            <a:off x="-212725" y="1065212"/>
            <a:ext cx="9144000" cy="127476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800" b="0" i="0" u="none" strike="noStrike" cap="none" baseline="0">
                <a:solidFill>
                  <a:schemeClr val="lt1"/>
                </a:solidFill>
                <a:latin typeface="Arial"/>
                <a:ea typeface="Arial"/>
                <a:cs typeface="Arial"/>
                <a:sym typeface="Arial"/>
              </a:rPr>
              <a:t> </a:t>
            </a:r>
          </a:p>
          <a:p>
            <a:pPr marL="0" marR="0" lvl="0" indent="0" algn="ctr" rtl="0">
              <a:lnSpc>
                <a:spcPct val="90000"/>
              </a:lnSpc>
              <a:spcBef>
                <a:spcPts val="120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BMI changes over time</a:t>
            </a:r>
          </a:p>
          <a:p>
            <a:pPr marL="0" marR="0" lvl="0" indent="0" algn="l" rtl="0">
              <a:lnSpc>
                <a:spcPct val="100000"/>
              </a:lnSpc>
              <a:spcBef>
                <a:spcPts val="0"/>
              </a:spcBef>
              <a:spcAft>
                <a:spcPts val="0"/>
              </a:spcAft>
              <a:buNone/>
            </a:pPr>
            <a:endParaRPr sz="2400" b="0" i="0" u="none" strike="noStrike" cap="none" baseline="0">
              <a:solidFill>
                <a:schemeClr val="lt1"/>
              </a:solidFill>
              <a:latin typeface="Arial"/>
              <a:ea typeface="Arial"/>
              <a:cs typeface="Arial"/>
              <a:sym typeface="Arial"/>
            </a:endParaRPr>
          </a:p>
        </p:txBody>
      </p:sp>
      <p:pic>
        <p:nvPicPr>
          <p:cNvPr id="197" name="Shape 197"/>
          <p:cNvPicPr preferRelativeResize="0"/>
          <p:nvPr/>
        </p:nvPicPr>
        <p:blipFill rotWithShape="1">
          <a:blip r:embed="rId3">
            <a:alphaModFix/>
          </a:blip>
          <a:srcRect/>
          <a:stretch/>
        </p:blipFill>
        <p:spPr>
          <a:xfrm>
            <a:off x="228600" y="2438400"/>
            <a:ext cx="2819400" cy="2514599"/>
          </a:xfrm>
          <a:prstGeom prst="rect">
            <a:avLst/>
          </a:prstGeom>
          <a:noFill/>
          <a:ln>
            <a:noFill/>
          </a:ln>
        </p:spPr>
      </p:pic>
      <p:pic>
        <p:nvPicPr>
          <p:cNvPr id="198" name="Shape 198"/>
          <p:cNvPicPr preferRelativeResize="0"/>
          <p:nvPr/>
        </p:nvPicPr>
        <p:blipFill rotWithShape="1">
          <a:blip r:embed="rId4">
            <a:alphaModFix/>
          </a:blip>
          <a:srcRect/>
          <a:stretch/>
        </p:blipFill>
        <p:spPr>
          <a:xfrm>
            <a:off x="3048000" y="2417761"/>
            <a:ext cx="3013074" cy="2495549"/>
          </a:xfrm>
          <a:prstGeom prst="rect">
            <a:avLst/>
          </a:prstGeom>
          <a:noFill/>
          <a:ln>
            <a:noFill/>
          </a:ln>
        </p:spPr>
      </p:pic>
      <p:pic>
        <p:nvPicPr>
          <p:cNvPr id="199" name="Shape 199"/>
          <p:cNvPicPr preferRelativeResize="0"/>
          <p:nvPr/>
        </p:nvPicPr>
        <p:blipFill rotWithShape="1">
          <a:blip r:embed="rId5">
            <a:alphaModFix/>
          </a:blip>
          <a:srcRect/>
          <a:stretch/>
        </p:blipFill>
        <p:spPr>
          <a:xfrm>
            <a:off x="6057900" y="2417761"/>
            <a:ext cx="2857499" cy="2495549"/>
          </a:xfrm>
          <a:prstGeom prst="rect">
            <a:avLst/>
          </a:prstGeom>
          <a:noFill/>
          <a:ln>
            <a:noFill/>
          </a:ln>
        </p:spPr>
      </p:pic>
      <p:sp>
        <p:nvSpPr>
          <p:cNvPr id="200" name="Shape 200"/>
          <p:cNvSpPr txBox="1"/>
          <p:nvPr/>
        </p:nvSpPr>
        <p:spPr>
          <a:xfrm>
            <a:off x="919300" y="4953000"/>
            <a:ext cx="909600" cy="36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1927</a:t>
            </a:r>
          </a:p>
        </p:txBody>
      </p:sp>
      <p:sp>
        <p:nvSpPr>
          <p:cNvPr id="201" name="Shape 201"/>
          <p:cNvSpPr txBox="1"/>
          <p:nvPr/>
        </p:nvSpPr>
        <p:spPr>
          <a:xfrm>
            <a:off x="3842675" y="4953000"/>
            <a:ext cx="980100" cy="36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1946</a:t>
            </a:r>
          </a:p>
        </p:txBody>
      </p:sp>
      <p:sp>
        <p:nvSpPr>
          <p:cNvPr id="202" name="Shape 202"/>
          <p:cNvSpPr txBox="1"/>
          <p:nvPr/>
        </p:nvSpPr>
        <p:spPr>
          <a:xfrm>
            <a:off x="6904075" y="4921250"/>
            <a:ext cx="909600" cy="368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2012</a:t>
            </a:r>
          </a:p>
        </p:txBody>
      </p:sp>
      <p:pic>
        <p:nvPicPr>
          <p:cNvPr id="203" name="Shape 203"/>
          <p:cNvPicPr preferRelativeResize="0">
            <a:picLocks noGrp="1"/>
          </p:cNvPicPr>
          <p:nvPr>
            <p:ph type="body" idx="1"/>
          </p:nvPr>
        </p:nvPicPr>
        <p:blipFill rotWithShape="1">
          <a:blip r:embed="rId6">
            <a:alphaModFix/>
          </a:blip>
          <a:srcRect/>
          <a:stretch/>
        </p:blipFill>
        <p:spPr>
          <a:xfrm>
            <a:off x="1631887" y="2339962"/>
            <a:ext cx="6181800" cy="3103500"/>
          </a:xfrm>
          <a:prstGeom prst="rect">
            <a:avLst/>
          </a:prstGeom>
          <a:noFill/>
          <a:ln w="28575" cap="flat" cmpd="sng">
            <a:solidFill>
              <a:schemeClr val="dk1"/>
            </a:solidFill>
            <a:prstDash val="solid"/>
            <a:miter/>
            <a:headEnd type="none" w="med" len="med"/>
            <a:tailEnd type="none" w="med" len="med"/>
          </a:ln>
        </p:spPr>
      </p:pic>
      <p:sp>
        <p:nvSpPr>
          <p:cNvPr id="204" name="Shape 204"/>
          <p:cNvSpPr txBox="1">
            <a:spLocks noGrp="1"/>
          </p:cNvSpPr>
          <p:nvPr>
            <p:ph type="title"/>
          </p:nvPr>
        </p:nvSpPr>
        <p:spPr>
          <a:xfrm>
            <a:off x="609600" y="-152400"/>
            <a:ext cx="8001000" cy="1065300"/>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What are the barriers to evaluation?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52400" y="152400"/>
            <a:ext cx="9094787" cy="1370012"/>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Female Athlete Triad </a:t>
            </a:r>
            <a:br>
              <a:rPr lang="en-US" sz="3200" b="0" i="0" u="none" strike="noStrike" cap="none" baseline="0">
                <a:solidFill>
                  <a:schemeClr val="lt2"/>
                </a:solidFill>
                <a:latin typeface="Arial"/>
                <a:ea typeface="Arial"/>
                <a:cs typeface="Arial"/>
                <a:sym typeface="Arial"/>
              </a:rPr>
            </a:br>
            <a:r>
              <a:rPr lang="en-US" sz="3200" b="0" i="0" u="none" strike="noStrike" cap="none" baseline="0">
                <a:solidFill>
                  <a:schemeClr val="lt2"/>
                </a:solidFill>
                <a:latin typeface="Arial"/>
                <a:ea typeface="Arial"/>
                <a:cs typeface="Arial"/>
                <a:sym typeface="Arial"/>
              </a:rPr>
              <a:t>Screening, Diagnosis and Management</a:t>
            </a:r>
          </a:p>
        </p:txBody>
      </p:sp>
      <p:sp>
        <p:nvSpPr>
          <p:cNvPr id="211" name="Shape 211"/>
          <p:cNvSpPr txBox="1">
            <a:spLocks noGrp="1"/>
          </p:cNvSpPr>
          <p:nvPr>
            <p:ph type="body" idx="1"/>
          </p:nvPr>
        </p:nvSpPr>
        <p:spPr>
          <a:xfrm>
            <a:off x="0" y="1752600"/>
            <a:ext cx="9144000" cy="4802186"/>
          </a:xfrm>
          <a:prstGeom prst="rect">
            <a:avLst/>
          </a:prstGeom>
          <a:noFill/>
          <a:ln>
            <a:noFill/>
          </a:ln>
        </p:spPr>
        <p:txBody>
          <a:bodyPr lIns="0" tIns="228600" rIns="0" bIns="45700" anchor="t" anchorCtr="0">
            <a:noAutofit/>
          </a:bodyPr>
          <a:lstStyle/>
          <a:p>
            <a:pPr marL="0" marR="0" lvl="0" indent="0" algn="l" rtl="0">
              <a:lnSpc>
                <a:spcPct val="90000"/>
              </a:lnSpc>
              <a:spcBef>
                <a:spcPts val="1000"/>
              </a:spcBef>
              <a:spcAft>
                <a:spcPts val="0"/>
              </a:spcAft>
              <a:buClr>
                <a:schemeClr val="lt2"/>
              </a:buClr>
              <a:buSzPct val="25000"/>
              <a:buFont typeface="Arial"/>
              <a:buNone/>
            </a:pPr>
            <a:r>
              <a:rPr lang="en-US" sz="1800">
                <a:solidFill>
                  <a:schemeClr val="lt1"/>
                </a:solidFill>
              </a:rPr>
              <a:t>      </a:t>
            </a:r>
            <a:r>
              <a:rPr lang="en-US" sz="2000" b="0" i="0" u="none" strike="noStrike" cap="none" baseline="0">
                <a:solidFill>
                  <a:schemeClr val="lt1"/>
                </a:solidFill>
                <a:latin typeface="Arial"/>
                <a:ea typeface="Arial"/>
                <a:cs typeface="Arial"/>
                <a:sym typeface="Arial"/>
              </a:rPr>
              <a:t>Current recommendations provided by </a:t>
            </a:r>
            <a:r>
              <a:rPr lang="en-US" sz="2000" b="0" i="0" u="sng" strike="noStrike" cap="none" baseline="0">
                <a:solidFill>
                  <a:schemeClr val="lt1"/>
                </a:solidFill>
                <a:latin typeface="Arial"/>
                <a:ea typeface="Arial"/>
                <a:cs typeface="Arial"/>
                <a:sym typeface="Arial"/>
              </a:rPr>
              <a:t>The Female Athlete Triad Coalition</a:t>
            </a:r>
            <a:r>
              <a:rPr lang="en-US" sz="2000" b="0" i="0" u="none" strike="noStrike" cap="none" baseline="0">
                <a:solidFill>
                  <a:schemeClr val="lt1"/>
                </a:solidFill>
                <a:latin typeface="Arial"/>
                <a:ea typeface="Arial"/>
                <a:cs typeface="Arial"/>
                <a:sym typeface="Arial"/>
              </a:rPr>
              <a:t> </a:t>
            </a:r>
          </a:p>
          <a:p>
            <a:pPr marL="231775" marR="0" lvl="0" indent="-793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p:txBody>
      </p:sp>
      <p:pic>
        <p:nvPicPr>
          <p:cNvPr id="212" name="Shape 212"/>
          <p:cNvPicPr preferRelativeResize="0"/>
          <p:nvPr/>
        </p:nvPicPr>
        <p:blipFill rotWithShape="1">
          <a:blip r:embed="rId3">
            <a:alphaModFix/>
          </a:blip>
          <a:srcRect/>
          <a:stretch/>
        </p:blipFill>
        <p:spPr>
          <a:xfrm>
            <a:off x="3048000" y="2667000"/>
            <a:ext cx="3200399" cy="34290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717050" y="350555"/>
            <a:ext cx="8122200" cy="790799"/>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4000" b="0" i="0" u="none" strike="noStrike" cap="none" baseline="0">
                <a:solidFill>
                  <a:schemeClr val="lt2"/>
                </a:solidFill>
                <a:latin typeface="Arial"/>
                <a:ea typeface="Arial"/>
                <a:cs typeface="Arial"/>
                <a:sym typeface="Arial"/>
              </a:rPr>
              <a:t>Screening recommendations</a:t>
            </a:r>
          </a:p>
        </p:txBody>
      </p:sp>
      <p:sp>
        <p:nvSpPr>
          <p:cNvPr id="218" name="Shape 218"/>
          <p:cNvSpPr txBox="1">
            <a:spLocks noGrp="1"/>
          </p:cNvSpPr>
          <p:nvPr>
            <p:ph type="body" idx="1"/>
          </p:nvPr>
        </p:nvSpPr>
        <p:spPr>
          <a:xfrm>
            <a:off x="430200" y="1866176"/>
            <a:ext cx="4446600" cy="4305899"/>
          </a:xfrm>
          <a:prstGeom prst="rect">
            <a:avLst/>
          </a:prstGeom>
          <a:noFill/>
          <a:ln>
            <a:noFill/>
          </a:ln>
        </p:spPr>
        <p:txBody>
          <a:bodyPr lIns="0" tIns="228600" rIns="0" bIns="45700" anchor="t" anchorCtr="0">
            <a:noAutofit/>
          </a:bodyPr>
          <a:lstStyle/>
          <a:p>
            <a:pPr marL="231775" marR="0" lvl="0" indent="-231775" algn="l" rtl="0">
              <a:lnSpc>
                <a:spcPct val="90000"/>
              </a:lnSpc>
              <a:spcBef>
                <a:spcPts val="0"/>
              </a:spcBef>
              <a:spcAft>
                <a:spcPts val="0"/>
              </a:spcAft>
              <a:buClr>
                <a:schemeClr val="lt2"/>
              </a:buClr>
              <a:buSzPct val="120000"/>
              <a:buFont typeface="Arial"/>
              <a:buChar char="•"/>
            </a:pPr>
            <a:r>
              <a:rPr lang="en-US" sz="1800" b="0" i="0" u="none" strike="noStrike" cap="none" baseline="0">
                <a:solidFill>
                  <a:schemeClr val="lt1"/>
                </a:solidFill>
                <a:latin typeface="Arial"/>
                <a:ea typeface="Arial"/>
                <a:cs typeface="Arial"/>
                <a:sym typeface="Arial"/>
              </a:rPr>
              <a:t>Screen </a:t>
            </a:r>
            <a:r>
              <a:rPr lang="en-US" sz="1800" b="0" i="1" u="sng" strike="noStrike" cap="none" baseline="0">
                <a:solidFill>
                  <a:schemeClr val="lt1"/>
                </a:solidFill>
                <a:latin typeface="Arial"/>
                <a:ea typeface="Arial"/>
                <a:cs typeface="Arial"/>
                <a:sym typeface="Arial"/>
              </a:rPr>
              <a:t>all </a:t>
            </a:r>
            <a:r>
              <a:rPr lang="en-US" sz="1800" b="0" i="0" u="none" strike="noStrike" cap="none" baseline="0">
                <a:solidFill>
                  <a:schemeClr val="lt1"/>
                </a:solidFill>
                <a:latin typeface="Arial"/>
                <a:ea typeface="Arial"/>
                <a:cs typeface="Arial"/>
                <a:sym typeface="Arial"/>
              </a:rPr>
              <a:t>female athletes with a </a:t>
            </a:r>
            <a:r>
              <a:rPr lang="en-US" sz="1800" b="0" i="0" u="sng" strike="noStrike" cap="none" baseline="0">
                <a:solidFill>
                  <a:schemeClr val="lt1"/>
                </a:solidFill>
                <a:latin typeface="Arial"/>
                <a:ea typeface="Arial"/>
                <a:cs typeface="Arial"/>
                <a:sym typeface="Arial"/>
              </a:rPr>
              <a:t>12</a:t>
            </a:r>
            <a:r>
              <a:rPr lang="en-US" sz="1800" b="0" i="0" u="none" strike="noStrike" cap="none" baseline="0">
                <a:solidFill>
                  <a:schemeClr val="lt1"/>
                </a:solidFill>
                <a:latin typeface="Arial"/>
                <a:ea typeface="Arial"/>
                <a:cs typeface="Arial"/>
                <a:sym typeface="Arial"/>
              </a:rPr>
              <a:t> question yes/no female athlete triad questionnaire </a:t>
            </a:r>
          </a:p>
          <a:p>
            <a:pPr marL="231775" marR="0" lvl="0" indent="-94615" algn="l" rtl="0">
              <a:lnSpc>
                <a:spcPct val="90000"/>
              </a:lnSpc>
              <a:spcBef>
                <a:spcPts val="900"/>
              </a:spcBef>
              <a:spcAft>
                <a:spcPts val="0"/>
              </a:spcAft>
              <a:buClr>
                <a:schemeClr val="lt2"/>
              </a:buClr>
              <a:buFont typeface="Arial"/>
              <a:buNone/>
            </a:pPr>
            <a:endParaRPr sz="18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900"/>
              </a:spcBef>
              <a:spcAft>
                <a:spcPts val="0"/>
              </a:spcAft>
              <a:buClr>
                <a:schemeClr val="lt2"/>
              </a:buClr>
              <a:buSzPct val="120000"/>
              <a:buFont typeface="Arial"/>
              <a:buChar char="•"/>
            </a:pPr>
            <a:r>
              <a:rPr lang="en-US" sz="1800" b="0" i="0" u="none" strike="noStrike" cap="none" baseline="0">
                <a:solidFill>
                  <a:schemeClr val="lt1"/>
                </a:solidFill>
                <a:latin typeface="Arial"/>
                <a:ea typeface="Arial"/>
                <a:cs typeface="Arial"/>
                <a:sym typeface="Arial"/>
              </a:rPr>
              <a:t>For those defined as ‘at risk’ for the triad, detailed interview and additional physical examination and/or laboratory testing recommended.</a:t>
            </a:r>
          </a:p>
        </p:txBody>
      </p:sp>
      <p:pic>
        <p:nvPicPr>
          <p:cNvPr id="219" name="Shape 219"/>
          <p:cNvPicPr preferRelativeResize="0"/>
          <p:nvPr/>
        </p:nvPicPr>
        <p:blipFill rotWithShape="1">
          <a:blip r:embed="rId3">
            <a:alphaModFix/>
          </a:blip>
          <a:srcRect/>
          <a:stretch/>
        </p:blipFill>
        <p:spPr>
          <a:xfrm>
            <a:off x="5052400" y="1717050"/>
            <a:ext cx="3587699" cy="4376699"/>
          </a:xfrm>
          <a:prstGeom prst="rect">
            <a:avLst/>
          </a:prstGeom>
          <a:noFill/>
          <a:ln>
            <a:noFill/>
          </a:ln>
        </p:spPr>
      </p:pic>
      <p:sp>
        <p:nvSpPr>
          <p:cNvPr id="220" name="Shape 220"/>
          <p:cNvSpPr txBox="1"/>
          <p:nvPr/>
        </p:nvSpPr>
        <p:spPr>
          <a:xfrm>
            <a:off x="6096000" y="6248400"/>
            <a:ext cx="2479800" cy="21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Female athlete Triad coalition 2009, revised 2014</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316650" y="228600"/>
            <a:ext cx="4044899" cy="531900"/>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AAP/AAFP Screening </a:t>
            </a:r>
          </a:p>
        </p:txBody>
      </p:sp>
      <p:pic>
        <p:nvPicPr>
          <p:cNvPr id="226" name="Shape 226"/>
          <p:cNvPicPr preferRelativeResize="0"/>
          <p:nvPr/>
        </p:nvPicPr>
        <p:blipFill rotWithShape="1">
          <a:blip r:embed="rId3">
            <a:alphaModFix/>
          </a:blip>
          <a:srcRect/>
          <a:stretch/>
        </p:blipFill>
        <p:spPr>
          <a:xfrm>
            <a:off x="2209800" y="990600"/>
            <a:ext cx="4437062" cy="5105399"/>
          </a:xfrm>
          <a:prstGeom prst="rect">
            <a:avLst/>
          </a:prstGeom>
          <a:noFill/>
          <a:ln>
            <a:noFill/>
          </a:ln>
        </p:spPr>
      </p:pic>
      <p:pic>
        <p:nvPicPr>
          <p:cNvPr id="227" name="Shape 227"/>
          <p:cNvPicPr preferRelativeResize="0"/>
          <p:nvPr/>
        </p:nvPicPr>
        <p:blipFill rotWithShape="1">
          <a:blip r:embed="rId4">
            <a:alphaModFix/>
          </a:blip>
          <a:srcRect/>
          <a:stretch/>
        </p:blipFill>
        <p:spPr>
          <a:xfrm>
            <a:off x="304800" y="4419600"/>
            <a:ext cx="3352799" cy="436562"/>
          </a:xfrm>
          <a:prstGeom prst="rect">
            <a:avLst/>
          </a:prstGeom>
          <a:noFill/>
          <a:ln>
            <a:noFill/>
          </a:ln>
        </p:spPr>
      </p:pic>
      <p:sp>
        <p:nvSpPr>
          <p:cNvPr id="228" name="Shape 228"/>
          <p:cNvSpPr txBox="1"/>
          <p:nvPr/>
        </p:nvSpPr>
        <p:spPr>
          <a:xfrm>
            <a:off x="914400" y="6248400"/>
            <a:ext cx="8001000" cy="3381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2010 American Academy of Family Physicians, American Academy of Pediatrics, American College of Sports Medicine, American Medical Society for Sports Medicine, American Orthopaedic Society for Sports Medicine, and American Osteopathic Academy of Sports Medicine. </a:t>
            </a:r>
          </a:p>
        </p:txBody>
      </p:sp>
      <p:pic>
        <p:nvPicPr>
          <p:cNvPr id="229" name="Shape 229"/>
          <p:cNvPicPr preferRelativeResize="0"/>
          <p:nvPr/>
        </p:nvPicPr>
        <p:blipFill rotWithShape="1">
          <a:blip r:embed="rId5">
            <a:alphaModFix/>
          </a:blip>
          <a:srcRect/>
          <a:stretch/>
        </p:blipFill>
        <p:spPr>
          <a:xfrm>
            <a:off x="3352800" y="2971800"/>
            <a:ext cx="5324474" cy="2771774"/>
          </a:xfrm>
          <a:prstGeom prst="rect">
            <a:avLst/>
          </a:prstGeom>
          <a:noFill/>
          <a:ln>
            <a:noFill/>
          </a:ln>
        </p:spPr>
      </p:pic>
      <p:sp>
        <p:nvSpPr>
          <p:cNvPr id="230" name="Shape 230"/>
          <p:cNvSpPr txBox="1"/>
          <p:nvPr/>
        </p:nvSpPr>
        <p:spPr>
          <a:xfrm>
            <a:off x="152400" y="1295400"/>
            <a:ext cx="1981199" cy="11906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7 of 12 items recommended by triad coalition present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04800" y="0"/>
            <a:ext cx="8534399" cy="1370012"/>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3200" b="0" i="0" u="none" strike="noStrike" cap="none" baseline="0" dirty="0">
                <a:solidFill>
                  <a:schemeClr val="lt2"/>
                </a:solidFill>
                <a:latin typeface="Arial"/>
                <a:ea typeface="Arial"/>
                <a:cs typeface="Arial"/>
                <a:sym typeface="Arial"/>
              </a:rPr>
              <a:t>The ‘at risk’ female athlete: </a:t>
            </a:r>
            <a:br>
              <a:rPr lang="en-US" sz="3200" b="0" i="0" u="none" strike="noStrike" cap="none" baseline="0" dirty="0">
                <a:solidFill>
                  <a:schemeClr val="lt2"/>
                </a:solidFill>
                <a:latin typeface="Arial"/>
                <a:ea typeface="Arial"/>
                <a:cs typeface="Arial"/>
                <a:sym typeface="Arial"/>
              </a:rPr>
            </a:br>
            <a:r>
              <a:rPr lang="en-US" sz="3200" b="0" i="0" u="none" strike="noStrike" cap="none" baseline="0" dirty="0">
                <a:solidFill>
                  <a:schemeClr val="lt2"/>
                </a:solidFill>
                <a:latin typeface="Arial"/>
                <a:ea typeface="Arial"/>
                <a:cs typeface="Arial"/>
                <a:sym typeface="Arial"/>
              </a:rPr>
              <a:t>Detailed Evaluation</a:t>
            </a:r>
          </a:p>
        </p:txBody>
      </p:sp>
      <p:sp>
        <p:nvSpPr>
          <p:cNvPr id="236" name="Shape 236"/>
          <p:cNvSpPr txBox="1">
            <a:spLocks noGrp="1"/>
          </p:cNvSpPr>
          <p:nvPr>
            <p:ph type="body" idx="1"/>
          </p:nvPr>
        </p:nvSpPr>
        <p:spPr>
          <a:xfrm>
            <a:off x="413675" y="1370000"/>
            <a:ext cx="7959300" cy="4802100"/>
          </a:xfrm>
          <a:prstGeom prst="rect">
            <a:avLst/>
          </a:prstGeom>
          <a:noFill/>
          <a:ln>
            <a:noFill/>
          </a:ln>
        </p:spPr>
        <p:txBody>
          <a:bodyPr lIns="0" tIns="228600" rIns="0" bIns="45700" anchor="t" anchorCtr="0">
            <a:noAutofit/>
          </a:bodyPr>
          <a:lstStyle/>
          <a:p>
            <a:pPr marL="231775" marR="0" lvl="0" indent="-231775" algn="l" rtl="0">
              <a:lnSpc>
                <a:spcPct val="90000"/>
              </a:lnSpc>
              <a:spcBef>
                <a:spcPts val="0"/>
              </a:spcBef>
              <a:spcAft>
                <a:spcPts val="0"/>
              </a:spcAft>
              <a:buClr>
                <a:schemeClr val="lt2"/>
              </a:buClr>
              <a:buSzPct val="25000"/>
              <a:buFont typeface="Arial"/>
              <a:buNone/>
            </a:pPr>
            <a:r>
              <a:rPr lang="en-US" sz="2400" b="0" i="0" u="none" strike="noStrike" cap="none" baseline="0" dirty="0">
                <a:solidFill>
                  <a:schemeClr val="accent1"/>
                </a:solidFill>
                <a:latin typeface="Arial"/>
                <a:ea typeface="Arial"/>
                <a:cs typeface="Arial"/>
                <a:sym typeface="Arial"/>
              </a:rPr>
              <a:t>Low energy Availability</a:t>
            </a:r>
          </a:p>
          <a:p>
            <a:pPr marL="231775" marR="0" lvl="0" indent="-231775" algn="l" rtl="0">
              <a:lnSpc>
                <a:spcPct val="90000"/>
              </a:lnSpc>
              <a:spcBef>
                <a:spcPts val="1200"/>
              </a:spcBef>
              <a:spcAft>
                <a:spcPts val="0"/>
              </a:spcAft>
              <a:buClr>
                <a:schemeClr val="lt2"/>
              </a:buClr>
              <a:buSzPct val="25000"/>
              <a:buFont typeface="Arial"/>
              <a:buNone/>
            </a:pPr>
            <a:r>
              <a:rPr lang="en-US" sz="2400" b="0" i="0" u="none" strike="noStrike" cap="none" baseline="0" dirty="0">
                <a:solidFill>
                  <a:schemeClr val="lt1"/>
                </a:solidFill>
                <a:latin typeface="Arial"/>
                <a:ea typeface="Arial"/>
                <a:cs typeface="Arial"/>
                <a:sym typeface="Arial"/>
              </a:rPr>
              <a:t>Screening Tools for </a:t>
            </a:r>
          </a:p>
          <a:p>
            <a:pPr marL="231775" marR="0" lvl="0" indent="-231775" algn="l" rtl="0">
              <a:lnSpc>
                <a:spcPct val="90000"/>
              </a:lnSpc>
              <a:spcBef>
                <a:spcPts val="1200"/>
              </a:spcBef>
              <a:spcAft>
                <a:spcPts val="0"/>
              </a:spcAft>
              <a:buClr>
                <a:schemeClr val="lt2"/>
              </a:buClr>
              <a:buSzPct val="25000"/>
              <a:buFont typeface="Arial"/>
              <a:buNone/>
            </a:pPr>
            <a:r>
              <a:rPr lang="en-US" sz="2400" b="0" i="0" u="none" strike="noStrike" cap="none" baseline="0" dirty="0">
                <a:solidFill>
                  <a:schemeClr val="lt1"/>
                </a:solidFill>
                <a:latin typeface="Arial"/>
                <a:ea typeface="Arial"/>
                <a:cs typeface="Arial"/>
                <a:sym typeface="Arial"/>
              </a:rPr>
              <a:t>Eating Disorders:</a:t>
            </a:r>
          </a:p>
          <a:p>
            <a:pPr marL="231775" marR="0" lvl="0" indent="-48895" algn="l" rtl="0">
              <a:lnSpc>
                <a:spcPct val="90000"/>
              </a:lnSpc>
              <a:spcBef>
                <a:spcPts val="1200"/>
              </a:spcBef>
              <a:spcAft>
                <a:spcPts val="0"/>
              </a:spcAft>
              <a:buClr>
                <a:schemeClr val="lt2"/>
              </a:buClr>
              <a:buFont typeface="Arial"/>
              <a:buNone/>
            </a:pPr>
            <a:endParaRPr sz="2400" b="0" i="0" u="none" strike="noStrike" cap="none" baseline="0" dirty="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119999"/>
              <a:buFont typeface="Arial"/>
              <a:buChar char="•"/>
            </a:pPr>
            <a:r>
              <a:rPr lang="en-US" sz="2400" b="0" i="0" u="sng" strike="noStrike" cap="none" baseline="0" dirty="0">
                <a:solidFill>
                  <a:schemeClr val="lt1"/>
                </a:solidFill>
                <a:latin typeface="Arial"/>
                <a:ea typeface="Arial"/>
                <a:cs typeface="Arial"/>
                <a:sym typeface="Arial"/>
              </a:rPr>
              <a:t>ESP</a:t>
            </a:r>
            <a:r>
              <a:rPr lang="en-US" sz="2400" b="0" i="0" u="none" strike="noStrike" cap="none" baseline="0" dirty="0">
                <a:solidFill>
                  <a:schemeClr val="lt1"/>
                </a:solidFill>
                <a:latin typeface="Arial"/>
                <a:ea typeface="Arial"/>
                <a:cs typeface="Arial"/>
                <a:sym typeface="Arial"/>
              </a:rPr>
              <a:t>, SCOFF* for physicians</a:t>
            </a: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dirty="0">
                <a:solidFill>
                  <a:schemeClr val="lt1"/>
                </a:solidFill>
                <a:latin typeface="Arial"/>
                <a:ea typeface="Arial"/>
                <a:cs typeface="Arial"/>
                <a:sym typeface="Arial"/>
              </a:rPr>
              <a:t>Referral to registered dietitian</a:t>
            </a: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dirty="0">
                <a:solidFill>
                  <a:schemeClr val="lt1"/>
                </a:solidFill>
                <a:latin typeface="Arial"/>
                <a:ea typeface="Arial"/>
                <a:cs typeface="Arial"/>
                <a:sym typeface="Arial"/>
              </a:rPr>
              <a:t>3- or 7-day food </a:t>
            </a:r>
            <a:r>
              <a:rPr lang="en-US" sz="2400" b="0" i="0" u="none" strike="noStrike" cap="none" baseline="0" dirty="0" smtClean="0">
                <a:solidFill>
                  <a:schemeClr val="lt1"/>
                </a:solidFill>
                <a:latin typeface="Arial"/>
                <a:ea typeface="Arial"/>
                <a:cs typeface="Arial"/>
                <a:sym typeface="Arial"/>
              </a:rPr>
              <a:t>record</a:t>
            </a:r>
          </a:p>
          <a:p>
            <a:pPr marL="231775" marR="0" lvl="0" indent="-231775" algn="l" rtl="0">
              <a:lnSpc>
                <a:spcPct val="90000"/>
              </a:lnSpc>
              <a:spcBef>
                <a:spcPts val="1200"/>
              </a:spcBef>
              <a:spcAft>
                <a:spcPts val="0"/>
              </a:spcAft>
              <a:buClr>
                <a:schemeClr val="lt2"/>
              </a:buClr>
              <a:buSzPct val="119999"/>
              <a:buFont typeface="Arial"/>
              <a:buChar char="•"/>
            </a:pPr>
            <a:endParaRPr lang="en-US" sz="2400" b="0" i="0" u="none" strike="noStrike" cap="none" baseline="0" dirty="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dirty="0">
                <a:solidFill>
                  <a:srgbClr val="FF0000"/>
                </a:solidFill>
                <a:latin typeface="Arial"/>
                <a:ea typeface="Arial"/>
                <a:cs typeface="Arial"/>
                <a:sym typeface="Arial"/>
              </a:rPr>
              <a:t>Resting and Exercise energy expenditure</a:t>
            </a:r>
          </a:p>
        </p:txBody>
      </p:sp>
      <p:pic>
        <p:nvPicPr>
          <p:cNvPr id="237" name="Shape 237"/>
          <p:cNvPicPr preferRelativeResize="0"/>
          <p:nvPr/>
        </p:nvPicPr>
        <p:blipFill rotWithShape="1">
          <a:blip r:embed="rId3">
            <a:alphaModFix/>
          </a:blip>
          <a:srcRect/>
          <a:stretch/>
        </p:blipFill>
        <p:spPr>
          <a:xfrm>
            <a:off x="4846550" y="1577925"/>
            <a:ext cx="4219499" cy="3587699"/>
          </a:xfrm>
          <a:prstGeom prst="rect">
            <a:avLst/>
          </a:prstGeom>
          <a:noFill/>
          <a:ln w="9525" cap="flat" cmpd="sng">
            <a:solidFill>
              <a:schemeClr val="lt1"/>
            </a:solidFill>
            <a:prstDash val="solid"/>
            <a:miter/>
            <a:headEnd type="none" w="med" len="med"/>
            <a:tailEnd type="none" w="med" len="med"/>
          </a:ln>
        </p:spPr>
      </p:pic>
      <p:sp>
        <p:nvSpPr>
          <p:cNvPr id="238" name="Shape 238"/>
          <p:cNvSpPr txBox="1"/>
          <p:nvPr/>
        </p:nvSpPr>
        <p:spPr>
          <a:xfrm>
            <a:off x="1447800" y="6324600"/>
            <a:ext cx="7572375" cy="2460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000" b="0" i="0" u="none" strike="noStrike" cap="none" baseline="0">
                <a:solidFill>
                  <a:schemeClr val="lt1"/>
                </a:solidFill>
                <a:latin typeface="Arial"/>
                <a:ea typeface="Arial"/>
                <a:cs typeface="Arial"/>
                <a:sym typeface="Arial"/>
              </a:rPr>
              <a:t> Morgan JF, Reid F, Lacey JH (2000). "The SCOFF questionnaire: a new screening tool for eating disorders.". West J Med 172 (3)</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58812" y="0"/>
            <a:ext cx="7826374" cy="1370012"/>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Disclosure	</a:t>
            </a:r>
          </a:p>
        </p:txBody>
      </p:sp>
      <p:sp>
        <p:nvSpPr>
          <p:cNvPr id="81" name="Shape 81"/>
          <p:cNvSpPr txBox="1">
            <a:spLocks noGrp="1"/>
          </p:cNvSpPr>
          <p:nvPr>
            <p:ph type="body" idx="1"/>
          </p:nvPr>
        </p:nvSpPr>
        <p:spPr>
          <a:xfrm>
            <a:off x="658812" y="1370012"/>
            <a:ext cx="7826374" cy="4802186"/>
          </a:xfrm>
          <a:prstGeom prst="rect">
            <a:avLst/>
          </a:prstGeom>
          <a:noFill/>
          <a:ln>
            <a:noFill/>
          </a:ln>
        </p:spPr>
        <p:txBody>
          <a:bodyPr lIns="0" tIns="228600" rIns="0" bIns="45700" anchor="t" anchorCtr="0">
            <a:noAutofit/>
          </a:bodyPr>
          <a:lstStyle/>
          <a:p>
            <a:pPr marL="0" marR="0" lvl="0" indent="0" algn="l" rtl="0">
              <a:lnSpc>
                <a:spcPct val="90000"/>
              </a:lnSpc>
              <a:spcBef>
                <a:spcPts val="1400"/>
              </a:spcBef>
              <a:spcAft>
                <a:spcPts val="0"/>
              </a:spcAft>
              <a:buClr>
                <a:schemeClr val="lt2"/>
              </a:buClr>
              <a:buFont typeface="Arial"/>
              <a:buNone/>
            </a:pPr>
            <a:endParaRPr sz="28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400"/>
              </a:spcBef>
              <a:spcAft>
                <a:spcPts val="0"/>
              </a:spcAft>
              <a:buClr>
                <a:schemeClr val="lt2"/>
              </a:buClr>
              <a:buSzPct val="119999"/>
              <a:buFont typeface="Arial"/>
              <a:buChar char="•"/>
            </a:pPr>
            <a:r>
              <a:rPr lang="en-US" sz="2800" b="0" i="0" u="none" strike="noStrike" cap="none" baseline="0">
                <a:solidFill>
                  <a:schemeClr val="lt1"/>
                </a:solidFill>
                <a:latin typeface="Arial"/>
                <a:ea typeface="Arial"/>
                <a:cs typeface="Arial"/>
                <a:sym typeface="Arial"/>
              </a:rPr>
              <a:t>No relevant financial disclosure </a:t>
            </a:r>
          </a:p>
          <a:p>
            <a:pPr marL="231775" marR="0" lvl="0" indent="-231775" algn="l" rtl="0">
              <a:lnSpc>
                <a:spcPct val="90000"/>
              </a:lnSpc>
              <a:spcBef>
                <a:spcPts val="1400"/>
              </a:spcBef>
              <a:spcAft>
                <a:spcPts val="0"/>
              </a:spcAft>
              <a:buClr>
                <a:schemeClr val="lt1"/>
              </a:buClr>
              <a:buFont typeface="Arial"/>
              <a:buNone/>
            </a:pPr>
            <a:endParaRPr sz="28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400"/>
              </a:spcBef>
              <a:spcAft>
                <a:spcPts val="0"/>
              </a:spcAft>
              <a:buClr>
                <a:schemeClr val="lt2"/>
              </a:buClr>
              <a:buSzPct val="119999"/>
              <a:buFont typeface="Arial"/>
              <a:buChar char="•"/>
            </a:pPr>
            <a:r>
              <a:rPr lang="en-US" sz="2800" b="0" i="0" u="none" strike="noStrike" cap="none" baseline="0">
                <a:solidFill>
                  <a:schemeClr val="lt1"/>
                </a:solidFill>
                <a:latin typeface="Arial"/>
                <a:ea typeface="Arial"/>
                <a:cs typeface="Arial"/>
                <a:sym typeface="Arial"/>
              </a:rPr>
              <a:t>No conflict of interest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09600" y="1370012"/>
            <a:ext cx="7875600" cy="4344900"/>
          </a:xfrm>
          <a:prstGeom prst="rect">
            <a:avLst/>
          </a:prstGeom>
          <a:noFill/>
          <a:ln>
            <a:noFill/>
          </a:ln>
        </p:spPr>
        <p:txBody>
          <a:bodyPr lIns="0" tIns="228600" rIns="0" bIns="45700" anchor="t" anchorCtr="0">
            <a:noAutofit/>
          </a:bodyPr>
          <a:lstStyle/>
          <a:p>
            <a:pPr marL="231775" marR="0" lvl="0" indent="-231775" algn="l" rtl="0">
              <a:lnSpc>
                <a:spcPct val="90000"/>
              </a:lnSpc>
              <a:spcBef>
                <a:spcPts val="0"/>
              </a:spcBef>
              <a:spcAft>
                <a:spcPts val="0"/>
              </a:spcAft>
              <a:buClr>
                <a:schemeClr val="lt2"/>
              </a:buClr>
              <a:buSzPct val="25000"/>
              <a:buFont typeface="Arial"/>
              <a:buNone/>
            </a:pPr>
            <a:r>
              <a:rPr lang="en-US" sz="2400" b="0" i="0" u="none" strike="noStrike" cap="none" baseline="0">
                <a:solidFill>
                  <a:schemeClr val="accent1"/>
                </a:solidFill>
                <a:latin typeface="Arial"/>
                <a:ea typeface="Arial"/>
                <a:cs typeface="Arial"/>
                <a:sym typeface="Arial"/>
              </a:rPr>
              <a:t>Athletic amenorrhea </a:t>
            </a:r>
          </a:p>
          <a:p>
            <a:pPr marL="231775" marR="0" lvl="0" indent="-231775" algn="l" rtl="0">
              <a:lnSpc>
                <a:spcPct val="90000"/>
              </a:lnSpc>
              <a:spcBef>
                <a:spcPts val="1000"/>
              </a:spcBef>
              <a:spcAft>
                <a:spcPts val="0"/>
              </a:spcAft>
              <a:buClr>
                <a:schemeClr val="lt2"/>
              </a:buClr>
              <a:buSzPct val="25000"/>
              <a:buFont typeface="Arial"/>
              <a:buNone/>
            </a:pPr>
            <a:r>
              <a:rPr lang="en-US" sz="2000" b="0" i="0" u="none" strike="noStrike" cap="none" baseline="0">
                <a:solidFill>
                  <a:schemeClr val="lt1"/>
                </a:solidFill>
                <a:latin typeface="Arial"/>
                <a:ea typeface="Arial"/>
                <a:cs typeface="Arial"/>
                <a:sym typeface="Arial"/>
              </a:rPr>
              <a:t>Diagnosis of exclusion</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Rule out pregnancy</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Chronic illness - CBC, CMP, ESR</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Thyroid or ovarian dysfunction – TSH, LH, FSH </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Pituitary tumor- Prolactin, consider imaging</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Adrenal pathology- testosterone, DHEA-S, 17-OHP</a:t>
            </a:r>
          </a:p>
          <a:p>
            <a:pPr marL="231775" marR="0" lvl="0" indent="-793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Progesterone Challenge</a:t>
            </a:r>
          </a:p>
          <a:p>
            <a:pPr marL="457200" marR="0" lvl="1" indent="0" algn="l" rtl="0">
              <a:lnSpc>
                <a:spcPct val="90000"/>
              </a:lnSpc>
              <a:spcBef>
                <a:spcPts val="500"/>
              </a:spcBef>
              <a:spcAft>
                <a:spcPts val="0"/>
              </a:spcAft>
              <a:buClr>
                <a:schemeClr val="folHlink"/>
              </a:buClr>
              <a:buSzPct val="25000"/>
              <a:buFont typeface="Arial"/>
              <a:buNone/>
            </a:pPr>
            <a:r>
              <a:rPr lang="en-US" sz="2000" b="0" i="0" u="none" strike="noStrike" cap="none" baseline="0">
                <a:solidFill>
                  <a:schemeClr val="lt1"/>
                </a:solidFill>
                <a:latin typeface="Arial"/>
                <a:ea typeface="Arial"/>
                <a:cs typeface="Arial"/>
                <a:sym typeface="Arial"/>
              </a:rPr>
              <a:t>- Medroxyprogesterone acetate orally 5-10 mg for 10 days</a:t>
            </a:r>
          </a:p>
          <a:p>
            <a:pPr marL="457200" marR="0" lvl="1" indent="0" algn="l" rtl="0">
              <a:lnSpc>
                <a:spcPct val="90000"/>
              </a:lnSpc>
              <a:spcBef>
                <a:spcPts val="500"/>
              </a:spcBef>
              <a:spcAft>
                <a:spcPts val="0"/>
              </a:spcAft>
              <a:buClr>
                <a:schemeClr val="folHlink"/>
              </a:buClr>
              <a:buFont typeface="Arial"/>
              <a:buNone/>
            </a:pPr>
            <a:endParaRPr sz="2000" b="0" i="0" u="none" strike="noStrike" cap="none" baseline="0">
              <a:solidFill>
                <a:schemeClr val="lt1"/>
              </a:solidFill>
              <a:latin typeface="Arial"/>
              <a:ea typeface="Arial"/>
              <a:cs typeface="Arial"/>
              <a:sym typeface="Arial"/>
            </a:endParaRPr>
          </a:p>
          <a:p>
            <a:pPr marL="231775" marR="0" lvl="0" indent="-793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p:txBody>
      </p:sp>
      <p:sp>
        <p:nvSpPr>
          <p:cNvPr id="244" name="Shape 244"/>
          <p:cNvSpPr txBox="1"/>
          <p:nvPr/>
        </p:nvSpPr>
        <p:spPr>
          <a:xfrm>
            <a:off x="304800" y="6324600"/>
            <a:ext cx="9753599" cy="2460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000" b="0" i="0" u="none" strike="noStrike" cap="none" baseline="0">
                <a:solidFill>
                  <a:schemeClr val="lt1"/>
                </a:solidFill>
                <a:latin typeface="Arial"/>
                <a:ea typeface="Arial"/>
                <a:cs typeface="Arial"/>
                <a:sym typeface="Arial"/>
              </a:rPr>
              <a:t>                                                                                               M</a:t>
            </a:r>
            <a:r>
              <a:rPr lang="en-US" sz="800" b="0" i="0" u="none" strike="noStrike" cap="none" baseline="0">
                <a:solidFill>
                  <a:schemeClr val="lt1"/>
                </a:solidFill>
                <a:latin typeface="Arial"/>
                <a:ea typeface="Arial"/>
                <a:cs typeface="Arial"/>
                <a:sym typeface="Arial"/>
              </a:rPr>
              <a:t>edical concerns in the female athlete Pediatrics Sept 2000</a:t>
            </a:r>
            <a:r>
              <a:rPr lang="en-US" sz="800" b="1" i="1" u="none" strike="noStrike" cap="none" baseline="0">
                <a:solidFill>
                  <a:schemeClr val="lt1"/>
                </a:solidFill>
                <a:latin typeface="Arial"/>
                <a:ea typeface="Arial"/>
                <a:cs typeface="Arial"/>
                <a:sym typeface="Arial"/>
              </a:rPr>
              <a:t>, revised 20</a:t>
            </a:r>
            <a:r>
              <a:rPr lang="en-US" sz="800" b="1" i="1">
                <a:solidFill>
                  <a:schemeClr val="lt1"/>
                </a:solidFill>
              </a:rPr>
              <a:t>10</a:t>
            </a:r>
          </a:p>
        </p:txBody>
      </p:sp>
      <p:sp>
        <p:nvSpPr>
          <p:cNvPr id="245" name="Shape 245"/>
          <p:cNvSpPr txBox="1">
            <a:spLocks noGrp="1"/>
          </p:cNvSpPr>
          <p:nvPr>
            <p:ph type="title"/>
          </p:nvPr>
        </p:nvSpPr>
        <p:spPr>
          <a:xfrm>
            <a:off x="658812" y="0"/>
            <a:ext cx="7826374" cy="1370012"/>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The ‘at risk’ female athlete</a:t>
            </a:r>
            <a:br>
              <a:rPr lang="en-US" sz="3200" b="0" i="0" u="none" strike="noStrike" cap="none" baseline="0">
                <a:solidFill>
                  <a:schemeClr val="lt2"/>
                </a:solidFill>
                <a:latin typeface="Arial"/>
                <a:ea typeface="Arial"/>
                <a:cs typeface="Arial"/>
                <a:sym typeface="Arial"/>
              </a:rPr>
            </a:br>
            <a:r>
              <a:rPr lang="en-US" sz="3200" b="0" i="0" u="none" strike="noStrike" cap="none" baseline="0">
                <a:solidFill>
                  <a:schemeClr val="lt2"/>
                </a:solidFill>
                <a:latin typeface="Arial"/>
                <a:ea typeface="Arial"/>
                <a:cs typeface="Arial"/>
                <a:sym typeface="Arial"/>
              </a:rPr>
              <a:t>Detailed Evaluation</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457200" y="1600200"/>
            <a:ext cx="8256586" cy="4802186"/>
          </a:xfrm>
          <a:prstGeom prst="rect">
            <a:avLst/>
          </a:prstGeom>
          <a:noFill/>
          <a:ln>
            <a:noFill/>
          </a:ln>
        </p:spPr>
        <p:txBody>
          <a:bodyPr lIns="0" tIns="228600" rIns="0" bIns="45700" anchor="t" anchorCtr="0">
            <a:noAutofit/>
          </a:bodyPr>
          <a:lstStyle/>
          <a:p>
            <a:pPr marL="231775" marR="0" lvl="0" indent="-231775" algn="l" rtl="0">
              <a:lnSpc>
                <a:spcPct val="90000"/>
              </a:lnSpc>
              <a:spcBef>
                <a:spcPts val="0"/>
              </a:spcBef>
              <a:spcAft>
                <a:spcPts val="0"/>
              </a:spcAft>
              <a:buClr>
                <a:schemeClr val="lt2"/>
              </a:buClr>
              <a:buSzPct val="25000"/>
              <a:buFont typeface="Arial"/>
              <a:buNone/>
            </a:pPr>
            <a:r>
              <a:rPr lang="en-US" sz="2800" b="0" i="0" u="none" strike="noStrike" cap="none" baseline="0">
                <a:solidFill>
                  <a:schemeClr val="accent1"/>
                </a:solidFill>
                <a:latin typeface="Arial"/>
                <a:ea typeface="Arial"/>
                <a:cs typeface="Arial"/>
                <a:sym typeface="Arial"/>
              </a:rPr>
              <a:t>Bone Mineral Loss</a:t>
            </a:r>
          </a:p>
          <a:p>
            <a:pPr marL="231775" marR="0" lvl="0" indent="-231775" algn="l" rtl="0">
              <a:lnSpc>
                <a:spcPct val="90000"/>
              </a:lnSpc>
              <a:spcBef>
                <a:spcPts val="1400"/>
              </a:spcBef>
              <a:spcAft>
                <a:spcPts val="0"/>
              </a:spcAft>
              <a:buClr>
                <a:schemeClr val="lt2"/>
              </a:buClr>
              <a:buSzPct val="25000"/>
              <a:buFont typeface="Arial"/>
              <a:buNone/>
            </a:pPr>
            <a:r>
              <a:rPr lang="en-US" sz="2800" b="1" i="0" u="none" strike="noStrike" cap="none" baseline="0">
                <a:solidFill>
                  <a:schemeClr val="lt1"/>
                </a:solidFill>
                <a:latin typeface="Arial"/>
                <a:ea typeface="Arial"/>
                <a:cs typeface="Arial"/>
                <a:sym typeface="Arial"/>
              </a:rPr>
              <a:t> </a:t>
            </a:r>
            <a:r>
              <a:rPr lang="en-US" sz="2400" b="0" i="0" u="none" strike="noStrike" cap="none" baseline="0">
                <a:solidFill>
                  <a:schemeClr val="lt1"/>
                </a:solidFill>
                <a:latin typeface="Arial"/>
                <a:ea typeface="Arial"/>
                <a:cs typeface="Arial"/>
                <a:sym typeface="Arial"/>
              </a:rPr>
              <a:t>(ISCD) recommends use of age and sex matched Z-scores</a:t>
            </a: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The ACSM recommends DXA scans for premenopausal women with</a:t>
            </a:r>
          </a:p>
          <a:p>
            <a:pPr marL="231775" marR="0" lvl="0" indent="-231775" algn="l"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         (i)   oligomenorrhea or amenorrhea &gt;6 months or </a:t>
            </a:r>
          </a:p>
          <a:p>
            <a:pPr marL="231775" marR="0" lvl="0" indent="-231775" algn="l"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         (ii)  disordered eating &gt; 6 months;</a:t>
            </a:r>
          </a:p>
          <a:p>
            <a:pPr marL="231775" marR="0" lvl="0" indent="-231775" algn="l"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         (iii) stress fracture</a:t>
            </a:r>
          </a:p>
          <a:p>
            <a:pPr marL="231775" marR="0" lvl="0" indent="-2317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a:p>
            <a:pPr marL="231775" marR="0" lvl="0" indent="-793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p:txBody>
      </p:sp>
      <p:sp>
        <p:nvSpPr>
          <p:cNvPr id="251" name="Shape 251"/>
          <p:cNvSpPr txBox="1">
            <a:spLocks noGrp="1"/>
          </p:cNvSpPr>
          <p:nvPr>
            <p:ph type="title"/>
          </p:nvPr>
        </p:nvSpPr>
        <p:spPr>
          <a:xfrm>
            <a:off x="658812" y="0"/>
            <a:ext cx="7826374" cy="1370012"/>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The ‘at risk’ female athlete</a:t>
            </a:r>
            <a:br>
              <a:rPr lang="en-US" sz="3200" b="0" i="0" u="none" strike="noStrike" cap="none" baseline="0">
                <a:solidFill>
                  <a:schemeClr val="lt2"/>
                </a:solidFill>
                <a:latin typeface="Arial"/>
                <a:ea typeface="Arial"/>
                <a:cs typeface="Arial"/>
                <a:sym typeface="Arial"/>
              </a:rPr>
            </a:br>
            <a:r>
              <a:rPr lang="en-US" sz="3200" b="0" i="0" u="none" strike="noStrike" cap="none" baseline="0">
                <a:solidFill>
                  <a:schemeClr val="lt2"/>
                </a:solidFill>
                <a:latin typeface="Arial"/>
                <a:ea typeface="Arial"/>
                <a:cs typeface="Arial"/>
                <a:sym typeface="Arial"/>
              </a:rPr>
              <a:t>Detailed Evaluation</a:t>
            </a:r>
          </a:p>
        </p:txBody>
      </p:sp>
      <p:pic>
        <p:nvPicPr>
          <p:cNvPr id="252" name="Shape 252"/>
          <p:cNvPicPr preferRelativeResize="0"/>
          <p:nvPr/>
        </p:nvPicPr>
        <p:blipFill rotWithShape="1">
          <a:blip r:embed="rId3">
            <a:alphaModFix/>
          </a:blip>
          <a:srcRect/>
          <a:stretch/>
        </p:blipFill>
        <p:spPr>
          <a:xfrm>
            <a:off x="6400800" y="4552950"/>
            <a:ext cx="2117725" cy="1584325"/>
          </a:xfrm>
          <a:prstGeom prst="rect">
            <a:avLst/>
          </a:prstGeom>
          <a:noFill/>
          <a:ln>
            <a:noFill/>
          </a:ln>
        </p:spPr>
      </p:pic>
      <p:sp>
        <p:nvSpPr>
          <p:cNvPr id="253" name="Shape 253"/>
          <p:cNvSpPr txBox="1"/>
          <p:nvPr/>
        </p:nvSpPr>
        <p:spPr>
          <a:xfrm>
            <a:off x="2298250" y="6280150"/>
            <a:ext cx="6632999" cy="368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Sports Med. 2011 Jul. Ducher. Obstacles</a:t>
            </a:r>
            <a:r>
              <a:rPr lang="en-US" sz="800" b="1" i="0" u="none" strike="noStrike" cap="none" baseline="0">
                <a:solidFill>
                  <a:schemeClr val="lt1"/>
                </a:solidFill>
                <a:latin typeface="Arial"/>
                <a:ea typeface="Arial"/>
                <a:cs typeface="Arial"/>
                <a:sym typeface="Arial"/>
              </a:rPr>
              <a:t> in the </a:t>
            </a:r>
            <a:r>
              <a:rPr lang="en-US" sz="800" b="0" i="0" u="none" strike="noStrike" cap="none" baseline="0">
                <a:solidFill>
                  <a:schemeClr val="lt1"/>
                </a:solidFill>
                <a:latin typeface="Arial"/>
                <a:ea typeface="Arial"/>
                <a:cs typeface="Arial"/>
                <a:sym typeface="Arial"/>
              </a:rPr>
              <a:t>optimization</a:t>
            </a:r>
            <a:r>
              <a:rPr lang="en-US" sz="800" b="1" i="0" u="none" strike="noStrike" cap="none" baseline="0">
                <a:solidFill>
                  <a:schemeClr val="lt1"/>
                </a:solidFill>
                <a:latin typeface="Arial"/>
                <a:ea typeface="Arial"/>
                <a:cs typeface="Arial"/>
                <a:sym typeface="Arial"/>
              </a:rPr>
              <a:t> of </a:t>
            </a:r>
            <a:r>
              <a:rPr lang="en-US" sz="800" b="0" i="0" u="none" strike="noStrike" cap="none" baseline="0">
                <a:solidFill>
                  <a:schemeClr val="lt1"/>
                </a:solidFill>
                <a:latin typeface="Arial"/>
                <a:ea typeface="Arial"/>
                <a:cs typeface="Arial"/>
                <a:sym typeface="Arial"/>
              </a:rPr>
              <a:t>bone</a:t>
            </a:r>
            <a:r>
              <a:rPr lang="en-US" sz="800" b="1" i="0" u="none" strike="noStrike" cap="none" baseline="0">
                <a:solidFill>
                  <a:schemeClr val="lt1"/>
                </a:solidFill>
                <a:latin typeface="Arial"/>
                <a:ea typeface="Arial"/>
                <a:cs typeface="Arial"/>
                <a:sym typeface="Arial"/>
              </a:rPr>
              <a:t> </a:t>
            </a:r>
            <a:r>
              <a:rPr lang="en-US" sz="800" b="0" i="0" u="none" strike="noStrike" cap="none" baseline="0">
                <a:solidFill>
                  <a:schemeClr val="lt1"/>
                </a:solidFill>
                <a:latin typeface="Arial"/>
                <a:ea typeface="Arial"/>
                <a:cs typeface="Arial"/>
                <a:sym typeface="Arial"/>
              </a:rPr>
              <a:t>health</a:t>
            </a:r>
            <a:r>
              <a:rPr lang="en-US" sz="800" b="1" i="0" u="none" strike="noStrike" cap="none" baseline="0">
                <a:solidFill>
                  <a:schemeClr val="lt1"/>
                </a:solidFill>
                <a:latin typeface="Arial"/>
                <a:ea typeface="Arial"/>
                <a:cs typeface="Arial"/>
                <a:sym typeface="Arial"/>
              </a:rPr>
              <a:t> </a:t>
            </a:r>
            <a:r>
              <a:rPr lang="en-US" sz="800" b="0" i="0" u="none" strike="noStrike" cap="none" baseline="0">
                <a:solidFill>
                  <a:schemeClr val="lt1"/>
                </a:solidFill>
                <a:latin typeface="Arial"/>
                <a:ea typeface="Arial"/>
                <a:cs typeface="Arial"/>
                <a:sym typeface="Arial"/>
              </a:rPr>
              <a:t>outcomes</a:t>
            </a:r>
            <a:r>
              <a:rPr lang="en-US" sz="800" b="1" i="0" u="none" strike="noStrike" cap="none" baseline="0">
                <a:solidFill>
                  <a:schemeClr val="lt1"/>
                </a:solidFill>
                <a:latin typeface="Arial"/>
                <a:ea typeface="Arial"/>
                <a:cs typeface="Arial"/>
                <a:sym typeface="Arial"/>
              </a:rPr>
              <a:t> in the </a:t>
            </a:r>
            <a:r>
              <a:rPr lang="en-US" sz="800" b="0" i="0" u="none" strike="noStrike" cap="none" baseline="0">
                <a:solidFill>
                  <a:schemeClr val="lt1"/>
                </a:solidFill>
                <a:latin typeface="Arial"/>
                <a:ea typeface="Arial"/>
                <a:cs typeface="Arial"/>
                <a:sym typeface="Arial"/>
              </a:rPr>
              <a:t>female</a:t>
            </a:r>
            <a:r>
              <a:rPr lang="en-US" sz="800" b="1" i="0" u="none" strike="noStrike" cap="none" baseline="0">
                <a:solidFill>
                  <a:schemeClr val="lt1"/>
                </a:solidFill>
                <a:latin typeface="Arial"/>
                <a:ea typeface="Arial"/>
                <a:cs typeface="Arial"/>
                <a:sym typeface="Arial"/>
              </a:rPr>
              <a:t> </a:t>
            </a:r>
            <a:r>
              <a:rPr lang="en-US" sz="800" b="0" i="0" u="none" strike="noStrike" cap="none" baseline="0">
                <a:solidFill>
                  <a:schemeClr val="lt1"/>
                </a:solidFill>
                <a:latin typeface="Arial"/>
                <a:ea typeface="Arial"/>
                <a:cs typeface="Arial"/>
                <a:sym typeface="Arial"/>
              </a:rPr>
              <a:t>athlete</a:t>
            </a:r>
            <a:r>
              <a:rPr lang="en-US" sz="800" b="1" i="0" u="none" strike="noStrike" cap="none" baseline="0">
                <a:solidFill>
                  <a:schemeClr val="lt1"/>
                </a:solidFill>
                <a:latin typeface="Arial"/>
                <a:ea typeface="Arial"/>
                <a:cs typeface="Arial"/>
                <a:sym typeface="Arial"/>
              </a:rPr>
              <a:t> </a:t>
            </a:r>
            <a:r>
              <a:rPr lang="en-US" sz="800" b="0" i="0" u="none" strike="noStrike" cap="none" baseline="0">
                <a:solidFill>
                  <a:schemeClr val="lt1"/>
                </a:solidFill>
                <a:latin typeface="Arial"/>
                <a:ea typeface="Arial"/>
                <a:cs typeface="Arial"/>
                <a:sym typeface="Arial"/>
              </a:rPr>
              <a:t>triad</a:t>
            </a:r>
            <a:r>
              <a:rPr lang="en-US" sz="800" b="1" i="0" u="none" strike="noStrike" cap="none" baseline="0">
                <a:solidFill>
                  <a:schemeClr val="lt1"/>
                </a:solidFill>
                <a:latin typeface="Arial"/>
                <a:ea typeface="Arial"/>
                <a:cs typeface="Arial"/>
                <a:sym typeface="Arial"/>
              </a:rPr>
              <a:t>.</a:t>
            </a:r>
          </a:p>
          <a:p>
            <a:pPr marL="0" marR="0" lvl="0" indent="0" algn="l" rtl="0">
              <a:lnSpc>
                <a:spcPct val="100000"/>
              </a:lnSpc>
              <a:spcBef>
                <a:spcPts val="0"/>
              </a:spcBef>
              <a:spcAft>
                <a:spcPts val="0"/>
              </a:spcAft>
              <a:buNone/>
            </a:pPr>
            <a:endParaRPr sz="800" b="1"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81000" y="382587"/>
            <a:ext cx="8381999" cy="608011"/>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Female athlete Triad: Management</a:t>
            </a:r>
          </a:p>
        </p:txBody>
      </p:sp>
      <p:sp>
        <p:nvSpPr>
          <p:cNvPr id="259" name="Shape 259"/>
          <p:cNvSpPr txBox="1">
            <a:spLocks noGrp="1"/>
          </p:cNvSpPr>
          <p:nvPr>
            <p:ph type="body" idx="1"/>
          </p:nvPr>
        </p:nvSpPr>
        <p:spPr>
          <a:xfrm>
            <a:off x="685800" y="1143000"/>
            <a:ext cx="7826374" cy="4802186"/>
          </a:xfrm>
          <a:prstGeom prst="rect">
            <a:avLst/>
          </a:prstGeom>
          <a:noFill/>
          <a:ln>
            <a:noFill/>
          </a:ln>
        </p:spPr>
        <p:txBody>
          <a:bodyPr lIns="0" tIns="228600" rIns="0" bIns="45700" anchor="t" anchorCtr="0">
            <a:noAutofit/>
          </a:bodyPr>
          <a:lstStyle/>
          <a:p>
            <a:pPr marL="0" marR="0" lvl="0" indent="0" algn="l" rtl="0">
              <a:lnSpc>
                <a:spcPct val="90000"/>
              </a:lnSpc>
              <a:spcBef>
                <a:spcPts val="0"/>
              </a:spcBef>
              <a:spcAft>
                <a:spcPts val="0"/>
              </a:spcAft>
              <a:buClr>
                <a:schemeClr val="lt2"/>
              </a:buClr>
              <a:buSzPct val="25000"/>
              <a:buFont typeface="Arial"/>
              <a:buNone/>
            </a:pPr>
            <a:r>
              <a:rPr lang="en-US" sz="2400" b="0" i="0" u="sng" strike="noStrike" cap="none" baseline="0">
                <a:solidFill>
                  <a:schemeClr val="lt1"/>
                </a:solidFill>
                <a:latin typeface="Arial"/>
                <a:ea typeface="Arial"/>
                <a:cs typeface="Arial"/>
                <a:sym typeface="Arial"/>
              </a:rPr>
              <a:t>Multidisciplinary Management</a:t>
            </a:r>
          </a:p>
          <a:p>
            <a:pPr marL="0" marR="0" lvl="0" indent="0"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Non pharmacologic </a:t>
            </a:r>
          </a:p>
          <a:p>
            <a:pPr marL="0" marR="0" lvl="0" indent="0"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Pharmacologic </a:t>
            </a:r>
          </a:p>
        </p:txBody>
      </p:sp>
      <p:pic>
        <p:nvPicPr>
          <p:cNvPr id="260" name="Shape 260"/>
          <p:cNvPicPr preferRelativeResize="0"/>
          <p:nvPr/>
        </p:nvPicPr>
        <p:blipFill rotWithShape="1">
          <a:blip r:embed="rId3">
            <a:alphaModFix/>
          </a:blip>
          <a:srcRect/>
          <a:stretch/>
        </p:blipFill>
        <p:spPr>
          <a:xfrm>
            <a:off x="742950" y="2438400"/>
            <a:ext cx="6905625" cy="3390900"/>
          </a:xfrm>
          <a:prstGeom prst="rect">
            <a:avLst/>
          </a:prstGeom>
          <a:noFill/>
          <a:ln>
            <a:noFill/>
          </a:ln>
        </p:spPr>
      </p:pic>
      <p:pic>
        <p:nvPicPr>
          <p:cNvPr id="261" name="Shape 261"/>
          <p:cNvPicPr preferRelativeResize="0"/>
          <p:nvPr/>
        </p:nvPicPr>
        <p:blipFill rotWithShape="1">
          <a:blip r:embed="rId4">
            <a:alphaModFix/>
          </a:blip>
          <a:srcRect/>
          <a:stretch/>
        </p:blipFill>
        <p:spPr>
          <a:xfrm>
            <a:off x="742950" y="4000500"/>
            <a:ext cx="2057400" cy="1828800"/>
          </a:xfrm>
          <a:prstGeom prst="rect">
            <a:avLst/>
          </a:prstGeom>
          <a:noFill/>
          <a:ln>
            <a:noFill/>
          </a:ln>
        </p:spPr>
      </p:pic>
      <p:pic>
        <p:nvPicPr>
          <p:cNvPr id="262" name="Shape 262"/>
          <p:cNvPicPr preferRelativeResize="0"/>
          <p:nvPr/>
        </p:nvPicPr>
        <p:blipFill rotWithShape="1">
          <a:blip r:embed="rId5">
            <a:alphaModFix/>
          </a:blip>
          <a:srcRect/>
          <a:stretch/>
        </p:blipFill>
        <p:spPr>
          <a:xfrm>
            <a:off x="3200400" y="2438400"/>
            <a:ext cx="1600199" cy="1295400"/>
          </a:xfrm>
          <a:prstGeom prst="rect">
            <a:avLst/>
          </a:prstGeom>
          <a:noFill/>
          <a:ln>
            <a:noFill/>
          </a:ln>
        </p:spPr>
      </p:pic>
      <p:sp>
        <p:nvSpPr>
          <p:cNvPr id="263" name="Shape 263"/>
          <p:cNvSpPr txBox="1"/>
          <p:nvPr/>
        </p:nvSpPr>
        <p:spPr>
          <a:xfrm>
            <a:off x="2819400" y="6284912"/>
            <a:ext cx="6324600"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800" b="0" i="0" u="none" strike="noStrike" cap="none" baseline="0">
                <a:solidFill>
                  <a:schemeClr val="lt1"/>
                </a:solidFill>
                <a:latin typeface="Times New Roman"/>
                <a:ea typeface="Times New Roman"/>
                <a:cs typeface="Times New Roman"/>
                <a:sym typeface="Times New Roman"/>
              </a:rPr>
              <a:t>Waldrop, J. Early identification and interventions for female athlete triad. Journal of Pediatric Health Care. 2005 </a:t>
            </a:r>
          </a:p>
          <a:p>
            <a:pPr marL="0" marR="0" lvl="0" indent="0" algn="ctr" rtl="0">
              <a:lnSpc>
                <a:spcPct val="100000"/>
              </a:lnSpc>
              <a:spcBef>
                <a:spcPts val="400"/>
              </a:spcBef>
              <a:spcAft>
                <a:spcPts val="0"/>
              </a:spcAft>
              <a:buClr>
                <a:schemeClr val="lt1"/>
              </a:buClr>
              <a:buSzPct val="25000"/>
              <a:buFont typeface="Times New Roman"/>
              <a:buNone/>
            </a:pPr>
            <a:r>
              <a:rPr lang="en-US" sz="800" b="0" i="0" u="none" strike="noStrike" cap="none" baseline="0">
                <a:solidFill>
                  <a:schemeClr val="lt1"/>
                </a:solidFill>
                <a:latin typeface="Times New Roman"/>
                <a:ea typeface="Times New Roman"/>
                <a:cs typeface="Times New Roman"/>
                <a:sym typeface="Times New Roman"/>
              </a:rPr>
              <a:t>Temme KE, Hoch AZ. Recognition and rehabilitation of the female athlete triad/tetrad: a multidisciplinary approach. Curr Sports Med Rep. 2013 </a:t>
            </a:r>
          </a:p>
          <a:p>
            <a:pPr marL="0" marR="0" lvl="0" indent="0" algn="l" rtl="0">
              <a:lnSpc>
                <a:spcPct val="100000"/>
              </a:lnSpc>
              <a:spcBef>
                <a:spcPts val="0"/>
              </a:spcBef>
              <a:spcAft>
                <a:spcPts val="0"/>
              </a:spcAft>
              <a:buNone/>
            </a:pPr>
            <a:endParaRPr sz="800" b="0" i="0" u="none" strike="noStrike" cap="none" baseline="0">
              <a:solidFill>
                <a:schemeClr val="lt1"/>
              </a:solidFill>
              <a:latin typeface="Times New Roman"/>
              <a:ea typeface="Times New Roman"/>
              <a:cs typeface="Times New Roman"/>
              <a:sym typeface="Times New Roman"/>
            </a:endParaRPr>
          </a:p>
        </p:txBody>
      </p:sp>
      <p:pic>
        <p:nvPicPr>
          <p:cNvPr id="264" name="Shape 264"/>
          <p:cNvPicPr preferRelativeResize="0"/>
          <p:nvPr/>
        </p:nvPicPr>
        <p:blipFill rotWithShape="1">
          <a:blip r:embed="rId6">
            <a:alphaModFix/>
          </a:blip>
          <a:srcRect/>
          <a:stretch/>
        </p:blipFill>
        <p:spPr>
          <a:xfrm>
            <a:off x="4343400" y="3346450"/>
            <a:ext cx="1797049" cy="248285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521350" y="384674"/>
            <a:ext cx="8394000" cy="682200"/>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4000" b="0" i="0" u="none" strike="noStrike" cap="none" baseline="0">
                <a:solidFill>
                  <a:schemeClr val="lt2"/>
                </a:solidFill>
                <a:latin typeface="Arial"/>
                <a:ea typeface="Arial"/>
                <a:cs typeface="Arial"/>
                <a:sym typeface="Arial"/>
              </a:rPr>
              <a:t>Non pharmacologic Management</a:t>
            </a:r>
          </a:p>
        </p:txBody>
      </p:sp>
      <p:sp>
        <p:nvSpPr>
          <p:cNvPr id="270" name="Shape 270"/>
          <p:cNvSpPr txBox="1">
            <a:spLocks noGrp="1"/>
          </p:cNvSpPr>
          <p:nvPr>
            <p:ph type="body" idx="1"/>
          </p:nvPr>
        </p:nvSpPr>
        <p:spPr>
          <a:xfrm>
            <a:off x="381000" y="1143000"/>
            <a:ext cx="8458200" cy="5105399"/>
          </a:xfrm>
          <a:prstGeom prst="rect">
            <a:avLst/>
          </a:prstGeom>
          <a:noFill/>
          <a:ln>
            <a:noFill/>
          </a:ln>
        </p:spPr>
        <p:txBody>
          <a:bodyPr lIns="0" tIns="228600" rIns="0" bIns="45700" anchor="t" anchorCtr="0">
            <a:noAutofit/>
          </a:bodyPr>
          <a:lstStyle/>
          <a:p>
            <a:pPr marL="231775" marR="0" lvl="0" indent="-231775" algn="l" rtl="0">
              <a:lnSpc>
                <a:spcPct val="90000"/>
              </a:lnSpc>
              <a:spcBef>
                <a:spcPts val="0"/>
              </a:spcBef>
              <a:spcAft>
                <a:spcPts val="0"/>
              </a:spcAft>
              <a:buClr>
                <a:schemeClr val="lt2"/>
              </a:buClr>
              <a:buSzPct val="25000"/>
              <a:buFont typeface="Arial"/>
              <a:buNone/>
            </a:pPr>
            <a:r>
              <a:rPr lang="en-US" sz="2400" b="0" i="0" u="none" strike="noStrike" cap="none" baseline="0">
                <a:solidFill>
                  <a:schemeClr val="accent1"/>
                </a:solidFill>
                <a:latin typeface="Arial"/>
                <a:ea typeface="Arial"/>
                <a:cs typeface="Arial"/>
                <a:sym typeface="Arial"/>
              </a:rPr>
              <a:t>Increase energy intake, Reduce energy expenditure</a:t>
            </a: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Strongest evidence- Wt. gain (1-2 kg) or 10% less exercise - Resumption of menses in 11 months  </a:t>
            </a:r>
          </a:p>
          <a:p>
            <a:pPr marL="231775" marR="0" lvl="0" indent="-48895" algn="l" rtl="0">
              <a:lnSpc>
                <a:spcPct val="90000"/>
              </a:lnSpc>
              <a:spcBef>
                <a:spcPts val="1200"/>
              </a:spcBef>
              <a:spcAft>
                <a:spcPts val="0"/>
              </a:spcAft>
              <a:buClr>
                <a:schemeClr val="lt2"/>
              </a:buClr>
              <a:buFont typeface="Arial"/>
              <a:buNone/>
            </a:pPr>
            <a:endParaRPr sz="24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Eat by discipline, not appetite</a:t>
            </a:r>
          </a:p>
          <a:p>
            <a:pPr marL="231775" marR="0" lvl="0" indent="-48895" algn="l" rtl="0">
              <a:lnSpc>
                <a:spcPct val="90000"/>
              </a:lnSpc>
              <a:spcBef>
                <a:spcPts val="1200"/>
              </a:spcBef>
              <a:spcAft>
                <a:spcPts val="0"/>
              </a:spcAft>
              <a:buClr>
                <a:schemeClr val="lt2"/>
              </a:buClr>
              <a:buFont typeface="Arial"/>
              <a:buNone/>
            </a:pPr>
            <a:endParaRPr sz="24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Psychotherapy for athletes with ED</a:t>
            </a:r>
          </a:p>
          <a:p>
            <a:pPr marL="231775" marR="0" lvl="0" indent="-48895" algn="l" rtl="0">
              <a:lnSpc>
                <a:spcPct val="90000"/>
              </a:lnSpc>
              <a:spcBef>
                <a:spcPts val="1200"/>
              </a:spcBef>
              <a:spcAft>
                <a:spcPts val="0"/>
              </a:spcAft>
              <a:buClr>
                <a:schemeClr val="lt2"/>
              </a:buClr>
              <a:buFont typeface="Arial"/>
              <a:buNone/>
            </a:pPr>
            <a:endParaRPr sz="24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Early referral to mental health provider</a:t>
            </a:r>
          </a:p>
        </p:txBody>
      </p:sp>
      <p:sp>
        <p:nvSpPr>
          <p:cNvPr id="271" name="Shape 271"/>
          <p:cNvSpPr txBox="1"/>
          <p:nvPr/>
        </p:nvSpPr>
        <p:spPr>
          <a:xfrm>
            <a:off x="685800" y="6276975"/>
            <a:ext cx="8458200" cy="45878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r>
              <a:rPr lang="en-US" sz="800" b="0" i="0" u="none" strike="noStrike" cap="none" baseline="0">
                <a:solidFill>
                  <a:schemeClr val="lt1"/>
                </a:solidFill>
                <a:latin typeface="Times New Roman"/>
                <a:ea typeface="Times New Roman"/>
                <a:cs typeface="Times New Roman"/>
                <a:sym typeface="Times New Roman"/>
              </a:rPr>
              <a:t>                                                                                           </a:t>
            </a:r>
            <a:r>
              <a:rPr lang="en-US" sz="800" b="0" i="0" u="none" strike="noStrike" cap="none" baseline="0">
                <a:solidFill>
                  <a:schemeClr val="lt1"/>
                </a:solidFill>
                <a:latin typeface="Arial"/>
                <a:ea typeface="Arial"/>
                <a:cs typeface="Arial"/>
                <a:sym typeface="Arial"/>
              </a:rPr>
              <a:t>                           Loucks A &amp; Nattiv A. The female athlete triad. Lancet 2005</a:t>
            </a:r>
          </a:p>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                                                                                                                                                     J. Casper et al Resumption of menses with non-pharmacologic management in</a:t>
            </a:r>
          </a:p>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                                                                                                                                                         amenorrheic collegiate athletes Clin J Sport Med 2006</a:t>
            </a:r>
          </a:p>
        </p:txBody>
      </p:sp>
      <p:pic>
        <p:nvPicPr>
          <p:cNvPr id="272" name="Shape 272"/>
          <p:cNvPicPr preferRelativeResize="0"/>
          <p:nvPr/>
        </p:nvPicPr>
        <p:blipFill rotWithShape="1">
          <a:blip r:embed="rId3">
            <a:alphaModFix/>
          </a:blip>
          <a:srcRect/>
          <a:stretch/>
        </p:blipFill>
        <p:spPr>
          <a:xfrm>
            <a:off x="5715000" y="2582861"/>
            <a:ext cx="3035300" cy="29717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658812" y="0"/>
            <a:ext cx="7826374" cy="1370012"/>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Non pharmacologic Management</a:t>
            </a:r>
          </a:p>
        </p:txBody>
      </p:sp>
      <p:sp>
        <p:nvSpPr>
          <p:cNvPr id="278" name="Shape 278"/>
          <p:cNvSpPr txBox="1">
            <a:spLocks noGrp="1"/>
          </p:cNvSpPr>
          <p:nvPr>
            <p:ph type="body" idx="1"/>
          </p:nvPr>
        </p:nvSpPr>
        <p:spPr>
          <a:xfrm>
            <a:off x="304800" y="1614475"/>
            <a:ext cx="6285299" cy="4802100"/>
          </a:xfrm>
          <a:prstGeom prst="rect">
            <a:avLst/>
          </a:prstGeom>
          <a:noFill/>
          <a:ln>
            <a:noFill/>
          </a:ln>
        </p:spPr>
        <p:txBody>
          <a:bodyPr lIns="0" tIns="228600" rIns="0" bIns="45700" anchor="t" anchorCtr="0">
            <a:noAutofit/>
          </a:bodyPr>
          <a:lstStyle/>
          <a:p>
            <a:pPr marL="231775" marR="0" lvl="0" indent="-231775" algn="l" rtl="0">
              <a:lnSpc>
                <a:spcPct val="90000"/>
              </a:lnSpc>
              <a:spcBef>
                <a:spcPts val="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Change work-out routine from</a:t>
            </a:r>
          </a:p>
          <a:p>
            <a:pPr marL="231775" marR="0" lvl="0" indent="-231775" algn="l"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   cardiovascular to weight-training</a:t>
            </a:r>
          </a:p>
          <a:p>
            <a:pPr marL="231775" marR="0" lvl="0" indent="-231775" algn="l"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   </a:t>
            </a: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Progressive high intensity training</a:t>
            </a:r>
          </a:p>
          <a:p>
            <a:pPr marL="231775" marR="0" lvl="0" indent="-231775" algn="l" rtl="0">
              <a:lnSpc>
                <a:spcPct val="90000"/>
              </a:lnSpc>
              <a:spcBef>
                <a:spcPts val="1200"/>
              </a:spcBef>
              <a:spcAft>
                <a:spcPts val="0"/>
              </a:spcAft>
              <a:buClr>
                <a:schemeClr val="lt2"/>
              </a:buClr>
              <a:buFont typeface="Arial"/>
              <a:buNone/>
            </a:pPr>
            <a:endParaRPr sz="24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Plyometric exercises</a:t>
            </a:r>
          </a:p>
          <a:p>
            <a:pPr marL="231775" marR="0" lvl="0" indent="-231775" algn="l" rtl="0">
              <a:lnSpc>
                <a:spcPct val="90000"/>
              </a:lnSpc>
              <a:spcBef>
                <a:spcPts val="1200"/>
              </a:spcBef>
              <a:spcAft>
                <a:spcPts val="0"/>
              </a:spcAft>
              <a:buClr>
                <a:schemeClr val="lt2"/>
              </a:buClr>
              <a:buSzPct val="25000"/>
              <a:buFont typeface="Arial"/>
              <a:buNone/>
            </a:pPr>
            <a:r>
              <a:rPr lang="en-US" sz="2400" b="0" i="0" u="sng" strike="noStrike" cap="none" baseline="0">
                <a:solidFill>
                  <a:schemeClr val="lt1"/>
                </a:solidFill>
                <a:latin typeface="Arial"/>
                <a:ea typeface="Arial"/>
                <a:cs typeface="Arial"/>
                <a:sym typeface="Arial"/>
              </a:rPr>
              <a:t>The role of the physical therapist i</a:t>
            </a:r>
            <a:r>
              <a:rPr lang="en-US" sz="2400" u="sng">
                <a:solidFill>
                  <a:schemeClr val="lt1"/>
                </a:solidFill>
              </a:rPr>
              <a:t>s </a:t>
            </a:r>
            <a:r>
              <a:rPr lang="en-US" sz="2400" b="0" i="0" u="sng" strike="noStrike" cap="none" baseline="0">
                <a:solidFill>
                  <a:schemeClr val="lt1"/>
                </a:solidFill>
                <a:latin typeface="Arial"/>
                <a:ea typeface="Arial"/>
                <a:cs typeface="Arial"/>
                <a:sym typeface="Arial"/>
              </a:rPr>
              <a:t>crucial</a:t>
            </a:r>
          </a:p>
          <a:p>
            <a:pPr marL="231775" marR="0" lvl="0" indent="-231775" algn="l" rtl="0">
              <a:lnSpc>
                <a:spcPct val="90000"/>
              </a:lnSpc>
              <a:spcBef>
                <a:spcPts val="1200"/>
              </a:spcBef>
              <a:spcAft>
                <a:spcPts val="0"/>
              </a:spcAft>
              <a:buClr>
                <a:schemeClr val="lt2"/>
              </a:buClr>
              <a:buFont typeface="Arial"/>
              <a:buNone/>
            </a:pPr>
            <a:endParaRPr sz="24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450"/>
              </a:spcBef>
              <a:spcAft>
                <a:spcPts val="0"/>
              </a:spcAft>
              <a:buClr>
                <a:schemeClr val="lt2"/>
              </a:buClr>
              <a:buFont typeface="Arial"/>
              <a:buNone/>
            </a:pPr>
            <a:endParaRPr sz="9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450"/>
              </a:spcBef>
              <a:spcAft>
                <a:spcPts val="0"/>
              </a:spcAft>
              <a:buClr>
                <a:schemeClr val="lt2"/>
              </a:buClr>
              <a:buFont typeface="Arial"/>
              <a:buNone/>
            </a:pPr>
            <a:endParaRPr sz="9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450"/>
              </a:spcBef>
              <a:spcAft>
                <a:spcPts val="0"/>
              </a:spcAft>
              <a:buClr>
                <a:schemeClr val="lt2"/>
              </a:buClr>
              <a:buFont typeface="Arial"/>
              <a:buNone/>
            </a:pPr>
            <a:endParaRPr sz="900" b="0" i="0" u="none" strike="noStrike" cap="none" baseline="0">
              <a:solidFill>
                <a:schemeClr val="lt1"/>
              </a:solidFill>
              <a:latin typeface="Arial"/>
              <a:ea typeface="Arial"/>
              <a:cs typeface="Arial"/>
              <a:sym typeface="Arial"/>
            </a:endParaRPr>
          </a:p>
          <a:p>
            <a:pPr marL="231775" marR="0" lvl="0" indent="-163195" algn="l" rtl="0">
              <a:lnSpc>
                <a:spcPct val="90000"/>
              </a:lnSpc>
              <a:spcBef>
                <a:spcPts val="450"/>
              </a:spcBef>
              <a:spcAft>
                <a:spcPts val="0"/>
              </a:spcAft>
              <a:buClr>
                <a:schemeClr val="lt2"/>
              </a:buClr>
              <a:buFont typeface="Arial"/>
              <a:buNone/>
            </a:pPr>
            <a:endParaRPr sz="900" b="0" i="0" u="none" strike="noStrike" cap="none" baseline="0">
              <a:solidFill>
                <a:schemeClr val="lt1"/>
              </a:solidFill>
              <a:latin typeface="Arial"/>
              <a:ea typeface="Arial"/>
              <a:cs typeface="Arial"/>
              <a:sym typeface="Arial"/>
            </a:endParaRPr>
          </a:p>
        </p:txBody>
      </p:sp>
      <p:sp>
        <p:nvSpPr>
          <p:cNvPr id="279" name="Shape 279"/>
          <p:cNvSpPr txBox="1"/>
          <p:nvPr/>
        </p:nvSpPr>
        <p:spPr>
          <a:xfrm>
            <a:off x="1058625" y="6000750"/>
            <a:ext cx="8237699" cy="400199"/>
          </a:xfrm>
          <a:prstGeom prst="rect">
            <a:avLst/>
          </a:prstGeom>
          <a:noFill/>
          <a:ln>
            <a:noFill/>
          </a:ln>
        </p:spPr>
        <p:txBody>
          <a:bodyPr lIns="91425" tIns="45700" rIns="91425" bIns="45700" anchor="t" anchorCtr="0">
            <a:noAutofit/>
          </a:bodyPr>
          <a:lstStyle/>
          <a:p>
            <a:pPr lvl="0" rtl="0">
              <a:spcBef>
                <a:spcPts val="0"/>
              </a:spcBef>
              <a:buClr>
                <a:schemeClr val="lt1"/>
              </a:buClr>
              <a:buFont typeface="Arial"/>
              <a:buNone/>
            </a:pPr>
            <a:endParaRPr/>
          </a:p>
          <a:p>
            <a:pPr marL="0" marR="0" lvl="0" indent="0" algn="l"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Papanek PE. The female athlete triad: an emerging role for physical therapy. J Orthop Sports Phys Ther 2003; 33(10); 594-614</a:t>
            </a:r>
          </a:p>
          <a:p>
            <a:pPr marL="0" marR="0" lvl="0" indent="0" algn="l"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Pantano KJ. Strategies used by physical therapists in the U.S. for treatment and prevention of the female athlete triad. Phys Ther Sport 2009</a:t>
            </a:r>
          </a:p>
        </p:txBody>
      </p:sp>
      <p:pic>
        <p:nvPicPr>
          <p:cNvPr id="280" name="Shape 280"/>
          <p:cNvPicPr preferRelativeResize="0"/>
          <p:nvPr/>
        </p:nvPicPr>
        <p:blipFill rotWithShape="1">
          <a:blip r:embed="rId3">
            <a:alphaModFix/>
          </a:blip>
          <a:srcRect/>
          <a:stretch/>
        </p:blipFill>
        <p:spPr>
          <a:xfrm>
            <a:off x="5334000" y="2133600"/>
            <a:ext cx="3500436" cy="2438399"/>
          </a:xfrm>
          <a:prstGeom prst="rect">
            <a:avLst/>
          </a:prstGeom>
          <a:noFill/>
          <a:ln w="28575" cap="flat" cmpd="sng">
            <a:solidFill>
              <a:schemeClr val="dk1"/>
            </a:solidFill>
            <a:prstDash val="solid"/>
            <a:miter/>
            <a:headEnd type="none" w="med" len="med"/>
            <a:tailEnd type="none" w="med" len="med"/>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609600" y="152400"/>
            <a:ext cx="8001000" cy="1065212"/>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What are the barriers to evaluation? </a:t>
            </a:r>
          </a:p>
        </p:txBody>
      </p:sp>
      <p:sp>
        <p:nvSpPr>
          <p:cNvPr id="286" name="Shape 286"/>
          <p:cNvSpPr txBox="1">
            <a:spLocks noGrp="1"/>
          </p:cNvSpPr>
          <p:nvPr>
            <p:ph type="body" idx="1"/>
          </p:nvPr>
        </p:nvSpPr>
        <p:spPr>
          <a:xfrm>
            <a:off x="381000" y="1219200"/>
            <a:ext cx="8534399" cy="5029199"/>
          </a:xfrm>
          <a:prstGeom prst="rect">
            <a:avLst/>
          </a:prstGeom>
          <a:noFill/>
          <a:ln>
            <a:noFill/>
          </a:ln>
        </p:spPr>
        <p:txBody>
          <a:bodyPr lIns="0" tIns="228600" rIns="0" bIns="45700" anchor="t" anchorCtr="0">
            <a:noAutofit/>
          </a:bodyPr>
          <a:lstStyle/>
          <a:p>
            <a:pPr marL="533400" marR="0" lvl="0" indent="-320040" algn="l" rtl="0">
              <a:lnSpc>
                <a:spcPct val="90000"/>
              </a:lnSpc>
              <a:spcBef>
                <a:spcPts val="0"/>
              </a:spcBef>
              <a:spcAft>
                <a:spcPts val="0"/>
              </a:spcAft>
              <a:buClr>
                <a:schemeClr val="lt2"/>
              </a:buClr>
              <a:buFont typeface="Arial"/>
              <a:buNone/>
            </a:pPr>
            <a:endParaRPr sz="2800" b="0" i="0" u="none" strike="noStrike" cap="none" baseline="0">
              <a:solidFill>
                <a:schemeClr val="lt1"/>
              </a:solidFill>
              <a:latin typeface="Arial"/>
              <a:ea typeface="Arial"/>
              <a:cs typeface="Arial"/>
              <a:sym typeface="Arial"/>
            </a:endParaRPr>
          </a:p>
          <a:p>
            <a:pPr marL="533400" marR="0" lvl="0" indent="-533400" algn="l" rtl="0">
              <a:lnSpc>
                <a:spcPct val="90000"/>
              </a:lnSpc>
              <a:spcBef>
                <a:spcPts val="1400"/>
              </a:spcBef>
              <a:spcAft>
                <a:spcPts val="0"/>
              </a:spcAft>
              <a:buClr>
                <a:schemeClr val="lt2"/>
              </a:buClr>
              <a:buSzPct val="119999"/>
              <a:buFont typeface="Arial"/>
              <a:buChar char="•"/>
            </a:pPr>
            <a:r>
              <a:rPr lang="en-US" sz="2800" b="0" i="0" u="none" strike="noStrike" cap="none" baseline="0">
                <a:solidFill>
                  <a:schemeClr val="lt1"/>
                </a:solidFill>
                <a:latin typeface="Arial"/>
                <a:ea typeface="Arial"/>
                <a:cs typeface="Arial"/>
                <a:sym typeface="Arial"/>
              </a:rPr>
              <a:t>Inadequate knowledge regarding the triad, brief visits</a:t>
            </a:r>
          </a:p>
          <a:p>
            <a:pPr marL="533400" marR="0" lvl="0" indent="-533400" algn="l" rtl="0">
              <a:lnSpc>
                <a:spcPct val="90000"/>
              </a:lnSpc>
              <a:spcBef>
                <a:spcPts val="1400"/>
              </a:spcBef>
              <a:spcAft>
                <a:spcPts val="0"/>
              </a:spcAft>
              <a:buClr>
                <a:schemeClr val="lt2"/>
              </a:buClr>
              <a:buSzPct val="119999"/>
              <a:buFont typeface="Arial"/>
              <a:buChar char="•"/>
            </a:pPr>
            <a:r>
              <a:rPr lang="en-US" sz="2800" b="0" i="0" u="none" strike="noStrike" cap="none" baseline="0">
                <a:solidFill>
                  <a:schemeClr val="lt1"/>
                </a:solidFill>
                <a:latin typeface="Arial"/>
                <a:ea typeface="Arial"/>
                <a:cs typeface="Arial"/>
                <a:sym typeface="Arial"/>
              </a:rPr>
              <a:t>Menstrual cycles &gt;35 days in 65% of girls 1-2 years post menarche</a:t>
            </a:r>
          </a:p>
          <a:p>
            <a:pPr marL="533400" marR="0" lvl="0" indent="-533400" algn="l" rtl="0">
              <a:lnSpc>
                <a:spcPct val="90000"/>
              </a:lnSpc>
              <a:spcBef>
                <a:spcPts val="1400"/>
              </a:spcBef>
              <a:spcAft>
                <a:spcPts val="0"/>
              </a:spcAft>
              <a:buClr>
                <a:schemeClr val="lt2"/>
              </a:buClr>
              <a:buSzPct val="119999"/>
              <a:buFont typeface="Arial"/>
              <a:buChar char="•"/>
            </a:pPr>
            <a:r>
              <a:rPr lang="en-US" sz="2800" b="0" i="0" u="none" strike="noStrike" cap="none" baseline="0">
                <a:solidFill>
                  <a:schemeClr val="lt1"/>
                </a:solidFill>
                <a:latin typeface="Arial"/>
                <a:ea typeface="Arial"/>
                <a:cs typeface="Arial"/>
                <a:sym typeface="Arial"/>
              </a:rPr>
              <a:t>Athletes may welcome menstrual interruption </a:t>
            </a:r>
          </a:p>
          <a:p>
            <a:pPr marL="533400" marR="0" lvl="0" indent="-533400" algn="l" rtl="0">
              <a:lnSpc>
                <a:spcPct val="90000"/>
              </a:lnSpc>
              <a:spcBef>
                <a:spcPts val="1400"/>
              </a:spcBef>
              <a:spcAft>
                <a:spcPts val="0"/>
              </a:spcAft>
              <a:buClr>
                <a:schemeClr val="lt2"/>
              </a:buClr>
              <a:buSzPct val="119999"/>
              <a:buFont typeface="Arial"/>
              <a:buChar char="•"/>
            </a:pPr>
            <a:r>
              <a:rPr lang="en-US" sz="2800" b="0" i="0" u="none" strike="noStrike" cap="none" baseline="0">
                <a:solidFill>
                  <a:schemeClr val="lt1"/>
                </a:solidFill>
                <a:latin typeface="Arial"/>
                <a:ea typeface="Arial"/>
                <a:cs typeface="Arial"/>
                <a:sym typeface="Arial"/>
              </a:rPr>
              <a:t>What is the ‘ideal’ body weight?</a:t>
            </a:r>
          </a:p>
          <a:p>
            <a:pPr marL="231775" marR="0" lvl="0" indent="-18415" algn="l" rtl="0">
              <a:lnSpc>
                <a:spcPct val="90000"/>
              </a:lnSpc>
              <a:spcBef>
                <a:spcPts val="1400"/>
              </a:spcBef>
              <a:spcAft>
                <a:spcPts val="0"/>
              </a:spcAft>
              <a:buClr>
                <a:schemeClr val="lt2"/>
              </a:buClr>
              <a:buFont typeface="Arial"/>
              <a:buNone/>
            </a:pPr>
            <a:endParaRPr sz="2800" b="0" i="0" u="none" strike="noStrike" cap="none" baseline="0">
              <a:solidFill>
                <a:schemeClr val="lt1"/>
              </a:solidFill>
              <a:latin typeface="Arial"/>
              <a:ea typeface="Arial"/>
              <a:cs typeface="Arial"/>
              <a:sym typeface="Arial"/>
            </a:endParaRPr>
          </a:p>
        </p:txBody>
      </p:sp>
      <p:sp>
        <p:nvSpPr>
          <p:cNvPr id="287" name="Shape 287"/>
          <p:cNvSpPr txBox="1"/>
          <p:nvPr/>
        </p:nvSpPr>
        <p:spPr>
          <a:xfrm>
            <a:off x="2803525" y="5599112"/>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611187"/>
            <a:ext cx="8180387" cy="760411"/>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4000" b="0" i="0" u="none" strike="noStrike" cap="none" baseline="0">
                <a:solidFill>
                  <a:schemeClr val="lt2"/>
                </a:solidFill>
                <a:latin typeface="Arial"/>
                <a:ea typeface="Arial"/>
                <a:cs typeface="Arial"/>
                <a:sym typeface="Arial"/>
              </a:rPr>
              <a:t>Pharmacologic Management</a:t>
            </a:r>
          </a:p>
        </p:txBody>
      </p:sp>
      <p:sp>
        <p:nvSpPr>
          <p:cNvPr id="293" name="Shape 293"/>
          <p:cNvSpPr txBox="1">
            <a:spLocks noGrp="1"/>
          </p:cNvSpPr>
          <p:nvPr>
            <p:ph type="body" idx="1"/>
          </p:nvPr>
        </p:nvSpPr>
        <p:spPr>
          <a:xfrm>
            <a:off x="658812" y="1293811"/>
            <a:ext cx="7826399" cy="4802100"/>
          </a:xfrm>
          <a:prstGeom prst="rect">
            <a:avLst/>
          </a:prstGeom>
          <a:noFill/>
          <a:ln>
            <a:noFill/>
          </a:ln>
        </p:spPr>
        <p:txBody>
          <a:bodyPr lIns="0" tIns="228600" rIns="0" bIns="45700" anchor="t" anchorCtr="0">
            <a:noAutofit/>
          </a:bodyPr>
          <a:lstStyle/>
          <a:p>
            <a:pPr marL="231775" marR="0" lvl="0" indent="-231775" algn="l" rtl="0">
              <a:lnSpc>
                <a:spcPct val="90000"/>
              </a:lnSpc>
              <a:spcBef>
                <a:spcPts val="0"/>
              </a:spcBef>
              <a:spcAft>
                <a:spcPts val="0"/>
              </a:spcAft>
              <a:buClr>
                <a:schemeClr val="lt2"/>
              </a:buClr>
              <a:buSzPct val="25000"/>
              <a:buFont typeface="Arial"/>
              <a:buNone/>
            </a:pPr>
            <a:r>
              <a:rPr lang="en-US" sz="2400" b="0" i="0" u="none" strike="noStrike" cap="none" baseline="0">
                <a:solidFill>
                  <a:schemeClr val="lt2"/>
                </a:solidFill>
                <a:latin typeface="Arial"/>
                <a:ea typeface="Arial"/>
                <a:cs typeface="Arial"/>
                <a:sym typeface="Arial"/>
              </a:rPr>
              <a:t>Estrogen therapy- Where is the evidence?</a:t>
            </a:r>
          </a:p>
          <a:p>
            <a:pPr marL="231775" marR="0" lvl="0" indent="-231775" algn="l"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Few trials in athletes, mixed results</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OCPs not of benefit in bone mass accrual in Anorexia.</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Cyclic menses induced by OCP falsely reassuring.</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OCPs decreases IGF-1 levels and free testosterone. </a:t>
            </a:r>
          </a:p>
          <a:p>
            <a:pPr marL="231775" marR="0" lvl="0" indent="-793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25000"/>
              <a:buFont typeface="Arial"/>
              <a:buNone/>
            </a:pPr>
            <a:r>
              <a:rPr lang="en-US" sz="2400" b="0" i="0" u="none" strike="noStrike" cap="none" baseline="0">
                <a:solidFill>
                  <a:schemeClr val="lt2"/>
                </a:solidFill>
                <a:latin typeface="Arial"/>
                <a:ea typeface="Arial"/>
                <a:cs typeface="Arial"/>
                <a:sym typeface="Arial"/>
              </a:rPr>
              <a:t>Estrogen Therapy: AAP Current recommendations</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OCPs to prevent further loss of BMD in an athlete with amenorrhea &gt; 16 years of age if BMD is decreasing despite adequate nutrition and body weight. </a:t>
            </a:r>
          </a:p>
          <a:p>
            <a:pPr marL="231775" marR="0" lvl="0" indent="-793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a:p>
            <a:pPr marL="231775" marR="0" lvl="0" indent="-793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a:p>
            <a:pPr marL="231775" marR="0" lvl="0" indent="-793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p:txBody>
      </p:sp>
      <p:sp>
        <p:nvSpPr>
          <p:cNvPr id="294" name="Shape 294"/>
          <p:cNvSpPr txBox="1"/>
          <p:nvPr/>
        </p:nvSpPr>
        <p:spPr>
          <a:xfrm>
            <a:off x="1130750" y="6021475"/>
            <a:ext cx="7973399" cy="760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Font typeface="Arial"/>
              <a:buNone/>
            </a:pPr>
            <a:endParaRPr sz="1000" b="0" i="0" u="none" strike="noStrike" cap="none" baseline="0">
              <a:solidFill>
                <a:schemeClr val="lt1"/>
              </a:solidFill>
              <a:latin typeface="Arial"/>
              <a:ea typeface="Arial"/>
              <a:cs typeface="Arial"/>
              <a:sym typeface="Arial"/>
            </a:endParaRPr>
          </a:p>
          <a:p>
            <a:pPr marL="0" marR="0" lvl="0" indent="0" algn="r" rtl="0">
              <a:lnSpc>
                <a:spcPct val="100000"/>
              </a:lnSpc>
              <a:spcBef>
                <a:spcPts val="0"/>
              </a:spcBef>
              <a:spcAft>
                <a:spcPts val="0"/>
              </a:spcAft>
              <a:buClr>
                <a:schemeClr val="lt1"/>
              </a:buClr>
              <a:buSzPct val="25000"/>
              <a:buFont typeface="Arial"/>
              <a:buNone/>
            </a:pPr>
            <a:r>
              <a:rPr lang="en-US" sz="1000" b="0" i="0" u="none" strike="noStrike" cap="none" baseline="0">
                <a:solidFill>
                  <a:schemeClr val="lt1"/>
                </a:solidFill>
                <a:latin typeface="Arial"/>
                <a:ea typeface="Arial"/>
                <a:cs typeface="Arial"/>
                <a:sym typeface="Arial"/>
              </a:rPr>
              <a:t>C</a:t>
            </a:r>
            <a:r>
              <a:rPr lang="en-US" sz="800" b="0" i="0" u="none" strike="noStrike" cap="none" baseline="0">
                <a:solidFill>
                  <a:schemeClr val="lt1"/>
                </a:solidFill>
                <a:latin typeface="Arial"/>
                <a:ea typeface="Arial"/>
                <a:cs typeface="Arial"/>
                <a:sym typeface="Arial"/>
              </a:rPr>
              <a:t>obh KL et al. The effect of oral contraceptives on hone mass and stress fractures in female runners. Med Sei Sports Exerc 2007 </a:t>
            </a:r>
          </a:p>
          <a:p>
            <a:pPr marL="0" marR="0" lvl="0" indent="0" algn="r" rtl="0">
              <a:lnSpc>
                <a:spcPct val="100000"/>
              </a:lnSpc>
              <a:spcBef>
                <a:spcPts val="0"/>
              </a:spcBef>
              <a:spcAft>
                <a:spcPts val="0"/>
              </a:spcAft>
              <a:buClr>
                <a:schemeClr val="lt1"/>
              </a:buClr>
              <a:buSzPct val="25000"/>
              <a:buFont typeface="Arial"/>
              <a:buNone/>
            </a:pPr>
            <a:r>
              <a:rPr lang="en-US" sz="800">
                <a:solidFill>
                  <a:schemeClr val="lt1"/>
                </a:solidFill>
              </a:rPr>
              <a:t>    </a:t>
            </a:r>
            <a:r>
              <a:rPr lang="en-US" sz="800" b="0" i="0" u="none" strike="noStrike" cap="none" baseline="0">
                <a:solidFill>
                  <a:schemeClr val="lt1"/>
                </a:solidFill>
                <a:latin typeface="Arial"/>
                <a:ea typeface="Arial"/>
                <a:cs typeface="Arial"/>
                <a:sym typeface="Arial"/>
              </a:rPr>
              <a:t>Warren MP et al. Persistent osteopenia in ballet dancers with amenorrhea and delayed menarche despite hormone therapy: </a:t>
            </a:r>
            <a:r>
              <a:rPr lang="en-US" sz="800">
                <a:solidFill>
                  <a:schemeClr val="lt1"/>
                </a:solidFill>
              </a:rPr>
              <a:t>a </a:t>
            </a:r>
            <a:r>
              <a:rPr lang="en-US" sz="800" b="0" i="0" u="none" strike="noStrike" cap="none" baseline="0">
                <a:solidFill>
                  <a:schemeClr val="lt1"/>
                </a:solidFill>
                <a:latin typeface="Arial"/>
                <a:ea typeface="Arial"/>
                <a:cs typeface="Arial"/>
                <a:sym typeface="Arial"/>
              </a:rPr>
              <a:t>longitudinal study. Fértil Steril 2003</a:t>
            </a:r>
          </a:p>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Rickenlund et al. Effects of oral contraceptives on body composition and physical performance in female athletes. Journal of Clinical Endocrinology &amp; Metabolism 2004</a:t>
            </a:r>
          </a:p>
          <a:p>
            <a:pPr marL="0" marR="0" lvl="0" indent="0" algn="l" rtl="0">
              <a:lnSpc>
                <a:spcPct val="100000"/>
              </a:lnSpc>
              <a:spcBef>
                <a:spcPts val="0"/>
              </a:spcBef>
              <a:spcAft>
                <a:spcPts val="0"/>
              </a:spcAft>
              <a:buClr>
                <a:schemeClr val="lt1"/>
              </a:buClr>
              <a:buFont typeface="Arial"/>
              <a:buNone/>
            </a:pPr>
            <a:endParaRPr sz="800" b="0" i="0" u="none" strike="noStrike" cap="none" baseline="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8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04800" y="152400"/>
            <a:ext cx="8610599" cy="1141411"/>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4000" b="0" i="0" u="none" strike="noStrike" cap="none" baseline="0">
                <a:solidFill>
                  <a:schemeClr val="lt2"/>
                </a:solidFill>
                <a:latin typeface="Arial"/>
                <a:ea typeface="Arial"/>
                <a:cs typeface="Arial"/>
                <a:sym typeface="Arial"/>
              </a:rPr>
              <a:t>Pharmacologic Management</a:t>
            </a:r>
          </a:p>
        </p:txBody>
      </p:sp>
      <p:sp>
        <p:nvSpPr>
          <p:cNvPr id="301" name="Shape 301"/>
          <p:cNvSpPr txBox="1">
            <a:spLocks noGrp="1"/>
          </p:cNvSpPr>
          <p:nvPr>
            <p:ph type="body" idx="1"/>
          </p:nvPr>
        </p:nvSpPr>
        <p:spPr>
          <a:xfrm>
            <a:off x="381000" y="1295400"/>
            <a:ext cx="8104187" cy="4802186"/>
          </a:xfrm>
          <a:prstGeom prst="rect">
            <a:avLst/>
          </a:prstGeom>
          <a:noFill/>
          <a:ln>
            <a:noFill/>
          </a:ln>
        </p:spPr>
        <p:txBody>
          <a:bodyPr lIns="0" tIns="228600" rIns="0" bIns="45700" anchor="t" anchorCtr="0">
            <a:noAutofit/>
          </a:bodyPr>
          <a:lstStyle/>
          <a:p>
            <a:pPr marL="231775" marR="0" lvl="0" indent="-231775" algn="l" rtl="0">
              <a:lnSpc>
                <a:spcPct val="90000"/>
              </a:lnSpc>
              <a:spcBef>
                <a:spcPts val="0"/>
              </a:spcBef>
              <a:spcAft>
                <a:spcPts val="0"/>
              </a:spcAft>
              <a:buClr>
                <a:schemeClr val="lt2"/>
              </a:buClr>
              <a:buSzPct val="25000"/>
              <a:buFont typeface="Arial"/>
              <a:buNone/>
            </a:pPr>
            <a:r>
              <a:rPr lang="en-US" sz="2400" b="0" i="0" u="none" strike="noStrike" cap="none" baseline="0">
                <a:solidFill>
                  <a:schemeClr val="lt2"/>
                </a:solidFill>
                <a:latin typeface="Arial"/>
                <a:ea typeface="Arial"/>
                <a:cs typeface="Arial"/>
                <a:sym typeface="Arial"/>
              </a:rPr>
              <a:t>Calcium and vitamin D supplementation</a:t>
            </a:r>
          </a:p>
          <a:p>
            <a:pPr marL="231775" marR="0" lvl="0" indent="-231775" algn="l" rtl="0">
              <a:lnSpc>
                <a:spcPct val="90000"/>
              </a:lnSpc>
              <a:spcBef>
                <a:spcPts val="1200"/>
              </a:spcBef>
              <a:spcAft>
                <a:spcPts val="0"/>
              </a:spcAft>
              <a:buClr>
                <a:schemeClr val="lt2"/>
              </a:buClr>
              <a:buFont typeface="Arial"/>
              <a:buNone/>
            </a:pPr>
            <a:endParaRPr sz="2400" b="0" i="0" u="none" strike="noStrike" cap="none" baseline="0">
              <a:solidFill>
                <a:schemeClr val="lt2"/>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Never prospectively assessed</a:t>
            </a: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IOC recommends calcium intake of 1500 mg/d</a:t>
            </a: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Vitamin D is 400 to 800IU/d</a:t>
            </a:r>
          </a:p>
          <a:p>
            <a:pPr marL="0" marR="0" lvl="0" indent="0" algn="l" rtl="0">
              <a:lnSpc>
                <a:spcPct val="90000"/>
              </a:lnSpc>
              <a:spcBef>
                <a:spcPts val="1200"/>
              </a:spcBef>
              <a:spcAft>
                <a:spcPts val="0"/>
              </a:spcAft>
              <a:buClr>
                <a:schemeClr val="lt2"/>
              </a:buClr>
              <a:buSzPct val="25000"/>
              <a:buFont typeface="Arial"/>
              <a:buNone/>
            </a:pPr>
            <a:r>
              <a:rPr lang="en-US" sz="2400" b="0" i="0" u="none" strike="noStrike" cap="none" baseline="0">
                <a:solidFill>
                  <a:schemeClr val="lt2"/>
                </a:solidFill>
                <a:latin typeface="Arial"/>
                <a:ea typeface="Arial"/>
                <a:cs typeface="Arial"/>
                <a:sym typeface="Arial"/>
              </a:rPr>
              <a:t>Future Directions</a:t>
            </a:r>
          </a:p>
          <a:p>
            <a:pPr marL="231775" marR="0" lvl="0" indent="-231775" algn="l"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Bisphosphonates, Rh-IGF-1, Rh-Human Leptin,</a:t>
            </a:r>
            <a:r>
              <a:rPr lang="en-US" sz="2400">
                <a:solidFill>
                  <a:schemeClr val="lt1"/>
                </a:solidFill>
              </a:rPr>
              <a:t> </a:t>
            </a:r>
            <a:r>
              <a:rPr lang="en-US" sz="2400" b="0" i="0" u="none" strike="noStrike" cap="none" baseline="0">
                <a:solidFill>
                  <a:schemeClr val="lt1"/>
                </a:solidFill>
                <a:latin typeface="Arial"/>
                <a:ea typeface="Arial"/>
                <a:cs typeface="Arial"/>
                <a:sym typeface="Arial"/>
              </a:rPr>
              <a:t>Transdermal</a:t>
            </a:r>
            <a:r>
              <a:rPr lang="en-US"/>
              <a:t> </a:t>
            </a:r>
            <a:r>
              <a:rPr lang="en-US" sz="2400" b="0" i="0" u="none" strike="noStrike" cap="none" baseline="0">
                <a:solidFill>
                  <a:schemeClr val="lt1"/>
                </a:solidFill>
                <a:latin typeface="Arial"/>
                <a:ea typeface="Arial"/>
                <a:cs typeface="Arial"/>
                <a:sym typeface="Arial"/>
              </a:rPr>
              <a:t>estrogen</a:t>
            </a:r>
          </a:p>
          <a:p>
            <a:pPr marL="231775" marR="0" lvl="0" indent="-79375" algn="l" rtl="0">
              <a:lnSpc>
                <a:spcPct val="90000"/>
              </a:lnSpc>
              <a:spcBef>
                <a:spcPts val="1000"/>
              </a:spcBef>
              <a:spcAft>
                <a:spcPts val="0"/>
              </a:spcAft>
              <a:buClr>
                <a:schemeClr val="lt2"/>
              </a:buClr>
              <a:buFont typeface="Arial"/>
              <a:buNone/>
            </a:pPr>
            <a:endParaRPr sz="2000" b="0" i="0" u="none" strike="noStrike" cap="none" baseline="0">
              <a:solidFill>
                <a:schemeClr val="lt1"/>
              </a:solidFill>
              <a:latin typeface="Arial"/>
              <a:ea typeface="Arial"/>
              <a:cs typeface="Arial"/>
              <a:sym typeface="Arial"/>
            </a:endParaRPr>
          </a:p>
        </p:txBody>
      </p:sp>
      <p:pic>
        <p:nvPicPr>
          <p:cNvPr id="302" name="Shape 302"/>
          <p:cNvPicPr preferRelativeResize="0"/>
          <p:nvPr/>
        </p:nvPicPr>
        <p:blipFill rotWithShape="1">
          <a:blip r:embed="rId3">
            <a:alphaModFix/>
          </a:blip>
          <a:srcRect/>
          <a:stretch/>
        </p:blipFill>
        <p:spPr>
          <a:xfrm>
            <a:off x="6400800" y="1447800"/>
            <a:ext cx="2262300" cy="1622399"/>
          </a:xfrm>
          <a:prstGeom prst="rect">
            <a:avLst/>
          </a:prstGeom>
          <a:noFill/>
          <a:ln w="28575" cap="flat" cmpd="sng">
            <a:solidFill>
              <a:schemeClr val="dk1"/>
            </a:solidFill>
            <a:prstDash val="solid"/>
            <a:miter/>
            <a:headEnd type="none" w="med" len="med"/>
            <a:tailEnd type="none" w="med" len="med"/>
          </a:ln>
        </p:spPr>
      </p:pic>
      <p:sp>
        <p:nvSpPr>
          <p:cNvPr id="303" name="Shape 303"/>
          <p:cNvSpPr txBox="1"/>
          <p:nvPr/>
        </p:nvSpPr>
        <p:spPr>
          <a:xfrm>
            <a:off x="152400" y="6172200"/>
            <a:ext cx="8915400" cy="708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Recombinant Human Leptin in Women with Hypothalamic Amenorrhea Welt et al N Engl J Med 2004 </a:t>
            </a:r>
          </a:p>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Grinspoon et al. Effects of recombinant human IGF-I and oral contraceptive administration on bone density in anorexia nervosa. J Clin Endocrinol Metab 2002</a:t>
            </a:r>
          </a:p>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Stewart GW, Brunet ME, Manning MR, et al. Treatment of stress fraetures in athletes with intravenous pamidronate. Clin J Sport Med 2005</a:t>
            </a:r>
          </a:p>
          <a:p>
            <a:pPr marL="0" marR="0" lvl="0" indent="0" algn="l" rtl="0">
              <a:lnSpc>
                <a:spcPct val="100000"/>
              </a:lnSpc>
              <a:spcBef>
                <a:spcPts val="0"/>
              </a:spcBef>
              <a:spcAft>
                <a:spcPts val="0"/>
              </a:spcAft>
              <a:buNone/>
            </a:pPr>
            <a:endParaRPr sz="8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762000" y="304800"/>
            <a:ext cx="7647000" cy="912900"/>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2900" b="0" i="0" u="none" strike="noStrike" cap="none" baseline="0" dirty="0">
                <a:solidFill>
                  <a:schemeClr val="lt2"/>
                </a:solidFill>
                <a:latin typeface="Arial"/>
                <a:ea typeface="Arial"/>
                <a:cs typeface="Arial"/>
                <a:sym typeface="Arial"/>
              </a:rPr>
              <a:t/>
            </a:r>
            <a:br>
              <a:rPr lang="en-US" sz="2900" b="0" i="0" u="none" strike="noStrike" cap="none" baseline="0" dirty="0">
                <a:solidFill>
                  <a:schemeClr val="lt2"/>
                </a:solidFill>
                <a:latin typeface="Arial"/>
                <a:ea typeface="Arial"/>
                <a:cs typeface="Arial"/>
                <a:sym typeface="Arial"/>
              </a:rPr>
            </a:br>
            <a:r>
              <a:rPr lang="en-US" sz="2900" b="0" i="0" u="none" strike="noStrike" cap="none" baseline="0" dirty="0">
                <a:solidFill>
                  <a:schemeClr val="lt2"/>
                </a:solidFill>
                <a:latin typeface="Arial"/>
                <a:ea typeface="Arial"/>
                <a:cs typeface="Arial"/>
                <a:sym typeface="Arial"/>
              </a:rPr>
              <a:t>Female Athlete Triad: Prevention </a:t>
            </a:r>
          </a:p>
        </p:txBody>
      </p:sp>
      <p:sp>
        <p:nvSpPr>
          <p:cNvPr id="309" name="Shape 309"/>
          <p:cNvSpPr txBox="1">
            <a:spLocks noGrp="1"/>
          </p:cNvSpPr>
          <p:nvPr>
            <p:ph type="body" idx="1"/>
          </p:nvPr>
        </p:nvSpPr>
        <p:spPr>
          <a:xfrm>
            <a:off x="457200" y="914400"/>
            <a:ext cx="7997825" cy="2514599"/>
          </a:xfrm>
          <a:prstGeom prst="rect">
            <a:avLst/>
          </a:prstGeom>
          <a:noFill/>
          <a:ln>
            <a:noFill/>
          </a:ln>
        </p:spPr>
        <p:txBody>
          <a:bodyPr lIns="0" tIns="228600" rIns="0" bIns="45700" anchor="t" anchorCtr="0">
            <a:noAutofit/>
          </a:bodyPr>
          <a:lstStyle/>
          <a:p>
            <a:pPr marL="231775" marR="0" lvl="0" indent="-231775" algn="l" rtl="0">
              <a:lnSpc>
                <a:spcPct val="90000"/>
              </a:lnSpc>
              <a:spcBef>
                <a:spcPts val="0"/>
              </a:spcBef>
              <a:spcAft>
                <a:spcPts val="0"/>
              </a:spcAft>
              <a:buClr>
                <a:schemeClr val="lt2"/>
              </a:buClr>
              <a:buFont typeface="Arial"/>
              <a:buNone/>
            </a:pPr>
            <a:endParaRPr sz="2000" b="0" i="0" u="none" strike="noStrike" cap="none" baseline="0" dirty="0">
              <a:solidFill>
                <a:schemeClr val="lt2"/>
              </a:solidFill>
              <a:latin typeface="Arial"/>
              <a:ea typeface="Arial"/>
              <a:cs typeface="Arial"/>
              <a:sym typeface="Arial"/>
            </a:endParaRPr>
          </a:p>
          <a:p>
            <a:pPr marL="231775" marR="0" lvl="0" indent="-231775" algn="l" rtl="0">
              <a:lnSpc>
                <a:spcPct val="90000"/>
              </a:lnSpc>
              <a:spcBef>
                <a:spcPts val="1000"/>
              </a:spcBef>
              <a:spcAft>
                <a:spcPts val="0"/>
              </a:spcAft>
              <a:buClr>
                <a:schemeClr val="lt2"/>
              </a:buClr>
              <a:buSzPct val="25000"/>
              <a:buFont typeface="Arial"/>
              <a:buNone/>
            </a:pPr>
            <a:r>
              <a:rPr lang="en-US" sz="2000" b="0" i="0" u="none" strike="noStrike" cap="none" baseline="0" dirty="0">
                <a:solidFill>
                  <a:schemeClr val="lt2"/>
                </a:solidFill>
                <a:latin typeface="Arial"/>
                <a:ea typeface="Arial"/>
                <a:cs typeface="Arial"/>
                <a:sym typeface="Arial"/>
              </a:rPr>
              <a:t>Change the </a:t>
            </a:r>
            <a:r>
              <a:rPr lang="en-US" sz="2000" b="0" i="0" u="none" strike="noStrike" cap="none" baseline="0" dirty="0" smtClean="0">
                <a:solidFill>
                  <a:schemeClr val="lt2"/>
                </a:solidFill>
                <a:latin typeface="Arial"/>
                <a:ea typeface="Arial"/>
                <a:cs typeface="Arial"/>
                <a:sym typeface="Arial"/>
              </a:rPr>
              <a:t>Mindset, Involve Athlete:</a:t>
            </a:r>
            <a:r>
              <a:rPr lang="en-US" sz="2000" b="0" i="0" u="none" strike="noStrike" cap="none" baseline="0" dirty="0" smtClean="0">
                <a:solidFill>
                  <a:schemeClr val="lt1"/>
                </a:solidFill>
                <a:latin typeface="Arial"/>
                <a:ea typeface="Arial"/>
                <a:cs typeface="Arial"/>
                <a:sym typeface="Arial"/>
              </a:rPr>
              <a:t> </a:t>
            </a:r>
            <a:r>
              <a:rPr lang="en-US" sz="2000" b="0" i="0" u="none" strike="noStrike" cap="none" baseline="0" dirty="0">
                <a:solidFill>
                  <a:schemeClr val="lt1"/>
                </a:solidFill>
                <a:latin typeface="Arial"/>
                <a:ea typeface="Arial"/>
                <a:cs typeface="Arial"/>
                <a:sym typeface="Arial"/>
              </a:rPr>
              <a:t>Educate physicians, physical therapists, dietitians, coaches, athletes, parents, athletic trainers and school administrators</a:t>
            </a:r>
          </a:p>
          <a:p>
            <a:pPr marL="231775" marR="0" lvl="0" indent="-231775" algn="l" rtl="0">
              <a:lnSpc>
                <a:spcPct val="90000"/>
              </a:lnSpc>
              <a:spcBef>
                <a:spcPts val="1000"/>
              </a:spcBef>
              <a:spcAft>
                <a:spcPts val="0"/>
              </a:spcAft>
              <a:buClr>
                <a:schemeClr val="lt2"/>
              </a:buClr>
              <a:buSzPct val="25000"/>
              <a:buFont typeface="Arial"/>
              <a:buNone/>
            </a:pPr>
            <a:r>
              <a:rPr lang="en-US" sz="2000" b="0" i="0" u="none" strike="noStrike" cap="none" baseline="0" dirty="0">
                <a:solidFill>
                  <a:schemeClr val="lt2"/>
                </a:solidFill>
                <a:latin typeface="Arial"/>
                <a:ea typeface="Arial"/>
                <a:cs typeface="Arial"/>
                <a:sym typeface="Arial"/>
              </a:rPr>
              <a:t>Nutrition education: </a:t>
            </a:r>
            <a:r>
              <a:rPr lang="en-US" sz="2000" b="0" i="0" u="none" strike="noStrike" cap="none" baseline="0" dirty="0">
                <a:solidFill>
                  <a:schemeClr val="lt1"/>
                </a:solidFill>
                <a:latin typeface="Arial"/>
                <a:ea typeface="Arial"/>
                <a:cs typeface="Arial"/>
                <a:sym typeface="Arial"/>
              </a:rPr>
              <a:t>Reduce emphasis on body weight</a:t>
            </a:r>
          </a:p>
        </p:txBody>
      </p:sp>
      <p:sp>
        <p:nvSpPr>
          <p:cNvPr id="310" name="Shape 310"/>
          <p:cNvSpPr txBox="1"/>
          <p:nvPr/>
        </p:nvSpPr>
        <p:spPr>
          <a:xfrm>
            <a:off x="736600" y="6418262"/>
            <a:ext cx="4190999" cy="2460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000" b="0" i="0" u="none" strike="noStrike" cap="none" baseline="0">
                <a:solidFill>
                  <a:schemeClr val="lt1"/>
                </a:solidFill>
                <a:latin typeface="Arial"/>
                <a:ea typeface="Arial"/>
                <a:cs typeface="Arial"/>
                <a:sym typeface="Arial"/>
              </a:rPr>
              <a:t>Female athlete triad coalition 2009</a:t>
            </a:r>
          </a:p>
        </p:txBody>
      </p:sp>
      <p:sp>
        <p:nvSpPr>
          <p:cNvPr id="311" name="Shape 311"/>
          <p:cNvSpPr txBox="1"/>
          <p:nvPr/>
        </p:nvSpPr>
        <p:spPr>
          <a:xfrm>
            <a:off x="736600" y="6172200"/>
            <a:ext cx="8458200" cy="2460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000" b="0" i="0" u="none" strike="noStrike" cap="none" baseline="0">
                <a:solidFill>
                  <a:schemeClr val="lt1"/>
                </a:solidFill>
                <a:latin typeface="Arial"/>
                <a:ea typeface="Arial"/>
                <a:cs typeface="Arial"/>
                <a:sym typeface="Arial"/>
              </a:rPr>
              <a:t>Position of the American Dietetic Association, Dietitians of Canada, and the American College of Sports Medicine: Nutrition and Athletic Performance 2009 </a:t>
            </a:r>
          </a:p>
        </p:txBody>
      </p:sp>
      <p:sp>
        <p:nvSpPr>
          <p:cNvPr id="312" name="Shape 312"/>
          <p:cNvSpPr txBox="1"/>
          <p:nvPr/>
        </p:nvSpPr>
        <p:spPr>
          <a:xfrm>
            <a:off x="2667000" y="6418262"/>
            <a:ext cx="1803400" cy="2460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000" b="0" i="0" u="none" strike="noStrike" cap="none" baseline="0">
                <a:solidFill>
                  <a:schemeClr val="lt1"/>
                </a:solidFill>
                <a:latin typeface="Arial"/>
                <a:ea typeface="Arial"/>
                <a:cs typeface="Arial"/>
                <a:sym typeface="Arial"/>
              </a:rPr>
              <a:t>www.olympic.org/hb</a:t>
            </a:r>
            <a:r>
              <a:rPr lang="en-US" sz="800" b="0" i="0" u="none" strike="noStrike" cap="none" baseline="0">
                <a:solidFill>
                  <a:schemeClr val="lt1"/>
                </a:solidFill>
                <a:latin typeface="Arial"/>
                <a:ea typeface="Arial"/>
                <a:cs typeface="Arial"/>
                <a:sym typeface="Arial"/>
              </a:rPr>
              <a:t>i</a:t>
            </a:r>
          </a:p>
        </p:txBody>
      </p:sp>
      <p:pic>
        <p:nvPicPr>
          <p:cNvPr id="313" name="Shape 313"/>
          <p:cNvPicPr preferRelativeResize="0"/>
          <p:nvPr/>
        </p:nvPicPr>
        <p:blipFill rotWithShape="1">
          <a:blip r:embed="rId3">
            <a:alphaModFix/>
          </a:blip>
          <a:srcRect/>
          <a:stretch/>
        </p:blipFill>
        <p:spPr>
          <a:xfrm>
            <a:off x="1303337" y="2971800"/>
            <a:ext cx="6469199" cy="30066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658812" y="0"/>
            <a:ext cx="7826374" cy="1370012"/>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Resources </a:t>
            </a:r>
          </a:p>
        </p:txBody>
      </p:sp>
      <p:pic>
        <p:nvPicPr>
          <p:cNvPr id="319" name="Shape 319"/>
          <p:cNvPicPr preferRelativeResize="0"/>
          <p:nvPr/>
        </p:nvPicPr>
        <p:blipFill rotWithShape="1">
          <a:blip r:embed="rId3">
            <a:alphaModFix/>
          </a:blip>
          <a:srcRect/>
          <a:stretch/>
        </p:blipFill>
        <p:spPr>
          <a:xfrm>
            <a:off x="5486400" y="1676400"/>
            <a:ext cx="3349624" cy="4190999"/>
          </a:xfrm>
          <a:prstGeom prst="rect">
            <a:avLst/>
          </a:prstGeom>
          <a:noFill/>
          <a:ln>
            <a:noFill/>
          </a:ln>
        </p:spPr>
      </p:pic>
      <p:sp>
        <p:nvSpPr>
          <p:cNvPr id="320" name="Shape 320"/>
          <p:cNvSpPr txBox="1"/>
          <p:nvPr/>
        </p:nvSpPr>
        <p:spPr>
          <a:xfrm>
            <a:off x="228600" y="1828800"/>
            <a:ext cx="5273674" cy="39258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American College of Sports Medicine www.acsm.org</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2. ACSM Female Athlete Triad Position Stand, 2007</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http://www.femaleathletetriad.org/~triad/wpcontent/uploads2008/10ACSM_Fe</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male_Athlete_Triad_Position_Stand_2007.pdf</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3. American Dietetic Association Sports, Cardiovascular, and Wellness</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Nutritionists (SCAN) Dietetic Practice Group www.scandpg.org</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4. Female Athlete Triad Coalition www.femaleathletetriad.org/</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5. International Olympic Committee NCAA Coaches Handbook, </a:t>
            </a:r>
            <a:r>
              <a:rPr lang="en-US" sz="1200" b="1" i="1" u="none" strike="noStrike" cap="none" baseline="0">
                <a:solidFill>
                  <a:schemeClr val="lt1"/>
                </a:solidFill>
                <a:latin typeface="Arial"/>
                <a:ea typeface="Arial"/>
                <a:cs typeface="Arial"/>
                <a:sym typeface="Arial"/>
              </a:rPr>
              <a:t>Managing the</a:t>
            </a:r>
          </a:p>
          <a:p>
            <a:pPr marL="0" marR="0" lvl="0" indent="0" algn="l" rtl="0">
              <a:lnSpc>
                <a:spcPct val="100000"/>
              </a:lnSpc>
              <a:spcBef>
                <a:spcPts val="0"/>
              </a:spcBef>
              <a:spcAft>
                <a:spcPts val="0"/>
              </a:spcAft>
              <a:buClr>
                <a:schemeClr val="lt1"/>
              </a:buClr>
              <a:buSzPct val="25000"/>
              <a:buFont typeface="Arial"/>
              <a:buNone/>
            </a:pPr>
            <a:r>
              <a:rPr lang="en-US" sz="1200" b="1" i="1" u="none" strike="noStrike" cap="none" baseline="0">
                <a:solidFill>
                  <a:schemeClr val="lt1"/>
                </a:solidFill>
                <a:latin typeface="Arial"/>
                <a:ea typeface="Arial"/>
                <a:cs typeface="Arial"/>
                <a:sym typeface="Arial"/>
              </a:rPr>
              <a:t>Female Athlete Triad </a:t>
            </a:r>
            <a:r>
              <a:rPr lang="en-US" sz="1200" b="1" i="0" u="none" strike="noStrike" cap="none" baseline="0">
                <a:solidFill>
                  <a:schemeClr val="lt1"/>
                </a:solidFill>
                <a:latin typeface="Arial"/>
                <a:ea typeface="Arial"/>
                <a:cs typeface="Arial"/>
                <a:sym typeface="Arial"/>
              </a:rPr>
              <a:t>http://www.femaleathletetriad.org/wp-content/uploads/</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2008/10/NCAA-Managing-the-Female-Athlete-Triad.pdf</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6. National Athletic Trainers Association Position Statement: Preventing,</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Detecting, and Managing Disordered Eating in Athletes, 2008</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http://www.ncbi.nlm.nih.gov/pmc/articles/PMC2231403/</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7. Nutrition and Athletic Performance Joint Position Paper</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http://www.eatright.org/About/Content.aspx?id=8365</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baseline="0">
                <a:solidFill>
                  <a:schemeClr val="lt1"/>
                </a:solidFill>
                <a:latin typeface="Arial"/>
                <a:ea typeface="Arial"/>
                <a:cs typeface="Arial"/>
                <a:sym typeface="Arial"/>
              </a:rPr>
              <a:t>8. Women’s Sports Foundation www.womenssportsfoundation.org/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0" y="457200"/>
            <a:ext cx="7189787" cy="455612"/>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Objectives	</a:t>
            </a:r>
          </a:p>
        </p:txBody>
      </p:sp>
      <p:sp>
        <p:nvSpPr>
          <p:cNvPr id="87" name="Shape 87"/>
          <p:cNvSpPr txBox="1">
            <a:spLocks noGrp="1"/>
          </p:cNvSpPr>
          <p:nvPr>
            <p:ph type="body" idx="1"/>
          </p:nvPr>
        </p:nvSpPr>
        <p:spPr>
          <a:xfrm>
            <a:off x="762000" y="914400"/>
            <a:ext cx="7848599" cy="5105399"/>
          </a:xfrm>
          <a:prstGeom prst="rect">
            <a:avLst/>
          </a:prstGeom>
          <a:noFill/>
          <a:ln>
            <a:noFill/>
          </a:ln>
        </p:spPr>
        <p:txBody>
          <a:bodyPr lIns="0" tIns="228600" rIns="0" bIns="45700" anchor="t" anchorCtr="0">
            <a:noAutofit/>
          </a:bodyPr>
          <a:lstStyle/>
          <a:p>
            <a:pPr marL="231775" marR="0" lvl="0" indent="-48895" algn="l" rtl="0">
              <a:lnSpc>
                <a:spcPct val="90000"/>
              </a:lnSpc>
              <a:spcBef>
                <a:spcPts val="0"/>
              </a:spcBef>
              <a:spcAft>
                <a:spcPts val="0"/>
              </a:spcAft>
              <a:buClr>
                <a:schemeClr val="lt2"/>
              </a:buClr>
              <a:buFont typeface="Arial"/>
              <a:buNone/>
            </a:pPr>
            <a:endParaRPr sz="24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Define the components of the female athlete triad and their epidemiology.</a:t>
            </a:r>
          </a:p>
          <a:p>
            <a:pPr marL="231775" marR="0" lvl="0" indent="-48895" algn="l" rtl="0">
              <a:lnSpc>
                <a:spcPct val="90000"/>
              </a:lnSpc>
              <a:spcBef>
                <a:spcPts val="1200"/>
              </a:spcBef>
              <a:spcAft>
                <a:spcPts val="0"/>
              </a:spcAft>
              <a:buClr>
                <a:schemeClr val="lt2"/>
              </a:buClr>
              <a:buFont typeface="Arial"/>
              <a:buNone/>
            </a:pPr>
            <a:endParaRPr sz="24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Review current screening and management guidelines and address barriers to identification.</a:t>
            </a:r>
          </a:p>
          <a:p>
            <a:pPr marL="231775" marR="0" lvl="0" indent="-48895" algn="l" rtl="0">
              <a:lnSpc>
                <a:spcPct val="90000"/>
              </a:lnSpc>
              <a:spcBef>
                <a:spcPts val="1200"/>
              </a:spcBef>
              <a:spcAft>
                <a:spcPts val="0"/>
              </a:spcAft>
              <a:buClr>
                <a:schemeClr val="lt2"/>
              </a:buClr>
              <a:buFont typeface="Arial"/>
              <a:buNone/>
            </a:pPr>
            <a:endParaRPr sz="2400" b="1" i="0" u="none" strike="noStrike" cap="none" baseline="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SzPct val="119999"/>
              <a:buFont typeface="Arial"/>
              <a:buChar char="•"/>
            </a:pPr>
            <a:r>
              <a:rPr lang="en-US" sz="2400" b="0" i="0" u="none" strike="noStrike" cap="none" baseline="0">
                <a:solidFill>
                  <a:schemeClr val="lt1"/>
                </a:solidFill>
                <a:latin typeface="Arial"/>
                <a:ea typeface="Arial"/>
                <a:cs typeface="Arial"/>
                <a:sym typeface="Arial"/>
              </a:rPr>
              <a:t>Devise a plan for primary care physicians to screen for, identify and treat the triad.</a:t>
            </a:r>
          </a:p>
          <a:p>
            <a:pPr marL="0" marR="0" lvl="0" indent="0" algn="l" rtl="0">
              <a:spcBef>
                <a:spcPts val="0"/>
              </a:spcBef>
              <a:buNone/>
            </a:pPr>
            <a:endParaRPr sz="24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658812" y="0"/>
            <a:ext cx="7826374" cy="1370012"/>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Thank You!</a:t>
            </a:r>
          </a:p>
        </p:txBody>
      </p:sp>
      <p:sp>
        <p:nvSpPr>
          <p:cNvPr id="326" name="Shape 326"/>
          <p:cNvSpPr txBox="1">
            <a:spLocks noGrp="1"/>
          </p:cNvSpPr>
          <p:nvPr>
            <p:ph type="body" idx="1"/>
          </p:nvPr>
        </p:nvSpPr>
        <p:spPr>
          <a:xfrm>
            <a:off x="658812" y="1370012"/>
            <a:ext cx="7826374" cy="4802186"/>
          </a:xfrm>
          <a:prstGeom prst="rect">
            <a:avLst/>
          </a:prstGeom>
          <a:noFill/>
          <a:ln>
            <a:noFill/>
          </a:ln>
        </p:spPr>
        <p:txBody>
          <a:bodyPr lIns="0" tIns="228600" rIns="0" bIns="45700" anchor="t" anchorCtr="0">
            <a:noAutofit/>
          </a:bodyPr>
          <a:lstStyle/>
          <a:p>
            <a:pPr marL="231775" marR="0" lvl="0" indent="-231775" algn="l" rtl="0">
              <a:lnSpc>
                <a:spcPct val="90000"/>
              </a:lnSpc>
              <a:spcBef>
                <a:spcPts val="0"/>
              </a:spcBef>
              <a:spcAft>
                <a:spcPts val="0"/>
              </a:spcAft>
              <a:buClr>
                <a:schemeClr val="lt2"/>
              </a:buClr>
              <a:buSzPct val="119999"/>
              <a:buFont typeface="Arial"/>
              <a:buChar char="•"/>
            </a:pPr>
            <a:r>
              <a:rPr lang="en-US" sz="2800">
                <a:solidFill>
                  <a:schemeClr val="lt1"/>
                </a:solidFill>
              </a:rPr>
              <a:t>       </a:t>
            </a:r>
            <a:r>
              <a:rPr lang="en-US" sz="2800" b="0" i="0" u="none" strike="noStrike" cap="none" baseline="0">
                <a:solidFill>
                  <a:schemeClr val="lt1"/>
                </a:solidFill>
                <a:latin typeface="Arial"/>
                <a:ea typeface="Arial"/>
                <a:cs typeface="Arial"/>
                <a:sym typeface="Arial"/>
              </a:rPr>
              <a:t>Please direct any questions to</a:t>
            </a:r>
          </a:p>
          <a:p>
            <a:pPr marL="231775" marR="0" lvl="0" indent="-231775" algn="l" rtl="0">
              <a:lnSpc>
                <a:spcPct val="90000"/>
              </a:lnSpc>
              <a:spcBef>
                <a:spcPts val="1400"/>
              </a:spcBef>
              <a:spcAft>
                <a:spcPts val="0"/>
              </a:spcAft>
              <a:buClr>
                <a:schemeClr val="lt1"/>
              </a:buClr>
              <a:buSzPct val="25000"/>
              <a:buFont typeface="Arial"/>
              <a:buNone/>
            </a:pPr>
            <a:r>
              <a:rPr lang="en-US"/>
              <a:t>                         </a:t>
            </a:r>
            <a:r>
              <a:rPr lang="en-US" sz="2800" b="0" i="0" u="sng" strike="noStrike" cap="none" baseline="0">
                <a:solidFill>
                  <a:schemeClr val="hlink"/>
                </a:solidFill>
                <a:latin typeface="Arial"/>
                <a:ea typeface="Arial"/>
                <a:cs typeface="Arial"/>
                <a:sym typeface="Arial"/>
                <a:hlinkClick r:id="rId3"/>
              </a:rPr>
              <a:t>Javed.asma@mayo.edu</a:t>
            </a:r>
            <a:r>
              <a:rPr lang="en-US" sz="2800" b="0"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58812" y="0"/>
            <a:ext cx="7826374" cy="1370012"/>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2900" b="0" i="0" u="none" strike="noStrike" cap="none" baseline="0">
                <a:solidFill>
                  <a:schemeClr val="lt2"/>
                </a:solidFill>
                <a:latin typeface="Arial"/>
                <a:ea typeface="Arial"/>
                <a:cs typeface="Arial"/>
                <a:sym typeface="Arial"/>
              </a:rPr>
              <a:t/>
            </a:r>
            <a:br>
              <a:rPr lang="en-US" sz="2900" b="0" i="0" u="none" strike="noStrike" cap="none" baseline="0">
                <a:solidFill>
                  <a:schemeClr val="lt2"/>
                </a:solidFill>
                <a:latin typeface="Arial"/>
                <a:ea typeface="Arial"/>
                <a:cs typeface="Arial"/>
                <a:sym typeface="Arial"/>
              </a:rPr>
            </a:br>
            <a:r>
              <a:rPr lang="en-US" sz="2900" b="0" i="0" u="none" strike="noStrike" cap="none" baseline="0">
                <a:solidFill>
                  <a:schemeClr val="lt2"/>
                </a:solidFill>
                <a:latin typeface="Arial"/>
                <a:ea typeface="Arial"/>
                <a:cs typeface="Arial"/>
                <a:sym typeface="Arial"/>
              </a:rPr>
              <a:t>Female Athlete Triad </a:t>
            </a:r>
            <a:br>
              <a:rPr lang="en-US" sz="2900" b="0" i="0" u="none" strike="noStrike" cap="none" baseline="0">
                <a:solidFill>
                  <a:schemeClr val="lt2"/>
                </a:solidFill>
                <a:latin typeface="Arial"/>
                <a:ea typeface="Arial"/>
                <a:cs typeface="Arial"/>
                <a:sym typeface="Arial"/>
              </a:rPr>
            </a:br>
            <a:endParaRPr lang="en-US" sz="2900" b="0" i="0" u="none" strike="noStrike" cap="none" baseline="0">
              <a:solidFill>
                <a:schemeClr val="lt2"/>
              </a:solidFill>
              <a:latin typeface="Arial"/>
              <a:ea typeface="Arial"/>
              <a:cs typeface="Arial"/>
              <a:sym typeface="Arial"/>
            </a:endParaRPr>
          </a:p>
        </p:txBody>
      </p:sp>
      <p:pic>
        <p:nvPicPr>
          <p:cNvPr id="93" name="Shape 93"/>
          <p:cNvPicPr preferRelativeResize="0"/>
          <p:nvPr/>
        </p:nvPicPr>
        <p:blipFill rotWithShape="1">
          <a:blip r:embed="rId3">
            <a:alphaModFix/>
          </a:blip>
          <a:srcRect/>
          <a:stretch/>
        </p:blipFill>
        <p:spPr>
          <a:xfrm>
            <a:off x="3506787" y="2759461"/>
            <a:ext cx="5202299" cy="3179700"/>
          </a:xfrm>
          <a:prstGeom prst="rect">
            <a:avLst/>
          </a:prstGeom>
          <a:noFill/>
          <a:ln w="28575" cap="flat" cmpd="sng">
            <a:solidFill>
              <a:srgbClr val="000000"/>
            </a:solidFill>
            <a:prstDash val="solid"/>
            <a:miter/>
            <a:headEnd type="none" w="med" len="med"/>
            <a:tailEnd type="none" w="med" len="med"/>
          </a:ln>
        </p:spPr>
      </p:pic>
      <p:pic>
        <p:nvPicPr>
          <p:cNvPr id="94" name="Shape 94"/>
          <p:cNvPicPr preferRelativeResize="0"/>
          <p:nvPr/>
        </p:nvPicPr>
        <p:blipFill rotWithShape="1">
          <a:blip r:embed="rId4">
            <a:alphaModFix/>
          </a:blip>
          <a:srcRect/>
          <a:stretch/>
        </p:blipFill>
        <p:spPr>
          <a:xfrm>
            <a:off x="3560762" y="3200400"/>
            <a:ext cx="1676399" cy="371400"/>
          </a:xfrm>
          <a:prstGeom prst="rect">
            <a:avLst/>
          </a:prstGeom>
          <a:noFill/>
          <a:ln>
            <a:noFill/>
          </a:ln>
        </p:spPr>
      </p:pic>
      <p:pic>
        <p:nvPicPr>
          <p:cNvPr id="95" name="Shape 95"/>
          <p:cNvPicPr preferRelativeResize="0"/>
          <p:nvPr/>
        </p:nvPicPr>
        <p:blipFill rotWithShape="1">
          <a:blip r:embed="rId5">
            <a:alphaModFix/>
          </a:blip>
          <a:srcRect/>
          <a:stretch/>
        </p:blipFill>
        <p:spPr>
          <a:xfrm>
            <a:off x="7096125" y="5118100"/>
            <a:ext cx="1447800" cy="371400"/>
          </a:xfrm>
          <a:prstGeom prst="rect">
            <a:avLst/>
          </a:prstGeom>
          <a:noFill/>
          <a:ln>
            <a:noFill/>
          </a:ln>
        </p:spPr>
      </p:pic>
      <p:sp>
        <p:nvSpPr>
          <p:cNvPr id="96" name="Shape 96"/>
          <p:cNvSpPr txBox="1"/>
          <p:nvPr/>
        </p:nvSpPr>
        <p:spPr>
          <a:xfrm>
            <a:off x="1654750" y="6289675"/>
            <a:ext cx="7308599" cy="368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000" b="0" i="0" u="none" strike="noStrike" cap="none" baseline="0">
                <a:solidFill>
                  <a:schemeClr val="lt1"/>
                </a:solidFill>
                <a:latin typeface="Arial"/>
                <a:ea typeface="Arial"/>
                <a:cs typeface="Arial"/>
                <a:sym typeface="Arial"/>
              </a:rPr>
              <a:t>Med Sci Sports Exerc 1992 revised 2007. American College of Sports Medicine position stand. The female athlete triad</a:t>
            </a:r>
            <a:r>
              <a:rPr lang="en-US" sz="800" b="0" i="0" u="none" strike="noStrike" cap="none" baseline="0">
                <a:solidFill>
                  <a:schemeClr val="lt1"/>
                </a:solidFill>
                <a:latin typeface="Arial"/>
                <a:ea typeface="Arial"/>
                <a:cs typeface="Arial"/>
                <a:sym typeface="Arial"/>
              </a:rPr>
              <a:t>.</a:t>
            </a:r>
          </a:p>
          <a:p>
            <a:pPr marL="0" marR="0" lvl="0" indent="0" algn="l" rtl="0">
              <a:lnSpc>
                <a:spcPct val="100000"/>
              </a:lnSpc>
              <a:spcBef>
                <a:spcPts val="0"/>
              </a:spcBef>
              <a:spcAft>
                <a:spcPts val="0"/>
              </a:spcAft>
              <a:buNone/>
            </a:pPr>
            <a:endParaRPr sz="1000" b="0" i="0" u="none" strike="noStrike" cap="none" baseline="0">
              <a:solidFill>
                <a:schemeClr val="lt1"/>
              </a:solidFill>
              <a:latin typeface="Arial"/>
              <a:ea typeface="Arial"/>
              <a:cs typeface="Arial"/>
              <a:sym typeface="Arial"/>
            </a:endParaRPr>
          </a:p>
        </p:txBody>
      </p:sp>
      <p:sp>
        <p:nvSpPr>
          <p:cNvPr id="97" name="Shape 97"/>
          <p:cNvSpPr txBox="1"/>
          <p:nvPr/>
        </p:nvSpPr>
        <p:spPr>
          <a:xfrm>
            <a:off x="406400" y="1676400"/>
            <a:ext cx="2717799" cy="30464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First defined in 1992 by American College of Sports Medicine as presence of:</a:t>
            </a:r>
          </a:p>
          <a:p>
            <a:pPr marL="0" marR="0" lvl="0" indent="0" algn="l" rtl="0">
              <a:lnSpc>
                <a:spcPct val="100000"/>
              </a:lnSpc>
              <a:spcBef>
                <a:spcPts val="0"/>
              </a:spcBef>
              <a:spcAft>
                <a:spcPts val="0"/>
              </a:spcAft>
              <a:buClr>
                <a:schemeClr val="lt1"/>
              </a:buClr>
              <a:buFont typeface="Arial"/>
              <a:buNone/>
            </a:pPr>
            <a:endParaRPr sz="2400" b="0" i="0" u="none" strike="noStrike" cap="none" baseline="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100000"/>
              <a:buFont typeface="Arial"/>
              <a:buChar char="-"/>
            </a:pPr>
            <a:r>
              <a:rPr lang="en-US" sz="2400" b="0" i="0" u="none" strike="noStrike" cap="none" baseline="0">
                <a:solidFill>
                  <a:schemeClr val="lt1"/>
                </a:solidFill>
                <a:latin typeface="Arial"/>
                <a:ea typeface="Arial"/>
                <a:cs typeface="Arial"/>
                <a:sym typeface="Arial"/>
              </a:rPr>
              <a:t>Eating disorder</a:t>
            </a:r>
          </a:p>
          <a:p>
            <a:pPr marL="0" marR="0" lvl="0" indent="0" algn="l" rtl="0">
              <a:lnSpc>
                <a:spcPct val="100000"/>
              </a:lnSpc>
              <a:spcBef>
                <a:spcPts val="0"/>
              </a:spcBef>
              <a:spcAft>
                <a:spcPts val="0"/>
              </a:spcAft>
              <a:buClr>
                <a:schemeClr val="lt1"/>
              </a:buClr>
              <a:buSzPct val="100000"/>
              <a:buFont typeface="Arial"/>
              <a:buChar char="-"/>
            </a:pPr>
            <a:r>
              <a:rPr lang="en-US" sz="2400" b="0" i="0" u="none" strike="noStrike" cap="none" baseline="0">
                <a:solidFill>
                  <a:schemeClr val="lt1"/>
                </a:solidFill>
                <a:latin typeface="Arial"/>
                <a:ea typeface="Arial"/>
                <a:cs typeface="Arial"/>
                <a:sym typeface="Arial"/>
              </a:rPr>
              <a:t>Amenorrhea</a:t>
            </a:r>
          </a:p>
          <a:p>
            <a:pPr marL="0" marR="0" lvl="0" indent="0" algn="l" rtl="0">
              <a:lnSpc>
                <a:spcPct val="100000"/>
              </a:lnSpc>
              <a:spcBef>
                <a:spcPts val="0"/>
              </a:spcBef>
              <a:spcAft>
                <a:spcPts val="0"/>
              </a:spcAft>
              <a:buClr>
                <a:schemeClr val="lt1"/>
              </a:buClr>
              <a:buSzPct val="100000"/>
              <a:buFont typeface="Arial"/>
              <a:buChar char="-"/>
            </a:pPr>
            <a:r>
              <a:rPr lang="en-US" sz="2400" b="0" i="0" u="none" strike="noStrike" cap="none" baseline="0">
                <a:solidFill>
                  <a:schemeClr val="lt1"/>
                </a:solidFill>
                <a:latin typeface="Arial"/>
                <a:ea typeface="Arial"/>
                <a:cs typeface="Arial"/>
                <a:sym typeface="Arial"/>
              </a:rPr>
              <a:t>Osteoporosis</a:t>
            </a:r>
          </a:p>
        </p:txBody>
      </p:sp>
      <p:pic>
        <p:nvPicPr>
          <p:cNvPr id="98" name="Shape 98"/>
          <p:cNvPicPr preferRelativeResize="0"/>
          <p:nvPr/>
        </p:nvPicPr>
        <p:blipFill rotWithShape="1">
          <a:blip r:embed="rId6">
            <a:alphaModFix/>
          </a:blip>
          <a:srcRect/>
          <a:stretch/>
        </p:blipFill>
        <p:spPr>
          <a:xfrm>
            <a:off x="6186900" y="601425"/>
            <a:ext cx="1908900" cy="1807500"/>
          </a:xfrm>
          <a:prstGeom prst="rect">
            <a:avLst/>
          </a:prstGeom>
          <a:noFill/>
          <a:ln w="28575" cap="flat" cmpd="sng">
            <a:solidFill>
              <a:srgbClr val="000000"/>
            </a:solidFill>
            <a:prstDash val="solid"/>
            <a:miter/>
            <a:headEnd type="none" w="med" len="med"/>
            <a:tailEnd type="none" w="med" len="med"/>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58812" y="0"/>
            <a:ext cx="7826374" cy="1370012"/>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600" b="1" i="0" u="none" strike="noStrike" cap="none" baseline="0">
                <a:solidFill>
                  <a:schemeClr val="lt2"/>
                </a:solidFill>
                <a:latin typeface="Arial"/>
                <a:ea typeface="Arial"/>
                <a:cs typeface="Arial"/>
                <a:sym typeface="Arial"/>
              </a:rPr>
              <a:t>Trends</a:t>
            </a:r>
            <a:r>
              <a:rPr lang="en-US" sz="3200" b="1" i="0" u="none" strike="noStrike" cap="none" baseline="0">
                <a:solidFill>
                  <a:schemeClr val="lt2"/>
                </a:solidFill>
                <a:latin typeface="Arial"/>
                <a:ea typeface="Arial"/>
                <a:cs typeface="Arial"/>
                <a:sym typeface="Arial"/>
              </a:rPr>
              <a:t>:</a:t>
            </a:r>
            <a:r>
              <a:rPr lang="en-US" sz="3200" b="0" i="0" u="none" strike="noStrike" cap="none" baseline="0">
                <a:solidFill>
                  <a:schemeClr val="lt2"/>
                </a:solidFill>
                <a:latin typeface="Arial"/>
                <a:ea typeface="Arial"/>
                <a:cs typeface="Arial"/>
                <a:sym typeface="Arial"/>
              </a:rPr>
              <a:t> </a:t>
            </a:r>
            <a:r>
              <a:rPr lang="en-US" sz="3600" b="0" i="0" u="none" strike="noStrike" cap="none" baseline="0">
                <a:solidFill>
                  <a:schemeClr val="lt2"/>
                </a:solidFill>
                <a:latin typeface="Arial"/>
                <a:ea typeface="Arial"/>
                <a:cs typeface="Arial"/>
                <a:sym typeface="Arial"/>
              </a:rPr>
              <a:t>‘Think of them as epidemics’</a:t>
            </a:r>
          </a:p>
        </p:txBody>
      </p:sp>
      <p:pic>
        <p:nvPicPr>
          <p:cNvPr id="104" name="Shape 104"/>
          <p:cNvPicPr preferRelativeResize="0"/>
          <p:nvPr/>
        </p:nvPicPr>
        <p:blipFill rotWithShape="1">
          <a:blip r:embed="rId3">
            <a:alphaModFix/>
          </a:blip>
          <a:srcRect/>
          <a:stretch/>
        </p:blipFill>
        <p:spPr>
          <a:xfrm>
            <a:off x="4267200" y="1371600"/>
            <a:ext cx="4190999" cy="2784475"/>
          </a:xfrm>
          <a:prstGeom prst="rect">
            <a:avLst/>
          </a:prstGeom>
          <a:noFill/>
          <a:ln>
            <a:noFill/>
          </a:ln>
        </p:spPr>
      </p:pic>
      <p:pic>
        <p:nvPicPr>
          <p:cNvPr id="105" name="Shape 105"/>
          <p:cNvPicPr preferRelativeResize="0"/>
          <p:nvPr/>
        </p:nvPicPr>
        <p:blipFill rotWithShape="1">
          <a:blip r:embed="rId4">
            <a:alphaModFix/>
          </a:blip>
          <a:srcRect/>
          <a:stretch/>
        </p:blipFill>
        <p:spPr>
          <a:xfrm>
            <a:off x="4267200" y="3657600"/>
            <a:ext cx="4190999" cy="2514599"/>
          </a:xfrm>
          <a:prstGeom prst="rect">
            <a:avLst/>
          </a:prstGeom>
          <a:noFill/>
          <a:ln>
            <a:noFill/>
          </a:ln>
        </p:spPr>
      </p:pic>
      <p:sp>
        <p:nvSpPr>
          <p:cNvPr id="106" name="Shape 106"/>
          <p:cNvSpPr txBox="1"/>
          <p:nvPr/>
        </p:nvSpPr>
        <p:spPr>
          <a:xfrm>
            <a:off x="4697647" y="6248400"/>
            <a:ext cx="3784500"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Malcolm Gladwell ‘The Tipping point’</a:t>
            </a:r>
          </a:p>
        </p:txBody>
      </p:sp>
      <p:pic>
        <p:nvPicPr>
          <p:cNvPr id="107" name="Shape 107"/>
          <p:cNvPicPr preferRelativeResize="0"/>
          <p:nvPr/>
        </p:nvPicPr>
        <p:blipFill rotWithShape="1">
          <a:blip r:embed="rId5">
            <a:alphaModFix/>
          </a:blip>
          <a:srcRect/>
          <a:stretch/>
        </p:blipFill>
        <p:spPr>
          <a:xfrm>
            <a:off x="592137" y="1371600"/>
            <a:ext cx="3703637" cy="48006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81000" y="457200"/>
            <a:ext cx="8458200" cy="531811"/>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“Tipping Point” in female athletics</a:t>
            </a:r>
          </a:p>
        </p:txBody>
      </p:sp>
      <p:sp>
        <p:nvSpPr>
          <p:cNvPr id="114" name="Shape 114"/>
          <p:cNvSpPr txBox="1"/>
          <p:nvPr/>
        </p:nvSpPr>
        <p:spPr>
          <a:xfrm>
            <a:off x="417512" y="1120775"/>
            <a:ext cx="45402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Title IX: Educational Amendment Act 1972 </a:t>
            </a:r>
          </a:p>
        </p:txBody>
      </p:sp>
      <p:sp>
        <p:nvSpPr>
          <p:cNvPr id="115" name="Shape 115"/>
          <p:cNvSpPr txBox="1"/>
          <p:nvPr/>
        </p:nvSpPr>
        <p:spPr>
          <a:xfrm>
            <a:off x="1828800" y="5334000"/>
            <a:ext cx="5638800" cy="8778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700" b="0" i="0" u="none" strike="noStrike" cap="none" baseline="0">
                <a:solidFill>
                  <a:schemeClr val="lt1"/>
                </a:solidFill>
                <a:latin typeface="Arial"/>
                <a:ea typeface="Arial"/>
                <a:cs typeface="Arial"/>
                <a:sym typeface="Arial"/>
              </a:rPr>
              <a:t>1972 - 1 in 27 high school girls played a varsity sport. </a:t>
            </a:r>
          </a:p>
          <a:p>
            <a:pPr marL="0" marR="0" lvl="0" indent="0" algn="l" rtl="0">
              <a:lnSpc>
                <a:spcPct val="100000"/>
              </a:lnSpc>
              <a:spcBef>
                <a:spcPts val="0"/>
              </a:spcBef>
              <a:spcAft>
                <a:spcPts val="0"/>
              </a:spcAft>
              <a:buClr>
                <a:schemeClr val="lt1"/>
              </a:buClr>
              <a:buFont typeface="Arial"/>
              <a:buNone/>
            </a:pPr>
            <a:endParaRPr sz="1700" b="0" i="0" u="none" strike="noStrike" cap="none" baseline="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1700" b="0" i="0" u="none" strike="noStrike" cap="none" baseline="0">
                <a:solidFill>
                  <a:schemeClr val="lt1"/>
                </a:solidFill>
                <a:latin typeface="Arial"/>
                <a:ea typeface="Arial"/>
                <a:cs typeface="Arial"/>
                <a:sym typeface="Arial"/>
              </a:rPr>
              <a:t>2010- 1 in 2 high school girls played a varsity sport.</a:t>
            </a:r>
          </a:p>
        </p:txBody>
      </p:sp>
      <p:sp>
        <p:nvSpPr>
          <p:cNvPr id="116" name="Shape 116"/>
          <p:cNvSpPr txBox="1"/>
          <p:nvPr/>
        </p:nvSpPr>
        <p:spPr>
          <a:xfrm>
            <a:off x="5792787" y="6354762"/>
            <a:ext cx="2944811" cy="215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NFSHSA. 2009-10 high school athletics participation survey. </a:t>
            </a:r>
          </a:p>
        </p:txBody>
      </p:sp>
      <p:pic>
        <p:nvPicPr>
          <p:cNvPr id="117" name="Shape 117"/>
          <p:cNvPicPr preferRelativeResize="0"/>
          <p:nvPr/>
        </p:nvPicPr>
        <p:blipFill rotWithShape="1">
          <a:blip r:embed="rId3">
            <a:alphaModFix/>
          </a:blip>
          <a:srcRect/>
          <a:stretch/>
        </p:blipFill>
        <p:spPr>
          <a:xfrm>
            <a:off x="508000" y="1487487"/>
            <a:ext cx="8004175" cy="377031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76200" y="382587"/>
            <a:ext cx="9144000" cy="760411"/>
          </a:xfrm>
          <a:prstGeom prst="rect">
            <a:avLst/>
          </a:prstGeom>
          <a:noFill/>
          <a:ln>
            <a:noFill/>
          </a:ln>
        </p:spPr>
        <p:txBody>
          <a:bodyPr lIns="0" tIns="45700" rIns="0" bIns="45700" anchor="b" anchorCtr="0">
            <a:noAutofit/>
          </a:bodyPr>
          <a:lstStyle/>
          <a:p>
            <a:pPr marL="0" marR="0" lvl="0" indent="0" algn="ctr" rtl="0">
              <a:lnSpc>
                <a:spcPct val="90000"/>
              </a:lnSpc>
              <a:spcBef>
                <a:spcPts val="0"/>
              </a:spcBef>
              <a:spcAft>
                <a:spcPts val="0"/>
              </a:spcAft>
              <a:buClr>
                <a:schemeClr val="lt2"/>
              </a:buClr>
              <a:buSzPct val="25000"/>
              <a:buFont typeface="Arial"/>
              <a:buNone/>
            </a:pPr>
            <a:r>
              <a:rPr lang="en-US" sz="3200" b="0" i="0" u="none" strike="noStrike" cap="none" baseline="0">
                <a:solidFill>
                  <a:schemeClr val="lt2"/>
                </a:solidFill>
                <a:latin typeface="Arial"/>
                <a:ea typeface="Arial"/>
                <a:cs typeface="Arial"/>
                <a:sym typeface="Arial"/>
              </a:rPr>
              <a:t>How common is the Female Athlete Triad?</a:t>
            </a:r>
          </a:p>
        </p:txBody>
      </p:sp>
      <p:sp>
        <p:nvSpPr>
          <p:cNvPr id="124" name="Shape 124"/>
          <p:cNvSpPr txBox="1"/>
          <p:nvPr/>
        </p:nvSpPr>
        <p:spPr>
          <a:xfrm>
            <a:off x="808975" y="6416675"/>
            <a:ext cx="8331899" cy="3365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The Prevalence of Disordered Eating, Menstrual Dysfunction, and Low Bone Mineral Density among US Collegiate Athletes. </a:t>
            </a:r>
            <a:r>
              <a:rPr lang="en-US" sz="800" b="0" i="1" u="none" strike="noStrike" cap="none" baseline="0">
                <a:solidFill>
                  <a:schemeClr val="lt1"/>
                </a:solidFill>
                <a:latin typeface="Arial"/>
                <a:ea typeface="Arial"/>
                <a:cs typeface="Arial"/>
                <a:sym typeface="Arial"/>
              </a:rPr>
              <a:t>International Journal of Sport Nutr Exercise Metab</a:t>
            </a:r>
            <a:r>
              <a:rPr lang="en-US" sz="800" b="0" i="0" u="none" strike="noStrike" cap="none" baseline="0">
                <a:solidFill>
                  <a:schemeClr val="lt1"/>
                </a:solidFill>
                <a:latin typeface="Arial"/>
                <a:ea typeface="Arial"/>
                <a:cs typeface="Arial"/>
                <a:sym typeface="Arial"/>
              </a:rPr>
              <a:t>; 2006</a:t>
            </a:r>
          </a:p>
          <a:p>
            <a:pPr marL="0" marR="0" lvl="0" indent="0" algn="r"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Prevalence of the Female Athlete Triad Syndrome Among High School Athletes. </a:t>
            </a:r>
            <a:r>
              <a:rPr lang="en-US" sz="800" b="0" i="1" u="none" strike="noStrike" cap="none" baseline="0">
                <a:solidFill>
                  <a:schemeClr val="lt1"/>
                </a:solidFill>
                <a:latin typeface="Arial"/>
                <a:ea typeface="Arial"/>
                <a:cs typeface="Arial"/>
                <a:sym typeface="Arial"/>
              </a:rPr>
              <a:t>Archives of Pediatrics &amp; Adolescent Medicine 2006</a:t>
            </a:r>
          </a:p>
        </p:txBody>
      </p:sp>
      <p:pic>
        <p:nvPicPr>
          <p:cNvPr id="125" name="Shape 125"/>
          <p:cNvPicPr preferRelativeResize="0"/>
          <p:nvPr/>
        </p:nvPicPr>
        <p:blipFill rotWithShape="1">
          <a:blip r:embed="rId3">
            <a:alphaModFix/>
          </a:blip>
          <a:srcRect/>
          <a:stretch/>
        </p:blipFill>
        <p:spPr>
          <a:xfrm>
            <a:off x="1905000" y="1241425"/>
            <a:ext cx="5551487" cy="4397375"/>
          </a:xfrm>
          <a:prstGeom prst="rect">
            <a:avLst/>
          </a:prstGeom>
          <a:noFill/>
          <a:ln w="9525" cap="flat" cmpd="sng">
            <a:solidFill>
              <a:schemeClr val="lt1"/>
            </a:solidFill>
            <a:prstDash val="solid"/>
            <a:miter/>
            <a:headEnd type="none" w="med" len="med"/>
            <a:tailEnd type="none" w="med" len="med"/>
          </a:ln>
        </p:spPr>
      </p:pic>
      <p:sp>
        <p:nvSpPr>
          <p:cNvPr id="126" name="Shape 126"/>
          <p:cNvSpPr txBox="1"/>
          <p:nvPr/>
        </p:nvSpPr>
        <p:spPr>
          <a:xfrm>
            <a:off x="76200" y="5681662"/>
            <a:ext cx="9677400" cy="368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strike="noStrike" cap="none" baseline="0">
                <a:solidFill>
                  <a:schemeClr val="lt1"/>
                </a:solidFill>
                <a:latin typeface="Arial"/>
                <a:ea typeface="Arial"/>
                <a:cs typeface="Arial"/>
                <a:sym typeface="Arial"/>
              </a:rPr>
              <a:t>Lean/aesthetic sport Vs. Non-Lean sport athletes - Prevalence 2-3 times higher</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914400" y="306387"/>
            <a:ext cx="7467600" cy="760411"/>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4000" b="0" i="0" u="none" strike="noStrike" cap="none" baseline="0">
                <a:solidFill>
                  <a:schemeClr val="lt2"/>
                </a:solidFill>
                <a:latin typeface="Arial"/>
                <a:ea typeface="Arial"/>
                <a:cs typeface="Arial"/>
                <a:sym typeface="Arial"/>
              </a:rPr>
              <a:t>         How does the triad occur?</a:t>
            </a:r>
          </a:p>
        </p:txBody>
      </p:sp>
      <p:sp>
        <p:nvSpPr>
          <p:cNvPr id="132" name="Shape 132"/>
          <p:cNvSpPr txBox="1">
            <a:spLocks noGrp="1"/>
          </p:cNvSpPr>
          <p:nvPr>
            <p:ph type="body" idx="1"/>
          </p:nvPr>
        </p:nvSpPr>
        <p:spPr>
          <a:xfrm>
            <a:off x="268025" y="970975"/>
            <a:ext cx="8534399" cy="5181600"/>
          </a:xfrm>
          <a:prstGeom prst="rect">
            <a:avLst/>
          </a:prstGeom>
          <a:noFill/>
          <a:ln>
            <a:noFill/>
          </a:ln>
        </p:spPr>
        <p:txBody>
          <a:bodyPr lIns="0" tIns="228600" rIns="0" bIns="45700" anchor="t" anchorCtr="0">
            <a:noAutofit/>
          </a:bodyPr>
          <a:lstStyle/>
          <a:p>
            <a:pPr marL="231775" marR="0" lvl="0" indent="-231775" algn="ctr" rtl="0">
              <a:lnSpc>
                <a:spcPct val="90000"/>
              </a:lnSpc>
              <a:spcBef>
                <a:spcPts val="0"/>
              </a:spcBef>
              <a:spcAft>
                <a:spcPts val="0"/>
              </a:spcAft>
              <a:buClr>
                <a:schemeClr val="lt2"/>
              </a:buClr>
              <a:buSzPct val="25000"/>
              <a:buFont typeface="Arial"/>
              <a:buNone/>
            </a:pPr>
            <a:r>
              <a:rPr lang="en-US" sz="2400" b="1" i="0" u="none" strike="noStrike" cap="none" baseline="0">
                <a:solidFill>
                  <a:schemeClr val="accent1"/>
                </a:solidFill>
                <a:latin typeface="Arial"/>
                <a:ea typeface="Arial"/>
                <a:cs typeface="Arial"/>
                <a:sym typeface="Arial"/>
              </a:rPr>
              <a:t>Key Feature: Low energy availability  </a:t>
            </a:r>
          </a:p>
          <a:p>
            <a:pPr marL="231775" marR="0" lvl="0" indent="-231775" algn="ctr"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Energy availability = Energy Intake – Exercise Energy Expenditure</a:t>
            </a:r>
          </a:p>
          <a:p>
            <a:pPr marL="231775" marR="0" lvl="0" indent="-231775" algn="ctr" rtl="0">
              <a:lnSpc>
                <a:spcPct val="90000"/>
              </a:lnSpc>
              <a:spcBef>
                <a:spcPts val="1200"/>
              </a:spcBef>
              <a:spcAft>
                <a:spcPts val="0"/>
              </a:spcAft>
              <a:buClr>
                <a:schemeClr val="lt2"/>
              </a:buClr>
              <a:buFont typeface="Arial"/>
              <a:buNone/>
            </a:pPr>
            <a:endParaRPr sz="2400" b="0" i="0" u="none" strike="noStrike" cap="none" baseline="0">
              <a:solidFill>
                <a:schemeClr val="lt1"/>
              </a:solidFill>
              <a:latin typeface="Arial"/>
              <a:ea typeface="Arial"/>
              <a:cs typeface="Arial"/>
              <a:sym typeface="Arial"/>
            </a:endParaRPr>
          </a:p>
          <a:p>
            <a:pPr marL="231775" marR="0" lvl="0" indent="-231775" algn="ctr"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Energy Availability &gt; Resting Metabolic Rate</a:t>
            </a:r>
          </a:p>
          <a:p>
            <a:pPr marL="231775" marR="0" lvl="0" indent="-231775" algn="ctr" rtl="0">
              <a:lnSpc>
                <a:spcPct val="90000"/>
              </a:lnSpc>
              <a:spcBef>
                <a:spcPts val="1200"/>
              </a:spcBef>
              <a:spcAft>
                <a:spcPts val="0"/>
              </a:spcAft>
              <a:buClr>
                <a:schemeClr val="lt2"/>
              </a:buClr>
              <a:buSzPct val="25000"/>
              <a:buFont typeface="Arial"/>
              <a:buNone/>
            </a:pPr>
            <a:r>
              <a:rPr lang="en-US" sz="2400" b="0" i="0" u="none" strike="noStrike" cap="none" baseline="0">
                <a:solidFill>
                  <a:schemeClr val="accent1"/>
                </a:solidFill>
                <a:latin typeface="Arial"/>
                <a:ea typeface="Arial"/>
                <a:cs typeface="Arial"/>
                <a:sym typeface="Arial"/>
              </a:rPr>
              <a:t>Low energy availability </a:t>
            </a:r>
            <a:r>
              <a:rPr lang="en-US" sz="2400" b="0" i="0" u="none" strike="noStrike" cap="none" baseline="0">
                <a:solidFill>
                  <a:schemeClr val="lt1"/>
                </a:solidFill>
                <a:latin typeface="Arial"/>
                <a:ea typeface="Arial"/>
                <a:cs typeface="Arial"/>
                <a:sym typeface="Arial"/>
              </a:rPr>
              <a:t>&lt; Resting Metab</a:t>
            </a:r>
            <a:r>
              <a:rPr lang="en-US" sz="2400">
                <a:solidFill>
                  <a:schemeClr val="lt1"/>
                </a:solidFill>
              </a:rPr>
              <a:t>olic Rate</a:t>
            </a:r>
          </a:p>
          <a:p>
            <a:pPr marL="231775" marR="0" lvl="0" indent="-231775" algn="ctr" rtl="0">
              <a:lnSpc>
                <a:spcPct val="90000"/>
              </a:lnSpc>
              <a:spcBef>
                <a:spcPts val="1200"/>
              </a:spcBef>
              <a:spcAft>
                <a:spcPts val="0"/>
              </a:spcAft>
              <a:buClr>
                <a:schemeClr val="lt2"/>
              </a:buClr>
              <a:buFont typeface="Arial"/>
              <a:buNone/>
            </a:pPr>
            <a:endParaRPr sz="2400">
              <a:solidFill>
                <a:schemeClr val="lt1"/>
              </a:solidFill>
            </a:endParaRPr>
          </a:p>
          <a:p>
            <a:pPr marL="231775" marR="0" lvl="0" indent="-231775" algn="ctr"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Normal energy availability- 45 kcal/kg FFM/day</a:t>
            </a:r>
          </a:p>
          <a:p>
            <a:pPr marL="231775" marR="0" lvl="0" indent="-231775" algn="ctr"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LH pulsatility disrupted &lt; 30 kcal/kg FFM/day </a:t>
            </a:r>
          </a:p>
          <a:p>
            <a:pPr marL="0" marR="0" lvl="0" indent="0" algn="l" rtl="0">
              <a:lnSpc>
                <a:spcPct val="90000"/>
              </a:lnSpc>
              <a:spcBef>
                <a:spcPts val="1200"/>
              </a:spcBef>
              <a:spcAft>
                <a:spcPts val="0"/>
              </a:spcAft>
              <a:buClr>
                <a:schemeClr val="lt2"/>
              </a:buClr>
              <a:buSzPct val="25000"/>
              <a:buFont typeface="Arial"/>
              <a:buNone/>
            </a:pPr>
            <a:r>
              <a:rPr lang="en-US" sz="2400" b="0" i="0" u="none" strike="noStrike" cap="none" baseline="0">
                <a:solidFill>
                  <a:schemeClr val="lt1"/>
                </a:solidFill>
                <a:latin typeface="Arial"/>
                <a:ea typeface="Arial"/>
                <a:cs typeface="Arial"/>
                <a:sym typeface="Arial"/>
              </a:rPr>
              <a:t>No specific body fat percentage below which athlete is at risk</a:t>
            </a:r>
          </a:p>
          <a:p>
            <a:pPr marL="231775" marR="0" lvl="0" indent="-231775" algn="ctr" rtl="0">
              <a:lnSpc>
                <a:spcPct val="90000"/>
              </a:lnSpc>
              <a:spcBef>
                <a:spcPts val="1100"/>
              </a:spcBef>
              <a:spcAft>
                <a:spcPts val="0"/>
              </a:spcAft>
              <a:buClr>
                <a:schemeClr val="lt2"/>
              </a:buClr>
              <a:buFont typeface="Arial"/>
              <a:buNone/>
            </a:pPr>
            <a:endParaRPr sz="22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100"/>
              </a:spcBef>
              <a:spcAft>
                <a:spcPts val="0"/>
              </a:spcAft>
              <a:buClr>
                <a:schemeClr val="lt2"/>
              </a:buClr>
              <a:buFont typeface="Arial"/>
              <a:buNone/>
            </a:pPr>
            <a:endParaRPr sz="2200" b="0" i="0" u="none" strike="noStrike" cap="none" baseline="0">
              <a:solidFill>
                <a:schemeClr val="lt1"/>
              </a:solidFill>
              <a:latin typeface="Arial"/>
              <a:ea typeface="Arial"/>
              <a:cs typeface="Arial"/>
              <a:sym typeface="Arial"/>
            </a:endParaRPr>
          </a:p>
          <a:p>
            <a:pPr marL="231775" marR="0" lvl="0" indent="-231775" algn="l" rtl="0">
              <a:lnSpc>
                <a:spcPct val="90000"/>
              </a:lnSpc>
              <a:spcBef>
                <a:spcPts val="1200"/>
              </a:spcBef>
              <a:spcAft>
                <a:spcPts val="0"/>
              </a:spcAft>
              <a:buClr>
                <a:schemeClr val="lt2"/>
              </a:buClr>
              <a:buFont typeface="Arial"/>
              <a:buNone/>
            </a:pPr>
            <a:endParaRPr sz="2400" b="0" i="1" u="sng" strike="noStrike" cap="none" baseline="0">
              <a:solidFill>
                <a:schemeClr val="lt1"/>
              </a:solidFill>
              <a:latin typeface="Arial"/>
              <a:ea typeface="Arial"/>
              <a:cs typeface="Arial"/>
              <a:sym typeface="Arial"/>
            </a:endParaRPr>
          </a:p>
          <a:p>
            <a:pPr marL="231775" marR="0" lvl="0" indent="-48895" algn="l" rtl="0">
              <a:lnSpc>
                <a:spcPct val="90000"/>
              </a:lnSpc>
              <a:spcBef>
                <a:spcPts val="1200"/>
              </a:spcBef>
              <a:spcAft>
                <a:spcPts val="0"/>
              </a:spcAft>
              <a:buClr>
                <a:schemeClr val="lt2"/>
              </a:buClr>
              <a:buFont typeface="Arial"/>
              <a:buNone/>
            </a:pPr>
            <a:endParaRPr sz="2400" b="0" i="1" u="sng" strike="noStrike" cap="none" baseline="0">
              <a:solidFill>
                <a:schemeClr val="lt1"/>
              </a:solidFill>
              <a:latin typeface="Arial"/>
              <a:ea typeface="Arial"/>
              <a:cs typeface="Arial"/>
              <a:sym typeface="Arial"/>
            </a:endParaRPr>
          </a:p>
        </p:txBody>
      </p:sp>
      <p:sp>
        <p:nvSpPr>
          <p:cNvPr id="133" name="Shape 133"/>
          <p:cNvSpPr txBox="1"/>
          <p:nvPr/>
        </p:nvSpPr>
        <p:spPr>
          <a:xfrm>
            <a:off x="3962400" y="6400800"/>
            <a:ext cx="4876799" cy="2143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imes New Roman"/>
              <a:buNone/>
            </a:pPr>
            <a:r>
              <a:rPr lang="en-US" sz="800" b="0" i="0" u="none" strike="noStrike" cap="none" baseline="0">
                <a:solidFill>
                  <a:schemeClr val="lt1"/>
                </a:solidFill>
                <a:latin typeface="Times New Roman"/>
                <a:ea typeface="Times New Roman"/>
                <a:cs typeface="Times New Roman"/>
                <a:sym typeface="Times New Roman"/>
              </a:rPr>
              <a:t>Loucks A &amp; Nattiv A. The female athlete triad. Lancet 200</a:t>
            </a:r>
            <a:r>
              <a:rPr lang="en-US" sz="800">
                <a:solidFill>
                  <a:schemeClr val="lt1"/>
                </a:solidFill>
                <a:latin typeface="Times New Roman"/>
                <a:ea typeface="Times New Roman"/>
                <a:cs typeface="Times New Roman"/>
                <a:sym typeface="Times New Roman"/>
              </a:rPr>
              <a:t>9</a:t>
            </a:r>
            <a:r>
              <a:rPr lang="en-US" sz="800" b="0" i="0" u="none" strike="noStrike" cap="none" baseline="0">
                <a:solidFill>
                  <a:schemeClr val="lt1"/>
                </a:solidFill>
                <a:latin typeface="Times New Roman"/>
                <a:ea typeface="Times New Roman"/>
                <a:cs typeface="Times New Roman"/>
                <a:sym typeface="Times New Roman"/>
              </a:rPr>
              <a:t>; 366:549-550.</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992850" y="225755"/>
            <a:ext cx="7492200" cy="763200"/>
          </a:xfrm>
          <a:prstGeom prst="rect">
            <a:avLst/>
          </a:prstGeom>
          <a:noFill/>
          <a:ln>
            <a:noFill/>
          </a:ln>
        </p:spPr>
        <p:txBody>
          <a:bodyPr lIns="0" tIns="45700" rIns="0" bIns="45700" anchor="b" anchorCtr="0">
            <a:noAutofit/>
          </a:bodyPr>
          <a:lstStyle/>
          <a:p>
            <a:pPr marL="0" marR="0" lvl="0" indent="0" algn="l" rtl="0">
              <a:lnSpc>
                <a:spcPct val="90000"/>
              </a:lnSpc>
              <a:spcBef>
                <a:spcPts val="0"/>
              </a:spcBef>
              <a:spcAft>
                <a:spcPts val="0"/>
              </a:spcAft>
              <a:buClr>
                <a:schemeClr val="lt2"/>
              </a:buClr>
              <a:buSzPct val="25000"/>
              <a:buFont typeface="Arial"/>
              <a:buNone/>
            </a:pPr>
            <a:r>
              <a:rPr lang="en-US" sz="3200">
                <a:solidFill>
                  <a:schemeClr val="lt2"/>
                </a:solidFill>
              </a:rPr>
              <a:t>  </a:t>
            </a:r>
            <a:r>
              <a:rPr lang="en-US" sz="3200" b="0" i="0" u="none" strike="noStrike" cap="none" baseline="0">
                <a:solidFill>
                  <a:schemeClr val="lt2"/>
                </a:solidFill>
                <a:latin typeface="Arial"/>
                <a:ea typeface="Arial"/>
                <a:cs typeface="Arial"/>
                <a:sym typeface="Arial"/>
              </a:rPr>
              <a:t>Female Athlete Triad: Pathophysiology</a:t>
            </a:r>
          </a:p>
        </p:txBody>
      </p:sp>
      <p:sp>
        <p:nvSpPr>
          <p:cNvPr id="139" name="Shape 139"/>
          <p:cNvSpPr txBox="1">
            <a:spLocks noGrp="1"/>
          </p:cNvSpPr>
          <p:nvPr>
            <p:ph type="body" idx="1"/>
          </p:nvPr>
        </p:nvSpPr>
        <p:spPr>
          <a:xfrm>
            <a:off x="457200" y="1066800"/>
            <a:ext cx="8077199" cy="4572000"/>
          </a:xfrm>
          <a:prstGeom prst="rect">
            <a:avLst/>
          </a:prstGeom>
          <a:noFill/>
          <a:ln>
            <a:noFill/>
          </a:ln>
        </p:spPr>
        <p:txBody>
          <a:bodyPr lIns="0" tIns="228600" rIns="0" bIns="45700" anchor="t" anchorCtr="0">
            <a:noAutofit/>
          </a:bodyPr>
          <a:lstStyle/>
          <a:p>
            <a:pPr marL="231775" marR="0" lvl="0" indent="-231775" algn="ctr" rtl="0">
              <a:lnSpc>
                <a:spcPct val="90000"/>
              </a:lnSpc>
              <a:spcBef>
                <a:spcPts val="0"/>
              </a:spcBef>
              <a:spcAft>
                <a:spcPts val="0"/>
              </a:spcAft>
              <a:buClr>
                <a:schemeClr val="lt2"/>
              </a:buClr>
              <a:buSzPct val="25000"/>
              <a:buFont typeface="Arial"/>
              <a:buNone/>
            </a:pPr>
            <a:r>
              <a:rPr lang="en-US" sz="2800" b="1" i="0" u="none" strike="noStrike" cap="none" baseline="0">
                <a:solidFill>
                  <a:schemeClr val="lt2"/>
                </a:solidFill>
                <a:latin typeface="Arial"/>
                <a:ea typeface="Arial"/>
                <a:cs typeface="Arial"/>
                <a:sym typeface="Arial"/>
              </a:rPr>
              <a:t>Menstrual dysfunction</a:t>
            </a:r>
          </a:p>
          <a:p>
            <a:pPr marL="231775" marR="0" lvl="0" indent="-231775" algn="l" rtl="0">
              <a:lnSpc>
                <a:spcPct val="90000"/>
              </a:lnSpc>
              <a:spcBef>
                <a:spcPts val="1000"/>
              </a:spcBef>
              <a:spcAft>
                <a:spcPts val="0"/>
              </a:spcAft>
              <a:buClr>
                <a:schemeClr val="lt2"/>
              </a:buClr>
              <a:buFont typeface="Arial"/>
              <a:buNone/>
            </a:pPr>
            <a:endParaRPr sz="2000" b="1" i="0" u="none" strike="noStrike" cap="none" baseline="0">
              <a:solidFill>
                <a:schemeClr val="lt1"/>
              </a:solidFill>
              <a:latin typeface="Arial"/>
              <a:ea typeface="Arial"/>
              <a:cs typeface="Arial"/>
              <a:sym typeface="Arial"/>
            </a:endParaRP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Primary Amenorrhea</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Secondary Amenorrhea</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Oligomenorrhea</a:t>
            </a:r>
          </a:p>
          <a:p>
            <a:pPr marL="231775" marR="0" lvl="0" indent="-231775" algn="l" rtl="0">
              <a:lnSpc>
                <a:spcPct val="90000"/>
              </a:lnSpc>
              <a:spcBef>
                <a:spcPts val="1000"/>
              </a:spcBef>
              <a:spcAft>
                <a:spcPts val="0"/>
              </a:spcAft>
              <a:buClr>
                <a:schemeClr val="lt2"/>
              </a:buClr>
              <a:buSzPct val="120000"/>
              <a:buFont typeface="Arial"/>
              <a:buChar char="•"/>
            </a:pPr>
            <a:r>
              <a:rPr lang="en-US" sz="2000" b="0" i="0" u="none" strike="noStrike" cap="none" baseline="0">
                <a:solidFill>
                  <a:schemeClr val="lt1"/>
                </a:solidFill>
                <a:latin typeface="Arial"/>
                <a:ea typeface="Arial"/>
                <a:cs typeface="Arial"/>
                <a:sym typeface="Arial"/>
              </a:rPr>
              <a:t>Subclinical menstrual disorders</a:t>
            </a:r>
          </a:p>
        </p:txBody>
      </p:sp>
      <p:sp>
        <p:nvSpPr>
          <p:cNvPr id="140" name="Shape 140"/>
          <p:cNvSpPr txBox="1"/>
          <p:nvPr/>
        </p:nvSpPr>
        <p:spPr>
          <a:xfrm>
            <a:off x="-1409700" y="4616450"/>
            <a:ext cx="8077199" cy="151288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400" b="1" i="0" u="none" strike="noStrike" cap="none" baseline="0">
                <a:solidFill>
                  <a:schemeClr val="lt1"/>
                </a:solidFill>
                <a:latin typeface="Arial"/>
                <a:ea typeface="Arial"/>
                <a:cs typeface="Arial"/>
                <a:sym typeface="Arial"/>
              </a:rPr>
              <a:t>Menstrual dysfunction </a:t>
            </a:r>
          </a:p>
          <a:p>
            <a:pPr marL="0" marR="0" lvl="0" indent="0" algn="ctr" rtl="0">
              <a:lnSpc>
                <a:spcPct val="90000"/>
              </a:lnSpc>
              <a:spcBef>
                <a:spcPts val="480"/>
              </a:spcBef>
              <a:spcAft>
                <a:spcPts val="0"/>
              </a:spcAft>
              <a:buClr>
                <a:schemeClr val="lt1"/>
              </a:buClr>
              <a:buSzPct val="25000"/>
              <a:buFont typeface="Arial"/>
              <a:buNone/>
            </a:pPr>
            <a:r>
              <a:rPr lang="en-US" sz="2400" b="1" i="0" u="none" strike="noStrike" cap="none" baseline="0">
                <a:solidFill>
                  <a:schemeClr val="lt1"/>
                </a:solidFill>
                <a:latin typeface="Arial"/>
                <a:ea typeface="Arial"/>
                <a:cs typeface="Arial"/>
                <a:sym typeface="Arial"/>
              </a:rPr>
              <a:t>is not a normal part of</a:t>
            </a:r>
          </a:p>
          <a:p>
            <a:pPr marL="0" marR="0" lvl="0" indent="0" algn="ctr" rtl="0">
              <a:lnSpc>
                <a:spcPct val="90000"/>
              </a:lnSpc>
              <a:spcBef>
                <a:spcPts val="480"/>
              </a:spcBef>
              <a:spcAft>
                <a:spcPts val="0"/>
              </a:spcAft>
              <a:buClr>
                <a:schemeClr val="lt1"/>
              </a:buClr>
              <a:buSzPct val="25000"/>
              <a:buFont typeface="Arial"/>
              <a:buNone/>
            </a:pPr>
            <a:r>
              <a:rPr lang="en-US" sz="2400" b="1" i="0" u="none" strike="noStrike" cap="none" baseline="0">
                <a:solidFill>
                  <a:schemeClr val="lt1"/>
                </a:solidFill>
                <a:latin typeface="Arial"/>
                <a:ea typeface="Arial"/>
                <a:cs typeface="Arial"/>
                <a:sym typeface="Arial"/>
              </a:rPr>
              <a:t> training!</a:t>
            </a:r>
          </a:p>
          <a:p>
            <a:pPr marL="0" marR="0" lvl="0" indent="0" algn="l" rtl="0">
              <a:lnSpc>
                <a:spcPct val="100000"/>
              </a:lnSpc>
              <a:spcBef>
                <a:spcPts val="0"/>
              </a:spcBef>
              <a:spcAft>
                <a:spcPts val="0"/>
              </a:spcAft>
              <a:buNone/>
            </a:pPr>
            <a:endParaRPr sz="2400" b="1" i="0" u="none" strike="noStrike" cap="none" baseline="0">
              <a:solidFill>
                <a:schemeClr val="lt1"/>
              </a:solidFill>
              <a:latin typeface="Arial"/>
              <a:ea typeface="Arial"/>
              <a:cs typeface="Arial"/>
              <a:sym typeface="Arial"/>
            </a:endParaRPr>
          </a:p>
        </p:txBody>
      </p:sp>
      <p:sp>
        <p:nvSpPr>
          <p:cNvPr id="141" name="Shape 141"/>
          <p:cNvSpPr txBox="1"/>
          <p:nvPr/>
        </p:nvSpPr>
        <p:spPr>
          <a:xfrm>
            <a:off x="3962400" y="6248400"/>
            <a:ext cx="4819649" cy="215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800" b="0" i="0" u="none" strike="noStrike" cap="none" baseline="0">
                <a:solidFill>
                  <a:schemeClr val="lt1"/>
                </a:solidFill>
                <a:latin typeface="Arial"/>
                <a:ea typeface="Arial"/>
                <a:cs typeface="Arial"/>
                <a:sym typeface="Arial"/>
              </a:rPr>
              <a:t>Javed et al Female Athlete Triad: Toward improved screening and management. Mayo Clin Proc 2013</a:t>
            </a:r>
          </a:p>
        </p:txBody>
      </p:sp>
      <p:pic>
        <p:nvPicPr>
          <p:cNvPr id="142" name="Shape 142"/>
          <p:cNvPicPr preferRelativeResize="0"/>
          <p:nvPr/>
        </p:nvPicPr>
        <p:blipFill rotWithShape="1">
          <a:blip r:embed="rId3">
            <a:alphaModFix/>
          </a:blip>
          <a:srcRect/>
          <a:stretch/>
        </p:blipFill>
        <p:spPr>
          <a:xfrm>
            <a:off x="5181600" y="1752600"/>
            <a:ext cx="3097211" cy="4260849"/>
          </a:xfrm>
          <a:prstGeom prst="rect">
            <a:avLst/>
          </a:prstGeom>
          <a:noFill/>
          <a:ln w="9525" cap="flat" cmpd="sng">
            <a:solidFill>
              <a:schemeClr val="lt1"/>
            </a:solidFill>
            <a:prstDash val="solid"/>
            <a:miter/>
            <a:headEnd type="none" w="med" len="med"/>
            <a:tailEnd type="none" w="med" len="med"/>
          </a:ln>
        </p:spPr>
      </p:pic>
    </p:spTree>
  </p:cSld>
  <p:clrMapOvr>
    <a:masterClrMapping/>
  </p:clrMapOvr>
  <p:transition spd="slow">
    <p:cut/>
  </p:transition>
</p:sld>
</file>

<file path=ppt/theme/theme1.xml><?xml version="1.0" encoding="utf-8"?>
<a:theme xmlns:a="http://schemas.openxmlformats.org/drawingml/2006/main" name="3104707 (blue tmplt)">
  <a:themeElements>
    <a:clrScheme name="">
      <a:dk1>
        <a:srgbClr val="000000"/>
      </a:dk1>
      <a:lt1>
        <a:srgbClr val="FFFFFF"/>
      </a:lt1>
      <a:dk2>
        <a:srgbClr val="0046AD"/>
      </a:dk2>
      <a:lt2>
        <a:srgbClr val="EBEB00"/>
      </a:lt2>
      <a:accent1>
        <a:srgbClr val="EBEB00"/>
      </a:accent1>
      <a:accent2>
        <a:srgbClr val="EB9900"/>
      </a:accent2>
      <a:accent3>
        <a:srgbClr val="AAB0D3"/>
      </a:accent3>
      <a:accent4>
        <a:srgbClr val="DADADA"/>
      </a:accent4>
      <a:accent5>
        <a:srgbClr val="F3F3AA"/>
      </a:accent5>
      <a:accent6>
        <a:srgbClr val="D58A00"/>
      </a:accent6>
      <a:hlink>
        <a:srgbClr val="00EB00"/>
      </a:hlink>
      <a:folHlink>
        <a:srgbClr val="99CCE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2150</Words>
  <Application>Microsoft Office PowerPoint</Application>
  <PresentationFormat>On-screen Show (4:3)</PresentationFormat>
  <Paragraphs>264</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 New Roman</vt:lpstr>
      <vt:lpstr>3104707 (blue tmplt)</vt:lpstr>
      <vt:lpstr>               Too much of a good thing</vt:lpstr>
      <vt:lpstr>Disclosure </vt:lpstr>
      <vt:lpstr>Objectives </vt:lpstr>
      <vt:lpstr> Female Athlete Triad  </vt:lpstr>
      <vt:lpstr>Trends: ‘Think of them as epidemics’</vt:lpstr>
      <vt:lpstr>“Tipping Point” in female athletics</vt:lpstr>
      <vt:lpstr>How common is the Female Athlete Triad?</vt:lpstr>
      <vt:lpstr>         How does the triad occur?</vt:lpstr>
      <vt:lpstr>  Female Athlete Triad: Pathophysiology</vt:lpstr>
      <vt:lpstr>Female Athlete Triad: Pathophysiology</vt:lpstr>
      <vt:lpstr> Is exercise good or bad?</vt:lpstr>
      <vt:lpstr>Female Athlete Tetrad? </vt:lpstr>
      <vt:lpstr>PowerPoint Presentation</vt:lpstr>
      <vt:lpstr>Female athlete triad: How are we doing?</vt:lpstr>
      <vt:lpstr>What are the barriers to evaluation? </vt:lpstr>
      <vt:lpstr>Female Athlete Triad  Screening, Diagnosis and Management</vt:lpstr>
      <vt:lpstr>Screening recommendations</vt:lpstr>
      <vt:lpstr>AAP/AAFP Screening </vt:lpstr>
      <vt:lpstr>The ‘at risk’ female athlete:  Detailed Evaluation</vt:lpstr>
      <vt:lpstr>The ‘at risk’ female athlete Detailed Evaluation</vt:lpstr>
      <vt:lpstr>The ‘at risk’ female athlete Detailed Evaluation</vt:lpstr>
      <vt:lpstr>Female athlete Triad: Management</vt:lpstr>
      <vt:lpstr>Non pharmacologic Management</vt:lpstr>
      <vt:lpstr>Non pharmacologic Management</vt:lpstr>
      <vt:lpstr>What are the barriers to evaluation? </vt:lpstr>
      <vt:lpstr>Pharmacologic Management</vt:lpstr>
      <vt:lpstr>Pharmacologic Management</vt:lpstr>
      <vt:lpstr> Female Athlete Triad: Prevention </vt:lpstr>
      <vt:lpstr>Resources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 much of a good thing</dc:title>
  <dc:creator>SiteKiosk Restricted User Account</dc:creator>
  <cp:lastModifiedBy>SiteKiosk Restricted User Account</cp:lastModifiedBy>
  <cp:revision>2</cp:revision>
  <dcterms:modified xsi:type="dcterms:W3CDTF">2015-07-20T06:21:03Z</dcterms:modified>
</cp:coreProperties>
</file>