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45" r:id="rId2"/>
  </p:sldMasterIdLst>
  <p:notesMasterIdLst>
    <p:notesMasterId r:id="rId32"/>
  </p:notesMasterIdLst>
  <p:sldIdLst>
    <p:sldId id="499" r:id="rId3"/>
    <p:sldId id="497" r:id="rId4"/>
    <p:sldId id="500" r:id="rId5"/>
    <p:sldId id="458" r:id="rId6"/>
    <p:sldId id="493" r:id="rId7"/>
    <p:sldId id="496" r:id="rId8"/>
    <p:sldId id="464" r:id="rId9"/>
    <p:sldId id="462" r:id="rId10"/>
    <p:sldId id="476" r:id="rId11"/>
    <p:sldId id="376" r:id="rId12"/>
    <p:sldId id="379" r:id="rId13"/>
    <p:sldId id="433" r:id="rId14"/>
    <p:sldId id="378" r:id="rId15"/>
    <p:sldId id="380" r:id="rId16"/>
    <p:sldId id="444" r:id="rId17"/>
    <p:sldId id="354" r:id="rId18"/>
    <p:sldId id="477" r:id="rId19"/>
    <p:sldId id="494" r:id="rId20"/>
    <p:sldId id="465" r:id="rId21"/>
    <p:sldId id="467" r:id="rId22"/>
    <p:sldId id="482" r:id="rId23"/>
    <p:sldId id="489" r:id="rId24"/>
    <p:sldId id="490" r:id="rId25"/>
    <p:sldId id="498" r:id="rId26"/>
    <p:sldId id="483" r:id="rId27"/>
    <p:sldId id="484" r:id="rId28"/>
    <p:sldId id="485" r:id="rId29"/>
    <p:sldId id="486" r:id="rId30"/>
    <p:sldId id="480" r:id="rId31"/>
  </p:sldIdLst>
  <p:sldSz cx="12192000" cy="6858000"/>
  <p:notesSz cx="6858000" cy="9144000"/>
  <p:custDataLst>
    <p:tags r:id="rId33"/>
  </p:custDataLst>
  <p:defaultTextStyle>
    <a:defPPr>
      <a:defRPr lang="ar-SA"/>
    </a:defPPr>
    <a:lvl1pPr marL="0" algn="r" defTabSz="914377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r" defTabSz="914377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r" defTabSz="914377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r" defTabSz="914377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r" defTabSz="914377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r" defTabSz="914377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r" defTabSz="914377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r" defTabSz="914377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r" defTabSz="914377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00"/>
    <a:srgbClr val="0000FF"/>
    <a:srgbClr val="FF0000"/>
    <a:srgbClr val="CCFF33"/>
    <a:srgbClr val="E87502"/>
    <a:srgbClr val="960000"/>
    <a:srgbClr val="2FC7C3"/>
    <a:srgbClr val="CCECFF"/>
    <a:srgbClr val="4B4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76" autoAdjust="0"/>
    <p:restoredTop sz="9466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00" y="-8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FEFEA5B-E9C6-4384-9796-9D7F4B28168E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D5DD78D-6544-4CB6-B515-3BAFDB155FBF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2334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377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r" defTabSz="914377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r" defTabSz="914377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r" defTabSz="914377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r" defTabSz="914377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r" defTabSz="914377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r" defTabSz="914377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r" defTabSz="914377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r" defTabSz="914377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DD78D-6544-4CB6-B515-3BAFDB155FBF}" type="slidenum">
              <a:rPr lang="ar-SA" smtClean="0"/>
              <a:pPr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9980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7986-FD9F-41B4-8A67-253BAA90A512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7272-1F8F-47D8-AAA5-ABFF154180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7986-FD9F-41B4-8A67-253BAA90A512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7272-1F8F-47D8-AAA5-ABFF154180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7986-FD9F-41B4-8A67-253BAA90A512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7272-1F8F-47D8-AAA5-ABFF154180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805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71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770EC-9282-4C30-89D0-34FF39EADEE0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59DB-7F5E-468A-B180-248646485AE3}" type="slidenum">
              <a:rPr lang="ar-SA" smtClean="0"/>
              <a:pPr/>
              <a:t>‹#›</a:t>
            </a:fld>
            <a:endParaRPr lang="ar-SA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4" y="91550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40" y="32283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30" y="609606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215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770EC-9282-4C30-89D0-34FF39EADEE0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59DB-7F5E-468A-B180-248646485AE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15280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6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770EC-9282-4C30-89D0-34FF39EADEE0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59DB-7F5E-468A-B180-248646485AE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22041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5" y="685805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7" y="685805"/>
            <a:ext cx="4934479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770EC-9282-4C30-89D0-34FF39EADEE0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59DB-7F5E-468A-B180-248646485AE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39835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1" y="685800"/>
            <a:ext cx="4649787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5" y="1270533"/>
            <a:ext cx="4937655" cy="303053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9" y="685800"/>
            <a:ext cx="4665135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7" y="1262065"/>
            <a:ext cx="4929188" cy="303053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770EC-9282-4C30-89D0-34FF39EADEE0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59DB-7F5E-468A-B180-248646485AE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95328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770EC-9282-4C30-89D0-34FF39EADEE0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59DB-7F5E-468A-B180-248646485AE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54369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770EC-9282-4C30-89D0-34FF39EADEE0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59DB-7F5E-468A-B180-248646485AE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31682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6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804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770EC-9282-4C30-89D0-34FF39EADEE0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59DB-7F5E-468A-B180-248646485AE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47763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7986-FD9F-41B4-8A67-253BAA90A512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7272-1F8F-47D8-AAA5-ABFF154180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5" y="914400"/>
            <a:ext cx="3280975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78" indent="0">
              <a:buNone/>
              <a:defRPr sz="1600"/>
            </a:lvl2pPr>
            <a:lvl3pPr marL="914354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  <a:lvl6pPr marL="2285886" indent="0">
              <a:buNone/>
              <a:defRPr sz="1600"/>
            </a:lvl6pPr>
            <a:lvl7pPr marL="2743062" indent="0">
              <a:buNone/>
              <a:defRPr sz="1600"/>
            </a:lvl7pPr>
            <a:lvl8pPr marL="3200240" indent="0">
              <a:buNone/>
              <a:defRPr sz="1600"/>
            </a:lvl8pPr>
            <a:lvl9pPr marL="3657418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5" y="2777067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770EC-9282-4C30-89D0-34FF39EADEE0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59DB-7F5E-468A-B180-248646485AE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95216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3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78" indent="0">
              <a:buNone/>
              <a:defRPr sz="1600"/>
            </a:lvl2pPr>
            <a:lvl3pPr marL="914354" indent="0">
              <a:buNone/>
              <a:defRPr sz="16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  <a:lvl6pPr marL="2285886" indent="0">
              <a:buNone/>
              <a:defRPr sz="1600"/>
            </a:lvl6pPr>
            <a:lvl7pPr marL="2743062" indent="0">
              <a:buNone/>
              <a:defRPr sz="1600"/>
            </a:lvl7pPr>
            <a:lvl8pPr marL="3200240" indent="0">
              <a:buNone/>
              <a:defRPr sz="1600"/>
            </a:lvl8pPr>
            <a:lvl9pPr marL="3657418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3843867"/>
            <a:ext cx="8304211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178" indent="0">
              <a:buFontTx/>
              <a:buNone/>
              <a:defRPr/>
            </a:lvl2pPr>
            <a:lvl3pPr marL="914354" indent="0">
              <a:buFontTx/>
              <a:buNone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770EC-9282-4C30-89D0-34FF39EADEE0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59DB-7F5E-468A-B180-248646485AE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644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5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770EC-9282-4C30-89D0-34FF39EADEE0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59DB-7F5E-468A-B180-248646485AE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0694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6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178" indent="0">
              <a:buFontTx/>
              <a:buNone/>
              <a:defRPr/>
            </a:lvl2pPr>
            <a:lvl3pPr marL="914354" indent="0">
              <a:buFontTx/>
              <a:buNone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73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770EC-9282-4C30-89D0-34FF39EADEE0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59DB-7F5E-468A-B180-248646485AE3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8880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4" y="5132981"/>
            <a:ext cx="853599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770EC-9282-4C30-89D0-34FF39EADEE0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59DB-7F5E-468A-B180-248646485AE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508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6" y="3928537"/>
            <a:ext cx="8534401" cy="104986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6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770EC-9282-4C30-89D0-34FF39EADEE0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59DB-7F5E-468A-B180-248646485AE3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627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5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6" y="4766736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770EC-9282-4C30-89D0-34FF39EADEE0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59DB-7F5E-468A-B180-248646485AE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753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770EC-9282-4C30-89D0-34FF39EADEE0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59DB-7F5E-468A-B180-248646485AE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45798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770EC-9282-4C30-89D0-34FF39EADEE0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59DB-7F5E-468A-B180-248646485AE3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99866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770EC-9282-4C30-89D0-34FF39EADEE0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59DB-7F5E-468A-B180-248646485AE3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7986-FD9F-41B4-8A67-253BAA90A512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7272-1F8F-47D8-AAA5-ABFF154180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7986-FD9F-41B4-8A67-253BAA90A512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7272-1F8F-47D8-AAA5-ABFF154180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7986-FD9F-41B4-8A67-253BAA90A512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7272-1F8F-47D8-AAA5-ABFF154180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7986-FD9F-41B4-8A67-253BAA90A512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7272-1F8F-47D8-AAA5-ABFF154180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7986-FD9F-41B4-8A67-253BAA90A512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7272-1F8F-47D8-AAA5-ABFF154180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7986-FD9F-41B4-8A67-253BAA90A512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7272-1F8F-47D8-AAA5-ABFF154180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7986-FD9F-41B4-8A67-253BAA90A512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07272-1F8F-47D8-AAA5-ABFF154180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D7986-FD9F-41B4-8A67-253BAA90A512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07272-1F8F-47D8-AAA5-ABFF154180F7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/>
  </p:transition>
  <p:txStyles>
    <p:titleStyle>
      <a:lvl1pPr algn="ctr" defTabSz="914354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r" defTabSz="914354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r" defTabSz="914354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r" defTabSz="914354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r" defTabSz="914354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r" defTabSz="914354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r" defTabSz="914354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r" defTabSz="914354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r" defTabSz="914354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r" defTabSz="914354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354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r" defTabSz="914354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r" defTabSz="914354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r" defTabSz="914354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r" defTabSz="914354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r" defTabSz="914354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r" defTabSz="914354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r" defTabSz="914354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r" defTabSz="914354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7"/>
            <a:ext cx="2981859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6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5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03D7986-FD9F-41B4-8A67-253BAA90A512}" type="datetimeFigureOut">
              <a:rPr lang="ar-SA" smtClean="0"/>
              <a:pPr/>
              <a:t>19/11/1436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4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80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2307272-1F8F-47D8-AAA5-ABFF154180F7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6426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660" r:id="rId18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457178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37" indent="-285737" algn="l" defTabSz="457178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091" indent="-285737" algn="l" defTabSz="457178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2973" indent="-171442" algn="l" defTabSz="457178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151" indent="-171442" algn="l" defTabSz="457178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1.png"/><Relationship Id="rId2" Type="http://schemas.microsoft.com/office/2007/relationships/media" Target="../media/media9.wav"/><Relationship Id="rId1" Type="http://schemas.openxmlformats.org/officeDocument/2006/relationships/tags" Target="../tags/tag1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1.png"/><Relationship Id="rId2" Type="http://schemas.microsoft.com/office/2007/relationships/media" Target="../media/media10.wav"/><Relationship Id="rId1" Type="http://schemas.openxmlformats.org/officeDocument/2006/relationships/tags" Target="../tags/tag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wav"/><Relationship Id="rId7" Type="http://schemas.openxmlformats.org/officeDocument/2006/relationships/image" Target="../media/image36.jpeg"/><Relationship Id="rId2" Type="http://schemas.microsoft.com/office/2007/relationships/media" Target="../media/media12.wav"/><Relationship Id="rId1" Type="http://schemas.openxmlformats.org/officeDocument/2006/relationships/tags" Target="../tags/tag1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wav"/><Relationship Id="rId7" Type="http://schemas.openxmlformats.org/officeDocument/2006/relationships/image" Target="../media/image39.tif"/><Relationship Id="rId2" Type="http://schemas.microsoft.com/office/2007/relationships/media" Target="../media/media13.wav"/><Relationship Id="rId1" Type="http://schemas.openxmlformats.org/officeDocument/2006/relationships/tags" Target="../tags/tag15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wav"/><Relationship Id="rId7" Type="http://schemas.openxmlformats.org/officeDocument/2006/relationships/image" Target="../media/image41.tif"/><Relationship Id="rId2" Type="http://schemas.microsoft.com/office/2007/relationships/media" Target="../media/media14.wav"/><Relationship Id="rId1" Type="http://schemas.openxmlformats.org/officeDocument/2006/relationships/tags" Target="../tags/tag16.xml"/><Relationship Id="rId6" Type="http://schemas.openxmlformats.org/officeDocument/2006/relationships/image" Target="../media/image40.jp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42.jpg"/><Relationship Id="rId4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media17.wav"/><Relationship Id="rId7" Type="http://schemas.openxmlformats.org/officeDocument/2006/relationships/image" Target="../media/image45.jpeg"/><Relationship Id="rId2" Type="http://schemas.microsoft.com/office/2007/relationships/media" Target="../media/media17.wav"/><Relationship Id="rId1" Type="http://schemas.openxmlformats.org/officeDocument/2006/relationships/tags" Target="../tags/tag19.xml"/><Relationship Id="rId6" Type="http://schemas.openxmlformats.org/officeDocument/2006/relationships/image" Target="../media/image44.jpeg"/><Relationship Id="rId11" Type="http://schemas.openxmlformats.org/officeDocument/2006/relationships/image" Target="../media/image1.pn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image" Target="../media/image49.tiff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.tiff"/><Relationship Id="rId4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media19.wav"/><Relationship Id="rId7" Type="http://schemas.openxmlformats.org/officeDocument/2006/relationships/image" Target="../media/image52.png"/><Relationship Id="rId2" Type="http://schemas.microsoft.com/office/2007/relationships/media" Target="../media/media19.wav"/><Relationship Id="rId1" Type="http://schemas.openxmlformats.org/officeDocument/2006/relationships/tags" Target="../tags/tag21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2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2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2" Type="http://schemas.microsoft.com/office/2007/relationships/media" Target="../media/media22.wav"/><Relationship Id="rId1" Type="http://schemas.openxmlformats.org/officeDocument/2006/relationships/tags" Target="../tags/tag2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2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26.xml"/><Relationship Id="rId6" Type="http://schemas.openxmlformats.org/officeDocument/2006/relationships/image" Target="../media/image1.png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27.xml"/><Relationship Id="rId6" Type="http://schemas.openxmlformats.org/officeDocument/2006/relationships/image" Target="../media/image1.png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7" Type="http://schemas.openxmlformats.org/officeDocument/2006/relationships/image" Target="../media/image1.png"/><Relationship Id="rId2" Type="http://schemas.microsoft.com/office/2007/relationships/media" Target="../media/media26.wav"/><Relationship Id="rId1" Type="http://schemas.openxmlformats.org/officeDocument/2006/relationships/tags" Target="../tags/tag2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av"/><Relationship Id="rId2" Type="http://schemas.microsoft.com/office/2007/relationships/media" Target="../media/media27.wav"/><Relationship Id="rId1" Type="http://schemas.openxmlformats.org/officeDocument/2006/relationships/tags" Target="../tags/tag29.xml"/><Relationship Id="rId6" Type="http://schemas.openxmlformats.org/officeDocument/2006/relationships/image" Target="../media/image1.png"/><Relationship Id="rId5" Type="http://schemas.openxmlformats.org/officeDocument/2006/relationships/image" Target="../media/image57.jpeg"/><Relationship Id="rId4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av"/><Relationship Id="rId2" Type="http://schemas.microsoft.com/office/2007/relationships/media" Target="../media/media28.wav"/><Relationship Id="rId1" Type="http://schemas.openxmlformats.org/officeDocument/2006/relationships/tags" Target="../tags/tag3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.wav"/><Relationship Id="rId7" Type="http://schemas.openxmlformats.org/officeDocument/2006/relationships/image" Target="../media/image9.png"/><Relationship Id="rId2" Type="http://schemas.microsoft.com/office/2007/relationships/media" Target="../media/media3.wav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.png"/><Relationship Id="rId2" Type="http://schemas.microsoft.com/office/2007/relationships/media" Target="../media/media4.wav"/><Relationship Id="rId1" Type="http://schemas.openxmlformats.org/officeDocument/2006/relationships/tags" Target="../tags/tag6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GIF"/><Relationship Id="rId3" Type="http://schemas.openxmlformats.org/officeDocument/2006/relationships/audio" Target="../media/media5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5.wav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8.png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6.wav"/><Relationship Id="rId7" Type="http://schemas.openxmlformats.org/officeDocument/2006/relationships/image" Target="../media/image25.png"/><Relationship Id="rId2" Type="http://schemas.microsoft.com/office/2007/relationships/media" Target="../media/media6.wav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media8.wav"/><Relationship Id="rId7" Type="http://schemas.openxmlformats.org/officeDocument/2006/relationships/image" Target="../media/image27.jpeg"/><Relationship Id="rId2" Type="http://schemas.microsoft.com/office/2007/relationships/media" Target="../media/media8.wav"/><Relationship Id="rId1" Type="http://schemas.openxmlformats.org/officeDocument/2006/relationships/tags" Target="../tags/tag10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1434775"/>
      </p:ext>
    </p:extLst>
  </p:cSld>
  <p:clrMapOvr>
    <a:masterClrMapping/>
  </p:clrMapOvr>
  <p:transition advTm="25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927648" y="1639840"/>
            <a:ext cx="907300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GB" sz="2800" b="1" u="sng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Paskewitz</a:t>
            </a:r>
            <a:r>
              <a:rPr lang="en-GB" sz="2800" b="1" u="sng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, S. M</a:t>
            </a:r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., Brown, M. R., Lea, A. O. and Collins, F. A. (1988). </a:t>
            </a:r>
            <a:r>
              <a:rPr lang="en-GB" sz="24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Parasitology</a:t>
            </a:r>
            <a:r>
              <a:rPr lang="en-GB" sz="24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.</a:t>
            </a:r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74: 432-439.</a:t>
            </a:r>
          </a:p>
          <a:p>
            <a:pPr algn="ctr" rtl="0">
              <a:spcBef>
                <a:spcPct val="50000"/>
              </a:spcBef>
            </a:pPr>
            <a:r>
              <a:rPr lang="en-GB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The </a:t>
            </a:r>
            <a:r>
              <a:rPr lang="en-GB" sz="3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melanotic</a:t>
            </a:r>
            <a:r>
              <a:rPr lang="en-GB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 encapsulation (Refractory)</a:t>
            </a:r>
            <a:endParaRPr lang="en-GB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+mj-lt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126143" y="4570366"/>
            <a:ext cx="8752131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GB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Dimopoulos</a:t>
            </a:r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, G.; Richman, A.; Muller, H-M. and </a:t>
            </a:r>
            <a:r>
              <a:rPr lang="en-GB" sz="2800" b="1" u="sng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Kafatos</a:t>
            </a:r>
            <a:r>
              <a:rPr lang="en-GB" sz="2800" b="1" u="sng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, F. C.</a:t>
            </a:r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(1997).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24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PNAS, USA</a:t>
            </a:r>
            <a:r>
              <a:rPr lang="en-GB" sz="28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, </a:t>
            </a:r>
            <a:r>
              <a:rPr lang="en-GB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94: 11508-11513</a:t>
            </a:r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endParaRPr lang="en-GB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</a:endParaRPr>
          </a:p>
          <a:p>
            <a:pPr algn="ctr" rtl="0">
              <a:spcBef>
                <a:spcPct val="50000"/>
              </a:spcBef>
            </a:pPr>
            <a:r>
              <a:rPr lang="en-GB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Vector immunity (susceptible)</a:t>
            </a:r>
          </a:p>
        </p:txBody>
      </p:sp>
      <p:pic>
        <p:nvPicPr>
          <p:cNvPr id="22536" name="Picture 8" descr="sus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836" y="1278413"/>
            <a:ext cx="2366789" cy="2414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2783632" y="1278415"/>
            <a:ext cx="9217024" cy="38691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1"/>
          </a:p>
        </p:txBody>
      </p:sp>
      <p:pic>
        <p:nvPicPr>
          <p:cNvPr id="22533" name="Picture 5" descr="Fotis C. Kafatos"/>
          <p:cNvPicPr>
            <a:picLocks noChangeAspect="1" noChangeArrowheads="1"/>
          </p:cNvPicPr>
          <p:nvPr/>
        </p:nvPicPr>
        <p:blipFill>
          <a:blip r:embed="rId6" cstate="print">
            <a:lum bright="-6000"/>
          </a:blip>
          <a:srcRect/>
          <a:stretch>
            <a:fillRect/>
          </a:stretch>
        </p:blipFill>
        <p:spPr bwMode="auto">
          <a:xfrm>
            <a:off x="4343405" y="1238200"/>
            <a:ext cx="4524375" cy="57912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2639616" y="3701752"/>
            <a:ext cx="9289032" cy="735360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4000" b="1" dirty="0" smtClean="0">
                <a:ln w="11430"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A) Immuno-control (</a:t>
            </a:r>
            <a:r>
              <a:rPr lang="en-GB" sz="2800" b="1" dirty="0" smtClean="0">
                <a:ln w="11430"/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Vector Refractoriness</a:t>
            </a:r>
            <a:r>
              <a:rPr lang="en-GB" sz="3600" b="1" dirty="0" smtClean="0">
                <a:ln w="11430"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CFF33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7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019">
        <p14:conveyor dir="l"/>
      </p:transition>
    </mc:Choice>
    <mc:Fallback xmlns="">
      <p:transition spd="slow" advTm="36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36017E-6 L 0.00469 -0.524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262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9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2.22222E-6 L -0.41979 0.18078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90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225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2" grpId="0"/>
      <p:bldP spid="22531" grpId="0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89643" y="4152562"/>
            <a:ext cx="9266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Ramirez &amp; </a:t>
            </a:r>
            <a:r>
              <a:rPr lang="en-US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Dimopoulos</a:t>
            </a:r>
            <a:r>
              <a:rPr lang="en-US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, G. (2010). </a:t>
            </a:r>
            <a:r>
              <a:rPr lang="en-US" sz="20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Developmental and Comparative Immunology 34:  625–629</a:t>
            </a:r>
            <a:r>
              <a:rPr lang="en-US" sz="2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0965" y="5446965"/>
            <a:ext cx="9257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spc="50" dirty="0">
                <a:ln w="19050" cmpd="sng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Anti-dengue</a:t>
            </a:r>
            <a:r>
              <a:rPr lang="en-US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defense in </a:t>
            </a:r>
            <a:r>
              <a:rPr lang="en-US" sz="3600" b="1" i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Ae</a:t>
            </a:r>
            <a:r>
              <a:rPr lang="en-US" sz="36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 </a:t>
            </a:r>
            <a:r>
              <a:rPr lang="en-US" sz="3600" b="1" i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aegypti</a:t>
            </a:r>
            <a:endParaRPr lang="en-US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479377" y="935562"/>
            <a:ext cx="11337708" cy="45166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1"/>
          </a:p>
        </p:txBody>
      </p:sp>
      <p:grpSp>
        <p:nvGrpSpPr>
          <p:cNvPr id="2" name="Group 1"/>
          <p:cNvGrpSpPr/>
          <p:nvPr/>
        </p:nvGrpSpPr>
        <p:grpSpPr>
          <a:xfrm>
            <a:off x="420968" y="1052736"/>
            <a:ext cx="11075632" cy="2331342"/>
            <a:chOff x="420968" y="1052736"/>
            <a:chExt cx="11075632" cy="2331342"/>
          </a:xfrm>
        </p:grpSpPr>
        <p:pic>
          <p:nvPicPr>
            <p:cNvPr id="15" name="Picture 6" descr="Mohammed Shahabuddin"/>
            <p:cNvPicPr>
              <a:picLocks noChangeAspect="1" noChangeArrowheads="1"/>
            </p:cNvPicPr>
            <p:nvPr/>
          </p:nvPicPr>
          <p:blipFill>
            <a:blip r:embed="rId5" cstate="print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420968" y="1052736"/>
              <a:ext cx="1970179" cy="1800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2567608" y="1321975"/>
              <a:ext cx="8928992" cy="2062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/>
              <a:r>
                <a:rPr lang="en-GB" sz="2800" b="1" u="sng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j-lt"/>
                </a:rPr>
                <a:t>Shahabuddin</a:t>
              </a:r>
              <a:r>
                <a:rPr lang="en-GB" sz="2800" b="1" u="sng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j-lt"/>
                </a:rPr>
                <a:t>, M.;</a:t>
              </a:r>
              <a:r>
                <a:rPr lang="en-GB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j-lt"/>
                </a:rPr>
                <a:t> Fields, I.; </a:t>
              </a:r>
              <a:r>
                <a:rPr lang="en-GB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j-lt"/>
                </a:rPr>
                <a:t>Bulet</a:t>
              </a:r>
              <a:r>
                <a:rPr lang="en-GB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j-lt"/>
                </a:rPr>
                <a:t>, P.; Hoffman, J. A. and Miller, L. H. (1998).</a:t>
              </a:r>
              <a:r>
                <a:rPr lang="en-GB" sz="36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j-lt"/>
                </a:rPr>
                <a:t> </a:t>
              </a:r>
              <a:r>
                <a:rPr lang="en-GB" sz="2400" b="1" i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j-lt"/>
                </a:rPr>
                <a:t>Experimental </a:t>
              </a:r>
              <a:r>
                <a:rPr lang="en-GB" sz="2400" b="1" i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j-lt"/>
                </a:rPr>
                <a:t>Parasitology</a:t>
              </a:r>
              <a:r>
                <a:rPr lang="en-GB" sz="2400" b="1" i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j-lt"/>
                </a:rPr>
                <a:t>.</a:t>
              </a:r>
              <a:r>
                <a:rPr lang="en-GB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+mj-lt"/>
                </a:rPr>
                <a:t> 89: 103-112 </a:t>
              </a:r>
              <a:endParaRPr lang="en-GB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endParaRPr>
            </a:p>
            <a:p>
              <a:pPr algn="ctr" rtl="0"/>
              <a:r>
                <a:rPr lang="en-GB" sz="4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bl" rotWithShape="0">
                      <a:schemeClr val="accent5"/>
                    </a:outerShdw>
                  </a:effectLst>
                  <a:latin typeface="+mj-lt"/>
                </a:rPr>
                <a:t>Antimicrobial/</a:t>
              </a:r>
              <a:r>
                <a:rPr lang="en-GB" sz="4000" b="1" dirty="0" err="1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bl" rotWithShape="0">
                      <a:schemeClr val="accent5"/>
                    </a:outerShdw>
                  </a:effectLst>
                  <a:latin typeface="+mj-lt"/>
                </a:rPr>
                <a:t>Antiparasitic</a:t>
              </a:r>
              <a:endParaRPr lang="en-GB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</a:endParaRPr>
            </a:p>
          </p:txBody>
        </p:sp>
      </p:grpSp>
      <p:pic>
        <p:nvPicPr>
          <p:cNvPr id="10" name="Picture 9" descr="GeorgeDimopoulos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19736" y="1844824"/>
            <a:ext cx="5184576" cy="4348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3625163" y="124638"/>
            <a:ext cx="4991117" cy="640066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Immuno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-control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49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40">
        <p14:prism isContent="1"/>
      </p:transition>
    </mc:Choice>
    <mc:Fallback xmlns="">
      <p:transition spd="slow" advTm="35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8833E-6 3.7037E-7 L -0.40766 0.08218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83" y="409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182"/>
            <a:ext cx="12192000" cy="686618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67608" y="1916832"/>
            <a:ext cx="8136904" cy="72008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pc="51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B)- Mosquito </a:t>
            </a:r>
            <a:r>
              <a:rPr lang="en-US" sz="4400" b="1" spc="51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Transgenesis</a:t>
            </a:r>
            <a:endParaRPr lang="en-US" sz="4400" b="1" spc="51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61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6269">
        <p14:ripple/>
      </p:transition>
    </mc:Choice>
    <mc:Fallback xmlns="">
      <p:transition spd="slow" advTm="162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3951E-8 L 0.003 -0.2826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14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2567608" y="3501529"/>
            <a:ext cx="95050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/>
            <a:r>
              <a:rPr lang="en-GB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Kokoza</a:t>
            </a:r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, V.; Ahmed, A.; Cho, W-L; </a:t>
            </a:r>
            <a:r>
              <a:rPr lang="en-GB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Jasinskiene</a:t>
            </a:r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, N.; James, A. A. and </a:t>
            </a:r>
            <a:r>
              <a:rPr lang="en-GB" sz="2800" b="1" u="sng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Raikhel</a:t>
            </a:r>
            <a:r>
              <a:rPr lang="en-GB" sz="2800" b="1" u="sng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, A.</a:t>
            </a:r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(2000).</a:t>
            </a:r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24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PNAS, USA.</a:t>
            </a:r>
            <a:r>
              <a:rPr lang="en-GB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 97: 9144-9149. </a:t>
            </a:r>
            <a:endParaRPr lang="ar-SA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  <a:p>
            <a:pPr algn="ctr" rtl="0"/>
            <a:r>
              <a:rPr lang="en-GB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Genetically modified mosquito (refractory)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84029" y="1037633"/>
            <a:ext cx="9140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Kim </a:t>
            </a:r>
            <a:r>
              <a:rPr lang="en-US" sz="28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et al. (2004). </a:t>
            </a:r>
            <a:r>
              <a:rPr lang="en-US" sz="20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J. Med. </a:t>
            </a:r>
            <a:r>
              <a:rPr lang="en-US" sz="2000" b="1" i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Entomol</a:t>
            </a:r>
            <a:r>
              <a:rPr lang="en-US" sz="20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 41, </a:t>
            </a:r>
            <a:r>
              <a:rPr lang="en-US" sz="20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447–455</a:t>
            </a:r>
            <a:endParaRPr lang="en-US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84029" y="1571306"/>
            <a:ext cx="92166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Defensin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, </a:t>
            </a: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cecropin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and </a:t>
            </a: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gambicin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from </a:t>
            </a:r>
            <a:r>
              <a:rPr lang="en-US" sz="32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An. </a:t>
            </a:r>
            <a:r>
              <a:rPr lang="en-US" sz="3200" b="1" i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gambiae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are </a:t>
            </a:r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antibacterial 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and anti-</a:t>
            </a:r>
            <a:r>
              <a:rPr lang="en-US" sz="32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Plasmodium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activity. </a:t>
            </a:r>
          </a:p>
        </p:txBody>
      </p:sp>
      <p:pic>
        <p:nvPicPr>
          <p:cNvPr id="15" name="Picture 5" descr="mosqui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68" y="1226389"/>
            <a:ext cx="2361285" cy="16579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3431704" y="142741"/>
            <a:ext cx="5400600" cy="5499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pc="51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Mosquito </a:t>
            </a:r>
            <a:r>
              <a:rPr lang="en-US" sz="3600" b="1" spc="51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Transgenesis</a:t>
            </a:r>
            <a:endParaRPr lang="en-US" sz="3600" b="1" spc="51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2463157" y="836712"/>
            <a:ext cx="9465495" cy="90333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1"/>
          </a:p>
        </p:txBody>
      </p:sp>
      <p:pic>
        <p:nvPicPr>
          <p:cNvPr id="67591" name="Picture 7" descr="Portrait"/>
          <p:cNvPicPr>
            <a:picLocks noChangeAspect="1" noChangeArrowheads="1"/>
          </p:cNvPicPr>
          <p:nvPr/>
        </p:nvPicPr>
        <p:blipFill>
          <a:blip r:embed="rId6" cstate="print">
            <a:lum bright="-6000" contrast="12000"/>
          </a:blip>
          <a:srcRect/>
          <a:stretch>
            <a:fillRect/>
          </a:stretch>
        </p:blipFill>
        <p:spPr bwMode="auto">
          <a:xfrm>
            <a:off x="3952881" y="116632"/>
            <a:ext cx="5743575" cy="6148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Transcriptional_Control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7100" y="1772816"/>
            <a:ext cx="5761038" cy="47529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5360" y="5661248"/>
            <a:ext cx="11753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This is in the </a:t>
            </a:r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favor </a:t>
            </a: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of </a:t>
            </a:r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the strategy of releasing transgenic mosquitoes into the field. </a:t>
            </a:r>
            <a:endParaRPr lang="en-US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389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0">
        <p14:prism isContent="1"/>
      </p:transition>
    </mc:Choice>
    <mc:Fallback xmlns="">
      <p:transition spd="slow" advTm="49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4.07407E-6 L -0.44983 0.20277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101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67591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2.77778E-6 -3.7037E-6 L 0.58282 -0.13634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32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1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7588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191344" y="1052736"/>
            <a:ext cx="11665296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1"/>
          </a:p>
        </p:txBody>
      </p:sp>
      <p:grpSp>
        <p:nvGrpSpPr>
          <p:cNvPr id="11" name="Group 10"/>
          <p:cNvGrpSpPr/>
          <p:nvPr/>
        </p:nvGrpSpPr>
        <p:grpSpPr>
          <a:xfrm>
            <a:off x="191344" y="1420924"/>
            <a:ext cx="11809312" cy="1692771"/>
            <a:chOff x="200234" y="1420924"/>
            <a:chExt cx="11080342" cy="1692771"/>
          </a:xfrm>
        </p:grpSpPr>
        <p:sp>
          <p:nvSpPr>
            <p:cNvPr id="2" name="TextBox 1"/>
            <p:cNvSpPr txBox="1"/>
            <p:nvPr/>
          </p:nvSpPr>
          <p:spPr>
            <a:xfrm>
              <a:off x="2495600" y="1420924"/>
              <a:ext cx="8784976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l" rtl="0"/>
              <a:r>
                <a:rPr lang="en-US" sz="2000" b="1" i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Yan G, et al. (1997). Evolution, 51:441-450</a:t>
              </a:r>
              <a:r>
                <a:rPr lang="en-US" b="1" i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l" rtl="0"/>
              <a:r>
                <a:rPr lang="en-US" sz="2800" b="1" i="1" dirty="0" err="1" smtClean="0">
                  <a:ln w="11430"/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</a:t>
              </a:r>
              <a:r>
                <a:rPr lang="en-US" sz="2800" b="1" i="1" dirty="0">
                  <a:ln w="11430"/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i="1" dirty="0" err="1">
                  <a:ln w="11430"/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aegypti</a:t>
              </a:r>
              <a:r>
                <a:rPr lang="en-US" sz="2800" b="1" i="1" dirty="0">
                  <a:ln w="11430"/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selected </a:t>
              </a:r>
              <a:r>
                <a:rPr lang="en-US" sz="28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for refractoriness to </a:t>
              </a:r>
              <a:r>
                <a:rPr lang="en-US" sz="2800" b="1" i="1" dirty="0" smtClean="0">
                  <a:ln w="11430"/>
                  <a:solidFill>
                    <a:srgbClr val="CCFF33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P. </a:t>
              </a:r>
              <a:r>
                <a:rPr lang="en-US" sz="2800" b="1" i="1" dirty="0" err="1" smtClean="0">
                  <a:ln w="11430"/>
                  <a:solidFill>
                    <a:srgbClr val="CCFF33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gallinaceum</a:t>
              </a:r>
              <a:r>
                <a:rPr lang="en-US" sz="2800" b="1" i="1" dirty="0">
                  <a:ln w="11430"/>
                  <a:solidFill>
                    <a:srgbClr val="CCFF33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had </a:t>
              </a:r>
              <a:r>
                <a:rPr lang="en-US" sz="28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shorter longevity, smaller body sizes and </a:t>
              </a:r>
              <a:r>
                <a:rPr lang="en-US" sz="2800" b="1" u="sng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laid </a:t>
              </a:r>
              <a:r>
                <a:rPr lang="en-US" sz="2800" b="1" u="sng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fewer eggs </a:t>
              </a:r>
              <a:r>
                <a:rPr lang="en-US" sz="28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than the susceptible</a:t>
              </a:r>
              <a:r>
                <a:rPr lang="en-US" sz="2800" b="1" u="sng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ones.</a:t>
              </a:r>
            </a:p>
          </p:txBody>
        </p:sp>
        <p:pic>
          <p:nvPicPr>
            <p:cNvPr id="6" name="Picture 5" descr="inset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234" y="1480306"/>
              <a:ext cx="1939072" cy="1417946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2542928" y="3356992"/>
            <a:ext cx="9529736" cy="169277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rtl="0"/>
            <a:r>
              <a:rPr lang="en-US" sz="20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Hurd H, et al (2005). Evolution, 59:2560-2572</a:t>
            </a:r>
            <a:r>
              <a:rPr lang="en-US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rtl="0"/>
            <a:r>
              <a:rPr lang="en-US" sz="2800" b="1" i="1" dirty="0" smtClean="0">
                <a:ln w="11430"/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An. </a:t>
            </a:r>
            <a:r>
              <a:rPr lang="en-US" sz="2800" b="1" i="1" dirty="0" err="1" smtClean="0">
                <a:ln w="11430"/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gambiae</a:t>
            </a:r>
            <a:r>
              <a:rPr lang="en-US" sz="2800" b="1" i="1" dirty="0">
                <a:ln w="11430"/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selected 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refractoriness to </a:t>
            </a:r>
            <a:r>
              <a:rPr lang="en-US" sz="2800" b="1" i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P. y. </a:t>
            </a:r>
            <a:r>
              <a:rPr lang="en-US" sz="2800" b="1" i="1" dirty="0" err="1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nigeriensis</a:t>
            </a:r>
            <a:r>
              <a:rPr lang="en-US" sz="2800" b="1" i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produced </a:t>
            </a:r>
            <a:r>
              <a:rPr lang="en-US" sz="2800" b="1" u="sng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fewer offspring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than </a:t>
            </a:r>
            <a:r>
              <a:rPr lang="en-US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susceptible 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ones after nine generations.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1344" y="5085182"/>
            <a:ext cx="10981915" cy="1681156"/>
            <a:chOff x="335361" y="5166444"/>
            <a:chExt cx="10837898" cy="1592417"/>
          </a:xfrm>
        </p:grpSpPr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567608" y="5301207"/>
              <a:ext cx="8605651" cy="145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l" rtl="0">
                <a:spcBef>
                  <a:spcPct val="50000"/>
                </a:spcBef>
              </a:pPr>
              <a:r>
                <a:rPr lang="en-GB" altLang="en-US" b="1" i="1" dirty="0" err="1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Somboon</a:t>
              </a:r>
              <a:r>
                <a:rPr lang="en-GB" altLang="en-US" b="1" i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et al. (1999). Medical and Veterinary Entomology. 13: 355-361</a:t>
              </a:r>
              <a:r>
                <a:rPr lang="en-GB" altLang="en-US" sz="2400" b="1" i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l" rtl="0">
                <a:spcBef>
                  <a:spcPct val="50000"/>
                </a:spcBef>
              </a:pPr>
              <a:r>
                <a:rPr lang="en-GB" altLang="en-US" sz="2800" b="1" i="1" dirty="0" smtClean="0">
                  <a:ln w="11430"/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An. </a:t>
              </a:r>
              <a:r>
                <a:rPr lang="en-GB" altLang="en-US" sz="2800" b="1" i="1" dirty="0" err="1">
                  <a:ln w="11430"/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dirus</a:t>
              </a:r>
              <a:r>
                <a:rPr lang="en-GB" altLang="en-US" sz="2800" b="1" i="1" dirty="0">
                  <a:ln w="11430"/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altLang="en-US" sz="28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GB" altLang="en-US" sz="28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election for </a:t>
              </a:r>
              <a:r>
                <a:rPr lang="en-GB" altLang="en-US" sz="28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refractoriness and susceptibility to </a:t>
              </a:r>
              <a:r>
                <a:rPr lang="en-GB" altLang="en-US" sz="2800" b="1" i="1" dirty="0" smtClean="0">
                  <a:ln w="11430"/>
                  <a:solidFill>
                    <a:srgbClr val="CCFF33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P. y. </a:t>
              </a:r>
              <a:r>
                <a:rPr lang="en-GB" altLang="en-US" sz="2800" b="1" i="1" dirty="0" err="1">
                  <a:ln w="11430"/>
                  <a:solidFill>
                    <a:srgbClr val="CCFF33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nigeriensis</a:t>
              </a:r>
              <a:r>
                <a:rPr lang="en-GB" altLang="en-US" sz="2800" b="1" i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GB" altLang="en-US" sz="28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altLang="en-US" sz="28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</a:t>
              </a:r>
              <a:endParaRPr lang="en-GB" altLang="en-US" sz="24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61" y="5166444"/>
              <a:ext cx="1939072" cy="13589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Rounded Rectangle 11"/>
          <p:cNvSpPr/>
          <p:nvPr/>
        </p:nvSpPr>
        <p:spPr>
          <a:xfrm>
            <a:off x="551384" y="196646"/>
            <a:ext cx="9937103" cy="640066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Refractoriness: 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disadvantage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9"/>
          <a:stretch/>
        </p:blipFill>
        <p:spPr>
          <a:xfrm>
            <a:off x="3863752" y="1813446"/>
            <a:ext cx="3961875" cy="3562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042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4">
        <p14:prism isContent="1"/>
      </p:transition>
    </mc:Choice>
    <mc:Fallback xmlns="">
      <p:transition spd="slow" advTm="31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86306E-7 L -0.37513 0.049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3" y="2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55640" y="5013176"/>
            <a:ext cx="8568952" cy="17281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5640" y="1196752"/>
            <a:ext cx="9000999" cy="1810817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cap="none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How these would be introduced into the wild </a:t>
            </a:r>
            <a:r>
              <a:rPr lang="en-US" sz="4000" b="1" cap="none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(Field Release)? </a:t>
            </a:r>
            <a:endParaRPr lang="en-US" sz="4000" b="1" cap="none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Transcriptional_Control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2" b="10947"/>
          <a:stretch/>
        </p:blipFill>
        <p:spPr bwMode="auto">
          <a:xfrm>
            <a:off x="119336" y="1268760"/>
            <a:ext cx="2520280" cy="161314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01306" y="-27384"/>
            <a:ext cx="409895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/>
            <a:r>
              <a:rPr lang="en-US" sz="6000" b="1" dirty="0" smtClean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More Risks</a:t>
            </a:r>
            <a:endParaRPr lang="en-US" sz="6000" b="1" dirty="0">
              <a:ln w="11430">
                <a:solidFill>
                  <a:srgbClr val="0000FF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191344" y="980728"/>
            <a:ext cx="11665296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1"/>
          </a:p>
        </p:txBody>
      </p:sp>
      <p:grpSp>
        <p:nvGrpSpPr>
          <p:cNvPr id="5" name="Group 4"/>
          <p:cNvGrpSpPr/>
          <p:nvPr/>
        </p:nvGrpSpPr>
        <p:grpSpPr>
          <a:xfrm>
            <a:off x="119335" y="4993559"/>
            <a:ext cx="11521281" cy="1675801"/>
            <a:chOff x="119335" y="4993559"/>
            <a:chExt cx="10081121" cy="1675801"/>
          </a:xfrm>
        </p:grpSpPr>
        <p:sp>
          <p:nvSpPr>
            <p:cNvPr id="3" name="Rectangle 2"/>
            <p:cNvSpPr/>
            <p:nvPr/>
          </p:nvSpPr>
          <p:spPr>
            <a:xfrm>
              <a:off x="2576609" y="5027692"/>
              <a:ext cx="7623847" cy="156966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l" rtl="0"/>
              <a:r>
                <a:rPr lang="en-US" sz="32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Transgenic </a:t>
              </a:r>
              <a:r>
                <a:rPr lang="en-US" sz="32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mosquito will require </a:t>
              </a:r>
              <a:r>
                <a:rPr lang="en-US" sz="3200" b="1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careful assessment </a:t>
              </a:r>
              <a:r>
                <a:rPr lang="en-US" sz="32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before the approach could become reality.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5" y="4993559"/>
              <a:ext cx="2205246" cy="167580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25174" y="3068960"/>
            <a:ext cx="11611114" cy="1714609"/>
            <a:chOff x="125174" y="3068960"/>
            <a:chExt cx="11611114" cy="17146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74" y="3068960"/>
              <a:ext cx="2514441" cy="171460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927648" y="3380799"/>
              <a:ext cx="880864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3600" b="1" dirty="0">
                  <a:ln w="11430">
                    <a:solidFill>
                      <a:schemeClr val="accent2">
                        <a:lumMod val="75000"/>
                      </a:schemeClr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How </a:t>
              </a:r>
              <a:r>
                <a:rPr lang="en-US" sz="3600" b="1" dirty="0" smtClean="0">
                  <a:ln w="11430">
                    <a:solidFill>
                      <a:schemeClr val="accent2">
                        <a:lumMod val="75000"/>
                      </a:schemeClr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GMM </a:t>
              </a:r>
              <a:r>
                <a:rPr lang="en-US" sz="3600" b="1" dirty="0">
                  <a:ln w="11430">
                    <a:solidFill>
                      <a:schemeClr val="accent2">
                        <a:lumMod val="75000"/>
                      </a:schemeClr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would be </a:t>
              </a:r>
              <a:r>
                <a:rPr lang="en-US" sz="3600" b="1" dirty="0" smtClean="0">
                  <a:ln w="11430"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competent</a:t>
              </a:r>
              <a:r>
                <a:rPr lang="en-US" sz="3600" b="1" dirty="0" smtClean="0">
                  <a:ln w="11430">
                    <a:solidFill>
                      <a:schemeClr val="accent2">
                        <a:lumMod val="75000"/>
                      </a:schemeClr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with </a:t>
              </a:r>
              <a:r>
                <a:rPr lang="en-US" sz="3600" b="1" dirty="0">
                  <a:ln w="11430">
                    <a:solidFill>
                      <a:schemeClr val="accent2">
                        <a:lumMod val="75000"/>
                      </a:schemeClr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the </a:t>
              </a:r>
              <a:r>
                <a:rPr lang="en-US" sz="3600" b="1" dirty="0" smtClean="0">
                  <a:ln w="11430">
                    <a:solidFill>
                      <a:schemeClr val="accent2">
                        <a:lumMod val="75000"/>
                      </a:schemeClr>
                    </a:solidFill>
                  </a:ln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naturally existed wild-mosquitoes</a:t>
              </a:r>
              <a:endParaRPr lang="en-GB" sz="3600" dirty="0">
                <a:ln w="11430">
                  <a:solidFill>
                    <a:schemeClr val="accent2">
                      <a:lumMod val="75000"/>
                    </a:schemeClr>
                  </a:solidFill>
                </a:ln>
              </a:endParaRPr>
            </a:p>
          </p:txBody>
        </p:sp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556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3541">
        <p14:ripple/>
      </p:transition>
    </mc:Choice>
    <mc:Fallback xmlns="">
      <p:transition spd="slow" advTm="435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895383"/>
            <a:ext cx="9361040" cy="5962616"/>
          </a:xfrm>
          <a:prstGeom prst="rect">
            <a:avLst/>
          </a:prstGeom>
        </p:spPr>
      </p:pic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191344" y="836712"/>
            <a:ext cx="11665296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1"/>
          </a:p>
        </p:txBody>
      </p:sp>
      <p:sp>
        <p:nvSpPr>
          <p:cNvPr id="5" name="Rounded Rectangle 4"/>
          <p:cNvSpPr/>
          <p:nvPr/>
        </p:nvSpPr>
        <p:spPr>
          <a:xfrm>
            <a:off x="407368" y="103616"/>
            <a:ext cx="11017224" cy="589080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kumimoji="1" lang="en-GB" sz="3200" b="1" dirty="0" smtClean="0">
                <a:ln w="11430"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C) Approaching the </a:t>
            </a:r>
            <a:r>
              <a:rPr lang="en-GB" sz="3200" b="1" dirty="0" smtClean="0">
                <a:ln w="11430"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nature: </a:t>
            </a:r>
            <a:r>
              <a:rPr lang="en-US" sz="2800" b="1" spc="50" dirty="0" err="1">
                <a:ln w="11430">
                  <a:solidFill>
                    <a:srgbClr val="00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Entomopathogenic</a:t>
            </a:r>
            <a:r>
              <a:rPr lang="en-US" sz="2800" b="1" spc="50" dirty="0">
                <a:ln w="11430">
                  <a:solidFill>
                    <a:srgbClr val="00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2800" b="1" spc="50" dirty="0" smtClean="0">
                <a:ln w="11430">
                  <a:solidFill>
                    <a:srgbClr val="00FF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anose="020B0606020202030204" pitchFamily="34" charset="0"/>
              </a:rPr>
              <a:t>bacteria</a:t>
            </a:r>
            <a:endParaRPr lang="en-US" sz="2800" b="1" spc="50" dirty="0">
              <a:ln w="11430">
                <a:solidFill>
                  <a:srgbClr val="00FF0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95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4813">
        <p14:reveal/>
      </p:transition>
    </mc:Choice>
    <mc:Fallback xmlns="">
      <p:transition spd="slow" advTm="248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040" y="116633"/>
            <a:ext cx="9326488" cy="792087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Targeted </a:t>
            </a:r>
            <a:r>
              <a:rPr lang="en-US" sz="4400" b="1" cap="none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mosauitocidal</a:t>
            </a:r>
            <a:r>
              <a:rPr lang="en-US" sz="4400" b="1" cap="none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bacteria</a:t>
            </a:r>
            <a:endParaRPr lang="en-US" sz="4400" b="1" cap="none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400" y="1870953"/>
            <a:ext cx="1101722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4000" b="1" i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Bacillus </a:t>
            </a:r>
            <a:r>
              <a:rPr lang="en-US" sz="4000" b="1" i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thuringiensis</a:t>
            </a:r>
            <a:r>
              <a:rPr lang="en-US" sz="40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b="1" i="1" dirty="0" err="1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Bt</a:t>
            </a:r>
            <a:r>
              <a:rPr lang="en-US" sz="40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914400" indent="-285750" algn="l" rtl="0">
              <a:buFont typeface="Arial" panose="020B0604020202020204" pitchFamily="34" charset="0"/>
              <a:buChar char="•"/>
            </a:pP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Gram-positive spore forming </a:t>
            </a:r>
            <a:r>
              <a:rPr lang="en-US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bacterium </a:t>
            </a: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belongs to Genus </a:t>
            </a:r>
            <a:r>
              <a:rPr lang="en-US" sz="3200" b="1" i="1" dirty="0" err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Bacillum</a:t>
            </a:r>
            <a:r>
              <a:rPr lang="en-US" sz="3200" b="1" i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indent="-285750" algn="l" rtl="0">
              <a:buFont typeface="Arial" panose="020B0604020202020204" pitchFamily="34" charset="0"/>
              <a:buChar char="•"/>
            </a:pP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nown </a:t>
            </a: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its mosquito </a:t>
            </a:r>
            <a:r>
              <a:rPr lang="en-US" sz="32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larvicidal</a:t>
            </a: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activity (Goldberg and </a:t>
            </a:r>
            <a:r>
              <a:rPr lang="en-US" sz="32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Margalit</a:t>
            </a: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1977</a:t>
            </a:r>
            <a:r>
              <a:rPr lang="en-US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914400" indent="-285750" algn="l" rtl="0">
              <a:buFont typeface="Arial" panose="020B0604020202020204" pitchFamily="34" charset="0"/>
              <a:buChar char="•"/>
            </a:pP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solated </a:t>
            </a:r>
            <a:r>
              <a:rPr lang="en-US" sz="32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the Saudi </a:t>
            </a:r>
            <a:r>
              <a:rPr lang="en-US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environment (El-</a:t>
            </a:r>
            <a:r>
              <a:rPr lang="en-US" sz="3200" b="1" dirty="0" err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Kersh</a:t>
            </a:r>
            <a:r>
              <a:rPr lang="en-US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32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., 2012).</a:t>
            </a:r>
            <a:endParaRPr lang="en-US" sz="32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191344" y="1052736"/>
            <a:ext cx="11665296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1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831077"/>
      </p:ext>
    </p:extLst>
  </p:cSld>
  <p:clrMapOvr>
    <a:masterClrMapping/>
  </p:clrMapOvr>
  <p:transition advTm="167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116633"/>
            <a:ext cx="12288688" cy="6480720"/>
            <a:chOff x="2031727" y="476672"/>
            <a:chExt cx="7004769" cy="3649017"/>
          </a:xfrm>
        </p:grpSpPr>
        <p:sp>
          <p:nvSpPr>
            <p:cNvPr id="9" name="Rectangle 8"/>
            <p:cNvSpPr/>
            <p:nvPr/>
          </p:nvSpPr>
          <p:spPr bwMode="auto">
            <a:xfrm>
              <a:off x="2031727" y="476672"/>
              <a:ext cx="7004769" cy="3649017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1"/>
            </a:p>
          </p:txBody>
        </p:sp>
        <p:pic>
          <p:nvPicPr>
            <p:cNvPr id="10" name="Picture 3" descr="PICT0121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32240" y="2325489"/>
              <a:ext cx="2232248" cy="17572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1" name="Picture 4" descr="PICT0019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10335" y="2325489"/>
              <a:ext cx="2245641" cy="17516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5" descr="PICT0107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27984" y="524642"/>
              <a:ext cx="2221553" cy="17428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" name="Picture 6" descr="PICT0019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732240" y="537013"/>
              <a:ext cx="2232248" cy="16951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" name="Picture 8" descr="PICT0023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27984" y="2325489"/>
              <a:ext cx="2232247" cy="17455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9" descr="PICT0041.JP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91475" y="548088"/>
              <a:ext cx="2264501" cy="17102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412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6908">
        <p14:window dir="vert"/>
      </p:transition>
    </mc:Choice>
    <mc:Fallback xmlns="">
      <p:transition spd="slow" advTm="169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416" y="-27384"/>
            <a:ext cx="9145016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Geographical </a:t>
            </a:r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distribution of processed 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samples</a:t>
            </a: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04664"/>
            <a:ext cx="10969054" cy="63367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688288" y="1196752"/>
            <a:ext cx="1152128" cy="432048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688288" y="1788902"/>
            <a:ext cx="2448272" cy="432048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688288" y="2420888"/>
            <a:ext cx="2592288" cy="1008112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382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3">
        <p14:prism isContent="1"/>
      </p:transition>
    </mc:Choice>
    <mc:Fallback xmlns="">
      <p:transition spd="slow" advTm="325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476671"/>
            <a:ext cx="2764820" cy="3461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97632" y="4994012"/>
            <a:ext cx="5124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King Saud University, 2015</a:t>
            </a:r>
            <a:endParaRPr lang="en-US" sz="2800" b="1" dirty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8828" y="4261621"/>
            <a:ext cx="390339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90000"/>
              </a:lnSpc>
              <a:defRPr/>
            </a:pP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Ashraf M. 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Ahmed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6788118"/>
      </p:ext>
    </p:extLst>
  </p:cSld>
  <p:clrMapOvr>
    <a:masterClrMapping/>
  </p:clrMapOvr>
  <p:transition advTm="151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91344" y="476672"/>
            <a:ext cx="1173730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Different 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types of </a:t>
            </a:r>
            <a:r>
              <a:rPr lang="en-US" sz="40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Bt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colonial morphology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9456" y="5673442"/>
            <a:ext cx="928903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Still going on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2" y="188640"/>
            <a:ext cx="10639607" cy="6480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0"/>
            <a:ext cx="7721003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56771" y="0"/>
            <a:ext cx="9144000" cy="6858000"/>
            <a:chOff x="1356771" y="0"/>
            <a:chExt cx="9144000" cy="6858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771" y="0"/>
              <a:ext cx="9144000" cy="6858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5" name="Straight Arrow Connector 4"/>
            <p:cNvCxnSpPr/>
            <p:nvPr/>
          </p:nvCxnSpPr>
          <p:spPr>
            <a:xfrm flipH="1" flipV="1">
              <a:off x="7968208" y="2708920"/>
              <a:ext cx="288032" cy="216024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8418140" y="3429001"/>
              <a:ext cx="0" cy="360039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6816080" y="3429000"/>
              <a:ext cx="288032" cy="216024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921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190">
        <p14:prism isContent="1" isInverted="1"/>
      </p:transition>
    </mc:Choice>
    <mc:Fallback xmlns="">
      <p:transition spd="slow" advTm="461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ChangeArrowheads="1"/>
          </p:cNvSpPr>
          <p:nvPr/>
        </p:nvSpPr>
        <p:spPr bwMode="auto">
          <a:xfrm>
            <a:off x="150284" y="120651"/>
            <a:ext cx="11952816" cy="6596063"/>
          </a:xfrm>
          <a:prstGeom prst="rect">
            <a:avLst/>
          </a:prstGeom>
          <a:solidFill>
            <a:srgbClr val="FFFF99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180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075665"/>
              </p:ext>
            </p:extLst>
          </p:nvPr>
        </p:nvGraphicFramePr>
        <p:xfrm>
          <a:off x="334433" y="244475"/>
          <a:ext cx="8066619" cy="646289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76941"/>
                <a:gridCol w="1147651"/>
                <a:gridCol w="672219"/>
                <a:gridCol w="1536499"/>
                <a:gridCol w="1632529"/>
                <a:gridCol w="960312"/>
                <a:gridCol w="1440468"/>
              </a:tblGrid>
              <a:tr h="428640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</a:t>
                      </a: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-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code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City of collection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Hrs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P-T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LC</a:t>
                      </a:r>
                      <a:r>
                        <a:rPr lang="en-US" sz="1400" b="1" baseline="-250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(µg/ml)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(lower - upper)</a:t>
                      </a:r>
                      <a:r>
                        <a:rPr lang="en-US" sz="1400" b="1" baseline="300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*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LC</a:t>
                      </a:r>
                      <a:r>
                        <a:rPr lang="en-US" sz="1400" b="1" baseline="-250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95</a:t>
                      </a: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(µg/ml)</a:t>
                      </a: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(lower to upper)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X 10</a:t>
                      </a:r>
                      <a:r>
                        <a:rPr lang="en-US" sz="1400" b="1" baseline="300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CFU/µg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Slope ± SE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66841"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Bt-63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Makkah</a:t>
                      </a:r>
                      <a:endParaRPr lang="en-US" sz="1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0.91 (0.7 – 1.07)</a:t>
                      </a:r>
                      <a:r>
                        <a:rPr lang="en-US" sz="1100" b="1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5.51 (4.1 – 8.2)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0.7 ± 0.2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2.1 ± 0.053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541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0.5 (0.41 – 0.58)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1.12 (0.95 – 1.4)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4.72 ± 0.006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66841"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Bt-55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1.7 (1.5 – 1.98)</a:t>
                      </a:r>
                      <a:r>
                        <a:rPr lang="en-US" sz="1100" b="1" baseline="30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7.9 (6.11 – 10.68)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1.95 ± 0.3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2.5 ± 0.059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541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1.06 (0.91 – 1.2)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2.29 (2.5 – 3.8)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3.65 ± 0.21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66841"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Bt-53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1.9 (1.7 – 2.2)</a:t>
                      </a:r>
                      <a:r>
                        <a:rPr lang="en-US" sz="1100" b="1" baseline="30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8.08 (5.8 – 11.7)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1.3 ± 0.4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2.6 ± 0.0011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541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0.72 (0.6 – 0.8)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2.5 (2.08 – 3.6)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2.9 ± 0.0014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66841"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Bt-60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1.9 (1.7 – 2.2)</a:t>
                      </a:r>
                      <a:r>
                        <a:rPr lang="en-US" sz="1100" b="1" baseline="30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5.01 (4.2 – 6.15)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0.13 ± 0.1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4.05 ± 0.002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541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0.94 (0.8 – 1.05)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2.9 (2.5 – 3.8)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3.3 ± 0.09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66841"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Bt-68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2.3 (2.06 – 2.7)</a:t>
                      </a:r>
                      <a:r>
                        <a:rPr lang="en-US" sz="1100" b="1" baseline="30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10.7 (7.8 – 15.7)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1.05 ± 0.3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2.5 ± 0.055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541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1.1 (0.97 – 1.3)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5.4 (4.2 – 7.5)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2.4 ± 0.056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66841"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Bt-42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Jezan</a:t>
                      </a:r>
                      <a:endParaRPr lang="en-US" sz="1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2.5 (2.2 – 2.9)</a:t>
                      </a:r>
                      <a:r>
                        <a:rPr lang="en-US" sz="1100" b="1" baseline="30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15.4 (10.9 – 22.8)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0.93 ± 0.3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2.1 ±0.048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541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1.2 (1.04 – 1.35)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3.07 (2.5 – 3.8)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4.02 ± 0.26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66841"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Bt-44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Jezan</a:t>
                      </a:r>
                      <a:endParaRPr lang="en-US" sz="1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3.03 (2.7 – 3.4)</a:t>
                      </a:r>
                      <a:r>
                        <a:rPr lang="en-US" sz="1100" b="1" baseline="30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d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9.4 (7.7 – 11.6)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0.63 ± 0.4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3.35 ± 0.075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541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2.08 (1.8 – 2.3)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6.12 (5.1 – 7.5)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3.5 ± 0.094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66841"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Bt-29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4.2 (3.5 – 5.0)</a:t>
                      </a:r>
                      <a:r>
                        <a:rPr lang="en-US" sz="1100" b="1" baseline="30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32.6 (22.8 – 47.8)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0.52 ± 0.1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1.8 ± 0.03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541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2.2 (1.8 – 2.7)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14.05 (10.6 – 19.2)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2.05 ± 0.037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66841"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Bt-12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Yanboa</a:t>
                      </a:r>
                      <a:endParaRPr lang="en-US" sz="1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4.6 (4.2 – 5.1)</a:t>
                      </a:r>
                      <a:r>
                        <a:rPr lang="en-US" sz="1100" b="1" baseline="30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9.4 (7.9 – 11.08)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0.53 ± 0.4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5.4 ± 0.005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541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2.4 (2.04 – 2.8)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10.4 (8.01 – 13.9)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2.6 ± 0.06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66841"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Bt-26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4.8 (4.1 – 5.6)</a:t>
                      </a:r>
                      <a:r>
                        <a:rPr lang="en-US" sz="1100" b="1" baseline="30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33.9 (21.8 – 54.5)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4.1 ± 0.7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1.94 ± 0.044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541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1.9 (1.5 – 2.4)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14.6 (10.2 – 22.01)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1.9 ± 0.051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508269"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Bt-15</a:t>
                      </a:r>
                      <a:endParaRPr lang="en-US" sz="1400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Bti-H14 </a:t>
                      </a:r>
                      <a:endParaRPr lang="en-US" sz="14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4.88 (4.2 – 5.4)</a:t>
                      </a:r>
                      <a:r>
                        <a:rPr lang="en-US" sz="1100" b="1" baseline="30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e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21.93 (17.3 – 28.03)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row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4.5 ± 0.3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2.52 ± 0.044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  <a:tr h="2541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2.62 (2.2 – 3.1)</a:t>
                      </a:r>
                      <a:endParaRPr lang="en-US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10.01 (7.8 – 13.2)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2.82 ± 0.092</a:t>
                      </a:r>
                      <a:endParaRPr lang="en-US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61801" marR="61801" marT="0" marB="0" anchor="ctr"/>
                </a:tc>
              </a:tr>
            </a:tbl>
          </a:graphicData>
        </a:graphic>
      </p:graphicFrame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>
          <a:xfrm>
            <a:off x="8924925" y="260648"/>
            <a:ext cx="2694517" cy="648072"/>
          </a:xfrm>
          <a:solidFill>
            <a:srgbClr val="FFFF00"/>
          </a:solidFill>
          <a:ln w="19050">
            <a:solidFill>
              <a:srgbClr val="FF3300"/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altLang="en-US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Bioassay test</a:t>
            </a:r>
            <a:endParaRPr lang="en-US" altLang="en-US" sz="2800" b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2984" y="783755"/>
            <a:ext cx="7888114" cy="5894858"/>
            <a:chOff x="382984" y="783755"/>
            <a:chExt cx="7888114" cy="5894858"/>
          </a:xfrm>
        </p:grpSpPr>
        <p:sp>
          <p:nvSpPr>
            <p:cNvPr id="8" name="Rounded Rectangle 7"/>
            <p:cNvSpPr/>
            <p:nvPr/>
          </p:nvSpPr>
          <p:spPr>
            <a:xfrm>
              <a:off x="382984" y="6108026"/>
              <a:ext cx="7873255" cy="570587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30196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97843" y="783755"/>
              <a:ext cx="7873255" cy="48500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30196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400256" y="1397000"/>
            <a:ext cx="3552561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Toxicity of </a:t>
            </a:r>
            <a:r>
              <a:rPr lang="en-GB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isolates against 3</a:t>
            </a:r>
            <a:r>
              <a:rPr lang="en-GB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larval stage of </a:t>
            </a:r>
            <a:r>
              <a:rPr lang="en-GB" sz="2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Cx</a:t>
            </a:r>
            <a:r>
              <a:rPr lang="en-GB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pepiens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24h post-infection.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subsp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israelensis</a:t>
            </a:r>
            <a:r>
              <a:rPr lang="en-GB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strain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(H14)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 positive control.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8400255" y="3610759"/>
            <a:ext cx="3552561" cy="2554545"/>
          </a:xfrm>
          <a:prstGeom prst="rect">
            <a:avLst/>
          </a:prstGeom>
          <a:solidFill>
            <a:srgbClr val="66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r>
              <a:rPr lang="en-US" alt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KEY; LC</a:t>
            </a:r>
            <a:r>
              <a:rPr lang="en-US" altLang="en-US" sz="1600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r>
              <a:rPr lang="en-US" alt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Lethal concentration (concentration to kills 50% of test organisms); LC</a:t>
            </a:r>
            <a:r>
              <a:rPr lang="en-US" altLang="en-US" sz="1600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</a:t>
            </a:r>
            <a:r>
              <a:rPr lang="en-US" alt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Lethal concentration (concentration to kills 95% of test organisms); CFU= colony forming unit; * significant different compared to the reference positive control </a:t>
            </a:r>
            <a:r>
              <a:rPr lang="en-US" altLang="en-US" sz="16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Bti-</a:t>
            </a:r>
            <a:r>
              <a:rPr lang="en-US" alt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H14 (based on the non-overlapping confidence limits).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0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1464">
        <p14:window dir="vert"/>
      </p:transition>
    </mc:Choice>
    <mc:Fallback xmlns="">
      <p:transition spd="slow" advTm="814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50284" y="120651"/>
            <a:ext cx="11952816" cy="6596063"/>
          </a:xfrm>
          <a:prstGeom prst="rect">
            <a:avLst/>
          </a:prstGeom>
          <a:solidFill>
            <a:srgbClr val="FFFF99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180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755170"/>
              </p:ext>
            </p:extLst>
          </p:nvPr>
        </p:nvGraphicFramePr>
        <p:xfrm>
          <a:off x="191342" y="44624"/>
          <a:ext cx="8064898" cy="657495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880583"/>
                <a:gridCol w="1351667"/>
                <a:gridCol w="1820133"/>
                <a:gridCol w="1800119"/>
                <a:gridCol w="1060268"/>
                <a:gridCol w="1152128"/>
              </a:tblGrid>
              <a:tr h="4044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</a:t>
                      </a: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-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code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City of collection</a:t>
                      </a:r>
                      <a:endParaRPr lang="en-US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LC</a:t>
                      </a:r>
                      <a:r>
                        <a:rPr lang="en-US" sz="1400" b="1" baseline="-25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(µg/ml)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(lower to upper)</a:t>
                      </a:r>
                      <a:endParaRPr lang="en-US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LC95  (µg/ml)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(lower to upper)</a:t>
                      </a:r>
                      <a:endParaRPr lang="en-US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Slope ± SE</a:t>
                      </a:r>
                      <a:endParaRPr lang="en-US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× 10</a:t>
                      </a:r>
                      <a:r>
                        <a:rPr lang="en-US" sz="1400" b="1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CFU/µg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3401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Bt-H14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H14(Reference)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13.33 (11.2-15.9)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63.7 (40.4-102.3)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2.4 ± 0.071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4.5±0.3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3401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Bt-05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Kharj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13.4 (11.07-16.5)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78.5 (46.0-137.0)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2.15 ± 0.0612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1.0±0.1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1851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Bt-07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Asseer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15.0 (12.2-18.8)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90.4 (50.5-166.0)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2.12 ± 0.065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1.0±0.2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3401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Bt-10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Qassim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4.96 (4.41-5.58)*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18.59 (14.6-23.8)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2.9 ± 0.062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1.2±0.3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3401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Bt-11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Younboa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12.3 (10.2-14.8)*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72.6 (43.5-124.25)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2.1 ± 0.057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0.65±0.3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1851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Bt-12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Younboa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9.5 (8.3-10.9)*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41.6 (29.4-59.6)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2.6 ± 0.0613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0.53±0.4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3401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Bt-16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Asser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13.0 (10.6-16.0)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84.2 (47.8-152.6)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2.02 ± 0.0563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0.92±0.3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3401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Bt-17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Hafr-elbaten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22.0 (18.2-26.7)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128.5 (76.4-219.7)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2.14 ± 0.059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8.1±0.4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3401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Bt-26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12.9 (9.9-16.9)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149.7 (64.7-367.2)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1.54 ± 0.0456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4.1±0.7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1851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Bt-27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7.1 (6.1-8.2)*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40.1 (27.3-60.2)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2.2 ± 0.048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5.9±0.4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1851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Bt-28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Makkah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8.6 (7.7-9.6)*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27.5 (22.4-33.9)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3.3 ± 0.073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6.2±0.3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3401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Bt-29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14.4 (12.4-16.73)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49.4 (34.1-72.3)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3.1 ± 0.12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0.52±0.1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1851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Bt-42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Jezan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5.9 (5.2-6.8)*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24.3 (18.9-31.3)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2.7 ± 0.067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0.93±0.3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1851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Bt-44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Jezan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16.1 (13.7-18.9)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91.9 (59.3-144.2)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2.2 ± 0.052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0.63±0.4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3401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Bt-53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13.8 (11.7-16.4)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101.7 (61.3-171-9)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1.9 ± 0.0452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1.3±0.4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1851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Bt-55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4.11 (3.6-4.6)*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14.4 (11.6-18.1)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3.02 ± 0.071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1.95±0.3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3401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Bt-56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11.7 (10.2-13.5)*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43.8 (31.2-62.2)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2.9 ± 0.083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0.15±0.3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1851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Bt-57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7.4 (6.5-8.25)*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26.12 (20.9-32.9)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2.98 ± 0.068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1.27±0.3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1851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Bt-58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5.73 (5.06-6.5)*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24.62 (18.6-32.9)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2.6 ± 0.05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1.24±0.2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1851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Bt-59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10.3 (8.5-12.6)*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84.9 (46.3-161.6)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1.8 ± 0.047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1.28±0.2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1851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Bt-60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14.7 (12.5-17.5)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58.2 (38.1-89.9)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2.75 ± 0.096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0.13±0.1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1851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Bt-63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Makkah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3.9 (3.4-4.4)*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15.7 (12.3-20.3)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2.7 ± 0.063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0.7±0.2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1851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Bt-67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6.9 (5.9-8.2)*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50.6 (31.5-83.4)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1.9 ± 0.045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0.6±0.1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  <a:tr h="3401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Bt-68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5.16 (4.5-5.8)*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21.6 (16.6-28.5)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2.64 ± 0.0564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1.05±0.3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/>
                        <a:cs typeface="Arial"/>
                      </a:endParaRPr>
                    </a:p>
                  </a:txBody>
                  <a:tcPr marL="35304" marR="35304" marT="0" marB="0" anchor="ctr"/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331168" y="482005"/>
            <a:ext cx="7925071" cy="5645198"/>
            <a:chOff x="331168" y="482005"/>
            <a:chExt cx="7925071" cy="5645198"/>
          </a:xfrm>
        </p:grpSpPr>
        <p:sp>
          <p:nvSpPr>
            <p:cNvPr id="6" name="Rounded Rectangle 5"/>
            <p:cNvSpPr/>
            <p:nvPr/>
          </p:nvSpPr>
          <p:spPr>
            <a:xfrm>
              <a:off x="382984" y="5877272"/>
              <a:ext cx="7873255" cy="249931"/>
            </a:xfrm>
            <a:prstGeom prst="roundRect">
              <a:avLst/>
            </a:prstGeom>
            <a:solidFill>
              <a:srgbClr val="FFFF00">
                <a:alpha val="30196"/>
              </a:srgbClr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31168" y="482005"/>
              <a:ext cx="7873255" cy="346670"/>
            </a:xfrm>
            <a:prstGeom prst="roundRect">
              <a:avLst/>
            </a:prstGeom>
            <a:solidFill>
              <a:srgbClr val="FFFF00">
                <a:alpha val="30196"/>
              </a:srgbClr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8924925" y="260648"/>
            <a:ext cx="2694517" cy="648072"/>
          </a:xfrm>
          <a:solidFill>
            <a:srgbClr val="FFFF00"/>
          </a:solidFill>
          <a:ln w="19050">
            <a:solidFill>
              <a:srgbClr val="FF3300"/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altLang="en-US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Bioassay test</a:t>
            </a:r>
            <a:endParaRPr lang="en-US" altLang="en-US" sz="2800" b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56239" y="1397000"/>
            <a:ext cx="3696578" cy="15081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Toxicity of </a:t>
            </a:r>
            <a:r>
              <a:rPr lang="en-GB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isolates against 3</a:t>
            </a:r>
            <a:r>
              <a:rPr lang="en-GB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larval stage of </a:t>
            </a:r>
            <a:r>
              <a:rPr lang="en-GB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An. </a:t>
            </a:r>
            <a:r>
              <a:rPr lang="en-GB" sz="2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gambiae</a:t>
            </a:r>
            <a:r>
              <a:rPr lang="en-GB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24h post-infection.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subsp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israelensis</a:t>
            </a:r>
            <a:r>
              <a:rPr lang="en-GB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strain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(H14)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 positive control.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8256238" y="3061038"/>
            <a:ext cx="3696578" cy="2308324"/>
          </a:xfrm>
          <a:prstGeom prst="rect">
            <a:avLst/>
          </a:prstGeom>
          <a:solidFill>
            <a:srgbClr val="66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r>
              <a:rPr lang="en-US" alt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KEY; LC</a:t>
            </a:r>
            <a:r>
              <a:rPr lang="en-US" altLang="en-US" sz="1600" baseline="-250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r>
              <a:rPr lang="en-US" alt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Lethal concentration (concentration to kills 50% of test organisms); LC</a:t>
            </a:r>
            <a:r>
              <a:rPr lang="en-US" altLang="en-US" sz="1600" baseline="-250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</a:t>
            </a:r>
            <a:r>
              <a:rPr lang="en-US" alt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Lethal concentration (concentration to kills 95% of test organisms); CFU= colony forming unit; * significant different compared to the reference positive control </a:t>
            </a:r>
            <a:r>
              <a:rPr lang="en-US" altLang="en-US" sz="1600" i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Bti-</a:t>
            </a:r>
            <a:r>
              <a:rPr lang="en-US" alt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H14 (based on the non-overlapping confidence limits).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365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198">
        <p14:window dir="vert"/>
      </p:transition>
    </mc:Choice>
    <mc:Fallback xmlns="">
      <p:transition spd="slow" advTm="291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50284" y="120651"/>
            <a:ext cx="11952816" cy="6596063"/>
          </a:xfrm>
          <a:prstGeom prst="rect">
            <a:avLst/>
          </a:prstGeom>
          <a:solidFill>
            <a:srgbClr val="FFFF99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en-US" sz="1800"/>
          </a:p>
        </p:txBody>
      </p:sp>
      <p:sp>
        <p:nvSpPr>
          <p:cNvPr id="8" name="TextBox 7"/>
          <p:cNvSpPr txBox="1"/>
          <p:nvPr/>
        </p:nvSpPr>
        <p:spPr>
          <a:xfrm>
            <a:off x="7824192" y="1397000"/>
            <a:ext cx="4128625" cy="12311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Toxicity of </a:t>
            </a:r>
            <a:r>
              <a:rPr lang="en-GB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isolates against 3</a:t>
            </a:r>
            <a:r>
              <a:rPr lang="en-GB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larval stage of </a:t>
            </a:r>
            <a:r>
              <a:rPr lang="en-GB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Ae. </a:t>
            </a:r>
            <a:r>
              <a:rPr lang="en-GB" sz="20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aegypti</a:t>
            </a:r>
            <a:r>
              <a:rPr lang="en-GB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24h post-infection.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subsp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israelensis</a:t>
            </a:r>
            <a:r>
              <a:rPr lang="en-GB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strain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(H14)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 positive control.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824191" y="3061038"/>
            <a:ext cx="4128625" cy="2062103"/>
          </a:xfrm>
          <a:prstGeom prst="rect">
            <a:avLst/>
          </a:prstGeom>
          <a:solidFill>
            <a:srgbClr val="66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r>
              <a:rPr lang="en-US" alt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KEY; LC</a:t>
            </a:r>
            <a:r>
              <a:rPr lang="en-US" altLang="en-US" sz="1600" baseline="-250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r>
              <a:rPr lang="en-US" alt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Lethal concentration (concentration to kills 50% of test organisms); LC</a:t>
            </a:r>
            <a:r>
              <a:rPr lang="en-US" altLang="en-US" sz="1600" baseline="-250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</a:t>
            </a:r>
            <a:r>
              <a:rPr lang="en-US" alt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Lethal concentration (concentration to kills 95% of test organisms); CFU= colony forming unit; * significant different compared to the reference positive control </a:t>
            </a:r>
            <a:r>
              <a:rPr lang="en-US" altLang="en-US" sz="1600" i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Bti-</a:t>
            </a:r>
            <a:r>
              <a:rPr lang="en-US" altLang="en-US" sz="16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H14 (based on the non-overlapping confidence limits).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8924925" y="260648"/>
            <a:ext cx="2694517" cy="648072"/>
          </a:xfrm>
          <a:solidFill>
            <a:srgbClr val="FFFF00"/>
          </a:solidFill>
          <a:ln w="19050">
            <a:solidFill>
              <a:srgbClr val="FF3300"/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altLang="en-US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Bioassay test</a:t>
            </a:r>
            <a:endParaRPr lang="en-US" altLang="en-US" sz="2800" b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548035"/>
              </p:ext>
            </p:extLst>
          </p:nvPr>
        </p:nvGraphicFramePr>
        <p:xfrm>
          <a:off x="119335" y="44614"/>
          <a:ext cx="7488833" cy="672633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72280"/>
                <a:gridCol w="895873"/>
                <a:gridCol w="720080"/>
                <a:gridCol w="1728192"/>
                <a:gridCol w="1512168"/>
                <a:gridCol w="936104"/>
                <a:gridCol w="1224136"/>
              </a:tblGrid>
              <a:tr h="3399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</a:t>
                      </a: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-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code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City of collection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Hrs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P-T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LC</a:t>
                      </a:r>
                      <a:r>
                        <a:rPr lang="en-US" sz="1400" b="1" baseline="-25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(µg/ml)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(lower to upper)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LC</a:t>
                      </a:r>
                      <a:r>
                        <a:rPr lang="en-US" sz="1400" b="1" baseline="-25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95</a:t>
                      </a: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 (µg/ml)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(lower to upper)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X 10</a:t>
                      </a:r>
                      <a:r>
                        <a:rPr lang="en-US" sz="1400" b="1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CFU/µg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Slope ± SE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Bt-15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B.t.i. (H14) (Reference)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13.02( 11.9-14.2)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28.74(24.4-33.8 )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4.5 ± 0.3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4.78± 0.2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4.1(3.5-4.7 )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15.1( 11.9-19.2)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2.9±0.064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18883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Bt-05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Kharj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1.3(1.2-1.5 )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4.7(3.8-6.05 )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1.0 ± 0.1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3.02±0.0673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0.54(0.43-0.64 )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1.9(1.5-2.5 )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3.06±0.16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Bt-07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Asseer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9.9(9.2-10.7 )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19.37(16.77-22.41 )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1.0 ± 0.2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5.64±0.26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5.71(5.09-6.4 )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15.25(12.5-18.7 )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3.85±0.2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Bt-10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Qassim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3.67(3.03-4.42 )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30.05(20.88-44.65 )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1.2 ± 0.3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1.8±0.034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1.4(1.07-1.75 )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8.8(6.37-12.91 )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2.05±0.059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Bt-11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Yanboa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3.98(3.4-4.6 )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20.3(15.6-26.8 )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0.65 ± 0.3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2.32±0.038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2.01(1.6-2.4 )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11.9(8.6-17.4 )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2.12±0.052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Bt-12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Yanboa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4.79(4.13-5.54 )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14.05(11.32-17.53 )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0.53 ± 0.4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3.52±0.20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1.43(1.15-1.73 )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6.58(5.04-9.03 )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2.52±0.47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Bt-16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Asser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3.88(3.46-4.35 )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14.5(11.3-18.7 )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0.92 ± 0.3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2.9±0.06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1.44(1.3-1.6 )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3.41(2.86-4.16 )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4.4±0.32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103988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Bt-17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Hafr-Elbaten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1.32(1.2-1.5 )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5.8(4.5-8.01 )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8.1 ± 0.4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2.5±0.058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0.58(0.45-0.71 )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2.98(2.35-4.23 )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2.3±0.082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Bt-27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4.58(3.96-5.29 )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21.19(16.45-27.7 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5.9 ± 0.4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2.47±0.043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1.25(0.95-1.58 )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7.5(5.5-10.8 )	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2.11±0.065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Bt-28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Makkah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5.5(4.7-6.4 )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23.3(17.5 31.4)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6.2 ± 0.3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2.62±0.064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20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2.2(1.6-2.8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15.9(11.1-23.9 )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1.9±0.054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6024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Bt-44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Jezan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2.24(1.96-2.56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10.58(7.77-15.26 )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0.63 ± 0.4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2.44±0.052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1.44(0.98-1.31 </a:t>
                      </a:r>
                      <a:r>
                        <a:rPr lang="en-US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5.04(3.97-6.84 )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6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2.55±0.0613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Bt-53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2.23(1.9-2.6 )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11.78(8.0-19.5 )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1.3 ± 0.4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2.3±0.056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122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1.06(0.94-1.2 )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3.93(3.2-5.2 )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2.9±0.062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Bt-60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1.17(1.03-1.32 )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4.81(3.81-6.56 )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0.13 ± 0.1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2.7±0.057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0.41(0.28-0.52 )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2.76(2.09-4.27 )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2.0±0.071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Bt-63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Makkah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1.28(1.12-1.46 )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5.93(4.5-8.4 )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0.7 ± 0.2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2.4±0.053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21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0.7(0.6-0.8 )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2.63(2.14-3.5 )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2.8±0.08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103988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Bt-68</a:t>
                      </a:r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Madinah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24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1.7(1.5-1.9 )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6.7(5.2-9.2 )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1.05 ± 0.3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2.7±0.0603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  <a:tr h="122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48</a:t>
                      </a:r>
                      <a:endParaRPr lang="en-US" sz="12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1.07(0.95-1.2 )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3.7(3.0-4.7 )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3.06±0.069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/>
                        <a:cs typeface="Arial"/>
                      </a:endParaRPr>
                    </a:p>
                  </a:txBody>
                  <a:tcPr marL="29104" marR="29104" marT="0" marB="0" anchor="ctr"/>
                </a:tc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21710" y="482004"/>
            <a:ext cx="7486460" cy="5899324"/>
            <a:chOff x="121710" y="482004"/>
            <a:chExt cx="7486460" cy="5899324"/>
          </a:xfrm>
        </p:grpSpPr>
        <p:sp>
          <p:nvSpPr>
            <p:cNvPr id="5" name="Rounded Rectangle 4"/>
            <p:cNvSpPr/>
            <p:nvPr/>
          </p:nvSpPr>
          <p:spPr>
            <a:xfrm>
              <a:off x="121710" y="5972523"/>
              <a:ext cx="7486460" cy="408805"/>
            </a:xfrm>
            <a:prstGeom prst="roundRect">
              <a:avLst/>
            </a:prstGeom>
            <a:solidFill>
              <a:srgbClr val="00FF00">
                <a:alpha val="30196"/>
              </a:srgbClr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21710" y="482004"/>
              <a:ext cx="7486459" cy="426715"/>
            </a:xfrm>
            <a:prstGeom prst="roundRect">
              <a:avLst/>
            </a:prstGeom>
            <a:solidFill>
              <a:srgbClr val="00FF00">
                <a:alpha val="30196"/>
              </a:srgbClr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38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068">
        <p14:window dir="vert"/>
      </p:transition>
    </mc:Choice>
    <mc:Fallback xmlns="">
      <p:transition spd="slow" advTm="25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9376" y="908720"/>
            <a:ext cx="10945216" cy="52937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800" b="1" spc="5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 isolated 68 native </a:t>
            </a:r>
            <a:r>
              <a:rPr lang="en-US" altLang="en-US" sz="2800" b="1" i="1" spc="50" dirty="0" err="1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Bt</a:t>
            </a:r>
            <a:r>
              <a:rPr lang="en-US" altLang="en-US" sz="2800" b="1" spc="5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isolates, 23 of them are mosquitocidal, and only 8 of them showed higher mosquitocidal activity compared to </a:t>
            </a:r>
            <a:r>
              <a:rPr lang="en-US" altLang="en-US" sz="2800" b="1" i="1" spc="50" dirty="0" err="1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Bti</a:t>
            </a:r>
            <a:r>
              <a:rPr lang="en-US" altLang="en-US" sz="2800" b="1" spc="5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  <a:p>
            <a:pPr marL="457200" indent="-45720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800" b="1" spc="5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These native mosquitocidal </a:t>
            </a:r>
            <a:r>
              <a:rPr lang="en-US" altLang="en-US" sz="2800" b="1" i="1" spc="50" dirty="0" err="1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Bt</a:t>
            </a:r>
            <a:r>
              <a:rPr lang="en-US" altLang="en-US" sz="2800" b="1" spc="5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could be utilized in the battle against mosquito vector in Saudi Arabia and worldwide.</a:t>
            </a:r>
          </a:p>
          <a:p>
            <a:pPr marL="457200" indent="-45720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800" b="1" spc="5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Molecular </a:t>
            </a:r>
            <a:r>
              <a:rPr lang="en-US" altLang="en-US" sz="2800" b="1" spc="50" dirty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characterization of these potentially active isolates and their toxic </a:t>
            </a:r>
            <a:r>
              <a:rPr lang="en-US" altLang="en-US" sz="2800" b="1" spc="50" dirty="0" err="1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parasporal</a:t>
            </a:r>
            <a:r>
              <a:rPr lang="en-US" altLang="en-US" sz="2800" b="1" spc="50" dirty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protein crystals are currently being investigated. </a:t>
            </a:r>
            <a:endParaRPr lang="en-US" altLang="en-US" sz="2800" b="1" spc="50" dirty="0" smtClean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457200" indent="-45720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800" b="1" spc="5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 strongly recommend to </a:t>
            </a:r>
            <a:r>
              <a:rPr lang="en-US" altLang="en-US" sz="2800" b="1" spc="50" dirty="0" err="1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continuou</a:t>
            </a:r>
            <a:r>
              <a:rPr lang="en-US" altLang="en-US" sz="2800" b="1" spc="5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use this eco-friend biocontrol agent in the battle against mosquito vectors.</a:t>
            </a:r>
            <a:endParaRPr lang="en-US" altLang="en-US" sz="2800" b="1" spc="5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9496" y="153505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 and recommendation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6851119"/>
      </p:ext>
    </p:extLst>
  </p:cSld>
  <p:clrMapOvr>
    <a:masterClrMapping/>
  </p:clrMapOvr>
  <p:transition advTm="575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33123" name="Rectangle 3" descr="PICT0232"/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ar-SA" sz="1351"/>
          </a:p>
        </p:txBody>
      </p:sp>
      <p:sp>
        <p:nvSpPr>
          <p:cNvPr id="4" name="Rectangle 3"/>
          <p:cNvSpPr/>
          <p:nvPr/>
        </p:nvSpPr>
        <p:spPr>
          <a:xfrm>
            <a:off x="1524000" y="6072207"/>
            <a:ext cx="9144000" cy="714380"/>
          </a:xfrm>
          <a:prstGeom prst="rect">
            <a:avLst/>
          </a:prstGeom>
          <a:solidFill>
            <a:srgbClr val="D5FFD5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Rectangle 4"/>
          <p:cNvSpPr/>
          <p:nvPr/>
        </p:nvSpPr>
        <p:spPr>
          <a:xfrm>
            <a:off x="1524000" y="71415"/>
            <a:ext cx="9144000" cy="714380"/>
          </a:xfrm>
          <a:prstGeom prst="rect">
            <a:avLst/>
          </a:prstGeom>
          <a:solidFill>
            <a:srgbClr val="D5FFD5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Collaborators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9721" y="6120495"/>
            <a:ext cx="2618024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rtl="0"/>
            <a:r>
              <a:rPr lang="en-GB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Prof. A. </a:t>
            </a:r>
            <a:r>
              <a:rPr lang="en-GB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Alkhalifa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99857" y="6120495"/>
            <a:ext cx="2326278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rtl="0"/>
            <a:r>
              <a:rPr lang="en-GB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Dr. 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A.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Mashaly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52188" y="6120495"/>
            <a:ext cx="2682145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rtl="0"/>
            <a:r>
              <a:rPr lang="en-GB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Dr. 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F.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Almekhlafy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Oval 1"/>
          <p:cNvSpPr/>
          <p:nvPr/>
        </p:nvSpPr>
        <p:spPr>
          <a:xfrm>
            <a:off x="3215680" y="1556792"/>
            <a:ext cx="1800200" cy="21602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80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187">
        <p14:doors dir="vert"/>
      </p:transition>
    </mc:Choice>
    <mc:Fallback xmlns="">
      <p:transition spd="slow" advTm="51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jpg"/>
          <p:cNvPicPr>
            <a:picLocks noChangeAspect="1"/>
          </p:cNvPicPr>
          <p:nvPr/>
        </p:nvPicPr>
        <p:blipFill>
          <a:blip r:embed="rId5" cstate="print"/>
          <a:srcRect t="16173" b="8356"/>
          <a:stretch>
            <a:fillRect/>
          </a:stretch>
        </p:blipFill>
        <p:spPr>
          <a:xfrm>
            <a:off x="1666847" y="928671"/>
            <a:ext cx="8834499" cy="5000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595407" y="6072207"/>
            <a:ext cx="9028051" cy="714380"/>
          </a:xfrm>
          <a:prstGeom prst="rect">
            <a:avLst/>
          </a:prstGeom>
          <a:solidFill>
            <a:srgbClr val="D5FFD5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Rectangle 4"/>
          <p:cNvSpPr/>
          <p:nvPr/>
        </p:nvSpPr>
        <p:spPr>
          <a:xfrm>
            <a:off x="1618133" y="115959"/>
            <a:ext cx="8929719" cy="714380"/>
          </a:xfrm>
          <a:prstGeom prst="rect">
            <a:avLst/>
          </a:prstGeom>
          <a:solidFill>
            <a:srgbClr val="D5FFD5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Collaborators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9720" y="6120495"/>
            <a:ext cx="2930610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rtl="0"/>
            <a:r>
              <a:rPr lang="en-GB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Prof. A. </a:t>
            </a:r>
            <a:r>
              <a:rPr lang="en-GB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Alkedhairy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84579" y="6120495"/>
            <a:ext cx="2698175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rtl="0"/>
            <a:r>
              <a:rPr lang="en-GB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Dr. 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M.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Abul-Sood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96266" y="6120495"/>
            <a:ext cx="2408032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rtl="0"/>
            <a:r>
              <a:rPr lang="en-GB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Mr. 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M. </a:t>
            </a:r>
            <a:r>
              <a:rPr lang="en-US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Mehany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50381" y="868260"/>
            <a:ext cx="1445419" cy="16966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19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725">
        <p14:doors dir="vert"/>
      </p:transition>
    </mc:Choice>
    <mc:Fallback xmlns="">
      <p:transition spd="slow" advTm="27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39953" y="6072207"/>
            <a:ext cx="8929719" cy="714380"/>
          </a:xfrm>
          <a:prstGeom prst="rect">
            <a:avLst/>
          </a:prstGeom>
          <a:solidFill>
            <a:srgbClr val="D5FFD5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3" name="Picture 4" descr="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8334" y="980732"/>
            <a:ext cx="3975620" cy="49667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David Morgan_img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98125" y="980731"/>
            <a:ext cx="3671544" cy="4948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666848" y="142854"/>
            <a:ext cx="8929719" cy="714380"/>
          </a:xfrm>
          <a:prstGeom prst="rect">
            <a:avLst/>
          </a:prstGeom>
          <a:solidFill>
            <a:srgbClr val="D5FFD5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Foreign collaborators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7528" y="6120489"/>
            <a:ext cx="219803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rtl="0"/>
            <a:r>
              <a:rPr lang="en-GB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Dr. F. </a:t>
            </a:r>
            <a:r>
              <a:rPr lang="en-GB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Trepet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90940" y="6120490"/>
            <a:ext cx="3369556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rtl="0"/>
            <a:r>
              <a:rPr lang="en-GB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Prof. 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E. D. Morgan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81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340">
        <p14:doors dir="vert"/>
      </p:transition>
    </mc:Choice>
    <mc:Fallback xmlns="">
      <p:transition spd="slow" advTm="63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PICT0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447928" y="2636912"/>
            <a:ext cx="1008112" cy="122413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18133" y="115959"/>
            <a:ext cx="8929719" cy="714380"/>
          </a:xfrm>
          <a:prstGeom prst="rect">
            <a:avLst/>
          </a:prstGeom>
          <a:solidFill>
            <a:srgbClr val="D5FFD5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Collaborators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119721"/>
      </p:ext>
    </p:extLst>
  </p:cSld>
  <p:clrMapOvr>
    <a:masterClrMapping/>
  </p:clrMapOvr>
  <p:transition advTm="81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5520" y="188640"/>
            <a:ext cx="885698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 rtl="0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376" y="1988840"/>
            <a:ext cx="10945216" cy="2123658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 algn="l" rtl="0">
              <a:buFont typeface="Arial" panose="020B0604020202020204" pitchFamily="34" charset="0"/>
              <a:buChar char="•"/>
            </a:pPr>
            <a:r>
              <a:rPr lang="en-GB" sz="4400" b="1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  <a:r>
              <a:rPr lang="en-GB" sz="4400" b="1" dirty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4400" b="1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rogram at King Saud University,</a:t>
            </a:r>
            <a:r>
              <a:rPr lang="en-US" sz="4400" b="1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dirty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4400" b="1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roject number </a:t>
            </a:r>
            <a:r>
              <a:rPr lang="en-GB" sz="4400" b="1" dirty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(11-MED-1848-02</a:t>
            </a:r>
            <a:r>
              <a:rPr lang="en-GB" sz="4400" b="1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4400" b="1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19536" y="4902259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4800" b="1" spc="50" dirty="0" smtClean="0">
                <a:ln w="11430"/>
                <a:solidFill>
                  <a:srgbClr val="00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very much</a:t>
            </a:r>
            <a:endParaRPr lang="en-US" sz="4800" b="1" spc="50" dirty="0">
              <a:ln w="11430"/>
              <a:solidFill>
                <a:srgbClr val="00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789991"/>
      </p:ext>
    </p:extLst>
  </p:cSld>
  <p:clrMapOvr>
    <a:masterClrMapping/>
  </p:clrMapOvr>
  <p:transition advTm="141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67880" y="1700808"/>
            <a:ext cx="7468280" cy="5039219"/>
          </a:xfrm>
          <a:prstGeom prst="rect">
            <a:avLst/>
          </a:prstGeom>
          <a:solidFill>
            <a:srgbClr val="000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0" y="7"/>
            <a:ext cx="12192000" cy="1628793"/>
          </a:xfrm>
          <a:prstGeom prst="rect">
            <a:avLst/>
          </a:prstGeom>
          <a:gradFill flip="none" rotWithShape="1">
            <a:gsLst>
              <a:gs pos="0">
                <a:srgbClr val="00FF00"/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 sz="1351"/>
          </a:p>
        </p:txBody>
      </p:sp>
      <p:pic>
        <p:nvPicPr>
          <p:cNvPr id="26" name="Picture 25" descr="Mosqui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0175" y="1740703"/>
            <a:ext cx="4454713" cy="5039220"/>
          </a:xfrm>
          <a:prstGeom prst="rect">
            <a:avLst/>
          </a:prstGeom>
          <a:noFill/>
        </p:spPr>
      </p:pic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600657" y="44624"/>
            <a:ext cx="257173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GB" sz="2000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L-Mateen" pitchFamily="2" charset="-78"/>
              </a:rPr>
              <a:t>King Saud University </a:t>
            </a:r>
            <a:r>
              <a:rPr lang="en-GB" sz="2000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L-Mateen" pitchFamily="2" charset="-78"/>
              </a:rPr>
              <a:t>,</a:t>
            </a:r>
          </a:p>
          <a:p>
            <a:pPr algn="l" rtl="0">
              <a:lnSpc>
                <a:spcPct val="150000"/>
              </a:lnSpc>
            </a:pPr>
            <a:r>
              <a:rPr lang="en-GB" sz="2000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L-Mateen" pitchFamily="2" charset="-78"/>
              </a:rPr>
              <a:t>Faculty of </a:t>
            </a:r>
            <a:r>
              <a:rPr lang="en-GB" sz="2000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L-Mateen" pitchFamily="2" charset="-78"/>
              </a:rPr>
              <a:t>Science,</a:t>
            </a:r>
            <a:endParaRPr lang="en-GB" sz="2000" dirty="0">
              <a:ln w="12700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L-Mateen" pitchFamily="2" charset="-78"/>
            </a:endParaRPr>
          </a:p>
          <a:p>
            <a:pPr algn="l" rtl="0">
              <a:lnSpc>
                <a:spcPct val="150000"/>
              </a:lnSpc>
            </a:pPr>
            <a:r>
              <a:rPr lang="en-GB" sz="2000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L-Mateen" pitchFamily="2" charset="-78"/>
              </a:rPr>
              <a:t>Zoology </a:t>
            </a:r>
            <a:r>
              <a:rPr lang="en-GB" sz="2000" dirty="0" smtClean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L-Mateen" pitchFamily="2" charset="-78"/>
              </a:rPr>
              <a:t>Department.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55833" y="2162305"/>
            <a:ext cx="7128792" cy="1554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0"/>
            <a:r>
              <a:rPr lang="en-US" sz="2200" i="1" spc="50" dirty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Bacillus thuringiensis </a:t>
            </a:r>
            <a:r>
              <a:rPr lang="en-US" sz="2200" spc="50" dirty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strains native to Saudi Arabia with enhanced </a:t>
            </a:r>
            <a:r>
              <a:rPr lang="en-US" sz="2200" spc="50" dirty="0" err="1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larvicidal</a:t>
            </a:r>
            <a:r>
              <a:rPr lang="en-US" sz="2200" spc="50" dirty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toxicity against the Rift Valley Fever mosquito vector, </a:t>
            </a:r>
            <a:r>
              <a:rPr lang="en-US" sz="2200" i="1" spc="50" dirty="0" err="1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Aedes</a:t>
            </a:r>
            <a:r>
              <a:rPr lang="en-US" sz="2200" i="1" spc="50" dirty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spc="50" dirty="0" err="1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caspius</a:t>
            </a:r>
            <a:r>
              <a:rPr lang="en-US" sz="2200" spc="50" dirty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5" descr="A02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6000" contrast="30000"/>
          </a:blip>
          <a:srcRect/>
          <a:stretch>
            <a:fillRect/>
          </a:stretch>
        </p:blipFill>
        <p:spPr bwMode="auto">
          <a:xfrm>
            <a:off x="4655840" y="287801"/>
            <a:ext cx="3024336" cy="98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32" descr="FINAL-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12" t="6787" r="14794" b="15534"/>
          <a:stretch/>
        </p:blipFill>
        <p:spPr bwMode="auto">
          <a:xfrm>
            <a:off x="10152858" y="-14484"/>
            <a:ext cx="1982030" cy="1594124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" y="25242"/>
            <a:ext cx="1554398" cy="15543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1383" y="4510861"/>
            <a:ext cx="662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90000"/>
              </a:lnSpc>
              <a:defRPr/>
            </a:pPr>
            <a:r>
              <a:rPr lang="en-US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Ashraf M. Ahmed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Hamdy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I. Hussein, </a:t>
            </a:r>
            <a:r>
              <a:rPr lang="en-GB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Talat</a:t>
            </a:r>
            <a:r>
              <a:rPr lang="en-GB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A. El-</a:t>
            </a:r>
            <a:r>
              <a:rPr lang="en-GB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Kersh</a:t>
            </a:r>
            <a:r>
              <a:rPr lang="en-GB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Yazeed</a:t>
            </a:r>
            <a:r>
              <a:rPr lang="en-GB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A. Al-Sheikh, Fahd A. </a:t>
            </a:r>
            <a:r>
              <a:rPr lang="en-GB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Al-</a:t>
            </a:r>
            <a:r>
              <a:rPr lang="en-GB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Mekhlafi</a:t>
            </a:r>
            <a:endParaRPr lang="en-GB" alt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340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" advClick="0" advTm="5000">
        <p14:flash/>
      </p:transition>
    </mc:Choice>
    <mc:Fallback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368002" y="1844824"/>
            <a:ext cx="6801302" cy="3888432"/>
            <a:chOff x="5368002" y="1844824"/>
            <a:chExt cx="6801302" cy="38884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002" y="1916832"/>
              <a:ext cx="6776669" cy="381642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976320" y="1844824"/>
              <a:ext cx="31929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/>
              <a:r>
                <a:rPr lang="en-US" sz="3200" b="1" i="1" dirty="0">
                  <a:ln>
                    <a:solidFill>
                      <a:srgbClr val="C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Culex mosquitoes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2521478" y="692696"/>
            <a:ext cx="3888432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1"/>
          </a:p>
        </p:txBody>
      </p:sp>
      <p:sp>
        <p:nvSpPr>
          <p:cNvPr id="11" name="Rectangle 10"/>
          <p:cNvSpPr/>
          <p:nvPr/>
        </p:nvSpPr>
        <p:spPr>
          <a:xfrm>
            <a:off x="91573" y="1268760"/>
            <a:ext cx="589999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b="1" i="1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Transmitted by </a:t>
            </a:r>
            <a:r>
              <a:rPr lang="en-US" sz="3200" b="1" i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Culex </a:t>
            </a:r>
            <a:r>
              <a:rPr lang="en-US" sz="3200" b="1" i="1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</a:t>
            </a:r>
            <a:r>
              <a:rPr lang="en-US" sz="3200" b="1" i="1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osquitoes</a:t>
            </a:r>
          </a:p>
          <a:p>
            <a:pPr marL="342900" indent="-342900" algn="l" rtl="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b="1" i="1" dirty="0" err="1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Wuchereria</a:t>
            </a:r>
            <a:r>
              <a:rPr lang="en-US" sz="3200" b="1" i="1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3200" b="1" i="1" dirty="0" err="1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bancrofti</a:t>
            </a:r>
            <a:r>
              <a:rPr lang="en-US" sz="3200" b="1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</a:t>
            </a:r>
            <a:r>
              <a:rPr lang="en-US" sz="3200" b="1" i="1" dirty="0" err="1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Brugia</a:t>
            </a:r>
            <a:r>
              <a:rPr lang="en-US" sz="3200" b="1" i="1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3200" b="1" i="1" dirty="0" err="1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malayi</a:t>
            </a:r>
            <a:r>
              <a:rPr lang="en-US" sz="3200" b="1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or </a:t>
            </a:r>
            <a:r>
              <a:rPr lang="en-US" sz="3200" b="1" i="1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B. </a:t>
            </a:r>
            <a:r>
              <a:rPr lang="en-US" sz="3200" b="1" i="1" dirty="0" err="1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timori</a:t>
            </a:r>
            <a:endParaRPr lang="en-US" sz="3200" b="1" dirty="0">
              <a:ln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342900" indent="-342900" algn="l" rtl="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b="1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Nearly </a:t>
            </a:r>
            <a:r>
              <a:rPr lang="en-US" sz="3200" b="1" dirty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1.4 billion </a:t>
            </a:r>
            <a:r>
              <a:rPr lang="en-US" sz="3200" b="1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people in 73 countries worldwide are threatened by </a:t>
            </a:r>
            <a:r>
              <a:rPr lang="en-US" sz="3200" b="1" dirty="0" err="1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filariasis</a:t>
            </a:r>
            <a:r>
              <a:rPr lang="en-US" sz="3200" b="1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  <a:endParaRPr lang="en-US" sz="3200" b="1" dirty="0">
              <a:ln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342900" indent="-342900" algn="l" rtl="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b="1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Over </a:t>
            </a:r>
            <a:r>
              <a:rPr lang="en-US" sz="3200" b="1" dirty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120 million </a:t>
            </a:r>
            <a:r>
              <a:rPr lang="en-US" sz="3200" b="1" dirty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people are currently </a:t>
            </a:r>
            <a:r>
              <a:rPr lang="en-US" sz="3200" b="1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infected.</a:t>
            </a:r>
            <a:endParaRPr lang="en-US" sz="3200" b="1" dirty="0">
              <a:ln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376" y="-27384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rtl="0"/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Filaria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91567" y="44624"/>
            <a:ext cx="6153105" cy="6768752"/>
            <a:chOff x="5991567" y="44624"/>
            <a:chExt cx="6153105" cy="67687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8248" y="48531"/>
              <a:ext cx="1883580" cy="308586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1568" y="44624"/>
              <a:ext cx="2120655" cy="30897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4472" y="48531"/>
              <a:ext cx="1800200" cy="304375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1567" y="3144407"/>
              <a:ext cx="6153105" cy="366896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9266168" y="3746361"/>
              <a:ext cx="26642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32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Filaria worm</a:t>
              </a:r>
              <a:endPara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7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898">
        <p14:ferris dir="l"/>
      </p:transition>
    </mc:Choice>
    <mc:Fallback xmlns="">
      <p:transition spd="slow" advTm="41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2133600" y="3562351"/>
            <a:ext cx="7620000" cy="153987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/>
            <a:r>
              <a:rPr lang="en-US" sz="4800" kern="10">
                <a:ln w="28575" cap="sq">
                  <a:solidFill>
                    <a:srgbClr val="00FFFF"/>
                  </a:solidFill>
                  <a:round/>
                  <a:headEnd type="none" w="sm" len="sm"/>
                  <a:tailEnd type="none" w="sm" len="sm"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Arial Black"/>
              </a:rPr>
              <a:t>WHO</a:t>
            </a: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117600" y="2133600"/>
            <a:ext cx="9245600" cy="1447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hevro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25400" cap="sq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Arial Black"/>
              </a:rPr>
              <a:t>135-287 millions</a:t>
            </a:r>
            <a:endParaRPr lang="en-US" sz="3600" kern="10" dirty="0">
              <a:ln w="25400" cap="sq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  <a:solidFill>
                <a:srgbClr val="FFFF00"/>
              </a:solidFill>
              <a:latin typeface="Arial Black"/>
            </a:endParaRP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1117600" y="5102225"/>
            <a:ext cx="10058400" cy="14859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hevronInverted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25400" cap="sq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latin typeface="Arial Black"/>
              </a:rPr>
              <a:t>473-789 thousands </a:t>
            </a:r>
            <a:endParaRPr lang="en-US" sz="2800" kern="10" dirty="0">
              <a:ln w="25400" cap="sq">
                <a:solidFill>
                  <a:srgbClr val="0000FF"/>
                </a:solidFill>
                <a:round/>
                <a:headEnd type="none" w="sm" len="sm"/>
                <a:tailEnd type="none" w="sm" len="sm"/>
              </a:ln>
              <a:solidFill>
                <a:srgbClr val="FFFF00"/>
              </a:solidFill>
              <a:latin typeface="Arial Black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431800" y="1700214"/>
            <a:ext cx="112776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alt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Times New Roman" pitchFamily="18" charset="0"/>
              </a:rPr>
              <a:t>Malaria is a major and increasing threat to global health</a:t>
            </a:r>
          </a:p>
        </p:txBody>
      </p:sp>
      <p:pic>
        <p:nvPicPr>
          <p:cNvPr id="9223" name="Picture 7" descr="malar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-73025"/>
            <a:ext cx="11952817" cy="15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5" y="44624"/>
            <a:ext cx="8244110" cy="671334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5246915"/>
      </p:ext>
    </p:extLst>
  </p:cSld>
  <p:clrMapOvr>
    <a:masterClrMapping/>
  </p:clrMapOvr>
  <p:transition advTm="323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219" grpId="0" animBg="1"/>
      <p:bldP spid="9220" grpId="0"/>
      <p:bldP spid="9221" grpId="0"/>
      <p:bldP spid="922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0" y="2060848"/>
            <a:ext cx="4017544" cy="3973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86" y="2259450"/>
            <a:ext cx="4813438" cy="3833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 r="12527"/>
          <a:stretch/>
        </p:blipFill>
        <p:spPr>
          <a:xfrm>
            <a:off x="6601258" y="2036886"/>
            <a:ext cx="5466557" cy="42487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56" y="2041198"/>
            <a:ext cx="5264213" cy="42444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78" y="2241091"/>
            <a:ext cx="5178048" cy="38403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68" y="2190628"/>
            <a:ext cx="5118900" cy="3974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8" r="7007"/>
          <a:stretch/>
        </p:blipFill>
        <p:spPr>
          <a:xfrm>
            <a:off x="6781110" y="2036886"/>
            <a:ext cx="5061383" cy="43956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9376" y="446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 rtl="0"/>
            <a:r>
              <a:rPr lang="en-US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Dengue Fever</a:t>
            </a:r>
            <a:endParaRPr lang="en-US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536" y="692696"/>
            <a:ext cx="928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b="1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Viral disease transmitted by </a:t>
            </a:r>
            <a:r>
              <a:rPr lang="en-GB" sz="2800" b="1" i="1" dirty="0" err="1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Aedes</a:t>
            </a:r>
            <a:r>
              <a:rPr lang="en-GB" sz="2800" b="1" i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i="1" dirty="0" err="1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aegypti</a:t>
            </a:r>
            <a:endParaRPr lang="en-GB" sz="2800" b="1" dirty="0" smtClean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3791744" y="548680"/>
            <a:ext cx="8064896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135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r="10559"/>
          <a:stretch/>
        </p:blipFill>
        <p:spPr>
          <a:xfrm>
            <a:off x="263352" y="2141144"/>
            <a:ext cx="6102693" cy="40445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7408" y="5589240"/>
            <a:ext cx="302872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GB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Aedes</a:t>
            </a:r>
            <a:r>
              <a:rPr lang="en-GB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aegypti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5" y="1276150"/>
            <a:ext cx="6420447" cy="5465218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94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993">
        <p14:ferris dir="l"/>
      </p:transition>
    </mc:Choice>
    <mc:Fallback xmlns="">
      <p:transition spd="slow" advTm="389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43472" y="116632"/>
            <a:ext cx="9505056" cy="6741368"/>
            <a:chOff x="623392" y="476672"/>
            <a:chExt cx="8226390" cy="58065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92" y="3356992"/>
              <a:ext cx="3985706" cy="292622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614" y="476672"/>
              <a:ext cx="3967484" cy="266429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546" y="3356992"/>
              <a:ext cx="4001235" cy="29262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547" y="476672"/>
              <a:ext cx="4001235" cy="2652993"/>
            </a:xfrm>
            <a:prstGeom prst="rect">
              <a:avLst/>
            </a:prstGeom>
          </p:spPr>
        </p:pic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311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">
        <p14:ferris dir="l"/>
      </p:transition>
    </mc:Choice>
    <mc:Fallback xmlns="">
      <p:transition spd="slow" advTm="8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182"/>
            <a:ext cx="12192000" cy="6866182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9336" y="2495"/>
            <a:ext cx="11881320" cy="97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/>
            <a:r>
              <a:rPr lang="en-GB" sz="4000" dirty="0" smtClean="0">
                <a:ln w="11430"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Immuno-</a:t>
            </a:r>
            <a:r>
              <a:rPr lang="en-GB" sz="4000" dirty="0">
                <a:ln w="11430"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C</a:t>
            </a:r>
            <a:r>
              <a:rPr lang="en-GB" sz="4000" dirty="0" smtClean="0">
                <a:ln w="11430"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ontrol Strategy of Mosquito-borne </a:t>
            </a:r>
            <a:r>
              <a:rPr lang="en-GB" sz="4000" dirty="0">
                <a:ln w="11430"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</a:t>
            </a:r>
            <a:r>
              <a:rPr lang="en-GB" sz="4000" dirty="0" smtClean="0">
                <a:ln w="11430"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iseases</a:t>
            </a:r>
            <a:endParaRPr lang="en-US" sz="2800" i="1" dirty="0">
              <a:ln w="11430">
                <a:solidFill>
                  <a:srgbClr val="C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730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72">
        <p14:window dir="vert"/>
      </p:transition>
    </mc:Choice>
    <mc:Fallback xmlns="">
      <p:transition spd="slow" advTm="37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667110" y="5214950"/>
            <a:ext cx="5093188" cy="87834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pc="51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C) Bio-control</a:t>
            </a:r>
            <a:endParaRPr lang="en-US" sz="4400" b="1" spc="51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0" name="Picture 13" descr="mosqui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40239" y="3644906"/>
            <a:ext cx="3600451" cy="2932113"/>
          </a:xfrm>
          <a:prstGeom prst="rect">
            <a:avLst/>
          </a:prstGeom>
          <a:noFill/>
        </p:spPr>
      </p:pic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4440243" y="3716342"/>
            <a:ext cx="3024187" cy="1584325"/>
          </a:xfrm>
          <a:prstGeom prst="ellipse">
            <a:avLst/>
          </a:prstGeom>
          <a:solidFill>
            <a:srgbClr val="0000FF"/>
          </a:solidFill>
          <a:ln w="2857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GB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Susceptible</a:t>
            </a: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4440243" y="3716342"/>
            <a:ext cx="3024187" cy="1584325"/>
          </a:xfrm>
          <a:prstGeom prst="ellipse">
            <a:avLst/>
          </a:prstGeom>
          <a:solidFill>
            <a:srgbClr val="0000FF"/>
          </a:solidFill>
          <a:ln w="2857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en-GB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Refractory</a:t>
            </a: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" name="Picture 9" descr="Pam 3 mel"/>
          <p:cNvPicPr>
            <a:picLocks noChangeAspect="1" noChangeArrowheads="1"/>
          </p:cNvPicPr>
          <p:nvPr/>
        </p:nvPicPr>
        <p:blipFill>
          <a:blip r:embed="rId7" cstate="print">
            <a:lum contrast="30000"/>
          </a:blip>
          <a:srcRect/>
          <a:stretch>
            <a:fillRect/>
          </a:stretch>
        </p:blipFill>
        <p:spPr bwMode="auto">
          <a:xfrm>
            <a:off x="6311905" y="49217"/>
            <a:ext cx="4244975" cy="339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4" name="Picture 10" descr="Pam 2"/>
          <p:cNvPicPr>
            <a:picLocks noChangeAspect="1" noChangeArrowheads="1"/>
          </p:cNvPicPr>
          <p:nvPr/>
        </p:nvPicPr>
        <p:blipFill>
          <a:blip r:embed="rId8" cstate="print">
            <a:lum bright="-6000" contrast="72000"/>
          </a:blip>
          <a:srcRect/>
          <a:stretch>
            <a:fillRect/>
          </a:stretch>
        </p:blipFill>
        <p:spPr bwMode="auto">
          <a:xfrm>
            <a:off x="1774831" y="49213"/>
            <a:ext cx="4321175" cy="345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2711624" y="3786190"/>
            <a:ext cx="7272808" cy="86694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pc="51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B) Mosquito </a:t>
            </a:r>
            <a:r>
              <a:rPr lang="en-US" sz="4400" b="1" spc="51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Transgenesis</a:t>
            </a:r>
            <a:endParaRPr lang="en-US" sz="4400" b="1" spc="51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59496" y="2285994"/>
            <a:ext cx="9217024" cy="92698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pc="51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A) Immuno-control</a:t>
            </a:r>
            <a:endParaRPr lang="en-US" sz="6000" b="1" spc="51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47528" y="357169"/>
            <a:ext cx="8496944" cy="1146205"/>
          </a:xfrm>
          <a:prstGeom prst="round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Malaria Control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5" name="Picture 11" descr="gut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67808" y="3786191"/>
            <a:ext cx="3456384" cy="2120869"/>
          </a:xfrm>
          <a:prstGeom prst="rect">
            <a:avLst/>
          </a:prstGeom>
          <a:solidFill>
            <a:srgbClr val="00FFFF"/>
          </a:solidFill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095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81316">
        <p14:prism isContent="1" isInverted="1"/>
      </p:transition>
    </mc:Choice>
    <mc:Fallback xmlns="">
      <p:transition spd="slow" advTm="813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00196 -0.28426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10731E-6 L -0.25972 -0.29394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0" y="-1470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7.40056E-7 L 0.32292 -0.31452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0" y="-1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2 0.09398 L 0.00195 0.4826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1942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39 0.08789 L 0.00417 0.4863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1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0.03238 L 0.02274 -0.37442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-2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7" grpId="0" animBg="1"/>
      <p:bldP spid="7" grpId="1" animBg="1"/>
      <p:bldP spid="6" grpId="0" animBg="1"/>
      <p:bldP spid="6" grpId="1" animBg="1"/>
      <p:bldP spid="6" grpId="2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2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4.4|1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7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5"/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9.6|21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8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7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5.4|11.2|14.2"/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2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2|8.7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2.6|2.1|1.5|3.4|1.8|2.1|2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45138</TotalTime>
  <Words>2089</Words>
  <Application>Microsoft Office PowerPoint</Application>
  <PresentationFormat>Custom</PresentationFormat>
  <Paragraphs>559</Paragraphs>
  <Slides>29</Slides>
  <Notes>1</Notes>
  <HiddenSlides>0</HiddenSlides>
  <MMClips>28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Custom Design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these would be introduced into the wild (Field Release)? </vt:lpstr>
      <vt:lpstr>PowerPoint Presentation</vt:lpstr>
      <vt:lpstr>Targeted mosauitocidal bacteria</vt:lpstr>
      <vt:lpstr>PowerPoint Presentation</vt:lpstr>
      <vt:lpstr>PowerPoint Presentation</vt:lpstr>
      <vt:lpstr>PowerPoint Presentation</vt:lpstr>
      <vt:lpstr>Bioassay test</vt:lpstr>
      <vt:lpstr>Bioassay test</vt:lpstr>
      <vt:lpstr>Bioassay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or nurture in mosquito resistance to malaria</dc:title>
  <dc:creator>كلية العوم</dc:creator>
  <cp:lastModifiedBy>Shabaaz baig</cp:lastModifiedBy>
  <cp:revision>1202</cp:revision>
  <dcterms:created xsi:type="dcterms:W3CDTF">2013-02-12T04:54:42Z</dcterms:created>
  <dcterms:modified xsi:type="dcterms:W3CDTF">2015-09-02T12:52:21Z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Promotion presentation</vt:lpwstr>
  </property>
  <property fmtid="{D5CDD505-2E9C-101B-9397-08002B2CF9AE}" pid="4" name="ArticulateGUID">
    <vt:lpwstr>3F862A69-B2A7-4BAB-9E96-066A3F051B69</vt:lpwstr>
  </property>
  <property fmtid="{D5CDD505-2E9C-101B-9397-08002B2CF9AE}" pid="5" name="ArticulateProjectFull">
    <vt:lpwstr>C:\Ashraf\D\Ashraf 1\Conferences\International\Spain\August\Ashraf\Presentation\Main-Presentation4.ppta</vt:lpwstr>
  </property>
</Properties>
</file>