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02" r:id="rId2"/>
    <p:sldId id="410" r:id="rId3"/>
    <p:sldId id="263" r:id="rId4"/>
    <p:sldId id="413" r:id="rId5"/>
    <p:sldId id="412" r:id="rId6"/>
    <p:sldId id="322" r:id="rId7"/>
    <p:sldId id="352" r:id="rId8"/>
    <p:sldId id="414" r:id="rId9"/>
    <p:sldId id="353" r:id="rId10"/>
    <p:sldId id="415" r:id="rId11"/>
    <p:sldId id="393" r:id="rId12"/>
    <p:sldId id="416" r:id="rId13"/>
    <p:sldId id="417" r:id="rId14"/>
    <p:sldId id="418" r:id="rId15"/>
    <p:sldId id="419" r:id="rId16"/>
    <p:sldId id="400" r:id="rId17"/>
    <p:sldId id="403" r:id="rId18"/>
    <p:sldId id="420" r:id="rId19"/>
    <p:sldId id="422" r:id="rId20"/>
    <p:sldId id="313" r:id="rId21"/>
    <p:sldId id="42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C78C"/>
    <a:srgbClr val="00C99E"/>
    <a:srgbClr val="008080"/>
    <a:srgbClr val="078C2B"/>
    <a:srgbClr val="078C35"/>
    <a:srgbClr val="005D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6" d="100"/>
          <a:sy n="86" d="100"/>
        </p:scale>
        <p:origin x="87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0735A-25BE-4EF5-8701-1D65163612A0}" type="datetimeFigureOut">
              <a:rPr lang="en-US" smtClean="0"/>
              <a:pPr/>
              <a:t>7/28/2015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6CA3E-3250-4691-A8D0-912D86119745}" type="slidenum">
              <a:rPr lang="en-US" smtClean="0"/>
              <a:pPr/>
              <a:t>‹#›</a:t>
            </a:fld>
            <a:endParaRPr lang="en-US"/>
          </a:p>
        </p:txBody>
      </p:sp>
    </p:spTree>
    <p:extLst>
      <p:ext uri="{BB962C8B-B14F-4D97-AF65-F5344CB8AC3E}">
        <p14:creationId xmlns:p14="http://schemas.microsoft.com/office/powerpoint/2010/main" val="262193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3C819C-D411-483D-8EAC-CA0057FB3A14}"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2186113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10</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VSD: Ventricular </a:t>
            </a:r>
            <a:r>
              <a:rPr lang="en-US" sz="1200" kern="1200" dirty="0" err="1" smtClean="0">
                <a:solidFill>
                  <a:schemeClr val="tx1"/>
                </a:solidFill>
                <a:effectLst/>
                <a:latin typeface="+mn-lt"/>
                <a:ea typeface="+mn-ea"/>
                <a:cs typeface="+mn-cs"/>
              </a:rPr>
              <a:t>Septal</a:t>
            </a:r>
            <a:r>
              <a:rPr lang="en-US" sz="1200" kern="1200" dirty="0" smtClean="0">
                <a:solidFill>
                  <a:schemeClr val="tx1"/>
                </a:solidFill>
                <a:effectLst/>
                <a:latin typeface="+mn-lt"/>
                <a:ea typeface="+mn-ea"/>
                <a:cs typeface="+mn-cs"/>
              </a:rPr>
              <a:t> Defect, </a:t>
            </a: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11</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12</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DS: down syndrome</a:t>
            </a: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13</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14</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Impact on Family Scale</a:t>
            </a: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15</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16</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however most, if not all, studies by research institutes and universities are in English in the Arab world</a:t>
            </a: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17</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Hospital based studies verses will often report a higher prevalence than community based studies due to the higher relative frequency of VSD, the most common type of CHD, which often closes spontaneously in early childhood and would not be detected in most studies outside of the hospital.</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Some studies excluded structural abnormalities that were not of functional significance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Echocardiography was used in all studies in Saudi Arabia but was not available in older international studies.</a:t>
            </a: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18</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19</a:t>
            </a:fld>
            <a:endParaRPr lang="en-US"/>
          </a:p>
        </p:txBody>
      </p:sp>
    </p:spTree>
    <p:extLst>
      <p:ext uri="{BB962C8B-B14F-4D97-AF65-F5344CB8AC3E}">
        <p14:creationId xmlns:p14="http://schemas.microsoft.com/office/powerpoint/2010/main" val="3158229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3C819C-D411-483D-8EAC-CA0057FB3A14}"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2558251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that are aimed at tackling such determinants</a:t>
            </a:r>
          </a:p>
          <a:p>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20</a:t>
            </a:fld>
            <a:endParaRPr lang="en-US"/>
          </a:p>
        </p:txBody>
      </p:sp>
    </p:spTree>
    <p:extLst>
      <p:ext uri="{BB962C8B-B14F-4D97-AF65-F5344CB8AC3E}">
        <p14:creationId xmlns:p14="http://schemas.microsoft.com/office/powerpoint/2010/main" val="136728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As reported that </a:t>
            </a:r>
            <a:endParaRPr lang="en-US" dirty="0" smtClean="0"/>
          </a:p>
        </p:txBody>
      </p:sp>
      <p:sp>
        <p:nvSpPr>
          <p:cNvPr id="4" name="Slide Number Placeholder 3"/>
          <p:cNvSpPr>
            <a:spLocks noGrp="1"/>
          </p:cNvSpPr>
          <p:nvPr>
            <p:ph type="sldNum" sz="quarter" idx="10"/>
          </p:nvPr>
        </p:nvSpPr>
        <p:spPr/>
        <p:txBody>
          <a:bodyPr/>
          <a:lstStyle/>
          <a:p>
            <a:fld id="{9896CA3E-3250-4691-A8D0-912D86119745}" type="slidenum">
              <a:rPr lang="en-US" smtClean="0"/>
              <a:pPr/>
              <a:t>3</a:t>
            </a:fld>
            <a:endParaRPr lang="en-US"/>
          </a:p>
        </p:txBody>
      </p:sp>
    </p:spTree>
    <p:extLst>
      <p:ext uri="{BB962C8B-B14F-4D97-AF65-F5344CB8AC3E}">
        <p14:creationId xmlns:p14="http://schemas.microsoft.com/office/powerpoint/2010/main" val="169817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As reported that </a:t>
            </a:r>
            <a:endParaRPr lang="en-US" dirty="0" smtClean="0"/>
          </a:p>
        </p:txBody>
      </p:sp>
      <p:sp>
        <p:nvSpPr>
          <p:cNvPr id="4" name="Slide Number Placeholder 3"/>
          <p:cNvSpPr>
            <a:spLocks noGrp="1"/>
          </p:cNvSpPr>
          <p:nvPr>
            <p:ph type="sldNum" sz="quarter" idx="10"/>
          </p:nvPr>
        </p:nvSpPr>
        <p:spPr/>
        <p:txBody>
          <a:bodyPr/>
          <a:lstStyle/>
          <a:p>
            <a:fld id="{9896CA3E-3250-4691-A8D0-912D86119745}" type="slidenum">
              <a:rPr lang="en-US" smtClean="0"/>
              <a:pPr/>
              <a:t>4</a:t>
            </a:fld>
            <a:endParaRPr lang="en-US"/>
          </a:p>
        </p:txBody>
      </p:sp>
    </p:spTree>
    <p:extLst>
      <p:ext uri="{BB962C8B-B14F-4D97-AF65-F5344CB8AC3E}">
        <p14:creationId xmlns:p14="http://schemas.microsoft.com/office/powerpoint/2010/main" val="13828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As reported that </a:t>
            </a:r>
            <a:endParaRPr lang="en-US" dirty="0" smtClean="0"/>
          </a:p>
        </p:txBody>
      </p:sp>
      <p:sp>
        <p:nvSpPr>
          <p:cNvPr id="4" name="Slide Number Placeholder 3"/>
          <p:cNvSpPr>
            <a:spLocks noGrp="1"/>
          </p:cNvSpPr>
          <p:nvPr>
            <p:ph type="sldNum" sz="quarter" idx="10"/>
          </p:nvPr>
        </p:nvSpPr>
        <p:spPr/>
        <p:txBody>
          <a:bodyPr/>
          <a:lstStyle/>
          <a:p>
            <a:fld id="{9896CA3E-3250-4691-A8D0-912D86119745}" type="slidenum">
              <a:rPr lang="en-US" smtClean="0"/>
              <a:pPr/>
              <a:t>5</a:t>
            </a:fld>
            <a:endParaRPr lang="en-US"/>
          </a:p>
        </p:txBody>
      </p:sp>
    </p:spTree>
    <p:extLst>
      <p:ext uri="{BB962C8B-B14F-4D97-AF65-F5344CB8AC3E}">
        <p14:creationId xmlns:p14="http://schemas.microsoft.com/office/powerpoint/2010/main" val="2409386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9896CA3E-3250-4691-A8D0-912D86119745}" type="slidenum">
              <a:rPr lang="en-US" smtClean="0"/>
              <a:pPr/>
              <a:t>6</a:t>
            </a:fld>
            <a:endParaRPr lang="en-US"/>
          </a:p>
        </p:txBody>
      </p:sp>
    </p:spTree>
    <p:extLst>
      <p:ext uri="{BB962C8B-B14F-4D97-AF65-F5344CB8AC3E}">
        <p14:creationId xmlns:p14="http://schemas.microsoft.com/office/powerpoint/2010/main" val="747528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trends are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7</a:t>
            </a:fld>
            <a:endParaRPr lang="en-US"/>
          </a:p>
        </p:txBody>
      </p:sp>
    </p:spTree>
    <p:extLst>
      <p:ext uri="{BB962C8B-B14F-4D97-AF65-F5344CB8AC3E}">
        <p14:creationId xmlns:p14="http://schemas.microsoft.com/office/powerpoint/2010/main" val="1001422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trends are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8</a:t>
            </a:fld>
            <a:endParaRPr lang="en-US"/>
          </a:p>
        </p:txBody>
      </p:sp>
    </p:spTree>
    <p:extLst>
      <p:ext uri="{BB962C8B-B14F-4D97-AF65-F5344CB8AC3E}">
        <p14:creationId xmlns:p14="http://schemas.microsoft.com/office/powerpoint/2010/main" val="1001422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6CA3E-3250-4691-A8D0-912D86119745}" type="slidenum">
              <a:rPr lang="en-US" smtClean="0"/>
              <a:pPr/>
              <a:t>9</a:t>
            </a:fld>
            <a:endParaRPr lang="en-US"/>
          </a:p>
        </p:txBody>
      </p:sp>
    </p:spTree>
    <p:extLst>
      <p:ext uri="{BB962C8B-B14F-4D97-AF65-F5344CB8AC3E}">
        <p14:creationId xmlns:p14="http://schemas.microsoft.com/office/powerpoint/2010/main" val="315822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3E38B0-24A1-457C-BD4B-B8D1ABBADE04}" type="datetime1">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B201D-5DE0-4560-BCAA-5A85D17128C3}" type="datetime1">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3DCDA-A84A-4EEF-8BA9-A82F6CE23FDD}" type="datetime1">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B9FA8C-0BFD-462D-A68C-BF625F0CFC88}" type="datetime1">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0485F-FEB7-4F4F-964F-D774C407622E}" type="datetime1">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7441F-2359-4991-86B4-3E5306DE50E2}" type="datetime1">
              <a:rPr lang="en-US" smtClean="0"/>
              <a:pPr/>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59B609-A764-455D-8D7E-95D2E9A8B387}" type="datetime1">
              <a:rPr lang="en-US" smtClean="0"/>
              <a:pPr/>
              <a:t>7/28/2015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AB2805-45FE-4783-B6A8-213496F0634D}" type="datetime1">
              <a:rPr lang="en-US" smtClean="0"/>
              <a:pPr/>
              <a:t>7/28/2015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4F1AE-F35C-457D-94C3-2B2760B12031}" type="datetime1">
              <a:rPr lang="en-US" smtClean="0"/>
              <a:pPr/>
              <a:t>7/28/2015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9B030-0D37-412B-9D10-7CD4ECE670D8}" type="datetime1">
              <a:rPr lang="en-US" smtClean="0"/>
              <a:pPr/>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1A7C1-AD0F-42C4-AA3F-005A2D14A739}" type="datetime1">
              <a:rPr lang="en-US" smtClean="0"/>
              <a:pPr/>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247BF-7A41-4E61-96FB-074176E231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69061-65D8-4597-947B-6F8B0D2093A1}" type="datetime1">
              <a:rPr lang="en-US" smtClean="0"/>
              <a:pPr/>
              <a:t>7/28/2015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247BF-7A41-4E61-96FB-074176E231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3657600"/>
            <a:ext cx="8343900" cy="1752600"/>
          </a:xfrm>
        </p:spPr>
        <p:txBody>
          <a:bodyPr>
            <a:normAutofit fontScale="90000"/>
          </a:bodyPr>
          <a:lstStyle/>
          <a:p>
            <a:r>
              <a:rPr lang="en-US" dirty="0"/>
              <a:t>The Epidemiology of </a:t>
            </a:r>
            <a:r>
              <a:rPr lang="en-US" dirty="0" smtClean="0"/>
              <a:t>Congenital Heart </a:t>
            </a:r>
            <a:r>
              <a:rPr lang="en-US" dirty="0"/>
              <a:t>Disease in Saudi Arabia: A Systematic </a:t>
            </a:r>
            <a:r>
              <a:rPr lang="en-US" dirty="0" smtClean="0"/>
              <a:t>Review</a:t>
            </a:r>
            <a:r>
              <a:rPr lang="en-US" dirty="0"/>
              <a:t/>
            </a:r>
            <a:br>
              <a:rPr lang="en-US" dirty="0"/>
            </a:br>
            <a:r>
              <a:rPr lang="en-US" dirty="0" smtClean="0"/>
              <a:t> </a:t>
            </a:r>
            <a:r>
              <a:rPr lang="en-US" dirty="0"/>
              <a:t/>
            </a:r>
            <a:br>
              <a:rPr lang="en-US" dirty="0"/>
            </a:br>
            <a:r>
              <a:rPr lang="en-US" dirty="0"/>
              <a:t> </a:t>
            </a:r>
          </a:p>
        </p:txBody>
      </p:sp>
      <p:sp>
        <p:nvSpPr>
          <p:cNvPr id="7172" name="Subtitle 2"/>
          <p:cNvSpPr>
            <a:spLocks noGrp="1"/>
          </p:cNvSpPr>
          <p:nvPr>
            <p:ph type="subTitle" idx="1"/>
          </p:nvPr>
        </p:nvSpPr>
        <p:spPr>
          <a:xfrm>
            <a:off x="2286000" y="5410200"/>
            <a:ext cx="6172200" cy="1166813"/>
          </a:xfrm>
        </p:spPr>
        <p:txBody>
          <a:bodyPr>
            <a:normAutofit/>
          </a:bodyPr>
          <a:lstStyle/>
          <a:p>
            <a:pPr eaLnBrk="1" hangingPunct="1"/>
            <a:endParaRPr lang="en-US" dirty="0" smtClean="0"/>
          </a:p>
          <a:p>
            <a:pPr eaLnBrk="1" hangingPunct="1"/>
            <a:endParaRPr lang="en-US" dirty="0" smtClean="0"/>
          </a:p>
        </p:txBody>
      </p:sp>
      <p:sp>
        <p:nvSpPr>
          <p:cNvPr id="3" name="TextBox 2"/>
          <p:cNvSpPr txBox="1"/>
          <p:nvPr/>
        </p:nvSpPr>
        <p:spPr>
          <a:xfrm>
            <a:off x="5791200" y="5103674"/>
            <a:ext cx="3352800" cy="1754326"/>
          </a:xfrm>
          <a:prstGeom prst="rect">
            <a:avLst/>
          </a:prstGeom>
          <a:noFill/>
        </p:spPr>
        <p:txBody>
          <a:bodyPr wrap="square" rtlCol="0">
            <a:spAutoFit/>
          </a:bodyPr>
          <a:lstStyle/>
          <a:p>
            <a:r>
              <a:rPr lang="en-US" b="1" dirty="0" smtClean="0"/>
              <a:t>Authors</a:t>
            </a:r>
          </a:p>
          <a:p>
            <a:r>
              <a:rPr lang="en-US" i="1" dirty="0" err="1" smtClean="0"/>
              <a:t>Amirah</a:t>
            </a:r>
            <a:r>
              <a:rPr lang="en-US" i="1" dirty="0" smtClean="0"/>
              <a:t> </a:t>
            </a:r>
            <a:r>
              <a:rPr lang="en-US" i="1" dirty="0"/>
              <a:t>M </a:t>
            </a:r>
            <a:r>
              <a:rPr lang="en-US" i="1" dirty="0" err="1" smtClean="0"/>
              <a:t>Alenezi</a:t>
            </a:r>
            <a:endParaRPr lang="en-US" i="1" dirty="0" smtClean="0"/>
          </a:p>
          <a:p>
            <a:r>
              <a:rPr lang="en-US" i="1" dirty="0" smtClean="0"/>
              <a:t>Nada </a:t>
            </a:r>
            <a:r>
              <a:rPr lang="en-US" i="1" dirty="0"/>
              <a:t>M </a:t>
            </a:r>
            <a:r>
              <a:rPr lang="en-US" i="1" dirty="0" err="1" smtClean="0"/>
              <a:t>AlBwardi</a:t>
            </a:r>
            <a:endParaRPr lang="en-US" i="1" dirty="0" smtClean="0"/>
          </a:p>
          <a:p>
            <a:r>
              <a:rPr lang="en-US" i="1" dirty="0" smtClean="0"/>
              <a:t>Anna </a:t>
            </a:r>
            <a:r>
              <a:rPr lang="en-US" i="1" dirty="0"/>
              <a:t>Ali </a:t>
            </a:r>
            <a:endParaRPr lang="en-US" i="1" dirty="0" smtClean="0"/>
          </a:p>
          <a:p>
            <a:r>
              <a:rPr lang="en-US" i="1" err="1" smtClean="0"/>
              <a:t>Mowafa</a:t>
            </a:r>
            <a:r>
              <a:rPr lang="en-US" i="1" smtClean="0"/>
              <a:t> </a:t>
            </a:r>
            <a:r>
              <a:rPr lang="en-US" i="1" smtClean="0"/>
              <a:t>Househ </a:t>
            </a:r>
            <a:endParaRPr lang="en-US" i="1" dirty="0" smtClean="0"/>
          </a:p>
          <a:p>
            <a:r>
              <a:rPr lang="en-US" i="1" smtClean="0"/>
              <a:t>Ashraf </a:t>
            </a:r>
            <a:r>
              <a:rPr lang="en-US" i="1" smtClean="0"/>
              <a:t>El-Metwally</a:t>
            </a:r>
            <a:endParaRPr lang="en-US" dirty="0"/>
          </a:p>
        </p:txBody>
      </p:sp>
      <p:sp>
        <p:nvSpPr>
          <p:cNvPr id="4" name="AutoShape 2" descr="Image result for congenital heart diseas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7937"/>
            <a:ext cx="3505200" cy="3068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6043"/>
            <a:ext cx="990600" cy="1030757"/>
          </a:xfrm>
          <a:prstGeom prst="rect">
            <a:avLst/>
          </a:prstGeom>
        </p:spPr>
      </p:pic>
    </p:spTree>
    <p:extLst>
      <p:ext uri="{BB962C8B-B14F-4D97-AF65-F5344CB8AC3E}">
        <p14:creationId xmlns:p14="http://schemas.microsoft.com/office/powerpoint/2010/main" val="258283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10</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Results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6" name="TextBox 5"/>
          <p:cNvSpPr txBox="1"/>
          <p:nvPr/>
        </p:nvSpPr>
        <p:spPr>
          <a:xfrm>
            <a:off x="381000" y="1002268"/>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Prevalence Studies </a:t>
            </a:r>
          </a:p>
        </p:txBody>
      </p:sp>
      <p:sp>
        <p:nvSpPr>
          <p:cNvPr id="7" name="Rounded Rectangle 6"/>
          <p:cNvSpPr/>
          <p:nvPr/>
        </p:nvSpPr>
        <p:spPr>
          <a:xfrm>
            <a:off x="304800" y="1524000"/>
            <a:ext cx="8534400" cy="5105401"/>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Wingdings" pitchFamily="2" charset="2"/>
              <a:buChar char="ü"/>
            </a:pPr>
            <a:endParaRPr lang="en-US" sz="2400" dirty="0" smtClean="0">
              <a:solidFill>
                <a:schemeClr val="tx1"/>
              </a:solidFill>
            </a:endParaRPr>
          </a:p>
          <a:p>
            <a:pPr marL="342900" lvl="0" indent="-342900">
              <a:buFont typeface="Wingdings" pitchFamily="2" charset="2"/>
              <a:buChar char="ü"/>
            </a:pPr>
            <a:endParaRPr lang="en-US" sz="2400" dirty="0">
              <a:solidFill>
                <a:schemeClr val="tx1"/>
              </a:solidFill>
            </a:endParaRPr>
          </a:p>
          <a:p>
            <a:pPr marL="800100" lvl="1" indent="-342900">
              <a:buFont typeface="Wingdings" pitchFamily="2" charset="2"/>
              <a:buChar char="ü"/>
            </a:pPr>
            <a:r>
              <a:rPr lang="en-US" sz="2400" smtClean="0">
                <a:solidFill>
                  <a:schemeClr val="tx1"/>
                </a:solidFill>
              </a:rPr>
              <a:t>Greer </a:t>
            </a:r>
            <a:r>
              <a:rPr lang="en-US" sz="2400" dirty="0" smtClean="0">
                <a:solidFill>
                  <a:schemeClr val="tx1"/>
                </a:solidFill>
              </a:rPr>
              <a:t>W et al </a:t>
            </a:r>
            <a:r>
              <a:rPr lang="en-US" sz="2400" dirty="0" smtClean="0">
                <a:solidFill>
                  <a:schemeClr val="tx1"/>
                </a:solidFill>
              </a:rPr>
              <a:t>in 2005</a:t>
            </a:r>
            <a:r>
              <a:rPr lang="en-US" sz="2400" dirty="0" smtClean="0">
                <a:solidFill>
                  <a:schemeClr val="tx1"/>
                </a:solidFill>
              </a:rPr>
              <a:t>: Southwestern </a:t>
            </a:r>
            <a:r>
              <a:rPr lang="en-US" sz="2400" dirty="0">
                <a:solidFill>
                  <a:schemeClr val="tx1"/>
                </a:solidFill>
              </a:rPr>
              <a:t>region had the highest burden of CHD </a:t>
            </a:r>
            <a:r>
              <a:rPr lang="en-US" sz="2400">
                <a:solidFill>
                  <a:schemeClr val="tx1"/>
                </a:solidFill>
              </a:rPr>
              <a:t>with </a:t>
            </a:r>
            <a:r>
              <a:rPr lang="en-US" sz="2400" smtClean="0">
                <a:solidFill>
                  <a:schemeClr val="tx1"/>
                </a:solidFill>
              </a:rPr>
              <a:t>prevalence </a:t>
            </a:r>
            <a:r>
              <a:rPr lang="en-US" sz="2400" dirty="0">
                <a:solidFill>
                  <a:schemeClr val="tx1"/>
                </a:solidFill>
              </a:rPr>
              <a:t>of </a:t>
            </a:r>
            <a:r>
              <a:rPr lang="en-US" sz="2400" dirty="0" smtClean="0">
                <a:solidFill>
                  <a:schemeClr val="tx1"/>
                </a:solidFill>
              </a:rPr>
              <a:t>7.48 </a:t>
            </a:r>
            <a:r>
              <a:rPr lang="en-US" sz="2400" dirty="0" smtClean="0">
                <a:solidFill>
                  <a:schemeClr val="tx1"/>
                </a:solidFill>
              </a:rPr>
              <a:t>cases/ </a:t>
            </a:r>
            <a:r>
              <a:rPr lang="en-US" sz="2400" smtClean="0">
                <a:solidFill>
                  <a:schemeClr val="tx1"/>
                </a:solidFill>
              </a:rPr>
              <a:t>1000 persons, Central region (2.7), Northern region (2.5)</a:t>
            </a:r>
            <a:endParaRPr lang="en-US" sz="2400" dirty="0" smtClean="0">
              <a:solidFill>
                <a:schemeClr val="tx1"/>
              </a:solidFill>
            </a:endParaRPr>
          </a:p>
          <a:p>
            <a:pPr marL="800100" lvl="1" indent="-342900">
              <a:buFont typeface="Wingdings" pitchFamily="2" charset="2"/>
              <a:buChar char="ü"/>
            </a:pPr>
            <a:r>
              <a:rPr lang="en-US" sz="2400" dirty="0" err="1" smtClean="0">
                <a:solidFill>
                  <a:schemeClr val="tx1"/>
                </a:solidFill>
              </a:rPr>
              <a:t>Alqurashi</a:t>
            </a:r>
            <a:r>
              <a:rPr lang="en-US" sz="2400" dirty="0" smtClean="0">
                <a:solidFill>
                  <a:schemeClr val="tx1"/>
                </a:solidFill>
              </a:rPr>
              <a:t> et al </a:t>
            </a:r>
            <a:r>
              <a:rPr lang="en-US" sz="2400" smtClean="0">
                <a:solidFill>
                  <a:schemeClr val="tx1"/>
                </a:solidFill>
              </a:rPr>
              <a:t>in </a:t>
            </a:r>
            <a:r>
              <a:rPr lang="en-US" sz="2400" smtClean="0">
                <a:solidFill>
                  <a:schemeClr val="tx1"/>
                </a:solidFill>
              </a:rPr>
              <a:t>2004-05: </a:t>
            </a:r>
            <a:r>
              <a:rPr lang="en-US" sz="2400" dirty="0" smtClean="0">
                <a:solidFill>
                  <a:schemeClr val="tx1"/>
                </a:solidFill>
              </a:rPr>
              <a:t>Prevalence </a:t>
            </a:r>
            <a:r>
              <a:rPr lang="en-US" sz="2400" dirty="0">
                <a:solidFill>
                  <a:schemeClr val="tx1"/>
                </a:solidFill>
              </a:rPr>
              <a:t>of CHD </a:t>
            </a:r>
            <a:r>
              <a:rPr lang="en-US" sz="2400" dirty="0" smtClean="0">
                <a:solidFill>
                  <a:schemeClr val="tx1"/>
                </a:solidFill>
              </a:rPr>
              <a:t>in children and adolescents was </a:t>
            </a:r>
            <a:r>
              <a:rPr lang="en-US" sz="2400" dirty="0" smtClean="0">
                <a:solidFill>
                  <a:schemeClr val="tx1"/>
                </a:solidFill>
              </a:rPr>
              <a:t>2.1 cases /1000 </a:t>
            </a:r>
            <a:r>
              <a:rPr lang="en-US" sz="2400" dirty="0" smtClean="0">
                <a:solidFill>
                  <a:schemeClr val="tx1"/>
                </a:solidFill>
              </a:rPr>
              <a:t>persons</a:t>
            </a:r>
          </a:p>
          <a:p>
            <a:pPr marL="800100" lvl="1" indent="-342900">
              <a:buFont typeface="Wingdings" pitchFamily="2" charset="2"/>
              <a:buChar char="ü"/>
            </a:pPr>
            <a:r>
              <a:rPr lang="en-US" sz="2400" dirty="0" err="1" smtClean="0">
                <a:solidFill>
                  <a:schemeClr val="tx1"/>
                </a:solidFill>
              </a:rPr>
              <a:t>Alnajjar</a:t>
            </a:r>
            <a:r>
              <a:rPr lang="en-US" sz="2400" dirty="0" smtClean="0">
                <a:solidFill>
                  <a:schemeClr val="tx1"/>
                </a:solidFill>
              </a:rPr>
              <a:t> et al in 2009: Reported 2,047 new cases of </a:t>
            </a:r>
            <a:r>
              <a:rPr lang="en-US" sz="2400" dirty="0" smtClean="0">
                <a:solidFill>
                  <a:schemeClr val="tx1"/>
                </a:solidFill>
              </a:rPr>
              <a:t>CHD, 34% of all cardiac cases in Al </a:t>
            </a:r>
            <a:r>
              <a:rPr lang="en-US" sz="2400" dirty="0" err="1" smtClean="0">
                <a:solidFill>
                  <a:schemeClr val="tx1"/>
                </a:solidFill>
              </a:rPr>
              <a:t>Madina</a:t>
            </a:r>
            <a:endParaRPr lang="en-US" sz="2400" dirty="0" smtClean="0">
              <a:solidFill>
                <a:schemeClr val="tx1"/>
              </a:solidFill>
            </a:endParaRPr>
          </a:p>
          <a:p>
            <a:pPr marL="800100" lvl="1" indent="-342900">
              <a:buFont typeface="Wingdings" pitchFamily="2" charset="2"/>
              <a:buChar char="ü"/>
            </a:pPr>
            <a:r>
              <a:rPr lang="en-US" sz="2400" dirty="0" err="1" smtClean="0">
                <a:solidFill>
                  <a:schemeClr val="tx1"/>
                </a:solidFill>
              </a:rPr>
              <a:t>Almawazini</a:t>
            </a:r>
            <a:r>
              <a:rPr lang="en-US" sz="2400" dirty="0" smtClean="0">
                <a:solidFill>
                  <a:schemeClr val="tx1"/>
                </a:solidFill>
              </a:rPr>
              <a:t> </a:t>
            </a:r>
            <a:r>
              <a:rPr lang="en-US" sz="2400" dirty="0" smtClean="0">
                <a:solidFill>
                  <a:schemeClr val="tx1"/>
                </a:solidFill>
              </a:rPr>
              <a:t>and </a:t>
            </a:r>
            <a:r>
              <a:rPr lang="en-US" sz="2400" smtClean="0">
                <a:solidFill>
                  <a:schemeClr val="tx1"/>
                </a:solidFill>
              </a:rPr>
              <a:t>Al Ghamdi</a:t>
            </a:r>
            <a:r>
              <a:rPr lang="en-US" sz="2400" smtClean="0">
                <a:solidFill>
                  <a:schemeClr val="tx1"/>
                </a:solidFill>
              </a:rPr>
              <a:t> </a:t>
            </a:r>
            <a:r>
              <a:rPr lang="en-US" sz="2400" dirty="0" smtClean="0">
                <a:solidFill>
                  <a:schemeClr val="tx1"/>
                </a:solidFill>
              </a:rPr>
              <a:t>in 2011: </a:t>
            </a:r>
            <a:r>
              <a:rPr lang="en-US" sz="2400" dirty="0">
                <a:solidFill>
                  <a:schemeClr val="tx1"/>
                </a:solidFill>
              </a:rPr>
              <a:t>26.8% </a:t>
            </a:r>
            <a:r>
              <a:rPr lang="en-US" sz="2400" dirty="0" smtClean="0">
                <a:solidFill>
                  <a:schemeClr val="tx1"/>
                </a:solidFill>
              </a:rPr>
              <a:t>of all cardiac patients were </a:t>
            </a:r>
            <a:r>
              <a:rPr lang="en-US" sz="2400" dirty="0">
                <a:solidFill>
                  <a:schemeClr val="tx1"/>
                </a:solidFill>
              </a:rPr>
              <a:t>diagnosed with </a:t>
            </a:r>
            <a:r>
              <a:rPr lang="en-US" sz="2400" dirty="0" smtClean="0">
                <a:solidFill>
                  <a:schemeClr val="tx1"/>
                </a:solidFill>
              </a:rPr>
              <a:t>CHD in Southern Western Saudi</a:t>
            </a:r>
            <a:endParaRPr lang="en-US" sz="2400" dirty="0" smtClean="0">
              <a:solidFill>
                <a:schemeClr val="tx1"/>
              </a:solidFill>
            </a:endParaRPr>
          </a:p>
          <a:p>
            <a:pPr marL="800100" lvl="1" indent="-342900">
              <a:buFont typeface="Wingdings" pitchFamily="2" charset="2"/>
              <a:buChar char="ü"/>
            </a:pPr>
            <a:r>
              <a:rPr lang="en-US" sz="2400" dirty="0">
                <a:solidFill>
                  <a:schemeClr val="tx1"/>
                </a:solidFill>
              </a:rPr>
              <a:t>Al-</a:t>
            </a:r>
            <a:r>
              <a:rPr lang="en-US" sz="2400" dirty="0" err="1">
                <a:solidFill>
                  <a:schemeClr val="tx1"/>
                </a:solidFill>
              </a:rPr>
              <a:t>Mesned</a:t>
            </a:r>
            <a:r>
              <a:rPr lang="en-US" sz="2400" dirty="0">
                <a:solidFill>
                  <a:schemeClr val="tx1"/>
                </a:solidFill>
              </a:rPr>
              <a:t> </a:t>
            </a:r>
            <a:r>
              <a:rPr lang="en-US" sz="2400" dirty="0" smtClean="0">
                <a:solidFill>
                  <a:schemeClr val="tx1"/>
                </a:solidFill>
              </a:rPr>
              <a:t>et al in 2012: Incidence </a:t>
            </a:r>
            <a:r>
              <a:rPr lang="en-US" sz="2400" dirty="0">
                <a:solidFill>
                  <a:schemeClr val="tx1"/>
                </a:solidFill>
              </a:rPr>
              <a:t>of severe CHD was 5.4 per 1,000 live birth/year</a:t>
            </a:r>
            <a:endParaRPr lang="en-US" sz="2400" dirty="0" smtClean="0">
              <a:solidFill>
                <a:schemeClr val="tx1"/>
              </a:solidFill>
            </a:endParaRPr>
          </a:p>
          <a:p>
            <a:pPr marL="342900" lvl="0" indent="-342900">
              <a:buFont typeface="Wingdings" pitchFamily="2" charset="2"/>
              <a:buChar char="ü"/>
            </a:pPr>
            <a:endParaRPr lang="en-US" sz="2400" dirty="0" smtClean="0"/>
          </a:p>
          <a:p>
            <a:pPr lvl="0"/>
            <a:endParaRPr lang="en-US" sz="2400" dirty="0">
              <a:solidFill>
                <a:schemeClr val="tx1"/>
              </a:solidFill>
            </a:endParaRPr>
          </a:p>
        </p:txBody>
      </p:sp>
    </p:spTree>
    <p:extLst>
      <p:ext uri="{BB962C8B-B14F-4D97-AF65-F5344CB8AC3E}">
        <p14:creationId xmlns:p14="http://schemas.microsoft.com/office/powerpoint/2010/main" val="299241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11</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Results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6" name="TextBox 5"/>
          <p:cNvSpPr txBox="1"/>
          <p:nvPr/>
        </p:nvSpPr>
        <p:spPr>
          <a:xfrm>
            <a:off x="381000" y="1002268"/>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Prevalence Studies </a:t>
            </a:r>
          </a:p>
        </p:txBody>
      </p:sp>
      <p:sp>
        <p:nvSpPr>
          <p:cNvPr id="7" name="Rounded Rectangle 6"/>
          <p:cNvSpPr/>
          <p:nvPr/>
        </p:nvSpPr>
        <p:spPr>
          <a:xfrm>
            <a:off x="304800" y="1524000"/>
            <a:ext cx="8534400" cy="5105401"/>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Wingdings" pitchFamily="2" charset="2"/>
              <a:buChar char="ü"/>
            </a:pPr>
            <a:endParaRPr lang="en-US" sz="2400" dirty="0" smtClean="0">
              <a:solidFill>
                <a:schemeClr val="tx1"/>
              </a:solidFill>
            </a:endParaRPr>
          </a:p>
          <a:p>
            <a:pPr marL="342900" lvl="0" indent="-342900">
              <a:buFont typeface="Wingdings" pitchFamily="2" charset="2"/>
              <a:buChar char="ü"/>
            </a:pPr>
            <a:endParaRPr lang="en-US" sz="2400" dirty="0">
              <a:solidFill>
                <a:schemeClr val="tx1"/>
              </a:solidFill>
            </a:endParaRPr>
          </a:p>
          <a:p>
            <a:pPr marL="342900" lvl="0" indent="-342900">
              <a:buFont typeface="Wingdings" pitchFamily="2" charset="2"/>
              <a:buChar char="ü"/>
            </a:pPr>
            <a:r>
              <a:rPr lang="en-US" sz="2400" dirty="0" smtClean="0">
                <a:solidFill>
                  <a:schemeClr val="tx1"/>
                </a:solidFill>
              </a:rPr>
              <a:t>Most common type of defect reported by studies was </a:t>
            </a:r>
            <a:r>
              <a:rPr lang="en-US" sz="2400" dirty="0" smtClean="0">
                <a:solidFill>
                  <a:schemeClr val="tx1"/>
                </a:solidFill>
              </a:rPr>
              <a:t>VSD</a:t>
            </a:r>
            <a:endParaRPr lang="en-US" sz="2400" dirty="0" smtClean="0">
              <a:solidFill>
                <a:schemeClr val="tx1"/>
              </a:solidFill>
            </a:endParaRPr>
          </a:p>
          <a:p>
            <a:pPr marL="800100" lvl="1" indent="-342900">
              <a:buFont typeface="Wingdings" pitchFamily="2" charset="2"/>
              <a:buChar char="ü"/>
            </a:pPr>
            <a:r>
              <a:rPr lang="en-US" sz="2400" dirty="0" err="1" smtClean="0">
                <a:solidFill>
                  <a:schemeClr val="tx1"/>
                </a:solidFill>
              </a:rPr>
              <a:t>Jaiyesimi</a:t>
            </a:r>
            <a:r>
              <a:rPr lang="en-US" sz="2400" dirty="0" smtClean="0">
                <a:solidFill>
                  <a:schemeClr val="tx1"/>
                </a:solidFill>
              </a:rPr>
              <a:t> et al in 1993: Among prospective </a:t>
            </a:r>
            <a:r>
              <a:rPr lang="en-US" sz="2400" dirty="0">
                <a:solidFill>
                  <a:schemeClr val="tx1"/>
                </a:solidFill>
              </a:rPr>
              <a:t>cohort of 320 patients 38.5%</a:t>
            </a:r>
            <a:r>
              <a:rPr lang="ur-PK" sz="2400" dirty="0">
                <a:solidFill>
                  <a:schemeClr val="tx1"/>
                </a:solidFill>
              </a:rPr>
              <a:t> </a:t>
            </a:r>
            <a:r>
              <a:rPr lang="en-US" sz="2400" dirty="0" smtClean="0">
                <a:solidFill>
                  <a:schemeClr val="tx1"/>
                </a:solidFill>
              </a:rPr>
              <a:t>had </a:t>
            </a:r>
            <a:r>
              <a:rPr lang="en-US" sz="2400" dirty="0" smtClean="0">
                <a:solidFill>
                  <a:schemeClr val="tx1"/>
                </a:solidFill>
              </a:rPr>
              <a:t>VSD</a:t>
            </a:r>
            <a:endParaRPr lang="en-US" sz="2400" dirty="0" smtClean="0">
              <a:solidFill>
                <a:schemeClr val="tx1"/>
              </a:solidFill>
            </a:endParaRPr>
          </a:p>
          <a:p>
            <a:pPr marL="800100" lvl="1" indent="-342900">
              <a:buFont typeface="Wingdings" pitchFamily="2" charset="2"/>
              <a:buChar char="ü"/>
            </a:pPr>
            <a:r>
              <a:rPr lang="en-US" sz="2400" dirty="0" smtClean="0">
                <a:solidFill>
                  <a:schemeClr val="tx1"/>
                </a:solidFill>
              </a:rPr>
              <a:t>Bhat et al </a:t>
            </a:r>
            <a:r>
              <a:rPr lang="en-US" sz="2400" dirty="0">
                <a:solidFill>
                  <a:schemeClr val="tx1"/>
                </a:solidFill>
              </a:rPr>
              <a:t>in </a:t>
            </a:r>
            <a:r>
              <a:rPr lang="en-US" sz="2400" dirty="0" smtClean="0">
                <a:solidFill>
                  <a:schemeClr val="tx1"/>
                </a:solidFill>
              </a:rPr>
              <a:t>1997: Among 1209 children </a:t>
            </a:r>
            <a:r>
              <a:rPr lang="en-US" sz="2400" dirty="0">
                <a:solidFill>
                  <a:schemeClr val="tx1"/>
                </a:solidFill>
              </a:rPr>
              <a:t>referred to the cardiology </a:t>
            </a:r>
            <a:r>
              <a:rPr lang="en-US" sz="2400" dirty="0" smtClean="0">
                <a:solidFill>
                  <a:schemeClr val="tx1"/>
                </a:solidFill>
              </a:rPr>
              <a:t>clinic </a:t>
            </a:r>
            <a:r>
              <a:rPr lang="en-US" sz="2400" dirty="0">
                <a:solidFill>
                  <a:schemeClr val="tx1"/>
                </a:solidFill>
              </a:rPr>
              <a:t>29.7%</a:t>
            </a:r>
            <a:r>
              <a:rPr lang="en-US" sz="2400" dirty="0" smtClean="0">
                <a:solidFill>
                  <a:schemeClr val="tx1"/>
                </a:solidFill>
              </a:rPr>
              <a:t> had </a:t>
            </a:r>
            <a:r>
              <a:rPr lang="en-US" sz="2400" dirty="0" smtClean="0">
                <a:solidFill>
                  <a:schemeClr val="tx1"/>
                </a:solidFill>
              </a:rPr>
              <a:t>VSD</a:t>
            </a:r>
            <a:endParaRPr lang="en-US" sz="2400" i="1" dirty="0" smtClean="0">
              <a:solidFill>
                <a:schemeClr val="tx1"/>
              </a:solidFill>
            </a:endParaRPr>
          </a:p>
          <a:p>
            <a:pPr marL="800100" lvl="1" indent="-342900">
              <a:buFont typeface="Wingdings" pitchFamily="2" charset="2"/>
              <a:buChar char="ü"/>
            </a:pPr>
            <a:r>
              <a:rPr lang="en-US" sz="2400" dirty="0" err="1" smtClean="0">
                <a:solidFill>
                  <a:schemeClr val="tx1"/>
                </a:solidFill>
              </a:rPr>
              <a:t>Abbag</a:t>
            </a:r>
            <a:r>
              <a:rPr lang="en-US" sz="2400" dirty="0" smtClean="0">
                <a:solidFill>
                  <a:schemeClr val="tx1"/>
                </a:solidFill>
              </a:rPr>
              <a:t> F et al </a:t>
            </a:r>
            <a:r>
              <a:rPr lang="en-US" sz="2400" dirty="0">
                <a:solidFill>
                  <a:schemeClr val="tx1"/>
                </a:solidFill>
              </a:rPr>
              <a:t>in </a:t>
            </a:r>
            <a:r>
              <a:rPr lang="en-US" sz="2400" dirty="0" smtClean="0">
                <a:solidFill>
                  <a:schemeClr val="tx1"/>
                </a:solidFill>
              </a:rPr>
              <a:t>1998</a:t>
            </a:r>
            <a:r>
              <a:rPr lang="en-US" sz="2400" i="1" dirty="0" smtClean="0">
                <a:solidFill>
                  <a:schemeClr val="tx1"/>
                </a:solidFill>
              </a:rPr>
              <a:t>: </a:t>
            </a:r>
            <a:r>
              <a:rPr lang="en-US" sz="2400" dirty="0" smtClean="0">
                <a:solidFill>
                  <a:schemeClr val="tx1"/>
                </a:solidFill>
              </a:rPr>
              <a:t>Among 608 CHD cases 32.5% had </a:t>
            </a:r>
            <a:r>
              <a:rPr lang="en-US" sz="2400" dirty="0" smtClean="0">
                <a:solidFill>
                  <a:schemeClr val="tx1"/>
                </a:solidFill>
              </a:rPr>
              <a:t>VSD</a:t>
            </a:r>
            <a:endParaRPr lang="en-US" sz="2400" dirty="0" smtClean="0">
              <a:solidFill>
                <a:schemeClr val="tx1"/>
              </a:solidFill>
            </a:endParaRPr>
          </a:p>
          <a:p>
            <a:pPr marL="800100" lvl="1" indent="-342900">
              <a:buFont typeface="Wingdings" pitchFamily="2" charset="2"/>
              <a:buChar char="ü"/>
            </a:pPr>
            <a:r>
              <a:rPr lang="en-US" sz="2400" dirty="0" err="1" smtClean="0">
                <a:solidFill>
                  <a:schemeClr val="tx1"/>
                </a:solidFill>
              </a:rPr>
              <a:t>Alabdulgader</a:t>
            </a:r>
            <a:r>
              <a:rPr lang="en-US" sz="2400" dirty="0">
                <a:solidFill>
                  <a:schemeClr val="tx1"/>
                </a:solidFill>
              </a:rPr>
              <a:t> </a:t>
            </a:r>
            <a:r>
              <a:rPr lang="en-US" sz="2400" dirty="0" smtClean="0">
                <a:solidFill>
                  <a:schemeClr val="tx1"/>
                </a:solidFill>
              </a:rPr>
              <a:t>et al in </a:t>
            </a:r>
            <a:r>
              <a:rPr lang="en-US" sz="2400" dirty="0">
                <a:solidFill>
                  <a:schemeClr val="tx1"/>
                </a:solidFill>
              </a:rPr>
              <a:t>2001</a:t>
            </a:r>
            <a:r>
              <a:rPr lang="en-US" sz="2400" i="1" dirty="0">
                <a:solidFill>
                  <a:schemeClr val="tx1"/>
                </a:solidFill>
              </a:rPr>
              <a:t> </a:t>
            </a:r>
            <a:r>
              <a:rPr lang="en-US" sz="2400" i="1" dirty="0" smtClean="0">
                <a:solidFill>
                  <a:schemeClr val="tx1"/>
                </a:solidFill>
              </a:rPr>
              <a:t>: </a:t>
            </a:r>
            <a:r>
              <a:rPr lang="en-US" sz="2400" dirty="0" smtClean="0">
                <a:solidFill>
                  <a:schemeClr val="tx1"/>
                </a:solidFill>
              </a:rPr>
              <a:t>Among 740 CHD cases 39.5% had </a:t>
            </a:r>
            <a:r>
              <a:rPr lang="en-US" sz="2400" dirty="0" smtClean="0">
                <a:solidFill>
                  <a:schemeClr val="tx1"/>
                </a:solidFill>
              </a:rPr>
              <a:t>VSD</a:t>
            </a:r>
          </a:p>
          <a:p>
            <a:pPr lvl="0">
              <a:buFont typeface="Wingdings" pitchFamily="2" charset="2"/>
              <a:buChar char="ü"/>
            </a:pPr>
            <a:r>
              <a:rPr lang="en-US" sz="2400" dirty="0">
                <a:solidFill>
                  <a:prstClr val="black"/>
                </a:solidFill>
              </a:rPr>
              <a:t> ASD (8.9% to 18.1%) and PS  (6% to 12.4%)</a:t>
            </a:r>
          </a:p>
          <a:p>
            <a:pPr lvl="1"/>
            <a:endParaRPr lang="en-US" sz="2400" dirty="0" smtClean="0">
              <a:solidFill>
                <a:schemeClr val="tx1"/>
              </a:solidFill>
            </a:endParaRPr>
          </a:p>
          <a:p>
            <a:pPr marL="342900" lvl="0" indent="-342900">
              <a:buFont typeface="Wingdings" pitchFamily="2" charset="2"/>
              <a:buChar char="ü"/>
            </a:pPr>
            <a:endParaRPr lang="en-US" sz="2400" dirty="0" smtClean="0"/>
          </a:p>
          <a:p>
            <a:pPr lvl="0"/>
            <a:endParaRPr lang="en-US" sz="2400" dirty="0">
              <a:solidFill>
                <a:schemeClr val="tx1"/>
              </a:solidFill>
            </a:endParaRPr>
          </a:p>
        </p:txBody>
      </p:sp>
    </p:spTree>
    <p:extLst>
      <p:ext uri="{BB962C8B-B14F-4D97-AF65-F5344CB8AC3E}">
        <p14:creationId xmlns:p14="http://schemas.microsoft.com/office/powerpoint/2010/main" val="376294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12</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Results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6" name="TextBox 5"/>
          <p:cNvSpPr txBox="1"/>
          <p:nvPr/>
        </p:nvSpPr>
        <p:spPr>
          <a:xfrm>
            <a:off x="381000" y="1002268"/>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Risk Factor Studies </a:t>
            </a:r>
          </a:p>
        </p:txBody>
      </p:sp>
      <p:sp>
        <p:nvSpPr>
          <p:cNvPr id="7" name="Rounded Rectangle 6"/>
          <p:cNvSpPr/>
          <p:nvPr/>
        </p:nvSpPr>
        <p:spPr>
          <a:xfrm>
            <a:off x="304800" y="1904999"/>
            <a:ext cx="8534400" cy="4038601"/>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Wingdings" pitchFamily="2" charset="2"/>
              <a:buChar char="ü"/>
            </a:pPr>
            <a:r>
              <a:rPr lang="en-US" sz="2400" dirty="0" smtClean="0">
                <a:solidFill>
                  <a:schemeClr val="tx1"/>
                </a:solidFill>
              </a:rPr>
              <a:t>Risk factors that were highlighted in different studies include:</a:t>
            </a:r>
          </a:p>
          <a:p>
            <a:pPr marL="800100" lvl="1" indent="-342900">
              <a:buFont typeface="Wingdings" pitchFamily="2" charset="2"/>
              <a:buChar char="ü"/>
            </a:pPr>
            <a:r>
              <a:rPr lang="en-US" sz="2400" b="1" dirty="0" smtClean="0">
                <a:solidFill>
                  <a:schemeClr val="tx1"/>
                </a:solidFill>
              </a:rPr>
              <a:t>Down Syndrome</a:t>
            </a:r>
          </a:p>
          <a:p>
            <a:pPr marL="800100" lvl="1" indent="-342900">
              <a:buFont typeface="Wingdings" pitchFamily="2" charset="2"/>
              <a:buChar char="ü"/>
            </a:pPr>
            <a:r>
              <a:rPr lang="en-US" sz="2400" b="1" dirty="0">
                <a:solidFill>
                  <a:schemeClr val="tx1"/>
                </a:solidFill>
              </a:rPr>
              <a:t>Consanguineous marriage </a:t>
            </a:r>
            <a:endParaRPr lang="en-US" sz="2400" b="1" dirty="0" smtClean="0">
              <a:solidFill>
                <a:schemeClr val="tx1"/>
              </a:solidFill>
            </a:endParaRPr>
          </a:p>
          <a:p>
            <a:pPr marL="800100" lvl="1" indent="-342900">
              <a:buFont typeface="Wingdings" pitchFamily="2" charset="2"/>
              <a:buChar char="ü"/>
            </a:pPr>
            <a:r>
              <a:rPr lang="en-US" sz="2400" b="1" smtClean="0">
                <a:solidFill>
                  <a:schemeClr val="tx1"/>
                </a:solidFill>
              </a:rPr>
              <a:t>Diabetic </a:t>
            </a:r>
            <a:r>
              <a:rPr lang="en-US" sz="2400" b="1" smtClean="0">
                <a:solidFill>
                  <a:schemeClr val="tx1"/>
                </a:solidFill>
              </a:rPr>
              <a:t>mothers</a:t>
            </a:r>
          </a:p>
          <a:p>
            <a:pPr marL="342900" indent="-342900">
              <a:buFont typeface="Wingdings" pitchFamily="2" charset="2"/>
              <a:buChar char="ü"/>
            </a:pPr>
            <a:r>
              <a:rPr lang="en-US" sz="2400" smtClean="0">
                <a:solidFill>
                  <a:schemeClr val="tx1"/>
                </a:solidFill>
              </a:rPr>
              <a:t>Social </a:t>
            </a:r>
            <a:r>
              <a:rPr lang="en-US" sz="2400" dirty="0" smtClean="0">
                <a:solidFill>
                  <a:schemeClr val="tx1"/>
                </a:solidFill>
              </a:rPr>
              <a:t>Impact</a:t>
            </a:r>
          </a:p>
          <a:p>
            <a:pPr lvl="0"/>
            <a:endParaRPr lang="en-US" sz="2400" dirty="0">
              <a:solidFill>
                <a:schemeClr val="tx1"/>
              </a:solidFill>
            </a:endParaRPr>
          </a:p>
        </p:txBody>
      </p:sp>
    </p:spTree>
    <p:extLst>
      <p:ext uri="{BB962C8B-B14F-4D97-AF65-F5344CB8AC3E}">
        <p14:creationId xmlns:p14="http://schemas.microsoft.com/office/powerpoint/2010/main" val="43491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13</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Results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6" name="TextBox 5"/>
          <p:cNvSpPr txBox="1"/>
          <p:nvPr/>
        </p:nvSpPr>
        <p:spPr>
          <a:xfrm>
            <a:off x="381000" y="1002268"/>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Risk Factor Studies </a:t>
            </a:r>
          </a:p>
        </p:txBody>
      </p:sp>
      <p:sp>
        <p:nvSpPr>
          <p:cNvPr id="7" name="Rounded Rectangle 6"/>
          <p:cNvSpPr/>
          <p:nvPr/>
        </p:nvSpPr>
        <p:spPr>
          <a:xfrm>
            <a:off x="357116" y="1600200"/>
            <a:ext cx="8534400" cy="4876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400" b="1" dirty="0" smtClean="0">
                <a:solidFill>
                  <a:schemeClr val="tx1"/>
                </a:solidFill>
              </a:rPr>
              <a:t>Down Syndrome(DS)</a:t>
            </a:r>
          </a:p>
          <a:p>
            <a:pPr marL="800100" lvl="1" indent="-342900">
              <a:buFont typeface="Wingdings" pitchFamily="2" charset="2"/>
              <a:buChar char="ü"/>
            </a:pPr>
            <a:r>
              <a:rPr lang="en-US" sz="2400" dirty="0" err="1" smtClean="0">
                <a:solidFill>
                  <a:schemeClr val="tx1"/>
                </a:solidFill>
              </a:rPr>
              <a:t>Jaiyesimi</a:t>
            </a:r>
            <a:r>
              <a:rPr lang="en-US" sz="2400" dirty="0" smtClean="0">
                <a:solidFill>
                  <a:schemeClr val="tx1"/>
                </a:solidFill>
              </a:rPr>
              <a:t> et al </a:t>
            </a:r>
            <a:r>
              <a:rPr lang="en-US" sz="2400" dirty="0">
                <a:solidFill>
                  <a:schemeClr val="tx1"/>
                </a:solidFill>
              </a:rPr>
              <a:t>in </a:t>
            </a:r>
            <a:r>
              <a:rPr lang="en-US" sz="2400" dirty="0" smtClean="0">
                <a:solidFill>
                  <a:schemeClr val="tx1"/>
                </a:solidFill>
              </a:rPr>
              <a:t>1993: Among 320 cases of </a:t>
            </a:r>
            <a:r>
              <a:rPr lang="en-US" sz="2400" smtClean="0">
                <a:solidFill>
                  <a:schemeClr val="tx1"/>
                </a:solidFill>
              </a:rPr>
              <a:t>CHD</a:t>
            </a:r>
            <a:r>
              <a:rPr lang="en-US" sz="2400" smtClean="0">
                <a:solidFill>
                  <a:schemeClr val="tx1"/>
                </a:solidFill>
              </a:rPr>
              <a:t>, trisomy-21 </a:t>
            </a:r>
            <a:r>
              <a:rPr lang="en-US" sz="2400" dirty="0">
                <a:solidFill>
                  <a:schemeClr val="tx1"/>
                </a:solidFill>
              </a:rPr>
              <a:t>was found in 10%. </a:t>
            </a:r>
            <a:endParaRPr lang="en-US" sz="2400" dirty="0" smtClean="0">
              <a:solidFill>
                <a:schemeClr val="tx1"/>
              </a:solidFill>
            </a:endParaRPr>
          </a:p>
          <a:p>
            <a:pPr marL="800100" lvl="1" indent="-342900">
              <a:buFont typeface="Wingdings" pitchFamily="2" charset="2"/>
              <a:buChar char="ü"/>
            </a:pPr>
            <a:r>
              <a:rPr lang="en-US" sz="2400" dirty="0" err="1" smtClean="0">
                <a:solidFill>
                  <a:schemeClr val="tx1"/>
                </a:solidFill>
              </a:rPr>
              <a:t>Alabdulgader</a:t>
            </a:r>
            <a:r>
              <a:rPr lang="en-US" sz="2400" dirty="0">
                <a:solidFill>
                  <a:schemeClr val="tx1"/>
                </a:solidFill>
              </a:rPr>
              <a:t> </a:t>
            </a:r>
            <a:r>
              <a:rPr lang="en-US" sz="2400" dirty="0" smtClean="0">
                <a:solidFill>
                  <a:schemeClr val="tx1"/>
                </a:solidFill>
              </a:rPr>
              <a:t>et al in 2001: DS was </a:t>
            </a:r>
            <a:r>
              <a:rPr lang="en-US" sz="2400" dirty="0">
                <a:solidFill>
                  <a:schemeClr val="tx1"/>
                </a:solidFill>
              </a:rPr>
              <a:t>found in 6% of all </a:t>
            </a:r>
            <a:r>
              <a:rPr lang="en-US" sz="2400" dirty="0" smtClean="0">
                <a:solidFill>
                  <a:schemeClr val="tx1"/>
                </a:solidFill>
              </a:rPr>
              <a:t>patients.</a:t>
            </a:r>
          </a:p>
          <a:p>
            <a:pPr marL="800100" lvl="1" indent="-342900">
              <a:buFont typeface="Wingdings" pitchFamily="2" charset="2"/>
              <a:buChar char="ü"/>
            </a:pPr>
            <a:r>
              <a:rPr lang="en-US" sz="2400" dirty="0" smtClean="0">
                <a:solidFill>
                  <a:schemeClr val="tx1"/>
                </a:solidFill>
              </a:rPr>
              <a:t>Al-</a:t>
            </a:r>
            <a:r>
              <a:rPr lang="en-US" sz="2400" dirty="0" err="1" smtClean="0">
                <a:solidFill>
                  <a:schemeClr val="tx1"/>
                </a:solidFill>
              </a:rPr>
              <a:t>Jarallah</a:t>
            </a:r>
            <a:r>
              <a:rPr lang="en-US" sz="2400" dirty="0" smtClean="0">
                <a:solidFill>
                  <a:schemeClr val="tx1"/>
                </a:solidFill>
              </a:rPr>
              <a:t> et al </a:t>
            </a:r>
            <a:r>
              <a:rPr lang="en-US" sz="2400" dirty="0">
                <a:solidFill>
                  <a:schemeClr val="tx1"/>
                </a:solidFill>
              </a:rPr>
              <a:t>in </a:t>
            </a:r>
            <a:r>
              <a:rPr lang="en-US" sz="2400" dirty="0" smtClean="0">
                <a:solidFill>
                  <a:schemeClr val="tx1"/>
                </a:solidFill>
              </a:rPr>
              <a:t>2009: Among 110 down syndrome  49% </a:t>
            </a:r>
            <a:r>
              <a:rPr lang="en-US" sz="2400" smtClean="0">
                <a:solidFill>
                  <a:schemeClr val="tx1"/>
                </a:solidFill>
              </a:rPr>
              <a:t>had </a:t>
            </a:r>
            <a:r>
              <a:rPr lang="en-US" sz="2400" smtClean="0">
                <a:solidFill>
                  <a:schemeClr val="tx1"/>
                </a:solidFill>
              </a:rPr>
              <a:t>CHD.</a:t>
            </a:r>
            <a:endParaRPr lang="en-US" sz="2400" dirty="0" smtClean="0">
              <a:solidFill>
                <a:schemeClr val="tx1"/>
              </a:solidFill>
            </a:endParaRPr>
          </a:p>
          <a:p>
            <a:pPr marL="800100" lvl="1" indent="-342900">
              <a:buFont typeface="Wingdings" pitchFamily="2" charset="2"/>
              <a:buChar char="ü"/>
            </a:pPr>
            <a:r>
              <a:rPr lang="en-US" sz="2400" dirty="0" err="1" smtClean="0">
                <a:solidFill>
                  <a:schemeClr val="tx1"/>
                </a:solidFill>
              </a:rPr>
              <a:t>Aama</a:t>
            </a:r>
            <a:r>
              <a:rPr lang="en-US" sz="2400" dirty="0" smtClean="0">
                <a:solidFill>
                  <a:schemeClr val="tx1"/>
                </a:solidFill>
              </a:rPr>
              <a:t> et al </a:t>
            </a:r>
            <a:r>
              <a:rPr lang="en-US" sz="2400" dirty="0">
                <a:solidFill>
                  <a:schemeClr val="tx1"/>
                </a:solidFill>
              </a:rPr>
              <a:t>in </a:t>
            </a:r>
            <a:r>
              <a:rPr lang="en-US" sz="2400" dirty="0" smtClean="0">
                <a:solidFill>
                  <a:schemeClr val="tx1"/>
                </a:solidFill>
              </a:rPr>
              <a:t>2012: 130 patients with DS</a:t>
            </a:r>
            <a:r>
              <a:rPr lang="en-US" sz="2400" smtClean="0">
                <a:solidFill>
                  <a:schemeClr val="tx1"/>
                </a:solidFill>
              </a:rPr>
              <a:t>, </a:t>
            </a:r>
            <a:r>
              <a:rPr lang="en-US" sz="2400" smtClean="0">
                <a:solidFill>
                  <a:schemeClr val="tx1"/>
                </a:solidFill>
              </a:rPr>
              <a:t>CHD </a:t>
            </a:r>
            <a:r>
              <a:rPr lang="en-US" sz="2400">
                <a:solidFill>
                  <a:schemeClr val="tx1"/>
                </a:solidFill>
              </a:rPr>
              <a:t>in </a:t>
            </a:r>
            <a:r>
              <a:rPr lang="en-US" sz="2400" smtClean="0">
                <a:solidFill>
                  <a:schemeClr val="tx1"/>
                </a:solidFill>
              </a:rPr>
              <a:t>86.8%</a:t>
            </a:r>
          </a:p>
          <a:p>
            <a:pPr marL="800100" lvl="1" indent="-342900">
              <a:buFont typeface="Wingdings" pitchFamily="2" charset="2"/>
              <a:buChar char="ü"/>
            </a:pPr>
            <a:r>
              <a:rPr lang="en-US" sz="2400" smtClean="0">
                <a:solidFill>
                  <a:schemeClr val="tx1"/>
                </a:solidFill>
              </a:rPr>
              <a:t>Abbag </a:t>
            </a:r>
            <a:r>
              <a:rPr lang="en-US" sz="2400" dirty="0" smtClean="0">
                <a:solidFill>
                  <a:schemeClr val="tx1"/>
                </a:solidFill>
              </a:rPr>
              <a:t>et al in 2006: CHDs </a:t>
            </a:r>
            <a:r>
              <a:rPr lang="en-US" sz="2400" dirty="0">
                <a:solidFill>
                  <a:schemeClr val="tx1"/>
                </a:solidFill>
              </a:rPr>
              <a:t>was </a:t>
            </a:r>
            <a:r>
              <a:rPr lang="en-US" sz="2400">
                <a:solidFill>
                  <a:schemeClr val="tx1"/>
                </a:solidFill>
              </a:rPr>
              <a:t>found </a:t>
            </a:r>
            <a:r>
              <a:rPr lang="en-US" sz="2400" smtClean="0">
                <a:solidFill>
                  <a:schemeClr val="tx1"/>
                </a:solidFill>
              </a:rPr>
              <a:t>in 61.3% </a:t>
            </a:r>
            <a:r>
              <a:rPr lang="en-US" sz="2400">
                <a:solidFill>
                  <a:schemeClr val="tx1"/>
                </a:solidFill>
              </a:rPr>
              <a:t>with </a:t>
            </a:r>
            <a:r>
              <a:rPr lang="en-US" sz="2400" smtClean="0">
                <a:solidFill>
                  <a:schemeClr val="tx1"/>
                </a:solidFill>
              </a:rPr>
              <a:t>DS.</a:t>
            </a:r>
            <a:endParaRPr lang="en-US" sz="2400" b="1" dirty="0" smtClean="0">
              <a:solidFill>
                <a:schemeClr val="tx1"/>
              </a:solidFill>
            </a:endParaRPr>
          </a:p>
          <a:p>
            <a:pPr lvl="0"/>
            <a:endParaRPr lang="en-US" sz="2400" dirty="0">
              <a:solidFill>
                <a:schemeClr val="tx1"/>
              </a:solidFill>
            </a:endParaRPr>
          </a:p>
        </p:txBody>
      </p:sp>
    </p:spTree>
    <p:extLst>
      <p:ext uri="{BB962C8B-B14F-4D97-AF65-F5344CB8AC3E}">
        <p14:creationId xmlns:p14="http://schemas.microsoft.com/office/powerpoint/2010/main" val="42191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14</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Results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6" name="TextBox 5"/>
          <p:cNvSpPr txBox="1"/>
          <p:nvPr/>
        </p:nvSpPr>
        <p:spPr>
          <a:xfrm>
            <a:off x="381000" y="1002268"/>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Risk Factor Studies </a:t>
            </a:r>
          </a:p>
        </p:txBody>
      </p:sp>
      <p:sp>
        <p:nvSpPr>
          <p:cNvPr id="7" name="Rounded Rectangle 6"/>
          <p:cNvSpPr/>
          <p:nvPr/>
        </p:nvSpPr>
        <p:spPr>
          <a:xfrm>
            <a:off x="228600" y="1600200"/>
            <a:ext cx="8662916" cy="50292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400" b="1" dirty="0" smtClean="0">
                <a:solidFill>
                  <a:schemeClr val="tx1"/>
                </a:solidFill>
              </a:rPr>
              <a:t>Consanguineous </a:t>
            </a:r>
            <a:r>
              <a:rPr lang="en-US" sz="2400" b="1" smtClean="0">
                <a:solidFill>
                  <a:schemeClr val="tx1"/>
                </a:solidFill>
              </a:rPr>
              <a:t>Marriage </a:t>
            </a:r>
            <a:endParaRPr lang="en-US" sz="2400" smtClean="0">
              <a:solidFill>
                <a:schemeClr val="tx1"/>
              </a:solidFill>
            </a:endParaRPr>
          </a:p>
          <a:p>
            <a:pPr marL="800100" lvl="1" indent="-342900">
              <a:buFont typeface="Wingdings" pitchFamily="2" charset="2"/>
              <a:buChar char="ü"/>
            </a:pPr>
            <a:r>
              <a:rPr lang="en-US" sz="2400" smtClean="0">
                <a:solidFill>
                  <a:schemeClr val="tx1"/>
                </a:solidFill>
              </a:rPr>
              <a:t>Becker and AlHalees in </a:t>
            </a:r>
            <a:r>
              <a:rPr lang="en-US" sz="2400" dirty="0" smtClean="0">
                <a:solidFill>
                  <a:schemeClr val="tx1"/>
                </a:solidFill>
              </a:rPr>
              <a:t>1999</a:t>
            </a:r>
            <a:r>
              <a:rPr lang="en-US" sz="2400" smtClean="0">
                <a:solidFill>
                  <a:schemeClr val="tx1"/>
                </a:solidFill>
              </a:rPr>
              <a:t>: </a:t>
            </a:r>
            <a:r>
              <a:rPr lang="en-US" sz="2400" smtClean="0">
                <a:solidFill>
                  <a:schemeClr val="tx1"/>
                </a:solidFill>
              </a:rPr>
              <a:t>First cousin marriages in 41.6% of children with CHD, compared to only 28.4% in general public. </a:t>
            </a:r>
            <a:endParaRPr lang="en-US" sz="2400" dirty="0" smtClean="0">
              <a:solidFill>
                <a:schemeClr val="tx1"/>
              </a:solidFill>
            </a:endParaRPr>
          </a:p>
          <a:p>
            <a:pPr marL="800100" lvl="1" indent="-342900">
              <a:buFont typeface="Wingdings" pitchFamily="2" charset="2"/>
              <a:buChar char="ü"/>
            </a:pPr>
            <a:r>
              <a:rPr lang="en-US" sz="2400" smtClean="0">
                <a:solidFill>
                  <a:schemeClr val="tx1"/>
                </a:solidFill>
              </a:rPr>
              <a:t>Seliem </a:t>
            </a:r>
            <a:r>
              <a:rPr lang="en-US" sz="2400" dirty="0" smtClean="0">
                <a:solidFill>
                  <a:schemeClr val="tx1"/>
                </a:solidFill>
              </a:rPr>
              <a:t>et al </a:t>
            </a:r>
            <a:r>
              <a:rPr lang="en-US" sz="2400" dirty="0">
                <a:solidFill>
                  <a:schemeClr val="tx1"/>
                </a:solidFill>
              </a:rPr>
              <a:t>in </a:t>
            </a:r>
            <a:r>
              <a:rPr lang="en-US" sz="2400" dirty="0" smtClean="0">
                <a:solidFill>
                  <a:schemeClr val="tx1"/>
                </a:solidFill>
              </a:rPr>
              <a:t>2007</a:t>
            </a:r>
            <a:r>
              <a:rPr lang="en-US" sz="2400" smtClean="0">
                <a:solidFill>
                  <a:schemeClr val="tx1"/>
                </a:solidFill>
              </a:rPr>
              <a:t>: </a:t>
            </a:r>
            <a:r>
              <a:rPr lang="en-US" sz="2400" smtClean="0">
                <a:solidFill>
                  <a:schemeClr val="tx1"/>
                </a:solidFill>
              </a:rPr>
              <a:t>62 % of CHD children were product of first cousin marriages</a:t>
            </a:r>
          </a:p>
          <a:p>
            <a:pPr marL="800100" lvl="1" indent="-342900">
              <a:buFont typeface="Wingdings" pitchFamily="2" charset="2"/>
              <a:buChar char="ü"/>
            </a:pPr>
            <a:r>
              <a:rPr lang="en-US" sz="2400" smtClean="0">
                <a:solidFill>
                  <a:schemeClr val="tx1"/>
                </a:solidFill>
              </a:rPr>
              <a:t>El </a:t>
            </a:r>
            <a:r>
              <a:rPr lang="en-US" sz="2400" dirty="0" err="1" smtClean="0">
                <a:solidFill>
                  <a:schemeClr val="tx1"/>
                </a:solidFill>
              </a:rPr>
              <a:t>Mouzan</a:t>
            </a:r>
            <a:r>
              <a:rPr lang="en-US" sz="2400" dirty="0" smtClean="0">
                <a:solidFill>
                  <a:schemeClr val="tx1"/>
                </a:solidFill>
              </a:rPr>
              <a:t> et al </a:t>
            </a:r>
            <a:r>
              <a:rPr lang="en-US" sz="2400">
                <a:solidFill>
                  <a:schemeClr val="tx1"/>
                </a:solidFill>
              </a:rPr>
              <a:t>in </a:t>
            </a:r>
            <a:r>
              <a:rPr lang="en-US" sz="2400" smtClean="0">
                <a:solidFill>
                  <a:schemeClr val="tx1"/>
                </a:solidFill>
              </a:rPr>
              <a:t>2008: 56</a:t>
            </a:r>
            <a:r>
              <a:rPr lang="en-US" sz="2400" dirty="0">
                <a:solidFill>
                  <a:schemeClr val="tx1"/>
                </a:solidFill>
              </a:rPr>
              <a:t>% </a:t>
            </a:r>
            <a:r>
              <a:rPr lang="en-US" sz="2400">
                <a:solidFill>
                  <a:schemeClr val="tx1"/>
                </a:solidFill>
              </a:rPr>
              <a:t>of </a:t>
            </a:r>
            <a:r>
              <a:rPr lang="en-US" sz="2400" smtClean="0">
                <a:solidFill>
                  <a:schemeClr val="tx1"/>
                </a:solidFill>
              </a:rPr>
              <a:t>children with CHD were product of consanguineous </a:t>
            </a:r>
            <a:r>
              <a:rPr lang="en-US" sz="2400" dirty="0">
                <a:solidFill>
                  <a:schemeClr val="tx1"/>
                </a:solidFill>
              </a:rPr>
              <a:t>marriages and CHD to be the only statistically significant disease associated with first cousin consanguinity</a:t>
            </a:r>
          </a:p>
        </p:txBody>
      </p:sp>
    </p:spTree>
    <p:extLst>
      <p:ext uri="{BB962C8B-B14F-4D97-AF65-F5344CB8AC3E}">
        <p14:creationId xmlns:p14="http://schemas.microsoft.com/office/powerpoint/2010/main" val="350019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15</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Results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6" name="TextBox 5"/>
          <p:cNvSpPr txBox="1"/>
          <p:nvPr/>
        </p:nvSpPr>
        <p:spPr>
          <a:xfrm>
            <a:off x="381000" y="1002268"/>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Risk Factor Studies </a:t>
            </a:r>
          </a:p>
        </p:txBody>
      </p:sp>
      <p:sp>
        <p:nvSpPr>
          <p:cNvPr id="7" name="Rounded Rectangle 6"/>
          <p:cNvSpPr/>
          <p:nvPr/>
        </p:nvSpPr>
        <p:spPr>
          <a:xfrm>
            <a:off x="357116" y="1600200"/>
            <a:ext cx="8534400" cy="4876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400" b="1" dirty="0" smtClean="0">
                <a:solidFill>
                  <a:schemeClr val="tx1"/>
                </a:solidFill>
              </a:rPr>
              <a:t>Maternal Diabetes</a:t>
            </a:r>
          </a:p>
          <a:p>
            <a:pPr marL="800100" lvl="1" indent="-342900">
              <a:buFont typeface="Wingdings" pitchFamily="2" charset="2"/>
              <a:buChar char="ü"/>
            </a:pPr>
            <a:r>
              <a:rPr lang="en-US" sz="2400" dirty="0" smtClean="0">
                <a:solidFill>
                  <a:schemeClr val="tx1"/>
                </a:solidFill>
              </a:rPr>
              <a:t>Abu-</a:t>
            </a:r>
            <a:r>
              <a:rPr lang="en-US" sz="2400" dirty="0" err="1" smtClean="0">
                <a:solidFill>
                  <a:schemeClr val="tx1"/>
                </a:solidFill>
              </a:rPr>
              <a:t>Sulaiman</a:t>
            </a:r>
            <a:r>
              <a:rPr lang="en-US" sz="2400" dirty="0" smtClean="0">
                <a:solidFill>
                  <a:schemeClr val="tx1"/>
                </a:solidFill>
              </a:rPr>
              <a:t> et al in 2004: </a:t>
            </a:r>
            <a:r>
              <a:rPr lang="en-US" sz="2400" dirty="0">
                <a:solidFill>
                  <a:schemeClr val="tx1"/>
                </a:solidFill>
              </a:rPr>
              <a:t>CHD </a:t>
            </a:r>
            <a:r>
              <a:rPr lang="en-US" sz="2400" dirty="0" smtClean="0">
                <a:solidFill>
                  <a:schemeClr val="tx1"/>
                </a:solidFill>
              </a:rPr>
              <a:t>among </a:t>
            </a:r>
            <a:r>
              <a:rPr lang="en-US" sz="2400" dirty="0">
                <a:solidFill>
                  <a:schemeClr val="tx1"/>
                </a:solidFill>
              </a:rPr>
              <a:t>children of </a:t>
            </a:r>
            <a:r>
              <a:rPr lang="en-US" sz="2400" dirty="0" smtClean="0">
                <a:solidFill>
                  <a:schemeClr val="tx1"/>
                </a:solidFill>
              </a:rPr>
              <a:t>100 diabetic </a:t>
            </a:r>
            <a:r>
              <a:rPr lang="en-US" sz="2400" dirty="0">
                <a:solidFill>
                  <a:schemeClr val="tx1"/>
                </a:solidFill>
              </a:rPr>
              <a:t>mothers was determined to be higher than in the general public</a:t>
            </a:r>
            <a:r>
              <a:rPr lang="en-US" sz="2400">
                <a:solidFill>
                  <a:schemeClr val="tx1"/>
                </a:solidFill>
              </a:rPr>
              <a:t>; </a:t>
            </a:r>
            <a:r>
              <a:rPr lang="en-US" sz="2400" smtClean="0">
                <a:solidFill>
                  <a:schemeClr val="tx1"/>
                </a:solidFill>
              </a:rPr>
              <a:t>15/1,000 </a:t>
            </a:r>
            <a:r>
              <a:rPr lang="en-US" sz="2400" dirty="0">
                <a:solidFill>
                  <a:schemeClr val="tx1"/>
                </a:solidFill>
              </a:rPr>
              <a:t>live </a:t>
            </a:r>
            <a:r>
              <a:rPr lang="en-US" sz="2400" dirty="0" smtClean="0">
                <a:solidFill>
                  <a:schemeClr val="tx1"/>
                </a:solidFill>
              </a:rPr>
              <a:t>births</a:t>
            </a:r>
            <a:endParaRPr lang="en-US" sz="2400" dirty="0">
              <a:solidFill>
                <a:schemeClr val="tx1"/>
              </a:solidFill>
            </a:endParaRPr>
          </a:p>
          <a:p>
            <a:pPr lvl="1"/>
            <a:endParaRPr lang="en-US" sz="2400" b="1" dirty="0" smtClean="0">
              <a:solidFill>
                <a:schemeClr val="tx1"/>
              </a:solidFill>
            </a:endParaRPr>
          </a:p>
          <a:p>
            <a:pPr lvl="1"/>
            <a:r>
              <a:rPr lang="en-US" sz="2400" b="1" dirty="0" smtClean="0">
                <a:solidFill>
                  <a:schemeClr val="tx1"/>
                </a:solidFill>
              </a:rPr>
              <a:t>Social Impact</a:t>
            </a:r>
          </a:p>
          <a:p>
            <a:pPr marL="800100" lvl="1" indent="-342900">
              <a:buFont typeface="Wingdings" pitchFamily="2" charset="2"/>
              <a:buChar char="ü"/>
            </a:pPr>
            <a:r>
              <a:rPr lang="en-US" sz="2400" dirty="0" err="1">
                <a:solidFill>
                  <a:schemeClr val="tx1"/>
                </a:solidFill>
              </a:rPr>
              <a:t>Almesne</a:t>
            </a:r>
            <a:r>
              <a:rPr lang="en-US" sz="2400" dirty="0">
                <a:solidFill>
                  <a:schemeClr val="tx1"/>
                </a:solidFill>
              </a:rPr>
              <a:t> et </a:t>
            </a:r>
            <a:r>
              <a:rPr lang="en-US" sz="2400" dirty="0" smtClean="0">
                <a:solidFill>
                  <a:schemeClr val="tx1"/>
                </a:solidFill>
              </a:rPr>
              <a:t>al 2013: Families </a:t>
            </a:r>
            <a:r>
              <a:rPr lang="en-US" sz="2400" dirty="0">
                <a:solidFill>
                  <a:schemeClr val="tx1"/>
                </a:solidFill>
              </a:rPr>
              <a:t>of children with complex CHD had significantly higher IFS score, 62 vs. </a:t>
            </a:r>
            <a:r>
              <a:rPr lang="en-US" sz="2400">
                <a:solidFill>
                  <a:schemeClr val="tx1"/>
                </a:solidFill>
              </a:rPr>
              <a:t>51 </a:t>
            </a:r>
            <a:r>
              <a:rPr lang="en-US" sz="2400" smtClean="0">
                <a:solidFill>
                  <a:schemeClr val="tx1"/>
                </a:solidFill>
              </a:rPr>
              <a:t>(P=0.005)</a:t>
            </a:r>
            <a:endParaRPr lang="en-US" sz="2400" dirty="0" smtClean="0"/>
          </a:p>
        </p:txBody>
      </p:sp>
    </p:spTree>
    <p:extLst>
      <p:ext uri="{BB962C8B-B14F-4D97-AF65-F5344CB8AC3E}">
        <p14:creationId xmlns:p14="http://schemas.microsoft.com/office/powerpoint/2010/main" val="350019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16</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Discussion</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7" name="Rounded Rectangle 6"/>
          <p:cNvSpPr/>
          <p:nvPr/>
        </p:nvSpPr>
        <p:spPr>
          <a:xfrm>
            <a:off x="191069" y="914400"/>
            <a:ext cx="8586716" cy="1066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ü"/>
            </a:pPr>
            <a:r>
              <a:rPr lang="en-US" sz="2400" dirty="0">
                <a:solidFill>
                  <a:schemeClr val="tx1"/>
                </a:solidFill>
              </a:rPr>
              <a:t>Cross-sectional studies found the prevalence of CHD ranging between 2.1 to </a:t>
            </a:r>
            <a:r>
              <a:rPr lang="en-US" sz="2400" dirty="0" smtClean="0">
                <a:solidFill>
                  <a:schemeClr val="tx1"/>
                </a:solidFill>
              </a:rPr>
              <a:t>10.7/ </a:t>
            </a:r>
            <a:r>
              <a:rPr lang="en-US" sz="2400" dirty="0">
                <a:solidFill>
                  <a:schemeClr val="tx1"/>
                </a:solidFill>
              </a:rPr>
              <a:t>1,000 </a:t>
            </a:r>
            <a:r>
              <a:rPr lang="en-US" sz="2400" dirty="0" smtClean="0">
                <a:solidFill>
                  <a:schemeClr val="tx1"/>
                </a:solidFill>
              </a:rPr>
              <a:t>persons</a:t>
            </a:r>
          </a:p>
        </p:txBody>
      </p:sp>
      <p:sp>
        <p:nvSpPr>
          <p:cNvPr id="10" name="Rounded Rectangle 9"/>
          <p:cNvSpPr/>
          <p:nvPr/>
        </p:nvSpPr>
        <p:spPr>
          <a:xfrm>
            <a:off x="191069" y="2231767"/>
            <a:ext cx="8586716" cy="1121034"/>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ü"/>
            </a:pPr>
            <a:r>
              <a:rPr lang="en-US" sz="2400" dirty="0" smtClean="0">
                <a:solidFill>
                  <a:schemeClr val="tx1"/>
                </a:solidFill>
              </a:rPr>
              <a:t>The </a:t>
            </a:r>
            <a:r>
              <a:rPr lang="en-US" sz="2400" dirty="0">
                <a:solidFill>
                  <a:schemeClr val="tx1"/>
                </a:solidFill>
              </a:rPr>
              <a:t>most prevalent type </a:t>
            </a:r>
            <a:r>
              <a:rPr lang="en-US" sz="2400" dirty="0" smtClean="0">
                <a:solidFill>
                  <a:schemeClr val="tx1"/>
                </a:solidFill>
              </a:rPr>
              <a:t>: VSD ranging </a:t>
            </a:r>
            <a:r>
              <a:rPr lang="en-US" sz="2400" dirty="0">
                <a:solidFill>
                  <a:schemeClr val="tx1"/>
                </a:solidFill>
              </a:rPr>
              <a:t>from 29.5% to 39.5% of all diagnosed CHDs, followed by </a:t>
            </a:r>
            <a:r>
              <a:rPr lang="en-US" sz="2400" dirty="0" smtClean="0">
                <a:solidFill>
                  <a:schemeClr val="tx1"/>
                </a:solidFill>
              </a:rPr>
              <a:t>ASD </a:t>
            </a:r>
            <a:r>
              <a:rPr lang="en-US" sz="2400" dirty="0">
                <a:solidFill>
                  <a:schemeClr val="tx1"/>
                </a:solidFill>
              </a:rPr>
              <a:t>(8.9% to 18.1%) and </a:t>
            </a:r>
            <a:r>
              <a:rPr lang="en-US" sz="2400" dirty="0" smtClean="0">
                <a:solidFill>
                  <a:schemeClr val="tx1"/>
                </a:solidFill>
              </a:rPr>
              <a:t>PS  </a:t>
            </a:r>
            <a:r>
              <a:rPr lang="en-US" sz="2400" dirty="0">
                <a:solidFill>
                  <a:schemeClr val="tx1"/>
                </a:solidFill>
              </a:rPr>
              <a:t>(6% to 12.4</a:t>
            </a:r>
            <a:r>
              <a:rPr lang="en-US" sz="2400" dirty="0" smtClean="0">
                <a:solidFill>
                  <a:schemeClr val="tx1"/>
                </a:solidFill>
              </a:rPr>
              <a:t>%)</a:t>
            </a:r>
          </a:p>
        </p:txBody>
      </p:sp>
      <p:sp>
        <p:nvSpPr>
          <p:cNvPr id="12" name="Rounded Rectangle 11"/>
          <p:cNvSpPr/>
          <p:nvPr/>
        </p:nvSpPr>
        <p:spPr>
          <a:xfrm>
            <a:off x="200168" y="3657600"/>
            <a:ext cx="8586716" cy="9906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ü"/>
            </a:pPr>
            <a:r>
              <a:rPr lang="en-US" sz="2400" dirty="0" smtClean="0">
                <a:solidFill>
                  <a:schemeClr val="tx1"/>
                </a:solidFill>
              </a:rPr>
              <a:t>Incidence of severe CHD : 5.4/1,000 live births per year</a:t>
            </a:r>
          </a:p>
        </p:txBody>
      </p:sp>
      <p:sp>
        <p:nvSpPr>
          <p:cNvPr id="13" name="Rounded Rectangle 12"/>
          <p:cNvSpPr/>
          <p:nvPr/>
        </p:nvSpPr>
        <p:spPr>
          <a:xfrm>
            <a:off x="191069" y="4953000"/>
            <a:ext cx="8650406" cy="1061113"/>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ü"/>
            </a:pPr>
            <a:r>
              <a:rPr lang="en-US" sz="2400" dirty="0" smtClean="0">
                <a:solidFill>
                  <a:schemeClr val="tx1"/>
                </a:solidFill>
              </a:rPr>
              <a:t>Occurrence </a:t>
            </a:r>
            <a:r>
              <a:rPr lang="en-US" sz="2400" dirty="0">
                <a:solidFill>
                  <a:schemeClr val="tx1"/>
                </a:solidFill>
              </a:rPr>
              <a:t>of CHD in Saudi </a:t>
            </a:r>
            <a:r>
              <a:rPr lang="en-US" sz="2400" dirty="0" smtClean="0">
                <a:solidFill>
                  <a:schemeClr val="tx1"/>
                </a:solidFill>
              </a:rPr>
              <a:t>Arabia: Significantly </a:t>
            </a:r>
            <a:r>
              <a:rPr lang="en-US" sz="2400" dirty="0">
                <a:solidFill>
                  <a:schemeClr val="tx1"/>
                </a:solidFill>
              </a:rPr>
              <a:t>associated with Down ’s syndrome, consanguinity and maternal </a:t>
            </a:r>
            <a:r>
              <a:rPr lang="en-US" sz="2400" dirty="0" smtClean="0">
                <a:solidFill>
                  <a:schemeClr val="tx1"/>
                </a:solidFill>
              </a:rPr>
              <a:t>diabetes</a:t>
            </a:r>
            <a:endParaRPr lang="en-US" sz="2400" dirty="0">
              <a:solidFill>
                <a:schemeClr val="tx1"/>
              </a:solidFill>
            </a:endParaRPr>
          </a:p>
        </p:txBody>
      </p:sp>
      <p:sp>
        <p:nvSpPr>
          <p:cNvPr id="15" name="Oval 14"/>
          <p:cNvSpPr/>
          <p:nvPr/>
        </p:nvSpPr>
        <p:spPr>
          <a:xfrm>
            <a:off x="-16851" y="838200"/>
            <a:ext cx="502868" cy="479286"/>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16" name="Oval 15"/>
          <p:cNvSpPr/>
          <p:nvPr/>
        </p:nvSpPr>
        <p:spPr>
          <a:xfrm>
            <a:off x="-36192" y="2133600"/>
            <a:ext cx="558396" cy="413982"/>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17" name="Oval 16"/>
          <p:cNvSpPr/>
          <p:nvPr/>
        </p:nvSpPr>
        <p:spPr>
          <a:xfrm>
            <a:off x="-53036" y="3505200"/>
            <a:ext cx="575239" cy="4572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18" name="Oval 17"/>
          <p:cNvSpPr/>
          <p:nvPr/>
        </p:nvSpPr>
        <p:spPr>
          <a:xfrm>
            <a:off x="-38100" y="4800600"/>
            <a:ext cx="560303" cy="4572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4</a:t>
            </a:r>
          </a:p>
        </p:txBody>
      </p:sp>
    </p:spTree>
    <p:extLst>
      <p:ext uri="{BB962C8B-B14F-4D97-AF65-F5344CB8AC3E}">
        <p14:creationId xmlns:p14="http://schemas.microsoft.com/office/powerpoint/2010/main" val="376294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2" grpId="0" animBg="1"/>
      <p:bldP spid="13"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17</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Limitations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7" name="Rounded Rectangle 6"/>
          <p:cNvSpPr/>
          <p:nvPr/>
        </p:nvSpPr>
        <p:spPr>
          <a:xfrm>
            <a:off x="609600" y="1676400"/>
            <a:ext cx="2704531" cy="1425834"/>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ü"/>
            </a:pPr>
            <a:r>
              <a:rPr lang="en-US" sz="2400" dirty="0" smtClean="0">
                <a:solidFill>
                  <a:schemeClr val="tx1"/>
                </a:solidFill>
              </a:rPr>
              <a:t>Limiting </a:t>
            </a:r>
            <a:r>
              <a:rPr lang="en-US" sz="2400" dirty="0">
                <a:solidFill>
                  <a:schemeClr val="tx1"/>
                </a:solidFill>
              </a:rPr>
              <a:t>our search for articles in English</a:t>
            </a:r>
            <a:endParaRPr lang="en-US" sz="2400" dirty="0" smtClean="0">
              <a:solidFill>
                <a:schemeClr val="tx1"/>
              </a:solidFill>
            </a:endParaRPr>
          </a:p>
        </p:txBody>
      </p:sp>
      <p:sp>
        <p:nvSpPr>
          <p:cNvPr id="10" name="Rounded Rectangle 9"/>
          <p:cNvSpPr/>
          <p:nvPr/>
        </p:nvSpPr>
        <p:spPr>
          <a:xfrm>
            <a:off x="5257800" y="1676400"/>
            <a:ext cx="2895600" cy="1373161"/>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ü"/>
            </a:pPr>
            <a:r>
              <a:rPr lang="en-US" sz="2400" dirty="0">
                <a:solidFill>
                  <a:schemeClr val="tx1"/>
                </a:solidFill>
              </a:rPr>
              <a:t>Publication bias</a:t>
            </a:r>
            <a:endParaRPr lang="en-US" sz="2400" dirty="0" smtClean="0">
              <a:solidFill>
                <a:schemeClr val="tx1"/>
              </a:solidFill>
            </a:endParaRPr>
          </a:p>
        </p:txBody>
      </p:sp>
      <p:sp>
        <p:nvSpPr>
          <p:cNvPr id="12" name="Rounded Rectangle 11"/>
          <p:cNvSpPr/>
          <p:nvPr/>
        </p:nvSpPr>
        <p:spPr>
          <a:xfrm>
            <a:off x="609600" y="3429000"/>
            <a:ext cx="2771632" cy="1447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ü"/>
            </a:pPr>
            <a:r>
              <a:rPr lang="en-US" sz="2400" dirty="0" smtClean="0">
                <a:solidFill>
                  <a:schemeClr val="tx1"/>
                </a:solidFill>
              </a:rPr>
              <a:t>Limitations </a:t>
            </a:r>
            <a:r>
              <a:rPr lang="en-US" sz="2400" dirty="0">
                <a:solidFill>
                  <a:schemeClr val="tx1"/>
                </a:solidFill>
              </a:rPr>
              <a:t>of the individual studies</a:t>
            </a:r>
            <a:endParaRPr lang="en-US" sz="2400" dirty="0" smtClean="0">
              <a:solidFill>
                <a:schemeClr val="tx1"/>
              </a:solidFill>
            </a:endParaRPr>
          </a:p>
        </p:txBody>
      </p:sp>
      <p:sp>
        <p:nvSpPr>
          <p:cNvPr id="13" name="Rounded Rectangle 12"/>
          <p:cNvSpPr/>
          <p:nvPr/>
        </p:nvSpPr>
        <p:spPr>
          <a:xfrm>
            <a:off x="5257800" y="3429000"/>
            <a:ext cx="2895600" cy="1447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ü"/>
            </a:pPr>
            <a:r>
              <a:rPr lang="en-US" sz="2400" dirty="0" smtClean="0">
                <a:solidFill>
                  <a:schemeClr val="tx1"/>
                </a:solidFill>
              </a:rPr>
              <a:t>Very </a:t>
            </a:r>
            <a:r>
              <a:rPr lang="en-US" sz="2400" dirty="0">
                <a:solidFill>
                  <a:schemeClr val="tx1"/>
                </a:solidFill>
              </a:rPr>
              <a:t>few follow-up studies </a:t>
            </a:r>
          </a:p>
        </p:txBody>
      </p:sp>
      <p:sp>
        <p:nvSpPr>
          <p:cNvPr id="14" name="Oval 13"/>
          <p:cNvSpPr/>
          <p:nvPr/>
        </p:nvSpPr>
        <p:spPr>
          <a:xfrm>
            <a:off x="116600" y="1371600"/>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15" name="Oval 14"/>
          <p:cNvSpPr/>
          <p:nvPr/>
        </p:nvSpPr>
        <p:spPr>
          <a:xfrm>
            <a:off x="4724400" y="1371600"/>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16" name="Oval 15"/>
          <p:cNvSpPr/>
          <p:nvPr/>
        </p:nvSpPr>
        <p:spPr>
          <a:xfrm>
            <a:off x="101999" y="3190733"/>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17" name="Oval 16"/>
          <p:cNvSpPr/>
          <p:nvPr/>
        </p:nvSpPr>
        <p:spPr>
          <a:xfrm>
            <a:off x="4724400" y="3124200"/>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4</a:t>
            </a:r>
          </a:p>
        </p:txBody>
      </p:sp>
    </p:spTree>
    <p:extLst>
      <p:ext uri="{BB962C8B-B14F-4D97-AF65-F5344CB8AC3E}">
        <p14:creationId xmlns:p14="http://schemas.microsoft.com/office/powerpoint/2010/main" val="72412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2" grpId="0" animBg="1"/>
      <p:bldP spid="13" grpId="0" animBg="1"/>
      <p:bldP spid="14" grpId="0" animBg="1"/>
      <p:bldP spid="15"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18</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Comparison with Other </a:t>
            </a:r>
            <a:r>
              <a:rPr lang="en-US" sz="4000" b="1" dirty="0">
                <a:solidFill>
                  <a:schemeClr val="bg1"/>
                </a:solidFill>
              </a:rPr>
              <a:t>S</a:t>
            </a:r>
            <a:r>
              <a:rPr lang="en-US" sz="4000" b="1" dirty="0" smtClean="0">
                <a:solidFill>
                  <a:schemeClr val="bg1"/>
                </a:solidFill>
              </a:rPr>
              <a:t>tudies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7" name="Rounded Rectangle 6"/>
          <p:cNvSpPr/>
          <p:nvPr/>
        </p:nvSpPr>
        <p:spPr>
          <a:xfrm>
            <a:off x="152400" y="938073"/>
            <a:ext cx="8686800" cy="5691327"/>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itchFamily="2" charset="2"/>
              <a:buChar char="ü"/>
            </a:pPr>
            <a:r>
              <a:rPr lang="en-US" sz="2400" dirty="0" smtClean="0">
                <a:solidFill>
                  <a:schemeClr val="tx1"/>
                </a:solidFill>
              </a:rPr>
              <a:t>International </a:t>
            </a:r>
            <a:r>
              <a:rPr lang="en-US" sz="2400" dirty="0">
                <a:solidFill>
                  <a:schemeClr val="tx1"/>
                </a:solidFill>
              </a:rPr>
              <a:t>studies have reported prevalence rates ranging </a:t>
            </a:r>
            <a:r>
              <a:rPr lang="en-US" sz="2400">
                <a:solidFill>
                  <a:schemeClr val="tx1"/>
                </a:solidFill>
              </a:rPr>
              <a:t>from </a:t>
            </a:r>
            <a:r>
              <a:rPr lang="en-US" sz="2400" smtClean="0">
                <a:solidFill>
                  <a:schemeClr val="tx1"/>
                </a:solidFill>
              </a:rPr>
              <a:t>1-11.9 </a:t>
            </a:r>
            <a:r>
              <a:rPr lang="en-US" sz="2400">
                <a:solidFill>
                  <a:schemeClr val="tx1"/>
                </a:solidFill>
              </a:rPr>
              <a:t>per </a:t>
            </a:r>
            <a:r>
              <a:rPr lang="en-US" sz="2400" smtClean="0">
                <a:solidFill>
                  <a:schemeClr val="tx1"/>
                </a:solidFill>
              </a:rPr>
              <a:t>1000 </a:t>
            </a:r>
            <a:r>
              <a:rPr lang="en-US" sz="2400" dirty="0" smtClean="0">
                <a:solidFill>
                  <a:schemeClr val="tx1"/>
                </a:solidFill>
              </a:rPr>
              <a:t>persons. </a:t>
            </a:r>
            <a:r>
              <a:rPr lang="en-US" sz="1400" dirty="0" smtClean="0">
                <a:solidFill>
                  <a:schemeClr val="tx1"/>
                </a:solidFill>
              </a:rPr>
              <a:t>(</a:t>
            </a:r>
            <a:r>
              <a:rPr lang="en-US" sz="1400" dirty="0" err="1" smtClean="0">
                <a:solidFill>
                  <a:schemeClr val="tx1"/>
                </a:solidFill>
              </a:rPr>
              <a:t>Dolk</a:t>
            </a:r>
            <a:r>
              <a:rPr lang="en-US" sz="1400" dirty="0" smtClean="0">
                <a:solidFill>
                  <a:schemeClr val="tx1"/>
                </a:solidFill>
              </a:rPr>
              <a:t> et al, 2010 </a:t>
            </a:r>
            <a:r>
              <a:rPr lang="en-US" sz="1400" dirty="0" err="1" smtClean="0">
                <a:solidFill>
                  <a:schemeClr val="tx1"/>
                </a:solidFill>
              </a:rPr>
              <a:t>Koshnood</a:t>
            </a:r>
            <a:r>
              <a:rPr lang="en-US" sz="1400" dirty="0" smtClean="0">
                <a:solidFill>
                  <a:schemeClr val="tx1"/>
                </a:solidFill>
              </a:rPr>
              <a:t> et al, 2012 </a:t>
            </a:r>
            <a:r>
              <a:rPr lang="en-US" sz="1400" dirty="0" err="1" smtClean="0">
                <a:solidFill>
                  <a:schemeClr val="tx1"/>
                </a:solidFill>
              </a:rPr>
              <a:t>Marelli</a:t>
            </a:r>
            <a:r>
              <a:rPr lang="en-US" sz="1400" dirty="0" smtClean="0">
                <a:solidFill>
                  <a:schemeClr val="tx1"/>
                </a:solidFill>
              </a:rPr>
              <a:t> et al, 2007 </a:t>
            </a:r>
            <a:r>
              <a:rPr lang="en-US" sz="1400" dirty="0">
                <a:solidFill>
                  <a:schemeClr val="tx1"/>
                </a:solidFill>
              </a:rPr>
              <a:t>van der </a:t>
            </a:r>
            <a:r>
              <a:rPr lang="en-US" sz="1400" dirty="0" err="1">
                <a:solidFill>
                  <a:schemeClr val="tx1"/>
                </a:solidFill>
              </a:rPr>
              <a:t>Bom</a:t>
            </a:r>
            <a:r>
              <a:rPr lang="en-US" sz="1400" dirty="0">
                <a:solidFill>
                  <a:schemeClr val="tx1"/>
                </a:solidFill>
              </a:rPr>
              <a:t> T et al, </a:t>
            </a:r>
            <a:r>
              <a:rPr lang="en-US" sz="1400" smtClean="0">
                <a:solidFill>
                  <a:schemeClr val="tx1"/>
                </a:solidFill>
              </a:rPr>
              <a:t>2012</a:t>
            </a:r>
            <a:r>
              <a:rPr lang="en-US" sz="1400" smtClean="0">
                <a:solidFill>
                  <a:schemeClr val="tx1"/>
                </a:solidFill>
              </a:rPr>
              <a:t>). </a:t>
            </a:r>
            <a:r>
              <a:rPr lang="en-US" sz="2400" smtClean="0">
                <a:solidFill>
                  <a:schemeClr val="tx1"/>
                </a:solidFill>
              </a:rPr>
              <a:t>In KSA  ranges from 2.1- 10.7 per 1000 persons  </a:t>
            </a:r>
            <a:endParaRPr lang="en-US" sz="1400" dirty="0" smtClean="0">
              <a:solidFill>
                <a:schemeClr val="tx1"/>
              </a:solidFill>
            </a:endParaRPr>
          </a:p>
          <a:p>
            <a:pPr marL="800100" lvl="1" indent="-342900">
              <a:buFont typeface="Wingdings" pitchFamily="2" charset="2"/>
              <a:buChar char="ü"/>
            </a:pPr>
            <a:endParaRPr lang="en-US" sz="2400" dirty="0" smtClean="0">
              <a:solidFill>
                <a:schemeClr val="tx1"/>
              </a:solidFill>
            </a:endParaRPr>
          </a:p>
          <a:p>
            <a:pPr marL="800100" lvl="1" indent="-342900">
              <a:buFont typeface="Wingdings" pitchFamily="2" charset="2"/>
              <a:buChar char="ü"/>
            </a:pPr>
            <a:r>
              <a:rPr lang="en-US" sz="2400" dirty="0" smtClean="0">
                <a:solidFill>
                  <a:schemeClr val="tx1"/>
                </a:solidFill>
              </a:rPr>
              <a:t>Common </a:t>
            </a:r>
            <a:r>
              <a:rPr lang="en-US" sz="2400" dirty="0">
                <a:solidFill>
                  <a:schemeClr val="tx1"/>
                </a:solidFill>
              </a:rPr>
              <a:t>cardiac congenital lesion reported in KSA was VSD ranging from 29.5% to 39.5%which is consistent with other parts of the </a:t>
            </a:r>
            <a:r>
              <a:rPr lang="en-US" sz="2400" dirty="0" smtClean="0">
                <a:solidFill>
                  <a:schemeClr val="tx1"/>
                </a:solidFill>
              </a:rPr>
              <a:t>world.</a:t>
            </a:r>
            <a:r>
              <a:rPr lang="en-US" sz="1400" dirty="0" smtClean="0">
                <a:solidFill>
                  <a:schemeClr val="tx1"/>
                </a:solidFill>
              </a:rPr>
              <a:t>(</a:t>
            </a:r>
            <a:r>
              <a:rPr lang="en-US" sz="1400" dirty="0">
                <a:solidFill>
                  <a:schemeClr val="tx1"/>
                </a:solidFill>
              </a:rPr>
              <a:t>Hoffman </a:t>
            </a:r>
            <a:r>
              <a:rPr lang="en-US" sz="1400" dirty="0" smtClean="0">
                <a:solidFill>
                  <a:schemeClr val="tx1"/>
                </a:solidFill>
              </a:rPr>
              <a:t> et al, 2004Koshnood et al, 2012 Rose et al, 1964)</a:t>
            </a:r>
            <a:endParaRPr lang="en-US" sz="1400" dirty="0">
              <a:solidFill>
                <a:schemeClr val="tx1"/>
              </a:solidFill>
            </a:endParaRPr>
          </a:p>
          <a:p>
            <a:pPr marL="800100" lvl="1" indent="-342900">
              <a:buFont typeface="Wingdings" pitchFamily="2" charset="2"/>
              <a:buChar char="ü"/>
            </a:pPr>
            <a:endParaRPr lang="en-US" sz="2400" dirty="0" smtClean="0">
              <a:solidFill>
                <a:schemeClr val="tx1"/>
              </a:solidFill>
            </a:endParaRPr>
          </a:p>
          <a:p>
            <a:pPr marL="800100" lvl="1" indent="-342900">
              <a:buFont typeface="Wingdings" pitchFamily="2" charset="2"/>
              <a:buChar char="ü"/>
            </a:pPr>
            <a:r>
              <a:rPr lang="en-US" sz="2000" dirty="0" smtClean="0">
                <a:solidFill>
                  <a:schemeClr val="tx1"/>
                </a:solidFill>
              </a:rPr>
              <a:t>The 2</a:t>
            </a:r>
            <a:r>
              <a:rPr lang="en-US" sz="2000" baseline="30000" dirty="0" smtClean="0">
                <a:solidFill>
                  <a:schemeClr val="tx1"/>
                </a:solidFill>
              </a:rPr>
              <a:t>nd</a:t>
            </a:r>
            <a:r>
              <a:rPr lang="en-US" sz="2000" dirty="0" smtClean="0">
                <a:solidFill>
                  <a:schemeClr val="tx1"/>
                </a:solidFill>
              </a:rPr>
              <a:t> most common type of CHD in KSA, ASD, was also 2</a:t>
            </a:r>
            <a:r>
              <a:rPr lang="en-US" sz="2000" baseline="30000" dirty="0" smtClean="0">
                <a:solidFill>
                  <a:schemeClr val="tx1"/>
                </a:solidFill>
              </a:rPr>
              <a:t>nd</a:t>
            </a:r>
            <a:r>
              <a:rPr lang="en-US" sz="2000" dirty="0" smtClean="0">
                <a:solidFill>
                  <a:schemeClr val="tx1"/>
                </a:solidFill>
              </a:rPr>
              <a:t> most frequent in incidence studies in the US, Canada and Bohemia while other studies found it to be less common; the 4th most common form in Hungary at 10.4%and the 5th most common type in Sweden at 4.3%.(</a:t>
            </a:r>
            <a:r>
              <a:rPr lang="en-US" sz="1400" dirty="0" err="1">
                <a:solidFill>
                  <a:schemeClr val="tx1"/>
                </a:solidFill>
              </a:rPr>
              <a:t>Carlgren</a:t>
            </a:r>
            <a:r>
              <a:rPr lang="en-US" sz="1400" dirty="0">
                <a:solidFill>
                  <a:schemeClr val="tx1"/>
                </a:solidFill>
              </a:rPr>
              <a:t>  </a:t>
            </a:r>
            <a:r>
              <a:rPr lang="en-US" sz="1400" dirty="0" smtClean="0">
                <a:solidFill>
                  <a:schemeClr val="tx1"/>
                </a:solidFill>
              </a:rPr>
              <a:t>1959 </a:t>
            </a:r>
            <a:r>
              <a:rPr lang="en-US" sz="1400" dirty="0" err="1" smtClean="0">
                <a:solidFill>
                  <a:schemeClr val="tx1"/>
                </a:solidFill>
              </a:rPr>
              <a:t>Mészáros</a:t>
            </a:r>
            <a:r>
              <a:rPr lang="en-US" sz="1400" dirty="0" smtClean="0">
                <a:solidFill>
                  <a:schemeClr val="tx1"/>
                </a:solidFill>
              </a:rPr>
              <a:t>  et al, 1975Mitchell  et al 1971, </a:t>
            </a:r>
            <a:r>
              <a:rPr lang="en-US" sz="1400" dirty="0" err="1" smtClean="0">
                <a:solidFill>
                  <a:schemeClr val="tx1"/>
                </a:solidFill>
              </a:rPr>
              <a:t>Samánek</a:t>
            </a:r>
            <a:r>
              <a:rPr lang="en-US" sz="1400" dirty="0" smtClean="0">
                <a:solidFill>
                  <a:schemeClr val="tx1"/>
                </a:solidFill>
              </a:rPr>
              <a:t> et al, 1989)</a:t>
            </a:r>
          </a:p>
        </p:txBody>
      </p:sp>
    </p:spTree>
    <p:extLst>
      <p:ext uri="{BB962C8B-B14F-4D97-AF65-F5344CB8AC3E}">
        <p14:creationId xmlns:p14="http://schemas.microsoft.com/office/powerpoint/2010/main" val="105844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19</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Comparison with Other Studies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7" name="Rounded Rectangle 6"/>
          <p:cNvSpPr/>
          <p:nvPr/>
        </p:nvSpPr>
        <p:spPr>
          <a:xfrm>
            <a:off x="357116" y="990600"/>
            <a:ext cx="8534400" cy="57150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US" sz="2400" dirty="0" smtClean="0">
              <a:solidFill>
                <a:schemeClr val="tx1"/>
              </a:solidFill>
            </a:endParaRPr>
          </a:p>
          <a:p>
            <a:pPr lvl="1"/>
            <a:endParaRPr lang="en-US" sz="2400" dirty="0" smtClean="0">
              <a:solidFill>
                <a:schemeClr val="tx1"/>
              </a:solidFill>
            </a:endParaRPr>
          </a:p>
          <a:p>
            <a:pPr marL="800100" lvl="1" indent="-342900">
              <a:buFont typeface="Wingdings" pitchFamily="2" charset="2"/>
              <a:buChar char="ü"/>
            </a:pPr>
            <a:endParaRPr lang="en-US" sz="2400" dirty="0">
              <a:solidFill>
                <a:schemeClr val="tx1"/>
              </a:solidFill>
            </a:endParaRPr>
          </a:p>
          <a:p>
            <a:pPr marL="800100" lvl="1" indent="-342900">
              <a:buFont typeface="Wingdings" pitchFamily="2" charset="2"/>
              <a:buChar char="ü"/>
            </a:pPr>
            <a:r>
              <a:rPr lang="en-US" sz="2400" dirty="0" smtClean="0">
                <a:solidFill>
                  <a:schemeClr val="tx1"/>
                </a:solidFill>
              </a:rPr>
              <a:t>Presence </a:t>
            </a:r>
            <a:r>
              <a:rPr lang="en-US" sz="2400" dirty="0">
                <a:solidFill>
                  <a:schemeClr val="tx1"/>
                </a:solidFill>
              </a:rPr>
              <a:t>of CHD in children with Down's syndrome ranged from </a:t>
            </a:r>
            <a:r>
              <a:rPr lang="en-US" sz="2400" dirty="0" smtClean="0">
                <a:solidFill>
                  <a:schemeClr val="tx1"/>
                </a:solidFill>
              </a:rPr>
              <a:t>40</a:t>
            </a:r>
            <a:r>
              <a:rPr lang="en-US" sz="2400" dirty="0">
                <a:solidFill>
                  <a:schemeClr val="tx1"/>
                </a:solidFill>
              </a:rPr>
              <a:t>% to 55% in international studies same as reported in </a:t>
            </a:r>
            <a:r>
              <a:rPr lang="en-US" sz="2400" dirty="0" smtClean="0">
                <a:solidFill>
                  <a:schemeClr val="tx1"/>
                </a:solidFill>
              </a:rPr>
              <a:t>KSA. </a:t>
            </a:r>
            <a:r>
              <a:rPr lang="en-US" sz="1400" dirty="0" smtClean="0">
                <a:solidFill>
                  <a:schemeClr val="tx1"/>
                </a:solidFill>
              </a:rPr>
              <a:t>(</a:t>
            </a:r>
            <a:r>
              <a:rPr lang="en-US" sz="1400" dirty="0">
                <a:solidFill>
                  <a:schemeClr val="tx1"/>
                </a:solidFill>
              </a:rPr>
              <a:t>de Rubens </a:t>
            </a:r>
            <a:r>
              <a:rPr lang="en-US" sz="1400" dirty="0" smtClean="0">
                <a:solidFill>
                  <a:schemeClr val="tx1"/>
                </a:solidFill>
              </a:rPr>
              <a:t> et al, 2003 </a:t>
            </a:r>
            <a:r>
              <a:rPr lang="en-US" sz="1400" dirty="0" err="1" smtClean="0">
                <a:solidFill>
                  <a:schemeClr val="tx1"/>
                </a:solidFill>
              </a:rPr>
              <a:t>Roizen</a:t>
            </a:r>
            <a:r>
              <a:rPr lang="en-US" sz="1400" dirty="0" smtClean="0">
                <a:solidFill>
                  <a:schemeClr val="tx1"/>
                </a:solidFill>
              </a:rPr>
              <a:t>  et al, 2014Vida et al, 2005 Wells et al 1994)</a:t>
            </a:r>
          </a:p>
          <a:p>
            <a:pPr marL="800100" lvl="1" indent="-342900">
              <a:buFont typeface="Wingdings" pitchFamily="2" charset="2"/>
              <a:buChar char="ü"/>
            </a:pPr>
            <a:endParaRPr lang="en-US" sz="1400" dirty="0">
              <a:solidFill>
                <a:schemeClr val="tx1"/>
              </a:solidFill>
            </a:endParaRPr>
          </a:p>
          <a:p>
            <a:pPr marL="800100" lvl="1" indent="-342900">
              <a:buFont typeface="Wingdings" pitchFamily="2" charset="2"/>
              <a:buChar char="ü"/>
            </a:pPr>
            <a:r>
              <a:rPr lang="en-US" sz="2400" dirty="0">
                <a:solidFill>
                  <a:schemeClr val="tx1"/>
                </a:solidFill>
              </a:rPr>
              <a:t>In KSA first cousin marriage was significantly associated with VSD, ASD, AVSD, PS, and PA. Similarly, </a:t>
            </a:r>
            <a:r>
              <a:rPr lang="en-US" sz="2400" dirty="0" err="1">
                <a:solidFill>
                  <a:schemeClr val="tx1"/>
                </a:solidFill>
              </a:rPr>
              <a:t>septal</a:t>
            </a:r>
            <a:r>
              <a:rPr lang="en-US" sz="2400" dirty="0">
                <a:solidFill>
                  <a:schemeClr val="tx1"/>
                </a:solidFill>
              </a:rPr>
              <a:t> defects (VSD and ASD) were consistently found to be associated with consanguinity especially at first cousin level, in several international </a:t>
            </a:r>
            <a:r>
              <a:rPr lang="en-US" sz="2400" dirty="0" smtClean="0">
                <a:solidFill>
                  <a:schemeClr val="tx1"/>
                </a:solidFill>
              </a:rPr>
              <a:t>studies. </a:t>
            </a:r>
            <a:r>
              <a:rPr lang="en-US" sz="1400" dirty="0" smtClean="0">
                <a:solidFill>
                  <a:schemeClr val="tx1"/>
                </a:solidFill>
              </a:rPr>
              <a:t>(</a:t>
            </a:r>
            <a:r>
              <a:rPr lang="en-US" sz="1400" dirty="0">
                <a:solidFill>
                  <a:schemeClr val="tx1"/>
                </a:solidFill>
              </a:rPr>
              <a:t>Al Husain </a:t>
            </a:r>
            <a:r>
              <a:rPr lang="en-US" sz="1400" dirty="0" smtClean="0">
                <a:solidFill>
                  <a:schemeClr val="tx1"/>
                </a:solidFill>
              </a:rPr>
              <a:t> et al, 1997)</a:t>
            </a:r>
            <a:endParaRPr lang="en-US" sz="1400" dirty="0">
              <a:solidFill>
                <a:schemeClr val="tx1"/>
              </a:solidFill>
            </a:endParaRPr>
          </a:p>
          <a:p>
            <a:pPr lvl="1" algn="ctr"/>
            <a:endParaRPr lang="en-US" sz="2400" dirty="0">
              <a:solidFill>
                <a:schemeClr val="tx1"/>
              </a:solidFill>
            </a:endParaRPr>
          </a:p>
          <a:p>
            <a:pPr marL="800100" lvl="1" indent="-342900" algn="ctr">
              <a:buFont typeface="Wingdings" pitchFamily="2" charset="2"/>
              <a:buChar char="ü"/>
            </a:pPr>
            <a:endParaRPr lang="en-US" sz="2400" dirty="0" smtClean="0"/>
          </a:p>
          <a:p>
            <a:pPr marL="800100" lvl="1" indent="-342900">
              <a:buFont typeface="Wingdings" pitchFamily="2" charset="2"/>
              <a:buChar char="ü"/>
            </a:pPr>
            <a:endParaRPr lang="en-US" sz="2400" b="1" dirty="0" smtClean="0">
              <a:solidFill>
                <a:schemeClr val="tx1"/>
              </a:solidFill>
            </a:endParaRPr>
          </a:p>
          <a:p>
            <a:pPr lvl="1"/>
            <a:endParaRPr lang="en-US" sz="2400" dirty="0" smtClean="0">
              <a:solidFill>
                <a:schemeClr val="tx1"/>
              </a:solidFill>
            </a:endParaRPr>
          </a:p>
        </p:txBody>
      </p:sp>
    </p:spTree>
    <p:extLst>
      <p:ext uri="{BB962C8B-B14F-4D97-AF65-F5344CB8AC3E}">
        <p14:creationId xmlns:p14="http://schemas.microsoft.com/office/powerpoint/2010/main" val="398116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133600"/>
            <a:ext cx="8343900" cy="32766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Presenter: </a:t>
            </a:r>
            <a:r>
              <a:rPr lang="en-US" i="1" smtClean="0"/>
              <a:t>Ashraf </a:t>
            </a:r>
            <a:r>
              <a:rPr lang="en-US" i="1" smtClean="0"/>
              <a:t>El-Metwally</a:t>
            </a:r>
            <a:r>
              <a:rPr lang="en-US" i="1" dirty="0" smtClean="0"/>
              <a:t/>
            </a:r>
            <a:br>
              <a:rPr lang="en-US" i="1" dirty="0" smtClean="0"/>
            </a:br>
            <a:r>
              <a:rPr lang="en-US" i="1" dirty="0" smtClean="0"/>
              <a:t/>
            </a:r>
            <a:br>
              <a:rPr lang="en-US" i="1" dirty="0" smtClean="0"/>
            </a:br>
            <a:r>
              <a:rPr lang="en-US" sz="2700" dirty="0" smtClean="0"/>
              <a:t>Assistant </a:t>
            </a:r>
            <a:r>
              <a:rPr lang="en-US" sz="2700" dirty="0"/>
              <a:t>professor </a:t>
            </a:r>
            <a:r>
              <a:rPr lang="en-US" sz="2700"/>
              <a:t>of </a:t>
            </a:r>
            <a:r>
              <a:rPr lang="en-US" sz="2700" smtClean="0"/>
              <a:t>Epidemiology, </a:t>
            </a:r>
            <a:r>
              <a:rPr lang="en-US" sz="2700" dirty="0"/>
              <a:t>Collage of Public Health and Health Informatics, King Saud bin </a:t>
            </a:r>
            <a:r>
              <a:rPr lang="en-US" sz="2700" dirty="0" err="1"/>
              <a:t>Abdulaziz</a:t>
            </a:r>
            <a:r>
              <a:rPr lang="en-US" sz="2700" dirty="0"/>
              <a:t> University for Health Sciences, Riyadh, Saudi Arabia</a:t>
            </a:r>
            <a:r>
              <a:rPr lang="en-US" dirty="0"/>
              <a:t/>
            </a:r>
            <a:br>
              <a:rPr lang="en-US" dirty="0"/>
            </a:br>
            <a:r>
              <a:rPr lang="en-US" dirty="0"/>
              <a:t/>
            </a:r>
            <a:br>
              <a:rPr lang="en-US" dirty="0"/>
            </a:br>
            <a:r>
              <a:rPr lang="en-US" dirty="0"/>
              <a:t/>
            </a:r>
            <a:br>
              <a:rPr lang="en-US" dirty="0"/>
            </a:br>
            <a:r>
              <a:rPr lang="en-US" dirty="0" smtClean="0"/>
              <a:t> </a:t>
            </a:r>
            <a:r>
              <a:rPr lang="en-US" dirty="0"/>
              <a:t/>
            </a:r>
            <a:br>
              <a:rPr lang="en-US" dirty="0"/>
            </a:br>
            <a:r>
              <a:rPr lang="en-US" dirty="0"/>
              <a:t> </a:t>
            </a:r>
          </a:p>
        </p:txBody>
      </p:sp>
      <p:sp>
        <p:nvSpPr>
          <p:cNvPr id="7172" name="Subtitle 2"/>
          <p:cNvSpPr>
            <a:spLocks noGrp="1"/>
          </p:cNvSpPr>
          <p:nvPr>
            <p:ph type="subTitle" idx="1"/>
          </p:nvPr>
        </p:nvSpPr>
        <p:spPr>
          <a:xfrm>
            <a:off x="2286000" y="5410200"/>
            <a:ext cx="6172200" cy="1166813"/>
          </a:xfrm>
        </p:spPr>
        <p:txBody>
          <a:bodyPr>
            <a:normAutofit/>
          </a:bodyPr>
          <a:lstStyle/>
          <a:p>
            <a:pPr eaLnBrk="1" hangingPunct="1"/>
            <a:endParaRPr lang="en-US" dirty="0" smtClean="0"/>
          </a:p>
          <a:p>
            <a:pPr eaLnBrk="1" hangingPunct="1"/>
            <a:endParaRPr lang="en-US" dirty="0" smtClean="0"/>
          </a:p>
        </p:txBody>
      </p:sp>
      <p:sp>
        <p:nvSpPr>
          <p:cNvPr id="4" name="AutoShape 2" descr="Image result for congenital heart diseas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990600" cy="1030757"/>
          </a:xfrm>
          <a:prstGeom prst="rect">
            <a:avLst/>
          </a:prstGeom>
        </p:spPr>
      </p:pic>
    </p:spTree>
    <p:extLst>
      <p:ext uri="{BB962C8B-B14F-4D97-AF65-F5344CB8AC3E}">
        <p14:creationId xmlns:p14="http://schemas.microsoft.com/office/powerpoint/2010/main" val="220522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F247BF-7A41-4E61-96FB-074176E23180}" type="slidenum">
              <a:rPr lang="en-US" smtClean="0"/>
              <a:pPr/>
              <a:t>20</a:t>
            </a:fld>
            <a:endParaRPr lang="en-US"/>
          </a:p>
        </p:txBody>
      </p:sp>
      <p:sp>
        <p:nvSpPr>
          <p:cNvPr id="7" name="Rounded Rectangle 6"/>
          <p:cNvSpPr/>
          <p:nvPr/>
        </p:nvSpPr>
        <p:spPr>
          <a:xfrm>
            <a:off x="837062" y="1295400"/>
            <a:ext cx="8230737" cy="685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en-US" sz="2400" dirty="0" smtClean="0">
                <a:solidFill>
                  <a:schemeClr val="tx1"/>
                </a:solidFill>
              </a:rPr>
              <a:t>General </a:t>
            </a:r>
            <a:r>
              <a:rPr lang="en-US" sz="2400" dirty="0">
                <a:solidFill>
                  <a:schemeClr val="tx1"/>
                </a:solidFill>
              </a:rPr>
              <a:t>understanding of the CHD epidemiology in Saudi Arabia</a:t>
            </a:r>
          </a:p>
        </p:txBody>
      </p:sp>
      <p:sp>
        <p:nvSpPr>
          <p:cNvPr id="8" name="Rounded Rectangle 7"/>
          <p:cNvSpPr/>
          <p:nvPr/>
        </p:nvSpPr>
        <p:spPr>
          <a:xfrm>
            <a:off x="838199" y="2286000"/>
            <a:ext cx="8229599" cy="8382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en-US" sz="2400" dirty="0" smtClean="0">
                <a:solidFill>
                  <a:schemeClr val="tx1"/>
                </a:solidFill>
              </a:rPr>
              <a:t>CHD have </a:t>
            </a:r>
            <a:r>
              <a:rPr lang="en-US" sz="2400" dirty="0">
                <a:solidFill>
                  <a:schemeClr val="tx1"/>
                </a:solidFill>
              </a:rPr>
              <a:t>prevalence higher than that in Western countries and comparable to those reported in other developing countries</a:t>
            </a:r>
          </a:p>
        </p:txBody>
      </p:sp>
      <p:sp>
        <p:nvSpPr>
          <p:cNvPr id="9" name="Rounded Rectangle 8"/>
          <p:cNvSpPr/>
          <p:nvPr/>
        </p:nvSpPr>
        <p:spPr>
          <a:xfrm>
            <a:off x="837062" y="3424735"/>
            <a:ext cx="8230736" cy="9144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en-US" sz="2400" dirty="0">
                <a:solidFill>
                  <a:schemeClr val="tx1"/>
                </a:solidFill>
              </a:rPr>
              <a:t>Consanguineous marriages, maternal age, Diabetes and Down syndrome </a:t>
            </a:r>
            <a:r>
              <a:rPr lang="en-US" sz="2400" dirty="0" smtClean="0">
                <a:solidFill>
                  <a:schemeClr val="tx1"/>
                </a:solidFill>
              </a:rPr>
              <a:t>were </a:t>
            </a:r>
            <a:r>
              <a:rPr lang="en-US" sz="2400" dirty="0">
                <a:solidFill>
                  <a:schemeClr val="tx1"/>
                </a:solidFill>
              </a:rPr>
              <a:t>among risk factors related to CHD </a:t>
            </a:r>
          </a:p>
        </p:txBody>
      </p:sp>
      <p:sp>
        <p:nvSpPr>
          <p:cNvPr id="10" name="Oval 9"/>
          <p:cNvSpPr/>
          <p:nvPr/>
        </p:nvSpPr>
        <p:spPr>
          <a:xfrm>
            <a:off x="308033" y="1066800"/>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11" name="Oval 10"/>
          <p:cNvSpPr/>
          <p:nvPr/>
        </p:nvSpPr>
        <p:spPr>
          <a:xfrm>
            <a:off x="308033" y="2002809"/>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12" name="Oval 11"/>
          <p:cNvSpPr/>
          <p:nvPr/>
        </p:nvSpPr>
        <p:spPr>
          <a:xfrm>
            <a:off x="273914" y="3216323"/>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13" name="Rounded Rectangle 12"/>
          <p:cNvSpPr/>
          <p:nvPr/>
        </p:nvSpPr>
        <p:spPr>
          <a:xfrm>
            <a:off x="838200" y="4577686"/>
            <a:ext cx="8229598" cy="926342"/>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en-US" sz="2400" dirty="0">
                <a:solidFill>
                  <a:schemeClr val="tx1"/>
                </a:solidFill>
              </a:rPr>
              <a:t>Identified risk factors are potentially modifiable, emphasizing the importance of public health </a:t>
            </a:r>
            <a:r>
              <a:rPr lang="en-US" sz="2400" dirty="0" smtClean="0">
                <a:solidFill>
                  <a:schemeClr val="tx1"/>
                </a:solidFill>
              </a:rPr>
              <a:t>programs</a:t>
            </a:r>
            <a:endParaRPr lang="en-US" sz="2400" dirty="0">
              <a:solidFill>
                <a:schemeClr val="tx1"/>
              </a:solidFill>
            </a:endParaRPr>
          </a:p>
        </p:txBody>
      </p:sp>
      <p:sp>
        <p:nvSpPr>
          <p:cNvPr id="14" name="Rounded Rectangle 13"/>
          <p:cNvSpPr/>
          <p:nvPr/>
        </p:nvSpPr>
        <p:spPr>
          <a:xfrm>
            <a:off x="837062" y="5715000"/>
            <a:ext cx="8230735" cy="1066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en-US" sz="2400" dirty="0">
                <a:solidFill>
                  <a:schemeClr val="tx1"/>
                </a:solidFill>
              </a:rPr>
              <a:t>Studies that explored the prognosis and burden of these diseases on the Saudi society and healthcare services are scarce and should be the focus for future </a:t>
            </a:r>
            <a:r>
              <a:rPr lang="en-US" sz="2400" dirty="0" smtClean="0">
                <a:solidFill>
                  <a:schemeClr val="tx1"/>
                </a:solidFill>
              </a:rPr>
              <a:t>research</a:t>
            </a:r>
            <a:endParaRPr lang="en-US" sz="2400" dirty="0">
              <a:solidFill>
                <a:schemeClr val="tx1"/>
              </a:solidFill>
            </a:endParaRPr>
          </a:p>
        </p:txBody>
      </p:sp>
      <p:sp>
        <p:nvSpPr>
          <p:cNvPr id="15" name="Oval 14"/>
          <p:cNvSpPr/>
          <p:nvPr/>
        </p:nvSpPr>
        <p:spPr>
          <a:xfrm>
            <a:off x="236384" y="4339135"/>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4</a:t>
            </a:r>
          </a:p>
        </p:txBody>
      </p:sp>
      <p:sp>
        <p:nvSpPr>
          <p:cNvPr id="16" name="Oval 15"/>
          <p:cNvSpPr/>
          <p:nvPr/>
        </p:nvSpPr>
        <p:spPr>
          <a:xfrm>
            <a:off x="273914" y="5450005"/>
            <a:ext cx="644071" cy="609600"/>
          </a:xfrm>
          <a:prstGeom prst="ellipse">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5</a:t>
            </a:r>
          </a:p>
        </p:txBody>
      </p:sp>
      <p:sp>
        <p:nvSpPr>
          <p:cNvPr id="17" name="Rectangle 16"/>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Conclusion and Recommendations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down)">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4610894"/>
          </a:xfrm>
        </p:spPr>
      </p:pic>
      <p:sp>
        <p:nvSpPr>
          <p:cNvPr id="4" name="Slide Number Placeholder 3"/>
          <p:cNvSpPr>
            <a:spLocks noGrp="1"/>
          </p:cNvSpPr>
          <p:nvPr>
            <p:ph type="sldNum" sz="quarter" idx="12"/>
          </p:nvPr>
        </p:nvSpPr>
        <p:spPr/>
        <p:txBody>
          <a:bodyPr/>
          <a:lstStyle/>
          <a:p>
            <a:fld id="{BDF247BF-7A41-4E61-96FB-074176E23180}" type="slidenum">
              <a:rPr lang="en-US" smtClean="0"/>
              <a:pPr/>
              <a:t>21</a:t>
            </a:fld>
            <a:endParaRPr lang="en-US"/>
          </a:p>
        </p:txBody>
      </p:sp>
      <p:sp>
        <p:nvSpPr>
          <p:cNvPr id="6" name="Title 5"/>
          <p:cNvSpPr>
            <a:spLocks noGrp="1"/>
          </p:cNvSpPr>
          <p:nvPr>
            <p:ph type="title"/>
          </p:nvPr>
        </p:nvSpPr>
        <p:spPr>
          <a:xfrm>
            <a:off x="685800" y="4800600"/>
            <a:ext cx="8229600" cy="175432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5400" b="1" dirty="0" smtClean="0">
                <a:ln w="12700">
                  <a:solidFill>
                    <a:schemeClr val="tx2">
                      <a:satMod val="155000"/>
                    </a:schemeClr>
                  </a:solidFill>
                  <a:prstDash val="solid"/>
                </a:ln>
                <a:solidFill>
                  <a:schemeClr val="bg2">
                    <a:tint val="85000"/>
                    <a:satMod val="155000"/>
                  </a:schemeClr>
                </a:solidFill>
                <a:effectLst>
                  <a:glow rad="63500">
                    <a:schemeClr val="accent3">
                      <a:satMod val="175000"/>
                      <a:alpha val="40000"/>
                    </a:schemeClr>
                  </a:glow>
                  <a:outerShdw blurRad="41275" dist="20320" dir="1800000" algn="tl" rotWithShape="0">
                    <a:srgbClr val="000000">
                      <a:alpha val="40000"/>
                    </a:srgbClr>
                  </a:outerShdw>
                </a:effectLst>
              </a:rPr>
              <a:t>Thank You For </a:t>
            </a:r>
            <a:r>
              <a:rPr lang="en-US" sz="5400" b="1" dirty="0">
                <a:ln w="12700">
                  <a:solidFill>
                    <a:schemeClr val="tx2">
                      <a:satMod val="155000"/>
                    </a:schemeClr>
                  </a:solidFill>
                  <a:prstDash val="solid"/>
                </a:ln>
                <a:solidFill>
                  <a:schemeClr val="bg2">
                    <a:tint val="85000"/>
                    <a:satMod val="155000"/>
                  </a:schemeClr>
                </a:solidFill>
                <a:effectLst>
                  <a:glow rad="63500">
                    <a:schemeClr val="accent3">
                      <a:satMod val="175000"/>
                      <a:alpha val="40000"/>
                    </a:schemeClr>
                  </a:glow>
                  <a:outerShdw blurRad="41275" dist="20320" dir="1800000" algn="tl" rotWithShape="0">
                    <a:srgbClr val="000000">
                      <a:alpha val="40000"/>
                    </a:srgbClr>
                  </a:outerShdw>
                </a:effectLst>
              </a:rPr>
              <a:t>Y</a:t>
            </a:r>
            <a:r>
              <a:rPr lang="en-US" sz="5400" b="1" dirty="0" smtClean="0">
                <a:ln w="12700">
                  <a:solidFill>
                    <a:schemeClr val="tx2">
                      <a:satMod val="155000"/>
                    </a:schemeClr>
                  </a:solidFill>
                  <a:prstDash val="solid"/>
                </a:ln>
                <a:solidFill>
                  <a:schemeClr val="bg2">
                    <a:tint val="85000"/>
                    <a:satMod val="155000"/>
                  </a:schemeClr>
                </a:solidFill>
                <a:effectLst>
                  <a:glow rad="63500">
                    <a:schemeClr val="accent3">
                      <a:satMod val="175000"/>
                      <a:alpha val="40000"/>
                    </a:schemeClr>
                  </a:glow>
                  <a:outerShdw blurRad="41275" dist="20320" dir="1800000" algn="tl" rotWithShape="0">
                    <a:srgbClr val="000000">
                      <a:alpha val="40000"/>
                    </a:srgbClr>
                  </a:outerShdw>
                </a:effectLst>
              </a:rPr>
              <a:t>our Attention</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00084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F247BF-7A41-4E61-96FB-074176E23180}" type="slidenum">
              <a:rPr lang="en-US" smtClean="0"/>
              <a:pPr/>
              <a:t>3</a:t>
            </a:fld>
            <a:endParaRPr lang="en-US"/>
          </a:p>
        </p:txBody>
      </p:sp>
      <p:sp>
        <p:nvSpPr>
          <p:cNvPr id="7" name="TextBox 6"/>
          <p:cNvSpPr txBox="1"/>
          <p:nvPr/>
        </p:nvSpPr>
        <p:spPr>
          <a:xfrm>
            <a:off x="218364" y="990600"/>
            <a:ext cx="24384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CHD</a:t>
            </a:r>
          </a:p>
        </p:txBody>
      </p:sp>
      <p:sp>
        <p:nvSpPr>
          <p:cNvPr id="8" name="TextBox 7"/>
          <p:cNvSpPr txBox="1"/>
          <p:nvPr/>
        </p:nvSpPr>
        <p:spPr>
          <a:xfrm>
            <a:off x="214384" y="1524000"/>
            <a:ext cx="8763000" cy="4857740"/>
          </a:xfrm>
          <a:prstGeom prst="rect">
            <a:avLst/>
          </a:prstGeom>
          <a:solidFill>
            <a:schemeClr val="accent3">
              <a:lumMod val="40000"/>
              <a:lumOff val="60000"/>
            </a:schemeClr>
          </a:solidFill>
          <a:ln>
            <a:solidFill>
              <a:schemeClr val="accent2">
                <a:lumMod val="75000"/>
              </a:schemeClr>
            </a:solidFill>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lvl="0" indent="-342900" fontAlgn="base">
              <a:spcBef>
                <a:spcPct val="0"/>
              </a:spcBef>
              <a:spcAft>
                <a:spcPts val="1000"/>
              </a:spcAft>
              <a:buFont typeface="Wingdings" pitchFamily="2" charset="2"/>
              <a:buChar char="ü"/>
            </a:pPr>
            <a:r>
              <a:rPr lang="en-US" sz="2400" dirty="0">
                <a:latin typeface="+mj-lt"/>
                <a:cs typeface="Times New Roman" pitchFamily="18" charset="0"/>
              </a:rPr>
              <a:t>CHD </a:t>
            </a:r>
            <a:r>
              <a:rPr lang="en-US" sz="2400" dirty="0" smtClean="0">
                <a:latin typeface="+mj-lt"/>
                <a:cs typeface="Times New Roman" pitchFamily="18" charset="0"/>
              </a:rPr>
              <a:t>:“</a:t>
            </a:r>
            <a:r>
              <a:rPr lang="en-US" sz="2400" dirty="0">
                <a:latin typeface="+mj-lt"/>
                <a:cs typeface="Times New Roman" pitchFamily="18" charset="0"/>
              </a:rPr>
              <a:t>A</a:t>
            </a:r>
            <a:r>
              <a:rPr lang="en-US" sz="2400" dirty="0" smtClean="0">
                <a:latin typeface="+mj-lt"/>
                <a:cs typeface="Times New Roman" pitchFamily="18" charset="0"/>
              </a:rPr>
              <a:t> </a:t>
            </a:r>
            <a:r>
              <a:rPr lang="en-US" sz="2400" dirty="0">
                <a:latin typeface="+mj-lt"/>
                <a:cs typeface="Times New Roman" pitchFamily="18" charset="0"/>
              </a:rPr>
              <a:t>gross structural abnormality of the heart </a:t>
            </a:r>
            <a:r>
              <a:rPr lang="en-US" sz="2400">
                <a:latin typeface="+mj-lt"/>
                <a:cs typeface="Times New Roman" pitchFamily="18" charset="0"/>
              </a:rPr>
              <a:t>or </a:t>
            </a:r>
            <a:r>
              <a:rPr lang="en-US" sz="2400" smtClean="0">
                <a:latin typeface="+mj-lt"/>
                <a:cs typeface="Times New Roman" pitchFamily="18" charset="0"/>
              </a:rPr>
              <a:t>intra-thoracic </a:t>
            </a:r>
            <a:r>
              <a:rPr lang="en-US" sz="2400" dirty="0">
                <a:latin typeface="+mj-lt"/>
                <a:cs typeface="Times New Roman" pitchFamily="18" charset="0"/>
              </a:rPr>
              <a:t>great vessels that is actually or potentially of functional </a:t>
            </a:r>
            <a:r>
              <a:rPr lang="en-US" sz="2400" dirty="0" smtClean="0">
                <a:latin typeface="+mj-lt"/>
                <a:cs typeface="Times New Roman" pitchFamily="18" charset="0"/>
              </a:rPr>
              <a:t>significance </a:t>
            </a:r>
            <a:r>
              <a:rPr lang="en-US" sz="1400" dirty="0" smtClean="0">
                <a:latin typeface="+mj-lt"/>
                <a:cs typeface="Times New Roman" pitchFamily="18" charset="0"/>
              </a:rPr>
              <a:t>(</a:t>
            </a:r>
            <a:r>
              <a:rPr lang="en-US" sz="1400" dirty="0"/>
              <a:t>Mitchell  </a:t>
            </a:r>
            <a:r>
              <a:rPr lang="en-US" sz="1400" dirty="0" smtClean="0"/>
              <a:t>SC et al, 1971)</a:t>
            </a:r>
            <a:endParaRPr lang="en-US" sz="1400" dirty="0" smtClean="0">
              <a:latin typeface="+mj-lt"/>
              <a:cs typeface="Times New Roman" pitchFamily="18" charset="0"/>
            </a:endParaRPr>
          </a:p>
          <a:p>
            <a:pPr marL="342900" lvl="0" indent="-342900" fontAlgn="base">
              <a:spcBef>
                <a:spcPct val="0"/>
              </a:spcBef>
              <a:spcAft>
                <a:spcPts val="1000"/>
              </a:spcAft>
              <a:buFont typeface="Wingdings" pitchFamily="2" charset="2"/>
              <a:buChar char="ü"/>
            </a:pPr>
            <a:r>
              <a:rPr lang="en-US" sz="2400" dirty="0" smtClean="0">
                <a:solidFill>
                  <a:prstClr val="black"/>
                </a:solidFill>
                <a:cs typeface="Times New Roman" pitchFamily="18" charset="0"/>
              </a:rPr>
              <a:t>Range </a:t>
            </a:r>
            <a:r>
              <a:rPr lang="en-US" sz="2400" dirty="0">
                <a:solidFill>
                  <a:prstClr val="black"/>
                </a:solidFill>
                <a:cs typeface="Times New Roman" pitchFamily="18" charset="0"/>
              </a:rPr>
              <a:t>of defects varies from a single simple defect with no symptoms to multiple complex of defects with several symptoms. </a:t>
            </a:r>
            <a:r>
              <a:rPr lang="en-US" sz="1400" dirty="0">
                <a:solidFill>
                  <a:prstClr val="black"/>
                </a:solidFill>
                <a:cs typeface="Times New Roman" pitchFamily="18" charset="0"/>
              </a:rPr>
              <a:t>(</a:t>
            </a:r>
            <a:r>
              <a:rPr lang="en-US" sz="1400" dirty="0">
                <a:solidFill>
                  <a:prstClr val="black"/>
                </a:solidFill>
              </a:rPr>
              <a:t>Bernier PL et al, 2010)</a:t>
            </a:r>
            <a:r>
              <a:rPr lang="en-US" sz="1400" dirty="0">
                <a:solidFill>
                  <a:prstClr val="black"/>
                </a:solidFill>
                <a:cs typeface="Times New Roman" pitchFamily="18" charset="0"/>
              </a:rPr>
              <a:t> </a:t>
            </a:r>
          </a:p>
          <a:p>
            <a:pPr marL="342900" lvl="0" indent="-342900" fontAlgn="base">
              <a:spcBef>
                <a:spcPct val="0"/>
              </a:spcBef>
              <a:spcAft>
                <a:spcPts val="1000"/>
              </a:spcAft>
              <a:buFont typeface="Wingdings" pitchFamily="2" charset="2"/>
              <a:buChar char="ü"/>
            </a:pPr>
            <a:r>
              <a:rPr lang="en-US" sz="2400" dirty="0">
                <a:solidFill>
                  <a:prstClr val="black"/>
                </a:solidFill>
                <a:cs typeface="Times New Roman" pitchFamily="18" charset="0"/>
              </a:rPr>
              <a:t>Minor heart defects may not affect the quality of life of the patient. </a:t>
            </a:r>
            <a:r>
              <a:rPr lang="en-US" sz="1400" dirty="0">
                <a:solidFill>
                  <a:prstClr val="black"/>
                </a:solidFill>
                <a:cs typeface="Times New Roman" pitchFamily="18" charset="0"/>
              </a:rPr>
              <a:t>(</a:t>
            </a:r>
            <a:r>
              <a:rPr lang="en-US" sz="1400" dirty="0" err="1">
                <a:solidFill>
                  <a:prstClr val="black"/>
                </a:solidFill>
              </a:rPr>
              <a:t>Koshnood</a:t>
            </a:r>
            <a:r>
              <a:rPr lang="en-US" sz="1400" dirty="0">
                <a:solidFill>
                  <a:prstClr val="black"/>
                </a:solidFill>
              </a:rPr>
              <a:t> B  et al, 2010 van der </a:t>
            </a:r>
            <a:r>
              <a:rPr lang="en-US" sz="1400" dirty="0" err="1">
                <a:solidFill>
                  <a:prstClr val="black"/>
                </a:solidFill>
              </a:rPr>
              <a:t>Bom</a:t>
            </a:r>
            <a:r>
              <a:rPr lang="en-US" sz="1400" dirty="0">
                <a:solidFill>
                  <a:prstClr val="black"/>
                </a:solidFill>
              </a:rPr>
              <a:t> T et al, 2012)</a:t>
            </a:r>
            <a:endParaRPr lang="en-US" sz="1400" dirty="0">
              <a:solidFill>
                <a:prstClr val="black"/>
              </a:solidFill>
              <a:cs typeface="Times New Roman" pitchFamily="18" charset="0"/>
            </a:endParaRPr>
          </a:p>
          <a:p>
            <a:pPr marL="342900" lvl="0" indent="-342900" fontAlgn="base">
              <a:spcBef>
                <a:spcPct val="0"/>
              </a:spcBef>
              <a:spcAft>
                <a:spcPts val="1000"/>
              </a:spcAft>
              <a:buFont typeface="Wingdings" pitchFamily="2" charset="2"/>
              <a:buChar char="ü"/>
            </a:pPr>
            <a:r>
              <a:rPr lang="en-US" sz="2400" dirty="0">
                <a:solidFill>
                  <a:prstClr val="black"/>
                </a:solidFill>
                <a:cs typeface="Times New Roman" pitchFamily="18" charset="0"/>
              </a:rPr>
              <a:t>Severe heart defects would require extensive medical support. </a:t>
            </a:r>
            <a:r>
              <a:rPr lang="en-US" sz="1400" dirty="0">
                <a:solidFill>
                  <a:prstClr val="black"/>
                </a:solidFill>
                <a:cs typeface="Times New Roman" pitchFamily="18" charset="0"/>
              </a:rPr>
              <a:t>(</a:t>
            </a:r>
            <a:r>
              <a:rPr lang="en-US" sz="1400" dirty="0" err="1">
                <a:solidFill>
                  <a:prstClr val="black"/>
                </a:solidFill>
              </a:rPr>
              <a:t>Koshnood</a:t>
            </a:r>
            <a:r>
              <a:rPr lang="en-US" sz="1400" dirty="0">
                <a:solidFill>
                  <a:prstClr val="black"/>
                </a:solidFill>
              </a:rPr>
              <a:t> B  et al, 2010 van der </a:t>
            </a:r>
            <a:r>
              <a:rPr lang="en-US" sz="1400" dirty="0" err="1">
                <a:solidFill>
                  <a:prstClr val="black"/>
                </a:solidFill>
              </a:rPr>
              <a:t>Bom</a:t>
            </a:r>
            <a:r>
              <a:rPr lang="en-US" sz="1400" dirty="0">
                <a:solidFill>
                  <a:prstClr val="black"/>
                </a:solidFill>
              </a:rPr>
              <a:t> T et al, 2012)</a:t>
            </a:r>
            <a:endParaRPr lang="en-US" sz="1400" dirty="0">
              <a:solidFill>
                <a:prstClr val="black"/>
              </a:solidFill>
              <a:cs typeface="Times New Roman" pitchFamily="18" charset="0"/>
            </a:endParaRPr>
          </a:p>
          <a:p>
            <a:pPr lvl="1" fontAlgn="base">
              <a:spcBef>
                <a:spcPct val="0"/>
              </a:spcBef>
              <a:spcAft>
                <a:spcPts val="1000"/>
              </a:spcAft>
            </a:pPr>
            <a:endParaRPr lang="en-US" sz="2400" dirty="0"/>
          </a:p>
          <a:p>
            <a:pPr marL="342900" indent="-342900" fontAlgn="base">
              <a:spcBef>
                <a:spcPct val="0"/>
              </a:spcBef>
              <a:spcAft>
                <a:spcPts val="1000"/>
              </a:spcAft>
              <a:buFont typeface="Wingdings" pitchFamily="2" charset="2"/>
              <a:buChar char="ü"/>
            </a:pPr>
            <a:endParaRPr lang="en-US" sz="2400" dirty="0" smtClean="0"/>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Background</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F247BF-7A41-4E61-96FB-074176E23180}" type="slidenum">
              <a:rPr lang="en-US" smtClean="0"/>
              <a:pPr/>
              <a:t>4</a:t>
            </a:fld>
            <a:endParaRPr lang="en-US"/>
          </a:p>
        </p:txBody>
      </p:sp>
      <p:sp>
        <p:nvSpPr>
          <p:cNvPr id="7" name="TextBox 6"/>
          <p:cNvSpPr txBox="1"/>
          <p:nvPr/>
        </p:nvSpPr>
        <p:spPr>
          <a:xfrm>
            <a:off x="218364" y="990600"/>
            <a:ext cx="24384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Etiology</a:t>
            </a:r>
          </a:p>
        </p:txBody>
      </p:sp>
      <p:sp>
        <p:nvSpPr>
          <p:cNvPr id="8" name="TextBox 7"/>
          <p:cNvSpPr txBox="1"/>
          <p:nvPr/>
        </p:nvSpPr>
        <p:spPr>
          <a:xfrm>
            <a:off x="218364" y="1828800"/>
            <a:ext cx="8763000" cy="4170372"/>
          </a:xfrm>
          <a:prstGeom prst="rect">
            <a:avLst/>
          </a:prstGeom>
          <a:solidFill>
            <a:schemeClr val="accent3">
              <a:lumMod val="40000"/>
              <a:lumOff val="60000"/>
            </a:schemeClr>
          </a:solidFill>
          <a:ln>
            <a:solidFill>
              <a:schemeClr val="accent2">
                <a:lumMod val="75000"/>
              </a:schemeClr>
            </a:solidFill>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lvl="0" indent="-342900" fontAlgn="base">
              <a:spcBef>
                <a:spcPct val="0"/>
              </a:spcBef>
              <a:spcAft>
                <a:spcPts val="1000"/>
              </a:spcAft>
              <a:buFont typeface="Wingdings" pitchFamily="2" charset="2"/>
              <a:buChar char="ü"/>
            </a:pPr>
            <a:r>
              <a:rPr lang="en-US" sz="2400" dirty="0" smtClean="0">
                <a:latin typeface="+mj-lt"/>
                <a:cs typeface="Times New Roman" pitchFamily="18" charset="0"/>
              </a:rPr>
              <a:t>Etiology </a:t>
            </a:r>
            <a:r>
              <a:rPr lang="en-US" sz="2400" dirty="0">
                <a:latin typeface="+mj-lt"/>
                <a:cs typeface="Times New Roman" pitchFamily="18" charset="0"/>
              </a:rPr>
              <a:t>is not known, but </a:t>
            </a:r>
            <a:r>
              <a:rPr lang="en-US" sz="2400" dirty="0" smtClean="0">
                <a:latin typeface="+mj-lt"/>
                <a:cs typeface="Times New Roman" pitchFamily="18" charset="0"/>
              </a:rPr>
              <a:t>CHD </a:t>
            </a:r>
            <a:r>
              <a:rPr lang="en-US" sz="2400" dirty="0">
                <a:latin typeface="+mj-lt"/>
                <a:cs typeface="Times New Roman" pitchFamily="18" charset="0"/>
              </a:rPr>
              <a:t>is linked with either genetic or environmental </a:t>
            </a:r>
            <a:r>
              <a:rPr lang="en-US" sz="2400" dirty="0" smtClean="0">
                <a:latin typeface="+mj-lt"/>
                <a:cs typeface="Times New Roman" pitchFamily="18" charset="0"/>
              </a:rPr>
              <a:t>predisposition. </a:t>
            </a:r>
            <a:r>
              <a:rPr lang="en-US" sz="1400" dirty="0" smtClean="0">
                <a:latin typeface="+mj-lt"/>
                <a:cs typeface="Times New Roman" pitchFamily="18" charset="0"/>
              </a:rPr>
              <a:t>(</a:t>
            </a:r>
            <a:r>
              <a:rPr lang="en-US" sz="1400" dirty="0"/>
              <a:t>Blue </a:t>
            </a:r>
            <a:r>
              <a:rPr lang="en-US" sz="1400" dirty="0" smtClean="0"/>
              <a:t>GM et al, 2012)</a:t>
            </a:r>
            <a:endParaRPr lang="en-US" sz="1400" dirty="0" smtClean="0">
              <a:latin typeface="+mj-lt"/>
              <a:cs typeface="Times New Roman" pitchFamily="18" charset="0"/>
            </a:endParaRPr>
          </a:p>
          <a:p>
            <a:pPr marL="342900" indent="-342900" fontAlgn="base">
              <a:spcBef>
                <a:spcPct val="0"/>
              </a:spcBef>
              <a:spcAft>
                <a:spcPts val="1000"/>
              </a:spcAft>
              <a:buFont typeface="Wingdings" pitchFamily="2" charset="2"/>
              <a:buChar char="ü"/>
            </a:pPr>
            <a:r>
              <a:rPr lang="en-US" sz="2400" dirty="0">
                <a:latin typeface="+mj-lt"/>
                <a:cs typeface="Times New Roman" pitchFamily="18" charset="0"/>
              </a:rPr>
              <a:t>Down’s syndrome and consanguinity </a:t>
            </a:r>
            <a:r>
              <a:rPr lang="en-US" sz="2400" dirty="0" smtClean="0">
                <a:latin typeface="+mj-lt"/>
                <a:cs typeface="Times New Roman" pitchFamily="18" charset="0"/>
              </a:rPr>
              <a:t>are </a:t>
            </a:r>
            <a:r>
              <a:rPr lang="en-US" sz="2400" dirty="0">
                <a:latin typeface="+mj-lt"/>
                <a:cs typeface="Times New Roman" pitchFamily="18" charset="0"/>
              </a:rPr>
              <a:t>more frequently associated with </a:t>
            </a:r>
            <a:r>
              <a:rPr lang="en-US" sz="2400" dirty="0" smtClean="0">
                <a:latin typeface="+mj-lt"/>
                <a:cs typeface="Times New Roman" pitchFamily="18" charset="0"/>
              </a:rPr>
              <a:t>CHD. </a:t>
            </a:r>
            <a:r>
              <a:rPr lang="en-US" sz="1400" dirty="0">
                <a:cs typeface="Times New Roman" pitchFamily="18" charset="0"/>
              </a:rPr>
              <a:t>(</a:t>
            </a:r>
            <a:r>
              <a:rPr lang="en-US" sz="1400" dirty="0"/>
              <a:t>Blue GM et al, 2012</a:t>
            </a:r>
            <a:r>
              <a:rPr lang="en-US" sz="1400" dirty="0" smtClean="0"/>
              <a:t>)</a:t>
            </a:r>
            <a:endParaRPr lang="en-US" sz="1400" dirty="0" smtClean="0">
              <a:latin typeface="+mj-lt"/>
              <a:cs typeface="Times New Roman" pitchFamily="18" charset="0"/>
            </a:endParaRPr>
          </a:p>
          <a:p>
            <a:pPr marL="342900" indent="-342900" fontAlgn="base">
              <a:spcBef>
                <a:spcPct val="0"/>
              </a:spcBef>
              <a:spcAft>
                <a:spcPts val="1000"/>
              </a:spcAft>
              <a:buFont typeface="Wingdings" pitchFamily="2" charset="2"/>
              <a:buChar char="ü"/>
            </a:pPr>
            <a:r>
              <a:rPr lang="en-US" sz="2400" dirty="0" smtClean="0">
                <a:latin typeface="+mj-lt"/>
                <a:cs typeface="Times New Roman" pitchFamily="18" charset="0"/>
              </a:rPr>
              <a:t>Evidence </a:t>
            </a:r>
            <a:r>
              <a:rPr lang="en-US" sz="2400" dirty="0">
                <a:latin typeface="+mj-lt"/>
                <a:cs typeface="Times New Roman" pitchFamily="18" charset="0"/>
              </a:rPr>
              <a:t>for the contribution of specific environmental factors to CHD causation is limited. </a:t>
            </a:r>
            <a:r>
              <a:rPr lang="en-US" sz="1400" dirty="0">
                <a:cs typeface="Times New Roman" pitchFamily="18" charset="0"/>
              </a:rPr>
              <a:t>(</a:t>
            </a:r>
            <a:r>
              <a:rPr lang="en-US" sz="1400" dirty="0"/>
              <a:t>Blue GM et al, 2012</a:t>
            </a:r>
            <a:r>
              <a:rPr lang="en-US" sz="1400" dirty="0" smtClean="0"/>
              <a:t>)</a:t>
            </a:r>
            <a:endParaRPr lang="en-US" sz="1400" dirty="0" smtClean="0">
              <a:latin typeface="+mj-lt"/>
              <a:cs typeface="Times New Roman" pitchFamily="18" charset="0"/>
            </a:endParaRPr>
          </a:p>
          <a:p>
            <a:pPr marL="342900" indent="-342900" fontAlgn="base">
              <a:spcBef>
                <a:spcPct val="0"/>
              </a:spcBef>
              <a:spcAft>
                <a:spcPts val="1000"/>
              </a:spcAft>
              <a:buFont typeface="Wingdings" pitchFamily="2" charset="2"/>
              <a:buChar char="ü"/>
            </a:pPr>
            <a:r>
              <a:rPr lang="en-US" sz="2400" dirty="0" smtClean="0">
                <a:latin typeface="+mj-lt"/>
                <a:cs typeface="Times New Roman" pitchFamily="18" charset="0"/>
              </a:rPr>
              <a:t>Folic </a:t>
            </a:r>
            <a:r>
              <a:rPr lang="en-US" sz="2400" dirty="0">
                <a:latin typeface="+mj-lt"/>
                <a:cs typeface="Times New Roman" pitchFamily="18" charset="0"/>
              </a:rPr>
              <a:t>acid supplementation in the preconception period, ensuring rubella vaccination has been completed before pregnancy, and maintaining good glycemic control in mothers with diabetes may reduce the risk of CHD in infants</a:t>
            </a:r>
            <a:r>
              <a:rPr lang="en-US" sz="2400" dirty="0" smtClean="0">
                <a:latin typeface="+mj-lt"/>
                <a:cs typeface="Times New Roman" pitchFamily="18" charset="0"/>
              </a:rPr>
              <a:t>. </a:t>
            </a:r>
            <a:r>
              <a:rPr lang="en-US" sz="1400" dirty="0">
                <a:cs typeface="Times New Roman" pitchFamily="18" charset="0"/>
              </a:rPr>
              <a:t>(</a:t>
            </a:r>
            <a:r>
              <a:rPr lang="en-US" sz="1400" dirty="0"/>
              <a:t>Blue GM et al, 2012</a:t>
            </a:r>
            <a:r>
              <a:rPr lang="en-US" sz="1400" dirty="0" smtClean="0"/>
              <a:t>)</a:t>
            </a:r>
            <a:endParaRPr lang="en-US" sz="1400" dirty="0">
              <a:cs typeface="Times New Roman" pitchFamily="18" charset="0"/>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Background</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96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F247BF-7A41-4E61-96FB-074176E23180}" type="slidenum">
              <a:rPr lang="en-US" smtClean="0"/>
              <a:pPr/>
              <a:t>5</a:t>
            </a:fld>
            <a:endParaRPr lang="en-US"/>
          </a:p>
        </p:txBody>
      </p:sp>
      <p:sp>
        <p:nvSpPr>
          <p:cNvPr id="9" name="TextBox 8"/>
          <p:cNvSpPr txBox="1"/>
          <p:nvPr/>
        </p:nvSpPr>
        <p:spPr>
          <a:xfrm>
            <a:off x="262594" y="762000"/>
            <a:ext cx="2438400" cy="455163"/>
          </a:xfrm>
          <a:prstGeom prst="rect">
            <a:avLst/>
          </a:prstGeom>
          <a:solidFill>
            <a:schemeClr val="accent3">
              <a:lumMod val="75000"/>
            </a:schemeClr>
          </a:solidFill>
          <a:ln>
            <a:solidFill>
              <a:schemeClr val="accent2">
                <a:lumMod val="75000"/>
              </a:schemeClr>
            </a:solidFill>
          </a:ln>
          <a:effectLst>
            <a:outerShdw blurRad="50800" dist="38100" dir="5400000" algn="t"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wrap="square" rtlCol="0">
            <a:spAutoFit/>
          </a:bodyPr>
          <a:lstStyle/>
          <a:p>
            <a:pPr>
              <a:buNone/>
            </a:pPr>
            <a:r>
              <a:rPr lang="en-US" b="1" dirty="0" smtClean="0"/>
              <a:t>Global Burden</a:t>
            </a:r>
          </a:p>
        </p:txBody>
      </p:sp>
      <p:sp>
        <p:nvSpPr>
          <p:cNvPr id="10" name="TextBox 9"/>
          <p:cNvSpPr txBox="1"/>
          <p:nvPr/>
        </p:nvSpPr>
        <p:spPr>
          <a:xfrm>
            <a:off x="152400" y="1676400"/>
            <a:ext cx="8763000" cy="4514056"/>
          </a:xfrm>
          <a:prstGeom prst="rect">
            <a:avLst/>
          </a:prstGeom>
          <a:solidFill>
            <a:schemeClr val="accent3">
              <a:lumMod val="40000"/>
              <a:lumOff val="60000"/>
            </a:schemeClr>
          </a:solidFill>
          <a:ln>
            <a:solidFill>
              <a:schemeClr val="accent2">
                <a:lumMod val="75000"/>
              </a:schemeClr>
            </a:solidFill>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lvl="0" indent="-342900" fontAlgn="base">
              <a:spcBef>
                <a:spcPct val="0"/>
              </a:spcBef>
              <a:spcAft>
                <a:spcPts val="1000"/>
              </a:spcAft>
              <a:buFont typeface="Wingdings" pitchFamily="2" charset="2"/>
              <a:buChar char="ü"/>
            </a:pPr>
            <a:r>
              <a:rPr lang="en-US" sz="2400" dirty="0">
                <a:latin typeface="+mj-lt"/>
                <a:cs typeface="Times New Roman" pitchFamily="18" charset="0"/>
              </a:rPr>
              <a:t>W</a:t>
            </a:r>
            <a:r>
              <a:rPr lang="en-US" sz="2400" dirty="0" smtClean="0">
                <a:latin typeface="+mj-lt"/>
                <a:cs typeface="Times New Roman" pitchFamily="18" charset="0"/>
              </a:rPr>
              <a:t>ide </a:t>
            </a:r>
            <a:r>
              <a:rPr lang="en-US" sz="2400" dirty="0">
                <a:latin typeface="+mj-lt"/>
                <a:cs typeface="Times New Roman" pitchFamily="18" charset="0"/>
              </a:rPr>
              <a:t>variation in the incidence of CHD varying from 4/1000 to 50/1000 live </a:t>
            </a:r>
            <a:r>
              <a:rPr lang="en-US" sz="2400" dirty="0" smtClean="0">
                <a:latin typeface="+mj-lt"/>
                <a:cs typeface="Times New Roman" pitchFamily="18" charset="0"/>
              </a:rPr>
              <a:t>births. </a:t>
            </a:r>
            <a:r>
              <a:rPr lang="en-US" sz="1400" dirty="0" smtClean="0">
                <a:latin typeface="+mj-lt"/>
                <a:cs typeface="Times New Roman" pitchFamily="18" charset="0"/>
              </a:rPr>
              <a:t>(</a:t>
            </a:r>
            <a:r>
              <a:rPr lang="en-US" sz="1400" dirty="0"/>
              <a:t>Hoffman </a:t>
            </a:r>
            <a:r>
              <a:rPr lang="en-US" sz="1400" dirty="0" smtClean="0"/>
              <a:t>JIE et al</a:t>
            </a:r>
            <a:r>
              <a:rPr lang="en-US" sz="1400" smtClean="0"/>
              <a:t>, </a:t>
            </a:r>
            <a:r>
              <a:rPr lang="en-US" sz="1400" smtClean="0"/>
              <a:t>2004)</a:t>
            </a:r>
          </a:p>
          <a:p>
            <a:pPr marL="342900" lvl="0" indent="-342900" fontAlgn="base">
              <a:spcBef>
                <a:spcPct val="0"/>
              </a:spcBef>
              <a:spcAft>
                <a:spcPts val="1000"/>
              </a:spcAft>
              <a:buFont typeface="Wingdings" pitchFamily="2" charset="2"/>
              <a:buChar char="ü"/>
            </a:pPr>
            <a:r>
              <a:rPr lang="en-US" sz="2400" smtClean="0">
                <a:solidFill>
                  <a:prstClr val="black"/>
                </a:solidFill>
              </a:rPr>
              <a:t>International </a:t>
            </a:r>
            <a:r>
              <a:rPr lang="en-US" sz="2400">
                <a:solidFill>
                  <a:prstClr val="black"/>
                </a:solidFill>
              </a:rPr>
              <a:t>studies have </a:t>
            </a:r>
            <a:r>
              <a:rPr lang="en-US" sz="2400">
                <a:solidFill>
                  <a:prstClr val="black"/>
                </a:solidFill>
              </a:rPr>
              <a:t>reported </a:t>
            </a:r>
            <a:r>
              <a:rPr lang="en-US" sz="2400" smtClean="0">
                <a:solidFill>
                  <a:prstClr val="black"/>
                </a:solidFill>
              </a:rPr>
              <a:t>prevalence </a:t>
            </a:r>
            <a:r>
              <a:rPr lang="en-US" sz="2400">
                <a:solidFill>
                  <a:prstClr val="black"/>
                </a:solidFill>
              </a:rPr>
              <a:t>ranging from 10-119 per 10,000 persons. </a:t>
            </a:r>
            <a:r>
              <a:rPr lang="en-US" sz="1400">
                <a:solidFill>
                  <a:prstClr val="black"/>
                </a:solidFill>
              </a:rPr>
              <a:t>(Dolk et al, 2010 Koshnood et al, 2012 Marelli et al, 2007 van der Bom T et al, </a:t>
            </a:r>
            <a:r>
              <a:rPr lang="en-US" sz="1400">
                <a:solidFill>
                  <a:prstClr val="black"/>
                </a:solidFill>
              </a:rPr>
              <a:t>2012</a:t>
            </a:r>
            <a:r>
              <a:rPr lang="en-US" sz="1400" smtClean="0">
                <a:solidFill>
                  <a:prstClr val="black"/>
                </a:solidFill>
              </a:rPr>
              <a:t>)</a:t>
            </a:r>
            <a:endParaRPr lang="en-US" sz="1400" dirty="0" smtClean="0">
              <a:latin typeface="+mj-lt"/>
              <a:cs typeface="Times New Roman" pitchFamily="18" charset="0"/>
            </a:endParaRPr>
          </a:p>
          <a:p>
            <a:pPr marL="342900" lvl="0" indent="-342900" fontAlgn="base">
              <a:spcBef>
                <a:spcPct val="0"/>
              </a:spcBef>
              <a:spcAft>
                <a:spcPts val="1000"/>
              </a:spcAft>
              <a:buFont typeface="Wingdings" pitchFamily="2" charset="2"/>
              <a:buChar char="ü"/>
            </a:pPr>
            <a:r>
              <a:rPr lang="en-US" sz="2400" dirty="0"/>
              <a:t>Variation is primarily due to the use of different methods to diagnose </a:t>
            </a:r>
            <a:r>
              <a:rPr lang="en-US" sz="2400" dirty="0" smtClean="0"/>
              <a:t>CHD. </a:t>
            </a:r>
            <a:r>
              <a:rPr lang="en-US" sz="1400" dirty="0">
                <a:cs typeface="Times New Roman" pitchFamily="18" charset="0"/>
              </a:rPr>
              <a:t>(</a:t>
            </a:r>
            <a:r>
              <a:rPr lang="en-US" sz="1400" dirty="0"/>
              <a:t>Hoffman JIE et </a:t>
            </a:r>
            <a:r>
              <a:rPr lang="en-US" sz="1400" dirty="0" smtClean="0"/>
              <a:t>al, </a:t>
            </a:r>
            <a:r>
              <a:rPr lang="en-US" sz="1400" dirty="0"/>
              <a:t>2004)</a:t>
            </a:r>
            <a:endParaRPr lang="en-US" sz="1400" dirty="0">
              <a:cs typeface="Times New Roman" pitchFamily="18" charset="0"/>
            </a:endParaRPr>
          </a:p>
          <a:p>
            <a:pPr marL="342900" indent="-342900" fontAlgn="base">
              <a:spcBef>
                <a:spcPct val="0"/>
              </a:spcBef>
              <a:spcAft>
                <a:spcPts val="1000"/>
              </a:spcAft>
              <a:buFont typeface="Wingdings" pitchFamily="2" charset="2"/>
              <a:buChar char="ü"/>
            </a:pPr>
            <a:r>
              <a:rPr lang="en-US" sz="2400" dirty="0" smtClean="0"/>
              <a:t>The </a:t>
            </a:r>
            <a:r>
              <a:rPr lang="en-US" sz="2400" dirty="0"/>
              <a:t>relative frequency of different major forms of CHD also differs greatly between </a:t>
            </a:r>
            <a:r>
              <a:rPr lang="en-US" sz="2400" dirty="0" smtClean="0"/>
              <a:t>studies. </a:t>
            </a:r>
            <a:r>
              <a:rPr lang="en-US" sz="1400" dirty="0">
                <a:cs typeface="Times New Roman" pitchFamily="18" charset="0"/>
              </a:rPr>
              <a:t>(</a:t>
            </a:r>
            <a:r>
              <a:rPr lang="en-US" sz="1400" dirty="0"/>
              <a:t>Hoffman JIE et </a:t>
            </a:r>
            <a:r>
              <a:rPr lang="en-US" sz="1400" dirty="0" smtClean="0"/>
              <a:t>al, </a:t>
            </a:r>
            <a:r>
              <a:rPr lang="en-US" sz="1400" dirty="0"/>
              <a:t>2004</a:t>
            </a:r>
            <a:r>
              <a:rPr lang="en-US" sz="1400" dirty="0" smtClean="0"/>
              <a:t>)</a:t>
            </a:r>
            <a:endParaRPr lang="en-US" sz="1400" dirty="0" smtClean="0">
              <a:latin typeface="+mj-lt"/>
              <a:cs typeface="Times New Roman" pitchFamily="18" charset="0"/>
            </a:endParaRPr>
          </a:p>
          <a:p>
            <a:pPr marL="342900" indent="-342900" fontAlgn="base">
              <a:spcBef>
                <a:spcPct val="0"/>
              </a:spcBef>
              <a:spcAft>
                <a:spcPts val="1000"/>
              </a:spcAft>
              <a:buFont typeface="Wingdings" pitchFamily="2" charset="2"/>
              <a:buChar char="ü"/>
            </a:pPr>
            <a:r>
              <a:rPr lang="en-US" sz="2400" dirty="0"/>
              <a:t>The total incidence of CHD is dependent on the relative frequency of VSDs, the most common type of </a:t>
            </a:r>
            <a:r>
              <a:rPr lang="en-US" sz="2400" dirty="0" smtClean="0"/>
              <a:t>CHD. </a:t>
            </a:r>
            <a:r>
              <a:rPr lang="en-US" sz="1400" dirty="0">
                <a:cs typeface="Times New Roman" pitchFamily="18" charset="0"/>
              </a:rPr>
              <a:t>(</a:t>
            </a:r>
            <a:r>
              <a:rPr lang="en-US" sz="1400" dirty="0"/>
              <a:t>Hoffman JIE et </a:t>
            </a:r>
            <a:r>
              <a:rPr lang="en-US" sz="1400" dirty="0" smtClean="0"/>
              <a:t>al, </a:t>
            </a:r>
            <a:r>
              <a:rPr lang="en-US" sz="1400"/>
              <a:t>2004</a:t>
            </a:r>
            <a:r>
              <a:rPr lang="en-US" sz="1400" smtClean="0"/>
              <a:t>)</a:t>
            </a:r>
            <a:endParaRPr lang="en-US" sz="1400" dirty="0" smtClean="0">
              <a:latin typeface="+mj-lt"/>
              <a:cs typeface="Times New Roman" pitchFamily="18" charset="0"/>
            </a:endParaRPr>
          </a:p>
        </p:txBody>
      </p:sp>
      <p:sp>
        <p:nvSpPr>
          <p:cNvPr id="12" name="Rectangle 11"/>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Background</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96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F247BF-7A41-4E61-96FB-074176E23180}" type="slidenum">
              <a:rPr lang="en-US" smtClean="0"/>
              <a:pPr/>
              <a:t>6</a:t>
            </a:fld>
            <a:endParaRPr lang="en-US" dirty="0"/>
          </a:p>
        </p:txBody>
      </p:sp>
      <p:sp>
        <p:nvSpPr>
          <p:cNvPr id="7" name="TextBox 6"/>
          <p:cNvSpPr txBox="1"/>
          <p:nvPr/>
        </p:nvSpPr>
        <p:spPr>
          <a:xfrm>
            <a:off x="381000" y="1066800"/>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buNone/>
            </a:pPr>
            <a:r>
              <a:rPr lang="en-US" b="1" dirty="0" smtClean="0"/>
              <a:t>Aims </a:t>
            </a:r>
          </a:p>
        </p:txBody>
      </p:sp>
      <p:sp>
        <p:nvSpPr>
          <p:cNvPr id="8" name="TextBox 7"/>
          <p:cNvSpPr txBox="1"/>
          <p:nvPr/>
        </p:nvSpPr>
        <p:spPr>
          <a:xfrm>
            <a:off x="228600" y="1600200"/>
            <a:ext cx="8763000" cy="1200329"/>
          </a:xfrm>
          <a:prstGeom prst="rect">
            <a:avLst/>
          </a:prstGeom>
          <a:solidFill>
            <a:schemeClr val="accent3">
              <a:lumMod val="40000"/>
              <a:lumOff val="60000"/>
            </a:schemeClr>
          </a:solidFill>
          <a:ln>
            <a:solidFill>
              <a:schemeClr val="accent2">
                <a:lumMod val="75000"/>
              </a:schemeClr>
            </a:solidFill>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Wingdings" pitchFamily="2" charset="2"/>
              <a:buChar char="ü"/>
            </a:pPr>
            <a:r>
              <a:rPr lang="en-US" sz="2400" dirty="0" smtClean="0"/>
              <a:t>No </a:t>
            </a:r>
            <a:r>
              <a:rPr lang="en-US" sz="2400" dirty="0"/>
              <a:t>recent systematic review has examined the growing scientific evidence with respect to the epidemiology of CHD in the </a:t>
            </a:r>
            <a:r>
              <a:rPr lang="en-US" sz="2400" dirty="0" smtClean="0"/>
              <a:t>Kingdom</a:t>
            </a:r>
          </a:p>
          <a:p>
            <a:pPr>
              <a:buFont typeface="Wingdings" pitchFamily="2" charset="2"/>
              <a:buChar char="ü"/>
            </a:pPr>
            <a:r>
              <a:rPr lang="en-US" sz="2400" dirty="0" smtClean="0"/>
              <a:t>To </a:t>
            </a:r>
            <a:r>
              <a:rPr lang="en-US" sz="2400" dirty="0"/>
              <a:t>provide a comprehensive summary of CHD </a:t>
            </a:r>
            <a:endParaRPr lang="en-US" sz="2400" dirty="0" smtClean="0"/>
          </a:p>
        </p:txBody>
      </p:sp>
      <p:sp>
        <p:nvSpPr>
          <p:cNvPr id="10" name="Rounded Rectangle 9"/>
          <p:cNvSpPr/>
          <p:nvPr/>
        </p:nvSpPr>
        <p:spPr>
          <a:xfrm>
            <a:off x="402607" y="3384413"/>
            <a:ext cx="1807193" cy="1138423"/>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n-US" sz="2400" dirty="0" smtClean="0">
                <a:solidFill>
                  <a:schemeClr val="tx1"/>
                </a:solidFill>
              </a:rPr>
              <a:t>Incidence</a:t>
            </a:r>
            <a:endParaRPr lang="en-US" sz="2400" dirty="0">
              <a:solidFill>
                <a:schemeClr val="tx1"/>
              </a:solidFill>
            </a:endParaRPr>
          </a:p>
        </p:txBody>
      </p:sp>
      <p:sp>
        <p:nvSpPr>
          <p:cNvPr id="13" name="Rounded Rectangle 12"/>
          <p:cNvSpPr/>
          <p:nvPr/>
        </p:nvSpPr>
        <p:spPr>
          <a:xfrm>
            <a:off x="1131087" y="4953000"/>
            <a:ext cx="6400798" cy="13716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itchFamily="2" charset="2"/>
              <a:buChar char="ü"/>
            </a:pPr>
            <a:r>
              <a:rPr lang="en-US" sz="2400" dirty="0" smtClean="0">
                <a:solidFill>
                  <a:schemeClr val="tx1"/>
                </a:solidFill>
              </a:rPr>
              <a:t>To </a:t>
            </a:r>
            <a:r>
              <a:rPr lang="en-US" sz="2400" dirty="0">
                <a:solidFill>
                  <a:schemeClr val="tx1"/>
                </a:solidFill>
              </a:rPr>
              <a:t>better understand the disease's </a:t>
            </a:r>
            <a:r>
              <a:rPr lang="en-US" sz="2400" dirty="0" smtClean="0">
                <a:solidFill>
                  <a:schemeClr val="tx1"/>
                </a:solidFill>
              </a:rPr>
              <a:t>magnitude</a:t>
            </a:r>
          </a:p>
          <a:p>
            <a:pPr marL="342900" indent="-342900">
              <a:buFont typeface="Wingdings" pitchFamily="2" charset="2"/>
              <a:buChar char="ü"/>
            </a:pPr>
            <a:r>
              <a:rPr lang="en-US" sz="2400" dirty="0" smtClean="0">
                <a:solidFill>
                  <a:schemeClr val="tx1"/>
                </a:solidFill>
              </a:rPr>
              <a:t>Aid </a:t>
            </a:r>
            <a:r>
              <a:rPr lang="en-US" sz="2400" dirty="0">
                <a:solidFill>
                  <a:schemeClr val="tx1"/>
                </a:solidFill>
              </a:rPr>
              <a:t>in future public health </a:t>
            </a:r>
            <a:r>
              <a:rPr lang="en-US" sz="2400" dirty="0" smtClean="0">
                <a:solidFill>
                  <a:schemeClr val="tx1"/>
                </a:solidFill>
              </a:rPr>
              <a:t>initiatives in Saudi Arabia</a:t>
            </a:r>
          </a:p>
        </p:txBody>
      </p:sp>
      <p:sp>
        <p:nvSpPr>
          <p:cNvPr id="11" name="Rounded Rectangle 10"/>
          <p:cNvSpPr/>
          <p:nvPr/>
        </p:nvSpPr>
        <p:spPr>
          <a:xfrm>
            <a:off x="2460605" y="3354518"/>
            <a:ext cx="1870881" cy="1138422"/>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n-US" sz="2400" dirty="0" smtClean="0">
                <a:solidFill>
                  <a:schemeClr val="tx1"/>
                </a:solidFill>
              </a:rPr>
              <a:t>Burden</a:t>
            </a:r>
            <a:endParaRPr lang="en-US" sz="2400" dirty="0">
              <a:solidFill>
                <a:schemeClr val="tx1"/>
              </a:solidFill>
            </a:endParaRPr>
          </a:p>
        </p:txBody>
      </p:sp>
      <p:sp>
        <p:nvSpPr>
          <p:cNvPr id="14" name="Rounded Rectangle 13"/>
          <p:cNvSpPr/>
          <p:nvPr/>
        </p:nvSpPr>
        <p:spPr>
          <a:xfrm>
            <a:off x="6858000" y="3395038"/>
            <a:ext cx="1905000" cy="1133225"/>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n-US" sz="2400" dirty="0" smtClean="0">
                <a:solidFill>
                  <a:schemeClr val="tx1"/>
                </a:solidFill>
              </a:rPr>
              <a:t>Impact</a:t>
            </a:r>
            <a:endParaRPr lang="en-US" sz="2400" dirty="0">
              <a:solidFill>
                <a:schemeClr val="tx1"/>
              </a:solidFill>
            </a:endParaRPr>
          </a:p>
        </p:txBody>
      </p:sp>
      <p:sp>
        <p:nvSpPr>
          <p:cNvPr id="15" name="Rounded Rectangle 14"/>
          <p:cNvSpPr/>
          <p:nvPr/>
        </p:nvSpPr>
        <p:spPr>
          <a:xfrm>
            <a:off x="4598158" y="3384413"/>
            <a:ext cx="1926040" cy="1138423"/>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n-US" sz="2400" dirty="0" smtClean="0">
                <a:solidFill>
                  <a:schemeClr val="tx1"/>
                </a:solidFill>
              </a:rPr>
              <a:t>Prevalence</a:t>
            </a:r>
            <a:endParaRPr lang="en-US" sz="2400" dirty="0">
              <a:solidFill>
                <a:schemeClr val="tx1"/>
              </a:solidFill>
            </a:endParaRPr>
          </a:p>
        </p:txBody>
      </p:sp>
      <p:sp>
        <p:nvSpPr>
          <p:cNvPr id="16" name="Rectangle 15"/>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Aims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down)">
                                      <p:cBhvr>
                                        <p:cTn id="20" dur="500"/>
                                        <p:tgtEl>
                                          <p:spTgt spid="15"/>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animBg="1"/>
      <p:bldP spid="11"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7</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Methods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14" name="Rounded Rectangle 13"/>
          <p:cNvSpPr/>
          <p:nvPr/>
        </p:nvSpPr>
        <p:spPr>
          <a:xfrm>
            <a:off x="216090" y="1143000"/>
            <a:ext cx="8458200" cy="4800600"/>
          </a:xfrm>
          <a:prstGeom prst="roundRect">
            <a:avLst/>
          </a:prstGeom>
          <a:solidFill>
            <a:schemeClr val="accent3">
              <a:lumMod val="40000"/>
              <a:lumOff val="60000"/>
            </a:schemeClr>
          </a:solidFill>
          <a:ln>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buFont typeface="Wingdings" pitchFamily="2" charset="2"/>
              <a:buChar char="ü"/>
            </a:pPr>
            <a:r>
              <a:rPr lang="en-US" sz="2400" dirty="0" smtClean="0"/>
              <a:t>An </a:t>
            </a:r>
            <a:r>
              <a:rPr lang="en-US" sz="2400" dirty="0"/>
              <a:t>electronic search was conducted in </a:t>
            </a:r>
            <a:r>
              <a:rPr lang="en-US" sz="2400"/>
              <a:t>January </a:t>
            </a:r>
            <a:r>
              <a:rPr lang="en-US" sz="2400" smtClean="0"/>
              <a:t>2014</a:t>
            </a:r>
            <a:endParaRPr lang="en-US" sz="2400" dirty="0" smtClean="0"/>
          </a:p>
          <a:p>
            <a:endParaRPr lang="en-US" sz="2400" dirty="0" smtClean="0"/>
          </a:p>
          <a:p>
            <a:pPr>
              <a:buFont typeface="Wingdings" pitchFamily="2" charset="2"/>
              <a:buChar char="ü"/>
            </a:pPr>
            <a:r>
              <a:rPr lang="en-US" sz="2400" dirty="0" smtClean="0"/>
              <a:t>PubMed </a:t>
            </a:r>
            <a:r>
              <a:rPr lang="en-US" sz="2400" dirty="0"/>
              <a:t>and Google </a:t>
            </a:r>
            <a:r>
              <a:rPr lang="en-US" sz="2400" dirty="0" smtClean="0"/>
              <a:t>Scholar</a:t>
            </a:r>
          </a:p>
          <a:p>
            <a:endParaRPr lang="en-US" sz="2400" dirty="0" smtClean="0"/>
          </a:p>
          <a:p>
            <a:pPr>
              <a:buFont typeface="Wingdings" pitchFamily="2" charset="2"/>
              <a:buChar char="ü"/>
            </a:pPr>
            <a:r>
              <a:rPr lang="en-US" sz="2400" dirty="0"/>
              <a:t>Supplementary search for </a:t>
            </a:r>
            <a:r>
              <a:rPr lang="en-US" sz="2400" dirty="0" smtClean="0"/>
              <a:t>articles: </a:t>
            </a:r>
          </a:p>
          <a:p>
            <a:pPr>
              <a:buFont typeface="Wingdings" pitchFamily="2" charset="2"/>
              <a:buChar char="ü"/>
            </a:pPr>
            <a:endParaRPr lang="en-US" sz="2400" dirty="0" smtClean="0"/>
          </a:p>
          <a:p>
            <a:pPr lvl="1">
              <a:buFont typeface="Wingdings" pitchFamily="2" charset="2"/>
              <a:buChar char="ü"/>
            </a:pPr>
            <a:r>
              <a:rPr lang="en-US" sz="2400" dirty="0" smtClean="0"/>
              <a:t>Cross-referencing </a:t>
            </a:r>
            <a:r>
              <a:rPr lang="en-US" sz="2400" dirty="0"/>
              <a:t>and </a:t>
            </a:r>
            <a:endParaRPr lang="en-US" sz="2400" dirty="0" smtClean="0"/>
          </a:p>
          <a:p>
            <a:pPr lvl="1">
              <a:buFont typeface="Wingdings" pitchFamily="2" charset="2"/>
              <a:buChar char="ü"/>
            </a:pPr>
            <a:r>
              <a:rPr lang="en-US" sz="2400" dirty="0"/>
              <a:t>R</a:t>
            </a:r>
            <a:r>
              <a:rPr lang="en-US" sz="2400" dirty="0" smtClean="0"/>
              <a:t>eviewing </a:t>
            </a:r>
            <a:r>
              <a:rPr lang="en-US" sz="2400" dirty="0"/>
              <a:t>locally published journals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8</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Methods</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10" name="Rounded Rectangle 9"/>
          <p:cNvSpPr/>
          <p:nvPr/>
        </p:nvSpPr>
        <p:spPr>
          <a:xfrm>
            <a:off x="304800" y="1905001"/>
            <a:ext cx="4038600" cy="47244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ü"/>
            </a:pPr>
            <a:r>
              <a:rPr lang="en-US" sz="2400" dirty="0" smtClean="0">
                <a:solidFill>
                  <a:schemeClr val="tx1"/>
                </a:solidFill>
              </a:rPr>
              <a:t>Heart</a:t>
            </a:r>
          </a:p>
          <a:p>
            <a:pPr lvl="0" algn="ctr">
              <a:buFont typeface="Wingdings" pitchFamily="2" charset="2"/>
              <a:buChar char="ü"/>
            </a:pPr>
            <a:r>
              <a:rPr lang="en-US" sz="2400" dirty="0" smtClean="0">
                <a:solidFill>
                  <a:schemeClr val="tx1"/>
                </a:solidFill>
              </a:rPr>
              <a:t>Cardiac</a:t>
            </a:r>
          </a:p>
          <a:p>
            <a:pPr lvl="0" algn="ctr">
              <a:buFont typeface="Wingdings" pitchFamily="2" charset="2"/>
              <a:buChar char="ü"/>
            </a:pPr>
            <a:r>
              <a:rPr lang="en-US" sz="2400" dirty="0" smtClean="0">
                <a:solidFill>
                  <a:schemeClr val="tx1"/>
                </a:solidFill>
              </a:rPr>
              <a:t>Congenital</a:t>
            </a:r>
          </a:p>
          <a:p>
            <a:pPr lvl="0" algn="ctr">
              <a:buFont typeface="Wingdings" pitchFamily="2" charset="2"/>
              <a:buChar char="ü"/>
            </a:pPr>
            <a:r>
              <a:rPr lang="en-US" sz="2400" dirty="0" smtClean="0">
                <a:solidFill>
                  <a:schemeClr val="tx1"/>
                </a:solidFill>
              </a:rPr>
              <a:t>Defect</a:t>
            </a:r>
          </a:p>
          <a:p>
            <a:pPr lvl="0" algn="ctr">
              <a:buFont typeface="Wingdings" pitchFamily="2" charset="2"/>
              <a:buChar char="ü"/>
            </a:pPr>
            <a:r>
              <a:rPr lang="en-US" sz="2400" dirty="0" smtClean="0">
                <a:solidFill>
                  <a:schemeClr val="tx1"/>
                </a:solidFill>
              </a:rPr>
              <a:t>Epidemiology </a:t>
            </a:r>
          </a:p>
          <a:p>
            <a:pPr lvl="0" algn="ctr">
              <a:buFont typeface="Wingdings" pitchFamily="2" charset="2"/>
              <a:buChar char="ü"/>
            </a:pPr>
            <a:r>
              <a:rPr lang="en-US" sz="2400" dirty="0" smtClean="0">
                <a:solidFill>
                  <a:schemeClr val="tx1"/>
                </a:solidFill>
              </a:rPr>
              <a:t>Prevalence</a:t>
            </a:r>
          </a:p>
          <a:p>
            <a:pPr lvl="0" algn="ctr">
              <a:buFont typeface="Wingdings" pitchFamily="2" charset="2"/>
              <a:buChar char="ü"/>
            </a:pPr>
            <a:r>
              <a:rPr lang="en-US" sz="2400" dirty="0" smtClean="0">
                <a:solidFill>
                  <a:schemeClr val="tx1"/>
                </a:solidFill>
              </a:rPr>
              <a:t>Incidence</a:t>
            </a:r>
          </a:p>
          <a:p>
            <a:pPr lvl="0" algn="ctr">
              <a:buFont typeface="Wingdings" pitchFamily="2" charset="2"/>
              <a:buChar char="ü"/>
            </a:pPr>
            <a:r>
              <a:rPr lang="en-US" sz="2400" dirty="0" smtClean="0">
                <a:solidFill>
                  <a:schemeClr val="tx1"/>
                </a:solidFill>
              </a:rPr>
              <a:t>Risk</a:t>
            </a:r>
          </a:p>
          <a:p>
            <a:pPr lvl="0" algn="ctr">
              <a:buFont typeface="Wingdings" pitchFamily="2" charset="2"/>
              <a:buChar char="ü"/>
            </a:pPr>
            <a:r>
              <a:rPr lang="en-US" sz="2400" dirty="0" smtClean="0">
                <a:solidFill>
                  <a:schemeClr val="tx1"/>
                </a:solidFill>
              </a:rPr>
              <a:t>Impact</a:t>
            </a:r>
          </a:p>
          <a:p>
            <a:pPr lvl="0" algn="ctr">
              <a:buFont typeface="Wingdings" pitchFamily="2" charset="2"/>
              <a:buChar char="ü"/>
            </a:pPr>
            <a:r>
              <a:rPr lang="en-US" sz="2400" dirty="0" smtClean="0">
                <a:solidFill>
                  <a:schemeClr val="tx1"/>
                </a:solidFill>
              </a:rPr>
              <a:t>Saudi </a:t>
            </a:r>
            <a:r>
              <a:rPr lang="en-US" sz="2400" dirty="0">
                <a:solidFill>
                  <a:schemeClr val="tx1"/>
                </a:solidFill>
              </a:rPr>
              <a:t>Arabia</a:t>
            </a:r>
            <a:endParaRPr lang="en-US" sz="2400" dirty="0"/>
          </a:p>
        </p:txBody>
      </p:sp>
      <p:sp>
        <p:nvSpPr>
          <p:cNvPr id="12" name="Rounded Rectangle 11"/>
          <p:cNvSpPr/>
          <p:nvPr/>
        </p:nvSpPr>
        <p:spPr>
          <a:xfrm>
            <a:off x="4838700" y="2057400"/>
            <a:ext cx="3657600" cy="1066800"/>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n-US" sz="2400" dirty="0">
                <a:solidFill>
                  <a:schemeClr val="tx1"/>
                </a:solidFill>
              </a:rPr>
              <a:t>W</a:t>
            </a:r>
            <a:r>
              <a:rPr lang="en-US" sz="2400" dirty="0" smtClean="0">
                <a:solidFill>
                  <a:schemeClr val="tx1"/>
                </a:solidFill>
              </a:rPr>
              <a:t>ritten </a:t>
            </a:r>
            <a:r>
              <a:rPr lang="en-US" sz="2400" dirty="0">
                <a:solidFill>
                  <a:schemeClr val="tx1"/>
                </a:solidFill>
              </a:rPr>
              <a:t>in </a:t>
            </a:r>
            <a:r>
              <a:rPr lang="en-US" sz="2400" dirty="0" smtClean="0">
                <a:solidFill>
                  <a:schemeClr val="tx1"/>
                </a:solidFill>
              </a:rPr>
              <a:t>English</a:t>
            </a:r>
          </a:p>
          <a:p>
            <a:pPr algn="ctr">
              <a:buFont typeface="Wingdings" pitchFamily="2" charset="2"/>
              <a:buChar char="ü"/>
            </a:pPr>
            <a:r>
              <a:rPr lang="en-US" sz="2400" dirty="0">
                <a:solidFill>
                  <a:schemeClr val="tx1"/>
                </a:solidFill>
              </a:rPr>
              <a:t>P</a:t>
            </a:r>
            <a:r>
              <a:rPr lang="en-US" sz="2400" dirty="0" smtClean="0">
                <a:solidFill>
                  <a:schemeClr val="tx1"/>
                </a:solidFill>
              </a:rPr>
              <a:t>ublished </a:t>
            </a:r>
            <a:r>
              <a:rPr lang="en-US" sz="2400" dirty="0">
                <a:solidFill>
                  <a:schemeClr val="tx1"/>
                </a:solidFill>
              </a:rPr>
              <a:t>up to 2013</a:t>
            </a:r>
            <a:r>
              <a:rPr lang="en-US" sz="2400" dirty="0" smtClean="0">
                <a:solidFill>
                  <a:schemeClr val="tx1"/>
                </a:solidFill>
              </a:rPr>
              <a:t> </a:t>
            </a:r>
            <a:endParaRPr lang="en-US" sz="2400" dirty="0">
              <a:solidFill>
                <a:schemeClr val="tx1"/>
              </a:solidFill>
            </a:endParaRPr>
          </a:p>
        </p:txBody>
      </p:sp>
      <p:sp>
        <p:nvSpPr>
          <p:cNvPr id="16" name="Rounded Rectangle 15"/>
          <p:cNvSpPr/>
          <p:nvPr/>
        </p:nvSpPr>
        <p:spPr>
          <a:xfrm>
            <a:off x="4953000" y="4501487"/>
            <a:ext cx="3657600" cy="1046826"/>
          </a:xfrm>
          <a:prstGeom prst="roundRect">
            <a:avLst/>
          </a:prstGeom>
          <a:solidFill>
            <a:schemeClr val="accent3">
              <a:lumMod val="40000"/>
              <a:lumOff val="60000"/>
            </a:schemeClr>
          </a:solidFill>
          <a:ln>
            <a:solidFill>
              <a:schemeClr val="accent2">
                <a:lumMod val="75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n-US" sz="2400" dirty="0" smtClean="0">
                <a:solidFill>
                  <a:schemeClr val="tx1"/>
                </a:solidFill>
              </a:rPr>
              <a:t>Treatment or</a:t>
            </a:r>
          </a:p>
          <a:p>
            <a:pPr algn="ctr">
              <a:buFont typeface="Wingdings" pitchFamily="2" charset="2"/>
              <a:buChar char="ü"/>
            </a:pPr>
            <a:r>
              <a:rPr lang="en-US" sz="2400" dirty="0" smtClean="0">
                <a:solidFill>
                  <a:schemeClr val="tx1"/>
                </a:solidFill>
              </a:rPr>
              <a:t>Interventional </a:t>
            </a:r>
            <a:r>
              <a:rPr lang="en-US" sz="2400" dirty="0">
                <a:solidFill>
                  <a:schemeClr val="tx1"/>
                </a:solidFill>
              </a:rPr>
              <a:t>studies</a:t>
            </a:r>
          </a:p>
        </p:txBody>
      </p:sp>
      <p:sp>
        <p:nvSpPr>
          <p:cNvPr id="9" name="TextBox 8"/>
          <p:cNvSpPr txBox="1"/>
          <p:nvPr/>
        </p:nvSpPr>
        <p:spPr>
          <a:xfrm>
            <a:off x="533400" y="1219200"/>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buNone/>
            </a:pPr>
            <a:r>
              <a:rPr lang="en-US" b="1" dirty="0" smtClean="0"/>
              <a:t>Keywords</a:t>
            </a:r>
            <a:endParaRPr lang="en-US" b="1" dirty="0"/>
          </a:p>
        </p:txBody>
      </p:sp>
      <p:sp>
        <p:nvSpPr>
          <p:cNvPr id="13" name="TextBox 12"/>
          <p:cNvSpPr txBox="1"/>
          <p:nvPr/>
        </p:nvSpPr>
        <p:spPr>
          <a:xfrm>
            <a:off x="5029200" y="1293841"/>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buNone/>
            </a:pPr>
            <a:r>
              <a:rPr lang="en-US" b="1" dirty="0" smtClean="0"/>
              <a:t>Inclusion Criteria</a:t>
            </a:r>
            <a:endParaRPr lang="en-US" b="1" dirty="0"/>
          </a:p>
        </p:txBody>
      </p:sp>
      <p:sp>
        <p:nvSpPr>
          <p:cNvPr id="17" name="TextBox 16"/>
          <p:cNvSpPr txBox="1"/>
          <p:nvPr/>
        </p:nvSpPr>
        <p:spPr>
          <a:xfrm>
            <a:off x="5143500" y="3755409"/>
            <a:ext cx="3276600" cy="369332"/>
          </a:xfrm>
          <a:prstGeom prst="rect">
            <a:avLst/>
          </a:prstGeom>
          <a:solidFill>
            <a:schemeClr val="accent3">
              <a:lumMod val="75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buNone/>
            </a:pPr>
            <a:r>
              <a:rPr lang="en-US" b="1" dirty="0" smtClean="0"/>
              <a:t>Exclusion Criteria</a:t>
            </a:r>
            <a:endParaRPr lang="en-US" b="1" dirty="0"/>
          </a:p>
        </p:txBody>
      </p:sp>
    </p:spTree>
    <p:extLst>
      <p:ext uri="{BB962C8B-B14F-4D97-AF65-F5344CB8AC3E}">
        <p14:creationId xmlns:p14="http://schemas.microsoft.com/office/powerpoint/2010/main" val="199398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6" grpId="0" animBg="1"/>
      <p:bldP spid="9" grpId="0" animBg="1"/>
      <p:bldP spid="13"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810000" y="4419600"/>
            <a:ext cx="4724400" cy="1706563"/>
          </a:xfrm>
        </p:spPr>
        <p:txBody>
          <a:bodyPr>
            <a:norm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DA24CF6-6D86-4BC0-B793-F7D24E829020}" type="slidenum">
              <a:rPr lang="en-US" smtClean="0">
                <a:solidFill>
                  <a:schemeClr val="tx1"/>
                </a:solidFill>
              </a:rPr>
              <a:pPr/>
              <a:t>9</a:t>
            </a:fld>
            <a:endParaRPr lang="en-US" dirty="0">
              <a:solidFill>
                <a:schemeClr val="tx1"/>
              </a:solidFill>
            </a:endParaRPr>
          </a:p>
        </p:txBody>
      </p:sp>
      <p:sp>
        <p:nvSpPr>
          <p:cNvPr id="11" name="Rectangle 10"/>
          <p:cNvSpPr/>
          <p:nvPr/>
        </p:nvSpPr>
        <p:spPr>
          <a:xfrm>
            <a:off x="-38100" y="0"/>
            <a:ext cx="9182100" cy="707886"/>
          </a:xfrm>
          <a:prstGeom prst="rect">
            <a:avLst/>
          </a:prstGeom>
          <a:solidFill>
            <a:srgbClr val="008080"/>
          </a:solidFill>
          <a:ln>
            <a:solidFill>
              <a:schemeClr val="accent2">
                <a:lumMod val="75000"/>
              </a:schemeClr>
            </a:solidFill>
          </a:ln>
        </p:spPr>
        <p:txBody>
          <a:bodyPr wrap="square" lIns="91440" tIns="45720" rIns="91440" bIns="45720">
            <a:spAutoFit/>
          </a:bodyPr>
          <a:lstStyle/>
          <a:p>
            <a:r>
              <a:rPr lang="en-US" sz="4000" b="1" dirty="0" smtClean="0">
                <a:solidFill>
                  <a:schemeClr val="bg1"/>
                </a:solidFill>
              </a:rPr>
              <a:t>Flow Chart</a:t>
            </a:r>
            <a:endParaRPr lang="en-US" sz="4000" b="1" dirty="0">
              <a:ln w="12700">
                <a:solidFill>
                  <a:schemeClr val="tx2">
                    <a:satMod val="155000"/>
                  </a:schemeClr>
                </a:solidFill>
                <a:prstDash val="solid"/>
              </a:ln>
              <a:solidFill>
                <a:schemeClr val="bg1"/>
              </a:solidFill>
              <a:effectLst>
                <a:glow rad="63500">
                  <a:schemeClr val="accent3">
                    <a:satMod val="175000"/>
                    <a:alpha val="40000"/>
                  </a:schemeClr>
                </a:glow>
                <a:outerShdw blurRad="41275" dist="20320" dir="1800000" algn="tl" rotWithShape="0">
                  <a:srgbClr val="000000">
                    <a:alpha val="40000"/>
                  </a:srgbClr>
                </a:outerShdw>
              </a:effectLst>
            </a:endParaRPr>
          </a:p>
        </p:txBody>
      </p:sp>
      <p:sp>
        <p:nvSpPr>
          <p:cNvPr id="28" name="Rectangle 21"/>
          <p:cNvSpPr>
            <a:spLocks noChangeArrowheads="1"/>
          </p:cNvSpPr>
          <p:nvPr/>
        </p:nvSpPr>
        <p:spPr bwMode="auto">
          <a:xfrm>
            <a:off x="4479634"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r>
            <a:b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87" name="Picture 3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918"/>
          <a:stretch/>
        </p:blipFill>
        <p:spPr bwMode="auto">
          <a:xfrm>
            <a:off x="-38100" y="707886"/>
            <a:ext cx="9182100" cy="6150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87"/>
                                        </p:tgtEl>
                                        <p:attrNameLst>
                                          <p:attrName>style.visibility</p:attrName>
                                        </p:attrNameLst>
                                      </p:cBhvr>
                                      <p:to>
                                        <p:strVal val="visible"/>
                                      </p:to>
                                    </p:set>
                                    <p:animEffect transition="in" filter="wipe(down)">
                                      <p:cBhvr>
                                        <p:cTn id="7" dur="580">
                                          <p:stCondLst>
                                            <p:cond delay="0"/>
                                          </p:stCondLst>
                                        </p:cTn>
                                        <p:tgtEl>
                                          <p:spTgt spid="2087"/>
                                        </p:tgtEl>
                                      </p:cBhvr>
                                    </p:animEffect>
                                    <p:anim calcmode="lin" valueType="num">
                                      <p:cBhvr>
                                        <p:cTn id="8" dur="1822" tmFilter="0,0; 0.14,0.36; 0.43,0.73; 0.71,0.91; 1.0,1.0">
                                          <p:stCondLst>
                                            <p:cond delay="0"/>
                                          </p:stCondLst>
                                        </p:cTn>
                                        <p:tgtEl>
                                          <p:spTgt spid="208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8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8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8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87"/>
                                        </p:tgtEl>
                                        <p:attrNameLst>
                                          <p:attrName>ppt_y</p:attrName>
                                        </p:attrNameLst>
                                      </p:cBhvr>
                                      <p:tavLst>
                                        <p:tav tm="0" fmla="#ppt_y-sin(pi*$)/81">
                                          <p:val>
                                            <p:fltVal val="0"/>
                                          </p:val>
                                        </p:tav>
                                        <p:tav tm="100000">
                                          <p:val>
                                            <p:fltVal val="1"/>
                                          </p:val>
                                        </p:tav>
                                      </p:tavLst>
                                    </p:anim>
                                    <p:animScale>
                                      <p:cBhvr>
                                        <p:cTn id="13" dur="26">
                                          <p:stCondLst>
                                            <p:cond delay="650"/>
                                          </p:stCondLst>
                                        </p:cTn>
                                        <p:tgtEl>
                                          <p:spTgt spid="2087"/>
                                        </p:tgtEl>
                                      </p:cBhvr>
                                      <p:to x="100000" y="60000"/>
                                    </p:animScale>
                                    <p:animScale>
                                      <p:cBhvr>
                                        <p:cTn id="14" dur="166" decel="50000">
                                          <p:stCondLst>
                                            <p:cond delay="676"/>
                                          </p:stCondLst>
                                        </p:cTn>
                                        <p:tgtEl>
                                          <p:spTgt spid="2087"/>
                                        </p:tgtEl>
                                      </p:cBhvr>
                                      <p:to x="100000" y="100000"/>
                                    </p:animScale>
                                    <p:animScale>
                                      <p:cBhvr>
                                        <p:cTn id="15" dur="26">
                                          <p:stCondLst>
                                            <p:cond delay="1312"/>
                                          </p:stCondLst>
                                        </p:cTn>
                                        <p:tgtEl>
                                          <p:spTgt spid="2087"/>
                                        </p:tgtEl>
                                      </p:cBhvr>
                                      <p:to x="100000" y="80000"/>
                                    </p:animScale>
                                    <p:animScale>
                                      <p:cBhvr>
                                        <p:cTn id="16" dur="166" decel="50000">
                                          <p:stCondLst>
                                            <p:cond delay="1338"/>
                                          </p:stCondLst>
                                        </p:cTn>
                                        <p:tgtEl>
                                          <p:spTgt spid="2087"/>
                                        </p:tgtEl>
                                      </p:cBhvr>
                                      <p:to x="100000" y="100000"/>
                                    </p:animScale>
                                    <p:animScale>
                                      <p:cBhvr>
                                        <p:cTn id="17" dur="26">
                                          <p:stCondLst>
                                            <p:cond delay="1642"/>
                                          </p:stCondLst>
                                        </p:cTn>
                                        <p:tgtEl>
                                          <p:spTgt spid="2087"/>
                                        </p:tgtEl>
                                      </p:cBhvr>
                                      <p:to x="100000" y="90000"/>
                                    </p:animScale>
                                    <p:animScale>
                                      <p:cBhvr>
                                        <p:cTn id="18" dur="166" decel="50000">
                                          <p:stCondLst>
                                            <p:cond delay="1668"/>
                                          </p:stCondLst>
                                        </p:cTn>
                                        <p:tgtEl>
                                          <p:spTgt spid="2087"/>
                                        </p:tgtEl>
                                      </p:cBhvr>
                                      <p:to x="100000" y="100000"/>
                                    </p:animScale>
                                    <p:animScale>
                                      <p:cBhvr>
                                        <p:cTn id="19" dur="26">
                                          <p:stCondLst>
                                            <p:cond delay="1808"/>
                                          </p:stCondLst>
                                        </p:cTn>
                                        <p:tgtEl>
                                          <p:spTgt spid="2087"/>
                                        </p:tgtEl>
                                      </p:cBhvr>
                                      <p:to x="100000" y="95000"/>
                                    </p:animScale>
                                    <p:animScale>
                                      <p:cBhvr>
                                        <p:cTn id="20" dur="166" decel="50000">
                                          <p:stCondLst>
                                            <p:cond delay="1834"/>
                                          </p:stCondLst>
                                        </p:cTn>
                                        <p:tgtEl>
                                          <p:spTgt spid="208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15805</TotalTime>
  <Words>1596</Words>
  <Application>Microsoft Office PowerPoint</Application>
  <PresentationFormat>On-screen Show (4:3)</PresentationFormat>
  <Paragraphs>212</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The Epidemiology of Congenital Heart Disease in Saudi Arabia: A Systematic Review    </vt:lpstr>
      <vt:lpstr>   Presenter: Ashraf El-Metwally  Assistant professor of Epidemiology, Collage of Public Health and Health Informatics, King Saud bin Abdulaziz University for Health Sciences, Riyadh, Saudi Arabia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Junaidi</dc:creator>
  <cp:lastModifiedBy>ashraf elmetwally</cp:lastModifiedBy>
  <cp:revision>401</cp:revision>
  <dcterms:created xsi:type="dcterms:W3CDTF">2012-04-26T03:58:08Z</dcterms:created>
  <dcterms:modified xsi:type="dcterms:W3CDTF">2015-08-05T08:57:28Z</dcterms:modified>
</cp:coreProperties>
</file>