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95" r:id="rId4"/>
    <p:sldId id="296" r:id="rId5"/>
    <p:sldId id="297" r:id="rId6"/>
    <p:sldId id="298" r:id="rId7"/>
    <p:sldId id="258" r:id="rId8"/>
    <p:sldId id="303" r:id="rId9"/>
    <p:sldId id="304" r:id="rId10"/>
    <p:sldId id="264" r:id="rId11"/>
    <p:sldId id="299" r:id="rId12"/>
    <p:sldId id="302" r:id="rId13"/>
    <p:sldId id="300" r:id="rId14"/>
    <p:sldId id="301" r:id="rId15"/>
    <p:sldId id="305" r:id="rId16"/>
    <p:sldId id="306" r:id="rId17"/>
    <p:sldId id="272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006600"/>
    <a:srgbClr val="800000"/>
    <a:srgbClr val="FF3399"/>
    <a:srgbClr val="0000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3631B-DEA2-4365-A3E6-B1AC3D4B4E8D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439DD-3ADD-4D3F-B361-7FF428536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439DD-3ADD-4D3F-B361-7FF4285360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319E-90BE-434E-9B07-7AAC8AEEEE2C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D2F4-C01C-43C6-BDB6-F182FE8D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90600"/>
            <a:ext cx="88392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Population and family based association study on TPH1, TPH2 and ITGB3 genes  indicate serotonergic system involvement in autism spectrum disorder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8627" y="4495800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Estrangelo Edessa" pitchFamily="66" charset="0"/>
                <a:cs typeface="Estrangelo Edessa" pitchFamily="66" charset="0"/>
              </a:rPr>
              <a:t>Asem</a:t>
            </a:r>
            <a:r>
              <a:rPr lang="en-US" sz="2000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2000" dirty="0" err="1" smtClean="0">
                <a:latin typeface="Estrangelo Edessa" pitchFamily="66" charset="0"/>
                <a:cs typeface="Estrangelo Edessa" pitchFamily="66" charset="0"/>
              </a:rPr>
              <a:t>Surindro</a:t>
            </a:r>
            <a:r>
              <a:rPr lang="en-US" sz="2000" dirty="0" smtClean="0">
                <a:latin typeface="Estrangelo Edessa" pitchFamily="66" charset="0"/>
                <a:cs typeface="Estrangelo Edessa" pitchFamily="66" charset="0"/>
              </a:rPr>
              <a:t> Singh, Ph. D.</a:t>
            </a:r>
          </a:p>
          <a:p>
            <a:r>
              <a:rPr lang="en-US" sz="2000" dirty="0" smtClean="0">
                <a:latin typeface="Estrangelo Edessa" pitchFamily="66" charset="0"/>
                <a:cs typeface="Estrangelo Edessa" pitchFamily="66" charset="0"/>
              </a:rPr>
              <a:t>Email: asemsuren@gmail.com</a:t>
            </a:r>
            <a:endParaRPr lang="en-US" sz="2000" dirty="0"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ogress in psychopharmacology\For final\New folder\Fig. 2.tif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1722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6320135"/>
            <a:ext cx="345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5. Linkage analysis.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ogress in psychopharmacology\For final\New folder\Fig. 3A.tif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3246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845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6. Multifactor dimensionality reduction test for case control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981200"/>
          <a:ext cx="8305800" cy="365760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657600"/>
                <a:gridCol w="762000"/>
                <a:gridCol w="838200"/>
                <a:gridCol w="697302"/>
                <a:gridCol w="861923"/>
                <a:gridCol w="1488775"/>
              </a:tblGrid>
              <a:tr h="434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Marker combination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HR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LR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M </a:t>
                      </a:r>
                      <a:r>
                        <a:rPr lang="en-US" sz="2000" dirty="0" smtClean="0">
                          <a:latin typeface="+mn-lt"/>
                        </a:rPr>
                        <a:t>(</a:t>
                      </a:r>
                      <a:r>
                        <a:rPr lang="en-US" sz="2000" dirty="0">
                          <a:latin typeface="+mn-lt"/>
                        </a:rPr>
                        <a:t>Fix P)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  <a:tr h="434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T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NT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T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NT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  <a:tr h="434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rs4537731-rs211106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58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31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67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88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37.1 (0.026)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  <a:tr h="434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rs623580-rs10488682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80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51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48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75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25.5 (0.043)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  <a:tr h="434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rs623580- rs4570625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54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30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71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93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31.0 (0.024)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  <a:tr h="434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rs623580- rs4290270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78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47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50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78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22.4 (0.050)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  <a:tr h="434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rs623580-rs1799913- rs4570625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69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35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56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88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</a:rPr>
                        <a:t>52.7 (0.026)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  <a:tr h="4348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rs623580- rs1799913- rs4290270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69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32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57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90</a:t>
                      </a:r>
                      <a:endParaRPr lang="en-US" sz="20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45.7 (0.041)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86" marR="54686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938" y="381000"/>
            <a:ext cx="8185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/>
              <a:t>Table 3. MDR-</a:t>
            </a:r>
            <a:r>
              <a:rPr lang="en-US" sz="2400" dirty="0" err="1" smtClean="0"/>
              <a:t>phenomics</a:t>
            </a:r>
            <a:r>
              <a:rPr lang="en-US" sz="2400" dirty="0" smtClean="0"/>
              <a:t> analysis for </a:t>
            </a:r>
            <a:r>
              <a:rPr lang="en-US" sz="2400" i="1" dirty="0" smtClean="0"/>
              <a:t>TPH1</a:t>
            </a:r>
            <a:r>
              <a:rPr lang="en-US" sz="2400" dirty="0" smtClean="0"/>
              <a:t> and </a:t>
            </a:r>
            <a:r>
              <a:rPr lang="en-US" sz="2400" i="1" dirty="0" smtClean="0"/>
              <a:t>TPH2</a:t>
            </a:r>
            <a:r>
              <a:rPr lang="en-US" sz="2400" dirty="0" smtClean="0"/>
              <a:t> interaction</a:t>
            </a:r>
          </a:p>
          <a:p>
            <a:pPr algn="just"/>
            <a:r>
              <a:rPr lang="en-US" sz="2400" dirty="0" smtClean="0"/>
              <a:t>               using all trio families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921" y="5715000"/>
            <a:ext cx="7763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7. Radial diagram showing genetic interaction pattern </a:t>
            </a:r>
          </a:p>
          <a:p>
            <a:r>
              <a:rPr lang="en-US" sz="2400" dirty="0" smtClean="0"/>
              <a:t>                 between the SNPs of the genes.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321" y="5715000"/>
            <a:ext cx="791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8. </a:t>
            </a:r>
            <a:r>
              <a:rPr lang="en-US" sz="2400" dirty="0" err="1" smtClean="0"/>
              <a:t>Bioinformatic</a:t>
            </a:r>
            <a:r>
              <a:rPr lang="en-US" sz="2400" dirty="0" smtClean="0"/>
              <a:t> analysis for protein-protein interaction</a:t>
            </a:r>
            <a:endParaRPr lang="en-US" sz="2400" dirty="0"/>
          </a:p>
        </p:txBody>
      </p:sp>
      <p:pic>
        <p:nvPicPr>
          <p:cNvPr id="6145" name="Picture 1" descr="G:\Progress in psychopharmacology\Revised PNBP MS\Fig.5.tif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990600" y="457200"/>
            <a:ext cx="7467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2416" y="1600200"/>
          <a:ext cx="4072890" cy="3581396"/>
        </p:xfrm>
        <a:graphic>
          <a:graphicData uri="http://schemas.openxmlformats.org/drawingml/2006/table">
            <a:tbl>
              <a:tblPr/>
              <a:tblGrid>
                <a:gridCol w="2363985"/>
                <a:gridCol w="1708905"/>
              </a:tblGrid>
              <a:tr h="511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Interacting Proteins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Text mining score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SLC6A4 and </a:t>
                      </a: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TPH1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0.956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TPH2 and </a:t>
                      </a: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SLC6A4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0.889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HTR2A and </a:t>
                      </a: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TPH2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0.908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HTR2A and </a:t>
                      </a: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TPH1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0.963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HTR2A and </a:t>
                      </a: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SLC6A4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0.926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1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ITGB3 and </a:t>
                      </a:r>
                      <a:r>
                        <a:rPr lang="en-IN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SLC6A4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0.960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30314"/>
            <a:ext cx="8847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Interacting proteins with the text mining scores resulted by online database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 Search Tool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25" y="54114"/>
            <a:ext cx="9137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5. Transcription factor and transcription factor binding site changes due to single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nucleotide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polymorphism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066805"/>
          <a:ext cx="6476999" cy="5029195"/>
        </p:xfrm>
        <a:graphic>
          <a:graphicData uri="http://schemas.openxmlformats.org/drawingml/2006/table">
            <a:tbl>
              <a:tblPr/>
              <a:tblGrid>
                <a:gridCol w="1295400"/>
                <a:gridCol w="1143000"/>
                <a:gridCol w="2353095"/>
                <a:gridCol w="842752"/>
                <a:gridCol w="842752"/>
              </a:tblGrid>
              <a:tr h="295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SNP ID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Alleles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TFB sites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TF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Score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5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rs4570625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AATA ←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CdxA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85.7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AATTA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 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CdxA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98.6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AATA ←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CdxA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91.4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AATA 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CdxA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91.4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row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rs11179000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CGTGT 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USF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94.1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CGTGT ←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USF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94.1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GTAC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CGTGTTG 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N-Myc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90.8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TGTAC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CGTGTTGA ←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USF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88.2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TGTAC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CGTGTTGA 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USF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88.2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GTAC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CGTGTTG ←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N-Myc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87.6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GTAC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CGTGTTG 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c-Myc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86.8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GTAC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CGTGTTG ←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MyoD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86.0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rs11179001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ACTGGAAGC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c-Ets-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90.2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ACTGGAAGC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c-Ets-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89.2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ACTGGAAGC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G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</a:rPr>
                        <a:t>→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NRF-2</a:t>
                      </a:r>
                      <a:endParaRPr lang="en-US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86.0</a:t>
                      </a:r>
                      <a:endParaRPr lang="en-US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3" marR="5986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0176" y="1302603"/>
            <a:ext cx="8167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 LD variation pattern was observed between the SNPs of case,</a:t>
            </a:r>
          </a:p>
          <a:p>
            <a:r>
              <a:rPr lang="en-US" sz="2400" dirty="0" smtClean="0"/>
              <a:t>     control and parents.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4244" y="2840671"/>
            <a:ext cx="8238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 Pair-wise </a:t>
            </a:r>
            <a:r>
              <a:rPr lang="en-US" sz="2400" dirty="0" err="1" smtClean="0"/>
              <a:t>haplotype</a:t>
            </a:r>
            <a:r>
              <a:rPr lang="en-US" sz="2400" dirty="0" smtClean="0"/>
              <a:t>  analysis reveal over-transmission of</a:t>
            </a:r>
            <a:r>
              <a:rPr lang="en-US" sz="2400" i="1" dirty="0" smtClean="0"/>
              <a:t>TPH1.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4244" y="2217003"/>
            <a:ext cx="859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 Pair-wise </a:t>
            </a:r>
            <a:r>
              <a:rPr lang="en-US" sz="2400" dirty="0" err="1" smtClean="0"/>
              <a:t>haplotype</a:t>
            </a:r>
            <a:r>
              <a:rPr lang="en-US" sz="2400" dirty="0" smtClean="0"/>
              <a:t>  analysis showed under-expression  of </a:t>
            </a:r>
            <a:r>
              <a:rPr lang="en-US" sz="2400" i="1" dirty="0" smtClean="0"/>
              <a:t>TPH2.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5815" y="3512403"/>
            <a:ext cx="840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 MDR and MDRP showed significant interaction of </a:t>
            </a:r>
            <a:r>
              <a:rPr lang="en-US" sz="2400" i="1" dirty="0" smtClean="0"/>
              <a:t>TPH1</a:t>
            </a:r>
            <a:r>
              <a:rPr lang="en-US" sz="2400" dirty="0" smtClean="0"/>
              <a:t> &amp; </a:t>
            </a:r>
            <a:r>
              <a:rPr lang="en-US" sz="2400" i="1" dirty="0" smtClean="0"/>
              <a:t>TPH2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2241" y="4122003"/>
            <a:ext cx="865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 Indirect interaction of TPH1,TPH2 and </a:t>
            </a:r>
            <a:r>
              <a:rPr lang="en-US" sz="2400" dirty="0" smtClean="0"/>
              <a:t>ITGB3 was </a:t>
            </a:r>
            <a:r>
              <a:rPr lang="en-US" sz="2400" dirty="0" smtClean="0"/>
              <a:t>shown by 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bioinformatic</a:t>
            </a:r>
            <a:r>
              <a:rPr lang="en-US" sz="2400" dirty="0" smtClean="0"/>
              <a:t> </a:t>
            </a:r>
            <a:r>
              <a:rPr lang="en-US" sz="2400" dirty="0" smtClean="0"/>
              <a:t>analysis; </a:t>
            </a:r>
            <a:r>
              <a:rPr lang="en-US" sz="2400" dirty="0" smtClean="0"/>
              <a:t>and the SNP markers were </a:t>
            </a:r>
            <a:r>
              <a:rPr lang="en-US" sz="2400" dirty="0" smtClean="0"/>
              <a:t>shown to </a:t>
            </a:r>
            <a:r>
              <a:rPr lang="en-US" sz="2400" dirty="0" smtClean="0"/>
              <a:t>have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functional </a:t>
            </a:r>
            <a:r>
              <a:rPr lang="en-US" sz="2400" dirty="0" smtClean="0"/>
              <a:t>(from low to moderate) role in gene regulation.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69488" y="115669"/>
            <a:ext cx="4458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Summary of the result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888" y="838200"/>
            <a:ext cx="93052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50021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 The present study using genetic association and gene-gene </a:t>
            </a:r>
          </a:p>
          <a:p>
            <a:pPr algn="just">
              <a:buClr>
                <a:srgbClr val="A50021"/>
              </a:buClr>
            </a:pPr>
            <a:r>
              <a:rPr lang="en-US" sz="2800" dirty="0" smtClean="0">
                <a:latin typeface="+mj-lt"/>
              </a:rPr>
              <a:t>     interaction analyses of </a:t>
            </a:r>
            <a:r>
              <a:rPr lang="en-US" sz="2800" i="1" dirty="0" smtClean="0">
                <a:latin typeface="+mj-lt"/>
              </a:rPr>
              <a:t>TPH1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i="1" dirty="0" smtClean="0">
                <a:latin typeface="+mj-lt"/>
              </a:rPr>
              <a:t>TPH2</a:t>
            </a:r>
            <a:r>
              <a:rPr lang="en-US" sz="2800" dirty="0" smtClean="0">
                <a:latin typeface="+mj-lt"/>
              </a:rPr>
              <a:t> and </a:t>
            </a:r>
            <a:r>
              <a:rPr lang="en-US" sz="2800" i="1" dirty="0" smtClean="0">
                <a:latin typeface="+mj-lt"/>
              </a:rPr>
              <a:t>ITGB3</a:t>
            </a:r>
            <a:r>
              <a:rPr lang="en-US" sz="2800" dirty="0" smtClean="0">
                <a:latin typeface="+mj-lt"/>
              </a:rPr>
              <a:t> variants </a:t>
            </a:r>
          </a:p>
          <a:p>
            <a:pPr algn="just">
              <a:buClr>
                <a:srgbClr val="A50021"/>
              </a:buClr>
            </a:pPr>
            <a:r>
              <a:rPr lang="en-US" sz="2800" dirty="0" smtClean="0">
                <a:latin typeface="+mj-lt"/>
              </a:rPr>
              <a:t>     support the </a:t>
            </a:r>
            <a:r>
              <a:rPr lang="en-US" sz="2800" dirty="0" err="1" smtClean="0">
                <a:latin typeface="+mj-lt"/>
              </a:rPr>
              <a:t>serotonergic</a:t>
            </a:r>
            <a:r>
              <a:rPr lang="en-US" sz="2800" dirty="0" smtClean="0">
                <a:latin typeface="+mj-lt"/>
              </a:rPr>
              <a:t> abnormality in ASD.</a:t>
            </a:r>
          </a:p>
          <a:p>
            <a:pPr algn="just">
              <a:buClr>
                <a:srgbClr val="A50021"/>
              </a:buClr>
            </a:pPr>
            <a:endParaRPr lang="en-US" sz="2800" dirty="0" smtClean="0">
              <a:latin typeface="+mj-lt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 The three genes are likely involve in the etiology of the</a:t>
            </a:r>
          </a:p>
          <a:p>
            <a:pPr algn="just">
              <a:buClr>
                <a:srgbClr val="A50021"/>
              </a:buClr>
            </a:pPr>
            <a:r>
              <a:rPr lang="en-US" sz="2800" dirty="0" smtClean="0">
                <a:latin typeface="+mj-lt"/>
              </a:rPr>
              <a:t>     disorder.</a:t>
            </a:r>
          </a:p>
          <a:p>
            <a:pPr algn="just">
              <a:buClr>
                <a:srgbClr val="A50021"/>
              </a:buClr>
              <a:buFont typeface="Wingdings" pitchFamily="2" charset="2"/>
              <a:buChar char="Ø"/>
            </a:pPr>
            <a:endParaRPr lang="en-US" sz="2800" dirty="0" smtClean="0">
              <a:latin typeface="+mj-lt"/>
            </a:endParaRPr>
          </a:p>
          <a:p>
            <a:pPr algn="just">
              <a:buClr>
                <a:srgbClr val="A50021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 However further studies using cellular and animal models</a:t>
            </a:r>
          </a:p>
          <a:p>
            <a:pPr algn="just">
              <a:buClr>
                <a:srgbClr val="A50021"/>
              </a:buClr>
            </a:pPr>
            <a:r>
              <a:rPr lang="en-US" sz="2800" dirty="0" smtClean="0">
                <a:latin typeface="+mj-lt"/>
              </a:rPr>
              <a:t>     are required to validate the finding which may provide</a:t>
            </a:r>
          </a:p>
          <a:p>
            <a:pPr algn="just">
              <a:buClr>
                <a:srgbClr val="A50021"/>
              </a:buClr>
            </a:pPr>
            <a:r>
              <a:rPr lang="en-US" sz="2800" dirty="0" smtClean="0">
                <a:latin typeface="+mj-lt"/>
              </a:rPr>
              <a:t>     some important information in the disease </a:t>
            </a:r>
            <a:r>
              <a:rPr lang="en-US" sz="2800" dirty="0" err="1" smtClean="0">
                <a:latin typeface="+mj-lt"/>
              </a:rPr>
              <a:t>pathophysiology</a:t>
            </a:r>
            <a:endParaRPr lang="en-US" sz="2800" dirty="0" smtClean="0">
              <a:latin typeface="+mj-lt"/>
            </a:endParaRPr>
          </a:p>
          <a:p>
            <a:pPr algn="just">
              <a:buClr>
                <a:srgbClr val="A50021"/>
              </a:buClr>
            </a:pPr>
            <a:r>
              <a:rPr lang="en-US" sz="2800" dirty="0" smtClean="0">
                <a:latin typeface="+mj-lt"/>
              </a:rPr>
              <a:t>     and in the future therapeutic development of ASD. 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0364" y="115669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Conclusion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38200" y="110079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ASD: childhood onset, genetic, </a:t>
            </a:r>
            <a:r>
              <a:rPr lang="en-US" sz="2400" dirty="0" err="1" smtClean="0"/>
              <a:t>neurodevelopmental</a:t>
            </a:r>
            <a:r>
              <a:rPr lang="en-US" sz="2400" dirty="0" smtClean="0"/>
              <a:t> disorder. (autism, </a:t>
            </a:r>
            <a:r>
              <a:rPr lang="en-US" sz="2400" dirty="0" err="1" smtClean="0"/>
              <a:t>asperger’s</a:t>
            </a:r>
            <a:r>
              <a:rPr lang="en-US" sz="2400" dirty="0" smtClean="0"/>
              <a:t> </a:t>
            </a:r>
            <a:r>
              <a:rPr lang="en-US" sz="2400" dirty="0" err="1" smtClean="0"/>
              <a:t>syndrom</a:t>
            </a:r>
            <a:r>
              <a:rPr lang="en-US" sz="2400" dirty="0" smtClean="0"/>
              <a:t>, PDD-NOS)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04204" y="2035124"/>
            <a:ext cx="6434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/>
              <a:t> Behaviorally defined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Lack of social interaction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Lack of communication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Restricted, repetitive behaviors and interests.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124200" y="304800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Introduction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3886200"/>
            <a:ext cx="3873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57600" y="3581400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Cerebral Cortex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25183" y="412646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Basal Ganglia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95952" y="511706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Callosum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47472" y="6460532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Cerebellum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05928" y="6502736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Brain stem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6107668"/>
            <a:ext cx="149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Hippocampus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3810000"/>
            <a:ext cx="112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Amygdala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5879068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: Jacob </a:t>
            </a:r>
            <a:r>
              <a:rPr lang="en-US" dirty="0" err="1" smtClean="0"/>
              <a:t>Bartnett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4038600"/>
            <a:ext cx="129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Figure 1</a:t>
            </a:r>
            <a:r>
              <a:rPr lang="en-US" sz="2000" dirty="0" smtClean="0"/>
              <a:t>. Parts of brain affected by autism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635" y="457200"/>
            <a:ext cx="629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High Prevalence:  1 in 68 children, (CDC, 2014).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640" y="1524000"/>
            <a:ext cx="7467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Concordance: </a:t>
            </a:r>
            <a:r>
              <a:rPr lang="en-IN" sz="2400" dirty="0" smtClean="0"/>
              <a:t>3 - 8% (</a:t>
            </a:r>
            <a:r>
              <a:rPr lang="en-US" sz="2400" dirty="0" smtClean="0"/>
              <a:t>dizygotic twins) and </a:t>
            </a:r>
            <a:r>
              <a:rPr lang="en-IN" sz="2400" dirty="0"/>
              <a:t>69 – 95</a:t>
            </a:r>
            <a:r>
              <a:rPr lang="en-IN" sz="2400" dirty="0" smtClean="0"/>
              <a:t>% (monozygotic twins) (Dawson G, 2008).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0639" y="2438400"/>
            <a:ext cx="771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Serotonin system abnormality in ASD: Brain and peripheral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0640" y="3048000"/>
            <a:ext cx="797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Serotonergic system: TPH1, TPH2, SLC6A4, SLC18A2, ITGB3.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0640" y="3657600"/>
            <a:ext cx="760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Serotonin abnormality: Synthesis, degradation, transport.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640" y="4267200"/>
            <a:ext cx="490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Candidate gene association studies.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640" y="990600"/>
            <a:ext cx="8586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Prevalence and cure: Urgently needed, </a:t>
            </a:r>
            <a:r>
              <a:rPr lang="en-US" sz="2400" dirty="0" err="1" smtClean="0"/>
              <a:t>pathophysiology</a:t>
            </a:r>
            <a:r>
              <a:rPr lang="en-US" sz="2400" dirty="0" smtClean="0"/>
              <a:t> unclear.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5336" y="4953000"/>
            <a:ext cx="590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Present study: TPH1, TPH2 and ITGB3 genes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949" y="5638800"/>
            <a:ext cx="8119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/>
              <a:t> Two approaches: genetic association &amp; gene-gene interaction</a:t>
            </a:r>
          </a:p>
          <a:p>
            <a:r>
              <a:rPr lang="en-US" sz="2400" dirty="0" smtClean="0"/>
              <a:t>    analysis.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0908" y="5257800"/>
            <a:ext cx="770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2. Diagrammatic representation  of </a:t>
            </a:r>
            <a:r>
              <a:rPr lang="en-US" sz="2400" i="1" dirty="0" smtClean="0"/>
              <a:t>TPH1</a:t>
            </a:r>
            <a:r>
              <a:rPr lang="en-US" sz="2400" dirty="0" smtClean="0"/>
              <a:t> showing the</a:t>
            </a:r>
          </a:p>
          <a:p>
            <a:r>
              <a:rPr lang="en-US" sz="2400" dirty="0" smtClean="0"/>
              <a:t>                 location of the investigated SNPs.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34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0908" y="5341203"/>
            <a:ext cx="770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3. Diagrammatic representation  of </a:t>
            </a:r>
            <a:r>
              <a:rPr lang="en-US" sz="2400" i="1" dirty="0" smtClean="0"/>
              <a:t>TPH2</a:t>
            </a:r>
            <a:r>
              <a:rPr lang="en-US" sz="2400" dirty="0" smtClean="0"/>
              <a:t> showing the</a:t>
            </a:r>
          </a:p>
          <a:p>
            <a:r>
              <a:rPr lang="en-US" sz="2400" dirty="0" smtClean="0"/>
              <a:t>                 location of the investigated SNPs.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4724400"/>
            <a:ext cx="5042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Singh AS et al., </a:t>
            </a:r>
            <a:r>
              <a:rPr lang="en-US" sz="2000" i="1" dirty="0" smtClean="0"/>
              <a:t>PROG NEURO-PSYCHOPH,</a:t>
            </a:r>
            <a:r>
              <a:rPr lang="en-US" sz="2000" dirty="0" smtClean="0"/>
              <a:t>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188803"/>
            <a:ext cx="778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4. Diagrammatic representation  of </a:t>
            </a:r>
            <a:r>
              <a:rPr lang="en-US" sz="2400" i="1" dirty="0" smtClean="0"/>
              <a:t>ITGB3</a:t>
            </a:r>
            <a:r>
              <a:rPr lang="en-US" sz="2400" dirty="0" smtClean="0"/>
              <a:t> showing the</a:t>
            </a:r>
          </a:p>
          <a:p>
            <a:r>
              <a:rPr lang="en-US" sz="2400" dirty="0" smtClean="0"/>
              <a:t>                 location of the investigated SNPs.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4476690"/>
            <a:ext cx="5042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Singh AS et al., </a:t>
            </a:r>
            <a:r>
              <a:rPr lang="en-US" sz="2000" i="1" dirty="0" smtClean="0"/>
              <a:t>PROG NEURO-PSYCHOPH,</a:t>
            </a:r>
            <a:r>
              <a:rPr lang="en-US" sz="2000" dirty="0" smtClean="0"/>
              <a:t>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Study Designs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39405" y="191518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Blood collection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63887" y="553328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Recruitment of subjects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21184" y="2638864"/>
            <a:ext cx="2517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WBC separation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05592" y="3362980"/>
            <a:ext cx="258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DNA extraction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91193" y="48107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Genetic association studies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81592" y="1219200"/>
            <a:ext cx="5581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Approval of human ethics committee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00792" y="4114800"/>
            <a:ext cx="3095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Genotyping analysis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4019992" y="244426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4019992" y="106680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4019992" y="175260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019992" y="320040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4019992" y="464820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4005924" y="3914336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05000" y="5496580"/>
            <a:ext cx="466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Gene-gene interaction analysis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6182380"/>
            <a:ext cx="360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Bioinformatics analysis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4024532" y="533400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400000">
            <a:off x="4022184" y="601980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110" y="39469"/>
            <a:ext cx="30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Results in brief</a:t>
            </a:r>
            <a:endParaRPr lang="en-US" sz="36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1708" y="609600"/>
            <a:ext cx="7807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1.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Genotypic and allelic frequencies of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ITGB3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TPH2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Markers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1" y="1094936"/>
          <a:ext cx="7391398" cy="5783580"/>
        </p:xfrm>
        <a:graphic>
          <a:graphicData uri="http://schemas.openxmlformats.org/drawingml/2006/table">
            <a:tbl>
              <a:tblPr/>
              <a:tblGrid>
                <a:gridCol w="990599"/>
                <a:gridCol w="387459"/>
                <a:gridCol w="1378058"/>
                <a:gridCol w="563749"/>
                <a:gridCol w="563749"/>
                <a:gridCol w="626390"/>
                <a:gridCol w="626390"/>
                <a:gridCol w="626390"/>
                <a:gridCol w="814307"/>
                <a:gridCol w="814307"/>
              </a:tblGrid>
              <a:tr h="305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SNP ID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Study group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Genotypic frequency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Allelic 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frequency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HWE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χ</a:t>
                      </a:r>
                      <a:r>
                        <a:rPr lang="en-IN" sz="1000" b="1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p_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value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97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ITGB3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62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rs15908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CC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Case (n = 139)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3.740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0.053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 (n = 260)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0.413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0.520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50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 (n = 165)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2.112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0.146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2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rs5918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TC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CC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Case (n = 139)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0.043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0.834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 (n = 260)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0.148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0.700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 (n = 163)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0.141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0.707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42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TPH2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62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rs4570625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GG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Case (n = 136)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6.892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 (n = 254)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0.29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2.068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0.150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 (n = 129)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0.299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0.584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2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rs11179000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Case (n = 136)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3.416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0.064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 (n = 252)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0.099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0.752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 (n = 131)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0.998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2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rs11179001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GG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Case (n = 136)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0.009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0.923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 (n = 252)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2.208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0.137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 (n = 130)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0.256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0.612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2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rs4290270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Case (n = 132)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0.540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0.462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 (n = 245)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0.201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0.653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 (n = 125)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0.48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0.140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0.707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26">
                <a:tc rowSpan="4"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rs7305115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GG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AA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Case (n = 131)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0.33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2.087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0.148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Parent (n = 243)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0.29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0.46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0.071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0.788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79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Control (n = 159)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0.25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0.24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0.51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0.49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0.040</a:t>
                      </a:r>
                      <a:endParaRPr lang="en-US"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0.841</a:t>
                      </a:r>
                      <a:endParaRPr lang="en-US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84" marR="469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Table 2. Population wise data on the allele frequencies obtained from the </a:t>
            </a:r>
            <a:r>
              <a:rPr lang="en-US" sz="2200" dirty="0" err="1" smtClean="0"/>
              <a:t>HapMap</a:t>
            </a:r>
            <a:r>
              <a:rPr lang="en-US" sz="2200" dirty="0" smtClean="0"/>
              <a:t> </a:t>
            </a:r>
            <a:r>
              <a:rPr lang="en-US" sz="2200" dirty="0" err="1" smtClean="0"/>
              <a:t>dbSNP</a:t>
            </a:r>
            <a:r>
              <a:rPr lang="en-US" sz="2200" dirty="0" smtClean="0"/>
              <a:t> database and  present study population from India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205" y="1447795"/>
          <a:ext cx="8991600" cy="4648205"/>
        </p:xfrm>
        <a:graphic>
          <a:graphicData uri="http://schemas.openxmlformats.org/drawingml/2006/table">
            <a:tbl>
              <a:tblPr/>
              <a:tblGrid>
                <a:gridCol w="749302"/>
                <a:gridCol w="622297"/>
                <a:gridCol w="533400"/>
                <a:gridCol w="533400"/>
                <a:gridCol w="601497"/>
                <a:gridCol w="579485"/>
                <a:gridCol w="634966"/>
                <a:gridCol w="634966"/>
                <a:gridCol w="579485"/>
                <a:gridCol w="634966"/>
                <a:gridCol w="637707"/>
                <a:gridCol w="554827"/>
                <a:gridCol w="554827"/>
                <a:gridCol w="554827"/>
                <a:gridCol w="585648"/>
              </a:tblGrid>
              <a:tr h="2734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Population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Calibri"/>
                          <a:cs typeface="Times New Roman"/>
                        </a:rPr>
                        <a:t>TPH2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Calibri"/>
                          <a:cs typeface="Times New Roman"/>
                        </a:rPr>
                        <a:t>ITGB3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rs4570625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rs11179000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rs11179001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rs7305115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rs4290270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rs15908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rs5918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ASW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0.868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0.132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0.342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0.658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0.123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0.877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CEU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0.792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0.208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0.784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0.216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0.088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0.357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0.643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0.285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0.715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CHB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0.482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0.488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0.478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0.489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0.554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0.456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0.007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0.993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CHD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0.445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0.555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0.839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0.161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0.583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0.417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0.005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0.995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GIH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0.782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0.218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0.851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0.149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0.431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0.569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0.089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JPT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0.504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0.496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0.456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0.544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0.894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0.106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0.434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0.566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0.589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0.504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0.496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0.011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0.989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LWK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0.514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0.486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0.545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0.455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0.145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0.855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MEX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0.836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0.509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0.491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0.379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0.621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0.112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0.888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MKK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0.580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0.939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0.061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0.478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0.522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0.641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0.359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0.173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0.827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TSI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0.750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0.911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0.089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0.162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0.838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YRI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0.619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0.381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0.548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0.452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0.894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0.106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0.337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0.663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0.587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0.413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0.493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0.507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0.128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0.872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Study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from INDIA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0.750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0.250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0.660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0.340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0.830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0.170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0.550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0.450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0.510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0.490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0.520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0.480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0.130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0.870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54" marR="50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4377</TotalTime>
  <Words>1310</Words>
  <Application>Microsoft Office PowerPoint</Application>
  <PresentationFormat>On-screen Show (4:3)</PresentationFormat>
  <Paragraphs>628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619</cp:revision>
  <dcterms:created xsi:type="dcterms:W3CDTF">2012-04-09T04:15:52Z</dcterms:created>
  <dcterms:modified xsi:type="dcterms:W3CDTF">2014-10-08T18:13:22Z</dcterms:modified>
</cp:coreProperties>
</file>