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82" r:id="rId2"/>
    <p:sldId id="293" r:id="rId3"/>
    <p:sldId id="283" r:id="rId4"/>
    <p:sldId id="285" r:id="rId5"/>
    <p:sldId id="286" r:id="rId6"/>
    <p:sldId id="287" r:id="rId7"/>
    <p:sldId id="288" r:id="rId8"/>
    <p:sldId id="289" r:id="rId9"/>
    <p:sldId id="290" r:id="rId10"/>
    <p:sldId id="258" r:id="rId11"/>
    <p:sldId id="259" r:id="rId12"/>
    <p:sldId id="260" r:id="rId13"/>
    <p:sldId id="261" r:id="rId14"/>
    <p:sldId id="262" r:id="rId15"/>
    <p:sldId id="291" r:id="rId16"/>
    <p:sldId id="263" r:id="rId17"/>
    <p:sldId id="264" r:id="rId18"/>
    <p:sldId id="265" r:id="rId19"/>
    <p:sldId id="266" r:id="rId20"/>
    <p:sldId id="267" r:id="rId21"/>
    <p:sldId id="268" r:id="rId22"/>
    <p:sldId id="269" r:id="rId23"/>
    <p:sldId id="270" r:id="rId24"/>
    <p:sldId id="271" r:id="rId25"/>
    <p:sldId id="276" r:id="rId26"/>
    <p:sldId id="284"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596" y="-24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C72F7F-2734-4BB4-86A4-9F33E586BD48}" type="datetimeFigureOut">
              <a:rPr lang="en-IN" smtClean="0"/>
              <a:pPr/>
              <a:t>7/17/2015</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EAFD97-9A39-4895-902D-082B3E48D035}" type="slidenum">
              <a:rPr lang="en-IN" smtClean="0"/>
              <a:pPr/>
              <a:t>‹#›</a:t>
            </a:fld>
            <a:endParaRPr lang="en-IN" dirty="0"/>
          </a:p>
        </p:txBody>
      </p:sp>
    </p:spTree>
    <p:extLst>
      <p:ext uri="{BB962C8B-B14F-4D97-AF65-F5344CB8AC3E}">
        <p14:creationId xmlns:p14="http://schemas.microsoft.com/office/powerpoint/2010/main" xmlns="" val="3755641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2BBC5B6-2826-4237-9DCC-62BA069652FE}" type="datetime1">
              <a:rPr lang="en-US" smtClean="0"/>
              <a:t>7/17/2015</a:t>
            </a:fld>
            <a:endParaRPr lang="en-IN" dirty="0"/>
          </a:p>
        </p:txBody>
      </p:sp>
      <p:sp>
        <p:nvSpPr>
          <p:cNvPr id="5" name="Footer Placeholder 4"/>
          <p:cNvSpPr>
            <a:spLocks noGrp="1"/>
          </p:cNvSpPr>
          <p:nvPr>
            <p:ph type="ftr" sz="quarter" idx="11"/>
          </p:nvPr>
        </p:nvSpPr>
        <p:spPr/>
        <p:txBody>
          <a:bodyPr/>
          <a:lstStyle/>
          <a:p>
            <a:r>
              <a:rPr lang="en-IN" smtClean="0"/>
              <a:t>Recycling Expo-2015, Barcelona, SPAIN</a:t>
            </a:r>
            <a:endParaRPr lang="en-IN" dirty="0"/>
          </a:p>
        </p:txBody>
      </p:sp>
      <p:sp>
        <p:nvSpPr>
          <p:cNvPr id="6" name="Slide Number Placeholder 5"/>
          <p:cNvSpPr>
            <a:spLocks noGrp="1"/>
          </p:cNvSpPr>
          <p:nvPr>
            <p:ph type="sldNum" sz="quarter" idx="12"/>
          </p:nvPr>
        </p:nvSpPr>
        <p:spPr/>
        <p:txBody>
          <a:bodyPr/>
          <a:lstStyle/>
          <a:p>
            <a:fld id="{F2149DA7-6688-4504-A35C-7B86C7FBFE28}" type="slidenum">
              <a:rPr lang="en-IN" smtClean="0"/>
              <a:pPr/>
              <a:t>‹#›</a:t>
            </a:fld>
            <a:endParaRPr lang="en-IN" dirty="0"/>
          </a:p>
        </p:txBody>
      </p:sp>
    </p:spTree>
    <p:extLst>
      <p:ext uri="{BB962C8B-B14F-4D97-AF65-F5344CB8AC3E}">
        <p14:creationId xmlns:p14="http://schemas.microsoft.com/office/powerpoint/2010/main" xmlns="" val="167873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8885909-DC84-45C0-BCD3-5B215A65C514}" type="datetime1">
              <a:rPr lang="en-US" smtClean="0"/>
              <a:t>7/17/2015</a:t>
            </a:fld>
            <a:endParaRPr lang="en-IN" dirty="0"/>
          </a:p>
        </p:txBody>
      </p:sp>
      <p:sp>
        <p:nvSpPr>
          <p:cNvPr id="5" name="Footer Placeholder 4"/>
          <p:cNvSpPr>
            <a:spLocks noGrp="1"/>
          </p:cNvSpPr>
          <p:nvPr>
            <p:ph type="ftr" sz="quarter" idx="11"/>
          </p:nvPr>
        </p:nvSpPr>
        <p:spPr/>
        <p:txBody>
          <a:bodyPr/>
          <a:lstStyle/>
          <a:p>
            <a:r>
              <a:rPr lang="en-IN" smtClean="0"/>
              <a:t>Recycling Expo-2015, Barcelona, SPAIN</a:t>
            </a:r>
            <a:endParaRPr lang="en-IN" dirty="0"/>
          </a:p>
        </p:txBody>
      </p:sp>
      <p:sp>
        <p:nvSpPr>
          <p:cNvPr id="6" name="Slide Number Placeholder 5"/>
          <p:cNvSpPr>
            <a:spLocks noGrp="1"/>
          </p:cNvSpPr>
          <p:nvPr>
            <p:ph type="sldNum" sz="quarter" idx="12"/>
          </p:nvPr>
        </p:nvSpPr>
        <p:spPr/>
        <p:txBody>
          <a:bodyPr/>
          <a:lstStyle/>
          <a:p>
            <a:fld id="{F2149DA7-6688-4504-A35C-7B86C7FBFE28}" type="slidenum">
              <a:rPr lang="en-IN" smtClean="0"/>
              <a:pPr/>
              <a:t>‹#›</a:t>
            </a:fld>
            <a:endParaRPr lang="en-IN" dirty="0"/>
          </a:p>
        </p:txBody>
      </p:sp>
    </p:spTree>
    <p:extLst>
      <p:ext uri="{BB962C8B-B14F-4D97-AF65-F5344CB8AC3E}">
        <p14:creationId xmlns:p14="http://schemas.microsoft.com/office/powerpoint/2010/main" xmlns="" val="370385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28187CC-C96A-42DA-893F-C3FE6251205C}" type="datetime1">
              <a:rPr lang="en-US" smtClean="0"/>
              <a:t>7/17/2015</a:t>
            </a:fld>
            <a:endParaRPr lang="en-IN" dirty="0"/>
          </a:p>
        </p:txBody>
      </p:sp>
      <p:sp>
        <p:nvSpPr>
          <p:cNvPr id="5" name="Footer Placeholder 4"/>
          <p:cNvSpPr>
            <a:spLocks noGrp="1"/>
          </p:cNvSpPr>
          <p:nvPr>
            <p:ph type="ftr" sz="quarter" idx="11"/>
          </p:nvPr>
        </p:nvSpPr>
        <p:spPr/>
        <p:txBody>
          <a:bodyPr/>
          <a:lstStyle/>
          <a:p>
            <a:r>
              <a:rPr lang="en-IN" smtClean="0"/>
              <a:t>Recycling Expo-2015, Barcelona, SPAIN</a:t>
            </a:r>
            <a:endParaRPr lang="en-IN" dirty="0"/>
          </a:p>
        </p:txBody>
      </p:sp>
      <p:sp>
        <p:nvSpPr>
          <p:cNvPr id="6" name="Slide Number Placeholder 5"/>
          <p:cNvSpPr>
            <a:spLocks noGrp="1"/>
          </p:cNvSpPr>
          <p:nvPr>
            <p:ph type="sldNum" sz="quarter" idx="12"/>
          </p:nvPr>
        </p:nvSpPr>
        <p:spPr/>
        <p:txBody>
          <a:bodyPr/>
          <a:lstStyle/>
          <a:p>
            <a:fld id="{F2149DA7-6688-4504-A35C-7B86C7FBFE28}" type="slidenum">
              <a:rPr lang="en-IN" smtClean="0"/>
              <a:pPr/>
              <a:t>‹#›</a:t>
            </a:fld>
            <a:endParaRPr lang="en-IN" dirty="0"/>
          </a:p>
        </p:txBody>
      </p:sp>
    </p:spTree>
    <p:extLst>
      <p:ext uri="{BB962C8B-B14F-4D97-AF65-F5344CB8AC3E}">
        <p14:creationId xmlns:p14="http://schemas.microsoft.com/office/powerpoint/2010/main" xmlns="" val="289399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914BAA8-186B-4395-9ECA-05DFA3F25E0B}" type="datetime1">
              <a:rPr lang="en-US" smtClean="0"/>
              <a:t>7/17/2015</a:t>
            </a:fld>
            <a:endParaRPr lang="en-IN" dirty="0"/>
          </a:p>
        </p:txBody>
      </p:sp>
      <p:sp>
        <p:nvSpPr>
          <p:cNvPr id="5" name="Footer Placeholder 4"/>
          <p:cNvSpPr>
            <a:spLocks noGrp="1"/>
          </p:cNvSpPr>
          <p:nvPr>
            <p:ph type="ftr" sz="quarter" idx="11"/>
          </p:nvPr>
        </p:nvSpPr>
        <p:spPr/>
        <p:txBody>
          <a:bodyPr/>
          <a:lstStyle/>
          <a:p>
            <a:r>
              <a:rPr lang="en-IN" smtClean="0"/>
              <a:t>Recycling Expo-2015, Barcelona, SPAIN</a:t>
            </a:r>
            <a:endParaRPr lang="en-IN" dirty="0"/>
          </a:p>
        </p:txBody>
      </p:sp>
      <p:sp>
        <p:nvSpPr>
          <p:cNvPr id="6" name="Slide Number Placeholder 5"/>
          <p:cNvSpPr>
            <a:spLocks noGrp="1"/>
          </p:cNvSpPr>
          <p:nvPr>
            <p:ph type="sldNum" sz="quarter" idx="12"/>
          </p:nvPr>
        </p:nvSpPr>
        <p:spPr/>
        <p:txBody>
          <a:bodyPr/>
          <a:lstStyle/>
          <a:p>
            <a:fld id="{F2149DA7-6688-4504-A35C-7B86C7FBFE28}" type="slidenum">
              <a:rPr lang="en-IN" smtClean="0"/>
              <a:pPr/>
              <a:t>‹#›</a:t>
            </a:fld>
            <a:endParaRPr lang="en-IN" dirty="0"/>
          </a:p>
        </p:txBody>
      </p:sp>
    </p:spTree>
    <p:extLst>
      <p:ext uri="{BB962C8B-B14F-4D97-AF65-F5344CB8AC3E}">
        <p14:creationId xmlns:p14="http://schemas.microsoft.com/office/powerpoint/2010/main" xmlns="" val="414323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2F946-53CA-4F31-A836-E284A82ABC0B}" type="datetime1">
              <a:rPr lang="en-US" smtClean="0"/>
              <a:t>7/17/2015</a:t>
            </a:fld>
            <a:endParaRPr lang="en-IN" dirty="0"/>
          </a:p>
        </p:txBody>
      </p:sp>
      <p:sp>
        <p:nvSpPr>
          <p:cNvPr id="5" name="Footer Placeholder 4"/>
          <p:cNvSpPr>
            <a:spLocks noGrp="1"/>
          </p:cNvSpPr>
          <p:nvPr>
            <p:ph type="ftr" sz="quarter" idx="11"/>
          </p:nvPr>
        </p:nvSpPr>
        <p:spPr/>
        <p:txBody>
          <a:bodyPr/>
          <a:lstStyle/>
          <a:p>
            <a:r>
              <a:rPr lang="en-IN" smtClean="0"/>
              <a:t>Recycling Expo-2015, Barcelona, SPAIN</a:t>
            </a:r>
            <a:endParaRPr lang="en-IN" dirty="0"/>
          </a:p>
        </p:txBody>
      </p:sp>
      <p:sp>
        <p:nvSpPr>
          <p:cNvPr id="6" name="Slide Number Placeholder 5"/>
          <p:cNvSpPr>
            <a:spLocks noGrp="1"/>
          </p:cNvSpPr>
          <p:nvPr>
            <p:ph type="sldNum" sz="quarter" idx="12"/>
          </p:nvPr>
        </p:nvSpPr>
        <p:spPr/>
        <p:txBody>
          <a:bodyPr/>
          <a:lstStyle/>
          <a:p>
            <a:fld id="{F2149DA7-6688-4504-A35C-7B86C7FBFE28}" type="slidenum">
              <a:rPr lang="en-IN" smtClean="0"/>
              <a:pPr/>
              <a:t>‹#›</a:t>
            </a:fld>
            <a:endParaRPr lang="en-IN" dirty="0"/>
          </a:p>
        </p:txBody>
      </p:sp>
    </p:spTree>
    <p:extLst>
      <p:ext uri="{BB962C8B-B14F-4D97-AF65-F5344CB8AC3E}">
        <p14:creationId xmlns:p14="http://schemas.microsoft.com/office/powerpoint/2010/main" xmlns="" val="167435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FD936F2-CA0D-4E3D-9CE1-DB503C84CF25}" type="datetime1">
              <a:rPr lang="en-US" smtClean="0"/>
              <a:t>7/17/2015</a:t>
            </a:fld>
            <a:endParaRPr lang="en-IN" dirty="0"/>
          </a:p>
        </p:txBody>
      </p:sp>
      <p:sp>
        <p:nvSpPr>
          <p:cNvPr id="6" name="Footer Placeholder 5"/>
          <p:cNvSpPr>
            <a:spLocks noGrp="1"/>
          </p:cNvSpPr>
          <p:nvPr>
            <p:ph type="ftr" sz="quarter" idx="11"/>
          </p:nvPr>
        </p:nvSpPr>
        <p:spPr/>
        <p:txBody>
          <a:bodyPr/>
          <a:lstStyle/>
          <a:p>
            <a:r>
              <a:rPr lang="en-IN" smtClean="0"/>
              <a:t>Recycling Expo-2015, Barcelona, SPAIN</a:t>
            </a:r>
            <a:endParaRPr lang="en-IN" dirty="0"/>
          </a:p>
        </p:txBody>
      </p:sp>
      <p:sp>
        <p:nvSpPr>
          <p:cNvPr id="7" name="Slide Number Placeholder 6"/>
          <p:cNvSpPr>
            <a:spLocks noGrp="1"/>
          </p:cNvSpPr>
          <p:nvPr>
            <p:ph type="sldNum" sz="quarter" idx="12"/>
          </p:nvPr>
        </p:nvSpPr>
        <p:spPr/>
        <p:txBody>
          <a:bodyPr/>
          <a:lstStyle/>
          <a:p>
            <a:fld id="{F2149DA7-6688-4504-A35C-7B86C7FBFE28}" type="slidenum">
              <a:rPr lang="en-IN" smtClean="0"/>
              <a:pPr/>
              <a:t>‹#›</a:t>
            </a:fld>
            <a:endParaRPr lang="en-IN" dirty="0"/>
          </a:p>
        </p:txBody>
      </p:sp>
    </p:spTree>
    <p:extLst>
      <p:ext uri="{BB962C8B-B14F-4D97-AF65-F5344CB8AC3E}">
        <p14:creationId xmlns:p14="http://schemas.microsoft.com/office/powerpoint/2010/main" xmlns="" val="325085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827B847-E487-4283-963B-3977E9424EEF}" type="datetime1">
              <a:rPr lang="en-US" smtClean="0"/>
              <a:t>7/17/2015</a:t>
            </a:fld>
            <a:endParaRPr lang="en-IN" dirty="0"/>
          </a:p>
        </p:txBody>
      </p:sp>
      <p:sp>
        <p:nvSpPr>
          <p:cNvPr id="8" name="Footer Placeholder 7"/>
          <p:cNvSpPr>
            <a:spLocks noGrp="1"/>
          </p:cNvSpPr>
          <p:nvPr>
            <p:ph type="ftr" sz="quarter" idx="11"/>
          </p:nvPr>
        </p:nvSpPr>
        <p:spPr/>
        <p:txBody>
          <a:bodyPr/>
          <a:lstStyle/>
          <a:p>
            <a:r>
              <a:rPr lang="en-IN" smtClean="0"/>
              <a:t>Recycling Expo-2015, Barcelona, SPAIN</a:t>
            </a:r>
            <a:endParaRPr lang="en-IN" dirty="0"/>
          </a:p>
        </p:txBody>
      </p:sp>
      <p:sp>
        <p:nvSpPr>
          <p:cNvPr id="9" name="Slide Number Placeholder 8"/>
          <p:cNvSpPr>
            <a:spLocks noGrp="1"/>
          </p:cNvSpPr>
          <p:nvPr>
            <p:ph type="sldNum" sz="quarter" idx="12"/>
          </p:nvPr>
        </p:nvSpPr>
        <p:spPr/>
        <p:txBody>
          <a:bodyPr/>
          <a:lstStyle/>
          <a:p>
            <a:fld id="{F2149DA7-6688-4504-A35C-7B86C7FBFE28}" type="slidenum">
              <a:rPr lang="en-IN" smtClean="0"/>
              <a:pPr/>
              <a:t>‹#›</a:t>
            </a:fld>
            <a:endParaRPr lang="en-IN" dirty="0"/>
          </a:p>
        </p:txBody>
      </p:sp>
    </p:spTree>
    <p:extLst>
      <p:ext uri="{BB962C8B-B14F-4D97-AF65-F5344CB8AC3E}">
        <p14:creationId xmlns:p14="http://schemas.microsoft.com/office/powerpoint/2010/main" xmlns="" val="3393037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CCDBE6F-1BE8-4899-A1CB-7332E0A06AE8}" type="datetime1">
              <a:rPr lang="en-US" smtClean="0"/>
              <a:t>7/17/2015</a:t>
            </a:fld>
            <a:endParaRPr lang="en-IN" dirty="0"/>
          </a:p>
        </p:txBody>
      </p:sp>
      <p:sp>
        <p:nvSpPr>
          <p:cNvPr id="4" name="Footer Placeholder 3"/>
          <p:cNvSpPr>
            <a:spLocks noGrp="1"/>
          </p:cNvSpPr>
          <p:nvPr>
            <p:ph type="ftr" sz="quarter" idx="11"/>
          </p:nvPr>
        </p:nvSpPr>
        <p:spPr/>
        <p:txBody>
          <a:bodyPr/>
          <a:lstStyle/>
          <a:p>
            <a:r>
              <a:rPr lang="en-IN" smtClean="0"/>
              <a:t>Recycling Expo-2015, Barcelona, SPAIN</a:t>
            </a:r>
            <a:endParaRPr lang="en-IN" dirty="0"/>
          </a:p>
        </p:txBody>
      </p:sp>
      <p:sp>
        <p:nvSpPr>
          <p:cNvPr id="5" name="Slide Number Placeholder 4"/>
          <p:cNvSpPr>
            <a:spLocks noGrp="1"/>
          </p:cNvSpPr>
          <p:nvPr>
            <p:ph type="sldNum" sz="quarter" idx="12"/>
          </p:nvPr>
        </p:nvSpPr>
        <p:spPr/>
        <p:txBody>
          <a:bodyPr/>
          <a:lstStyle/>
          <a:p>
            <a:fld id="{F2149DA7-6688-4504-A35C-7B86C7FBFE28}" type="slidenum">
              <a:rPr lang="en-IN" smtClean="0"/>
              <a:pPr/>
              <a:t>‹#›</a:t>
            </a:fld>
            <a:endParaRPr lang="en-IN" dirty="0"/>
          </a:p>
        </p:txBody>
      </p:sp>
    </p:spTree>
    <p:extLst>
      <p:ext uri="{BB962C8B-B14F-4D97-AF65-F5344CB8AC3E}">
        <p14:creationId xmlns:p14="http://schemas.microsoft.com/office/powerpoint/2010/main" xmlns="" val="219158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84EC8-060D-4B47-A901-3F288C5F6C11}" type="datetime1">
              <a:rPr lang="en-US" smtClean="0"/>
              <a:t>7/17/2015</a:t>
            </a:fld>
            <a:endParaRPr lang="en-IN" dirty="0"/>
          </a:p>
        </p:txBody>
      </p:sp>
      <p:sp>
        <p:nvSpPr>
          <p:cNvPr id="3" name="Footer Placeholder 2"/>
          <p:cNvSpPr>
            <a:spLocks noGrp="1"/>
          </p:cNvSpPr>
          <p:nvPr>
            <p:ph type="ftr" sz="quarter" idx="11"/>
          </p:nvPr>
        </p:nvSpPr>
        <p:spPr/>
        <p:txBody>
          <a:bodyPr/>
          <a:lstStyle/>
          <a:p>
            <a:r>
              <a:rPr lang="en-IN" smtClean="0"/>
              <a:t>Recycling Expo-2015, Barcelona, SPAIN</a:t>
            </a:r>
            <a:endParaRPr lang="en-IN" dirty="0"/>
          </a:p>
        </p:txBody>
      </p:sp>
      <p:sp>
        <p:nvSpPr>
          <p:cNvPr id="4" name="Slide Number Placeholder 3"/>
          <p:cNvSpPr>
            <a:spLocks noGrp="1"/>
          </p:cNvSpPr>
          <p:nvPr>
            <p:ph type="sldNum" sz="quarter" idx="12"/>
          </p:nvPr>
        </p:nvSpPr>
        <p:spPr/>
        <p:txBody>
          <a:bodyPr/>
          <a:lstStyle/>
          <a:p>
            <a:fld id="{F2149DA7-6688-4504-A35C-7B86C7FBFE28}" type="slidenum">
              <a:rPr lang="en-IN" smtClean="0"/>
              <a:pPr/>
              <a:t>‹#›</a:t>
            </a:fld>
            <a:endParaRPr lang="en-IN" dirty="0"/>
          </a:p>
        </p:txBody>
      </p:sp>
    </p:spTree>
    <p:extLst>
      <p:ext uri="{BB962C8B-B14F-4D97-AF65-F5344CB8AC3E}">
        <p14:creationId xmlns:p14="http://schemas.microsoft.com/office/powerpoint/2010/main" xmlns="" val="3601635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D0580C-0A33-4054-B0D7-63B6379604F7}" type="datetime1">
              <a:rPr lang="en-US" smtClean="0"/>
              <a:t>7/17/2015</a:t>
            </a:fld>
            <a:endParaRPr lang="en-IN" dirty="0"/>
          </a:p>
        </p:txBody>
      </p:sp>
      <p:sp>
        <p:nvSpPr>
          <p:cNvPr id="6" name="Footer Placeholder 5"/>
          <p:cNvSpPr>
            <a:spLocks noGrp="1"/>
          </p:cNvSpPr>
          <p:nvPr>
            <p:ph type="ftr" sz="quarter" idx="11"/>
          </p:nvPr>
        </p:nvSpPr>
        <p:spPr/>
        <p:txBody>
          <a:bodyPr/>
          <a:lstStyle/>
          <a:p>
            <a:r>
              <a:rPr lang="en-IN" smtClean="0"/>
              <a:t>Recycling Expo-2015, Barcelona, SPAIN</a:t>
            </a:r>
            <a:endParaRPr lang="en-IN" dirty="0"/>
          </a:p>
        </p:txBody>
      </p:sp>
      <p:sp>
        <p:nvSpPr>
          <p:cNvPr id="7" name="Slide Number Placeholder 6"/>
          <p:cNvSpPr>
            <a:spLocks noGrp="1"/>
          </p:cNvSpPr>
          <p:nvPr>
            <p:ph type="sldNum" sz="quarter" idx="12"/>
          </p:nvPr>
        </p:nvSpPr>
        <p:spPr/>
        <p:txBody>
          <a:bodyPr/>
          <a:lstStyle/>
          <a:p>
            <a:fld id="{F2149DA7-6688-4504-A35C-7B86C7FBFE28}" type="slidenum">
              <a:rPr lang="en-IN" smtClean="0"/>
              <a:pPr/>
              <a:t>‹#›</a:t>
            </a:fld>
            <a:endParaRPr lang="en-IN" dirty="0"/>
          </a:p>
        </p:txBody>
      </p:sp>
    </p:spTree>
    <p:extLst>
      <p:ext uri="{BB962C8B-B14F-4D97-AF65-F5344CB8AC3E}">
        <p14:creationId xmlns:p14="http://schemas.microsoft.com/office/powerpoint/2010/main" xmlns="" val="343635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515F6B-474A-4C88-8114-FF9B08F3CE48}" type="datetime1">
              <a:rPr lang="en-US" smtClean="0"/>
              <a:t>7/17/2015</a:t>
            </a:fld>
            <a:endParaRPr lang="en-IN" dirty="0"/>
          </a:p>
        </p:txBody>
      </p:sp>
      <p:sp>
        <p:nvSpPr>
          <p:cNvPr id="6" name="Footer Placeholder 5"/>
          <p:cNvSpPr>
            <a:spLocks noGrp="1"/>
          </p:cNvSpPr>
          <p:nvPr>
            <p:ph type="ftr" sz="quarter" idx="11"/>
          </p:nvPr>
        </p:nvSpPr>
        <p:spPr/>
        <p:txBody>
          <a:bodyPr/>
          <a:lstStyle/>
          <a:p>
            <a:r>
              <a:rPr lang="en-IN" smtClean="0"/>
              <a:t>Recycling Expo-2015, Barcelona, SPAIN</a:t>
            </a:r>
            <a:endParaRPr lang="en-IN" dirty="0"/>
          </a:p>
        </p:txBody>
      </p:sp>
      <p:sp>
        <p:nvSpPr>
          <p:cNvPr id="7" name="Slide Number Placeholder 6"/>
          <p:cNvSpPr>
            <a:spLocks noGrp="1"/>
          </p:cNvSpPr>
          <p:nvPr>
            <p:ph type="sldNum" sz="quarter" idx="12"/>
          </p:nvPr>
        </p:nvSpPr>
        <p:spPr/>
        <p:txBody>
          <a:bodyPr/>
          <a:lstStyle/>
          <a:p>
            <a:fld id="{F2149DA7-6688-4504-A35C-7B86C7FBFE28}" type="slidenum">
              <a:rPr lang="en-IN" smtClean="0"/>
              <a:pPr/>
              <a:t>‹#›</a:t>
            </a:fld>
            <a:endParaRPr lang="en-IN" dirty="0"/>
          </a:p>
        </p:txBody>
      </p:sp>
    </p:spTree>
    <p:extLst>
      <p:ext uri="{BB962C8B-B14F-4D97-AF65-F5344CB8AC3E}">
        <p14:creationId xmlns:p14="http://schemas.microsoft.com/office/powerpoint/2010/main" xmlns="" val="3895256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2E925-9888-40EE-9249-D1B1AD46CF0C}" type="datetime1">
              <a:rPr lang="en-US" smtClean="0"/>
              <a:t>7/17/2015</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Recycling Expo-2015, Barcelona, SPAIN</a:t>
            </a:r>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49DA7-6688-4504-A35C-7B86C7FBFE28}" type="slidenum">
              <a:rPr lang="en-IN" smtClean="0"/>
              <a:pPr/>
              <a:t>‹#›</a:t>
            </a:fld>
            <a:endParaRPr lang="en-IN" dirty="0"/>
          </a:p>
        </p:txBody>
      </p:sp>
    </p:spTree>
    <p:extLst>
      <p:ext uri="{BB962C8B-B14F-4D97-AF65-F5344CB8AC3E}">
        <p14:creationId xmlns:p14="http://schemas.microsoft.com/office/powerpoint/2010/main" xmlns="" val="6093185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69354" y="116632"/>
            <a:ext cx="8949308" cy="1584176"/>
          </a:xfrm>
          <a:solidFill>
            <a:srgbClr val="FFC000"/>
          </a:solidFill>
          <a:ln>
            <a:solidFill>
              <a:srgbClr val="92D050"/>
            </a:solidFill>
          </a:ln>
        </p:spPr>
        <p:txBody>
          <a:bodyPr>
            <a:normAutofit fontScale="90000"/>
          </a:bodyPr>
          <a:lstStyle/>
          <a:p>
            <a:pPr>
              <a:defRPr/>
            </a:pPr>
            <a:r>
              <a:rPr lang="en-IN" sz="3200" b="1" dirty="0" smtClean="0">
                <a:solidFill>
                  <a:srgbClr val="002060"/>
                </a:solidFill>
              </a:rPr>
              <a:t>EVALUATION OF EOL/USED CELL PHONES MANAGEMENT &amp; DISPOSAL ALTERNATIVES: AN ANP AND BALANCED SCORECARD APPROACH </a:t>
            </a:r>
            <a:r>
              <a:rPr lang="en-IN" sz="3200" dirty="0" smtClean="0">
                <a:solidFill>
                  <a:srgbClr val="002060"/>
                </a:solidFill>
              </a:rPr>
              <a:t/>
            </a:r>
            <a:br>
              <a:rPr lang="en-IN" sz="3200" dirty="0" smtClean="0">
                <a:solidFill>
                  <a:srgbClr val="002060"/>
                </a:solidFill>
              </a:rPr>
            </a:br>
            <a:endParaRPr lang="en-US" sz="3200" b="1" dirty="0" smtClean="0">
              <a:solidFill>
                <a:srgbClr val="002060"/>
              </a:solidFill>
            </a:endParaRPr>
          </a:p>
        </p:txBody>
      </p:sp>
      <p:sp>
        <p:nvSpPr>
          <p:cNvPr id="8195" name="Rectangle 3"/>
          <p:cNvSpPr>
            <a:spLocks noGrp="1" noChangeArrowheads="1"/>
          </p:cNvSpPr>
          <p:nvPr>
            <p:ph type="subTitle" idx="1"/>
          </p:nvPr>
        </p:nvSpPr>
        <p:spPr>
          <a:xfrm>
            <a:off x="0" y="1700808"/>
            <a:ext cx="9144000" cy="5157192"/>
          </a:xfrm>
        </p:spPr>
        <p:txBody>
          <a:bodyPr>
            <a:normAutofit/>
          </a:bodyPr>
          <a:lstStyle/>
          <a:p>
            <a:endParaRPr lang="en-US" sz="2400" dirty="0" smtClean="0">
              <a:latin typeface="Times New Roman" pitchFamily="18" charset="0"/>
              <a:cs typeface="Times New Roman" pitchFamily="18" charset="0"/>
            </a:endParaRPr>
          </a:p>
          <a:p>
            <a:endParaRPr lang="en-US" sz="1200" dirty="0" smtClean="0"/>
          </a:p>
          <a:p>
            <a:endParaRPr lang="en-US" sz="1800" dirty="0" smtClean="0">
              <a:cs typeface="Times New Roman" pitchFamily="18" charset="0"/>
            </a:endParaRPr>
          </a:p>
          <a:p>
            <a:endParaRPr lang="en-US" sz="1800" dirty="0">
              <a:cs typeface="Times New Roman" pitchFamily="18" charset="0"/>
            </a:endParaRPr>
          </a:p>
          <a:p>
            <a:endParaRPr lang="en-US" sz="1800" dirty="0" smtClean="0">
              <a:cs typeface="Times New Roman" pitchFamily="18" charset="0"/>
            </a:endParaRPr>
          </a:p>
          <a:p>
            <a:endParaRPr lang="en-US" sz="1800" dirty="0">
              <a:cs typeface="Times New Roman" pitchFamily="18" charset="0"/>
            </a:endParaRPr>
          </a:p>
          <a:p>
            <a:r>
              <a:rPr lang="en-US" sz="1800" dirty="0" smtClean="0">
                <a:cs typeface="Times New Roman" pitchFamily="18" charset="0"/>
              </a:rPr>
              <a:t>By</a:t>
            </a:r>
            <a:endParaRPr lang="en-US" sz="1800" b="1" i="1" dirty="0" smtClean="0">
              <a:latin typeface="Arial" pitchFamily="34" charset="0"/>
            </a:endParaRPr>
          </a:p>
          <a:p>
            <a:pPr eaLnBrk="1" hangingPunct="1">
              <a:lnSpc>
                <a:spcPct val="80000"/>
              </a:lnSpc>
            </a:pPr>
            <a:r>
              <a:rPr lang="en-US" b="1" dirty="0">
                <a:solidFill>
                  <a:srgbClr val="FF0000"/>
                </a:solidFill>
              </a:rPr>
              <a:t>ARVIND JAYANT</a:t>
            </a:r>
            <a:endParaRPr lang="en-US" sz="2000" b="1" i="1" dirty="0" smtClean="0">
              <a:solidFill>
                <a:srgbClr val="FF0000"/>
              </a:solidFill>
            </a:endParaRPr>
          </a:p>
          <a:p>
            <a:pPr eaLnBrk="1" hangingPunct="1">
              <a:lnSpc>
                <a:spcPct val="80000"/>
              </a:lnSpc>
            </a:pPr>
            <a:r>
              <a:rPr lang="en-US" sz="2800" b="1" i="1" dirty="0" smtClean="0">
                <a:solidFill>
                  <a:schemeClr val="folHlink"/>
                </a:solidFill>
              </a:rPr>
              <a:t>Associate Professor &amp; Head</a:t>
            </a:r>
          </a:p>
          <a:p>
            <a:pPr eaLnBrk="1" hangingPunct="1">
              <a:lnSpc>
                <a:spcPct val="80000"/>
              </a:lnSpc>
            </a:pPr>
            <a:endParaRPr lang="en-US" sz="2000" b="1" i="1" dirty="0" smtClean="0">
              <a:latin typeface="Arial" pitchFamily="34" charset="0"/>
            </a:endParaRPr>
          </a:p>
        </p:txBody>
      </p:sp>
      <p:pic>
        <p:nvPicPr>
          <p:cNvPr id="5" name="Picture 4" descr="http://administration.sliet.ac.in/files/2014/08/Red.jpg"/>
          <p:cNvPicPr/>
          <p:nvPr/>
        </p:nvPicPr>
        <p:blipFill>
          <a:blip r:embed="rId2" cstate="print"/>
          <a:srcRect/>
          <a:stretch>
            <a:fillRect/>
          </a:stretch>
        </p:blipFill>
        <p:spPr bwMode="auto">
          <a:xfrm>
            <a:off x="3347864" y="1844824"/>
            <a:ext cx="2592288" cy="1821663"/>
          </a:xfrm>
          <a:prstGeom prst="rect">
            <a:avLst/>
          </a:prstGeom>
          <a:noFill/>
          <a:ln w="9525">
            <a:noFill/>
            <a:miter lim="800000"/>
            <a:headEnd/>
            <a:tailEnd/>
          </a:ln>
        </p:spPr>
      </p:pic>
      <p:sp>
        <p:nvSpPr>
          <p:cNvPr id="2" name="Rectangle 1"/>
          <p:cNvSpPr/>
          <p:nvPr/>
        </p:nvSpPr>
        <p:spPr>
          <a:xfrm>
            <a:off x="467544" y="4797152"/>
            <a:ext cx="8352928" cy="1138773"/>
          </a:xfrm>
          <a:prstGeom prst="rect">
            <a:avLst/>
          </a:prstGeom>
        </p:spPr>
        <p:txBody>
          <a:bodyPr wrap="square">
            <a:spAutoFit/>
          </a:bodyPr>
          <a:lstStyle/>
          <a:p>
            <a:pPr algn="ctr"/>
            <a:r>
              <a:rPr lang="en-US" sz="2400" b="1" dirty="0"/>
              <a:t>Department of Mechanical Engineering</a:t>
            </a:r>
            <a:endParaRPr lang="en-IN" sz="2400" dirty="0"/>
          </a:p>
          <a:p>
            <a:pPr algn="ctr"/>
            <a:r>
              <a:rPr lang="en-US" sz="2400" b="1" dirty="0"/>
              <a:t>Sant Longowal Institute of Engineering and Technology</a:t>
            </a:r>
            <a:endParaRPr lang="en-IN" sz="2400" dirty="0"/>
          </a:p>
          <a:p>
            <a:pPr algn="ctr"/>
            <a:r>
              <a:rPr lang="en-US" sz="2000" b="1" dirty="0"/>
              <a:t>(University under MHRD, Govt. of India</a:t>
            </a:r>
            <a:r>
              <a:rPr lang="en-US" sz="2000" b="1" dirty="0" smtClean="0"/>
              <a:t>) Longowal</a:t>
            </a:r>
            <a:r>
              <a:rPr lang="en-US" sz="2000" b="1" dirty="0"/>
              <a:t>, </a:t>
            </a:r>
            <a:r>
              <a:rPr lang="en-US" sz="2000" b="1" dirty="0" smtClean="0"/>
              <a:t>Sangrur, </a:t>
            </a:r>
            <a:r>
              <a:rPr lang="en-US" sz="2000" b="1" dirty="0"/>
              <a:t>Punjab, INDIA</a:t>
            </a:r>
            <a:endParaRPr lang="en-IN" sz="2000" dirty="0"/>
          </a:p>
        </p:txBody>
      </p:sp>
      <p:sp>
        <p:nvSpPr>
          <p:cNvPr id="6" name="Footer Placeholder 5"/>
          <p:cNvSpPr>
            <a:spLocks noGrp="1"/>
          </p:cNvSpPr>
          <p:nvPr>
            <p:ph type="ftr" sz="quarter" idx="11"/>
          </p:nvPr>
        </p:nvSpPr>
        <p:spPr/>
        <p:txBody>
          <a:bodyPr/>
          <a:lstStyle/>
          <a:p>
            <a:r>
              <a:rPr lang="en-IN" smtClean="0"/>
              <a:t>Recycling Expo-2015, Barcelona, SPAIN</a:t>
            </a:r>
            <a:endParaRPr lang="en-IN" dirty="0"/>
          </a:p>
        </p:txBody>
      </p:sp>
    </p:spTree>
    <p:extLst>
      <p:ext uri="{BB962C8B-B14F-4D97-AF65-F5344CB8AC3E}">
        <p14:creationId xmlns:p14="http://schemas.microsoft.com/office/powerpoint/2010/main" xmlns="" val="3523285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899592" y="260648"/>
            <a:ext cx="7793038" cy="1008112"/>
          </a:xfrm>
        </p:spPr>
        <p:txBody>
          <a:bodyPr>
            <a:normAutofit/>
          </a:bodyPr>
          <a:lstStyle/>
          <a:p>
            <a:r>
              <a:rPr lang="en-US" dirty="0" smtClean="0">
                <a:solidFill>
                  <a:srgbClr val="002060"/>
                </a:solidFill>
              </a:rPr>
              <a:t>PROBLEM EXPLANATION</a:t>
            </a:r>
            <a:endParaRPr lang="en-IN" dirty="0" smtClean="0">
              <a:solidFill>
                <a:srgbClr val="002060"/>
              </a:solidFill>
            </a:endParaRPr>
          </a:p>
        </p:txBody>
      </p:sp>
      <p:sp>
        <p:nvSpPr>
          <p:cNvPr id="135171" name="Content Placeholder 2"/>
          <p:cNvSpPr>
            <a:spLocks noGrp="1"/>
          </p:cNvSpPr>
          <p:nvPr>
            <p:ph idx="1"/>
          </p:nvPr>
        </p:nvSpPr>
        <p:spPr>
          <a:xfrm>
            <a:off x="0" y="1340768"/>
            <a:ext cx="9144000" cy="5212432"/>
          </a:xfrm>
        </p:spPr>
        <p:txBody>
          <a:bodyPr>
            <a:normAutofit lnSpcReduction="10000"/>
          </a:bodyPr>
          <a:lstStyle/>
          <a:p>
            <a:pPr algn="just"/>
            <a:r>
              <a:rPr lang="en-US" sz="1600" dirty="0" smtClean="0"/>
              <a:t>Present work focused on the end-of-life options market for cell phones, and considered Indian legislations as well as global design trends that affect the economic and environmental outcomes of various management schemes. </a:t>
            </a:r>
          </a:p>
          <a:p>
            <a:pPr algn="just"/>
            <a:r>
              <a:rPr lang="en-US" sz="1600" dirty="0" smtClean="0">
                <a:solidFill>
                  <a:srgbClr val="FF0000"/>
                </a:solidFill>
              </a:rPr>
              <a:t>The management of electronic waste is emerging as a global environmental problem due to the hazardous materials contained in electronic products and increasing consumption of these products. Cell phones are a unique niche in the e-waste stream not only because of their high rate of displacement by consumers, but also because they have viable reuse and recycling markets. </a:t>
            </a:r>
          </a:p>
          <a:p>
            <a:pPr algn="just"/>
            <a:r>
              <a:rPr lang="en-US" sz="1600" dirty="0" smtClean="0">
                <a:solidFill>
                  <a:srgbClr val="0070C0"/>
                </a:solidFill>
              </a:rPr>
              <a:t>The main objective of this work is to recommend an optimal end-of-life (EOL) management strategy/option for cell phones within the Indian business environment. </a:t>
            </a:r>
          </a:p>
          <a:p>
            <a:pPr algn="just"/>
            <a:r>
              <a:rPr lang="en-US" sz="1600" dirty="0" smtClean="0">
                <a:solidFill>
                  <a:srgbClr val="0070C0"/>
                </a:solidFill>
              </a:rPr>
              <a:t>In the present work five end-of-life management options for mobile phones has been considered:</a:t>
            </a:r>
          </a:p>
          <a:p>
            <a:pPr algn="just"/>
            <a:r>
              <a:rPr lang="en-US" sz="1600" dirty="0" smtClean="0">
                <a:solidFill>
                  <a:srgbClr val="0070C0"/>
                </a:solidFill>
              </a:rPr>
              <a:t> Repair, Refurbishing &amp; Reuse (RRR), </a:t>
            </a:r>
          </a:p>
          <a:p>
            <a:pPr algn="just"/>
            <a:r>
              <a:rPr lang="en-US" sz="1600" dirty="0" smtClean="0">
                <a:solidFill>
                  <a:srgbClr val="0070C0"/>
                </a:solidFill>
              </a:rPr>
              <a:t>Cannibalization, Remanufacturing &amp; Reuse (CRR),</a:t>
            </a:r>
          </a:p>
          <a:p>
            <a:pPr algn="just"/>
            <a:r>
              <a:rPr lang="en-US" sz="1600" dirty="0" smtClean="0">
                <a:solidFill>
                  <a:srgbClr val="0070C0"/>
                </a:solidFill>
              </a:rPr>
              <a:t> Incineration with energy recovery for most of the elements &amp; disposal to landfill for a few elements (INC), </a:t>
            </a:r>
          </a:p>
          <a:p>
            <a:pPr algn="just"/>
            <a:r>
              <a:rPr lang="en-US" sz="1600" dirty="0" smtClean="0">
                <a:solidFill>
                  <a:srgbClr val="0070C0"/>
                </a:solidFill>
              </a:rPr>
              <a:t>Recycling of complete mobile phone for material recovery (REC) and :</a:t>
            </a:r>
          </a:p>
          <a:p>
            <a:pPr algn="just"/>
            <a:r>
              <a:rPr lang="en-US" sz="1600" dirty="0" smtClean="0">
                <a:solidFill>
                  <a:srgbClr val="0070C0"/>
                </a:solidFill>
              </a:rPr>
              <a:t> Disposal of Whole Product to Landfill (LND). </a:t>
            </a:r>
          </a:p>
          <a:p>
            <a:pPr algn="just"/>
            <a:r>
              <a:rPr lang="en-US" sz="1600" dirty="0" smtClean="0">
                <a:solidFill>
                  <a:srgbClr val="C00000"/>
                </a:solidFill>
              </a:rPr>
              <a:t>Data was collected and analyzed in order to quantify the environmental and economic outcomes of the current market situation. Based on a literature survey, interview process and mobile phones industries field study, the key variables were determined and used to construct five scenarios which examine the market outcomes under different conditions using analytic network process analysis (ANP). </a:t>
            </a:r>
            <a:endParaRPr lang="en-IN" sz="1600" dirty="0" smtClean="0">
              <a:solidFill>
                <a:srgbClr val="C00000"/>
              </a:solidFill>
            </a:endParaRPr>
          </a:p>
          <a:p>
            <a:endParaRPr lang="en-IN" dirty="0" smtClean="0"/>
          </a:p>
        </p:txBody>
      </p:sp>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4149528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a:xfrm>
            <a:off x="539552" y="404664"/>
            <a:ext cx="8229600" cy="1143000"/>
          </a:xfrm>
        </p:spPr>
        <p:txBody>
          <a:bodyPr>
            <a:noAutofit/>
          </a:bodyPr>
          <a:lstStyle/>
          <a:p>
            <a:pPr algn="ct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REVERSE LOGISTICS PRACTICES FOR EOL MOBILE PHONES: A CASE STUDY</a:t>
            </a:r>
            <a:r>
              <a:rPr lang="en-IN" sz="3200" dirty="0" smtClean="0">
                <a:solidFill>
                  <a:schemeClr val="tx1"/>
                </a:solidFill>
              </a:rPr>
              <a:t/>
            </a:r>
            <a:br>
              <a:rPr lang="en-IN" sz="3200" dirty="0" smtClean="0">
                <a:solidFill>
                  <a:schemeClr val="tx1"/>
                </a:solidFill>
              </a:rPr>
            </a:br>
            <a:endParaRPr lang="en-IN" sz="3200" dirty="0" smtClean="0"/>
          </a:p>
        </p:txBody>
      </p:sp>
      <p:sp>
        <p:nvSpPr>
          <p:cNvPr id="136195" name="Content Placeholder 2"/>
          <p:cNvSpPr>
            <a:spLocks noGrp="1"/>
          </p:cNvSpPr>
          <p:nvPr>
            <p:ph idx="1"/>
          </p:nvPr>
        </p:nvSpPr>
        <p:spPr>
          <a:xfrm>
            <a:off x="304800" y="1447800"/>
            <a:ext cx="8650288" cy="4684713"/>
          </a:xfrm>
        </p:spPr>
        <p:txBody>
          <a:bodyPr>
            <a:normAutofit fontScale="92500"/>
          </a:bodyPr>
          <a:lstStyle/>
          <a:p>
            <a:endParaRPr lang="en-IN" sz="1800" dirty="0" smtClean="0"/>
          </a:p>
          <a:p>
            <a:pPr algn="just"/>
            <a:r>
              <a:rPr lang="en-US" sz="2400" dirty="0" smtClean="0"/>
              <a:t>The ANP model that is presented in this research has been evaluated for mobile phones manufacturing/remanufacturing industries, these industries were interested in the implementation of the reverse logistics operations for used mobile phones.</a:t>
            </a:r>
          </a:p>
          <a:p>
            <a:pPr algn="just"/>
            <a:r>
              <a:rPr lang="en-US" sz="2400" dirty="0" smtClean="0"/>
              <a:t> Due to the limited budget constraints, the industries wanted a systematic way to determine the best possible option for conducting the reverse logistics operations to used mobile phones. </a:t>
            </a:r>
          </a:p>
          <a:p>
            <a:pPr algn="just"/>
            <a:r>
              <a:rPr lang="en-US" sz="2400" dirty="0" smtClean="0"/>
              <a:t>The case experience helps us to understand in a better way the advantages and disadvantages of the methodology from a practical point of view. The analysis and the implementation of the ANP model are presented in the following nine steps.</a:t>
            </a:r>
            <a:endParaRPr lang="en-IN" sz="2400" dirty="0" smtClean="0"/>
          </a:p>
          <a:p>
            <a:pPr algn="just"/>
            <a:endParaRPr lang="en-IN" dirty="0" smtClean="0"/>
          </a:p>
        </p:txBody>
      </p:sp>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2709724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ctrTitle"/>
          </p:nvPr>
        </p:nvSpPr>
        <p:spPr>
          <a:xfrm>
            <a:off x="685800" y="76200"/>
            <a:ext cx="7772400" cy="762000"/>
          </a:xfrm>
        </p:spPr>
        <p:txBody>
          <a:bodyPr>
            <a:normAutofit fontScale="90000"/>
          </a:bodyPr>
          <a:lstStyle/>
          <a:p>
            <a:pPr algn="ctr"/>
            <a:r>
              <a:rPr lang="en-IN" sz="2800" b="1" dirty="0" smtClean="0"/>
              <a:t>ANP Model for Reverse Logistics Operations for EOL Mobile phones </a:t>
            </a:r>
            <a:endParaRPr lang="en-US" sz="3200" b="1" dirty="0" smtClean="0">
              <a:latin typeface="Times New Roman" pitchFamily="18" charset="0"/>
              <a:cs typeface="Times New Roman" pitchFamily="18" charset="0"/>
            </a:endParaRPr>
          </a:p>
        </p:txBody>
      </p:sp>
      <p:pic>
        <p:nvPicPr>
          <p:cNvPr id="137220" name="Picture 10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762000"/>
            <a:ext cx="8382000" cy="579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r>
              <a:rPr lang="en-IN" smtClean="0"/>
              <a:t>Recycling Expo-2015, Barcelona, SPAIN</a:t>
            </a:r>
            <a:endParaRPr lang="en-IN" dirty="0"/>
          </a:p>
        </p:txBody>
      </p:sp>
    </p:spTree>
    <p:extLst>
      <p:ext uri="{BB962C8B-B14F-4D97-AF65-F5344CB8AC3E}">
        <p14:creationId xmlns:p14="http://schemas.microsoft.com/office/powerpoint/2010/main" xmlns="" val="2063818046"/>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a:xfrm>
            <a:off x="1143000" y="304800"/>
            <a:ext cx="7793038" cy="1157288"/>
          </a:xfrm>
        </p:spPr>
        <p:txBody>
          <a:bodyPr/>
          <a:lstStyle/>
          <a:p>
            <a:r>
              <a:rPr lang="en-US" dirty="0" smtClean="0"/>
              <a:t>REMANUFACTURING STRATEGIES</a:t>
            </a:r>
            <a:endParaRPr lang="en-IN" dirty="0" smtClean="0"/>
          </a:p>
        </p:txBody>
      </p:sp>
      <p:sp>
        <p:nvSpPr>
          <p:cNvPr id="138243" name="Content Placeholder 2"/>
          <p:cNvSpPr>
            <a:spLocks noGrp="1"/>
          </p:cNvSpPr>
          <p:nvPr>
            <p:ph idx="1"/>
          </p:nvPr>
        </p:nvSpPr>
        <p:spPr>
          <a:xfrm>
            <a:off x="1182688" y="1752600"/>
            <a:ext cx="7772400" cy="4379913"/>
          </a:xfrm>
        </p:spPr>
        <p:txBody>
          <a:bodyPr>
            <a:normAutofit/>
          </a:bodyPr>
          <a:lstStyle/>
          <a:p>
            <a:r>
              <a:rPr lang="en-US" sz="2400" dirty="0" smtClean="0">
                <a:solidFill>
                  <a:srgbClr val="C00000"/>
                </a:solidFill>
              </a:rPr>
              <a:t>SCENARIO 1: </a:t>
            </a:r>
            <a:r>
              <a:rPr lang="en-US" sz="2400" dirty="0" smtClean="0"/>
              <a:t>Repair, Refurbishing &amp; Reuse (RRR) of Mobile Phone </a:t>
            </a:r>
            <a:endParaRPr lang="en-IN" sz="2400" dirty="0" smtClean="0"/>
          </a:p>
          <a:p>
            <a:r>
              <a:rPr lang="en-US" sz="2400" dirty="0" smtClean="0">
                <a:solidFill>
                  <a:srgbClr val="C00000"/>
                </a:solidFill>
              </a:rPr>
              <a:t>SCENARIO 2:</a:t>
            </a:r>
            <a:r>
              <a:rPr lang="en-US" sz="2400" dirty="0" smtClean="0"/>
              <a:t> Cannibalization, Remanufacturing &amp; Reuse (CRR) of Mobile Phone</a:t>
            </a:r>
            <a:endParaRPr lang="en-IN" sz="2400" dirty="0" smtClean="0"/>
          </a:p>
          <a:p>
            <a:r>
              <a:rPr lang="en-US" sz="2400" dirty="0" smtClean="0"/>
              <a:t> </a:t>
            </a:r>
            <a:r>
              <a:rPr lang="en-US" sz="2400" dirty="0" smtClean="0">
                <a:solidFill>
                  <a:srgbClr val="C00000"/>
                </a:solidFill>
              </a:rPr>
              <a:t>SCENARIO3:</a:t>
            </a:r>
            <a:r>
              <a:rPr lang="en-US" sz="2400" dirty="0" smtClean="0"/>
              <a:t> Incineration with energy recovery (INC) for most of the elements &amp; disposal to landfill for a few elements of the mobile phone</a:t>
            </a:r>
            <a:endParaRPr lang="en-IN" sz="2400" dirty="0" smtClean="0"/>
          </a:p>
          <a:p>
            <a:r>
              <a:rPr lang="en-US" sz="2400" dirty="0" smtClean="0">
                <a:solidFill>
                  <a:srgbClr val="C00000"/>
                </a:solidFill>
              </a:rPr>
              <a:t>SCENARIO4</a:t>
            </a:r>
            <a:r>
              <a:rPr lang="en-US" sz="2400" dirty="0" smtClean="0"/>
              <a:t>: Recycling of complete mobile phone for material recovery (REC)</a:t>
            </a:r>
            <a:endParaRPr lang="en-IN" sz="2400" dirty="0" smtClean="0"/>
          </a:p>
          <a:p>
            <a:r>
              <a:rPr lang="en-US" sz="2400" dirty="0" smtClean="0">
                <a:solidFill>
                  <a:srgbClr val="C00000"/>
                </a:solidFill>
              </a:rPr>
              <a:t>SCENARIO 5: </a:t>
            </a:r>
            <a:r>
              <a:rPr lang="en-US" sz="2400" dirty="0" smtClean="0"/>
              <a:t>Disposal of Whole Product to Landfill (LND)</a:t>
            </a:r>
            <a:endParaRPr lang="en-IN" sz="2400" dirty="0" smtClean="0"/>
          </a:p>
          <a:p>
            <a:endParaRPr lang="en-IN" dirty="0" smtClean="0"/>
          </a:p>
        </p:txBody>
      </p:sp>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951441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a:xfrm>
            <a:off x="395536" y="214313"/>
            <a:ext cx="8548439" cy="1157287"/>
          </a:xfrm>
        </p:spPr>
        <p:txBody>
          <a:bodyPr>
            <a:normAutofit fontScale="90000"/>
          </a:bodyPr>
          <a:lstStyle/>
          <a:p>
            <a:r>
              <a:rPr lang="en-US" dirty="0" smtClean="0">
                <a:solidFill>
                  <a:schemeClr val="tx1"/>
                </a:solidFill>
              </a:rPr>
              <a:t> </a:t>
            </a:r>
            <a:br>
              <a:rPr lang="en-US" dirty="0" smtClean="0">
                <a:solidFill>
                  <a:schemeClr val="tx1"/>
                </a:solidFill>
              </a:rPr>
            </a:br>
            <a:r>
              <a:rPr lang="en-US" dirty="0" smtClean="0">
                <a:solidFill>
                  <a:schemeClr val="tx1"/>
                </a:solidFill>
              </a:rPr>
              <a:t/>
            </a:r>
            <a:br>
              <a:rPr lang="en-US" dirty="0" smtClean="0">
                <a:solidFill>
                  <a:schemeClr val="tx1"/>
                </a:solidFill>
              </a:rPr>
            </a:br>
            <a:r>
              <a:rPr lang="en-US" sz="4000" dirty="0" smtClean="0">
                <a:solidFill>
                  <a:srgbClr val="C00000"/>
                </a:solidFill>
              </a:rPr>
              <a:t>ANALYTIC NETWORK PROCESS (ANP)MODEL </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endParaRPr lang="en-IN" sz="3600" dirty="0" smtClean="0">
              <a:solidFill>
                <a:srgbClr val="C00000"/>
              </a:solidFill>
            </a:endParaRPr>
          </a:p>
        </p:txBody>
      </p:sp>
      <p:sp>
        <p:nvSpPr>
          <p:cNvPr id="139267" name="Content Placeholder 2"/>
          <p:cNvSpPr>
            <a:spLocks noGrp="1"/>
          </p:cNvSpPr>
          <p:nvPr>
            <p:ph idx="1"/>
          </p:nvPr>
        </p:nvSpPr>
        <p:spPr>
          <a:xfrm>
            <a:off x="323528" y="1412776"/>
            <a:ext cx="8726488" cy="4896544"/>
          </a:xfrm>
        </p:spPr>
        <p:txBody>
          <a:bodyPr>
            <a:normAutofit/>
          </a:bodyPr>
          <a:lstStyle/>
          <a:p>
            <a:r>
              <a:rPr lang="en-US" sz="1600" dirty="0" smtClean="0"/>
              <a:t>Analytic network process (ANP) based decision model presented in this work    structures the problem related to options in reverse logistics for EOL mobile phones in a hierarchical form and links the determinants, dimensions, and enablers of the reverse logistics with alternatives available to the decision maker.</a:t>
            </a:r>
          </a:p>
          <a:p>
            <a:r>
              <a:rPr lang="en-US" sz="1600" dirty="0" smtClean="0"/>
              <a:t> In the proposed model, uncertainties regarding quantity and conditions of mobile phones, reliability of capacities, processing times, and demand are considered. The few dimensions of reverse logistics for the EOL mobile phones have been taken from four perspectives derived from </a:t>
            </a:r>
            <a:r>
              <a:rPr lang="en-US" sz="1600" dirty="0" smtClean="0">
                <a:solidFill>
                  <a:srgbClr val="C00000"/>
                </a:solidFill>
              </a:rPr>
              <a:t>balanced scorecard approach</a:t>
            </a:r>
            <a:r>
              <a:rPr lang="en-US" sz="1600" dirty="0" smtClean="0"/>
              <a:t>, viz. finance, social, green business and internal operational perspective. </a:t>
            </a:r>
            <a:endParaRPr lang="en-IN" sz="1600" dirty="0" smtClean="0"/>
          </a:p>
          <a:p>
            <a:r>
              <a:rPr lang="en-US" sz="1600" dirty="0" smtClean="0">
                <a:solidFill>
                  <a:srgbClr val="C00000"/>
                </a:solidFill>
              </a:rPr>
              <a:t>The present approach links the financial and non-financial, tangible and intangible, internal and external factors, thus providing a holistic framework for the selection of an alternative for the reverse logistics operations for EOL cell phones. Many criteria, sub-criteria, determinants, etc. for the selection of reverse manufacturing options are interrelated. </a:t>
            </a:r>
          </a:p>
          <a:p>
            <a:r>
              <a:rPr lang="en-US" sz="1600" dirty="0" smtClean="0">
                <a:solidFill>
                  <a:srgbClr val="0070C0"/>
                </a:solidFill>
              </a:rPr>
              <a:t>The ability of ANP to consider interdependencies among and between levels of decision attributes makes it an attractive multi-criteria decision-making tool. Thus, a combination of balanced scorecard and ANP-based approach proposed in this work provides a more realistic and accurate representation of the problem for conducting remanufacturing logistics operations for EOL cell phones.</a:t>
            </a:r>
            <a:endParaRPr lang="en-IN" sz="1600" dirty="0" smtClean="0">
              <a:solidFill>
                <a:srgbClr val="0070C0"/>
              </a:solidFill>
            </a:endParaRPr>
          </a:p>
          <a:p>
            <a:endParaRPr lang="en-IN" dirty="0" smtClean="0"/>
          </a:p>
        </p:txBody>
      </p:sp>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814831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a:xfrm>
            <a:off x="395536" y="214313"/>
            <a:ext cx="8548439" cy="1157287"/>
          </a:xfrm>
        </p:spPr>
        <p:txBody>
          <a:bodyPr>
            <a:normAutofit fontScale="90000"/>
          </a:bodyPr>
          <a:lstStyle/>
          <a:p>
            <a:r>
              <a:rPr lang="en-US" dirty="0" smtClean="0">
                <a:solidFill>
                  <a:schemeClr val="tx1"/>
                </a:solidFill>
              </a:rPr>
              <a:t> </a:t>
            </a:r>
            <a:br>
              <a:rPr lang="en-US" dirty="0" smtClean="0">
                <a:solidFill>
                  <a:schemeClr val="tx1"/>
                </a:solidFill>
              </a:rPr>
            </a:br>
            <a:r>
              <a:rPr lang="en-US" dirty="0" smtClean="0">
                <a:solidFill>
                  <a:schemeClr val="tx1"/>
                </a:solidFill>
              </a:rPr>
              <a:t/>
            </a:r>
            <a:br>
              <a:rPr lang="en-US" dirty="0" smtClean="0">
                <a:solidFill>
                  <a:schemeClr val="tx1"/>
                </a:solidFill>
              </a:rPr>
            </a:br>
            <a:r>
              <a:rPr lang="en-US" b="1" dirty="0" smtClean="0">
                <a:solidFill>
                  <a:srgbClr val="C00000"/>
                </a:solidFill>
              </a:rPr>
              <a:t>BALANCE SCORECARD APPROACH</a:t>
            </a:r>
            <a:r>
              <a:rPr lang="en-US" sz="4000" b="1" dirty="0" smtClean="0">
                <a:solidFill>
                  <a:srgbClr val="C00000"/>
                </a:solidFill>
              </a:rPr>
              <a:t> </a:t>
            </a:r>
            <a:r>
              <a:rPr lang="en-US" b="1" dirty="0" smtClean="0">
                <a:solidFill>
                  <a:srgbClr val="C00000"/>
                </a:solidFill>
              </a:rPr>
              <a:t/>
            </a:r>
            <a:br>
              <a:rPr lang="en-US" b="1" dirty="0" smtClean="0">
                <a:solidFill>
                  <a:srgbClr val="C00000"/>
                </a:solidFill>
              </a:rPr>
            </a:br>
            <a:r>
              <a:rPr lang="en-US" b="1" dirty="0" smtClean="0">
                <a:solidFill>
                  <a:srgbClr val="C00000"/>
                </a:solidFill>
              </a:rPr>
              <a:t/>
            </a:r>
            <a:br>
              <a:rPr lang="en-US" b="1" dirty="0" smtClean="0">
                <a:solidFill>
                  <a:srgbClr val="C00000"/>
                </a:solidFill>
              </a:rPr>
            </a:br>
            <a:endParaRPr lang="en-IN" sz="3600" b="1" dirty="0" smtClean="0">
              <a:solidFill>
                <a:srgbClr val="C00000"/>
              </a:solidFill>
            </a:endParaRPr>
          </a:p>
        </p:txBody>
      </p:sp>
      <p:sp>
        <p:nvSpPr>
          <p:cNvPr id="139267" name="Content Placeholder 2"/>
          <p:cNvSpPr>
            <a:spLocks noGrp="1"/>
          </p:cNvSpPr>
          <p:nvPr>
            <p:ph idx="1"/>
          </p:nvPr>
        </p:nvSpPr>
        <p:spPr>
          <a:xfrm>
            <a:off x="323528" y="1412776"/>
            <a:ext cx="8726488" cy="4896544"/>
          </a:xfrm>
        </p:spPr>
        <p:txBody>
          <a:bodyPr>
            <a:normAutofit fontScale="92500" lnSpcReduction="20000"/>
          </a:bodyPr>
          <a:lstStyle/>
          <a:p>
            <a:pPr marL="0" indent="0" algn="just">
              <a:buNone/>
            </a:pPr>
            <a:r>
              <a:rPr lang="en-US" dirty="0" smtClean="0">
                <a:solidFill>
                  <a:srgbClr val="002060"/>
                </a:solidFill>
              </a:rPr>
              <a:t>In </a:t>
            </a:r>
            <a:r>
              <a:rPr lang="en-US" dirty="0">
                <a:solidFill>
                  <a:srgbClr val="002060"/>
                </a:solidFill>
              </a:rPr>
              <a:t>the present work author inherit the few dimensions of the balanced </a:t>
            </a:r>
            <a:r>
              <a:rPr lang="en-US" dirty="0" smtClean="0">
                <a:solidFill>
                  <a:srgbClr val="002060"/>
                </a:solidFill>
              </a:rPr>
              <a:t>score card</a:t>
            </a:r>
            <a:r>
              <a:rPr lang="en-US" dirty="0">
                <a:solidFill>
                  <a:srgbClr val="002060"/>
                </a:solidFill>
              </a:rPr>
              <a:t>, which allow the managers to look at the business from four important perspectives, namely, financial perspective, social perspectives, green business perspective and internal operation business perspectives (Kaplan &amp; Norton, 1992). Although Kaplan &amp; Norton has been used the concept of balanced scorecard primarily designed for the measurement of the system performance, in present model, we have used these dimensions to evolve a holistic framework towards the conduct of reverse logistics operations for EOL mobile phones</a:t>
            </a:r>
            <a:endParaRPr lang="en-IN" dirty="0" smtClean="0">
              <a:solidFill>
                <a:srgbClr val="002060"/>
              </a:solidFill>
            </a:endParaRPr>
          </a:p>
        </p:txBody>
      </p:sp>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1907635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ChangeArrowheads="1"/>
          </p:cNvSpPr>
          <p:nvPr/>
        </p:nvSpPr>
        <p:spPr bwMode="auto">
          <a:xfrm>
            <a:off x="457200" y="228600"/>
            <a:ext cx="83820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IN" b="1" dirty="0">
                <a:solidFill>
                  <a:srgbClr val="C00000"/>
                </a:solidFill>
              </a:rPr>
              <a:t>Table </a:t>
            </a:r>
            <a:r>
              <a:rPr lang="en-IN" b="1" dirty="0" smtClean="0">
                <a:solidFill>
                  <a:srgbClr val="C00000"/>
                </a:solidFill>
              </a:rPr>
              <a:t> </a:t>
            </a:r>
            <a:r>
              <a:rPr lang="en-IN" b="1" dirty="0">
                <a:solidFill>
                  <a:srgbClr val="C00000"/>
                </a:solidFill>
              </a:rPr>
              <a:t>Data Collection for the EOL Scenario Evaluation for Mobile Phones</a:t>
            </a:r>
          </a:p>
        </p:txBody>
      </p:sp>
      <p:graphicFrame>
        <p:nvGraphicFramePr>
          <p:cNvPr id="5" name="Table 4"/>
          <p:cNvGraphicFramePr>
            <a:graphicFrameLocks noGrp="1"/>
          </p:cNvGraphicFramePr>
          <p:nvPr>
            <p:extLst>
              <p:ext uri="{D42A27DB-BD31-4B8C-83A1-F6EECF244321}">
                <p14:modId xmlns:p14="http://schemas.microsoft.com/office/powerpoint/2010/main" xmlns="" val="1468891816"/>
              </p:ext>
            </p:extLst>
          </p:nvPr>
        </p:nvGraphicFramePr>
        <p:xfrm>
          <a:off x="1197848" y="643731"/>
          <a:ext cx="7620000" cy="5702296"/>
        </p:xfrm>
        <a:graphic>
          <a:graphicData uri="http://schemas.openxmlformats.org/drawingml/2006/table">
            <a:tbl>
              <a:tblPr/>
              <a:tblGrid>
                <a:gridCol w="2932243"/>
                <a:gridCol w="616214"/>
                <a:gridCol w="617085"/>
                <a:gridCol w="617085"/>
                <a:gridCol w="617085"/>
                <a:gridCol w="2220288"/>
              </a:tblGrid>
              <a:tr h="1066801">
                <a:tc>
                  <a:txBody>
                    <a:bodyPr/>
                    <a:lstStyle/>
                    <a:p>
                      <a:pPr>
                        <a:spcAft>
                          <a:spcPts val="0"/>
                        </a:spcAft>
                        <a:tabLst>
                          <a:tab pos="2353310" algn="l"/>
                        </a:tabLst>
                      </a:pPr>
                      <a:r>
                        <a:rPr lang="en-IN" sz="1400" b="1" dirty="0">
                          <a:latin typeface="Times New Roman"/>
                          <a:ea typeface="Calibri"/>
                          <a:cs typeface="Times New Roman"/>
                        </a:rPr>
                        <a:t>Attributes</a:t>
                      </a:r>
                      <a:endParaRPr lang="en-IN" sz="1400" dirty="0">
                        <a:latin typeface="Cambria Math"/>
                        <a:ea typeface="Calibri"/>
                        <a:cs typeface="Times New Roman"/>
                      </a:endParaRPr>
                    </a:p>
                    <a:p>
                      <a:pPr>
                        <a:spcAft>
                          <a:spcPts val="0"/>
                        </a:spcAft>
                        <a:tabLst>
                          <a:tab pos="2353310" algn="l"/>
                        </a:tabLst>
                      </a:pPr>
                      <a:r>
                        <a:rPr lang="en-IN" sz="1400" dirty="0">
                          <a:latin typeface="Times New Roman"/>
                          <a:ea typeface="Calibri"/>
                          <a:cs typeface="Times New Roman"/>
                        </a:rPr>
                        <a:t>(For Non-tangible attributes)</a:t>
                      </a:r>
                      <a:endParaRPr lang="en-IN" sz="1400" dirty="0">
                        <a:latin typeface="Cambria Math"/>
                        <a:ea typeface="Calibri"/>
                        <a:cs typeface="Times New Roman"/>
                      </a:endParaRPr>
                    </a:p>
                    <a:p>
                      <a:pPr>
                        <a:spcAft>
                          <a:spcPts val="0"/>
                        </a:spcAft>
                        <a:tabLst>
                          <a:tab pos="2353310" algn="l"/>
                        </a:tabLst>
                      </a:pPr>
                      <a:r>
                        <a:rPr lang="en-IN" sz="1400" dirty="0">
                          <a:latin typeface="Times New Roman"/>
                          <a:ea typeface="Calibri"/>
                          <a:cs typeface="Times New Roman"/>
                        </a:rPr>
                        <a:t>: on 1-5  scale:1for very high, 5 for very low)</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b="1" dirty="0">
                          <a:latin typeface="Times New Roman"/>
                          <a:ea typeface="Calibri"/>
                          <a:cs typeface="Times New Roman"/>
                        </a:rPr>
                        <a:t>S1</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b="1" dirty="0">
                          <a:latin typeface="Times New Roman"/>
                          <a:ea typeface="Calibri"/>
                          <a:cs typeface="Times New Roman"/>
                        </a:rPr>
                        <a:t>S2</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b="1" dirty="0">
                          <a:latin typeface="Times New Roman"/>
                          <a:ea typeface="Calibri"/>
                          <a:cs typeface="Times New Roman"/>
                        </a:rPr>
                        <a:t>S3</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b="1" dirty="0">
                          <a:latin typeface="Times New Roman"/>
                          <a:ea typeface="Calibri"/>
                          <a:cs typeface="Times New Roman"/>
                        </a:rPr>
                        <a:t>S4</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b="1" dirty="0">
                          <a:latin typeface="Times New Roman"/>
                          <a:ea typeface="Calibri"/>
                          <a:cs typeface="Times New Roman"/>
                        </a:rPr>
                        <a:t>S5</a:t>
                      </a:r>
                      <a:r>
                        <a:rPr lang="en-IN" sz="1400" dirty="0">
                          <a:latin typeface="Times New Roman"/>
                          <a:ea typeface="Calibri"/>
                          <a:cs typeface="Times New Roman"/>
                        </a:rPr>
                        <a:t> </a:t>
                      </a:r>
                      <a:endParaRPr lang="en-IN" sz="1400" dirty="0">
                        <a:latin typeface="Cambria Math"/>
                        <a:ea typeface="Calibri"/>
                        <a:cs typeface="Times New Roman"/>
                      </a:endParaRPr>
                    </a:p>
                    <a:p>
                      <a:pPr>
                        <a:spcAft>
                          <a:spcPts val="0"/>
                        </a:spcAft>
                        <a:tabLst>
                          <a:tab pos="2353310" algn="l"/>
                        </a:tabLst>
                      </a:pPr>
                      <a:r>
                        <a:rPr lang="en-IN" sz="1400" dirty="0">
                          <a:latin typeface="Times New Roman"/>
                          <a:ea typeface="Calibri"/>
                          <a:cs typeface="Times New Roman"/>
                        </a:rPr>
                        <a:t>Due to legislation restrictions, this scenario is not possible, hence eliminated.</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a:spcAft>
                          <a:spcPts val="0"/>
                        </a:spcAft>
                        <a:tabLst>
                          <a:tab pos="2353310" algn="l"/>
                        </a:tabLst>
                      </a:pPr>
                      <a:r>
                        <a:rPr lang="en-IN" sz="1400" dirty="0">
                          <a:latin typeface="Times New Roman"/>
                          <a:ea typeface="Calibri"/>
                          <a:cs typeface="Times New Roman"/>
                        </a:rPr>
                        <a:t>Reverse Logistics Cost (Rs.)</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75</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85</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65</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70</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endParaRPr lang="en-IN"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a:spcAft>
                          <a:spcPts val="0"/>
                        </a:spcAft>
                        <a:tabLst>
                          <a:tab pos="2353310" algn="l"/>
                        </a:tabLst>
                      </a:pPr>
                      <a:r>
                        <a:rPr lang="en-IN" sz="1400" dirty="0">
                          <a:latin typeface="Times New Roman"/>
                          <a:ea typeface="Calibri"/>
                          <a:cs typeface="Times New Roman"/>
                        </a:rPr>
                        <a:t>Disassembly Cost (Rs.)</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200</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300</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300</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350</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a:spcAft>
                          <a:spcPts val="0"/>
                        </a:spcAft>
                        <a:tabLst>
                          <a:tab pos="2353310" algn="l"/>
                        </a:tabLst>
                      </a:pPr>
                      <a:r>
                        <a:rPr lang="en-IN" sz="1400" dirty="0">
                          <a:latin typeface="Times New Roman"/>
                          <a:ea typeface="Calibri"/>
                          <a:cs typeface="Times New Roman"/>
                        </a:rPr>
                        <a:t>Product Value</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1</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2</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3</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1</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a:spcAft>
                          <a:spcPts val="0"/>
                        </a:spcAft>
                        <a:tabLst>
                          <a:tab pos="2353310" algn="l"/>
                        </a:tabLst>
                      </a:pPr>
                      <a:r>
                        <a:rPr lang="en-IN" sz="1400" dirty="0">
                          <a:latin typeface="Times New Roman"/>
                          <a:ea typeface="Calibri"/>
                          <a:cs typeface="Times New Roman"/>
                        </a:rPr>
                        <a:t>Product Cost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4</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3</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4</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2</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a:spcAft>
                          <a:spcPts val="0"/>
                        </a:spcAft>
                        <a:tabLst>
                          <a:tab pos="2353310" algn="l"/>
                        </a:tabLst>
                      </a:pPr>
                      <a:r>
                        <a:rPr lang="en-IN" sz="1400" dirty="0">
                          <a:latin typeface="Times New Roman"/>
                          <a:ea typeface="Calibri"/>
                          <a:cs typeface="Times New Roman"/>
                        </a:rPr>
                        <a:t>Manpower Involvement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3</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2</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4</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1</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a:spcAft>
                          <a:spcPts val="0"/>
                        </a:spcAft>
                        <a:tabLst>
                          <a:tab pos="2353310" algn="l"/>
                        </a:tabLst>
                      </a:pPr>
                      <a:r>
                        <a:rPr lang="en-IN" sz="1400" dirty="0">
                          <a:latin typeface="Times New Roman"/>
                          <a:ea typeface="Calibri"/>
                          <a:cs typeface="Times New Roman"/>
                        </a:rPr>
                        <a:t>Exposure to Hazardous materials</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5</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4</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2</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3</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marL="57150">
                        <a:spcAft>
                          <a:spcPts val="0"/>
                        </a:spcAft>
                      </a:pPr>
                      <a:r>
                        <a:rPr lang="en-IN" sz="1400" i="1" dirty="0">
                          <a:latin typeface="Times New Roman"/>
                          <a:ea typeface="Calibri"/>
                          <a:cs typeface="Times New Roman"/>
                        </a:rPr>
                        <a:t>CO</a:t>
                      </a:r>
                      <a:r>
                        <a:rPr lang="en-IN" sz="1400" i="1" baseline="-25000" dirty="0">
                          <a:latin typeface="Times New Roman"/>
                          <a:ea typeface="Calibri"/>
                          <a:cs typeface="Times New Roman"/>
                        </a:rPr>
                        <a:t>2</a:t>
                      </a:r>
                      <a:r>
                        <a:rPr lang="en-IN" sz="1400" i="1" dirty="0">
                          <a:latin typeface="Times New Roman"/>
                          <a:ea typeface="Calibri"/>
                          <a:cs typeface="Times New Roman"/>
                        </a:rPr>
                        <a:t> Emissions</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5</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4</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1</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2</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marL="57150">
                        <a:spcAft>
                          <a:spcPts val="0"/>
                        </a:spcAft>
                      </a:pPr>
                      <a:r>
                        <a:rPr lang="en-IN" sz="1400" i="1" dirty="0">
                          <a:latin typeface="Times New Roman"/>
                          <a:ea typeface="Calibri"/>
                          <a:cs typeface="Times New Roman"/>
                        </a:rPr>
                        <a:t>SO</a:t>
                      </a:r>
                      <a:r>
                        <a:rPr lang="en-IN" sz="1400" i="1" baseline="-25000" dirty="0">
                          <a:latin typeface="Times New Roman"/>
                          <a:ea typeface="Calibri"/>
                          <a:cs typeface="Times New Roman"/>
                        </a:rPr>
                        <a:t>2</a:t>
                      </a:r>
                      <a:r>
                        <a:rPr lang="en-IN" sz="1400" i="1" dirty="0">
                          <a:latin typeface="Times New Roman"/>
                          <a:ea typeface="Calibri"/>
                          <a:cs typeface="Times New Roman"/>
                        </a:rPr>
                        <a:t> Emissions</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i="1" dirty="0">
                          <a:latin typeface="Times New Roman"/>
                          <a:ea typeface="Calibri"/>
                          <a:cs typeface="Times New Roman"/>
                        </a:rPr>
                        <a:t>5</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i="1" dirty="0">
                          <a:latin typeface="Times New Roman"/>
                          <a:ea typeface="Calibri"/>
                          <a:cs typeface="Times New Roman"/>
                        </a:rPr>
                        <a:t>4</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i="1" dirty="0">
                          <a:latin typeface="Times New Roman"/>
                          <a:ea typeface="Calibri"/>
                          <a:cs typeface="Times New Roman"/>
                        </a:rPr>
                        <a:t>1</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i="1" dirty="0">
                          <a:latin typeface="Times New Roman"/>
                          <a:ea typeface="Calibri"/>
                          <a:cs typeface="Times New Roman"/>
                        </a:rPr>
                        <a:t>1</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b="1"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marL="57150">
                        <a:spcAft>
                          <a:spcPts val="0"/>
                        </a:spcAft>
                      </a:pPr>
                      <a:r>
                        <a:rPr lang="en-IN" sz="1400" i="1" dirty="0">
                          <a:latin typeface="Times New Roman"/>
                          <a:ea typeface="Calibri"/>
                          <a:cs typeface="Times New Roman"/>
                        </a:rPr>
                        <a:t>Waste Reduction (WR)</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1</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2</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3</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4</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marL="457200">
                        <a:spcAft>
                          <a:spcPts val="0"/>
                        </a:spcAft>
                        <a:tabLst>
                          <a:tab pos="57150" algn="l"/>
                        </a:tabLst>
                      </a:pPr>
                      <a:r>
                        <a:rPr lang="en-IN" sz="1400" i="1" dirty="0">
                          <a:latin typeface="Times New Roman"/>
                          <a:ea typeface="Calibri"/>
                          <a:cs typeface="Times New Roman"/>
                        </a:rPr>
                        <a:t>Cost Saving (CS)</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1</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3</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4</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2</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marL="457200">
                        <a:spcAft>
                          <a:spcPts val="0"/>
                        </a:spcAft>
                        <a:tabLst>
                          <a:tab pos="57150" algn="l"/>
                        </a:tabLst>
                      </a:pPr>
                      <a:r>
                        <a:rPr lang="en-IN" sz="1400" i="1" dirty="0">
                          <a:latin typeface="Times New Roman"/>
                          <a:ea typeface="Calibri"/>
                          <a:cs typeface="Times New Roman"/>
                        </a:rPr>
                        <a:t>Product Recovery Option (PRO)</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2</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3</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5</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3</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marL="57150">
                        <a:spcAft>
                          <a:spcPts val="0"/>
                        </a:spcAft>
                      </a:pPr>
                      <a:r>
                        <a:rPr lang="en-IN" sz="1400" i="1" dirty="0">
                          <a:latin typeface="Times New Roman"/>
                          <a:ea typeface="Calibri"/>
                          <a:cs typeface="Times New Roman"/>
                        </a:rPr>
                        <a:t>Resource Consumption (RC)</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4</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3</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2</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1</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marL="114300">
                        <a:spcAft>
                          <a:spcPts val="0"/>
                        </a:spcAft>
                      </a:pPr>
                      <a:r>
                        <a:rPr lang="en-IN" sz="1400" i="1" dirty="0">
                          <a:latin typeface="Times New Roman"/>
                          <a:ea typeface="Calibri"/>
                          <a:cs typeface="Times New Roman"/>
                        </a:rPr>
                        <a:t>Customer Satisfaction(CS)</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1</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2</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5</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4</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marL="457200">
                        <a:spcAft>
                          <a:spcPts val="0"/>
                        </a:spcAft>
                        <a:tabLst>
                          <a:tab pos="57150" algn="l"/>
                        </a:tabLst>
                      </a:pPr>
                      <a:r>
                        <a:rPr lang="en-IN" sz="1400" i="1" dirty="0">
                          <a:latin typeface="Times New Roman"/>
                          <a:ea typeface="Calibri"/>
                          <a:cs typeface="Times New Roman"/>
                        </a:rPr>
                        <a:t>Service Quality (SQ)</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2</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1</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4</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3</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033">
                <a:tc>
                  <a:txBody>
                    <a:bodyPr/>
                    <a:lstStyle/>
                    <a:p>
                      <a:pPr>
                        <a:spcAft>
                          <a:spcPts val="0"/>
                        </a:spcAft>
                        <a:tabLst>
                          <a:tab pos="2353310" algn="l"/>
                        </a:tabLst>
                      </a:pPr>
                      <a:endParaRPr lang="en-IN"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endParaRPr lang="en-IN"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endParaRPr lang="en-IN"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endParaRPr lang="en-IN"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endParaRPr lang="en-IN"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2353310" algn="l"/>
                        </a:tabLst>
                      </a:pPr>
                      <a:r>
                        <a:rPr lang="en-IN" sz="1400" dirty="0">
                          <a:latin typeface="Times New Roman"/>
                          <a:ea typeface="Calibri"/>
                          <a:cs typeface="Times New Roman"/>
                        </a:rPr>
                        <a:t>------------</a:t>
                      </a:r>
                      <a:endParaRPr lang="en-IN" sz="1400" dirty="0">
                        <a:latin typeface="Cambria Math"/>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1841965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60648"/>
            <a:ext cx="8382000" cy="1263352"/>
          </a:xfrm>
        </p:spPr>
        <p:txBody>
          <a:bodyPr>
            <a:normAutofit/>
          </a:bodyPr>
          <a:lstStyle/>
          <a:p>
            <a:pPr algn="ctr">
              <a:defRPr/>
            </a:pPr>
            <a:r>
              <a:rPr lang="en-US" sz="3100" b="1" dirty="0" smtClean="0">
                <a:solidFill>
                  <a:srgbClr val="FF0000"/>
                </a:solidFill>
                <a:cs typeface="Times New Roman" pitchFamily="18" charset="0"/>
              </a:rPr>
              <a:t>ANP ANALYSIS AND SOLUTION METHODOLOGY </a:t>
            </a:r>
            <a:r>
              <a:rPr lang="en-US" dirty="0" smtClean="0">
                <a:solidFill>
                  <a:srgbClr val="FF0000"/>
                </a:solidFill>
                <a:cs typeface="Times New Roman" pitchFamily="18" charset="0"/>
              </a:rPr>
              <a:t/>
            </a:r>
            <a:br>
              <a:rPr lang="en-US" dirty="0" smtClean="0">
                <a:solidFill>
                  <a:srgbClr val="FF0000"/>
                </a:solidFill>
                <a:cs typeface="Times New Roman" pitchFamily="18" charset="0"/>
              </a:rPr>
            </a:br>
            <a:endParaRPr lang="en-US" dirty="0">
              <a:solidFill>
                <a:srgbClr val="FF0000"/>
              </a:solidFill>
              <a:cs typeface="Times New Roman" pitchFamily="18" charset="0"/>
            </a:endParaRPr>
          </a:p>
        </p:txBody>
      </p:sp>
      <p:sp>
        <p:nvSpPr>
          <p:cNvPr id="141315" name="Rectangle 3"/>
          <p:cNvSpPr>
            <a:spLocks noGrp="1" noChangeArrowheads="1"/>
          </p:cNvSpPr>
          <p:nvPr>
            <p:ph idx="1"/>
          </p:nvPr>
        </p:nvSpPr>
        <p:spPr>
          <a:xfrm>
            <a:off x="611560" y="1268760"/>
            <a:ext cx="7772400" cy="4876800"/>
          </a:xfrm>
        </p:spPr>
        <p:txBody>
          <a:bodyPr>
            <a:normAutofit/>
          </a:bodyPr>
          <a:lstStyle/>
          <a:p>
            <a:pPr>
              <a:lnSpc>
                <a:spcPct val="90000"/>
              </a:lnSpc>
            </a:pPr>
            <a:r>
              <a:rPr lang="en-US" sz="2400" b="1" dirty="0" smtClean="0">
                <a:cs typeface="Times New Roman" pitchFamily="18" charset="0"/>
              </a:rPr>
              <a:t>Step 1:</a:t>
            </a:r>
            <a:r>
              <a:rPr lang="en-US" sz="2400" dirty="0" smtClean="0">
                <a:cs typeface="Times New Roman" pitchFamily="18" charset="0"/>
              </a:rPr>
              <a:t> Model construction and problem structuring</a:t>
            </a:r>
            <a:r>
              <a:rPr lang="en-US" sz="2400" dirty="0" smtClean="0"/>
              <a:t> </a:t>
            </a:r>
          </a:p>
          <a:p>
            <a:pPr>
              <a:lnSpc>
                <a:spcPct val="90000"/>
              </a:lnSpc>
            </a:pPr>
            <a:r>
              <a:rPr lang="en-US" sz="2400" b="1" dirty="0" smtClean="0">
                <a:cs typeface="Times New Roman" pitchFamily="18" charset="0"/>
              </a:rPr>
              <a:t>Steps 2:</a:t>
            </a:r>
            <a:r>
              <a:rPr lang="en-US" sz="2400" dirty="0" smtClean="0">
                <a:cs typeface="Times New Roman" pitchFamily="18" charset="0"/>
              </a:rPr>
              <a:t> Pair wise comparisons matrices between component/ levels</a:t>
            </a:r>
            <a:r>
              <a:rPr lang="en-US" sz="2400" dirty="0" smtClean="0"/>
              <a:t> </a:t>
            </a:r>
          </a:p>
          <a:p>
            <a:pPr>
              <a:lnSpc>
                <a:spcPct val="90000"/>
              </a:lnSpc>
            </a:pPr>
            <a:r>
              <a:rPr lang="en-US" sz="2400" b="1" dirty="0" smtClean="0">
                <a:cs typeface="Times New Roman" pitchFamily="18" charset="0"/>
              </a:rPr>
              <a:t>Steps</a:t>
            </a:r>
            <a:r>
              <a:rPr lang="en-US" sz="2400" dirty="0" smtClean="0">
                <a:cs typeface="Times New Roman" pitchFamily="18" charset="0"/>
              </a:rPr>
              <a:t>-3 Pair wise comparison matrices of interdependencies</a:t>
            </a:r>
            <a:r>
              <a:rPr lang="en-US" sz="2400" dirty="0" smtClean="0"/>
              <a:t> </a:t>
            </a:r>
          </a:p>
          <a:p>
            <a:pPr>
              <a:lnSpc>
                <a:spcPct val="90000"/>
              </a:lnSpc>
            </a:pPr>
            <a:r>
              <a:rPr lang="en-US" sz="2400" b="1" dirty="0" smtClean="0">
                <a:cs typeface="Times New Roman" pitchFamily="18" charset="0"/>
              </a:rPr>
              <a:t>Step-4</a:t>
            </a:r>
            <a:r>
              <a:rPr lang="en-US" sz="2400" dirty="0" smtClean="0">
                <a:cs typeface="Times New Roman" pitchFamily="18" charset="0"/>
              </a:rPr>
              <a:t> Super matrix formulation and analysis</a:t>
            </a:r>
            <a:r>
              <a:rPr lang="en-US" sz="2400" dirty="0" smtClean="0"/>
              <a:t> </a:t>
            </a:r>
          </a:p>
          <a:p>
            <a:pPr>
              <a:lnSpc>
                <a:spcPct val="90000"/>
              </a:lnSpc>
            </a:pPr>
            <a:r>
              <a:rPr lang="en-US" sz="2400" b="1" dirty="0" smtClean="0">
                <a:cs typeface="Times New Roman" pitchFamily="18" charset="0"/>
              </a:rPr>
              <a:t>Step-5</a:t>
            </a:r>
            <a:r>
              <a:rPr lang="en-US" sz="2400" dirty="0" smtClean="0">
                <a:cs typeface="Times New Roman" pitchFamily="18" charset="0"/>
              </a:rPr>
              <a:t> Pair wise comparison for different alternatives</a:t>
            </a:r>
            <a:r>
              <a:rPr lang="en-US" sz="2400" dirty="0" smtClean="0"/>
              <a:t> </a:t>
            </a:r>
          </a:p>
          <a:p>
            <a:pPr>
              <a:lnSpc>
                <a:spcPct val="90000"/>
              </a:lnSpc>
            </a:pPr>
            <a:r>
              <a:rPr lang="en-US" sz="2400" b="1" dirty="0" smtClean="0">
                <a:cs typeface="Times New Roman" pitchFamily="18" charset="0"/>
              </a:rPr>
              <a:t>Step-6</a:t>
            </a:r>
            <a:r>
              <a:rPr lang="en-US" sz="2400" dirty="0" smtClean="0">
                <a:cs typeface="Times New Roman" pitchFamily="18" charset="0"/>
              </a:rPr>
              <a:t>: Selection of best alternative</a:t>
            </a:r>
            <a:r>
              <a:rPr lang="en-US" sz="2400" dirty="0" smtClean="0"/>
              <a:t> </a:t>
            </a:r>
          </a:p>
          <a:p>
            <a:pPr>
              <a:lnSpc>
                <a:spcPct val="90000"/>
              </a:lnSpc>
            </a:pPr>
            <a:r>
              <a:rPr lang="en-US" sz="2400" b="1" dirty="0" smtClean="0">
                <a:cs typeface="Times New Roman" pitchFamily="18" charset="0"/>
              </a:rPr>
              <a:t>Step –7 </a:t>
            </a:r>
            <a:r>
              <a:rPr lang="en-US" sz="2400" dirty="0" smtClean="0">
                <a:cs typeface="Times New Roman" pitchFamily="18" charset="0"/>
              </a:rPr>
              <a:t>Relative importance weight for the relationship</a:t>
            </a:r>
            <a:r>
              <a:rPr lang="en-US" sz="2400" dirty="0" smtClean="0"/>
              <a:t> </a:t>
            </a:r>
          </a:p>
          <a:p>
            <a:pPr>
              <a:lnSpc>
                <a:spcPct val="90000"/>
              </a:lnSpc>
            </a:pPr>
            <a:r>
              <a:rPr lang="en-US" sz="2400" b="1" dirty="0" smtClean="0">
                <a:cs typeface="Times New Roman" pitchFamily="18" charset="0"/>
              </a:rPr>
              <a:t>Step-8</a:t>
            </a:r>
            <a:r>
              <a:rPr lang="en-US" sz="2400" dirty="0" smtClean="0">
                <a:cs typeface="Times New Roman" pitchFamily="18" charset="0"/>
              </a:rPr>
              <a:t> Calculation of RL performance weighted index</a:t>
            </a:r>
            <a:r>
              <a:rPr lang="en-US" sz="2400" dirty="0" smtClean="0"/>
              <a:t> </a:t>
            </a:r>
          </a:p>
        </p:txBody>
      </p:sp>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18551029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4"/>
          <p:cNvSpPr>
            <a:spLocks noChangeArrowheads="1"/>
          </p:cNvSpPr>
          <p:nvPr/>
        </p:nvSpPr>
        <p:spPr bwMode="auto">
          <a:xfrm>
            <a:off x="152400" y="228600"/>
            <a:ext cx="86106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IN" sz="2800" dirty="0">
                <a:solidFill>
                  <a:srgbClr val="C00000"/>
                </a:solidFill>
              </a:rPr>
              <a:t>The matrix showing pair-wise comparison of determinants along with the e-vectors of these determinants</a:t>
            </a:r>
          </a:p>
        </p:txBody>
      </p:sp>
      <p:graphicFrame>
        <p:nvGraphicFramePr>
          <p:cNvPr id="5" name="Table 4"/>
          <p:cNvGraphicFramePr>
            <a:graphicFrameLocks noGrp="1"/>
          </p:cNvGraphicFramePr>
          <p:nvPr>
            <p:extLst>
              <p:ext uri="{D42A27DB-BD31-4B8C-83A1-F6EECF244321}">
                <p14:modId xmlns:p14="http://schemas.microsoft.com/office/powerpoint/2010/main" xmlns="" val="3381191700"/>
              </p:ext>
            </p:extLst>
          </p:nvPr>
        </p:nvGraphicFramePr>
        <p:xfrm>
          <a:off x="342899" y="1484784"/>
          <a:ext cx="8229601" cy="4495801"/>
        </p:xfrm>
        <a:graphic>
          <a:graphicData uri="http://schemas.openxmlformats.org/drawingml/2006/table">
            <a:tbl>
              <a:tblPr firstRow="1" firstCol="1" bandRow="1">
                <a:tableStyleId>{5C22544A-7EE6-4342-B048-85BDC9FD1C3A}</a:tableStyleId>
              </a:tblPr>
              <a:tblGrid>
                <a:gridCol w="2286000"/>
                <a:gridCol w="1087593"/>
                <a:gridCol w="1214002"/>
                <a:gridCol w="1214002"/>
                <a:gridCol w="1214002"/>
                <a:gridCol w="1214002"/>
              </a:tblGrid>
              <a:tr h="845273">
                <a:tc>
                  <a:txBody>
                    <a:bodyPr/>
                    <a:lstStyle/>
                    <a:p>
                      <a:pPr>
                        <a:spcAft>
                          <a:spcPts val="0"/>
                        </a:spcAft>
                      </a:pPr>
                      <a:r>
                        <a:rPr lang="en-IN" sz="2000" dirty="0">
                          <a:effectLst/>
                        </a:rPr>
                        <a:t>DETERMINENTS</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ECBP</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LF</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OP</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OLC/LF</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E-VECTER</a:t>
                      </a:r>
                      <a:endParaRPr lang="en-US" sz="4000" dirty="0">
                        <a:effectLst/>
                        <a:latin typeface="Cambria Math"/>
                        <a:ea typeface="Calibri"/>
                        <a:cs typeface="Times New Roman"/>
                      </a:endParaRPr>
                    </a:p>
                  </a:txBody>
                  <a:tcPr marL="68580" marR="68580" marT="0" marB="0"/>
                </a:tc>
              </a:tr>
              <a:tr h="743136">
                <a:tc>
                  <a:txBody>
                    <a:bodyPr/>
                    <a:lstStyle/>
                    <a:p>
                      <a:pPr>
                        <a:spcAft>
                          <a:spcPts val="0"/>
                        </a:spcAft>
                      </a:pPr>
                      <a:r>
                        <a:rPr lang="en-IN" sz="2000" dirty="0">
                          <a:effectLst/>
                        </a:rPr>
                        <a:t>ECBP</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1</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1/5</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1/5</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1/4</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0.0656</a:t>
                      </a:r>
                      <a:endParaRPr lang="en-US" sz="4000" dirty="0">
                        <a:effectLst/>
                        <a:latin typeface="Cambria Math"/>
                        <a:ea typeface="Calibri"/>
                        <a:cs typeface="Times New Roman"/>
                      </a:endParaRPr>
                    </a:p>
                  </a:txBody>
                  <a:tcPr marL="68580" marR="68580" marT="0" marB="0"/>
                </a:tc>
              </a:tr>
              <a:tr h="736094">
                <a:tc>
                  <a:txBody>
                    <a:bodyPr/>
                    <a:lstStyle/>
                    <a:p>
                      <a:pPr>
                        <a:spcAft>
                          <a:spcPts val="0"/>
                        </a:spcAft>
                      </a:pPr>
                      <a:r>
                        <a:rPr lang="en-IN" sz="2000" dirty="0">
                          <a:effectLst/>
                        </a:rPr>
                        <a:t>LF</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5</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1</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1</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2</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0.3638</a:t>
                      </a:r>
                      <a:endParaRPr lang="en-US" sz="4000" dirty="0">
                        <a:effectLst/>
                        <a:latin typeface="Cambria Math"/>
                        <a:ea typeface="Calibri"/>
                        <a:cs typeface="Times New Roman"/>
                      </a:endParaRPr>
                    </a:p>
                  </a:txBody>
                  <a:tcPr marL="68580" marR="68580" marT="0" marB="0"/>
                </a:tc>
              </a:tr>
              <a:tr h="737854">
                <a:tc>
                  <a:txBody>
                    <a:bodyPr/>
                    <a:lstStyle/>
                    <a:p>
                      <a:pPr>
                        <a:spcAft>
                          <a:spcPts val="0"/>
                        </a:spcAft>
                      </a:pPr>
                      <a:r>
                        <a:rPr lang="en-IN" sz="2000" dirty="0">
                          <a:effectLst/>
                        </a:rPr>
                        <a:t>OP</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5</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1</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1</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2</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0.3638</a:t>
                      </a:r>
                      <a:endParaRPr lang="en-US" sz="4000" dirty="0">
                        <a:effectLst/>
                        <a:latin typeface="Cambria Math"/>
                        <a:ea typeface="Calibri"/>
                        <a:cs typeface="Times New Roman"/>
                      </a:endParaRPr>
                    </a:p>
                  </a:txBody>
                  <a:tcPr marL="68580" marR="68580" marT="0" marB="0"/>
                </a:tc>
              </a:tr>
              <a:tr h="723766">
                <a:tc>
                  <a:txBody>
                    <a:bodyPr/>
                    <a:lstStyle/>
                    <a:p>
                      <a:pPr>
                        <a:spcAft>
                          <a:spcPts val="0"/>
                        </a:spcAft>
                      </a:pPr>
                      <a:r>
                        <a:rPr lang="en-IN" sz="2000" dirty="0">
                          <a:effectLst/>
                        </a:rPr>
                        <a:t>OLC/LF</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4</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1/2</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1/2</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1</a:t>
                      </a:r>
                      <a:endParaRPr lang="en-US" sz="4000" dirty="0">
                        <a:effectLst/>
                        <a:latin typeface="Cambria Math"/>
                        <a:ea typeface="Calibri"/>
                        <a:cs typeface="Times New Roman"/>
                      </a:endParaRPr>
                    </a:p>
                  </a:txBody>
                  <a:tcPr marL="68580" marR="68580" marT="0" marB="0"/>
                </a:tc>
                <a:tc>
                  <a:txBody>
                    <a:bodyPr/>
                    <a:lstStyle/>
                    <a:p>
                      <a:pPr>
                        <a:spcAft>
                          <a:spcPts val="0"/>
                        </a:spcAft>
                      </a:pPr>
                      <a:r>
                        <a:rPr lang="en-IN" sz="2000" dirty="0">
                          <a:effectLst/>
                        </a:rPr>
                        <a:t>0.2069</a:t>
                      </a:r>
                      <a:endParaRPr lang="en-US" sz="4000" dirty="0">
                        <a:effectLst/>
                        <a:latin typeface="Cambria Math"/>
                        <a:ea typeface="Calibri"/>
                        <a:cs typeface="Times New Roman"/>
                      </a:endParaRPr>
                    </a:p>
                  </a:txBody>
                  <a:tcPr marL="68580" marR="68580" marT="0" marB="0"/>
                </a:tc>
              </a:tr>
              <a:tr h="709678">
                <a:tc gridSpan="6">
                  <a:txBody>
                    <a:bodyPr/>
                    <a:lstStyle/>
                    <a:p>
                      <a:pPr>
                        <a:spcAft>
                          <a:spcPts val="0"/>
                        </a:spcAft>
                      </a:pPr>
                      <a:r>
                        <a:rPr lang="en-IN" sz="2000" dirty="0">
                          <a:effectLst/>
                        </a:rPr>
                        <a:t>CR= 0.011</a:t>
                      </a:r>
                      <a:endParaRPr lang="en-US" sz="4000" dirty="0">
                        <a:effectLst/>
                        <a:latin typeface="Cambria Math"/>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21191859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2781028312"/>
              </p:ext>
            </p:extLst>
          </p:nvPr>
        </p:nvGraphicFramePr>
        <p:xfrm>
          <a:off x="827584" y="1124744"/>
          <a:ext cx="7462976" cy="5184576"/>
        </p:xfrm>
        <a:graphic>
          <a:graphicData uri="http://schemas.openxmlformats.org/drawingml/2006/table">
            <a:tbl>
              <a:tblPr firstRow="1" firstCol="1" bandRow="1">
                <a:tableStyleId>{5C22544A-7EE6-4342-B048-85BDC9FD1C3A}</a:tableStyleId>
              </a:tblPr>
              <a:tblGrid>
                <a:gridCol w="1303476"/>
                <a:gridCol w="1231900"/>
                <a:gridCol w="1231900"/>
                <a:gridCol w="1231900"/>
                <a:gridCol w="1231900"/>
                <a:gridCol w="1231900"/>
              </a:tblGrid>
              <a:tr h="804444">
                <a:tc gridSpan="6">
                  <a:txBody>
                    <a:bodyPr/>
                    <a:lstStyle/>
                    <a:p>
                      <a:pPr>
                        <a:spcAft>
                          <a:spcPts val="0"/>
                        </a:spcAft>
                      </a:pPr>
                      <a:r>
                        <a:rPr lang="en-IN" sz="1600" dirty="0">
                          <a:solidFill>
                            <a:srgbClr val="FFFF00"/>
                          </a:solidFill>
                          <a:effectLst/>
                        </a:rPr>
                        <a:t>Pair wise Comparison for dimensions under Environmentally Conscious Business Practices (ECBP)</a:t>
                      </a:r>
                      <a:endParaRPr lang="en-US" sz="3200" dirty="0">
                        <a:solidFill>
                          <a:srgbClr val="FFFF00"/>
                        </a:solidFill>
                        <a:effectLst/>
                        <a:latin typeface="Cambria Math"/>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33547">
                <a:tc>
                  <a:txBody>
                    <a:bodyPr/>
                    <a:lstStyle/>
                    <a:p>
                      <a:pPr>
                        <a:spcAft>
                          <a:spcPts val="0"/>
                        </a:spcAft>
                      </a:pPr>
                      <a:r>
                        <a:rPr lang="en-IN" sz="1600" dirty="0">
                          <a:solidFill>
                            <a:srgbClr val="FFFF00"/>
                          </a:solidFill>
                          <a:effectLst/>
                        </a:rPr>
                        <a:t>ECBP</a:t>
                      </a:r>
                      <a:endParaRPr lang="en-US" sz="3200" dirty="0">
                        <a:solidFill>
                          <a:srgbClr val="FFFF00"/>
                        </a:solidFill>
                        <a:effectLst/>
                        <a:latin typeface="Cambria Math"/>
                        <a:ea typeface="Calibri"/>
                        <a:cs typeface="Times New Roman"/>
                      </a:endParaRPr>
                    </a:p>
                  </a:txBody>
                  <a:tcPr marL="68580" marR="68580" marT="0" marB="0"/>
                </a:tc>
                <a:tc>
                  <a:txBody>
                    <a:bodyPr/>
                    <a:lstStyle/>
                    <a:p>
                      <a:pPr>
                        <a:spcAft>
                          <a:spcPts val="0"/>
                        </a:spcAft>
                      </a:pPr>
                      <a:r>
                        <a:rPr lang="en-IN" sz="1600" dirty="0">
                          <a:effectLst/>
                        </a:rPr>
                        <a:t>FP</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SP</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GBP</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IOP</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E-VECTER</a:t>
                      </a:r>
                      <a:endParaRPr lang="en-US" sz="3200" dirty="0">
                        <a:effectLst/>
                        <a:latin typeface="Cambria Math"/>
                        <a:ea typeface="Calibri"/>
                        <a:cs typeface="Times New Roman"/>
                      </a:endParaRPr>
                    </a:p>
                  </a:txBody>
                  <a:tcPr marL="68580" marR="68580" marT="0" marB="0"/>
                </a:tc>
              </a:tr>
              <a:tr h="744130">
                <a:tc>
                  <a:txBody>
                    <a:bodyPr/>
                    <a:lstStyle/>
                    <a:p>
                      <a:pPr>
                        <a:spcAft>
                          <a:spcPts val="0"/>
                        </a:spcAft>
                      </a:pPr>
                      <a:r>
                        <a:rPr lang="en-IN" sz="1600" dirty="0">
                          <a:solidFill>
                            <a:srgbClr val="FFFF00"/>
                          </a:solidFill>
                          <a:effectLst/>
                        </a:rPr>
                        <a:t>FP</a:t>
                      </a:r>
                      <a:endParaRPr lang="en-US" sz="3200" dirty="0">
                        <a:solidFill>
                          <a:srgbClr val="FFFF00"/>
                        </a:solidFill>
                        <a:effectLst/>
                        <a:latin typeface="Cambria Math"/>
                        <a:ea typeface="Calibri"/>
                        <a:cs typeface="Times New Roman"/>
                      </a:endParaRPr>
                    </a:p>
                  </a:txBody>
                  <a:tcPr marL="68580" marR="68580" marT="0" marB="0"/>
                </a:tc>
                <a:tc>
                  <a:txBody>
                    <a:bodyPr/>
                    <a:lstStyle/>
                    <a:p>
                      <a:pPr>
                        <a:spcAft>
                          <a:spcPts val="0"/>
                        </a:spcAft>
                      </a:pPr>
                      <a:r>
                        <a:rPr lang="en-IN" sz="1600" dirty="0">
                          <a:effectLst/>
                        </a:rPr>
                        <a:t>1</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2</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3</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1</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0.3507</a:t>
                      </a:r>
                      <a:endParaRPr lang="en-US" sz="3200" dirty="0">
                        <a:effectLst/>
                        <a:latin typeface="Cambria Math"/>
                        <a:ea typeface="Calibri"/>
                        <a:cs typeface="Times New Roman"/>
                      </a:endParaRPr>
                    </a:p>
                  </a:txBody>
                  <a:tcPr marL="68580" marR="68580" marT="0" marB="0"/>
                </a:tc>
              </a:tr>
              <a:tr h="728259">
                <a:tc>
                  <a:txBody>
                    <a:bodyPr/>
                    <a:lstStyle/>
                    <a:p>
                      <a:pPr>
                        <a:spcAft>
                          <a:spcPts val="0"/>
                        </a:spcAft>
                      </a:pPr>
                      <a:r>
                        <a:rPr lang="en-IN" sz="1600" dirty="0">
                          <a:solidFill>
                            <a:srgbClr val="FFFF00"/>
                          </a:solidFill>
                          <a:effectLst/>
                        </a:rPr>
                        <a:t>SP</a:t>
                      </a:r>
                      <a:endParaRPr lang="en-US" sz="3200" dirty="0">
                        <a:solidFill>
                          <a:srgbClr val="FFFF00"/>
                        </a:solidFill>
                        <a:effectLst/>
                        <a:latin typeface="Cambria Math"/>
                        <a:ea typeface="Calibri"/>
                        <a:cs typeface="Times New Roman"/>
                      </a:endParaRPr>
                    </a:p>
                  </a:txBody>
                  <a:tcPr marL="68580" marR="68580" marT="0" marB="0"/>
                </a:tc>
                <a:tc>
                  <a:txBody>
                    <a:bodyPr/>
                    <a:lstStyle/>
                    <a:p>
                      <a:pPr>
                        <a:spcAft>
                          <a:spcPts val="0"/>
                        </a:spcAft>
                      </a:pPr>
                      <a:r>
                        <a:rPr lang="en-IN" sz="1600" dirty="0">
                          <a:effectLst/>
                        </a:rPr>
                        <a:t>½</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1</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2</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1/2</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0.1892</a:t>
                      </a:r>
                      <a:endParaRPr lang="en-US" sz="3200" dirty="0">
                        <a:effectLst/>
                        <a:latin typeface="Cambria Math"/>
                        <a:ea typeface="Calibri"/>
                        <a:cs typeface="Times New Roman"/>
                      </a:endParaRPr>
                    </a:p>
                  </a:txBody>
                  <a:tcPr marL="68580" marR="68580" marT="0" marB="0"/>
                </a:tc>
              </a:tr>
              <a:tr h="738840">
                <a:tc>
                  <a:txBody>
                    <a:bodyPr/>
                    <a:lstStyle/>
                    <a:p>
                      <a:pPr>
                        <a:spcAft>
                          <a:spcPts val="0"/>
                        </a:spcAft>
                      </a:pPr>
                      <a:r>
                        <a:rPr lang="en-IN" sz="1600" dirty="0">
                          <a:solidFill>
                            <a:srgbClr val="FFFF00"/>
                          </a:solidFill>
                          <a:effectLst/>
                        </a:rPr>
                        <a:t>GBP</a:t>
                      </a:r>
                      <a:endParaRPr lang="en-US" sz="3200" dirty="0">
                        <a:solidFill>
                          <a:srgbClr val="FFFF00"/>
                        </a:solidFill>
                        <a:effectLst/>
                        <a:latin typeface="Cambria Math"/>
                        <a:ea typeface="Calibri"/>
                        <a:cs typeface="Times New Roman"/>
                      </a:endParaRPr>
                    </a:p>
                  </a:txBody>
                  <a:tcPr marL="68580" marR="68580" marT="0" marB="0"/>
                </a:tc>
                <a:tc>
                  <a:txBody>
                    <a:bodyPr/>
                    <a:lstStyle/>
                    <a:p>
                      <a:pPr>
                        <a:spcAft>
                          <a:spcPts val="0"/>
                        </a:spcAft>
                      </a:pPr>
                      <a:r>
                        <a:rPr lang="en-IN" sz="1600" dirty="0">
                          <a:effectLst/>
                        </a:rPr>
                        <a:t>1/3</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1/2</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1</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1/3</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0.1093</a:t>
                      </a:r>
                      <a:endParaRPr lang="en-US" sz="3200" dirty="0">
                        <a:effectLst/>
                        <a:latin typeface="Cambria Math"/>
                        <a:ea typeface="Calibri"/>
                        <a:cs typeface="Times New Roman"/>
                      </a:endParaRPr>
                    </a:p>
                  </a:txBody>
                  <a:tcPr marL="68580" marR="68580" marT="0" marB="0"/>
                </a:tc>
              </a:tr>
              <a:tr h="724730">
                <a:tc>
                  <a:txBody>
                    <a:bodyPr/>
                    <a:lstStyle/>
                    <a:p>
                      <a:pPr>
                        <a:spcAft>
                          <a:spcPts val="0"/>
                        </a:spcAft>
                      </a:pPr>
                      <a:r>
                        <a:rPr lang="en-IN" sz="1600" dirty="0">
                          <a:solidFill>
                            <a:srgbClr val="FFFF00"/>
                          </a:solidFill>
                          <a:effectLst/>
                        </a:rPr>
                        <a:t>IOP</a:t>
                      </a:r>
                      <a:endParaRPr lang="en-US" sz="3200" dirty="0">
                        <a:solidFill>
                          <a:srgbClr val="FFFF00"/>
                        </a:solidFill>
                        <a:effectLst/>
                        <a:latin typeface="Cambria Math"/>
                        <a:ea typeface="Calibri"/>
                        <a:cs typeface="Times New Roman"/>
                      </a:endParaRPr>
                    </a:p>
                  </a:txBody>
                  <a:tcPr marL="68580" marR="68580" marT="0" marB="0"/>
                </a:tc>
                <a:tc>
                  <a:txBody>
                    <a:bodyPr/>
                    <a:lstStyle/>
                    <a:p>
                      <a:pPr>
                        <a:spcAft>
                          <a:spcPts val="0"/>
                        </a:spcAft>
                      </a:pPr>
                      <a:r>
                        <a:rPr lang="en-IN" sz="1600" dirty="0">
                          <a:effectLst/>
                        </a:rPr>
                        <a:t>1</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2</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3</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1</a:t>
                      </a:r>
                      <a:endParaRPr lang="en-US" sz="3200" dirty="0">
                        <a:effectLst/>
                        <a:latin typeface="Cambria Math"/>
                        <a:ea typeface="Calibri"/>
                        <a:cs typeface="Times New Roman"/>
                      </a:endParaRPr>
                    </a:p>
                  </a:txBody>
                  <a:tcPr marL="68580" marR="68580" marT="0" marB="0"/>
                </a:tc>
                <a:tc>
                  <a:txBody>
                    <a:bodyPr/>
                    <a:lstStyle/>
                    <a:p>
                      <a:pPr>
                        <a:spcAft>
                          <a:spcPts val="0"/>
                        </a:spcAft>
                      </a:pPr>
                      <a:r>
                        <a:rPr lang="en-IN" sz="1600" dirty="0">
                          <a:effectLst/>
                        </a:rPr>
                        <a:t>0.3507</a:t>
                      </a:r>
                      <a:endParaRPr lang="en-US" sz="3200" dirty="0">
                        <a:effectLst/>
                        <a:latin typeface="Cambria Math"/>
                        <a:ea typeface="Calibri"/>
                        <a:cs typeface="Times New Roman"/>
                      </a:endParaRPr>
                    </a:p>
                  </a:txBody>
                  <a:tcPr marL="68580" marR="68580" marT="0" marB="0"/>
                </a:tc>
              </a:tr>
              <a:tr h="710626">
                <a:tc gridSpan="6">
                  <a:txBody>
                    <a:bodyPr/>
                    <a:lstStyle/>
                    <a:p>
                      <a:pPr>
                        <a:spcAft>
                          <a:spcPts val="0"/>
                        </a:spcAft>
                      </a:pPr>
                      <a:r>
                        <a:rPr lang="en-IN" sz="1600" dirty="0">
                          <a:solidFill>
                            <a:srgbClr val="FFFF00"/>
                          </a:solidFill>
                          <a:effectLst/>
                        </a:rPr>
                        <a:t>CR= 0.0039</a:t>
                      </a:r>
                      <a:endParaRPr lang="en-US" sz="3200" dirty="0">
                        <a:solidFill>
                          <a:srgbClr val="FFFF00"/>
                        </a:solidFill>
                        <a:effectLst/>
                        <a:latin typeface="Cambria Math"/>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43411" name="Rectangle 3"/>
          <p:cNvSpPr>
            <a:spLocks noChangeArrowheads="1"/>
          </p:cNvSpPr>
          <p:nvPr/>
        </p:nvSpPr>
        <p:spPr bwMode="auto">
          <a:xfrm>
            <a:off x="381000" y="332656"/>
            <a:ext cx="79248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800" dirty="0">
                <a:solidFill>
                  <a:srgbClr val="FF0000"/>
                </a:solidFill>
              </a:rPr>
              <a:t>PAIRWISE COMPARISION FOR DIMENSIONS</a:t>
            </a:r>
            <a:endParaRPr lang="en-IN" sz="2800" dirty="0">
              <a:solidFill>
                <a:srgbClr val="FF0000"/>
              </a:solidFill>
            </a:endParaRPr>
          </a:p>
        </p:txBody>
      </p:sp>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4203662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smtClean="0"/>
              <a:t>Recycling Expo-2015, Barcelona, SPAIN</a:t>
            </a:r>
            <a:endParaRPr lang="en-IN" dirty="0"/>
          </a:p>
        </p:txBody>
      </p:sp>
      <p:pic>
        <p:nvPicPr>
          <p:cNvPr id="35842" name="Picture 2" descr="http://www.sliet.net.in/Images/banner1.jpg"/>
          <p:cNvPicPr>
            <a:picLocks noChangeAspect="1" noChangeArrowheads="1"/>
          </p:cNvPicPr>
          <p:nvPr/>
        </p:nvPicPr>
        <p:blipFill>
          <a:blip r:embed="rId2" cstate="print"/>
          <a:srcRect/>
          <a:stretch>
            <a:fillRect/>
          </a:stretch>
        </p:blipFill>
        <p:spPr bwMode="auto">
          <a:xfrm>
            <a:off x="323528" y="476672"/>
            <a:ext cx="8568952" cy="5832648"/>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470053191"/>
              </p:ext>
            </p:extLst>
          </p:nvPr>
        </p:nvGraphicFramePr>
        <p:xfrm>
          <a:off x="1066800" y="533400"/>
          <a:ext cx="7239000" cy="5822949"/>
        </p:xfrm>
        <a:graphic>
          <a:graphicData uri="http://schemas.openxmlformats.org/drawingml/2006/table">
            <a:tbl>
              <a:tblPr firstRow="1" firstCol="1" bandRow="1">
                <a:tableStyleId>{5C22544A-7EE6-4342-B048-85BDC9FD1C3A}</a:tableStyleId>
              </a:tblPr>
              <a:tblGrid>
                <a:gridCol w="1206500"/>
                <a:gridCol w="1206500"/>
                <a:gridCol w="1206500"/>
                <a:gridCol w="1206500"/>
                <a:gridCol w="1206500"/>
                <a:gridCol w="1206500"/>
              </a:tblGrid>
              <a:tr h="1058588">
                <a:tc gridSpan="6">
                  <a:txBody>
                    <a:bodyPr/>
                    <a:lstStyle/>
                    <a:p>
                      <a:pPr>
                        <a:spcAft>
                          <a:spcPts val="0"/>
                        </a:spcAft>
                      </a:pPr>
                      <a:r>
                        <a:rPr lang="en-IN" sz="2000" b="1" dirty="0">
                          <a:solidFill>
                            <a:srgbClr val="FFFF00"/>
                          </a:solidFill>
                          <a:effectLst/>
                        </a:rPr>
                        <a:t>Pair-wise Comparison for Green Business Perspective under Environmentally Conscious Business Practices(ECBP) determinant</a:t>
                      </a:r>
                      <a:endParaRPr lang="en-US" sz="2000" b="1" dirty="0">
                        <a:solidFill>
                          <a:srgbClr val="FFFF00"/>
                        </a:solidFill>
                        <a:effectLst/>
                        <a:latin typeface="Cambria Math"/>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97897">
                <a:tc>
                  <a:txBody>
                    <a:bodyPr/>
                    <a:lstStyle/>
                    <a:p>
                      <a:pPr>
                        <a:spcAft>
                          <a:spcPts val="0"/>
                        </a:spcAft>
                      </a:pPr>
                      <a:r>
                        <a:rPr lang="en-IN" sz="1800" dirty="0">
                          <a:solidFill>
                            <a:srgbClr val="FFFF00"/>
                          </a:solidFill>
                          <a:effectLst/>
                        </a:rPr>
                        <a:t>ECBP/GBP</a:t>
                      </a:r>
                      <a:endParaRPr lang="en-US" sz="1800" dirty="0">
                        <a:solidFill>
                          <a:srgbClr val="FFFF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RC</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SO2</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CO2</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WR</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E-VECTER</a:t>
                      </a:r>
                      <a:endParaRPr lang="en-US" sz="1800" dirty="0">
                        <a:solidFill>
                          <a:srgbClr val="FF0000"/>
                        </a:solidFill>
                        <a:effectLst/>
                        <a:latin typeface="Cambria Math"/>
                        <a:ea typeface="Calibri"/>
                        <a:cs typeface="Times New Roman"/>
                      </a:endParaRPr>
                    </a:p>
                  </a:txBody>
                  <a:tcPr marL="68580" marR="68580" marT="0" marB="0"/>
                </a:tc>
              </a:tr>
              <a:tr h="809404">
                <a:tc>
                  <a:txBody>
                    <a:bodyPr/>
                    <a:lstStyle/>
                    <a:p>
                      <a:pPr>
                        <a:spcAft>
                          <a:spcPts val="0"/>
                        </a:spcAft>
                      </a:pPr>
                      <a:r>
                        <a:rPr lang="en-IN" sz="1800" dirty="0">
                          <a:solidFill>
                            <a:srgbClr val="FFFF00"/>
                          </a:solidFill>
                          <a:effectLst/>
                        </a:rPr>
                        <a:t>RC</a:t>
                      </a:r>
                      <a:endParaRPr lang="en-US" sz="1800" dirty="0">
                        <a:solidFill>
                          <a:srgbClr val="FFFF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1</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3</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5</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1</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0.3935</a:t>
                      </a:r>
                      <a:endParaRPr lang="en-US" sz="1800" dirty="0">
                        <a:solidFill>
                          <a:srgbClr val="FF0000"/>
                        </a:solidFill>
                        <a:effectLst/>
                        <a:latin typeface="Cambria Math"/>
                        <a:ea typeface="Calibri"/>
                        <a:cs typeface="Times New Roman"/>
                      </a:endParaRPr>
                    </a:p>
                  </a:txBody>
                  <a:tcPr marL="68580" marR="68580" marT="0" marB="0"/>
                </a:tc>
              </a:tr>
              <a:tr h="792142">
                <a:tc>
                  <a:txBody>
                    <a:bodyPr/>
                    <a:lstStyle/>
                    <a:p>
                      <a:pPr>
                        <a:spcAft>
                          <a:spcPts val="0"/>
                        </a:spcAft>
                      </a:pPr>
                      <a:r>
                        <a:rPr lang="en-IN" sz="1800" dirty="0">
                          <a:solidFill>
                            <a:srgbClr val="FFFF00"/>
                          </a:solidFill>
                          <a:effectLst/>
                        </a:rPr>
                        <a:t>SO2</a:t>
                      </a:r>
                      <a:endParaRPr lang="en-US" sz="1800" dirty="0">
                        <a:solidFill>
                          <a:srgbClr val="FFFF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1/3</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1</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2</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1/3</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0.1376</a:t>
                      </a:r>
                      <a:endParaRPr lang="en-US" sz="1800" dirty="0">
                        <a:solidFill>
                          <a:srgbClr val="FF0000"/>
                        </a:solidFill>
                        <a:effectLst/>
                        <a:latin typeface="Cambria Math"/>
                        <a:ea typeface="Calibri"/>
                        <a:cs typeface="Times New Roman"/>
                      </a:endParaRPr>
                    </a:p>
                  </a:txBody>
                  <a:tcPr marL="68580" marR="68580" marT="0" marB="0"/>
                </a:tc>
              </a:tr>
              <a:tr h="803650">
                <a:tc>
                  <a:txBody>
                    <a:bodyPr/>
                    <a:lstStyle/>
                    <a:p>
                      <a:pPr>
                        <a:spcAft>
                          <a:spcPts val="0"/>
                        </a:spcAft>
                      </a:pPr>
                      <a:r>
                        <a:rPr lang="en-IN" sz="1800" dirty="0">
                          <a:solidFill>
                            <a:srgbClr val="FFFF00"/>
                          </a:solidFill>
                          <a:effectLst/>
                        </a:rPr>
                        <a:t>CO2</a:t>
                      </a:r>
                      <a:endParaRPr lang="en-US" sz="1800" dirty="0">
                        <a:solidFill>
                          <a:srgbClr val="FFFF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1/5</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1/2</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1</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1/5</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0.0754</a:t>
                      </a:r>
                      <a:endParaRPr lang="en-US" sz="1800" dirty="0">
                        <a:solidFill>
                          <a:srgbClr val="FF0000"/>
                        </a:solidFill>
                        <a:effectLst/>
                        <a:latin typeface="Cambria Math"/>
                        <a:ea typeface="Calibri"/>
                        <a:cs typeface="Times New Roman"/>
                      </a:endParaRPr>
                    </a:p>
                  </a:txBody>
                  <a:tcPr marL="68580" marR="68580" marT="0" marB="0"/>
                </a:tc>
              </a:tr>
              <a:tr h="788307">
                <a:tc>
                  <a:txBody>
                    <a:bodyPr/>
                    <a:lstStyle/>
                    <a:p>
                      <a:pPr>
                        <a:spcAft>
                          <a:spcPts val="0"/>
                        </a:spcAft>
                      </a:pPr>
                      <a:r>
                        <a:rPr lang="en-IN" sz="1800" dirty="0">
                          <a:solidFill>
                            <a:srgbClr val="FFFF00"/>
                          </a:solidFill>
                          <a:effectLst/>
                        </a:rPr>
                        <a:t>WS</a:t>
                      </a:r>
                      <a:endParaRPr lang="en-US" sz="1800" dirty="0">
                        <a:solidFill>
                          <a:srgbClr val="FFFF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1</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3</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5</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1</a:t>
                      </a:r>
                      <a:endParaRPr lang="en-US" sz="1800" dirty="0">
                        <a:solidFill>
                          <a:srgbClr val="FF0000"/>
                        </a:solidFill>
                        <a:effectLst/>
                        <a:latin typeface="Cambria Math"/>
                        <a:ea typeface="Calibri"/>
                        <a:cs typeface="Times New Roman"/>
                      </a:endParaRPr>
                    </a:p>
                  </a:txBody>
                  <a:tcPr marL="68580" marR="68580" marT="0" marB="0"/>
                </a:tc>
                <a:tc>
                  <a:txBody>
                    <a:bodyPr/>
                    <a:lstStyle/>
                    <a:p>
                      <a:pPr>
                        <a:spcAft>
                          <a:spcPts val="0"/>
                        </a:spcAft>
                      </a:pPr>
                      <a:r>
                        <a:rPr lang="en-IN" sz="1800" dirty="0">
                          <a:solidFill>
                            <a:srgbClr val="FF0000"/>
                          </a:solidFill>
                          <a:effectLst/>
                        </a:rPr>
                        <a:t>0.3935</a:t>
                      </a:r>
                      <a:endParaRPr lang="en-US" sz="1800" dirty="0">
                        <a:solidFill>
                          <a:srgbClr val="FF0000"/>
                        </a:solidFill>
                        <a:effectLst/>
                        <a:latin typeface="Cambria Math"/>
                        <a:ea typeface="Calibri"/>
                        <a:cs typeface="Times New Roman"/>
                      </a:endParaRPr>
                    </a:p>
                  </a:txBody>
                  <a:tcPr marL="68580" marR="68580" marT="0" marB="0"/>
                </a:tc>
              </a:tr>
              <a:tr h="772961">
                <a:tc gridSpan="6">
                  <a:txBody>
                    <a:bodyPr/>
                    <a:lstStyle/>
                    <a:p>
                      <a:pPr>
                        <a:spcAft>
                          <a:spcPts val="0"/>
                        </a:spcAft>
                      </a:pPr>
                      <a:r>
                        <a:rPr lang="en-IN" sz="1800" dirty="0">
                          <a:solidFill>
                            <a:srgbClr val="FFFF00"/>
                          </a:solidFill>
                          <a:effectLst/>
                        </a:rPr>
                        <a:t>CR=0.0016</a:t>
                      </a:r>
                      <a:endParaRPr lang="en-US" sz="1800" dirty="0">
                        <a:solidFill>
                          <a:srgbClr val="FFFF00"/>
                        </a:solidFill>
                        <a:effectLst/>
                        <a:latin typeface="Cambria Math"/>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2821113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401050" cy="6400800"/>
          </a:xfrm>
        </p:spPr>
        <p:txBody>
          <a:bodyPr>
            <a:normAutofit fontScale="85000" lnSpcReduction="20000"/>
          </a:bodyPr>
          <a:lstStyle/>
          <a:p>
            <a:pPr>
              <a:defRPr/>
            </a:pPr>
            <a:r>
              <a:rPr lang="en-US" sz="2400" dirty="0"/>
              <a:t>Table </a:t>
            </a:r>
            <a:r>
              <a:rPr lang="en-US" sz="2400" dirty="0" smtClean="0"/>
              <a:t> Reverse </a:t>
            </a:r>
            <a:r>
              <a:rPr lang="en-IN" sz="2400" dirty="0" smtClean="0"/>
              <a:t>Logistics </a:t>
            </a:r>
            <a:r>
              <a:rPr lang="en-IN" sz="2400" dirty="0"/>
              <a:t>overall weighted </a:t>
            </a:r>
            <a:r>
              <a:rPr lang="en-IN" sz="2400" dirty="0" smtClean="0"/>
              <a:t>Index</a:t>
            </a:r>
          </a:p>
          <a:p>
            <a:pPr>
              <a:defRPr/>
            </a:pPr>
            <a:endParaRPr lang="en-IN" sz="2400" dirty="0"/>
          </a:p>
          <a:p>
            <a:pPr>
              <a:defRPr/>
            </a:pPr>
            <a:endParaRPr lang="en-IN" sz="2400" dirty="0" smtClean="0"/>
          </a:p>
          <a:p>
            <a:pPr>
              <a:defRPr/>
            </a:pPr>
            <a:endParaRPr lang="en-IN" sz="2400" dirty="0"/>
          </a:p>
          <a:p>
            <a:pPr>
              <a:defRPr/>
            </a:pPr>
            <a:endParaRPr lang="en-IN" sz="2400" dirty="0" smtClean="0"/>
          </a:p>
          <a:p>
            <a:pPr>
              <a:defRPr/>
            </a:pPr>
            <a:endParaRPr lang="en-IN" sz="2400" dirty="0"/>
          </a:p>
          <a:p>
            <a:pPr>
              <a:defRPr/>
            </a:pPr>
            <a:endParaRPr lang="en-IN" sz="2400" dirty="0" smtClean="0"/>
          </a:p>
          <a:p>
            <a:pPr>
              <a:defRPr/>
            </a:pPr>
            <a:endParaRPr lang="en-IN" sz="2400" dirty="0"/>
          </a:p>
          <a:p>
            <a:pPr>
              <a:defRPr/>
            </a:pPr>
            <a:endParaRPr lang="en-IN" sz="2400" dirty="0" smtClean="0"/>
          </a:p>
          <a:p>
            <a:pPr marL="82296" indent="0">
              <a:buFont typeface="Wingdings" pitchFamily="2" charset="2"/>
              <a:buNone/>
              <a:defRPr/>
            </a:pPr>
            <a:endParaRPr lang="en-IN" sz="2400" dirty="0" smtClean="0"/>
          </a:p>
          <a:p>
            <a:pPr>
              <a:defRPr/>
            </a:pPr>
            <a:r>
              <a:rPr lang="en-US" sz="2400" dirty="0"/>
              <a:t>It is observed from Table </a:t>
            </a:r>
            <a:r>
              <a:rPr lang="en-US" sz="2400" dirty="0" smtClean="0"/>
              <a:t> </a:t>
            </a:r>
            <a:r>
              <a:rPr lang="en-US" sz="2400" dirty="0"/>
              <a:t>that </a:t>
            </a:r>
            <a:r>
              <a:rPr lang="en-US" sz="2400" dirty="0">
                <a:solidFill>
                  <a:srgbClr val="C00000"/>
                </a:solidFill>
              </a:rPr>
              <a:t>EOL-S1 </a:t>
            </a:r>
            <a:r>
              <a:rPr lang="en-US" sz="2400" dirty="0" smtClean="0">
                <a:solidFill>
                  <a:srgbClr val="C00000"/>
                </a:solidFill>
              </a:rPr>
              <a:t>(Repair, Refurbishing &amp; Reuse (RRR) of Mobile Phone )</a:t>
            </a:r>
            <a:r>
              <a:rPr lang="en-US" sz="2400" dirty="0" smtClean="0"/>
              <a:t> is </a:t>
            </a:r>
            <a:r>
              <a:rPr lang="en-US" sz="2400" dirty="0"/>
              <a:t>the most-suited alternative for the reverse logistics operations for used mobile phones for the mobile manufacturing/remanufacturing industries. Alternatives EOL-S4, EOL-S2 and EOL-S3 in sequence follow alternative EOL-S1 respectively. </a:t>
            </a:r>
            <a:endParaRPr lang="en-US" sz="2400" dirty="0" smtClean="0"/>
          </a:p>
          <a:p>
            <a:pPr>
              <a:defRPr/>
            </a:pPr>
            <a:r>
              <a:rPr lang="en-US" sz="2400" dirty="0" smtClean="0"/>
              <a:t>It </a:t>
            </a:r>
            <a:r>
              <a:rPr lang="en-US" sz="2400" dirty="0"/>
              <a:t>is observed from Table </a:t>
            </a:r>
            <a:r>
              <a:rPr lang="en-US" sz="2400" dirty="0" smtClean="0"/>
              <a:t> </a:t>
            </a:r>
            <a:r>
              <a:rPr lang="en-US" sz="2400" dirty="0"/>
              <a:t>that </a:t>
            </a:r>
            <a:r>
              <a:rPr lang="en-US" sz="2400" dirty="0">
                <a:solidFill>
                  <a:srgbClr val="C00000"/>
                </a:solidFill>
              </a:rPr>
              <a:t>legislative factors </a:t>
            </a:r>
            <a:r>
              <a:rPr lang="en-US" sz="2400" dirty="0"/>
              <a:t>and </a:t>
            </a:r>
            <a:r>
              <a:rPr lang="en-US" sz="2400" dirty="0">
                <a:solidFill>
                  <a:srgbClr val="C00000"/>
                </a:solidFill>
              </a:rPr>
              <a:t>operating performance </a:t>
            </a:r>
            <a:r>
              <a:rPr lang="en-US" sz="2400" dirty="0"/>
              <a:t>factors plays a major role in the conduct of reverse logistics operations for used mobile phones. </a:t>
            </a:r>
            <a:endParaRPr lang="en-US" sz="2400" dirty="0" smtClean="0"/>
          </a:p>
          <a:p>
            <a:pPr>
              <a:defRPr/>
            </a:pPr>
            <a:r>
              <a:rPr lang="en-US" sz="2400" dirty="0" smtClean="0"/>
              <a:t>It </a:t>
            </a:r>
            <a:r>
              <a:rPr lang="en-US" sz="2400" dirty="0"/>
              <a:t>is further observed from the second column of this table that EOL-S1 (0.1078929) performs business in the more environmentally conscious RL operation as compared to EOL-S2 (0.0871902), EOL-S3 (0.038042) and EOL-S4 (0.071449). </a:t>
            </a:r>
          </a:p>
        </p:txBody>
      </p:sp>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graphicFrame>
        <p:nvGraphicFramePr>
          <p:cNvPr id="5" name="Table 4"/>
          <p:cNvGraphicFramePr>
            <a:graphicFrameLocks noGrp="1"/>
          </p:cNvGraphicFramePr>
          <p:nvPr/>
        </p:nvGraphicFramePr>
        <p:xfrm>
          <a:off x="990600" y="990600"/>
          <a:ext cx="7543801" cy="2133600"/>
        </p:xfrm>
        <a:graphic>
          <a:graphicData uri="http://schemas.openxmlformats.org/drawingml/2006/table">
            <a:tbl>
              <a:tblPr firstRow="1" firstCol="1" bandRow="1">
                <a:tableStyleId>{5C22544A-7EE6-4342-B048-85BDC9FD1C3A}</a:tableStyleId>
              </a:tblPr>
              <a:tblGrid>
                <a:gridCol w="1142922"/>
                <a:gridCol w="946603"/>
                <a:gridCol w="1075491"/>
                <a:gridCol w="1075491"/>
                <a:gridCol w="1152312"/>
                <a:gridCol w="921849"/>
                <a:gridCol w="1229133"/>
              </a:tblGrid>
              <a:tr h="194284">
                <a:tc gridSpan="7">
                  <a:txBody>
                    <a:bodyPr/>
                    <a:lstStyle/>
                    <a:p>
                      <a:pPr>
                        <a:spcAft>
                          <a:spcPts val="0"/>
                        </a:spcAft>
                      </a:pPr>
                      <a:r>
                        <a:rPr lang="en-IN" sz="1200" dirty="0">
                          <a:effectLst/>
                        </a:rPr>
                        <a:t>Logistics overall weighted Index</a:t>
                      </a:r>
                      <a:endParaRPr lang="en-US" sz="1600" dirty="0">
                        <a:effectLst/>
                        <a:latin typeface="Cambria Math"/>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8089">
                <a:tc>
                  <a:txBody>
                    <a:bodyPr/>
                    <a:lstStyle/>
                    <a:p>
                      <a:pPr algn="ctr">
                        <a:spcAft>
                          <a:spcPts val="0"/>
                        </a:spcAft>
                      </a:pPr>
                      <a:r>
                        <a:rPr lang="en-IN" sz="1200" dirty="0">
                          <a:effectLst/>
                        </a:rPr>
                        <a:t>Alternatives</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ECBP</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LF</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OP</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OLC/LF</a:t>
                      </a:r>
                      <a:endParaRPr lang="en-US" sz="1600" dirty="0">
                        <a:effectLst/>
                        <a:latin typeface="Cambria Math"/>
                        <a:ea typeface="Calibri"/>
                        <a:cs typeface="Times New Roman"/>
                      </a:endParaRPr>
                    </a:p>
                  </a:txBody>
                  <a:tcPr marL="68580" marR="68580" marT="0" marB="0"/>
                </a:tc>
                <a:tc rowSpan="2">
                  <a:txBody>
                    <a:bodyPr/>
                    <a:lstStyle/>
                    <a:p>
                      <a:pPr algn="ctr">
                        <a:spcAft>
                          <a:spcPts val="0"/>
                        </a:spcAft>
                      </a:pPr>
                      <a:r>
                        <a:rPr lang="en-IN" sz="1200" dirty="0">
                          <a:effectLst/>
                        </a:rPr>
                        <a:t>LOW I</a:t>
                      </a:r>
                      <a:endParaRPr lang="en-US" sz="1600" dirty="0">
                        <a:effectLst/>
                        <a:latin typeface="Cambria Math"/>
                        <a:ea typeface="Calibri"/>
                        <a:cs typeface="Times New Roman"/>
                      </a:endParaRPr>
                    </a:p>
                  </a:txBody>
                  <a:tcPr marL="68580" marR="68580" marT="0" marB="0"/>
                </a:tc>
                <a:tc rowSpan="2">
                  <a:txBody>
                    <a:bodyPr/>
                    <a:lstStyle/>
                    <a:p>
                      <a:pPr algn="ctr">
                        <a:spcAft>
                          <a:spcPts val="0"/>
                        </a:spcAft>
                      </a:pPr>
                      <a:r>
                        <a:rPr lang="en-IN" sz="1200" dirty="0">
                          <a:effectLst/>
                        </a:rPr>
                        <a:t>Normalized values for LOW I</a:t>
                      </a:r>
                      <a:endParaRPr lang="en-US" sz="1600" dirty="0">
                        <a:effectLst/>
                        <a:latin typeface="Cambria Math"/>
                        <a:ea typeface="Calibri"/>
                        <a:cs typeface="Times New Roman"/>
                      </a:endParaRPr>
                    </a:p>
                  </a:txBody>
                  <a:tcPr marL="68580" marR="68580" marT="0" marB="0"/>
                </a:tc>
              </a:tr>
              <a:tr h="248871">
                <a:tc>
                  <a:txBody>
                    <a:bodyPr/>
                    <a:lstStyle/>
                    <a:p>
                      <a:pPr algn="ctr">
                        <a:spcAft>
                          <a:spcPts val="0"/>
                        </a:spcAft>
                      </a:pPr>
                      <a:r>
                        <a:rPr lang="en-IN" sz="1200" dirty="0">
                          <a:effectLst/>
                        </a:rPr>
                        <a:t>Weights</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0.0656</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0.3638</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0.3638</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0.2069</a:t>
                      </a:r>
                      <a:endParaRPr lang="en-US" sz="1600" dirty="0">
                        <a:effectLst/>
                        <a:latin typeface="Cambria Math"/>
                        <a:ea typeface="Calibri"/>
                        <a:cs typeface="Times New Roman"/>
                      </a:endParaRPr>
                    </a:p>
                  </a:txBody>
                  <a:tcPr marL="68580" marR="68580" marT="0" marB="0"/>
                </a:tc>
                <a:tc vMerge="1">
                  <a:txBody>
                    <a:bodyPr/>
                    <a:lstStyle/>
                    <a:p>
                      <a:endParaRPr lang="en-US"/>
                    </a:p>
                  </a:txBody>
                  <a:tcPr/>
                </a:tc>
                <a:tc vMerge="1">
                  <a:txBody>
                    <a:bodyPr/>
                    <a:lstStyle/>
                    <a:p>
                      <a:endParaRPr lang="en-US"/>
                    </a:p>
                  </a:txBody>
                  <a:tcPr/>
                </a:tc>
              </a:tr>
              <a:tr h="338089">
                <a:tc>
                  <a:txBody>
                    <a:bodyPr/>
                    <a:lstStyle/>
                    <a:p>
                      <a:pPr algn="ctr">
                        <a:spcAft>
                          <a:spcPts val="0"/>
                        </a:spcAft>
                      </a:pPr>
                      <a:r>
                        <a:rPr lang="en-IN" sz="1200" dirty="0">
                          <a:effectLst/>
                        </a:rPr>
                        <a:t>EOL-S1</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0.1078929</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0.1981808</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0.1030396</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0.1078929</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0.138985</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0.3403</a:t>
                      </a:r>
                      <a:endParaRPr lang="en-US" sz="1600" dirty="0">
                        <a:effectLst/>
                        <a:latin typeface="Cambria Math"/>
                        <a:ea typeface="Calibri"/>
                        <a:cs typeface="Times New Roman"/>
                      </a:endParaRPr>
                    </a:p>
                  </a:txBody>
                  <a:tcPr marL="68580" marR="68580" marT="0" marB="0"/>
                </a:tc>
              </a:tr>
              <a:tr h="338089">
                <a:tc>
                  <a:txBody>
                    <a:bodyPr/>
                    <a:lstStyle/>
                    <a:p>
                      <a:pPr algn="ctr">
                        <a:spcAft>
                          <a:spcPts val="0"/>
                        </a:spcAft>
                      </a:pPr>
                      <a:r>
                        <a:rPr lang="en-IN" sz="1200" dirty="0">
                          <a:effectLst/>
                        </a:rPr>
                        <a:t>EOL-S2</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0.0871902</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0.1242377</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0.0788480</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0.0871902</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0.097642</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0.2391</a:t>
                      </a:r>
                      <a:endParaRPr lang="en-US" sz="1600" dirty="0">
                        <a:effectLst/>
                        <a:latin typeface="Cambria Math"/>
                        <a:ea typeface="Calibri"/>
                        <a:cs typeface="Times New Roman"/>
                      </a:endParaRPr>
                    </a:p>
                  </a:txBody>
                  <a:tcPr marL="68580" marR="68580" marT="0" marB="0"/>
                </a:tc>
              </a:tr>
              <a:tr h="338089">
                <a:tc>
                  <a:txBody>
                    <a:bodyPr/>
                    <a:lstStyle/>
                    <a:p>
                      <a:pPr algn="ctr">
                        <a:spcAft>
                          <a:spcPts val="0"/>
                        </a:spcAft>
                      </a:pPr>
                      <a:r>
                        <a:rPr lang="en-IN" sz="1200" dirty="0">
                          <a:effectLst/>
                        </a:rPr>
                        <a:t>EOL-S3</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0.038042</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0.067707</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0.040589</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0.038042</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0.049765</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0.1218</a:t>
                      </a:r>
                      <a:endParaRPr lang="en-US" sz="1600" dirty="0">
                        <a:effectLst/>
                        <a:latin typeface="Cambria Math"/>
                        <a:ea typeface="Calibri"/>
                        <a:cs typeface="Times New Roman"/>
                      </a:endParaRPr>
                    </a:p>
                  </a:txBody>
                  <a:tcPr marL="68580" marR="68580" marT="0" marB="0"/>
                </a:tc>
              </a:tr>
              <a:tr h="338089">
                <a:tc>
                  <a:txBody>
                    <a:bodyPr/>
                    <a:lstStyle/>
                    <a:p>
                      <a:pPr algn="ctr">
                        <a:spcAft>
                          <a:spcPts val="0"/>
                        </a:spcAft>
                      </a:pPr>
                      <a:r>
                        <a:rPr lang="en-IN" sz="1200" dirty="0">
                          <a:effectLst/>
                        </a:rPr>
                        <a:t>EOL-S4</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0.071449</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0.187266</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0.09468</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0.071449</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0.122042</a:t>
                      </a:r>
                      <a:endParaRPr lang="en-US" sz="1600" dirty="0">
                        <a:effectLst/>
                        <a:latin typeface="Cambria Math"/>
                        <a:ea typeface="Calibri"/>
                        <a:cs typeface="Times New Roman"/>
                      </a:endParaRPr>
                    </a:p>
                  </a:txBody>
                  <a:tcPr marL="68580" marR="68580" marT="0" marB="0"/>
                </a:tc>
                <a:tc>
                  <a:txBody>
                    <a:bodyPr/>
                    <a:lstStyle/>
                    <a:p>
                      <a:pPr algn="ctr">
                        <a:spcAft>
                          <a:spcPts val="0"/>
                        </a:spcAft>
                      </a:pPr>
                      <a:r>
                        <a:rPr lang="en-IN" sz="1200" dirty="0">
                          <a:effectLst/>
                        </a:rPr>
                        <a:t>0.2988</a:t>
                      </a:r>
                      <a:endParaRPr lang="en-US" sz="1600" dirty="0">
                        <a:effectLst/>
                        <a:latin typeface="Cambria Math"/>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399681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Chart 4"/>
          <p:cNvGraphicFramePr>
            <a:graphicFrameLocks/>
          </p:cNvGraphicFramePr>
          <p:nvPr/>
        </p:nvGraphicFramePr>
        <p:xfrm>
          <a:off x="787400" y="711200"/>
          <a:ext cx="7264400" cy="5207000"/>
        </p:xfrm>
        <a:graphic>
          <a:graphicData uri="http://schemas.openxmlformats.org/presentationml/2006/ole">
            <p:oleObj spid="_x0000_s1033" r:id="rId3" imgW="7267062" imgH="5206435" progId="Excel.Chart.8">
              <p:embed/>
            </p:oleObj>
          </a:graphicData>
        </a:graphic>
      </p:graphicFrame>
      <p:sp>
        <p:nvSpPr>
          <p:cNvPr id="3" name="Footer Placeholder 2"/>
          <p:cNvSpPr>
            <a:spLocks noGrp="1"/>
          </p:cNvSpPr>
          <p:nvPr>
            <p:ph type="ftr" sz="quarter" idx="11"/>
          </p:nvPr>
        </p:nvSpPr>
        <p:spPr/>
        <p:txBody>
          <a:bodyPr/>
          <a:lstStyle/>
          <a:p>
            <a:r>
              <a:rPr lang="en-IN" smtClean="0"/>
              <a:t>Recycling Expo-2015, Barcelona, SPAIN</a:t>
            </a:r>
            <a:endParaRPr lang="en-IN" dirty="0"/>
          </a:p>
        </p:txBody>
      </p:sp>
    </p:spTree>
    <p:extLst>
      <p:ext uri="{BB962C8B-B14F-4D97-AF65-F5344CB8AC3E}">
        <p14:creationId xmlns:p14="http://schemas.microsoft.com/office/powerpoint/2010/main" xmlns="" val="2221543191"/>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p:cNvSpPr>
          <p:nvPr>
            <p:ph type="title"/>
          </p:nvPr>
        </p:nvSpPr>
        <p:spPr>
          <a:xfrm>
            <a:off x="1150938" y="214313"/>
            <a:ext cx="7793037" cy="928687"/>
          </a:xfrm>
        </p:spPr>
        <p:txBody>
          <a:bodyPr/>
          <a:lstStyle/>
          <a:p>
            <a:r>
              <a:rPr lang="en-US" b="1" dirty="0" smtClean="0">
                <a:solidFill>
                  <a:srgbClr val="002060"/>
                </a:solidFill>
              </a:rPr>
              <a:t>RESULTS AND CONCLUSIONS</a:t>
            </a:r>
            <a:endParaRPr lang="en-IN" b="1" dirty="0" smtClean="0">
              <a:solidFill>
                <a:srgbClr val="002060"/>
              </a:solidFill>
            </a:endParaRPr>
          </a:p>
        </p:txBody>
      </p:sp>
      <p:sp>
        <p:nvSpPr>
          <p:cNvPr id="146435" name="Content Placeholder 2"/>
          <p:cNvSpPr>
            <a:spLocks noGrp="1"/>
          </p:cNvSpPr>
          <p:nvPr>
            <p:ph idx="1"/>
          </p:nvPr>
        </p:nvSpPr>
        <p:spPr>
          <a:xfrm>
            <a:off x="395536" y="990600"/>
            <a:ext cx="8559552" cy="5246712"/>
          </a:xfrm>
        </p:spPr>
        <p:txBody>
          <a:bodyPr>
            <a:normAutofit lnSpcReduction="10000"/>
          </a:bodyPr>
          <a:lstStyle/>
          <a:p>
            <a:r>
              <a:rPr lang="en-IN" sz="1600" dirty="0" smtClean="0"/>
              <a:t>The proposed methodology provides for simplification of a complex multi-criteria decision-making problem. </a:t>
            </a:r>
          </a:p>
          <a:p>
            <a:r>
              <a:rPr lang="en-IN" sz="1600" dirty="0" smtClean="0"/>
              <a:t>It may also be used to quantify many subjective judgments, which are necessary to evaluate different EOL mobile remanufacturing alternatives/strategies. </a:t>
            </a:r>
          </a:p>
          <a:p>
            <a:r>
              <a:rPr lang="en-IN" sz="1600" dirty="0" smtClean="0"/>
              <a:t>Another advantage of this methodology is that it not only supports group decision-making but also enables us to document the various considerations in the process of decision making. </a:t>
            </a:r>
          </a:p>
          <a:p>
            <a:r>
              <a:rPr lang="en-IN" sz="1600" dirty="0" smtClean="0">
                <a:solidFill>
                  <a:srgbClr val="C00000"/>
                </a:solidFill>
              </a:rPr>
              <a:t>In this study, the results indicate that EOL Scenario 1 (Repair, Refurbishing &amp; Reuse (RRR) of Mobile Phone) is the best End-of-life remanufacturing strategy for mobile phones collected by the case company. </a:t>
            </a:r>
          </a:p>
          <a:p>
            <a:r>
              <a:rPr lang="en-IN" sz="1600" b="1" dirty="0" smtClean="0">
                <a:solidFill>
                  <a:srgbClr val="0070C0"/>
                </a:solidFill>
              </a:rPr>
              <a:t>This option may be attributed to its more environmentally conscious business practices (ECBP), legislative factors, and organizational performance and operation life cycle/logistics focus capabilities. </a:t>
            </a:r>
          </a:p>
          <a:p>
            <a:r>
              <a:rPr lang="en-IN" sz="1600" dirty="0" smtClean="0"/>
              <a:t>The option of EOL-S4 (Recycling of complete mobile phone for material recovery) in the framing of environmentally conscious business practices (ECBP), legislative Factors and operation life cycle/logistics focus capabilities policy also supports this result. </a:t>
            </a:r>
          </a:p>
          <a:p>
            <a:r>
              <a:rPr lang="en-IN" sz="1600" dirty="0" smtClean="0"/>
              <a:t>It is pertinent here to discuss the priority values of the dimensions, which influence this decision. From Table 50 , it is observed that </a:t>
            </a:r>
            <a:r>
              <a:rPr lang="en-IN" sz="1600" b="1" dirty="0" smtClean="0">
                <a:solidFill>
                  <a:srgbClr val="C00000"/>
                </a:solidFill>
              </a:rPr>
              <a:t>financial perspective (0.3507) and internal operation performance (0.3507) </a:t>
            </a:r>
            <a:r>
              <a:rPr lang="en-IN" sz="1600" dirty="0" smtClean="0"/>
              <a:t>is found to be equal and most important dimensions in the selection of an EOL Scenario for used mobile phones. It is followed by social perspective SP (0.1892) and Green business perspective (0.1093).</a:t>
            </a:r>
          </a:p>
        </p:txBody>
      </p:sp>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34226222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a:xfrm>
            <a:off x="899592" y="188640"/>
            <a:ext cx="7793038" cy="864096"/>
          </a:xfrm>
        </p:spPr>
        <p:txBody>
          <a:bodyPr/>
          <a:lstStyle/>
          <a:p>
            <a:pPr algn="ctr"/>
            <a:r>
              <a:rPr lang="en-US" dirty="0" smtClean="0">
                <a:solidFill>
                  <a:srgbClr val="C00000"/>
                </a:solidFill>
              </a:rPr>
              <a:t>FUTURE SCOPE OF WORK</a:t>
            </a:r>
            <a:endParaRPr lang="en-IN" dirty="0" smtClean="0">
              <a:solidFill>
                <a:srgbClr val="C00000"/>
              </a:solidFill>
            </a:endParaRPr>
          </a:p>
        </p:txBody>
      </p:sp>
      <p:sp>
        <p:nvSpPr>
          <p:cNvPr id="147459" name="Content Placeholder 2"/>
          <p:cNvSpPr>
            <a:spLocks noGrp="1"/>
          </p:cNvSpPr>
          <p:nvPr>
            <p:ph idx="1"/>
          </p:nvPr>
        </p:nvSpPr>
        <p:spPr>
          <a:xfrm>
            <a:off x="467544" y="980728"/>
            <a:ext cx="8574088" cy="5440288"/>
          </a:xfrm>
        </p:spPr>
        <p:txBody>
          <a:bodyPr>
            <a:noAutofit/>
          </a:bodyPr>
          <a:lstStyle/>
          <a:p>
            <a:pPr algn="just"/>
            <a:r>
              <a:rPr lang="en-US" sz="1800" dirty="0" smtClean="0"/>
              <a:t> </a:t>
            </a:r>
            <a:r>
              <a:rPr lang="en-IN" sz="1800" dirty="0"/>
              <a:t> For future research, it would be worthwhile to implement the ANP model with a decision maker or a set of decision makers. Such research endeavour could be used to validate the effectiveness of the ANP model. </a:t>
            </a:r>
            <a:endParaRPr lang="en-IN" sz="1800" dirty="0" smtClean="0"/>
          </a:p>
          <a:p>
            <a:pPr algn="just"/>
            <a:r>
              <a:rPr lang="en-IN" sz="1800" dirty="0" smtClean="0"/>
              <a:t>More </a:t>
            </a:r>
            <a:r>
              <a:rPr lang="en-IN" sz="1800" dirty="0"/>
              <a:t>importantly, managerial implications can be empirically derived regarding the selection of best remanufacturing strategy/option for used mobile phones collected by the concerned companies. Such research should include a comprehensive sensitivity analysis to examine the significance of individual attributes to the selection decision. </a:t>
            </a:r>
            <a:endParaRPr lang="en-IN" sz="1800" dirty="0" smtClean="0"/>
          </a:p>
          <a:p>
            <a:pPr algn="just"/>
            <a:r>
              <a:rPr lang="en-IN" sz="1800" dirty="0" smtClean="0"/>
              <a:t>It </a:t>
            </a:r>
            <a:r>
              <a:rPr lang="en-IN" sz="1800" dirty="0"/>
              <a:t>is also worthwhile to compare the proposed ANP approach with other evaluation approaches. Here ANP approach illustrated in this paper has a few limitations as well</a:t>
            </a:r>
            <a:r>
              <a:rPr lang="en-IN" sz="1800" dirty="0" smtClean="0"/>
              <a:t>.</a:t>
            </a:r>
          </a:p>
          <a:p>
            <a:pPr algn="just"/>
            <a:r>
              <a:rPr lang="en-IN" sz="1800" dirty="0" smtClean="0"/>
              <a:t> </a:t>
            </a:r>
            <a:r>
              <a:rPr lang="en-IN" sz="1800" dirty="0"/>
              <a:t>For example, the model result efficiency is dependent on the inputs provided by the reverse logistics manager of the particular industry segments. The possibility of bias of the decision-maker towards any particular strategy/option cannot be ruled out while applying this model. </a:t>
            </a:r>
            <a:endParaRPr lang="en-IN" sz="1800" dirty="0" smtClean="0"/>
          </a:p>
          <a:p>
            <a:pPr algn="just"/>
            <a:r>
              <a:rPr lang="en-IN" sz="1800" dirty="0" smtClean="0"/>
              <a:t>Therefore</a:t>
            </a:r>
            <a:r>
              <a:rPr lang="en-IN" sz="1800" dirty="0"/>
              <a:t>, group decisions should be preferred in the pair-wise comparison. Moreover, the formation of pair-wise comparison matrices is a time-consuming and tedious task. Inconsistency and human error may also occur in calculating the pair-wise comparison of matrices, which may give wrong results.</a:t>
            </a:r>
            <a:endParaRPr lang="en-IN" sz="1800" dirty="0" smtClean="0"/>
          </a:p>
        </p:txBody>
      </p:sp>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629740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547687"/>
          </a:xfrm>
        </p:spPr>
        <p:txBody>
          <a:bodyPr>
            <a:normAutofit fontScale="90000"/>
          </a:bodyPr>
          <a:lstStyle/>
          <a:p>
            <a:pPr eaLnBrk="1" hangingPunct="1">
              <a:defRPr/>
            </a:pPr>
            <a:r>
              <a:rPr lang="en-US" sz="3200" b="1" kern="1200" dirty="0" smtClean="0">
                <a:solidFill>
                  <a:srgbClr val="C00000"/>
                </a:solidFill>
                <a:latin typeface="Times New Roman" pitchFamily="18" charset="0"/>
                <a:cs typeface="Times New Roman" pitchFamily="18" charset="0"/>
              </a:rPr>
              <a:t>REFERENCES</a:t>
            </a:r>
          </a:p>
        </p:txBody>
      </p:sp>
      <p:sp>
        <p:nvSpPr>
          <p:cNvPr id="146435" name="Content Placeholder 2"/>
          <p:cNvSpPr>
            <a:spLocks noGrp="1"/>
          </p:cNvSpPr>
          <p:nvPr>
            <p:ph idx="1"/>
          </p:nvPr>
        </p:nvSpPr>
        <p:spPr>
          <a:xfrm>
            <a:off x="395536" y="838200"/>
            <a:ext cx="8640960" cy="5715000"/>
          </a:xfrm>
        </p:spPr>
        <p:txBody>
          <a:bodyPr>
            <a:noAutofit/>
          </a:bodyPr>
          <a:lstStyle/>
          <a:p>
            <a:pPr>
              <a:buFont typeface="+mj-lt"/>
              <a:buAutoNum type="arabicPeriod"/>
            </a:pPr>
            <a:r>
              <a:rPr lang="en-US" sz="1400" dirty="0"/>
              <a:t>Franke, C., B. Basdere, M. Ciupek, and S. Seliger; "Remanufacturing of Mobile Phones—Capacity, Program and Facility Adaptation Planning" Omega, 2004</a:t>
            </a:r>
            <a:endParaRPr lang="en-IN" sz="1400" dirty="0"/>
          </a:p>
          <a:p>
            <a:pPr>
              <a:buFont typeface="+mj-lt"/>
              <a:buAutoNum type="arabicPeriod"/>
            </a:pPr>
            <a:r>
              <a:rPr lang="en-US" sz="1400" dirty="0"/>
              <a:t>Kaplan, R. S., &amp; Norton, D. P. (1992). The balanced scorecard—Measures that drive performance. Harvard Business Review, 70(1), 71–79.</a:t>
            </a:r>
            <a:endParaRPr lang="en-IN" sz="1400" dirty="0"/>
          </a:p>
          <a:p>
            <a:pPr>
              <a:buFont typeface="+mj-lt"/>
              <a:buAutoNum type="arabicPeriod"/>
            </a:pPr>
            <a:r>
              <a:rPr lang="en-US" sz="1400" dirty="0"/>
              <a:t>Directive 2002/96/EC of the European Parliament and of the council on waste electrical and electronic equipment (WEEE) of 27 January, 2003.</a:t>
            </a:r>
            <a:endParaRPr lang="en-IN" sz="1400" dirty="0"/>
          </a:p>
          <a:p>
            <a:pPr>
              <a:buFont typeface="+mj-lt"/>
              <a:buAutoNum type="arabicPeriod"/>
            </a:pPr>
            <a:r>
              <a:rPr lang="en-US" sz="1400" dirty="0"/>
              <a:t>Westkämper E, Alting L, Arndt G. Life cycle management and assessment, approaches and visions towards sustainable manufacturing. Annals of the CIRP 2000; 49/2:501–26.</a:t>
            </a:r>
            <a:endParaRPr lang="en-IN" sz="1400" dirty="0"/>
          </a:p>
          <a:p>
            <a:pPr>
              <a:buFont typeface="+mj-lt"/>
              <a:buAutoNum type="arabicPeriod"/>
            </a:pPr>
            <a:r>
              <a:rPr lang="en-US" sz="1400" dirty="0"/>
              <a:t>Fleischmann M. Quantitative models for reverse logistics. Berlin: Springer Verlag; 2001. p. 11–5.</a:t>
            </a:r>
            <a:endParaRPr lang="en-IN" sz="1400" dirty="0"/>
          </a:p>
          <a:p>
            <a:pPr>
              <a:buFont typeface="+mj-lt"/>
              <a:buAutoNum type="arabicPeriod"/>
            </a:pPr>
            <a:r>
              <a:rPr lang="en-US" sz="1400" dirty="0"/>
              <a:t>Kharif O. Where recycled cell phones ring true. Business Week Online, 07-25-2002.</a:t>
            </a:r>
            <a:endParaRPr lang="en-IN" sz="1400" dirty="0"/>
          </a:p>
          <a:p>
            <a:pPr>
              <a:buFont typeface="+mj-lt"/>
              <a:buAutoNum type="arabicPeriod"/>
            </a:pPr>
            <a:r>
              <a:rPr lang="en-US" sz="1400" dirty="0"/>
              <a:t>Marcussen CH. Mobile Phones, WAP and the Internet—The European Market and Usage Rates in a Global Perspective 2000–2003. http://www.crt.dk/uk/staff/chm/wap.htm, 11-25-2003.</a:t>
            </a:r>
            <a:endParaRPr lang="en-IN" sz="1400" dirty="0"/>
          </a:p>
          <a:p>
            <a:pPr>
              <a:buFont typeface="+mj-lt"/>
              <a:buAutoNum type="arabicPeriod"/>
            </a:pPr>
            <a:r>
              <a:rPr lang="en-US" sz="1400" dirty="0"/>
              <a:t>Ba dere B, Chan K, Morrow R, Prasitnarit A, Seliger G, Skerlos S. Economic and environmental characteristics of global cellular telephone remanufacturing. In: Proceedings of the IEEE international symposium on electronics &amp; environment, Boston, 2003.</a:t>
            </a:r>
            <a:endParaRPr lang="en-IN" sz="1400" dirty="0"/>
          </a:p>
          <a:p>
            <a:pPr>
              <a:buFont typeface="+mj-lt"/>
              <a:buAutoNum type="arabicPeriod"/>
            </a:pPr>
            <a:r>
              <a:rPr lang="en-US" sz="1400" dirty="0"/>
              <a:t>Seliger G, Ba dere B, Ciupek M, Franke C. Remanufacturing of cellular phones. In: CIRP Seminar on Life Cycle Engineering, Copenhagen, 2003.</a:t>
            </a:r>
            <a:endParaRPr lang="en-IN" sz="1400" dirty="0"/>
          </a:p>
          <a:p>
            <a:pPr>
              <a:buFont typeface="+mj-lt"/>
              <a:buAutoNum type="arabicPeriod"/>
            </a:pPr>
            <a:r>
              <a:rPr lang="en-US" sz="1400" dirty="0"/>
              <a:t>Seliger G, Ba dere B, Keil T, Rebafka U. Innovative processes and tools for disassembly. Annals of the CIRP 2002; 51/1: 37–40.</a:t>
            </a:r>
            <a:endParaRPr lang="en-IN" sz="1400" dirty="0"/>
          </a:p>
          <a:p>
            <a:pPr>
              <a:buFont typeface="+mj-lt"/>
              <a:buAutoNum type="arabicPeriod"/>
            </a:pPr>
            <a:r>
              <a:rPr lang="en-US" sz="1400" dirty="0"/>
              <a:t>Kim HJ, Lee DH, Xirouchakis P, Züst R. Disassembly scheduling with multiple product types. Annals of CIRP 2003; 52/1:403–6.</a:t>
            </a:r>
            <a:endParaRPr lang="en-IN" sz="1400" dirty="0"/>
          </a:p>
          <a:p>
            <a:pPr>
              <a:buFont typeface="+mj-lt"/>
              <a:buAutoNum type="arabicPeriod"/>
            </a:pPr>
            <a:r>
              <a:rPr lang="en-US" sz="1400" dirty="0"/>
              <a:t>Hentschel C, Seliger G, Zussman E. Grouping of used products for cellular recycling systems. Annals of the CIRP 1995; 41/1:11–4.</a:t>
            </a:r>
            <a:endParaRPr lang="en-IN" sz="1400" dirty="0"/>
          </a:p>
          <a:p>
            <a:pPr>
              <a:buFont typeface="+mj-lt"/>
              <a:buAutoNum type="arabicPeriod"/>
            </a:pPr>
            <a:r>
              <a:rPr lang="en-US" sz="1400" i="1" dirty="0"/>
              <a:t>Meade L M, Sarkis J. Strategic analysis of logistics and supply chain management systems using the analytic network process. Logistics and Transportation Review 1998; 34(2): 201–15</a:t>
            </a:r>
            <a:r>
              <a:rPr lang="en-US" sz="1400" i="1" dirty="0" smtClean="0"/>
              <a:t>.</a:t>
            </a:r>
            <a:endParaRPr lang="en-IN" sz="1400" dirty="0"/>
          </a:p>
        </p:txBody>
      </p:sp>
      <p:sp>
        <p:nvSpPr>
          <p:cNvPr id="3" name="Footer Placeholder 2"/>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27979406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C00000"/>
                </a:solidFill>
              </a:rPr>
              <a:t>CONTINUE..</a:t>
            </a:r>
            <a:endParaRPr lang="en-IN" b="1" dirty="0">
              <a:solidFill>
                <a:srgbClr val="C00000"/>
              </a:solidFill>
            </a:endParaRPr>
          </a:p>
        </p:txBody>
      </p:sp>
      <p:sp>
        <p:nvSpPr>
          <p:cNvPr id="3" name="Content Placeholder 2"/>
          <p:cNvSpPr>
            <a:spLocks noGrp="1"/>
          </p:cNvSpPr>
          <p:nvPr>
            <p:ph idx="1"/>
          </p:nvPr>
        </p:nvSpPr>
        <p:spPr>
          <a:xfrm>
            <a:off x="457200" y="1196752"/>
            <a:ext cx="8229600" cy="5112568"/>
          </a:xfrm>
        </p:spPr>
        <p:txBody>
          <a:bodyPr>
            <a:normAutofit lnSpcReduction="10000"/>
          </a:bodyPr>
          <a:lstStyle/>
          <a:p>
            <a:pPr marL="0" lvl="0" indent="0">
              <a:buNone/>
            </a:pPr>
            <a:r>
              <a:rPr lang="en-US" sz="1400" i="1" dirty="0" smtClean="0">
                <a:solidFill>
                  <a:prstClr val="black"/>
                </a:solidFill>
              </a:rPr>
              <a:t>14. </a:t>
            </a:r>
            <a:r>
              <a:rPr lang="en-US" sz="1400" i="1" dirty="0" err="1" smtClean="0">
                <a:solidFill>
                  <a:prstClr val="black"/>
                </a:solidFill>
              </a:rPr>
              <a:t>Saaty</a:t>
            </a:r>
            <a:r>
              <a:rPr lang="en-US" sz="1400" i="1" dirty="0" smtClean="0">
                <a:solidFill>
                  <a:prstClr val="black"/>
                </a:solidFill>
              </a:rPr>
              <a:t> </a:t>
            </a:r>
            <a:r>
              <a:rPr lang="en-US" sz="1400" i="1" dirty="0">
                <a:solidFill>
                  <a:prstClr val="black"/>
                </a:solidFill>
              </a:rPr>
              <a:t>TL. The analytic hierarchy process. New York, NY: McGraw-Hill; 1980.</a:t>
            </a:r>
            <a:endParaRPr lang="en-IN" sz="1400" dirty="0">
              <a:solidFill>
                <a:prstClr val="black"/>
              </a:solidFill>
            </a:endParaRPr>
          </a:p>
          <a:p>
            <a:pPr marL="0" lvl="0" indent="0">
              <a:buNone/>
            </a:pPr>
            <a:r>
              <a:rPr lang="en-US" sz="1400" i="1" dirty="0" smtClean="0">
                <a:solidFill>
                  <a:prstClr val="black"/>
                </a:solidFill>
              </a:rPr>
              <a:t>15. </a:t>
            </a:r>
            <a:r>
              <a:rPr lang="en-US" sz="1400" i="1" dirty="0" err="1" smtClean="0">
                <a:solidFill>
                  <a:prstClr val="black"/>
                </a:solidFill>
              </a:rPr>
              <a:t>Saaty</a:t>
            </a:r>
            <a:r>
              <a:rPr lang="en-US" sz="1400" i="1" dirty="0" smtClean="0">
                <a:solidFill>
                  <a:prstClr val="black"/>
                </a:solidFill>
              </a:rPr>
              <a:t> </a:t>
            </a:r>
            <a:r>
              <a:rPr lang="en-US" sz="1400" i="1" dirty="0">
                <a:solidFill>
                  <a:prstClr val="black"/>
                </a:solidFill>
              </a:rPr>
              <a:t>TL. Decision making with dependence and feedback: the analytic network process. Pittsburgh, PA: RWS Publications; 1996.</a:t>
            </a:r>
            <a:endParaRPr lang="en-IN" sz="1400" dirty="0">
              <a:solidFill>
                <a:prstClr val="black"/>
              </a:solidFill>
            </a:endParaRPr>
          </a:p>
          <a:p>
            <a:pPr marL="0" lvl="0" indent="0">
              <a:buNone/>
            </a:pPr>
            <a:r>
              <a:rPr lang="en-US" sz="1400" i="1" dirty="0" smtClean="0">
                <a:solidFill>
                  <a:prstClr val="black"/>
                </a:solidFill>
              </a:rPr>
              <a:t>16. </a:t>
            </a:r>
            <a:r>
              <a:rPr lang="en-US" sz="1400" i="1" dirty="0" err="1" smtClean="0">
                <a:solidFill>
                  <a:prstClr val="black"/>
                </a:solidFill>
              </a:rPr>
              <a:t>Sarkis</a:t>
            </a:r>
            <a:r>
              <a:rPr lang="en-US" sz="1400" i="1" dirty="0" smtClean="0">
                <a:solidFill>
                  <a:prstClr val="black"/>
                </a:solidFill>
              </a:rPr>
              <a:t> </a:t>
            </a:r>
            <a:r>
              <a:rPr lang="en-US" sz="1400" i="1" dirty="0">
                <a:solidFill>
                  <a:prstClr val="black"/>
                </a:solidFill>
              </a:rPr>
              <a:t>J. Evaluating environmentally conscious business practices. European Journal of Operational Research 1998; </a:t>
            </a:r>
            <a:r>
              <a:rPr lang="en-US" sz="1400" i="1" dirty="0" smtClean="0">
                <a:solidFill>
                  <a:prstClr val="black"/>
                </a:solidFill>
              </a:rPr>
              <a:t>107:159–74.</a:t>
            </a:r>
            <a:endParaRPr lang="en-IN" sz="1400" dirty="0" smtClean="0">
              <a:solidFill>
                <a:prstClr val="black"/>
              </a:solidFill>
            </a:endParaRPr>
          </a:p>
          <a:p>
            <a:pPr marL="0" lvl="0" indent="0">
              <a:buNone/>
            </a:pPr>
            <a:r>
              <a:rPr lang="en-IN" sz="1400" dirty="0" smtClean="0">
                <a:solidFill>
                  <a:prstClr val="black"/>
                </a:solidFill>
              </a:rPr>
              <a:t>17. </a:t>
            </a:r>
            <a:r>
              <a:rPr lang="en-US" sz="1400" dirty="0" err="1" smtClean="0">
                <a:solidFill>
                  <a:prstClr val="black"/>
                </a:solidFill>
              </a:rPr>
              <a:t>Sarkis</a:t>
            </a:r>
            <a:r>
              <a:rPr lang="en-US" sz="1400" dirty="0" smtClean="0">
                <a:solidFill>
                  <a:prstClr val="black"/>
                </a:solidFill>
              </a:rPr>
              <a:t> </a:t>
            </a:r>
            <a:r>
              <a:rPr lang="en-US" sz="1400" dirty="0">
                <a:solidFill>
                  <a:prstClr val="black"/>
                </a:solidFill>
              </a:rPr>
              <a:t>J. Manufacturing strategy and environmental consciousness. Technovation 1995; 15(2):79–97.</a:t>
            </a:r>
            <a:endParaRPr lang="en-IN" sz="1400" dirty="0">
              <a:solidFill>
                <a:prstClr val="black"/>
              </a:solidFill>
            </a:endParaRPr>
          </a:p>
          <a:p>
            <a:pPr marL="0" lvl="0" indent="0">
              <a:buNone/>
            </a:pPr>
            <a:r>
              <a:rPr lang="en-US" sz="1400" i="1" dirty="0" smtClean="0">
                <a:solidFill>
                  <a:prstClr val="black"/>
                </a:solidFill>
              </a:rPr>
              <a:t>18. Thompson </a:t>
            </a:r>
            <a:r>
              <a:rPr lang="en-US" sz="1400" i="1" dirty="0">
                <a:solidFill>
                  <a:prstClr val="black"/>
                </a:solidFill>
              </a:rPr>
              <a:t>TJ. An analysis of third party logistics and implications for USAF logistics. Unpublished Masters Thesis, Air Force Institute of Technology/GTM/LAL/96S-15, September, Wright-Patterson Air Force Base, Ohio, 1996, submitted.</a:t>
            </a:r>
            <a:endParaRPr lang="en-IN" sz="1400" dirty="0">
              <a:solidFill>
                <a:prstClr val="black"/>
              </a:solidFill>
            </a:endParaRPr>
          </a:p>
          <a:p>
            <a:pPr marL="0" lvl="0" indent="0">
              <a:buNone/>
            </a:pPr>
            <a:r>
              <a:rPr lang="en-US" sz="1400" i="1" dirty="0" smtClean="0">
                <a:solidFill>
                  <a:prstClr val="black"/>
                </a:solidFill>
              </a:rPr>
              <a:t>19. Thomas </a:t>
            </a:r>
            <a:r>
              <a:rPr lang="en-US" sz="1400" i="1" dirty="0">
                <a:solidFill>
                  <a:prstClr val="black"/>
                </a:solidFill>
              </a:rPr>
              <a:t>L. Saaty, the Analytic Hierarchy Process, RWS Publications, Pittsburg, 1990, pp. 184–192.</a:t>
            </a:r>
            <a:endParaRPr lang="en-IN" sz="1400" dirty="0">
              <a:solidFill>
                <a:prstClr val="black"/>
              </a:solidFill>
            </a:endParaRPr>
          </a:p>
          <a:p>
            <a:pPr marL="0" lvl="0" indent="0">
              <a:buNone/>
            </a:pPr>
            <a:r>
              <a:rPr lang="en-US" sz="1400" i="1" dirty="0" smtClean="0">
                <a:solidFill>
                  <a:prstClr val="black"/>
                </a:solidFill>
              </a:rPr>
              <a:t>20. Thomas </a:t>
            </a:r>
            <a:r>
              <a:rPr lang="en-US" sz="1400" i="1" dirty="0">
                <a:solidFill>
                  <a:prstClr val="black"/>
                </a:solidFill>
              </a:rPr>
              <a:t>L. Saaty. Fundamentals of the Analytic Network Process. ISAHP Japan, 1999, pp. 12–14. </a:t>
            </a:r>
            <a:endParaRPr lang="en-IN" sz="1400" dirty="0">
              <a:solidFill>
                <a:prstClr val="black"/>
              </a:solidFill>
            </a:endParaRPr>
          </a:p>
          <a:p>
            <a:pPr marL="0" lvl="0" indent="0">
              <a:buNone/>
            </a:pPr>
            <a:r>
              <a:rPr lang="en-US" sz="1400" i="1" dirty="0" smtClean="0">
                <a:solidFill>
                  <a:prstClr val="black"/>
                </a:solidFill>
              </a:rPr>
              <a:t>21. </a:t>
            </a:r>
            <a:r>
              <a:rPr lang="en-US" sz="1400" i="1" dirty="0" err="1" smtClean="0">
                <a:solidFill>
                  <a:prstClr val="black"/>
                </a:solidFill>
              </a:rPr>
              <a:t>Saaty</a:t>
            </a:r>
            <a:r>
              <a:rPr lang="en-US" sz="1400" i="1" dirty="0" smtClean="0">
                <a:solidFill>
                  <a:prstClr val="black"/>
                </a:solidFill>
              </a:rPr>
              <a:t> </a:t>
            </a:r>
            <a:r>
              <a:rPr lang="en-US" sz="1400" i="1" dirty="0">
                <a:solidFill>
                  <a:prstClr val="black"/>
                </a:solidFill>
              </a:rPr>
              <a:t>L. Thomas, Niemira P. Michael, An analytical network process model for financial-crisis forecasting, Int. J. Forecasting 20(2004) 573–587.</a:t>
            </a:r>
            <a:endParaRPr lang="en-IN" sz="1400" dirty="0">
              <a:solidFill>
                <a:prstClr val="black"/>
              </a:solidFill>
            </a:endParaRPr>
          </a:p>
          <a:p>
            <a:pPr marL="0" lvl="0" indent="0">
              <a:buNone/>
            </a:pPr>
            <a:r>
              <a:rPr lang="en-US" sz="1400" i="1" dirty="0" smtClean="0">
                <a:solidFill>
                  <a:prstClr val="black"/>
                </a:solidFill>
              </a:rPr>
              <a:t>22. </a:t>
            </a:r>
            <a:r>
              <a:rPr lang="en-US" sz="1400" i="1" dirty="0" err="1" smtClean="0">
                <a:solidFill>
                  <a:prstClr val="black"/>
                </a:solidFill>
              </a:rPr>
              <a:t>Saaty</a:t>
            </a:r>
            <a:r>
              <a:rPr lang="en-US" sz="1400" i="1" dirty="0" smtClean="0">
                <a:solidFill>
                  <a:prstClr val="black"/>
                </a:solidFill>
              </a:rPr>
              <a:t> </a:t>
            </a:r>
            <a:r>
              <a:rPr lang="en-US" sz="1400" i="1" dirty="0">
                <a:solidFill>
                  <a:prstClr val="black"/>
                </a:solidFill>
              </a:rPr>
              <a:t>TL. Theory and applications of the analytic network process: decision making with benefits, opportunities, costs, and risks. USA: RWS Publications; 2005.</a:t>
            </a:r>
            <a:endParaRPr lang="en-IN" sz="1400" dirty="0">
              <a:solidFill>
                <a:prstClr val="black"/>
              </a:solidFill>
            </a:endParaRPr>
          </a:p>
          <a:p>
            <a:pPr marL="0" lvl="0" indent="0">
              <a:buNone/>
            </a:pPr>
            <a:r>
              <a:rPr lang="en-IN" sz="1400" dirty="0" smtClean="0">
                <a:solidFill>
                  <a:prstClr val="black"/>
                </a:solidFill>
              </a:rPr>
              <a:t>23. V</a:t>
            </a:r>
            <a:r>
              <a:rPr lang="en-IN" sz="1400" dirty="0">
                <a:solidFill>
                  <a:prstClr val="black"/>
                </a:solidFill>
              </a:rPr>
              <a:t>. Ravi, Ravi Shankar, M.K. Tiwari (2005). Analyzing alternatives in reverse logistics for end-of-life computers: ANP and balanced scorecard approach” Computers &amp; Industrial Engineering 48 (2005) 327–356</a:t>
            </a:r>
          </a:p>
          <a:p>
            <a:pPr marL="0" lvl="0" indent="0">
              <a:buNone/>
            </a:pPr>
            <a:r>
              <a:rPr lang="en-US" sz="1400" dirty="0" smtClean="0">
                <a:solidFill>
                  <a:prstClr val="black"/>
                </a:solidFill>
              </a:rPr>
              <a:t>24. </a:t>
            </a:r>
            <a:r>
              <a:rPr lang="en-US" sz="1400" dirty="0" err="1" smtClean="0">
                <a:solidFill>
                  <a:prstClr val="black"/>
                </a:solidFill>
              </a:rPr>
              <a:t>Gopal</a:t>
            </a:r>
            <a:r>
              <a:rPr lang="en-US" sz="1400" dirty="0" smtClean="0">
                <a:solidFill>
                  <a:prstClr val="black"/>
                </a:solidFill>
              </a:rPr>
              <a:t> </a:t>
            </a:r>
            <a:r>
              <a:rPr lang="en-US" sz="1400" dirty="0">
                <a:solidFill>
                  <a:prstClr val="black"/>
                </a:solidFill>
              </a:rPr>
              <a:t>Agarwal and Lokesh Vijayvargy (2012) Green Supplier Assessment in Environmentally Responsive Supply Chains through Analytical Network Process, proceedings of International multi-conference for engineers &amp; computer scientists, Volume II, March 12-14, 2012, Hongkong.</a:t>
            </a:r>
            <a:endParaRPr lang="en-IN" sz="1400" dirty="0">
              <a:solidFill>
                <a:prstClr val="black"/>
              </a:solidFill>
            </a:endParaRPr>
          </a:p>
          <a:p>
            <a:pPr marL="0" lvl="0" indent="0">
              <a:buNone/>
              <a:defRPr/>
            </a:pPr>
            <a:r>
              <a:rPr lang="en-US" sz="1400" dirty="0" smtClean="0">
                <a:solidFill>
                  <a:prstClr val="black"/>
                </a:solidFill>
              </a:rPr>
              <a:t>25. </a:t>
            </a:r>
            <a:r>
              <a:rPr lang="en-US" sz="1400" dirty="0" err="1" smtClean="0">
                <a:solidFill>
                  <a:prstClr val="black"/>
                </a:solidFill>
              </a:rPr>
              <a:t>Amini</a:t>
            </a:r>
            <a:r>
              <a:rPr lang="en-US" sz="1400" dirty="0" smtClean="0">
                <a:solidFill>
                  <a:prstClr val="black"/>
                </a:solidFill>
              </a:rPr>
              <a:t> </a:t>
            </a:r>
            <a:r>
              <a:rPr lang="en-US" sz="1400" dirty="0">
                <a:solidFill>
                  <a:prstClr val="black"/>
                </a:solidFill>
              </a:rPr>
              <a:t>M, Retzalff-Roberts D, Bienstock C., 2005. Designing a reverse logistics operation for short cycle time repair services. </a:t>
            </a:r>
            <a:r>
              <a:rPr lang="en-US" sz="1400" i="1" dirty="0">
                <a:solidFill>
                  <a:prstClr val="black"/>
                </a:solidFill>
              </a:rPr>
              <a:t>International Journal of Production Economics.</a:t>
            </a:r>
            <a:r>
              <a:rPr lang="en-US" sz="1400" dirty="0">
                <a:solidFill>
                  <a:prstClr val="black"/>
                </a:solidFill>
              </a:rPr>
              <a:t> 96:367–80.</a:t>
            </a:r>
            <a:endParaRPr lang="en-IN" sz="1400" dirty="0">
              <a:solidFill>
                <a:prstClr val="black"/>
              </a:solidFill>
            </a:endParaRPr>
          </a:p>
          <a:p>
            <a:endParaRPr lang="en-IN" dirty="0"/>
          </a:p>
        </p:txBody>
      </p:sp>
      <p:sp>
        <p:nvSpPr>
          <p:cNvPr id="5" name="Footer Placeholder 4"/>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30845499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Content Placeholder 2"/>
          <p:cNvSpPr>
            <a:spLocks noGrp="1"/>
          </p:cNvSpPr>
          <p:nvPr>
            <p:ph idx="1"/>
          </p:nvPr>
        </p:nvSpPr>
        <p:spPr>
          <a:xfrm>
            <a:off x="611560" y="908720"/>
            <a:ext cx="7772400" cy="4114800"/>
          </a:xfrm>
        </p:spPr>
        <p:txBody>
          <a:bodyPr/>
          <a:lstStyle/>
          <a:p>
            <a:pPr eaLnBrk="1" hangingPunct="1">
              <a:buFont typeface="Wingdings" pitchFamily="2" charset="2"/>
              <a:buNone/>
            </a:pPr>
            <a:endParaRPr lang="en-US" dirty="0" smtClean="0"/>
          </a:p>
          <a:p>
            <a:pPr eaLnBrk="1" hangingPunct="1">
              <a:buFont typeface="Wingdings" pitchFamily="2" charset="2"/>
              <a:buNone/>
            </a:pPr>
            <a:endParaRPr lang="en-US" dirty="0" smtClean="0"/>
          </a:p>
          <a:p>
            <a:pPr algn="ctr" eaLnBrk="1" hangingPunct="1">
              <a:buFont typeface="Wingdings" pitchFamily="2" charset="2"/>
              <a:buNone/>
            </a:pPr>
            <a:r>
              <a:rPr lang="en-US" sz="11500" dirty="0" smtClean="0">
                <a:solidFill>
                  <a:srgbClr val="FF0000"/>
                </a:solidFill>
                <a:latin typeface="Comic Sans MS" pitchFamily="66" charset="0"/>
              </a:rPr>
              <a:t>Thanks!</a:t>
            </a:r>
          </a:p>
        </p:txBody>
      </p:sp>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3258315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11561" y="214313"/>
            <a:ext cx="7632848" cy="1233487"/>
          </a:xfrm>
        </p:spPr>
        <p:txBody>
          <a:bodyPr>
            <a:normAutofit/>
          </a:bodyPr>
          <a:lstStyle/>
          <a:p>
            <a:pPr eaLnBrk="1" hangingPunct="1"/>
            <a:r>
              <a:rPr lang="en-US" sz="3600" b="1" dirty="0" smtClean="0">
                <a:solidFill>
                  <a:srgbClr val="C00000"/>
                </a:solidFill>
                <a:latin typeface="Times New Roman" pitchFamily="18" charset="0"/>
                <a:cs typeface="Times New Roman" pitchFamily="18" charset="0"/>
              </a:rPr>
              <a:t>OUTLINES OF PRESENTATION</a:t>
            </a:r>
            <a:endParaRPr lang="en-US" sz="3600" b="1" dirty="0" smtClean="0">
              <a:solidFill>
                <a:srgbClr val="C00000"/>
              </a:solidFill>
            </a:endParaRPr>
          </a:p>
        </p:txBody>
      </p:sp>
      <p:sp>
        <p:nvSpPr>
          <p:cNvPr id="9219" name="Rectangle 3"/>
          <p:cNvSpPr>
            <a:spLocks noGrp="1" noChangeArrowheads="1"/>
          </p:cNvSpPr>
          <p:nvPr>
            <p:ph idx="1"/>
          </p:nvPr>
        </p:nvSpPr>
        <p:spPr>
          <a:xfrm>
            <a:off x="762000" y="1412776"/>
            <a:ext cx="8193088" cy="4464496"/>
          </a:xfrm>
        </p:spPr>
        <p:txBody>
          <a:bodyPr>
            <a:normAutofit lnSpcReduction="10000"/>
          </a:bodyPr>
          <a:lstStyle/>
          <a:p>
            <a:pPr eaLnBrk="1" hangingPunct="1"/>
            <a:r>
              <a:rPr lang="en-US" sz="2800" dirty="0" smtClean="0">
                <a:solidFill>
                  <a:srgbClr val="002060"/>
                </a:solidFill>
                <a:cs typeface="Times New Roman" pitchFamily="18" charset="0"/>
              </a:rPr>
              <a:t>Introduction</a:t>
            </a:r>
          </a:p>
          <a:p>
            <a:pPr lvl="0"/>
            <a:r>
              <a:rPr lang="en-IN" sz="2800" dirty="0">
                <a:solidFill>
                  <a:srgbClr val="002060"/>
                </a:solidFill>
              </a:rPr>
              <a:t>Issues in </a:t>
            </a:r>
            <a:r>
              <a:rPr lang="en-US" sz="2800" dirty="0">
                <a:solidFill>
                  <a:srgbClr val="002060"/>
                </a:solidFill>
              </a:rPr>
              <a:t>mobile phone remanufacturing</a:t>
            </a:r>
            <a:endParaRPr lang="en-IN" sz="2800" dirty="0">
              <a:solidFill>
                <a:srgbClr val="002060"/>
              </a:solidFill>
            </a:endParaRPr>
          </a:p>
          <a:p>
            <a:pPr lvl="0"/>
            <a:r>
              <a:rPr lang="en-US" sz="2800" dirty="0">
                <a:solidFill>
                  <a:srgbClr val="002060"/>
                </a:solidFill>
              </a:rPr>
              <a:t>Mobile phone remanufacturing process chain</a:t>
            </a:r>
            <a:endParaRPr lang="en-IN" sz="2800" dirty="0">
              <a:solidFill>
                <a:srgbClr val="002060"/>
              </a:solidFill>
            </a:endParaRPr>
          </a:p>
          <a:p>
            <a:pPr lvl="0"/>
            <a:r>
              <a:rPr lang="en-US" sz="2800" dirty="0">
                <a:solidFill>
                  <a:srgbClr val="002060"/>
                </a:solidFill>
              </a:rPr>
              <a:t>Reverse logistics </a:t>
            </a:r>
            <a:endParaRPr lang="en-IN" sz="2800" dirty="0">
              <a:solidFill>
                <a:srgbClr val="002060"/>
              </a:solidFill>
            </a:endParaRPr>
          </a:p>
          <a:p>
            <a:pPr lvl="0"/>
            <a:r>
              <a:rPr lang="en-US" sz="2800" dirty="0">
                <a:solidFill>
                  <a:srgbClr val="002060"/>
                </a:solidFill>
              </a:rPr>
              <a:t>The decision </a:t>
            </a:r>
            <a:r>
              <a:rPr lang="en-US" sz="2800" dirty="0" smtClean="0">
                <a:solidFill>
                  <a:srgbClr val="002060"/>
                </a:solidFill>
              </a:rPr>
              <a:t>environment</a:t>
            </a:r>
          </a:p>
          <a:p>
            <a:pPr lvl="0"/>
            <a:r>
              <a:rPr lang="en-IN" sz="2800" dirty="0">
                <a:solidFill>
                  <a:srgbClr val="002060"/>
                </a:solidFill>
              </a:rPr>
              <a:t>Application of ANP </a:t>
            </a:r>
            <a:r>
              <a:rPr lang="en-IN" sz="2800" dirty="0" smtClean="0">
                <a:solidFill>
                  <a:srgbClr val="002060"/>
                </a:solidFill>
              </a:rPr>
              <a:t>Methodology</a:t>
            </a:r>
          </a:p>
          <a:p>
            <a:pPr lvl="0"/>
            <a:r>
              <a:rPr lang="en-IN" sz="2800" dirty="0" smtClean="0">
                <a:solidFill>
                  <a:srgbClr val="002060"/>
                </a:solidFill>
              </a:rPr>
              <a:t>Balance Score Card</a:t>
            </a:r>
          </a:p>
          <a:p>
            <a:r>
              <a:rPr lang="en-IN" sz="2800" dirty="0">
                <a:solidFill>
                  <a:srgbClr val="002060"/>
                </a:solidFill>
              </a:rPr>
              <a:t>Discussion and managerial implications</a:t>
            </a:r>
          </a:p>
          <a:p>
            <a:r>
              <a:rPr lang="en-IN" sz="2800" dirty="0">
                <a:solidFill>
                  <a:srgbClr val="002060"/>
                </a:solidFill>
              </a:rPr>
              <a:t>Conclusions</a:t>
            </a:r>
          </a:p>
          <a:p>
            <a:pPr lvl="0"/>
            <a:endParaRPr lang="en-IN" sz="2400" dirty="0"/>
          </a:p>
          <a:p>
            <a:pPr eaLnBrk="1" hangingPunct="1"/>
            <a:endParaRPr lang="en-US" sz="2400" b="1" dirty="0" smtClean="0">
              <a:latin typeface="Times New Roman" pitchFamily="18" charset="0"/>
              <a:cs typeface="Times New Roman" pitchFamily="18" charset="0"/>
            </a:endParaRPr>
          </a:p>
          <a:p>
            <a:pPr eaLnBrk="1" hangingPunct="1">
              <a:buFont typeface="Wingdings" pitchFamily="2" charset="2"/>
              <a:buChar char="Ø"/>
            </a:pPr>
            <a:endParaRPr lang="en-US" sz="1800" dirty="0" smtClean="0">
              <a:solidFill>
                <a:srgbClr val="002060"/>
              </a:solidFill>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dirty="0" smtClean="0"/>
              <a:t>Recycling Expo-2015, Barcelona, SPAIN</a:t>
            </a:r>
            <a:endParaRPr lang="en-IN" dirty="0"/>
          </a:p>
        </p:txBody>
      </p:sp>
    </p:spTree>
    <p:extLst>
      <p:ext uri="{BB962C8B-B14F-4D97-AF65-F5344CB8AC3E}">
        <p14:creationId xmlns:p14="http://schemas.microsoft.com/office/powerpoint/2010/main" xmlns="" val="2083328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228600"/>
            <a:ext cx="8458200" cy="1328192"/>
          </a:xfrm>
        </p:spPr>
        <p:txBody>
          <a:bodyPr/>
          <a:lstStyle/>
          <a:p>
            <a:pPr algn="ctr" eaLnBrk="1" hangingPunct="1"/>
            <a:r>
              <a:rPr lang="en-US" sz="3600" b="1" dirty="0" smtClean="0">
                <a:solidFill>
                  <a:srgbClr val="C00000"/>
                </a:solidFill>
              </a:rPr>
              <a:t>REVERSE SUPPLY CHAIN MANAGEMENT</a:t>
            </a:r>
          </a:p>
        </p:txBody>
      </p:sp>
      <p:sp>
        <p:nvSpPr>
          <p:cNvPr id="11267" name="Rectangle 3"/>
          <p:cNvSpPr>
            <a:spLocks noGrp="1" noChangeArrowheads="1"/>
          </p:cNvSpPr>
          <p:nvPr>
            <p:ph idx="1"/>
          </p:nvPr>
        </p:nvSpPr>
        <p:spPr/>
        <p:txBody>
          <a:bodyPr>
            <a:normAutofit/>
          </a:bodyPr>
          <a:lstStyle/>
          <a:p>
            <a:pPr marL="0" indent="0" algn="just" eaLnBrk="1" hangingPunct="1">
              <a:buNone/>
            </a:pPr>
            <a:r>
              <a:rPr lang="en-US" sz="4000" dirty="0" smtClean="0"/>
              <a:t>Reverse supply chain management (RSCM) is defined as the effective and efficient management of the series of activities required to retrieve a product from a customer and either dispose of it or recover value. </a:t>
            </a:r>
          </a:p>
        </p:txBody>
      </p:sp>
      <p:sp>
        <p:nvSpPr>
          <p:cNvPr id="2" name="Footer Placeholder 1"/>
          <p:cNvSpPr>
            <a:spLocks noGrp="1"/>
          </p:cNvSpPr>
          <p:nvPr>
            <p:ph type="ftr" sz="quarter" idx="11"/>
          </p:nvPr>
        </p:nvSpPr>
        <p:spPr/>
        <p:txBody>
          <a:bodyPr/>
          <a:lstStyle/>
          <a:p>
            <a:r>
              <a:rPr lang="en-IN" smtClean="0"/>
              <a:t>Recycling Expo-2015, Barcelona, SPAIN</a:t>
            </a:r>
            <a:endParaRPr lang="en-IN" dirty="0"/>
          </a:p>
        </p:txBody>
      </p:sp>
    </p:spTree>
    <p:extLst>
      <p:ext uri="{BB962C8B-B14F-4D97-AF65-F5344CB8AC3E}">
        <p14:creationId xmlns:p14="http://schemas.microsoft.com/office/powerpoint/2010/main" xmlns="" val="2510914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5138" name="Rectangle 2"/>
          <p:cNvSpPr>
            <a:spLocks noGrp="1" noChangeArrowheads="1"/>
          </p:cNvSpPr>
          <p:nvPr>
            <p:ph type="title" idx="4294967295"/>
          </p:nvPr>
        </p:nvSpPr>
        <p:spPr>
          <a:xfrm>
            <a:off x="611560" y="274638"/>
            <a:ext cx="7618040" cy="1143000"/>
          </a:xfrm>
        </p:spPr>
        <p:txBody>
          <a:bodyPr lIns="92075" tIns="46038" rIns="92075" bIns="46038" anchor="ctr">
            <a:normAutofit/>
          </a:bodyPr>
          <a:lstStyle/>
          <a:p>
            <a:pPr eaLnBrk="1" hangingPunct="1"/>
            <a:r>
              <a:rPr lang="en-US" sz="4800" dirty="0" smtClean="0">
                <a:solidFill>
                  <a:srgbClr val="C00000"/>
                </a:solidFill>
              </a:rPr>
              <a:t>REVERSE LOGISTICS</a:t>
            </a:r>
          </a:p>
        </p:txBody>
      </p:sp>
      <p:sp>
        <p:nvSpPr>
          <p:cNvPr id="475139" name="Rectangle 3"/>
          <p:cNvSpPr>
            <a:spLocks noGrp="1" noChangeArrowheads="1"/>
          </p:cNvSpPr>
          <p:nvPr>
            <p:ph type="body" sz="half" idx="4294967295"/>
          </p:nvPr>
        </p:nvSpPr>
        <p:spPr>
          <a:xfrm>
            <a:off x="4773156" y="1477962"/>
            <a:ext cx="3694112" cy="5105400"/>
          </a:xfrm>
        </p:spPr>
        <p:txBody>
          <a:bodyPr lIns="92075" tIns="46038" rIns="92075" bIns="46038"/>
          <a:lstStyle/>
          <a:p>
            <a:pPr eaLnBrk="1" hangingPunct="1"/>
            <a:endParaRPr lang="en-US" sz="1800" smtClean="0">
              <a:latin typeface="Arial" pitchFamily="34" charset="0"/>
            </a:endParaRPr>
          </a:p>
          <a:p>
            <a:pPr eaLnBrk="1" hangingPunct="1"/>
            <a:r>
              <a:rPr lang="en-US" sz="1800" smtClean="0">
                <a:solidFill>
                  <a:schemeClr val="folHlink"/>
                </a:solidFill>
                <a:latin typeface="Arial" pitchFamily="34" charset="0"/>
              </a:rPr>
              <a:t>Management of reduction and disposal</a:t>
            </a:r>
          </a:p>
          <a:p>
            <a:pPr eaLnBrk="1" hangingPunct="1"/>
            <a:r>
              <a:rPr lang="en-US" sz="1800" smtClean="0">
                <a:solidFill>
                  <a:schemeClr val="folHlink"/>
                </a:solidFill>
                <a:latin typeface="Arial" pitchFamily="34" charset="0"/>
              </a:rPr>
              <a:t>Reverse distribution</a:t>
            </a:r>
          </a:p>
          <a:p>
            <a:pPr lvl="1" eaLnBrk="1" hangingPunct="1"/>
            <a:r>
              <a:rPr lang="en-US" sz="1800" smtClean="0">
                <a:latin typeface="Arial" pitchFamily="34" charset="0"/>
              </a:rPr>
              <a:t>Collection of damaged or unsold products.</a:t>
            </a:r>
          </a:p>
          <a:p>
            <a:pPr lvl="1" eaLnBrk="1" hangingPunct="1"/>
            <a:r>
              <a:rPr lang="en-US" sz="1800" smtClean="0">
                <a:latin typeface="Arial" pitchFamily="34" charset="0"/>
              </a:rPr>
              <a:t>Recycling of used products.</a:t>
            </a:r>
          </a:p>
          <a:p>
            <a:pPr lvl="1" eaLnBrk="1" hangingPunct="1"/>
            <a:r>
              <a:rPr lang="en-US" sz="1800" smtClean="0">
                <a:latin typeface="Arial" pitchFamily="34" charset="0"/>
              </a:rPr>
              <a:t>The manufacturer takes responsibility for delivery as well as take-back.</a:t>
            </a:r>
          </a:p>
          <a:p>
            <a:pPr eaLnBrk="1" hangingPunct="1"/>
            <a:r>
              <a:rPr lang="en-US" sz="1800" smtClean="0">
                <a:solidFill>
                  <a:schemeClr val="folHlink"/>
                </a:solidFill>
                <a:latin typeface="Arial" pitchFamily="34" charset="0"/>
              </a:rPr>
              <a:t>Two reverse channels</a:t>
            </a:r>
          </a:p>
          <a:p>
            <a:pPr lvl="1" eaLnBrk="1" hangingPunct="1"/>
            <a:r>
              <a:rPr lang="en-US" sz="1800" smtClean="0">
                <a:latin typeface="Arial" pitchFamily="34" charset="0"/>
              </a:rPr>
              <a:t>Recycling / reuse (back to the suppliers).</a:t>
            </a:r>
          </a:p>
          <a:p>
            <a:pPr lvl="1" eaLnBrk="1" hangingPunct="1"/>
            <a:r>
              <a:rPr lang="en-US" sz="1800" smtClean="0">
                <a:latin typeface="Arial" pitchFamily="34" charset="0"/>
              </a:rPr>
              <a:t>Disposal (shipment of non-recyclable waste).</a:t>
            </a:r>
          </a:p>
        </p:txBody>
      </p:sp>
      <p:sp>
        <p:nvSpPr>
          <p:cNvPr id="12292" name="Oval 6"/>
          <p:cNvSpPr>
            <a:spLocks noChangeArrowheads="1"/>
          </p:cNvSpPr>
          <p:nvPr/>
        </p:nvSpPr>
        <p:spPr bwMode="auto">
          <a:xfrm>
            <a:off x="1924050" y="5589588"/>
            <a:ext cx="1754188" cy="820737"/>
          </a:xfrm>
          <a:prstGeom prst="ellipse">
            <a:avLst/>
          </a:prstGeom>
          <a:solidFill>
            <a:srgbClr val="0000FF"/>
          </a:solidFill>
          <a:ln w="19050">
            <a:solidFill>
              <a:schemeClr val="tx1"/>
            </a:solidFill>
            <a:round/>
            <a:headEnd/>
            <a:tailEnd/>
          </a:ln>
        </p:spPr>
        <p:txBody>
          <a:bodyPr wrap="none" anchor="ctr"/>
          <a:lstStyle/>
          <a:p>
            <a:pPr algn="ctr"/>
            <a:r>
              <a:rPr lang="en-US" sz="2000">
                <a:latin typeface="Impact" pitchFamily="34" charset="0"/>
              </a:rPr>
              <a:t>Customers</a:t>
            </a:r>
          </a:p>
        </p:txBody>
      </p:sp>
      <p:sp>
        <p:nvSpPr>
          <p:cNvPr id="12293" name="AutoShape 5"/>
          <p:cNvSpPr>
            <a:spLocks noChangeArrowheads="1"/>
          </p:cNvSpPr>
          <p:nvPr/>
        </p:nvSpPr>
        <p:spPr bwMode="auto">
          <a:xfrm>
            <a:off x="2446338" y="1998663"/>
            <a:ext cx="671512" cy="3778250"/>
          </a:xfrm>
          <a:prstGeom prst="downArrow">
            <a:avLst>
              <a:gd name="adj1" fmla="val 50000"/>
              <a:gd name="adj2" fmla="val 140662"/>
            </a:avLst>
          </a:prstGeom>
          <a:solidFill>
            <a:srgbClr val="FF6600"/>
          </a:solidFill>
          <a:ln w="9525">
            <a:solidFill>
              <a:schemeClr val="tx1"/>
            </a:solidFill>
            <a:miter lim="800000"/>
            <a:headEnd/>
            <a:tailEnd/>
          </a:ln>
        </p:spPr>
        <p:txBody>
          <a:bodyPr wrap="none" anchor="ctr"/>
          <a:lstStyle/>
          <a:p>
            <a:endParaRPr lang="en-US">
              <a:latin typeface="Times New Roman" pitchFamily="18" charset="0"/>
            </a:endParaRPr>
          </a:p>
        </p:txBody>
      </p:sp>
      <p:sp>
        <p:nvSpPr>
          <p:cNvPr id="12294" name="Text Box 8"/>
          <p:cNvSpPr txBox="1">
            <a:spLocks noChangeArrowheads="1"/>
          </p:cNvSpPr>
          <p:nvPr/>
        </p:nvSpPr>
        <p:spPr bwMode="auto">
          <a:xfrm rot="-5400000">
            <a:off x="1639094" y="3829844"/>
            <a:ext cx="154781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2000">
                <a:latin typeface="Impact" pitchFamily="34" charset="0"/>
              </a:rPr>
              <a:t>Supply Chain</a:t>
            </a:r>
          </a:p>
        </p:txBody>
      </p:sp>
      <p:sp>
        <p:nvSpPr>
          <p:cNvPr id="12295" name="Oval 9"/>
          <p:cNvSpPr>
            <a:spLocks noChangeArrowheads="1"/>
          </p:cNvSpPr>
          <p:nvPr/>
        </p:nvSpPr>
        <p:spPr bwMode="auto">
          <a:xfrm>
            <a:off x="1935163" y="2057400"/>
            <a:ext cx="1754187" cy="446088"/>
          </a:xfrm>
          <a:prstGeom prst="ellipse">
            <a:avLst/>
          </a:prstGeom>
          <a:solidFill>
            <a:srgbClr val="008000"/>
          </a:solidFill>
          <a:ln w="19050">
            <a:solidFill>
              <a:schemeClr val="tx1"/>
            </a:solidFill>
            <a:round/>
            <a:headEnd/>
            <a:tailEnd/>
          </a:ln>
        </p:spPr>
        <p:txBody>
          <a:bodyPr wrap="none" anchor="ctr"/>
          <a:lstStyle/>
          <a:p>
            <a:pPr algn="ctr"/>
            <a:r>
              <a:rPr lang="en-US" sz="2000">
                <a:latin typeface="Impact" pitchFamily="34" charset="0"/>
              </a:rPr>
              <a:t>Suppliers</a:t>
            </a:r>
          </a:p>
        </p:txBody>
      </p:sp>
      <p:sp>
        <p:nvSpPr>
          <p:cNvPr id="12296" name="AutoShape 10"/>
          <p:cNvSpPr>
            <a:spLocks noChangeArrowheads="1"/>
          </p:cNvSpPr>
          <p:nvPr/>
        </p:nvSpPr>
        <p:spPr bwMode="auto">
          <a:xfrm>
            <a:off x="3090863" y="2603500"/>
            <a:ext cx="373062" cy="2854325"/>
          </a:xfrm>
          <a:prstGeom prst="upArrow">
            <a:avLst>
              <a:gd name="adj1" fmla="val 50000"/>
              <a:gd name="adj2" fmla="val 191277"/>
            </a:avLst>
          </a:prstGeom>
          <a:solidFill>
            <a:srgbClr val="FFFF00"/>
          </a:solidFill>
          <a:ln w="9525">
            <a:solidFill>
              <a:schemeClr val="tx1"/>
            </a:solidFill>
            <a:miter lim="800000"/>
            <a:headEnd/>
            <a:tailEnd/>
          </a:ln>
        </p:spPr>
        <p:txBody>
          <a:bodyPr wrap="none" anchor="ctr"/>
          <a:lstStyle/>
          <a:p>
            <a:endParaRPr lang="en-US">
              <a:latin typeface="Times New Roman" pitchFamily="18" charset="0"/>
            </a:endParaRPr>
          </a:p>
        </p:txBody>
      </p:sp>
      <p:sp>
        <p:nvSpPr>
          <p:cNvPr id="12297" name="Text Box 11"/>
          <p:cNvSpPr txBox="1">
            <a:spLocks noChangeArrowheads="1"/>
          </p:cNvSpPr>
          <p:nvPr/>
        </p:nvSpPr>
        <p:spPr bwMode="auto">
          <a:xfrm rot="-5400000">
            <a:off x="2537619" y="3715544"/>
            <a:ext cx="2058987"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2000">
                <a:latin typeface="Impact" pitchFamily="34" charset="0"/>
              </a:rPr>
              <a:t>Recycling / Reuse</a:t>
            </a:r>
          </a:p>
        </p:txBody>
      </p:sp>
      <p:sp>
        <p:nvSpPr>
          <p:cNvPr id="12298" name="AutoShape 12"/>
          <p:cNvSpPr>
            <a:spLocks noChangeArrowheads="1"/>
          </p:cNvSpPr>
          <p:nvPr/>
        </p:nvSpPr>
        <p:spPr bwMode="auto">
          <a:xfrm rot="2700000">
            <a:off x="3672681" y="5058569"/>
            <a:ext cx="263525" cy="750888"/>
          </a:xfrm>
          <a:prstGeom prst="upArrow">
            <a:avLst>
              <a:gd name="adj1" fmla="val 49398"/>
              <a:gd name="adj2" fmla="val 100600"/>
            </a:avLst>
          </a:prstGeom>
          <a:solidFill>
            <a:srgbClr val="FFFF00"/>
          </a:solidFill>
          <a:ln w="9525">
            <a:solidFill>
              <a:schemeClr val="tx1"/>
            </a:solidFill>
            <a:miter lim="800000"/>
            <a:headEnd/>
            <a:tailEnd/>
          </a:ln>
        </p:spPr>
        <p:txBody>
          <a:bodyPr wrap="none" anchor="ctr"/>
          <a:lstStyle/>
          <a:p>
            <a:endParaRPr lang="en-US">
              <a:latin typeface="Times New Roman" pitchFamily="18" charset="0"/>
            </a:endParaRPr>
          </a:p>
        </p:txBody>
      </p:sp>
      <p:sp>
        <p:nvSpPr>
          <p:cNvPr id="12299" name="Text Box 13"/>
          <p:cNvSpPr txBox="1">
            <a:spLocks noChangeArrowheads="1"/>
          </p:cNvSpPr>
          <p:nvPr/>
        </p:nvSpPr>
        <p:spPr bwMode="auto">
          <a:xfrm>
            <a:off x="3670300" y="4748213"/>
            <a:ext cx="10922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2000">
                <a:latin typeface="Impact" pitchFamily="34" charset="0"/>
              </a:rPr>
              <a:t>Disposal</a:t>
            </a:r>
          </a:p>
        </p:txBody>
      </p:sp>
      <p:sp>
        <p:nvSpPr>
          <p:cNvPr id="2" name="Footer Placeholder 1"/>
          <p:cNvSpPr>
            <a:spLocks noGrp="1"/>
          </p:cNvSpPr>
          <p:nvPr>
            <p:ph type="ftr" sz="quarter" idx="11"/>
          </p:nvPr>
        </p:nvSpPr>
        <p:spPr/>
        <p:txBody>
          <a:bodyPr/>
          <a:lstStyle/>
          <a:p>
            <a:r>
              <a:rPr lang="en-IN" smtClean="0"/>
              <a:t>Recycling Expo-2015, Barcelona, SPAIN</a:t>
            </a:r>
            <a:endParaRPr lang="en-IN" dirty="0"/>
          </a:p>
        </p:txBody>
      </p:sp>
    </p:spTree>
    <p:extLst>
      <p:ext uri="{BB962C8B-B14F-4D97-AF65-F5344CB8AC3E}">
        <p14:creationId xmlns:p14="http://schemas.microsoft.com/office/powerpoint/2010/main" xmlns="" val="2419868892"/>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75138"/>
                                        </p:tgtEl>
                                        <p:attrNameLst>
                                          <p:attrName>style.visibility</p:attrName>
                                        </p:attrNameLst>
                                      </p:cBhvr>
                                      <p:to>
                                        <p:strVal val="visible"/>
                                      </p:to>
                                    </p:set>
                                    <p:anim calcmode="lin" valueType="num">
                                      <p:cBhvr additive="base">
                                        <p:cTn id="7" dur="500" fill="hold"/>
                                        <p:tgtEl>
                                          <p:spTgt spid="475138"/>
                                        </p:tgtEl>
                                        <p:attrNameLst>
                                          <p:attrName>ppt_x</p:attrName>
                                        </p:attrNameLst>
                                      </p:cBhvr>
                                      <p:tavLst>
                                        <p:tav tm="0">
                                          <p:val>
                                            <p:strVal val="1+#ppt_w/2"/>
                                          </p:val>
                                        </p:tav>
                                        <p:tav tm="100000">
                                          <p:val>
                                            <p:strVal val="#ppt_x"/>
                                          </p:val>
                                        </p:tav>
                                      </p:tavLst>
                                    </p:anim>
                                    <p:anim calcmode="lin" valueType="num">
                                      <p:cBhvr additive="base">
                                        <p:cTn id="8" dur="500" fill="hold"/>
                                        <p:tgtEl>
                                          <p:spTgt spid="4751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5139">
                                            <p:txEl>
                                              <p:pRg st="1" end="1"/>
                                            </p:txEl>
                                          </p:spTgt>
                                        </p:tgtEl>
                                        <p:attrNameLst>
                                          <p:attrName>style.visibility</p:attrName>
                                        </p:attrNameLst>
                                      </p:cBhvr>
                                      <p:to>
                                        <p:strVal val="visible"/>
                                      </p:to>
                                    </p:set>
                                    <p:anim calcmode="lin" valueType="num">
                                      <p:cBhvr additive="base">
                                        <p:cTn id="13" dur="500" fill="hold"/>
                                        <p:tgtEl>
                                          <p:spTgt spid="4751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51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5139">
                                            <p:txEl>
                                              <p:pRg st="2" end="2"/>
                                            </p:txEl>
                                          </p:spTgt>
                                        </p:tgtEl>
                                        <p:attrNameLst>
                                          <p:attrName>style.visibility</p:attrName>
                                        </p:attrNameLst>
                                      </p:cBhvr>
                                      <p:to>
                                        <p:strVal val="visible"/>
                                      </p:to>
                                    </p:set>
                                    <p:anim calcmode="lin" valueType="num">
                                      <p:cBhvr additive="base">
                                        <p:cTn id="19" dur="500" fill="hold"/>
                                        <p:tgtEl>
                                          <p:spTgt spid="4751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5139">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475139">
                                            <p:txEl>
                                              <p:pRg st="3" end="3"/>
                                            </p:txEl>
                                          </p:spTgt>
                                        </p:tgtEl>
                                        <p:attrNameLst>
                                          <p:attrName>style.visibility</p:attrName>
                                        </p:attrNameLst>
                                      </p:cBhvr>
                                      <p:to>
                                        <p:strVal val="visible"/>
                                      </p:to>
                                    </p:set>
                                    <p:anim calcmode="lin" valueType="num">
                                      <p:cBhvr additive="base">
                                        <p:cTn id="23" dur="500" fill="hold"/>
                                        <p:tgtEl>
                                          <p:spTgt spid="47513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75139">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75139">
                                            <p:txEl>
                                              <p:pRg st="4" end="4"/>
                                            </p:txEl>
                                          </p:spTgt>
                                        </p:tgtEl>
                                        <p:attrNameLst>
                                          <p:attrName>style.visibility</p:attrName>
                                        </p:attrNameLst>
                                      </p:cBhvr>
                                      <p:to>
                                        <p:strVal val="visible"/>
                                      </p:to>
                                    </p:set>
                                    <p:anim calcmode="lin" valueType="num">
                                      <p:cBhvr additive="base">
                                        <p:cTn id="27" dur="500" fill="hold"/>
                                        <p:tgtEl>
                                          <p:spTgt spid="47513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75139">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75139">
                                            <p:txEl>
                                              <p:pRg st="5" end="5"/>
                                            </p:txEl>
                                          </p:spTgt>
                                        </p:tgtEl>
                                        <p:attrNameLst>
                                          <p:attrName>style.visibility</p:attrName>
                                        </p:attrNameLst>
                                      </p:cBhvr>
                                      <p:to>
                                        <p:strVal val="visible"/>
                                      </p:to>
                                    </p:set>
                                    <p:anim calcmode="lin" valueType="num">
                                      <p:cBhvr additive="base">
                                        <p:cTn id="31" dur="500" fill="hold"/>
                                        <p:tgtEl>
                                          <p:spTgt spid="47513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51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75139">
                                            <p:txEl>
                                              <p:pRg st="6" end="6"/>
                                            </p:txEl>
                                          </p:spTgt>
                                        </p:tgtEl>
                                        <p:attrNameLst>
                                          <p:attrName>style.visibility</p:attrName>
                                        </p:attrNameLst>
                                      </p:cBhvr>
                                      <p:to>
                                        <p:strVal val="visible"/>
                                      </p:to>
                                    </p:set>
                                    <p:anim calcmode="lin" valueType="num">
                                      <p:cBhvr additive="base">
                                        <p:cTn id="37" dur="500" fill="hold"/>
                                        <p:tgtEl>
                                          <p:spTgt spid="47513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75139">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475139">
                                            <p:txEl>
                                              <p:pRg st="7" end="7"/>
                                            </p:txEl>
                                          </p:spTgt>
                                        </p:tgtEl>
                                        <p:attrNameLst>
                                          <p:attrName>style.visibility</p:attrName>
                                        </p:attrNameLst>
                                      </p:cBhvr>
                                      <p:to>
                                        <p:strVal val="visible"/>
                                      </p:to>
                                    </p:set>
                                    <p:anim calcmode="lin" valueType="num">
                                      <p:cBhvr additive="base">
                                        <p:cTn id="41" dur="500" fill="hold"/>
                                        <p:tgtEl>
                                          <p:spTgt spid="475139">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75139">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475139">
                                            <p:txEl>
                                              <p:pRg st="8" end="8"/>
                                            </p:txEl>
                                          </p:spTgt>
                                        </p:tgtEl>
                                        <p:attrNameLst>
                                          <p:attrName>style.visibility</p:attrName>
                                        </p:attrNameLst>
                                      </p:cBhvr>
                                      <p:to>
                                        <p:strVal val="visible"/>
                                      </p:to>
                                    </p:set>
                                    <p:anim calcmode="lin" valueType="num">
                                      <p:cBhvr additive="base">
                                        <p:cTn id="45" dur="500" fill="hold"/>
                                        <p:tgtEl>
                                          <p:spTgt spid="475139">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7513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38" grpId="0" autoUpdateAnimBg="0"/>
      <p:bldP spid="47513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solidFill>
                  <a:srgbClr val="C00000"/>
                </a:solidFill>
              </a:rPr>
              <a:t>REVERSE LOGISTICS</a:t>
            </a:r>
            <a:r>
              <a:rPr lang="en-US" dirty="0" smtClean="0"/>
              <a:t>…………………</a:t>
            </a:r>
          </a:p>
        </p:txBody>
      </p:sp>
      <p:sp>
        <p:nvSpPr>
          <p:cNvPr id="13315" name="Rectangle 3"/>
          <p:cNvSpPr>
            <a:spLocks noGrp="1" noChangeArrowheads="1"/>
          </p:cNvSpPr>
          <p:nvPr>
            <p:ph idx="1"/>
          </p:nvPr>
        </p:nvSpPr>
        <p:spPr/>
        <p:txBody>
          <a:bodyPr>
            <a:normAutofit/>
          </a:bodyPr>
          <a:lstStyle/>
          <a:p>
            <a:pPr algn="just">
              <a:lnSpc>
                <a:spcPct val="90000"/>
              </a:lnSpc>
            </a:pPr>
            <a:r>
              <a:rPr lang="en-US" sz="2800" dirty="0" smtClean="0"/>
              <a:t>A reverse logistics system comprises a series of activities, which form a continuous process to treat return products until they are properly recovered or disposed of. </a:t>
            </a:r>
          </a:p>
          <a:p>
            <a:pPr algn="just">
              <a:lnSpc>
                <a:spcPct val="90000"/>
              </a:lnSpc>
            </a:pPr>
            <a:r>
              <a:rPr lang="en-US" sz="2800" dirty="0" smtClean="0"/>
              <a:t>These activities include </a:t>
            </a:r>
            <a:r>
              <a:rPr lang="en-US" sz="2800" dirty="0" smtClean="0">
                <a:solidFill>
                  <a:schemeClr val="hlink"/>
                </a:solidFill>
              </a:rPr>
              <a:t>collection, cleaning, disassembly, test and sorting, storages, transport, and recovery operations</a:t>
            </a:r>
            <a:r>
              <a:rPr lang="en-US" sz="2800" dirty="0" smtClean="0"/>
              <a:t>. </a:t>
            </a:r>
          </a:p>
          <a:p>
            <a:pPr algn="just">
              <a:lnSpc>
                <a:spcPct val="90000"/>
              </a:lnSpc>
            </a:pPr>
            <a:r>
              <a:rPr lang="en-US" sz="2800" dirty="0" smtClean="0"/>
              <a:t>The latter can also be represented as one or a combination of several main recovery options, like reuse, repair, refurbishing, remanufacturing, cannibalization and recycling[3-5]</a:t>
            </a:r>
          </a:p>
        </p:txBody>
      </p:sp>
      <p:sp>
        <p:nvSpPr>
          <p:cNvPr id="2" name="Footer Placeholder 1"/>
          <p:cNvSpPr>
            <a:spLocks noGrp="1"/>
          </p:cNvSpPr>
          <p:nvPr>
            <p:ph type="ftr" sz="quarter" idx="11"/>
          </p:nvPr>
        </p:nvSpPr>
        <p:spPr/>
        <p:txBody>
          <a:bodyPr/>
          <a:lstStyle/>
          <a:p>
            <a:r>
              <a:rPr lang="en-IN" smtClean="0"/>
              <a:t>Recycling Expo-2015, Barcelona, SPAIN</a:t>
            </a:r>
            <a:endParaRPr lang="en-IN" dirty="0"/>
          </a:p>
        </p:txBody>
      </p:sp>
    </p:spTree>
    <p:extLst>
      <p:ext uri="{BB962C8B-B14F-4D97-AF65-F5344CB8AC3E}">
        <p14:creationId xmlns:p14="http://schemas.microsoft.com/office/powerpoint/2010/main" xmlns="" val="2138377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214313"/>
            <a:ext cx="8077200" cy="1198463"/>
          </a:xfrm>
        </p:spPr>
        <p:txBody>
          <a:bodyPr>
            <a:normAutofit/>
          </a:bodyPr>
          <a:lstStyle/>
          <a:p>
            <a:r>
              <a:rPr lang="en-US" sz="3600" b="1" dirty="0" smtClean="0">
                <a:solidFill>
                  <a:srgbClr val="C00000"/>
                </a:solidFill>
              </a:rPr>
              <a:t>REASONS FOR RETURNING USED PRODUCTS </a:t>
            </a:r>
          </a:p>
        </p:txBody>
      </p:sp>
      <p:sp>
        <p:nvSpPr>
          <p:cNvPr id="14339" name="Rectangle 3"/>
          <p:cNvSpPr>
            <a:spLocks noGrp="1" noChangeArrowheads="1"/>
          </p:cNvSpPr>
          <p:nvPr>
            <p:ph idx="1"/>
          </p:nvPr>
        </p:nvSpPr>
        <p:spPr>
          <a:xfrm>
            <a:off x="107504" y="1412776"/>
            <a:ext cx="8847584" cy="5445224"/>
          </a:xfrm>
        </p:spPr>
        <p:txBody>
          <a:bodyPr>
            <a:noAutofit/>
          </a:bodyPr>
          <a:lstStyle/>
          <a:p>
            <a:pPr algn="just">
              <a:lnSpc>
                <a:spcPct val="80000"/>
              </a:lnSpc>
            </a:pPr>
            <a:r>
              <a:rPr lang="en-US" sz="2400" b="1" i="1" dirty="0" smtClean="0">
                <a:solidFill>
                  <a:schemeClr val="folHlink"/>
                </a:solidFill>
              </a:rPr>
              <a:t>End-of-Life Returns</a:t>
            </a:r>
            <a:r>
              <a:rPr lang="en-US" sz="2400" b="1" dirty="0" smtClean="0">
                <a:solidFill>
                  <a:schemeClr val="folHlink"/>
                </a:solidFill>
              </a:rPr>
              <a:t>.</a:t>
            </a:r>
            <a:r>
              <a:rPr lang="en-US" sz="2400" dirty="0" smtClean="0"/>
              <a:t> These are returns that are taken back from the market to avoid environmental or commercial damage. These used products are often returned as a result of take back laws. </a:t>
            </a:r>
            <a:endParaRPr lang="en-US" sz="2400" b="1" dirty="0" smtClean="0"/>
          </a:p>
          <a:p>
            <a:pPr algn="just">
              <a:lnSpc>
                <a:spcPct val="80000"/>
              </a:lnSpc>
            </a:pPr>
            <a:r>
              <a:rPr lang="en-US" sz="2400" b="1" i="1" dirty="0" smtClean="0">
                <a:solidFill>
                  <a:schemeClr val="folHlink"/>
                </a:solidFill>
              </a:rPr>
              <a:t>End-of-Use Returns</a:t>
            </a:r>
            <a:r>
              <a:rPr lang="en-US" sz="2400" i="1" dirty="0" smtClean="0"/>
              <a:t>.</a:t>
            </a:r>
            <a:r>
              <a:rPr lang="en-US" sz="2400" dirty="0" smtClean="0"/>
              <a:t> These are used products or components that have been returned after customer use. These used products are normally traded on an aftermarket or being remanufactured. </a:t>
            </a:r>
            <a:endParaRPr lang="en-US" sz="2400" b="1" dirty="0" smtClean="0"/>
          </a:p>
          <a:p>
            <a:pPr algn="just">
              <a:lnSpc>
                <a:spcPct val="80000"/>
              </a:lnSpc>
            </a:pPr>
            <a:r>
              <a:rPr lang="en-US" sz="2400" b="1" i="1" dirty="0" smtClean="0">
                <a:solidFill>
                  <a:schemeClr val="folHlink"/>
                </a:solidFill>
              </a:rPr>
              <a:t>Commercial Returns</a:t>
            </a:r>
            <a:r>
              <a:rPr lang="en-US" sz="2400" b="1" dirty="0" smtClean="0"/>
              <a:t>.</a:t>
            </a:r>
            <a:r>
              <a:rPr lang="en-US" sz="2400" dirty="0" smtClean="0"/>
              <a:t> These returns are linked to the sales process. Other reasons for the returns include problems with products under warranty, damage during transport or</a:t>
            </a:r>
          </a:p>
          <a:p>
            <a:pPr algn="just">
              <a:lnSpc>
                <a:spcPct val="80000"/>
              </a:lnSpc>
              <a:buFont typeface="Wingdings" pitchFamily="2" charset="2"/>
              <a:buNone/>
            </a:pPr>
            <a:r>
              <a:rPr lang="en-US" sz="2400" dirty="0" smtClean="0"/>
              <a:t>    Product recalls. </a:t>
            </a:r>
            <a:endParaRPr lang="en-US" sz="2400" b="1" dirty="0" smtClean="0"/>
          </a:p>
          <a:p>
            <a:pPr algn="just">
              <a:lnSpc>
                <a:spcPct val="80000"/>
              </a:lnSpc>
            </a:pPr>
            <a:r>
              <a:rPr lang="en-US" sz="2400" b="1" i="1" dirty="0" smtClean="0">
                <a:solidFill>
                  <a:schemeClr val="folHlink"/>
                </a:solidFill>
              </a:rPr>
              <a:t>Re-Usable Components</a:t>
            </a:r>
            <a:r>
              <a:rPr lang="en-US" sz="2400" dirty="0" smtClean="0"/>
              <a:t>. These returns are related to consumption, use or distribution of the main product. The common characteristic is that they are not part of the product itself, but contain and/or carry the actual product; an example for this kind of return is remanufactured toner cartridges [14].</a:t>
            </a:r>
          </a:p>
        </p:txBody>
      </p:sp>
      <p:sp>
        <p:nvSpPr>
          <p:cNvPr id="2" name="Footer Placeholder 1"/>
          <p:cNvSpPr>
            <a:spLocks noGrp="1"/>
          </p:cNvSpPr>
          <p:nvPr>
            <p:ph type="ftr" sz="quarter" idx="11"/>
          </p:nvPr>
        </p:nvSpPr>
        <p:spPr/>
        <p:txBody>
          <a:bodyPr/>
          <a:lstStyle/>
          <a:p>
            <a:r>
              <a:rPr lang="en-IN" smtClean="0"/>
              <a:t>Recycling Expo-2015, Barcelona, SPAIN</a:t>
            </a:r>
            <a:endParaRPr lang="en-IN" dirty="0"/>
          </a:p>
        </p:txBody>
      </p:sp>
    </p:spTree>
    <p:extLst>
      <p:ext uri="{BB962C8B-B14F-4D97-AF65-F5344CB8AC3E}">
        <p14:creationId xmlns:p14="http://schemas.microsoft.com/office/powerpoint/2010/main" xmlns="" val="2118313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50938" y="214313"/>
            <a:ext cx="7793037" cy="852487"/>
          </a:xfrm>
        </p:spPr>
        <p:txBody>
          <a:bodyPr/>
          <a:lstStyle/>
          <a:p>
            <a:r>
              <a:rPr lang="en-US" b="1" dirty="0" smtClean="0">
                <a:solidFill>
                  <a:srgbClr val="C00000"/>
                </a:solidFill>
              </a:rPr>
              <a:t>REVERSE LOGISTICS DRIVERS</a:t>
            </a:r>
          </a:p>
        </p:txBody>
      </p:sp>
      <p:sp>
        <p:nvSpPr>
          <p:cNvPr id="15363" name="Rectangle 3"/>
          <p:cNvSpPr>
            <a:spLocks noGrp="1" noChangeArrowheads="1"/>
          </p:cNvSpPr>
          <p:nvPr>
            <p:ph idx="1"/>
          </p:nvPr>
        </p:nvSpPr>
        <p:spPr>
          <a:xfrm>
            <a:off x="304800" y="1052736"/>
            <a:ext cx="8650288" cy="4680520"/>
          </a:xfrm>
        </p:spPr>
        <p:txBody>
          <a:bodyPr>
            <a:noAutofit/>
          </a:bodyPr>
          <a:lstStyle/>
          <a:p>
            <a:pPr algn="just">
              <a:lnSpc>
                <a:spcPct val="80000"/>
              </a:lnSpc>
            </a:pPr>
            <a:r>
              <a:rPr lang="en-US" sz="2400" dirty="0" smtClean="0"/>
              <a:t>In the last decades, economic, legislative and social engaging incentives have driven industrial sectors and governments to become active in reverse logistics. </a:t>
            </a:r>
          </a:p>
          <a:p>
            <a:pPr algn="just">
              <a:lnSpc>
                <a:spcPct val="80000"/>
              </a:lnSpc>
            </a:pPr>
            <a:r>
              <a:rPr lang="en-US" sz="2400" dirty="0" smtClean="0">
                <a:solidFill>
                  <a:schemeClr val="folHlink"/>
                </a:solidFill>
              </a:rPr>
              <a:t>Economic incentives</a:t>
            </a:r>
            <a:r>
              <a:rPr lang="en-US" sz="2400" dirty="0" smtClean="0"/>
              <a:t>, because the implementation of reverse logistics represents direct incomes from reduced consumption of raw-materials, from adding value to recovered material and from cost reduction on waste treatment and/or disposal. </a:t>
            </a:r>
          </a:p>
          <a:p>
            <a:pPr algn="just">
              <a:lnSpc>
                <a:spcPct val="80000"/>
              </a:lnSpc>
            </a:pPr>
            <a:r>
              <a:rPr lang="en-US" sz="2400" dirty="0" smtClean="0">
                <a:solidFill>
                  <a:schemeClr val="folHlink"/>
                </a:solidFill>
              </a:rPr>
              <a:t>Legislative incentives</a:t>
            </a:r>
            <a:r>
              <a:rPr lang="en-US" sz="2400" dirty="0" smtClean="0"/>
              <a:t>, because the recent legislation addressing take-back responsibilities, recycling quotas and packaging regulations, that must be accomplished by companies. The engagement of companies with society and environmental issues also can generate incentives to manage return flows in a supply chain. </a:t>
            </a:r>
          </a:p>
          <a:p>
            <a:pPr algn="just">
              <a:lnSpc>
                <a:spcPct val="80000"/>
              </a:lnSpc>
            </a:pPr>
            <a:r>
              <a:rPr lang="en-US" sz="2400" dirty="0" smtClean="0">
                <a:solidFill>
                  <a:schemeClr val="folHlink"/>
                </a:solidFill>
              </a:rPr>
              <a:t>Marketing, competitiveness and strategic issues</a:t>
            </a:r>
            <a:r>
              <a:rPr lang="en-US" sz="2400" dirty="0" smtClean="0"/>
              <a:t> are other incentives for companies to become active in reverse logistics. All incentives are not mutually exclusive and might be present as a mixture in one industrial sector[10].</a:t>
            </a:r>
          </a:p>
        </p:txBody>
      </p:sp>
      <p:sp>
        <p:nvSpPr>
          <p:cNvPr id="2" name="Footer Placeholder 1"/>
          <p:cNvSpPr>
            <a:spLocks noGrp="1"/>
          </p:cNvSpPr>
          <p:nvPr>
            <p:ph type="ftr" sz="quarter" idx="11"/>
          </p:nvPr>
        </p:nvSpPr>
        <p:spPr/>
        <p:txBody>
          <a:bodyPr/>
          <a:lstStyle/>
          <a:p>
            <a:r>
              <a:rPr lang="en-IN" smtClean="0"/>
              <a:t>Recycling Expo-2015, Barcelona, SPAIN</a:t>
            </a:r>
            <a:endParaRPr lang="en-IN" dirty="0"/>
          </a:p>
        </p:txBody>
      </p:sp>
    </p:spTree>
    <p:extLst>
      <p:ext uri="{BB962C8B-B14F-4D97-AF65-F5344CB8AC3E}">
        <p14:creationId xmlns:p14="http://schemas.microsoft.com/office/powerpoint/2010/main" xmlns="" val="1240987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1520" y="214313"/>
            <a:ext cx="8692455" cy="1157287"/>
          </a:xfrm>
        </p:spPr>
        <p:txBody>
          <a:bodyPr>
            <a:normAutofit/>
          </a:bodyPr>
          <a:lstStyle/>
          <a:p>
            <a:r>
              <a:rPr lang="en-US" sz="4000" b="1" dirty="0" smtClean="0">
                <a:solidFill>
                  <a:srgbClr val="C00000"/>
                </a:solidFill>
              </a:rPr>
              <a:t>REVERSE LOGISTICS PRACTICES IN INDIA</a:t>
            </a:r>
          </a:p>
        </p:txBody>
      </p:sp>
      <p:sp>
        <p:nvSpPr>
          <p:cNvPr id="16387" name="Rectangle 3"/>
          <p:cNvSpPr>
            <a:spLocks noGrp="1" noChangeArrowheads="1"/>
          </p:cNvSpPr>
          <p:nvPr>
            <p:ph idx="1"/>
          </p:nvPr>
        </p:nvSpPr>
        <p:spPr>
          <a:xfrm>
            <a:off x="304800" y="1124744"/>
            <a:ext cx="8650288" cy="4752528"/>
          </a:xfrm>
        </p:spPr>
        <p:txBody>
          <a:bodyPr/>
          <a:lstStyle/>
          <a:p>
            <a:pPr>
              <a:lnSpc>
                <a:spcPct val="80000"/>
              </a:lnSpc>
            </a:pPr>
            <a:r>
              <a:rPr lang="en-US" sz="2000" smtClean="0"/>
              <a:t>Today, </a:t>
            </a:r>
            <a:r>
              <a:rPr lang="en-US" sz="2000" smtClean="0">
                <a:solidFill>
                  <a:schemeClr val="folHlink"/>
                </a:solidFill>
              </a:rPr>
              <a:t>India is the fourth largest country</a:t>
            </a:r>
            <a:r>
              <a:rPr lang="en-US" sz="2000" smtClean="0"/>
              <a:t> in terms of purchasing power parity (PPP) and constitutes one of the fastest growing markets in the world [5]. However, RL is yet to receive the desired attention and is generally carried out by the unorganized sector for some recyclable materials such as paper and aluminum. </a:t>
            </a:r>
          </a:p>
          <a:p>
            <a:pPr>
              <a:lnSpc>
                <a:spcPct val="80000"/>
              </a:lnSpc>
            </a:pPr>
            <a:r>
              <a:rPr lang="en-US" sz="2000" smtClean="0">
                <a:solidFill>
                  <a:schemeClr val="folHlink"/>
                </a:solidFill>
              </a:rPr>
              <a:t>Some companies in consumer durables and automobile sectors</a:t>
            </a:r>
            <a:r>
              <a:rPr lang="en-US" sz="2000" smtClean="0"/>
              <a:t> have introduced exchange offers to tap customers who already own such products. The returned products are sold either as it is or after refurbishment by third parties. Ravi et al (2005) opine that reverse logistics, which is the ability to handle customer returns in one of the major challenges faced by the Indian industries. </a:t>
            </a:r>
          </a:p>
          <a:p>
            <a:pPr>
              <a:lnSpc>
                <a:spcPct val="80000"/>
              </a:lnSpc>
            </a:pPr>
            <a:r>
              <a:rPr lang="en-US" sz="2000" smtClean="0"/>
              <a:t>The concerns to the environment have increased in the recent times with many </a:t>
            </a:r>
            <a:r>
              <a:rPr lang="en-US" sz="2000" smtClean="0">
                <a:solidFill>
                  <a:schemeClr val="folHlink"/>
                </a:solidFill>
              </a:rPr>
              <a:t>Indian companies adopting ISO 14000 practices</a:t>
            </a:r>
            <a:r>
              <a:rPr lang="en-US" sz="2000" smtClean="0"/>
              <a:t> in their organization. </a:t>
            </a:r>
          </a:p>
          <a:p>
            <a:pPr>
              <a:lnSpc>
                <a:spcPct val="80000"/>
              </a:lnSpc>
            </a:pPr>
            <a:r>
              <a:rPr lang="en-US" sz="2000" smtClean="0"/>
              <a:t>Also, </a:t>
            </a:r>
            <a:r>
              <a:rPr lang="en-US" sz="2000" smtClean="0">
                <a:solidFill>
                  <a:schemeClr val="folHlink"/>
                </a:solidFill>
              </a:rPr>
              <a:t>legislations (E-Waste, Handling &amp; Disposal Rules, 2012)</a:t>
            </a:r>
            <a:r>
              <a:rPr lang="en-US" sz="2000" smtClean="0"/>
              <a:t> has been implemented  gradually for proper disposal of products for the cause of environmental concern. Thus reverse logistics is an issue which holds a great relevance for India companies.</a:t>
            </a:r>
          </a:p>
        </p:txBody>
      </p:sp>
      <p:sp>
        <p:nvSpPr>
          <p:cNvPr id="2" name="Footer Placeholder 1"/>
          <p:cNvSpPr>
            <a:spLocks noGrp="1"/>
          </p:cNvSpPr>
          <p:nvPr>
            <p:ph type="ftr" sz="quarter" idx="11"/>
          </p:nvPr>
        </p:nvSpPr>
        <p:spPr/>
        <p:txBody>
          <a:bodyPr/>
          <a:lstStyle/>
          <a:p>
            <a:r>
              <a:rPr lang="en-IN" smtClean="0"/>
              <a:t>Recycling Expo-2015, Barcelona, SPAIN</a:t>
            </a:r>
            <a:endParaRPr lang="en-IN" dirty="0"/>
          </a:p>
        </p:txBody>
      </p:sp>
    </p:spTree>
    <p:extLst>
      <p:ext uri="{BB962C8B-B14F-4D97-AF65-F5344CB8AC3E}">
        <p14:creationId xmlns:p14="http://schemas.microsoft.com/office/powerpoint/2010/main" xmlns="" val="3135640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134</TotalTime>
  <Words>3455</Words>
  <Application>Microsoft Office PowerPoint</Application>
  <PresentationFormat>On-screen Show (4:3)</PresentationFormat>
  <Paragraphs>416</Paragraphs>
  <Slides>27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Microsoft Office Excel Chart</vt:lpstr>
      <vt:lpstr>EVALUATION OF EOL/USED CELL PHONES MANAGEMENT &amp; DISPOSAL ALTERNATIVES: AN ANP AND BALANCED SCORECARD APPROACH  </vt:lpstr>
      <vt:lpstr>Slide 2</vt:lpstr>
      <vt:lpstr>OUTLINES OF PRESENTATION</vt:lpstr>
      <vt:lpstr>REVERSE SUPPLY CHAIN MANAGEMENT</vt:lpstr>
      <vt:lpstr>REVERSE LOGISTICS</vt:lpstr>
      <vt:lpstr>REVERSE LOGISTICS…………………</vt:lpstr>
      <vt:lpstr>REASONS FOR RETURNING USED PRODUCTS </vt:lpstr>
      <vt:lpstr>REVERSE LOGISTICS DRIVERS</vt:lpstr>
      <vt:lpstr>REVERSE LOGISTICS PRACTICES IN INDIA</vt:lpstr>
      <vt:lpstr>PROBLEM EXPLANATION</vt:lpstr>
      <vt:lpstr> REVERSE LOGISTICS PRACTICES FOR EOL MOBILE PHONES: A CASE STUDY </vt:lpstr>
      <vt:lpstr>ANP Model for Reverse Logistics Operations for EOL Mobile phones </vt:lpstr>
      <vt:lpstr>REMANUFACTURING STRATEGIES</vt:lpstr>
      <vt:lpstr>   ANALYTIC NETWORK PROCESS (ANP)MODEL   </vt:lpstr>
      <vt:lpstr>   BALANCE SCORECARD APPROACH   </vt:lpstr>
      <vt:lpstr>Slide 16</vt:lpstr>
      <vt:lpstr>ANP ANALYSIS AND SOLUTION METHODOLOGY  </vt:lpstr>
      <vt:lpstr>Slide 18</vt:lpstr>
      <vt:lpstr>Slide 19</vt:lpstr>
      <vt:lpstr>Slide 20</vt:lpstr>
      <vt:lpstr>Slide 21</vt:lpstr>
      <vt:lpstr>Slide 22</vt:lpstr>
      <vt:lpstr>RESULTS AND CONCLUSIONS</vt:lpstr>
      <vt:lpstr>FUTURE SCOPE OF WORK</vt:lpstr>
      <vt:lpstr>REFERENCES</vt:lpstr>
      <vt:lpstr>CONTINUE..</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EOL/Used Cell Phones Management &amp; Disposal Alternatives: An ANP and Balanced Scorecard Approach</dc:title>
  <dc:creator>arvind</dc:creator>
  <cp:lastModifiedBy>Prof.Arvind Jayant</cp:lastModifiedBy>
  <cp:revision>10</cp:revision>
  <dcterms:created xsi:type="dcterms:W3CDTF">2015-07-12T08:11:44Z</dcterms:created>
  <dcterms:modified xsi:type="dcterms:W3CDTF">2015-07-17T06:16:37Z</dcterms:modified>
</cp:coreProperties>
</file>