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25" r:id="rId3"/>
    <p:sldId id="265" r:id="rId4"/>
    <p:sldId id="269" r:id="rId5"/>
    <p:sldId id="267" r:id="rId6"/>
    <p:sldId id="274" r:id="rId7"/>
    <p:sldId id="259" r:id="rId8"/>
    <p:sldId id="300" r:id="rId9"/>
    <p:sldId id="260" r:id="rId10"/>
    <p:sldId id="275" r:id="rId11"/>
    <p:sldId id="312" r:id="rId12"/>
    <p:sldId id="317" r:id="rId13"/>
    <p:sldId id="326" r:id="rId14"/>
    <p:sldId id="309" r:id="rId15"/>
    <p:sldId id="303" r:id="rId16"/>
    <p:sldId id="320" r:id="rId17"/>
    <p:sldId id="319" r:id="rId18"/>
    <p:sldId id="302" r:id="rId19"/>
    <p:sldId id="299" r:id="rId20"/>
    <p:sldId id="315" r:id="rId21"/>
    <p:sldId id="316" r:id="rId22"/>
    <p:sldId id="328" r:id="rId23"/>
    <p:sldId id="324" r:id="rId24"/>
    <p:sldId id="32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BDBC"/>
    <a:srgbClr val="FFAFF5"/>
    <a:srgbClr val="DFF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00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CDABDD-C9D3-9644-A61F-A58E0EBE3C80}" type="doc">
      <dgm:prSet loTypeId="urn:microsoft.com/office/officeart/2005/8/layout/radia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2E54CB-99B8-274D-B29A-6578E3BC9715}">
      <dgm:prSet phldrT="[Text]"/>
      <dgm:spPr/>
      <dgm:t>
        <a:bodyPr/>
        <a:lstStyle/>
        <a:p>
          <a:r>
            <a:rPr lang="en-US"/>
            <a:t>Endemic in 98 countries</a:t>
          </a:r>
        </a:p>
      </dgm:t>
    </dgm:pt>
    <dgm:pt modelId="{049A2479-BF7A-0343-98A4-7D6806DB22B3}" type="parTrans" cxnId="{9A1DBF59-8CAC-FE4C-ACE5-FADF60361DEA}">
      <dgm:prSet/>
      <dgm:spPr/>
      <dgm:t>
        <a:bodyPr/>
        <a:lstStyle/>
        <a:p>
          <a:endParaRPr lang="en-US"/>
        </a:p>
      </dgm:t>
    </dgm:pt>
    <dgm:pt modelId="{0BBA2E16-1B7D-9F42-9727-542FBD8E436E}" type="sibTrans" cxnId="{9A1DBF59-8CAC-FE4C-ACE5-FADF60361DEA}">
      <dgm:prSet/>
      <dgm:spPr/>
      <dgm:t>
        <a:bodyPr/>
        <a:lstStyle/>
        <a:p>
          <a:endParaRPr lang="en-US"/>
        </a:p>
      </dgm:t>
    </dgm:pt>
    <dgm:pt modelId="{11C7B146-FBCF-3A4F-AA15-C7F7E2E4D454}">
      <dgm:prSet phldrT="[Text]"/>
      <dgm:spPr/>
      <dgm:t>
        <a:bodyPr/>
        <a:lstStyle/>
        <a:p>
          <a:r>
            <a:rPr lang="en-US" dirty="0"/>
            <a:t>350 million people are at risk</a:t>
          </a:r>
        </a:p>
      </dgm:t>
    </dgm:pt>
    <dgm:pt modelId="{ABFFC813-D322-AC41-A899-16270E9A7AAC}" type="parTrans" cxnId="{3B51388A-6719-B74D-A209-7A69944C8E7D}">
      <dgm:prSet/>
      <dgm:spPr/>
      <dgm:t>
        <a:bodyPr/>
        <a:lstStyle/>
        <a:p>
          <a:endParaRPr lang="en-US"/>
        </a:p>
      </dgm:t>
    </dgm:pt>
    <dgm:pt modelId="{243B61A1-71F2-DA41-B92D-4941210A83A2}" type="sibTrans" cxnId="{3B51388A-6719-B74D-A209-7A69944C8E7D}">
      <dgm:prSet/>
      <dgm:spPr/>
      <dgm:t>
        <a:bodyPr/>
        <a:lstStyle/>
        <a:p>
          <a:endParaRPr lang="en-US"/>
        </a:p>
      </dgm:t>
    </dgm:pt>
    <dgm:pt modelId="{EAF94AC9-26D2-324A-ADAC-9EDC6A925422}">
      <dgm:prSet phldrT="[Text]"/>
      <dgm:spPr/>
      <dgm:t>
        <a:bodyPr/>
        <a:lstStyle/>
        <a:p>
          <a:r>
            <a:rPr lang="en-US"/>
            <a:t>12 million people are affected</a:t>
          </a:r>
        </a:p>
      </dgm:t>
    </dgm:pt>
    <dgm:pt modelId="{62DB7170-A2CB-E34E-BED5-FAE1751636B4}" type="parTrans" cxnId="{0263B7DE-7C6F-F849-A12C-EC4BDE370F24}">
      <dgm:prSet/>
      <dgm:spPr/>
      <dgm:t>
        <a:bodyPr/>
        <a:lstStyle/>
        <a:p>
          <a:endParaRPr lang="en-US"/>
        </a:p>
      </dgm:t>
    </dgm:pt>
    <dgm:pt modelId="{307C3DC1-CFA8-4742-B1E2-37F50AAA9512}" type="sibTrans" cxnId="{0263B7DE-7C6F-F849-A12C-EC4BDE370F24}">
      <dgm:prSet/>
      <dgm:spPr/>
      <dgm:t>
        <a:bodyPr/>
        <a:lstStyle/>
        <a:p>
          <a:endParaRPr lang="en-US"/>
        </a:p>
      </dgm:t>
    </dgm:pt>
    <dgm:pt modelId="{8A3B6ADA-1E21-A649-A1E0-8E9DDFA28DE2}">
      <dgm:prSet phldrT="[Text]"/>
      <dgm:spPr/>
      <dgm:t>
        <a:bodyPr/>
        <a:lstStyle/>
        <a:p>
          <a:r>
            <a:rPr lang="en-US"/>
            <a:t>60,000 death annually</a:t>
          </a:r>
        </a:p>
      </dgm:t>
    </dgm:pt>
    <dgm:pt modelId="{C1E35E74-EB79-FB4F-BC16-2941838A81A7}" type="parTrans" cxnId="{DD7B52EF-1D88-DE4A-B297-F85DF381FA0E}">
      <dgm:prSet/>
      <dgm:spPr/>
      <dgm:t>
        <a:bodyPr/>
        <a:lstStyle/>
        <a:p>
          <a:endParaRPr lang="en-US"/>
        </a:p>
      </dgm:t>
    </dgm:pt>
    <dgm:pt modelId="{EA7056DF-08E5-9A47-B05F-1B0C643199E0}" type="sibTrans" cxnId="{DD7B52EF-1D88-DE4A-B297-F85DF381FA0E}">
      <dgm:prSet/>
      <dgm:spPr/>
      <dgm:t>
        <a:bodyPr/>
        <a:lstStyle/>
        <a:p>
          <a:endParaRPr lang="en-US"/>
        </a:p>
      </dgm:t>
    </dgm:pt>
    <dgm:pt modelId="{FFA33EE5-6A7C-2F47-9E85-3D6DFAE10C1A}">
      <dgm:prSet phldrT="[Text]"/>
      <dgm:spPr/>
      <dgm:t>
        <a:bodyPr/>
        <a:lstStyle/>
        <a:p>
          <a:r>
            <a:rPr lang="en-US" dirty="0"/>
            <a:t>1.5-2 million cases each year</a:t>
          </a:r>
        </a:p>
      </dgm:t>
    </dgm:pt>
    <dgm:pt modelId="{8DE4BA23-0673-E848-8BF7-994E73707AE4}" type="parTrans" cxnId="{62F7A918-B61E-8340-8B84-03D763E2B7A1}">
      <dgm:prSet/>
      <dgm:spPr/>
      <dgm:t>
        <a:bodyPr/>
        <a:lstStyle/>
        <a:p>
          <a:endParaRPr lang="en-US"/>
        </a:p>
      </dgm:t>
    </dgm:pt>
    <dgm:pt modelId="{5511A4CF-14AF-8B4A-A93A-9CFD294ED24D}" type="sibTrans" cxnId="{62F7A918-B61E-8340-8B84-03D763E2B7A1}">
      <dgm:prSet/>
      <dgm:spPr/>
      <dgm:t>
        <a:bodyPr/>
        <a:lstStyle/>
        <a:p>
          <a:endParaRPr lang="en-US"/>
        </a:p>
      </dgm:t>
    </dgm:pt>
    <dgm:pt modelId="{21A8A853-77D4-A545-991D-B4004D2CE89A}" type="pres">
      <dgm:prSet presAssocID="{8ACDABDD-C9D3-9644-A61F-A58E0EBE3C8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4298C9-BB78-2A42-9EE0-353A40F0B172}" type="pres">
      <dgm:prSet presAssocID="{442E54CB-99B8-274D-B29A-6578E3BC9715}" presName="centerShape" presStyleLbl="node0" presStyleIdx="0" presStyleCnt="1"/>
      <dgm:spPr/>
      <dgm:t>
        <a:bodyPr/>
        <a:lstStyle/>
        <a:p>
          <a:endParaRPr lang="en-US"/>
        </a:p>
      </dgm:t>
    </dgm:pt>
    <dgm:pt modelId="{03854EEF-16E2-FB47-A0E8-0B917896EDB9}" type="pres">
      <dgm:prSet presAssocID="{ABFFC813-D322-AC41-A899-16270E9A7AAC}" presName="Name9" presStyleLbl="parChTrans1D2" presStyleIdx="0" presStyleCnt="4"/>
      <dgm:spPr/>
      <dgm:t>
        <a:bodyPr/>
        <a:lstStyle/>
        <a:p>
          <a:endParaRPr lang="en-US"/>
        </a:p>
      </dgm:t>
    </dgm:pt>
    <dgm:pt modelId="{8D67E1D8-1DB3-E741-A3C4-ED519D551FAA}" type="pres">
      <dgm:prSet presAssocID="{ABFFC813-D322-AC41-A899-16270E9A7AAC}" presName="connTx" presStyleLbl="parChTrans1D2" presStyleIdx="0" presStyleCnt="4"/>
      <dgm:spPr/>
      <dgm:t>
        <a:bodyPr/>
        <a:lstStyle/>
        <a:p>
          <a:endParaRPr lang="en-US"/>
        </a:p>
      </dgm:t>
    </dgm:pt>
    <dgm:pt modelId="{315A0F0B-6846-EE46-9008-FEB01F568F97}" type="pres">
      <dgm:prSet presAssocID="{11C7B146-FBCF-3A4F-AA15-C7F7E2E4D45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393C32-A2C2-EF47-A77E-9765B8885E38}" type="pres">
      <dgm:prSet presAssocID="{62DB7170-A2CB-E34E-BED5-FAE1751636B4}" presName="Name9" presStyleLbl="parChTrans1D2" presStyleIdx="1" presStyleCnt="4"/>
      <dgm:spPr/>
      <dgm:t>
        <a:bodyPr/>
        <a:lstStyle/>
        <a:p>
          <a:endParaRPr lang="en-US"/>
        </a:p>
      </dgm:t>
    </dgm:pt>
    <dgm:pt modelId="{48E6BE63-66C4-8847-9031-0BCCF5DDA8CE}" type="pres">
      <dgm:prSet presAssocID="{62DB7170-A2CB-E34E-BED5-FAE1751636B4}" presName="connTx" presStyleLbl="parChTrans1D2" presStyleIdx="1" presStyleCnt="4"/>
      <dgm:spPr/>
      <dgm:t>
        <a:bodyPr/>
        <a:lstStyle/>
        <a:p>
          <a:endParaRPr lang="en-US"/>
        </a:p>
      </dgm:t>
    </dgm:pt>
    <dgm:pt modelId="{0D9F010A-7118-D044-8635-C37AE9824F3B}" type="pres">
      <dgm:prSet presAssocID="{EAF94AC9-26D2-324A-ADAC-9EDC6A92542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357CE8-36E1-A041-B5F4-EA747D4BBA7B}" type="pres">
      <dgm:prSet presAssocID="{C1E35E74-EB79-FB4F-BC16-2941838A81A7}" presName="Name9" presStyleLbl="parChTrans1D2" presStyleIdx="2" presStyleCnt="4"/>
      <dgm:spPr/>
      <dgm:t>
        <a:bodyPr/>
        <a:lstStyle/>
        <a:p>
          <a:endParaRPr lang="en-US"/>
        </a:p>
      </dgm:t>
    </dgm:pt>
    <dgm:pt modelId="{F8628478-A71A-9242-A7D7-AC75D57F055B}" type="pres">
      <dgm:prSet presAssocID="{C1E35E74-EB79-FB4F-BC16-2941838A81A7}" presName="connTx" presStyleLbl="parChTrans1D2" presStyleIdx="2" presStyleCnt="4"/>
      <dgm:spPr/>
      <dgm:t>
        <a:bodyPr/>
        <a:lstStyle/>
        <a:p>
          <a:endParaRPr lang="en-US"/>
        </a:p>
      </dgm:t>
    </dgm:pt>
    <dgm:pt modelId="{F8209B70-D357-8144-A719-41013430A073}" type="pres">
      <dgm:prSet presAssocID="{8A3B6ADA-1E21-A649-A1E0-8E9DDFA28DE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E2D2B-CA5E-1543-9F1E-B99631104567}" type="pres">
      <dgm:prSet presAssocID="{8DE4BA23-0673-E848-8BF7-994E73707AE4}" presName="Name9" presStyleLbl="parChTrans1D2" presStyleIdx="3" presStyleCnt="4"/>
      <dgm:spPr/>
      <dgm:t>
        <a:bodyPr/>
        <a:lstStyle/>
        <a:p>
          <a:endParaRPr lang="en-US"/>
        </a:p>
      </dgm:t>
    </dgm:pt>
    <dgm:pt modelId="{D09CB881-3D61-104F-B2A3-3CFDCB93968D}" type="pres">
      <dgm:prSet presAssocID="{8DE4BA23-0673-E848-8BF7-994E73707AE4}" presName="connTx" presStyleLbl="parChTrans1D2" presStyleIdx="3" presStyleCnt="4"/>
      <dgm:spPr/>
      <dgm:t>
        <a:bodyPr/>
        <a:lstStyle/>
        <a:p>
          <a:endParaRPr lang="en-US"/>
        </a:p>
      </dgm:t>
    </dgm:pt>
    <dgm:pt modelId="{D19E9C8A-795A-634B-99D1-A9724CDC26E4}" type="pres">
      <dgm:prSet presAssocID="{FFA33EE5-6A7C-2F47-9E85-3D6DFAE10C1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7B52EF-1D88-DE4A-B297-F85DF381FA0E}" srcId="{442E54CB-99B8-274D-B29A-6578E3BC9715}" destId="{8A3B6ADA-1E21-A649-A1E0-8E9DDFA28DE2}" srcOrd="2" destOrd="0" parTransId="{C1E35E74-EB79-FB4F-BC16-2941838A81A7}" sibTransId="{EA7056DF-08E5-9A47-B05F-1B0C643199E0}"/>
    <dgm:cxn modelId="{9A541C0B-69D7-BB4A-B280-02DFA3D72885}" type="presOf" srcId="{62DB7170-A2CB-E34E-BED5-FAE1751636B4}" destId="{48E6BE63-66C4-8847-9031-0BCCF5DDA8CE}" srcOrd="1" destOrd="0" presId="urn:microsoft.com/office/officeart/2005/8/layout/radial1"/>
    <dgm:cxn modelId="{027D9E09-0219-E04B-B48F-E04EB21FBD1D}" type="presOf" srcId="{8DE4BA23-0673-E848-8BF7-994E73707AE4}" destId="{D09CB881-3D61-104F-B2A3-3CFDCB93968D}" srcOrd="1" destOrd="0" presId="urn:microsoft.com/office/officeart/2005/8/layout/radial1"/>
    <dgm:cxn modelId="{3B51388A-6719-B74D-A209-7A69944C8E7D}" srcId="{442E54CB-99B8-274D-B29A-6578E3BC9715}" destId="{11C7B146-FBCF-3A4F-AA15-C7F7E2E4D454}" srcOrd="0" destOrd="0" parTransId="{ABFFC813-D322-AC41-A899-16270E9A7AAC}" sibTransId="{243B61A1-71F2-DA41-B92D-4941210A83A2}"/>
    <dgm:cxn modelId="{02B8D4BA-2EC0-3E49-9F36-C15F999DCBA2}" type="presOf" srcId="{8DE4BA23-0673-E848-8BF7-994E73707AE4}" destId="{BBEE2D2B-CA5E-1543-9F1E-B99631104567}" srcOrd="0" destOrd="0" presId="urn:microsoft.com/office/officeart/2005/8/layout/radial1"/>
    <dgm:cxn modelId="{9A1DBF59-8CAC-FE4C-ACE5-FADF60361DEA}" srcId="{8ACDABDD-C9D3-9644-A61F-A58E0EBE3C80}" destId="{442E54CB-99B8-274D-B29A-6578E3BC9715}" srcOrd="0" destOrd="0" parTransId="{049A2479-BF7A-0343-98A4-7D6806DB22B3}" sibTransId="{0BBA2E16-1B7D-9F42-9727-542FBD8E436E}"/>
    <dgm:cxn modelId="{641E9785-A0CB-CE4E-9B89-E9781BF2E469}" type="presOf" srcId="{8ACDABDD-C9D3-9644-A61F-A58E0EBE3C80}" destId="{21A8A853-77D4-A545-991D-B4004D2CE89A}" srcOrd="0" destOrd="0" presId="urn:microsoft.com/office/officeart/2005/8/layout/radial1"/>
    <dgm:cxn modelId="{9C4A00C0-B39F-CB48-9818-8EAC447B9EB9}" type="presOf" srcId="{ABFFC813-D322-AC41-A899-16270E9A7AAC}" destId="{8D67E1D8-1DB3-E741-A3C4-ED519D551FAA}" srcOrd="1" destOrd="0" presId="urn:microsoft.com/office/officeart/2005/8/layout/radial1"/>
    <dgm:cxn modelId="{62F7A918-B61E-8340-8B84-03D763E2B7A1}" srcId="{442E54CB-99B8-274D-B29A-6578E3BC9715}" destId="{FFA33EE5-6A7C-2F47-9E85-3D6DFAE10C1A}" srcOrd="3" destOrd="0" parTransId="{8DE4BA23-0673-E848-8BF7-994E73707AE4}" sibTransId="{5511A4CF-14AF-8B4A-A93A-9CFD294ED24D}"/>
    <dgm:cxn modelId="{72D8DD7A-3358-9C47-AA48-EB5996241775}" type="presOf" srcId="{62DB7170-A2CB-E34E-BED5-FAE1751636B4}" destId="{2D393C32-A2C2-EF47-A77E-9765B8885E38}" srcOrd="0" destOrd="0" presId="urn:microsoft.com/office/officeart/2005/8/layout/radial1"/>
    <dgm:cxn modelId="{0263B7DE-7C6F-F849-A12C-EC4BDE370F24}" srcId="{442E54CB-99B8-274D-B29A-6578E3BC9715}" destId="{EAF94AC9-26D2-324A-ADAC-9EDC6A925422}" srcOrd="1" destOrd="0" parTransId="{62DB7170-A2CB-E34E-BED5-FAE1751636B4}" sibTransId="{307C3DC1-CFA8-4742-B1E2-37F50AAA9512}"/>
    <dgm:cxn modelId="{0DDD2687-7BCB-5C40-8B68-468D9CC83F49}" type="presOf" srcId="{C1E35E74-EB79-FB4F-BC16-2941838A81A7}" destId="{D6357CE8-36E1-A041-B5F4-EA747D4BBA7B}" srcOrd="0" destOrd="0" presId="urn:microsoft.com/office/officeart/2005/8/layout/radial1"/>
    <dgm:cxn modelId="{9D2FFB58-80D2-7C4D-AE26-1998FD118ABA}" type="presOf" srcId="{442E54CB-99B8-274D-B29A-6578E3BC9715}" destId="{294298C9-BB78-2A42-9EE0-353A40F0B172}" srcOrd="0" destOrd="0" presId="urn:microsoft.com/office/officeart/2005/8/layout/radial1"/>
    <dgm:cxn modelId="{7D85ECEC-2D8C-5E42-BD2D-042846DD2FCD}" type="presOf" srcId="{ABFFC813-D322-AC41-A899-16270E9A7AAC}" destId="{03854EEF-16E2-FB47-A0E8-0B917896EDB9}" srcOrd="0" destOrd="0" presId="urn:microsoft.com/office/officeart/2005/8/layout/radial1"/>
    <dgm:cxn modelId="{35DB0D22-844E-774F-BC00-E62F9FB495C9}" type="presOf" srcId="{8A3B6ADA-1E21-A649-A1E0-8E9DDFA28DE2}" destId="{F8209B70-D357-8144-A719-41013430A073}" srcOrd="0" destOrd="0" presId="urn:microsoft.com/office/officeart/2005/8/layout/radial1"/>
    <dgm:cxn modelId="{62BE3D31-0AF8-864C-9323-24D96D13F86F}" type="presOf" srcId="{11C7B146-FBCF-3A4F-AA15-C7F7E2E4D454}" destId="{315A0F0B-6846-EE46-9008-FEB01F568F97}" srcOrd="0" destOrd="0" presId="urn:microsoft.com/office/officeart/2005/8/layout/radial1"/>
    <dgm:cxn modelId="{60A1E309-22EF-164D-AAE0-6FC46C7325EC}" type="presOf" srcId="{FFA33EE5-6A7C-2F47-9E85-3D6DFAE10C1A}" destId="{D19E9C8A-795A-634B-99D1-A9724CDC26E4}" srcOrd="0" destOrd="0" presId="urn:microsoft.com/office/officeart/2005/8/layout/radial1"/>
    <dgm:cxn modelId="{15329EE9-D1CA-9547-90F2-F32C8572DAF5}" type="presOf" srcId="{C1E35E74-EB79-FB4F-BC16-2941838A81A7}" destId="{F8628478-A71A-9242-A7D7-AC75D57F055B}" srcOrd="1" destOrd="0" presId="urn:microsoft.com/office/officeart/2005/8/layout/radial1"/>
    <dgm:cxn modelId="{1C80F71F-A42C-CE4E-AA32-39FFB2E3EC46}" type="presOf" srcId="{EAF94AC9-26D2-324A-ADAC-9EDC6A925422}" destId="{0D9F010A-7118-D044-8635-C37AE9824F3B}" srcOrd="0" destOrd="0" presId="urn:microsoft.com/office/officeart/2005/8/layout/radial1"/>
    <dgm:cxn modelId="{8457B3F5-D957-2E41-9C6E-9A71B5EE3BCE}" type="presParOf" srcId="{21A8A853-77D4-A545-991D-B4004D2CE89A}" destId="{294298C9-BB78-2A42-9EE0-353A40F0B172}" srcOrd="0" destOrd="0" presId="urn:microsoft.com/office/officeart/2005/8/layout/radial1"/>
    <dgm:cxn modelId="{8F198E31-D58B-3B4E-9A96-BBF3239E4BB5}" type="presParOf" srcId="{21A8A853-77D4-A545-991D-B4004D2CE89A}" destId="{03854EEF-16E2-FB47-A0E8-0B917896EDB9}" srcOrd="1" destOrd="0" presId="urn:microsoft.com/office/officeart/2005/8/layout/radial1"/>
    <dgm:cxn modelId="{15FD0488-8E11-5043-A637-B1F52EA5FCEF}" type="presParOf" srcId="{03854EEF-16E2-FB47-A0E8-0B917896EDB9}" destId="{8D67E1D8-1DB3-E741-A3C4-ED519D551FAA}" srcOrd="0" destOrd="0" presId="urn:microsoft.com/office/officeart/2005/8/layout/radial1"/>
    <dgm:cxn modelId="{27B0881B-859E-664B-9D89-F192B366CF9E}" type="presParOf" srcId="{21A8A853-77D4-A545-991D-B4004D2CE89A}" destId="{315A0F0B-6846-EE46-9008-FEB01F568F97}" srcOrd="2" destOrd="0" presId="urn:microsoft.com/office/officeart/2005/8/layout/radial1"/>
    <dgm:cxn modelId="{F5C04B42-0E0A-E44C-B468-79BF615EDA71}" type="presParOf" srcId="{21A8A853-77D4-A545-991D-B4004D2CE89A}" destId="{2D393C32-A2C2-EF47-A77E-9765B8885E38}" srcOrd="3" destOrd="0" presId="urn:microsoft.com/office/officeart/2005/8/layout/radial1"/>
    <dgm:cxn modelId="{DEE6F92C-2397-6249-AB7E-43A71B45388B}" type="presParOf" srcId="{2D393C32-A2C2-EF47-A77E-9765B8885E38}" destId="{48E6BE63-66C4-8847-9031-0BCCF5DDA8CE}" srcOrd="0" destOrd="0" presId="urn:microsoft.com/office/officeart/2005/8/layout/radial1"/>
    <dgm:cxn modelId="{DBED7AB2-32EF-C44D-A845-B3927088E8FC}" type="presParOf" srcId="{21A8A853-77D4-A545-991D-B4004D2CE89A}" destId="{0D9F010A-7118-D044-8635-C37AE9824F3B}" srcOrd="4" destOrd="0" presId="urn:microsoft.com/office/officeart/2005/8/layout/radial1"/>
    <dgm:cxn modelId="{D68F520B-455F-1A48-94E3-95CC77BBC200}" type="presParOf" srcId="{21A8A853-77D4-A545-991D-B4004D2CE89A}" destId="{D6357CE8-36E1-A041-B5F4-EA747D4BBA7B}" srcOrd="5" destOrd="0" presId="urn:microsoft.com/office/officeart/2005/8/layout/radial1"/>
    <dgm:cxn modelId="{1620D697-4BDD-AC4C-A82A-4DE345565A65}" type="presParOf" srcId="{D6357CE8-36E1-A041-B5F4-EA747D4BBA7B}" destId="{F8628478-A71A-9242-A7D7-AC75D57F055B}" srcOrd="0" destOrd="0" presId="urn:microsoft.com/office/officeart/2005/8/layout/radial1"/>
    <dgm:cxn modelId="{ED6806CD-8F9C-6C45-90DA-82203CF283B8}" type="presParOf" srcId="{21A8A853-77D4-A545-991D-B4004D2CE89A}" destId="{F8209B70-D357-8144-A719-41013430A073}" srcOrd="6" destOrd="0" presId="urn:microsoft.com/office/officeart/2005/8/layout/radial1"/>
    <dgm:cxn modelId="{D51E558F-90DC-4D42-AC42-DFFE795C948B}" type="presParOf" srcId="{21A8A853-77D4-A545-991D-B4004D2CE89A}" destId="{BBEE2D2B-CA5E-1543-9F1E-B99631104567}" srcOrd="7" destOrd="0" presId="urn:microsoft.com/office/officeart/2005/8/layout/radial1"/>
    <dgm:cxn modelId="{5115AEA0-1322-1F4F-8E9B-9FA4034093EC}" type="presParOf" srcId="{BBEE2D2B-CA5E-1543-9F1E-B99631104567}" destId="{D09CB881-3D61-104F-B2A3-3CFDCB93968D}" srcOrd="0" destOrd="0" presId="urn:microsoft.com/office/officeart/2005/8/layout/radial1"/>
    <dgm:cxn modelId="{0A367340-DAF7-214B-9940-F76E57D65768}" type="presParOf" srcId="{21A8A853-77D4-A545-991D-B4004D2CE89A}" destId="{D19E9C8A-795A-634B-99D1-A9724CDC26E4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298C9-BB78-2A42-9EE0-353A40F0B172}">
      <dsp:nvSpPr>
        <dsp:cNvPr id="0" name=""/>
        <dsp:cNvSpPr/>
      </dsp:nvSpPr>
      <dsp:spPr>
        <a:xfrm>
          <a:off x="2396764" y="1101362"/>
          <a:ext cx="845269" cy="8452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Endemic in 98 countries</a:t>
          </a:r>
        </a:p>
      </dsp:txBody>
      <dsp:txXfrm>
        <a:off x="2520551" y="1225149"/>
        <a:ext cx="597695" cy="597695"/>
      </dsp:txXfrm>
    </dsp:sp>
    <dsp:sp modelId="{03854EEF-16E2-FB47-A0E8-0B917896EDB9}">
      <dsp:nvSpPr>
        <dsp:cNvPr id="0" name=""/>
        <dsp:cNvSpPr/>
      </dsp:nvSpPr>
      <dsp:spPr>
        <a:xfrm rot="16200000">
          <a:off x="2692396" y="960868"/>
          <a:ext cx="254006" cy="26982"/>
        </a:xfrm>
        <a:custGeom>
          <a:avLst/>
          <a:gdLst/>
          <a:ahLst/>
          <a:cxnLst/>
          <a:rect l="0" t="0" r="0" b="0"/>
          <a:pathLst>
            <a:path>
              <a:moveTo>
                <a:pt x="0" y="13491"/>
              </a:moveTo>
              <a:lnTo>
                <a:pt x="254006" y="1349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13049" y="968009"/>
        <a:ext cx="12700" cy="12700"/>
      </dsp:txXfrm>
    </dsp:sp>
    <dsp:sp modelId="{315A0F0B-6846-EE46-9008-FEB01F568F97}">
      <dsp:nvSpPr>
        <dsp:cNvPr id="0" name=""/>
        <dsp:cNvSpPr/>
      </dsp:nvSpPr>
      <dsp:spPr>
        <a:xfrm>
          <a:off x="2396764" y="2087"/>
          <a:ext cx="845269" cy="8452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350 million people are at risk</a:t>
          </a:r>
        </a:p>
      </dsp:txBody>
      <dsp:txXfrm>
        <a:off x="2520551" y="125874"/>
        <a:ext cx="597695" cy="597695"/>
      </dsp:txXfrm>
    </dsp:sp>
    <dsp:sp modelId="{2D393C32-A2C2-EF47-A77E-9765B8885E38}">
      <dsp:nvSpPr>
        <dsp:cNvPr id="0" name=""/>
        <dsp:cNvSpPr/>
      </dsp:nvSpPr>
      <dsp:spPr>
        <a:xfrm>
          <a:off x="3242034" y="1510505"/>
          <a:ext cx="254006" cy="26982"/>
        </a:xfrm>
        <a:custGeom>
          <a:avLst/>
          <a:gdLst/>
          <a:ahLst/>
          <a:cxnLst/>
          <a:rect l="0" t="0" r="0" b="0"/>
          <a:pathLst>
            <a:path>
              <a:moveTo>
                <a:pt x="0" y="13491"/>
              </a:moveTo>
              <a:lnTo>
                <a:pt x="254006" y="1349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362687" y="1517646"/>
        <a:ext cx="12700" cy="12700"/>
      </dsp:txXfrm>
    </dsp:sp>
    <dsp:sp modelId="{0D9F010A-7118-D044-8635-C37AE9824F3B}">
      <dsp:nvSpPr>
        <dsp:cNvPr id="0" name=""/>
        <dsp:cNvSpPr/>
      </dsp:nvSpPr>
      <dsp:spPr>
        <a:xfrm>
          <a:off x="3496040" y="1101362"/>
          <a:ext cx="845269" cy="8452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12 million people are affected</a:t>
          </a:r>
        </a:p>
      </dsp:txBody>
      <dsp:txXfrm>
        <a:off x="3619827" y="1225149"/>
        <a:ext cx="597695" cy="597695"/>
      </dsp:txXfrm>
    </dsp:sp>
    <dsp:sp modelId="{D6357CE8-36E1-A041-B5F4-EA747D4BBA7B}">
      <dsp:nvSpPr>
        <dsp:cNvPr id="0" name=""/>
        <dsp:cNvSpPr/>
      </dsp:nvSpPr>
      <dsp:spPr>
        <a:xfrm rot="5400000">
          <a:off x="2692396" y="2060143"/>
          <a:ext cx="254006" cy="26982"/>
        </a:xfrm>
        <a:custGeom>
          <a:avLst/>
          <a:gdLst/>
          <a:ahLst/>
          <a:cxnLst/>
          <a:rect l="0" t="0" r="0" b="0"/>
          <a:pathLst>
            <a:path>
              <a:moveTo>
                <a:pt x="0" y="13491"/>
              </a:moveTo>
              <a:lnTo>
                <a:pt x="254006" y="1349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13049" y="2067284"/>
        <a:ext cx="12700" cy="12700"/>
      </dsp:txXfrm>
    </dsp:sp>
    <dsp:sp modelId="{F8209B70-D357-8144-A719-41013430A073}">
      <dsp:nvSpPr>
        <dsp:cNvPr id="0" name=""/>
        <dsp:cNvSpPr/>
      </dsp:nvSpPr>
      <dsp:spPr>
        <a:xfrm>
          <a:off x="2396764" y="2200637"/>
          <a:ext cx="845269" cy="8452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60,000 death annually</a:t>
          </a:r>
        </a:p>
      </dsp:txBody>
      <dsp:txXfrm>
        <a:off x="2520551" y="2324424"/>
        <a:ext cx="597695" cy="597695"/>
      </dsp:txXfrm>
    </dsp:sp>
    <dsp:sp modelId="{BBEE2D2B-CA5E-1543-9F1E-B99631104567}">
      <dsp:nvSpPr>
        <dsp:cNvPr id="0" name=""/>
        <dsp:cNvSpPr/>
      </dsp:nvSpPr>
      <dsp:spPr>
        <a:xfrm rot="10800000">
          <a:off x="2142758" y="1510505"/>
          <a:ext cx="254006" cy="26982"/>
        </a:xfrm>
        <a:custGeom>
          <a:avLst/>
          <a:gdLst/>
          <a:ahLst/>
          <a:cxnLst/>
          <a:rect l="0" t="0" r="0" b="0"/>
          <a:pathLst>
            <a:path>
              <a:moveTo>
                <a:pt x="0" y="13491"/>
              </a:moveTo>
              <a:lnTo>
                <a:pt x="254006" y="1349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263411" y="1517646"/>
        <a:ext cx="12700" cy="12700"/>
      </dsp:txXfrm>
    </dsp:sp>
    <dsp:sp modelId="{D19E9C8A-795A-634B-99D1-A9724CDC26E4}">
      <dsp:nvSpPr>
        <dsp:cNvPr id="0" name=""/>
        <dsp:cNvSpPr/>
      </dsp:nvSpPr>
      <dsp:spPr>
        <a:xfrm>
          <a:off x="1297489" y="1101362"/>
          <a:ext cx="845269" cy="8452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1.5-2 million cases each year</a:t>
          </a:r>
        </a:p>
      </dsp:txBody>
      <dsp:txXfrm>
        <a:off x="1421276" y="1225149"/>
        <a:ext cx="597695" cy="597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4DC31-3322-474E-BF49-1ABB1F77878E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74266-EA08-0F48-B9C3-11D6AA834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7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</a:t>
            </a:r>
            <a:r>
              <a:rPr lang="en-US" baseline="0" dirty="0" smtClean="0"/>
              <a:t> name is Arshad Islam, doing post-doc with Prof. Frederic </a:t>
            </a:r>
            <a:r>
              <a:rPr lang="en-US" baseline="0" dirty="0" err="1" smtClean="0"/>
              <a:t>Frezard</a:t>
            </a:r>
            <a:r>
              <a:rPr lang="en-US" baseline="0" dirty="0" smtClean="0"/>
              <a:t> in ICB. I will present my </a:t>
            </a:r>
            <a:r>
              <a:rPr lang="en-US" baseline="0" dirty="0" err="1" smtClean="0"/>
              <a:t>Ph.D</a:t>
            </a:r>
            <a:r>
              <a:rPr lang="en-US" baseline="0" dirty="0" smtClean="0"/>
              <a:t> work regarding the synthesis, structural characterization of some novel organoantimony or organobismuth complexes and the antileishmanial &amp; cytotoxic activities of these complexes, as well the their activities on tumor cell lines as well bacterial cells.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74266-EA08-0F48-B9C3-11D6AA8345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20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 smtClean="0">
                <a:latin typeface="Rockwell" charset="0"/>
                <a:cs typeface="Rockwell" charset="0"/>
              </a:rPr>
              <a:t>There are many strains</a:t>
            </a:r>
            <a:r>
              <a:rPr lang="en-US" i="1" baseline="0" dirty="0" smtClean="0">
                <a:latin typeface="Rockwell" charset="0"/>
                <a:cs typeface="Rockwell" charset="0"/>
              </a:rPr>
              <a:t> of Leishmania. </a:t>
            </a:r>
            <a:r>
              <a:rPr lang="en-US" i="1" dirty="0" smtClean="0">
                <a:latin typeface="Rockwell" charset="0"/>
                <a:cs typeface="Rockwell" charset="0"/>
              </a:rPr>
              <a:t>L</a:t>
            </a:r>
            <a:r>
              <a:rPr lang="en-US" i="1" dirty="0">
                <a:latin typeface="Rockwell" charset="0"/>
                <a:cs typeface="Rockwell" charset="0"/>
              </a:rPr>
              <a:t>. Major, L. amazonensis, L. </a:t>
            </a:r>
            <a:r>
              <a:rPr lang="en-US" i="1" dirty="0" err="1">
                <a:latin typeface="Rockwell" charset="0"/>
                <a:cs typeface="Rockwell" charset="0"/>
              </a:rPr>
              <a:t>donovani</a:t>
            </a:r>
            <a:r>
              <a:rPr lang="en-US" i="1" dirty="0">
                <a:latin typeface="Rockwell" charset="0"/>
                <a:cs typeface="Rockwell" charset="0"/>
              </a:rPr>
              <a:t>, L. infantum </a:t>
            </a:r>
            <a:r>
              <a:rPr lang="en-US" i="1" dirty="0" err="1">
                <a:latin typeface="Rockwell" charset="0"/>
                <a:cs typeface="Rockwell" charset="0"/>
              </a:rPr>
              <a:t>chagasis</a:t>
            </a:r>
            <a:r>
              <a:rPr lang="en-US" i="1" dirty="0">
                <a:latin typeface="Rockwell" charset="0"/>
                <a:cs typeface="Rockwell" charset="0"/>
              </a:rPr>
              <a:t>,  etc.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90B08C-8AF7-5845-8140-372679C75930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i="1">
                <a:latin typeface="Rockwell" charset="0"/>
                <a:cs typeface="Rockwell" charset="0"/>
              </a:rPr>
              <a:t>L. Major, L. amazonensis, L. donovani, L. infantum chagasis,  etc.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ECCFF3-2B93-D64F-83CA-DC8A7FF03389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i="1">
                <a:latin typeface="Rockwell" charset="0"/>
                <a:cs typeface="Rockwell" charset="0"/>
              </a:rPr>
              <a:t>L. Major, L. amazonensis, L. donovani, L. infantum chagasis,  etc.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CB36EC-270D-B342-94DC-D41C678812A0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i="1">
                <a:latin typeface="Rockwell" charset="0"/>
                <a:cs typeface="Rockwell" charset="0"/>
              </a:rPr>
              <a:t>L. Major, L. amazonensis, L. donovani, L. infantum chagasis,  etc.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D427D6-FCD9-9A43-96BD-9921B31221C6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74266-EA08-0F48-B9C3-11D6AA8345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03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quantification of </a:t>
            </a:r>
            <a:r>
              <a:rPr lang="en-US" dirty="0" err="1" smtClean="0"/>
              <a:t>AmB</a:t>
            </a:r>
            <a:r>
              <a:rPr lang="en-US" dirty="0" smtClean="0"/>
              <a:t> before filtration provided the total </a:t>
            </a:r>
            <a:r>
              <a:rPr lang="en-US" dirty="0" err="1" smtClean="0"/>
              <a:t>AmB</a:t>
            </a:r>
            <a:r>
              <a:rPr lang="en-US" dirty="0" smtClean="0"/>
              <a:t> content. The </a:t>
            </a:r>
            <a:r>
              <a:rPr lang="en-US" dirty="0" err="1" smtClean="0"/>
              <a:t>AmB</a:t>
            </a:r>
            <a:r>
              <a:rPr lang="en-US" dirty="0" smtClean="0"/>
              <a:t> that remained insoluble, and hence not properly incorporated into the </a:t>
            </a:r>
            <a:r>
              <a:rPr lang="en-US" dirty="0" err="1" smtClean="0"/>
              <a:t>nanosystems</a:t>
            </a:r>
            <a:r>
              <a:rPr lang="en-US" dirty="0" smtClean="0"/>
              <a:t>, was removed by filtration. The drug concentration in the external aqueous phase of the </a:t>
            </a:r>
            <a:r>
              <a:rPr lang="en-US" dirty="0" err="1" smtClean="0"/>
              <a:t>nanosystem</a:t>
            </a:r>
            <a:r>
              <a:rPr lang="en-US" dirty="0" smtClean="0"/>
              <a:t> was obtained by ultrafiltration method using a membrane with a weight cut-off of 100,000 (</a:t>
            </a:r>
            <a:r>
              <a:rPr lang="en-US" dirty="0" err="1" smtClean="0"/>
              <a:t>Amicon</a:t>
            </a:r>
            <a:r>
              <a:rPr lang="en-US" baseline="30000" dirty="0" smtClean="0"/>
              <a:t>®</a:t>
            </a:r>
            <a:r>
              <a:rPr lang="en-US" dirty="0" smtClean="0"/>
              <a:t> – Ultra 4, Millipore, USA). </a:t>
            </a:r>
            <a:r>
              <a:rPr lang="en-US" dirty="0" err="1" smtClean="0"/>
              <a:t>AmB</a:t>
            </a:r>
            <a:r>
              <a:rPr lang="en-US" dirty="0" smtClean="0"/>
              <a:t> concentration in aqueous phase was found to be negligible. The </a:t>
            </a:r>
            <a:r>
              <a:rPr lang="en-US" dirty="0" err="1" smtClean="0"/>
              <a:t>AmB</a:t>
            </a:r>
            <a:r>
              <a:rPr lang="en-US" dirty="0" smtClean="0"/>
              <a:t> concentration in </a:t>
            </a:r>
            <a:r>
              <a:rPr lang="en-US" dirty="0" err="1" smtClean="0"/>
              <a:t>nanosytems</a:t>
            </a:r>
            <a:r>
              <a:rPr lang="en-US" dirty="0" smtClean="0"/>
              <a:t> (before and after filtration) was determined by the validated HPLC method. The EE of the drug was calculated by the following equation: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74266-EA08-0F48-B9C3-11D6AA8345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43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74266-EA08-0F48-B9C3-11D6AA8345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58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74266-EA08-0F48-B9C3-11D6AA8345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58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6AC-D749-1B48-BCD1-8C571670229D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8C71-EA23-9046-A6CD-CE1B5C16A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8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6AC-D749-1B48-BCD1-8C571670229D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8C71-EA23-9046-A6CD-CE1B5C16A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96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6AC-D749-1B48-BCD1-8C571670229D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8C71-EA23-9046-A6CD-CE1B5C16A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6AC-D749-1B48-BCD1-8C571670229D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8C71-EA23-9046-A6CD-CE1B5C16A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54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6AC-D749-1B48-BCD1-8C571670229D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8C71-EA23-9046-A6CD-CE1B5C16A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5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6AC-D749-1B48-BCD1-8C571670229D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8C71-EA23-9046-A6CD-CE1B5C16A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73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6AC-D749-1B48-BCD1-8C571670229D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8C71-EA23-9046-A6CD-CE1B5C16A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53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6AC-D749-1B48-BCD1-8C571670229D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8C71-EA23-9046-A6CD-CE1B5C16A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14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6AC-D749-1B48-BCD1-8C571670229D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8C71-EA23-9046-A6CD-CE1B5C16A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68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6AC-D749-1B48-BCD1-8C571670229D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8C71-EA23-9046-A6CD-CE1B5C16A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70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6AC-D749-1B48-BCD1-8C571670229D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8C71-EA23-9046-A6CD-CE1B5C16A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79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A36AC-D749-1B48-BCD1-8C571670229D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8C71-EA23-9046-A6CD-CE1B5C16A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9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7.jpg"/><Relationship Id="rId4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8.emf"/><Relationship Id="rId4" Type="http://schemas.openxmlformats.org/officeDocument/2006/relationships/package" Target="../embeddings/Microsoft_Word_Document1.docx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file://localhost/http://upload.wikimedia.org/wikipedia/en/8/83/Leishmania_LifeCycle.gi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62" y="1593830"/>
            <a:ext cx="9151662" cy="1775903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it-IT" sz="2800" b="1" cap="all" dirty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Avenir Heavy"/>
                <a:cs typeface="Avenir Heavy"/>
              </a:rPr>
              <a:t>Nanosystems </a:t>
            </a:r>
            <a:r>
              <a:rPr lang="it-IT" sz="2800" b="1" cap="all" dirty="0" err="1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Avenir Heavy"/>
                <a:cs typeface="Avenir Heavy"/>
              </a:rPr>
              <a:t>formed</a:t>
            </a:r>
            <a:r>
              <a:rPr lang="it-IT" sz="2800" b="1" cap="all" dirty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Avenir Heavy"/>
                <a:cs typeface="Avenir Heavy"/>
              </a:rPr>
              <a:t> by amphiphilic </a:t>
            </a:r>
            <a:r>
              <a:rPr lang="it-IT" sz="2800" b="1" cap="all" dirty="0" err="1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Avenir Heavy"/>
                <a:cs typeface="Avenir Heavy"/>
              </a:rPr>
              <a:t>antimony</a:t>
            </a:r>
            <a:r>
              <a:rPr lang="it-IT" sz="2800" b="1" cap="all" dirty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Avenir Heavy"/>
                <a:cs typeface="Avenir Heavy"/>
              </a:rPr>
              <a:t>(V</a:t>
            </a:r>
            <a:r>
              <a:rPr lang="it-IT" sz="2800" b="1" cap="all" dirty="0" smtClean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Avenir Heavy"/>
                <a:cs typeface="Avenir Heavy"/>
              </a:rPr>
              <a:t>) </a:t>
            </a:r>
            <a:r>
              <a:rPr lang="it-IT" sz="2800" b="1" cap="all" dirty="0" err="1" smtClean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Avenir Heavy"/>
                <a:cs typeface="Avenir Heavy"/>
              </a:rPr>
              <a:t>complexes</a:t>
            </a:r>
            <a:r>
              <a:rPr lang="it-IT" sz="2800" b="1" cap="all" dirty="0" smtClean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Avenir Heavy"/>
                <a:cs typeface="Avenir Heavy"/>
              </a:rPr>
              <a:t> </a:t>
            </a:r>
            <a:r>
              <a:rPr lang="it-IT" sz="2800" b="1" cap="all" dirty="0" err="1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Avenir Heavy"/>
                <a:cs typeface="Avenir Heavy"/>
              </a:rPr>
              <a:t>incorporating</a:t>
            </a:r>
            <a:r>
              <a:rPr lang="it-IT" sz="2800" b="1" cap="all" dirty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Avenir Heavy"/>
                <a:cs typeface="Avenir Heavy"/>
              </a:rPr>
              <a:t> </a:t>
            </a:r>
            <a:r>
              <a:rPr lang="it-IT" sz="2800" b="1" cap="all" dirty="0" err="1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Avenir Heavy"/>
                <a:cs typeface="Avenir Heavy"/>
              </a:rPr>
              <a:t>Amphotericin</a:t>
            </a:r>
            <a:r>
              <a:rPr lang="it-IT" sz="2800" b="1" cap="all" dirty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Avenir Heavy"/>
                <a:cs typeface="Avenir Heavy"/>
              </a:rPr>
              <a:t> B for </a:t>
            </a:r>
            <a:r>
              <a:rPr lang="it-IT" sz="2800" b="1" cap="all" dirty="0" smtClean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Avenir Heavy"/>
                <a:cs typeface="Avenir Heavy"/>
              </a:rPr>
              <a:t>the treatment of </a:t>
            </a:r>
            <a:r>
              <a:rPr lang="it-IT" sz="2800" b="1" cap="all" dirty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Avenir Heavy"/>
                <a:cs typeface="Avenir Heavy"/>
              </a:rPr>
              <a:t>Leishmaniasis</a:t>
            </a:r>
            <a:endParaRPr lang="en-US" sz="2800" b="1" cap="all" dirty="0">
              <a:ln w="0"/>
              <a:solidFill>
                <a:srgbClr val="000000"/>
              </a:solidFill>
              <a:effectLst>
                <a:reflection blurRad="12700" stA="50000" endPos="50000" dist="5000" dir="5400000" sy="-100000" rotWithShape="0"/>
              </a:effectLst>
              <a:latin typeface="Avenir Heavy"/>
              <a:cs typeface="Avenir Heavy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77163"/>
            <a:ext cx="9136338" cy="1828802"/>
          </a:xfrm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en-US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venir Heavy"/>
                <a:cs typeface="Avenir Heavy"/>
              </a:rPr>
              <a:t>Dr. Arshad Islam</a:t>
            </a:r>
          </a:p>
          <a:p>
            <a:endParaRPr lang="en-US" sz="31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Avenir Heavy"/>
              <a:cs typeface="Avenir Heavy"/>
            </a:endParaRPr>
          </a:p>
          <a:p>
            <a:r>
              <a:rPr lang="en-US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venir Heavy"/>
                <a:cs typeface="Avenir Heavy"/>
              </a:rPr>
              <a:t>Post-doctorate- Department of Physiology and Biophysics</a:t>
            </a:r>
          </a:p>
          <a:p>
            <a:r>
              <a:rPr lang="en-US" sz="31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venir Heavy"/>
                <a:cs typeface="Avenir Heavy"/>
              </a:rPr>
              <a:t>Insititute</a:t>
            </a:r>
            <a:r>
              <a:rPr lang="en-US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venir Heavy"/>
                <a:cs typeface="Avenir Heavy"/>
              </a:rPr>
              <a:t> of Biological Sciences, Universidade Federal de Minas Gerais</a:t>
            </a:r>
          </a:p>
          <a:p>
            <a:endParaRPr lang="en-US" sz="31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Avenir Heavy"/>
              <a:cs typeface="Avenir Heavy"/>
            </a:endParaRPr>
          </a:p>
          <a:p>
            <a:r>
              <a:rPr lang="en-US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venir Heavy"/>
                <a:cs typeface="Avenir Heavy"/>
              </a:rPr>
              <a:t>Supervisor: Prof. Dr. </a:t>
            </a:r>
            <a:r>
              <a:rPr lang="en-US" sz="31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venir Heavy"/>
                <a:cs typeface="Avenir Heavy"/>
              </a:rPr>
              <a:t>Frédéric</a:t>
            </a:r>
            <a:r>
              <a:rPr lang="en-US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venir Heavy"/>
                <a:cs typeface="Avenir Heavy"/>
              </a:rPr>
              <a:t> J. G. </a:t>
            </a:r>
            <a:r>
              <a:rPr lang="en-US" sz="31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venir Heavy"/>
                <a:cs typeface="Avenir Heavy"/>
              </a:rPr>
              <a:t>Frézard</a:t>
            </a:r>
            <a:endParaRPr lang="en-US" sz="31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Avenir Heavy"/>
              <a:cs typeface="Avenir Heavy"/>
            </a:endParaRPr>
          </a:p>
          <a:p>
            <a:endParaRPr lang="en-US" dirty="0"/>
          </a:p>
        </p:txBody>
      </p:sp>
      <p:pic>
        <p:nvPicPr>
          <p:cNvPr id="6" name="Picture 5" descr="Macintosh HD:Users:arshadislam:Desktop:logo_right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9" y="5462997"/>
            <a:ext cx="1530056" cy="1389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rshadislam:Desktop:Unknown-1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381" y="5447286"/>
            <a:ext cx="1458431" cy="145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Macintosh HD:Users:arshadislam:Desktop:cabec-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2" y="217460"/>
            <a:ext cx="9144000" cy="119336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3" name="TextBox 12"/>
          <p:cNvSpPr txBox="1"/>
          <p:nvPr/>
        </p:nvSpPr>
        <p:spPr>
          <a:xfrm>
            <a:off x="1422400" y="4356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36736" y="5808133"/>
            <a:ext cx="2577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venir Black"/>
                <a:cs typeface="Avenir Black"/>
              </a:rPr>
              <a:t>August 20, 2015</a:t>
            </a:r>
          </a:p>
          <a:p>
            <a:pPr algn="ctr"/>
            <a:r>
              <a:rPr lang="en-US" sz="2000" dirty="0" smtClean="0">
                <a:latin typeface="Avenir Black"/>
                <a:cs typeface="Avenir Black"/>
              </a:rPr>
              <a:t>Frankfurt, Germany</a:t>
            </a:r>
            <a:endParaRPr lang="en-US" sz="20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92633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399866" y="0"/>
            <a:ext cx="1744133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Objectives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336"/>
            <a:ext cx="739986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+mj-lt"/>
                <a:cs typeface="Rockwell"/>
              </a:rPr>
              <a:t>Specific Objectives</a:t>
            </a:r>
            <a:endParaRPr lang="en-US" sz="2800" b="1" dirty="0">
              <a:latin typeface="+mj-lt"/>
              <a:cs typeface="Rockwel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>
          <a:xfrm>
            <a:off x="151872" y="1066274"/>
            <a:ext cx="8704261" cy="44653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charset="2"/>
              <a:buChar char="u"/>
              <a:defRPr/>
            </a:pPr>
            <a:r>
              <a:rPr lang="en-US" sz="2200" dirty="0" smtClean="0">
                <a:solidFill>
                  <a:schemeClr val="tx1"/>
                </a:solidFill>
                <a:latin typeface="Avenir Book"/>
                <a:cs typeface="Avenir Book"/>
              </a:rPr>
              <a:t>Incorporation of </a:t>
            </a:r>
            <a:r>
              <a:rPr lang="en-US" sz="2200" dirty="0" err="1" smtClean="0">
                <a:solidFill>
                  <a:schemeClr val="tx1"/>
                </a:solidFill>
                <a:latin typeface="Avenir Book"/>
                <a:cs typeface="Avenir Book"/>
              </a:rPr>
              <a:t>AmB</a:t>
            </a:r>
            <a:r>
              <a:rPr lang="en-US" sz="2200" dirty="0" smtClean="0">
                <a:solidFill>
                  <a:schemeClr val="tx1"/>
                </a:solidFill>
                <a:latin typeface="Avenir Book"/>
                <a:cs typeface="Avenir Book"/>
              </a:rPr>
              <a:t> in </a:t>
            </a:r>
            <a:r>
              <a:rPr lang="en-US" sz="2200" dirty="0" err="1" smtClean="0">
                <a:solidFill>
                  <a:schemeClr val="tx1"/>
                </a:solidFill>
                <a:latin typeface="Avenir Book"/>
                <a:cs typeface="Avenir Book"/>
              </a:rPr>
              <a:t>nanosystem</a:t>
            </a:r>
            <a:r>
              <a:rPr lang="en-US" sz="2200" dirty="0" smtClean="0">
                <a:solidFill>
                  <a:schemeClr val="tx1"/>
                </a:solidFill>
                <a:latin typeface="Avenir Book"/>
                <a:cs typeface="Avenir Book"/>
              </a:rPr>
              <a:t> to reduce its cytotoxicity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charset="2"/>
              <a:buChar char="u"/>
              <a:defRPr/>
            </a:pPr>
            <a:endParaRPr lang="en-US" sz="2200" dirty="0">
              <a:latin typeface="Avenir Book"/>
              <a:cs typeface="Avenir Book"/>
            </a:endParaRP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charset="2"/>
              <a:buChar char="u"/>
              <a:defRPr/>
            </a:pPr>
            <a:endParaRPr lang="en-US" sz="2200" dirty="0" smtClean="0">
              <a:latin typeface="Avenir Book"/>
              <a:cs typeface="Avenir Book"/>
            </a:endParaRP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charset="2"/>
              <a:buChar char="u"/>
              <a:defRPr/>
            </a:pPr>
            <a:endParaRPr lang="en-US" sz="2200" dirty="0">
              <a:latin typeface="Avenir Book"/>
              <a:cs typeface="Avenir Book"/>
            </a:endParaRPr>
          </a:p>
          <a:p>
            <a:pPr algn="just">
              <a:lnSpc>
                <a:spcPct val="150000"/>
              </a:lnSpc>
              <a:buFont typeface="Wingdings" charset="2"/>
              <a:buChar char="u"/>
              <a:defRPr/>
            </a:pPr>
            <a:r>
              <a:rPr lang="en-US" sz="2200" dirty="0" smtClean="0">
                <a:latin typeface="Avenir Book"/>
                <a:cs typeface="Avenir Book"/>
              </a:rPr>
              <a:t>Kinetics and </a:t>
            </a:r>
            <a:r>
              <a:rPr lang="en-US" sz="2200" dirty="0">
                <a:latin typeface="Avenir Book"/>
                <a:cs typeface="Avenir Book"/>
              </a:rPr>
              <a:t>stability </a:t>
            </a:r>
            <a:r>
              <a:rPr lang="en-US" sz="2200" dirty="0" smtClean="0">
                <a:latin typeface="Avenir Book"/>
                <a:cs typeface="Avenir Book"/>
              </a:rPr>
              <a:t>studies of the SbL8-AmB and SbL10-AmB formulation</a:t>
            </a:r>
          </a:p>
          <a:p>
            <a:pPr algn="just">
              <a:lnSpc>
                <a:spcPct val="150000"/>
              </a:lnSpc>
              <a:buFont typeface="Wingdings" charset="2"/>
              <a:buChar char="u"/>
              <a:defRPr/>
            </a:pPr>
            <a:r>
              <a:rPr lang="en-US" sz="2200" i="1" dirty="0" smtClean="0">
                <a:solidFill>
                  <a:schemeClr val="tx1"/>
                </a:solidFill>
                <a:latin typeface="Avenir Book"/>
                <a:cs typeface="Avenir Book"/>
              </a:rPr>
              <a:t>Evaluation of the </a:t>
            </a:r>
            <a:r>
              <a:rPr lang="en-US" sz="2200" dirty="0" smtClean="0">
                <a:solidFill>
                  <a:schemeClr val="tx1"/>
                </a:solidFill>
                <a:latin typeface="Avenir Book"/>
                <a:cs typeface="Avenir Book"/>
              </a:rPr>
              <a:t>antileishmanial activity of </a:t>
            </a:r>
            <a:r>
              <a:rPr lang="en-US" sz="2200" dirty="0" smtClean="0">
                <a:latin typeface="Avenir Book"/>
                <a:cs typeface="Avenir Book"/>
              </a:rPr>
              <a:t>the new formulations </a:t>
            </a:r>
            <a:r>
              <a:rPr lang="en-US" sz="2200" i="1" dirty="0" smtClean="0">
                <a:latin typeface="Avenir Book"/>
                <a:cs typeface="Avenir Book"/>
              </a:rPr>
              <a:t>in vivo</a:t>
            </a:r>
            <a:endParaRPr lang="en-US" sz="2200" i="1" dirty="0" smtClean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pic>
        <p:nvPicPr>
          <p:cNvPr id="7" name="Picture 6" descr="Screen Shot 2015-08-14 at 10.47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9" y="1811059"/>
            <a:ext cx="50292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6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862651"/>
            <a:ext cx="8839200" cy="16342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smtClean="0"/>
              <a:t>Preparation </a:t>
            </a:r>
          </a:p>
          <a:p>
            <a:pPr algn="ctr">
              <a:lnSpc>
                <a:spcPct val="120000"/>
              </a:lnSpc>
            </a:pPr>
            <a:r>
              <a:rPr lang="en-US" sz="2200" b="1" dirty="0" err="1" smtClean="0"/>
              <a:t>KSb</a:t>
            </a:r>
            <a:r>
              <a:rPr lang="en-US" sz="2200" b="1" dirty="0" smtClean="0"/>
              <a:t>(OH)</a:t>
            </a:r>
            <a:r>
              <a:rPr lang="en-US" sz="2200" b="1" baseline="-25000" dirty="0" smtClean="0"/>
              <a:t>6</a:t>
            </a:r>
            <a:r>
              <a:rPr lang="en-US" sz="2200" b="1" dirty="0" smtClean="0"/>
              <a:t> </a:t>
            </a:r>
            <a:r>
              <a:rPr lang="en-US" sz="2200" b="1" baseline="-25000" dirty="0" smtClean="0"/>
              <a:t>(</a:t>
            </a:r>
            <a:r>
              <a:rPr lang="en-US" sz="2200" b="1" baseline="-25000" dirty="0" err="1" smtClean="0"/>
              <a:t>aq</a:t>
            </a:r>
            <a:r>
              <a:rPr lang="en-US" sz="2200" b="1" baseline="-25000" dirty="0" smtClean="0"/>
              <a:t>) </a:t>
            </a:r>
            <a:r>
              <a:rPr lang="en-US" sz="2200" b="1" dirty="0" smtClean="0"/>
              <a:t>+ 3(L8) </a:t>
            </a:r>
            <a:r>
              <a:rPr lang="en-US" sz="2200" b="1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200" b="1" dirty="0" err="1" smtClean="0">
                <a:ea typeface="Wingdings"/>
                <a:cs typeface="Wingdings"/>
                <a:sym typeface="Wingdings"/>
              </a:rPr>
              <a:t>Sb</a:t>
            </a:r>
            <a:r>
              <a:rPr lang="en-US" sz="2200" b="1" dirty="0" smtClean="0">
                <a:ea typeface="Wingdings"/>
                <a:cs typeface="Wingdings"/>
                <a:sym typeface="Wingdings"/>
              </a:rPr>
              <a:t>-(L8)</a:t>
            </a:r>
            <a:r>
              <a:rPr lang="en-US" sz="2200" b="1" baseline="-25000" dirty="0" smtClean="0">
                <a:ea typeface="Wingdings"/>
                <a:cs typeface="Wingdings"/>
                <a:sym typeface="Wingdings"/>
              </a:rPr>
              <a:t>3</a:t>
            </a:r>
            <a:r>
              <a:rPr lang="en-US" sz="2200" b="1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2200" b="1" dirty="0" err="1" smtClean="0"/>
              <a:t>KSb</a:t>
            </a:r>
            <a:r>
              <a:rPr lang="en-US" sz="2200" b="1" dirty="0"/>
              <a:t>(OH)</a:t>
            </a:r>
            <a:r>
              <a:rPr lang="en-US" sz="2200" b="1" baseline="-25000" dirty="0"/>
              <a:t>6 (</a:t>
            </a:r>
            <a:r>
              <a:rPr lang="en-US" sz="2200" b="1" baseline="-25000" dirty="0" err="1"/>
              <a:t>aq</a:t>
            </a:r>
            <a:r>
              <a:rPr lang="en-US" sz="2200" b="1" baseline="-25000" dirty="0"/>
              <a:t>) </a:t>
            </a:r>
            <a:r>
              <a:rPr lang="en-US" sz="2200" b="1" dirty="0"/>
              <a:t>+ 3(L10) </a:t>
            </a:r>
            <a:r>
              <a:rPr lang="en-US" sz="2200" b="1" dirty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200" b="1" dirty="0" err="1">
                <a:ea typeface="Wingdings"/>
                <a:cs typeface="Wingdings"/>
                <a:sym typeface="Wingdings"/>
              </a:rPr>
              <a:t>Sb</a:t>
            </a:r>
            <a:r>
              <a:rPr lang="en-US" sz="2200" b="1" dirty="0">
                <a:ea typeface="Wingdings"/>
                <a:cs typeface="Wingdings"/>
                <a:sym typeface="Wingdings"/>
              </a:rPr>
              <a:t>-(L10)</a:t>
            </a:r>
            <a:r>
              <a:rPr lang="en-US" sz="2200" b="1" baseline="-25000" dirty="0" smtClean="0">
                <a:ea typeface="Wingdings"/>
                <a:cs typeface="Wingdings"/>
                <a:sym typeface="Wingdings"/>
              </a:rPr>
              <a:t>3</a:t>
            </a:r>
          </a:p>
          <a:p>
            <a:pPr algn="ctr">
              <a:lnSpc>
                <a:spcPct val="120000"/>
              </a:lnSpc>
            </a:pPr>
            <a:r>
              <a:rPr lang="en-US" b="1" dirty="0" smtClean="0">
                <a:ea typeface="Wingdings"/>
                <a:cs typeface="Wingdings"/>
                <a:sym typeface="Wingdings"/>
              </a:rPr>
              <a:t>(Stir </a:t>
            </a:r>
            <a:r>
              <a:rPr lang="en-US" b="1" dirty="0">
                <a:ea typeface="Wingdings"/>
                <a:cs typeface="Wingdings"/>
                <a:sym typeface="Wingdings"/>
              </a:rPr>
              <a:t>for 1 h at 60-70 </a:t>
            </a:r>
            <a:r>
              <a:rPr lang="en-US" b="1" dirty="0" smtClean="0">
                <a:ea typeface="Wingdings"/>
                <a:cs typeface="Wingdings"/>
                <a:sym typeface="Wingdings"/>
              </a:rPr>
              <a:t>°C</a:t>
            </a:r>
            <a:r>
              <a:rPr lang="en-US" b="1" dirty="0">
                <a:ea typeface="Wingdings"/>
                <a:cs typeface="Wingdings"/>
                <a:sym typeface="Wingdings"/>
              </a:rPr>
              <a:t> </a:t>
            </a:r>
            <a:r>
              <a:rPr lang="en-US" b="1" dirty="0" smtClean="0">
                <a:ea typeface="Wingdings"/>
                <a:cs typeface="Wingdings"/>
                <a:sym typeface="Wingdings"/>
              </a:rPr>
              <a:t>then </a:t>
            </a:r>
            <a:r>
              <a:rPr lang="en-US" b="1" dirty="0">
                <a:ea typeface="Wingdings"/>
                <a:cs typeface="Wingdings"/>
                <a:sym typeface="Wingdings"/>
              </a:rPr>
              <a:t>allowed to evaporate</a:t>
            </a:r>
            <a:r>
              <a:rPr lang="en-US" b="1" dirty="0" smtClean="0">
                <a:ea typeface="Wingdings"/>
                <a:cs typeface="Wingdings"/>
                <a:sym typeface="Wingdings"/>
              </a:rPr>
              <a:t>) </a:t>
            </a:r>
            <a:r>
              <a:rPr lang="en-US" b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 smtClean="0">
                <a:ea typeface="Wingdings"/>
                <a:cs typeface="Wingdings"/>
                <a:sym typeface="Wingdings"/>
              </a:rPr>
              <a:t> </a:t>
            </a:r>
            <a:r>
              <a:rPr lang="en-US" b="1" dirty="0">
                <a:ea typeface="Wingdings"/>
                <a:cs typeface="Wingdings"/>
                <a:sym typeface="Wingdings"/>
              </a:rPr>
              <a:t>Freeze dried)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4125443"/>
            <a:ext cx="8839200" cy="15876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smtClean="0"/>
              <a:t>Formation of the dispersions was confirmed by ELEMENTAL ANALYSIS, MASS SPECTROMETERY and NMR SPECTROSCOPY </a:t>
            </a: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solidFill>
                  <a:schemeClr val="accent6"/>
                </a:solidFill>
              </a:rPr>
              <a:t>(</a:t>
            </a:r>
            <a:r>
              <a:rPr lang="en-US" sz="2200" b="1" dirty="0" err="1" smtClean="0">
                <a:solidFill>
                  <a:schemeClr val="accent6"/>
                </a:solidFill>
              </a:rPr>
              <a:t>Flaviana</a:t>
            </a:r>
            <a:r>
              <a:rPr lang="en-US" sz="2200" b="1" dirty="0" smtClean="0">
                <a:solidFill>
                  <a:schemeClr val="accent6"/>
                </a:solidFill>
              </a:rPr>
              <a:t> R.F. </a:t>
            </a:r>
            <a:r>
              <a:rPr lang="en-US" sz="2200" b="1" i="1" dirty="0" smtClean="0">
                <a:solidFill>
                  <a:schemeClr val="accent6"/>
                </a:solidFill>
              </a:rPr>
              <a:t>et al</a:t>
            </a:r>
            <a:r>
              <a:rPr lang="en-US" sz="2200" b="1" dirty="0" smtClean="0">
                <a:solidFill>
                  <a:schemeClr val="accent6"/>
                </a:solidFill>
              </a:rPr>
              <a:t>., 2013) from our research group</a:t>
            </a:r>
            <a:endParaRPr lang="en-US" sz="2000" dirty="0" smtClean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68534"/>
            <a:ext cx="914400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Flaviana</a:t>
            </a:r>
            <a:r>
              <a:rPr lang="en-US" dirty="0"/>
              <a:t> R. </a:t>
            </a:r>
            <a:r>
              <a:rPr lang="en-US" dirty="0" err="1" smtClean="0"/>
              <a:t>Fernandes</a:t>
            </a:r>
            <a:r>
              <a:rPr lang="en-US" dirty="0" smtClean="0"/>
              <a:t> et al. 2013. </a:t>
            </a:r>
            <a:r>
              <a:rPr lang="en-US" dirty="0"/>
              <a:t>Antimicrobial Agents and Chemotherapy p. 4229–4236</a:t>
            </a:r>
          </a:p>
        </p:txBody>
      </p:sp>
      <p:pic>
        <p:nvPicPr>
          <p:cNvPr id="3" name="Picture 2" descr="Screen Shot 2015-08-19 at 4.57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7" y="1444763"/>
            <a:ext cx="7010400" cy="48723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86269"/>
            <a:ext cx="9144000" cy="8002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/>
              <a:t>Preparation and characterization of amphiphilic antimony(V) </a:t>
            </a:r>
            <a:r>
              <a:rPr lang="en-US" sz="2200" b="1" dirty="0" smtClean="0"/>
              <a:t>based dispersions SbL8 and SbL10 </a:t>
            </a:r>
            <a:r>
              <a:rPr lang="en-US" sz="2200" dirty="0" smtClean="0"/>
              <a:t>(</a:t>
            </a:r>
            <a:r>
              <a:rPr lang="en-US" sz="2400" dirty="0" err="1"/>
              <a:t>alkylmethylglucamide</a:t>
            </a:r>
            <a:r>
              <a:rPr lang="en-US" sz="2400" dirty="0"/>
              <a:t> </a:t>
            </a:r>
            <a:r>
              <a:rPr lang="en-US" sz="2400" dirty="0" smtClean="0"/>
              <a:t>series)</a:t>
            </a:r>
            <a:endParaRPr lang="en-US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45466" y="5198533"/>
            <a:ext cx="1077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Sb</a:t>
            </a:r>
            <a:r>
              <a:rPr lang="en-US" sz="2400" b="1" dirty="0" smtClean="0"/>
              <a:t>(L8)</a:t>
            </a:r>
            <a:r>
              <a:rPr lang="en-US" sz="2400" b="1" baseline="-25000" dirty="0" smtClean="0"/>
              <a:t>3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65998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6269"/>
            <a:ext cx="91440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/>
              <a:t>Analysis of </a:t>
            </a:r>
            <a:r>
              <a:rPr lang="en-US" sz="2800" b="1" dirty="0" err="1"/>
              <a:t>AmB</a:t>
            </a:r>
            <a:r>
              <a:rPr lang="en-US" sz="2800" b="1" dirty="0"/>
              <a:t> content and drug encapsulation efficiency (EE) by an HPLC-based </a:t>
            </a:r>
            <a:r>
              <a:rPr lang="en-US" sz="2800" b="1" dirty="0" smtClean="0"/>
              <a:t>technique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18533" y="1547330"/>
            <a:ext cx="8890000" cy="21852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00009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Preparation/</a:t>
            </a:r>
            <a:r>
              <a:rPr lang="en-US" sz="2400" b="1" dirty="0" err="1" smtClean="0">
                <a:solidFill>
                  <a:srgbClr val="000090"/>
                </a:solidFill>
              </a:rPr>
              <a:t>incoporation</a:t>
            </a:r>
            <a:r>
              <a:rPr lang="en-US" sz="2400" b="1" dirty="0" smtClean="0">
                <a:solidFill>
                  <a:srgbClr val="000090"/>
                </a:solidFill>
              </a:rPr>
              <a:t> of </a:t>
            </a:r>
            <a:r>
              <a:rPr lang="en-US" sz="2400" b="1" dirty="0" err="1" smtClean="0">
                <a:solidFill>
                  <a:srgbClr val="000090"/>
                </a:solidFill>
              </a:rPr>
              <a:t>AmB</a:t>
            </a:r>
            <a:r>
              <a:rPr lang="en-US" sz="2400" b="1" dirty="0" smtClean="0">
                <a:solidFill>
                  <a:srgbClr val="000090"/>
                </a:solidFill>
              </a:rPr>
              <a:t> in SbL10 and SbL8 dispersions</a:t>
            </a:r>
          </a:p>
          <a:p>
            <a:pPr algn="ctr"/>
            <a:endParaRPr lang="en-US" sz="2200" b="1" dirty="0" smtClean="0"/>
          </a:p>
          <a:p>
            <a:pPr algn="ctr"/>
            <a:r>
              <a:rPr lang="en-US" sz="2200" b="1" dirty="0" err="1" smtClean="0"/>
              <a:t>AmB</a:t>
            </a:r>
            <a:r>
              <a:rPr lang="en-US" sz="2200" b="1" dirty="0" smtClean="0"/>
              <a:t> + SbL8/SbL10</a:t>
            </a:r>
          </a:p>
          <a:p>
            <a:pPr algn="ctr"/>
            <a:r>
              <a:rPr lang="en-US" sz="2200" b="1" dirty="0" smtClean="0"/>
              <a:t>       0.05 g/L </a:t>
            </a:r>
            <a:r>
              <a:rPr lang="en-US" sz="2200" b="1" dirty="0" err="1" smtClean="0"/>
              <a:t>AmB</a:t>
            </a:r>
            <a:r>
              <a:rPr lang="en-US" sz="2200" b="1" dirty="0" smtClean="0"/>
              <a:t> + 0.2 g/L of SbL8 or SbL10</a:t>
            </a:r>
          </a:p>
          <a:p>
            <a:pPr algn="ctr"/>
            <a:r>
              <a:rPr lang="en-US" sz="2200" b="1" dirty="0" smtClean="0">
                <a:solidFill>
                  <a:srgbClr val="660066"/>
                </a:solidFill>
              </a:rPr>
              <a:t>pH </a:t>
            </a:r>
            <a:r>
              <a:rPr lang="en-US" sz="2200" b="1" dirty="0">
                <a:solidFill>
                  <a:srgbClr val="660066"/>
                </a:solidFill>
              </a:rPr>
              <a:t>7.2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468534"/>
            <a:ext cx="914400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Leila </a:t>
            </a:r>
            <a:r>
              <a:rPr lang="en-US" dirty="0" smtClean="0"/>
              <a:t>R. C. et. al., 2014. </a:t>
            </a:r>
            <a:r>
              <a:rPr lang="en-US" i="1" dirty="0"/>
              <a:t>European Journal of Pharmaceutical Sciences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25600" y="365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8533" y="4026932"/>
            <a:ext cx="8890000" cy="22159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00009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Encapsulation </a:t>
            </a:r>
            <a:r>
              <a:rPr lang="en-US" sz="2400" b="1" dirty="0">
                <a:solidFill>
                  <a:srgbClr val="000090"/>
                </a:solidFill>
              </a:rPr>
              <a:t>efficiency (EE) using reverse phase HPLC </a:t>
            </a:r>
            <a:r>
              <a:rPr lang="en-US" sz="2400" b="1" dirty="0" smtClean="0">
                <a:solidFill>
                  <a:srgbClr val="000090"/>
                </a:solidFill>
              </a:rPr>
              <a:t>technique</a:t>
            </a:r>
          </a:p>
          <a:p>
            <a:pPr algn="ctr"/>
            <a:endParaRPr lang="en-US" sz="2200" dirty="0" smtClean="0"/>
          </a:p>
          <a:p>
            <a:pPr algn="ctr"/>
            <a:r>
              <a:rPr lang="en-US" sz="2200" b="1" dirty="0" smtClean="0"/>
              <a:t>EE</a:t>
            </a:r>
            <a:r>
              <a:rPr lang="en-US" sz="2200" b="1" dirty="0"/>
              <a:t>% = [</a:t>
            </a:r>
            <a:r>
              <a:rPr lang="en-US" sz="2200" b="1" dirty="0" smtClean="0"/>
              <a:t>(</a:t>
            </a:r>
            <a:r>
              <a:rPr lang="en-US" sz="2200" b="1" dirty="0"/>
              <a:t>Q</a:t>
            </a:r>
            <a:r>
              <a:rPr lang="en-US" sz="2200" b="1" dirty="0" smtClean="0"/>
              <a:t>uantification of </a:t>
            </a:r>
            <a:r>
              <a:rPr lang="en-US" sz="2200" b="1" dirty="0" err="1" smtClean="0"/>
              <a:t>AmB</a:t>
            </a:r>
            <a:r>
              <a:rPr lang="en-US" sz="2200" b="1" dirty="0" smtClean="0"/>
              <a:t> </a:t>
            </a:r>
            <a:r>
              <a:rPr lang="en-US" sz="2200" b="1" dirty="0"/>
              <a:t>before filtration - </a:t>
            </a:r>
            <a:r>
              <a:rPr lang="en-US" sz="2200" b="1" dirty="0" err="1"/>
              <a:t>AmB</a:t>
            </a:r>
            <a:r>
              <a:rPr lang="en-US" sz="2200" b="1" dirty="0"/>
              <a:t> after filtration)/</a:t>
            </a:r>
            <a:r>
              <a:rPr lang="en-US" sz="2200" b="1" dirty="0" err="1"/>
              <a:t>AmB</a:t>
            </a:r>
            <a:r>
              <a:rPr lang="en-US" sz="2200" b="1" dirty="0"/>
              <a:t> before filtration]x100</a:t>
            </a:r>
          </a:p>
          <a:p>
            <a:pPr algn="ctr"/>
            <a:endParaRPr lang="en-US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5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709453"/>
              </p:ext>
            </p:extLst>
          </p:nvPr>
        </p:nvGraphicFramePr>
        <p:xfrm>
          <a:off x="3235569" y="5564188"/>
          <a:ext cx="2672862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431"/>
                <a:gridCol w="1336431"/>
              </a:tblGrid>
              <a:tr h="4445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SbL8</a:t>
                      </a:r>
                      <a:endParaRPr 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SbL10</a:t>
                      </a:r>
                      <a:endParaRPr lang="en-US" dirty="0"/>
                    </a:p>
                  </a:txBody>
                  <a:tcPr marL="84406" marR="84406"/>
                </a:tc>
              </a:tr>
              <a:tr h="44450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latin typeface="+mn-lt"/>
                        </a:rPr>
                        <a:t>84%</a:t>
                      </a:r>
                      <a:endParaRPr 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latin typeface="+mn-lt"/>
                        </a:rPr>
                        <a:t>83%</a:t>
                      </a:r>
                      <a:endParaRPr lang="en-US" dirty="0"/>
                    </a:p>
                  </a:txBody>
                  <a:tcPr marL="84406" marR="84406"/>
                </a:tc>
              </a:tr>
            </a:tbl>
          </a:graphicData>
        </a:graphic>
      </p:graphicFrame>
      <p:pic>
        <p:nvPicPr>
          <p:cNvPr id="50188" name="Imagem 1" descr="esq_L8   Sb   AmB 0,2% Dir_ L8   Sb   AmB 0,5%.jpg"/>
          <p:cNvPicPr>
            <a:picLocks noChangeAspect="1"/>
          </p:cNvPicPr>
          <p:nvPr/>
        </p:nvPicPr>
        <p:blipFill>
          <a:blip r:embed="rId2" cstate="print"/>
          <a:srcRect l="11607" t="586" r="44756" b="-114"/>
          <a:stretch>
            <a:fillRect/>
          </a:stretch>
        </p:blipFill>
        <p:spPr bwMode="auto">
          <a:xfrm>
            <a:off x="1513743" y="692151"/>
            <a:ext cx="2277208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9" name="CaixaDeTexto 2"/>
          <p:cNvSpPr txBox="1">
            <a:spLocks noChangeArrowheads="1"/>
          </p:cNvSpPr>
          <p:nvPr/>
        </p:nvSpPr>
        <p:spPr bwMode="auto">
          <a:xfrm>
            <a:off x="1503485" y="4443413"/>
            <a:ext cx="2403231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SbL8-AmB 0.2%</a:t>
            </a:r>
          </a:p>
        </p:txBody>
      </p:sp>
      <p:grpSp>
        <p:nvGrpSpPr>
          <p:cNvPr id="50190" name="Grupo 12"/>
          <p:cNvGrpSpPr>
            <a:grpSpLocks/>
          </p:cNvGrpSpPr>
          <p:nvPr/>
        </p:nvGrpSpPr>
        <p:grpSpPr bwMode="auto">
          <a:xfrm>
            <a:off x="4438651" y="981075"/>
            <a:ext cx="4387362" cy="1943100"/>
            <a:chOff x="3200400" y="3028950"/>
            <a:chExt cx="5562600" cy="2152650"/>
          </a:xfrm>
        </p:grpSpPr>
        <p:pic>
          <p:nvPicPr>
            <p:cNvPr id="50195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 l="-516" t="444"/>
            <a:stretch>
              <a:fillRect/>
            </a:stretch>
          </p:blipFill>
          <p:spPr bwMode="auto">
            <a:xfrm>
              <a:off x="3200400" y="3048000"/>
              <a:ext cx="55626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96" name="CaixaDeTexto 10"/>
            <p:cNvSpPr txBox="1">
              <a:spLocks noChangeArrowheads="1"/>
            </p:cNvSpPr>
            <p:nvPr/>
          </p:nvSpPr>
          <p:spPr bwMode="auto">
            <a:xfrm flipH="1">
              <a:off x="3238499" y="3028950"/>
              <a:ext cx="285750" cy="4091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 </a:t>
              </a:r>
            </a:p>
          </p:txBody>
        </p:sp>
      </p:grpSp>
      <p:sp>
        <p:nvSpPr>
          <p:cNvPr id="50191" name="CaixaDeTexto 7"/>
          <p:cNvSpPr txBox="1">
            <a:spLocks noChangeArrowheads="1"/>
          </p:cNvSpPr>
          <p:nvPr/>
        </p:nvSpPr>
        <p:spPr bwMode="auto">
          <a:xfrm>
            <a:off x="4904643" y="2997201"/>
            <a:ext cx="4169019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Verdana" pitchFamily="34" charset="0"/>
              </a:rPr>
              <a:t>Amphotericin B (AmB)</a:t>
            </a:r>
          </a:p>
          <a:p>
            <a:r>
              <a:rPr lang="pt-BR"/>
              <a:t>    Low oral absorption and high toxicity</a:t>
            </a:r>
          </a:p>
          <a:p>
            <a:r>
              <a:rPr lang="pt-BR"/>
              <a:t>        related to its aggregation state</a:t>
            </a:r>
          </a:p>
        </p:txBody>
      </p:sp>
      <p:sp>
        <p:nvSpPr>
          <p:cNvPr id="50192" name="CaixaDeTexto 8"/>
          <p:cNvSpPr txBox="1">
            <a:spLocks noChangeArrowheads="1"/>
          </p:cNvSpPr>
          <p:nvPr/>
        </p:nvSpPr>
        <p:spPr bwMode="auto">
          <a:xfrm>
            <a:off x="2603989" y="5178425"/>
            <a:ext cx="44133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latin typeface="Verdana" pitchFamily="34" charset="0"/>
              </a:rPr>
              <a:t>AmB incorporation efficiency (HPLC)</a:t>
            </a:r>
          </a:p>
        </p:txBody>
      </p:sp>
      <p:sp>
        <p:nvSpPr>
          <p:cNvPr id="50193" name="Retângulo 9"/>
          <p:cNvSpPr>
            <a:spLocks noChangeArrowheads="1"/>
          </p:cNvSpPr>
          <p:nvPr/>
        </p:nvSpPr>
        <p:spPr bwMode="auto">
          <a:xfrm>
            <a:off x="52754" y="-100013"/>
            <a:ext cx="902823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latin typeface="Verdana" pitchFamily="34" charset="0"/>
              </a:rPr>
              <a:t>Incorporation of AmB in SbL8 nanoassemblies</a:t>
            </a:r>
          </a:p>
        </p:txBody>
      </p:sp>
    </p:spTree>
    <p:extLst>
      <p:ext uri="{BB962C8B-B14F-4D97-AF65-F5344CB8AC3E}">
        <p14:creationId xmlns:p14="http://schemas.microsoft.com/office/powerpoint/2010/main" val="376133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3203" y="20640"/>
            <a:ext cx="9516533" cy="11138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lnSpc>
                <a:spcPts val="3100"/>
              </a:lnSpc>
            </a:pPr>
            <a:r>
              <a:rPr lang="en-US" sz="3200" dirty="0"/>
              <a:t/>
            </a:r>
            <a:br>
              <a:rPr lang="en-US" sz="3200" dirty="0"/>
            </a:br>
            <a:r>
              <a:rPr lang="en-US" sz="3200" b="1" dirty="0" smtClean="0"/>
              <a:t>UV absorption spectra of formulations SbL10-AmB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err="1">
                <a:latin typeface="Verdana" pitchFamily="34" charset="0"/>
              </a:rPr>
              <a:t>AmB</a:t>
            </a:r>
            <a:r>
              <a:rPr lang="en-US" sz="2200" dirty="0">
                <a:latin typeface="Verdana" pitchFamily="34" charset="0"/>
              </a:rPr>
              <a:t> aggregation state after </a:t>
            </a:r>
            <a:r>
              <a:rPr lang="en-US" sz="2200" dirty="0" err="1" smtClean="0">
                <a:latin typeface="Verdana" pitchFamily="34" charset="0"/>
              </a:rPr>
              <a:t>dilutionof</a:t>
            </a:r>
            <a:r>
              <a:rPr lang="en-US" sz="2200" dirty="0" smtClean="0">
                <a:latin typeface="Verdana" pitchFamily="34" charset="0"/>
              </a:rPr>
              <a:t> </a:t>
            </a:r>
            <a:r>
              <a:rPr lang="en-US" sz="2200" b="1" dirty="0" smtClean="0">
                <a:latin typeface="Verdana" pitchFamily="34" charset="0"/>
              </a:rPr>
              <a:t>SbL10-AmB</a:t>
            </a:r>
            <a:r>
              <a:rPr lang="en-US" sz="2200" dirty="0" smtClean="0">
                <a:latin typeface="Verdana" pitchFamily="34" charset="0"/>
              </a:rPr>
              <a:t> </a:t>
            </a:r>
            <a:r>
              <a:rPr lang="en-US" sz="2200" dirty="0">
                <a:latin typeface="Verdana" pitchFamily="34" charset="0"/>
              </a:rPr>
              <a:t>mixed composition</a:t>
            </a:r>
            <a:br>
              <a:rPr lang="en-US" sz="2200" dirty="0">
                <a:latin typeface="Verdana" pitchFamily="34" charset="0"/>
              </a:rPr>
            </a:br>
            <a:endParaRPr lang="en-US" sz="2200" dirty="0"/>
          </a:p>
        </p:txBody>
      </p:sp>
      <p:pic>
        <p:nvPicPr>
          <p:cNvPr id="4" name="Content Placeholder 3" descr="Uv-vis absorption spectra of AmB (Free and incorporated in SbL10) in PB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" b="609"/>
          <a:stretch/>
        </p:blipFill>
        <p:spPr>
          <a:xfrm>
            <a:off x="880534" y="1998131"/>
            <a:ext cx="7010400" cy="4385108"/>
          </a:xfrm>
        </p:spPr>
      </p:pic>
    </p:spTree>
    <p:extLst>
      <p:ext uri="{BB962C8B-B14F-4D97-AF65-F5344CB8AC3E}">
        <p14:creationId xmlns:p14="http://schemas.microsoft.com/office/powerpoint/2010/main" val="306391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. Absorption SbL10-AmB HCl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" b="-547"/>
          <a:stretch/>
        </p:blipFill>
        <p:spPr>
          <a:xfrm>
            <a:off x="457200" y="1600200"/>
            <a:ext cx="8229600" cy="4682067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705"/>
            <a:ext cx="9144000" cy="80909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Circular dichroism spectra of formulations SbL10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. CD SbL10-AmB in PB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" b="657"/>
          <a:stretch>
            <a:fillRect/>
          </a:stretch>
        </p:blipFill>
        <p:spPr/>
      </p:pic>
      <p:sp>
        <p:nvSpPr>
          <p:cNvPr id="5" name="Title 1"/>
          <p:cNvSpPr txBox="1">
            <a:spLocks/>
          </p:cNvSpPr>
          <p:nvPr/>
        </p:nvSpPr>
        <p:spPr>
          <a:xfrm>
            <a:off x="0" y="3705"/>
            <a:ext cx="9144000" cy="8090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mtClean="0"/>
              <a:t>Circular dichroism spectra of formulations SbL10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4777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1" name="Object 2"/>
          <p:cNvGraphicFramePr>
            <a:graphicFrameLocks noChangeAspect="1"/>
          </p:cNvGraphicFramePr>
          <p:nvPr/>
        </p:nvGraphicFramePr>
        <p:xfrm>
          <a:off x="-140676" y="2025650"/>
          <a:ext cx="4441581" cy="313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" name="Prism Project" r:id="rId3" imgW="3822700" imgH="2489200" progId="Prism5.Document">
                  <p:embed/>
                </p:oleObj>
              </mc:Choice>
              <mc:Fallback>
                <p:oleObj name="Prism Project" r:id="rId3" imgW="3822700" imgH="248920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0676" y="2025650"/>
                        <a:ext cx="4441581" cy="313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2" name="Object 1"/>
          <p:cNvGraphicFramePr>
            <a:graphicFrameLocks noChangeAspect="1"/>
          </p:cNvGraphicFramePr>
          <p:nvPr/>
        </p:nvGraphicFramePr>
        <p:xfrm>
          <a:off x="1995854" y="1974850"/>
          <a:ext cx="6331927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Prism Project" r:id="rId5" imgW="5435600" imgH="3022600" progId="Prism5.Document">
                  <p:embed/>
                </p:oleObj>
              </mc:Choice>
              <mc:Fallback>
                <p:oleObj name="Prism Project" r:id="rId5" imgW="5435600" imgH="302260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5854" y="1974850"/>
                        <a:ext cx="6331927" cy="3816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3" name="Título 1"/>
          <p:cNvSpPr>
            <a:spLocks/>
          </p:cNvSpPr>
          <p:nvPr/>
        </p:nvSpPr>
        <p:spPr bwMode="auto">
          <a:xfrm>
            <a:off x="422031" y="1066801"/>
            <a:ext cx="82296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UV/Vis Absorption and Circular Dichroism Spectra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32537" y="2174837"/>
            <a:ext cx="2496553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05" name="Título 1"/>
          <p:cNvSpPr>
            <a:spLocks/>
          </p:cNvSpPr>
          <p:nvPr/>
        </p:nvSpPr>
        <p:spPr bwMode="auto">
          <a:xfrm>
            <a:off x="351693" y="-76200"/>
            <a:ext cx="844061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ts val="3100"/>
              </a:lnSpc>
            </a:pPr>
            <a:endParaRPr lang="en-US" sz="2400" dirty="0">
              <a:latin typeface="Verdana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413055" y="49754"/>
            <a:ext cx="1744133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Results and Discussions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189" y="236023"/>
            <a:ext cx="7399866" cy="892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800" dirty="0" err="1">
                <a:latin typeface="Verdana" pitchFamily="34" charset="0"/>
              </a:rPr>
              <a:t>AmB</a:t>
            </a:r>
            <a:r>
              <a:rPr lang="en-US" sz="2800" dirty="0">
                <a:latin typeface="Verdana" pitchFamily="34" charset="0"/>
              </a:rPr>
              <a:t> </a:t>
            </a:r>
            <a:r>
              <a:rPr lang="en-US" sz="2800" dirty="0" smtClean="0">
                <a:latin typeface="Verdana" pitchFamily="34" charset="0"/>
              </a:rPr>
              <a:t>aggregation </a:t>
            </a:r>
            <a:r>
              <a:rPr lang="en-US" sz="2800" dirty="0">
                <a:latin typeface="Verdana" pitchFamily="34" charset="0"/>
              </a:rPr>
              <a:t>state after dilution</a:t>
            </a:r>
          </a:p>
          <a:p>
            <a:pPr algn="ctr">
              <a:lnSpc>
                <a:spcPts val="3100"/>
              </a:lnSpc>
            </a:pPr>
            <a:r>
              <a:rPr lang="en-US" sz="2800" dirty="0">
                <a:latin typeface="Verdana" pitchFamily="34" charset="0"/>
              </a:rPr>
              <a:t>of </a:t>
            </a:r>
            <a:r>
              <a:rPr lang="en-US" sz="2800" b="1" dirty="0">
                <a:latin typeface="Verdana" pitchFamily="34" charset="0"/>
              </a:rPr>
              <a:t>SbL8/</a:t>
            </a:r>
            <a:r>
              <a:rPr lang="en-US" sz="2800" b="1" dirty="0" err="1">
                <a:latin typeface="Verdana" pitchFamily="34" charset="0"/>
              </a:rPr>
              <a:t>AmB</a:t>
            </a:r>
            <a:r>
              <a:rPr lang="en-US" sz="2800" dirty="0">
                <a:latin typeface="Verdana" pitchFamily="34" charset="0"/>
              </a:rPr>
              <a:t> mixed composition</a:t>
            </a:r>
          </a:p>
        </p:txBody>
      </p:sp>
    </p:spTree>
    <p:extLst>
      <p:ext uri="{BB962C8B-B14F-4D97-AF65-F5344CB8AC3E}">
        <p14:creationId xmlns:p14="http://schemas.microsoft.com/office/powerpoint/2010/main" val="151836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94767"/>
            <a:ext cx="9144000" cy="92762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2800" b="1" dirty="0" smtClean="0"/>
              <a:t>Kinetics studies/Stability in solution: Variation of </a:t>
            </a:r>
            <a:r>
              <a:rPr lang="en-US" sz="2800" b="1" dirty="0" err="1" smtClean="0"/>
              <a:t>flourescence</a:t>
            </a:r>
            <a:r>
              <a:rPr lang="en-US" sz="2800" b="1" dirty="0" smtClean="0"/>
              <a:t> intensity of DPH probe after interaction with </a:t>
            </a:r>
            <a:r>
              <a:rPr lang="en-US" sz="2800" b="1" dirty="0" err="1" smtClean="0"/>
              <a:t>nanosytems</a:t>
            </a:r>
            <a:r>
              <a:rPr lang="en-US" sz="2800" b="1" dirty="0" smtClean="0"/>
              <a:t> SbL8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53201" y="103199"/>
            <a:ext cx="2590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   Results and Discussion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485465"/>
            <a:ext cx="9144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References: </a:t>
            </a:r>
            <a:endParaRPr lang="en-US" dirty="0"/>
          </a:p>
        </p:txBody>
      </p:sp>
      <p:pic>
        <p:nvPicPr>
          <p:cNvPr id="4" name="Content Placeholder 3" descr="2. SbL8 Variation of floursecence intensity of DPH (5x10-7 M) probe- 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0" t="-6019" r="-4415" b="-2333"/>
          <a:stretch/>
        </p:blipFill>
        <p:spPr>
          <a:xfrm>
            <a:off x="728132" y="1202265"/>
            <a:ext cx="7958667" cy="5305778"/>
          </a:xfrm>
        </p:spPr>
      </p:pic>
    </p:spTree>
    <p:extLst>
      <p:ext uri="{BB962C8B-B14F-4D97-AF65-F5344CB8AC3E}">
        <p14:creationId xmlns:p14="http://schemas.microsoft.com/office/powerpoint/2010/main" val="12395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4767"/>
            <a:ext cx="9144000" cy="92762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2800" b="1" dirty="0" smtClean="0"/>
              <a:t>Kinetics studies/</a:t>
            </a:r>
            <a:r>
              <a:rPr lang="en-US" sz="2800" b="1" dirty="0"/>
              <a:t>Stability in solution: Variation of </a:t>
            </a:r>
            <a:r>
              <a:rPr lang="en-US" sz="2800" b="1" dirty="0" err="1"/>
              <a:t>flourescence</a:t>
            </a:r>
            <a:r>
              <a:rPr lang="en-US" sz="2800" b="1" dirty="0"/>
              <a:t> intensity of DPH probe after interaction with </a:t>
            </a:r>
            <a:r>
              <a:rPr lang="en-US" sz="2800" b="1" dirty="0" err="1"/>
              <a:t>nanosytems</a:t>
            </a:r>
            <a:r>
              <a:rPr lang="en-US" sz="2800" b="1" dirty="0"/>
              <a:t> SbL10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3201" y="103199"/>
            <a:ext cx="2590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   Results and Discussion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485465"/>
            <a:ext cx="9144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References: </a:t>
            </a:r>
            <a:endParaRPr lang="en-US" dirty="0"/>
          </a:p>
        </p:txBody>
      </p:sp>
      <p:pic>
        <p:nvPicPr>
          <p:cNvPr id="4" name="Picture 3" descr="1.SbL10 Variation of floursecence intensity of DPH (5x10-7 M) probe-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84" y="1807633"/>
            <a:ext cx="6184899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5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362"/>
            <a:ext cx="9144000" cy="7921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Outlines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1133"/>
            <a:ext cx="8229600" cy="583673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 smtClean="0"/>
              <a:t>Introduction</a:t>
            </a:r>
          </a:p>
          <a:p>
            <a:pPr lvl="1"/>
            <a:r>
              <a:rPr lang="en-US" sz="2400" dirty="0" smtClean="0"/>
              <a:t>What is Leishmaniasis</a:t>
            </a:r>
          </a:p>
          <a:p>
            <a:pPr lvl="1"/>
            <a:r>
              <a:rPr lang="en-US" sz="2400" dirty="0" smtClean="0"/>
              <a:t>Geographical distribution</a:t>
            </a:r>
          </a:p>
          <a:p>
            <a:pPr lvl="1"/>
            <a:r>
              <a:rPr lang="en-US" sz="2400" dirty="0" smtClean="0"/>
              <a:t>Current chemotherapeutics</a:t>
            </a:r>
          </a:p>
          <a:p>
            <a:pPr lvl="1"/>
            <a:r>
              <a:rPr lang="en-US" sz="2400" dirty="0" smtClean="0"/>
              <a:t>Amphotericin B (</a:t>
            </a:r>
            <a:r>
              <a:rPr lang="en-US" sz="2400" dirty="0" err="1" smtClean="0"/>
              <a:t>AmB</a:t>
            </a:r>
            <a:r>
              <a:rPr lang="en-US" sz="2400" dirty="0" smtClean="0"/>
              <a:t>) as antileishmanial drug</a:t>
            </a:r>
          </a:p>
          <a:p>
            <a:r>
              <a:rPr lang="en-US" sz="2800" dirty="0" smtClean="0"/>
              <a:t>Objectives of the study</a:t>
            </a:r>
          </a:p>
          <a:p>
            <a:r>
              <a:rPr lang="en-US" sz="2800" dirty="0" smtClean="0"/>
              <a:t>Results and Discussion</a:t>
            </a:r>
          </a:p>
          <a:p>
            <a:pPr lvl="1"/>
            <a:r>
              <a:rPr lang="en-US" sz="2400" dirty="0" smtClean="0"/>
              <a:t>Preparation of the </a:t>
            </a:r>
            <a:r>
              <a:rPr lang="en-US" sz="2400" dirty="0" err="1" smtClean="0"/>
              <a:t>nanosystems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smtClean="0"/>
              <a:t>Incorporation of </a:t>
            </a:r>
            <a:r>
              <a:rPr lang="en-US" sz="2400" dirty="0" err="1" smtClean="0"/>
              <a:t>AmB</a:t>
            </a:r>
            <a:r>
              <a:rPr lang="en-US" sz="2400" dirty="0" smtClean="0"/>
              <a:t> in the system</a:t>
            </a:r>
          </a:p>
          <a:p>
            <a:pPr lvl="1"/>
            <a:r>
              <a:rPr lang="en-US" sz="2400" dirty="0" smtClean="0"/>
              <a:t>Stability of the formulations in solutions on dilution</a:t>
            </a:r>
          </a:p>
          <a:p>
            <a:pPr lvl="1"/>
            <a:r>
              <a:rPr lang="en-US" sz="2400" dirty="0" smtClean="0"/>
              <a:t>Efficacy of the formulations as antileishmanial drug</a:t>
            </a:r>
          </a:p>
          <a:p>
            <a:r>
              <a:rPr lang="en-US" sz="2800" dirty="0" smtClean="0"/>
              <a:t>Conclusions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2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13" y="1433295"/>
            <a:ext cx="1607995" cy="183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798" y="88375"/>
            <a:ext cx="9075005" cy="6058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Infection and treatment protocol of mice infected with </a:t>
            </a:r>
            <a:r>
              <a:rPr lang="en-US" sz="2400" b="1" i="1" dirty="0" smtClean="0"/>
              <a:t>L. amazonensis </a:t>
            </a:r>
            <a:r>
              <a:rPr lang="en-US" sz="2400" b="1" dirty="0" smtClean="0"/>
              <a:t>and </a:t>
            </a:r>
            <a:r>
              <a:rPr lang="en-US" sz="2400" b="1" i="1" dirty="0" smtClean="0"/>
              <a:t>L. infantum</a:t>
            </a:r>
            <a:endParaRPr lang="en-US" sz="2400" b="1" i="1" dirty="0"/>
          </a:p>
        </p:txBody>
      </p:sp>
      <p:cxnSp>
        <p:nvCxnSpPr>
          <p:cNvPr id="7" name="Conector de seta reta 6"/>
          <p:cNvCxnSpPr/>
          <p:nvPr/>
        </p:nvCxnSpPr>
        <p:spPr>
          <a:xfrm>
            <a:off x="1003300" y="5384800"/>
            <a:ext cx="7340600" cy="6350"/>
          </a:xfrm>
          <a:prstGeom prst="straightConnector1">
            <a:avLst/>
          </a:prstGeom>
          <a:ln w="50800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H="1">
            <a:off x="1016000" y="5003800"/>
            <a:ext cx="12700" cy="368300"/>
          </a:xfrm>
          <a:prstGeom prst="line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2781300" y="5270500"/>
            <a:ext cx="0" cy="2413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6362700" y="5270500"/>
            <a:ext cx="0" cy="2413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7289800" y="5270500"/>
            <a:ext cx="0" cy="2413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jaxmice.jax.org/images/jaxmicedb/featuredImage/000651_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3" y="3781677"/>
            <a:ext cx="2270125" cy="89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Resultado de imagem para syringe inj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6826">
            <a:off x="1205050" y="2794372"/>
            <a:ext cx="744538" cy="111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-30410" y="5435600"/>
            <a:ext cx="2544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 smtClean="0"/>
              <a:t>Day 1 – </a:t>
            </a:r>
            <a:r>
              <a:rPr lang="pt-BR" sz="1100" dirty="0" err="1" smtClean="0"/>
              <a:t>Infection</a:t>
            </a:r>
            <a:r>
              <a:rPr lang="pt-BR" sz="1100" dirty="0" smtClean="0"/>
              <a:t>: </a:t>
            </a:r>
          </a:p>
          <a:p>
            <a:pPr algn="ctr"/>
            <a:r>
              <a:rPr lang="pt-BR" sz="1100" dirty="0" smtClean="0"/>
              <a:t>intraperitoneal </a:t>
            </a:r>
            <a:r>
              <a:rPr lang="pt-BR" sz="1100" dirty="0" err="1" smtClean="0"/>
              <a:t>inoculum</a:t>
            </a:r>
            <a:r>
              <a:rPr lang="pt-BR" sz="1100" dirty="0" smtClean="0"/>
              <a:t> </a:t>
            </a:r>
            <a:r>
              <a:rPr lang="pt-BR" sz="1100" dirty="0" err="1" smtClean="0"/>
              <a:t>of</a:t>
            </a:r>
            <a:endParaRPr lang="pt-BR" sz="1100" dirty="0" smtClean="0"/>
          </a:p>
          <a:p>
            <a:pPr algn="ctr"/>
            <a:r>
              <a:rPr lang="pt-BR" sz="1100" dirty="0" smtClean="0"/>
              <a:t>10</a:t>
            </a:r>
            <a:r>
              <a:rPr lang="pt-BR" sz="1100" baseline="30000" dirty="0" smtClean="0"/>
              <a:t>7</a:t>
            </a:r>
            <a:r>
              <a:rPr lang="pt-BR" sz="1100" dirty="0" smtClean="0"/>
              <a:t> </a:t>
            </a:r>
            <a:r>
              <a:rPr lang="pt-BR" sz="1100" dirty="0" err="1" smtClean="0"/>
              <a:t>metacyclic</a:t>
            </a:r>
            <a:r>
              <a:rPr lang="pt-BR" sz="1100" dirty="0" smtClean="0"/>
              <a:t> </a:t>
            </a:r>
            <a:r>
              <a:rPr lang="pt-BR" sz="1100" i="1" dirty="0" smtClean="0"/>
              <a:t>Leishmania </a:t>
            </a:r>
            <a:r>
              <a:rPr lang="pt-BR" sz="1100" i="1" dirty="0" err="1" smtClean="0"/>
              <a:t>infatum</a:t>
            </a:r>
            <a:r>
              <a:rPr lang="pt-BR" sz="1100" i="1" dirty="0" smtClean="0"/>
              <a:t>/</a:t>
            </a:r>
            <a:r>
              <a:rPr lang="pt-BR" sz="1100" i="1" dirty="0" err="1" smtClean="0"/>
              <a:t>amaz</a:t>
            </a:r>
            <a:r>
              <a:rPr lang="pt-BR" sz="1100" dirty="0" smtClean="0"/>
              <a:t> </a:t>
            </a:r>
          </a:p>
          <a:p>
            <a:pPr algn="ctr"/>
            <a:r>
              <a:rPr lang="pt-BR" sz="1100" dirty="0" err="1" smtClean="0"/>
              <a:t>promastigotes</a:t>
            </a:r>
            <a:r>
              <a:rPr lang="pt-BR" sz="1100" dirty="0" smtClean="0"/>
              <a:t> .</a:t>
            </a:r>
            <a:endParaRPr lang="pt-BR" sz="11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2396476" y="5545638"/>
            <a:ext cx="9220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 err="1" smtClean="0"/>
              <a:t>Beggining</a:t>
            </a:r>
            <a:r>
              <a:rPr lang="pt-BR" sz="1100" dirty="0" smtClean="0"/>
              <a:t> </a:t>
            </a:r>
            <a:r>
              <a:rPr lang="pt-BR" sz="1100" dirty="0" err="1" smtClean="0"/>
              <a:t>of</a:t>
            </a:r>
            <a:r>
              <a:rPr lang="pt-BR" sz="1100" dirty="0" smtClean="0"/>
              <a:t> </a:t>
            </a:r>
          </a:p>
          <a:p>
            <a:pPr algn="ctr"/>
            <a:r>
              <a:rPr lang="pt-BR" sz="1100" dirty="0" err="1" smtClean="0"/>
              <a:t>treatment</a:t>
            </a:r>
            <a:endParaRPr lang="pt-BR" sz="11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5872822" y="4543336"/>
            <a:ext cx="97975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 smtClean="0"/>
              <a:t>Day 28 </a:t>
            </a:r>
            <a:r>
              <a:rPr lang="pt-BR" sz="1100" dirty="0" err="1" smtClean="0"/>
              <a:t>or</a:t>
            </a:r>
            <a:r>
              <a:rPr lang="pt-BR" sz="1100" dirty="0" smtClean="0"/>
              <a:t> 65– </a:t>
            </a:r>
          </a:p>
          <a:p>
            <a:pPr algn="ctr"/>
            <a:r>
              <a:rPr lang="pt-BR" sz="1100" dirty="0" err="1" smtClean="0"/>
              <a:t>Last</a:t>
            </a:r>
            <a:r>
              <a:rPr lang="pt-BR" sz="1100" dirty="0" smtClean="0"/>
              <a:t> </a:t>
            </a:r>
            <a:r>
              <a:rPr lang="pt-BR" sz="1100" dirty="0" err="1" smtClean="0"/>
              <a:t>day</a:t>
            </a:r>
            <a:r>
              <a:rPr lang="pt-BR" sz="1100" dirty="0" smtClean="0"/>
              <a:t> </a:t>
            </a:r>
            <a:r>
              <a:rPr lang="pt-BR" sz="1100" dirty="0" err="1" smtClean="0"/>
              <a:t>of</a:t>
            </a:r>
            <a:r>
              <a:rPr lang="pt-BR" sz="1100" dirty="0" smtClean="0"/>
              <a:t> </a:t>
            </a:r>
          </a:p>
          <a:p>
            <a:pPr algn="ctr"/>
            <a:r>
              <a:rPr lang="pt-BR" sz="1100" dirty="0" err="1" smtClean="0"/>
              <a:t>treatment</a:t>
            </a:r>
            <a:endParaRPr lang="pt-BR" sz="11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897581" y="5647238"/>
            <a:ext cx="8098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 smtClean="0"/>
              <a:t>Day 38 – </a:t>
            </a:r>
          </a:p>
          <a:p>
            <a:pPr algn="ctr"/>
            <a:r>
              <a:rPr lang="pt-BR" sz="1100" dirty="0" err="1" smtClean="0"/>
              <a:t>Euthanasia</a:t>
            </a:r>
            <a:endParaRPr lang="pt-BR" sz="1100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8064101" y="5689515"/>
            <a:ext cx="676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 err="1" smtClean="0"/>
              <a:t>Analysis</a:t>
            </a:r>
            <a:r>
              <a:rPr lang="pt-BR" sz="1100" dirty="0" smtClean="0"/>
              <a:t> </a:t>
            </a:r>
          </a:p>
          <a:p>
            <a:pPr algn="ctr"/>
            <a:r>
              <a:rPr lang="pt-BR" sz="1100" dirty="0" err="1" smtClean="0"/>
              <a:t>of</a:t>
            </a:r>
            <a:r>
              <a:rPr lang="pt-BR" sz="1100" dirty="0" smtClean="0"/>
              <a:t> </a:t>
            </a:r>
            <a:r>
              <a:rPr lang="pt-BR" sz="1100" dirty="0" err="1" smtClean="0"/>
              <a:t>qPCR</a:t>
            </a:r>
            <a:endParaRPr lang="pt-BR" sz="1100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2050170" y="4564474"/>
            <a:ext cx="146226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 smtClean="0"/>
              <a:t>Day 7 </a:t>
            </a:r>
            <a:r>
              <a:rPr lang="pt-BR" sz="1100" dirty="0" err="1" smtClean="0"/>
              <a:t>or</a:t>
            </a:r>
            <a:r>
              <a:rPr lang="pt-BR" sz="1100" dirty="0" smtClean="0"/>
              <a:t> 35</a:t>
            </a:r>
          </a:p>
          <a:p>
            <a:pPr algn="ctr"/>
            <a:r>
              <a:rPr lang="pt-BR" sz="1100" dirty="0" err="1" smtClean="0"/>
              <a:t>Infection</a:t>
            </a:r>
            <a:r>
              <a:rPr lang="pt-BR" sz="1100" dirty="0" smtClean="0"/>
              <a:t> </a:t>
            </a:r>
            <a:r>
              <a:rPr lang="pt-BR" sz="1100" dirty="0" err="1" smtClean="0"/>
              <a:t>confirmation</a:t>
            </a:r>
            <a:endParaRPr lang="pt-BR" sz="1100" dirty="0" smtClean="0"/>
          </a:p>
          <a:p>
            <a:pPr algn="ctr"/>
            <a:r>
              <a:rPr lang="pt-BR" sz="1100" dirty="0" smtClean="0"/>
              <a:t>(</a:t>
            </a:r>
            <a:r>
              <a:rPr lang="pt-BR" sz="1100" dirty="0" err="1" smtClean="0"/>
              <a:t>imprint</a:t>
            </a:r>
            <a:r>
              <a:rPr lang="pt-BR" sz="1100" dirty="0" smtClean="0"/>
              <a:t>)</a:t>
            </a:r>
            <a:endParaRPr lang="pt-BR" sz="11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230" y="2829765"/>
            <a:ext cx="2233504" cy="155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436" y="3424238"/>
            <a:ext cx="2286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Conector reto 30"/>
          <p:cNvCxnSpPr/>
          <p:nvPr/>
        </p:nvCxnSpPr>
        <p:spPr>
          <a:xfrm flipH="1">
            <a:off x="8343900" y="4940300"/>
            <a:ext cx="12700" cy="368300"/>
          </a:xfrm>
          <a:prstGeom prst="line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69" y="1399729"/>
            <a:ext cx="1892300" cy="14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81375" y="849239"/>
            <a:ext cx="4316206" cy="173124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rgbClr val="0000FF"/>
                </a:solidFill>
              </a:rPr>
              <a:t>SbL8/SbL10 - 170 </a:t>
            </a:r>
            <a:r>
              <a:rPr lang="en-US" dirty="0">
                <a:solidFill>
                  <a:srgbClr val="0000FF"/>
                </a:solidFill>
              </a:rPr>
              <a:t>mg </a:t>
            </a:r>
            <a:r>
              <a:rPr lang="en-US" dirty="0" err="1">
                <a:solidFill>
                  <a:srgbClr val="0000FF"/>
                </a:solidFill>
              </a:rPr>
              <a:t>Sb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smtClean="0">
                <a:solidFill>
                  <a:srgbClr val="0000FF"/>
                </a:solidFill>
              </a:rPr>
              <a:t>kg</a:t>
            </a:r>
          </a:p>
          <a:p>
            <a:pPr algn="ctr">
              <a:lnSpc>
                <a:spcPct val="150000"/>
              </a:lnSpc>
            </a:pPr>
            <a:r>
              <a:rPr lang="en-US" dirty="0" err="1" smtClean="0"/>
              <a:t>AmB</a:t>
            </a:r>
            <a:r>
              <a:rPr lang="en-US" dirty="0" smtClean="0"/>
              <a:t>-Doc – 14 mg/kg Oral</a:t>
            </a:r>
          </a:p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0000FF"/>
                </a:solidFill>
              </a:rPr>
              <a:t>AmB</a:t>
            </a:r>
            <a:r>
              <a:rPr lang="en-US" dirty="0" smtClean="0">
                <a:solidFill>
                  <a:srgbClr val="0000FF"/>
                </a:solidFill>
              </a:rPr>
              <a:t>-Doc – 1 mg/kg IP (Control)</a:t>
            </a:r>
          </a:p>
          <a:p>
            <a:pPr algn="ctr">
              <a:lnSpc>
                <a:spcPct val="150000"/>
              </a:lnSpc>
            </a:pPr>
            <a:r>
              <a:rPr lang="en-US" dirty="0" smtClean="0"/>
              <a:t>SbL8/SbL10 – </a:t>
            </a:r>
            <a:r>
              <a:rPr lang="en-US" dirty="0" err="1" smtClean="0"/>
              <a:t>Sb</a:t>
            </a:r>
            <a:r>
              <a:rPr lang="en-US" dirty="0" smtClean="0"/>
              <a:t> 170 mg/kg + </a:t>
            </a:r>
            <a:r>
              <a:rPr lang="en-US" dirty="0" err="1" smtClean="0"/>
              <a:t>AmB</a:t>
            </a:r>
            <a:r>
              <a:rPr lang="en-US" dirty="0" smtClean="0"/>
              <a:t> 14mg/kg</a:t>
            </a:r>
          </a:p>
        </p:txBody>
      </p:sp>
    </p:spTree>
    <p:extLst>
      <p:ext uri="{BB962C8B-B14F-4D97-AF65-F5344CB8AC3E}">
        <p14:creationId xmlns:p14="http://schemas.microsoft.com/office/powerpoint/2010/main" val="262300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0"/>
            <a:ext cx="9144000" cy="1143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300" dirty="0" smtClean="0">
                <a:latin typeface="Verdana" pitchFamily="34" charset="0"/>
              </a:rPr>
              <a:t>Antileishmanial </a:t>
            </a:r>
            <a:r>
              <a:rPr lang="en-US" sz="5300" dirty="0">
                <a:latin typeface="Verdana" pitchFamily="34" charset="0"/>
              </a:rPr>
              <a:t>activity of </a:t>
            </a:r>
            <a:r>
              <a:rPr lang="en-US" sz="5300" b="1" dirty="0">
                <a:latin typeface="Verdana" pitchFamily="34" charset="0"/>
              </a:rPr>
              <a:t>amphotericin B/</a:t>
            </a:r>
            <a:r>
              <a:rPr lang="en-US" sz="5300" b="1" dirty="0" smtClean="0">
                <a:latin typeface="Verdana" pitchFamily="34" charset="0"/>
              </a:rPr>
              <a:t>SbL10 or </a:t>
            </a:r>
            <a:r>
              <a:rPr lang="en-US" sz="5300" b="1" dirty="0" err="1" smtClean="0">
                <a:latin typeface="Verdana" pitchFamily="34" charset="0"/>
              </a:rPr>
              <a:t>AmB</a:t>
            </a:r>
            <a:r>
              <a:rPr lang="en-US" sz="5300" b="1" dirty="0" smtClean="0">
                <a:latin typeface="Verdana" pitchFamily="34" charset="0"/>
              </a:rPr>
              <a:t>/SbL8</a:t>
            </a:r>
            <a:r>
              <a:rPr lang="en-US" sz="5300" dirty="0" smtClean="0">
                <a:latin typeface="Verdana" pitchFamily="34" charset="0"/>
              </a:rPr>
              <a:t> </a:t>
            </a:r>
            <a:r>
              <a:rPr lang="en-US" sz="5300" dirty="0">
                <a:latin typeface="Verdana" pitchFamily="34" charset="0"/>
              </a:rPr>
              <a:t>mixed composition by oral route in a murine model of </a:t>
            </a:r>
            <a:r>
              <a:rPr lang="en-US" sz="5300" dirty="0" smtClean="0">
                <a:latin typeface="Verdana" pitchFamily="34" charset="0"/>
              </a:rPr>
              <a:t>VL (in vivo)</a:t>
            </a:r>
            <a:endParaRPr lang="en-US" sz="5300" dirty="0">
              <a:latin typeface="Verdana" pitchFamily="34" charset="0"/>
            </a:endParaRPr>
          </a:p>
          <a:p>
            <a:endParaRPr lang="en-US" sz="2400" b="1" dirty="0"/>
          </a:p>
        </p:txBody>
      </p:sp>
      <p:graphicFrame>
        <p:nvGraphicFramePr>
          <p:cNvPr id="25" name="Objeto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556917"/>
              </p:ext>
            </p:extLst>
          </p:nvPr>
        </p:nvGraphicFramePr>
        <p:xfrm>
          <a:off x="2586759" y="1406525"/>
          <a:ext cx="3708400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Prism Project" r:id="rId3" imgW="3708000" imgH="2952000" progId="Prism5.Document">
                  <p:embed/>
                </p:oleObj>
              </mc:Choice>
              <mc:Fallback>
                <p:oleObj name="Prism Project" r:id="rId3" imgW="3708000" imgH="2952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86759" y="1406525"/>
                        <a:ext cx="3708400" cy="295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CaixaDeTexto 25"/>
          <p:cNvSpPr txBox="1"/>
          <p:nvPr/>
        </p:nvSpPr>
        <p:spPr>
          <a:xfrm>
            <a:off x="408512" y="4401716"/>
            <a:ext cx="8326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 err="1" smtClean="0"/>
              <a:t>qPCR</a:t>
            </a:r>
            <a:r>
              <a:rPr lang="pt-BR" sz="1200" b="1" dirty="0" smtClean="0"/>
              <a:t> </a:t>
            </a:r>
            <a:r>
              <a:rPr lang="pt-BR" sz="1200" b="1" dirty="0" err="1" smtClean="0"/>
              <a:t>of</a:t>
            </a:r>
            <a:r>
              <a:rPr lang="pt-BR" sz="1200" b="1" dirty="0" smtClean="0"/>
              <a:t> </a:t>
            </a:r>
            <a:r>
              <a:rPr lang="pt-BR" sz="1200" b="1" dirty="0" err="1" smtClean="0"/>
              <a:t>Balb</a:t>
            </a:r>
            <a:r>
              <a:rPr lang="pt-BR" sz="1200" b="1" dirty="0" smtClean="0"/>
              <a:t>/c </a:t>
            </a:r>
            <a:r>
              <a:rPr lang="pt-BR" sz="1200" b="1" dirty="0" err="1" smtClean="0"/>
              <a:t>mice</a:t>
            </a:r>
            <a:r>
              <a:rPr lang="pt-BR" sz="1200" b="1" dirty="0" smtClean="0"/>
              <a:t> </a:t>
            </a:r>
            <a:r>
              <a:rPr lang="pt-BR" sz="1200" b="1" dirty="0" err="1" smtClean="0"/>
              <a:t>live</a:t>
            </a:r>
            <a:r>
              <a:rPr lang="pt-BR" sz="1200" b="1" dirty="0" smtClean="0"/>
              <a:t> parasite </a:t>
            </a:r>
            <a:r>
              <a:rPr lang="pt-BR" sz="1200" b="1" dirty="0" err="1" smtClean="0"/>
              <a:t>load</a:t>
            </a:r>
            <a:r>
              <a:rPr lang="pt-BR" sz="1200" b="1" dirty="0" smtClean="0"/>
              <a:t> </a:t>
            </a:r>
            <a:r>
              <a:rPr lang="pt-BR" sz="1200" b="1" dirty="0" err="1" smtClean="0"/>
              <a:t>infected</a:t>
            </a:r>
            <a:r>
              <a:rPr lang="pt-BR" sz="1200" b="1" dirty="0" smtClean="0"/>
              <a:t> </a:t>
            </a:r>
            <a:r>
              <a:rPr lang="pt-BR" sz="1200" b="1" dirty="0" err="1" smtClean="0"/>
              <a:t>with</a:t>
            </a:r>
            <a:r>
              <a:rPr lang="pt-BR" sz="1200" b="1" dirty="0" smtClean="0"/>
              <a:t> </a:t>
            </a:r>
            <a:r>
              <a:rPr lang="pt-BR" sz="1200" b="1" i="1" dirty="0" err="1" smtClean="0"/>
              <a:t>Leishmania</a:t>
            </a:r>
            <a:r>
              <a:rPr lang="pt-BR" sz="1200" b="1" i="1" dirty="0" smtClean="0"/>
              <a:t> </a:t>
            </a:r>
            <a:r>
              <a:rPr lang="pt-BR" sz="1200" b="1" i="1" dirty="0" err="1" smtClean="0"/>
              <a:t>chagasi</a:t>
            </a:r>
            <a:r>
              <a:rPr lang="pt-BR" sz="1200" b="1" i="1" dirty="0" smtClean="0"/>
              <a:t> </a:t>
            </a:r>
            <a:r>
              <a:rPr lang="pt-BR" sz="1200" b="1" dirty="0" err="1" smtClean="0"/>
              <a:t>and</a:t>
            </a:r>
            <a:r>
              <a:rPr lang="pt-BR" sz="1200" b="1" dirty="0" smtClean="0"/>
              <a:t> </a:t>
            </a:r>
            <a:r>
              <a:rPr lang="pt-BR" sz="1200" b="1" dirty="0" err="1" smtClean="0"/>
              <a:t>treated</a:t>
            </a:r>
            <a:r>
              <a:rPr lang="pt-BR" sz="1200" dirty="0" smtClean="0"/>
              <a:t> </a:t>
            </a:r>
            <a:r>
              <a:rPr lang="pt-BR" sz="1200" dirty="0" err="1" smtClean="0"/>
              <a:t>with</a:t>
            </a:r>
            <a:r>
              <a:rPr lang="pt-BR" sz="1200" dirty="0" smtClean="0"/>
              <a:t> </a:t>
            </a:r>
            <a:r>
              <a:rPr lang="pt-BR" sz="1200" dirty="0" err="1" smtClean="0"/>
              <a:t>following</a:t>
            </a:r>
            <a:r>
              <a:rPr lang="pt-BR" sz="1200" dirty="0" smtClean="0"/>
              <a:t> </a:t>
            </a:r>
            <a:r>
              <a:rPr lang="pt-BR" sz="1200" dirty="0" err="1" smtClean="0"/>
              <a:t>formulations</a:t>
            </a:r>
            <a:r>
              <a:rPr lang="pt-BR" sz="1200" dirty="0" smtClean="0"/>
              <a:t>: </a:t>
            </a:r>
            <a:r>
              <a:rPr lang="pt-BR" sz="1200" dirty="0" err="1" smtClean="0"/>
              <a:t>Anforicin</a:t>
            </a:r>
            <a:r>
              <a:rPr lang="pt-BR" sz="1200" dirty="0" smtClean="0"/>
              <a:t>® oral  13,6mg </a:t>
            </a:r>
            <a:r>
              <a:rPr lang="pt-BR" sz="1200" dirty="0" err="1" smtClean="0"/>
              <a:t>of</a:t>
            </a:r>
            <a:r>
              <a:rPr lang="pt-BR" sz="1200" dirty="0" smtClean="0"/>
              <a:t> </a:t>
            </a:r>
            <a:r>
              <a:rPr lang="pt-BR" sz="1200" dirty="0" err="1" smtClean="0"/>
              <a:t>AmB</a:t>
            </a:r>
            <a:r>
              <a:rPr lang="pt-BR" sz="1200" dirty="0" smtClean="0"/>
              <a:t>/kg/</a:t>
            </a:r>
            <a:r>
              <a:rPr lang="pt-BR" sz="1200" dirty="0" err="1" smtClean="0"/>
              <a:t>day</a:t>
            </a:r>
            <a:r>
              <a:rPr lang="pt-BR" sz="1200" dirty="0" smtClean="0"/>
              <a:t>; Sb-L8-Anfotericin oral, 170mg </a:t>
            </a:r>
            <a:r>
              <a:rPr lang="pt-BR" sz="1200" dirty="0" err="1" smtClean="0"/>
              <a:t>of</a:t>
            </a:r>
            <a:r>
              <a:rPr lang="pt-BR" sz="1200" dirty="0" smtClean="0"/>
              <a:t> Sb/kg/</a:t>
            </a:r>
            <a:r>
              <a:rPr lang="pt-BR" sz="1200" dirty="0" err="1" smtClean="0"/>
              <a:t>day</a:t>
            </a:r>
            <a:r>
              <a:rPr lang="pt-BR" sz="1200" dirty="0" smtClean="0"/>
              <a:t> </a:t>
            </a:r>
            <a:r>
              <a:rPr lang="pt-BR" sz="1200" dirty="0" err="1" smtClean="0"/>
              <a:t>and</a:t>
            </a:r>
            <a:r>
              <a:rPr lang="pt-BR" sz="1200" dirty="0" smtClean="0"/>
              <a:t> 13,6mg </a:t>
            </a:r>
            <a:r>
              <a:rPr lang="pt-BR" sz="1200" dirty="0" err="1" smtClean="0"/>
              <a:t>of</a:t>
            </a:r>
            <a:r>
              <a:rPr lang="pt-BR" sz="1200" dirty="0" smtClean="0"/>
              <a:t> </a:t>
            </a:r>
            <a:r>
              <a:rPr lang="pt-BR" sz="1200" dirty="0" err="1" smtClean="0"/>
              <a:t>AmB</a:t>
            </a:r>
            <a:r>
              <a:rPr lang="pt-BR" sz="1200" dirty="0" smtClean="0"/>
              <a:t>/kg/</a:t>
            </a:r>
            <a:r>
              <a:rPr lang="pt-BR" sz="1200" dirty="0" err="1" smtClean="0"/>
              <a:t>day</a:t>
            </a:r>
            <a:r>
              <a:rPr lang="pt-BR" sz="1200" dirty="0"/>
              <a:t>;</a:t>
            </a:r>
            <a:r>
              <a:rPr lang="pt-BR" sz="1200" dirty="0" smtClean="0"/>
              <a:t> Sb-L8 oral 170mg </a:t>
            </a:r>
            <a:r>
              <a:rPr lang="pt-BR" sz="1200" dirty="0" err="1" smtClean="0"/>
              <a:t>of</a:t>
            </a:r>
            <a:r>
              <a:rPr lang="pt-BR" sz="1200" dirty="0" smtClean="0"/>
              <a:t> Sb/kg/</a:t>
            </a:r>
            <a:r>
              <a:rPr lang="pt-BR" sz="1200" dirty="0" err="1" smtClean="0"/>
              <a:t>day</a:t>
            </a:r>
            <a:r>
              <a:rPr lang="pt-BR" sz="1200" dirty="0" smtClean="0"/>
              <a:t>, </a:t>
            </a:r>
            <a:r>
              <a:rPr lang="pt-BR" sz="1200" dirty="0" err="1" smtClean="0"/>
              <a:t>AmB</a:t>
            </a:r>
            <a:r>
              <a:rPr lang="pt-BR" sz="1200" dirty="0" smtClean="0"/>
              <a:t> </a:t>
            </a:r>
            <a:r>
              <a:rPr lang="pt-BR" sz="1200" dirty="0" err="1" smtClean="0"/>
              <a:t>intreperitoneal</a:t>
            </a:r>
            <a:r>
              <a:rPr lang="pt-BR" sz="1200" dirty="0" smtClean="0"/>
              <a:t> 0,9mg/kg in </a:t>
            </a:r>
            <a:r>
              <a:rPr lang="pt-BR" sz="1200" dirty="0" err="1" smtClean="0"/>
              <a:t>each</a:t>
            </a:r>
            <a:r>
              <a:rPr lang="pt-BR" sz="1200" dirty="0" smtClean="0"/>
              <a:t> 4 </a:t>
            </a:r>
            <a:r>
              <a:rPr lang="pt-BR" sz="1200" dirty="0" err="1" smtClean="0"/>
              <a:t>days</a:t>
            </a:r>
            <a:r>
              <a:rPr lang="pt-BR" sz="1200" dirty="0" smtClean="0"/>
              <a:t>; Sb-L10-AmB oral 170mg </a:t>
            </a:r>
            <a:r>
              <a:rPr lang="pt-BR" sz="1200" dirty="0" err="1" smtClean="0"/>
              <a:t>of</a:t>
            </a:r>
            <a:r>
              <a:rPr lang="pt-BR" sz="1200" dirty="0" smtClean="0"/>
              <a:t> Sb/kg/</a:t>
            </a:r>
            <a:r>
              <a:rPr lang="pt-BR" sz="1200" dirty="0" err="1" smtClean="0"/>
              <a:t>day</a:t>
            </a:r>
            <a:r>
              <a:rPr lang="pt-BR" sz="1200" dirty="0" smtClean="0"/>
              <a:t> </a:t>
            </a:r>
            <a:r>
              <a:rPr lang="pt-BR" sz="1200" dirty="0" err="1" smtClean="0"/>
              <a:t>and</a:t>
            </a:r>
            <a:r>
              <a:rPr lang="pt-BR" sz="1200" dirty="0" smtClean="0"/>
              <a:t> 13,6mg </a:t>
            </a:r>
            <a:r>
              <a:rPr lang="pt-BR" sz="1200" dirty="0" err="1" smtClean="0"/>
              <a:t>of</a:t>
            </a:r>
            <a:r>
              <a:rPr lang="pt-BR" sz="1200" dirty="0" smtClean="0"/>
              <a:t> </a:t>
            </a:r>
            <a:r>
              <a:rPr lang="pt-BR" sz="1200" dirty="0" err="1" smtClean="0"/>
              <a:t>AmB</a:t>
            </a:r>
            <a:r>
              <a:rPr lang="pt-BR" sz="1200" dirty="0" smtClean="0"/>
              <a:t>/kg/</a:t>
            </a:r>
            <a:r>
              <a:rPr lang="pt-BR" sz="1200" dirty="0" err="1" smtClean="0"/>
              <a:t>day</a:t>
            </a:r>
            <a:r>
              <a:rPr lang="pt-BR" sz="1200" dirty="0" smtClean="0"/>
              <a:t> </a:t>
            </a:r>
            <a:r>
              <a:rPr lang="pt-BR" sz="1200" dirty="0" err="1" smtClean="0"/>
              <a:t>and</a:t>
            </a:r>
            <a:r>
              <a:rPr lang="pt-BR" sz="1200" dirty="0" smtClean="0"/>
              <a:t> Sb-L10 170mg </a:t>
            </a:r>
            <a:r>
              <a:rPr lang="pt-BR" sz="1200" dirty="0" err="1" smtClean="0"/>
              <a:t>of</a:t>
            </a:r>
            <a:r>
              <a:rPr lang="pt-BR" sz="1200" dirty="0" smtClean="0"/>
              <a:t> Sb/kg/</a:t>
            </a:r>
            <a:r>
              <a:rPr lang="pt-BR" sz="1200" dirty="0" err="1" smtClean="0"/>
              <a:t>day</a:t>
            </a:r>
            <a:r>
              <a:rPr lang="pt-BR" sz="1200" dirty="0" smtClean="0"/>
              <a:t>. </a:t>
            </a:r>
            <a:r>
              <a:rPr lang="pt-BR" sz="1200" dirty="0" err="1" smtClean="0"/>
              <a:t>One-way</a:t>
            </a:r>
            <a:r>
              <a:rPr lang="pt-BR" sz="1200" dirty="0" smtClean="0"/>
              <a:t> ANOVA </a:t>
            </a:r>
            <a:r>
              <a:rPr lang="pt-BR" sz="1200" dirty="0" err="1" smtClean="0"/>
              <a:t>with</a:t>
            </a:r>
            <a:r>
              <a:rPr lang="pt-BR" sz="1200" dirty="0" smtClean="0"/>
              <a:t> </a:t>
            </a:r>
            <a:r>
              <a:rPr lang="pt-BR" sz="1200" dirty="0" err="1" smtClean="0"/>
              <a:t>Bonferroni</a:t>
            </a:r>
            <a:r>
              <a:rPr lang="pt-BR" sz="1200" dirty="0" smtClean="0"/>
              <a:t> post </a:t>
            </a:r>
            <a:r>
              <a:rPr lang="pt-BR" sz="1200" dirty="0" err="1" smtClean="0"/>
              <a:t>test</a:t>
            </a:r>
            <a:r>
              <a:rPr lang="pt-BR" sz="1200" dirty="0" smtClean="0"/>
              <a:t>, *p&lt;0,05. </a:t>
            </a:r>
            <a:endParaRPr lang="pt-BR" sz="1200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39699" y="5308913"/>
            <a:ext cx="8712201" cy="140938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Nanoparticle system of Sb-L10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AmB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was the most effective treatment in reducing live parasite load in infected mice. 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Summation or Synergism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 descr="% parasite supress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11" y="1143107"/>
            <a:ext cx="3808764" cy="32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5416" y="1752600"/>
            <a:ext cx="6893169" cy="35052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2226" name="Objet 5"/>
          <p:cNvGraphicFramePr>
            <a:graphicFrameLocks noChangeAspect="1"/>
          </p:cNvGraphicFramePr>
          <p:nvPr/>
        </p:nvGraphicFramePr>
        <p:xfrm>
          <a:off x="1641231" y="1600200"/>
          <a:ext cx="5978769" cy="363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Document" r:id="rId4" imgW="5407648" imgH="3034775" progId="Word.Document.12">
                  <p:embed/>
                </p:oleObj>
              </mc:Choice>
              <mc:Fallback>
                <p:oleObj name="Document" r:id="rId4" imgW="5407648" imgH="3034775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231" y="1600200"/>
                        <a:ext cx="5978769" cy="363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7" name="Título 1"/>
          <p:cNvSpPr>
            <a:spLocks/>
          </p:cNvSpPr>
          <p:nvPr/>
        </p:nvSpPr>
        <p:spPr bwMode="auto">
          <a:xfrm>
            <a:off x="281354" y="76200"/>
            <a:ext cx="844061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ts val="3200"/>
              </a:lnSpc>
            </a:pPr>
            <a:r>
              <a:rPr lang="en-US" sz="2400" dirty="0">
                <a:latin typeface="Verdana" pitchFamily="34" charset="0"/>
              </a:rPr>
              <a:t>Antileishmanial activity of </a:t>
            </a:r>
            <a:r>
              <a:rPr lang="en-US" sz="2400" b="1" dirty="0">
                <a:latin typeface="Verdana" pitchFamily="34" charset="0"/>
              </a:rPr>
              <a:t>amphotericin B/SbL10</a:t>
            </a:r>
            <a:r>
              <a:rPr lang="en-US" sz="2400" dirty="0">
                <a:latin typeface="Verdana" pitchFamily="34" charset="0"/>
              </a:rPr>
              <a:t> mixed composition by oral route in a murine model of CL </a:t>
            </a:r>
          </a:p>
        </p:txBody>
      </p:sp>
      <p:sp>
        <p:nvSpPr>
          <p:cNvPr id="52228" name="ZoneTexte 6"/>
          <p:cNvSpPr txBox="1">
            <a:spLocks noChangeArrowheads="1"/>
          </p:cNvSpPr>
          <p:nvPr/>
        </p:nvSpPr>
        <p:spPr bwMode="auto">
          <a:xfrm>
            <a:off x="0" y="6477001"/>
            <a:ext cx="27654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 dirty="0" smtClean="0">
                <a:solidFill>
                  <a:schemeClr val="bg2"/>
                </a:solidFill>
              </a:rPr>
              <a:t>Islam Arshad</a:t>
            </a:r>
            <a:r>
              <a:rPr lang="fr-FR" sz="1400" i="1" dirty="0">
                <a:solidFill>
                  <a:schemeClr val="bg2"/>
                </a:solidFill>
              </a:rPr>
              <a:t>, </a:t>
            </a:r>
            <a:r>
              <a:rPr lang="fr-FR" sz="1400" i="1" dirty="0" err="1">
                <a:solidFill>
                  <a:schemeClr val="bg2"/>
                </a:solidFill>
              </a:rPr>
              <a:t>postdoc</a:t>
            </a:r>
            <a:r>
              <a:rPr lang="fr-FR" sz="1400" i="1" dirty="0">
                <a:solidFill>
                  <a:schemeClr val="bg2"/>
                </a:solidFill>
              </a:rPr>
              <a:t> </a:t>
            </a:r>
            <a:r>
              <a:rPr lang="fr-FR" sz="1400" i="1" dirty="0" err="1">
                <a:solidFill>
                  <a:schemeClr val="bg2"/>
                </a:solidFill>
              </a:rPr>
              <a:t>fellow</a:t>
            </a:r>
            <a:r>
              <a:rPr lang="fr-FR" sz="1400" i="1" dirty="0">
                <a:solidFill>
                  <a:schemeClr val="bg2"/>
                </a:solidFill>
              </a:rPr>
              <a:t>, 2015</a:t>
            </a:r>
          </a:p>
        </p:txBody>
      </p:sp>
      <p:sp>
        <p:nvSpPr>
          <p:cNvPr id="6" name="CaixaDeTexto 4"/>
          <p:cNvSpPr txBox="1">
            <a:spLocks noChangeArrowheads="1"/>
          </p:cNvSpPr>
          <p:nvPr/>
        </p:nvSpPr>
        <p:spPr bwMode="auto">
          <a:xfrm>
            <a:off x="5627077" y="3816460"/>
            <a:ext cx="209484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latin typeface="Verdana" pitchFamily="34" charset="0"/>
              </a:rPr>
              <a:t>Oral: </a:t>
            </a:r>
            <a:r>
              <a:rPr lang="en-US" sz="1200" i="1" dirty="0" smtClean="0">
                <a:latin typeface="Verdana" pitchFamily="34" charset="0"/>
              </a:rPr>
              <a:t>170 </a:t>
            </a:r>
            <a:r>
              <a:rPr lang="en-US" sz="1200" i="1" dirty="0">
                <a:latin typeface="Verdana" pitchFamily="34" charset="0"/>
              </a:rPr>
              <a:t>mg </a:t>
            </a:r>
            <a:r>
              <a:rPr lang="en-US" sz="1200" i="1" dirty="0" err="1">
                <a:latin typeface="Verdana" pitchFamily="34" charset="0"/>
              </a:rPr>
              <a:t>Sb</a:t>
            </a:r>
            <a:r>
              <a:rPr lang="en-US" sz="1200" i="1" dirty="0">
                <a:latin typeface="Verdana" pitchFamily="34" charset="0"/>
              </a:rPr>
              <a:t>/kg</a:t>
            </a:r>
            <a:r>
              <a:rPr lang="en-US" sz="1200" i="1" dirty="0" smtClean="0">
                <a:latin typeface="Verdana" pitchFamily="34" charset="0"/>
              </a:rPr>
              <a:t>/2d</a:t>
            </a:r>
          </a:p>
          <a:p>
            <a:pPr>
              <a:lnSpc>
                <a:spcPct val="150000"/>
              </a:lnSpc>
            </a:pPr>
            <a:r>
              <a:rPr lang="en-US" sz="1200" i="1" dirty="0" smtClean="0">
                <a:latin typeface="Verdana" pitchFamily="34" charset="0"/>
              </a:rPr>
              <a:t>        14 mg </a:t>
            </a:r>
            <a:r>
              <a:rPr lang="en-US" sz="1200" i="1" dirty="0" err="1" smtClean="0">
                <a:latin typeface="Verdana" pitchFamily="34" charset="0"/>
              </a:rPr>
              <a:t>AmB</a:t>
            </a:r>
            <a:r>
              <a:rPr lang="en-US" sz="1200" i="1" dirty="0" smtClean="0">
                <a:latin typeface="Verdana" pitchFamily="34" charset="0"/>
              </a:rPr>
              <a:t>/kg/2d </a:t>
            </a:r>
            <a:endParaRPr lang="en-US" sz="1200" i="1" dirty="0"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i="1" dirty="0">
                <a:latin typeface="Verdana" pitchFamily="34" charset="0"/>
              </a:rPr>
              <a:t>IP: </a:t>
            </a:r>
            <a:r>
              <a:rPr lang="en-US" sz="1200" i="1" dirty="0" smtClean="0">
                <a:latin typeface="Verdana" pitchFamily="34" charset="0"/>
              </a:rPr>
              <a:t>1 </a:t>
            </a:r>
            <a:r>
              <a:rPr lang="en-US" sz="1200" i="1" dirty="0">
                <a:latin typeface="Verdana" pitchFamily="34" charset="0"/>
              </a:rPr>
              <a:t>mg </a:t>
            </a:r>
            <a:r>
              <a:rPr lang="en-US" sz="1200" i="1" dirty="0" err="1" smtClean="0">
                <a:latin typeface="Verdana" pitchFamily="34" charset="0"/>
              </a:rPr>
              <a:t>AmB</a:t>
            </a:r>
            <a:r>
              <a:rPr lang="en-US" sz="1200" i="1" dirty="0" smtClean="0">
                <a:latin typeface="Verdana" pitchFamily="34" charset="0"/>
              </a:rPr>
              <a:t>/</a:t>
            </a:r>
            <a:r>
              <a:rPr lang="en-US" sz="1200" i="1" dirty="0">
                <a:latin typeface="Verdana" pitchFamily="34" charset="0"/>
              </a:rPr>
              <a:t>kg/</a:t>
            </a:r>
            <a:r>
              <a:rPr lang="en-US" sz="1200" i="1" dirty="0" smtClean="0">
                <a:latin typeface="Verdana" pitchFamily="34" charset="0"/>
              </a:rPr>
              <a:t>d</a:t>
            </a:r>
            <a:endParaRPr lang="en-US" sz="1200" i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4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200"/>
            <a:ext cx="8229600" cy="8128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US" dirty="0" err="1" smtClean="0">
                <a:latin typeface="Avenir Book"/>
                <a:cs typeface="Avenir Book"/>
              </a:rPr>
              <a:t>AmB</a:t>
            </a:r>
            <a:r>
              <a:rPr lang="en-US" dirty="0" smtClean="0">
                <a:latin typeface="Avenir Book"/>
                <a:cs typeface="Avenir Book"/>
              </a:rPr>
              <a:t> is highly admissible in the monomeric form in the SbL8 and SbL10 dispersions</a:t>
            </a:r>
          </a:p>
          <a:p>
            <a:pPr marL="0" indent="0">
              <a:buNone/>
            </a:pPr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SbL8-AmB and SbL10-AmB formulations are stable in solution upon dilution at neutral pH as well at acid pH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SbL10-AmB is less cytotoxic than SbL8-AmB formulation </a:t>
            </a:r>
            <a:r>
              <a:rPr lang="en-US" i="1" dirty="0" smtClean="0">
                <a:latin typeface="Avenir Book"/>
                <a:cs typeface="Avenir Book"/>
              </a:rPr>
              <a:t>in vivo</a:t>
            </a:r>
          </a:p>
          <a:p>
            <a:pPr marL="0" indent="0">
              <a:buNone/>
            </a:pPr>
            <a:endParaRPr lang="en-US" i="1" dirty="0" smtClean="0">
              <a:latin typeface="Avenir Book"/>
              <a:cs typeface="Avenir Book"/>
            </a:endParaRPr>
          </a:p>
          <a:p>
            <a:pPr algn="just"/>
            <a:r>
              <a:rPr lang="it-IT" dirty="0" err="1">
                <a:latin typeface="Avenir Book"/>
                <a:cs typeface="Avenir Book"/>
              </a:rPr>
              <a:t>This</a:t>
            </a:r>
            <a:r>
              <a:rPr lang="it-IT" dirty="0">
                <a:latin typeface="Avenir Book"/>
                <a:cs typeface="Avenir Book"/>
              </a:rPr>
              <a:t> </a:t>
            </a:r>
            <a:r>
              <a:rPr lang="it-IT" dirty="0" err="1">
                <a:latin typeface="Avenir Book"/>
                <a:cs typeface="Avenir Book"/>
              </a:rPr>
              <a:t>study</a:t>
            </a:r>
            <a:r>
              <a:rPr lang="it-IT" dirty="0">
                <a:latin typeface="Avenir Book"/>
                <a:cs typeface="Avenir Book"/>
              </a:rPr>
              <a:t> </a:t>
            </a:r>
            <a:r>
              <a:rPr lang="it-IT" dirty="0" err="1">
                <a:latin typeface="Avenir Book"/>
                <a:cs typeface="Avenir Book"/>
              </a:rPr>
              <a:t>established</a:t>
            </a:r>
            <a:r>
              <a:rPr lang="it-IT" dirty="0">
                <a:latin typeface="Avenir Book"/>
                <a:cs typeface="Avenir Book"/>
              </a:rPr>
              <a:t> for the first time the </a:t>
            </a:r>
            <a:r>
              <a:rPr lang="it-IT" dirty="0" err="1">
                <a:latin typeface="Avenir Book"/>
                <a:cs typeface="Avenir Book"/>
              </a:rPr>
              <a:t>potential</a:t>
            </a:r>
            <a:r>
              <a:rPr lang="it-IT" dirty="0">
                <a:latin typeface="Avenir Book"/>
                <a:cs typeface="Avenir Book"/>
              </a:rPr>
              <a:t> of </a:t>
            </a:r>
            <a:r>
              <a:rPr lang="it-IT" dirty="0" err="1">
                <a:latin typeface="Avenir Book"/>
                <a:cs typeface="Avenir Book"/>
              </a:rPr>
              <a:t>mixed</a:t>
            </a:r>
            <a:r>
              <a:rPr lang="it-IT" dirty="0">
                <a:latin typeface="Avenir Book"/>
                <a:cs typeface="Avenir Book"/>
              </a:rPr>
              <a:t> </a:t>
            </a:r>
            <a:r>
              <a:rPr lang="en-US" dirty="0">
                <a:latin typeface="Avenir Book"/>
                <a:cs typeface="Avenir Book"/>
              </a:rPr>
              <a:t>SbL10-AmB and SbL8-AmB formulations for the oral treatment of both cutaneous and visceral leishmaniasis</a:t>
            </a:r>
            <a:r>
              <a:rPr lang="it-IT" dirty="0">
                <a:latin typeface="Avenir Book"/>
                <a:cs typeface="Avenir Book"/>
              </a:rPr>
              <a:t>, </a:t>
            </a:r>
            <a:r>
              <a:rPr lang="it-IT" dirty="0" err="1">
                <a:latin typeface="Avenir Book"/>
                <a:cs typeface="Avenir Book"/>
              </a:rPr>
              <a:t>indicating</a:t>
            </a:r>
            <a:r>
              <a:rPr lang="it-IT" dirty="0">
                <a:latin typeface="Avenir Book"/>
                <a:cs typeface="Avenir Book"/>
              </a:rPr>
              <a:t> </a:t>
            </a:r>
            <a:r>
              <a:rPr lang="it-IT" dirty="0" err="1">
                <a:latin typeface="Avenir Book"/>
                <a:cs typeface="Avenir Book"/>
              </a:rPr>
              <a:t>their</a:t>
            </a:r>
            <a:r>
              <a:rPr lang="it-IT" dirty="0">
                <a:latin typeface="Avenir Book"/>
                <a:cs typeface="Avenir Book"/>
              </a:rPr>
              <a:t> </a:t>
            </a:r>
            <a:r>
              <a:rPr lang="it-IT" dirty="0" err="1">
                <a:latin typeface="Avenir Book"/>
                <a:cs typeface="Avenir Book"/>
              </a:rPr>
              <a:t>potential</a:t>
            </a:r>
            <a:r>
              <a:rPr lang="it-IT" dirty="0">
                <a:latin typeface="Avenir Book"/>
                <a:cs typeface="Avenir Book"/>
              </a:rPr>
              <a:t> for </a:t>
            </a:r>
            <a:r>
              <a:rPr lang="it-IT" dirty="0" err="1">
                <a:latin typeface="Avenir Book"/>
                <a:cs typeface="Avenir Book"/>
              </a:rPr>
              <a:t>further</a:t>
            </a:r>
            <a:r>
              <a:rPr lang="it-IT" dirty="0">
                <a:latin typeface="Avenir Book"/>
                <a:cs typeface="Avenir Book"/>
              </a:rPr>
              <a:t> </a:t>
            </a:r>
            <a:r>
              <a:rPr lang="it-IT" dirty="0" err="1">
                <a:latin typeface="Avenir Book"/>
                <a:cs typeface="Avenir Book"/>
              </a:rPr>
              <a:t>development</a:t>
            </a:r>
            <a:r>
              <a:rPr lang="it-IT" dirty="0">
                <a:latin typeface="Avenir Book"/>
                <a:cs typeface="Avenir Book"/>
              </a:rPr>
              <a:t> and </a:t>
            </a:r>
            <a:r>
              <a:rPr lang="it-IT" dirty="0" err="1">
                <a:latin typeface="Avenir Book"/>
                <a:cs typeface="Avenir Book"/>
              </a:rPr>
              <a:t>applications</a:t>
            </a:r>
            <a:r>
              <a:rPr lang="it-IT" dirty="0">
                <a:latin typeface="Avenir Book"/>
                <a:cs typeface="Avenir Book"/>
              </a:rPr>
              <a:t>. </a:t>
            </a:r>
            <a:endParaRPr lang="en-US" dirty="0">
              <a:latin typeface="Avenir Book"/>
              <a:cs typeface="Avenir Book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593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24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-2268538" y="2590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Rockwell" charset="0"/>
              <a:cs typeface="Rockwel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9336"/>
            <a:ext cx="7399866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+mj-lt"/>
                <a:cs typeface="Rockwell"/>
              </a:rPr>
              <a:t>Leishmaniasis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9144000" cy="307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/>
              <a:t>Mishra, J. et al. 2007. Current Medicinal Chemistry, 14, 1153-1169.</a:t>
            </a:r>
          </a:p>
        </p:txBody>
      </p:sp>
      <p:sp>
        <p:nvSpPr>
          <p:cNvPr id="23562" name="TextBox 11"/>
          <p:cNvSpPr txBox="1">
            <a:spLocks noChangeArrowheads="1"/>
          </p:cNvSpPr>
          <p:nvPr/>
        </p:nvSpPr>
        <p:spPr bwMode="auto">
          <a:xfrm>
            <a:off x="5527390" y="4428878"/>
            <a:ext cx="1164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 dirty="0" err="1">
                <a:solidFill>
                  <a:srgbClr val="000000"/>
                </a:solidFill>
                <a:latin typeface="+mn-lt"/>
                <a:cs typeface="Rockwell" charset="0"/>
              </a:rPr>
              <a:t>Leutzomia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399866" y="0"/>
            <a:ext cx="1744133" cy="6096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/>
            <a:r>
              <a:rPr lang="en-US" sz="2400" b="1" dirty="0" smtClean="0"/>
              <a:t>Introduction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048933" y="913637"/>
            <a:ext cx="5271395" cy="461665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 Significant Neglected Tropical Disease</a:t>
            </a:r>
            <a:endParaRPr lang="en-US" sz="2400" b="1" dirty="0"/>
          </a:p>
        </p:txBody>
      </p:sp>
      <p:pic>
        <p:nvPicPr>
          <p:cNvPr id="13" name="Picture 10" descr="220px-Lutzomyia_longipalpis-sandfly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835" y="4790156"/>
            <a:ext cx="1464588" cy="13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hlebotomus_pappatasi_bloodmeal_continue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178" y="4790156"/>
            <a:ext cx="2007655" cy="1363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2800" y="508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3" descr="http://homepages.uel.ac.uk/D.P.Humber/akhter/pr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076" y="7903367"/>
            <a:ext cx="1592258" cy="107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 descr="F1.medium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954" y="4790155"/>
            <a:ext cx="2119295" cy="136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http://homepages.uel.ac.uk/D.P.Humber/akhter/pr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07" y="4779837"/>
            <a:ext cx="2257069" cy="136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7124258" y="4419614"/>
            <a:ext cx="14962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 dirty="0" err="1">
                <a:latin typeface="+mn-lt"/>
                <a:cs typeface="Rockwell" charset="0"/>
              </a:rPr>
              <a:t>Phlebotamine</a:t>
            </a:r>
            <a:endParaRPr lang="en-US" sz="18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6925" y="4436547"/>
            <a:ext cx="2372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Rockwell" charset="0"/>
              </a:rPr>
              <a:t>Non-motile </a:t>
            </a:r>
            <a:r>
              <a:rPr lang="en-US" dirty="0" err="1" smtClean="0">
                <a:cs typeface="Rockwell" charset="0"/>
              </a:rPr>
              <a:t>Amastigote</a:t>
            </a:r>
            <a:endParaRPr lang="en-US" dirty="0">
              <a:cs typeface="Rockwel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075" y="4419615"/>
            <a:ext cx="2112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Motile </a:t>
            </a:r>
            <a:r>
              <a:rPr lang="en-US" dirty="0" err="1" smtClean="0"/>
              <a:t>promastigote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74008" y="1491721"/>
            <a:ext cx="8229600" cy="293793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Wingdings" charset="2"/>
              <a:buChar char="v"/>
              <a:defRPr/>
            </a:pPr>
            <a:r>
              <a:rPr lang="en-US" sz="2000" dirty="0" smtClean="0">
                <a:cs typeface="Rockwell"/>
              </a:rPr>
              <a:t>A diverse group of diseases, also known as sandfly or black fever disease</a:t>
            </a:r>
          </a:p>
          <a:p>
            <a:pPr algn="just">
              <a:lnSpc>
                <a:spcPct val="150000"/>
              </a:lnSpc>
              <a:buFont typeface="Wingdings" charset="2"/>
              <a:buChar char="v"/>
              <a:defRPr/>
            </a:pPr>
            <a:r>
              <a:rPr lang="en-US" sz="2000" dirty="0" smtClean="0">
                <a:cs typeface="Rockwell"/>
              </a:rPr>
              <a:t>Infection </a:t>
            </a:r>
            <a:r>
              <a:rPr lang="en-US" sz="2000" dirty="0">
                <a:cs typeface="Rockwell"/>
              </a:rPr>
              <a:t>transmitted by the bite of sandfly of genus </a:t>
            </a:r>
            <a:r>
              <a:rPr lang="en-US" sz="2000" i="1" dirty="0" err="1">
                <a:cs typeface="Rockwell"/>
              </a:rPr>
              <a:t>Phlebotamine</a:t>
            </a:r>
            <a:r>
              <a:rPr lang="en-US" sz="2000" dirty="0">
                <a:cs typeface="Rockwell"/>
              </a:rPr>
              <a:t> and</a:t>
            </a:r>
            <a:r>
              <a:rPr lang="en-US" sz="2000" i="1" dirty="0">
                <a:cs typeface="Rockwell"/>
              </a:rPr>
              <a:t> </a:t>
            </a:r>
            <a:r>
              <a:rPr lang="en-US" sz="2000" i="1" dirty="0" err="1" smtClean="0">
                <a:cs typeface="Rockwell"/>
              </a:rPr>
              <a:t>Leutzomia</a:t>
            </a:r>
            <a:r>
              <a:rPr lang="en-US" sz="2000" dirty="0" smtClean="0">
                <a:cs typeface="Rockwell"/>
              </a:rPr>
              <a:t>.</a:t>
            </a:r>
          </a:p>
          <a:p>
            <a:pPr algn="ctr">
              <a:lnSpc>
                <a:spcPct val="150000"/>
              </a:lnSpc>
              <a:buFont typeface="Wingdings" charset="2"/>
              <a:buChar char="v"/>
              <a:defRPr/>
            </a:pPr>
            <a:r>
              <a:rPr lang="en-US" sz="2000" b="1" dirty="0" smtClean="0"/>
              <a:t>Two morphological forms (Unicellular Eukaryotes): </a:t>
            </a:r>
          </a:p>
          <a:p>
            <a:pPr marL="0" indent="0" algn="ctr">
              <a:buNone/>
            </a:pPr>
            <a:r>
              <a:rPr lang="en-US" sz="2000" dirty="0" smtClean="0"/>
              <a:t>		1. 	Amastigotes (Non-motile and round)</a:t>
            </a:r>
          </a:p>
          <a:p>
            <a:pPr marL="0" indent="0" algn="ctr">
              <a:buNone/>
            </a:pPr>
            <a:r>
              <a:rPr lang="en-US" sz="2000" dirty="0" smtClean="0"/>
              <a:t>	2.	Promastigotes (Flagellated)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86242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-2268538" y="2590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Rockwell" charset="0"/>
              <a:cs typeface="Rockwel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9144000" cy="307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/>
              <a:t>Mishra, J. et al. 2007. Current Medicinal Chemistry, 14, 1153-1169.</a:t>
            </a:r>
          </a:p>
        </p:txBody>
      </p:sp>
      <p:pic>
        <p:nvPicPr>
          <p:cNvPr id="27653" name="Picture 2" descr="http://upload.wikimedia.org/wikipedia/en/8/83/Leishmania_LifeCycle.gif"/>
          <p:cNvPicPr>
            <a:picLocks noChangeAspect="1" noChangeArrowheads="1"/>
          </p:cNvPicPr>
          <p:nvPr/>
        </p:nvPicPr>
        <p:blipFill>
          <a:blip r:embed="rId3" r:link="rId4">
            <a:lum bright="-18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930279"/>
            <a:ext cx="770255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399866" y="0"/>
            <a:ext cx="1744133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 smtClean="0"/>
              <a:t>Introduction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69336"/>
            <a:ext cx="739986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+mj-lt"/>
                <a:cs typeface="Rockwell"/>
              </a:rPr>
              <a:t>Life Cycle – Leishmaniasis</a:t>
            </a:r>
            <a:endParaRPr lang="en-US" sz="2800" b="1" dirty="0">
              <a:latin typeface="+mj-lt"/>
              <a:cs typeface="Rockwell"/>
            </a:endParaRPr>
          </a:p>
        </p:txBody>
      </p:sp>
      <p:pic>
        <p:nvPicPr>
          <p:cNvPr id="2" name="Picture 1" descr="nrg1832-f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" y="913346"/>
            <a:ext cx="9008172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404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8531" y="897464"/>
            <a:ext cx="6832992" cy="5604933"/>
          </a:xfrm>
          <a:noFill/>
        </p:spPr>
        <p:txBody>
          <a:bodyPr rtlCol="0" anchor="ctr">
            <a:noAutofit/>
          </a:bodyPr>
          <a:lstStyle/>
          <a:p>
            <a:pPr>
              <a:buFont typeface="Wingdings" charset="2"/>
              <a:buChar char="v"/>
              <a:defRPr/>
            </a:pPr>
            <a:r>
              <a:rPr lang="en-GB" altLang="zh-CN" sz="2800" b="1" dirty="0">
                <a:solidFill>
                  <a:srgbClr val="000090"/>
                </a:solidFill>
                <a:latin typeface="+mj-lt"/>
                <a:cs typeface="Rockwell"/>
              </a:rPr>
              <a:t>Visceral</a:t>
            </a:r>
            <a:r>
              <a:rPr lang="en-GB" altLang="zh-CN" sz="24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宋体" charset="0"/>
                <a:cs typeface="Rockwell"/>
              </a:rPr>
              <a:t> </a:t>
            </a:r>
            <a:r>
              <a:rPr lang="en-GB" altLang="zh-CN" sz="2800" b="1" dirty="0" smtClean="0">
                <a:solidFill>
                  <a:srgbClr val="000090"/>
                </a:solidFill>
                <a:latin typeface="+mj-lt"/>
                <a:cs typeface="Rockwell"/>
              </a:rPr>
              <a:t>Leishmaniasis (</a:t>
            </a:r>
            <a:r>
              <a:rPr lang="en-US" sz="2800" b="1" dirty="0" smtClean="0">
                <a:solidFill>
                  <a:srgbClr val="000090"/>
                </a:solidFill>
                <a:cs typeface="Rockwell" charset="0"/>
              </a:rPr>
              <a:t>Fatal</a:t>
            </a:r>
            <a:r>
              <a:rPr lang="en-US" sz="2800" b="1" dirty="0">
                <a:solidFill>
                  <a:srgbClr val="000090"/>
                </a:solidFill>
                <a:cs typeface="Rockwell" charset="0"/>
              </a:rPr>
              <a:t>: 90</a:t>
            </a:r>
            <a:r>
              <a:rPr lang="en-US" sz="2800" b="1" dirty="0" smtClean="0">
                <a:solidFill>
                  <a:srgbClr val="000090"/>
                </a:solidFill>
                <a:cs typeface="Rockwell" charset="0"/>
              </a:rPr>
              <a:t>%)</a:t>
            </a:r>
            <a:endParaRPr lang="en-US" sz="2800" b="1" dirty="0">
              <a:solidFill>
                <a:srgbClr val="000090"/>
              </a:solidFill>
              <a:cs typeface="Rockwell" charset="0"/>
            </a:endParaRPr>
          </a:p>
          <a:p>
            <a:pPr marL="0" indent="0" algn="ctr">
              <a:buNone/>
              <a:defRPr/>
            </a:pPr>
            <a:r>
              <a:rPr lang="en-GB" altLang="zh-CN" sz="2400" i="1" dirty="0" smtClean="0">
                <a:solidFill>
                  <a:srgbClr val="660066"/>
                </a:solidFill>
                <a:cs typeface="Rockwell"/>
              </a:rPr>
              <a:t>L</a:t>
            </a:r>
            <a:r>
              <a:rPr lang="en-GB" altLang="zh-CN" sz="2400" i="1" dirty="0">
                <a:solidFill>
                  <a:srgbClr val="660066"/>
                </a:solidFill>
                <a:cs typeface="Rockwell"/>
              </a:rPr>
              <a:t>. </a:t>
            </a:r>
            <a:r>
              <a:rPr lang="en-GB" altLang="zh-CN" sz="2400" i="1" dirty="0" err="1">
                <a:solidFill>
                  <a:srgbClr val="660066"/>
                </a:solidFill>
                <a:cs typeface="Rockwell"/>
              </a:rPr>
              <a:t>donovani</a:t>
            </a:r>
            <a:r>
              <a:rPr lang="en-GB" altLang="zh-CN" sz="2400" i="1" dirty="0">
                <a:solidFill>
                  <a:srgbClr val="660066"/>
                </a:solidFill>
                <a:cs typeface="Rockwell"/>
              </a:rPr>
              <a:t>; L. infantum</a:t>
            </a:r>
            <a:endParaRPr lang="en-GB" altLang="zh-CN" sz="2400" b="1" i="1" dirty="0">
              <a:solidFill>
                <a:schemeClr val="dk1"/>
              </a:solidFill>
              <a:cs typeface="Rockwell"/>
            </a:endParaRPr>
          </a:p>
          <a:p>
            <a:pPr marL="0" indent="0" algn="ctr">
              <a:buNone/>
              <a:defRPr/>
            </a:pPr>
            <a:r>
              <a:rPr lang="en-US" sz="1800" b="1" i="1" dirty="0" smtClean="0">
                <a:solidFill>
                  <a:srgbClr val="0000FF"/>
                </a:solidFill>
                <a:cs typeface="Rockwell" charset="0"/>
              </a:rPr>
              <a:t> </a:t>
            </a:r>
            <a:r>
              <a:rPr lang="en-US" sz="1800" b="1" i="1" dirty="0" smtClean="0">
                <a:cs typeface="Rockwell" charset="0"/>
              </a:rPr>
              <a:t>fever,</a:t>
            </a:r>
            <a:r>
              <a:rPr lang="en-US" sz="1800" b="1" i="1" dirty="0" smtClean="0">
                <a:solidFill>
                  <a:srgbClr val="0000FF"/>
                </a:solidFill>
                <a:cs typeface="Rockwell" charset="0"/>
              </a:rPr>
              <a:t> </a:t>
            </a:r>
            <a:r>
              <a:rPr lang="en-US" sz="1800" b="1" i="1" dirty="0">
                <a:cs typeface="Rockwell" charset="0"/>
              </a:rPr>
              <a:t>substantial weight </a:t>
            </a:r>
            <a:r>
              <a:rPr lang="en-US" sz="1800" b="1" i="1" dirty="0" smtClean="0">
                <a:cs typeface="Rockwell" charset="0"/>
              </a:rPr>
              <a:t>loss, spleen and liver swelling.</a:t>
            </a:r>
          </a:p>
          <a:p>
            <a:pPr>
              <a:buFont typeface="Wingdings" charset="2"/>
              <a:buChar char="v"/>
              <a:defRPr/>
            </a:pPr>
            <a:r>
              <a:rPr lang="en-GB" altLang="zh-CN" sz="2800" b="1" dirty="0" smtClean="0">
                <a:solidFill>
                  <a:srgbClr val="000090"/>
                </a:solidFill>
                <a:latin typeface="+mj-lt"/>
                <a:cs typeface="Rockwell"/>
              </a:rPr>
              <a:t>Cutaneous Leishmaniasis </a:t>
            </a:r>
            <a:endParaRPr lang="en-GB" altLang="zh-CN" sz="2800" b="1" dirty="0">
              <a:solidFill>
                <a:srgbClr val="000090"/>
              </a:solidFill>
              <a:latin typeface="+mj-lt"/>
              <a:cs typeface="Rockwell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altLang="zh-CN" sz="2800" b="1" dirty="0">
                <a:solidFill>
                  <a:srgbClr val="660066"/>
                </a:solidFill>
                <a:latin typeface="+mj-lt"/>
                <a:cs typeface="Rockwell"/>
              </a:rPr>
              <a:t>	</a:t>
            </a:r>
            <a:r>
              <a:rPr lang="en-GB" altLang="zh-CN" sz="2400" i="1" dirty="0">
                <a:solidFill>
                  <a:srgbClr val="660066"/>
                </a:solidFill>
                <a:latin typeface="+mj-lt"/>
                <a:cs typeface="Rockwell"/>
              </a:rPr>
              <a:t>L. </a:t>
            </a:r>
            <a:r>
              <a:rPr lang="en-GB" altLang="zh-CN" sz="2400" i="1" dirty="0" smtClean="0">
                <a:solidFill>
                  <a:srgbClr val="660066"/>
                </a:solidFill>
                <a:latin typeface="+mj-lt"/>
                <a:cs typeface="Rockwell"/>
              </a:rPr>
              <a:t>amazonensis; </a:t>
            </a:r>
            <a:r>
              <a:rPr lang="en-GB" altLang="zh-CN" sz="2400" i="1" dirty="0">
                <a:solidFill>
                  <a:srgbClr val="660066"/>
                </a:solidFill>
                <a:latin typeface="+mj-lt"/>
                <a:cs typeface="Rockwell"/>
              </a:rPr>
              <a:t>L. </a:t>
            </a:r>
            <a:r>
              <a:rPr lang="en-GB" altLang="zh-CN" sz="2400" i="1" dirty="0" smtClean="0">
                <a:solidFill>
                  <a:srgbClr val="660066"/>
                </a:solidFill>
                <a:latin typeface="+mj-lt"/>
                <a:cs typeface="Rockwell"/>
              </a:rPr>
              <a:t>major; </a:t>
            </a:r>
            <a:r>
              <a:rPr lang="en-GB" altLang="zh-CN" sz="2400" i="1" dirty="0">
                <a:solidFill>
                  <a:srgbClr val="660066"/>
                </a:solidFill>
                <a:latin typeface="+mj-lt"/>
                <a:cs typeface="Rockwell"/>
              </a:rPr>
              <a:t>L. </a:t>
            </a:r>
            <a:r>
              <a:rPr lang="en-GB" altLang="zh-CN" sz="2400" i="1" dirty="0" err="1" smtClean="0">
                <a:solidFill>
                  <a:srgbClr val="660066"/>
                </a:solidFill>
                <a:latin typeface="+mj-lt"/>
                <a:cs typeface="Rockwell"/>
              </a:rPr>
              <a:t>mexicana</a:t>
            </a:r>
            <a:endParaRPr lang="en-GB" altLang="zh-CN" sz="2400" i="1" dirty="0" smtClean="0">
              <a:solidFill>
                <a:srgbClr val="660066"/>
              </a:solidFill>
              <a:latin typeface="+mj-lt"/>
              <a:cs typeface="Rockwell"/>
            </a:endParaRPr>
          </a:p>
          <a:p>
            <a:pPr marL="0" indent="0" algn="ctr">
              <a:buNone/>
              <a:defRPr/>
            </a:pPr>
            <a:r>
              <a:rPr lang="en-US" sz="1800" b="1" i="1" dirty="0" smtClean="0">
                <a:cs typeface="Rockwell" charset="0"/>
              </a:rPr>
              <a:t>skin ulcers</a:t>
            </a:r>
            <a:endParaRPr lang="en-GB" altLang="zh-CN" sz="2400" b="1" i="1" dirty="0" smtClean="0">
              <a:solidFill>
                <a:schemeClr val="dk1"/>
              </a:solidFill>
              <a:latin typeface="+mj-lt"/>
              <a:cs typeface="Rockwell"/>
            </a:endParaRPr>
          </a:p>
          <a:p>
            <a:pPr>
              <a:buFont typeface="Wingdings" charset="2"/>
              <a:buChar char="v"/>
              <a:defRPr/>
            </a:pPr>
            <a:r>
              <a:rPr lang="en-GB" altLang="zh-CN" sz="2800" b="1" dirty="0" err="1" smtClean="0">
                <a:solidFill>
                  <a:srgbClr val="000090"/>
                </a:solidFill>
                <a:latin typeface="+mj-lt"/>
                <a:cs typeface="Rockwell"/>
              </a:rPr>
              <a:t>Mucocutaneous</a:t>
            </a:r>
            <a:r>
              <a:rPr lang="en-GB" altLang="zh-CN" sz="2800" b="1" dirty="0" smtClean="0">
                <a:solidFill>
                  <a:srgbClr val="000090"/>
                </a:solidFill>
                <a:latin typeface="+mj-lt"/>
                <a:cs typeface="Rockwell"/>
              </a:rPr>
              <a:t> </a:t>
            </a:r>
            <a:r>
              <a:rPr lang="en-GB" altLang="zh-CN" sz="2800" b="1" dirty="0">
                <a:solidFill>
                  <a:srgbClr val="000090"/>
                </a:solidFill>
                <a:latin typeface="+mj-lt"/>
                <a:cs typeface="Rockwell"/>
              </a:rPr>
              <a:t>Leishmaniasis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altLang="zh-CN" sz="2800" dirty="0">
                <a:solidFill>
                  <a:schemeClr val="dk1"/>
                </a:solidFill>
                <a:latin typeface="+mj-lt"/>
                <a:cs typeface="Rockwell"/>
              </a:rPr>
              <a:t>	</a:t>
            </a:r>
            <a:r>
              <a:rPr lang="en-GB" altLang="zh-CN" sz="2400" i="1" dirty="0">
                <a:solidFill>
                  <a:srgbClr val="660066"/>
                </a:solidFill>
                <a:latin typeface="+mj-lt"/>
                <a:cs typeface="Rockwell"/>
              </a:rPr>
              <a:t>L. amazonensis; L. </a:t>
            </a:r>
            <a:r>
              <a:rPr lang="en-GB" altLang="zh-CN" sz="2400" i="1" dirty="0" err="1" smtClean="0">
                <a:solidFill>
                  <a:srgbClr val="660066"/>
                </a:solidFill>
                <a:latin typeface="+mj-lt"/>
                <a:cs typeface="Rockwell"/>
              </a:rPr>
              <a:t>brazilliensis</a:t>
            </a:r>
            <a:endParaRPr lang="en-GB" altLang="zh-CN" sz="2400" i="1" dirty="0">
              <a:solidFill>
                <a:srgbClr val="660066"/>
              </a:solidFill>
              <a:latin typeface="+mj-lt"/>
              <a:cs typeface="Rockwell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1800" b="1" i="1" dirty="0" smtClean="0">
                <a:cs typeface="Rockwell" charset="0"/>
              </a:rPr>
              <a:t> disorders </a:t>
            </a:r>
            <a:r>
              <a:rPr lang="en-US" sz="1800" b="1" i="1" dirty="0">
                <a:cs typeface="Rockwell" charset="0"/>
              </a:rPr>
              <a:t>of the mucous </a:t>
            </a:r>
            <a:r>
              <a:rPr lang="en-US" sz="1800" b="1" i="1" dirty="0" smtClean="0">
                <a:cs typeface="Rockwell" charset="0"/>
              </a:rPr>
              <a:t>membranes</a:t>
            </a:r>
            <a:endParaRPr lang="en-GB" altLang="zh-CN" sz="1800" b="1" i="1" dirty="0">
              <a:cs typeface="Rockwell" charset="0"/>
            </a:endParaRP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-2268538" y="2590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Rockwell" charset="0"/>
              <a:cs typeface="Rockwel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9144000" cy="307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/>
              <a:t>Mishra, J. et al. 2007. Current Medicinal Chemistry, 14, 1153-1169.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399866" y="0"/>
            <a:ext cx="1744133" cy="6096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/>
            <a:r>
              <a:rPr lang="en-US" sz="2400" b="1" dirty="0" smtClean="0"/>
              <a:t>Introduction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152403"/>
            <a:ext cx="7399866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+mj-lt"/>
                <a:cs typeface="Rockwell"/>
              </a:rPr>
              <a:t>Types of Leishmaniasis</a:t>
            </a:r>
            <a:endParaRPr lang="en-US" sz="2800" b="1" dirty="0">
              <a:latin typeface="+mj-lt"/>
              <a:cs typeface="Rockwel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2404" y="763086"/>
            <a:ext cx="6472595" cy="461665"/>
          </a:xfrm>
          <a:prstGeom prst="rect">
            <a:avLst/>
          </a:prstGeom>
          <a:solidFill>
            <a:srgbClr val="B9CDE5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cs typeface="Rockwell"/>
              </a:rPr>
              <a:t>21 species are known to cause disease in humans</a:t>
            </a:r>
            <a:endParaRPr lang="en-US" sz="2400" b="1" dirty="0"/>
          </a:p>
        </p:txBody>
      </p:sp>
      <p:pic>
        <p:nvPicPr>
          <p:cNvPr id="15" name="Picture 14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79" y="1487426"/>
            <a:ext cx="1309505" cy="1720516"/>
          </a:xfrm>
          <a:prstGeom prst="rect">
            <a:avLst/>
          </a:prstGeom>
        </p:spPr>
      </p:pic>
      <p:pic>
        <p:nvPicPr>
          <p:cNvPr id="16" name="Picture 15" descr="imag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46" y="3431257"/>
            <a:ext cx="1309505" cy="1253349"/>
          </a:xfrm>
          <a:prstGeom prst="rect">
            <a:avLst/>
          </a:prstGeom>
        </p:spPr>
      </p:pic>
      <p:pic>
        <p:nvPicPr>
          <p:cNvPr id="19" name="Picture 18" descr="images-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52" y="5002107"/>
            <a:ext cx="1805461" cy="121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446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-2268538" y="2590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Rockwell" charset="0"/>
              <a:cs typeface="Rockwel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9144000" cy="307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/>
              <a:t>Mishra, J.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b="1" dirty="0"/>
              <a:t>2007</a:t>
            </a:r>
            <a:r>
              <a:rPr lang="en-US" sz="1400" i="1" dirty="0"/>
              <a:t>. Current Medicinal Chemistry</a:t>
            </a:r>
            <a:r>
              <a:rPr lang="en-US" sz="1400" dirty="0"/>
              <a:t>, 14, 1153-1169.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99866" y="0"/>
            <a:ext cx="1744133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 smtClean="0"/>
              <a:t>Introduction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69336"/>
            <a:ext cx="739986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+mj-lt"/>
                <a:cs typeface="Rockwell"/>
              </a:rPr>
              <a:t>Risk &amp; Geographical Distribution: </a:t>
            </a:r>
            <a:r>
              <a:rPr lang="en-US" sz="2800" b="1" i="1" dirty="0" smtClean="0">
                <a:latin typeface="+mj-lt"/>
                <a:cs typeface="Rockwell"/>
              </a:rPr>
              <a:t>Leishmaniasis</a:t>
            </a:r>
            <a:endParaRPr lang="en-US" sz="2800" b="1" i="1" dirty="0">
              <a:latin typeface="+mj-lt"/>
              <a:cs typeface="Rockwell"/>
            </a:endParaRPr>
          </a:p>
        </p:txBody>
      </p:sp>
      <p:pic>
        <p:nvPicPr>
          <p:cNvPr id="4" name="Picture 3" descr="Bart_fig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7"/>
          <a:stretch/>
        </p:blipFill>
        <p:spPr>
          <a:xfrm>
            <a:off x="1286941" y="3657594"/>
            <a:ext cx="6638644" cy="20043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1286941" y="5918036"/>
            <a:ext cx="68329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Rockwell" charset="0"/>
              </a:rPr>
              <a:t>Bangladesh</a:t>
            </a:r>
            <a:r>
              <a:rPr lang="en-US" dirty="0">
                <a:cs typeface="Rockwell" charset="0"/>
              </a:rPr>
              <a:t>, </a:t>
            </a:r>
            <a:r>
              <a:rPr lang="en-US" b="1" dirty="0">
                <a:cs typeface="Rockwell" charset="0"/>
              </a:rPr>
              <a:t>Brazil</a:t>
            </a:r>
            <a:r>
              <a:rPr lang="en-US" dirty="0">
                <a:cs typeface="Rockwell" charset="0"/>
              </a:rPr>
              <a:t>, India, </a:t>
            </a:r>
            <a:r>
              <a:rPr lang="en-US" dirty="0" smtClean="0">
                <a:cs typeface="Rockwell" charset="0"/>
              </a:rPr>
              <a:t>Nepal, Sudan, Afghanistan, </a:t>
            </a:r>
            <a:r>
              <a:rPr lang="en-US" dirty="0">
                <a:cs typeface="Rockwell" charset="0"/>
              </a:rPr>
              <a:t>Iran, Peru, </a:t>
            </a:r>
            <a:r>
              <a:rPr lang="en-US" dirty="0" smtClean="0">
                <a:cs typeface="Rockwell" charset="0"/>
              </a:rPr>
              <a:t>Syria</a:t>
            </a:r>
            <a:endParaRPr lang="en-US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93460873"/>
              </p:ext>
            </p:extLst>
          </p:nvPr>
        </p:nvGraphicFramePr>
        <p:xfrm>
          <a:off x="1761066" y="643467"/>
          <a:ext cx="5638799" cy="3047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871564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6539" y="862542"/>
            <a:ext cx="4639738" cy="292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charset="2"/>
              <a:buChar char="v"/>
              <a:defRPr/>
            </a:pPr>
            <a:r>
              <a:rPr lang="en-US" sz="2300" b="1" dirty="0">
                <a:solidFill>
                  <a:schemeClr val="dk1"/>
                </a:solidFill>
              </a:rPr>
              <a:t>Pentavalent </a:t>
            </a:r>
            <a:r>
              <a:rPr lang="en-US" sz="2300" b="1" dirty="0" smtClean="0">
                <a:solidFill>
                  <a:schemeClr val="dk1"/>
                </a:solidFill>
              </a:rPr>
              <a:t>Antimonials</a:t>
            </a:r>
            <a:endParaRPr lang="en-US" sz="2300" b="1" dirty="0">
              <a:solidFill>
                <a:schemeClr val="dk1"/>
              </a:solidFill>
            </a:endParaRPr>
          </a:p>
          <a:p>
            <a:pPr marL="342900" indent="-342900" algn="ctr">
              <a:lnSpc>
                <a:spcPct val="150000"/>
              </a:lnSpc>
              <a:buFontTx/>
              <a:buChar char="-"/>
              <a:defRPr/>
            </a:pPr>
            <a:r>
              <a:rPr lang="en-US" sz="2300" b="1" dirty="0" smtClean="0">
                <a:solidFill>
                  <a:schemeClr val="dk1"/>
                </a:solidFill>
              </a:rPr>
              <a:t>Glucantime® and </a:t>
            </a:r>
            <a:r>
              <a:rPr lang="en-US" sz="2300" b="1" dirty="0" err="1" smtClean="0">
                <a:solidFill>
                  <a:schemeClr val="dk1"/>
                </a:solidFill>
              </a:rPr>
              <a:t>Pentostam</a:t>
            </a:r>
            <a:r>
              <a:rPr lang="en-US" sz="2300" b="1" dirty="0" smtClean="0">
                <a:solidFill>
                  <a:schemeClr val="dk1"/>
                </a:solidFill>
              </a:rPr>
              <a:t>® </a:t>
            </a:r>
          </a:p>
          <a:p>
            <a:pPr>
              <a:lnSpc>
                <a:spcPct val="150000"/>
              </a:lnSpc>
              <a:defRPr/>
            </a:pPr>
            <a:r>
              <a:rPr lang="en-US" b="1" dirty="0" smtClean="0">
                <a:solidFill>
                  <a:schemeClr val="dk1"/>
                </a:solidFill>
              </a:rPr>
              <a:t>		</a:t>
            </a:r>
          </a:p>
          <a:p>
            <a:pPr>
              <a:lnSpc>
                <a:spcPct val="150000"/>
              </a:lnSpc>
              <a:defRPr/>
            </a:pPr>
            <a:endParaRPr lang="en-US" b="1" dirty="0" smtClean="0">
              <a:solidFill>
                <a:schemeClr val="dk1"/>
              </a:solidFill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b="1" dirty="0">
                <a:solidFill>
                  <a:srgbClr val="0000FF"/>
                </a:solidFill>
              </a:rPr>
              <a:t>F</a:t>
            </a:r>
            <a:r>
              <a:rPr lang="en-US" b="1" dirty="0" smtClean="0">
                <a:solidFill>
                  <a:srgbClr val="0000FF"/>
                </a:solidFill>
              </a:rPr>
              <a:t>irst line </a:t>
            </a:r>
            <a:r>
              <a:rPr lang="en-US" b="1" dirty="0">
                <a:solidFill>
                  <a:srgbClr val="0000FF"/>
                </a:solidFill>
              </a:rPr>
              <a:t>of </a:t>
            </a:r>
            <a:r>
              <a:rPr lang="en-US" b="1" dirty="0" smtClean="0">
                <a:solidFill>
                  <a:srgbClr val="0000FF"/>
                </a:solidFill>
              </a:rPr>
              <a:t>drugs in developing countries for </a:t>
            </a:r>
            <a:endParaRPr lang="en-US" b="1" dirty="0">
              <a:solidFill>
                <a:srgbClr val="0000FF"/>
              </a:solidFill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		</a:t>
            </a:r>
            <a:r>
              <a:rPr lang="en-US" sz="2400" b="1" i="1" dirty="0" smtClean="0">
                <a:solidFill>
                  <a:srgbClr val="0000FF"/>
                </a:solidFill>
              </a:rPr>
              <a:t>cutaneous </a:t>
            </a:r>
            <a:r>
              <a:rPr lang="en-US" sz="2400" b="1" i="1" dirty="0">
                <a:solidFill>
                  <a:srgbClr val="0000FF"/>
                </a:solidFill>
              </a:rPr>
              <a:t>and </a:t>
            </a:r>
            <a:r>
              <a:rPr lang="en-US" sz="2400" b="1" i="1" dirty="0" smtClean="0">
                <a:solidFill>
                  <a:srgbClr val="0000FF"/>
                </a:solidFill>
              </a:rPr>
              <a:t>visceral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7" t="37799" r="56269" b="14790"/>
          <a:stretch/>
        </p:blipFill>
        <p:spPr bwMode="auto">
          <a:xfrm>
            <a:off x="7129904" y="2509882"/>
            <a:ext cx="1743641" cy="180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20" t="37799" r="23228" b="14790"/>
          <a:stretch/>
        </p:blipFill>
        <p:spPr bwMode="auto">
          <a:xfrm>
            <a:off x="213936" y="2458814"/>
            <a:ext cx="1750334" cy="180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25045" y="3589897"/>
            <a:ext cx="457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(B)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553200"/>
            <a:ext cx="9144000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400" dirty="0" err="1"/>
              <a:t>Frezard</a:t>
            </a:r>
            <a:r>
              <a:rPr lang="pt-BR" sz="1400" i="1" dirty="0"/>
              <a:t> et al.</a:t>
            </a:r>
            <a:r>
              <a:rPr lang="pt-BR" sz="1400" dirty="0"/>
              <a:t>, </a:t>
            </a:r>
            <a:r>
              <a:rPr lang="pt-BR" sz="1400"/>
              <a:t>2009</a:t>
            </a:r>
            <a:r>
              <a:rPr lang="en-US" sz="1400"/>
              <a:t> </a:t>
            </a:r>
            <a:r>
              <a:rPr lang="en-US" sz="1400" smtClean="0"/>
              <a:t>Mishra</a:t>
            </a:r>
            <a:r>
              <a:rPr lang="en-US" sz="1400" dirty="0"/>
              <a:t>, J.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b="1" dirty="0"/>
              <a:t>2007</a:t>
            </a:r>
            <a:r>
              <a:rPr lang="en-US" sz="1400" i="1" dirty="0"/>
              <a:t>. Current Medicinal Chemistry</a:t>
            </a:r>
            <a:r>
              <a:rPr lang="en-US" sz="1400" dirty="0"/>
              <a:t>, 14, 1153-1169.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399866" y="0"/>
            <a:ext cx="1744133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 smtClean="0"/>
              <a:t>Introduction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169336"/>
            <a:ext cx="7399866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+mj-lt"/>
                <a:cs typeface="Rockwell"/>
              </a:rPr>
              <a:t>Currents Therapeutics for Leishmaniasis</a:t>
            </a:r>
            <a:endParaRPr lang="en-US" sz="2800" b="1" dirty="0">
              <a:latin typeface="+mj-lt"/>
              <a:cs typeface="Rockwell"/>
            </a:endParaRPr>
          </a:p>
        </p:txBody>
      </p:sp>
      <p:pic>
        <p:nvPicPr>
          <p:cNvPr id="14" name="Picture 13" descr="21038.gr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76" y="974053"/>
            <a:ext cx="2322058" cy="1499511"/>
          </a:xfrm>
          <a:prstGeom prst="rect">
            <a:avLst/>
          </a:prstGeom>
        </p:spPr>
      </p:pic>
      <p:pic>
        <p:nvPicPr>
          <p:cNvPr id="15" name="Picture 14" descr="Pentostam bottl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9" y="974054"/>
            <a:ext cx="1496340" cy="14963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9457" y="4438965"/>
            <a:ext cx="5350934" cy="20056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charset="2"/>
              <a:buChar char="v"/>
              <a:defRPr/>
            </a:pPr>
            <a:r>
              <a:rPr lang="en-US" sz="2400" b="1" dirty="0">
                <a:solidFill>
                  <a:schemeClr val="dk1"/>
                </a:solidFill>
              </a:rPr>
              <a:t>Mechanism of action??</a:t>
            </a:r>
            <a:r>
              <a:rPr lang="en-US" sz="2400" b="1" dirty="0" smtClean="0">
                <a:solidFill>
                  <a:schemeClr val="dk1"/>
                </a:solidFill>
              </a:rPr>
              <a:t>? </a:t>
            </a:r>
            <a:endParaRPr lang="en-US" sz="2400" b="1" dirty="0">
              <a:solidFill>
                <a:schemeClr val="dk1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en-US" sz="2000" b="1" dirty="0" err="1">
                <a:solidFill>
                  <a:schemeClr val="dk1"/>
                </a:solidFill>
              </a:rPr>
              <a:t>Sb</a:t>
            </a:r>
            <a:r>
              <a:rPr lang="en-US" sz="2000" b="1" dirty="0">
                <a:solidFill>
                  <a:schemeClr val="dk1"/>
                </a:solidFill>
              </a:rPr>
              <a:t>(V) reduces to </a:t>
            </a:r>
            <a:r>
              <a:rPr lang="en-US" sz="2000" b="1" dirty="0" err="1">
                <a:solidFill>
                  <a:schemeClr val="dk1"/>
                </a:solidFill>
              </a:rPr>
              <a:t>Sb</a:t>
            </a:r>
            <a:r>
              <a:rPr lang="en-US" sz="2000" b="1" dirty="0">
                <a:solidFill>
                  <a:schemeClr val="dk1"/>
                </a:solidFill>
              </a:rPr>
              <a:t>(III) 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en-US" sz="2000" b="1" dirty="0" smtClean="0">
                <a:solidFill>
                  <a:schemeClr val="dk1"/>
                </a:solidFill>
              </a:rPr>
              <a:t>Interaction with DNA or may block metabolic pathway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25056" y="4523631"/>
            <a:ext cx="2991145" cy="18466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charset="2"/>
              <a:buChar char="v"/>
              <a:defRPr/>
            </a:pPr>
            <a:r>
              <a:rPr lang="en-US" b="1" dirty="0" smtClean="0">
                <a:solidFill>
                  <a:schemeClr val="dk1"/>
                </a:solidFill>
              </a:rPr>
              <a:t>	</a:t>
            </a:r>
            <a:r>
              <a:rPr lang="en-US" sz="2400" b="1" dirty="0" smtClean="0">
                <a:solidFill>
                  <a:schemeClr val="dk1"/>
                </a:solidFill>
                <a:latin typeface="+mj-lt"/>
              </a:rPr>
              <a:t>Disadvantages</a:t>
            </a:r>
            <a:endParaRPr lang="en-US" sz="2400" b="1" dirty="0">
              <a:solidFill>
                <a:schemeClr val="dk1"/>
              </a:solidFill>
              <a:latin typeface="+mj-lt"/>
            </a:endParaRPr>
          </a:p>
          <a:p>
            <a:pPr marL="342900" indent="-342900" algn="ctr">
              <a:lnSpc>
                <a:spcPct val="150000"/>
              </a:lnSpc>
              <a:buFontTx/>
              <a:buChar char="-"/>
              <a:defRPr/>
            </a:pPr>
            <a:r>
              <a:rPr lang="en-US" sz="2000" b="1" dirty="0">
                <a:solidFill>
                  <a:schemeClr val="dk1"/>
                </a:solidFill>
              </a:rPr>
              <a:t>Cytotoxic, side-effects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  <a:defRPr/>
            </a:pPr>
            <a:r>
              <a:rPr lang="en-US" sz="2000" b="1" dirty="0">
                <a:solidFill>
                  <a:schemeClr val="dk1"/>
                </a:solidFill>
              </a:rPr>
              <a:t>Resistance &amp; high </a:t>
            </a:r>
            <a:r>
              <a:rPr lang="en-US" sz="2000" b="1" dirty="0" smtClean="0">
                <a:solidFill>
                  <a:schemeClr val="dk1"/>
                </a:solidFill>
              </a:rPr>
              <a:t>cost</a:t>
            </a:r>
            <a:endParaRPr lang="en-US" sz="2000" b="1" dirty="0">
              <a:solidFill>
                <a:schemeClr val="dk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61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399866" y="0"/>
            <a:ext cx="1744133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 smtClean="0"/>
              <a:t>Introduction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9336"/>
            <a:ext cx="7399866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+mj-lt"/>
                <a:cs typeface="Rockwell"/>
              </a:rPr>
              <a:t>Amphotericin B as antileishmanial drug</a:t>
            </a:r>
            <a:endParaRPr lang="en-US" sz="2800" b="1" dirty="0">
              <a:latin typeface="+mj-lt"/>
              <a:cs typeface="Rockwel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35643"/>
            <a:ext cx="4030134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200000"/>
              </a:lnSpc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Standard antifungal drug</a:t>
            </a:r>
          </a:p>
          <a:p>
            <a:pPr marL="800100" lvl="1" indent="-342900" algn="just">
              <a:lnSpc>
                <a:spcPct val="200000"/>
              </a:lnSpc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antileishmanial drug </a:t>
            </a:r>
          </a:p>
        </p:txBody>
      </p:sp>
      <p:pic>
        <p:nvPicPr>
          <p:cNvPr id="2" name="Picture 1" descr="Screen Shot 2015-07-12 at 1.08.4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7910" r="4666" b="3727"/>
          <a:stretch/>
        </p:blipFill>
        <p:spPr>
          <a:xfrm>
            <a:off x="4030133" y="914400"/>
            <a:ext cx="4605867" cy="2648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1334" y="3193136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Amphotericin B (</a:t>
            </a:r>
            <a:r>
              <a:rPr lang="en-US" dirty="0" err="1" smtClean="0">
                <a:latin typeface="Avenir Book"/>
                <a:cs typeface="Avenir Book"/>
              </a:rPr>
              <a:t>Am</a:t>
            </a:r>
            <a:r>
              <a:rPr lang="en-US" b="1" dirty="0" err="1" smtClean="0">
                <a:latin typeface="Avenir Book"/>
                <a:cs typeface="Avenir Book"/>
              </a:rPr>
              <a:t>B</a:t>
            </a:r>
            <a:r>
              <a:rPr lang="en-US" b="1" dirty="0" smtClean="0">
                <a:latin typeface="Avenir Book"/>
                <a:cs typeface="Avenir Book"/>
              </a:rPr>
              <a:t>)</a:t>
            </a:r>
            <a:endParaRPr lang="en-US" b="1" dirty="0">
              <a:latin typeface="Avenir Book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029" y="4369757"/>
            <a:ext cx="8698948" cy="1913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To reduce its cytotoxicity and to target macrophages, various </a:t>
            </a:r>
            <a:r>
              <a:rPr lang="en-US" sz="2000" dirty="0">
                <a:latin typeface="Avenir Book"/>
                <a:cs typeface="Avenir Book"/>
              </a:rPr>
              <a:t>strategies have been used to incorporate </a:t>
            </a:r>
            <a:r>
              <a:rPr lang="en-US" sz="2000" dirty="0" err="1" smtClean="0">
                <a:latin typeface="Avenir Book"/>
                <a:cs typeface="Avenir Book"/>
              </a:rPr>
              <a:t>AmB</a:t>
            </a:r>
            <a:r>
              <a:rPr lang="en-US" sz="2000" dirty="0" smtClean="0">
                <a:latin typeface="Avenir Book"/>
                <a:cs typeface="Avenir Book"/>
              </a:rPr>
              <a:t> in different </a:t>
            </a:r>
            <a:r>
              <a:rPr lang="en-US" sz="2000" dirty="0" err="1" smtClean="0">
                <a:latin typeface="Avenir Book"/>
                <a:cs typeface="Avenir Book"/>
              </a:rPr>
              <a:t>nano</a:t>
            </a:r>
            <a:r>
              <a:rPr lang="en-US" sz="2000" dirty="0">
                <a:latin typeface="Avenir Book"/>
                <a:cs typeface="Avenir Book"/>
              </a:rPr>
              <a:t>-carriers </a:t>
            </a:r>
            <a:endParaRPr lang="en-US" sz="2000" dirty="0" smtClean="0">
              <a:latin typeface="Avenir Book"/>
              <a:cs typeface="Avenir Book"/>
            </a:endParaRP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endParaRPr lang="en-US" sz="2000" dirty="0"/>
          </a:p>
          <a:p>
            <a:pPr marL="342900" indent="-342900" algn="ctr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e.g. </a:t>
            </a:r>
            <a:r>
              <a:rPr lang="en-US" sz="2000" dirty="0" err="1" smtClean="0"/>
              <a:t>nanoemsulsions</a:t>
            </a:r>
            <a:r>
              <a:rPr lang="en-US" sz="2000" dirty="0" smtClean="0"/>
              <a:t>, micelles, liposomes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62686" y="2583760"/>
            <a:ext cx="410881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000" dirty="0">
                <a:latin typeface="Avenir Book"/>
                <a:cs typeface="Avenir Book"/>
              </a:rPr>
              <a:t>highly toxic in aggregated form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22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93329"/>
            <a:ext cx="8229600" cy="3816399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smtClean="0"/>
              <a:t>Investigate (SYNTHESIZE NOVEL DRUGS &amp; IMPROVE EXISTING)</a:t>
            </a:r>
            <a:endParaRPr lang="en-US" sz="2500" b="1" dirty="0"/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solidFill>
                  <a:schemeClr val="tx2"/>
                </a:solidFill>
              </a:rPr>
              <a:t>NEW 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</a:rPr>
              <a:t>SAFER (minimum side effects)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</a:rPr>
              <a:t>COST-EFFECTIVE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solidFill>
                  <a:srgbClr val="008000"/>
                </a:solidFill>
              </a:rPr>
              <a:t>Orally Administrable (TIME &amp; AVOID MUSCULAR PAIN)</a:t>
            </a:r>
          </a:p>
          <a:p>
            <a:pPr algn="ctr">
              <a:lnSpc>
                <a:spcPct val="150000"/>
              </a:lnSpc>
              <a:buFontTx/>
              <a:buChar char="-"/>
            </a:pPr>
            <a:endParaRPr lang="en-US" sz="2800" dirty="0" smtClean="0">
              <a:solidFill>
                <a:srgbClr val="008000"/>
              </a:solidFill>
            </a:endParaRPr>
          </a:p>
          <a:p>
            <a:pPr algn="ctr">
              <a:lnSpc>
                <a:spcPct val="150000"/>
              </a:lnSpc>
              <a:buFontTx/>
              <a:buChar char="-"/>
            </a:pP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3200"/>
            <a:ext cx="9144000" cy="307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/>
              <a:t>Mishra, J.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b="1" dirty="0"/>
              <a:t>2007</a:t>
            </a:r>
            <a:r>
              <a:rPr lang="en-US" sz="1400" i="1" dirty="0"/>
              <a:t>. Current Medicinal Chemistry</a:t>
            </a:r>
            <a:r>
              <a:rPr lang="en-US" sz="1400" dirty="0"/>
              <a:t>, 14, 1153-1169.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399866" y="0"/>
            <a:ext cx="1744133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Objectives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69336"/>
            <a:ext cx="739986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+mj-lt"/>
                <a:cs typeface="Rockwell"/>
              </a:rPr>
              <a:t>Objectives of the current research</a:t>
            </a:r>
            <a:endParaRPr lang="en-US" sz="2800" b="1" dirty="0">
              <a:latin typeface="+mj-lt"/>
              <a:cs typeface="Rockwel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660" y="1151469"/>
            <a:ext cx="84710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NEW APPROACHES TO ANTILEISHMANIAL CHEMOTHERAPEUTICS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57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14498</TotalTime>
  <Words>1380</Words>
  <Application>Microsoft Office PowerPoint</Application>
  <PresentationFormat>On-screen Show (4:3)</PresentationFormat>
  <Paragraphs>205</Paragraphs>
  <Slides>24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Prism Project</vt:lpstr>
      <vt:lpstr>Document</vt:lpstr>
      <vt:lpstr>Nanosystems formed by amphiphilic antimony(V) complexes incorporating Amphotericin B for the treatment of Leishmaniasis</vt:lpstr>
      <vt:lpstr>Outlines</vt:lpstr>
      <vt:lpstr>Introduction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UV absorption spectra of formulations SbL10-AmB AmB aggregation state after dilutionof SbL10-AmB mixed composition </vt:lpstr>
      <vt:lpstr>Circular dichroism spectra of formulations SbL10</vt:lpstr>
      <vt:lpstr>PowerPoint Presentation</vt:lpstr>
      <vt:lpstr>PowerPoint Presentation</vt:lpstr>
      <vt:lpstr>Kinetics studies/Stability in solution: Variation of flourescence intensity of DPH probe after interaction with nanosytems SbL8</vt:lpstr>
      <vt:lpstr>Kinetics studies/Stability in solution: Variation of flourescence intensity of DPH probe after interaction with nanosytems SbL10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>UFMG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Anti-lesihmanial and Cytotoxic Activities of Organoantimony(V), Organobismuth(V) and antimony-based lipophilic complexes as nano-carrier systems for chemotherapy of Leishmaniasis</dc:title>
  <dc:creator>Arshad Islam</dc:creator>
  <cp:lastModifiedBy>OMICS</cp:lastModifiedBy>
  <cp:revision>288</cp:revision>
  <dcterms:created xsi:type="dcterms:W3CDTF">2015-05-21T22:49:26Z</dcterms:created>
  <dcterms:modified xsi:type="dcterms:W3CDTF">2015-08-20T09:13:45Z</dcterms:modified>
</cp:coreProperties>
</file>