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5" r:id="rId1"/>
    <p:sldMasterId id="2147483699" r:id="rId2"/>
  </p:sldMasterIdLst>
  <p:notesMasterIdLst>
    <p:notesMasterId r:id="rId28"/>
  </p:notesMasterIdLst>
  <p:handoutMasterIdLst>
    <p:handoutMasterId r:id="rId29"/>
  </p:handoutMasterIdLst>
  <p:sldIdLst>
    <p:sldId id="616" r:id="rId3"/>
    <p:sldId id="569" r:id="rId4"/>
    <p:sldId id="599" r:id="rId5"/>
    <p:sldId id="601" r:id="rId6"/>
    <p:sldId id="602" r:id="rId7"/>
    <p:sldId id="603" r:id="rId8"/>
    <p:sldId id="584" r:id="rId9"/>
    <p:sldId id="604" r:id="rId10"/>
    <p:sldId id="592" r:id="rId11"/>
    <p:sldId id="598" r:id="rId12"/>
    <p:sldId id="594" r:id="rId13"/>
    <p:sldId id="605" r:id="rId14"/>
    <p:sldId id="606" r:id="rId15"/>
    <p:sldId id="607" r:id="rId16"/>
    <p:sldId id="608" r:id="rId17"/>
    <p:sldId id="609" r:id="rId18"/>
    <p:sldId id="610" r:id="rId19"/>
    <p:sldId id="611" r:id="rId20"/>
    <p:sldId id="612" r:id="rId21"/>
    <p:sldId id="613" r:id="rId22"/>
    <p:sldId id="577" r:id="rId23"/>
    <p:sldId id="614" r:id="rId24"/>
    <p:sldId id="615" r:id="rId25"/>
    <p:sldId id="574" r:id="rId26"/>
    <p:sldId id="617" r:id="rId27"/>
  </p:sldIdLst>
  <p:sldSz cx="9144000" cy="6858000" type="screen4x3"/>
  <p:notesSz cx="6858000" cy="9144000"/>
  <p:custDataLst>
    <p:tags r:id="rId3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DC625"/>
    <a:srgbClr val="177DFF"/>
    <a:srgbClr val="3697FF"/>
    <a:srgbClr val="FFF4E8"/>
    <a:srgbClr val="FDBE24"/>
    <a:srgbClr val="FF9C25"/>
    <a:srgbClr val="167B4D"/>
    <a:srgbClr val="41CD34"/>
    <a:srgbClr val="CD3CBA"/>
    <a:srgbClr val="FF3C1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20"/>
    <p:restoredTop sz="99196" autoAdjust="0"/>
  </p:normalViewPr>
  <p:slideViewPr>
    <p:cSldViewPr snapToGrid="0" snapToObjects="1">
      <p:cViewPr varScale="1">
        <p:scale>
          <a:sx n="73" d="100"/>
          <a:sy n="73" d="100"/>
        </p:scale>
        <p:origin x="-1284" y="-102"/>
      </p:cViewPr>
      <p:guideLst>
        <p:guide orient="horz" pos="2586"/>
        <p:guide pos="2880"/>
        <p:guide pos="304"/>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3" d="100"/>
          <a:sy n="103" d="100"/>
        </p:scale>
        <p:origin x="-4416"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6ACF9EA-820B-1243-93FA-31E11A8E727B}" type="datetime1">
              <a:rPr lang="en-US" smtClean="0"/>
              <a:pPr/>
              <a:t>8/31/2015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67224A-84F4-D04E-A522-2B185D54563D}" type="slidenum">
              <a:rPr lang="en-US" smtClean="0"/>
              <a:pPr/>
              <a:t>‹#›</a:t>
            </a:fld>
            <a:endParaRPr lang="en-US"/>
          </a:p>
        </p:txBody>
      </p:sp>
    </p:spTree>
    <p:extLst>
      <p:ext uri="{BB962C8B-B14F-4D97-AF65-F5344CB8AC3E}">
        <p14:creationId xmlns:p14="http://schemas.microsoft.com/office/powerpoint/2010/main" xmlns="" val="3597865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F9249C-286E-1240-A224-15999ED3E380}" type="datetime1">
              <a:rPr lang="en-US" smtClean="0"/>
              <a:pPr/>
              <a:t>8/31/2015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513B80-40A7-9049-8476-E56BB2F742E7}" type="slidenum">
              <a:rPr lang="en-US" smtClean="0"/>
              <a:pPr/>
              <a:t>‹#›</a:t>
            </a:fld>
            <a:endParaRPr lang="en-US"/>
          </a:p>
        </p:txBody>
      </p:sp>
    </p:spTree>
    <p:extLst>
      <p:ext uri="{BB962C8B-B14F-4D97-AF65-F5344CB8AC3E}">
        <p14:creationId xmlns:p14="http://schemas.microsoft.com/office/powerpoint/2010/main" xmlns="" val="4584271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effectLst>
                  <a:outerShdw blurRad="50800" dist="38100" dir="2700000" algn="tl" rotWithShape="0">
                    <a:prstClr val="black">
                      <a:alpha val="40000"/>
                    </a:prstClr>
                  </a:outerShdw>
                </a:effectLst>
              </a:defRPr>
            </a:lvl1pPr>
            <a:lvl2pPr>
              <a:lnSpc>
                <a:spcPct val="90000"/>
              </a:lnSpc>
              <a:defRPr>
                <a:effectLst>
                  <a:outerShdw blurRad="50800" dist="38100" dir="2700000" algn="tl" rotWithShape="0">
                    <a:prstClr val="black">
                      <a:alpha val="40000"/>
                    </a:prstClr>
                  </a:outerShdw>
                </a:effectLst>
              </a:defRPr>
            </a:lvl2pPr>
            <a:lvl3pPr>
              <a:lnSpc>
                <a:spcPct val="90000"/>
              </a:lnSpc>
              <a:defRPr>
                <a:effectLst>
                  <a:outerShdw blurRad="50800" dist="38100" dir="2700000" algn="tl" rotWithShape="0">
                    <a:prstClr val="black">
                      <a:alpha val="40000"/>
                    </a:prstClr>
                  </a:outerShdw>
                </a:effectLst>
              </a:defRPr>
            </a:lvl3pPr>
            <a:lvl4pPr>
              <a:lnSpc>
                <a:spcPct val="90000"/>
              </a:lnSpc>
              <a:defRPr>
                <a:effectLst>
                  <a:outerShdw blurRad="50800" dist="38100" dir="2700000" algn="tl" rotWithShape="0">
                    <a:prstClr val="black">
                      <a:alpha val="40000"/>
                    </a:prstClr>
                  </a:outerShdw>
                </a:effectLst>
              </a:defRPr>
            </a:lvl4pPr>
            <a:lvl5pPr>
              <a:lnSpc>
                <a:spcPct val="90000"/>
              </a:lnSpc>
              <a:defRPr>
                <a:effectLst>
                  <a:outerShdw blurRad="50800" dist="38100" dir="2700000" algn="tl" rotWithShape="0">
                    <a:prstClr val="black">
                      <a:alpha val="40000"/>
                    </a:prst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2"/>
          </p:nvPr>
        </p:nvSpPr>
        <p:spPr>
          <a:xfrm>
            <a:off x="6776845" y="6476616"/>
            <a:ext cx="2059122" cy="276228"/>
          </a:xfrm>
          <a:prstGeom prst="rect">
            <a:avLst/>
          </a:prstGeom>
        </p:spPr>
        <p:txBody>
          <a:bodyPr/>
          <a:lstStyle>
            <a:lvl1pPr algn="r">
              <a:defRPr sz="1100">
                <a:solidFill>
                  <a:srgbClr val="FF0000"/>
                </a:solidFill>
              </a:defRPr>
            </a:lvl1pPr>
          </a:lstStyle>
          <a:p>
            <a:r>
              <a:rPr lang="en-US" dirty="0" smtClean="0"/>
              <a:t>    </a:t>
            </a:r>
            <a:fld id="{0B0228CD-7FDF-BD49-9AFD-E315DB044540}" type="slidenum">
              <a:rPr lang="en-US" smtClean="0">
                <a:solidFill>
                  <a:schemeClr val="bg1">
                    <a:lumMod val="50000"/>
                    <a:lumOff val="50000"/>
                  </a:schemeClr>
                </a:solidFill>
              </a:rPr>
              <a:pPr/>
              <a:t>‹#›</a:t>
            </a:fld>
            <a:endParaRPr lang="en-US" dirty="0">
              <a:solidFill>
                <a:schemeClr val="bg1">
                  <a:lumMod val="50000"/>
                  <a:lumOff val="50000"/>
                </a:schemeClr>
              </a:solidFill>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
        <p:nvSpPr>
          <p:cNvPr id="9" name="Slide Number Placeholder 5"/>
          <p:cNvSpPr>
            <a:spLocks noGrp="1"/>
          </p:cNvSpPr>
          <p:nvPr>
            <p:ph type="sldNum" sz="quarter" idx="12"/>
          </p:nvPr>
        </p:nvSpPr>
        <p:spPr>
          <a:xfrm>
            <a:off x="6776845" y="6476616"/>
            <a:ext cx="2059122" cy="276228"/>
          </a:xfrm>
          <a:prstGeom prst="rect">
            <a:avLst/>
          </a:prstGeom>
        </p:spPr>
        <p:txBody>
          <a:bodyPr/>
          <a:lstStyle>
            <a:lvl1pPr algn="r">
              <a:defRPr sz="1100">
                <a:solidFill>
                  <a:srgbClr val="FF0000"/>
                </a:solidFill>
              </a:defRPr>
            </a:lvl1pPr>
          </a:lstStyle>
          <a:p>
            <a:r>
              <a:rPr lang="en-US" dirty="0" smtClean="0"/>
              <a:t>    </a:t>
            </a:r>
            <a:fld id="{0B0228CD-7FDF-BD49-9AFD-E315DB044540}" type="slidenum">
              <a:rPr lang="en-US" smtClean="0">
                <a:solidFill>
                  <a:schemeClr val="bg1">
                    <a:lumMod val="50000"/>
                    <a:lumOff val="50000"/>
                  </a:schemeClr>
                </a:solidFill>
              </a:rPr>
              <a:pPr/>
              <a:t>‹#›</a:t>
            </a:fld>
            <a:endParaRPr lang="en-US" dirty="0">
              <a:solidFill>
                <a:schemeClr val="bg1">
                  <a:lumMod val="50000"/>
                  <a:lumOff val="50000"/>
                </a:schemeClr>
              </a:solidFill>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effectLst>
                  <a:outerShdw blurRad="50800" dist="38100" dir="5400000" algn="t" rotWithShape="0">
                    <a:prstClr val="black">
                      <a:alpha val="40000"/>
                    </a:prstClr>
                  </a:outerShdw>
                </a:effectLst>
              </a:defRPr>
            </a:lvl1pPr>
            <a:lvl2pPr>
              <a:lnSpc>
                <a:spcPct val="90000"/>
              </a:lnSpc>
              <a:defRPr>
                <a:effectLst>
                  <a:outerShdw blurRad="50800" dist="38100" dir="5400000" algn="t" rotWithShape="0">
                    <a:prstClr val="black">
                      <a:alpha val="40000"/>
                    </a:prstClr>
                  </a:outerShdw>
                </a:effectLst>
              </a:defRPr>
            </a:lvl2pPr>
            <a:lvl3pPr>
              <a:lnSpc>
                <a:spcPct val="90000"/>
              </a:lnSpc>
              <a:defRPr>
                <a:effectLst>
                  <a:outerShdw blurRad="50800" dist="38100" dir="5400000" algn="t" rotWithShape="0">
                    <a:prstClr val="black">
                      <a:alpha val="40000"/>
                    </a:prstClr>
                  </a:outerShdw>
                </a:effectLst>
              </a:defRPr>
            </a:lvl3pPr>
            <a:lvl4pPr>
              <a:lnSpc>
                <a:spcPct val="90000"/>
              </a:lnSpc>
              <a:defRPr>
                <a:effectLst>
                  <a:outerShdw blurRad="50800" dist="38100" dir="5400000" algn="t" rotWithShape="0">
                    <a:prstClr val="black">
                      <a:alpha val="40000"/>
                    </a:prstClr>
                  </a:outerShdw>
                </a:effectLst>
              </a:defRPr>
            </a:lvl4pPr>
            <a:lvl5pPr>
              <a:lnSpc>
                <a:spcPct val="90000"/>
              </a:lnSpc>
              <a:defRPr>
                <a:effectLst>
                  <a:outerShdw blurRad="50800" dist="38100" dir="5400000" algn="t" rotWithShape="0">
                    <a:prstClr val="black">
                      <a:alpha val="40000"/>
                    </a:prst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5"/>
          <p:cNvSpPr>
            <a:spLocks noGrp="1"/>
          </p:cNvSpPr>
          <p:nvPr>
            <p:ph type="sldNum" sz="quarter" idx="12"/>
          </p:nvPr>
        </p:nvSpPr>
        <p:spPr>
          <a:xfrm>
            <a:off x="6776845" y="6476616"/>
            <a:ext cx="2059122" cy="276228"/>
          </a:xfrm>
          <a:prstGeom prst="rect">
            <a:avLst/>
          </a:prstGeom>
        </p:spPr>
        <p:txBody>
          <a:bodyPr/>
          <a:lstStyle>
            <a:lvl1pPr algn="r">
              <a:defRPr sz="1100">
                <a:solidFill>
                  <a:srgbClr val="FF0000"/>
                </a:solidFill>
              </a:defRPr>
            </a:lvl1pPr>
          </a:lstStyle>
          <a:p>
            <a:fld id="{0B0228CD-7FDF-BD49-9AFD-E315DB044540}" type="slidenum">
              <a:rPr lang="en-US" smtClean="0">
                <a:solidFill>
                  <a:schemeClr val="bg1">
                    <a:lumMod val="50000"/>
                    <a:lumOff val="50000"/>
                  </a:schemeClr>
                </a:solidFill>
              </a:rPr>
              <a:pPr/>
              <a:t>‹#›</a:t>
            </a:fld>
            <a:endParaRPr lang="en-US" dirty="0">
              <a:solidFill>
                <a:schemeClr val="bg1">
                  <a:lumMod val="50000"/>
                  <a:lumOff val="50000"/>
                </a:schemeClr>
              </a:solidFill>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412875"/>
            <a:ext cx="8382000" cy="2210862"/>
          </a:xfrm>
        </p:spPr>
        <p:txBody>
          <a:bodyPr/>
          <a:lstStyle>
            <a:lvl1pPr>
              <a:lnSpc>
                <a:spcPct val="90000"/>
              </a:lnSpc>
              <a:defRPr>
                <a:effectLst>
                  <a:outerShdw blurRad="50800" dist="38100" dir="2700000" algn="tl" rotWithShape="0">
                    <a:prstClr val="black">
                      <a:alpha val="40000"/>
                    </a:prstClr>
                  </a:outerShdw>
                </a:effectLst>
              </a:defRPr>
            </a:lvl1pPr>
            <a:lvl2pPr>
              <a:lnSpc>
                <a:spcPct val="90000"/>
              </a:lnSpc>
              <a:defRPr>
                <a:effectLst>
                  <a:outerShdw blurRad="50800" dist="38100" dir="2700000" algn="tl" rotWithShape="0">
                    <a:prstClr val="black">
                      <a:alpha val="40000"/>
                    </a:prstClr>
                  </a:outerShdw>
                </a:effectLst>
              </a:defRPr>
            </a:lvl2pPr>
            <a:lvl3pPr>
              <a:lnSpc>
                <a:spcPct val="90000"/>
              </a:lnSpc>
              <a:defRPr>
                <a:effectLst>
                  <a:outerShdw blurRad="50800" dist="38100" dir="2700000" algn="tl" rotWithShape="0">
                    <a:prstClr val="black">
                      <a:alpha val="40000"/>
                    </a:prstClr>
                  </a:outerShdw>
                </a:effectLst>
              </a:defRPr>
            </a:lvl3pPr>
            <a:lvl4pPr>
              <a:lnSpc>
                <a:spcPct val="90000"/>
              </a:lnSpc>
              <a:defRPr>
                <a:effectLst>
                  <a:outerShdw blurRad="50800" dist="38100" dir="2700000" algn="tl" rotWithShape="0">
                    <a:prstClr val="black">
                      <a:alpha val="40000"/>
                    </a:prstClr>
                  </a:outerShdw>
                </a:effectLst>
              </a:defRPr>
            </a:lvl4pPr>
            <a:lvl5pPr>
              <a:lnSpc>
                <a:spcPct val="90000"/>
              </a:lnSpc>
              <a:defRPr>
                <a:effectLst>
                  <a:outerShdw blurRad="50800" dist="38100" dir="2700000" algn="tl" rotWithShape="0">
                    <a:prstClr val="black">
                      <a:alpha val="40000"/>
                    </a:prst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2"/>
          </p:nvPr>
        </p:nvSpPr>
        <p:spPr>
          <a:xfrm>
            <a:off x="6776845" y="6476616"/>
            <a:ext cx="2059122" cy="276228"/>
          </a:xfrm>
          <a:prstGeom prst="rect">
            <a:avLst/>
          </a:prstGeom>
        </p:spPr>
        <p:txBody>
          <a:bodyPr/>
          <a:lstStyle>
            <a:lvl1pPr algn="r">
              <a:defRPr sz="1100">
                <a:solidFill>
                  <a:srgbClr val="FF0000"/>
                </a:solidFill>
              </a:defRPr>
            </a:lvl1pPr>
          </a:lstStyle>
          <a:p>
            <a:r>
              <a:rPr lang="en-US" dirty="0" smtClean="0"/>
              <a:t>    </a:t>
            </a:r>
            <a:fld id="{0B0228CD-7FDF-BD49-9AFD-E315DB044540}" type="slidenum">
              <a:rPr lang="en-US" smtClean="0">
                <a:solidFill>
                  <a:schemeClr val="bg1">
                    <a:lumMod val="50000"/>
                    <a:lumOff val="50000"/>
                  </a:schemeClr>
                </a:solidFill>
              </a:rPr>
              <a:pPr/>
              <a:t>‹#›</a:t>
            </a:fld>
            <a:endParaRPr lang="en-US" dirty="0">
              <a:solidFill>
                <a:schemeClr val="bg1">
                  <a:lumMod val="50000"/>
                  <a:lumOff val="50000"/>
                </a:schemeClr>
              </a:solidFill>
            </a:endParaRPr>
          </a:p>
        </p:txBody>
      </p:sp>
      <p:pic>
        <p:nvPicPr>
          <p:cNvPr id="6" name="Picture 5" descr="JCRI-ABTS-Logo-Final-RGB.jpg"/>
          <p:cNvPicPr>
            <a:picLocks noChangeAspect="1"/>
          </p:cNvPicPr>
          <p:nvPr userDrawn="1"/>
        </p:nvPicPr>
        <p:blipFill rotWithShape="1">
          <a:blip r:embed="rId2">
            <a:extLst>
              <a:ext uri="{28A0092B-C50C-407E-A947-70E740481C1C}">
                <a14:useLocalDpi xmlns:a14="http://schemas.microsoft.com/office/drawing/2010/main" xmlns="" val="0"/>
              </a:ext>
            </a:extLst>
          </a:blip>
          <a:srcRect l="16234" t="13940" r="6348" b="15392"/>
          <a:stretch/>
        </p:blipFill>
        <p:spPr>
          <a:xfrm>
            <a:off x="1" y="0"/>
            <a:ext cx="1076050" cy="1099297"/>
          </a:xfrm>
          <a:prstGeom prst="rect">
            <a:avLst/>
          </a:prstGeom>
        </p:spPr>
      </p:pic>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6776845" y="6476616"/>
            <a:ext cx="2059122" cy="276228"/>
          </a:xfrm>
          <a:prstGeom prst="rect">
            <a:avLst/>
          </a:prstGeom>
        </p:spPr>
        <p:txBody>
          <a:bodyPr/>
          <a:lstStyle>
            <a:lvl1pPr algn="r">
              <a:defRPr sz="1100">
                <a:solidFill>
                  <a:srgbClr val="FF0000"/>
                </a:solidFill>
              </a:defRPr>
            </a:lvl1pPr>
          </a:lstStyle>
          <a:p>
            <a:fld id="{0B0228CD-7FDF-BD49-9AFD-E315DB044540}" type="slidenum">
              <a:rPr lang="en-US" smtClean="0">
                <a:solidFill>
                  <a:schemeClr val="bg1">
                    <a:lumMod val="50000"/>
                    <a:lumOff val="50000"/>
                  </a:schemeClr>
                </a:solidFill>
              </a:rPr>
              <a:pPr/>
              <a:t>‹#›</a:t>
            </a:fld>
            <a:endParaRPr lang="en-US" dirty="0">
              <a:solidFill>
                <a:schemeClr val="bg1">
                  <a:lumMod val="50000"/>
                  <a:lumOff val="50000"/>
                </a:schemeClr>
              </a:solidFill>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5"/>
          <p:cNvSpPr>
            <a:spLocks noGrp="1"/>
          </p:cNvSpPr>
          <p:nvPr>
            <p:ph type="sldNum" sz="quarter" idx="12"/>
          </p:nvPr>
        </p:nvSpPr>
        <p:spPr>
          <a:xfrm>
            <a:off x="6776845" y="6476616"/>
            <a:ext cx="2059122" cy="276228"/>
          </a:xfrm>
          <a:prstGeom prst="rect">
            <a:avLst/>
          </a:prstGeom>
        </p:spPr>
        <p:txBody>
          <a:bodyPr/>
          <a:lstStyle>
            <a:lvl1pPr algn="r">
              <a:defRPr sz="1100">
                <a:solidFill>
                  <a:srgbClr val="FF0000"/>
                </a:solidFill>
              </a:defRPr>
            </a:lvl1pPr>
          </a:lstStyle>
          <a:p>
            <a:fld id="{0B0228CD-7FDF-BD49-9AFD-E315DB044540}" type="slidenum">
              <a:rPr lang="en-US" smtClean="0">
                <a:solidFill>
                  <a:schemeClr val="bg1">
                    <a:lumMod val="50000"/>
                    <a:lumOff val="50000"/>
                  </a:schemeClr>
                </a:solidFill>
              </a:rPr>
              <a:pPr/>
              <a:t>‹#›</a:t>
            </a:fld>
            <a:endParaRPr lang="en-US" dirty="0">
              <a:solidFill>
                <a:schemeClr val="bg1">
                  <a:lumMod val="50000"/>
                  <a:lumOff val="50000"/>
                </a:schemeClr>
              </a:solidFill>
            </a:endParaRP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5"/>
          <p:cNvSpPr>
            <a:spLocks noGrp="1"/>
          </p:cNvSpPr>
          <p:nvPr>
            <p:ph type="sldNum" sz="quarter" idx="12"/>
          </p:nvPr>
        </p:nvSpPr>
        <p:spPr>
          <a:xfrm>
            <a:off x="6776845" y="6476616"/>
            <a:ext cx="2059122" cy="276228"/>
          </a:xfrm>
          <a:prstGeom prst="rect">
            <a:avLst/>
          </a:prstGeom>
        </p:spPr>
        <p:txBody>
          <a:bodyPr/>
          <a:lstStyle>
            <a:lvl1pPr algn="r">
              <a:defRPr sz="1100">
                <a:solidFill>
                  <a:srgbClr val="FF0000"/>
                </a:solidFill>
              </a:defRPr>
            </a:lvl1pPr>
          </a:lstStyle>
          <a:p>
            <a:fld id="{0B0228CD-7FDF-BD49-9AFD-E315DB044540}" type="slidenum">
              <a:rPr lang="en-US" smtClean="0">
                <a:solidFill>
                  <a:schemeClr val="tx1"/>
                </a:solidFill>
              </a:rPr>
              <a:pPr/>
              <a:t>‹#›</a:t>
            </a:fld>
            <a:endParaRPr lang="en-US" dirty="0">
              <a:solidFill>
                <a:schemeClr val="tx1"/>
              </a:solidFill>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77108"/>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42125"/>
          </a:xfrm>
          <a:prstGeom prst="rect">
            <a:avLst/>
          </a:prstGeom>
        </p:spPr>
        <p:txBody>
          <a:bodyPr vert="horz" lIns="0" tIns="0" rIns="0" bIns="0" rtlCol="0">
            <a:spAutoFit/>
          </a:bodyPr>
          <a:lstStyle/>
          <a:p>
            <a:pPr lvl="0"/>
            <a:r>
              <a:rPr lang="en-US" dirty="0" smtClean="0">
                <a:solidFill>
                  <a:srgbClr val="FFFFFF"/>
                </a:solidFill>
                <a:effectLst>
                  <a:outerShdw blurRad="38100" dist="38100" dir="2700000" algn="tl">
                    <a:srgbClr val="000000"/>
                  </a:outerShdw>
                </a:effectLst>
              </a:rPr>
              <a:t>First level</a:t>
            </a:r>
          </a:p>
          <a:p>
            <a:pPr lvl="1"/>
            <a:r>
              <a:rPr lang="en-US" dirty="0" smtClean="0">
                <a:solidFill>
                  <a:srgbClr val="FFFFFF"/>
                </a:solidFill>
                <a:effectLst>
                  <a:outerShdw blurRad="38100" dist="38100" dir="2700000" algn="tl">
                    <a:srgbClr val="000000"/>
                  </a:outerShdw>
                </a:effectLst>
              </a:rPr>
              <a:t>Second level</a:t>
            </a:r>
            <a:endParaRPr lang="en-US" dirty="0" smtClean="0"/>
          </a:p>
          <a:p>
            <a:pPr lvl="2"/>
            <a:r>
              <a:rPr lang="en-US" dirty="0" smtClean="0">
                <a:solidFill>
                  <a:srgbClr val="FFFFFF"/>
                </a:solidFill>
                <a:effectLst>
                  <a:outerShdw blurRad="38100" dist="38100" dir="2700000" algn="tl">
                    <a:srgbClr val="000000"/>
                  </a:outerShdw>
                </a:effectLst>
              </a:rPr>
              <a:t>Third level</a:t>
            </a:r>
          </a:p>
          <a:p>
            <a:pPr lvl="3"/>
            <a:r>
              <a:rPr lang="en-US" dirty="0" smtClean="0">
                <a:solidFill>
                  <a:srgbClr val="FFFFFF"/>
                </a:solidFill>
                <a:effectLst>
                  <a:outerShdw blurRad="38100" dist="38100" dir="2700000" algn="tl">
                    <a:srgbClr val="000000"/>
                  </a:outerShdw>
                </a:effectLst>
              </a:rPr>
              <a:t>Forth level</a:t>
            </a:r>
          </a:p>
          <a:p>
            <a:pPr lvl="3"/>
            <a:endParaRPr lang="en-US" dirty="0" smtClean="0">
              <a:solidFill>
                <a:srgbClr val="FFFFFF"/>
              </a:solidFill>
              <a:effectLst>
                <a:outerShdw blurRad="38100" dist="38100" dir="2700000" algn="tl">
                  <a:srgbClr val="000000"/>
                </a:outerShdw>
              </a:effectLst>
            </a:endParaRPr>
          </a:p>
        </p:txBody>
      </p:sp>
      <p:pic>
        <p:nvPicPr>
          <p:cNvPr id="6" name="Picture 5"/>
          <p:cNvPicPr>
            <a:picLocks noChangeAspect="1"/>
          </p:cNvPicPr>
          <p:nvPr userDrawn="1"/>
        </p:nvPicPr>
        <p:blipFill>
          <a:blip r:embed="rId14"/>
          <a:stretch>
            <a:fillRect/>
          </a:stretch>
        </p:blipFill>
        <p:spPr>
          <a:xfrm rot="2994796">
            <a:off x="450008" y="-2390142"/>
            <a:ext cx="6692876" cy="7349981"/>
          </a:xfrm>
          <a:prstGeom prst="rect">
            <a:avLst/>
          </a:prstGeom>
          <a:ln>
            <a:noFill/>
          </a:ln>
        </p:spPr>
      </p:pic>
      <p:pic>
        <p:nvPicPr>
          <p:cNvPr id="7" name="Picture 6" descr="logo-180.png"/>
          <p:cNvPicPr>
            <a:picLocks noChangeAspect="1"/>
          </p:cNvPicPr>
          <p:nvPr userDrawn="1"/>
        </p:nvPicPr>
        <p:blipFill>
          <a:blip r:embed="rId15">
            <a:extLst>
              <a:ext uri="{28A0092B-C50C-407E-A947-70E740481C1C}">
                <a14:useLocalDpi xmlns:a14="http://schemas.microsoft.com/office/drawing/2010/main" xmlns="" val="0"/>
              </a:ext>
            </a:extLst>
          </a:blip>
          <a:stretch>
            <a:fillRect/>
          </a:stretch>
        </p:blipFill>
        <p:spPr>
          <a:xfrm>
            <a:off x="7903741" y="0"/>
            <a:ext cx="1240259" cy="1240259"/>
          </a:xfrm>
          <a:prstGeom prst="rect">
            <a:avLst/>
          </a:prstGeom>
        </p:spPr>
      </p:pic>
      <p:pic>
        <p:nvPicPr>
          <p:cNvPr id="8" name="Picture 2" descr="http://logosdatabase.com/logoimages/77912863.jpg"/>
          <p:cNvPicPr>
            <a:picLocks noChangeAspect="1" noChangeArrowheads="1"/>
          </p:cNvPicPr>
          <p:nvPr userDrawn="1"/>
        </p:nvPicPr>
        <p:blipFill rotWithShape="1">
          <a:blip r:embed="rId16">
            <a:extLst>
              <a:ext uri="{28A0092B-C50C-407E-A947-70E740481C1C}">
                <a14:useLocalDpi xmlns:a14="http://schemas.microsoft.com/office/drawing/2010/main" xmlns="" val="0"/>
              </a:ext>
            </a:extLst>
          </a:blip>
          <a:srcRect l="715" r="1525"/>
          <a:stretch/>
        </p:blipFill>
        <p:spPr bwMode="auto">
          <a:xfrm>
            <a:off x="6532398" y="82731"/>
            <a:ext cx="1324993" cy="708012"/>
          </a:xfrm>
          <a:prstGeom prst="rect">
            <a:avLst/>
          </a:prstGeom>
          <a:noFill/>
          <a:extLst>
            <a:ext uri="{909E8E84-426E-40dd-AFC4-6F175D3DCCD1}">
              <a14:hiddenFill xmlns:a14="http://schemas.microsoft.com/office/drawing/2010/main" xmlns="">
                <a:solidFill>
                  <a:srgbClr val="FFFFFF"/>
                </a:solidFill>
              </a14:hiddenFill>
            </a:ext>
          </a:extLst>
        </p:spPr>
      </p:pic>
    </p:spTree>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7" r:id="rId9"/>
    <p:sldLayoutId id="2147483701" r:id="rId10"/>
    <p:sldLayoutId id="2147483702" r:id="rId11"/>
  </p:sldLayoutIdLst>
  <p:transition>
    <p:fade/>
  </p:transition>
  <p:hf hdr="0" ftr="0" dt="0"/>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1000">
                <a:srgbClr val="FFFF99"/>
              </a:gs>
              <a:gs pos="42000">
                <a:srgbClr val="F6AE1E"/>
              </a:gs>
            </a:gsLst>
            <a:lin ang="5400000" scaled="0"/>
            <a:tileRect/>
          </a:gradFill>
          <a:effectLst>
            <a:outerShdw blurRad="50800" dist="38100" dir="2700000" algn="tl" rotWithShape="0">
              <a:prstClr val="black">
                <a:alpha val="40000"/>
              </a:prstClr>
            </a:outerShdw>
          </a:effectLst>
          <a:latin typeface="Georgia"/>
          <a:ea typeface="+mn-ea"/>
          <a:cs typeface="Georgia"/>
        </a:defRPr>
      </a:lvl1pPr>
    </p:titleStyle>
    <p:bodyStyle>
      <a:lvl1pPr marL="396875" indent="-396875" algn="l" defTabSz="914363" rtl="0" eaLnBrk="1" latinLnBrk="0" hangingPunct="1">
        <a:lnSpc>
          <a:spcPct val="90000"/>
        </a:lnSpc>
        <a:spcBef>
          <a:spcPct val="20000"/>
        </a:spcBef>
        <a:buFontTx/>
        <a:buBlip>
          <a:blip r:embed="rId17"/>
        </a:buBlip>
        <a:defRPr sz="3200" kern="1200" baseline="0">
          <a:solidFill>
            <a:schemeClr val="tx1"/>
          </a:solidFill>
          <a:latin typeface="Century Schoolbook"/>
          <a:ea typeface="+mn-ea"/>
          <a:cs typeface="Century Schoolbook"/>
        </a:defRPr>
      </a:lvl1pPr>
      <a:lvl2pPr marL="914400" indent="-396875" algn="l" defTabSz="914363" rtl="0" eaLnBrk="1" latinLnBrk="0" hangingPunct="1">
        <a:lnSpc>
          <a:spcPct val="90000"/>
        </a:lnSpc>
        <a:spcBef>
          <a:spcPct val="20000"/>
        </a:spcBef>
        <a:buFontTx/>
        <a:buBlip>
          <a:blip r:embed="rId18"/>
        </a:buBlip>
        <a:defRPr sz="2800" kern="1200">
          <a:solidFill>
            <a:schemeClr val="tx1"/>
          </a:solidFill>
          <a:latin typeface="Century Schoolbook"/>
          <a:ea typeface="+mn-ea"/>
          <a:cs typeface="Century Schoolbook"/>
        </a:defRPr>
      </a:lvl2pPr>
      <a:lvl3pPr marL="1258888" indent="-344488" algn="l" defTabSz="914363" rtl="0" eaLnBrk="1" latinLnBrk="0" hangingPunct="1">
        <a:lnSpc>
          <a:spcPct val="90000"/>
        </a:lnSpc>
        <a:spcBef>
          <a:spcPct val="20000"/>
        </a:spcBef>
        <a:buFontTx/>
        <a:buBlip>
          <a:blip r:embed="rId18"/>
        </a:buBlip>
        <a:defRPr sz="2400" kern="1200" baseline="0">
          <a:solidFill>
            <a:schemeClr val="tx1"/>
          </a:solidFill>
          <a:latin typeface="Century Schoolbook"/>
          <a:ea typeface="+mn-ea"/>
          <a:cs typeface="Century Schoolbook"/>
        </a:defRPr>
      </a:lvl3pPr>
      <a:lvl4pPr marL="1604963" indent="-346075" algn="l" defTabSz="914363" rtl="0" eaLnBrk="1" latinLnBrk="0" hangingPunct="1">
        <a:lnSpc>
          <a:spcPct val="90000"/>
        </a:lnSpc>
        <a:spcBef>
          <a:spcPct val="20000"/>
        </a:spcBef>
        <a:buFontTx/>
        <a:buBlip>
          <a:blip r:embed="rId18"/>
        </a:buBlip>
        <a:defRPr sz="2400" kern="1200">
          <a:solidFill>
            <a:schemeClr val="tx1"/>
          </a:solidFill>
          <a:latin typeface="Century Schoolbook"/>
          <a:ea typeface="+mn-ea"/>
          <a:cs typeface="Century Schoolbook"/>
        </a:defRPr>
      </a:lvl4pPr>
      <a:lvl5pPr marL="1941513" indent="-336550" algn="l" defTabSz="914363" rtl="0" eaLnBrk="1" latinLnBrk="0" hangingPunct="1">
        <a:lnSpc>
          <a:spcPct val="90000"/>
        </a:lnSpc>
        <a:spcBef>
          <a:spcPct val="20000"/>
        </a:spcBef>
        <a:buFontTx/>
        <a:buBlip>
          <a:blip r:embed="rId18"/>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7710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00" r:id="rId1"/>
  </p:sldLayoutIdLst>
  <p:transition>
    <p:fade/>
  </p:transition>
  <p:hf hdr="0" ftr="0" dt="0"/>
  <p:txStyles>
    <p:titleStyle>
      <a:lvl1pPr algn="l" defTabSz="914363" rtl="0" eaLnBrk="1" latinLnBrk="0" hangingPunct="1">
        <a:lnSpc>
          <a:spcPct val="90000"/>
        </a:lnSpc>
        <a:spcBef>
          <a:spcPct val="0"/>
        </a:spcBef>
        <a:buNone/>
        <a:defRPr lang="en-US" sz="4800" b="0" kern="1200" cap="none" spc="-125"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Georgia"/>
          <a:ea typeface="+mn-ea"/>
          <a:cs typeface="Georgia"/>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entury Schoolbook"/>
          <a:ea typeface="+mn-ea"/>
          <a:cs typeface="Century Schoolbook"/>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entury Schoolbook"/>
          <a:ea typeface="+mn-ea"/>
          <a:cs typeface="Century Schoolbook"/>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entury Schoolbook"/>
          <a:ea typeface="+mn-ea"/>
          <a:cs typeface="Century Schoolbook"/>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entury Schoolbook"/>
          <a:ea typeface="+mn-ea"/>
          <a:cs typeface="Century Schoolbook"/>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entury Schoolbook"/>
          <a:ea typeface="+mn-ea"/>
          <a:cs typeface="Century Schoolbook"/>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7.jpeg"/><Relationship Id="rId1" Type="http://schemas.openxmlformats.org/officeDocument/2006/relationships/slideLayout" Target="../slideLayouts/slideLayout1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7.jpeg"/><Relationship Id="rId1" Type="http://schemas.openxmlformats.org/officeDocument/2006/relationships/slideLayout" Target="../slideLayouts/slideLayout8.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7.jpeg"/><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8.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7.jpeg"/><Relationship Id="rId1" Type="http://schemas.openxmlformats.org/officeDocument/2006/relationships/slideLayout" Target="../slideLayouts/slideLayout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 Id="rId6" Type="http://schemas.openxmlformats.org/officeDocument/2006/relationships/image" Target="../media/image7.jpeg"/><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467992" y="6096000"/>
            <a:ext cx="3599807" cy="457200"/>
          </a:xfrm>
          <a:custGeom>
            <a:avLst/>
            <a:gdLst>
              <a:gd name="connsiteX0" fmla="*/ 0 w 4191000"/>
              <a:gd name="connsiteY0" fmla="*/ 0 h 609600"/>
              <a:gd name="connsiteX1" fmla="*/ 3886200 w 4191000"/>
              <a:gd name="connsiteY1" fmla="*/ 0 h 609600"/>
              <a:gd name="connsiteX2" fmla="*/ 4191000 w 4191000"/>
              <a:gd name="connsiteY2" fmla="*/ 304800 h 609600"/>
              <a:gd name="connsiteX3" fmla="*/ 3886200 w 4191000"/>
              <a:gd name="connsiteY3" fmla="*/ 609600 h 609600"/>
              <a:gd name="connsiteX4" fmla="*/ 0 w 4191000"/>
              <a:gd name="connsiteY4" fmla="*/ 609600 h 609600"/>
              <a:gd name="connsiteX5" fmla="*/ 0 w 4191000"/>
              <a:gd name="connsiteY5"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1000" h="609600">
                <a:moveTo>
                  <a:pt x="0" y="0"/>
                </a:moveTo>
                <a:lnTo>
                  <a:pt x="3886200" y="0"/>
                </a:lnTo>
                <a:lnTo>
                  <a:pt x="4191000" y="304800"/>
                </a:lnTo>
                <a:lnTo>
                  <a:pt x="3886200" y="609600"/>
                </a:lnTo>
                <a:lnTo>
                  <a:pt x="0" y="609600"/>
                </a:lnTo>
                <a:lnTo>
                  <a:pt x="0" y="0"/>
                </a:lnTo>
                <a:close/>
              </a:path>
            </a:pathLst>
          </a:custGeom>
          <a:solidFill>
            <a:srgbClr val="0070C0"/>
          </a:solidFill>
        </p:spPr>
        <p:txBody>
          <a:bodyPr>
            <a:noAutofit/>
          </a:bodyPr>
          <a:lstStyle/>
          <a:p>
            <a:r>
              <a:rPr lang="en-US" sz="2400" b="1" dirty="0" smtClean="0">
                <a:solidFill>
                  <a:schemeClr val="bg1"/>
                </a:solidFill>
              </a:rPr>
              <a:t>Arpitha Parthasarathy</a:t>
            </a:r>
            <a:endParaRPr lang="en-US" sz="2400" b="1" dirty="0">
              <a:solidFill>
                <a:schemeClr val="bg1"/>
              </a:solidFill>
            </a:endParaRPr>
          </a:p>
        </p:txBody>
      </p:sp>
      <p:sp>
        <p:nvSpPr>
          <p:cNvPr id="2" name="Title 1"/>
          <p:cNvSpPr>
            <a:spLocks noGrp="1"/>
          </p:cNvSpPr>
          <p:nvPr>
            <p:ph type="ctrTitle"/>
          </p:nvPr>
        </p:nvSpPr>
        <p:spPr>
          <a:xfrm>
            <a:off x="0" y="1371600"/>
            <a:ext cx="9144000" cy="1676400"/>
          </a:xfrm>
          <a:ln>
            <a:solidFill>
              <a:schemeClr val="bg1"/>
            </a:solidFill>
          </a:ln>
          <a:effectLst>
            <a:innerShdw blurRad="63500" dist="50800" dir="16200000">
              <a:prstClr val="black">
                <a:alpha val="50000"/>
              </a:prstClr>
            </a:innerShdw>
          </a:effectLst>
        </p:spPr>
        <p:style>
          <a:lnRef idx="0">
            <a:scrgbClr r="0" g="0" b="0"/>
          </a:lnRef>
          <a:fillRef idx="1002">
            <a:schemeClr val="lt2"/>
          </a:fillRef>
          <a:effectRef idx="0">
            <a:scrgbClr r="0" g="0" b="0"/>
          </a:effectRef>
          <a:fontRef idx="major"/>
        </p:style>
        <p:txBody>
          <a:bodyPr>
            <a:noAutofit/>
          </a:bodyPr>
          <a:lstStyle/>
          <a:p>
            <a:pPr lvl="0">
              <a:spcBef>
                <a:spcPts val="0"/>
              </a:spcBef>
            </a:pPr>
            <a:r>
              <a:rPr sz="4800" b="1" smtClean="0">
                <a:solidFill>
                  <a:schemeClr val="tx1"/>
                </a:solidFill>
                <a:latin typeface="Times New Roman" pitchFamily="18" charset="0"/>
                <a:cs typeface="Times New Roman" pitchFamily="18" charset="0"/>
              </a:rPr>
              <a:t>Eye-2015</a:t>
            </a:r>
            <a:r>
              <a:rPr sz="4800" b="1" smtClean="0">
                <a:solidFill>
                  <a:schemeClr val="tx1"/>
                </a:solidFill>
              </a:rPr>
              <a:t/>
            </a:r>
            <a:br>
              <a:rPr sz="4800" b="1" smtClean="0">
                <a:solidFill>
                  <a:schemeClr val="tx1"/>
                </a:solidFill>
              </a:rPr>
            </a:br>
            <a:r>
              <a:rPr lang="en-US" sz="2400" b="1" dirty="0" smtClean="0">
                <a:solidFill>
                  <a:schemeClr val="tx1"/>
                </a:solidFill>
                <a:latin typeface="Perpetua"/>
                <a:ea typeface="+mn-ea"/>
                <a:cs typeface="+mn-cs"/>
              </a:rPr>
              <a:t>Baltimore</a:t>
            </a:r>
            <a:r>
              <a:rPr sz="2400" b="1" smtClean="0">
                <a:solidFill>
                  <a:schemeClr val="tx1"/>
                </a:solidFill>
                <a:latin typeface="Perpetua"/>
                <a:ea typeface="+mn-ea"/>
                <a:cs typeface="+mn-cs"/>
              </a:rPr>
              <a:t>,  </a:t>
            </a:r>
            <a:r>
              <a:rPr sz="2400" b="1" dirty="0" smtClean="0">
                <a:solidFill>
                  <a:schemeClr val="tx1"/>
                </a:solidFill>
                <a:latin typeface="Perpetua"/>
                <a:ea typeface="+mn-ea"/>
                <a:cs typeface="+mn-cs"/>
              </a:rPr>
              <a:t>USA</a:t>
            </a:r>
            <a:r>
              <a:rPr sz="2400" b="1" smtClean="0">
                <a:solidFill>
                  <a:schemeClr val="tx1"/>
                </a:solidFill>
                <a:latin typeface="Perpetua"/>
                <a:ea typeface="+mn-ea"/>
                <a:cs typeface="+mn-cs"/>
              </a:rPr>
              <a:t/>
            </a:r>
            <a:br>
              <a:rPr sz="2400" b="1" smtClean="0">
                <a:solidFill>
                  <a:schemeClr val="tx1"/>
                </a:solidFill>
                <a:latin typeface="Perpetua"/>
                <a:ea typeface="+mn-ea"/>
                <a:cs typeface="+mn-cs"/>
              </a:rPr>
            </a:br>
            <a:r>
              <a:rPr sz="2400" b="1" smtClean="0">
                <a:solidFill>
                  <a:schemeClr val="tx1"/>
                </a:solidFill>
                <a:latin typeface="Perpetua"/>
                <a:ea typeface="+mn-ea"/>
                <a:cs typeface="+mn-cs"/>
              </a:rPr>
              <a:t>July13 - 15  </a:t>
            </a:r>
            <a:r>
              <a:rPr sz="2400" b="1" dirty="0" smtClean="0">
                <a:solidFill>
                  <a:schemeClr val="tx1"/>
                </a:solidFill>
                <a:latin typeface="Perpetua"/>
                <a:ea typeface="+mn-ea"/>
                <a:cs typeface="+mn-cs"/>
              </a:rPr>
              <a:t>2015</a:t>
            </a:r>
            <a:endParaRPr lang="en-US" sz="4800" b="1" dirty="0">
              <a:solidFill>
                <a:schemeClr val="tx1"/>
              </a:solidFill>
            </a:endParaRPr>
          </a:p>
        </p:txBody>
      </p:sp>
      <p:sp>
        <p:nvSpPr>
          <p:cNvPr id="40962" name="AutoShape 2" descr="data:image/jpeg;base64,/9j/4AAQSkZJRgABAQAAAQABAAD/2wCEAAkGBxQSEhQUERQUFRQVGBIXGBgUFxUVGBUXGBUYFhgXFhcYHSggGR8lHRcYITEiJiktLi4uGB8zODMsNygtLisBCgoKDg0OGxAQGywkICYxNzctLDQtNCwtNDQvLy80LDQvNCwsLC0sLywsLy8sLCwsLDQsLCwsLCwsLCwsLCwsLP/AABEIAK0BIwMBEQACEQEDEQH/xAAcAAEAAQUBAQAAAAAAAAAAAAAABgIDBAUHAQj/xABKEAACAQIEAwQFBwoDBQkAAAABAgMAEQQFEiEGMVETIkFhBxQycYFScpGhsbLRFSMzNEJTYnOSwYKzwxckQ9LwFiU1dIOTosLx/8QAGwEBAAIDAQEAAAAAAAAAAAAAAAIFAQMEBgf/xAA3EQACAQIDBAgFAwQDAQAAAAAAAQIDEQQFIRIxQXETMlFhgaGxwTM0kdHwFBXhIkJS8QYjcmL/2gAMAwEAAhEDEQA/AO40AoBQCgFAKAUAoBQCgFAKAUAoBQCgFAKAUAoBQCgFAKAUAoBQCgFAKAUAoBQCgFAKAUAoBQCgFAKAUAoBQCgFAKAUAoBQCgFAKAUAoBQCgFAeE0BYTE6nKrvptqPgCdwvvtv5AjrWdlpXIqV3ZGRWCQoBQCgFAKAUAoBQCgFAKAUAoBQCgFAKAUAoBQCgFAKAUAoBQCgFAKAUAoCzLOFZQdtRsOl+dvfz+isqLabXAhKai0nxMXOMWUUadixtfpWCZr8tx76wGYsGNt97eYrIMjPc2MWiKKzYiY6Y1PIdZH/hUXJ62tW6jS27yl1Vv+3ic9evsWhHrPcvcz8vwgiQKCWI3LHm7HdmbzJua1Tk5O5thHZjYyaiTFAKAUAoBQCgFAKAUAoBQCgFAKAUAoBQCgFAKAUAoBQCgFAKAUAoBQCgFAY2YYQSxsjcmHMcwRuGHmDY/Cp05uElJGqtSVWDg+P55ENh4k06oMaCSjFe0XmCNrsPH3jnflVnUy9VIqpR48PsUdDN3Rk6OJWq0v8AcqxPEeFgXXEzTSb6RYqoPViQP+unOtNLLq0pWkrI662b0Ix/oe0y7wHg3laTGznVJJdUJ8FB7xHQXFgP4fOpY+cYWoQ3Lf8An5vMZZCVS+Iqb3u5EzqtLc9oBQCgFAKAUAoBQCgFAKAUAoBQCgFAKAUAoBQCgFAKAUAoBQCgFAKAUAoBQA0Bzn0hYLTMsg5SLv8AOXb7Cv0VfZXUvTcOz3PJZ7Q2ayqL+71REocOZHSNebsqj3sbf3qwnJQi5PgVlCm5zUFxZ2zBYZYo0RfZRQo9wFq8nOTnJyfE97TgoRUVuRdkS43v8CR9YqJMw5cB8mSRf8RYfWf70BgYTMHEgRiHGrTf42uCOdAbwUB7QCgFAKAUAoBQCgFAKAUAoC1iJ1jUs5CqouSdgBUZSUVd7iUISnJRirtkXxHHUINkjkcde6oPuBN/pAqulmdNPRN+RbQyWq1eUkvqxBx1ETZ45FHXutb3gG/0UjmlNvVNGZ5LVSvGSfkSbD4lZEV0IZWFwRyNWMZKa2ovQqKkJU5OMlZojMnHUQJHZS7EjmngbfKqueZwTa2X5FvHJajSe0vMycq4ujnlWIRyKW1WLabbKW8D0BrZRx8Ks1BJq5qxGVVKNN1HJNLn2m2zjMRh4mlYEhdOy2udTBdr++uqtWVKDmziw1CVeoqceJHv+3kX7qX6U/5q4P3SH+L8iz/ZKn+a8/sbbIM/XFl9COujRfVp31auVj/D9ddOGxca97Jq3ucWMwMsLs7TTv2dxrZ+OI1ZlMUpKsy7FP2SR18q0TzKEZNbL0OuGTVJRUtpaq/HibnI82XExmRVZQGK2a19gDfY+ddeHrqtHaSscGLwssNPYk76XMLN+KoYGKd53HNUt3T0Yk2Hu3Naq+OpUns733G/DZZWrx2lZLvNaOPU/cyf1LXN+6Q/xfkdbySf+a+jN/k+dRYkExk3FtSsLMt+Vx/cXFdtDEwrK8StxOEqYd2mt+58C7mmaR4dNcrWHIDmWPQAc6nVrQpR2pshQw9SvLZpq5HH48jvtDIR1JUfVc1wPNIcIvyLVZJUtrNeZmZZxjDKwRg0ZJsNVipJ5DUDt8a20cwpVHsu6NFfKa1KO0rSXdvJHeu8qyN8aZVJiFiWJQSGYkkgBRa29/Pp0rvwGIhRcnN8CozbCVMTGMaa1uafJeFTh5o5ZpohoJOhbsTsQNza3O/LwrficwhUg4RT14nPgcoqUaiqTktOCJXJnEY5am9wt9tqqS/LH5Vkf9HH8dz9lgPpoAcHPJ+kfSOg/AbfSaAzsHl6R7gXPU8/h0oDLoBQCgFAKAUAoBQCgFAKAUAoCJekWQiGJQdmk387KSPr3+AqszRvo0u8uclinVlJ8F7kNyjCiWeKNiQrtY252sTt9FVVCmqlSMHxL3E1XSoymt6R7nOEEM8ka3Ko1hfnYqDv9NMRTVOrKC3Ixharq0YzlvZLfR1KTHKpOyupHlqG/wBlWmVyexJd5SZ3FKcZcWvQhWJ9t/nv941Tz6z5v1PQw6i5L0L+UT9nPE/R0v7iQD9RNToS2KsZd5qxMNujOPamTX0hT2w6L8uQfQqk/barfM5WpJdr9NSgyWF6zl2L1aOf1RnpiZejfniPdD/qVbZV1p+HuUOebqfj7EUzD9NL/Ml++1VtX4kub9S5ofCjyXoibcFSacHIw/ZaU/QimrfL3ag33s8/msdrFRj2pepAQSdybk7knmSdyTVJe+rPS6LRG2zDLVTC4eYFtUpfVe1tr2tt5V1VaMYUYVFvZxUcRKeIqU3a0bWMngdiMWtvFZAfMW1faBWzL2+nXI1Zsk8M+a/PMucezE4rSeSItv8AFcn+30VLMpN1rdiIZPBLD37X6GJw/liTdoZWZVVe6RtqY+ZFja3LzqGEwvTXve1tDZmGNeH2dm129eXLeeQcPuR32VeoHeP9gPprfTyupLrtLlr/AAc9XO6UXanFvyX38ia4fEzlFCg2AUare1t7Vztvzq5irJK9zzs3eTdrdxTiImAvPOiD+J/7bCtkISl1U2aZ1YQV5tI1WIzjBRc5XkI8I12+nYfXXVDAV5cLc/y5w1M1w0N0r8vyxuuHMVBiY+0iS1iVIexZSOu55ix+NaK9CVGezI6sNiYYiG3E3YFaToPaAUAoBQCgFAKAUAoBQCgFAKAUAoCH+kf9HD88/cNVeadSPP2LvJPiT5e5GOGP1uD5x+41V2D+PHn7Mtsf8rU5e5VxT+uT/OH3FpjPjz/OAy/5WHL3ZIfRz7M/zo/sarDK+rLmVWeb4cmQ3E+2/wA9/vGqifWfN+pfw6i5L0LTcqi9xIk3GeO7VcL5xdp8XsP/AKmrHH1dtQ5X+pUZXQ6N1f8A1b6fiI1VcW5MvRvzxHuh/wBSrbKutPw9yhzzdT8fYimYfppf5kv32qtq/ElzfqXND4UeS9ETLhH9Qm983+WKtcD8tLxKLMvnYeHqQVapkeiJn+RpMVgcKIygK6ydZI5kjawNXDw8q2GpqPAof1kMNjKrnfXs/wBou8PcLzYedZHMZUBr6SxO4I8VFZwuCqUqim2iGOzKjXouEU7u3BfctZwYjI2IkX5IF+9y2Fl5XNddanQg3WqL3+iOHD1sTUSw9J25afV77cjWYfiEdoutLRbg8yw6NYbWB8K43ml5WtaPn9vAsP2RKm3tXl9F99e1mZ/2SxEqhjiI3DAEG7lTfxAG1Qngq9ZXlUvfnb7E4ZjhqDtGk4tdyv8Ac3+b4w4TBqLjtAiRrb5QUAke4Amr/AYbblGD3Ja+B5PN8aqUJ1Vvk9PH7I5hiJQN3bn4sdz+NeqVkjwa2pvtZgSYtPlfUfwrF0b1Rn2G54P4g9VnuTeJ7LJbwHg9v4fsJrkxmH6anpvW4s8uxLw9S0tz3nY43BAIIINiCNwQeRrzZ61O5VQCgFAKAUAoBQCgFAKAUAoBQCgFAQ/0j/o4fnn7jVV5p1I8/Yu8k68+XuRjhj9bg+cfuNVdg/jx5+zLbH/Kz5e5VxT+uT/OH3FpjPjz/OAy/wCVhy92SH0c+zP86P7Gqwyvqy5lVnm+HJkMxZ78nzpPvGqefWlzfqX9PqrkvQuY/D9nI6dCLe4gMPqIqdWGxNxIUanSU1L800KZ5y2i/wCwgQe4MxH3vqrEpOVu5WJQgo3txd/QTw6RH/Ggf6XdR9Sg/Gszhs271fzYhPacu528k/clvo354j3Q/wCpVllXWn4e5SZ5up+PsRTMP00v8yX77VW1fiS5v1Lmh8KPJeiJlwj+oTe+b/LFWuB+Wl4lFmXzsPD1IKtUyPRHUuET/ukPzT95q9Jg/gQ5Hj8y+anz9jcXrqOI1WaZHFOCGBW+9169bda11acasHCW420K86E1OD1Oc5zlT4aQo4NjfQ3g46+/qPCvO4ihKjPZe7gz12ExUMRT2lv4rsZn8L8QHDNockwsdx8gn9oeXUfHnz3YPFui9mXV9Pzic+YYBYiO1Drrz7vsWOPs9Dyd0gqncToW/ab3fgOtfQMBR6OltPe/xHyXMq36rFdGurDTx4+engYHCnBcmNHbTuUiPIixeS23dvsq+dvcPGo4rHKk9mOr8kd2Dy7bim9IkzPo3wWm2mW9va7Rr++3s/VVf+4178PoWX7dQtaxD+IvR/PAwbDap0YgWFhIpJsNQ5Eb+1sB4gDeu6hmEJq09H5FfiMtlHqarzJdwnNPhCuExg2P6CQG6NtcxavAjcgHzA5CuHEqFX/tpeK48/ud+E6Sj/1VfB+xMb1wlgL0AvQHtAeXpcHtAeXoD2gPL0B7QCgFAKAUAoCH+kf9HD88/caqvNOpHn7F3knXny9yMcMfrcHzj9xqrsH8ePP2ZbY/5WfL3KuKf1yf5w+4tMZ8ef5wGX/Kw5e7JD6OfZn+dH9jVYZX1ZcyqzzfDkyF4z2pPnSfeNU9TfLx9S/p9WPJehvOMMLpkifwkijPxUBT9Wmu3HQtOMu1L89CvyyptQlHsk/P+bmgY7VwsskbninD9nLGnyYIB9GquzGw2Jxj2RXucOX1Okpyn2yfsbr0b88R7of9SurKutPw9yvzzdT8fYimYfppf5kv32qtq/ElzfqXND4UeS9ETLhH9Qm983+WKtcD8tLxKLMvnYeHqQVapkeiJJmzkYDB6SRvJyJHXpVjXbWFpWf5ZlVh4p42tddhb4MmY4tAWYiz7FmI9k9TUMBJ9Ortks0hFYaVkuHDvKuNpmGLYBmA0x7BiBy8jWcwlLp3ZvcjGVQi8Mrpb3wLvDmDGIw+KWQkldDKSSSrBXIIv9B8jUsJTVWlOMvAhjqrw9elKC7U+9aEahF9/AC/4f8AXlUsqw0a9baqaQjrLkty8X5XNX/IMfPC4XYo61aj2YJb7ve/Ba87GJnah3wsY21i7HxJknaO/wAFRdq9xgsX+opOut13Zdy+/Hs3HzzE5YsDVjhnrKy2n3tX+i3Lt38Tt+HhCKqqLKoCgdABYCqNtt3Z6GKSVkajifiSPAqjSo7B2KjRpuCBffURW/D4eVdtRdrGjEYmNBJyI9/tRw37mf6Iv+eur9sqf5Lz+xyfulLsZRmPF8WNwmLWJJEaOLXd9IsdQsV0sbEHe9IYSVGrByad2Zli4V6U9lbkRnh31/Gp2EMrJHGSzyF3Fyx2DMDqbYWCjbrXZX6Cg9uSu3uRxYd4ivHYi7JcTaZpnc+CSPL8M5lxAuHkALNd2LKiBie9Yi5PLb4aKdCFZuvNWj2G+pXqUUqEHeXaejgfMHGuTF2k5gGWZiP8Q2Hw2p+tw6dlDTkh+ixEldz1K+HeKMThMQMJmBYqSFDObsl9lOv9tD1NyOuxFYr4anVp9JR+n5uM0MVUpVOirfUR4qT8vaNb6Nbd3U2n9WJ9m9ue9HCP6K9tf5Mqcv12zfT+DptVJbHMOEMXIc3xCtI5UNi7KXYqLS7WBNharfFQisLFpdnoU+FnJ4qSb7SrOeI8VjsScLl7FUUkF1OksBszl+apflbc7dbVilh6VCn0lbf2fnEzVxFWvU6Kjp3lc3A+PjXXFjWaQb6dcqXPQMWN/iAKwsbQk7Shp4GXgq8VeNTU2XAvFzzOcNitp11aSRpL6faVhyDCx5cwD0rVjMIoLpKfVNuDxbm+jqdZE5qvLEUAoBQCgIj6RkJiiNthJv5XRrVWZov+uL7/AGZdZJJKrJd3uiHZRixDPHIQSEa5Ate1iNr++qmhUVOpGb4F5iaTq0ZU1xQzjGCaeSVQQHa4BtewUDe3urNeoqlSU1xGFpOlRjTb1SJd6O4iI5WI2ZlAPXSN/ttVplcWoSfayjzuac4x4peu4hGM9qT50n3jVNU3y8fU9DT6seS9Caca4e+Fgk+RoB9zJb7QtXGYQvRjLst5oocrqWxNSHbfyf2uRTKcP2k8SfKdL+4G5+oGquhDbqRj3lzianR0Zy7E/wA+ptuPf1v/ANKP7z115l8bwXucWT/LeL9jY+jfniPdD/qVuyrrT8Pc5c83U/H2IpmH6aX+ZL99qravxJc36lzQ+FHkvRE14Lj1YKVR+00o+lFFW+Xq+HkuZQZrLZxcZdiXqQJfPY9D4HoapD0nI2uPzNZMNBCAwaItcm1je9rb38a6qtdTowppbjjo4aUMRUqtq0rGVwOhOLWw5LIT5C1vtIrZl6brrkac2klhn3tFzjyIjFajydEI+Fwf7fTWcyi1Wv2ojk808PbsZjcP52MMsylC3aAAWI2IBG9/f4VDC4lUVKLV77jZjsG68oSUktnfc1Dd0BentHz6fCt1eq6FFYWHOb7+zlHj3o5cHQ/V4p5hUXdSXZHjLnU3r/4t2nvF2WvBHgp7EEpa58HEjTKD8HP9Jr1eQ6YXopc/qeP/AORu+MdaPL6aeZ1fIs0TFQJMh2Ybj5LDZlPuNclWk6c3BnRRqqpBTRdx+WwzgCaNJApuA6hrHlcXrEKkoaxdiU6cZ6SVzRZ9k+Aw8Ekz4aABFNu4BqbkqjzJsK6KNWvUmoKTOarSoU4OTitDnfC2Fb1LMZf2exWO/Vr6iPgLf1CrTEyXTU495V4SL6KpLhYmXoiH+6Sfz3/y4q4cz+KuX3O3K/gvn9jRcE97N5zL7Y9aIvzD9oF2/wAJaujF6YWKju09DRhNcXJy36nVqpi6OY+mRFvhjtqKzg9dI0W+sn66t8r/AL1yKfNd8PH2MXAEnPUJ53F/f6nvU5/JP8/uIw+e/Ow6xVKXRyDIWIzLHEHcLmBBHUOavayvh4L/AMlFQ+YqeJufQ3AOzxD+OqNfgFJ+1vqrnzSX9UUdGVxWzJ950Y1VFqcwx4UZ+nZ89Sa7fKMBv/8AG1/fVvG/6F38PqVE7frlb80OoVUFuKAUAoBQFrE4dZFKuAysLEHkRUZRUlZ7iUJyhJSi7NEYxHAsJN0kkQdO6w+sX+k1Xyyym3o2vMtoZ1WStKKfke4XgaFTd3kcdNlB99hf66Qyymndtvy9BUzqtJWikvP1JNBh1RQqAKqiwAFgBVhGKirLcVM5SnJyk7tkal4GhYkmSbvEnmnib/JqulllNtvaevL7FrHOq0Ulsx05/c3ePytZYDCxbSQouLX7pBB3FvCu2rRjUp9G9xX0sRKlV6WO/Xlqa3K+EooJVlV5GK3sGK23BXwUeBNc9HAQpTU02zrxGaVa1N02kk+fuyvOOF48TJ2jvIp0qtl02sCT4qetZr4KFaW020RwuZVMPT2IpNXvrf7l/IshTC69DO2vTfXp203tawHyjU8NhI0L7Lbv7GvF46eJttJK3Z3mtm4JhZmYyS3ZmY2KWuxJNu751zyy2nKTltPXl9jrhnNaMVHZjou/h4m4yXKVw0ZjRmYFi12te5AHgB0rrw9BUY7KZw4rEyxE9uSS04GFm3CkE7F+8jnmUI38yCCL+daa2BpVXtbn3G/DZnWoR2VZrsZrU4DjvvNIR5BB9dq0LK4X1k/I6nndS2kF5khyrKYsOumJbX5k7s3vJ/8Ayu6jQhSVoIrMRiateW1Ud/Q9zTKosQumVbgbgjYqeoIrNajCqrTQw+IqUJbVNkdPAyBgVlktvzCG3TwFz+FctPL4U57cZO63bvr4cO87a2bVKsOjlFWe/fquzx3PuuZmXcGwRsGYtIRuNdtN+ukDf43pSy+lB3d2+8xWzatUjsxtFd356G1zrKo8TC8Mo7rDmOakbhl8wasqVSVOSlEqKtKNSLjI5h6jmGUSM0QMsJ5lVZ4383Ubo3n9Z5VcbeHxcbS0fn/JTbGIwkv6dV+fQz/9qjWscMuv+YbfRpvWv9rV+tpyNv7q7dQwGwmYZtIplBihB2JVkjTzVTvI1vH6xWzbw+Ei9nV+f8GtwxGLa2tF+fUmWeZQmGyqeGEGyxt5szEgljbmTXBSqupiYzl2lhUpKnh3CPYYnolQjCSAgj8+/MEf8OLrWzMneqrdnuzTliapO/b7I1vGfDk8OJ9ewQJN9TqouytaxYL+0rDmPf1224XEQnT6GqQxWHqQqdNS8ShPSmQul8N+cGxtJYavcVuPdWXleuktCKzTTWGpj5Pk2JzLFDE41SkKkWVlKhgpuI0U76b82PP7JVa1PDU+jpb/AM3/AGI06NTE1OkqqyMjjvJJ4cUuOwqs26ltK6ijqNNyo3KkbH49ajg69OdLoahLGUKkKirUyzL6UJWTRHh1Ex2vqLAHqEtc+69Z/bIp3ctCLzOTjZR1L3B/DcscWJxWJBV3hmCq2zWYFmdh4EkDb39axicTGU404bk1/BPC4aUYyqT3tM1fB2ZzYbAyy4dNZXERa10lroYje+ncb238K3YqnCpWjGbtozThKk6dFygr6+RsJ/Sg7rpgw4Ep2BLmSx8kVQTWpZYk7zlp9DZLM21aMdTP4A4alErYzF6hK2rQH2a7e07DwJBIA8ATtyrXjcTDZ6GnuNuCw01Lpqm9nQarCzFAKAUAoBQCgFAKAUAoBQCgFAKA8vQHtAKAUAoBQCgFAeEUB5oFDFj0ChkEUAAoD2gKOzHQUMWK6GRQFOgUMWMTOP1eb+XL9w1spdePNEanUfIhXoc/QT/zF+4K78z68eRXZX8OXM6AEFVhaWKqAUAoBQCgFAa7iHNlwmGmxDi6woz26kDZfibD40BxbLsvz3MMM2ZJjWjJ7R4oFLoGVTyVB3bbELqvew33vQHU/Rxn0uOwEU2IQpN3kkBUrdlNtQB5ahY9NzQEnoCOZ5xzgMHKIcTiUSQ27tmYrfca9IOj42oDfYXEpIivGyujgMrKQVZSLggjmDQF2gItj/SHlsPadpiowYn7N1AdmD3II0qpJsVNyBYWoCQ5fjo541lhdXjcAqym4YeVAXyaA4nwzn75jn8jDHssMT/mIV19niEUMCAoIA2BYkg7mgO20BrM+z/D4KPtcVKsSXsC17sbXsqjdjbwAoCnh7iLDY6PtMJKsqA2NrgqedmVgCvxFAbWgNTmvEuFw0iRYiZIndXdQ9xdUBLG/IABTzNAX8kzeHFwpPh31xPq0tZlvpdkbZgD7SkUBn0BGD6Qcu9Y9W9bj7a+m3e06r209pbRe+1r86Ak9AWcXiViR5JDpRFZ2J5KqjUxPuANARl/STlY7O+Mi/O30+0QLErdzbuC4O7WoCVg0B7QEYX0gZccT6sMVGZr6bd7TqvbT2ltF77WvQEnoCiWQKCzEBQCSSbAAbkknkKAjuT8e5fipjBBio3l3AWzLrI37jMAH5H2SaAkOIiDqytuGBU+GxFjWU2ndGGrqzNTgcuwuXRSMtoYvbdnckCwtcljtWyrWnVd5s10qMKStBGPw9xxgcc7R4XELI63OmzoxA5lQ4GoeYvWo2kioBQCgFAKAUBEfSzCXyjGhb3EerborqzfUDQFn0bZpEMlw0uoaIYSHPyTEDrv05X+NAbvhTiOLMIBiMOHEZZlHaKFJK87C52vt8KA3BoDiHo+yPD49s6lxsaySGWVbvuYx+cN0J3QggWI5aR0oCT+gHEM2VKGvZJplW/ye6+3+JmoDpNAcG4Q4ew2Jn4gfERLI0cmJCFhfRqacll6NdRvzFtqAnPoKP8A3PB8+f8AzWoCfsKA476MMqgXO810wxjsH/M2RR2V2dT2e3duNtvCgOx0Bxf0pzTPnuXxRwJidERkjhkYKjuTIWuTtsI0O/yRQGy4ByjGx5xiMTNhEwsM8JDxxyxuokUx2bSpvc2bwt3j1oDq1Acj9JmVxYrPMqgnXVG6y6luRqClmsSN7XAoDqOV5bFholigRY411aUXYDUxY2+JJ+NAYHGuJeLL8ZJHs6QTspHMERtYi1AcIyXJsZiskWCDLoWSRmcYsyxrIWWcgkq1iNlMdr8t6A75wssoweGGI/TCGISbhu+EAO4JB38b0Bb4z/8AD8b/AOWxX+S9AcGjyDDjhdsV2SesGYfnSLuPz4jsG8Bp8Bt40B3/AIYcnB4YncmGAn/21oDG45xLx5djHjuHXDzlSOakRt3h7ufwoDmfBvBOW4nI4HxJSIszO2JDRxyK4lZdHaOCLbBbcvjvQHZILaVsdQsLNe+oW538b0BCPTbiGTJ8ToJGowobfJaVQw+I2+NAc4mybMMRhMuMGXQQ+r+ryxYhJotUg0Brm5HtGzkX5igPoFaAifpRyOTG5dNBEyq7GNl1kKrlHDaCTyvbbzAoDn/BuahcywcGZ5b6tjERo4JotUakBGXvRg6XBGoagSLnkPADtooBQCgFAKAUBbnjVlZXAKkEEHkQRYg+VqA43i/Q7FqdcPmbRYWRgzQe343tftAGt4FlJFhzoDqGQYXDYPDx4eBkWOMWF3Uk73LMfEkkk+ZoDP8AXo/3if1L+NAcz4j9GqTYiebCZicKuKv6xEoDrJfdrWddid7G+7NvY2oCccL5fhsBho8NA66Iwd2dSzEkszMepJJ8uXIUBtfXo/3if1L+NAQzh7hKPCtmTeto/r7SN7Kr2Woyn5Z127Ty9nz2A2XAmUR5bg0wvrCS6DIddljvrYt7OpuV+tASH16P94n9S/jQET4Z4bjwmNxuL9aR/XG1aLKvZ94tbVrOrn0FASz16P8AeJ/Uv40BEuOuF4cwMMseKGGxWHN4pkIYgEglWXULjbbfbfncggWuCuFI8FNNisRjPWsXOArytpQBBY6VUE+Kr4/srYDxAmXr0f7xP6l/GgIvnXD8eIzHB471lF9VDjs7K3aagw9vWNPPoeVAScY6P94n9S/jQFE+IhdWVnjKsCpBZbEEWIO/SgOXf7LVAbDrmjjL2k7Q4ayk8w2ntNfUA30+HK+9AdPwksESLHG0aoiqqgMtgqiwA36CgLGddniMPND2yL20Useq6tp1oU1WuL2ve1xQEMHAcf5H/Jfrqe3q7bQv73tbdn2nw9qgJrlTRwwxRdqjdmiJquovpULe1za9qAvYmeGRGR2jZHDKwLLYqwsQd+lAcrj9E0QYRHMnbACTtfVTbc9C+u3+LTf470B1hcZEAAHjAH8S/jQGDnuGw2Lglw8zoY5VKtZ1BHiCD4EEAj3UBAMs9GwDwDF5mcThcKwaHDkKgBB7oZtZuBytbcdBtQHTRjo/3if1L+NAaTjPJ8PmWFfDSzKgbSyurKSjKbggE7+II6E8udARzIuCymLhxWOzL1xsMpSBSqRBLgrdrMdRsffcC5NAdDilVhdSCPIg/ZQFygFAKAUAoBQHlALUAtQA0BahxKsWCkEodLDodIax+DA/GsKSd7cCUoSik2t+70LtZIigLOKxSxgFzYFkUc/aZgqjbqSKw5JbyUYOTsi9WSIoBQFmTForIrOoZ7hASAWIFzpHjYUM2ZeoYFAY2YY6OBC8rBVFhc9TsAANyT0FAU5bmcWIUtC4YA6TzBVrA6WU7qdxsaNWBdbFIJBGXXtCpYLcaioNiQOlzS3EF6gBoDGbHxiQxmRe0CdoVuNWi9tVul/Gs7MrXsR243tcxMBxBh5tGiQfnGZUDXQuVAY6AwBYWYG423FTlRnHeiEa0JbmbStZtNXmfEOGw76J5ljYqGs1/ZJIvy8j9FbadCpUV4q5qnXpwdpOxk/lOG0Z7VLSkCM6haQnkE61Ho53as9N5LpI6O+/cZYqBMUAoBQCgFAe0AoBQCgFAKAUAoBQCgMXM8asMTyNyUXt1PIKPMkgfGoVKipxcmbaNJ1aiguP55EZyjtMPKhljde3usjMUIM5LOhWzG17lBe37FcFDbpTTkmtrfz3r7fQs8T0dem1CSez1Uk+rufDk/qeJm0nYtP6wGk0ynsNKWjKmx7o794xud97HlepqrLYc9rXs7PfTiQlh4dIqWxZXX9Wuvtrw9yvGY94ox2eKExd4VL/AJkdkHDG4PsjVay6r2PWpubUdJ3vx00/O81wpRnL+qns2T011t56cbFmTFyNEVldXCYrBAHXGzgmVCUk7PYEbW2GxHSjctmzd9V2X38bGVCKneKteMuDS3Pdc8lzjEGR2V1XRN2YjaSBEI16QrBu/rYbg38Rtap7cm278d2n+yHQ09lK3C97P/VjNlx049dlDlhh2lVIgq2J7JGuxA1G1ybDz5+E7y1fYatiH9Ebb978S3hMTJ2kEYxva9skrGyx3U9mdLLYbKDyBvuOZ3qSe7UxKKs3s2sY+ShkTB97VqbFEalS6WR9lNrjcX+PSkdyMT1b8BgMzxCx4eRpTMZ8JLNoKoBrSON106RffVY87+VSRGUY3atuZVgcxk14K2ME3rDEugWMbdjI/d0i6qGAFjve2/MGRFrfobjicRFIxLIYSZU7KQD2JQGKkkiwBGob7G9vGsogjRvnstuyMsa2xIhfFRqNNjCZAbNdVckLHvcAn4VLZW8iy5Ljmik1JIMUyYbGMH0xlmZJVAW6D9m+kgWvblepKN12akW7GFh86xIVm7dXD4eeXeTDsVKpdZIVjF9OrukNfmN9jWzYi3u495DafaVY+acxSI+IZhLgHnPcjGkrbUq2X2WUlTe53uCKzFRumludiEnKzV+Begie/Z9qb/k9GEmiLWLyMbX08tNlt5X570032/u3GGna1+G8s5Y7xQ5cQxmLRzOqssdwBhNSxowW4Fxz5m+5NTmlKU1u/wBkIXjGDvf/AEbThPGGXRI2NEzSxlzCBGAhut9IHfULfSdRO58KhiIKN0oWs9+v53k6E3Kzc73W787D3EY+KHMZTNJHGpwkG8jKoP56brRQlKgtlN/1P0QcoxrPafD3Zp8tcB4mhUDDy49jCCg3T1ZtTRhhdVZ1JFrePWt9Rf0tS6yjr9ePgaoPVOO5y0+n3KY8+nSOUPiQXJg/ODsZIIo5ZWQzRlLGwAtpfla9zvWXQg5K0dNdNU20tz/giq01F3lrprvWr3q3uZ2Ix7q0UC466SPIGxBEJZCqIywAgaAzai1yOQtWuNNNObp6rhr369psc2mo7e/jp9OwtJns8cJxBk7eHDTSRyMiqO3hsAJRbbUjmxINjZqy6EJS2LWclddz7PFGOmnGO3vSf1Xb4FvE5jjAYIpJDG8kck7FTBGQS+0KmUaSI1Iv4nnyrMadJqUoq9nbj9dO36GHUqXSbtdX4fTXsMjD4/EznBJ26xmWPEtI8PZyBxG6BWQ7qCQd7XAuw6Wi4U4bb2b2ate6338fxE9qpJxV7Xve3dYv5hjMVHiPVVYn1hw8MtlJiiUgzowta6gWUkf8QX3FRhCnKHSPhvXa+H14mZznGfR9u5+v8EtWuM6z2gFAKAUAoBQCgFAKAokiDbMARsdwDuNwd6w0nozKk1qhJEGFmAIuDuL7jcHejSe8Jtbi2uDjDFwiBzsWCjUR0J5msbEb3tqSdSTjstu3YUx4CJVZVjQK19QCqA1/lC29NiK0sHUm2m27rvKosHGqhFRFUEEKFAAINwQALc6KKStYw5ybu3qeNgoy4kKIXGwfSNQHzrXrOyr3G1K1r6F1YgL2AFzc2Frnlc9eVZI3LUGBjT2I0Xct3VVdyLE7Dn51iyRlyb3srXDqLWVRpvbYbX526XrJi7PPV1AFlA0gqtgBpFrWXpyHLpQGowPDixyI7OX0FmHcjUl2UrrkZQC7BSRc9TQk5XRuZ4FdSrqrKeasAQfeDsaES0mAiEfZCOMR79wKoTfc921qXBVBhESwREXSCBpUDSCbkC3IX3o3cFEOXRJr0RRrr9vSijX86w73xrO0+0xZFw4ZPkr7OnkPZ+T7vKl2LI9GHW99K3tpvYez8n3eVYuxZAYZBpsq9zZdh3drd3ptttWbsWRRBgIkZnSNFd/aZVUM3ziBc1lyk1ZswoRTukJsDG51PGjMNrsqk7b8yKKckrJhwi9Wi40Km1wDpN1uAdJta46bE1hNozZFmHL4k16I417Q3fSqjWT4tYd741lzk7Xb0MKEVeyKRlUAj7IQxdl8jQuj+m1qz0k9rau79tzHRwts2Vi8uGQLoCqEtbTYabdLcrVG7ve+pLZVrW0KMZgY5RpljSRQb2dVcX62YUjKUeq7GJQjLSSuXPV1uCFW6ghTYd0G1wOg2H0UuzNkYUWWAYlsQxLMUWNQQLRqDqbT847n3Cp9I9jYXP8AORBU1t7Zsq1mwUAoBQCgFAKAUAoBQCgFAKAUAoBQCgFAKAUAoBQCgFAKAUAoBQCgFAKAUAoBQCgFAKAUAoBQCgFAKAUAoBQCgFAKAUAoBQCgFAKAUAoBQCgFAKAUAoBQCgFAKAUAoBQCgFAKAUAoBQCgFAKAUAoBQCgFAKAUAoBQCgFAKAUAoBQCgFAKAUAoBQCgFAKAUAoBQCgFAKAUAoBQCgFAKA//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964" name="AutoShape 4" descr="data:image/jpeg;base64,/9j/4AAQSkZJRgABAQAAAQABAAD/2wCEAAkGBxQSEhQUERQUFRQVGBIXGBgUFxUVGBUXGBUYFhgXFhcYHSggGR8lHRcYITEiJiktLi4uGB8zODMsNygtLisBCgoKDg0OGxAQGywkICYxNzctLDQtNCwtNDQvLy80LDQvNCwsLC0sLywsLy8sLCwsLDQsLCwsLCwsLCwsLCwsLP/AABEIAK0BIwMBEQACEQEDEQH/xAAcAAEAAQUBAQAAAAAAAAAAAAAABgIDBAUHAQj/xABKEAACAQIEAwQFBwoDBQkAAAABAgMAEQQFEiEGMVETIkFhBxQycYFScpGhsbLRFSMzNEJTYnOSwYKzwxckQ9LwFiU1dIOTosLx/8QAGwEBAAIDAQEAAAAAAAAAAAAAAAIFAQMEBgf/xAA3EQACAQIDBAgFAwQDAQAAAAAAAQIDEQQFIRIxQXETMlFhgaGxwTM0kdHwFBXhIkJS8QYjcmL/2gAMAwEAAhEDEQA/AO40AoBQCgFAKAUAoBQCgFAKAUAoBQCgFAKAUAoBQCgFAKAUAoBQCgFAKAUAoBQCgFAKAUAoBQCgFAKAUAoBQCgFAKAUAoBQCgFAKAUAoBQCgFAeE0BYTE6nKrvptqPgCdwvvtv5AjrWdlpXIqV3ZGRWCQoBQCgFAKAUAoBQCgFAKAUAoBQCgFAKAUAoBQCgFAKAUAoBQCgFAKAUAoCzLOFZQdtRsOl+dvfz+isqLabXAhKai0nxMXOMWUUadixtfpWCZr8tx76wGYsGNt97eYrIMjPc2MWiKKzYiY6Y1PIdZH/hUXJ62tW6jS27yl1Vv+3ic9evsWhHrPcvcz8vwgiQKCWI3LHm7HdmbzJua1Tk5O5thHZjYyaiTFAKAUAoBQCgFAKAUAoBQCgFAKAUAoBQCgFAKAUAoBQCgFAKAUAoBQCgFAY2YYQSxsjcmHMcwRuGHmDY/Cp05uElJGqtSVWDg+P55ENh4k06oMaCSjFe0XmCNrsPH3jnflVnUy9VIqpR48PsUdDN3Rk6OJWq0v8AcqxPEeFgXXEzTSb6RYqoPViQP+unOtNLLq0pWkrI662b0Ix/oe0y7wHg3laTGznVJJdUJ8FB7xHQXFgP4fOpY+cYWoQ3Lf8An5vMZZCVS+Iqb3u5EzqtLc9oBQCgFAKAUAoBQCgFAKAUAoBQCgFAKAUAoBQCgFAKAUAoBQCgFAKAUAoBQA0Bzn0hYLTMsg5SLv8AOXb7Cv0VfZXUvTcOz3PJZ7Q2ayqL+71REocOZHSNebsqj3sbf3qwnJQi5PgVlCm5zUFxZ2zBYZYo0RfZRQo9wFq8nOTnJyfE97TgoRUVuRdkS43v8CR9YqJMw5cB8mSRf8RYfWf70BgYTMHEgRiHGrTf42uCOdAbwUB7QCgFAKAUAoBQCgFAKAUAoC1iJ1jUs5CqouSdgBUZSUVd7iUISnJRirtkXxHHUINkjkcde6oPuBN/pAqulmdNPRN+RbQyWq1eUkvqxBx1ETZ45FHXutb3gG/0UjmlNvVNGZ5LVSvGSfkSbD4lZEV0IZWFwRyNWMZKa2ovQqKkJU5OMlZojMnHUQJHZS7EjmngbfKqueZwTa2X5FvHJajSe0vMycq4ujnlWIRyKW1WLabbKW8D0BrZRx8Ks1BJq5qxGVVKNN1HJNLn2m2zjMRh4mlYEhdOy2udTBdr++uqtWVKDmziw1CVeoqceJHv+3kX7qX6U/5q4P3SH+L8iz/ZKn+a8/sbbIM/XFl9COujRfVp31auVj/D9ddOGxca97Jq3ucWMwMsLs7TTv2dxrZ+OI1ZlMUpKsy7FP2SR18q0TzKEZNbL0OuGTVJRUtpaq/HibnI82XExmRVZQGK2a19gDfY+ddeHrqtHaSscGLwssNPYk76XMLN+KoYGKd53HNUt3T0Yk2Hu3Naq+OpUns733G/DZZWrx2lZLvNaOPU/cyf1LXN+6Q/xfkdbySf+a+jN/k+dRYkExk3FtSsLMt+Vx/cXFdtDEwrK8StxOEqYd2mt+58C7mmaR4dNcrWHIDmWPQAc6nVrQpR2pshQw9SvLZpq5HH48jvtDIR1JUfVc1wPNIcIvyLVZJUtrNeZmZZxjDKwRg0ZJsNVipJ5DUDt8a20cwpVHsu6NFfKa1KO0rSXdvJHeu8qyN8aZVJiFiWJQSGYkkgBRa29/Pp0rvwGIhRcnN8CozbCVMTGMaa1uafJeFTh5o5ZpohoJOhbsTsQNza3O/LwrficwhUg4RT14nPgcoqUaiqTktOCJXJnEY5am9wt9tqqS/LH5Vkf9HH8dz9lgPpoAcHPJ+kfSOg/AbfSaAzsHl6R7gXPU8/h0oDLoBQCgFAKAUAoBQCgFAKAUAoCJekWQiGJQdmk387KSPr3+AqszRvo0u8uclinVlJ8F7kNyjCiWeKNiQrtY252sTt9FVVCmqlSMHxL3E1XSoymt6R7nOEEM8ka3Ko1hfnYqDv9NMRTVOrKC3Ixharq0YzlvZLfR1KTHKpOyupHlqG/wBlWmVyexJd5SZ3FKcZcWvQhWJ9t/nv941Tz6z5v1PQw6i5L0L+UT9nPE/R0v7iQD9RNToS2KsZd5qxMNujOPamTX0hT2w6L8uQfQqk/barfM5WpJdr9NSgyWF6zl2L1aOf1RnpiZejfniPdD/qVbZV1p+HuUOebqfj7EUzD9NL/Ml++1VtX4kub9S5ofCjyXoibcFSacHIw/ZaU/QimrfL3ag33s8/msdrFRj2pepAQSdybk7knmSdyTVJe+rPS6LRG2zDLVTC4eYFtUpfVe1tr2tt5V1VaMYUYVFvZxUcRKeIqU3a0bWMngdiMWtvFZAfMW1faBWzL2+nXI1Zsk8M+a/PMucezE4rSeSItv8AFcn+30VLMpN1rdiIZPBLD37X6GJw/liTdoZWZVVe6RtqY+ZFja3LzqGEwvTXve1tDZmGNeH2dm129eXLeeQcPuR32VeoHeP9gPprfTyupLrtLlr/AAc9XO6UXanFvyX38ia4fEzlFCg2AUare1t7Vztvzq5irJK9zzs3eTdrdxTiImAvPOiD+J/7bCtkISl1U2aZ1YQV5tI1WIzjBRc5XkI8I12+nYfXXVDAV5cLc/y5w1M1w0N0r8vyxuuHMVBiY+0iS1iVIexZSOu55ix+NaK9CVGezI6sNiYYiG3E3YFaToPaAUAoBQCgFAKAUAoBQCgFAKAUAoCH+kf9HD88/cNVeadSPP2LvJPiT5e5GOGP1uD5x+41V2D+PHn7Mtsf8rU5e5VxT+uT/OH3FpjPjz/OAy/5WHL3ZIfRz7M/zo/sarDK+rLmVWeb4cmQ3E+2/wA9/vGqifWfN+pfw6i5L0LTcqi9xIk3GeO7VcL5xdp8XsP/AKmrHH1dtQ5X+pUZXQ6N1f8A1b6fiI1VcW5MvRvzxHuh/wBSrbKutPw9yhzzdT8fYimYfppf5kv32qtq/ElzfqXND4UeS9ETLhH9Qm983+WKtcD8tLxKLMvnYeHqQVapkeiJn+RpMVgcKIygK6ydZI5kjawNXDw8q2GpqPAof1kMNjKrnfXs/wBou8PcLzYedZHMZUBr6SxO4I8VFZwuCqUqim2iGOzKjXouEU7u3BfctZwYjI2IkX5IF+9y2Fl5XNddanQg3WqL3+iOHD1sTUSw9J25afV77cjWYfiEdoutLRbg8yw6NYbWB8K43ml5WtaPn9vAsP2RKm3tXl9F99e1mZ/2SxEqhjiI3DAEG7lTfxAG1Qngq9ZXlUvfnb7E4ZjhqDtGk4tdyv8Ac3+b4w4TBqLjtAiRrb5QUAke4Amr/AYbblGD3Ja+B5PN8aqUJ1Vvk9PH7I5hiJQN3bn4sdz+NeqVkjwa2pvtZgSYtPlfUfwrF0b1Rn2G54P4g9VnuTeJ7LJbwHg9v4fsJrkxmH6anpvW4s8uxLw9S0tz3nY43BAIIINiCNwQeRrzZ61O5VQCgFAKAUAoBQCgFAKAUAoBQCgFAQ/0j/o4fnn7jVV5p1I8/Yu8k68+XuRjhj9bg+cfuNVdg/jx5+zLbH/Kz5e5VxT+uT/OH3FpjPjz/OAy/wCVhy92SH0c+zP86P7Gqwyvqy5lVnm+HJkMxZ78nzpPvGqefWlzfqX9PqrkvQuY/D9nI6dCLe4gMPqIqdWGxNxIUanSU1L800KZ5y2i/wCwgQe4MxH3vqrEpOVu5WJQgo3txd/QTw6RH/Ggf6XdR9Sg/Gszhs271fzYhPacu528k/clvo354j3Q/wCpVllXWn4e5SZ5up+PsRTMP00v8yX77VW1fiS5v1Lmh8KPJeiJlwj+oTe+b/LFWuB+Wl4lFmXzsPD1IKtUyPRHUuET/ukPzT95q9Jg/gQ5Hj8y+anz9jcXrqOI1WaZHFOCGBW+9169bda11acasHCW420K86E1OD1Oc5zlT4aQo4NjfQ3g46+/qPCvO4ihKjPZe7gz12ExUMRT2lv4rsZn8L8QHDNockwsdx8gn9oeXUfHnz3YPFui9mXV9Pzic+YYBYiO1Drrz7vsWOPs9Dyd0gqncToW/ab3fgOtfQMBR6OltPe/xHyXMq36rFdGurDTx4+engYHCnBcmNHbTuUiPIixeS23dvsq+dvcPGo4rHKk9mOr8kd2Dy7bim9IkzPo3wWm2mW9va7Rr++3s/VVf+4178PoWX7dQtaxD+IvR/PAwbDap0YgWFhIpJsNQ5Eb+1sB4gDeu6hmEJq09H5FfiMtlHqarzJdwnNPhCuExg2P6CQG6NtcxavAjcgHzA5CuHEqFX/tpeK48/ud+E6Sj/1VfB+xMb1wlgL0AvQHtAeXpcHtAeXoD2gPL0B7QCgFAKAUAoCH+kf9HD88/caqvNOpHn7F3knXny9yMcMfrcHzj9xqrsH8ePP2ZbY/5WfL3KuKf1yf5w+4tMZ8ef5wGX/Kw5e7JD6OfZn+dH9jVYZX1ZcyqzzfDkyF4z2pPnSfeNU9TfLx9S/p9WPJehvOMMLpkifwkijPxUBT9Wmu3HQtOMu1L89CvyyptQlHsk/P+bmgY7VwsskbninD9nLGnyYIB9GquzGw2Jxj2RXucOX1Okpyn2yfsbr0b88R7of9SurKutPw9yvzzdT8fYimYfppf5kv32qtq/ElzfqXND4UeS9ETLhH9Qm983+WKtcD8tLxKLMvnYeHqQVapkeiJJmzkYDB6SRvJyJHXpVjXbWFpWf5ZlVh4p42tddhb4MmY4tAWYiz7FmI9k9TUMBJ9Ortks0hFYaVkuHDvKuNpmGLYBmA0x7BiBy8jWcwlLp3ZvcjGVQi8Mrpb3wLvDmDGIw+KWQkldDKSSSrBXIIv9B8jUsJTVWlOMvAhjqrw9elKC7U+9aEahF9/AC/4f8AXlUsqw0a9baqaQjrLkty8X5XNX/IMfPC4XYo61aj2YJb7ve/Ba87GJnah3wsY21i7HxJknaO/wAFRdq9xgsX+opOut13Zdy+/Hs3HzzE5YsDVjhnrKy2n3tX+i3Lt38Tt+HhCKqqLKoCgdABYCqNtt3Z6GKSVkajifiSPAqjSo7B2KjRpuCBffURW/D4eVdtRdrGjEYmNBJyI9/tRw37mf6Iv+eur9sqf5Lz+xyfulLsZRmPF8WNwmLWJJEaOLXd9IsdQsV0sbEHe9IYSVGrByad2Zli4V6U9lbkRnh31/Gp2EMrJHGSzyF3Fyx2DMDqbYWCjbrXZX6Cg9uSu3uRxYd4ivHYi7JcTaZpnc+CSPL8M5lxAuHkALNd2LKiBie9Yi5PLb4aKdCFZuvNWj2G+pXqUUqEHeXaejgfMHGuTF2k5gGWZiP8Q2Hw2p+tw6dlDTkh+ixEldz1K+HeKMThMQMJmBYqSFDObsl9lOv9tD1NyOuxFYr4anVp9JR+n5uM0MVUpVOirfUR4qT8vaNb6Nbd3U2n9WJ9m9ue9HCP6K9tf5Mqcv12zfT+DptVJbHMOEMXIc3xCtI5UNi7KXYqLS7WBNharfFQisLFpdnoU+FnJ4qSb7SrOeI8VjsScLl7FUUkF1OksBszl+apflbc7dbVilh6VCn0lbf2fnEzVxFWvU6Kjp3lc3A+PjXXFjWaQb6dcqXPQMWN/iAKwsbQk7Shp4GXgq8VeNTU2XAvFzzOcNitp11aSRpL6faVhyDCx5cwD0rVjMIoLpKfVNuDxbm+jqdZE5qvLEUAoBQCgIj6RkJiiNthJv5XRrVWZov+uL7/AGZdZJJKrJd3uiHZRixDPHIQSEa5Ate1iNr++qmhUVOpGb4F5iaTq0ZU1xQzjGCaeSVQQHa4BtewUDe3urNeoqlSU1xGFpOlRjTb1SJd6O4iI5WI2ZlAPXSN/ttVplcWoSfayjzuac4x4peu4hGM9qT50n3jVNU3y8fU9DT6seS9Caca4e+Fgk+RoB9zJb7QtXGYQvRjLst5oocrqWxNSHbfyf2uRTKcP2k8SfKdL+4G5+oGquhDbqRj3lzianR0Zy7E/wA+ptuPf1v/ANKP7z115l8bwXucWT/LeL9jY+jfniPdD/qVuyrrT8Pc5c83U/H2IpmH6aX+ZL99qravxJc36lzQ+FHkvRE14Lj1YKVR+00o+lFFW+Xq+HkuZQZrLZxcZdiXqQJfPY9D4HoapD0nI2uPzNZMNBCAwaItcm1je9rb38a6qtdTowppbjjo4aUMRUqtq0rGVwOhOLWw5LIT5C1vtIrZl6brrkac2klhn3tFzjyIjFajydEI+Fwf7fTWcyi1Wv2ojk808PbsZjcP52MMsylC3aAAWI2IBG9/f4VDC4lUVKLV77jZjsG68oSUktnfc1Dd0BentHz6fCt1eq6FFYWHOb7+zlHj3o5cHQ/V4p5hUXdSXZHjLnU3r/4t2nvF2WvBHgp7EEpa58HEjTKD8HP9Jr1eQ6YXopc/qeP/AORu+MdaPL6aeZ1fIs0TFQJMh2Ybj5LDZlPuNclWk6c3BnRRqqpBTRdx+WwzgCaNJApuA6hrHlcXrEKkoaxdiU6cZ6SVzRZ9k+Aw8Ekz4aABFNu4BqbkqjzJsK6KNWvUmoKTOarSoU4OTitDnfC2Fb1LMZf2exWO/Vr6iPgLf1CrTEyXTU495V4SL6KpLhYmXoiH+6Sfz3/y4q4cz+KuX3O3K/gvn9jRcE97N5zL7Y9aIvzD9oF2/wAJaujF6YWKju09DRhNcXJy36nVqpi6OY+mRFvhjtqKzg9dI0W+sn66t8r/AL1yKfNd8PH2MXAEnPUJ53F/f6nvU5/JP8/uIw+e/Ow6xVKXRyDIWIzLHEHcLmBBHUOavayvh4L/AMlFQ+YqeJufQ3AOzxD+OqNfgFJ+1vqrnzSX9UUdGVxWzJ950Y1VFqcwx4UZ+nZ89Sa7fKMBv/8AG1/fVvG/6F38PqVE7frlb80OoVUFuKAUAoBQFrE4dZFKuAysLEHkRUZRUlZ7iUJyhJSi7NEYxHAsJN0kkQdO6w+sX+k1Xyyym3o2vMtoZ1WStKKfke4XgaFTd3kcdNlB99hf66Qyymndtvy9BUzqtJWikvP1JNBh1RQqAKqiwAFgBVhGKirLcVM5SnJyk7tkal4GhYkmSbvEnmnib/JqulllNtvaevL7FrHOq0Ulsx05/c3ePytZYDCxbSQouLX7pBB3FvCu2rRjUp9G9xX0sRKlV6WO/Xlqa3K+EooJVlV5GK3sGK23BXwUeBNc9HAQpTU02zrxGaVa1N02kk+fuyvOOF48TJ2jvIp0qtl02sCT4qetZr4KFaW020RwuZVMPT2IpNXvrf7l/IshTC69DO2vTfXp203tawHyjU8NhI0L7Lbv7GvF46eJttJK3Z3mtm4JhZmYyS3ZmY2KWuxJNu751zyy2nKTltPXl9jrhnNaMVHZjou/h4m4yXKVw0ZjRmYFi12te5AHgB0rrw9BUY7KZw4rEyxE9uSS04GFm3CkE7F+8jnmUI38yCCL+daa2BpVXtbn3G/DZnWoR2VZrsZrU4DjvvNIR5BB9dq0LK4X1k/I6nndS2kF5khyrKYsOumJbX5k7s3vJ/8Ayu6jQhSVoIrMRiateW1Ud/Q9zTKosQumVbgbgjYqeoIrNajCqrTQw+IqUJbVNkdPAyBgVlktvzCG3TwFz+FctPL4U57cZO63bvr4cO87a2bVKsOjlFWe/fquzx3PuuZmXcGwRsGYtIRuNdtN+ukDf43pSy+lB3d2+8xWzatUjsxtFd356G1zrKo8TC8Mo7rDmOakbhl8wasqVSVOSlEqKtKNSLjI5h6jmGUSM0QMsJ5lVZ4383Ubo3n9Z5VcbeHxcbS0fn/JTbGIwkv6dV+fQz/9qjWscMuv+YbfRpvWv9rV+tpyNv7q7dQwGwmYZtIplBihB2JVkjTzVTvI1vH6xWzbw+Ei9nV+f8GtwxGLa2tF+fUmWeZQmGyqeGEGyxt5szEgljbmTXBSqupiYzl2lhUpKnh3CPYYnolQjCSAgj8+/MEf8OLrWzMneqrdnuzTliapO/b7I1vGfDk8OJ9ewQJN9TqouytaxYL+0rDmPf1224XEQnT6GqQxWHqQqdNS8ShPSmQul8N+cGxtJYavcVuPdWXleuktCKzTTWGpj5Pk2JzLFDE41SkKkWVlKhgpuI0U76b82PP7JVa1PDU+jpb/AM3/AGI06NTE1OkqqyMjjvJJ4cUuOwqs26ltK6ijqNNyo3KkbH49ajg69OdLoahLGUKkKirUyzL6UJWTRHh1Ex2vqLAHqEtc+69Z/bIp3ctCLzOTjZR1L3B/DcscWJxWJBV3hmCq2zWYFmdh4EkDb39axicTGU404bk1/BPC4aUYyqT3tM1fB2ZzYbAyy4dNZXERa10lroYje+ncb238K3YqnCpWjGbtozThKk6dFygr6+RsJ/Sg7rpgw4Ep2BLmSx8kVQTWpZYk7zlp9DZLM21aMdTP4A4alErYzF6hK2rQH2a7e07DwJBIA8ATtyrXjcTDZ6GnuNuCw01Lpqm9nQarCzFAKAUAoBQCgFAKAUAoBQCgFAKA8vQHtAKAUAoBQCgFAeEUB5oFDFj0ChkEUAAoD2gKOzHQUMWK6GRQFOgUMWMTOP1eb+XL9w1spdePNEanUfIhXoc/QT/zF+4K78z68eRXZX8OXM6AEFVhaWKqAUAoBQCgFAa7iHNlwmGmxDi6woz26kDZfibD40BxbLsvz3MMM2ZJjWjJ7R4oFLoGVTyVB3bbELqvew33vQHU/Rxn0uOwEU2IQpN3kkBUrdlNtQB5ahY9NzQEnoCOZ5xzgMHKIcTiUSQ27tmYrfca9IOj42oDfYXEpIivGyujgMrKQVZSLggjmDQF2gItj/SHlsPadpiowYn7N1AdmD3II0qpJsVNyBYWoCQ5fjo541lhdXjcAqym4YeVAXyaA4nwzn75jn8jDHssMT/mIV19niEUMCAoIA2BYkg7mgO20BrM+z/D4KPtcVKsSXsC17sbXsqjdjbwAoCnh7iLDY6PtMJKsqA2NrgqedmVgCvxFAbWgNTmvEuFw0iRYiZIndXdQ9xdUBLG/IABTzNAX8kzeHFwpPh31xPq0tZlvpdkbZgD7SkUBn0BGD6Qcu9Y9W9bj7a+m3e06r209pbRe+1r86Ak9AWcXiViR5JDpRFZ2J5KqjUxPuANARl/STlY7O+Mi/O30+0QLErdzbuC4O7WoCVg0B7QEYX0gZccT6sMVGZr6bd7TqvbT2ltF77WvQEnoCiWQKCzEBQCSSbAAbkknkKAjuT8e5fipjBBio3l3AWzLrI37jMAH5H2SaAkOIiDqytuGBU+GxFjWU2ndGGrqzNTgcuwuXRSMtoYvbdnckCwtcljtWyrWnVd5s10qMKStBGPw9xxgcc7R4XELI63OmzoxA5lQ4GoeYvWo2kioBQCgFAKAUBEfSzCXyjGhb3EerborqzfUDQFn0bZpEMlw0uoaIYSHPyTEDrv05X+NAbvhTiOLMIBiMOHEZZlHaKFJK87C52vt8KA3BoDiHo+yPD49s6lxsaySGWVbvuYx+cN0J3QggWI5aR0oCT+gHEM2VKGvZJplW/ye6+3+JmoDpNAcG4Q4ew2Jn4gfERLI0cmJCFhfRqacll6NdRvzFtqAnPoKP8A3PB8+f8AzWoCfsKA476MMqgXO810wxjsH/M2RR2V2dT2e3duNtvCgOx0Bxf0pzTPnuXxRwJidERkjhkYKjuTIWuTtsI0O/yRQGy4ByjGx5xiMTNhEwsM8JDxxyxuokUx2bSpvc2bwt3j1oDq1Acj9JmVxYrPMqgnXVG6y6luRqClmsSN7XAoDqOV5bFholigRY411aUXYDUxY2+JJ+NAYHGuJeLL8ZJHs6QTspHMERtYi1AcIyXJsZiskWCDLoWSRmcYsyxrIWWcgkq1iNlMdr8t6A75wssoweGGI/TCGISbhu+EAO4JB38b0Bb4z/8AD8b/AOWxX+S9AcGjyDDjhdsV2SesGYfnSLuPz4jsG8Bp8Bt40B3/AIYcnB4YncmGAn/21oDG45xLx5djHjuHXDzlSOakRt3h7ufwoDmfBvBOW4nI4HxJSIszO2JDRxyK4lZdHaOCLbBbcvjvQHZILaVsdQsLNe+oW538b0BCPTbiGTJ8ToJGowobfJaVQw+I2+NAc4mybMMRhMuMGXQQ+r+ryxYhJotUg0Brm5HtGzkX5igPoFaAifpRyOTG5dNBEyq7GNl1kKrlHDaCTyvbbzAoDn/BuahcywcGZ5b6tjERo4JotUakBGXvRg6XBGoagSLnkPADtooBQCgFAKAUBbnjVlZXAKkEEHkQRYg+VqA43i/Q7FqdcPmbRYWRgzQe343tftAGt4FlJFhzoDqGQYXDYPDx4eBkWOMWF3Uk73LMfEkkk+ZoDP8AXo/3if1L+NAcz4j9GqTYiebCZicKuKv6xEoDrJfdrWddid7G+7NvY2oCccL5fhsBho8NA66Iwd2dSzEkszMepJJ8uXIUBtfXo/3if1L+NAQzh7hKPCtmTeto/r7SN7Kr2Woyn5Z127Ty9nz2A2XAmUR5bg0wvrCS6DIddljvrYt7OpuV+tASH16P94n9S/jQET4Z4bjwmNxuL9aR/XG1aLKvZ94tbVrOrn0FASz16P8AeJ/Uv40BEuOuF4cwMMseKGGxWHN4pkIYgEglWXULjbbfbfncggWuCuFI8FNNisRjPWsXOArytpQBBY6VUE+Kr4/srYDxAmXr0f7xP6l/GgIvnXD8eIzHB471lF9VDjs7K3aagw9vWNPPoeVAScY6P94n9S/jQFE+IhdWVnjKsCpBZbEEWIO/SgOXf7LVAbDrmjjL2k7Q4ayk8w2ntNfUA30+HK+9AdPwksESLHG0aoiqqgMtgqiwA36CgLGddniMPND2yL20Useq6tp1oU1WuL2ve1xQEMHAcf5H/Jfrqe3q7bQv73tbdn2nw9qgJrlTRwwxRdqjdmiJquovpULe1za9qAvYmeGRGR2jZHDKwLLYqwsQd+lAcrj9E0QYRHMnbACTtfVTbc9C+u3+LTf470B1hcZEAAHjAH8S/jQGDnuGw2Lglw8zoY5VKtZ1BHiCD4EEAj3UBAMs9GwDwDF5mcThcKwaHDkKgBB7oZtZuBytbcdBtQHTRjo/3if1L+NAaTjPJ8PmWFfDSzKgbSyurKSjKbggE7+II6E8udARzIuCymLhxWOzL1xsMpSBSqRBLgrdrMdRsffcC5NAdDilVhdSCPIg/ZQFygFAKAUAoBQHlALUAtQA0BahxKsWCkEodLDodIax+DA/GsKSd7cCUoSik2t+70LtZIigLOKxSxgFzYFkUc/aZgqjbqSKw5JbyUYOTsi9WSIoBQFmTForIrOoZ7hASAWIFzpHjYUM2ZeoYFAY2YY6OBC8rBVFhc9TsAANyT0FAU5bmcWIUtC4YA6TzBVrA6WU7qdxsaNWBdbFIJBGXXtCpYLcaioNiQOlzS3EF6gBoDGbHxiQxmRe0CdoVuNWi9tVul/Gs7MrXsR243tcxMBxBh5tGiQfnGZUDXQuVAY6AwBYWYG423FTlRnHeiEa0JbmbStZtNXmfEOGw76J5ljYqGs1/ZJIvy8j9FbadCpUV4q5qnXpwdpOxk/lOG0Z7VLSkCM6haQnkE61Ho53as9N5LpI6O+/cZYqBMUAoBQCgFAe0AoBQCgFAKAUAoBQCgMXM8asMTyNyUXt1PIKPMkgfGoVKipxcmbaNJ1aiguP55EZyjtMPKhljde3usjMUIM5LOhWzG17lBe37FcFDbpTTkmtrfz3r7fQs8T0dem1CSez1Uk+rufDk/qeJm0nYtP6wGk0ynsNKWjKmx7o794xud97HlepqrLYc9rXs7PfTiQlh4dIqWxZXX9Wuvtrw9yvGY94ox2eKExd4VL/AJkdkHDG4PsjVay6r2PWpubUdJ3vx00/O81wpRnL+qns2T011t56cbFmTFyNEVldXCYrBAHXGzgmVCUk7PYEbW2GxHSjctmzd9V2X38bGVCKneKteMuDS3Pdc8lzjEGR2V1XRN2YjaSBEI16QrBu/rYbg38Rtap7cm278d2n+yHQ09lK3C97P/VjNlx049dlDlhh2lVIgq2J7JGuxA1G1ybDz5+E7y1fYatiH9Ebb978S3hMTJ2kEYxva9skrGyx3U9mdLLYbKDyBvuOZ3qSe7UxKKs3s2sY+ShkTB97VqbFEalS6WR9lNrjcX+PSkdyMT1b8BgMzxCx4eRpTMZ8JLNoKoBrSON106RffVY87+VSRGUY3atuZVgcxk14K2ME3rDEugWMbdjI/d0i6qGAFjve2/MGRFrfobjicRFIxLIYSZU7KQD2JQGKkkiwBGob7G9vGsogjRvnstuyMsa2xIhfFRqNNjCZAbNdVckLHvcAn4VLZW8iy5Ljmik1JIMUyYbGMH0xlmZJVAW6D9m+kgWvblepKN12akW7GFh86xIVm7dXD4eeXeTDsVKpdZIVjF9OrukNfmN9jWzYi3u495DafaVY+acxSI+IZhLgHnPcjGkrbUq2X2WUlTe53uCKzFRumludiEnKzV+Begie/Z9qb/k9GEmiLWLyMbX08tNlt5X570032/u3GGna1+G8s5Y7xQ5cQxmLRzOqssdwBhNSxowW4Fxz5m+5NTmlKU1u/wBkIXjGDvf/AEbThPGGXRI2NEzSxlzCBGAhut9IHfULfSdRO58KhiIKN0oWs9+v53k6E3Kzc73W787D3EY+KHMZTNJHGpwkG8jKoP56brRQlKgtlN/1P0QcoxrPafD3Zp8tcB4mhUDDy49jCCg3T1ZtTRhhdVZ1JFrePWt9Rf0tS6yjr9ePgaoPVOO5y0+n3KY8+nSOUPiQXJg/ODsZIIo5ZWQzRlLGwAtpfla9zvWXQg5K0dNdNU20tz/giq01F3lrprvWr3q3uZ2Ix7q0UC466SPIGxBEJZCqIywAgaAzai1yOQtWuNNNObp6rhr369psc2mo7e/jp9OwtJns8cJxBk7eHDTSRyMiqO3hsAJRbbUjmxINjZqy6EJS2LWclddz7PFGOmnGO3vSf1Xb4FvE5jjAYIpJDG8kck7FTBGQS+0KmUaSI1Iv4nnyrMadJqUoq9nbj9dO36GHUqXSbtdX4fTXsMjD4/EznBJ26xmWPEtI8PZyBxG6BWQ7qCQd7XAuw6Wi4U4bb2b2ate6338fxE9qpJxV7Xve3dYv5hjMVHiPVVYn1hw8MtlJiiUgzowta6gWUkf8QX3FRhCnKHSPhvXa+H14mZznGfR9u5+v8EtWuM6z2gFAKAUAoBQCgFAKAokiDbMARsdwDuNwd6w0nozKk1qhJEGFmAIuDuL7jcHejSe8Jtbi2uDjDFwiBzsWCjUR0J5msbEb3tqSdSTjstu3YUx4CJVZVjQK19QCqA1/lC29NiK0sHUm2m27rvKosHGqhFRFUEEKFAAINwQALc6KKStYw5ybu3qeNgoy4kKIXGwfSNQHzrXrOyr3G1K1r6F1YgL2AFzc2Frnlc9eVZI3LUGBjT2I0Xct3VVdyLE7Dn51iyRlyb3srXDqLWVRpvbYbX526XrJi7PPV1AFlA0gqtgBpFrWXpyHLpQGowPDixyI7OX0FmHcjUl2UrrkZQC7BSRc9TQk5XRuZ4FdSrqrKeasAQfeDsaES0mAiEfZCOMR79wKoTfc921qXBVBhESwREXSCBpUDSCbkC3IX3o3cFEOXRJr0RRrr9vSijX86w73xrO0+0xZFw4ZPkr7OnkPZ+T7vKl2LI9GHW99K3tpvYez8n3eVYuxZAYZBpsq9zZdh3drd3ptttWbsWRRBgIkZnSNFd/aZVUM3ziBc1lyk1ZswoRTukJsDG51PGjMNrsqk7b8yKKckrJhwi9Wi40Km1wDpN1uAdJta46bE1hNozZFmHL4k16I417Q3fSqjWT4tYd741lzk7Xb0MKEVeyKRlUAj7IQxdl8jQuj+m1qz0k9rau79tzHRwts2Vi8uGQLoCqEtbTYabdLcrVG7ve+pLZVrW0KMZgY5RpljSRQb2dVcX62YUjKUeq7GJQjLSSuXPV1uCFW6ghTYd0G1wOg2H0UuzNkYUWWAYlsQxLMUWNQQLRqDqbT847n3Cp9I9jYXP8AORBU1t7Zsq1mwUAoBQCgFAKAUAoBQCgFAKAUAoBQCgFAKAUAoBQCgFAKAUAoBQCgFAKAUAoBQCgFAKAUAoBQCgFAKAUAoBQCgFAKAUAoBQCgFAKAUAoBQCgFAKAUAoBQCgFAKAUAoBQCgFAKAUAoBQCgFAKAUAoBQCgFAKAUAoBQCgFAKAUAoBQCgFAKAUAoBQCgFAKAUAoBQCgFAKAUAoBQCgFAKA//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966" name="AutoShape 6" descr="data:image/jpeg;base64,/9j/4AAQSkZJRgABAQAAAQABAAD/2wCEAAkGBxQSEhQUERQUFRQVGBIXGBgUFxUVGBUXGBUYFhgXFhcYHSggGR8lHRcYITEiJiktLi4uGB8zODMsNygtLisBCgoKDg0OGxAQGywkICYxNzctLDQtNCwtNDQvLy80LDQvNCwsLC0sLywsLy8sLCwsLDQsLCwsLCwsLCwsLCwsLP/AABEIAK0BIwMBEQACEQEDEQH/xAAcAAEAAQUBAQAAAAAAAAAAAAAABgIDBAUHAQj/xABKEAACAQIEAwQFBwoDBQkAAAABAgMAEQQFEiEGMVETIkFhBxQycYFScpGhsbLRFSMzNEJTYnOSwYKzwxckQ9LwFiU1dIOTosLx/8QAGwEBAAIDAQEAAAAAAAAAAAAAAAIFAQMEBgf/xAA3EQACAQIDBAgFAwQDAQAAAAAAAQIDEQQFIRIxQXETMlFhgaGxwTM0kdHwFBXhIkJS8QYjcmL/2gAMAwEAAhEDEQA/AO40AoBQCgFAKAUAoBQCgFAKAUAoBQCgFAKAUAoBQCgFAKAUAoBQCgFAKAUAoBQCgFAKAUAoBQCgFAKAUAoBQCgFAKAUAoBQCgFAKAUAoBQCgFAeE0BYTE6nKrvptqPgCdwvvtv5AjrWdlpXIqV3ZGRWCQoBQCgFAKAUAoBQCgFAKAUAoBQCgFAKAUAoBQCgFAKAUAoBQCgFAKAUAoCzLOFZQdtRsOl+dvfz+isqLabXAhKai0nxMXOMWUUadixtfpWCZr8tx76wGYsGNt97eYrIMjPc2MWiKKzYiY6Y1PIdZH/hUXJ62tW6jS27yl1Vv+3ic9evsWhHrPcvcz8vwgiQKCWI3LHm7HdmbzJua1Tk5O5thHZjYyaiTFAKAUAoBQCgFAKAUAoBQCgFAKAUAoBQCgFAKAUAoBQCgFAKAUAoBQCgFAY2YYQSxsjcmHMcwRuGHmDY/Cp05uElJGqtSVWDg+P55ENh4k06oMaCSjFe0XmCNrsPH3jnflVnUy9VIqpR48PsUdDN3Rk6OJWq0v8AcqxPEeFgXXEzTSb6RYqoPViQP+unOtNLLq0pWkrI662b0Ix/oe0y7wHg3laTGznVJJdUJ8FB7xHQXFgP4fOpY+cYWoQ3Lf8An5vMZZCVS+Iqb3u5EzqtLc9oBQCgFAKAUAoBQCgFAKAUAoBQCgFAKAUAoBQCgFAKAUAoBQCgFAKAUAoBQA0Bzn0hYLTMsg5SLv8AOXb7Cv0VfZXUvTcOz3PJZ7Q2ayqL+71REocOZHSNebsqj3sbf3qwnJQi5PgVlCm5zUFxZ2zBYZYo0RfZRQo9wFq8nOTnJyfE97TgoRUVuRdkS43v8CR9YqJMw5cB8mSRf8RYfWf70BgYTMHEgRiHGrTf42uCOdAbwUB7QCgFAKAUAoBQCgFAKAUAoC1iJ1jUs5CqouSdgBUZSUVd7iUISnJRirtkXxHHUINkjkcde6oPuBN/pAqulmdNPRN+RbQyWq1eUkvqxBx1ETZ45FHXutb3gG/0UjmlNvVNGZ5LVSvGSfkSbD4lZEV0IZWFwRyNWMZKa2ovQqKkJU5OMlZojMnHUQJHZS7EjmngbfKqueZwTa2X5FvHJajSe0vMycq4ujnlWIRyKW1WLabbKW8D0BrZRx8Ks1BJq5qxGVVKNN1HJNLn2m2zjMRh4mlYEhdOy2udTBdr++uqtWVKDmziw1CVeoqceJHv+3kX7qX6U/5q4P3SH+L8iz/ZKn+a8/sbbIM/XFl9COujRfVp31auVj/D9ddOGxca97Jq3ucWMwMsLs7TTv2dxrZ+OI1ZlMUpKsy7FP2SR18q0TzKEZNbL0OuGTVJRUtpaq/HibnI82XExmRVZQGK2a19gDfY+ddeHrqtHaSscGLwssNPYk76XMLN+KoYGKd53HNUt3T0Yk2Hu3Naq+OpUns733G/DZZWrx2lZLvNaOPU/cyf1LXN+6Q/xfkdbySf+a+jN/k+dRYkExk3FtSsLMt+Vx/cXFdtDEwrK8StxOEqYd2mt+58C7mmaR4dNcrWHIDmWPQAc6nVrQpR2pshQw9SvLZpq5HH48jvtDIR1JUfVc1wPNIcIvyLVZJUtrNeZmZZxjDKwRg0ZJsNVipJ5DUDt8a20cwpVHsu6NFfKa1KO0rSXdvJHeu8qyN8aZVJiFiWJQSGYkkgBRa29/Pp0rvwGIhRcnN8CozbCVMTGMaa1uafJeFTh5o5ZpohoJOhbsTsQNza3O/LwrficwhUg4RT14nPgcoqUaiqTktOCJXJnEY5am9wt9tqqS/LH5Vkf9HH8dz9lgPpoAcHPJ+kfSOg/AbfSaAzsHl6R7gXPU8/h0oDLoBQCgFAKAUAoBQCgFAKAUAoCJekWQiGJQdmk387KSPr3+AqszRvo0u8uclinVlJ8F7kNyjCiWeKNiQrtY252sTt9FVVCmqlSMHxL3E1XSoymt6R7nOEEM8ka3Ko1hfnYqDv9NMRTVOrKC3Ixharq0YzlvZLfR1KTHKpOyupHlqG/wBlWmVyexJd5SZ3FKcZcWvQhWJ9t/nv941Tz6z5v1PQw6i5L0L+UT9nPE/R0v7iQD9RNToS2KsZd5qxMNujOPamTX0hT2w6L8uQfQqk/barfM5WpJdr9NSgyWF6zl2L1aOf1RnpiZejfniPdD/qVbZV1p+HuUOebqfj7EUzD9NL/Ml++1VtX4kub9S5ofCjyXoibcFSacHIw/ZaU/QimrfL3ag33s8/msdrFRj2pepAQSdybk7knmSdyTVJe+rPS6LRG2zDLVTC4eYFtUpfVe1tr2tt5V1VaMYUYVFvZxUcRKeIqU3a0bWMngdiMWtvFZAfMW1faBWzL2+nXI1Zsk8M+a/PMucezE4rSeSItv8AFcn+30VLMpN1rdiIZPBLD37X6GJw/liTdoZWZVVe6RtqY+ZFja3LzqGEwvTXve1tDZmGNeH2dm129eXLeeQcPuR32VeoHeP9gPprfTyupLrtLlr/AAc9XO6UXanFvyX38ia4fEzlFCg2AUare1t7Vztvzq5irJK9zzs3eTdrdxTiImAvPOiD+J/7bCtkISl1U2aZ1YQV5tI1WIzjBRc5XkI8I12+nYfXXVDAV5cLc/y5w1M1w0N0r8vyxuuHMVBiY+0iS1iVIexZSOu55ix+NaK9CVGezI6sNiYYiG3E3YFaToPaAUAoBQCgFAKAUAoBQCgFAKAUAoCH+kf9HD88/cNVeadSPP2LvJPiT5e5GOGP1uD5x+41V2D+PHn7Mtsf8rU5e5VxT+uT/OH3FpjPjz/OAy/5WHL3ZIfRz7M/zo/sarDK+rLmVWeb4cmQ3E+2/wA9/vGqifWfN+pfw6i5L0LTcqi9xIk3GeO7VcL5xdp8XsP/AKmrHH1dtQ5X+pUZXQ6N1f8A1b6fiI1VcW5MvRvzxHuh/wBSrbKutPw9yhzzdT8fYimYfppf5kv32qtq/ElzfqXND4UeS9ETLhH9Qm983+WKtcD8tLxKLMvnYeHqQVapkeiJn+RpMVgcKIygK6ydZI5kjawNXDw8q2GpqPAof1kMNjKrnfXs/wBou8PcLzYedZHMZUBr6SxO4I8VFZwuCqUqim2iGOzKjXouEU7u3BfctZwYjI2IkX5IF+9y2Fl5XNddanQg3WqL3+iOHD1sTUSw9J25afV77cjWYfiEdoutLRbg8yw6NYbWB8K43ml5WtaPn9vAsP2RKm3tXl9F99e1mZ/2SxEqhjiI3DAEG7lTfxAG1Qngq9ZXlUvfnb7E4ZjhqDtGk4tdyv8Ac3+b4w4TBqLjtAiRrb5QUAke4Amr/AYbblGD3Ja+B5PN8aqUJ1Vvk9PH7I5hiJQN3bn4sdz+NeqVkjwa2pvtZgSYtPlfUfwrF0b1Rn2G54P4g9VnuTeJ7LJbwHg9v4fsJrkxmH6anpvW4s8uxLw9S0tz3nY43BAIIINiCNwQeRrzZ61O5VQCgFAKAUAoBQCgFAKAUAoBQCgFAQ/0j/o4fnn7jVV5p1I8/Yu8k68+XuRjhj9bg+cfuNVdg/jx5+zLbH/Kz5e5VxT+uT/OH3FpjPjz/OAy/wCVhy92SH0c+zP86P7Gqwyvqy5lVnm+HJkMxZ78nzpPvGqefWlzfqX9PqrkvQuY/D9nI6dCLe4gMPqIqdWGxNxIUanSU1L800KZ5y2i/wCwgQe4MxH3vqrEpOVu5WJQgo3txd/QTw6RH/Ggf6XdR9Sg/Gszhs271fzYhPacu528k/clvo354j3Q/wCpVllXWn4e5SZ5up+PsRTMP00v8yX77VW1fiS5v1Lmh8KPJeiJlwj+oTe+b/LFWuB+Wl4lFmXzsPD1IKtUyPRHUuET/ukPzT95q9Jg/gQ5Hj8y+anz9jcXrqOI1WaZHFOCGBW+9169bda11acasHCW420K86E1OD1Oc5zlT4aQo4NjfQ3g46+/qPCvO4ihKjPZe7gz12ExUMRT2lv4rsZn8L8QHDNockwsdx8gn9oeXUfHnz3YPFui9mXV9Pzic+YYBYiO1Drrz7vsWOPs9Dyd0gqncToW/ab3fgOtfQMBR6OltPe/xHyXMq36rFdGurDTx4+engYHCnBcmNHbTuUiPIixeS23dvsq+dvcPGo4rHKk9mOr8kd2Dy7bim9IkzPo3wWm2mW9va7Rr++3s/VVf+4178PoWX7dQtaxD+IvR/PAwbDap0YgWFhIpJsNQ5Eb+1sB4gDeu6hmEJq09H5FfiMtlHqarzJdwnNPhCuExg2P6CQG6NtcxavAjcgHzA5CuHEqFX/tpeK48/ud+E6Sj/1VfB+xMb1wlgL0AvQHtAeXpcHtAeXoD2gPL0B7QCgFAKAUAoCH+kf9HD88/caqvNOpHn7F3knXny9yMcMfrcHzj9xqrsH8ePP2ZbY/5WfL3KuKf1yf5w+4tMZ8ef5wGX/Kw5e7JD6OfZn+dH9jVYZX1ZcyqzzfDkyF4z2pPnSfeNU9TfLx9S/p9WPJehvOMMLpkifwkijPxUBT9Wmu3HQtOMu1L89CvyyptQlHsk/P+bmgY7VwsskbninD9nLGnyYIB9GquzGw2Jxj2RXucOX1Okpyn2yfsbr0b88R7of9SurKutPw9yvzzdT8fYimYfppf5kv32qtq/ElzfqXND4UeS9ETLhH9Qm983+WKtcD8tLxKLMvnYeHqQVapkeiJJmzkYDB6SRvJyJHXpVjXbWFpWf5ZlVh4p42tddhb4MmY4tAWYiz7FmI9k9TUMBJ9Ortks0hFYaVkuHDvKuNpmGLYBmA0x7BiBy8jWcwlLp3ZvcjGVQi8Mrpb3wLvDmDGIw+KWQkldDKSSSrBXIIv9B8jUsJTVWlOMvAhjqrw9elKC7U+9aEahF9/AC/4f8AXlUsqw0a9baqaQjrLkty8X5XNX/IMfPC4XYo61aj2YJb7ve/Ba87GJnah3wsY21i7HxJknaO/wAFRdq9xgsX+opOut13Zdy+/Hs3HzzE5YsDVjhnrKy2n3tX+i3Lt38Tt+HhCKqqLKoCgdABYCqNtt3Z6GKSVkajifiSPAqjSo7B2KjRpuCBffURW/D4eVdtRdrGjEYmNBJyI9/tRw37mf6Iv+eur9sqf5Lz+xyfulLsZRmPF8WNwmLWJJEaOLXd9IsdQsV0sbEHe9IYSVGrByad2Zli4V6U9lbkRnh31/Gp2EMrJHGSzyF3Fyx2DMDqbYWCjbrXZX6Cg9uSu3uRxYd4ivHYi7JcTaZpnc+CSPL8M5lxAuHkALNd2LKiBie9Yi5PLb4aKdCFZuvNWj2G+pXqUUqEHeXaejgfMHGuTF2k5gGWZiP8Q2Hw2p+tw6dlDTkh+ixEldz1K+HeKMThMQMJmBYqSFDObsl9lOv9tD1NyOuxFYr4anVp9JR+n5uM0MVUpVOirfUR4qT8vaNb6Nbd3U2n9WJ9m9ue9HCP6K9tf5Mqcv12zfT+DptVJbHMOEMXIc3xCtI5UNi7KXYqLS7WBNharfFQisLFpdnoU+FnJ4qSb7SrOeI8VjsScLl7FUUkF1OksBszl+apflbc7dbVilh6VCn0lbf2fnEzVxFWvU6Kjp3lc3A+PjXXFjWaQb6dcqXPQMWN/iAKwsbQk7Shp4GXgq8VeNTU2XAvFzzOcNitp11aSRpL6faVhyDCx5cwD0rVjMIoLpKfVNuDxbm+jqdZE5qvLEUAoBQCgIj6RkJiiNthJv5XRrVWZov+uL7/AGZdZJJKrJd3uiHZRixDPHIQSEa5Ate1iNr++qmhUVOpGb4F5iaTq0ZU1xQzjGCaeSVQQHa4BtewUDe3urNeoqlSU1xGFpOlRjTb1SJd6O4iI5WI2ZlAPXSN/ttVplcWoSfayjzuac4x4peu4hGM9qT50n3jVNU3y8fU9DT6seS9Caca4e+Fgk+RoB9zJb7QtXGYQvRjLst5oocrqWxNSHbfyf2uRTKcP2k8SfKdL+4G5+oGquhDbqRj3lzianR0Zy7E/wA+ptuPf1v/ANKP7z115l8bwXucWT/LeL9jY+jfniPdD/qVuyrrT8Pc5c83U/H2IpmH6aX+ZL99qravxJc36lzQ+FHkvRE14Lj1YKVR+00o+lFFW+Xq+HkuZQZrLZxcZdiXqQJfPY9D4HoapD0nI2uPzNZMNBCAwaItcm1je9rb38a6qtdTowppbjjo4aUMRUqtq0rGVwOhOLWw5LIT5C1vtIrZl6brrkac2klhn3tFzjyIjFajydEI+Fwf7fTWcyi1Wv2ojk808PbsZjcP52MMsylC3aAAWI2IBG9/f4VDC4lUVKLV77jZjsG68oSUktnfc1Dd0BentHz6fCt1eq6FFYWHOb7+zlHj3o5cHQ/V4p5hUXdSXZHjLnU3r/4t2nvF2WvBHgp7EEpa58HEjTKD8HP9Jr1eQ6YXopc/qeP/AORu+MdaPL6aeZ1fIs0TFQJMh2Ybj5LDZlPuNclWk6c3BnRRqqpBTRdx+WwzgCaNJApuA6hrHlcXrEKkoaxdiU6cZ6SVzRZ9k+Aw8Ekz4aABFNu4BqbkqjzJsK6KNWvUmoKTOarSoU4OTitDnfC2Fb1LMZf2exWO/Vr6iPgLf1CrTEyXTU495V4SL6KpLhYmXoiH+6Sfz3/y4q4cz+KuX3O3K/gvn9jRcE97N5zL7Y9aIvzD9oF2/wAJaujF6YWKju09DRhNcXJy36nVqpi6OY+mRFvhjtqKzg9dI0W+sn66t8r/AL1yKfNd8PH2MXAEnPUJ53F/f6nvU5/JP8/uIw+e/Ow6xVKXRyDIWIzLHEHcLmBBHUOavayvh4L/AMlFQ+YqeJufQ3AOzxD+OqNfgFJ+1vqrnzSX9UUdGVxWzJ950Y1VFqcwx4UZ+nZ89Sa7fKMBv/8AG1/fVvG/6F38PqVE7frlb80OoVUFuKAUAoBQFrE4dZFKuAysLEHkRUZRUlZ7iUJyhJSi7NEYxHAsJN0kkQdO6w+sX+k1Xyyym3o2vMtoZ1WStKKfke4XgaFTd3kcdNlB99hf66Qyymndtvy9BUzqtJWikvP1JNBh1RQqAKqiwAFgBVhGKirLcVM5SnJyk7tkal4GhYkmSbvEnmnib/JqulllNtvaevL7FrHOq0Ulsx05/c3ePytZYDCxbSQouLX7pBB3FvCu2rRjUp9G9xX0sRKlV6WO/Xlqa3K+EooJVlV5GK3sGK23BXwUeBNc9HAQpTU02zrxGaVa1N02kk+fuyvOOF48TJ2jvIp0qtl02sCT4qetZr4KFaW020RwuZVMPT2IpNXvrf7l/IshTC69DO2vTfXp203tawHyjU8NhI0L7Lbv7GvF46eJttJK3Z3mtm4JhZmYyS3ZmY2KWuxJNu751zyy2nKTltPXl9jrhnNaMVHZjou/h4m4yXKVw0ZjRmYFi12te5AHgB0rrw9BUY7KZw4rEyxE9uSS04GFm3CkE7F+8jnmUI38yCCL+daa2BpVXtbn3G/DZnWoR2VZrsZrU4DjvvNIR5BB9dq0LK4X1k/I6nndS2kF5khyrKYsOumJbX5k7s3vJ/8Ayu6jQhSVoIrMRiateW1Ud/Q9zTKosQumVbgbgjYqeoIrNajCqrTQw+IqUJbVNkdPAyBgVlktvzCG3TwFz+FctPL4U57cZO63bvr4cO87a2bVKsOjlFWe/fquzx3PuuZmXcGwRsGYtIRuNdtN+ukDf43pSy+lB3d2+8xWzatUjsxtFd356G1zrKo8TC8Mo7rDmOakbhl8wasqVSVOSlEqKtKNSLjI5h6jmGUSM0QMsJ5lVZ4383Ubo3n9Z5VcbeHxcbS0fn/JTbGIwkv6dV+fQz/9qjWscMuv+YbfRpvWv9rV+tpyNv7q7dQwGwmYZtIplBihB2JVkjTzVTvI1vH6xWzbw+Ei9nV+f8GtwxGLa2tF+fUmWeZQmGyqeGEGyxt5szEgljbmTXBSqupiYzl2lhUpKnh3CPYYnolQjCSAgj8+/MEf8OLrWzMneqrdnuzTliapO/b7I1vGfDk8OJ9ewQJN9TqouytaxYL+0rDmPf1224XEQnT6GqQxWHqQqdNS8ShPSmQul8N+cGxtJYavcVuPdWXleuktCKzTTWGpj5Pk2JzLFDE41SkKkWVlKhgpuI0U76b82PP7JVa1PDU+jpb/AM3/AGI06NTE1OkqqyMjjvJJ4cUuOwqs26ltK6ijqNNyo3KkbH49ajg69OdLoahLGUKkKirUyzL6UJWTRHh1Ex2vqLAHqEtc+69Z/bIp3ctCLzOTjZR1L3B/DcscWJxWJBV3hmCq2zWYFmdh4EkDb39axicTGU404bk1/BPC4aUYyqT3tM1fB2ZzYbAyy4dNZXERa10lroYje+ncb238K3YqnCpWjGbtozThKk6dFygr6+RsJ/Sg7rpgw4Ep2BLmSx8kVQTWpZYk7zlp9DZLM21aMdTP4A4alErYzF6hK2rQH2a7e07DwJBIA8ATtyrXjcTDZ6GnuNuCw01Lpqm9nQarCzFAKAUAoBQCgFAKAUAoBQCgFAKA8vQHtAKAUAoBQCgFAeEUB5oFDFj0ChkEUAAoD2gKOzHQUMWK6GRQFOgUMWMTOP1eb+XL9w1spdePNEanUfIhXoc/QT/zF+4K78z68eRXZX8OXM6AEFVhaWKqAUAoBQCgFAa7iHNlwmGmxDi6woz26kDZfibD40BxbLsvz3MMM2ZJjWjJ7R4oFLoGVTyVB3bbELqvew33vQHU/Rxn0uOwEU2IQpN3kkBUrdlNtQB5ahY9NzQEnoCOZ5xzgMHKIcTiUSQ27tmYrfca9IOj42oDfYXEpIivGyujgMrKQVZSLggjmDQF2gItj/SHlsPadpiowYn7N1AdmD3II0qpJsVNyBYWoCQ5fjo541lhdXjcAqym4YeVAXyaA4nwzn75jn8jDHssMT/mIV19niEUMCAoIA2BYkg7mgO20BrM+z/D4KPtcVKsSXsC17sbXsqjdjbwAoCnh7iLDY6PtMJKsqA2NrgqedmVgCvxFAbWgNTmvEuFw0iRYiZIndXdQ9xdUBLG/IABTzNAX8kzeHFwpPh31xPq0tZlvpdkbZgD7SkUBn0BGD6Qcu9Y9W9bj7a+m3e06r209pbRe+1r86Ak9AWcXiViR5JDpRFZ2J5KqjUxPuANARl/STlY7O+Mi/O30+0QLErdzbuC4O7WoCVg0B7QEYX0gZccT6sMVGZr6bd7TqvbT2ltF77WvQEnoCiWQKCzEBQCSSbAAbkknkKAjuT8e5fipjBBio3l3AWzLrI37jMAH5H2SaAkOIiDqytuGBU+GxFjWU2ndGGrqzNTgcuwuXRSMtoYvbdnckCwtcljtWyrWnVd5s10qMKStBGPw9xxgcc7R4XELI63OmzoxA5lQ4GoeYvWo2kioBQCgFAKAUBEfSzCXyjGhb3EerborqzfUDQFn0bZpEMlw0uoaIYSHPyTEDrv05X+NAbvhTiOLMIBiMOHEZZlHaKFJK87C52vt8KA3BoDiHo+yPD49s6lxsaySGWVbvuYx+cN0J3QggWI5aR0oCT+gHEM2VKGvZJplW/ye6+3+JmoDpNAcG4Q4ew2Jn4gfERLI0cmJCFhfRqacll6NdRvzFtqAnPoKP8A3PB8+f8AzWoCfsKA476MMqgXO810wxjsH/M2RR2V2dT2e3duNtvCgOx0Bxf0pzTPnuXxRwJidERkjhkYKjuTIWuTtsI0O/yRQGy4ByjGx5xiMTNhEwsM8JDxxyxuokUx2bSpvc2bwt3j1oDq1Acj9JmVxYrPMqgnXVG6y6luRqClmsSN7XAoDqOV5bFholigRY411aUXYDUxY2+JJ+NAYHGuJeLL8ZJHs6QTspHMERtYi1AcIyXJsZiskWCDLoWSRmcYsyxrIWWcgkq1iNlMdr8t6A75wssoweGGI/TCGISbhu+EAO4JB38b0Bb4z/8AD8b/AOWxX+S9AcGjyDDjhdsV2SesGYfnSLuPz4jsG8Bp8Bt40B3/AIYcnB4YncmGAn/21oDG45xLx5djHjuHXDzlSOakRt3h7ufwoDmfBvBOW4nI4HxJSIszO2JDRxyK4lZdHaOCLbBbcvjvQHZILaVsdQsLNe+oW538b0BCPTbiGTJ8ToJGowobfJaVQw+I2+NAc4mybMMRhMuMGXQQ+r+ryxYhJotUg0Brm5HtGzkX5igPoFaAifpRyOTG5dNBEyq7GNl1kKrlHDaCTyvbbzAoDn/BuahcywcGZ5b6tjERo4JotUakBGXvRg6XBGoagSLnkPADtooBQCgFAKAUBbnjVlZXAKkEEHkQRYg+VqA43i/Q7FqdcPmbRYWRgzQe343tftAGt4FlJFhzoDqGQYXDYPDx4eBkWOMWF3Uk73LMfEkkk+ZoDP8AXo/3if1L+NAcz4j9GqTYiebCZicKuKv6xEoDrJfdrWddid7G+7NvY2oCccL5fhsBho8NA66Iwd2dSzEkszMepJJ8uXIUBtfXo/3if1L+NAQzh7hKPCtmTeto/r7SN7Kr2Woyn5Z127Ty9nz2A2XAmUR5bg0wvrCS6DIddljvrYt7OpuV+tASH16P94n9S/jQET4Z4bjwmNxuL9aR/XG1aLKvZ94tbVrOrn0FASz16P8AeJ/Uv40BEuOuF4cwMMseKGGxWHN4pkIYgEglWXULjbbfbfncggWuCuFI8FNNisRjPWsXOArytpQBBY6VUE+Kr4/srYDxAmXr0f7xP6l/GgIvnXD8eIzHB471lF9VDjs7K3aagw9vWNPPoeVAScY6P94n9S/jQFE+IhdWVnjKsCpBZbEEWIO/SgOXf7LVAbDrmjjL2k7Q4ayk8w2ntNfUA30+HK+9AdPwksESLHG0aoiqqgMtgqiwA36CgLGddniMPND2yL20Useq6tp1oU1WuL2ve1xQEMHAcf5H/Jfrqe3q7bQv73tbdn2nw9qgJrlTRwwxRdqjdmiJquovpULe1za9qAvYmeGRGR2jZHDKwLLYqwsQd+lAcrj9E0QYRHMnbACTtfVTbc9C+u3+LTf470B1hcZEAAHjAH8S/jQGDnuGw2Lglw8zoY5VKtZ1BHiCD4EEAj3UBAMs9GwDwDF5mcThcKwaHDkKgBB7oZtZuBytbcdBtQHTRjo/3if1L+NAaTjPJ8PmWFfDSzKgbSyurKSjKbggE7+II6E8udARzIuCymLhxWOzL1xsMpSBSqRBLgrdrMdRsffcC5NAdDilVhdSCPIg/ZQFygFAKAUAoBQHlALUAtQA0BahxKsWCkEodLDodIax+DA/GsKSd7cCUoSik2t+70LtZIigLOKxSxgFzYFkUc/aZgqjbqSKw5JbyUYOTsi9WSIoBQFmTForIrOoZ7hASAWIFzpHjYUM2ZeoYFAY2YY6OBC8rBVFhc9TsAANyT0FAU5bmcWIUtC4YA6TzBVrA6WU7qdxsaNWBdbFIJBGXXtCpYLcaioNiQOlzS3EF6gBoDGbHxiQxmRe0CdoVuNWi9tVul/Gs7MrXsR243tcxMBxBh5tGiQfnGZUDXQuVAY6AwBYWYG423FTlRnHeiEa0JbmbStZtNXmfEOGw76J5ljYqGs1/ZJIvy8j9FbadCpUV4q5qnXpwdpOxk/lOG0Z7VLSkCM6haQnkE61Ho53as9N5LpI6O+/cZYqBMUAoBQCgFAe0AoBQCgFAKAUAoBQCgMXM8asMTyNyUXt1PIKPMkgfGoVKipxcmbaNJ1aiguP55EZyjtMPKhljde3usjMUIM5LOhWzG17lBe37FcFDbpTTkmtrfz3r7fQs8T0dem1CSez1Uk+rufDk/qeJm0nYtP6wGk0ynsNKWjKmx7o794xud97HlepqrLYc9rXs7PfTiQlh4dIqWxZXX9Wuvtrw9yvGY94ox2eKExd4VL/AJkdkHDG4PsjVay6r2PWpubUdJ3vx00/O81wpRnL+qns2T011t56cbFmTFyNEVldXCYrBAHXGzgmVCUk7PYEbW2GxHSjctmzd9V2X38bGVCKneKteMuDS3Pdc8lzjEGR2V1XRN2YjaSBEI16QrBu/rYbg38Rtap7cm278d2n+yHQ09lK3C97P/VjNlx049dlDlhh2lVIgq2J7JGuxA1G1ybDz5+E7y1fYatiH9Ebb978S3hMTJ2kEYxva9skrGyx3U9mdLLYbKDyBvuOZ3qSe7UxKKs3s2sY+ShkTB97VqbFEalS6WR9lNrjcX+PSkdyMT1b8BgMzxCx4eRpTMZ8JLNoKoBrSON106RffVY87+VSRGUY3atuZVgcxk14K2ME3rDEugWMbdjI/d0i6qGAFjve2/MGRFrfobjicRFIxLIYSZU7KQD2JQGKkkiwBGob7G9vGsogjRvnstuyMsa2xIhfFRqNNjCZAbNdVckLHvcAn4VLZW8iy5Ljmik1JIMUyYbGMH0xlmZJVAW6D9m+kgWvblepKN12akW7GFh86xIVm7dXD4eeXeTDsVKpdZIVjF9OrukNfmN9jWzYi3u495DafaVY+acxSI+IZhLgHnPcjGkrbUq2X2WUlTe53uCKzFRumludiEnKzV+Begie/Z9qb/k9GEmiLWLyMbX08tNlt5X570032/u3GGna1+G8s5Y7xQ5cQxmLRzOqssdwBhNSxowW4Fxz5m+5NTmlKU1u/wBkIXjGDvf/AEbThPGGXRI2NEzSxlzCBGAhut9IHfULfSdRO58KhiIKN0oWs9+v53k6E3Kzc73W787D3EY+KHMZTNJHGpwkG8jKoP56brRQlKgtlN/1P0QcoxrPafD3Zp8tcB4mhUDDy49jCCg3T1ZtTRhhdVZ1JFrePWt9Rf0tS6yjr9ePgaoPVOO5y0+n3KY8+nSOUPiQXJg/ODsZIIo5ZWQzRlLGwAtpfla9zvWXQg5K0dNdNU20tz/giq01F3lrprvWr3q3uZ2Ix7q0UC466SPIGxBEJZCqIywAgaAzai1yOQtWuNNNObp6rhr369psc2mo7e/jp9OwtJns8cJxBk7eHDTSRyMiqO3hsAJRbbUjmxINjZqy6EJS2LWclddz7PFGOmnGO3vSf1Xb4FvE5jjAYIpJDG8kck7FTBGQS+0KmUaSI1Iv4nnyrMadJqUoq9nbj9dO36GHUqXSbtdX4fTXsMjD4/EznBJ26xmWPEtI8PZyBxG6BWQ7qCQd7XAuw6Wi4U4bb2b2ate6338fxE9qpJxV7Xve3dYv5hjMVHiPVVYn1hw8MtlJiiUgzowta6gWUkf8QX3FRhCnKHSPhvXa+H14mZznGfR9u5+v8EtWuM6z2gFAKAUAoBQCgFAKAokiDbMARsdwDuNwd6w0nozKk1qhJEGFmAIuDuL7jcHejSe8Jtbi2uDjDFwiBzsWCjUR0J5msbEb3tqSdSTjstu3YUx4CJVZVjQK19QCqA1/lC29NiK0sHUm2m27rvKosHGqhFRFUEEKFAAINwQALc6KKStYw5ybu3qeNgoy4kKIXGwfSNQHzrXrOyr3G1K1r6F1YgL2AFzc2Frnlc9eVZI3LUGBjT2I0Xct3VVdyLE7Dn51iyRlyb3srXDqLWVRpvbYbX526XrJi7PPV1AFlA0gqtgBpFrWXpyHLpQGowPDixyI7OX0FmHcjUl2UrrkZQC7BSRc9TQk5XRuZ4FdSrqrKeasAQfeDsaES0mAiEfZCOMR79wKoTfc921qXBVBhESwREXSCBpUDSCbkC3IX3o3cFEOXRJr0RRrr9vSijX86w73xrO0+0xZFw4ZPkr7OnkPZ+T7vKl2LI9GHW99K3tpvYez8n3eVYuxZAYZBpsq9zZdh3drd3ptttWbsWRRBgIkZnSNFd/aZVUM3ziBc1lyk1ZswoRTukJsDG51PGjMNrsqk7b8yKKckrJhwi9Wi40Km1wDpN1uAdJta46bE1hNozZFmHL4k16I417Q3fSqjWT4tYd741lzk7Xb0MKEVeyKRlUAj7IQxdl8jQuj+m1qz0k9rau79tzHRwts2Vi8uGQLoCqEtbTYabdLcrVG7ve+pLZVrW0KMZgY5RpljSRQb2dVcX62YUjKUeq7GJQjLSSuXPV1uCFW6ghTYd0G1wOg2H0UuzNkYUWWAYlsQxLMUWNQQLRqDqbT847n3Cp9I9jYXP8AORBU1t7Zsq1mwUAoBQCgFAKAUAoBQCgFAKAUAoBQCgFAKAUAoBQCgFAKAUAoBQCgFAKAUAoBQCgFAKAUAoBQCgFAKAUAoBQCgFAKAUAoBQCgFAKAUAoBQCgFAKAUAoBQCgFAKAUAoBQCgFAKAUAoBQCgFAKAUAoBQCgFAKAUAoBQCgFAKAUAoBQCgFAKAUAoBQCgFAKAUAoBQCgFAKAUAoBQCgFAKA//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968" name="AutoShape 8" descr="data:image/jpeg;base64,/9j/4AAQSkZJRgABAQAAAQABAAD/2wCEAAkGBxQSEhQUERQUFRQVGBIXGBgUFxUVGBUXGBUYFhgXFhcYHSggGR8lHRcYITEiJiktLi4uGB8zODMsNygtLisBCgoKDg0OGxAQGywkICYxNzctLDQtNCwtNDQvLy80LDQvNCwsLC0sLywsLy8sLCwsLDQsLCwsLCwsLCwsLCwsLP/AABEIAK0BIwMBEQACEQEDEQH/xAAcAAEAAQUBAQAAAAAAAAAAAAAABgIDBAUHAQj/xABKEAACAQIEAwQFBwoDBQkAAAABAgMAEQQFEiEGMVETIkFhBxQycYFScpGhsbLRFSMzNEJTYnOSwYKzwxckQ9LwFiU1dIOTosLx/8QAGwEBAAIDAQEAAAAAAAAAAAAAAAIFAQMEBgf/xAA3EQACAQIDBAgFAwQDAQAAAAAAAQIDEQQFIRIxQXETMlFhgaGxwTM0kdHwFBXhIkJS8QYjcmL/2gAMAwEAAhEDEQA/AO40AoBQCgFAKAUAoBQCgFAKAUAoBQCgFAKAUAoBQCgFAKAUAoBQCgFAKAUAoBQCgFAKAUAoBQCgFAKAUAoBQCgFAKAUAoBQCgFAKAUAoBQCgFAeE0BYTE6nKrvptqPgCdwvvtv5AjrWdlpXIqV3ZGRWCQoBQCgFAKAUAoBQCgFAKAUAoBQCgFAKAUAoBQCgFAKAUAoBQCgFAKAUAoCzLOFZQdtRsOl+dvfz+isqLabXAhKai0nxMXOMWUUadixtfpWCZr8tx76wGYsGNt97eYrIMjPc2MWiKKzYiY6Y1PIdZH/hUXJ62tW6jS27yl1Vv+3ic9evsWhHrPcvcz8vwgiQKCWI3LHm7HdmbzJua1Tk5O5thHZjYyaiTFAKAUAoBQCgFAKAUAoBQCgFAKAUAoBQCgFAKAUAoBQCgFAKAUAoBQCgFAY2YYQSxsjcmHMcwRuGHmDY/Cp05uElJGqtSVWDg+P55ENh4k06oMaCSjFe0XmCNrsPH3jnflVnUy9VIqpR48PsUdDN3Rk6OJWq0v8AcqxPEeFgXXEzTSb6RYqoPViQP+unOtNLLq0pWkrI662b0Ix/oe0y7wHg3laTGznVJJdUJ8FB7xHQXFgP4fOpY+cYWoQ3Lf8An5vMZZCVS+Iqb3u5EzqtLc9oBQCgFAKAUAoBQCgFAKAUAoBQCgFAKAUAoBQCgFAKAUAoBQCgFAKAUAoBQA0Bzn0hYLTMsg5SLv8AOXb7Cv0VfZXUvTcOz3PJZ7Q2ayqL+71REocOZHSNebsqj3sbf3qwnJQi5PgVlCm5zUFxZ2zBYZYo0RfZRQo9wFq8nOTnJyfE97TgoRUVuRdkS43v8CR9YqJMw5cB8mSRf8RYfWf70BgYTMHEgRiHGrTf42uCOdAbwUB7QCgFAKAUAoBQCgFAKAUAoC1iJ1jUs5CqouSdgBUZSUVd7iUISnJRirtkXxHHUINkjkcde6oPuBN/pAqulmdNPRN+RbQyWq1eUkvqxBx1ETZ45FHXutb3gG/0UjmlNvVNGZ5LVSvGSfkSbD4lZEV0IZWFwRyNWMZKa2ovQqKkJU5OMlZojMnHUQJHZS7EjmngbfKqueZwTa2X5FvHJajSe0vMycq4ujnlWIRyKW1WLabbKW8D0BrZRx8Ks1BJq5qxGVVKNN1HJNLn2m2zjMRh4mlYEhdOy2udTBdr++uqtWVKDmziw1CVeoqceJHv+3kX7qX6U/5q4P3SH+L8iz/ZKn+a8/sbbIM/XFl9COujRfVp31auVj/D9ddOGxca97Jq3ucWMwMsLs7TTv2dxrZ+OI1ZlMUpKsy7FP2SR18q0TzKEZNbL0OuGTVJRUtpaq/HibnI82XExmRVZQGK2a19gDfY+ddeHrqtHaSscGLwssNPYk76XMLN+KoYGKd53HNUt3T0Yk2Hu3Naq+OpUns733G/DZZWrx2lZLvNaOPU/cyf1LXN+6Q/xfkdbySf+a+jN/k+dRYkExk3FtSsLMt+Vx/cXFdtDEwrK8StxOEqYd2mt+58C7mmaR4dNcrWHIDmWPQAc6nVrQpR2pshQw9SvLZpq5HH48jvtDIR1JUfVc1wPNIcIvyLVZJUtrNeZmZZxjDKwRg0ZJsNVipJ5DUDt8a20cwpVHsu6NFfKa1KO0rSXdvJHeu8qyN8aZVJiFiWJQSGYkkgBRa29/Pp0rvwGIhRcnN8CozbCVMTGMaa1uafJeFTh5o5ZpohoJOhbsTsQNza3O/LwrficwhUg4RT14nPgcoqUaiqTktOCJXJnEY5am9wt9tqqS/LH5Vkf9HH8dz9lgPpoAcHPJ+kfSOg/AbfSaAzsHl6R7gXPU8/h0oDLoBQCgFAKAUAoBQCgFAKAUAoCJekWQiGJQdmk387KSPr3+AqszRvo0u8uclinVlJ8F7kNyjCiWeKNiQrtY252sTt9FVVCmqlSMHxL3E1XSoymt6R7nOEEM8ka3Ko1hfnYqDv9NMRTVOrKC3Ixharq0YzlvZLfR1KTHKpOyupHlqG/wBlWmVyexJd5SZ3FKcZcWvQhWJ9t/nv941Tz6z5v1PQw6i5L0L+UT9nPE/R0v7iQD9RNToS2KsZd5qxMNujOPamTX0hT2w6L8uQfQqk/barfM5WpJdr9NSgyWF6zl2L1aOf1RnpiZejfniPdD/qVbZV1p+HuUOebqfj7EUzD9NL/Ml++1VtX4kub9S5ofCjyXoibcFSacHIw/ZaU/QimrfL3ag33s8/msdrFRj2pepAQSdybk7knmSdyTVJe+rPS6LRG2zDLVTC4eYFtUpfVe1tr2tt5V1VaMYUYVFvZxUcRKeIqU3a0bWMngdiMWtvFZAfMW1faBWzL2+nXI1Zsk8M+a/PMucezE4rSeSItv8AFcn+30VLMpN1rdiIZPBLD37X6GJw/liTdoZWZVVe6RtqY+ZFja3LzqGEwvTXve1tDZmGNeH2dm129eXLeeQcPuR32VeoHeP9gPprfTyupLrtLlr/AAc9XO6UXanFvyX38ia4fEzlFCg2AUare1t7Vztvzq5irJK9zzs3eTdrdxTiImAvPOiD+J/7bCtkISl1U2aZ1YQV5tI1WIzjBRc5XkI8I12+nYfXXVDAV5cLc/y5w1M1w0N0r8vyxuuHMVBiY+0iS1iVIexZSOu55ix+NaK9CVGezI6sNiYYiG3E3YFaToPaAUAoBQCgFAKAUAoBQCgFAKAUAoCH+kf9HD88/cNVeadSPP2LvJPiT5e5GOGP1uD5x+41V2D+PHn7Mtsf8rU5e5VxT+uT/OH3FpjPjz/OAy/5WHL3ZIfRz7M/zo/sarDK+rLmVWeb4cmQ3E+2/wA9/vGqifWfN+pfw6i5L0LTcqi9xIk3GeO7VcL5xdp8XsP/AKmrHH1dtQ5X+pUZXQ6N1f8A1b6fiI1VcW5MvRvzxHuh/wBSrbKutPw9yhzzdT8fYimYfppf5kv32qtq/ElzfqXND4UeS9ETLhH9Qm983+WKtcD8tLxKLMvnYeHqQVapkeiJn+RpMVgcKIygK6ydZI5kjawNXDw8q2GpqPAof1kMNjKrnfXs/wBou8PcLzYedZHMZUBr6SxO4I8VFZwuCqUqim2iGOzKjXouEU7u3BfctZwYjI2IkX5IF+9y2Fl5XNddanQg3WqL3+iOHD1sTUSw9J25afV77cjWYfiEdoutLRbg8yw6NYbWB8K43ml5WtaPn9vAsP2RKm3tXl9F99e1mZ/2SxEqhjiI3DAEG7lTfxAG1Qngq9ZXlUvfnb7E4ZjhqDtGk4tdyv8Ac3+b4w4TBqLjtAiRrb5QUAke4Amr/AYbblGD3Ja+B5PN8aqUJ1Vvk9PH7I5hiJQN3bn4sdz+NeqVkjwa2pvtZgSYtPlfUfwrF0b1Rn2G54P4g9VnuTeJ7LJbwHg9v4fsJrkxmH6anpvW4s8uxLw9S0tz3nY43BAIIINiCNwQeRrzZ61O5VQCgFAKAUAoBQCgFAKAUAoBQCgFAQ/0j/o4fnn7jVV5p1I8/Yu8k68+XuRjhj9bg+cfuNVdg/jx5+zLbH/Kz5e5VxT+uT/OH3FpjPjz/OAy/wCVhy92SH0c+zP86P7Gqwyvqy5lVnm+HJkMxZ78nzpPvGqefWlzfqX9PqrkvQuY/D9nI6dCLe4gMPqIqdWGxNxIUanSU1L800KZ5y2i/wCwgQe4MxH3vqrEpOVu5WJQgo3txd/QTw6RH/Ggf6XdR9Sg/Gszhs271fzYhPacu528k/clvo354j3Q/wCpVllXWn4e5SZ5up+PsRTMP00v8yX77VW1fiS5v1Lmh8KPJeiJlwj+oTe+b/LFWuB+Wl4lFmXzsPD1IKtUyPRHUuET/ukPzT95q9Jg/gQ5Hj8y+anz9jcXrqOI1WaZHFOCGBW+9169bda11acasHCW420K86E1OD1Oc5zlT4aQo4NjfQ3g46+/qPCvO4ihKjPZe7gz12ExUMRT2lv4rsZn8L8QHDNockwsdx8gn9oeXUfHnz3YPFui9mXV9Pzic+YYBYiO1Drrz7vsWOPs9Dyd0gqncToW/ab3fgOtfQMBR6OltPe/xHyXMq36rFdGurDTx4+engYHCnBcmNHbTuUiPIixeS23dvsq+dvcPGo4rHKk9mOr8kd2Dy7bim9IkzPo3wWm2mW9va7Rr++3s/VVf+4178PoWX7dQtaxD+IvR/PAwbDap0YgWFhIpJsNQ5Eb+1sB4gDeu6hmEJq09H5FfiMtlHqarzJdwnNPhCuExg2P6CQG6NtcxavAjcgHzA5CuHEqFX/tpeK48/ud+E6Sj/1VfB+xMb1wlgL0AvQHtAeXpcHtAeXoD2gPL0B7QCgFAKAUAoCH+kf9HD88/caqvNOpHn7F3knXny9yMcMfrcHzj9xqrsH8ePP2ZbY/5WfL3KuKf1yf5w+4tMZ8ef5wGX/Kw5e7JD6OfZn+dH9jVYZX1ZcyqzzfDkyF4z2pPnSfeNU9TfLx9S/p9WPJehvOMMLpkifwkijPxUBT9Wmu3HQtOMu1L89CvyyptQlHsk/P+bmgY7VwsskbninD9nLGnyYIB9GquzGw2Jxj2RXucOX1Okpyn2yfsbr0b88R7of9SurKutPw9yvzzdT8fYimYfppf5kv32qtq/ElzfqXND4UeS9ETLhH9Qm983+WKtcD8tLxKLMvnYeHqQVapkeiJJmzkYDB6SRvJyJHXpVjXbWFpWf5ZlVh4p42tddhb4MmY4tAWYiz7FmI9k9TUMBJ9Ortks0hFYaVkuHDvKuNpmGLYBmA0x7BiBy8jWcwlLp3ZvcjGVQi8Mrpb3wLvDmDGIw+KWQkldDKSSSrBXIIv9B8jUsJTVWlOMvAhjqrw9elKC7U+9aEahF9/AC/4f8AXlUsqw0a9baqaQjrLkty8X5XNX/IMfPC4XYo61aj2YJb7ve/Ba87GJnah3wsY21i7HxJknaO/wAFRdq9xgsX+opOut13Zdy+/Hs3HzzE5YsDVjhnrKy2n3tX+i3Lt38Tt+HhCKqqLKoCgdABYCqNtt3Z6GKSVkajifiSPAqjSo7B2KjRpuCBffURW/D4eVdtRdrGjEYmNBJyI9/tRw37mf6Iv+eur9sqf5Lz+xyfulLsZRmPF8WNwmLWJJEaOLXd9IsdQsV0sbEHe9IYSVGrByad2Zli4V6U9lbkRnh31/Gp2EMrJHGSzyF3Fyx2DMDqbYWCjbrXZX6Cg9uSu3uRxYd4ivHYi7JcTaZpnc+CSPL8M5lxAuHkALNd2LKiBie9Yi5PLb4aKdCFZuvNWj2G+pXqUUqEHeXaejgfMHGuTF2k5gGWZiP8Q2Hw2p+tw6dlDTkh+ixEldz1K+HeKMThMQMJmBYqSFDObsl9lOv9tD1NyOuxFYr4anVp9JR+n5uM0MVUpVOirfUR4qT8vaNb6Nbd3U2n9WJ9m9ue9HCP6K9tf5Mqcv12zfT+DptVJbHMOEMXIc3xCtI5UNi7KXYqLS7WBNharfFQisLFpdnoU+FnJ4qSb7SrOeI8VjsScLl7FUUkF1OksBszl+apflbc7dbVilh6VCn0lbf2fnEzVxFWvU6Kjp3lc3A+PjXXFjWaQb6dcqXPQMWN/iAKwsbQk7Shp4GXgq8VeNTU2XAvFzzOcNitp11aSRpL6faVhyDCx5cwD0rVjMIoLpKfVNuDxbm+jqdZE5qvLEUAoBQCgIj6RkJiiNthJv5XRrVWZov+uL7/AGZdZJJKrJd3uiHZRixDPHIQSEa5Ate1iNr++qmhUVOpGb4F5iaTq0ZU1xQzjGCaeSVQQHa4BtewUDe3urNeoqlSU1xGFpOlRjTb1SJd6O4iI5WI2ZlAPXSN/ttVplcWoSfayjzuac4x4peu4hGM9qT50n3jVNU3y8fU9DT6seS9Caca4e+Fgk+RoB9zJb7QtXGYQvRjLst5oocrqWxNSHbfyf2uRTKcP2k8SfKdL+4G5+oGquhDbqRj3lzianR0Zy7E/wA+ptuPf1v/ANKP7z115l8bwXucWT/LeL9jY+jfniPdD/qVuyrrT8Pc5c83U/H2IpmH6aX+ZL99qravxJc36lzQ+FHkvRE14Lj1YKVR+00o+lFFW+Xq+HkuZQZrLZxcZdiXqQJfPY9D4HoapD0nI2uPzNZMNBCAwaItcm1je9rb38a6qtdTowppbjjo4aUMRUqtq0rGVwOhOLWw5LIT5C1vtIrZl6brrkac2klhn3tFzjyIjFajydEI+Fwf7fTWcyi1Wv2ojk808PbsZjcP52MMsylC3aAAWI2IBG9/f4VDC4lUVKLV77jZjsG68oSUktnfc1Dd0BentHz6fCt1eq6FFYWHOb7+zlHj3o5cHQ/V4p5hUXdSXZHjLnU3r/4t2nvF2WvBHgp7EEpa58HEjTKD8HP9Jr1eQ6YXopc/qeP/AORu+MdaPL6aeZ1fIs0TFQJMh2Ybj5LDZlPuNclWk6c3BnRRqqpBTRdx+WwzgCaNJApuA6hrHlcXrEKkoaxdiU6cZ6SVzRZ9k+Aw8Ekz4aABFNu4BqbkqjzJsK6KNWvUmoKTOarSoU4OTitDnfC2Fb1LMZf2exWO/Vr6iPgLf1CrTEyXTU495V4SL6KpLhYmXoiH+6Sfz3/y4q4cz+KuX3O3K/gvn9jRcE97N5zL7Y9aIvzD9oF2/wAJaujF6YWKju09DRhNcXJy36nVqpi6OY+mRFvhjtqKzg9dI0W+sn66t8r/AL1yKfNd8PH2MXAEnPUJ53F/f6nvU5/JP8/uIw+e/Ow6xVKXRyDIWIzLHEHcLmBBHUOavayvh4L/AMlFQ+YqeJufQ3AOzxD+OqNfgFJ+1vqrnzSX9UUdGVxWzJ950Y1VFqcwx4UZ+nZ89Sa7fKMBv/8AG1/fVvG/6F38PqVE7frlb80OoVUFuKAUAoBQFrE4dZFKuAysLEHkRUZRUlZ7iUJyhJSi7NEYxHAsJN0kkQdO6w+sX+k1Xyyym3o2vMtoZ1WStKKfke4XgaFTd3kcdNlB99hf66Qyymndtvy9BUzqtJWikvP1JNBh1RQqAKqiwAFgBVhGKirLcVM5SnJyk7tkal4GhYkmSbvEnmnib/JqulllNtvaevL7FrHOq0Ulsx05/c3ePytZYDCxbSQouLX7pBB3FvCu2rRjUp9G9xX0sRKlV6WO/Xlqa3K+EooJVlV5GK3sGK23BXwUeBNc9HAQpTU02zrxGaVa1N02kk+fuyvOOF48TJ2jvIp0qtl02sCT4qetZr4KFaW020RwuZVMPT2IpNXvrf7l/IshTC69DO2vTfXp203tawHyjU8NhI0L7Lbv7GvF46eJttJK3Z3mtm4JhZmYyS3ZmY2KWuxJNu751zyy2nKTltPXl9jrhnNaMVHZjou/h4m4yXKVw0ZjRmYFi12te5AHgB0rrw9BUY7KZw4rEyxE9uSS04GFm3CkE7F+8jnmUI38yCCL+daa2BpVXtbn3G/DZnWoR2VZrsZrU4DjvvNIR5BB9dq0LK4X1k/I6nndS2kF5khyrKYsOumJbX5k7s3vJ/8Ayu6jQhSVoIrMRiateW1Ud/Q9zTKosQumVbgbgjYqeoIrNajCqrTQw+IqUJbVNkdPAyBgVlktvzCG3TwFz+FctPL4U57cZO63bvr4cO87a2bVKsOjlFWe/fquzx3PuuZmXcGwRsGYtIRuNdtN+ukDf43pSy+lB3d2+8xWzatUjsxtFd356G1zrKo8TC8Mo7rDmOakbhl8wasqVSVOSlEqKtKNSLjI5h6jmGUSM0QMsJ5lVZ4383Ubo3n9Z5VcbeHxcbS0fn/JTbGIwkv6dV+fQz/9qjWscMuv+YbfRpvWv9rV+tpyNv7q7dQwGwmYZtIplBihB2JVkjTzVTvI1vH6xWzbw+Ei9nV+f8GtwxGLa2tF+fUmWeZQmGyqeGEGyxt5szEgljbmTXBSqupiYzl2lhUpKnh3CPYYnolQjCSAgj8+/MEf8OLrWzMneqrdnuzTliapO/b7I1vGfDk8OJ9ewQJN9TqouytaxYL+0rDmPf1224XEQnT6GqQxWHqQqdNS8ShPSmQul8N+cGxtJYavcVuPdWXleuktCKzTTWGpj5Pk2JzLFDE41SkKkWVlKhgpuI0U76b82PP7JVa1PDU+jpb/AM3/AGI06NTE1OkqqyMjjvJJ4cUuOwqs26ltK6ijqNNyo3KkbH49ajg69OdLoahLGUKkKirUyzL6UJWTRHh1Ex2vqLAHqEtc+69Z/bIp3ctCLzOTjZR1L3B/DcscWJxWJBV3hmCq2zWYFmdh4EkDb39axicTGU404bk1/BPC4aUYyqT3tM1fB2ZzYbAyy4dNZXERa10lroYje+ncb238K3YqnCpWjGbtozThKk6dFygr6+RsJ/Sg7rpgw4Ep2BLmSx8kVQTWpZYk7zlp9DZLM21aMdTP4A4alErYzF6hK2rQH2a7e07DwJBIA8ATtyrXjcTDZ6GnuNuCw01Lpqm9nQarCzFAKAUAoBQCgFAKAUAoBQCgFAKA8vQHtAKAUAoBQCgFAeEUB5oFDFj0ChkEUAAoD2gKOzHQUMWK6GRQFOgUMWMTOP1eb+XL9w1spdePNEanUfIhXoc/QT/zF+4K78z68eRXZX8OXM6AEFVhaWKqAUAoBQCgFAa7iHNlwmGmxDi6woz26kDZfibD40BxbLsvz3MMM2ZJjWjJ7R4oFLoGVTyVB3bbELqvew33vQHU/Rxn0uOwEU2IQpN3kkBUrdlNtQB5ahY9NzQEnoCOZ5xzgMHKIcTiUSQ27tmYrfca9IOj42oDfYXEpIivGyujgMrKQVZSLggjmDQF2gItj/SHlsPadpiowYn7N1AdmD3II0qpJsVNyBYWoCQ5fjo541lhdXjcAqym4YeVAXyaA4nwzn75jn8jDHssMT/mIV19niEUMCAoIA2BYkg7mgO20BrM+z/D4KPtcVKsSXsC17sbXsqjdjbwAoCnh7iLDY6PtMJKsqA2NrgqedmVgCvxFAbWgNTmvEuFw0iRYiZIndXdQ9xdUBLG/IABTzNAX8kzeHFwpPh31xPq0tZlvpdkbZgD7SkUBn0BGD6Qcu9Y9W9bj7a+m3e06r209pbRe+1r86Ak9AWcXiViR5JDpRFZ2J5KqjUxPuANARl/STlY7O+Mi/O30+0QLErdzbuC4O7WoCVg0B7QEYX0gZccT6sMVGZr6bd7TqvbT2ltF77WvQEnoCiWQKCzEBQCSSbAAbkknkKAjuT8e5fipjBBio3l3AWzLrI37jMAH5H2SaAkOIiDqytuGBU+GxFjWU2ndGGrqzNTgcuwuXRSMtoYvbdnckCwtcljtWyrWnVd5s10qMKStBGPw9xxgcc7R4XELI63OmzoxA5lQ4GoeYvWo2kioBQCgFAKAUBEfSzCXyjGhb3EerborqzfUDQFn0bZpEMlw0uoaIYSHPyTEDrv05X+NAbvhTiOLMIBiMOHEZZlHaKFJK87C52vt8KA3BoDiHo+yPD49s6lxsaySGWVbvuYx+cN0J3QggWI5aR0oCT+gHEM2VKGvZJplW/ye6+3+JmoDpNAcG4Q4ew2Jn4gfERLI0cmJCFhfRqacll6NdRvzFtqAnPoKP8A3PB8+f8AzWoCfsKA476MMqgXO810wxjsH/M2RR2V2dT2e3duNtvCgOx0Bxf0pzTPnuXxRwJidERkjhkYKjuTIWuTtsI0O/yRQGy4ByjGx5xiMTNhEwsM8JDxxyxuokUx2bSpvc2bwt3j1oDq1Acj9JmVxYrPMqgnXVG6y6luRqClmsSN7XAoDqOV5bFholigRY411aUXYDUxY2+JJ+NAYHGuJeLL8ZJHs6QTspHMERtYi1AcIyXJsZiskWCDLoWSRmcYsyxrIWWcgkq1iNlMdr8t6A75wssoweGGI/TCGISbhu+EAO4JB38b0Bb4z/8AD8b/AOWxX+S9AcGjyDDjhdsV2SesGYfnSLuPz4jsG8Bp8Bt40B3/AIYcnB4YncmGAn/21oDG45xLx5djHjuHXDzlSOakRt3h7ufwoDmfBvBOW4nI4HxJSIszO2JDRxyK4lZdHaOCLbBbcvjvQHZILaVsdQsLNe+oW538b0BCPTbiGTJ8ToJGowobfJaVQw+I2+NAc4mybMMRhMuMGXQQ+r+ryxYhJotUg0Brm5HtGzkX5igPoFaAifpRyOTG5dNBEyq7GNl1kKrlHDaCTyvbbzAoDn/BuahcywcGZ5b6tjERo4JotUakBGXvRg6XBGoagSLnkPADtooBQCgFAKAUBbnjVlZXAKkEEHkQRYg+VqA43i/Q7FqdcPmbRYWRgzQe343tftAGt4FlJFhzoDqGQYXDYPDx4eBkWOMWF3Uk73LMfEkkk+ZoDP8AXo/3if1L+NAcz4j9GqTYiebCZicKuKv6xEoDrJfdrWddid7G+7NvY2oCccL5fhsBho8NA66Iwd2dSzEkszMepJJ8uXIUBtfXo/3if1L+NAQzh7hKPCtmTeto/r7SN7Kr2Woyn5Z127Ty9nz2A2XAmUR5bg0wvrCS6DIddljvrYt7OpuV+tASH16P94n9S/jQET4Z4bjwmNxuL9aR/XG1aLKvZ94tbVrOrn0FASz16P8AeJ/Uv40BEuOuF4cwMMseKGGxWHN4pkIYgEglWXULjbbfbfncggWuCuFI8FNNisRjPWsXOArytpQBBY6VUE+Kr4/srYDxAmXr0f7xP6l/GgIvnXD8eIzHB471lF9VDjs7K3aagw9vWNPPoeVAScY6P94n9S/jQFE+IhdWVnjKsCpBZbEEWIO/SgOXf7LVAbDrmjjL2k7Q4ayk8w2ntNfUA30+HK+9AdPwksESLHG0aoiqqgMtgqiwA36CgLGddniMPND2yL20Useq6tp1oU1WuL2ve1xQEMHAcf5H/Jfrqe3q7bQv73tbdn2nw9qgJrlTRwwxRdqjdmiJquovpULe1za9qAvYmeGRGR2jZHDKwLLYqwsQd+lAcrj9E0QYRHMnbACTtfVTbc9C+u3+LTf470B1hcZEAAHjAH8S/jQGDnuGw2Lglw8zoY5VKtZ1BHiCD4EEAj3UBAMs9GwDwDF5mcThcKwaHDkKgBB7oZtZuBytbcdBtQHTRjo/3if1L+NAaTjPJ8PmWFfDSzKgbSyurKSjKbggE7+II6E8udARzIuCymLhxWOzL1xsMpSBSqRBLgrdrMdRsffcC5NAdDilVhdSCPIg/ZQFygFAKAUAoBQHlALUAtQA0BahxKsWCkEodLDodIax+DA/GsKSd7cCUoSik2t+70LtZIigLOKxSxgFzYFkUc/aZgqjbqSKw5JbyUYOTsi9WSIoBQFmTForIrOoZ7hASAWIFzpHjYUM2ZeoYFAY2YY6OBC8rBVFhc9TsAANyT0FAU5bmcWIUtC4YA6TzBVrA6WU7qdxsaNWBdbFIJBGXXtCpYLcaioNiQOlzS3EF6gBoDGbHxiQxmRe0CdoVuNWi9tVul/Gs7MrXsR243tcxMBxBh5tGiQfnGZUDXQuVAY6AwBYWYG423FTlRnHeiEa0JbmbStZtNXmfEOGw76J5ljYqGs1/ZJIvy8j9FbadCpUV4q5qnXpwdpOxk/lOG0Z7VLSkCM6haQnkE61Ho53as9N5LpI6O+/cZYqBMUAoBQCgFAe0AoBQCgFAKAUAoBQCgMXM8asMTyNyUXt1PIKPMkgfGoVKipxcmbaNJ1aiguP55EZyjtMPKhljde3usjMUIM5LOhWzG17lBe37FcFDbpTTkmtrfz3r7fQs8T0dem1CSez1Uk+rufDk/qeJm0nYtP6wGk0ynsNKWjKmx7o794xud97HlepqrLYc9rXs7PfTiQlh4dIqWxZXX9Wuvtrw9yvGY94ox2eKExd4VL/AJkdkHDG4PsjVay6r2PWpubUdJ3vx00/O81wpRnL+qns2T011t56cbFmTFyNEVldXCYrBAHXGzgmVCUk7PYEbW2GxHSjctmzd9V2X38bGVCKneKteMuDS3Pdc8lzjEGR2V1XRN2YjaSBEI16QrBu/rYbg38Rtap7cm278d2n+yHQ09lK3C97P/VjNlx049dlDlhh2lVIgq2J7JGuxA1G1ybDz5+E7y1fYatiH9Ebb978S3hMTJ2kEYxva9skrGyx3U9mdLLYbKDyBvuOZ3qSe7UxKKs3s2sY+ShkTB97VqbFEalS6WR9lNrjcX+PSkdyMT1b8BgMzxCx4eRpTMZ8JLNoKoBrSON106RffVY87+VSRGUY3atuZVgcxk14K2ME3rDEugWMbdjI/d0i6qGAFjve2/MGRFrfobjicRFIxLIYSZU7KQD2JQGKkkiwBGob7G9vGsogjRvnstuyMsa2xIhfFRqNNjCZAbNdVckLHvcAn4VLZW8iy5Ljmik1JIMUyYbGMH0xlmZJVAW6D9m+kgWvblepKN12akW7GFh86xIVm7dXD4eeXeTDsVKpdZIVjF9OrukNfmN9jWzYi3u495DafaVY+acxSI+IZhLgHnPcjGkrbUq2X2WUlTe53uCKzFRumludiEnKzV+Begie/Z9qb/k9GEmiLWLyMbX08tNlt5X570032/u3GGna1+G8s5Y7xQ5cQxmLRzOqssdwBhNSxowW4Fxz5m+5NTmlKU1u/wBkIXjGDvf/AEbThPGGXRI2NEzSxlzCBGAhut9IHfULfSdRO58KhiIKN0oWs9+v53k6E3Kzc73W787D3EY+KHMZTNJHGpwkG8jKoP56brRQlKgtlN/1P0QcoxrPafD3Zp8tcB4mhUDDy49jCCg3T1ZtTRhhdVZ1JFrePWt9Rf0tS6yjr9ePgaoPVOO5y0+n3KY8+nSOUPiQXJg/ODsZIIo5ZWQzRlLGwAtpfla9zvWXQg5K0dNdNU20tz/giq01F3lrprvWr3q3uZ2Ix7q0UC466SPIGxBEJZCqIywAgaAzai1yOQtWuNNNObp6rhr369psc2mo7e/jp9OwtJns8cJxBk7eHDTSRyMiqO3hsAJRbbUjmxINjZqy6EJS2LWclddz7PFGOmnGO3vSf1Xb4FvE5jjAYIpJDG8kck7FTBGQS+0KmUaSI1Iv4nnyrMadJqUoq9nbj9dO36GHUqXSbtdX4fTXsMjD4/EznBJ26xmWPEtI8PZyBxG6BWQ7qCQd7XAuw6Wi4U4bb2b2ate6338fxE9qpJxV7Xve3dYv5hjMVHiPVVYn1hw8MtlJiiUgzowta6gWUkf8QX3FRhCnKHSPhvXa+H14mZznGfR9u5+v8EtWuM6z2gFAKAUAoBQCgFAKAokiDbMARsdwDuNwd6w0nozKk1qhJEGFmAIuDuL7jcHejSe8Jtbi2uDjDFwiBzsWCjUR0J5msbEb3tqSdSTjstu3YUx4CJVZVjQK19QCqA1/lC29NiK0sHUm2m27rvKosHGqhFRFUEEKFAAINwQALc6KKStYw5ybu3qeNgoy4kKIXGwfSNQHzrXrOyr3G1K1r6F1YgL2AFzc2Frnlc9eVZI3LUGBjT2I0Xct3VVdyLE7Dn51iyRlyb3srXDqLWVRpvbYbX526XrJi7PPV1AFlA0gqtgBpFrWXpyHLpQGowPDixyI7OX0FmHcjUl2UrrkZQC7BSRc9TQk5XRuZ4FdSrqrKeasAQfeDsaES0mAiEfZCOMR79wKoTfc921qXBVBhESwREXSCBpUDSCbkC3IX3o3cFEOXRJr0RRrr9vSijX86w73xrO0+0xZFw4ZPkr7OnkPZ+T7vKl2LI9GHW99K3tpvYez8n3eVYuxZAYZBpsq9zZdh3drd3ptttWbsWRRBgIkZnSNFd/aZVUM3ziBc1lyk1ZswoRTukJsDG51PGjMNrsqk7b8yKKckrJhwi9Wi40Km1wDpN1uAdJta46bE1hNozZFmHL4k16I417Q3fSqjWT4tYd741lzk7Xb0MKEVeyKRlUAj7IQxdl8jQuj+m1qz0k9rau79tzHRwts2Vi8uGQLoCqEtbTYabdLcrVG7ve+pLZVrW0KMZgY5RpljSRQb2dVcX62YUjKUeq7GJQjLSSuXPV1uCFW6ghTYd0G1wOg2H0UuzNkYUWWAYlsQxLMUWNQQLRqDqbT847n3Cp9I9jYXP8AORBU1t7Zsq1mwUAoBQCgFAKAUAoBQCgFAKAUAoBQCgFAKAUAoBQCgFAKAUAoBQCgFAKAUAoBQCgFAKAUAoBQCgFAKAUAoBQCgFAKAUAoBQCgFAKAUAoBQCgFAKAUAoBQCgFAKAUAoBQCgFAKAUAoBQCgFAKAUAoBQCgFAKAUAoBQCgFAKAUAoBQCgFAKAUAoBQCgFAKAUAoBQCgFAKAUAoBQCgFAKA//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1" name="Picture 2" descr="C:\Users\nagapraveen-p\AppData\Local\Microsoft\Windows\Temporary Internet Files\Content.Outlook\XLM8YBCH\logo (2).png"/>
          <p:cNvPicPr>
            <a:picLocks noChangeAspect="1" noChangeArrowheads="1"/>
          </p:cNvPicPr>
          <p:nvPr/>
        </p:nvPicPr>
        <p:blipFill>
          <a:blip r:embed="rId2"/>
          <a:srcRect/>
          <a:stretch>
            <a:fillRect/>
          </a:stretch>
        </p:blipFill>
        <p:spPr bwMode="auto">
          <a:xfrm>
            <a:off x="152400" y="0"/>
            <a:ext cx="2907916" cy="1425165"/>
          </a:xfrm>
          <a:prstGeom prst="rect">
            <a:avLst/>
          </a:prstGeom>
          <a:noFill/>
        </p:spPr>
      </p:pic>
      <p:pic>
        <p:nvPicPr>
          <p:cNvPr id="1026" name="Picture 2" descr="C:\Users\kalpana_b\Desktop\Post conference _ Eye 2015\Eye_Photos\Eye Disorder and Treatment, USA (2).jpg"/>
          <p:cNvPicPr>
            <a:picLocks noChangeAspect="1" noChangeArrowheads="1"/>
          </p:cNvPicPr>
          <p:nvPr/>
        </p:nvPicPr>
        <p:blipFill>
          <a:blip r:embed="rId3"/>
          <a:srcRect/>
          <a:stretch>
            <a:fillRect/>
          </a:stretch>
        </p:blipFill>
        <p:spPr bwMode="auto">
          <a:xfrm>
            <a:off x="685800" y="3429000"/>
            <a:ext cx="4648199" cy="2971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074" name="Picture 2" descr="C:\Users\kalpana_b\Desktop\Post conference _ Eye 2015\Speakers\77W _85H\Arpitha Parthasarathy.jpg"/>
          <p:cNvPicPr>
            <a:picLocks noChangeAspect="1" noChangeArrowheads="1"/>
          </p:cNvPicPr>
          <p:nvPr/>
        </p:nvPicPr>
        <p:blipFill>
          <a:blip r:embed="rId4" cstate="print"/>
          <a:srcRect/>
          <a:stretch>
            <a:fillRect/>
          </a:stretch>
        </p:blipFill>
        <p:spPr bwMode="auto">
          <a:xfrm>
            <a:off x="4541838" y="3398838"/>
            <a:ext cx="58737" cy="58737"/>
          </a:xfrm>
          <a:prstGeom prst="rect">
            <a:avLst/>
          </a:prstGeom>
          <a:noFill/>
        </p:spPr>
      </p:pic>
      <p:pic>
        <p:nvPicPr>
          <p:cNvPr id="3075" name="Picture 3" descr="C:\Users\kalpana_b\Desktop\Post conference _ Eye 2015\Speakers\77W _85H\Arpitha Parthasarathy - Copy.jpg"/>
          <p:cNvPicPr>
            <a:picLocks noChangeAspect="1" noChangeArrowheads="1"/>
          </p:cNvPicPr>
          <p:nvPr/>
        </p:nvPicPr>
        <p:blipFill>
          <a:blip r:embed="rId4" cstate="print"/>
          <a:srcRect/>
          <a:stretch>
            <a:fillRect/>
          </a:stretch>
        </p:blipFill>
        <p:spPr bwMode="auto">
          <a:xfrm>
            <a:off x="4541838" y="3398838"/>
            <a:ext cx="58737" cy="58737"/>
          </a:xfrm>
          <a:prstGeom prst="rect">
            <a:avLst/>
          </a:prstGeom>
          <a:noFill/>
        </p:spPr>
      </p:pic>
      <p:pic>
        <p:nvPicPr>
          <p:cNvPr id="3076" name="Picture 4" descr="C:\Users\kalpana_b\Desktop\Post conference _ Eye 2015\Speakers\77W _85H\Arpitha Parthasarathy - Copy.jpg"/>
          <p:cNvPicPr>
            <a:picLocks noChangeAspect="1" noChangeArrowheads="1"/>
          </p:cNvPicPr>
          <p:nvPr/>
        </p:nvPicPr>
        <p:blipFill>
          <a:blip r:embed="rId5"/>
          <a:srcRect/>
          <a:stretch>
            <a:fillRect/>
          </a:stretch>
        </p:blipFill>
        <p:spPr bwMode="auto">
          <a:xfrm>
            <a:off x="6324600" y="3398838"/>
            <a:ext cx="1828800" cy="239236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xmlns="" val="248298266"/>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alpel_i3_0397.tif"/>
          <p:cNvPicPr>
            <a:picLocks noGrp="1" noChangeAspect="1"/>
          </p:cNvPicPr>
          <p:nvPr>
            <p:ph idx="1"/>
          </p:nvPr>
        </p:nvPicPr>
        <p:blipFill>
          <a:blip r:embed="rId2"/>
          <a:srcRect b="33072"/>
          <a:stretch>
            <a:fillRect/>
          </a:stretch>
        </p:blipFill>
        <p:spPr>
          <a:xfrm>
            <a:off x="0" y="-308768"/>
            <a:ext cx="9199031" cy="4617532"/>
          </a:xfrm>
        </p:spPr>
      </p:pic>
      <p:sp>
        <p:nvSpPr>
          <p:cNvPr id="3" name="Slide Number Placeholder 2"/>
          <p:cNvSpPr>
            <a:spLocks noGrp="1"/>
          </p:cNvSpPr>
          <p:nvPr>
            <p:ph type="sldNum" sz="quarter" idx="12"/>
          </p:nvPr>
        </p:nvSpPr>
        <p:spPr/>
        <p:txBody>
          <a:bodyPr/>
          <a:lstStyle/>
          <a:p>
            <a:r>
              <a:rPr lang="en-US" smtClean="0"/>
              <a:t>    </a:t>
            </a:r>
            <a:fld id="{0B0228CD-7FDF-BD49-9AFD-E315DB044540}" type="slidenum">
              <a:rPr lang="en-US" smtClean="0">
                <a:solidFill>
                  <a:schemeClr val="bg1">
                    <a:lumMod val="50000"/>
                    <a:lumOff val="50000"/>
                  </a:schemeClr>
                </a:solidFill>
              </a:rPr>
              <a:pPr/>
              <a:t>10</a:t>
            </a:fld>
            <a:endParaRPr lang="en-US" dirty="0">
              <a:solidFill>
                <a:schemeClr val="bg1">
                  <a:lumMod val="50000"/>
                  <a:lumOff val="50000"/>
                </a:schemeClr>
              </a:solidFill>
            </a:endParaRPr>
          </a:p>
        </p:txBody>
      </p:sp>
      <p:sp>
        <p:nvSpPr>
          <p:cNvPr id="5" name="TextBox 4"/>
          <p:cNvSpPr txBox="1"/>
          <p:nvPr/>
        </p:nvSpPr>
        <p:spPr>
          <a:xfrm>
            <a:off x="-1" y="1427018"/>
            <a:ext cx="9144001" cy="769441"/>
          </a:xfrm>
          <a:prstGeom prst="rect">
            <a:avLst/>
          </a:prstGeom>
          <a:noFill/>
        </p:spPr>
        <p:txBody>
          <a:bodyPr wrap="square" rtlCol="0">
            <a:spAutoFit/>
          </a:bodyPr>
          <a:lstStyle/>
          <a:p>
            <a:pPr algn="ctr"/>
            <a:r>
              <a:rPr lang="en-US" sz="4400" dirty="0" smtClean="0">
                <a:solidFill>
                  <a:srgbClr val="FFFF00"/>
                </a:solidFill>
              </a:rPr>
              <a:t>COLD PLASMA SCALPEL</a:t>
            </a:r>
            <a:endParaRPr lang="en-IN" sz="4400" dirty="0">
              <a:solidFill>
                <a:srgbClr val="FFFF00"/>
              </a:solidFill>
            </a:endParaRPr>
          </a:p>
        </p:txBody>
      </p:sp>
      <p:sp>
        <p:nvSpPr>
          <p:cNvPr id="6" name="TextBox 5"/>
          <p:cNvSpPr txBox="1"/>
          <p:nvPr/>
        </p:nvSpPr>
        <p:spPr>
          <a:xfrm>
            <a:off x="-1" y="4802970"/>
            <a:ext cx="9144001" cy="369332"/>
          </a:xfrm>
          <a:prstGeom prst="rect">
            <a:avLst/>
          </a:prstGeom>
          <a:noFill/>
        </p:spPr>
        <p:txBody>
          <a:bodyPr wrap="square" rtlCol="0">
            <a:spAutoFit/>
          </a:bodyPr>
          <a:lstStyle/>
          <a:p>
            <a:r>
              <a:rPr lang="en-US" dirty="0" smtClean="0"/>
              <a:t>Technology and Device used on Colon Cancer patient (4</a:t>
            </a:r>
            <a:r>
              <a:rPr lang="en-US" baseline="30000" dirty="0" smtClean="0"/>
              <a:t>th</a:t>
            </a:r>
            <a:r>
              <a:rPr lang="en-US" dirty="0" smtClean="0"/>
              <a:t> stage) for the first time in the world</a:t>
            </a:r>
            <a:endParaRPr lang="en-IN" dirty="0"/>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90799" y="945090"/>
            <a:ext cx="6553201" cy="2132892"/>
          </a:xfrm>
        </p:spPr>
        <p:txBody>
          <a:bodyPr/>
          <a:lstStyle/>
          <a:p>
            <a:endParaRPr lang="en-US" dirty="0" smtClean="0"/>
          </a:p>
          <a:p>
            <a:r>
              <a:rPr lang="en-US" sz="2000" dirty="0" smtClean="0"/>
              <a:t>Application of CAP on Tumor Stem cells</a:t>
            </a:r>
          </a:p>
          <a:p>
            <a:r>
              <a:rPr lang="en-US" sz="2000" dirty="0" smtClean="0"/>
              <a:t>Primary Colon Cancer Cell Model- LT-97 </a:t>
            </a:r>
            <a:r>
              <a:rPr lang="en-US" sz="1200" dirty="0" smtClean="0"/>
              <a:t>(Gift of Dr. </a:t>
            </a:r>
            <a:r>
              <a:rPr lang="en-US" sz="1200" dirty="0" err="1" smtClean="0"/>
              <a:t>Brigette</a:t>
            </a:r>
            <a:r>
              <a:rPr lang="en-US" sz="1200" dirty="0" smtClean="0"/>
              <a:t> Marian)</a:t>
            </a:r>
          </a:p>
          <a:p>
            <a:r>
              <a:rPr lang="en-US" sz="1800" dirty="0" smtClean="0"/>
              <a:t>Treated every 48 hrs- 6 treatments</a:t>
            </a:r>
          </a:p>
          <a:p>
            <a:endParaRPr lang="en-IN" dirty="0"/>
          </a:p>
        </p:txBody>
      </p:sp>
      <p:sp>
        <p:nvSpPr>
          <p:cNvPr id="3" name="Slide Number Placeholder 2"/>
          <p:cNvSpPr>
            <a:spLocks noGrp="1"/>
          </p:cNvSpPr>
          <p:nvPr>
            <p:ph type="sldNum" sz="quarter" idx="12"/>
          </p:nvPr>
        </p:nvSpPr>
        <p:spPr/>
        <p:txBody>
          <a:bodyPr/>
          <a:lstStyle/>
          <a:p>
            <a:r>
              <a:rPr lang="en-US" smtClean="0"/>
              <a:t>    </a:t>
            </a:r>
            <a:fld id="{0B0228CD-7FDF-BD49-9AFD-E315DB044540}" type="slidenum">
              <a:rPr lang="en-US" smtClean="0">
                <a:solidFill>
                  <a:schemeClr val="bg1">
                    <a:lumMod val="50000"/>
                    <a:lumOff val="50000"/>
                  </a:schemeClr>
                </a:solidFill>
              </a:rPr>
              <a:pPr/>
              <a:t>11</a:t>
            </a:fld>
            <a:endParaRPr lang="en-US" dirty="0">
              <a:solidFill>
                <a:schemeClr val="bg1">
                  <a:lumMod val="50000"/>
                  <a:lumOff val="50000"/>
                </a:schemeClr>
              </a:solidFill>
            </a:endParaRPr>
          </a:p>
        </p:txBody>
      </p:sp>
      <p:graphicFrame>
        <p:nvGraphicFramePr>
          <p:cNvPr id="5" name="Table 4"/>
          <p:cNvGraphicFramePr>
            <a:graphicFrameLocks noGrp="1"/>
          </p:cNvGraphicFramePr>
          <p:nvPr/>
        </p:nvGraphicFramePr>
        <p:xfrm>
          <a:off x="969819" y="2556134"/>
          <a:ext cx="7536871" cy="4049983"/>
        </p:xfrm>
        <a:graphic>
          <a:graphicData uri="http://schemas.openxmlformats.org/drawingml/2006/table">
            <a:tbl>
              <a:tblPr/>
              <a:tblGrid>
                <a:gridCol w="1095753"/>
                <a:gridCol w="1638864"/>
                <a:gridCol w="1305375"/>
                <a:gridCol w="1686506"/>
                <a:gridCol w="1810373"/>
              </a:tblGrid>
              <a:tr h="461412">
                <a:tc>
                  <a:txBody>
                    <a:bodyPr/>
                    <a:lstStyle/>
                    <a:p>
                      <a:pPr algn="ctr" fontAlgn="b"/>
                      <a:r>
                        <a:rPr lang="en-IN" sz="1600" b="1" i="0" u="none" strike="noStrike" dirty="0">
                          <a:solidFill>
                            <a:schemeClr val="tx1"/>
                          </a:solidFill>
                          <a:latin typeface="Calibri"/>
                        </a:rPr>
                        <a:t> </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IN" sz="1600" b="1" i="0" u="none" strike="noStrike" dirty="0">
                          <a:solidFill>
                            <a:schemeClr val="tx2"/>
                          </a:solidFill>
                          <a:latin typeface="Calibri"/>
                        </a:rPr>
                        <a:t>Plasma length 2cm </a:t>
                      </a:r>
                      <a:r>
                        <a:rPr lang="en-IN" sz="1600" b="1" i="0" u="none" strike="noStrike" dirty="0" smtClean="0">
                          <a:solidFill>
                            <a:schemeClr val="tx2"/>
                          </a:solidFill>
                          <a:latin typeface="Calibri"/>
                        </a:rPr>
                        <a:t>1st </a:t>
                      </a:r>
                      <a:r>
                        <a:rPr lang="en-IN" sz="1600" b="1" i="0" u="none" strike="noStrike" dirty="0">
                          <a:solidFill>
                            <a:schemeClr val="tx2"/>
                          </a:solidFill>
                          <a:latin typeface="Calibri"/>
                        </a:rPr>
                        <a:t>Treatment</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tc gridSpan="2">
                  <a:txBody>
                    <a:bodyPr/>
                    <a:lstStyle/>
                    <a:p>
                      <a:pPr algn="ctr" fontAlgn="b"/>
                      <a:r>
                        <a:rPr lang="en-IN" sz="1600" b="1" i="0" u="none" strike="noStrike" dirty="0">
                          <a:solidFill>
                            <a:schemeClr val="tx2"/>
                          </a:solidFill>
                          <a:latin typeface="Calibri"/>
                        </a:rPr>
                        <a:t>Plasma length 2cm 6th Treatment</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tr>
              <a:tr h="461412">
                <a:tc>
                  <a:txBody>
                    <a:bodyPr/>
                    <a:lstStyle/>
                    <a:p>
                      <a:pPr algn="ctr" fontAlgn="b"/>
                      <a:r>
                        <a:rPr lang="en-IN" sz="1600" b="1" i="0" u="none" strike="noStrike">
                          <a:solidFill>
                            <a:schemeClr val="tx1"/>
                          </a:solidFill>
                          <a:latin typeface="Calibri"/>
                        </a:rPr>
                        <a:t>Time in Sec</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 cell Death CAP</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 cell Death He</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 cell Death CAP</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 cell Death He</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4290">
                <a:tc>
                  <a:txBody>
                    <a:bodyPr/>
                    <a:lstStyle/>
                    <a:p>
                      <a:pPr algn="ctr" fontAlgn="b"/>
                      <a:r>
                        <a:rPr lang="en-IN" sz="1600" b="1" i="0" u="none" strike="noStrike">
                          <a:solidFill>
                            <a:schemeClr val="tx1"/>
                          </a:solidFill>
                          <a:latin typeface="Calibri"/>
                        </a:rPr>
                        <a:t>5</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8.15±1.65</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6.735±7.62</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 </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 </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33707">
                <a:tc>
                  <a:txBody>
                    <a:bodyPr/>
                    <a:lstStyle/>
                    <a:p>
                      <a:pPr algn="ctr" fontAlgn="b"/>
                      <a:r>
                        <a:rPr lang="en-IN" sz="1600" b="1" i="0" u="none" strike="noStrike">
                          <a:solidFill>
                            <a:schemeClr val="tx1"/>
                          </a:solidFill>
                          <a:latin typeface="Calibri"/>
                        </a:rPr>
                        <a:t>15</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15.725±1.096</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10.515±9.821</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 </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 </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4290">
                <a:tc>
                  <a:txBody>
                    <a:bodyPr/>
                    <a:lstStyle/>
                    <a:p>
                      <a:pPr algn="ctr" fontAlgn="b"/>
                      <a:r>
                        <a:rPr lang="en-IN" sz="1600" b="1" i="0" u="none" strike="noStrike">
                          <a:solidFill>
                            <a:schemeClr val="tx1"/>
                          </a:solidFill>
                          <a:latin typeface="Calibri"/>
                        </a:rPr>
                        <a:t>20</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27.27±13.41</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11.5±14.77</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 </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 </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4290">
                <a:tc>
                  <a:txBody>
                    <a:bodyPr/>
                    <a:lstStyle/>
                    <a:p>
                      <a:pPr algn="ctr" fontAlgn="b"/>
                      <a:r>
                        <a:rPr lang="en-IN" sz="1600" b="1" i="0" u="none" strike="noStrike">
                          <a:solidFill>
                            <a:schemeClr val="tx1"/>
                          </a:solidFill>
                          <a:latin typeface="Calibri"/>
                        </a:rPr>
                        <a:t>30</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dirty="0">
                          <a:solidFill>
                            <a:schemeClr val="tx1"/>
                          </a:solidFill>
                          <a:latin typeface="Calibri"/>
                        </a:rPr>
                        <a:t>35.99±4.44</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8.245±6.78</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dirty="0">
                          <a:solidFill>
                            <a:schemeClr val="tx1"/>
                          </a:solidFill>
                          <a:latin typeface="Calibri"/>
                        </a:rPr>
                        <a:t> </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 </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4290">
                <a:tc>
                  <a:txBody>
                    <a:bodyPr/>
                    <a:lstStyle/>
                    <a:p>
                      <a:pPr algn="ctr" fontAlgn="b"/>
                      <a:r>
                        <a:rPr lang="en-IN" sz="1600" b="1" i="0" u="none" strike="noStrike" dirty="0">
                          <a:solidFill>
                            <a:schemeClr val="tx1"/>
                          </a:solidFill>
                          <a:latin typeface="Calibri"/>
                        </a:rPr>
                        <a:t>60</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dirty="0">
                          <a:solidFill>
                            <a:schemeClr val="tx1"/>
                          </a:solidFill>
                          <a:latin typeface="Calibri"/>
                        </a:rPr>
                        <a:t>38.25±3.422</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9.34±11.10</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47.56±3.5</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 </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4290">
                <a:tc>
                  <a:txBody>
                    <a:bodyPr/>
                    <a:lstStyle/>
                    <a:p>
                      <a:pPr algn="ctr" fontAlgn="b"/>
                      <a:r>
                        <a:rPr lang="en-IN" sz="1600" b="1" i="0" u="none" strike="noStrike">
                          <a:solidFill>
                            <a:schemeClr val="tx1"/>
                          </a:solidFill>
                          <a:latin typeface="Calibri"/>
                        </a:rPr>
                        <a:t>120</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56.745±36.13</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8.5±5.12</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79.47±2.09</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 </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4290">
                <a:tc>
                  <a:txBody>
                    <a:bodyPr/>
                    <a:lstStyle/>
                    <a:p>
                      <a:pPr algn="ctr" fontAlgn="b"/>
                      <a:r>
                        <a:rPr lang="en-IN" sz="1600" b="1" i="0" u="none" strike="noStrike">
                          <a:solidFill>
                            <a:schemeClr val="tx1"/>
                          </a:solidFill>
                          <a:latin typeface="Calibri"/>
                        </a:rPr>
                        <a:t>180</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65.805±33.38</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12.6±9.19</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85.38±2.85</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24.67±9.55</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4290">
                <a:tc>
                  <a:txBody>
                    <a:bodyPr/>
                    <a:lstStyle/>
                    <a:p>
                      <a:pPr algn="ctr" fontAlgn="b"/>
                      <a:r>
                        <a:rPr lang="en-IN" sz="1600" b="1" i="0" u="none" strike="noStrike">
                          <a:solidFill>
                            <a:schemeClr val="tx1"/>
                          </a:solidFill>
                          <a:latin typeface="Calibri"/>
                        </a:rPr>
                        <a:t> </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 </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 </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dirty="0">
                          <a:solidFill>
                            <a:schemeClr val="tx1"/>
                          </a:solidFill>
                          <a:latin typeface="Calibri"/>
                        </a:rPr>
                        <a:t> </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600" b="1" i="0" u="none" strike="noStrike">
                          <a:solidFill>
                            <a:schemeClr val="tx1"/>
                          </a:solidFill>
                          <a:latin typeface="Calibri"/>
                        </a:rPr>
                        <a:t> </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4290">
                <a:tc>
                  <a:txBody>
                    <a:bodyPr/>
                    <a:lstStyle/>
                    <a:p>
                      <a:pPr algn="ctr" fontAlgn="b"/>
                      <a:r>
                        <a:rPr lang="en-IN" sz="1600" b="1" i="0" u="none" strike="noStrike">
                          <a:solidFill>
                            <a:schemeClr val="tx1"/>
                          </a:solidFill>
                          <a:latin typeface="Calibri"/>
                        </a:rPr>
                        <a:t>H2O2</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IN" sz="1600" b="1" i="0" u="none" strike="noStrike">
                          <a:solidFill>
                            <a:schemeClr val="tx1"/>
                          </a:solidFill>
                          <a:latin typeface="Calibri"/>
                        </a:rPr>
                        <a:t>88.83 ± 14.1</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tc gridSpan="2">
                  <a:txBody>
                    <a:bodyPr/>
                    <a:lstStyle/>
                    <a:p>
                      <a:pPr algn="ctr" fontAlgn="b"/>
                      <a:r>
                        <a:rPr lang="en-IN" sz="1600" b="1" i="0" u="none" strike="noStrike">
                          <a:solidFill>
                            <a:schemeClr val="tx1"/>
                          </a:solidFill>
                          <a:latin typeface="Calibri"/>
                        </a:rPr>
                        <a:t>97.44±2.57</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tr>
              <a:tr h="647191">
                <a:tc>
                  <a:txBody>
                    <a:bodyPr/>
                    <a:lstStyle/>
                    <a:p>
                      <a:pPr algn="ctr" fontAlgn="b"/>
                      <a:r>
                        <a:rPr lang="en-IN" sz="1600" b="1" i="0" u="none" strike="noStrike" dirty="0">
                          <a:solidFill>
                            <a:schemeClr val="tx1"/>
                          </a:solidFill>
                          <a:latin typeface="Calibri"/>
                        </a:rPr>
                        <a:t>No Treatment</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IN" sz="1600" b="1" i="0" u="none" strike="noStrike" dirty="0">
                          <a:solidFill>
                            <a:schemeClr val="tx1"/>
                          </a:solidFill>
                          <a:latin typeface="Calibri"/>
                        </a:rPr>
                        <a:t>6.4 ± 1.7</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tc gridSpan="2">
                  <a:txBody>
                    <a:bodyPr/>
                    <a:lstStyle/>
                    <a:p>
                      <a:pPr algn="ctr" fontAlgn="b"/>
                      <a:r>
                        <a:rPr lang="en-IN" sz="1600" b="1" i="0" u="none" strike="noStrike" dirty="0">
                          <a:solidFill>
                            <a:schemeClr val="tx1"/>
                          </a:solidFill>
                          <a:latin typeface="Calibri"/>
                        </a:rPr>
                        <a:t>12.38±3.54</a:t>
                      </a:r>
                    </a:p>
                  </a:txBody>
                  <a:tcPr marL="7697" marR="7697" marT="769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IN"/>
                    </a:p>
                  </a:txBody>
                  <a:tcPr/>
                </a:tc>
              </a:tr>
            </a:tbl>
          </a:graphicData>
        </a:graphic>
      </p:graphicFrame>
      <p:sp>
        <p:nvSpPr>
          <p:cNvPr id="6" name="Oval 5"/>
          <p:cNvSpPr/>
          <p:nvPr/>
        </p:nvSpPr>
        <p:spPr bwMode="auto">
          <a:xfrm>
            <a:off x="1250290" y="4641273"/>
            <a:ext cx="2681018" cy="554175"/>
          </a:xfrm>
          <a:prstGeom prst="ellipse">
            <a:avLst/>
          </a:prstGeom>
          <a:noFill/>
          <a:ln w="38100">
            <a:solidFill>
              <a:schemeClr val="tx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IN"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 name="Oval 6"/>
          <p:cNvSpPr/>
          <p:nvPr/>
        </p:nvSpPr>
        <p:spPr bwMode="auto">
          <a:xfrm>
            <a:off x="4849090" y="4939137"/>
            <a:ext cx="2024739" cy="256312"/>
          </a:xfrm>
          <a:prstGeom prst="ellipse">
            <a:avLst/>
          </a:prstGeom>
          <a:noFill/>
          <a:ln w="38100">
            <a:solidFill>
              <a:schemeClr val="tx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IN"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 name="TextBox 7"/>
          <p:cNvSpPr txBox="1"/>
          <p:nvPr/>
        </p:nvSpPr>
        <p:spPr>
          <a:xfrm>
            <a:off x="1059708" y="286389"/>
            <a:ext cx="5388398" cy="1077218"/>
          </a:xfrm>
          <a:prstGeom prst="rect">
            <a:avLst/>
          </a:prstGeom>
          <a:noFill/>
        </p:spPr>
        <p:txBody>
          <a:bodyPr wrap="none" rtlCol="0">
            <a:spAutoFit/>
          </a:bodyPr>
          <a:lstStyle/>
          <a:p>
            <a:r>
              <a:rPr lang="en-US" sz="3200" b="1" dirty="0" smtClean="0">
                <a:solidFill>
                  <a:schemeClr val="tx2"/>
                </a:solidFill>
              </a:rPr>
              <a:t>      % Cell Death/Viability- </a:t>
            </a:r>
          </a:p>
          <a:p>
            <a:pPr algn="ctr"/>
            <a:r>
              <a:rPr lang="en-US" sz="3200" b="1" dirty="0" err="1" smtClean="0">
                <a:solidFill>
                  <a:schemeClr val="tx2"/>
                </a:solidFill>
              </a:rPr>
              <a:t>Trypan</a:t>
            </a:r>
            <a:r>
              <a:rPr lang="en-US" sz="3200" b="1" dirty="0" smtClean="0">
                <a:solidFill>
                  <a:schemeClr val="tx2"/>
                </a:solidFill>
              </a:rPr>
              <a:t> Blue Dye Exclusion Test</a:t>
            </a:r>
            <a:endParaRPr lang="en-IN" sz="3200" b="1" dirty="0">
              <a:solidFill>
                <a:schemeClr val="tx2"/>
              </a:solidFill>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97893" y="5565338"/>
            <a:ext cx="4948214" cy="646331"/>
          </a:xfrm>
          <a:prstGeom prst="rect">
            <a:avLst/>
          </a:prstGeom>
          <a:noFill/>
        </p:spPr>
        <p:txBody>
          <a:bodyPr wrap="none" rtlCol="0">
            <a:spAutoFit/>
          </a:bodyPr>
          <a:lstStyle/>
          <a:p>
            <a:r>
              <a:rPr lang="en-US" b="1" dirty="0" smtClean="0">
                <a:solidFill>
                  <a:schemeClr val="tx2">
                    <a:lumMod val="75000"/>
                  </a:schemeClr>
                </a:solidFill>
              </a:rPr>
              <a:t>Human Liver No CAP</a:t>
            </a:r>
          </a:p>
          <a:p>
            <a:r>
              <a:rPr lang="en-US" b="1" dirty="0" smtClean="0">
                <a:solidFill>
                  <a:schemeClr val="tx2">
                    <a:lumMod val="75000"/>
                  </a:schemeClr>
                </a:solidFill>
              </a:rPr>
              <a:t>Images are 3D Reconstruction of </a:t>
            </a:r>
            <a:r>
              <a:rPr lang="en-US" b="1" dirty="0" err="1" smtClean="0">
                <a:solidFill>
                  <a:schemeClr val="tx2">
                    <a:lumMod val="75000"/>
                  </a:schemeClr>
                </a:solidFill>
              </a:rPr>
              <a:t>Confocal</a:t>
            </a:r>
            <a:r>
              <a:rPr lang="en-US" b="1" dirty="0" smtClean="0">
                <a:solidFill>
                  <a:schemeClr val="tx2">
                    <a:lumMod val="75000"/>
                  </a:schemeClr>
                </a:solidFill>
              </a:rPr>
              <a:t> Z--stack</a:t>
            </a:r>
            <a:endParaRPr lang="en-US" b="1" dirty="0">
              <a:solidFill>
                <a:schemeClr val="tx2">
                  <a:lumMod val="75000"/>
                </a:schemeClr>
              </a:solidFill>
            </a:endParaRPr>
          </a:p>
        </p:txBody>
      </p:sp>
      <p:sp>
        <p:nvSpPr>
          <p:cNvPr id="8" name="TextBox 7"/>
          <p:cNvSpPr txBox="1"/>
          <p:nvPr/>
        </p:nvSpPr>
        <p:spPr>
          <a:xfrm>
            <a:off x="269890" y="5920941"/>
            <a:ext cx="3230500" cy="923330"/>
          </a:xfrm>
          <a:prstGeom prst="rect">
            <a:avLst/>
          </a:prstGeom>
          <a:noFill/>
        </p:spPr>
        <p:txBody>
          <a:bodyPr wrap="none" rtlCol="0">
            <a:spAutoFit/>
          </a:bodyPr>
          <a:lstStyle/>
          <a:p>
            <a:r>
              <a:rPr lang="en-US" b="1" dirty="0" smtClean="0"/>
              <a:t>TRAIL-R1- Green</a:t>
            </a:r>
          </a:p>
          <a:p>
            <a:r>
              <a:rPr lang="en-US" b="1" dirty="0" smtClean="0"/>
              <a:t>CD44-Red</a:t>
            </a:r>
          </a:p>
          <a:p>
            <a:r>
              <a:rPr lang="en-US" b="1" dirty="0" smtClean="0"/>
              <a:t>Nuclear counterstain DAPI- blue</a:t>
            </a:r>
            <a:endParaRPr lang="en-US" b="1" dirty="0"/>
          </a:p>
        </p:txBody>
      </p:sp>
      <p:sp>
        <p:nvSpPr>
          <p:cNvPr id="9" name="TextBox 8"/>
          <p:cNvSpPr txBox="1"/>
          <p:nvPr/>
        </p:nvSpPr>
        <p:spPr>
          <a:xfrm>
            <a:off x="510415" y="696571"/>
            <a:ext cx="7925397" cy="954107"/>
          </a:xfrm>
          <a:prstGeom prst="rect">
            <a:avLst/>
          </a:prstGeom>
          <a:noFill/>
        </p:spPr>
        <p:txBody>
          <a:bodyPr wrap="square" rtlCol="0">
            <a:spAutoFit/>
          </a:bodyPr>
          <a:lstStyle/>
          <a:p>
            <a:pPr algn="ctr"/>
            <a:r>
              <a:rPr lang="en-US" sz="2800" b="1" dirty="0" err="1" smtClean="0">
                <a:solidFill>
                  <a:schemeClr val="tx2"/>
                </a:solidFill>
              </a:rPr>
              <a:t>Immunofluorescence</a:t>
            </a:r>
            <a:r>
              <a:rPr lang="en-US" sz="2800" b="1" dirty="0" smtClean="0">
                <a:solidFill>
                  <a:schemeClr val="tx2"/>
                </a:solidFill>
              </a:rPr>
              <a:t>  for CD44 and TRAIL-R1 showing Colon Cancer stem cells (arrow) in Liver </a:t>
            </a:r>
            <a:endParaRPr lang="en-US" sz="2800" b="1" dirty="0">
              <a:solidFill>
                <a:schemeClr val="tx2"/>
              </a:solidFill>
            </a:endParaRPr>
          </a:p>
        </p:txBody>
      </p:sp>
      <p:pic>
        <p:nvPicPr>
          <p:cNvPr id="10" name="Picture 9" descr="JCRI-ABTS-Logo-Final-RGB.jpg"/>
          <p:cNvPicPr>
            <a:picLocks noChangeAspect="1"/>
          </p:cNvPicPr>
          <p:nvPr/>
        </p:nvPicPr>
        <p:blipFill rotWithShape="1">
          <a:blip r:embed="rId2">
            <a:extLst>
              <a:ext uri="{28A0092B-C50C-407E-A947-70E740481C1C}">
                <a14:useLocalDpi xmlns:a14="http://schemas.microsoft.com/office/drawing/2010/main" xmlns="" val="0"/>
              </a:ext>
            </a:extLst>
          </a:blip>
          <a:srcRect l="16234" t="13940" r="6348" b="15392"/>
          <a:stretch/>
        </p:blipFill>
        <p:spPr>
          <a:xfrm>
            <a:off x="1" y="1"/>
            <a:ext cx="947874" cy="968352"/>
          </a:xfrm>
          <a:prstGeom prst="rect">
            <a:avLst/>
          </a:prstGeom>
        </p:spPr>
      </p:pic>
      <p:sp>
        <p:nvSpPr>
          <p:cNvPr id="11" name="Rectangle 10"/>
          <p:cNvSpPr/>
          <p:nvPr/>
        </p:nvSpPr>
        <p:spPr>
          <a:xfrm>
            <a:off x="4572000" y="6211669"/>
            <a:ext cx="4572000" cy="646331"/>
          </a:xfrm>
          <a:prstGeom prst="rect">
            <a:avLst/>
          </a:prstGeom>
        </p:spPr>
        <p:txBody>
          <a:bodyPr>
            <a:spAutoFit/>
          </a:bodyPr>
          <a:lstStyle/>
          <a:p>
            <a:r>
              <a:rPr lang="en-US" dirty="0" smtClean="0"/>
              <a:t>Human colon cancer in liver</a:t>
            </a:r>
          </a:p>
          <a:p>
            <a:r>
              <a:rPr lang="en-US" dirty="0" smtClean="0"/>
              <a:t>Patient- 4</a:t>
            </a:r>
            <a:r>
              <a:rPr lang="en-US" baseline="30000" dirty="0" smtClean="0"/>
              <a:t>th</a:t>
            </a:r>
            <a:r>
              <a:rPr lang="en-US" dirty="0" smtClean="0"/>
              <a:t> stage of Metastatic colon cancer</a:t>
            </a:r>
          </a:p>
        </p:txBody>
      </p:sp>
      <p:cxnSp>
        <p:nvCxnSpPr>
          <p:cNvPr id="21" name="Straight Arrow Connector 20"/>
          <p:cNvCxnSpPr/>
          <p:nvPr/>
        </p:nvCxnSpPr>
        <p:spPr>
          <a:xfrm flipV="1">
            <a:off x="2033516" y="2879678"/>
            <a:ext cx="573206" cy="559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rot="16200000" flipV="1">
            <a:off x="7152506" y="4898468"/>
            <a:ext cx="571049" cy="1364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24859" y="1593375"/>
            <a:ext cx="7846217" cy="276999"/>
          </a:xfrm>
          <a:prstGeom prst="rect">
            <a:avLst/>
          </a:prstGeom>
          <a:noFill/>
        </p:spPr>
        <p:txBody>
          <a:bodyPr wrap="square" rtlCol="0">
            <a:spAutoFit/>
          </a:bodyPr>
          <a:lstStyle/>
          <a:p>
            <a:pPr algn="ctr"/>
            <a:r>
              <a:rPr lang="en-US" sz="1200" b="1" dirty="0" smtClean="0"/>
              <a:t>Immunofluorescence  for CD44 (red) and TRAIL-R1 (green) showing Colon Cancer stem cells (arrow) in metastatic Liver </a:t>
            </a:r>
            <a:endParaRPr lang="en-US" sz="1200" b="1" dirty="0"/>
          </a:p>
        </p:txBody>
      </p:sp>
      <p:pic>
        <p:nvPicPr>
          <p:cNvPr id="17" name="Picture 16" descr="i no cap 3 (Snapshot).jpg"/>
          <p:cNvPicPr>
            <a:picLocks noChangeAspect="1"/>
          </p:cNvPicPr>
          <p:nvPr/>
        </p:nvPicPr>
        <p:blipFill rotWithShape="1">
          <a:blip r:embed="rId3">
            <a:extLst>
              <a:ext uri="{BEBA8EAE-BF5A-486C-A8C5-ECC9F3942E4B}">
                <a14:imgProps xmlns:a14="http://schemas.microsoft.com/office/drawing/2010/main" xmlns="">
                  <a14:imgLayer r:embed="">
                    <a14:imgEffect>
                      <a14:brightnessContrast bright="40000" contrast="-40000"/>
                    </a14:imgEffect>
                  </a14:imgLayer>
                </a14:imgProps>
              </a:ext>
            </a:extLst>
          </a:blip>
          <a:srcRect l="28238" t="18675" r="28733" b="16212"/>
          <a:stretch/>
        </p:blipFill>
        <p:spPr>
          <a:xfrm>
            <a:off x="324859" y="1870374"/>
            <a:ext cx="3934542" cy="3705820"/>
          </a:xfrm>
          <a:prstGeom prst="rect">
            <a:avLst/>
          </a:prstGeom>
        </p:spPr>
      </p:pic>
      <p:pic>
        <p:nvPicPr>
          <p:cNvPr id="18" name="Picture 17" descr="i no cap 4 (Snapshot).jpg"/>
          <p:cNvPicPr>
            <a:picLocks noChangeAspect="1"/>
          </p:cNvPicPr>
          <p:nvPr/>
        </p:nvPicPr>
        <p:blipFill rotWithShape="1">
          <a:blip r:embed="rId4">
            <a:extLst>
              <a:ext uri="{BEBA8EAE-BF5A-486C-A8C5-ECC9F3942E4B}">
                <a14:imgProps xmlns:a14="http://schemas.microsoft.com/office/drawing/2010/main" xmlns="">
                  <a14:imgLayer r:embed="">
                    <a14:imgEffect>
                      <a14:brightnessContrast bright="40000" contrast="-40000"/>
                    </a14:imgEffect>
                  </a14:imgLayer>
                </a14:imgProps>
              </a:ext>
            </a:extLst>
          </a:blip>
          <a:srcRect l="29405" t="17841" r="28550" b="17439"/>
          <a:stretch/>
        </p:blipFill>
        <p:spPr>
          <a:xfrm>
            <a:off x="4326566" y="1881897"/>
            <a:ext cx="3844510" cy="3683441"/>
          </a:xfrm>
          <a:prstGeom prst="rect">
            <a:avLst/>
          </a:prstGeom>
        </p:spPr>
      </p:pic>
      <p:cxnSp>
        <p:nvCxnSpPr>
          <p:cNvPr id="19" name="Straight Arrow Connector 18"/>
          <p:cNvCxnSpPr/>
          <p:nvPr/>
        </p:nvCxnSpPr>
        <p:spPr>
          <a:xfrm flipV="1">
            <a:off x="2097893" y="3035336"/>
            <a:ext cx="573206" cy="5595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6200000" flipV="1">
            <a:off x="6446909" y="4954045"/>
            <a:ext cx="571049" cy="1364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24859" y="4975643"/>
            <a:ext cx="318229" cy="369332"/>
          </a:xfrm>
          <a:prstGeom prst="rect">
            <a:avLst/>
          </a:prstGeom>
          <a:noFill/>
        </p:spPr>
        <p:txBody>
          <a:bodyPr wrap="none" rtlCol="0">
            <a:spAutoFit/>
          </a:bodyPr>
          <a:lstStyle/>
          <a:p>
            <a:r>
              <a:rPr lang="en-US" dirty="0" smtClean="0">
                <a:solidFill>
                  <a:schemeClr val="bg1"/>
                </a:solidFill>
              </a:rPr>
              <a:t>A</a:t>
            </a:r>
            <a:endParaRPr lang="en-US" dirty="0">
              <a:solidFill>
                <a:schemeClr val="bg1"/>
              </a:solidFill>
            </a:endParaRPr>
          </a:p>
        </p:txBody>
      </p:sp>
      <p:sp>
        <p:nvSpPr>
          <p:cNvPr id="26" name="TextBox 25"/>
          <p:cNvSpPr txBox="1"/>
          <p:nvPr/>
        </p:nvSpPr>
        <p:spPr>
          <a:xfrm>
            <a:off x="4326566" y="4975643"/>
            <a:ext cx="318229" cy="369332"/>
          </a:xfrm>
          <a:prstGeom prst="rect">
            <a:avLst/>
          </a:prstGeom>
          <a:noFill/>
        </p:spPr>
        <p:txBody>
          <a:bodyPr wrap="none" rtlCol="0">
            <a:spAutoFit/>
          </a:bodyPr>
          <a:lstStyle/>
          <a:p>
            <a:r>
              <a:rPr lang="en-US" dirty="0" smtClean="0">
                <a:solidFill>
                  <a:schemeClr val="bg1"/>
                </a:solidFill>
              </a:rPr>
              <a:t>B</a:t>
            </a:r>
            <a:endParaRPr lang="en-US" dirty="0">
              <a:solidFill>
                <a:schemeClr val="bg1"/>
              </a:solidFill>
            </a:endParaRPr>
          </a:p>
        </p:txBody>
      </p:sp>
      <p:sp>
        <p:nvSpPr>
          <p:cNvPr id="27" name="TextBox 26"/>
          <p:cNvSpPr txBox="1"/>
          <p:nvPr/>
        </p:nvSpPr>
        <p:spPr>
          <a:xfrm>
            <a:off x="324859" y="1870374"/>
            <a:ext cx="650539" cy="276999"/>
          </a:xfrm>
          <a:prstGeom prst="rect">
            <a:avLst/>
          </a:prstGeom>
          <a:noFill/>
        </p:spPr>
        <p:txBody>
          <a:bodyPr wrap="none" rtlCol="0">
            <a:spAutoFit/>
          </a:bodyPr>
          <a:lstStyle/>
          <a:p>
            <a:r>
              <a:rPr lang="en-US" sz="1200" dirty="0" smtClean="0">
                <a:solidFill>
                  <a:srgbClr val="FFFFFF"/>
                </a:solidFill>
              </a:rPr>
              <a:t>No CAP</a:t>
            </a:r>
            <a:endParaRPr lang="en-US" sz="1200" dirty="0">
              <a:solidFill>
                <a:srgbClr val="FFFFFF"/>
              </a:solidFill>
            </a:endParaRPr>
          </a:p>
        </p:txBody>
      </p:sp>
      <p:sp>
        <p:nvSpPr>
          <p:cNvPr id="28" name="TextBox 27"/>
          <p:cNvSpPr txBox="1"/>
          <p:nvPr/>
        </p:nvSpPr>
        <p:spPr>
          <a:xfrm>
            <a:off x="4326566" y="1892753"/>
            <a:ext cx="650539" cy="276999"/>
          </a:xfrm>
          <a:prstGeom prst="rect">
            <a:avLst/>
          </a:prstGeom>
          <a:noFill/>
        </p:spPr>
        <p:txBody>
          <a:bodyPr wrap="none" rtlCol="0">
            <a:spAutoFit/>
          </a:bodyPr>
          <a:lstStyle/>
          <a:p>
            <a:r>
              <a:rPr lang="en-US" sz="1200" dirty="0" smtClean="0">
                <a:solidFill>
                  <a:srgbClr val="FFFFFF"/>
                </a:solidFill>
              </a:rPr>
              <a:t>No CAP</a:t>
            </a:r>
            <a:endParaRPr lang="en-US" sz="1200" dirty="0">
              <a:solidFill>
                <a:srgbClr val="FFFFFF"/>
              </a:solidFill>
            </a:endParaRPr>
          </a:p>
        </p:txBody>
      </p:sp>
    </p:spTree>
    <p:extLst>
      <p:ext uri="{BB962C8B-B14F-4D97-AF65-F5344CB8AC3E}">
        <p14:creationId xmlns:p14="http://schemas.microsoft.com/office/powerpoint/2010/main" xmlns="" val="69576034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60073" y="5598924"/>
            <a:ext cx="5110030" cy="1200329"/>
          </a:xfrm>
          <a:prstGeom prst="rect">
            <a:avLst/>
          </a:prstGeom>
          <a:noFill/>
        </p:spPr>
        <p:txBody>
          <a:bodyPr wrap="none" rtlCol="0">
            <a:spAutoFit/>
          </a:bodyPr>
          <a:lstStyle/>
          <a:p>
            <a:r>
              <a:rPr lang="en-US" b="1" dirty="0" smtClean="0">
                <a:solidFill>
                  <a:schemeClr val="tx2">
                    <a:lumMod val="75000"/>
                  </a:schemeClr>
                </a:solidFill>
              </a:rPr>
              <a:t>Human Liver With  CAP</a:t>
            </a:r>
          </a:p>
          <a:p>
            <a:r>
              <a:rPr lang="en-US" b="1" dirty="0" smtClean="0">
                <a:solidFill>
                  <a:schemeClr val="tx2">
                    <a:lumMod val="75000"/>
                  </a:schemeClr>
                </a:solidFill>
              </a:rPr>
              <a:t>Images are 3D Reconstruction of Confocal Z—stack </a:t>
            </a:r>
          </a:p>
          <a:p>
            <a:r>
              <a:rPr lang="en-US" b="1" dirty="0" smtClean="0">
                <a:solidFill>
                  <a:schemeClr val="tx2">
                    <a:lumMod val="75000"/>
                  </a:schemeClr>
                </a:solidFill>
              </a:rPr>
              <a:t>Inserts showing Transmitted Light images</a:t>
            </a:r>
          </a:p>
          <a:p>
            <a:endParaRPr lang="en-US" b="1" dirty="0">
              <a:solidFill>
                <a:schemeClr val="tx2">
                  <a:lumMod val="75000"/>
                </a:schemeClr>
              </a:solidFill>
            </a:endParaRPr>
          </a:p>
        </p:txBody>
      </p:sp>
      <p:sp>
        <p:nvSpPr>
          <p:cNvPr id="5" name="TextBox 4"/>
          <p:cNvSpPr txBox="1"/>
          <p:nvPr/>
        </p:nvSpPr>
        <p:spPr>
          <a:xfrm>
            <a:off x="351778" y="839342"/>
            <a:ext cx="7925397" cy="707886"/>
          </a:xfrm>
          <a:prstGeom prst="rect">
            <a:avLst/>
          </a:prstGeom>
          <a:noFill/>
        </p:spPr>
        <p:txBody>
          <a:bodyPr wrap="square" rtlCol="0">
            <a:spAutoFit/>
          </a:bodyPr>
          <a:lstStyle/>
          <a:p>
            <a:pPr algn="ctr"/>
            <a:r>
              <a:rPr lang="en-US" sz="2000" b="1" dirty="0" err="1" smtClean="0">
                <a:solidFill>
                  <a:schemeClr val="tx2"/>
                </a:solidFill>
              </a:rPr>
              <a:t>Immunofluorescence</a:t>
            </a:r>
            <a:r>
              <a:rPr lang="en-US" sz="2000" b="1" dirty="0" smtClean="0">
                <a:solidFill>
                  <a:schemeClr val="tx2"/>
                </a:solidFill>
              </a:rPr>
              <a:t>  for CD44 and TRAIL-R1 showing Colon Cancer stem cells (arrow) in Liver </a:t>
            </a:r>
            <a:endParaRPr lang="en-US" sz="2000" b="1" dirty="0">
              <a:solidFill>
                <a:schemeClr val="tx2"/>
              </a:solidFill>
            </a:endParaRPr>
          </a:p>
        </p:txBody>
      </p:sp>
      <p:pic>
        <p:nvPicPr>
          <p:cNvPr id="6" name="Picture 5" descr="JCRI-ABTS-Logo-Final-RGB.jpg"/>
          <p:cNvPicPr>
            <a:picLocks noChangeAspect="1"/>
          </p:cNvPicPr>
          <p:nvPr/>
        </p:nvPicPr>
        <p:blipFill rotWithShape="1">
          <a:blip r:embed="rId2">
            <a:extLst>
              <a:ext uri="{28A0092B-C50C-407E-A947-70E740481C1C}">
                <a14:useLocalDpi xmlns:a14="http://schemas.microsoft.com/office/drawing/2010/main" xmlns="" val="0"/>
              </a:ext>
            </a:extLst>
          </a:blip>
          <a:srcRect l="16234" t="13940" r="6348" b="15392"/>
          <a:stretch/>
        </p:blipFill>
        <p:spPr>
          <a:xfrm>
            <a:off x="1" y="1"/>
            <a:ext cx="947874" cy="968352"/>
          </a:xfrm>
          <a:prstGeom prst="rect">
            <a:avLst/>
          </a:prstGeom>
        </p:spPr>
      </p:pic>
      <p:sp>
        <p:nvSpPr>
          <p:cNvPr id="7" name="TextBox 6"/>
          <p:cNvSpPr txBox="1"/>
          <p:nvPr/>
        </p:nvSpPr>
        <p:spPr>
          <a:xfrm>
            <a:off x="1" y="5920941"/>
            <a:ext cx="3230500" cy="923330"/>
          </a:xfrm>
          <a:prstGeom prst="rect">
            <a:avLst/>
          </a:prstGeom>
          <a:noFill/>
        </p:spPr>
        <p:txBody>
          <a:bodyPr wrap="none" rtlCol="0">
            <a:spAutoFit/>
          </a:bodyPr>
          <a:lstStyle/>
          <a:p>
            <a:r>
              <a:rPr lang="en-US" b="1" dirty="0" smtClean="0"/>
              <a:t>TRAIL-R1- Green</a:t>
            </a:r>
          </a:p>
          <a:p>
            <a:r>
              <a:rPr lang="en-US" b="1" dirty="0" smtClean="0"/>
              <a:t>CD44-Red</a:t>
            </a:r>
          </a:p>
          <a:p>
            <a:r>
              <a:rPr lang="en-US" b="1" dirty="0" smtClean="0"/>
              <a:t>Nuclear counterstain DAPI- blue</a:t>
            </a:r>
            <a:endParaRPr lang="en-US" b="1" dirty="0"/>
          </a:p>
        </p:txBody>
      </p:sp>
      <p:pic>
        <p:nvPicPr>
          <p:cNvPr id="15" name="Picture 14" descr="l cap 5 (Snapshot).jpg"/>
          <p:cNvPicPr>
            <a:picLocks noChangeAspect="1"/>
          </p:cNvPicPr>
          <p:nvPr/>
        </p:nvPicPr>
        <p:blipFill rotWithShape="1">
          <a:blip r:embed="rId3">
            <a:extLst>
              <a:ext uri="{BEBA8EAE-BF5A-486C-A8C5-ECC9F3942E4B}">
                <a14:imgProps xmlns:a14="http://schemas.microsoft.com/office/drawing/2010/main" xmlns="">
                  <a14:imgLayer r:embed="">
                    <a14:imgEffect>
                      <a14:brightnessContrast bright="40000" contrast="-40000"/>
                    </a14:imgEffect>
                  </a14:imgLayer>
                </a14:imgProps>
              </a:ext>
            </a:extLst>
          </a:blip>
          <a:srcRect l="27612" t="16195" r="28784" b="14983"/>
          <a:stretch/>
        </p:blipFill>
        <p:spPr>
          <a:xfrm>
            <a:off x="4374557" y="1650678"/>
            <a:ext cx="3987093" cy="3916908"/>
          </a:xfrm>
          <a:prstGeom prst="rect">
            <a:avLst/>
          </a:prstGeom>
        </p:spPr>
      </p:pic>
      <p:pic>
        <p:nvPicPr>
          <p:cNvPr id="16" name="Picture 15" descr="l cap 8 (Snapshot).jpg"/>
          <p:cNvPicPr>
            <a:picLocks noChangeAspect="1"/>
          </p:cNvPicPr>
          <p:nvPr/>
        </p:nvPicPr>
        <p:blipFill>
          <a:blip r:embed="rId4">
            <a:extLst>
              <a:ext uri="{BEBA8EAE-BF5A-486C-A8C5-ECC9F3942E4B}">
                <a14:imgProps xmlns:a14="http://schemas.microsoft.com/office/drawing/2010/main" xmlns="">
                  <a14:imgLayer r:embed="">
                    <a14:imgEffect>
                      <a14:brightnessContrast bright="40000" contrast="-40000"/>
                    </a14:imgEffect>
                  </a14:imgLayer>
                </a14:imgProps>
              </a:ext>
            </a:extLst>
          </a:blip>
          <a:srcRect l="27911" t="16297" r="28560" b="14330"/>
          <a:stretch>
            <a:fillRect/>
          </a:stretch>
        </p:blipFill>
        <p:spPr>
          <a:xfrm>
            <a:off x="318231" y="1650678"/>
            <a:ext cx="3980341" cy="3948246"/>
          </a:xfrm>
          <a:prstGeom prst="rect">
            <a:avLst/>
          </a:prstGeom>
        </p:spPr>
      </p:pic>
      <p:cxnSp>
        <p:nvCxnSpPr>
          <p:cNvPr id="17" name="Straight Arrow Connector 16"/>
          <p:cNvCxnSpPr/>
          <p:nvPr/>
        </p:nvCxnSpPr>
        <p:spPr>
          <a:xfrm>
            <a:off x="2259248" y="1975578"/>
            <a:ext cx="732961" cy="1637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271690" y="4159220"/>
            <a:ext cx="846161" cy="2047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030950" y="2767148"/>
            <a:ext cx="504967" cy="3275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18231" y="1359242"/>
            <a:ext cx="7846217" cy="276999"/>
          </a:xfrm>
          <a:prstGeom prst="rect">
            <a:avLst/>
          </a:prstGeom>
          <a:noFill/>
        </p:spPr>
        <p:txBody>
          <a:bodyPr wrap="square" rtlCol="0">
            <a:spAutoFit/>
          </a:bodyPr>
          <a:lstStyle/>
          <a:p>
            <a:pPr algn="ctr"/>
            <a:r>
              <a:rPr lang="en-US" sz="1200" b="1" dirty="0" smtClean="0"/>
              <a:t>Immunofluorescence  for CD44 (red) and TRAIL-R1 (green) showing Colon Cancer stem cells (arrow) in metastatic Liver </a:t>
            </a:r>
            <a:endParaRPr lang="en-US" sz="1200" b="1" dirty="0"/>
          </a:p>
        </p:txBody>
      </p:sp>
      <p:sp>
        <p:nvSpPr>
          <p:cNvPr id="21" name="TextBox 20"/>
          <p:cNvSpPr txBox="1"/>
          <p:nvPr/>
        </p:nvSpPr>
        <p:spPr>
          <a:xfrm>
            <a:off x="318230" y="1667777"/>
            <a:ext cx="774671" cy="276999"/>
          </a:xfrm>
          <a:prstGeom prst="rect">
            <a:avLst/>
          </a:prstGeom>
          <a:noFill/>
        </p:spPr>
        <p:txBody>
          <a:bodyPr wrap="none" rtlCol="0">
            <a:spAutoFit/>
          </a:bodyPr>
          <a:lstStyle/>
          <a:p>
            <a:r>
              <a:rPr lang="en-US" sz="1200" dirty="0" smtClean="0">
                <a:solidFill>
                  <a:srgbClr val="FFFFFF"/>
                </a:solidFill>
              </a:rPr>
              <a:t>With CAP</a:t>
            </a:r>
            <a:endParaRPr lang="en-US" sz="1200" dirty="0">
              <a:solidFill>
                <a:srgbClr val="FFFFFF"/>
              </a:solidFill>
            </a:endParaRPr>
          </a:p>
        </p:txBody>
      </p:sp>
      <p:sp>
        <p:nvSpPr>
          <p:cNvPr id="22" name="TextBox 21"/>
          <p:cNvSpPr txBox="1"/>
          <p:nvPr/>
        </p:nvSpPr>
        <p:spPr>
          <a:xfrm>
            <a:off x="4385412" y="1650678"/>
            <a:ext cx="774671" cy="276999"/>
          </a:xfrm>
          <a:prstGeom prst="rect">
            <a:avLst/>
          </a:prstGeom>
          <a:noFill/>
        </p:spPr>
        <p:txBody>
          <a:bodyPr wrap="none" rtlCol="0">
            <a:spAutoFit/>
          </a:bodyPr>
          <a:lstStyle/>
          <a:p>
            <a:r>
              <a:rPr lang="en-US" sz="1200" dirty="0" smtClean="0">
                <a:solidFill>
                  <a:srgbClr val="FFFFFF"/>
                </a:solidFill>
              </a:rPr>
              <a:t>With CAP</a:t>
            </a:r>
            <a:endParaRPr lang="en-US" sz="1200" dirty="0">
              <a:solidFill>
                <a:srgbClr val="FFFFFF"/>
              </a:solidFill>
            </a:endParaRPr>
          </a:p>
        </p:txBody>
      </p:sp>
      <p:sp>
        <p:nvSpPr>
          <p:cNvPr id="23" name="TextBox 22"/>
          <p:cNvSpPr txBox="1"/>
          <p:nvPr/>
        </p:nvSpPr>
        <p:spPr>
          <a:xfrm>
            <a:off x="318231" y="5229592"/>
            <a:ext cx="318229" cy="369332"/>
          </a:xfrm>
          <a:prstGeom prst="rect">
            <a:avLst/>
          </a:prstGeom>
          <a:noFill/>
        </p:spPr>
        <p:txBody>
          <a:bodyPr wrap="none" rtlCol="0">
            <a:spAutoFit/>
          </a:bodyPr>
          <a:lstStyle/>
          <a:p>
            <a:r>
              <a:rPr lang="en-US" dirty="0" smtClean="0">
                <a:solidFill>
                  <a:schemeClr val="bg1"/>
                </a:solidFill>
              </a:rPr>
              <a:t>C</a:t>
            </a:r>
            <a:endParaRPr lang="en-US" dirty="0">
              <a:solidFill>
                <a:schemeClr val="bg1"/>
              </a:solidFill>
            </a:endParaRPr>
          </a:p>
        </p:txBody>
      </p:sp>
      <p:sp>
        <p:nvSpPr>
          <p:cNvPr id="24" name="TextBox 23"/>
          <p:cNvSpPr txBox="1"/>
          <p:nvPr/>
        </p:nvSpPr>
        <p:spPr>
          <a:xfrm>
            <a:off x="8043421" y="5198254"/>
            <a:ext cx="326682" cy="369332"/>
          </a:xfrm>
          <a:prstGeom prst="rect">
            <a:avLst/>
          </a:prstGeom>
          <a:noFill/>
        </p:spPr>
        <p:txBody>
          <a:bodyPr wrap="none" rtlCol="0">
            <a:spAutoFit/>
          </a:bodyPr>
          <a:lstStyle/>
          <a:p>
            <a:r>
              <a:rPr lang="en-US" dirty="0" smtClean="0">
                <a:solidFill>
                  <a:schemeClr val="bg1"/>
                </a:solidFill>
              </a:rPr>
              <a:t>D</a:t>
            </a:r>
            <a:endParaRPr lang="en-US"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Arrow Connector 1"/>
          <p:cNvCxnSpPr/>
          <p:nvPr/>
        </p:nvCxnSpPr>
        <p:spPr>
          <a:xfrm rot="10800000" flipV="1">
            <a:off x="2071670" y="2294713"/>
            <a:ext cx="1071570" cy="6429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p:nvPr/>
        </p:nvCxnSpPr>
        <p:spPr>
          <a:xfrm>
            <a:off x="4214810" y="2223275"/>
            <a:ext cx="785818" cy="7143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285852" y="3009093"/>
            <a:ext cx="1684757" cy="369332"/>
          </a:xfrm>
          <a:prstGeom prst="rect">
            <a:avLst/>
          </a:prstGeom>
          <a:noFill/>
        </p:spPr>
        <p:txBody>
          <a:bodyPr wrap="none" rtlCol="0">
            <a:spAutoFit/>
          </a:bodyPr>
          <a:lstStyle/>
          <a:p>
            <a:r>
              <a:rPr lang="en-US" dirty="0" err="1" smtClean="0"/>
              <a:t>Explant</a:t>
            </a:r>
            <a:r>
              <a:rPr lang="en-US" dirty="0" smtClean="0"/>
              <a:t> cultures</a:t>
            </a:r>
            <a:endParaRPr lang="en-IN" dirty="0"/>
          </a:p>
        </p:txBody>
      </p:sp>
      <p:sp>
        <p:nvSpPr>
          <p:cNvPr id="5" name="TextBox 4"/>
          <p:cNvSpPr txBox="1"/>
          <p:nvPr/>
        </p:nvSpPr>
        <p:spPr>
          <a:xfrm>
            <a:off x="4286248" y="3009093"/>
            <a:ext cx="2741841" cy="369332"/>
          </a:xfrm>
          <a:prstGeom prst="rect">
            <a:avLst/>
          </a:prstGeom>
          <a:noFill/>
        </p:spPr>
        <p:txBody>
          <a:bodyPr wrap="none" rtlCol="0">
            <a:spAutoFit/>
          </a:bodyPr>
          <a:lstStyle/>
          <a:p>
            <a:r>
              <a:rPr lang="en-US" dirty="0" smtClean="0"/>
              <a:t>Isolated Single Cell cultures</a:t>
            </a:r>
            <a:endParaRPr lang="en-IN" dirty="0"/>
          </a:p>
        </p:txBody>
      </p:sp>
      <p:cxnSp>
        <p:nvCxnSpPr>
          <p:cNvPr id="6" name="Straight Arrow Connector 5"/>
          <p:cNvCxnSpPr>
            <a:stCxn id="4" idx="2"/>
          </p:cNvCxnSpPr>
          <p:nvPr/>
        </p:nvCxnSpPr>
        <p:spPr>
          <a:xfrm rot="16200000" flipH="1">
            <a:off x="1855988" y="3650667"/>
            <a:ext cx="559362" cy="148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357290" y="4366415"/>
            <a:ext cx="2842445" cy="369332"/>
          </a:xfrm>
          <a:prstGeom prst="rect">
            <a:avLst/>
          </a:prstGeom>
          <a:noFill/>
        </p:spPr>
        <p:txBody>
          <a:bodyPr wrap="none" rtlCol="0">
            <a:spAutoFit/>
          </a:bodyPr>
          <a:lstStyle/>
          <a:p>
            <a:r>
              <a:rPr lang="en-US" dirty="0" smtClean="0"/>
              <a:t>Outgrowth see after 11 days</a:t>
            </a:r>
            <a:endParaRPr lang="en-IN" dirty="0"/>
          </a:p>
        </p:txBody>
      </p:sp>
      <p:cxnSp>
        <p:nvCxnSpPr>
          <p:cNvPr id="8" name="Straight Arrow Connector 7"/>
          <p:cNvCxnSpPr/>
          <p:nvPr/>
        </p:nvCxnSpPr>
        <p:spPr>
          <a:xfrm rot="5400000">
            <a:off x="4893471" y="3687754"/>
            <a:ext cx="64294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14876" y="4437853"/>
            <a:ext cx="4282070" cy="369332"/>
          </a:xfrm>
          <a:prstGeom prst="rect">
            <a:avLst/>
          </a:prstGeom>
          <a:noFill/>
        </p:spPr>
        <p:txBody>
          <a:bodyPr wrap="none" rtlCol="0">
            <a:spAutoFit/>
          </a:bodyPr>
          <a:lstStyle/>
          <a:p>
            <a:r>
              <a:rPr lang="en-US" dirty="0" smtClean="0"/>
              <a:t>Epithelial cells and Fibroblasts within 3 days</a:t>
            </a:r>
            <a:endParaRPr lang="en-IN" dirty="0"/>
          </a:p>
        </p:txBody>
      </p:sp>
      <p:sp>
        <p:nvSpPr>
          <p:cNvPr id="10" name="TextBox 9"/>
          <p:cNvSpPr txBox="1"/>
          <p:nvPr/>
        </p:nvSpPr>
        <p:spPr>
          <a:xfrm>
            <a:off x="554626" y="944643"/>
            <a:ext cx="8215370" cy="646331"/>
          </a:xfrm>
          <a:prstGeom prst="rect">
            <a:avLst/>
          </a:prstGeom>
          <a:noFill/>
        </p:spPr>
        <p:txBody>
          <a:bodyPr wrap="square" rtlCol="0">
            <a:spAutoFit/>
          </a:bodyPr>
          <a:lstStyle/>
          <a:p>
            <a:pPr algn="ctr"/>
            <a:r>
              <a:rPr lang="en-US" sz="3600" b="1" dirty="0" smtClean="0">
                <a:solidFill>
                  <a:schemeClr val="tx2"/>
                </a:solidFill>
              </a:rPr>
              <a:t>Primary Cultures from Human sample</a:t>
            </a:r>
          </a:p>
        </p:txBody>
      </p:sp>
      <p:sp>
        <p:nvSpPr>
          <p:cNvPr id="11" name="TextBox 10"/>
          <p:cNvSpPr txBox="1"/>
          <p:nvPr/>
        </p:nvSpPr>
        <p:spPr>
          <a:xfrm>
            <a:off x="1928794" y="1723209"/>
            <a:ext cx="6586483" cy="369332"/>
          </a:xfrm>
          <a:prstGeom prst="rect">
            <a:avLst/>
          </a:prstGeom>
          <a:noFill/>
        </p:spPr>
        <p:txBody>
          <a:bodyPr wrap="none" rtlCol="0">
            <a:spAutoFit/>
          </a:bodyPr>
          <a:lstStyle/>
          <a:p>
            <a:r>
              <a:rPr lang="en-US" dirty="0" smtClean="0"/>
              <a:t>Human tumor samples minced in to 2mm bits, washed in </a:t>
            </a:r>
            <a:r>
              <a:rPr lang="en-US" dirty="0" err="1" smtClean="0"/>
              <a:t>Penstrep</a:t>
            </a:r>
            <a:endParaRPr lang="en-IN" dirty="0"/>
          </a:p>
        </p:txBody>
      </p:sp>
      <p:cxnSp>
        <p:nvCxnSpPr>
          <p:cNvPr id="13" name="Straight Arrow Connector 12"/>
          <p:cNvCxnSpPr/>
          <p:nvPr/>
        </p:nvCxnSpPr>
        <p:spPr>
          <a:xfrm rot="5400000">
            <a:off x="1750199" y="5330828"/>
            <a:ext cx="92869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2285984" y="4723605"/>
            <a:ext cx="3071834" cy="10715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5795969"/>
            <a:ext cx="9143999" cy="646331"/>
          </a:xfrm>
          <a:prstGeom prst="rect">
            <a:avLst/>
          </a:prstGeom>
          <a:noFill/>
        </p:spPr>
        <p:txBody>
          <a:bodyPr wrap="square" rtlCol="0">
            <a:spAutoFit/>
          </a:bodyPr>
          <a:lstStyle/>
          <a:p>
            <a:r>
              <a:rPr lang="en-US" b="1" dirty="0" smtClean="0"/>
              <a:t>Characterize the cellular profile. Record the number of cells generated from CAP treated </a:t>
            </a:r>
            <a:r>
              <a:rPr lang="en-US" b="1" dirty="0" err="1" smtClean="0"/>
              <a:t>vs</a:t>
            </a:r>
            <a:r>
              <a:rPr lang="en-US" b="1" dirty="0" smtClean="0"/>
              <a:t> untreated samples</a:t>
            </a:r>
          </a:p>
        </p:txBody>
      </p:sp>
      <p:pic>
        <p:nvPicPr>
          <p:cNvPr id="17" name="Picture 16" descr="JCRI-ABTS-Logo-Final-RGB.jpg"/>
          <p:cNvPicPr>
            <a:picLocks noChangeAspect="1"/>
          </p:cNvPicPr>
          <p:nvPr/>
        </p:nvPicPr>
        <p:blipFill rotWithShape="1">
          <a:blip r:embed="rId2">
            <a:extLst>
              <a:ext uri="{28A0092B-C50C-407E-A947-70E740481C1C}">
                <a14:useLocalDpi xmlns:a14="http://schemas.microsoft.com/office/drawing/2010/main" xmlns="" val="0"/>
              </a:ext>
            </a:extLst>
          </a:blip>
          <a:srcRect l="16234" t="13940" r="6348" b="15392"/>
          <a:stretch/>
        </p:blipFill>
        <p:spPr>
          <a:xfrm>
            <a:off x="1" y="0"/>
            <a:ext cx="1076050" cy="1099297"/>
          </a:xfrm>
          <a:prstGeom prst="rect">
            <a:avLst/>
          </a:prstGeom>
        </p:spPr>
      </p:pic>
    </p:spTree>
    <p:extLst>
      <p:ext uri="{BB962C8B-B14F-4D97-AF65-F5344CB8AC3E}">
        <p14:creationId xmlns:p14="http://schemas.microsoft.com/office/powerpoint/2010/main" xmlns="" val="167576265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14282" y="6396335"/>
            <a:ext cx="8715436" cy="461665"/>
          </a:xfrm>
          <a:prstGeom prst="rect">
            <a:avLst/>
          </a:prstGeom>
          <a:noFill/>
        </p:spPr>
        <p:txBody>
          <a:bodyPr wrap="square" rtlCol="0">
            <a:spAutoFit/>
          </a:bodyPr>
          <a:lstStyle/>
          <a:p>
            <a:pPr algn="ctr"/>
            <a:r>
              <a:rPr lang="en-US" sz="1200" dirty="0" smtClean="0"/>
              <a:t>20 day old cultures- Isolated cell cultures of epithelial cells showing </a:t>
            </a:r>
          </a:p>
          <a:p>
            <a:pPr algn="ctr"/>
            <a:r>
              <a:rPr lang="en-US" sz="1200" dirty="0" smtClean="0"/>
              <a:t>Cells differentiated cells going through apoptosis (arrow)</a:t>
            </a:r>
            <a:endParaRPr lang="en-IN" sz="1200" dirty="0"/>
          </a:p>
        </p:txBody>
      </p:sp>
      <p:sp>
        <p:nvSpPr>
          <p:cNvPr id="14" name="TextBox 13"/>
          <p:cNvSpPr txBox="1"/>
          <p:nvPr/>
        </p:nvSpPr>
        <p:spPr>
          <a:xfrm>
            <a:off x="943710" y="46636"/>
            <a:ext cx="8200290" cy="338554"/>
          </a:xfrm>
          <a:prstGeom prst="rect">
            <a:avLst/>
          </a:prstGeom>
          <a:noFill/>
        </p:spPr>
        <p:txBody>
          <a:bodyPr wrap="square" rtlCol="0">
            <a:spAutoFit/>
          </a:bodyPr>
          <a:lstStyle/>
          <a:p>
            <a:pPr algn="ctr"/>
            <a:r>
              <a:rPr lang="en-US" sz="1600" b="1" dirty="0" smtClean="0">
                <a:solidFill>
                  <a:srgbClr val="FFFFFF"/>
                </a:solidFill>
              </a:rPr>
              <a:t>In vitro Expansion of Human Colon Cancer cells isolated from Liver after treatment with CAP</a:t>
            </a:r>
            <a:endParaRPr lang="en-IN" sz="1600" b="1" dirty="0">
              <a:solidFill>
                <a:srgbClr val="FFFFFF"/>
              </a:solidFill>
            </a:endParaRPr>
          </a:p>
        </p:txBody>
      </p:sp>
      <p:pic>
        <p:nvPicPr>
          <p:cNvPr id="19" name="Picture 18" descr="JCRI-ABTS-Logo-Final-RGB.jpg"/>
          <p:cNvPicPr>
            <a:picLocks noChangeAspect="1"/>
          </p:cNvPicPr>
          <p:nvPr/>
        </p:nvPicPr>
        <p:blipFill rotWithShape="1">
          <a:blip r:embed="rId2">
            <a:extLst>
              <a:ext uri="{28A0092B-C50C-407E-A947-70E740481C1C}">
                <a14:useLocalDpi xmlns:a14="http://schemas.microsoft.com/office/drawing/2010/main" xmlns="" val="0"/>
              </a:ext>
            </a:extLst>
          </a:blip>
          <a:srcRect l="16234" t="13940" r="6348" b="15392"/>
          <a:stretch/>
        </p:blipFill>
        <p:spPr>
          <a:xfrm>
            <a:off x="1" y="0"/>
            <a:ext cx="943709" cy="964097"/>
          </a:xfrm>
          <a:prstGeom prst="rect">
            <a:avLst/>
          </a:prstGeom>
        </p:spPr>
      </p:pic>
      <p:pic>
        <p:nvPicPr>
          <p:cNvPr id="20" name="Picture 19" descr="17 liver cap plate 1 well1 4x.jpg"/>
          <p:cNvPicPr>
            <a:picLocks noChangeAspect="1"/>
          </p:cNvPicPr>
          <p:nvPr/>
        </p:nvPicPr>
        <p:blipFill rotWithShape="1">
          <a:blip r:embed="rId3">
            <a:extLst>
              <a:ext uri="{28A0092B-C50C-407E-A947-70E740481C1C}">
                <a14:useLocalDpi xmlns:a14="http://schemas.microsoft.com/office/drawing/2010/main" xmlns="" val="0"/>
              </a:ext>
            </a:extLst>
          </a:blip>
          <a:srcRect l="25000"/>
          <a:stretch/>
        </p:blipFill>
        <p:spPr>
          <a:xfrm>
            <a:off x="943711" y="3385302"/>
            <a:ext cx="3922733" cy="2942050"/>
          </a:xfrm>
          <a:prstGeom prst="rect">
            <a:avLst/>
          </a:prstGeom>
        </p:spPr>
      </p:pic>
      <p:pic>
        <p:nvPicPr>
          <p:cNvPr id="21" name="Picture 20" descr="20day F913C9_20150327_190808_561.jpg"/>
          <p:cNvPicPr>
            <a:picLocks noChangeAspect="1"/>
          </p:cNvPicPr>
          <p:nvPr/>
        </p:nvPicPr>
        <p:blipFill rotWithShape="1">
          <a:blip r:embed="rId4">
            <a:extLst>
              <a:ext uri="{28A0092B-C50C-407E-A947-70E740481C1C}">
                <a14:useLocalDpi xmlns:a14="http://schemas.microsoft.com/office/drawing/2010/main" xmlns="" val="0"/>
              </a:ext>
            </a:extLst>
          </a:blip>
          <a:srcRect l="25000" t="2978"/>
          <a:stretch/>
        </p:blipFill>
        <p:spPr>
          <a:xfrm>
            <a:off x="4866442" y="530855"/>
            <a:ext cx="3922733" cy="2854447"/>
          </a:xfrm>
          <a:prstGeom prst="rect">
            <a:avLst/>
          </a:prstGeom>
        </p:spPr>
      </p:pic>
      <p:pic>
        <p:nvPicPr>
          <p:cNvPr id="22" name="Picture 21" descr="27 daySnap-01.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866442" y="3366305"/>
            <a:ext cx="3922733" cy="2942050"/>
          </a:xfrm>
          <a:prstGeom prst="rect">
            <a:avLst/>
          </a:prstGeom>
        </p:spPr>
      </p:pic>
      <p:pic>
        <p:nvPicPr>
          <p:cNvPr id="23" name="Picture 22" descr="L CAP explant .jpg"/>
          <p:cNvPicPr>
            <a:picLocks noChangeAspect="1"/>
          </p:cNvPicPr>
          <p:nvPr/>
        </p:nvPicPr>
        <p:blipFill rotWithShape="1">
          <a:blip r:embed="rId6">
            <a:extLst>
              <a:ext uri="{28A0092B-C50C-407E-A947-70E740481C1C}">
                <a14:useLocalDpi xmlns:a14="http://schemas.microsoft.com/office/drawing/2010/main" xmlns="" val="0"/>
              </a:ext>
            </a:extLst>
          </a:blip>
          <a:srcRect l="22180"/>
          <a:stretch/>
        </p:blipFill>
        <p:spPr>
          <a:xfrm>
            <a:off x="943710" y="530855"/>
            <a:ext cx="3922734" cy="2835450"/>
          </a:xfrm>
          <a:prstGeom prst="rect">
            <a:avLst/>
          </a:prstGeom>
        </p:spPr>
      </p:pic>
      <p:sp>
        <p:nvSpPr>
          <p:cNvPr id="24" name="TextBox 23"/>
          <p:cNvSpPr txBox="1"/>
          <p:nvPr/>
        </p:nvSpPr>
        <p:spPr>
          <a:xfrm>
            <a:off x="943710" y="3031133"/>
            <a:ext cx="318229" cy="369332"/>
          </a:xfrm>
          <a:prstGeom prst="rect">
            <a:avLst/>
          </a:prstGeom>
          <a:noFill/>
        </p:spPr>
        <p:txBody>
          <a:bodyPr wrap="none" rtlCol="0">
            <a:spAutoFit/>
          </a:bodyPr>
          <a:lstStyle/>
          <a:p>
            <a:r>
              <a:rPr lang="en-US" dirty="0" smtClean="0"/>
              <a:t>A</a:t>
            </a:r>
            <a:endParaRPr lang="en-US" dirty="0"/>
          </a:p>
        </p:txBody>
      </p:sp>
      <p:sp>
        <p:nvSpPr>
          <p:cNvPr id="25" name="TextBox 24"/>
          <p:cNvSpPr txBox="1"/>
          <p:nvPr/>
        </p:nvSpPr>
        <p:spPr>
          <a:xfrm>
            <a:off x="4866442" y="2998867"/>
            <a:ext cx="318229" cy="369332"/>
          </a:xfrm>
          <a:prstGeom prst="rect">
            <a:avLst/>
          </a:prstGeom>
          <a:noFill/>
        </p:spPr>
        <p:txBody>
          <a:bodyPr wrap="none" rtlCol="0">
            <a:spAutoFit/>
          </a:bodyPr>
          <a:lstStyle/>
          <a:p>
            <a:r>
              <a:rPr lang="en-US" dirty="0" smtClean="0"/>
              <a:t>B</a:t>
            </a:r>
            <a:endParaRPr lang="en-US" dirty="0"/>
          </a:p>
        </p:txBody>
      </p:sp>
      <p:sp>
        <p:nvSpPr>
          <p:cNvPr id="26" name="TextBox 25"/>
          <p:cNvSpPr txBox="1"/>
          <p:nvPr/>
        </p:nvSpPr>
        <p:spPr>
          <a:xfrm>
            <a:off x="943710" y="5939023"/>
            <a:ext cx="318229" cy="369332"/>
          </a:xfrm>
          <a:prstGeom prst="rect">
            <a:avLst/>
          </a:prstGeom>
          <a:noFill/>
        </p:spPr>
        <p:txBody>
          <a:bodyPr wrap="none" rtlCol="0">
            <a:spAutoFit/>
          </a:bodyPr>
          <a:lstStyle/>
          <a:p>
            <a:r>
              <a:rPr lang="en-US" dirty="0" smtClean="0"/>
              <a:t>C</a:t>
            </a:r>
            <a:endParaRPr lang="en-US" dirty="0"/>
          </a:p>
        </p:txBody>
      </p:sp>
      <p:sp>
        <p:nvSpPr>
          <p:cNvPr id="27" name="TextBox 26"/>
          <p:cNvSpPr txBox="1"/>
          <p:nvPr/>
        </p:nvSpPr>
        <p:spPr>
          <a:xfrm>
            <a:off x="4866444" y="5939023"/>
            <a:ext cx="326682" cy="369332"/>
          </a:xfrm>
          <a:prstGeom prst="rect">
            <a:avLst/>
          </a:prstGeom>
          <a:noFill/>
        </p:spPr>
        <p:txBody>
          <a:bodyPr wrap="none" rtlCol="0">
            <a:spAutoFit/>
          </a:bodyPr>
          <a:lstStyle/>
          <a:p>
            <a:r>
              <a:rPr lang="en-US" dirty="0" smtClean="0"/>
              <a:t>D</a:t>
            </a:r>
            <a:endParaRPr lang="en-US" dirty="0"/>
          </a:p>
        </p:txBody>
      </p:sp>
      <p:sp>
        <p:nvSpPr>
          <p:cNvPr id="28" name="TextBox 27"/>
          <p:cNvSpPr txBox="1"/>
          <p:nvPr/>
        </p:nvSpPr>
        <p:spPr>
          <a:xfrm>
            <a:off x="3271133" y="3106174"/>
            <a:ext cx="1595309" cy="276999"/>
          </a:xfrm>
          <a:prstGeom prst="rect">
            <a:avLst/>
          </a:prstGeom>
          <a:noFill/>
        </p:spPr>
        <p:txBody>
          <a:bodyPr wrap="none" rtlCol="0">
            <a:spAutoFit/>
          </a:bodyPr>
          <a:lstStyle/>
          <a:p>
            <a:r>
              <a:rPr lang="en-US" sz="1200" dirty="0" smtClean="0"/>
              <a:t>17 day-Explant culture</a:t>
            </a:r>
            <a:endParaRPr lang="en-US" sz="1200" dirty="0"/>
          </a:p>
        </p:txBody>
      </p:sp>
      <p:sp>
        <p:nvSpPr>
          <p:cNvPr id="29" name="TextBox 28"/>
          <p:cNvSpPr txBox="1"/>
          <p:nvPr/>
        </p:nvSpPr>
        <p:spPr>
          <a:xfrm>
            <a:off x="6905004" y="3137912"/>
            <a:ext cx="1870599" cy="276999"/>
          </a:xfrm>
          <a:prstGeom prst="rect">
            <a:avLst/>
          </a:prstGeom>
          <a:noFill/>
        </p:spPr>
        <p:txBody>
          <a:bodyPr wrap="none" rtlCol="0">
            <a:spAutoFit/>
          </a:bodyPr>
          <a:lstStyle/>
          <a:p>
            <a:r>
              <a:rPr lang="en-US" sz="1200" dirty="0"/>
              <a:t>17 day-</a:t>
            </a:r>
            <a:r>
              <a:rPr lang="en-US" sz="1200" dirty="0" smtClean="0"/>
              <a:t>Isolated cell culture</a:t>
            </a:r>
            <a:endParaRPr lang="en-US" sz="1200" dirty="0"/>
          </a:p>
        </p:txBody>
      </p:sp>
      <p:sp>
        <p:nvSpPr>
          <p:cNvPr id="30" name="TextBox 29"/>
          <p:cNvSpPr txBox="1"/>
          <p:nvPr/>
        </p:nvSpPr>
        <p:spPr>
          <a:xfrm>
            <a:off x="6898914" y="6083830"/>
            <a:ext cx="1890261" cy="276999"/>
          </a:xfrm>
          <a:prstGeom prst="rect">
            <a:avLst/>
          </a:prstGeom>
          <a:noFill/>
        </p:spPr>
        <p:txBody>
          <a:bodyPr wrap="none" rtlCol="0">
            <a:spAutoFit/>
          </a:bodyPr>
          <a:lstStyle/>
          <a:p>
            <a:r>
              <a:rPr lang="en-US" sz="1200" dirty="0" smtClean="0"/>
              <a:t>27 Day-Isolated cell culture</a:t>
            </a:r>
            <a:endParaRPr lang="en-US" sz="1200" dirty="0"/>
          </a:p>
        </p:txBody>
      </p:sp>
      <p:sp>
        <p:nvSpPr>
          <p:cNvPr id="31" name="TextBox 30"/>
          <p:cNvSpPr txBox="1"/>
          <p:nvPr/>
        </p:nvSpPr>
        <p:spPr>
          <a:xfrm>
            <a:off x="3078035" y="6063924"/>
            <a:ext cx="1890261" cy="276999"/>
          </a:xfrm>
          <a:prstGeom prst="rect">
            <a:avLst/>
          </a:prstGeom>
          <a:noFill/>
        </p:spPr>
        <p:txBody>
          <a:bodyPr wrap="none" rtlCol="0">
            <a:spAutoFit/>
          </a:bodyPr>
          <a:lstStyle/>
          <a:p>
            <a:r>
              <a:rPr lang="en-US" sz="1200" dirty="0" smtClean="0"/>
              <a:t>20 Day-Isolated cell culture</a:t>
            </a:r>
            <a:endParaRPr lang="en-US" sz="1200" dirty="0"/>
          </a:p>
        </p:txBody>
      </p:sp>
      <p:cxnSp>
        <p:nvCxnSpPr>
          <p:cNvPr id="32" name="Straight Arrow Connector 31"/>
          <p:cNvCxnSpPr/>
          <p:nvPr/>
        </p:nvCxnSpPr>
        <p:spPr>
          <a:xfrm flipV="1">
            <a:off x="5470255" y="2808895"/>
            <a:ext cx="86840" cy="37994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a:xfrm flipV="1">
            <a:off x="7869645" y="1454554"/>
            <a:ext cx="86840" cy="37994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4" name="Straight Arrow Connector 33"/>
          <p:cNvCxnSpPr/>
          <p:nvPr/>
        </p:nvCxnSpPr>
        <p:spPr>
          <a:xfrm flipV="1">
            <a:off x="6403787" y="1074610"/>
            <a:ext cx="86840" cy="37994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flipV="1">
            <a:off x="3261138" y="5516080"/>
            <a:ext cx="0" cy="13915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6" name="Straight Arrow Connector 35"/>
          <p:cNvCxnSpPr/>
          <p:nvPr/>
        </p:nvCxnSpPr>
        <p:spPr>
          <a:xfrm flipV="1">
            <a:off x="2762238" y="5223384"/>
            <a:ext cx="0" cy="13915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7" name="Straight Arrow Connector 36"/>
          <p:cNvCxnSpPr/>
          <p:nvPr/>
        </p:nvCxnSpPr>
        <p:spPr>
          <a:xfrm flipV="1">
            <a:off x="7217913" y="4758416"/>
            <a:ext cx="98126" cy="10436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flipV="1">
            <a:off x="5106286" y="5136136"/>
            <a:ext cx="86840" cy="37994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9" name="Straight Arrow Connector 38"/>
          <p:cNvCxnSpPr/>
          <p:nvPr/>
        </p:nvCxnSpPr>
        <p:spPr>
          <a:xfrm flipH="1">
            <a:off x="5926167" y="5362537"/>
            <a:ext cx="271374" cy="37911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0" name="Straight Arrow Connector 39"/>
          <p:cNvCxnSpPr/>
          <p:nvPr/>
        </p:nvCxnSpPr>
        <p:spPr>
          <a:xfrm flipV="1">
            <a:off x="2980770" y="4114589"/>
            <a:ext cx="86840" cy="37994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1" name="Straight Arrow Connector 40"/>
          <p:cNvCxnSpPr/>
          <p:nvPr/>
        </p:nvCxnSpPr>
        <p:spPr>
          <a:xfrm>
            <a:off x="1670995" y="5177608"/>
            <a:ext cx="0" cy="4776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xmlns="" val="4028223383"/>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7387" y="6080959"/>
            <a:ext cx="7670748" cy="369332"/>
          </a:xfrm>
          <a:prstGeom prst="rect">
            <a:avLst/>
          </a:prstGeom>
          <a:noFill/>
        </p:spPr>
        <p:txBody>
          <a:bodyPr wrap="square" rtlCol="0">
            <a:spAutoFit/>
          </a:bodyPr>
          <a:lstStyle/>
          <a:p>
            <a:r>
              <a:rPr lang="en-US" dirty="0" smtClean="0"/>
              <a:t>Isolated cell cultures(20</a:t>
            </a:r>
            <a:r>
              <a:rPr lang="en-US" baseline="30000" dirty="0" smtClean="0"/>
              <a:t>th</a:t>
            </a:r>
            <a:r>
              <a:rPr lang="en-US" dirty="0" smtClean="0"/>
              <a:t> day) showing colony of proliferating epithelial cells</a:t>
            </a:r>
            <a:endParaRPr lang="en-IN" dirty="0"/>
          </a:p>
        </p:txBody>
      </p:sp>
      <p:sp>
        <p:nvSpPr>
          <p:cNvPr id="7" name="TextBox 6"/>
          <p:cNvSpPr txBox="1"/>
          <p:nvPr/>
        </p:nvSpPr>
        <p:spPr>
          <a:xfrm>
            <a:off x="1076050" y="150837"/>
            <a:ext cx="5564639" cy="707886"/>
          </a:xfrm>
          <a:prstGeom prst="rect">
            <a:avLst/>
          </a:prstGeom>
          <a:noFill/>
        </p:spPr>
        <p:txBody>
          <a:bodyPr wrap="square" rtlCol="0">
            <a:spAutoFit/>
          </a:bodyPr>
          <a:lstStyle/>
          <a:p>
            <a:pPr algn="ctr"/>
            <a:r>
              <a:rPr lang="en-US" sz="2000" b="1" dirty="0" smtClean="0">
                <a:solidFill>
                  <a:srgbClr val="FFFF00"/>
                </a:solidFill>
              </a:rPr>
              <a:t>In vitro Expansion of Human Colon Cancer cells</a:t>
            </a:r>
          </a:p>
          <a:p>
            <a:pPr algn="ctr"/>
            <a:r>
              <a:rPr lang="en-US" sz="2000" b="1" dirty="0" smtClean="0">
                <a:solidFill>
                  <a:srgbClr val="FFFF00"/>
                </a:solidFill>
              </a:rPr>
              <a:t> isolated from Liver after treatment without CAP</a:t>
            </a:r>
            <a:endParaRPr lang="en-IN" sz="2000" b="1" dirty="0">
              <a:solidFill>
                <a:srgbClr val="FFFF00"/>
              </a:solidFill>
            </a:endParaRPr>
          </a:p>
        </p:txBody>
      </p:sp>
      <p:sp>
        <p:nvSpPr>
          <p:cNvPr id="12" name="TextBox 11"/>
          <p:cNvSpPr txBox="1"/>
          <p:nvPr/>
        </p:nvSpPr>
        <p:spPr>
          <a:xfrm>
            <a:off x="500034" y="6357958"/>
            <a:ext cx="6140655" cy="369332"/>
          </a:xfrm>
          <a:prstGeom prst="rect">
            <a:avLst/>
          </a:prstGeom>
          <a:noFill/>
        </p:spPr>
        <p:txBody>
          <a:bodyPr wrap="none" rtlCol="0">
            <a:spAutoFit/>
          </a:bodyPr>
          <a:lstStyle/>
          <a:p>
            <a:r>
              <a:rPr lang="en-US" b="1" dirty="0" smtClean="0"/>
              <a:t>Note the healthy proliferating colony of epithelial cells (arrow)</a:t>
            </a:r>
            <a:endParaRPr lang="en-IN" b="1" dirty="0"/>
          </a:p>
        </p:txBody>
      </p:sp>
      <p:pic>
        <p:nvPicPr>
          <p:cNvPr id="13" name="Picture 12" descr="JCRI-ABTS-Logo-Final-RGB.jpg"/>
          <p:cNvPicPr>
            <a:picLocks noChangeAspect="1"/>
          </p:cNvPicPr>
          <p:nvPr/>
        </p:nvPicPr>
        <p:blipFill rotWithShape="1">
          <a:blip r:embed="rId2">
            <a:extLst>
              <a:ext uri="{28A0092B-C50C-407E-A947-70E740481C1C}">
                <a14:useLocalDpi xmlns:a14="http://schemas.microsoft.com/office/drawing/2010/main" xmlns="" val="0"/>
              </a:ext>
            </a:extLst>
          </a:blip>
          <a:srcRect l="16234" t="13940" r="6348" b="15392"/>
          <a:stretch/>
        </p:blipFill>
        <p:spPr>
          <a:xfrm>
            <a:off x="1" y="0"/>
            <a:ext cx="1076050" cy="1099297"/>
          </a:xfrm>
          <a:prstGeom prst="rect">
            <a:avLst/>
          </a:prstGeom>
        </p:spPr>
      </p:pic>
      <p:pic>
        <p:nvPicPr>
          <p:cNvPr id="14" name="Picture 13" descr="17 11 liver no cap F913C9_20150327_191132_574.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48306" y="1253632"/>
            <a:ext cx="3671309" cy="2065111"/>
          </a:xfrm>
          <a:prstGeom prst="rect">
            <a:avLst/>
          </a:prstGeom>
        </p:spPr>
      </p:pic>
      <p:pic>
        <p:nvPicPr>
          <p:cNvPr id="15" name="Picture 14" descr="20 Liver no cap plate 4 well 2    5.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19615" y="1253632"/>
            <a:ext cx="3671309" cy="2065111"/>
          </a:xfrm>
          <a:prstGeom prst="rect">
            <a:avLst/>
          </a:prstGeom>
        </p:spPr>
      </p:pic>
      <p:pic>
        <p:nvPicPr>
          <p:cNvPr id="16" name="Picture 15" descr="27 l no capv Snap-35.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519615" y="3318743"/>
            <a:ext cx="3671309" cy="2753482"/>
          </a:xfrm>
          <a:prstGeom prst="rect">
            <a:avLst/>
          </a:prstGeom>
        </p:spPr>
      </p:pic>
      <p:pic>
        <p:nvPicPr>
          <p:cNvPr id="17" name="Picture 16" descr="27 Liver no cap Snap-04.jp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848306" y="3318743"/>
            <a:ext cx="3671309" cy="2753482"/>
          </a:xfrm>
          <a:prstGeom prst="rect">
            <a:avLst/>
          </a:prstGeom>
        </p:spPr>
      </p:pic>
      <p:sp>
        <p:nvSpPr>
          <p:cNvPr id="18" name="TextBox 17"/>
          <p:cNvSpPr txBox="1"/>
          <p:nvPr/>
        </p:nvSpPr>
        <p:spPr>
          <a:xfrm>
            <a:off x="2681582" y="1253632"/>
            <a:ext cx="1870599" cy="276999"/>
          </a:xfrm>
          <a:prstGeom prst="rect">
            <a:avLst/>
          </a:prstGeom>
          <a:noFill/>
        </p:spPr>
        <p:txBody>
          <a:bodyPr wrap="none" rtlCol="0">
            <a:spAutoFit/>
          </a:bodyPr>
          <a:lstStyle/>
          <a:p>
            <a:r>
              <a:rPr lang="en-US" sz="1200" dirty="0"/>
              <a:t>17 day-</a:t>
            </a:r>
            <a:r>
              <a:rPr lang="en-US" sz="1200" dirty="0" smtClean="0"/>
              <a:t>Isolated cell culture</a:t>
            </a:r>
            <a:endParaRPr lang="en-US" sz="1200" dirty="0"/>
          </a:p>
        </p:txBody>
      </p:sp>
      <p:cxnSp>
        <p:nvCxnSpPr>
          <p:cNvPr id="19" name="Straight Arrow Connector 18"/>
          <p:cNvCxnSpPr/>
          <p:nvPr/>
        </p:nvCxnSpPr>
        <p:spPr>
          <a:xfrm flipV="1">
            <a:off x="7133365" y="4937862"/>
            <a:ext cx="98126" cy="10436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flipH="1" flipV="1">
            <a:off x="5288012" y="1898708"/>
            <a:ext cx="98126" cy="10436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flipV="1">
            <a:off x="2308620" y="5305117"/>
            <a:ext cx="0" cy="13915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flipV="1">
            <a:off x="2146225" y="4035381"/>
            <a:ext cx="0" cy="13915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3" name="Straight Arrow Connector 22"/>
          <p:cNvCxnSpPr/>
          <p:nvPr/>
        </p:nvCxnSpPr>
        <p:spPr>
          <a:xfrm flipH="1" flipV="1">
            <a:off x="1543467" y="2051108"/>
            <a:ext cx="98126" cy="10436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4" name="TextBox 23"/>
          <p:cNvSpPr txBox="1"/>
          <p:nvPr/>
        </p:nvSpPr>
        <p:spPr>
          <a:xfrm>
            <a:off x="6296191" y="1267532"/>
            <a:ext cx="1870599" cy="276999"/>
          </a:xfrm>
          <a:prstGeom prst="rect">
            <a:avLst/>
          </a:prstGeom>
          <a:noFill/>
        </p:spPr>
        <p:txBody>
          <a:bodyPr wrap="none" rtlCol="0">
            <a:spAutoFit/>
          </a:bodyPr>
          <a:lstStyle/>
          <a:p>
            <a:r>
              <a:rPr lang="en-US" sz="1200" dirty="0" smtClean="0"/>
              <a:t>20 </a:t>
            </a:r>
            <a:r>
              <a:rPr lang="en-US" sz="1200" dirty="0"/>
              <a:t>day-</a:t>
            </a:r>
            <a:r>
              <a:rPr lang="en-US" sz="1200" dirty="0" smtClean="0"/>
              <a:t>Isolated cell culture</a:t>
            </a:r>
            <a:endParaRPr lang="en-US" sz="1200" dirty="0"/>
          </a:p>
        </p:txBody>
      </p:sp>
      <p:sp>
        <p:nvSpPr>
          <p:cNvPr id="25" name="TextBox 24"/>
          <p:cNvSpPr txBox="1"/>
          <p:nvPr/>
        </p:nvSpPr>
        <p:spPr>
          <a:xfrm>
            <a:off x="2681582" y="3318743"/>
            <a:ext cx="1870599" cy="276999"/>
          </a:xfrm>
          <a:prstGeom prst="rect">
            <a:avLst/>
          </a:prstGeom>
          <a:noFill/>
        </p:spPr>
        <p:txBody>
          <a:bodyPr wrap="none" rtlCol="0">
            <a:spAutoFit/>
          </a:bodyPr>
          <a:lstStyle/>
          <a:p>
            <a:r>
              <a:rPr lang="en-US" sz="1200" dirty="0" smtClean="0"/>
              <a:t>27 </a:t>
            </a:r>
            <a:r>
              <a:rPr lang="en-US" sz="1200" dirty="0"/>
              <a:t>day-</a:t>
            </a:r>
            <a:r>
              <a:rPr lang="en-US" sz="1200" dirty="0" smtClean="0"/>
              <a:t>Isolated cell culture</a:t>
            </a:r>
            <a:endParaRPr lang="en-US" sz="1200" dirty="0"/>
          </a:p>
        </p:txBody>
      </p:sp>
      <p:sp>
        <p:nvSpPr>
          <p:cNvPr id="26" name="TextBox 25"/>
          <p:cNvSpPr txBox="1"/>
          <p:nvPr/>
        </p:nvSpPr>
        <p:spPr>
          <a:xfrm>
            <a:off x="6296191" y="3318743"/>
            <a:ext cx="1870599" cy="276999"/>
          </a:xfrm>
          <a:prstGeom prst="rect">
            <a:avLst/>
          </a:prstGeom>
          <a:noFill/>
        </p:spPr>
        <p:txBody>
          <a:bodyPr wrap="none" rtlCol="0">
            <a:spAutoFit/>
          </a:bodyPr>
          <a:lstStyle/>
          <a:p>
            <a:r>
              <a:rPr lang="en-US" sz="1200" dirty="0" smtClean="0"/>
              <a:t>27 </a:t>
            </a:r>
            <a:r>
              <a:rPr lang="en-US" sz="1200" dirty="0"/>
              <a:t>day-</a:t>
            </a:r>
            <a:r>
              <a:rPr lang="en-US" sz="1200" dirty="0" smtClean="0"/>
              <a:t>Isolated cell culture</a:t>
            </a:r>
            <a:endParaRPr lang="en-US" sz="1200" dirty="0"/>
          </a:p>
        </p:txBody>
      </p:sp>
      <p:sp>
        <p:nvSpPr>
          <p:cNvPr id="27" name="TextBox 26"/>
          <p:cNvSpPr txBox="1"/>
          <p:nvPr/>
        </p:nvSpPr>
        <p:spPr>
          <a:xfrm>
            <a:off x="4167700" y="1529376"/>
            <a:ext cx="318229" cy="369332"/>
          </a:xfrm>
          <a:prstGeom prst="rect">
            <a:avLst/>
          </a:prstGeom>
          <a:noFill/>
        </p:spPr>
        <p:txBody>
          <a:bodyPr wrap="none" rtlCol="0">
            <a:spAutoFit/>
          </a:bodyPr>
          <a:lstStyle/>
          <a:p>
            <a:r>
              <a:rPr lang="en-US" dirty="0" smtClean="0"/>
              <a:t>A</a:t>
            </a:r>
            <a:endParaRPr lang="en-US" dirty="0"/>
          </a:p>
        </p:txBody>
      </p:sp>
      <p:sp>
        <p:nvSpPr>
          <p:cNvPr id="28" name="TextBox 27"/>
          <p:cNvSpPr txBox="1"/>
          <p:nvPr/>
        </p:nvSpPr>
        <p:spPr>
          <a:xfrm>
            <a:off x="7872695" y="1529376"/>
            <a:ext cx="318229" cy="369332"/>
          </a:xfrm>
          <a:prstGeom prst="rect">
            <a:avLst/>
          </a:prstGeom>
          <a:noFill/>
        </p:spPr>
        <p:txBody>
          <a:bodyPr wrap="none" rtlCol="0">
            <a:spAutoFit/>
          </a:bodyPr>
          <a:lstStyle/>
          <a:p>
            <a:r>
              <a:rPr lang="en-US" dirty="0" smtClean="0"/>
              <a:t>B</a:t>
            </a:r>
            <a:endParaRPr lang="en-US" dirty="0"/>
          </a:p>
        </p:txBody>
      </p:sp>
      <p:sp>
        <p:nvSpPr>
          <p:cNvPr id="29" name="TextBox 28"/>
          <p:cNvSpPr txBox="1"/>
          <p:nvPr/>
        </p:nvSpPr>
        <p:spPr>
          <a:xfrm>
            <a:off x="4167699" y="3572511"/>
            <a:ext cx="318229" cy="369332"/>
          </a:xfrm>
          <a:prstGeom prst="rect">
            <a:avLst/>
          </a:prstGeom>
          <a:noFill/>
        </p:spPr>
        <p:txBody>
          <a:bodyPr wrap="none" rtlCol="0">
            <a:spAutoFit/>
          </a:bodyPr>
          <a:lstStyle/>
          <a:p>
            <a:r>
              <a:rPr lang="en-US" dirty="0" smtClean="0"/>
              <a:t>C</a:t>
            </a:r>
            <a:endParaRPr lang="en-US" dirty="0"/>
          </a:p>
        </p:txBody>
      </p:sp>
      <p:sp>
        <p:nvSpPr>
          <p:cNvPr id="30" name="TextBox 29"/>
          <p:cNvSpPr txBox="1"/>
          <p:nvPr/>
        </p:nvSpPr>
        <p:spPr>
          <a:xfrm>
            <a:off x="7830004" y="3508288"/>
            <a:ext cx="326682" cy="369332"/>
          </a:xfrm>
          <a:prstGeom prst="rect">
            <a:avLst/>
          </a:prstGeom>
          <a:noFill/>
        </p:spPr>
        <p:txBody>
          <a:bodyPr wrap="none" rtlCol="0">
            <a:spAutoFit/>
          </a:bodyPr>
          <a:lstStyle/>
          <a:p>
            <a:r>
              <a:rPr lang="en-US" dirty="0" smtClean="0"/>
              <a:t>D</a:t>
            </a:r>
            <a:endParaRPr lang="en-US" dirty="0"/>
          </a:p>
        </p:txBody>
      </p:sp>
    </p:spTree>
    <p:extLst>
      <p:ext uri="{BB962C8B-B14F-4D97-AF65-F5344CB8AC3E}">
        <p14:creationId xmlns:p14="http://schemas.microsoft.com/office/powerpoint/2010/main" xmlns="" val="79457649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JCRI-ABTS-Logo-Final-RGB.jpg"/>
          <p:cNvPicPr>
            <a:picLocks noChangeAspect="1"/>
          </p:cNvPicPr>
          <p:nvPr/>
        </p:nvPicPr>
        <p:blipFill rotWithShape="1">
          <a:blip r:embed="rId2">
            <a:extLst>
              <a:ext uri="{28A0092B-C50C-407E-A947-70E740481C1C}">
                <a14:useLocalDpi xmlns:a14="http://schemas.microsoft.com/office/drawing/2010/main" xmlns="" val="0"/>
              </a:ext>
            </a:extLst>
          </a:blip>
          <a:srcRect l="16234" t="13940" r="6348" b="15392"/>
          <a:stretch/>
        </p:blipFill>
        <p:spPr>
          <a:xfrm>
            <a:off x="1" y="1"/>
            <a:ext cx="947874" cy="968352"/>
          </a:xfrm>
          <a:prstGeom prst="rect">
            <a:avLst/>
          </a:prstGeom>
        </p:spPr>
      </p:pic>
      <p:grpSp>
        <p:nvGrpSpPr>
          <p:cNvPr id="2" name="Group 66"/>
          <p:cNvGrpSpPr/>
          <p:nvPr/>
        </p:nvGrpSpPr>
        <p:grpSpPr>
          <a:xfrm>
            <a:off x="947875" y="114137"/>
            <a:ext cx="7180560" cy="6596619"/>
            <a:chOff x="-137887" y="-925318"/>
            <a:chExt cx="8171548" cy="7656664"/>
          </a:xfrm>
        </p:grpSpPr>
        <p:sp>
          <p:nvSpPr>
            <p:cNvPr id="9" name="TextBox 8"/>
            <p:cNvSpPr txBox="1"/>
            <p:nvPr/>
          </p:nvSpPr>
          <p:spPr>
            <a:xfrm>
              <a:off x="-137887" y="-925318"/>
              <a:ext cx="6570731" cy="750193"/>
            </a:xfrm>
            <a:prstGeom prst="rect">
              <a:avLst/>
            </a:prstGeom>
            <a:noFill/>
          </p:spPr>
          <p:txBody>
            <a:bodyPr wrap="square" rtlCol="0">
              <a:spAutoFit/>
            </a:bodyPr>
            <a:lstStyle/>
            <a:p>
              <a:pPr algn="ctr"/>
              <a:r>
                <a:rPr lang="en-US" b="1" dirty="0" smtClean="0">
                  <a:solidFill>
                    <a:srgbClr val="FFFF00"/>
                  </a:solidFill>
                </a:rPr>
                <a:t>In vitro Expansion of Human Colon Cancer cells isolated </a:t>
              </a:r>
            </a:p>
            <a:p>
              <a:pPr algn="ctr"/>
              <a:r>
                <a:rPr lang="en-US" b="1" dirty="0" smtClean="0">
                  <a:solidFill>
                    <a:srgbClr val="FFFF00"/>
                  </a:solidFill>
                </a:rPr>
                <a:t>from </a:t>
              </a:r>
              <a:r>
                <a:rPr lang="en-US" b="1" dirty="0" err="1" smtClean="0">
                  <a:solidFill>
                    <a:srgbClr val="FFFF00"/>
                  </a:solidFill>
                </a:rPr>
                <a:t>Subphrenic</a:t>
              </a:r>
              <a:r>
                <a:rPr lang="en-US" b="1" dirty="0" smtClean="0">
                  <a:solidFill>
                    <a:srgbClr val="FFFF00"/>
                  </a:solidFill>
                </a:rPr>
                <a:t> Diaphragm after treatment with CAP</a:t>
              </a:r>
              <a:endParaRPr lang="en-IN" b="1" dirty="0">
                <a:solidFill>
                  <a:srgbClr val="FFFF00"/>
                </a:solidFill>
              </a:endParaRPr>
            </a:p>
          </p:txBody>
        </p:sp>
        <p:pic>
          <p:nvPicPr>
            <p:cNvPr id="16" name="Picture 15" descr="17 explant  Subphrenic Dia CAP  F913C9_20150327_191535_814.jpg"/>
            <p:cNvPicPr>
              <a:picLocks noChangeAspect="1"/>
            </p:cNvPicPr>
            <p:nvPr/>
          </p:nvPicPr>
          <p:blipFill rotWithShape="1">
            <a:blip r:embed="rId3">
              <a:extLst>
                <a:ext uri="{28A0092B-C50C-407E-A947-70E740481C1C}">
                  <a14:useLocalDpi xmlns:a14="http://schemas.microsoft.com/office/drawing/2010/main" xmlns="" val="0"/>
                </a:ext>
              </a:extLst>
            </a:blip>
            <a:srcRect l="1899" t="13546" r="5980"/>
            <a:stretch/>
          </p:blipFill>
          <p:spPr>
            <a:xfrm>
              <a:off x="903409" y="176152"/>
              <a:ext cx="3678251" cy="1941750"/>
            </a:xfrm>
            <a:prstGeom prst="rect">
              <a:avLst/>
            </a:prstGeom>
          </p:spPr>
        </p:pic>
        <p:pic>
          <p:nvPicPr>
            <p:cNvPr id="17" name="Picture 16" descr="17 suspension 22 Subphrenic Dia   CAP F913C9_20150327_192101_951.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581660" y="176152"/>
              <a:ext cx="3452000" cy="1941750"/>
            </a:xfrm>
            <a:prstGeom prst="rect">
              <a:avLst/>
            </a:prstGeom>
          </p:spPr>
        </p:pic>
        <p:pic>
          <p:nvPicPr>
            <p:cNvPr id="21" name="Picture 20" descr="20 Subphrenic cap explant 1b.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903409" y="2117902"/>
              <a:ext cx="3678251" cy="2069017"/>
            </a:xfrm>
            <a:prstGeom prst="rect">
              <a:avLst/>
            </a:prstGeom>
          </p:spPr>
        </p:pic>
        <p:pic>
          <p:nvPicPr>
            <p:cNvPr id="22" name="Picture 21" descr="20 Subphrenic cap well 1 plate 2c.jpg"/>
            <p:cNvPicPr>
              <a:picLocks noChangeAspect="1"/>
            </p:cNvPicPr>
            <p:nvPr/>
          </p:nvPicPr>
          <p:blipFill rotWithShape="1">
            <a:blip r:embed="rId6">
              <a:extLst>
                <a:ext uri="{28A0092B-C50C-407E-A947-70E740481C1C}">
                  <a14:useLocalDpi xmlns:a14="http://schemas.microsoft.com/office/drawing/2010/main" xmlns="" val="0"/>
                </a:ext>
              </a:extLst>
            </a:blip>
            <a:srcRect l="6151"/>
            <a:stretch/>
          </p:blipFill>
          <p:spPr>
            <a:xfrm>
              <a:off x="4581660" y="2117902"/>
              <a:ext cx="3452000" cy="2069017"/>
            </a:xfrm>
            <a:prstGeom prst="rect">
              <a:avLst/>
            </a:prstGeom>
          </p:spPr>
        </p:pic>
        <p:pic>
          <p:nvPicPr>
            <p:cNvPr id="23" name="Picture 22" descr="27 Snap-05.jpg"/>
            <p:cNvPicPr>
              <a:picLocks noChangeAspect="1"/>
            </p:cNvPicPr>
            <p:nvPr/>
          </p:nvPicPr>
          <p:blipFill rotWithShape="1">
            <a:blip r:embed="rId7">
              <a:extLst>
                <a:ext uri="{28A0092B-C50C-407E-A947-70E740481C1C}">
                  <a14:useLocalDpi xmlns:a14="http://schemas.microsoft.com/office/drawing/2010/main" xmlns="" val="0"/>
                </a:ext>
              </a:extLst>
            </a:blip>
            <a:srcRect l="6151" t="8017"/>
            <a:stretch/>
          </p:blipFill>
          <p:spPr>
            <a:xfrm>
              <a:off x="903409" y="4186919"/>
              <a:ext cx="3678251" cy="2537487"/>
            </a:xfrm>
            <a:prstGeom prst="rect">
              <a:avLst/>
            </a:prstGeom>
          </p:spPr>
        </p:pic>
        <p:pic>
          <p:nvPicPr>
            <p:cNvPr id="24" name="Picture 23" descr="27 Snap-07.jpg"/>
            <p:cNvPicPr>
              <a:picLocks noChangeAspect="1"/>
            </p:cNvPicPr>
            <p:nvPr/>
          </p:nvPicPr>
          <p:blipFill rotWithShape="1">
            <a:blip r:embed="rId8">
              <a:extLst>
                <a:ext uri="{28A0092B-C50C-407E-A947-70E740481C1C}">
                  <a14:useLocalDpi xmlns:a14="http://schemas.microsoft.com/office/drawing/2010/main" xmlns="" val="0"/>
                </a:ext>
              </a:extLst>
            </a:blip>
            <a:srcRect l="3200" t="6364"/>
            <a:stretch/>
          </p:blipFill>
          <p:spPr>
            <a:xfrm>
              <a:off x="4581660" y="4186918"/>
              <a:ext cx="3452000" cy="2537487"/>
            </a:xfrm>
            <a:prstGeom prst="rect">
              <a:avLst/>
            </a:prstGeom>
          </p:spPr>
        </p:pic>
        <p:sp>
          <p:nvSpPr>
            <p:cNvPr id="25" name="TextBox 24"/>
            <p:cNvSpPr txBox="1"/>
            <p:nvPr/>
          </p:nvSpPr>
          <p:spPr>
            <a:xfrm>
              <a:off x="903409" y="-179275"/>
              <a:ext cx="3678251" cy="338554"/>
            </a:xfrm>
            <a:prstGeom prst="rect">
              <a:avLst/>
            </a:prstGeom>
            <a:noFill/>
          </p:spPr>
          <p:txBody>
            <a:bodyPr wrap="square" rtlCol="0">
              <a:spAutoFit/>
            </a:bodyPr>
            <a:lstStyle/>
            <a:p>
              <a:pPr algn="ctr"/>
              <a:r>
                <a:rPr lang="en-US" sz="1600" dirty="0" smtClean="0"/>
                <a:t>EXPLANT CULTURES</a:t>
              </a:r>
              <a:endParaRPr lang="en-US" sz="1600" dirty="0"/>
            </a:p>
          </p:txBody>
        </p:sp>
        <p:sp>
          <p:nvSpPr>
            <p:cNvPr id="26" name="TextBox 25"/>
            <p:cNvSpPr txBox="1"/>
            <p:nvPr/>
          </p:nvSpPr>
          <p:spPr>
            <a:xfrm>
              <a:off x="4581661" y="-154816"/>
              <a:ext cx="3452000" cy="338554"/>
            </a:xfrm>
            <a:prstGeom prst="rect">
              <a:avLst/>
            </a:prstGeom>
            <a:noFill/>
          </p:spPr>
          <p:txBody>
            <a:bodyPr wrap="square" rtlCol="0">
              <a:spAutoFit/>
            </a:bodyPr>
            <a:lstStyle/>
            <a:p>
              <a:pPr algn="ctr"/>
              <a:r>
                <a:rPr lang="en-US" sz="1600" dirty="0" smtClean="0"/>
                <a:t>ISOLATED CELL CULTURES</a:t>
              </a:r>
              <a:endParaRPr lang="en-US" sz="1600" dirty="0"/>
            </a:p>
          </p:txBody>
        </p:sp>
        <p:sp>
          <p:nvSpPr>
            <p:cNvPr id="27" name="TextBox 26"/>
            <p:cNvSpPr txBox="1"/>
            <p:nvPr/>
          </p:nvSpPr>
          <p:spPr>
            <a:xfrm>
              <a:off x="903409" y="176152"/>
              <a:ext cx="318229" cy="369332"/>
            </a:xfrm>
            <a:prstGeom prst="rect">
              <a:avLst/>
            </a:prstGeom>
            <a:noFill/>
          </p:spPr>
          <p:txBody>
            <a:bodyPr wrap="none" rtlCol="0">
              <a:spAutoFit/>
            </a:bodyPr>
            <a:lstStyle/>
            <a:p>
              <a:r>
                <a:rPr lang="en-US" dirty="0" smtClean="0">
                  <a:solidFill>
                    <a:srgbClr val="FFFFFF"/>
                  </a:solidFill>
                </a:rPr>
                <a:t>A</a:t>
              </a:r>
              <a:endParaRPr lang="en-US" dirty="0">
                <a:solidFill>
                  <a:srgbClr val="FFFFFF"/>
                </a:solidFill>
              </a:endParaRPr>
            </a:p>
          </p:txBody>
        </p:sp>
        <p:sp>
          <p:nvSpPr>
            <p:cNvPr id="28" name="TextBox 27"/>
            <p:cNvSpPr txBox="1"/>
            <p:nvPr/>
          </p:nvSpPr>
          <p:spPr>
            <a:xfrm>
              <a:off x="4581661" y="176152"/>
              <a:ext cx="318229" cy="369332"/>
            </a:xfrm>
            <a:prstGeom prst="rect">
              <a:avLst/>
            </a:prstGeom>
            <a:noFill/>
          </p:spPr>
          <p:txBody>
            <a:bodyPr wrap="none" rtlCol="0">
              <a:spAutoFit/>
            </a:bodyPr>
            <a:lstStyle/>
            <a:p>
              <a:r>
                <a:rPr lang="en-US" dirty="0" smtClean="0"/>
                <a:t>B</a:t>
              </a:r>
              <a:endParaRPr lang="en-US" dirty="0"/>
            </a:p>
          </p:txBody>
        </p:sp>
        <p:sp>
          <p:nvSpPr>
            <p:cNvPr id="29" name="TextBox 28"/>
            <p:cNvSpPr txBox="1"/>
            <p:nvPr/>
          </p:nvSpPr>
          <p:spPr>
            <a:xfrm>
              <a:off x="903409" y="2117902"/>
              <a:ext cx="318229" cy="369332"/>
            </a:xfrm>
            <a:prstGeom prst="rect">
              <a:avLst/>
            </a:prstGeom>
            <a:noFill/>
          </p:spPr>
          <p:txBody>
            <a:bodyPr wrap="none" rtlCol="0">
              <a:spAutoFit/>
            </a:bodyPr>
            <a:lstStyle/>
            <a:p>
              <a:r>
                <a:rPr lang="en-US" dirty="0" smtClean="0">
                  <a:solidFill>
                    <a:schemeClr val="bg1"/>
                  </a:solidFill>
                </a:rPr>
                <a:t>C</a:t>
              </a:r>
              <a:endParaRPr lang="en-US" dirty="0">
                <a:solidFill>
                  <a:schemeClr val="bg1"/>
                </a:solidFill>
              </a:endParaRPr>
            </a:p>
          </p:txBody>
        </p:sp>
        <p:sp>
          <p:nvSpPr>
            <p:cNvPr id="30" name="TextBox 29"/>
            <p:cNvSpPr txBox="1"/>
            <p:nvPr/>
          </p:nvSpPr>
          <p:spPr>
            <a:xfrm>
              <a:off x="4581661" y="2117902"/>
              <a:ext cx="326682" cy="369332"/>
            </a:xfrm>
            <a:prstGeom prst="rect">
              <a:avLst/>
            </a:prstGeom>
            <a:noFill/>
          </p:spPr>
          <p:txBody>
            <a:bodyPr wrap="none" rtlCol="0">
              <a:spAutoFit/>
            </a:bodyPr>
            <a:lstStyle/>
            <a:p>
              <a:r>
                <a:rPr lang="en-US" dirty="0" smtClean="0"/>
                <a:t>D</a:t>
              </a:r>
              <a:endParaRPr lang="en-US" dirty="0"/>
            </a:p>
          </p:txBody>
        </p:sp>
        <p:sp>
          <p:nvSpPr>
            <p:cNvPr id="31" name="TextBox 30"/>
            <p:cNvSpPr txBox="1"/>
            <p:nvPr/>
          </p:nvSpPr>
          <p:spPr>
            <a:xfrm>
              <a:off x="903409" y="4190355"/>
              <a:ext cx="297377" cy="369332"/>
            </a:xfrm>
            <a:prstGeom prst="rect">
              <a:avLst/>
            </a:prstGeom>
            <a:noFill/>
          </p:spPr>
          <p:txBody>
            <a:bodyPr wrap="none" rtlCol="0">
              <a:spAutoFit/>
            </a:bodyPr>
            <a:lstStyle/>
            <a:p>
              <a:r>
                <a:rPr lang="en-US" dirty="0" smtClean="0"/>
                <a:t>E</a:t>
              </a:r>
              <a:endParaRPr lang="en-US" dirty="0"/>
            </a:p>
          </p:txBody>
        </p:sp>
        <p:sp>
          <p:nvSpPr>
            <p:cNvPr id="32" name="TextBox 31"/>
            <p:cNvSpPr txBox="1"/>
            <p:nvPr/>
          </p:nvSpPr>
          <p:spPr>
            <a:xfrm>
              <a:off x="4581661" y="4186918"/>
              <a:ext cx="290727" cy="369332"/>
            </a:xfrm>
            <a:prstGeom prst="rect">
              <a:avLst/>
            </a:prstGeom>
            <a:noFill/>
          </p:spPr>
          <p:txBody>
            <a:bodyPr wrap="none" rtlCol="0">
              <a:spAutoFit/>
            </a:bodyPr>
            <a:lstStyle/>
            <a:p>
              <a:r>
                <a:rPr lang="en-US" dirty="0" smtClean="0"/>
                <a:t>F</a:t>
              </a:r>
              <a:endParaRPr lang="en-US" dirty="0"/>
            </a:p>
          </p:txBody>
        </p:sp>
        <p:cxnSp>
          <p:nvCxnSpPr>
            <p:cNvPr id="33" name="Straight Arrow Connector 32"/>
            <p:cNvCxnSpPr/>
            <p:nvPr/>
          </p:nvCxnSpPr>
          <p:spPr>
            <a:xfrm flipV="1">
              <a:off x="5820733" y="4451889"/>
              <a:ext cx="98126" cy="10436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4" name="Straight Arrow Connector 33"/>
            <p:cNvCxnSpPr/>
            <p:nvPr/>
          </p:nvCxnSpPr>
          <p:spPr>
            <a:xfrm flipV="1">
              <a:off x="4429691" y="714340"/>
              <a:ext cx="0" cy="41293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flipV="1">
              <a:off x="5245416" y="2271304"/>
              <a:ext cx="98126" cy="10436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6" name="Straight Arrow Connector 35"/>
            <p:cNvCxnSpPr/>
            <p:nvPr/>
          </p:nvCxnSpPr>
          <p:spPr>
            <a:xfrm flipH="1">
              <a:off x="3834265" y="2875425"/>
              <a:ext cx="271374" cy="37911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7" name="Straight Arrow Connector 36"/>
            <p:cNvCxnSpPr/>
            <p:nvPr/>
          </p:nvCxnSpPr>
          <p:spPr>
            <a:xfrm flipH="1">
              <a:off x="1858651" y="5322939"/>
              <a:ext cx="271374" cy="37911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a:off x="6558875" y="6297826"/>
              <a:ext cx="120264" cy="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9" name="Straight Arrow Connector 38"/>
            <p:cNvCxnSpPr/>
            <p:nvPr/>
          </p:nvCxnSpPr>
          <p:spPr>
            <a:xfrm flipV="1">
              <a:off x="5517221" y="415344"/>
              <a:ext cx="98126" cy="10436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0" name="Straight Arrow Connector 39"/>
            <p:cNvCxnSpPr/>
            <p:nvPr/>
          </p:nvCxnSpPr>
          <p:spPr>
            <a:xfrm flipV="1">
              <a:off x="7200179" y="915122"/>
              <a:ext cx="98126" cy="10436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1" name="TextBox 40"/>
            <p:cNvSpPr txBox="1"/>
            <p:nvPr/>
          </p:nvSpPr>
          <p:spPr>
            <a:xfrm>
              <a:off x="6021720" y="3928792"/>
              <a:ext cx="1870599" cy="276999"/>
            </a:xfrm>
            <a:prstGeom prst="rect">
              <a:avLst/>
            </a:prstGeom>
            <a:noFill/>
          </p:spPr>
          <p:txBody>
            <a:bodyPr wrap="none" rtlCol="0">
              <a:spAutoFit/>
            </a:bodyPr>
            <a:lstStyle/>
            <a:p>
              <a:r>
                <a:rPr lang="en-US" sz="1200" dirty="0" smtClean="0">
                  <a:solidFill>
                    <a:srgbClr val="FFFFFF"/>
                  </a:solidFill>
                </a:rPr>
                <a:t>20 </a:t>
              </a:r>
              <a:r>
                <a:rPr lang="en-US" sz="1200" dirty="0">
                  <a:solidFill>
                    <a:srgbClr val="FFFFFF"/>
                  </a:solidFill>
                </a:rPr>
                <a:t>day-</a:t>
              </a:r>
              <a:r>
                <a:rPr lang="en-US" sz="1200" dirty="0" smtClean="0">
                  <a:solidFill>
                    <a:srgbClr val="FFFFFF"/>
                  </a:solidFill>
                </a:rPr>
                <a:t>Isolated cell culture</a:t>
              </a:r>
              <a:endParaRPr lang="en-US" sz="1200" dirty="0">
                <a:solidFill>
                  <a:srgbClr val="FFFFFF"/>
                </a:solidFill>
              </a:endParaRPr>
            </a:p>
          </p:txBody>
        </p:sp>
        <p:sp>
          <p:nvSpPr>
            <p:cNvPr id="42" name="TextBox 41"/>
            <p:cNvSpPr txBox="1"/>
            <p:nvPr/>
          </p:nvSpPr>
          <p:spPr>
            <a:xfrm>
              <a:off x="5978301" y="1859096"/>
              <a:ext cx="1870599" cy="276999"/>
            </a:xfrm>
            <a:prstGeom prst="rect">
              <a:avLst/>
            </a:prstGeom>
            <a:noFill/>
          </p:spPr>
          <p:txBody>
            <a:bodyPr wrap="none" rtlCol="0">
              <a:spAutoFit/>
            </a:bodyPr>
            <a:lstStyle/>
            <a:p>
              <a:r>
                <a:rPr lang="en-US" sz="1200" dirty="0">
                  <a:solidFill>
                    <a:srgbClr val="FFFFFF"/>
                  </a:solidFill>
                </a:rPr>
                <a:t>17 day-</a:t>
              </a:r>
              <a:r>
                <a:rPr lang="en-US" sz="1200" dirty="0" smtClean="0">
                  <a:solidFill>
                    <a:srgbClr val="FFFFFF"/>
                  </a:solidFill>
                </a:rPr>
                <a:t>Isolated cell culture</a:t>
              </a:r>
              <a:endParaRPr lang="en-US" sz="1200" dirty="0">
                <a:solidFill>
                  <a:srgbClr val="FFFFFF"/>
                </a:solidFill>
              </a:endParaRPr>
            </a:p>
          </p:txBody>
        </p:sp>
        <p:sp>
          <p:nvSpPr>
            <p:cNvPr id="43" name="TextBox 42"/>
            <p:cNvSpPr txBox="1"/>
            <p:nvPr/>
          </p:nvSpPr>
          <p:spPr>
            <a:xfrm>
              <a:off x="6015644" y="6485125"/>
              <a:ext cx="1589610" cy="246221"/>
            </a:xfrm>
            <a:prstGeom prst="rect">
              <a:avLst/>
            </a:prstGeom>
            <a:noFill/>
          </p:spPr>
          <p:txBody>
            <a:bodyPr wrap="none" rtlCol="0">
              <a:spAutoFit/>
            </a:bodyPr>
            <a:lstStyle/>
            <a:p>
              <a:r>
                <a:rPr lang="en-US" sz="1000" dirty="0" smtClean="0">
                  <a:solidFill>
                    <a:srgbClr val="FFFFFF"/>
                  </a:solidFill>
                </a:rPr>
                <a:t>20 </a:t>
              </a:r>
              <a:r>
                <a:rPr lang="en-US" sz="1000" dirty="0">
                  <a:solidFill>
                    <a:srgbClr val="FFFFFF"/>
                  </a:solidFill>
                </a:rPr>
                <a:t>day-</a:t>
              </a:r>
              <a:r>
                <a:rPr lang="en-US" sz="1000" dirty="0" smtClean="0">
                  <a:solidFill>
                    <a:srgbClr val="FFFFFF"/>
                  </a:solidFill>
                </a:rPr>
                <a:t>Isolated cell culture</a:t>
              </a:r>
              <a:endParaRPr lang="en-US" sz="1000" dirty="0">
                <a:solidFill>
                  <a:srgbClr val="FFFFFF"/>
                </a:solidFill>
              </a:endParaRPr>
            </a:p>
          </p:txBody>
        </p:sp>
        <p:sp>
          <p:nvSpPr>
            <p:cNvPr id="44" name="TextBox 43"/>
            <p:cNvSpPr txBox="1"/>
            <p:nvPr/>
          </p:nvSpPr>
          <p:spPr>
            <a:xfrm>
              <a:off x="2817888" y="1857361"/>
              <a:ext cx="1624288" cy="276999"/>
            </a:xfrm>
            <a:prstGeom prst="rect">
              <a:avLst/>
            </a:prstGeom>
            <a:noFill/>
          </p:spPr>
          <p:txBody>
            <a:bodyPr wrap="none" rtlCol="0">
              <a:spAutoFit/>
            </a:bodyPr>
            <a:lstStyle/>
            <a:p>
              <a:r>
                <a:rPr lang="en-US" sz="1200" dirty="0">
                  <a:solidFill>
                    <a:srgbClr val="FFFFFF"/>
                  </a:solidFill>
                </a:rPr>
                <a:t>17 day</a:t>
              </a:r>
              <a:r>
                <a:rPr lang="en-US" sz="1200" dirty="0" smtClean="0">
                  <a:solidFill>
                    <a:srgbClr val="FFFFFF"/>
                  </a:solidFill>
                </a:rPr>
                <a:t>- Explant culture</a:t>
              </a:r>
              <a:endParaRPr lang="en-US" sz="1200" dirty="0">
                <a:solidFill>
                  <a:srgbClr val="FFFFFF"/>
                </a:solidFill>
              </a:endParaRPr>
            </a:p>
          </p:txBody>
        </p:sp>
        <p:sp>
          <p:nvSpPr>
            <p:cNvPr id="45" name="TextBox 44"/>
            <p:cNvSpPr txBox="1"/>
            <p:nvPr/>
          </p:nvSpPr>
          <p:spPr>
            <a:xfrm>
              <a:off x="2859572" y="3915876"/>
              <a:ext cx="1624288" cy="276999"/>
            </a:xfrm>
            <a:prstGeom prst="rect">
              <a:avLst/>
            </a:prstGeom>
            <a:noFill/>
          </p:spPr>
          <p:txBody>
            <a:bodyPr wrap="none" rtlCol="0">
              <a:spAutoFit/>
            </a:bodyPr>
            <a:lstStyle/>
            <a:p>
              <a:r>
                <a:rPr lang="en-US" sz="1200" dirty="0" smtClean="0">
                  <a:solidFill>
                    <a:srgbClr val="FFFFFF"/>
                  </a:solidFill>
                </a:rPr>
                <a:t>20 </a:t>
              </a:r>
              <a:r>
                <a:rPr lang="en-US" sz="1200" dirty="0">
                  <a:solidFill>
                    <a:srgbClr val="FFFFFF"/>
                  </a:solidFill>
                </a:rPr>
                <a:t>day</a:t>
              </a:r>
              <a:r>
                <a:rPr lang="en-US" sz="1200" dirty="0" smtClean="0">
                  <a:solidFill>
                    <a:srgbClr val="FFFFFF"/>
                  </a:solidFill>
                </a:rPr>
                <a:t>- Explant culture</a:t>
              </a:r>
              <a:endParaRPr lang="en-US" sz="1200" dirty="0">
                <a:solidFill>
                  <a:srgbClr val="FFFFFF"/>
                </a:solidFill>
              </a:endParaRPr>
            </a:p>
          </p:txBody>
        </p:sp>
        <p:sp>
          <p:nvSpPr>
            <p:cNvPr id="46" name="TextBox 45"/>
            <p:cNvSpPr txBox="1"/>
            <p:nvPr/>
          </p:nvSpPr>
          <p:spPr>
            <a:xfrm>
              <a:off x="903409" y="6430449"/>
              <a:ext cx="1624288" cy="276999"/>
            </a:xfrm>
            <a:prstGeom prst="rect">
              <a:avLst/>
            </a:prstGeom>
            <a:noFill/>
          </p:spPr>
          <p:txBody>
            <a:bodyPr wrap="none" rtlCol="0">
              <a:spAutoFit/>
            </a:bodyPr>
            <a:lstStyle/>
            <a:p>
              <a:r>
                <a:rPr lang="en-US" sz="1200" dirty="0" smtClean="0">
                  <a:solidFill>
                    <a:srgbClr val="FFFFFF"/>
                  </a:solidFill>
                </a:rPr>
                <a:t>27 </a:t>
              </a:r>
              <a:r>
                <a:rPr lang="en-US" sz="1200" dirty="0">
                  <a:solidFill>
                    <a:srgbClr val="FFFFFF"/>
                  </a:solidFill>
                </a:rPr>
                <a:t>day</a:t>
              </a:r>
              <a:r>
                <a:rPr lang="en-US" sz="1200" dirty="0" smtClean="0">
                  <a:solidFill>
                    <a:srgbClr val="FFFFFF"/>
                  </a:solidFill>
                </a:rPr>
                <a:t>- Explant culture</a:t>
              </a:r>
              <a:endParaRPr lang="en-US" sz="1200" dirty="0">
                <a:solidFill>
                  <a:srgbClr val="FFFFFF"/>
                </a:solidFill>
              </a:endParaRPr>
            </a:p>
          </p:txBody>
        </p:sp>
      </p:grpSp>
    </p:spTree>
    <p:extLst>
      <p:ext uri="{BB962C8B-B14F-4D97-AF65-F5344CB8AC3E}">
        <p14:creationId xmlns:p14="http://schemas.microsoft.com/office/powerpoint/2010/main" xmlns="" val="325927035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0" y="148"/>
            <a:ext cx="5714976" cy="646331"/>
          </a:xfrm>
          <a:prstGeom prst="rect">
            <a:avLst/>
          </a:prstGeom>
          <a:noFill/>
        </p:spPr>
        <p:txBody>
          <a:bodyPr wrap="square" rtlCol="0">
            <a:spAutoFit/>
          </a:bodyPr>
          <a:lstStyle/>
          <a:p>
            <a:pPr algn="ctr"/>
            <a:r>
              <a:rPr lang="en-US" b="1" dirty="0" smtClean="0">
                <a:solidFill>
                  <a:srgbClr val="FFFF00"/>
                </a:solidFill>
              </a:rPr>
              <a:t>In vitro Expansion of Human Colon Cancer cells isolated from </a:t>
            </a:r>
            <a:r>
              <a:rPr lang="en-US" b="1" dirty="0" err="1" smtClean="0">
                <a:solidFill>
                  <a:srgbClr val="FFFF00"/>
                </a:solidFill>
              </a:rPr>
              <a:t>Subphrenic</a:t>
            </a:r>
            <a:r>
              <a:rPr lang="en-US" b="1" dirty="0" smtClean="0">
                <a:solidFill>
                  <a:srgbClr val="FFFF00"/>
                </a:solidFill>
              </a:rPr>
              <a:t> Diaphragm after treatment without CAP</a:t>
            </a:r>
            <a:endParaRPr lang="en-IN" b="1" dirty="0">
              <a:solidFill>
                <a:srgbClr val="FFFF00"/>
              </a:solidFill>
            </a:endParaRPr>
          </a:p>
        </p:txBody>
      </p:sp>
      <p:grpSp>
        <p:nvGrpSpPr>
          <p:cNvPr id="2" name="Group 48"/>
          <p:cNvGrpSpPr/>
          <p:nvPr/>
        </p:nvGrpSpPr>
        <p:grpSpPr>
          <a:xfrm>
            <a:off x="794203" y="601147"/>
            <a:ext cx="6708783" cy="5921136"/>
            <a:chOff x="412492" y="34703"/>
            <a:chExt cx="7100844" cy="6811074"/>
          </a:xfrm>
        </p:grpSpPr>
        <p:pic>
          <p:nvPicPr>
            <p:cNvPr id="17" name="Picture 16" descr="17  Subphrenic Dia  no CAP F913C9_20150327_192113_932.jp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995477" y="373256"/>
              <a:ext cx="3517857" cy="1978794"/>
            </a:xfrm>
            <a:prstGeom prst="rect">
              <a:avLst/>
            </a:prstGeom>
          </p:spPr>
        </p:pic>
        <p:pic>
          <p:nvPicPr>
            <p:cNvPr id="19" name="Picture 18" descr="17 Subphrenic Dia no CAP F913C9_20150327_191555_779.jp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77621" y="373256"/>
              <a:ext cx="3517856" cy="1978794"/>
            </a:xfrm>
            <a:prstGeom prst="rect">
              <a:avLst/>
            </a:prstGeom>
          </p:spPr>
        </p:pic>
        <p:pic>
          <p:nvPicPr>
            <p:cNvPr id="20" name="Picture 19" descr="20 subphrenic no cap explant 1.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77621" y="2352050"/>
              <a:ext cx="3517856" cy="1978794"/>
            </a:xfrm>
            <a:prstGeom prst="rect">
              <a:avLst/>
            </a:prstGeom>
          </p:spPr>
        </p:pic>
        <p:pic>
          <p:nvPicPr>
            <p:cNvPr id="21" name="Picture 20" descr="20 subphrenic no cap plate 1 well 2.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995480" y="2352051"/>
              <a:ext cx="3517854" cy="1978793"/>
            </a:xfrm>
            <a:prstGeom prst="rect">
              <a:avLst/>
            </a:prstGeom>
          </p:spPr>
        </p:pic>
        <p:pic>
          <p:nvPicPr>
            <p:cNvPr id="22" name="Picture 21" descr="27 explant Snap-10.jpg"/>
            <p:cNvPicPr>
              <a:picLocks noChangeAspect="1"/>
            </p:cNvPicPr>
            <p:nvPr/>
          </p:nvPicPr>
          <p:blipFill rotWithShape="1">
            <a:blip r:embed="rId6">
              <a:extLst>
                <a:ext uri="{28A0092B-C50C-407E-A947-70E740481C1C}">
                  <a14:useLocalDpi xmlns:a14="http://schemas.microsoft.com/office/drawing/2010/main" xmlns="" val="0"/>
                </a:ext>
              </a:extLst>
            </a:blip>
            <a:srcRect t="7860"/>
            <a:stretch/>
          </p:blipFill>
          <p:spPr>
            <a:xfrm>
              <a:off x="477620" y="4330844"/>
              <a:ext cx="3517859" cy="2417761"/>
            </a:xfrm>
            <a:prstGeom prst="rect">
              <a:avLst/>
            </a:prstGeom>
          </p:spPr>
        </p:pic>
        <p:pic>
          <p:nvPicPr>
            <p:cNvPr id="23" name="Picture 22" descr="27 Snap-08.jpg"/>
            <p:cNvPicPr>
              <a:picLocks noChangeAspect="1"/>
            </p:cNvPicPr>
            <p:nvPr/>
          </p:nvPicPr>
          <p:blipFill rotWithShape="1">
            <a:blip r:embed="rId7">
              <a:extLst>
                <a:ext uri="{28A0092B-C50C-407E-A947-70E740481C1C}">
                  <a14:useLocalDpi xmlns:a14="http://schemas.microsoft.com/office/drawing/2010/main" xmlns="" val="0"/>
                </a:ext>
              </a:extLst>
            </a:blip>
            <a:srcRect t="8351" b="-3671"/>
            <a:stretch/>
          </p:blipFill>
          <p:spPr>
            <a:xfrm>
              <a:off x="3995480" y="4330844"/>
              <a:ext cx="3517856" cy="2514933"/>
            </a:xfrm>
            <a:prstGeom prst="rect">
              <a:avLst/>
            </a:prstGeom>
          </p:spPr>
        </p:pic>
        <p:sp>
          <p:nvSpPr>
            <p:cNvPr id="24" name="TextBox 23"/>
            <p:cNvSpPr txBox="1"/>
            <p:nvPr/>
          </p:nvSpPr>
          <p:spPr>
            <a:xfrm>
              <a:off x="503625" y="388277"/>
              <a:ext cx="318229" cy="369332"/>
            </a:xfrm>
            <a:prstGeom prst="rect">
              <a:avLst/>
            </a:prstGeom>
            <a:noFill/>
          </p:spPr>
          <p:txBody>
            <a:bodyPr wrap="none" rtlCol="0">
              <a:spAutoFit/>
            </a:bodyPr>
            <a:lstStyle/>
            <a:p>
              <a:r>
                <a:rPr lang="en-US" dirty="0" smtClean="0"/>
                <a:t>A</a:t>
              </a:r>
              <a:endParaRPr lang="en-US" dirty="0"/>
            </a:p>
          </p:txBody>
        </p:sp>
        <p:sp>
          <p:nvSpPr>
            <p:cNvPr id="25" name="TextBox 24"/>
            <p:cNvSpPr txBox="1"/>
            <p:nvPr/>
          </p:nvSpPr>
          <p:spPr>
            <a:xfrm>
              <a:off x="3995480" y="373256"/>
              <a:ext cx="318229" cy="369332"/>
            </a:xfrm>
            <a:prstGeom prst="rect">
              <a:avLst/>
            </a:prstGeom>
            <a:noFill/>
          </p:spPr>
          <p:txBody>
            <a:bodyPr wrap="none" rtlCol="0">
              <a:spAutoFit/>
            </a:bodyPr>
            <a:lstStyle/>
            <a:p>
              <a:r>
                <a:rPr lang="en-US" dirty="0" smtClean="0"/>
                <a:t>B</a:t>
              </a:r>
              <a:endParaRPr lang="en-US" dirty="0"/>
            </a:p>
          </p:txBody>
        </p:sp>
        <p:sp>
          <p:nvSpPr>
            <p:cNvPr id="26" name="TextBox 25"/>
            <p:cNvSpPr txBox="1"/>
            <p:nvPr/>
          </p:nvSpPr>
          <p:spPr>
            <a:xfrm>
              <a:off x="477622" y="2369404"/>
              <a:ext cx="318229" cy="369332"/>
            </a:xfrm>
            <a:prstGeom prst="rect">
              <a:avLst/>
            </a:prstGeom>
            <a:noFill/>
          </p:spPr>
          <p:txBody>
            <a:bodyPr wrap="none" rtlCol="0">
              <a:spAutoFit/>
            </a:bodyPr>
            <a:lstStyle/>
            <a:p>
              <a:r>
                <a:rPr lang="en-US" dirty="0" smtClean="0">
                  <a:solidFill>
                    <a:srgbClr val="000000"/>
                  </a:solidFill>
                </a:rPr>
                <a:t>C</a:t>
              </a:r>
              <a:endParaRPr lang="en-US" dirty="0">
                <a:solidFill>
                  <a:srgbClr val="000000"/>
                </a:solidFill>
              </a:endParaRPr>
            </a:p>
          </p:txBody>
        </p:sp>
        <p:sp>
          <p:nvSpPr>
            <p:cNvPr id="27" name="TextBox 26"/>
            <p:cNvSpPr txBox="1"/>
            <p:nvPr/>
          </p:nvSpPr>
          <p:spPr>
            <a:xfrm>
              <a:off x="3995480" y="2369404"/>
              <a:ext cx="326682" cy="369332"/>
            </a:xfrm>
            <a:prstGeom prst="rect">
              <a:avLst/>
            </a:prstGeom>
            <a:noFill/>
          </p:spPr>
          <p:txBody>
            <a:bodyPr wrap="none" rtlCol="0">
              <a:spAutoFit/>
            </a:bodyPr>
            <a:lstStyle/>
            <a:p>
              <a:r>
                <a:rPr lang="en-US" dirty="0" smtClean="0"/>
                <a:t>D</a:t>
              </a:r>
              <a:endParaRPr lang="en-US" dirty="0"/>
            </a:p>
          </p:txBody>
        </p:sp>
        <p:sp>
          <p:nvSpPr>
            <p:cNvPr id="28" name="TextBox 27"/>
            <p:cNvSpPr txBox="1"/>
            <p:nvPr/>
          </p:nvSpPr>
          <p:spPr>
            <a:xfrm>
              <a:off x="488477" y="4333183"/>
              <a:ext cx="297377" cy="369332"/>
            </a:xfrm>
            <a:prstGeom prst="rect">
              <a:avLst/>
            </a:prstGeom>
            <a:noFill/>
          </p:spPr>
          <p:txBody>
            <a:bodyPr wrap="none" rtlCol="0">
              <a:spAutoFit/>
            </a:bodyPr>
            <a:lstStyle/>
            <a:p>
              <a:r>
                <a:rPr lang="en-US" dirty="0" smtClean="0"/>
                <a:t>E</a:t>
              </a:r>
              <a:endParaRPr lang="en-US" dirty="0"/>
            </a:p>
          </p:txBody>
        </p:sp>
        <p:sp>
          <p:nvSpPr>
            <p:cNvPr id="29" name="TextBox 28"/>
            <p:cNvSpPr txBox="1"/>
            <p:nvPr/>
          </p:nvSpPr>
          <p:spPr>
            <a:xfrm>
              <a:off x="4025614" y="4318890"/>
              <a:ext cx="290727" cy="369332"/>
            </a:xfrm>
            <a:prstGeom prst="rect">
              <a:avLst/>
            </a:prstGeom>
            <a:noFill/>
          </p:spPr>
          <p:txBody>
            <a:bodyPr wrap="none" rtlCol="0">
              <a:spAutoFit/>
            </a:bodyPr>
            <a:lstStyle/>
            <a:p>
              <a:r>
                <a:rPr lang="en-US" dirty="0" smtClean="0"/>
                <a:t>F</a:t>
              </a:r>
              <a:endParaRPr lang="en-US" dirty="0"/>
            </a:p>
          </p:txBody>
        </p:sp>
        <p:sp>
          <p:nvSpPr>
            <p:cNvPr id="30" name="TextBox 29"/>
            <p:cNvSpPr txBox="1"/>
            <p:nvPr/>
          </p:nvSpPr>
          <p:spPr>
            <a:xfrm>
              <a:off x="412492" y="34703"/>
              <a:ext cx="3678251" cy="338554"/>
            </a:xfrm>
            <a:prstGeom prst="rect">
              <a:avLst/>
            </a:prstGeom>
            <a:noFill/>
          </p:spPr>
          <p:txBody>
            <a:bodyPr wrap="square" rtlCol="0">
              <a:spAutoFit/>
            </a:bodyPr>
            <a:lstStyle/>
            <a:p>
              <a:pPr algn="ctr"/>
              <a:r>
                <a:rPr lang="en-US" sz="1600" dirty="0" smtClean="0"/>
                <a:t>EXPLANT CULTURES</a:t>
              </a:r>
              <a:endParaRPr lang="en-US" sz="1600" dirty="0"/>
            </a:p>
          </p:txBody>
        </p:sp>
        <p:sp>
          <p:nvSpPr>
            <p:cNvPr id="31" name="TextBox 30"/>
            <p:cNvSpPr txBox="1"/>
            <p:nvPr/>
          </p:nvSpPr>
          <p:spPr>
            <a:xfrm>
              <a:off x="3630971" y="49724"/>
              <a:ext cx="3451999" cy="338554"/>
            </a:xfrm>
            <a:prstGeom prst="rect">
              <a:avLst/>
            </a:prstGeom>
            <a:noFill/>
          </p:spPr>
          <p:txBody>
            <a:bodyPr wrap="square" rtlCol="0">
              <a:spAutoFit/>
            </a:bodyPr>
            <a:lstStyle/>
            <a:p>
              <a:pPr algn="ctr"/>
              <a:r>
                <a:rPr lang="en-US" sz="1600" dirty="0" smtClean="0"/>
                <a:t>ISOLATED CELL CULTURES</a:t>
              </a:r>
              <a:endParaRPr lang="en-US" sz="1600" dirty="0"/>
            </a:p>
          </p:txBody>
        </p:sp>
        <p:sp>
          <p:nvSpPr>
            <p:cNvPr id="32" name="TextBox 31"/>
            <p:cNvSpPr txBox="1"/>
            <p:nvPr/>
          </p:nvSpPr>
          <p:spPr>
            <a:xfrm>
              <a:off x="5631957" y="2369404"/>
              <a:ext cx="1870599" cy="276999"/>
            </a:xfrm>
            <a:prstGeom prst="rect">
              <a:avLst/>
            </a:prstGeom>
            <a:noFill/>
          </p:spPr>
          <p:txBody>
            <a:bodyPr wrap="none" rtlCol="0">
              <a:spAutoFit/>
            </a:bodyPr>
            <a:lstStyle/>
            <a:p>
              <a:r>
                <a:rPr lang="en-US" sz="1200" dirty="0" smtClean="0">
                  <a:solidFill>
                    <a:srgbClr val="FFFFFF"/>
                  </a:solidFill>
                </a:rPr>
                <a:t>20 </a:t>
              </a:r>
              <a:r>
                <a:rPr lang="en-US" sz="1200" dirty="0">
                  <a:solidFill>
                    <a:srgbClr val="FFFFFF"/>
                  </a:solidFill>
                </a:rPr>
                <a:t>day-</a:t>
              </a:r>
              <a:r>
                <a:rPr lang="en-US" sz="1200" dirty="0" smtClean="0">
                  <a:solidFill>
                    <a:srgbClr val="FFFFFF"/>
                  </a:solidFill>
                </a:rPr>
                <a:t>Isolated cell culture</a:t>
              </a:r>
              <a:endParaRPr lang="en-US" sz="1200" dirty="0">
                <a:solidFill>
                  <a:srgbClr val="FFFFFF"/>
                </a:solidFill>
              </a:endParaRPr>
            </a:p>
          </p:txBody>
        </p:sp>
        <p:sp>
          <p:nvSpPr>
            <p:cNvPr id="33" name="TextBox 32"/>
            <p:cNvSpPr txBox="1"/>
            <p:nvPr/>
          </p:nvSpPr>
          <p:spPr>
            <a:xfrm>
              <a:off x="5642735" y="388277"/>
              <a:ext cx="1870599" cy="276999"/>
            </a:xfrm>
            <a:prstGeom prst="rect">
              <a:avLst/>
            </a:prstGeom>
            <a:noFill/>
          </p:spPr>
          <p:txBody>
            <a:bodyPr wrap="none" rtlCol="0">
              <a:spAutoFit/>
            </a:bodyPr>
            <a:lstStyle/>
            <a:p>
              <a:r>
                <a:rPr lang="en-US" sz="1200" dirty="0">
                  <a:solidFill>
                    <a:srgbClr val="FFFFFF"/>
                  </a:solidFill>
                </a:rPr>
                <a:t>17 day-</a:t>
              </a:r>
              <a:r>
                <a:rPr lang="en-US" sz="1200" dirty="0" smtClean="0">
                  <a:solidFill>
                    <a:srgbClr val="FFFFFF"/>
                  </a:solidFill>
                </a:rPr>
                <a:t>Isolated cell culture</a:t>
              </a:r>
              <a:endParaRPr lang="en-US" sz="1200" dirty="0">
                <a:solidFill>
                  <a:srgbClr val="FFFFFF"/>
                </a:solidFill>
              </a:endParaRPr>
            </a:p>
          </p:txBody>
        </p:sp>
        <p:sp>
          <p:nvSpPr>
            <p:cNvPr id="34" name="TextBox 33"/>
            <p:cNvSpPr txBox="1"/>
            <p:nvPr/>
          </p:nvSpPr>
          <p:spPr>
            <a:xfrm>
              <a:off x="4002942" y="6525028"/>
              <a:ext cx="1589610" cy="246221"/>
            </a:xfrm>
            <a:prstGeom prst="rect">
              <a:avLst/>
            </a:prstGeom>
            <a:noFill/>
          </p:spPr>
          <p:txBody>
            <a:bodyPr wrap="none" rtlCol="0">
              <a:spAutoFit/>
            </a:bodyPr>
            <a:lstStyle/>
            <a:p>
              <a:r>
                <a:rPr lang="en-US" sz="1000" dirty="0" smtClean="0">
                  <a:solidFill>
                    <a:srgbClr val="FFFFFF"/>
                  </a:solidFill>
                </a:rPr>
                <a:t>20 </a:t>
              </a:r>
              <a:r>
                <a:rPr lang="en-US" sz="1000" dirty="0">
                  <a:solidFill>
                    <a:srgbClr val="FFFFFF"/>
                  </a:solidFill>
                </a:rPr>
                <a:t>day-</a:t>
              </a:r>
              <a:r>
                <a:rPr lang="en-US" sz="1000" dirty="0" smtClean="0">
                  <a:solidFill>
                    <a:srgbClr val="FFFFFF"/>
                  </a:solidFill>
                </a:rPr>
                <a:t>Isolated cell culture</a:t>
              </a:r>
              <a:endParaRPr lang="en-US" sz="1000" dirty="0">
                <a:solidFill>
                  <a:srgbClr val="FFFFFF"/>
                </a:solidFill>
              </a:endParaRPr>
            </a:p>
          </p:txBody>
        </p:sp>
        <p:sp>
          <p:nvSpPr>
            <p:cNvPr id="35" name="TextBox 34"/>
            <p:cNvSpPr txBox="1"/>
            <p:nvPr/>
          </p:nvSpPr>
          <p:spPr>
            <a:xfrm>
              <a:off x="2364541" y="389916"/>
              <a:ext cx="1624288" cy="276999"/>
            </a:xfrm>
            <a:prstGeom prst="rect">
              <a:avLst/>
            </a:prstGeom>
            <a:noFill/>
          </p:spPr>
          <p:txBody>
            <a:bodyPr wrap="none" rtlCol="0">
              <a:spAutoFit/>
            </a:bodyPr>
            <a:lstStyle/>
            <a:p>
              <a:r>
                <a:rPr lang="en-US" sz="1200" dirty="0">
                  <a:solidFill>
                    <a:srgbClr val="FFFFFF"/>
                  </a:solidFill>
                </a:rPr>
                <a:t>17 day</a:t>
              </a:r>
              <a:r>
                <a:rPr lang="en-US" sz="1200" dirty="0" smtClean="0">
                  <a:solidFill>
                    <a:srgbClr val="FFFFFF"/>
                  </a:solidFill>
                </a:rPr>
                <a:t>- Explant culture</a:t>
              </a:r>
              <a:endParaRPr lang="en-US" sz="1200" dirty="0">
                <a:solidFill>
                  <a:srgbClr val="FFFFFF"/>
                </a:solidFill>
              </a:endParaRPr>
            </a:p>
          </p:txBody>
        </p:sp>
        <p:sp>
          <p:nvSpPr>
            <p:cNvPr id="36" name="TextBox 35"/>
            <p:cNvSpPr txBox="1"/>
            <p:nvPr/>
          </p:nvSpPr>
          <p:spPr>
            <a:xfrm>
              <a:off x="2364541" y="2369404"/>
              <a:ext cx="1624288" cy="276999"/>
            </a:xfrm>
            <a:prstGeom prst="rect">
              <a:avLst/>
            </a:prstGeom>
            <a:noFill/>
          </p:spPr>
          <p:txBody>
            <a:bodyPr wrap="none" rtlCol="0">
              <a:spAutoFit/>
            </a:bodyPr>
            <a:lstStyle/>
            <a:p>
              <a:r>
                <a:rPr lang="en-US" sz="1200" dirty="0" smtClean="0">
                  <a:solidFill>
                    <a:srgbClr val="FFFFFF"/>
                  </a:solidFill>
                </a:rPr>
                <a:t>20 </a:t>
              </a:r>
              <a:r>
                <a:rPr lang="en-US" sz="1200" dirty="0">
                  <a:solidFill>
                    <a:srgbClr val="FFFFFF"/>
                  </a:solidFill>
                </a:rPr>
                <a:t>day</a:t>
              </a:r>
              <a:r>
                <a:rPr lang="en-US" sz="1200" dirty="0" smtClean="0">
                  <a:solidFill>
                    <a:srgbClr val="FFFFFF"/>
                  </a:solidFill>
                </a:rPr>
                <a:t>- Explant culture</a:t>
              </a:r>
              <a:endParaRPr lang="en-US" sz="1200" dirty="0">
                <a:solidFill>
                  <a:srgbClr val="FFFFFF"/>
                </a:solidFill>
              </a:endParaRPr>
            </a:p>
          </p:txBody>
        </p:sp>
        <p:sp>
          <p:nvSpPr>
            <p:cNvPr id="37" name="TextBox 36"/>
            <p:cNvSpPr txBox="1"/>
            <p:nvPr/>
          </p:nvSpPr>
          <p:spPr>
            <a:xfrm>
              <a:off x="488477" y="6471605"/>
              <a:ext cx="1624288" cy="276999"/>
            </a:xfrm>
            <a:prstGeom prst="rect">
              <a:avLst/>
            </a:prstGeom>
            <a:noFill/>
          </p:spPr>
          <p:txBody>
            <a:bodyPr wrap="none" rtlCol="0">
              <a:spAutoFit/>
            </a:bodyPr>
            <a:lstStyle/>
            <a:p>
              <a:r>
                <a:rPr lang="en-US" sz="1200" dirty="0" smtClean="0">
                  <a:solidFill>
                    <a:srgbClr val="FFFFFF"/>
                  </a:solidFill>
                </a:rPr>
                <a:t>27 </a:t>
              </a:r>
              <a:r>
                <a:rPr lang="en-US" sz="1200" dirty="0">
                  <a:solidFill>
                    <a:srgbClr val="FFFFFF"/>
                  </a:solidFill>
                </a:rPr>
                <a:t>day</a:t>
              </a:r>
              <a:r>
                <a:rPr lang="en-US" sz="1200" dirty="0" smtClean="0">
                  <a:solidFill>
                    <a:srgbClr val="FFFFFF"/>
                  </a:solidFill>
                </a:rPr>
                <a:t>- Explant culture</a:t>
              </a:r>
              <a:endParaRPr lang="en-US" sz="1200" dirty="0">
                <a:solidFill>
                  <a:srgbClr val="FFFFFF"/>
                </a:solidFill>
              </a:endParaRPr>
            </a:p>
          </p:txBody>
        </p:sp>
        <p:sp>
          <p:nvSpPr>
            <p:cNvPr id="38" name="TextBox 37"/>
            <p:cNvSpPr txBox="1"/>
            <p:nvPr/>
          </p:nvSpPr>
          <p:spPr>
            <a:xfrm>
              <a:off x="5912946" y="4357513"/>
              <a:ext cx="1589610" cy="246221"/>
            </a:xfrm>
            <a:prstGeom prst="rect">
              <a:avLst/>
            </a:prstGeom>
            <a:noFill/>
          </p:spPr>
          <p:txBody>
            <a:bodyPr wrap="none" rtlCol="0">
              <a:spAutoFit/>
            </a:bodyPr>
            <a:lstStyle/>
            <a:p>
              <a:r>
                <a:rPr lang="en-US" sz="1000" dirty="0" smtClean="0">
                  <a:solidFill>
                    <a:srgbClr val="FFFFFF"/>
                  </a:solidFill>
                </a:rPr>
                <a:t>20 </a:t>
              </a:r>
              <a:r>
                <a:rPr lang="en-US" sz="1000" dirty="0">
                  <a:solidFill>
                    <a:srgbClr val="FFFFFF"/>
                  </a:solidFill>
                </a:rPr>
                <a:t>day-</a:t>
              </a:r>
              <a:r>
                <a:rPr lang="en-US" sz="1000" dirty="0" smtClean="0">
                  <a:solidFill>
                    <a:srgbClr val="FFFFFF"/>
                  </a:solidFill>
                </a:rPr>
                <a:t>Isolated cell culture</a:t>
              </a:r>
              <a:endParaRPr lang="en-US" sz="1000" dirty="0">
                <a:solidFill>
                  <a:srgbClr val="FFFFFF"/>
                </a:solidFill>
              </a:endParaRPr>
            </a:p>
          </p:txBody>
        </p:sp>
        <p:sp>
          <p:nvSpPr>
            <p:cNvPr id="39" name="TextBox 38"/>
            <p:cNvSpPr txBox="1"/>
            <p:nvPr/>
          </p:nvSpPr>
          <p:spPr>
            <a:xfrm>
              <a:off x="2378653" y="4346260"/>
              <a:ext cx="1624288" cy="276999"/>
            </a:xfrm>
            <a:prstGeom prst="rect">
              <a:avLst/>
            </a:prstGeom>
            <a:noFill/>
          </p:spPr>
          <p:txBody>
            <a:bodyPr wrap="none" rtlCol="0">
              <a:spAutoFit/>
            </a:bodyPr>
            <a:lstStyle/>
            <a:p>
              <a:r>
                <a:rPr lang="en-US" sz="1200" dirty="0" smtClean="0">
                  <a:solidFill>
                    <a:srgbClr val="FFFFFF"/>
                  </a:solidFill>
                </a:rPr>
                <a:t>27 </a:t>
              </a:r>
              <a:r>
                <a:rPr lang="en-US" sz="1200" dirty="0">
                  <a:solidFill>
                    <a:srgbClr val="FFFFFF"/>
                  </a:solidFill>
                </a:rPr>
                <a:t>day</a:t>
              </a:r>
              <a:r>
                <a:rPr lang="en-US" sz="1200" dirty="0" smtClean="0">
                  <a:solidFill>
                    <a:srgbClr val="FFFFFF"/>
                  </a:solidFill>
                </a:rPr>
                <a:t>- Explant culture</a:t>
              </a:r>
              <a:endParaRPr lang="en-US" sz="1200" dirty="0">
                <a:solidFill>
                  <a:srgbClr val="FFFFFF"/>
                </a:solidFill>
              </a:endParaRPr>
            </a:p>
          </p:txBody>
        </p:sp>
        <p:cxnSp>
          <p:nvCxnSpPr>
            <p:cNvPr id="40" name="Straight Arrow Connector 39"/>
            <p:cNvCxnSpPr/>
            <p:nvPr/>
          </p:nvCxnSpPr>
          <p:spPr>
            <a:xfrm flipH="1">
              <a:off x="2974278" y="2646403"/>
              <a:ext cx="271374" cy="37911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1" name="Straight Arrow Connector 40"/>
            <p:cNvCxnSpPr/>
            <p:nvPr/>
          </p:nvCxnSpPr>
          <p:spPr>
            <a:xfrm flipH="1" flipV="1">
              <a:off x="2702904" y="804519"/>
              <a:ext cx="271374" cy="24847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2" name="Straight Arrow Connector 41"/>
            <p:cNvCxnSpPr/>
            <p:nvPr/>
          </p:nvCxnSpPr>
          <p:spPr>
            <a:xfrm flipH="1">
              <a:off x="1975615" y="4939684"/>
              <a:ext cx="271374" cy="37911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3" name="Straight Arrow Connector 42"/>
            <p:cNvCxnSpPr/>
            <p:nvPr/>
          </p:nvCxnSpPr>
          <p:spPr>
            <a:xfrm flipH="1" flipV="1">
              <a:off x="5488416" y="1107269"/>
              <a:ext cx="308638" cy="373099"/>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4" name="Straight Arrow Connector 43"/>
            <p:cNvCxnSpPr/>
            <p:nvPr/>
          </p:nvCxnSpPr>
          <p:spPr>
            <a:xfrm flipH="1" flipV="1">
              <a:off x="5356971" y="3321379"/>
              <a:ext cx="440083" cy="30437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45" name="Straight Arrow Connector 44"/>
            <p:cNvCxnSpPr/>
            <p:nvPr/>
          </p:nvCxnSpPr>
          <p:spPr>
            <a:xfrm flipH="1" flipV="1">
              <a:off x="6887959" y="5937991"/>
              <a:ext cx="440083" cy="30437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xmlns="" val="863457204"/>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Box 84"/>
          <p:cNvSpPr txBox="1"/>
          <p:nvPr/>
        </p:nvSpPr>
        <p:spPr>
          <a:xfrm>
            <a:off x="333184" y="3916924"/>
            <a:ext cx="897902" cy="369332"/>
          </a:xfrm>
          <a:prstGeom prst="rect">
            <a:avLst/>
          </a:prstGeom>
          <a:noFill/>
        </p:spPr>
        <p:txBody>
          <a:bodyPr wrap="none" rtlCol="0">
            <a:spAutoFit/>
          </a:bodyPr>
          <a:lstStyle/>
          <a:p>
            <a:r>
              <a:rPr lang="en-US" b="1" dirty="0" smtClean="0">
                <a:solidFill>
                  <a:srgbClr val="FFFF00"/>
                </a:solidFill>
              </a:rPr>
              <a:t>No CAP</a:t>
            </a:r>
            <a:endParaRPr lang="en-IN" b="1" dirty="0">
              <a:solidFill>
                <a:srgbClr val="FFFF00"/>
              </a:solidFill>
            </a:endParaRPr>
          </a:p>
        </p:txBody>
      </p:sp>
      <p:sp>
        <p:nvSpPr>
          <p:cNvPr id="20" name="TextBox 19"/>
          <p:cNvSpPr txBox="1"/>
          <p:nvPr/>
        </p:nvSpPr>
        <p:spPr>
          <a:xfrm>
            <a:off x="947875" y="756740"/>
            <a:ext cx="6286512" cy="707886"/>
          </a:xfrm>
          <a:prstGeom prst="rect">
            <a:avLst/>
          </a:prstGeom>
          <a:noFill/>
        </p:spPr>
        <p:txBody>
          <a:bodyPr wrap="square" rtlCol="0">
            <a:spAutoFit/>
          </a:bodyPr>
          <a:lstStyle/>
          <a:p>
            <a:pPr algn="ctr"/>
            <a:r>
              <a:rPr lang="en-US" sz="2000" b="1" dirty="0" smtClean="0"/>
              <a:t>Cellular profile of cells after 27 days of ex vivo expansion</a:t>
            </a:r>
          </a:p>
          <a:p>
            <a:pPr algn="ctr"/>
            <a:r>
              <a:rPr lang="en-US" sz="2000" b="1" dirty="0" smtClean="0"/>
              <a:t> of human colon tumor cells in presence of CAP</a:t>
            </a:r>
            <a:endParaRPr lang="en-IN" sz="2000" b="1" dirty="0"/>
          </a:p>
        </p:txBody>
      </p:sp>
      <p:pic>
        <p:nvPicPr>
          <p:cNvPr id="17" name="Picture 16" descr="JCRI-ABTS-Logo-Final-RGB.jpg"/>
          <p:cNvPicPr>
            <a:picLocks noChangeAspect="1"/>
          </p:cNvPicPr>
          <p:nvPr/>
        </p:nvPicPr>
        <p:blipFill rotWithShape="1">
          <a:blip r:embed="rId2">
            <a:extLst>
              <a:ext uri="{28A0092B-C50C-407E-A947-70E740481C1C}">
                <a14:useLocalDpi xmlns:a14="http://schemas.microsoft.com/office/drawing/2010/main" xmlns="" val="0"/>
              </a:ext>
            </a:extLst>
          </a:blip>
          <a:srcRect l="16234" t="13940" r="6348" b="15392"/>
          <a:stretch/>
        </p:blipFill>
        <p:spPr>
          <a:xfrm>
            <a:off x="1" y="1"/>
            <a:ext cx="947874" cy="968352"/>
          </a:xfrm>
          <a:prstGeom prst="rect">
            <a:avLst/>
          </a:prstGeom>
        </p:spPr>
      </p:pic>
      <p:cxnSp>
        <p:nvCxnSpPr>
          <p:cNvPr id="71" name="Straight Arrow Connector 70"/>
          <p:cNvCxnSpPr/>
          <p:nvPr/>
        </p:nvCxnSpPr>
        <p:spPr>
          <a:xfrm rot="16200000" flipV="1">
            <a:off x="5214372" y="3286306"/>
            <a:ext cx="500066"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0800000">
            <a:off x="1643042" y="2919426"/>
            <a:ext cx="357190"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6286512" y="4324164"/>
            <a:ext cx="2643206" cy="1200329"/>
          </a:xfrm>
          <a:prstGeom prst="rect">
            <a:avLst/>
          </a:prstGeom>
          <a:noFill/>
        </p:spPr>
        <p:txBody>
          <a:bodyPr wrap="square" rtlCol="0">
            <a:spAutoFit/>
          </a:bodyPr>
          <a:lstStyle/>
          <a:p>
            <a:r>
              <a:rPr lang="en-US" dirty="0" smtClean="0"/>
              <a:t>Arrow-</a:t>
            </a:r>
          </a:p>
          <a:p>
            <a:r>
              <a:rPr lang="en-US" dirty="0" smtClean="0"/>
              <a:t>Double positive cells</a:t>
            </a:r>
          </a:p>
          <a:p>
            <a:r>
              <a:rPr lang="en-US" dirty="0" smtClean="0"/>
              <a:t> for Ki67 (green) and </a:t>
            </a:r>
          </a:p>
          <a:p>
            <a:r>
              <a:rPr lang="en-US" dirty="0" smtClean="0"/>
              <a:t>TRAIL-r1 (red)</a:t>
            </a:r>
            <a:endParaRPr lang="en-IN" dirty="0"/>
          </a:p>
        </p:txBody>
      </p:sp>
      <p:grpSp>
        <p:nvGrpSpPr>
          <p:cNvPr id="2" name="Group 75"/>
          <p:cNvGrpSpPr/>
          <p:nvPr/>
        </p:nvGrpSpPr>
        <p:grpSpPr>
          <a:xfrm>
            <a:off x="827584" y="1484784"/>
            <a:ext cx="2880320" cy="2333831"/>
            <a:chOff x="-1476672" y="260648"/>
            <a:chExt cx="4672249" cy="4203466"/>
          </a:xfrm>
        </p:grpSpPr>
        <p:pic>
          <p:nvPicPr>
            <p:cNvPr id="77" name="Picture 76" descr="Experiment-202_z20c1+2+3+4.jpg"/>
            <p:cNvPicPr>
              <a:picLocks noChangeAspect="1"/>
            </p:cNvPicPr>
            <p:nvPr/>
          </p:nvPicPr>
          <p:blipFill rotWithShape="1">
            <a:blip r:embed="rId3"/>
            <a:srcRect l="20508" t="7324" b="21160"/>
            <a:stretch/>
          </p:blipFill>
          <p:spPr>
            <a:xfrm>
              <a:off x="-1476672" y="260648"/>
              <a:ext cx="4672249" cy="4203466"/>
            </a:xfrm>
            <a:prstGeom prst="rect">
              <a:avLst/>
            </a:prstGeom>
          </p:spPr>
        </p:pic>
        <p:cxnSp>
          <p:nvCxnSpPr>
            <p:cNvPr id="78" name="Straight Connector 77"/>
            <p:cNvCxnSpPr/>
            <p:nvPr/>
          </p:nvCxnSpPr>
          <p:spPr>
            <a:xfrm>
              <a:off x="2195736" y="3933056"/>
              <a:ext cx="710934" cy="18288"/>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grpSp>
      <p:pic>
        <p:nvPicPr>
          <p:cNvPr id="79" name="Picture 78" descr="Experiment-200_z10c1+2+3+4.jpg"/>
          <p:cNvPicPr>
            <a:picLocks noChangeAspect="1"/>
          </p:cNvPicPr>
          <p:nvPr/>
        </p:nvPicPr>
        <p:blipFill rotWithShape="1">
          <a:blip r:embed="rId4"/>
          <a:srcRect b="25997"/>
          <a:stretch/>
        </p:blipFill>
        <p:spPr>
          <a:xfrm>
            <a:off x="4932040" y="1484784"/>
            <a:ext cx="2880320" cy="2344686"/>
          </a:xfrm>
          <a:prstGeom prst="rect">
            <a:avLst/>
          </a:prstGeom>
        </p:spPr>
      </p:pic>
      <p:cxnSp>
        <p:nvCxnSpPr>
          <p:cNvPr id="80" name="Straight Connector 79"/>
          <p:cNvCxnSpPr/>
          <p:nvPr/>
        </p:nvCxnSpPr>
        <p:spPr>
          <a:xfrm>
            <a:off x="7308304" y="3573016"/>
            <a:ext cx="399691" cy="0"/>
          </a:xfrm>
          <a:prstGeom prst="line">
            <a:avLst/>
          </a:prstGeom>
          <a:ln>
            <a:solidFill>
              <a:srgbClr val="FF0000"/>
            </a:solidFill>
          </a:ln>
        </p:spPr>
        <p:style>
          <a:lnRef idx="3">
            <a:schemeClr val="accent6"/>
          </a:lnRef>
          <a:fillRef idx="0">
            <a:schemeClr val="accent6"/>
          </a:fillRef>
          <a:effectRef idx="2">
            <a:schemeClr val="accent6"/>
          </a:effectRef>
          <a:fontRef idx="minor">
            <a:schemeClr val="tx1"/>
          </a:fontRef>
        </p:style>
      </p:cxnSp>
      <p:sp>
        <p:nvSpPr>
          <p:cNvPr id="81" name="TextBox 80"/>
          <p:cNvSpPr txBox="1"/>
          <p:nvPr/>
        </p:nvSpPr>
        <p:spPr>
          <a:xfrm>
            <a:off x="3038122" y="3230704"/>
            <a:ext cx="548197" cy="276999"/>
          </a:xfrm>
          <a:prstGeom prst="rect">
            <a:avLst/>
          </a:prstGeom>
          <a:noFill/>
        </p:spPr>
        <p:txBody>
          <a:bodyPr wrap="none" rtlCol="0">
            <a:spAutoFit/>
          </a:bodyPr>
          <a:lstStyle/>
          <a:p>
            <a:r>
              <a:rPr lang="en-US" sz="1200" dirty="0" smtClean="0">
                <a:solidFill>
                  <a:srgbClr val="FF0000"/>
                </a:solidFill>
              </a:rPr>
              <a:t>20μm</a:t>
            </a:r>
            <a:endParaRPr lang="en-US" sz="1200" dirty="0">
              <a:solidFill>
                <a:srgbClr val="FF0000"/>
              </a:solidFill>
            </a:endParaRPr>
          </a:p>
        </p:txBody>
      </p:sp>
      <p:sp>
        <p:nvSpPr>
          <p:cNvPr id="82" name="TextBox 81"/>
          <p:cNvSpPr txBox="1"/>
          <p:nvPr/>
        </p:nvSpPr>
        <p:spPr>
          <a:xfrm>
            <a:off x="7236296" y="3284984"/>
            <a:ext cx="548197" cy="276999"/>
          </a:xfrm>
          <a:prstGeom prst="rect">
            <a:avLst/>
          </a:prstGeom>
          <a:noFill/>
        </p:spPr>
        <p:txBody>
          <a:bodyPr wrap="none" rtlCol="0">
            <a:spAutoFit/>
          </a:bodyPr>
          <a:lstStyle/>
          <a:p>
            <a:r>
              <a:rPr lang="en-US" sz="1200" dirty="0" smtClean="0">
                <a:solidFill>
                  <a:srgbClr val="FF0000"/>
                </a:solidFill>
              </a:rPr>
              <a:t>20μm</a:t>
            </a:r>
            <a:endParaRPr lang="en-US" sz="1200" dirty="0">
              <a:solidFill>
                <a:srgbClr val="FF0000"/>
              </a:solidFill>
            </a:endParaRPr>
          </a:p>
        </p:txBody>
      </p:sp>
      <p:pic>
        <p:nvPicPr>
          <p:cNvPr id="83" name="Picture 82" descr="Untitled6.jpg"/>
          <p:cNvPicPr>
            <a:picLocks noChangeAspect="1"/>
          </p:cNvPicPr>
          <p:nvPr/>
        </p:nvPicPr>
        <p:blipFill rotWithShape="1">
          <a:blip r:embed="rId5">
            <a:extLst>
              <a:ext uri="{BEBA8EAE-BF5A-486C-A8C5-ECC9F3942E4B}">
                <a14:imgProps xmlns:a14="http://schemas.microsoft.com/office/drawing/2010/main" xmlns="">
                  <a14:imgLayer r:embed="">
                    <a14:imgEffect>
                      <a14:brightnessContrast contrast="-40000"/>
                    </a14:imgEffect>
                  </a14:imgLayer>
                </a14:imgProps>
              </a:ext>
            </a:extLst>
          </a:blip>
          <a:srcRect b="17418"/>
          <a:stretch/>
        </p:blipFill>
        <p:spPr>
          <a:xfrm>
            <a:off x="253826" y="3916924"/>
            <a:ext cx="4051291" cy="2513902"/>
          </a:xfrm>
          <a:prstGeom prst="rect">
            <a:avLst/>
          </a:prstGeom>
        </p:spPr>
      </p:pic>
      <p:pic>
        <p:nvPicPr>
          <p:cNvPr id="84" name="Picture 83" descr="Untitled9.jpg"/>
          <p:cNvPicPr>
            <a:picLocks noChangeAspect="1"/>
          </p:cNvPicPr>
          <p:nvPr/>
        </p:nvPicPr>
        <p:blipFill rotWithShape="1">
          <a:blip r:embed="rId6">
            <a:extLst>
              <a:ext uri="{BEBA8EAE-BF5A-486C-A8C5-ECC9F3942E4B}">
                <a14:imgProps xmlns:a14="http://schemas.microsoft.com/office/drawing/2010/main" xmlns="">
                  <a14:imgLayer r:embed="">
                    <a14:imgEffect>
                      <a14:brightnessContrast bright="20000" contrast="-40000"/>
                    </a14:imgEffect>
                  </a14:imgLayer>
                </a14:imgProps>
              </a:ext>
            </a:extLst>
          </a:blip>
          <a:srcRect l="1135" t="11994" r="-1135" b="5838"/>
          <a:stretch/>
        </p:blipFill>
        <p:spPr>
          <a:xfrm>
            <a:off x="4439008" y="3918727"/>
            <a:ext cx="4059778" cy="2506542"/>
          </a:xfrm>
          <a:prstGeom prst="rect">
            <a:avLst/>
          </a:prstGeom>
        </p:spPr>
      </p:pic>
      <p:sp>
        <p:nvSpPr>
          <p:cNvPr id="86" name="TextBox 85"/>
          <p:cNvSpPr txBox="1"/>
          <p:nvPr/>
        </p:nvSpPr>
        <p:spPr>
          <a:xfrm>
            <a:off x="4379610" y="3898956"/>
            <a:ext cx="897902" cy="369332"/>
          </a:xfrm>
          <a:prstGeom prst="rect">
            <a:avLst/>
          </a:prstGeom>
          <a:noFill/>
        </p:spPr>
        <p:txBody>
          <a:bodyPr wrap="none" rtlCol="0">
            <a:spAutoFit/>
          </a:bodyPr>
          <a:lstStyle/>
          <a:p>
            <a:r>
              <a:rPr lang="en-US" b="1" dirty="0" smtClean="0">
                <a:solidFill>
                  <a:srgbClr val="FFFF00"/>
                </a:solidFill>
              </a:rPr>
              <a:t>No CAP</a:t>
            </a:r>
            <a:endParaRPr lang="en-IN" b="1" dirty="0">
              <a:solidFill>
                <a:srgbClr val="FFFF00"/>
              </a:solidFill>
            </a:endParaRPr>
          </a:p>
        </p:txBody>
      </p:sp>
      <p:cxnSp>
        <p:nvCxnSpPr>
          <p:cNvPr id="87" name="Straight Connector 86"/>
          <p:cNvCxnSpPr/>
          <p:nvPr/>
        </p:nvCxnSpPr>
        <p:spPr>
          <a:xfrm>
            <a:off x="3717077" y="6197014"/>
            <a:ext cx="458677"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88" name="Straight Connector 87"/>
          <p:cNvCxnSpPr/>
          <p:nvPr/>
        </p:nvCxnSpPr>
        <p:spPr>
          <a:xfrm>
            <a:off x="7743239" y="6234922"/>
            <a:ext cx="458677"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89" name="TextBox 88"/>
          <p:cNvSpPr txBox="1"/>
          <p:nvPr/>
        </p:nvSpPr>
        <p:spPr>
          <a:xfrm>
            <a:off x="3717077" y="5949280"/>
            <a:ext cx="387990" cy="147311"/>
          </a:xfrm>
          <a:prstGeom prst="rect">
            <a:avLst/>
          </a:prstGeom>
          <a:noFill/>
        </p:spPr>
        <p:txBody>
          <a:bodyPr wrap="none" rtlCol="0">
            <a:spAutoFit/>
          </a:bodyPr>
          <a:lstStyle/>
          <a:p>
            <a:r>
              <a:rPr lang="en-US" sz="1200" dirty="0" smtClean="0">
                <a:solidFill>
                  <a:srgbClr val="FF0000"/>
                </a:solidFill>
              </a:rPr>
              <a:t>20μm</a:t>
            </a:r>
            <a:endParaRPr lang="en-US" sz="1200" dirty="0">
              <a:solidFill>
                <a:srgbClr val="FF0000"/>
              </a:solidFill>
            </a:endParaRPr>
          </a:p>
        </p:txBody>
      </p:sp>
      <p:sp>
        <p:nvSpPr>
          <p:cNvPr id="90" name="TextBox 89"/>
          <p:cNvSpPr txBox="1"/>
          <p:nvPr/>
        </p:nvSpPr>
        <p:spPr>
          <a:xfrm>
            <a:off x="7722619" y="5983893"/>
            <a:ext cx="387990" cy="147311"/>
          </a:xfrm>
          <a:prstGeom prst="rect">
            <a:avLst/>
          </a:prstGeom>
          <a:noFill/>
        </p:spPr>
        <p:txBody>
          <a:bodyPr wrap="none" rtlCol="0">
            <a:spAutoFit/>
          </a:bodyPr>
          <a:lstStyle/>
          <a:p>
            <a:r>
              <a:rPr lang="en-US" sz="1200" dirty="0" smtClean="0">
                <a:solidFill>
                  <a:srgbClr val="FF0000"/>
                </a:solidFill>
              </a:rPr>
              <a:t>20μm</a:t>
            </a:r>
            <a:endParaRPr lang="en-US" sz="1200" dirty="0">
              <a:solidFill>
                <a:srgbClr val="FF0000"/>
              </a:solidFill>
            </a:endParaRPr>
          </a:p>
        </p:txBody>
      </p:sp>
      <p:sp>
        <p:nvSpPr>
          <p:cNvPr id="91" name="TextBox 90"/>
          <p:cNvSpPr txBox="1"/>
          <p:nvPr/>
        </p:nvSpPr>
        <p:spPr>
          <a:xfrm>
            <a:off x="827584" y="1475492"/>
            <a:ext cx="560558" cy="369332"/>
          </a:xfrm>
          <a:prstGeom prst="rect">
            <a:avLst/>
          </a:prstGeom>
          <a:noFill/>
        </p:spPr>
        <p:txBody>
          <a:bodyPr wrap="none" rtlCol="0">
            <a:spAutoFit/>
          </a:bodyPr>
          <a:lstStyle/>
          <a:p>
            <a:r>
              <a:rPr lang="en-US" dirty="0" smtClean="0">
                <a:solidFill>
                  <a:schemeClr val="bg1"/>
                </a:solidFill>
              </a:rPr>
              <a:t>CAP</a:t>
            </a:r>
            <a:endParaRPr lang="en-US" dirty="0">
              <a:solidFill>
                <a:schemeClr val="bg1"/>
              </a:solidFill>
            </a:endParaRPr>
          </a:p>
        </p:txBody>
      </p:sp>
      <p:sp>
        <p:nvSpPr>
          <p:cNvPr id="92" name="TextBox 91"/>
          <p:cNvSpPr txBox="1"/>
          <p:nvPr/>
        </p:nvSpPr>
        <p:spPr>
          <a:xfrm>
            <a:off x="4932040" y="1492280"/>
            <a:ext cx="560558" cy="335756"/>
          </a:xfrm>
          <a:prstGeom prst="rect">
            <a:avLst/>
          </a:prstGeom>
          <a:noFill/>
        </p:spPr>
        <p:txBody>
          <a:bodyPr wrap="none" rtlCol="0">
            <a:spAutoFit/>
          </a:bodyPr>
          <a:lstStyle/>
          <a:p>
            <a:r>
              <a:rPr lang="en-US" dirty="0" smtClean="0">
                <a:solidFill>
                  <a:schemeClr val="bg1"/>
                </a:solidFill>
              </a:rPr>
              <a:t>CAP</a:t>
            </a:r>
            <a:endParaRPr lang="en-US" dirty="0">
              <a:solidFill>
                <a:schemeClr val="bg1"/>
              </a:solidFill>
            </a:endParaRPr>
          </a:p>
        </p:txBody>
      </p:sp>
      <p:sp>
        <p:nvSpPr>
          <p:cNvPr id="93" name="TextBox 92"/>
          <p:cNvSpPr txBox="1"/>
          <p:nvPr/>
        </p:nvSpPr>
        <p:spPr>
          <a:xfrm>
            <a:off x="831017" y="3429000"/>
            <a:ext cx="318229" cy="369332"/>
          </a:xfrm>
          <a:prstGeom prst="rect">
            <a:avLst/>
          </a:prstGeom>
          <a:noFill/>
        </p:spPr>
        <p:txBody>
          <a:bodyPr wrap="none" rtlCol="0">
            <a:spAutoFit/>
          </a:bodyPr>
          <a:lstStyle/>
          <a:p>
            <a:r>
              <a:rPr lang="en-US" dirty="0" smtClean="0">
                <a:solidFill>
                  <a:srgbClr val="FFFFFF"/>
                </a:solidFill>
              </a:rPr>
              <a:t>A</a:t>
            </a:r>
            <a:endParaRPr lang="en-US" dirty="0">
              <a:solidFill>
                <a:srgbClr val="FFFFFF"/>
              </a:solidFill>
            </a:endParaRPr>
          </a:p>
        </p:txBody>
      </p:sp>
      <p:sp>
        <p:nvSpPr>
          <p:cNvPr id="94" name="TextBox 93"/>
          <p:cNvSpPr txBox="1"/>
          <p:nvPr/>
        </p:nvSpPr>
        <p:spPr>
          <a:xfrm>
            <a:off x="4953260" y="3429000"/>
            <a:ext cx="318229" cy="369332"/>
          </a:xfrm>
          <a:prstGeom prst="rect">
            <a:avLst/>
          </a:prstGeom>
          <a:noFill/>
        </p:spPr>
        <p:txBody>
          <a:bodyPr wrap="none" rtlCol="0">
            <a:spAutoFit/>
          </a:bodyPr>
          <a:lstStyle/>
          <a:p>
            <a:r>
              <a:rPr lang="en-US" dirty="0" smtClean="0">
                <a:solidFill>
                  <a:srgbClr val="FFFFFF"/>
                </a:solidFill>
              </a:rPr>
              <a:t>B</a:t>
            </a:r>
            <a:endParaRPr lang="en-US" dirty="0">
              <a:solidFill>
                <a:srgbClr val="FFFFFF"/>
              </a:solidFill>
            </a:endParaRPr>
          </a:p>
        </p:txBody>
      </p:sp>
      <p:sp>
        <p:nvSpPr>
          <p:cNvPr id="95" name="TextBox 94"/>
          <p:cNvSpPr txBox="1"/>
          <p:nvPr/>
        </p:nvSpPr>
        <p:spPr>
          <a:xfrm>
            <a:off x="258965" y="5998258"/>
            <a:ext cx="318229" cy="369332"/>
          </a:xfrm>
          <a:prstGeom prst="rect">
            <a:avLst/>
          </a:prstGeom>
          <a:noFill/>
        </p:spPr>
        <p:txBody>
          <a:bodyPr wrap="none" rtlCol="0">
            <a:spAutoFit/>
          </a:bodyPr>
          <a:lstStyle/>
          <a:p>
            <a:r>
              <a:rPr lang="en-US" dirty="0" smtClean="0">
                <a:solidFill>
                  <a:srgbClr val="FFFFFF"/>
                </a:solidFill>
              </a:rPr>
              <a:t>C</a:t>
            </a:r>
            <a:endParaRPr lang="en-US" dirty="0">
              <a:solidFill>
                <a:srgbClr val="FFFFFF"/>
              </a:solidFill>
            </a:endParaRPr>
          </a:p>
        </p:txBody>
      </p:sp>
      <p:sp>
        <p:nvSpPr>
          <p:cNvPr id="96" name="TextBox 95"/>
          <p:cNvSpPr txBox="1"/>
          <p:nvPr/>
        </p:nvSpPr>
        <p:spPr>
          <a:xfrm>
            <a:off x="4355976" y="5998258"/>
            <a:ext cx="326682" cy="369332"/>
          </a:xfrm>
          <a:prstGeom prst="rect">
            <a:avLst/>
          </a:prstGeom>
          <a:noFill/>
        </p:spPr>
        <p:txBody>
          <a:bodyPr wrap="none" rtlCol="0">
            <a:spAutoFit/>
          </a:bodyPr>
          <a:lstStyle/>
          <a:p>
            <a:r>
              <a:rPr lang="en-US" dirty="0" smtClean="0">
                <a:solidFill>
                  <a:srgbClr val="FFFFFF"/>
                </a:solidFill>
              </a:rPr>
              <a:t>D</a:t>
            </a:r>
            <a:endParaRPr lang="en-US" dirty="0">
              <a:solidFill>
                <a:srgbClr val="FFFFFF"/>
              </a:solidFill>
            </a:endParaRPr>
          </a:p>
        </p:txBody>
      </p:sp>
      <p:cxnSp>
        <p:nvCxnSpPr>
          <p:cNvPr id="97" name="Straight Arrow Connector 96"/>
          <p:cNvCxnSpPr/>
          <p:nvPr/>
        </p:nvCxnSpPr>
        <p:spPr>
          <a:xfrm>
            <a:off x="1138391" y="5616557"/>
            <a:ext cx="357190" cy="234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8" name="TextBox 97"/>
          <p:cNvSpPr txBox="1"/>
          <p:nvPr/>
        </p:nvSpPr>
        <p:spPr>
          <a:xfrm>
            <a:off x="577194" y="5425029"/>
            <a:ext cx="739768" cy="246221"/>
          </a:xfrm>
          <a:prstGeom prst="rect">
            <a:avLst/>
          </a:prstGeom>
          <a:noFill/>
        </p:spPr>
        <p:txBody>
          <a:bodyPr wrap="none" rtlCol="0">
            <a:spAutoFit/>
          </a:bodyPr>
          <a:lstStyle/>
          <a:p>
            <a:r>
              <a:rPr lang="en-US" sz="1000" dirty="0" smtClean="0">
                <a:solidFill>
                  <a:srgbClr val="FFFFFF"/>
                </a:solidFill>
              </a:rPr>
              <a:t>Ki67 green</a:t>
            </a:r>
            <a:endParaRPr lang="en-US" sz="1000" dirty="0">
              <a:solidFill>
                <a:srgbClr val="FFFFFF"/>
              </a:solidFill>
            </a:endParaRPr>
          </a:p>
        </p:txBody>
      </p:sp>
      <p:cxnSp>
        <p:nvCxnSpPr>
          <p:cNvPr id="99" name="Straight Arrow Connector 98"/>
          <p:cNvCxnSpPr/>
          <p:nvPr/>
        </p:nvCxnSpPr>
        <p:spPr>
          <a:xfrm>
            <a:off x="5684550" y="5699137"/>
            <a:ext cx="357190" cy="23458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5123353" y="5507609"/>
            <a:ext cx="739768" cy="246221"/>
          </a:xfrm>
          <a:prstGeom prst="rect">
            <a:avLst/>
          </a:prstGeom>
          <a:noFill/>
        </p:spPr>
        <p:txBody>
          <a:bodyPr wrap="none" rtlCol="0">
            <a:spAutoFit/>
          </a:bodyPr>
          <a:lstStyle/>
          <a:p>
            <a:r>
              <a:rPr lang="en-US" sz="1000" dirty="0" smtClean="0">
                <a:solidFill>
                  <a:srgbClr val="FFFFFF"/>
                </a:solidFill>
              </a:rPr>
              <a:t>Ki67 green</a:t>
            </a:r>
            <a:endParaRPr lang="en-US" sz="1000" dirty="0">
              <a:solidFill>
                <a:srgbClr val="FFFFFF"/>
              </a:solidFill>
            </a:endParaRPr>
          </a:p>
        </p:txBody>
      </p:sp>
      <p:cxnSp>
        <p:nvCxnSpPr>
          <p:cNvPr id="101" name="Straight Arrow Connector 100"/>
          <p:cNvCxnSpPr/>
          <p:nvPr/>
        </p:nvCxnSpPr>
        <p:spPr>
          <a:xfrm flipV="1">
            <a:off x="6654129" y="2192820"/>
            <a:ext cx="54275" cy="542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flipV="1">
            <a:off x="2000232" y="3429000"/>
            <a:ext cx="0" cy="787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flipV="1">
            <a:off x="1544752" y="2376384"/>
            <a:ext cx="0" cy="7870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flipH="1">
            <a:off x="1495581" y="5425029"/>
            <a:ext cx="49171" cy="1915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5" name="TextBox 104"/>
          <p:cNvSpPr txBox="1"/>
          <p:nvPr/>
        </p:nvSpPr>
        <p:spPr>
          <a:xfrm>
            <a:off x="1342606" y="5208623"/>
            <a:ext cx="666819" cy="246221"/>
          </a:xfrm>
          <a:prstGeom prst="rect">
            <a:avLst/>
          </a:prstGeom>
          <a:noFill/>
        </p:spPr>
        <p:txBody>
          <a:bodyPr wrap="none" rtlCol="0">
            <a:spAutoFit/>
          </a:bodyPr>
          <a:lstStyle/>
          <a:p>
            <a:r>
              <a:rPr lang="en-US" sz="1000" dirty="0" smtClean="0">
                <a:solidFill>
                  <a:srgbClr val="FFFFFF"/>
                </a:solidFill>
              </a:rPr>
              <a:t>CD44 red</a:t>
            </a:r>
            <a:endParaRPr lang="en-US" sz="1000" dirty="0">
              <a:solidFill>
                <a:srgbClr val="FFFFFF"/>
              </a:solidFill>
            </a:endParaRPr>
          </a:p>
        </p:txBody>
      </p:sp>
      <p:cxnSp>
        <p:nvCxnSpPr>
          <p:cNvPr id="106" name="Straight Arrow Connector 105"/>
          <p:cNvCxnSpPr/>
          <p:nvPr/>
        </p:nvCxnSpPr>
        <p:spPr>
          <a:xfrm flipH="1">
            <a:off x="6527969" y="5666864"/>
            <a:ext cx="49171" cy="1915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7" name="TextBox 106"/>
          <p:cNvSpPr txBox="1"/>
          <p:nvPr/>
        </p:nvSpPr>
        <p:spPr>
          <a:xfrm>
            <a:off x="6374994" y="5461314"/>
            <a:ext cx="666819" cy="246221"/>
          </a:xfrm>
          <a:prstGeom prst="rect">
            <a:avLst/>
          </a:prstGeom>
          <a:noFill/>
        </p:spPr>
        <p:txBody>
          <a:bodyPr wrap="none" rtlCol="0">
            <a:spAutoFit/>
          </a:bodyPr>
          <a:lstStyle/>
          <a:p>
            <a:r>
              <a:rPr lang="en-US" sz="1000" dirty="0" smtClean="0">
                <a:solidFill>
                  <a:srgbClr val="FFFFFF"/>
                </a:solidFill>
              </a:rPr>
              <a:t>CD44 red</a:t>
            </a:r>
            <a:endParaRPr lang="en-US" sz="1000" dirty="0">
              <a:solidFill>
                <a:srgbClr val="FFFFFF"/>
              </a:solidFill>
            </a:endParaRPr>
          </a:p>
        </p:txBody>
      </p:sp>
      <p:sp>
        <p:nvSpPr>
          <p:cNvPr id="108" name="TextBox 107"/>
          <p:cNvSpPr txBox="1"/>
          <p:nvPr/>
        </p:nvSpPr>
        <p:spPr>
          <a:xfrm>
            <a:off x="258965" y="3902244"/>
            <a:ext cx="897902" cy="369332"/>
          </a:xfrm>
          <a:prstGeom prst="rect">
            <a:avLst/>
          </a:prstGeom>
          <a:noFill/>
        </p:spPr>
        <p:txBody>
          <a:bodyPr wrap="none" rtlCol="0">
            <a:spAutoFit/>
          </a:bodyPr>
          <a:lstStyle/>
          <a:p>
            <a:r>
              <a:rPr lang="en-US" b="1" dirty="0" smtClean="0">
                <a:solidFill>
                  <a:srgbClr val="FFFF00"/>
                </a:solidFill>
              </a:rPr>
              <a:t>No CAP</a:t>
            </a:r>
            <a:endParaRPr lang="en-IN" b="1" dirty="0">
              <a:solidFill>
                <a:srgbClr val="FFFF00"/>
              </a:solidFill>
            </a:endParaRPr>
          </a:p>
        </p:txBody>
      </p:sp>
    </p:spTree>
    <p:extLst>
      <p:ext uri="{BB962C8B-B14F-4D97-AF65-F5344CB8AC3E}">
        <p14:creationId xmlns:p14="http://schemas.microsoft.com/office/powerpoint/2010/main" xmlns="" val="4078198723"/>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967" y="1280545"/>
            <a:ext cx="8382000" cy="2659190"/>
          </a:xfrm>
        </p:spPr>
        <p:txBody>
          <a:bodyPr/>
          <a:lstStyle/>
          <a:p>
            <a:pPr algn="ctr"/>
            <a:r>
              <a:rPr lang="en-US" dirty="0" smtClean="0"/>
              <a:t>Selective Ablation of Ocular Cancer Cells and Cancer Stem Cells with Cold Atmospheric Plasma</a:t>
            </a:r>
            <a:endParaRPr lang="en-US" dirty="0"/>
          </a:p>
        </p:txBody>
      </p:sp>
      <p:sp>
        <p:nvSpPr>
          <p:cNvPr id="3" name="Content Placeholder 2"/>
          <p:cNvSpPr>
            <a:spLocks noGrp="1"/>
          </p:cNvSpPr>
          <p:nvPr>
            <p:ph idx="1"/>
          </p:nvPr>
        </p:nvSpPr>
        <p:spPr>
          <a:xfrm>
            <a:off x="0" y="4383830"/>
            <a:ext cx="9144000" cy="1526572"/>
          </a:xfrm>
        </p:spPr>
        <p:txBody>
          <a:bodyPr/>
          <a:lstStyle/>
          <a:p>
            <a:pPr marL="0" indent="0" algn="ctr">
              <a:buNone/>
            </a:pPr>
            <a:r>
              <a:rPr lang="en-US" dirty="0" err="1" smtClean="0"/>
              <a:t>Arpitha</a:t>
            </a:r>
            <a:r>
              <a:rPr lang="en-US" dirty="0" smtClean="0"/>
              <a:t> </a:t>
            </a:r>
            <a:r>
              <a:rPr lang="en-US" dirty="0" err="1" smtClean="0"/>
              <a:t>Parthasarathy</a:t>
            </a:r>
            <a:r>
              <a:rPr lang="en-US" dirty="0" smtClean="0"/>
              <a:t>, PhD</a:t>
            </a:r>
          </a:p>
          <a:p>
            <a:pPr marL="0" indent="0" algn="ctr">
              <a:buNone/>
            </a:pPr>
            <a:r>
              <a:rPr lang="en-US" sz="1600" dirty="0" smtClean="0">
                <a:latin typeface="Times New Roman" pitchFamily="18" charset="0"/>
                <a:cs typeface="Times New Roman" pitchFamily="18" charset="0"/>
              </a:rPr>
              <a:t>Director Research- Translational and Molecular Biology </a:t>
            </a:r>
          </a:p>
          <a:p>
            <a:pPr marL="0" indent="0" algn="ctr">
              <a:buNone/>
            </a:pPr>
            <a:r>
              <a:rPr lang="en-US" sz="1600" dirty="0" smtClean="0">
                <a:latin typeface="Times New Roman" pitchFamily="18" charset="0"/>
                <a:cs typeface="Times New Roman" pitchFamily="18" charset="0"/>
              </a:rPr>
              <a:t>JCRI-ABTS/PMLS/US Medical Innovations, LLC</a:t>
            </a:r>
          </a:p>
          <a:p>
            <a:pPr marL="0" indent="0" algn="ctr">
              <a:buNone/>
            </a:pPr>
            <a:r>
              <a:rPr lang="en-US" sz="1600" dirty="0" smtClean="0">
                <a:latin typeface="Times New Roman" pitchFamily="18" charset="0"/>
                <a:cs typeface="Times New Roman" pitchFamily="18" charset="0"/>
              </a:rPr>
              <a:t>Maryland</a:t>
            </a:r>
          </a:p>
          <a:p>
            <a:pPr marL="0" indent="0" algn="ctr">
              <a:buNone/>
            </a:pPr>
            <a:endParaRPr lang="en-US" sz="1600" dirty="0" smtClean="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r>
              <a:rPr lang="en-US" smtClean="0"/>
              <a:t>    </a:t>
            </a:r>
            <a:fld id="{0B0228CD-7FDF-BD49-9AFD-E315DB044540}" type="slidenum">
              <a:rPr lang="en-US" smtClean="0">
                <a:solidFill>
                  <a:schemeClr val="bg1">
                    <a:lumMod val="50000"/>
                    <a:lumOff val="50000"/>
                  </a:schemeClr>
                </a:solidFill>
              </a:rPr>
              <a:pPr/>
              <a:t>2</a:t>
            </a:fld>
            <a:endParaRPr lang="en-US" dirty="0">
              <a:solidFill>
                <a:schemeClr val="bg1">
                  <a:lumMod val="50000"/>
                  <a:lumOff val="50000"/>
                </a:schemeClr>
              </a:solidFill>
            </a:endParaRPr>
          </a:p>
        </p:txBody>
      </p:sp>
      <p:pic>
        <p:nvPicPr>
          <p:cNvPr id="9" name="Picture 8" descr="JCRI-ABTS-Logo-Final-RGB.jpg"/>
          <p:cNvPicPr>
            <a:picLocks noChangeAspect="1"/>
          </p:cNvPicPr>
          <p:nvPr/>
        </p:nvPicPr>
        <p:blipFill rotWithShape="1">
          <a:blip r:embed="rId2">
            <a:extLst>
              <a:ext uri="{28A0092B-C50C-407E-A947-70E740481C1C}">
                <a14:useLocalDpi xmlns:a14="http://schemas.microsoft.com/office/drawing/2010/main" xmlns="" val="0"/>
              </a:ext>
            </a:extLst>
          </a:blip>
          <a:srcRect l="16234" t="13940" r="6348" b="15392"/>
          <a:stretch/>
        </p:blipFill>
        <p:spPr>
          <a:xfrm>
            <a:off x="0" y="0"/>
            <a:ext cx="1253465" cy="1280545"/>
          </a:xfrm>
          <a:prstGeom prst="rect">
            <a:avLst/>
          </a:prstGeom>
        </p:spPr>
      </p:pic>
      <p:sp>
        <p:nvSpPr>
          <p:cNvPr id="5" name="TextBox 4"/>
          <p:cNvSpPr txBox="1"/>
          <p:nvPr/>
        </p:nvSpPr>
        <p:spPr>
          <a:xfrm>
            <a:off x="46043" y="6462761"/>
            <a:ext cx="7395358" cy="369332"/>
          </a:xfrm>
          <a:prstGeom prst="rect">
            <a:avLst/>
          </a:prstGeom>
          <a:noFill/>
        </p:spPr>
        <p:txBody>
          <a:bodyPr wrap="none" rtlCol="0">
            <a:spAutoFit/>
          </a:bodyPr>
          <a:lstStyle/>
          <a:p>
            <a:r>
              <a:rPr lang="en-US" b="1" dirty="0" smtClean="0">
                <a:solidFill>
                  <a:schemeClr val="tx2"/>
                </a:solidFill>
              </a:rPr>
              <a:t>International Conference on Eye Disorders and Treatment, July13-15</a:t>
            </a:r>
            <a:r>
              <a:rPr lang="en-US" b="1" baseline="30000" dirty="0" smtClean="0">
                <a:solidFill>
                  <a:schemeClr val="tx2"/>
                </a:solidFill>
              </a:rPr>
              <a:t>th</a:t>
            </a:r>
            <a:r>
              <a:rPr lang="en-US" b="1" dirty="0" smtClean="0">
                <a:solidFill>
                  <a:schemeClr val="tx2"/>
                </a:solidFill>
              </a:rPr>
              <a:t>, 2015</a:t>
            </a:r>
            <a:endParaRPr lang="en-US" b="1" dirty="0">
              <a:solidFill>
                <a:schemeClr val="tx2"/>
              </a:solidFill>
            </a:endParaRPr>
          </a:p>
        </p:txBody>
      </p:sp>
      <p:sp>
        <p:nvSpPr>
          <p:cNvPr id="7" name="TextBox 6"/>
          <p:cNvSpPr txBox="1"/>
          <p:nvPr/>
        </p:nvSpPr>
        <p:spPr>
          <a:xfrm>
            <a:off x="46043" y="1311625"/>
            <a:ext cx="1101584" cy="276999"/>
          </a:xfrm>
          <a:prstGeom prst="rect">
            <a:avLst/>
          </a:prstGeom>
          <a:noFill/>
        </p:spPr>
        <p:txBody>
          <a:bodyPr wrap="none" rtlCol="0">
            <a:spAutoFit/>
          </a:bodyPr>
          <a:lstStyle/>
          <a:p>
            <a:r>
              <a:rPr lang="en-US" sz="1200" dirty="0" smtClean="0"/>
              <a:t>ISO 9001:2008</a:t>
            </a:r>
            <a:endParaRPr lang="en-IN" sz="1200" dirty="0"/>
          </a:p>
        </p:txBody>
      </p:sp>
    </p:spTree>
    <p:extLst>
      <p:ext uri="{BB962C8B-B14F-4D97-AF65-F5344CB8AC3E}">
        <p14:creationId xmlns:p14="http://schemas.microsoft.com/office/powerpoint/2010/main" xmlns="" val="381890418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JCRI-ABTS-Logo-Final-RGB.jpg"/>
          <p:cNvPicPr>
            <a:picLocks noChangeAspect="1"/>
          </p:cNvPicPr>
          <p:nvPr/>
        </p:nvPicPr>
        <p:blipFill rotWithShape="1">
          <a:blip r:embed="rId2">
            <a:extLst>
              <a:ext uri="{28A0092B-C50C-407E-A947-70E740481C1C}">
                <a14:useLocalDpi xmlns:a14="http://schemas.microsoft.com/office/drawing/2010/main" xmlns="" val="0"/>
              </a:ext>
            </a:extLst>
          </a:blip>
          <a:srcRect l="16234" t="13940" r="6348" b="15392"/>
          <a:stretch/>
        </p:blipFill>
        <p:spPr>
          <a:xfrm>
            <a:off x="1" y="1"/>
            <a:ext cx="947874" cy="968352"/>
          </a:xfrm>
          <a:prstGeom prst="rect">
            <a:avLst/>
          </a:prstGeom>
        </p:spPr>
      </p:pic>
      <p:sp>
        <p:nvSpPr>
          <p:cNvPr id="5" name="TextBox 4"/>
          <p:cNvSpPr txBox="1"/>
          <p:nvPr/>
        </p:nvSpPr>
        <p:spPr>
          <a:xfrm>
            <a:off x="339616" y="968353"/>
            <a:ext cx="8008283" cy="954107"/>
          </a:xfrm>
          <a:prstGeom prst="rect">
            <a:avLst/>
          </a:prstGeom>
          <a:noFill/>
        </p:spPr>
        <p:txBody>
          <a:bodyPr wrap="none" rtlCol="0">
            <a:spAutoFit/>
          </a:bodyPr>
          <a:lstStyle/>
          <a:p>
            <a:r>
              <a:rPr lang="en-US" sz="2800" b="1" dirty="0" smtClean="0">
                <a:solidFill>
                  <a:schemeClr val="tx2">
                    <a:lumMod val="75000"/>
                  </a:schemeClr>
                </a:solidFill>
              </a:rPr>
              <a:t>Proportion of Proliferating  cells expressing TRAIL-R1</a:t>
            </a:r>
          </a:p>
          <a:p>
            <a:r>
              <a:rPr lang="en-US" sz="2800" b="1" dirty="0" smtClean="0">
                <a:solidFill>
                  <a:schemeClr val="tx2">
                    <a:lumMod val="75000"/>
                  </a:schemeClr>
                </a:solidFill>
              </a:rPr>
              <a:t> </a:t>
            </a:r>
            <a:endParaRPr lang="en-IN" sz="2800" b="1" dirty="0">
              <a:solidFill>
                <a:schemeClr val="tx2">
                  <a:lumMod val="75000"/>
                </a:schemeClr>
              </a:solidFill>
            </a:endParaRPr>
          </a:p>
        </p:txBody>
      </p:sp>
      <p:graphicFrame>
        <p:nvGraphicFramePr>
          <p:cNvPr id="6" name="Table 5"/>
          <p:cNvGraphicFramePr>
            <a:graphicFrameLocks noGrp="1"/>
          </p:cNvGraphicFramePr>
          <p:nvPr>
            <p:extLst>
              <p:ext uri="{D42A27DB-BD31-4B8C-83A1-F6EECF244321}">
                <p14:modId xmlns:p14="http://schemas.microsoft.com/office/powerpoint/2010/main" xmlns="" val="3018988712"/>
              </p:ext>
            </p:extLst>
          </p:nvPr>
        </p:nvGraphicFramePr>
        <p:xfrm>
          <a:off x="1083130" y="2009185"/>
          <a:ext cx="6929485" cy="3759113"/>
        </p:xfrm>
        <a:graphic>
          <a:graphicData uri="http://schemas.openxmlformats.org/drawingml/2006/table">
            <a:tbl>
              <a:tblPr firstRow="1" bandRow="1">
                <a:tableStyleId>{5C22544A-7EE6-4342-B048-85BDC9FD1C3A}</a:tableStyleId>
              </a:tblPr>
              <a:tblGrid>
                <a:gridCol w="1385897"/>
                <a:gridCol w="1385897"/>
                <a:gridCol w="1385897"/>
                <a:gridCol w="1385897"/>
                <a:gridCol w="1385897"/>
              </a:tblGrid>
              <a:tr h="1307809">
                <a:tc>
                  <a:txBody>
                    <a:bodyPr/>
                    <a:lstStyle/>
                    <a:p>
                      <a:pPr algn="ctr"/>
                      <a:endParaRPr lang="en-IN" dirty="0"/>
                    </a:p>
                  </a:txBody>
                  <a:tcPr/>
                </a:tc>
                <a:tc>
                  <a:txBody>
                    <a:bodyPr/>
                    <a:lstStyle/>
                    <a:p>
                      <a:pPr algn="ctr"/>
                      <a:r>
                        <a:rPr lang="en-US" dirty="0" smtClean="0"/>
                        <a:t>%Double</a:t>
                      </a:r>
                      <a:r>
                        <a:rPr lang="en-US" baseline="0" dirty="0" smtClean="0"/>
                        <a:t> Positive </a:t>
                      </a:r>
                      <a:r>
                        <a:rPr lang="en-US" dirty="0" smtClean="0"/>
                        <a:t>cells </a:t>
                      </a:r>
                      <a:endParaRPr lang="en-IN" dirty="0"/>
                    </a:p>
                  </a:txBody>
                  <a:tcPr/>
                </a:tc>
                <a:tc>
                  <a:txBody>
                    <a:bodyPr/>
                    <a:lstStyle/>
                    <a:p>
                      <a:pPr algn="ctr"/>
                      <a:r>
                        <a:rPr lang="en-US" dirty="0" smtClean="0"/>
                        <a:t>Ki67% Positive Cells</a:t>
                      </a:r>
                      <a:endParaRPr lang="en-IN" dirty="0"/>
                    </a:p>
                  </a:txBody>
                  <a:tcPr/>
                </a:tc>
                <a:tc>
                  <a:txBody>
                    <a:bodyPr/>
                    <a:lstStyle/>
                    <a:p>
                      <a:pPr algn="ctr"/>
                      <a:r>
                        <a:rPr lang="en-US" smtClean="0"/>
                        <a:t>%Trail-r1 Positive Cells</a:t>
                      </a:r>
                      <a:endParaRPr lang="en-IN" dirty="0"/>
                    </a:p>
                  </a:txBody>
                  <a:tcPr/>
                </a:tc>
                <a:tc>
                  <a:txBody>
                    <a:bodyPr/>
                    <a:lstStyle/>
                    <a:p>
                      <a:pPr algn="ctr"/>
                      <a:r>
                        <a:rPr lang="en-US" dirty="0" smtClean="0"/>
                        <a:t>%DAPI</a:t>
                      </a:r>
                      <a:r>
                        <a:rPr lang="en-US" baseline="0" dirty="0" smtClean="0"/>
                        <a:t> positive cells</a:t>
                      </a:r>
                      <a:endParaRPr lang="en-IN" dirty="0"/>
                    </a:p>
                  </a:txBody>
                  <a:tcPr/>
                </a:tc>
              </a:tr>
              <a:tr h="1120596">
                <a:tc>
                  <a:txBody>
                    <a:bodyPr/>
                    <a:lstStyle/>
                    <a:p>
                      <a:pPr algn="ctr"/>
                      <a:r>
                        <a:rPr lang="en-US" dirty="0" smtClean="0"/>
                        <a:t>Colon Tumor cells without CAP*</a:t>
                      </a:r>
                      <a:endParaRPr lang="en-IN" dirty="0"/>
                    </a:p>
                  </a:txBody>
                  <a:tcPr/>
                </a:tc>
                <a:tc>
                  <a:txBody>
                    <a:bodyPr/>
                    <a:lstStyle/>
                    <a:p>
                      <a:pPr algn="ctr"/>
                      <a:r>
                        <a:rPr lang="en-US" dirty="0" smtClean="0"/>
                        <a:t>24</a:t>
                      </a:r>
                      <a:endParaRPr lang="en-IN" dirty="0"/>
                    </a:p>
                  </a:txBody>
                  <a:tcPr/>
                </a:tc>
                <a:tc>
                  <a:txBody>
                    <a:bodyPr/>
                    <a:lstStyle/>
                    <a:p>
                      <a:pPr algn="ctr"/>
                      <a:r>
                        <a:rPr lang="en-US" dirty="0" smtClean="0"/>
                        <a:t>16</a:t>
                      </a:r>
                      <a:endParaRPr lang="en-IN" dirty="0"/>
                    </a:p>
                  </a:txBody>
                  <a:tcPr/>
                </a:tc>
                <a:tc>
                  <a:txBody>
                    <a:bodyPr/>
                    <a:lstStyle/>
                    <a:p>
                      <a:pPr algn="ctr"/>
                      <a:r>
                        <a:rPr lang="en-US" dirty="0" smtClean="0"/>
                        <a:t>32</a:t>
                      </a:r>
                      <a:endParaRPr lang="en-IN" dirty="0"/>
                    </a:p>
                  </a:txBody>
                  <a:tcPr/>
                </a:tc>
                <a:tc>
                  <a:txBody>
                    <a:bodyPr/>
                    <a:lstStyle/>
                    <a:p>
                      <a:pPr algn="ctr"/>
                      <a:r>
                        <a:rPr lang="en-US" dirty="0" smtClean="0"/>
                        <a:t>28</a:t>
                      </a:r>
                      <a:endParaRPr lang="en-IN" dirty="0"/>
                    </a:p>
                  </a:txBody>
                  <a:tcPr/>
                </a:tc>
              </a:tr>
              <a:tr h="1330708">
                <a:tc>
                  <a:txBody>
                    <a:bodyPr/>
                    <a:lstStyle/>
                    <a:p>
                      <a:pPr algn="ctr"/>
                      <a:r>
                        <a:rPr lang="en-US" dirty="0" smtClean="0"/>
                        <a:t>Colon tumor cells with CAP</a:t>
                      </a:r>
                      <a:endParaRPr lang="en-IN" dirty="0"/>
                    </a:p>
                  </a:txBody>
                  <a:tcPr/>
                </a:tc>
                <a:tc>
                  <a:txBody>
                    <a:bodyPr/>
                    <a:lstStyle/>
                    <a:p>
                      <a:pPr algn="ctr"/>
                      <a:r>
                        <a:rPr lang="en-US" dirty="0" smtClean="0"/>
                        <a:t>NIL</a:t>
                      </a:r>
                      <a:endParaRPr lang="en-IN" dirty="0"/>
                    </a:p>
                  </a:txBody>
                  <a:tcPr/>
                </a:tc>
                <a:tc>
                  <a:txBody>
                    <a:bodyPr/>
                    <a:lstStyle/>
                    <a:p>
                      <a:pPr algn="ctr"/>
                      <a:r>
                        <a:rPr lang="en-US" dirty="0" smtClean="0"/>
                        <a:t>NIL</a:t>
                      </a:r>
                      <a:endParaRPr lang="en-IN" dirty="0"/>
                    </a:p>
                  </a:txBody>
                  <a:tcPr/>
                </a:tc>
                <a:tc>
                  <a:txBody>
                    <a:bodyPr/>
                    <a:lstStyle/>
                    <a:p>
                      <a:pPr algn="ctr"/>
                      <a:r>
                        <a:rPr lang="en-US" dirty="0" smtClean="0"/>
                        <a:t>NIL</a:t>
                      </a:r>
                      <a:endParaRPr lang="en-IN" dirty="0"/>
                    </a:p>
                  </a:txBody>
                  <a:tcPr/>
                </a:tc>
                <a:tc>
                  <a:txBody>
                    <a:bodyPr/>
                    <a:lstStyle/>
                    <a:p>
                      <a:pPr algn="ctr"/>
                      <a:r>
                        <a:rPr lang="en-US" dirty="0" smtClean="0"/>
                        <a:t>24 </a:t>
                      </a:r>
                      <a:r>
                        <a:rPr lang="en-US" sz="1400" dirty="0" smtClean="0"/>
                        <a:t>Disintegrating cells</a:t>
                      </a:r>
                      <a:endParaRPr lang="en-IN" sz="1400" dirty="0"/>
                    </a:p>
                  </a:txBody>
                  <a:tcPr/>
                </a:tc>
              </a:tr>
            </a:tbl>
          </a:graphicData>
        </a:graphic>
      </p:graphicFrame>
    </p:spTree>
    <p:extLst>
      <p:ext uri="{BB962C8B-B14F-4D97-AF65-F5344CB8AC3E}">
        <p14:creationId xmlns:p14="http://schemas.microsoft.com/office/powerpoint/2010/main" xmlns="" val="139527424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 xmlns:p14="http://schemas.microsoft.com/office/powerpoint/2010/main" val="3800470301"/>
              </p:ext>
            </p:extLst>
          </p:nvPr>
        </p:nvGraphicFramePr>
        <p:xfrm>
          <a:off x="180102" y="1357752"/>
          <a:ext cx="8783783" cy="5084623"/>
        </p:xfrm>
        <a:graphic>
          <a:graphicData uri="http://schemas.openxmlformats.org/drawingml/2006/table">
            <a:tbl>
              <a:tblPr/>
              <a:tblGrid>
                <a:gridCol w="1394335"/>
                <a:gridCol w="1985873"/>
                <a:gridCol w="1816861"/>
                <a:gridCol w="2006999"/>
                <a:gridCol w="1579715"/>
              </a:tblGrid>
              <a:tr h="494193">
                <a:tc gridSpan="3">
                  <a:txBody>
                    <a:bodyPr/>
                    <a:lstStyle/>
                    <a:p>
                      <a:pPr algn="ctr" fontAlgn="b"/>
                      <a:r>
                        <a:rPr lang="en-US" sz="1400" b="1" i="0" u="none" strike="noStrike" dirty="0" smtClean="0">
                          <a:solidFill>
                            <a:schemeClr val="tx1"/>
                          </a:solidFill>
                          <a:effectLst/>
                          <a:latin typeface="Times New Roman" pitchFamily="18" charset="0"/>
                          <a:cs typeface="Times New Roman" pitchFamily="18" charset="0"/>
                        </a:rPr>
                        <a:t>Plasma length 2cm - </a:t>
                      </a:r>
                      <a:r>
                        <a:rPr lang="en-US" sz="1400" b="1" i="0" u="none" strike="noStrike" dirty="0" smtClean="0">
                          <a:solidFill>
                            <a:schemeClr val="tx2"/>
                          </a:solidFill>
                          <a:effectLst/>
                          <a:latin typeface="Times New Roman" pitchFamily="18" charset="0"/>
                          <a:cs typeface="Times New Roman" pitchFamily="18" charset="0"/>
                        </a:rPr>
                        <a:t>ARPE  Control Cells</a:t>
                      </a:r>
                      <a:endParaRPr lang="en-US" sz="1400" b="1" i="0" u="none" strike="noStrike" dirty="0">
                        <a:solidFill>
                          <a:schemeClr val="tx2"/>
                        </a:solidFill>
                        <a:effectLst/>
                        <a:latin typeface="Times New Roman" pitchFamily="18" charset="0"/>
                        <a:cs typeface="Times New Roman" pitchFamily="18"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2">
                  <a:txBody>
                    <a:bodyPr/>
                    <a:lstStyle/>
                    <a:p>
                      <a:pPr algn="ctr" fontAlgn="b"/>
                      <a:r>
                        <a:rPr lang="en-US" sz="1400" b="1" i="0" u="none" strike="noStrike" dirty="0" smtClean="0">
                          <a:solidFill>
                            <a:schemeClr val="tx1"/>
                          </a:solidFill>
                          <a:effectLst/>
                          <a:latin typeface="Times New Roman" pitchFamily="18" charset="0"/>
                          <a:cs typeface="Times New Roman" pitchFamily="18" charset="0"/>
                        </a:rPr>
                        <a:t>Plasma length 2cm </a:t>
                      </a:r>
                      <a:r>
                        <a:rPr lang="en-US" sz="1400" b="1" i="0" u="none" strike="noStrike" dirty="0" smtClean="0">
                          <a:solidFill>
                            <a:schemeClr val="tx2"/>
                          </a:solidFill>
                          <a:effectLst/>
                          <a:latin typeface="Times New Roman" pitchFamily="18" charset="0"/>
                          <a:cs typeface="Times New Roman" pitchFamily="18" charset="0"/>
                        </a:rPr>
                        <a:t>- Y79  Retinoblastoma cells</a:t>
                      </a:r>
                      <a:endParaRPr lang="en-US" sz="1400" b="1" i="0" u="none" strike="noStrike" dirty="0">
                        <a:solidFill>
                          <a:schemeClr val="tx2"/>
                        </a:solidFill>
                        <a:effectLst/>
                        <a:latin typeface="Times New Roman" pitchFamily="18" charset="0"/>
                        <a:cs typeface="Times New Roman" pitchFamily="18"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740882">
                <a:tc>
                  <a:txBody>
                    <a:bodyPr/>
                    <a:lstStyle/>
                    <a:p>
                      <a:pPr algn="ctr" fontAlgn="b"/>
                      <a:r>
                        <a:rPr lang="en-US" sz="1400" b="1" i="0" u="none" strike="noStrike" dirty="0">
                          <a:solidFill>
                            <a:schemeClr val="tx1"/>
                          </a:solidFill>
                          <a:effectLst/>
                          <a:latin typeface="Times New Roman" pitchFamily="18" charset="0"/>
                          <a:cs typeface="Times New Roman" pitchFamily="18" charset="0"/>
                        </a:rPr>
                        <a:t>Time in Sec</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chemeClr val="tx1"/>
                          </a:solidFill>
                          <a:effectLst/>
                          <a:latin typeface="Times New Roman" pitchFamily="18" charset="0"/>
                          <a:cs typeface="Times New Roman" pitchFamily="18" charset="0"/>
                        </a:rPr>
                        <a:t>% cell Death CAP</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chemeClr val="tx1"/>
                          </a:solidFill>
                          <a:effectLst/>
                          <a:latin typeface="Times New Roman" pitchFamily="18" charset="0"/>
                          <a:cs typeface="Times New Roman" pitchFamily="18" charset="0"/>
                        </a:rPr>
                        <a:t>% cell Death He</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a:solidFill>
                            <a:schemeClr val="tx1"/>
                          </a:solidFill>
                          <a:effectLst/>
                          <a:latin typeface="Times New Roman" pitchFamily="18" charset="0"/>
                          <a:cs typeface="Times New Roman" pitchFamily="18" charset="0"/>
                        </a:rPr>
                        <a:t>% cell Death CAP</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chemeClr val="tx1"/>
                          </a:solidFill>
                          <a:effectLst/>
                          <a:latin typeface="Times New Roman" pitchFamily="18" charset="0"/>
                          <a:cs typeface="Times New Roman" pitchFamily="18" charset="0"/>
                        </a:rPr>
                        <a:t>% cell Death He</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2871">
                <a:tc>
                  <a:txBody>
                    <a:bodyPr/>
                    <a:lstStyle/>
                    <a:p>
                      <a:pPr algn="ctr" fontAlgn="b"/>
                      <a:r>
                        <a:rPr lang="en-US" sz="1400" b="1" i="0" u="none" strike="noStrike" dirty="0">
                          <a:solidFill>
                            <a:schemeClr val="tx1"/>
                          </a:solidFill>
                          <a:effectLst/>
                          <a:latin typeface="Times New Roman" pitchFamily="18" charset="0"/>
                          <a:cs typeface="Times New Roman" pitchFamily="18" charset="0"/>
                        </a:rPr>
                        <a:t>5</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chemeClr val="tx1"/>
                          </a:solidFill>
                          <a:effectLst/>
                          <a:latin typeface="Times New Roman" pitchFamily="18" charset="0"/>
                          <a:cs typeface="Times New Roman" pitchFamily="18" charset="0"/>
                        </a:rPr>
                        <a:t>0.39±0.675</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chemeClr val="tx1"/>
                          </a:solidFill>
                          <a:effectLst/>
                          <a:latin typeface="Times New Roman" pitchFamily="18" charset="0"/>
                          <a:cs typeface="Times New Roman" pitchFamily="18" charset="0"/>
                        </a:rPr>
                        <a:t>0.1903±0.33</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chemeClr val="tx1"/>
                          </a:solidFill>
                          <a:effectLst/>
                          <a:latin typeface="Times New Roman" pitchFamily="18" charset="0"/>
                          <a:cs typeface="Times New Roman" pitchFamily="18" charset="0"/>
                        </a:rPr>
                        <a:t>45.28±47.83</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400" b="1" i="0" u="none" strike="noStrike" dirty="0">
                          <a:solidFill>
                            <a:schemeClr val="tx1"/>
                          </a:solidFill>
                          <a:latin typeface="Times New Roman" pitchFamily="18" charset="0"/>
                          <a:cs typeface="Times New Roman" pitchFamily="18" charset="0"/>
                        </a:rPr>
                        <a:t>3.433±3.433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2871">
                <a:tc>
                  <a:txBody>
                    <a:bodyPr/>
                    <a:lstStyle/>
                    <a:p>
                      <a:pPr algn="ctr" fontAlgn="b"/>
                      <a:r>
                        <a:rPr lang="en-US" sz="1400" b="1" i="0" u="none" strike="noStrike" dirty="0">
                          <a:solidFill>
                            <a:schemeClr val="tx1"/>
                          </a:solidFill>
                          <a:effectLst/>
                          <a:latin typeface="Times New Roman" pitchFamily="18" charset="0"/>
                          <a:cs typeface="Times New Roman" pitchFamily="18" charset="0"/>
                        </a:rPr>
                        <a:t>15</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chemeClr val="tx1"/>
                          </a:solidFill>
                          <a:effectLst/>
                          <a:latin typeface="Times New Roman" pitchFamily="18" charset="0"/>
                          <a:cs typeface="Times New Roman" pitchFamily="18" charset="0"/>
                        </a:rPr>
                        <a:t>0.551±0.55</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a:solidFill>
                            <a:schemeClr val="tx1"/>
                          </a:solidFill>
                          <a:effectLst/>
                          <a:latin typeface="Times New Roman" pitchFamily="18" charset="0"/>
                          <a:cs typeface="Times New Roman" pitchFamily="18" charset="0"/>
                        </a:rPr>
                        <a:t>0.401±0.361</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chemeClr val="tx1"/>
                          </a:solidFill>
                          <a:effectLst/>
                          <a:latin typeface="Times New Roman" pitchFamily="18" charset="0"/>
                          <a:cs typeface="Times New Roman" pitchFamily="18" charset="0"/>
                        </a:rPr>
                        <a:t>50.17±48.17</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400" b="1" i="0" u="none" strike="noStrike" dirty="0">
                          <a:solidFill>
                            <a:schemeClr val="tx1"/>
                          </a:solidFill>
                          <a:latin typeface="Times New Roman" pitchFamily="18" charset="0"/>
                          <a:cs typeface="Times New Roman" pitchFamily="18" charset="0"/>
                        </a:rPr>
                        <a:t>14.4±8.591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2871">
                <a:tc>
                  <a:txBody>
                    <a:bodyPr/>
                    <a:lstStyle/>
                    <a:p>
                      <a:pPr algn="ctr" fontAlgn="b"/>
                      <a:r>
                        <a:rPr lang="en-US" sz="1400" b="1" i="0" u="none" strike="noStrike" dirty="0">
                          <a:solidFill>
                            <a:schemeClr val="tx1"/>
                          </a:solidFill>
                          <a:effectLst/>
                          <a:latin typeface="Times New Roman" pitchFamily="18" charset="0"/>
                          <a:cs typeface="Times New Roman" pitchFamily="18" charset="0"/>
                        </a:rPr>
                        <a:t>20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chemeClr val="tx1"/>
                          </a:solidFill>
                          <a:effectLst/>
                          <a:latin typeface="Times New Roman" pitchFamily="18" charset="0"/>
                          <a:cs typeface="Times New Roman" pitchFamily="18" charset="0"/>
                        </a:rPr>
                        <a:t>0.311±0.539</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chemeClr val="tx1"/>
                          </a:solidFill>
                          <a:effectLst/>
                          <a:latin typeface="Times New Roman" pitchFamily="18" charset="0"/>
                          <a:cs typeface="Times New Roman" pitchFamily="18" charset="0"/>
                        </a:rPr>
                        <a:t>0.102±0.176</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a:solidFill>
                            <a:schemeClr val="tx1"/>
                          </a:solidFill>
                          <a:effectLst/>
                          <a:latin typeface="Times New Roman" pitchFamily="18" charset="0"/>
                          <a:cs typeface="Times New Roman" pitchFamily="18" charset="0"/>
                        </a:rPr>
                        <a:t>56.64±42.35</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400" b="1" i="0" u="none" strike="noStrike" dirty="0">
                          <a:solidFill>
                            <a:schemeClr val="tx1"/>
                          </a:solidFill>
                          <a:latin typeface="Times New Roman" pitchFamily="18" charset="0"/>
                          <a:cs typeface="Times New Roman" pitchFamily="18" charset="0"/>
                        </a:rPr>
                        <a:t>12.03±8.571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2871">
                <a:tc>
                  <a:txBody>
                    <a:bodyPr/>
                    <a:lstStyle/>
                    <a:p>
                      <a:pPr algn="ctr" fontAlgn="b"/>
                      <a:r>
                        <a:rPr lang="en-US" sz="1400" b="1" i="0" u="none" strike="noStrike" dirty="0">
                          <a:solidFill>
                            <a:schemeClr val="tx1"/>
                          </a:solidFill>
                          <a:effectLst/>
                          <a:latin typeface="Times New Roman" pitchFamily="18" charset="0"/>
                          <a:cs typeface="Times New Roman" pitchFamily="18" charset="0"/>
                        </a:rPr>
                        <a:t>30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chemeClr val="tx1"/>
                          </a:solidFill>
                          <a:effectLst/>
                          <a:latin typeface="Times New Roman" pitchFamily="18" charset="0"/>
                          <a:cs typeface="Times New Roman" pitchFamily="18" charset="0"/>
                        </a:rPr>
                        <a:t>1.127±1.95</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chemeClr val="tx1"/>
                          </a:solidFill>
                          <a:effectLst/>
                          <a:latin typeface="Times New Roman" pitchFamily="18" charset="0"/>
                          <a:cs typeface="Times New Roman" pitchFamily="18" charset="0"/>
                        </a:rPr>
                        <a:t>0.47±0.429</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chemeClr val="tx1"/>
                          </a:solidFill>
                          <a:effectLst/>
                          <a:latin typeface="Times New Roman" pitchFamily="18" charset="0"/>
                          <a:cs typeface="Times New Roman" pitchFamily="18" charset="0"/>
                        </a:rPr>
                        <a:t>86.81±17.72</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400" b="1" i="0" u="none" strike="noStrike" dirty="0">
                          <a:solidFill>
                            <a:schemeClr val="tx1"/>
                          </a:solidFill>
                          <a:latin typeface="Times New Roman" pitchFamily="18" charset="0"/>
                          <a:cs typeface="Times New Roman" pitchFamily="18" charset="0"/>
                        </a:rPr>
                        <a:t>28.47±16.96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2871">
                <a:tc>
                  <a:txBody>
                    <a:bodyPr/>
                    <a:lstStyle/>
                    <a:p>
                      <a:pPr algn="ctr" fontAlgn="b"/>
                      <a:r>
                        <a:rPr lang="en-US" sz="1400" b="1" i="0" u="none" strike="noStrike" dirty="0">
                          <a:solidFill>
                            <a:schemeClr val="tx1"/>
                          </a:solidFill>
                          <a:effectLst/>
                          <a:latin typeface="Times New Roman" pitchFamily="18" charset="0"/>
                          <a:cs typeface="Times New Roman" pitchFamily="18" charset="0"/>
                        </a:rPr>
                        <a:t>60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smtClean="0">
                          <a:solidFill>
                            <a:schemeClr val="tx1"/>
                          </a:solidFill>
                          <a:effectLst/>
                          <a:latin typeface="Times New Roman" pitchFamily="18" charset="0"/>
                          <a:cs typeface="Times New Roman" pitchFamily="18" charset="0"/>
                        </a:rPr>
                        <a:t>1.3±1.69*</a:t>
                      </a:r>
                      <a:endParaRPr lang="en-US" sz="1400" b="1" i="0" u="none" strike="noStrike" dirty="0">
                        <a:solidFill>
                          <a:schemeClr val="tx1"/>
                        </a:solidFill>
                        <a:effectLst/>
                        <a:latin typeface="Times New Roman" pitchFamily="18" charset="0"/>
                        <a:cs typeface="Times New Roman" pitchFamily="18"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chemeClr val="tx1"/>
                          </a:solidFill>
                          <a:effectLst/>
                          <a:latin typeface="Times New Roman" pitchFamily="18" charset="0"/>
                          <a:cs typeface="Times New Roman" pitchFamily="18" charset="0"/>
                        </a:rPr>
                        <a:t>0±0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smtClean="0">
                          <a:solidFill>
                            <a:schemeClr val="tx1"/>
                          </a:solidFill>
                          <a:effectLst/>
                          <a:latin typeface="Times New Roman" pitchFamily="18" charset="0"/>
                          <a:cs typeface="Times New Roman" pitchFamily="18" charset="0"/>
                        </a:rPr>
                        <a:t>87.86±16.38*</a:t>
                      </a:r>
                      <a:endParaRPr lang="en-US" sz="1400" b="1" i="0" u="none" strike="noStrike" dirty="0">
                        <a:solidFill>
                          <a:schemeClr val="tx1"/>
                        </a:solidFill>
                        <a:effectLst/>
                        <a:latin typeface="Times New Roman" pitchFamily="18" charset="0"/>
                        <a:cs typeface="Times New Roman" pitchFamily="18"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400" b="1" i="0" u="none" strike="noStrike" dirty="0">
                          <a:solidFill>
                            <a:schemeClr val="tx1"/>
                          </a:solidFill>
                          <a:latin typeface="Times New Roman" pitchFamily="18" charset="0"/>
                          <a:cs typeface="Times New Roman" pitchFamily="18" charset="0"/>
                        </a:rPr>
                        <a:t>18.02±13.40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2871">
                <a:tc>
                  <a:txBody>
                    <a:bodyPr/>
                    <a:lstStyle/>
                    <a:p>
                      <a:pPr algn="ctr" fontAlgn="b"/>
                      <a:r>
                        <a:rPr lang="en-US" sz="1400" b="1" i="0" u="none" strike="noStrike" dirty="0">
                          <a:solidFill>
                            <a:schemeClr val="tx1"/>
                          </a:solidFill>
                          <a:effectLst/>
                          <a:latin typeface="Times New Roman" pitchFamily="18" charset="0"/>
                          <a:cs typeface="Times New Roman" pitchFamily="18" charset="0"/>
                        </a:rPr>
                        <a:t>120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chemeClr val="tx1"/>
                          </a:solidFill>
                          <a:effectLst/>
                          <a:latin typeface="Times New Roman" pitchFamily="18" charset="0"/>
                          <a:cs typeface="Times New Roman" pitchFamily="18" charset="0"/>
                        </a:rPr>
                        <a:t>2.203±1.97</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chemeClr val="tx1"/>
                          </a:solidFill>
                          <a:effectLst/>
                          <a:latin typeface="Times New Roman" pitchFamily="18" charset="0"/>
                          <a:cs typeface="Times New Roman" pitchFamily="18" charset="0"/>
                        </a:rPr>
                        <a:t>0.843±0.747</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chemeClr val="tx1"/>
                          </a:solidFill>
                          <a:effectLst/>
                          <a:latin typeface="Times New Roman" pitchFamily="18" charset="0"/>
                          <a:cs typeface="Times New Roman" pitchFamily="18" charset="0"/>
                        </a:rPr>
                        <a:t>90.74±16.04</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400" b="1" i="0" u="none" strike="noStrike" dirty="0" smtClean="0">
                          <a:solidFill>
                            <a:schemeClr val="tx1"/>
                          </a:solidFill>
                          <a:latin typeface="Times New Roman" pitchFamily="18" charset="0"/>
                          <a:cs typeface="Times New Roman" pitchFamily="18" charset="0"/>
                        </a:rPr>
                        <a:t>33.55±17.99</a:t>
                      </a:r>
                      <a:endParaRPr lang="en-IN" sz="1400" b="1" i="0" u="none" strike="noStrike" dirty="0">
                        <a:solidFill>
                          <a:schemeClr val="tx1"/>
                        </a:solidFill>
                        <a:latin typeface="Times New Roman" pitchFamily="18" charset="0"/>
                        <a:cs typeface="Times New Roman"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2871">
                <a:tc>
                  <a:txBody>
                    <a:bodyPr/>
                    <a:lstStyle/>
                    <a:p>
                      <a:pPr algn="ctr" fontAlgn="b"/>
                      <a:r>
                        <a:rPr lang="en-US" sz="1400" b="1" i="0" u="none" strike="noStrike" dirty="0">
                          <a:solidFill>
                            <a:schemeClr val="tx1"/>
                          </a:solidFill>
                          <a:effectLst/>
                          <a:latin typeface="Times New Roman" pitchFamily="18" charset="0"/>
                          <a:cs typeface="Times New Roman" pitchFamily="18" charset="0"/>
                        </a:rPr>
                        <a:t>180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chemeClr val="tx1"/>
                          </a:solidFill>
                          <a:effectLst/>
                          <a:latin typeface="Times New Roman" pitchFamily="18" charset="0"/>
                          <a:cs typeface="Times New Roman" pitchFamily="18" charset="0"/>
                        </a:rPr>
                        <a:t>13.28±20.15</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chemeClr val="tx1"/>
                          </a:solidFill>
                          <a:effectLst/>
                          <a:latin typeface="Times New Roman" pitchFamily="18" charset="0"/>
                          <a:cs typeface="Times New Roman" pitchFamily="18" charset="0"/>
                        </a:rPr>
                        <a:t>0.847±0.768</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chemeClr val="tx1"/>
                          </a:solidFill>
                          <a:effectLst/>
                          <a:latin typeface="Times New Roman" pitchFamily="18" charset="0"/>
                          <a:cs typeface="Times New Roman" pitchFamily="18" charset="0"/>
                        </a:rPr>
                        <a:t>100±0</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IN" sz="1400" b="1" i="0" u="none" strike="noStrike" dirty="0">
                          <a:solidFill>
                            <a:schemeClr val="tx1"/>
                          </a:solidFill>
                          <a:latin typeface="Times New Roman" pitchFamily="18" charset="0"/>
                          <a:cs typeface="Times New Roman" pitchFamily="18" charset="0"/>
                        </a:rPr>
                        <a:t>47.60±26.12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2871">
                <a:tc>
                  <a:txBody>
                    <a:bodyPr/>
                    <a:lstStyle/>
                    <a:p>
                      <a:pPr algn="ctr" fontAlgn="b"/>
                      <a:r>
                        <a:rPr lang="en-US" sz="1400" b="1" i="0" u="none" strike="noStrike" dirty="0">
                          <a:solidFill>
                            <a:schemeClr val="tx1"/>
                          </a:solidFill>
                          <a:effectLst/>
                          <a:latin typeface="Times New Roman" pitchFamily="18" charset="0"/>
                          <a:cs typeface="Times New Roman" pitchFamily="18" charset="0"/>
                        </a:rPr>
                        <a:t> </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chemeClr val="tx1"/>
                          </a:solidFill>
                          <a:effectLst/>
                          <a:latin typeface="Times New Roman" pitchFamily="18" charset="0"/>
                          <a:cs typeface="Times New Roman" pitchFamily="18" charset="0"/>
                        </a:rPr>
                        <a:t> </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a:solidFill>
                            <a:schemeClr val="tx1"/>
                          </a:solidFill>
                          <a:effectLst/>
                          <a:latin typeface="Times New Roman" pitchFamily="18" charset="0"/>
                          <a:cs typeface="Times New Roman" pitchFamily="18" charset="0"/>
                        </a:rPr>
                        <a:t> </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a:solidFill>
                            <a:schemeClr val="tx1"/>
                          </a:solidFill>
                          <a:effectLst/>
                          <a:latin typeface="Times New Roman" pitchFamily="18" charset="0"/>
                          <a:cs typeface="Times New Roman" pitchFamily="18" charset="0"/>
                        </a:rPr>
                        <a:t> </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b="1" i="0" u="none" strike="noStrike" dirty="0">
                          <a:solidFill>
                            <a:schemeClr val="tx1"/>
                          </a:solidFill>
                          <a:effectLst/>
                          <a:latin typeface="Times New Roman" pitchFamily="18" charset="0"/>
                          <a:cs typeface="Times New Roman" pitchFamily="18" charset="0"/>
                        </a:rPr>
                        <a:t> </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2871">
                <a:tc>
                  <a:txBody>
                    <a:bodyPr/>
                    <a:lstStyle/>
                    <a:p>
                      <a:pPr algn="ctr" fontAlgn="b"/>
                      <a:r>
                        <a:rPr lang="en-US" sz="1400" b="1" i="0" u="none" strike="noStrike" dirty="0">
                          <a:solidFill>
                            <a:schemeClr val="tx1"/>
                          </a:solidFill>
                          <a:effectLst/>
                          <a:latin typeface="Times New Roman" pitchFamily="18" charset="0"/>
                          <a:cs typeface="Times New Roman" pitchFamily="18" charset="0"/>
                        </a:rPr>
                        <a:t>H2O2</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b"/>
                      <a:r>
                        <a:rPr lang="en-US" sz="1400" b="1" i="0" u="none" strike="noStrike" dirty="0" smtClean="0">
                          <a:solidFill>
                            <a:schemeClr val="tx1"/>
                          </a:solidFill>
                          <a:effectLst/>
                          <a:latin typeface="Times New Roman" pitchFamily="18" charset="0"/>
                          <a:cs typeface="Times New Roman" pitchFamily="18" charset="0"/>
                        </a:rPr>
                        <a:t>94.18±</a:t>
                      </a:r>
                      <a:r>
                        <a:rPr lang="en-US" sz="1400" b="1" i="0" u="none" strike="noStrike" baseline="0" dirty="0" smtClean="0">
                          <a:solidFill>
                            <a:schemeClr val="tx1"/>
                          </a:solidFill>
                          <a:effectLst/>
                          <a:latin typeface="Times New Roman" pitchFamily="18" charset="0"/>
                          <a:cs typeface="Times New Roman" pitchFamily="18" charset="0"/>
                        </a:rPr>
                        <a:t>2.07</a:t>
                      </a:r>
                      <a:endParaRPr lang="en-US" sz="1400" b="1" i="0" u="none" strike="noStrike" dirty="0">
                        <a:solidFill>
                          <a:schemeClr val="tx1"/>
                        </a:solidFill>
                        <a:effectLst/>
                        <a:latin typeface="Times New Roman" pitchFamily="18" charset="0"/>
                        <a:cs typeface="Times New Roman" pitchFamily="18"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a:r>
                        <a:rPr lang="en-US" sz="1400" b="1" i="0" u="none" strike="noStrike" dirty="0" smtClean="0">
                          <a:solidFill>
                            <a:schemeClr val="tx1"/>
                          </a:solidFill>
                          <a:effectLst/>
                          <a:latin typeface="Times New Roman" pitchFamily="18" charset="0"/>
                          <a:cs typeface="Times New Roman" pitchFamily="18" charset="0"/>
                        </a:rPr>
                        <a:t>94.075±5.55</a:t>
                      </a:r>
                      <a:endParaRPr lang="en-US" sz="1400" dirty="0"/>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r h="403709">
                <a:tc>
                  <a:txBody>
                    <a:bodyPr/>
                    <a:lstStyle/>
                    <a:p>
                      <a:pPr algn="ctr" fontAlgn="b"/>
                      <a:r>
                        <a:rPr lang="en-US" sz="1400" b="1" i="0" u="none" strike="noStrike" dirty="0">
                          <a:solidFill>
                            <a:schemeClr val="tx1"/>
                          </a:solidFill>
                          <a:effectLst/>
                          <a:latin typeface="Times New Roman" pitchFamily="18" charset="0"/>
                          <a:cs typeface="Times New Roman" pitchFamily="18" charset="0"/>
                        </a:rPr>
                        <a:t>No Treatment</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indent="0" algn="ctr" defTabSz="914363" rtl="0" eaLnBrk="1" fontAlgn="b" latinLnBrk="0" hangingPunct="1">
                        <a:lnSpc>
                          <a:spcPct val="100000"/>
                        </a:lnSpc>
                        <a:spcBef>
                          <a:spcPts val="0"/>
                        </a:spcBef>
                        <a:spcAft>
                          <a:spcPts val="0"/>
                        </a:spcAft>
                        <a:buClrTx/>
                        <a:buSzTx/>
                        <a:buFontTx/>
                        <a:buNone/>
                        <a:tabLst/>
                        <a:defRPr/>
                      </a:pPr>
                      <a:r>
                        <a:rPr lang="en-US" sz="1400" b="1" i="0" u="none" strike="noStrike" dirty="0" smtClean="0">
                          <a:solidFill>
                            <a:schemeClr val="tx1"/>
                          </a:solidFill>
                          <a:effectLst/>
                          <a:latin typeface="Times New Roman" pitchFamily="18" charset="0"/>
                          <a:cs typeface="Times New Roman" pitchFamily="18" charset="0"/>
                        </a:rPr>
                        <a:t>0.543±0.941</a:t>
                      </a:r>
                      <a:endParaRPr lang="en-US" sz="1400" b="1" i="0" u="none" strike="noStrike" dirty="0">
                        <a:solidFill>
                          <a:schemeClr val="tx1"/>
                        </a:solidFill>
                        <a:effectLst/>
                        <a:latin typeface="Times New Roman" pitchFamily="18" charset="0"/>
                        <a:cs typeface="Times New Roman" pitchFamily="18"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gridSpan="2">
                  <a:txBody>
                    <a:bodyPr/>
                    <a:lstStyle/>
                    <a:p>
                      <a:pPr algn="ctr"/>
                      <a:r>
                        <a:rPr lang="en-US" sz="1400" b="1" i="0" u="none" strike="noStrike" dirty="0" smtClean="0">
                          <a:solidFill>
                            <a:schemeClr val="tx1"/>
                          </a:solidFill>
                          <a:effectLst/>
                          <a:latin typeface="Times New Roman" pitchFamily="18" charset="0"/>
                          <a:cs typeface="Times New Roman" pitchFamily="18" charset="0"/>
                        </a:rPr>
                        <a:t>22.78±27.35</a:t>
                      </a:r>
                      <a:endParaRPr lang="en-US" sz="1400" dirty="0"/>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r>
            </a:tbl>
          </a:graphicData>
        </a:graphic>
      </p:graphicFrame>
      <p:sp>
        <p:nvSpPr>
          <p:cNvPr id="3" name="Oval 2"/>
          <p:cNvSpPr/>
          <p:nvPr/>
        </p:nvSpPr>
        <p:spPr bwMode="auto">
          <a:xfrm>
            <a:off x="1870364" y="4218707"/>
            <a:ext cx="1579418" cy="374073"/>
          </a:xfrm>
          <a:prstGeom prst="ellipse">
            <a:avLst/>
          </a:prstGeom>
          <a:noFill/>
          <a:ln w="31750">
            <a:solidFill>
              <a:schemeClr val="tx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IN" sz="44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4" name="Oval 3"/>
          <p:cNvSpPr/>
          <p:nvPr/>
        </p:nvSpPr>
        <p:spPr bwMode="auto">
          <a:xfrm>
            <a:off x="5624947" y="4627424"/>
            <a:ext cx="1579418" cy="374073"/>
          </a:xfrm>
          <a:prstGeom prst="ellipse">
            <a:avLst/>
          </a:prstGeom>
          <a:noFill/>
          <a:ln w="31750">
            <a:solidFill>
              <a:schemeClr val="tx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IN" sz="44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5" name="TextBox 4"/>
          <p:cNvSpPr txBox="1"/>
          <p:nvPr/>
        </p:nvSpPr>
        <p:spPr>
          <a:xfrm>
            <a:off x="-408922" y="286389"/>
            <a:ext cx="7061613" cy="830997"/>
          </a:xfrm>
          <a:prstGeom prst="rect">
            <a:avLst/>
          </a:prstGeom>
          <a:noFill/>
        </p:spPr>
        <p:txBody>
          <a:bodyPr wrap="none" rtlCol="0">
            <a:spAutoFit/>
          </a:bodyPr>
          <a:lstStyle/>
          <a:p>
            <a:r>
              <a:rPr lang="en-US" sz="2400" b="1" dirty="0" smtClean="0">
                <a:solidFill>
                  <a:schemeClr val="tx2"/>
                </a:solidFill>
              </a:rPr>
              <a:t>      % Cell Death/Viability- </a:t>
            </a:r>
            <a:r>
              <a:rPr lang="en-US" sz="2400" b="1" dirty="0" err="1" smtClean="0">
                <a:solidFill>
                  <a:schemeClr val="tx2"/>
                </a:solidFill>
              </a:rPr>
              <a:t>Retinobalstoma</a:t>
            </a:r>
            <a:r>
              <a:rPr lang="en-US" sz="2400" b="1" dirty="0" smtClean="0">
                <a:solidFill>
                  <a:schemeClr val="tx2"/>
                </a:solidFill>
              </a:rPr>
              <a:t> Cells (Y-79)</a:t>
            </a:r>
          </a:p>
          <a:p>
            <a:pPr algn="ctr"/>
            <a:r>
              <a:rPr lang="en-US" sz="2400" b="1" dirty="0" err="1" smtClean="0">
                <a:solidFill>
                  <a:schemeClr val="tx2"/>
                </a:solidFill>
              </a:rPr>
              <a:t>Trypan</a:t>
            </a:r>
            <a:r>
              <a:rPr lang="en-US" sz="2400" b="1" dirty="0" smtClean="0">
                <a:solidFill>
                  <a:schemeClr val="tx2"/>
                </a:solidFill>
              </a:rPr>
              <a:t> Blue Dye Exclusion Test</a:t>
            </a:r>
            <a:endParaRPr lang="en-IN" sz="2400" b="1" dirty="0">
              <a:solidFill>
                <a:schemeClr val="tx2"/>
              </a:solidFill>
            </a:endParaRPr>
          </a:p>
        </p:txBody>
      </p:sp>
      <p:sp>
        <p:nvSpPr>
          <p:cNvPr id="6" name="Oval 5"/>
          <p:cNvSpPr/>
          <p:nvPr/>
        </p:nvSpPr>
        <p:spPr bwMode="auto">
          <a:xfrm>
            <a:off x="1870364" y="4627424"/>
            <a:ext cx="1579418" cy="374073"/>
          </a:xfrm>
          <a:prstGeom prst="ellipse">
            <a:avLst/>
          </a:prstGeom>
          <a:noFill/>
          <a:ln w="31750">
            <a:solidFill>
              <a:schemeClr val="tx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IN" sz="44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7" name="Oval 6"/>
          <p:cNvSpPr/>
          <p:nvPr/>
        </p:nvSpPr>
        <p:spPr bwMode="auto">
          <a:xfrm>
            <a:off x="5597242" y="4253344"/>
            <a:ext cx="1579418" cy="374073"/>
          </a:xfrm>
          <a:prstGeom prst="ellipse">
            <a:avLst/>
          </a:prstGeom>
          <a:noFill/>
          <a:ln w="31750">
            <a:solidFill>
              <a:schemeClr val="tx2"/>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IN" sz="44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9" name="TextBox 8"/>
          <p:cNvSpPr txBox="1"/>
          <p:nvPr/>
        </p:nvSpPr>
        <p:spPr>
          <a:xfrm>
            <a:off x="0" y="6488668"/>
            <a:ext cx="9143144" cy="369332"/>
          </a:xfrm>
          <a:prstGeom prst="rect">
            <a:avLst/>
          </a:prstGeom>
          <a:noFill/>
        </p:spPr>
        <p:txBody>
          <a:bodyPr wrap="none" rtlCol="0">
            <a:spAutoFit/>
          </a:bodyPr>
          <a:lstStyle/>
          <a:p>
            <a:r>
              <a:rPr lang="en-US" dirty="0" smtClean="0"/>
              <a:t>*p≤0.005; Retinoblastoma cells showed increased  cell death at 1 &amp;2 minute CAP- Most optimal</a:t>
            </a:r>
            <a:endParaRPr lang="en-IN" dirty="0"/>
          </a:p>
        </p:txBody>
      </p:sp>
    </p:spTree>
    <p:extLst>
      <p:ext uri="{BB962C8B-B14F-4D97-AF65-F5344CB8AC3E}">
        <p14:creationId xmlns="" xmlns:p14="http://schemas.microsoft.com/office/powerpoint/2010/main" val="3770792426"/>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smtClean="0"/>
              <a:t>    </a:t>
            </a:r>
            <a:fld id="{0B0228CD-7FDF-BD49-9AFD-E315DB044540}" type="slidenum">
              <a:rPr lang="en-US" smtClean="0">
                <a:solidFill>
                  <a:schemeClr val="bg1">
                    <a:lumMod val="50000"/>
                    <a:lumOff val="50000"/>
                  </a:schemeClr>
                </a:solidFill>
              </a:rPr>
              <a:pPr/>
              <a:t>22</a:t>
            </a:fld>
            <a:endParaRPr lang="en-US" dirty="0">
              <a:solidFill>
                <a:schemeClr val="bg1">
                  <a:lumMod val="50000"/>
                  <a:lumOff val="50000"/>
                </a:schemeClr>
              </a:solidFill>
            </a:endParaRPr>
          </a:p>
        </p:txBody>
      </p:sp>
      <p:pic>
        <p:nvPicPr>
          <p:cNvPr id="6" name="Picture 5" descr="TRAIL Fig JPEG final alpha jpeg.jpg"/>
          <p:cNvPicPr>
            <a:picLocks noChangeAspect="1"/>
          </p:cNvPicPr>
          <p:nvPr/>
        </p:nvPicPr>
        <p:blipFill>
          <a:blip r:embed="rId2"/>
          <a:srcRect/>
          <a:stretch>
            <a:fillRect/>
          </a:stretch>
        </p:blipFill>
        <p:spPr>
          <a:xfrm>
            <a:off x="1039101" y="978874"/>
            <a:ext cx="6982690" cy="5851416"/>
          </a:xfrm>
          <a:prstGeom prst="rect">
            <a:avLst/>
          </a:prstGeom>
        </p:spPr>
      </p:pic>
      <p:sp>
        <p:nvSpPr>
          <p:cNvPr id="5" name="TextBox 4"/>
          <p:cNvSpPr txBox="1"/>
          <p:nvPr/>
        </p:nvSpPr>
        <p:spPr>
          <a:xfrm>
            <a:off x="3909341" y="3075702"/>
            <a:ext cx="300082" cy="369332"/>
          </a:xfrm>
          <a:prstGeom prst="rect">
            <a:avLst/>
          </a:prstGeom>
          <a:noFill/>
        </p:spPr>
        <p:txBody>
          <a:bodyPr wrap="none" rtlCol="0">
            <a:spAutoFit/>
          </a:bodyPr>
          <a:lstStyle/>
          <a:p>
            <a:r>
              <a:rPr lang="en-US" dirty="0" smtClean="0">
                <a:solidFill>
                  <a:schemeClr val="bg1"/>
                </a:solidFill>
              </a:rPr>
              <a:t>*</a:t>
            </a:r>
            <a:endParaRPr lang="en-IN" dirty="0">
              <a:solidFill>
                <a:schemeClr val="bg1"/>
              </a:solidFill>
            </a:endParaRPr>
          </a:p>
        </p:txBody>
      </p:sp>
      <p:sp>
        <p:nvSpPr>
          <p:cNvPr id="7" name="Oval 6"/>
          <p:cNvSpPr/>
          <p:nvPr/>
        </p:nvSpPr>
        <p:spPr bwMode="auto">
          <a:xfrm>
            <a:off x="3057137" y="3445034"/>
            <a:ext cx="1152286" cy="240275"/>
          </a:xfrm>
          <a:prstGeom prst="ellipse">
            <a:avLst/>
          </a:prstGeom>
          <a:noFill/>
          <a:ln>
            <a:solidFill>
              <a:schemeClr val="tx2">
                <a:lumMod val="75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IN"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8" name="TextBox 7"/>
          <p:cNvSpPr txBox="1"/>
          <p:nvPr/>
        </p:nvSpPr>
        <p:spPr>
          <a:xfrm>
            <a:off x="3853916" y="3380507"/>
            <a:ext cx="300082" cy="369332"/>
          </a:xfrm>
          <a:prstGeom prst="rect">
            <a:avLst/>
          </a:prstGeom>
          <a:noFill/>
        </p:spPr>
        <p:txBody>
          <a:bodyPr wrap="none" rtlCol="0">
            <a:spAutoFit/>
          </a:bodyPr>
          <a:lstStyle/>
          <a:p>
            <a:r>
              <a:rPr lang="en-US" dirty="0" smtClean="0">
                <a:solidFill>
                  <a:schemeClr val="bg1"/>
                </a:solidFill>
              </a:rPr>
              <a:t>*</a:t>
            </a:r>
            <a:endParaRPr lang="en-IN" dirty="0">
              <a:solidFill>
                <a:schemeClr val="bg1"/>
              </a:solidFill>
            </a:endParaRPr>
          </a:p>
        </p:txBody>
      </p:sp>
      <p:sp>
        <p:nvSpPr>
          <p:cNvPr id="9" name="TextBox 8"/>
          <p:cNvSpPr txBox="1"/>
          <p:nvPr/>
        </p:nvSpPr>
        <p:spPr>
          <a:xfrm>
            <a:off x="5837482" y="3075702"/>
            <a:ext cx="300082" cy="369332"/>
          </a:xfrm>
          <a:prstGeom prst="rect">
            <a:avLst/>
          </a:prstGeom>
          <a:noFill/>
        </p:spPr>
        <p:txBody>
          <a:bodyPr wrap="none" rtlCol="0">
            <a:spAutoFit/>
          </a:bodyPr>
          <a:lstStyle/>
          <a:p>
            <a:r>
              <a:rPr lang="en-US" dirty="0" smtClean="0">
                <a:solidFill>
                  <a:schemeClr val="bg1"/>
                </a:solidFill>
              </a:rPr>
              <a:t>*</a:t>
            </a:r>
            <a:endParaRPr lang="en-IN" dirty="0">
              <a:solidFill>
                <a:schemeClr val="bg1"/>
              </a:solidFill>
            </a:endParaRPr>
          </a:p>
        </p:txBody>
      </p:sp>
      <p:sp>
        <p:nvSpPr>
          <p:cNvPr id="10" name="TextBox 9"/>
          <p:cNvSpPr txBox="1"/>
          <p:nvPr/>
        </p:nvSpPr>
        <p:spPr>
          <a:xfrm>
            <a:off x="5687441" y="3361904"/>
            <a:ext cx="300082" cy="369332"/>
          </a:xfrm>
          <a:prstGeom prst="rect">
            <a:avLst/>
          </a:prstGeom>
          <a:noFill/>
        </p:spPr>
        <p:txBody>
          <a:bodyPr wrap="none" rtlCol="0">
            <a:spAutoFit/>
          </a:bodyPr>
          <a:lstStyle/>
          <a:p>
            <a:r>
              <a:rPr lang="en-US" dirty="0" smtClean="0">
                <a:solidFill>
                  <a:schemeClr val="bg1"/>
                </a:solidFill>
              </a:rPr>
              <a:t>*</a:t>
            </a:r>
            <a:endParaRPr lang="en-IN" dirty="0">
              <a:solidFill>
                <a:schemeClr val="bg1"/>
              </a:solidFill>
            </a:endParaRPr>
          </a:p>
        </p:txBody>
      </p:sp>
      <p:sp>
        <p:nvSpPr>
          <p:cNvPr id="11" name="Oval 10"/>
          <p:cNvSpPr/>
          <p:nvPr/>
        </p:nvSpPr>
        <p:spPr bwMode="auto">
          <a:xfrm>
            <a:off x="3104762" y="3149759"/>
            <a:ext cx="1152286" cy="240275"/>
          </a:xfrm>
          <a:prstGeom prst="ellipse">
            <a:avLst/>
          </a:prstGeom>
          <a:noFill/>
          <a:ln>
            <a:solidFill>
              <a:schemeClr val="tx2">
                <a:lumMod val="75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IN"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2" name="Oval 11"/>
          <p:cNvSpPr/>
          <p:nvPr/>
        </p:nvSpPr>
        <p:spPr bwMode="auto">
          <a:xfrm>
            <a:off x="4985278" y="3458246"/>
            <a:ext cx="1152286" cy="240275"/>
          </a:xfrm>
          <a:prstGeom prst="ellipse">
            <a:avLst/>
          </a:prstGeom>
          <a:noFill/>
          <a:ln>
            <a:solidFill>
              <a:schemeClr val="tx2">
                <a:lumMod val="75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IN"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3" name="Oval 12"/>
          <p:cNvSpPr/>
          <p:nvPr/>
        </p:nvSpPr>
        <p:spPr bwMode="auto">
          <a:xfrm>
            <a:off x="5032903" y="3162971"/>
            <a:ext cx="1152286" cy="240275"/>
          </a:xfrm>
          <a:prstGeom prst="ellipse">
            <a:avLst/>
          </a:prstGeom>
          <a:noFill/>
          <a:ln>
            <a:solidFill>
              <a:schemeClr val="tx2">
                <a:lumMod val="75000"/>
              </a:schemeClr>
            </a:solidFill>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IN"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14" name="TextBox 13"/>
          <p:cNvSpPr txBox="1"/>
          <p:nvPr/>
        </p:nvSpPr>
        <p:spPr>
          <a:xfrm>
            <a:off x="1181101" y="238125"/>
            <a:ext cx="5353050" cy="646331"/>
          </a:xfrm>
          <a:prstGeom prst="rect">
            <a:avLst/>
          </a:prstGeom>
          <a:noFill/>
        </p:spPr>
        <p:txBody>
          <a:bodyPr wrap="square" rtlCol="0">
            <a:spAutoFit/>
          </a:bodyPr>
          <a:lstStyle/>
          <a:p>
            <a:pPr algn="ctr"/>
            <a:r>
              <a:rPr lang="en-US" b="1" dirty="0" smtClean="0">
                <a:solidFill>
                  <a:schemeClr val="tx2">
                    <a:lumMod val="75000"/>
                  </a:schemeClr>
                </a:solidFill>
              </a:rPr>
              <a:t>Total Mean Surface Expression of TRAIL-R1 and ROS Positive Tumor Cells </a:t>
            </a:r>
            <a:endParaRPr lang="en-IN" b="1" dirty="0">
              <a:solidFill>
                <a:schemeClr val="tx2">
                  <a:lumMod val="75000"/>
                </a:schemeClr>
              </a:solidFill>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163485"/>
            <a:ext cx="8382000" cy="5798510"/>
          </a:xfrm>
        </p:spPr>
        <p:txBody>
          <a:bodyPr/>
          <a:lstStyle/>
          <a:p>
            <a:pPr>
              <a:buNone/>
            </a:pPr>
            <a:r>
              <a:rPr lang="en-US" sz="2400" dirty="0" smtClean="0">
                <a:solidFill>
                  <a:srgbClr val="FFFF00"/>
                </a:solidFill>
              </a:rPr>
              <a:t>SUMMARY</a:t>
            </a:r>
          </a:p>
          <a:p>
            <a:r>
              <a:rPr lang="en-US" sz="2400" dirty="0" smtClean="0"/>
              <a:t>CAP induced cell death of primary colon cancer stem cells isolated from patient sample</a:t>
            </a:r>
          </a:p>
          <a:p>
            <a:endParaRPr lang="en-US" sz="2400" dirty="0" smtClean="0"/>
          </a:p>
          <a:p>
            <a:r>
              <a:rPr lang="en-US" sz="2400" dirty="0" smtClean="0"/>
              <a:t>Tumor stem cells </a:t>
            </a:r>
            <a:r>
              <a:rPr lang="en-US" sz="2400" i="1" dirty="0" err="1" smtClean="0"/>
              <a:t>invitro</a:t>
            </a:r>
            <a:r>
              <a:rPr lang="en-US" sz="2400" dirty="0" smtClean="0"/>
              <a:t> more resistant to cell death in presence of CAP –require 6 </a:t>
            </a:r>
            <a:r>
              <a:rPr lang="en-US" sz="2400" dirty="0" err="1" smtClean="0"/>
              <a:t>treatements</a:t>
            </a:r>
            <a:endParaRPr lang="en-US" sz="2400" dirty="0" smtClean="0"/>
          </a:p>
          <a:p>
            <a:endParaRPr lang="en-US" sz="2400" dirty="0" smtClean="0"/>
          </a:p>
          <a:p>
            <a:r>
              <a:rPr lang="en-US" sz="2400" dirty="0" smtClean="0"/>
              <a:t>Retinoblastoma cells responded to CAP inducing cell death at 1-2 minutes (1.4W)</a:t>
            </a:r>
          </a:p>
          <a:p>
            <a:endParaRPr lang="en-US" sz="2400" dirty="0" smtClean="0"/>
          </a:p>
          <a:p>
            <a:r>
              <a:rPr lang="en-US" sz="2400" dirty="0" smtClean="0"/>
              <a:t>Elevated levels of TRAIL-R1 expression in </a:t>
            </a:r>
            <a:r>
              <a:rPr lang="en-US" sz="2400" dirty="0" err="1" smtClean="0"/>
              <a:t>Rb</a:t>
            </a:r>
            <a:endParaRPr lang="en-US" sz="2400" dirty="0" smtClean="0"/>
          </a:p>
          <a:p>
            <a:endParaRPr lang="en-US" sz="2400" dirty="0" smtClean="0">
              <a:solidFill>
                <a:schemeClr val="tx2">
                  <a:lumMod val="75000"/>
                </a:schemeClr>
              </a:solidFill>
            </a:endParaRPr>
          </a:p>
          <a:p>
            <a:r>
              <a:rPr lang="en-US" sz="2400" u="sng" dirty="0" smtClean="0">
                <a:solidFill>
                  <a:srgbClr val="FFFF00"/>
                </a:solidFill>
              </a:rPr>
              <a:t>CAP serves as an alternative therapy for solid tumors</a:t>
            </a:r>
          </a:p>
          <a:p>
            <a:endParaRPr lang="en-US" sz="2400" dirty="0" smtClean="0">
              <a:solidFill>
                <a:schemeClr val="tx2">
                  <a:lumMod val="75000"/>
                </a:schemeClr>
              </a:solidFill>
            </a:endParaRPr>
          </a:p>
          <a:p>
            <a:endParaRPr lang="en-IN" sz="2400" dirty="0">
              <a:solidFill>
                <a:schemeClr val="tx2">
                  <a:lumMod val="75000"/>
                </a:schemeClr>
              </a:solidFill>
            </a:endParaRPr>
          </a:p>
        </p:txBody>
      </p:sp>
      <p:sp>
        <p:nvSpPr>
          <p:cNvPr id="3" name="Slide Number Placeholder 2"/>
          <p:cNvSpPr>
            <a:spLocks noGrp="1"/>
          </p:cNvSpPr>
          <p:nvPr>
            <p:ph type="sldNum" sz="quarter" idx="12"/>
          </p:nvPr>
        </p:nvSpPr>
        <p:spPr/>
        <p:txBody>
          <a:bodyPr/>
          <a:lstStyle/>
          <a:p>
            <a:r>
              <a:rPr lang="en-US" smtClean="0"/>
              <a:t>    </a:t>
            </a:r>
            <a:fld id="{0B0228CD-7FDF-BD49-9AFD-E315DB044540}" type="slidenum">
              <a:rPr lang="en-US" smtClean="0">
                <a:solidFill>
                  <a:schemeClr val="bg1">
                    <a:lumMod val="50000"/>
                    <a:lumOff val="50000"/>
                  </a:schemeClr>
                </a:solidFill>
              </a:rPr>
              <a:pPr/>
              <a:t>23</a:t>
            </a:fld>
            <a:endParaRPr lang="en-US" dirty="0">
              <a:solidFill>
                <a:schemeClr val="bg1">
                  <a:lumMod val="50000"/>
                  <a:lumOff val="50000"/>
                </a:schemeClr>
              </a:solidFill>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smtClean="0"/>
              <a:t>    </a:t>
            </a:r>
            <a:fld id="{0B0228CD-7FDF-BD49-9AFD-E315DB044540}" type="slidenum">
              <a:rPr lang="en-US" smtClean="0">
                <a:solidFill>
                  <a:schemeClr val="bg1">
                    <a:lumMod val="50000"/>
                    <a:lumOff val="50000"/>
                  </a:schemeClr>
                </a:solidFill>
              </a:rPr>
              <a:pPr/>
              <a:t>24</a:t>
            </a:fld>
            <a:endParaRPr lang="en-US" dirty="0">
              <a:solidFill>
                <a:schemeClr val="bg1">
                  <a:lumMod val="50000"/>
                  <a:lumOff val="50000"/>
                </a:schemeClr>
              </a:solidFill>
            </a:endParaRPr>
          </a:p>
        </p:txBody>
      </p:sp>
      <p:pic>
        <p:nvPicPr>
          <p:cNvPr id="7" name="Picture 6" descr="Slide6.JPG"/>
          <p:cNvPicPr>
            <a:picLocks noChangeAspect="1"/>
          </p:cNvPicPr>
          <p:nvPr/>
        </p:nvPicPr>
        <p:blipFill rotWithShape="1">
          <a:blip r:embed="rId2">
            <a:extLst>
              <a:ext uri="{28A0092B-C50C-407E-A947-70E740481C1C}">
                <a14:useLocalDpi xmlns:a14="http://schemas.microsoft.com/office/drawing/2010/main" xmlns="" val="0"/>
              </a:ext>
            </a:extLst>
          </a:blip>
          <a:srcRect l="4761" t="5821" r="6029" b="11755"/>
          <a:stretch/>
        </p:blipFill>
        <p:spPr>
          <a:xfrm>
            <a:off x="1253465" y="1280545"/>
            <a:ext cx="7417012" cy="3711137"/>
          </a:xfrm>
          <a:prstGeom prst="rect">
            <a:avLst/>
          </a:prstGeom>
        </p:spPr>
      </p:pic>
      <p:pic>
        <p:nvPicPr>
          <p:cNvPr id="8" name="Picture 7" descr="JCRI-ABTS-Logo-Final-RGB.jpg"/>
          <p:cNvPicPr>
            <a:picLocks noChangeAspect="1"/>
          </p:cNvPicPr>
          <p:nvPr/>
        </p:nvPicPr>
        <p:blipFill rotWithShape="1">
          <a:blip r:embed="rId3">
            <a:extLst>
              <a:ext uri="{28A0092B-C50C-407E-A947-70E740481C1C}">
                <a14:useLocalDpi xmlns:a14="http://schemas.microsoft.com/office/drawing/2010/main" xmlns="" val="0"/>
              </a:ext>
            </a:extLst>
          </a:blip>
          <a:srcRect l="16234" t="13940" r="6348" b="15392"/>
          <a:stretch/>
        </p:blipFill>
        <p:spPr>
          <a:xfrm>
            <a:off x="0" y="0"/>
            <a:ext cx="1253465" cy="1280545"/>
          </a:xfrm>
          <a:prstGeom prst="rect">
            <a:avLst/>
          </a:prstGeom>
        </p:spPr>
      </p:pic>
      <p:sp>
        <p:nvSpPr>
          <p:cNvPr id="2" name="TextBox 1"/>
          <p:cNvSpPr txBox="1"/>
          <p:nvPr/>
        </p:nvSpPr>
        <p:spPr>
          <a:xfrm>
            <a:off x="355389" y="5058741"/>
            <a:ext cx="6848478" cy="1754326"/>
          </a:xfrm>
          <a:prstGeom prst="rect">
            <a:avLst/>
          </a:prstGeom>
          <a:noFill/>
        </p:spPr>
        <p:txBody>
          <a:bodyPr wrap="none" rtlCol="0">
            <a:spAutoFit/>
          </a:bodyPr>
          <a:lstStyle/>
          <a:p>
            <a:r>
              <a:rPr lang="en-US" b="1" dirty="0" smtClean="0"/>
              <a:t>Translational Molecular Biology Group-</a:t>
            </a:r>
          </a:p>
          <a:p>
            <a:r>
              <a:rPr lang="en-US" b="1" dirty="0" smtClean="0"/>
              <a:t>Dr. Jerome Canady, MD, CEO</a:t>
            </a:r>
          </a:p>
          <a:p>
            <a:r>
              <a:rPr lang="en-US" b="1" dirty="0" err="1" smtClean="0"/>
              <a:t>Arpitha</a:t>
            </a:r>
            <a:r>
              <a:rPr lang="en-US" b="1" dirty="0" smtClean="0"/>
              <a:t> </a:t>
            </a:r>
            <a:r>
              <a:rPr lang="en-US" b="1" dirty="0" err="1" smtClean="0"/>
              <a:t>Parthasarathy</a:t>
            </a:r>
            <a:r>
              <a:rPr lang="en-US" b="1" dirty="0" smtClean="0"/>
              <a:t>, </a:t>
            </a:r>
            <a:r>
              <a:rPr lang="en-US" b="1" smtClean="0"/>
              <a:t>PhD(Director Research &amp; </a:t>
            </a:r>
            <a:r>
              <a:rPr lang="en-US" b="1" dirty="0" smtClean="0"/>
              <a:t>Principal Investigator)</a:t>
            </a:r>
          </a:p>
          <a:p>
            <a:r>
              <a:rPr lang="en-US" b="1" dirty="0" smtClean="0"/>
              <a:t>Warren Rowe III, PhD (Postdoctoral Scientist)</a:t>
            </a:r>
          </a:p>
          <a:p>
            <a:r>
              <a:rPr lang="en-US" b="1" dirty="0" smtClean="0"/>
              <a:t>Elizabeth Williams, (Senior Research Assistant)</a:t>
            </a:r>
          </a:p>
          <a:p>
            <a:r>
              <a:rPr lang="en-US" b="1" dirty="0" err="1" smtClean="0"/>
              <a:t>Sterlyn</a:t>
            </a:r>
            <a:r>
              <a:rPr lang="en-US" b="1" dirty="0" smtClean="0"/>
              <a:t> Jones and Devin Saunders (Research Assistants)</a:t>
            </a:r>
            <a:endParaRPr lang="en-US" b="1" dirty="0"/>
          </a:p>
        </p:txBody>
      </p:sp>
    </p:spTree>
    <p:extLst>
      <p:ext uri="{BB962C8B-B14F-4D97-AF65-F5344CB8AC3E}">
        <p14:creationId xmlns:p14="http://schemas.microsoft.com/office/powerpoint/2010/main" xmlns="" val="423438992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4419600"/>
            <a:ext cx="8686800" cy="1219200"/>
          </a:xfrm>
          <a:custGeom>
            <a:avLst/>
            <a:gdLst>
              <a:gd name="connsiteX0" fmla="*/ 0 w 4191000"/>
              <a:gd name="connsiteY0" fmla="*/ 0 h 609600"/>
              <a:gd name="connsiteX1" fmla="*/ 3886200 w 4191000"/>
              <a:gd name="connsiteY1" fmla="*/ 0 h 609600"/>
              <a:gd name="connsiteX2" fmla="*/ 4191000 w 4191000"/>
              <a:gd name="connsiteY2" fmla="*/ 304800 h 609600"/>
              <a:gd name="connsiteX3" fmla="*/ 3886200 w 4191000"/>
              <a:gd name="connsiteY3" fmla="*/ 609600 h 609600"/>
              <a:gd name="connsiteX4" fmla="*/ 0 w 4191000"/>
              <a:gd name="connsiteY4" fmla="*/ 609600 h 609600"/>
              <a:gd name="connsiteX5" fmla="*/ 0 w 4191000"/>
              <a:gd name="connsiteY5"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1000" h="609600">
                <a:moveTo>
                  <a:pt x="0" y="0"/>
                </a:moveTo>
                <a:lnTo>
                  <a:pt x="3886200" y="0"/>
                </a:lnTo>
                <a:lnTo>
                  <a:pt x="4191000" y="304800"/>
                </a:lnTo>
                <a:lnTo>
                  <a:pt x="3886200" y="609600"/>
                </a:lnTo>
                <a:lnTo>
                  <a:pt x="0" y="609600"/>
                </a:lnTo>
                <a:lnTo>
                  <a:pt x="0" y="0"/>
                </a:lnTo>
                <a:close/>
              </a:path>
            </a:pathLst>
          </a:custGeom>
          <a:solidFill>
            <a:srgbClr val="0070C0"/>
          </a:solidFill>
          <a:ln>
            <a:solidFill>
              <a:schemeClr val="tx1"/>
            </a:solidFill>
          </a:ln>
        </p:spPr>
        <p:txBody>
          <a:bodyPr>
            <a:noAutofit/>
          </a:bodyPr>
          <a:lstStyle/>
          <a:p>
            <a:r>
              <a:rPr lang="en-US" sz="2800" b="1" dirty="0" smtClean="0">
                <a:solidFill>
                  <a:schemeClr val="bg1"/>
                </a:solidFill>
              </a:rPr>
              <a:t>Eye– 2016 </a:t>
            </a:r>
          </a:p>
          <a:p>
            <a:r>
              <a:rPr lang="en-US" sz="2800" b="1" dirty="0" smtClean="0">
                <a:solidFill>
                  <a:schemeClr val="bg1"/>
                </a:solidFill>
              </a:rPr>
              <a:t>Website: eye.conferenceseries.com</a:t>
            </a:r>
          </a:p>
        </p:txBody>
      </p:sp>
      <p:sp>
        <p:nvSpPr>
          <p:cNvPr id="2" name="Title 1"/>
          <p:cNvSpPr>
            <a:spLocks noGrp="1"/>
          </p:cNvSpPr>
          <p:nvPr>
            <p:ph type="ctrTitle"/>
          </p:nvPr>
        </p:nvSpPr>
        <p:spPr>
          <a:xfrm>
            <a:off x="0" y="1371600"/>
            <a:ext cx="9144000" cy="2209800"/>
          </a:xfrm>
          <a:blipFill>
            <a:blip r:embed="rId2"/>
            <a:tile tx="0" ty="0" sx="100000" sy="100000" flip="none" algn="tl"/>
          </a:blipFill>
          <a:ln>
            <a:solidFill>
              <a:schemeClr val="bg1"/>
            </a:solidFill>
          </a:ln>
          <a:effectLst>
            <a:innerShdw blurRad="63500" dist="50800" dir="16200000">
              <a:prstClr val="black">
                <a:alpha val="50000"/>
              </a:prstClr>
            </a:innerShdw>
          </a:effectLst>
        </p:spPr>
        <p:style>
          <a:lnRef idx="0">
            <a:scrgbClr r="0" g="0" b="0"/>
          </a:lnRef>
          <a:fillRef idx="1002">
            <a:schemeClr val="lt2"/>
          </a:fillRef>
          <a:effectRef idx="0">
            <a:scrgbClr r="0" g="0" b="0"/>
          </a:effectRef>
          <a:fontRef idx="major"/>
        </p:style>
        <p:txBody>
          <a:bodyPr>
            <a:noAutofit/>
          </a:bodyPr>
          <a:lstStyle/>
          <a:p>
            <a:pPr lvl="0">
              <a:spcBef>
                <a:spcPts val="0"/>
              </a:spcBef>
            </a:pPr>
            <a:r>
              <a:rPr sz="3600" dirty="0" smtClean="0">
                <a:solidFill>
                  <a:srgbClr val="00B0F0"/>
                </a:solidFill>
                <a:latin typeface="Times New Roman" pitchFamily="18" charset="0"/>
                <a:cs typeface="Times New Roman" pitchFamily="18" charset="0"/>
              </a:rPr>
              <a:t>Meet the eminent gathering once again at</a:t>
            </a:r>
            <a:r>
              <a:rPr sz="4800" b="1" smtClean="0">
                <a:solidFill>
                  <a:schemeClr val="tx1"/>
                </a:solidFill>
                <a:latin typeface="Times New Roman" pitchFamily="18" charset="0"/>
                <a:cs typeface="Times New Roman" pitchFamily="18" charset="0"/>
              </a:rPr>
              <a:t/>
            </a:r>
            <a:br>
              <a:rPr sz="4800" b="1" smtClean="0">
                <a:solidFill>
                  <a:schemeClr val="tx1"/>
                </a:solidFill>
                <a:latin typeface="Times New Roman" pitchFamily="18" charset="0"/>
                <a:cs typeface="Times New Roman" pitchFamily="18" charset="0"/>
              </a:rPr>
            </a:br>
            <a:r>
              <a:rPr sz="4800" b="1" smtClean="0">
                <a:solidFill>
                  <a:schemeClr val="tx1"/>
                </a:solidFill>
                <a:latin typeface="Times New Roman" pitchFamily="18" charset="0"/>
                <a:cs typeface="Times New Roman" pitchFamily="18" charset="0"/>
              </a:rPr>
              <a:t>Eye-2016</a:t>
            </a:r>
            <a:r>
              <a:rPr sz="4800" b="1" smtClean="0">
                <a:solidFill>
                  <a:schemeClr val="tx1"/>
                </a:solidFill>
              </a:rPr>
              <a:t/>
            </a:r>
            <a:br>
              <a:rPr sz="4800" b="1" smtClean="0">
                <a:solidFill>
                  <a:schemeClr val="tx1"/>
                </a:solidFill>
              </a:rPr>
            </a:br>
            <a:r>
              <a:rPr sz="2400" b="1" smtClean="0">
                <a:solidFill>
                  <a:schemeClr val="tx1"/>
                </a:solidFill>
                <a:latin typeface="Perpetua"/>
                <a:ea typeface="+mn-ea"/>
                <a:cs typeface="+mn-cs"/>
              </a:rPr>
              <a:t>Miami,  USA</a:t>
            </a:r>
            <a:br>
              <a:rPr sz="2400" b="1" smtClean="0">
                <a:solidFill>
                  <a:schemeClr val="tx1"/>
                </a:solidFill>
                <a:latin typeface="Perpetua"/>
                <a:ea typeface="+mn-ea"/>
                <a:cs typeface="+mn-cs"/>
              </a:rPr>
            </a:br>
            <a:r>
              <a:rPr sz="2400" b="1" smtClean="0">
                <a:solidFill>
                  <a:schemeClr val="tx1"/>
                </a:solidFill>
                <a:latin typeface="Perpetua"/>
                <a:ea typeface="+mn-ea"/>
                <a:cs typeface="+mn-cs"/>
              </a:rPr>
              <a:t>September 26-28,  </a:t>
            </a:r>
            <a:r>
              <a:rPr sz="2400" b="1" dirty="0" smtClean="0">
                <a:solidFill>
                  <a:schemeClr val="tx1"/>
                </a:solidFill>
                <a:latin typeface="Perpetua"/>
                <a:ea typeface="+mn-ea"/>
                <a:cs typeface="+mn-cs"/>
              </a:rPr>
              <a:t>2016</a:t>
            </a:r>
            <a:endParaRPr lang="en-US" sz="4800" b="1" dirty="0">
              <a:solidFill>
                <a:schemeClr val="tx1"/>
              </a:solidFill>
            </a:endParaRPr>
          </a:p>
        </p:txBody>
      </p:sp>
      <p:sp>
        <p:nvSpPr>
          <p:cNvPr id="40962" name="AutoShape 2" descr="data:image/jpeg;base64,/9j/4AAQSkZJRgABAQAAAQABAAD/2wCEAAkGBxQSEhQUERQUFRQVGBIXGBgUFxUVGBUXGBUYFhgXFhcYHSggGR8lHRcYITEiJiktLi4uGB8zODMsNygtLisBCgoKDg0OGxAQGywkICYxNzctLDQtNCwtNDQvLy80LDQvNCwsLC0sLywsLy8sLCwsLDQsLCwsLCwsLCwsLCwsLP/AABEIAK0BIwMBEQACEQEDEQH/xAAcAAEAAQUBAQAAAAAAAAAAAAAABgIDBAUHAQj/xABKEAACAQIEAwQFBwoDBQkAAAABAgMAEQQFEiEGMVETIkFhBxQycYFScpGhsbLRFSMzNEJTYnOSwYKzwxckQ9LwFiU1dIOTosLx/8QAGwEBAAIDAQEAAAAAAAAAAAAAAAIFAQMEBgf/xAA3EQACAQIDBAgFAwQDAQAAAAAAAQIDEQQFIRIxQXETMlFhgaGxwTM0kdHwFBXhIkJS8QYjcmL/2gAMAwEAAhEDEQA/AO40AoBQCgFAKAUAoBQCgFAKAUAoBQCgFAKAUAoBQCgFAKAUAoBQCgFAKAUAoBQCgFAKAUAoBQCgFAKAUAoBQCgFAKAUAoBQCgFAKAUAoBQCgFAeE0BYTE6nKrvptqPgCdwvvtv5AjrWdlpXIqV3ZGRWCQoBQCgFAKAUAoBQCgFAKAUAoBQCgFAKAUAoBQCgFAKAUAoBQCgFAKAUAoCzLOFZQdtRsOl+dvfz+isqLabXAhKai0nxMXOMWUUadixtfpWCZr8tx76wGYsGNt97eYrIMjPc2MWiKKzYiY6Y1PIdZH/hUXJ62tW6jS27yl1Vv+3ic9evsWhHrPcvcz8vwgiQKCWI3LHm7HdmbzJua1Tk5O5thHZjYyaiTFAKAUAoBQCgFAKAUAoBQCgFAKAUAoBQCgFAKAUAoBQCgFAKAUAoBQCgFAY2YYQSxsjcmHMcwRuGHmDY/Cp05uElJGqtSVWDg+P55ENh4k06oMaCSjFe0XmCNrsPH3jnflVnUy9VIqpR48PsUdDN3Rk6OJWq0v8AcqxPEeFgXXEzTSb6RYqoPViQP+unOtNLLq0pWkrI662b0Ix/oe0y7wHg3laTGznVJJdUJ8FB7xHQXFgP4fOpY+cYWoQ3Lf8An5vMZZCVS+Iqb3u5EzqtLc9oBQCgFAKAUAoBQCgFAKAUAoBQCgFAKAUAoBQCgFAKAUAoBQCgFAKAUAoBQA0Bzn0hYLTMsg5SLv8AOXb7Cv0VfZXUvTcOz3PJZ7Q2ayqL+71REocOZHSNebsqj3sbf3qwnJQi5PgVlCm5zUFxZ2zBYZYo0RfZRQo9wFq8nOTnJyfE97TgoRUVuRdkS43v8CR9YqJMw5cB8mSRf8RYfWf70BgYTMHEgRiHGrTf42uCOdAbwUB7QCgFAKAUAoBQCgFAKAUAoC1iJ1jUs5CqouSdgBUZSUVd7iUISnJRirtkXxHHUINkjkcde6oPuBN/pAqulmdNPRN+RbQyWq1eUkvqxBx1ETZ45FHXutb3gG/0UjmlNvVNGZ5LVSvGSfkSbD4lZEV0IZWFwRyNWMZKa2ovQqKkJU5OMlZojMnHUQJHZS7EjmngbfKqueZwTa2X5FvHJajSe0vMycq4ujnlWIRyKW1WLabbKW8D0BrZRx8Ks1BJq5qxGVVKNN1HJNLn2m2zjMRh4mlYEhdOy2udTBdr++uqtWVKDmziw1CVeoqceJHv+3kX7qX6U/5q4P3SH+L8iz/ZKn+a8/sbbIM/XFl9COujRfVp31auVj/D9ddOGxca97Jq3ucWMwMsLs7TTv2dxrZ+OI1ZlMUpKsy7FP2SR18q0TzKEZNbL0OuGTVJRUtpaq/HibnI82XExmRVZQGK2a19gDfY+ddeHrqtHaSscGLwssNPYk76XMLN+KoYGKd53HNUt3T0Yk2Hu3Naq+OpUns733G/DZZWrx2lZLvNaOPU/cyf1LXN+6Q/xfkdbySf+a+jN/k+dRYkExk3FtSsLMt+Vx/cXFdtDEwrK8StxOEqYd2mt+58C7mmaR4dNcrWHIDmWPQAc6nVrQpR2pshQw9SvLZpq5HH48jvtDIR1JUfVc1wPNIcIvyLVZJUtrNeZmZZxjDKwRg0ZJsNVipJ5DUDt8a20cwpVHsu6NFfKa1KO0rSXdvJHeu8qyN8aZVJiFiWJQSGYkkgBRa29/Pp0rvwGIhRcnN8CozbCVMTGMaa1uafJeFTh5o5ZpohoJOhbsTsQNza3O/LwrficwhUg4RT14nPgcoqUaiqTktOCJXJnEY5am9wt9tqqS/LH5Vkf9HH8dz9lgPpoAcHPJ+kfSOg/AbfSaAzsHl6R7gXPU8/h0oDLoBQCgFAKAUAoBQCgFAKAUAoCJekWQiGJQdmk387KSPr3+AqszRvo0u8uclinVlJ8F7kNyjCiWeKNiQrtY252sTt9FVVCmqlSMHxL3E1XSoymt6R7nOEEM8ka3Ko1hfnYqDv9NMRTVOrKC3Ixharq0YzlvZLfR1KTHKpOyupHlqG/wBlWmVyexJd5SZ3FKcZcWvQhWJ9t/nv941Tz6z5v1PQw6i5L0L+UT9nPE/R0v7iQD9RNToS2KsZd5qxMNujOPamTX0hT2w6L8uQfQqk/barfM5WpJdr9NSgyWF6zl2L1aOf1RnpiZejfniPdD/qVbZV1p+HuUOebqfj7EUzD9NL/Ml++1VtX4kub9S5ofCjyXoibcFSacHIw/ZaU/QimrfL3ag33s8/msdrFRj2pepAQSdybk7knmSdyTVJe+rPS6LRG2zDLVTC4eYFtUpfVe1tr2tt5V1VaMYUYVFvZxUcRKeIqU3a0bWMngdiMWtvFZAfMW1faBWzL2+nXI1Zsk8M+a/PMucezE4rSeSItv8AFcn+30VLMpN1rdiIZPBLD37X6GJw/liTdoZWZVVe6RtqY+ZFja3LzqGEwvTXve1tDZmGNeH2dm129eXLeeQcPuR32VeoHeP9gPprfTyupLrtLlr/AAc9XO6UXanFvyX38ia4fEzlFCg2AUare1t7Vztvzq5irJK9zzs3eTdrdxTiImAvPOiD+J/7bCtkISl1U2aZ1YQV5tI1WIzjBRc5XkI8I12+nYfXXVDAV5cLc/y5w1M1w0N0r8vyxuuHMVBiY+0iS1iVIexZSOu55ix+NaK9CVGezI6sNiYYiG3E3YFaToPaAUAoBQCgFAKAUAoBQCgFAKAUAoCH+kf9HD88/cNVeadSPP2LvJPiT5e5GOGP1uD5x+41V2D+PHn7Mtsf8rU5e5VxT+uT/OH3FpjPjz/OAy/5WHL3ZIfRz7M/zo/sarDK+rLmVWeb4cmQ3E+2/wA9/vGqifWfN+pfw6i5L0LTcqi9xIk3GeO7VcL5xdp8XsP/AKmrHH1dtQ5X+pUZXQ6N1f8A1b6fiI1VcW5MvRvzxHuh/wBSrbKutPw9yhzzdT8fYimYfppf5kv32qtq/ElzfqXND4UeS9ETLhH9Qm983+WKtcD8tLxKLMvnYeHqQVapkeiJn+RpMVgcKIygK6ydZI5kjawNXDw8q2GpqPAof1kMNjKrnfXs/wBou8PcLzYedZHMZUBr6SxO4I8VFZwuCqUqim2iGOzKjXouEU7u3BfctZwYjI2IkX5IF+9y2Fl5XNddanQg3WqL3+iOHD1sTUSw9J25afV77cjWYfiEdoutLRbg8yw6NYbWB8K43ml5WtaPn9vAsP2RKm3tXl9F99e1mZ/2SxEqhjiI3DAEG7lTfxAG1Qngq9ZXlUvfnb7E4ZjhqDtGk4tdyv8Ac3+b4w4TBqLjtAiRrb5QUAke4Amr/AYbblGD3Ja+B5PN8aqUJ1Vvk9PH7I5hiJQN3bn4sdz+NeqVkjwa2pvtZgSYtPlfUfwrF0b1Rn2G54P4g9VnuTeJ7LJbwHg9v4fsJrkxmH6anpvW4s8uxLw9S0tz3nY43BAIIINiCNwQeRrzZ61O5VQCgFAKAUAoBQCgFAKAUAoBQCgFAQ/0j/o4fnn7jVV5p1I8/Yu8k68+XuRjhj9bg+cfuNVdg/jx5+zLbH/Kz5e5VxT+uT/OH3FpjPjz/OAy/wCVhy92SH0c+zP86P7Gqwyvqy5lVnm+HJkMxZ78nzpPvGqefWlzfqX9PqrkvQuY/D9nI6dCLe4gMPqIqdWGxNxIUanSU1L800KZ5y2i/wCwgQe4MxH3vqrEpOVu5WJQgo3txd/QTw6RH/Ggf6XdR9Sg/Gszhs271fzYhPacu528k/clvo354j3Q/wCpVllXWn4e5SZ5up+PsRTMP00v8yX77VW1fiS5v1Lmh8KPJeiJlwj+oTe+b/LFWuB+Wl4lFmXzsPD1IKtUyPRHUuET/ukPzT95q9Jg/gQ5Hj8y+anz9jcXrqOI1WaZHFOCGBW+9169bda11acasHCW420K86E1OD1Oc5zlT4aQo4NjfQ3g46+/qPCvO4ihKjPZe7gz12ExUMRT2lv4rsZn8L8QHDNockwsdx8gn9oeXUfHnz3YPFui9mXV9Pzic+YYBYiO1Drrz7vsWOPs9Dyd0gqncToW/ab3fgOtfQMBR6OltPe/xHyXMq36rFdGurDTx4+engYHCnBcmNHbTuUiPIixeS23dvsq+dvcPGo4rHKk9mOr8kd2Dy7bim9IkzPo3wWm2mW9va7Rr++3s/VVf+4178PoWX7dQtaxD+IvR/PAwbDap0YgWFhIpJsNQ5Eb+1sB4gDeu6hmEJq09H5FfiMtlHqarzJdwnNPhCuExg2P6CQG6NtcxavAjcgHzA5CuHEqFX/tpeK48/ud+E6Sj/1VfB+xMb1wlgL0AvQHtAeXpcHtAeXoD2gPL0B7QCgFAKAUAoCH+kf9HD88/caqvNOpHn7F3knXny9yMcMfrcHzj9xqrsH8ePP2ZbY/5WfL3KuKf1yf5w+4tMZ8ef5wGX/Kw5e7JD6OfZn+dH9jVYZX1ZcyqzzfDkyF4z2pPnSfeNU9TfLx9S/p9WPJehvOMMLpkifwkijPxUBT9Wmu3HQtOMu1L89CvyyptQlHsk/P+bmgY7VwsskbninD9nLGnyYIB9GquzGw2Jxj2RXucOX1Okpyn2yfsbr0b88R7of9SurKutPw9yvzzdT8fYimYfppf5kv32qtq/ElzfqXND4UeS9ETLhH9Qm983+WKtcD8tLxKLMvnYeHqQVapkeiJJmzkYDB6SRvJyJHXpVjXbWFpWf5ZlVh4p42tddhb4MmY4tAWYiz7FmI9k9TUMBJ9Ortks0hFYaVkuHDvKuNpmGLYBmA0x7BiBy8jWcwlLp3ZvcjGVQi8Mrpb3wLvDmDGIw+KWQkldDKSSSrBXIIv9B8jUsJTVWlOMvAhjqrw9elKC7U+9aEahF9/AC/4f8AXlUsqw0a9baqaQjrLkty8X5XNX/IMfPC4XYo61aj2YJb7ve/Ba87GJnah3wsY21i7HxJknaO/wAFRdq9xgsX+opOut13Zdy+/Hs3HzzE5YsDVjhnrKy2n3tX+i3Lt38Tt+HhCKqqLKoCgdABYCqNtt3Z6GKSVkajifiSPAqjSo7B2KjRpuCBffURW/D4eVdtRdrGjEYmNBJyI9/tRw37mf6Iv+eur9sqf5Lz+xyfulLsZRmPF8WNwmLWJJEaOLXd9IsdQsV0sbEHe9IYSVGrByad2Zli4V6U9lbkRnh31/Gp2EMrJHGSzyF3Fyx2DMDqbYWCjbrXZX6Cg9uSu3uRxYd4ivHYi7JcTaZpnc+CSPL8M5lxAuHkALNd2LKiBie9Yi5PLb4aKdCFZuvNWj2G+pXqUUqEHeXaejgfMHGuTF2k5gGWZiP8Q2Hw2p+tw6dlDTkh+ixEldz1K+HeKMThMQMJmBYqSFDObsl9lOv9tD1NyOuxFYr4anVp9JR+n5uM0MVUpVOirfUR4qT8vaNb6Nbd3U2n9WJ9m9ue9HCP6K9tf5Mqcv12zfT+DptVJbHMOEMXIc3xCtI5UNi7KXYqLS7WBNharfFQisLFpdnoU+FnJ4qSb7SrOeI8VjsScLl7FUUkF1OksBszl+apflbc7dbVilh6VCn0lbf2fnEzVxFWvU6Kjp3lc3A+PjXXFjWaQb6dcqXPQMWN/iAKwsbQk7Shp4GXgq8VeNTU2XAvFzzOcNitp11aSRpL6faVhyDCx5cwD0rVjMIoLpKfVNuDxbm+jqdZE5qvLEUAoBQCgIj6RkJiiNthJv5XRrVWZov+uL7/AGZdZJJKrJd3uiHZRixDPHIQSEa5Ate1iNr++qmhUVOpGb4F5iaTq0ZU1xQzjGCaeSVQQHa4BtewUDe3urNeoqlSU1xGFpOlRjTb1SJd6O4iI5WI2ZlAPXSN/ttVplcWoSfayjzuac4x4peu4hGM9qT50n3jVNU3y8fU9DT6seS9Caca4e+Fgk+RoB9zJb7QtXGYQvRjLst5oocrqWxNSHbfyf2uRTKcP2k8SfKdL+4G5+oGquhDbqRj3lzianR0Zy7E/wA+ptuPf1v/ANKP7z115l8bwXucWT/LeL9jY+jfniPdD/qVuyrrT8Pc5c83U/H2IpmH6aX+ZL99qravxJc36lzQ+FHkvRE14Lj1YKVR+00o+lFFW+Xq+HkuZQZrLZxcZdiXqQJfPY9D4HoapD0nI2uPzNZMNBCAwaItcm1je9rb38a6qtdTowppbjjo4aUMRUqtq0rGVwOhOLWw5LIT5C1vtIrZl6brrkac2klhn3tFzjyIjFajydEI+Fwf7fTWcyi1Wv2ojk808PbsZjcP52MMsylC3aAAWI2IBG9/f4VDC4lUVKLV77jZjsG68oSUktnfc1Dd0BentHz6fCt1eq6FFYWHOb7+zlHj3o5cHQ/V4p5hUXdSXZHjLnU3r/4t2nvF2WvBHgp7EEpa58HEjTKD8HP9Jr1eQ6YXopc/qeP/AORu+MdaPL6aeZ1fIs0TFQJMh2Ybj5LDZlPuNclWk6c3BnRRqqpBTRdx+WwzgCaNJApuA6hrHlcXrEKkoaxdiU6cZ6SVzRZ9k+Aw8Ekz4aABFNu4BqbkqjzJsK6KNWvUmoKTOarSoU4OTitDnfC2Fb1LMZf2exWO/Vr6iPgLf1CrTEyXTU495V4SL6KpLhYmXoiH+6Sfz3/y4q4cz+KuX3O3K/gvn9jRcE97N5zL7Y9aIvzD9oF2/wAJaujF6YWKju09DRhNcXJy36nVqpi6OY+mRFvhjtqKzg9dI0W+sn66t8r/AL1yKfNd8PH2MXAEnPUJ53F/f6nvU5/JP8/uIw+e/Ow6xVKXRyDIWIzLHEHcLmBBHUOavayvh4L/AMlFQ+YqeJufQ3AOzxD+OqNfgFJ+1vqrnzSX9UUdGVxWzJ950Y1VFqcwx4UZ+nZ89Sa7fKMBv/8AG1/fVvG/6F38PqVE7frlb80OoVUFuKAUAoBQFrE4dZFKuAysLEHkRUZRUlZ7iUJyhJSi7NEYxHAsJN0kkQdO6w+sX+k1Xyyym3o2vMtoZ1WStKKfke4XgaFTd3kcdNlB99hf66Qyymndtvy9BUzqtJWikvP1JNBh1RQqAKqiwAFgBVhGKirLcVM5SnJyk7tkal4GhYkmSbvEnmnib/JqulllNtvaevL7FrHOq0Ulsx05/c3ePytZYDCxbSQouLX7pBB3FvCu2rRjUp9G9xX0sRKlV6WO/Xlqa3K+EooJVlV5GK3sGK23BXwUeBNc9HAQpTU02zrxGaVa1N02kk+fuyvOOF48TJ2jvIp0qtl02sCT4qetZr4KFaW020RwuZVMPT2IpNXvrf7l/IshTC69DO2vTfXp203tawHyjU8NhI0L7Lbv7GvF46eJttJK3Z3mtm4JhZmYyS3ZmY2KWuxJNu751zyy2nKTltPXl9jrhnNaMVHZjou/h4m4yXKVw0ZjRmYFi12te5AHgB0rrw9BUY7KZw4rEyxE9uSS04GFm3CkE7F+8jnmUI38yCCL+daa2BpVXtbn3G/DZnWoR2VZrsZrU4DjvvNIR5BB9dq0LK4X1k/I6nndS2kF5khyrKYsOumJbX5k7s3vJ/8Ayu6jQhSVoIrMRiateW1Ud/Q9zTKosQumVbgbgjYqeoIrNajCqrTQw+IqUJbVNkdPAyBgVlktvzCG3TwFz+FctPL4U57cZO63bvr4cO87a2bVKsOjlFWe/fquzx3PuuZmXcGwRsGYtIRuNdtN+ukDf43pSy+lB3d2+8xWzatUjsxtFd356G1zrKo8TC8Mo7rDmOakbhl8wasqVSVOSlEqKtKNSLjI5h6jmGUSM0QMsJ5lVZ4383Ubo3n9Z5VcbeHxcbS0fn/JTbGIwkv6dV+fQz/9qjWscMuv+YbfRpvWv9rV+tpyNv7q7dQwGwmYZtIplBihB2JVkjTzVTvI1vH6xWzbw+Ei9nV+f8GtwxGLa2tF+fUmWeZQmGyqeGEGyxt5szEgljbmTXBSqupiYzl2lhUpKnh3CPYYnolQjCSAgj8+/MEf8OLrWzMneqrdnuzTliapO/b7I1vGfDk8OJ9ewQJN9TqouytaxYL+0rDmPf1224XEQnT6GqQxWHqQqdNS8ShPSmQul8N+cGxtJYavcVuPdWXleuktCKzTTWGpj5Pk2JzLFDE41SkKkWVlKhgpuI0U76b82PP7JVa1PDU+jpb/AM3/AGI06NTE1OkqqyMjjvJJ4cUuOwqs26ltK6ijqNNyo3KkbH49ajg69OdLoahLGUKkKirUyzL6UJWTRHh1Ex2vqLAHqEtc+69Z/bIp3ctCLzOTjZR1L3B/DcscWJxWJBV3hmCq2zWYFmdh4EkDb39axicTGU404bk1/BPC4aUYyqT3tM1fB2ZzYbAyy4dNZXERa10lroYje+ncb238K3YqnCpWjGbtozThKk6dFygr6+RsJ/Sg7rpgw4Ep2BLmSx8kVQTWpZYk7zlp9DZLM21aMdTP4A4alErYzF6hK2rQH2a7e07DwJBIA8ATtyrXjcTDZ6GnuNuCw01Lpqm9nQarCzFAKAUAoBQCgFAKAUAoBQCgFAKA8vQHtAKAUAoBQCgFAeEUB5oFDFj0ChkEUAAoD2gKOzHQUMWK6GRQFOgUMWMTOP1eb+XL9w1spdePNEanUfIhXoc/QT/zF+4K78z68eRXZX8OXM6AEFVhaWKqAUAoBQCgFAa7iHNlwmGmxDi6woz26kDZfibD40BxbLsvz3MMM2ZJjWjJ7R4oFLoGVTyVB3bbELqvew33vQHU/Rxn0uOwEU2IQpN3kkBUrdlNtQB5ahY9NzQEnoCOZ5xzgMHKIcTiUSQ27tmYrfca9IOj42oDfYXEpIivGyujgMrKQVZSLggjmDQF2gItj/SHlsPadpiowYn7N1AdmD3II0qpJsVNyBYWoCQ5fjo541lhdXjcAqym4YeVAXyaA4nwzn75jn8jDHssMT/mIV19niEUMCAoIA2BYkg7mgO20BrM+z/D4KPtcVKsSXsC17sbXsqjdjbwAoCnh7iLDY6PtMJKsqA2NrgqedmVgCvxFAbWgNTmvEuFw0iRYiZIndXdQ9xdUBLG/IABTzNAX8kzeHFwpPh31xPq0tZlvpdkbZgD7SkUBn0BGD6Qcu9Y9W9bj7a+m3e06r209pbRe+1r86Ak9AWcXiViR5JDpRFZ2J5KqjUxPuANARl/STlY7O+Mi/O30+0QLErdzbuC4O7WoCVg0B7QEYX0gZccT6sMVGZr6bd7TqvbT2ltF77WvQEnoCiWQKCzEBQCSSbAAbkknkKAjuT8e5fipjBBio3l3AWzLrI37jMAH5H2SaAkOIiDqytuGBU+GxFjWU2ndGGrqzNTgcuwuXRSMtoYvbdnckCwtcljtWyrWnVd5s10qMKStBGPw9xxgcc7R4XELI63OmzoxA5lQ4GoeYvWo2kioBQCgFAKAUBEfSzCXyjGhb3EerborqzfUDQFn0bZpEMlw0uoaIYSHPyTEDrv05X+NAbvhTiOLMIBiMOHEZZlHaKFJK87C52vt8KA3BoDiHo+yPD49s6lxsaySGWVbvuYx+cN0J3QggWI5aR0oCT+gHEM2VKGvZJplW/ye6+3+JmoDpNAcG4Q4ew2Jn4gfERLI0cmJCFhfRqacll6NdRvzFtqAnPoKP8A3PB8+f8AzWoCfsKA476MMqgXO810wxjsH/M2RR2V2dT2e3duNtvCgOx0Bxf0pzTPnuXxRwJidERkjhkYKjuTIWuTtsI0O/yRQGy4ByjGx5xiMTNhEwsM8JDxxyxuokUx2bSpvc2bwt3j1oDq1Acj9JmVxYrPMqgnXVG6y6luRqClmsSN7XAoDqOV5bFholigRY411aUXYDUxY2+JJ+NAYHGuJeLL8ZJHs6QTspHMERtYi1AcIyXJsZiskWCDLoWSRmcYsyxrIWWcgkq1iNlMdr8t6A75wssoweGGI/TCGISbhu+EAO4JB38b0Bb4z/8AD8b/AOWxX+S9AcGjyDDjhdsV2SesGYfnSLuPz4jsG8Bp8Bt40B3/AIYcnB4YncmGAn/21oDG45xLx5djHjuHXDzlSOakRt3h7ufwoDmfBvBOW4nI4HxJSIszO2JDRxyK4lZdHaOCLbBbcvjvQHZILaVsdQsLNe+oW538b0BCPTbiGTJ8ToJGowobfJaVQw+I2+NAc4mybMMRhMuMGXQQ+r+ryxYhJotUg0Brm5HtGzkX5igPoFaAifpRyOTG5dNBEyq7GNl1kKrlHDaCTyvbbzAoDn/BuahcywcGZ5b6tjERo4JotUakBGXvRg6XBGoagSLnkPADtooBQCgFAKAUBbnjVlZXAKkEEHkQRYg+VqA43i/Q7FqdcPmbRYWRgzQe343tftAGt4FlJFhzoDqGQYXDYPDx4eBkWOMWF3Uk73LMfEkkk+ZoDP8AXo/3if1L+NAcz4j9GqTYiebCZicKuKv6xEoDrJfdrWddid7G+7NvY2oCccL5fhsBho8NA66Iwd2dSzEkszMepJJ8uXIUBtfXo/3if1L+NAQzh7hKPCtmTeto/r7SN7Kr2Woyn5Z127Ty9nz2A2XAmUR5bg0wvrCS6DIddljvrYt7OpuV+tASH16P94n9S/jQET4Z4bjwmNxuL9aR/XG1aLKvZ94tbVrOrn0FASz16P8AeJ/Uv40BEuOuF4cwMMseKGGxWHN4pkIYgEglWXULjbbfbfncggWuCuFI8FNNisRjPWsXOArytpQBBY6VUE+Kr4/srYDxAmXr0f7xP6l/GgIvnXD8eIzHB471lF9VDjs7K3aagw9vWNPPoeVAScY6P94n9S/jQFE+IhdWVnjKsCpBZbEEWIO/SgOXf7LVAbDrmjjL2k7Q4ayk8w2ntNfUA30+HK+9AdPwksESLHG0aoiqqgMtgqiwA36CgLGddniMPND2yL20Useq6tp1oU1WuL2ve1xQEMHAcf5H/Jfrqe3q7bQv73tbdn2nw9qgJrlTRwwxRdqjdmiJquovpULe1za9qAvYmeGRGR2jZHDKwLLYqwsQd+lAcrj9E0QYRHMnbACTtfVTbc9C+u3+LTf470B1hcZEAAHjAH8S/jQGDnuGw2Lglw8zoY5VKtZ1BHiCD4EEAj3UBAMs9GwDwDF5mcThcKwaHDkKgBB7oZtZuBytbcdBtQHTRjo/3if1L+NAaTjPJ8PmWFfDSzKgbSyurKSjKbggE7+II6E8udARzIuCymLhxWOzL1xsMpSBSqRBLgrdrMdRsffcC5NAdDilVhdSCPIg/ZQFygFAKAUAoBQHlALUAtQA0BahxKsWCkEodLDodIax+DA/GsKSd7cCUoSik2t+70LtZIigLOKxSxgFzYFkUc/aZgqjbqSKw5JbyUYOTsi9WSIoBQFmTForIrOoZ7hASAWIFzpHjYUM2ZeoYFAY2YY6OBC8rBVFhc9TsAANyT0FAU5bmcWIUtC4YA6TzBVrA6WU7qdxsaNWBdbFIJBGXXtCpYLcaioNiQOlzS3EF6gBoDGbHxiQxmRe0CdoVuNWi9tVul/Gs7MrXsR243tcxMBxBh5tGiQfnGZUDXQuVAY6AwBYWYG423FTlRnHeiEa0JbmbStZtNXmfEOGw76J5ljYqGs1/ZJIvy8j9FbadCpUV4q5qnXpwdpOxk/lOG0Z7VLSkCM6haQnkE61Ho53as9N5LpI6O+/cZYqBMUAoBQCgFAe0AoBQCgFAKAUAoBQCgMXM8asMTyNyUXt1PIKPMkgfGoVKipxcmbaNJ1aiguP55EZyjtMPKhljde3usjMUIM5LOhWzG17lBe37FcFDbpTTkmtrfz3r7fQs8T0dem1CSez1Uk+rufDk/qeJm0nYtP6wGk0ynsNKWjKmx7o794xud97HlepqrLYc9rXs7PfTiQlh4dIqWxZXX9Wuvtrw9yvGY94ox2eKExd4VL/AJkdkHDG4PsjVay6r2PWpubUdJ3vx00/O81wpRnL+qns2T011t56cbFmTFyNEVldXCYrBAHXGzgmVCUk7PYEbW2GxHSjctmzd9V2X38bGVCKneKteMuDS3Pdc8lzjEGR2V1XRN2YjaSBEI16QrBu/rYbg38Rtap7cm278d2n+yHQ09lK3C97P/VjNlx049dlDlhh2lVIgq2J7JGuxA1G1ybDz5+E7y1fYatiH9Ebb978S3hMTJ2kEYxva9skrGyx3U9mdLLYbKDyBvuOZ3qSe7UxKKs3s2sY+ShkTB97VqbFEalS6WR9lNrjcX+PSkdyMT1b8BgMzxCx4eRpTMZ8JLNoKoBrSON106RffVY87+VSRGUY3atuZVgcxk14K2ME3rDEugWMbdjI/d0i6qGAFjve2/MGRFrfobjicRFIxLIYSZU7KQD2JQGKkkiwBGob7G9vGsogjRvnstuyMsa2xIhfFRqNNjCZAbNdVckLHvcAn4VLZW8iy5Ljmik1JIMUyYbGMH0xlmZJVAW6D9m+kgWvblepKN12akW7GFh86xIVm7dXD4eeXeTDsVKpdZIVjF9OrukNfmN9jWzYi3u495DafaVY+acxSI+IZhLgHnPcjGkrbUq2X2WUlTe53uCKzFRumludiEnKzV+Begie/Z9qb/k9GEmiLWLyMbX08tNlt5X570032/u3GGna1+G8s5Y7xQ5cQxmLRzOqssdwBhNSxowW4Fxz5m+5NTmlKU1u/wBkIXjGDvf/AEbThPGGXRI2NEzSxlzCBGAhut9IHfULfSdRO58KhiIKN0oWs9+v53k6E3Kzc73W787D3EY+KHMZTNJHGpwkG8jKoP56brRQlKgtlN/1P0QcoxrPafD3Zp8tcB4mhUDDy49jCCg3T1ZtTRhhdVZ1JFrePWt9Rf0tS6yjr9ePgaoPVOO5y0+n3KY8+nSOUPiQXJg/ODsZIIo5ZWQzRlLGwAtpfla9zvWXQg5K0dNdNU20tz/giq01F3lrprvWr3q3uZ2Ix7q0UC466SPIGxBEJZCqIywAgaAzai1yOQtWuNNNObp6rhr369psc2mo7e/jp9OwtJns8cJxBk7eHDTSRyMiqO3hsAJRbbUjmxINjZqy6EJS2LWclddz7PFGOmnGO3vSf1Xb4FvE5jjAYIpJDG8kck7FTBGQS+0KmUaSI1Iv4nnyrMadJqUoq9nbj9dO36GHUqXSbtdX4fTXsMjD4/EznBJ26xmWPEtI8PZyBxG6BWQ7qCQd7XAuw6Wi4U4bb2b2ate6338fxE9qpJxV7Xve3dYv5hjMVHiPVVYn1hw8MtlJiiUgzowta6gWUkf8QX3FRhCnKHSPhvXa+H14mZznGfR9u5+v8EtWuM6z2gFAKAUAoBQCgFAKAokiDbMARsdwDuNwd6w0nozKk1qhJEGFmAIuDuL7jcHejSe8Jtbi2uDjDFwiBzsWCjUR0J5msbEb3tqSdSTjstu3YUx4CJVZVjQK19QCqA1/lC29NiK0sHUm2m27rvKosHGqhFRFUEEKFAAINwQALc6KKStYw5ybu3qeNgoy4kKIXGwfSNQHzrXrOyr3G1K1r6F1YgL2AFzc2Frnlc9eVZI3LUGBjT2I0Xct3VVdyLE7Dn51iyRlyb3srXDqLWVRpvbYbX526XrJi7PPV1AFlA0gqtgBpFrWXpyHLpQGowPDixyI7OX0FmHcjUl2UrrkZQC7BSRc9TQk5XRuZ4FdSrqrKeasAQfeDsaES0mAiEfZCOMR79wKoTfc921qXBVBhESwREXSCBpUDSCbkC3IX3o3cFEOXRJr0RRrr9vSijX86w73xrO0+0xZFw4ZPkr7OnkPZ+T7vKl2LI9GHW99K3tpvYez8n3eVYuxZAYZBpsq9zZdh3drd3ptttWbsWRRBgIkZnSNFd/aZVUM3ziBc1lyk1ZswoRTukJsDG51PGjMNrsqk7b8yKKckrJhwi9Wi40Km1wDpN1uAdJta46bE1hNozZFmHL4k16I417Q3fSqjWT4tYd741lzk7Xb0MKEVeyKRlUAj7IQxdl8jQuj+m1qz0k9rau79tzHRwts2Vi8uGQLoCqEtbTYabdLcrVG7ve+pLZVrW0KMZgY5RpljSRQb2dVcX62YUjKUeq7GJQjLSSuXPV1uCFW6ghTYd0G1wOg2H0UuzNkYUWWAYlsQxLMUWNQQLRqDqbT847n3Cp9I9jYXP8AORBU1t7Zsq1mwUAoBQCgFAKAUAoBQCgFAKAUAoBQCgFAKAUAoBQCgFAKAUAoBQCgFAKAUAoBQCgFAKAUAoBQCgFAKAUAoBQCgFAKAUAoBQCgFAKAUAoBQCgFAKAUAoBQCgFAKAUAoBQCgFAKAUAoBQCgFAKAUAoBQCgFAKAUAoBQCgFAKAUAoBQCgFAKAUAoBQCgFAKAUAoBQCgFAKAUAoBQCgFAKA//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4" name="AutoShape 4" descr="data:image/jpeg;base64,/9j/4AAQSkZJRgABAQAAAQABAAD/2wCEAAkGBxQSEhQUERQUFRQVGBIXGBgUFxUVGBUXGBUYFhgXFhcYHSggGR8lHRcYITEiJiktLi4uGB8zODMsNygtLisBCgoKDg0OGxAQGywkICYxNzctLDQtNCwtNDQvLy80LDQvNCwsLC0sLywsLy8sLCwsLDQsLCwsLCwsLCwsLCwsLP/AABEIAK0BIwMBEQACEQEDEQH/xAAcAAEAAQUBAQAAAAAAAAAAAAAABgIDBAUHAQj/xABKEAACAQIEAwQFBwoDBQkAAAABAgMAEQQFEiEGMVETIkFhBxQycYFScpGhsbLRFSMzNEJTYnOSwYKzwxckQ9LwFiU1dIOTosLx/8QAGwEBAAIDAQEAAAAAAAAAAAAAAAIFAQMEBgf/xAA3EQACAQIDBAgFAwQDAQAAAAAAAQIDEQQFIRIxQXETMlFhgaGxwTM0kdHwFBXhIkJS8QYjcmL/2gAMAwEAAhEDEQA/AO40AoBQCgFAKAUAoBQCgFAKAUAoBQCgFAKAUAoBQCgFAKAUAoBQCgFAKAUAoBQCgFAKAUAoBQCgFAKAUAoBQCgFAKAUAoBQCgFAKAUAoBQCgFAeE0BYTE6nKrvptqPgCdwvvtv5AjrWdlpXIqV3ZGRWCQoBQCgFAKAUAoBQCgFAKAUAoBQCgFAKAUAoBQCgFAKAUAoBQCgFAKAUAoCzLOFZQdtRsOl+dvfz+isqLabXAhKai0nxMXOMWUUadixtfpWCZr8tx76wGYsGNt97eYrIMjPc2MWiKKzYiY6Y1PIdZH/hUXJ62tW6jS27yl1Vv+3ic9evsWhHrPcvcz8vwgiQKCWI3LHm7HdmbzJua1Tk5O5thHZjYyaiTFAKAUAoBQCgFAKAUAoBQCgFAKAUAoBQCgFAKAUAoBQCgFAKAUAoBQCgFAY2YYQSxsjcmHMcwRuGHmDY/Cp05uElJGqtSVWDg+P55ENh4k06oMaCSjFe0XmCNrsPH3jnflVnUy9VIqpR48PsUdDN3Rk6OJWq0v8AcqxPEeFgXXEzTSb6RYqoPViQP+unOtNLLq0pWkrI662b0Ix/oe0y7wHg3laTGznVJJdUJ8FB7xHQXFgP4fOpY+cYWoQ3Lf8An5vMZZCVS+Iqb3u5EzqtLc9oBQCgFAKAUAoBQCgFAKAUAoBQCgFAKAUAoBQCgFAKAUAoBQCgFAKAUAoBQA0Bzn0hYLTMsg5SLv8AOXb7Cv0VfZXUvTcOz3PJZ7Q2ayqL+71REocOZHSNebsqj3sbf3qwnJQi5PgVlCm5zUFxZ2zBYZYo0RfZRQo9wFq8nOTnJyfE97TgoRUVuRdkS43v8CR9YqJMw5cB8mSRf8RYfWf70BgYTMHEgRiHGrTf42uCOdAbwUB7QCgFAKAUAoBQCgFAKAUAoC1iJ1jUs5CqouSdgBUZSUVd7iUISnJRirtkXxHHUINkjkcde6oPuBN/pAqulmdNPRN+RbQyWq1eUkvqxBx1ETZ45FHXutb3gG/0UjmlNvVNGZ5LVSvGSfkSbD4lZEV0IZWFwRyNWMZKa2ovQqKkJU5OMlZojMnHUQJHZS7EjmngbfKqueZwTa2X5FvHJajSe0vMycq4ujnlWIRyKW1WLabbKW8D0BrZRx8Ks1BJq5qxGVVKNN1HJNLn2m2zjMRh4mlYEhdOy2udTBdr++uqtWVKDmziw1CVeoqceJHv+3kX7qX6U/5q4P3SH+L8iz/ZKn+a8/sbbIM/XFl9COujRfVp31auVj/D9ddOGxca97Jq3ucWMwMsLs7TTv2dxrZ+OI1ZlMUpKsy7FP2SR18q0TzKEZNbL0OuGTVJRUtpaq/HibnI82XExmRVZQGK2a19gDfY+ddeHrqtHaSscGLwssNPYk76XMLN+KoYGKd53HNUt3T0Yk2Hu3Naq+OpUns733G/DZZWrx2lZLvNaOPU/cyf1LXN+6Q/xfkdbySf+a+jN/k+dRYkExk3FtSsLMt+Vx/cXFdtDEwrK8StxOEqYd2mt+58C7mmaR4dNcrWHIDmWPQAc6nVrQpR2pshQw9SvLZpq5HH48jvtDIR1JUfVc1wPNIcIvyLVZJUtrNeZmZZxjDKwRg0ZJsNVipJ5DUDt8a20cwpVHsu6NFfKa1KO0rSXdvJHeu8qyN8aZVJiFiWJQSGYkkgBRa29/Pp0rvwGIhRcnN8CozbCVMTGMaa1uafJeFTh5o5ZpohoJOhbsTsQNza3O/LwrficwhUg4RT14nPgcoqUaiqTktOCJXJnEY5am9wt9tqqS/LH5Vkf9HH8dz9lgPpoAcHPJ+kfSOg/AbfSaAzsHl6R7gXPU8/h0oDLoBQCgFAKAUAoBQCgFAKAUAoCJekWQiGJQdmk387KSPr3+AqszRvo0u8uclinVlJ8F7kNyjCiWeKNiQrtY252sTt9FVVCmqlSMHxL3E1XSoymt6R7nOEEM8ka3Ko1hfnYqDv9NMRTVOrKC3Ixharq0YzlvZLfR1KTHKpOyupHlqG/wBlWmVyexJd5SZ3FKcZcWvQhWJ9t/nv941Tz6z5v1PQw6i5L0L+UT9nPE/R0v7iQD9RNToS2KsZd5qxMNujOPamTX0hT2w6L8uQfQqk/barfM5WpJdr9NSgyWF6zl2L1aOf1RnpiZejfniPdD/qVbZV1p+HuUOebqfj7EUzD9NL/Ml++1VtX4kub9S5ofCjyXoibcFSacHIw/ZaU/QimrfL3ag33s8/msdrFRj2pepAQSdybk7knmSdyTVJe+rPS6LRG2zDLVTC4eYFtUpfVe1tr2tt5V1VaMYUYVFvZxUcRKeIqU3a0bWMngdiMWtvFZAfMW1faBWzL2+nXI1Zsk8M+a/PMucezE4rSeSItv8AFcn+30VLMpN1rdiIZPBLD37X6GJw/liTdoZWZVVe6RtqY+ZFja3LzqGEwvTXve1tDZmGNeH2dm129eXLeeQcPuR32VeoHeP9gPprfTyupLrtLlr/AAc9XO6UXanFvyX38ia4fEzlFCg2AUare1t7Vztvzq5irJK9zzs3eTdrdxTiImAvPOiD+J/7bCtkISl1U2aZ1YQV5tI1WIzjBRc5XkI8I12+nYfXXVDAV5cLc/y5w1M1w0N0r8vyxuuHMVBiY+0iS1iVIexZSOu55ix+NaK9CVGezI6sNiYYiG3E3YFaToPaAUAoBQCgFAKAUAoBQCgFAKAUAoCH+kf9HD88/cNVeadSPP2LvJPiT5e5GOGP1uD5x+41V2D+PHn7Mtsf8rU5e5VxT+uT/OH3FpjPjz/OAy/5WHL3ZIfRz7M/zo/sarDK+rLmVWeb4cmQ3E+2/wA9/vGqifWfN+pfw6i5L0LTcqi9xIk3GeO7VcL5xdp8XsP/AKmrHH1dtQ5X+pUZXQ6N1f8A1b6fiI1VcW5MvRvzxHuh/wBSrbKutPw9yhzzdT8fYimYfppf5kv32qtq/ElzfqXND4UeS9ETLhH9Qm983+WKtcD8tLxKLMvnYeHqQVapkeiJn+RpMVgcKIygK6ydZI5kjawNXDw8q2GpqPAof1kMNjKrnfXs/wBou8PcLzYedZHMZUBr6SxO4I8VFZwuCqUqim2iGOzKjXouEU7u3BfctZwYjI2IkX5IF+9y2Fl5XNddanQg3WqL3+iOHD1sTUSw9J25afV77cjWYfiEdoutLRbg8yw6NYbWB8K43ml5WtaPn9vAsP2RKm3tXl9F99e1mZ/2SxEqhjiI3DAEG7lTfxAG1Qngq9ZXlUvfnb7E4ZjhqDtGk4tdyv8Ac3+b4w4TBqLjtAiRrb5QUAke4Amr/AYbblGD3Ja+B5PN8aqUJ1Vvk9PH7I5hiJQN3bn4sdz+NeqVkjwa2pvtZgSYtPlfUfwrF0b1Rn2G54P4g9VnuTeJ7LJbwHg9v4fsJrkxmH6anpvW4s8uxLw9S0tz3nY43BAIIINiCNwQeRrzZ61O5VQCgFAKAUAoBQCgFAKAUAoBQCgFAQ/0j/o4fnn7jVV5p1I8/Yu8k68+XuRjhj9bg+cfuNVdg/jx5+zLbH/Kz5e5VxT+uT/OH3FpjPjz/OAy/wCVhy92SH0c+zP86P7Gqwyvqy5lVnm+HJkMxZ78nzpPvGqefWlzfqX9PqrkvQuY/D9nI6dCLe4gMPqIqdWGxNxIUanSU1L800KZ5y2i/wCwgQe4MxH3vqrEpOVu5WJQgo3txd/QTw6RH/Ggf6XdR9Sg/Gszhs271fzYhPacu528k/clvo354j3Q/wCpVllXWn4e5SZ5up+PsRTMP00v8yX77VW1fiS5v1Lmh8KPJeiJlwj+oTe+b/LFWuB+Wl4lFmXzsPD1IKtUyPRHUuET/ukPzT95q9Jg/gQ5Hj8y+anz9jcXrqOI1WaZHFOCGBW+9169bda11acasHCW420K86E1OD1Oc5zlT4aQo4NjfQ3g46+/qPCvO4ihKjPZe7gz12ExUMRT2lv4rsZn8L8QHDNockwsdx8gn9oeXUfHnz3YPFui9mXV9Pzic+YYBYiO1Drrz7vsWOPs9Dyd0gqncToW/ab3fgOtfQMBR6OltPe/xHyXMq36rFdGurDTx4+engYHCnBcmNHbTuUiPIixeS23dvsq+dvcPGo4rHKk9mOr8kd2Dy7bim9IkzPo3wWm2mW9va7Rr++3s/VVf+4178PoWX7dQtaxD+IvR/PAwbDap0YgWFhIpJsNQ5Eb+1sB4gDeu6hmEJq09H5FfiMtlHqarzJdwnNPhCuExg2P6CQG6NtcxavAjcgHzA5CuHEqFX/tpeK48/ud+E6Sj/1VfB+xMb1wlgL0AvQHtAeXpcHtAeXoD2gPL0B7QCgFAKAUAoCH+kf9HD88/caqvNOpHn7F3knXny9yMcMfrcHzj9xqrsH8ePP2ZbY/5WfL3KuKf1yf5w+4tMZ8ef5wGX/Kw5e7JD6OfZn+dH9jVYZX1ZcyqzzfDkyF4z2pPnSfeNU9TfLx9S/p9WPJehvOMMLpkifwkijPxUBT9Wmu3HQtOMu1L89CvyyptQlHsk/P+bmgY7VwsskbninD9nLGnyYIB9GquzGw2Jxj2RXucOX1Okpyn2yfsbr0b88R7of9SurKutPw9yvzzdT8fYimYfppf5kv32qtq/ElzfqXND4UeS9ETLhH9Qm983+WKtcD8tLxKLMvnYeHqQVapkeiJJmzkYDB6SRvJyJHXpVjXbWFpWf5ZlVh4p42tddhb4MmY4tAWYiz7FmI9k9TUMBJ9Ortks0hFYaVkuHDvKuNpmGLYBmA0x7BiBy8jWcwlLp3ZvcjGVQi8Mrpb3wLvDmDGIw+KWQkldDKSSSrBXIIv9B8jUsJTVWlOMvAhjqrw9elKC7U+9aEahF9/AC/4f8AXlUsqw0a9baqaQjrLkty8X5XNX/IMfPC4XYo61aj2YJb7ve/Ba87GJnah3wsY21i7HxJknaO/wAFRdq9xgsX+opOut13Zdy+/Hs3HzzE5YsDVjhnrKy2n3tX+i3Lt38Tt+HhCKqqLKoCgdABYCqNtt3Z6GKSVkajifiSPAqjSo7B2KjRpuCBffURW/D4eVdtRdrGjEYmNBJyI9/tRw37mf6Iv+eur9sqf5Lz+xyfulLsZRmPF8WNwmLWJJEaOLXd9IsdQsV0sbEHe9IYSVGrByad2Zli4V6U9lbkRnh31/Gp2EMrJHGSzyF3Fyx2DMDqbYWCjbrXZX6Cg9uSu3uRxYd4ivHYi7JcTaZpnc+CSPL8M5lxAuHkALNd2LKiBie9Yi5PLb4aKdCFZuvNWj2G+pXqUUqEHeXaejgfMHGuTF2k5gGWZiP8Q2Hw2p+tw6dlDTkh+ixEldz1K+HeKMThMQMJmBYqSFDObsl9lOv9tD1NyOuxFYr4anVp9JR+n5uM0MVUpVOirfUR4qT8vaNb6Nbd3U2n9WJ9m9ue9HCP6K9tf5Mqcv12zfT+DptVJbHMOEMXIc3xCtI5UNi7KXYqLS7WBNharfFQisLFpdnoU+FnJ4qSb7SrOeI8VjsScLl7FUUkF1OksBszl+apflbc7dbVilh6VCn0lbf2fnEzVxFWvU6Kjp3lc3A+PjXXFjWaQb6dcqXPQMWN/iAKwsbQk7Shp4GXgq8VeNTU2XAvFzzOcNitp11aSRpL6faVhyDCx5cwD0rVjMIoLpKfVNuDxbm+jqdZE5qvLEUAoBQCgIj6RkJiiNthJv5XRrVWZov+uL7/AGZdZJJKrJd3uiHZRixDPHIQSEa5Ate1iNr++qmhUVOpGb4F5iaTq0ZU1xQzjGCaeSVQQHa4BtewUDe3urNeoqlSU1xGFpOlRjTb1SJd6O4iI5WI2ZlAPXSN/ttVplcWoSfayjzuac4x4peu4hGM9qT50n3jVNU3y8fU9DT6seS9Caca4e+Fgk+RoB9zJb7QtXGYQvRjLst5oocrqWxNSHbfyf2uRTKcP2k8SfKdL+4G5+oGquhDbqRj3lzianR0Zy7E/wA+ptuPf1v/ANKP7z115l8bwXucWT/LeL9jY+jfniPdD/qVuyrrT8Pc5c83U/H2IpmH6aX+ZL99qravxJc36lzQ+FHkvRE14Lj1YKVR+00o+lFFW+Xq+HkuZQZrLZxcZdiXqQJfPY9D4HoapD0nI2uPzNZMNBCAwaItcm1je9rb38a6qtdTowppbjjo4aUMRUqtq0rGVwOhOLWw5LIT5C1vtIrZl6brrkac2klhn3tFzjyIjFajydEI+Fwf7fTWcyi1Wv2ojk808PbsZjcP52MMsylC3aAAWI2IBG9/f4VDC4lUVKLV77jZjsG68oSUktnfc1Dd0BentHz6fCt1eq6FFYWHOb7+zlHj3o5cHQ/V4p5hUXdSXZHjLnU3r/4t2nvF2WvBHgp7EEpa58HEjTKD8HP9Jr1eQ6YXopc/qeP/AORu+MdaPL6aeZ1fIs0TFQJMh2Ybj5LDZlPuNclWk6c3BnRRqqpBTRdx+WwzgCaNJApuA6hrHlcXrEKkoaxdiU6cZ6SVzRZ9k+Aw8Ekz4aABFNu4BqbkqjzJsK6KNWvUmoKTOarSoU4OTitDnfC2Fb1LMZf2exWO/Vr6iPgLf1CrTEyXTU495V4SL6KpLhYmXoiH+6Sfz3/y4q4cz+KuX3O3K/gvn9jRcE97N5zL7Y9aIvzD9oF2/wAJaujF6YWKju09DRhNcXJy36nVqpi6OY+mRFvhjtqKzg9dI0W+sn66t8r/AL1yKfNd8PH2MXAEnPUJ53F/f6nvU5/JP8/uIw+e/Ow6xVKXRyDIWIzLHEHcLmBBHUOavayvh4L/AMlFQ+YqeJufQ3AOzxD+OqNfgFJ+1vqrnzSX9UUdGVxWzJ950Y1VFqcwx4UZ+nZ89Sa7fKMBv/8AG1/fVvG/6F38PqVE7frlb80OoVUFuKAUAoBQFrE4dZFKuAysLEHkRUZRUlZ7iUJyhJSi7NEYxHAsJN0kkQdO6w+sX+k1Xyyym3o2vMtoZ1WStKKfke4XgaFTd3kcdNlB99hf66Qyymndtvy9BUzqtJWikvP1JNBh1RQqAKqiwAFgBVhGKirLcVM5SnJyk7tkal4GhYkmSbvEnmnib/JqulllNtvaevL7FrHOq0Ulsx05/c3ePytZYDCxbSQouLX7pBB3FvCu2rRjUp9G9xX0sRKlV6WO/Xlqa3K+EooJVlV5GK3sGK23BXwUeBNc9HAQpTU02zrxGaVa1N02kk+fuyvOOF48TJ2jvIp0qtl02sCT4qetZr4KFaW020RwuZVMPT2IpNXvrf7l/IshTC69DO2vTfXp203tawHyjU8NhI0L7Lbv7GvF46eJttJK3Z3mtm4JhZmYyS3ZmY2KWuxJNu751zyy2nKTltPXl9jrhnNaMVHZjou/h4m4yXKVw0ZjRmYFi12te5AHgB0rrw9BUY7KZw4rEyxE9uSS04GFm3CkE7F+8jnmUI38yCCL+daa2BpVXtbn3G/DZnWoR2VZrsZrU4DjvvNIR5BB9dq0LK4X1k/I6nndS2kF5khyrKYsOumJbX5k7s3vJ/8Ayu6jQhSVoIrMRiateW1Ud/Q9zTKosQumVbgbgjYqeoIrNajCqrTQw+IqUJbVNkdPAyBgVlktvzCG3TwFz+FctPL4U57cZO63bvr4cO87a2bVKsOjlFWe/fquzx3PuuZmXcGwRsGYtIRuNdtN+ukDf43pSy+lB3d2+8xWzatUjsxtFd356G1zrKo8TC8Mo7rDmOakbhl8wasqVSVOSlEqKtKNSLjI5h6jmGUSM0QMsJ5lVZ4383Ubo3n9Z5VcbeHxcbS0fn/JTbGIwkv6dV+fQz/9qjWscMuv+YbfRpvWv9rV+tpyNv7q7dQwGwmYZtIplBihB2JVkjTzVTvI1vH6xWzbw+Ei9nV+f8GtwxGLa2tF+fUmWeZQmGyqeGEGyxt5szEgljbmTXBSqupiYzl2lhUpKnh3CPYYnolQjCSAgj8+/MEf8OLrWzMneqrdnuzTliapO/b7I1vGfDk8OJ9ewQJN9TqouytaxYL+0rDmPf1224XEQnT6GqQxWHqQqdNS8ShPSmQul8N+cGxtJYavcVuPdWXleuktCKzTTWGpj5Pk2JzLFDE41SkKkWVlKhgpuI0U76b82PP7JVa1PDU+jpb/AM3/AGI06NTE1OkqqyMjjvJJ4cUuOwqs26ltK6ijqNNyo3KkbH49ajg69OdLoahLGUKkKirUyzL6UJWTRHh1Ex2vqLAHqEtc+69Z/bIp3ctCLzOTjZR1L3B/DcscWJxWJBV3hmCq2zWYFmdh4EkDb39axicTGU404bk1/BPC4aUYyqT3tM1fB2ZzYbAyy4dNZXERa10lroYje+ncb238K3YqnCpWjGbtozThKk6dFygr6+RsJ/Sg7rpgw4Ep2BLmSx8kVQTWpZYk7zlp9DZLM21aMdTP4A4alErYzF6hK2rQH2a7e07DwJBIA8ATtyrXjcTDZ6GnuNuCw01Lpqm9nQarCzFAKAUAoBQCgFAKAUAoBQCgFAKA8vQHtAKAUAoBQCgFAeEUB5oFDFj0ChkEUAAoD2gKOzHQUMWK6GRQFOgUMWMTOP1eb+XL9w1spdePNEanUfIhXoc/QT/zF+4K78z68eRXZX8OXM6AEFVhaWKqAUAoBQCgFAa7iHNlwmGmxDi6woz26kDZfibD40BxbLsvz3MMM2ZJjWjJ7R4oFLoGVTyVB3bbELqvew33vQHU/Rxn0uOwEU2IQpN3kkBUrdlNtQB5ahY9NzQEnoCOZ5xzgMHKIcTiUSQ27tmYrfca9IOj42oDfYXEpIivGyujgMrKQVZSLggjmDQF2gItj/SHlsPadpiowYn7N1AdmD3II0qpJsVNyBYWoCQ5fjo541lhdXjcAqym4YeVAXyaA4nwzn75jn8jDHssMT/mIV19niEUMCAoIA2BYkg7mgO20BrM+z/D4KPtcVKsSXsC17sbXsqjdjbwAoCnh7iLDY6PtMJKsqA2NrgqedmVgCvxFAbWgNTmvEuFw0iRYiZIndXdQ9xdUBLG/IABTzNAX8kzeHFwpPh31xPq0tZlvpdkbZgD7SkUBn0BGD6Qcu9Y9W9bj7a+m3e06r209pbRe+1r86Ak9AWcXiViR5JDpRFZ2J5KqjUxPuANARl/STlY7O+Mi/O30+0QLErdzbuC4O7WoCVg0B7QEYX0gZccT6sMVGZr6bd7TqvbT2ltF77WvQEnoCiWQKCzEBQCSSbAAbkknkKAjuT8e5fipjBBio3l3AWzLrI37jMAH5H2SaAkOIiDqytuGBU+GxFjWU2ndGGrqzNTgcuwuXRSMtoYvbdnckCwtcljtWyrWnVd5s10qMKStBGPw9xxgcc7R4XELI63OmzoxA5lQ4GoeYvWo2kioBQCgFAKAUBEfSzCXyjGhb3EerborqzfUDQFn0bZpEMlw0uoaIYSHPyTEDrv05X+NAbvhTiOLMIBiMOHEZZlHaKFJK87C52vt8KA3BoDiHo+yPD49s6lxsaySGWVbvuYx+cN0J3QggWI5aR0oCT+gHEM2VKGvZJplW/ye6+3+JmoDpNAcG4Q4ew2Jn4gfERLI0cmJCFhfRqacll6NdRvzFtqAnPoKP8A3PB8+f8AzWoCfsKA476MMqgXO810wxjsH/M2RR2V2dT2e3duNtvCgOx0Bxf0pzTPnuXxRwJidERkjhkYKjuTIWuTtsI0O/yRQGy4ByjGx5xiMTNhEwsM8JDxxyxuokUx2bSpvc2bwt3j1oDq1Acj9JmVxYrPMqgnXVG6y6luRqClmsSN7XAoDqOV5bFholigRY411aUXYDUxY2+JJ+NAYHGuJeLL8ZJHs6QTspHMERtYi1AcIyXJsZiskWCDLoWSRmcYsyxrIWWcgkq1iNlMdr8t6A75wssoweGGI/TCGISbhu+EAO4JB38b0Bb4z/8AD8b/AOWxX+S9AcGjyDDjhdsV2SesGYfnSLuPz4jsG8Bp8Bt40B3/AIYcnB4YncmGAn/21oDG45xLx5djHjuHXDzlSOakRt3h7ufwoDmfBvBOW4nI4HxJSIszO2JDRxyK4lZdHaOCLbBbcvjvQHZILaVsdQsLNe+oW538b0BCPTbiGTJ8ToJGowobfJaVQw+I2+NAc4mybMMRhMuMGXQQ+r+ryxYhJotUg0Brm5HtGzkX5igPoFaAifpRyOTG5dNBEyq7GNl1kKrlHDaCTyvbbzAoDn/BuahcywcGZ5b6tjERo4JotUakBGXvRg6XBGoagSLnkPADtooBQCgFAKAUBbnjVlZXAKkEEHkQRYg+VqA43i/Q7FqdcPmbRYWRgzQe343tftAGt4FlJFhzoDqGQYXDYPDx4eBkWOMWF3Uk73LMfEkkk+ZoDP8AXo/3if1L+NAcz4j9GqTYiebCZicKuKv6xEoDrJfdrWddid7G+7NvY2oCccL5fhsBho8NA66Iwd2dSzEkszMepJJ8uXIUBtfXo/3if1L+NAQzh7hKPCtmTeto/r7SN7Kr2Woyn5Z127Ty9nz2A2XAmUR5bg0wvrCS6DIddljvrYt7OpuV+tASH16P94n9S/jQET4Z4bjwmNxuL9aR/XG1aLKvZ94tbVrOrn0FASz16P8AeJ/Uv40BEuOuF4cwMMseKGGxWHN4pkIYgEglWXULjbbfbfncggWuCuFI8FNNisRjPWsXOArytpQBBY6VUE+Kr4/srYDxAmXr0f7xP6l/GgIvnXD8eIzHB471lF9VDjs7K3aagw9vWNPPoeVAScY6P94n9S/jQFE+IhdWVnjKsCpBZbEEWIO/SgOXf7LVAbDrmjjL2k7Q4ayk8w2ntNfUA30+HK+9AdPwksESLHG0aoiqqgMtgqiwA36CgLGddniMPND2yL20Useq6tp1oU1WuL2ve1xQEMHAcf5H/Jfrqe3q7bQv73tbdn2nw9qgJrlTRwwxRdqjdmiJquovpULe1za9qAvYmeGRGR2jZHDKwLLYqwsQd+lAcrj9E0QYRHMnbACTtfVTbc9C+u3+LTf470B1hcZEAAHjAH8S/jQGDnuGw2Lglw8zoY5VKtZ1BHiCD4EEAj3UBAMs9GwDwDF5mcThcKwaHDkKgBB7oZtZuBytbcdBtQHTRjo/3if1L+NAaTjPJ8PmWFfDSzKgbSyurKSjKbggE7+II6E8udARzIuCymLhxWOzL1xsMpSBSqRBLgrdrMdRsffcC5NAdDilVhdSCPIg/ZQFygFAKAUAoBQHlALUAtQA0BahxKsWCkEodLDodIax+DA/GsKSd7cCUoSik2t+70LtZIigLOKxSxgFzYFkUc/aZgqjbqSKw5JbyUYOTsi9WSIoBQFmTForIrOoZ7hASAWIFzpHjYUM2ZeoYFAY2YY6OBC8rBVFhc9TsAANyT0FAU5bmcWIUtC4YA6TzBVrA6WU7qdxsaNWBdbFIJBGXXtCpYLcaioNiQOlzS3EF6gBoDGbHxiQxmRe0CdoVuNWi9tVul/Gs7MrXsR243tcxMBxBh5tGiQfnGZUDXQuVAY6AwBYWYG423FTlRnHeiEa0JbmbStZtNXmfEOGw76J5ljYqGs1/ZJIvy8j9FbadCpUV4q5qnXpwdpOxk/lOG0Z7VLSkCM6haQnkE61Ho53as9N5LpI6O+/cZYqBMUAoBQCgFAe0AoBQCgFAKAUAoBQCgMXM8asMTyNyUXt1PIKPMkgfGoVKipxcmbaNJ1aiguP55EZyjtMPKhljde3usjMUIM5LOhWzG17lBe37FcFDbpTTkmtrfz3r7fQs8T0dem1CSez1Uk+rufDk/qeJm0nYtP6wGk0ynsNKWjKmx7o794xud97HlepqrLYc9rXs7PfTiQlh4dIqWxZXX9Wuvtrw9yvGY94ox2eKExd4VL/AJkdkHDG4PsjVay6r2PWpubUdJ3vx00/O81wpRnL+qns2T011t56cbFmTFyNEVldXCYrBAHXGzgmVCUk7PYEbW2GxHSjctmzd9V2X38bGVCKneKteMuDS3Pdc8lzjEGR2V1XRN2YjaSBEI16QrBu/rYbg38Rtap7cm278d2n+yHQ09lK3C97P/VjNlx049dlDlhh2lVIgq2J7JGuxA1G1ybDz5+E7y1fYatiH9Ebb978S3hMTJ2kEYxva9skrGyx3U9mdLLYbKDyBvuOZ3qSe7UxKKs3s2sY+ShkTB97VqbFEalS6WR9lNrjcX+PSkdyMT1b8BgMzxCx4eRpTMZ8JLNoKoBrSON106RffVY87+VSRGUY3atuZVgcxk14K2ME3rDEugWMbdjI/d0i6qGAFjve2/MGRFrfobjicRFIxLIYSZU7KQD2JQGKkkiwBGob7G9vGsogjRvnstuyMsa2xIhfFRqNNjCZAbNdVckLHvcAn4VLZW8iy5Ljmik1JIMUyYbGMH0xlmZJVAW6D9m+kgWvblepKN12akW7GFh86xIVm7dXD4eeXeTDsVKpdZIVjF9OrukNfmN9jWzYi3u495DafaVY+acxSI+IZhLgHnPcjGkrbUq2X2WUlTe53uCKzFRumludiEnKzV+Begie/Z9qb/k9GEmiLWLyMbX08tNlt5X570032/u3GGna1+G8s5Y7xQ5cQxmLRzOqssdwBhNSxowW4Fxz5m+5NTmlKU1u/wBkIXjGDvf/AEbThPGGXRI2NEzSxlzCBGAhut9IHfULfSdRO58KhiIKN0oWs9+v53k6E3Kzc73W787D3EY+KHMZTNJHGpwkG8jKoP56brRQlKgtlN/1P0QcoxrPafD3Zp8tcB4mhUDDy49jCCg3T1ZtTRhhdVZ1JFrePWt9Rf0tS6yjr9ePgaoPVOO5y0+n3KY8+nSOUPiQXJg/ODsZIIo5ZWQzRlLGwAtpfla9zvWXQg5K0dNdNU20tz/giq01F3lrprvWr3q3uZ2Ix7q0UC466SPIGxBEJZCqIywAgaAzai1yOQtWuNNNObp6rhr369psc2mo7e/jp9OwtJns8cJxBk7eHDTSRyMiqO3hsAJRbbUjmxINjZqy6EJS2LWclddz7PFGOmnGO3vSf1Xb4FvE5jjAYIpJDG8kck7FTBGQS+0KmUaSI1Iv4nnyrMadJqUoq9nbj9dO36GHUqXSbtdX4fTXsMjD4/EznBJ26xmWPEtI8PZyBxG6BWQ7qCQd7XAuw6Wi4U4bb2b2ate6338fxE9qpJxV7Xve3dYv5hjMVHiPVVYn1hw8MtlJiiUgzowta6gWUkf8QX3FRhCnKHSPhvXa+H14mZznGfR9u5+v8EtWuM6z2gFAKAUAoBQCgFAKAokiDbMARsdwDuNwd6w0nozKk1qhJEGFmAIuDuL7jcHejSe8Jtbi2uDjDFwiBzsWCjUR0J5msbEb3tqSdSTjstu3YUx4CJVZVjQK19QCqA1/lC29NiK0sHUm2m27rvKosHGqhFRFUEEKFAAINwQALc6KKStYw5ybu3qeNgoy4kKIXGwfSNQHzrXrOyr3G1K1r6F1YgL2AFzc2Frnlc9eVZI3LUGBjT2I0Xct3VVdyLE7Dn51iyRlyb3srXDqLWVRpvbYbX526XrJi7PPV1AFlA0gqtgBpFrWXpyHLpQGowPDixyI7OX0FmHcjUl2UrrkZQC7BSRc9TQk5XRuZ4FdSrqrKeasAQfeDsaES0mAiEfZCOMR79wKoTfc921qXBVBhESwREXSCBpUDSCbkC3IX3o3cFEOXRJr0RRrr9vSijX86w73xrO0+0xZFw4ZPkr7OnkPZ+T7vKl2LI9GHW99K3tpvYez8n3eVYuxZAYZBpsq9zZdh3drd3ptttWbsWRRBgIkZnSNFd/aZVUM3ziBc1lyk1ZswoRTukJsDG51PGjMNrsqk7b8yKKckrJhwi9Wi40Km1wDpN1uAdJta46bE1hNozZFmHL4k16I417Q3fSqjWT4tYd741lzk7Xb0MKEVeyKRlUAj7IQxdl8jQuj+m1qz0k9rau79tzHRwts2Vi8uGQLoCqEtbTYabdLcrVG7ve+pLZVrW0KMZgY5RpljSRQb2dVcX62YUjKUeq7GJQjLSSuXPV1uCFW6ghTYd0G1wOg2H0UuzNkYUWWAYlsQxLMUWNQQLRqDqbT847n3Cp9I9jYXP8AORBU1t7Zsq1mwUAoBQCgFAKAUAoBQCgFAKAUAoBQCgFAKAUAoBQCgFAKAUAoBQCgFAKAUAoBQCgFAKAUAoBQCgFAKAUAoBQCgFAKAUAoBQCgFAKAUAoBQCgFAKAUAoBQCgFAKAUAoBQCgFAKAUAoBQCgFAKAUAoBQCgFAKAUAoBQCgFAKAUAoBQCgFAKAUAoBQCgFAKAUAoBQCgFAKAUAoBQCgFAKA//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6" name="AutoShape 6" descr="data:image/jpeg;base64,/9j/4AAQSkZJRgABAQAAAQABAAD/2wCEAAkGBxQSEhQUERQUFRQVGBIXGBgUFxUVGBUXGBUYFhgXFhcYHSggGR8lHRcYITEiJiktLi4uGB8zODMsNygtLisBCgoKDg0OGxAQGywkICYxNzctLDQtNCwtNDQvLy80LDQvNCwsLC0sLywsLy8sLCwsLDQsLCwsLCwsLCwsLCwsLP/AABEIAK0BIwMBEQACEQEDEQH/xAAcAAEAAQUBAQAAAAAAAAAAAAAABgIDBAUHAQj/xABKEAACAQIEAwQFBwoDBQkAAAABAgMAEQQFEiEGMVETIkFhBxQycYFScpGhsbLRFSMzNEJTYnOSwYKzwxckQ9LwFiU1dIOTosLx/8QAGwEBAAIDAQEAAAAAAAAAAAAAAAIFAQMEBgf/xAA3EQACAQIDBAgFAwQDAQAAAAAAAQIDEQQFIRIxQXETMlFhgaGxwTM0kdHwFBXhIkJS8QYjcmL/2gAMAwEAAhEDEQA/AO40AoBQCgFAKAUAoBQCgFAKAUAoBQCgFAKAUAoBQCgFAKAUAoBQCgFAKAUAoBQCgFAKAUAoBQCgFAKAUAoBQCgFAKAUAoBQCgFAKAUAoBQCgFAeE0BYTE6nKrvptqPgCdwvvtv5AjrWdlpXIqV3ZGRWCQoBQCgFAKAUAoBQCgFAKAUAoBQCgFAKAUAoBQCgFAKAUAoBQCgFAKAUAoCzLOFZQdtRsOl+dvfz+isqLabXAhKai0nxMXOMWUUadixtfpWCZr8tx76wGYsGNt97eYrIMjPc2MWiKKzYiY6Y1PIdZH/hUXJ62tW6jS27yl1Vv+3ic9evsWhHrPcvcz8vwgiQKCWI3LHm7HdmbzJua1Tk5O5thHZjYyaiTFAKAUAoBQCgFAKAUAoBQCgFAKAUAoBQCgFAKAUAoBQCgFAKAUAoBQCgFAY2YYQSxsjcmHMcwRuGHmDY/Cp05uElJGqtSVWDg+P55ENh4k06oMaCSjFe0XmCNrsPH3jnflVnUy9VIqpR48PsUdDN3Rk6OJWq0v8AcqxPEeFgXXEzTSb6RYqoPViQP+unOtNLLq0pWkrI662b0Ix/oe0y7wHg3laTGznVJJdUJ8FB7xHQXFgP4fOpY+cYWoQ3Lf8An5vMZZCVS+Iqb3u5EzqtLc9oBQCgFAKAUAoBQCgFAKAUAoBQCgFAKAUAoBQCgFAKAUAoBQCgFAKAUAoBQA0Bzn0hYLTMsg5SLv8AOXb7Cv0VfZXUvTcOz3PJZ7Q2ayqL+71REocOZHSNebsqj3sbf3qwnJQi5PgVlCm5zUFxZ2zBYZYo0RfZRQo9wFq8nOTnJyfE97TgoRUVuRdkS43v8CR9YqJMw5cB8mSRf8RYfWf70BgYTMHEgRiHGrTf42uCOdAbwUB7QCgFAKAUAoBQCgFAKAUAoC1iJ1jUs5CqouSdgBUZSUVd7iUISnJRirtkXxHHUINkjkcde6oPuBN/pAqulmdNPRN+RbQyWq1eUkvqxBx1ETZ45FHXutb3gG/0UjmlNvVNGZ5LVSvGSfkSbD4lZEV0IZWFwRyNWMZKa2ovQqKkJU5OMlZojMnHUQJHZS7EjmngbfKqueZwTa2X5FvHJajSe0vMycq4ujnlWIRyKW1WLabbKW8D0BrZRx8Ks1BJq5qxGVVKNN1HJNLn2m2zjMRh4mlYEhdOy2udTBdr++uqtWVKDmziw1CVeoqceJHv+3kX7qX6U/5q4P3SH+L8iz/ZKn+a8/sbbIM/XFl9COujRfVp31auVj/D9ddOGxca97Jq3ucWMwMsLs7TTv2dxrZ+OI1ZlMUpKsy7FP2SR18q0TzKEZNbL0OuGTVJRUtpaq/HibnI82XExmRVZQGK2a19gDfY+ddeHrqtHaSscGLwssNPYk76XMLN+KoYGKd53HNUt3T0Yk2Hu3Naq+OpUns733G/DZZWrx2lZLvNaOPU/cyf1LXN+6Q/xfkdbySf+a+jN/k+dRYkExk3FtSsLMt+Vx/cXFdtDEwrK8StxOEqYd2mt+58C7mmaR4dNcrWHIDmWPQAc6nVrQpR2pshQw9SvLZpq5HH48jvtDIR1JUfVc1wPNIcIvyLVZJUtrNeZmZZxjDKwRg0ZJsNVipJ5DUDt8a20cwpVHsu6NFfKa1KO0rSXdvJHeu8qyN8aZVJiFiWJQSGYkkgBRa29/Pp0rvwGIhRcnN8CozbCVMTGMaa1uafJeFTh5o5ZpohoJOhbsTsQNza3O/LwrficwhUg4RT14nPgcoqUaiqTktOCJXJnEY5am9wt9tqqS/LH5Vkf9HH8dz9lgPpoAcHPJ+kfSOg/AbfSaAzsHl6R7gXPU8/h0oDLoBQCgFAKAUAoBQCgFAKAUAoCJekWQiGJQdmk387KSPr3+AqszRvo0u8uclinVlJ8F7kNyjCiWeKNiQrtY252sTt9FVVCmqlSMHxL3E1XSoymt6R7nOEEM8ka3Ko1hfnYqDv9NMRTVOrKC3Ixharq0YzlvZLfR1KTHKpOyupHlqG/wBlWmVyexJd5SZ3FKcZcWvQhWJ9t/nv941Tz6z5v1PQw6i5L0L+UT9nPE/R0v7iQD9RNToS2KsZd5qxMNujOPamTX0hT2w6L8uQfQqk/barfM5WpJdr9NSgyWF6zl2L1aOf1RnpiZejfniPdD/qVbZV1p+HuUOebqfj7EUzD9NL/Ml++1VtX4kub9S5ofCjyXoibcFSacHIw/ZaU/QimrfL3ag33s8/msdrFRj2pepAQSdybk7knmSdyTVJe+rPS6LRG2zDLVTC4eYFtUpfVe1tr2tt5V1VaMYUYVFvZxUcRKeIqU3a0bWMngdiMWtvFZAfMW1faBWzL2+nXI1Zsk8M+a/PMucezE4rSeSItv8AFcn+30VLMpN1rdiIZPBLD37X6GJw/liTdoZWZVVe6RtqY+ZFja3LzqGEwvTXve1tDZmGNeH2dm129eXLeeQcPuR32VeoHeP9gPprfTyupLrtLlr/AAc9XO6UXanFvyX38ia4fEzlFCg2AUare1t7Vztvzq5irJK9zzs3eTdrdxTiImAvPOiD+J/7bCtkISl1U2aZ1YQV5tI1WIzjBRc5XkI8I12+nYfXXVDAV5cLc/y5w1M1w0N0r8vyxuuHMVBiY+0iS1iVIexZSOu55ix+NaK9CVGezI6sNiYYiG3E3YFaToPaAUAoBQCgFAKAUAoBQCgFAKAUAoCH+kf9HD88/cNVeadSPP2LvJPiT5e5GOGP1uD5x+41V2D+PHn7Mtsf8rU5e5VxT+uT/OH3FpjPjz/OAy/5WHL3ZIfRz7M/zo/sarDK+rLmVWeb4cmQ3E+2/wA9/vGqifWfN+pfw6i5L0LTcqi9xIk3GeO7VcL5xdp8XsP/AKmrHH1dtQ5X+pUZXQ6N1f8A1b6fiI1VcW5MvRvzxHuh/wBSrbKutPw9yhzzdT8fYimYfppf5kv32qtq/ElzfqXND4UeS9ETLhH9Qm983+WKtcD8tLxKLMvnYeHqQVapkeiJn+RpMVgcKIygK6ydZI5kjawNXDw8q2GpqPAof1kMNjKrnfXs/wBou8PcLzYedZHMZUBr6SxO4I8VFZwuCqUqim2iGOzKjXouEU7u3BfctZwYjI2IkX5IF+9y2Fl5XNddanQg3WqL3+iOHD1sTUSw9J25afV77cjWYfiEdoutLRbg8yw6NYbWB8K43ml5WtaPn9vAsP2RKm3tXl9F99e1mZ/2SxEqhjiI3DAEG7lTfxAG1Qngq9ZXlUvfnb7E4ZjhqDtGk4tdyv8Ac3+b4w4TBqLjtAiRrb5QUAke4Amr/AYbblGD3Ja+B5PN8aqUJ1Vvk9PH7I5hiJQN3bn4sdz+NeqVkjwa2pvtZgSYtPlfUfwrF0b1Rn2G54P4g9VnuTeJ7LJbwHg9v4fsJrkxmH6anpvW4s8uxLw9S0tz3nY43BAIIINiCNwQeRrzZ61O5VQCgFAKAUAoBQCgFAKAUAoBQCgFAQ/0j/o4fnn7jVV5p1I8/Yu8k68+XuRjhj9bg+cfuNVdg/jx5+zLbH/Kz5e5VxT+uT/OH3FpjPjz/OAy/wCVhy92SH0c+zP86P7Gqwyvqy5lVnm+HJkMxZ78nzpPvGqefWlzfqX9PqrkvQuY/D9nI6dCLe4gMPqIqdWGxNxIUanSU1L800KZ5y2i/wCwgQe4MxH3vqrEpOVu5WJQgo3txd/QTw6RH/Ggf6XdR9Sg/Gszhs271fzYhPacu528k/clvo354j3Q/wCpVllXWn4e5SZ5up+PsRTMP00v8yX77VW1fiS5v1Lmh8KPJeiJlwj+oTe+b/LFWuB+Wl4lFmXzsPD1IKtUyPRHUuET/ukPzT95q9Jg/gQ5Hj8y+anz9jcXrqOI1WaZHFOCGBW+9169bda11acasHCW420K86E1OD1Oc5zlT4aQo4NjfQ3g46+/qPCvO4ihKjPZe7gz12ExUMRT2lv4rsZn8L8QHDNockwsdx8gn9oeXUfHnz3YPFui9mXV9Pzic+YYBYiO1Drrz7vsWOPs9Dyd0gqncToW/ab3fgOtfQMBR6OltPe/xHyXMq36rFdGurDTx4+engYHCnBcmNHbTuUiPIixeS23dvsq+dvcPGo4rHKk9mOr8kd2Dy7bim9IkzPo3wWm2mW9va7Rr++3s/VVf+4178PoWX7dQtaxD+IvR/PAwbDap0YgWFhIpJsNQ5Eb+1sB4gDeu6hmEJq09H5FfiMtlHqarzJdwnNPhCuExg2P6CQG6NtcxavAjcgHzA5CuHEqFX/tpeK48/ud+E6Sj/1VfB+xMb1wlgL0AvQHtAeXpcHtAeXoD2gPL0B7QCgFAKAUAoCH+kf9HD88/caqvNOpHn7F3knXny9yMcMfrcHzj9xqrsH8ePP2ZbY/5WfL3KuKf1yf5w+4tMZ8ef5wGX/Kw5e7JD6OfZn+dH9jVYZX1ZcyqzzfDkyF4z2pPnSfeNU9TfLx9S/p9WPJehvOMMLpkifwkijPxUBT9Wmu3HQtOMu1L89CvyyptQlHsk/P+bmgY7VwsskbninD9nLGnyYIB9GquzGw2Jxj2RXucOX1Okpyn2yfsbr0b88R7of9SurKutPw9yvzzdT8fYimYfppf5kv32qtq/ElzfqXND4UeS9ETLhH9Qm983+WKtcD8tLxKLMvnYeHqQVapkeiJJmzkYDB6SRvJyJHXpVjXbWFpWf5ZlVh4p42tddhb4MmY4tAWYiz7FmI9k9TUMBJ9Ortks0hFYaVkuHDvKuNpmGLYBmA0x7BiBy8jWcwlLp3ZvcjGVQi8Mrpb3wLvDmDGIw+KWQkldDKSSSrBXIIv9B8jUsJTVWlOMvAhjqrw9elKC7U+9aEahF9/AC/4f8AXlUsqw0a9baqaQjrLkty8X5XNX/IMfPC4XYo61aj2YJb7ve/Ba87GJnah3wsY21i7HxJknaO/wAFRdq9xgsX+opOut13Zdy+/Hs3HzzE5YsDVjhnrKy2n3tX+i3Lt38Tt+HhCKqqLKoCgdABYCqNtt3Z6GKSVkajifiSPAqjSo7B2KjRpuCBffURW/D4eVdtRdrGjEYmNBJyI9/tRw37mf6Iv+eur9sqf5Lz+xyfulLsZRmPF8WNwmLWJJEaOLXd9IsdQsV0sbEHe9IYSVGrByad2Zli4V6U9lbkRnh31/Gp2EMrJHGSzyF3Fyx2DMDqbYWCjbrXZX6Cg9uSu3uRxYd4ivHYi7JcTaZpnc+CSPL8M5lxAuHkALNd2LKiBie9Yi5PLb4aKdCFZuvNWj2G+pXqUUqEHeXaejgfMHGuTF2k5gGWZiP8Q2Hw2p+tw6dlDTkh+ixEldz1K+HeKMThMQMJmBYqSFDObsl9lOv9tD1NyOuxFYr4anVp9JR+n5uM0MVUpVOirfUR4qT8vaNb6Nbd3U2n9WJ9m9ue9HCP6K9tf5Mqcv12zfT+DptVJbHMOEMXIc3xCtI5UNi7KXYqLS7WBNharfFQisLFpdnoU+FnJ4qSb7SrOeI8VjsScLl7FUUkF1OksBszl+apflbc7dbVilh6VCn0lbf2fnEzVxFWvU6Kjp3lc3A+PjXXFjWaQb6dcqXPQMWN/iAKwsbQk7Shp4GXgq8VeNTU2XAvFzzOcNitp11aSRpL6faVhyDCx5cwD0rVjMIoLpKfVNuDxbm+jqdZE5qvLEUAoBQCgIj6RkJiiNthJv5XRrVWZov+uL7/AGZdZJJKrJd3uiHZRixDPHIQSEa5Ate1iNr++qmhUVOpGb4F5iaTq0ZU1xQzjGCaeSVQQHa4BtewUDe3urNeoqlSU1xGFpOlRjTb1SJd6O4iI5WI2ZlAPXSN/ttVplcWoSfayjzuac4x4peu4hGM9qT50n3jVNU3y8fU9DT6seS9Caca4e+Fgk+RoB9zJb7QtXGYQvRjLst5oocrqWxNSHbfyf2uRTKcP2k8SfKdL+4G5+oGquhDbqRj3lzianR0Zy7E/wA+ptuPf1v/ANKP7z115l8bwXucWT/LeL9jY+jfniPdD/qVuyrrT8Pc5c83U/H2IpmH6aX+ZL99qravxJc36lzQ+FHkvRE14Lj1YKVR+00o+lFFW+Xq+HkuZQZrLZxcZdiXqQJfPY9D4HoapD0nI2uPzNZMNBCAwaItcm1je9rb38a6qtdTowppbjjo4aUMRUqtq0rGVwOhOLWw5LIT5C1vtIrZl6brrkac2klhn3tFzjyIjFajydEI+Fwf7fTWcyi1Wv2ojk808PbsZjcP52MMsylC3aAAWI2IBG9/f4VDC4lUVKLV77jZjsG68oSUktnfc1Dd0BentHz6fCt1eq6FFYWHOb7+zlHj3o5cHQ/V4p5hUXdSXZHjLnU3r/4t2nvF2WvBHgp7EEpa58HEjTKD8HP9Jr1eQ6YXopc/qeP/AORu+MdaPL6aeZ1fIs0TFQJMh2Ybj5LDZlPuNclWk6c3BnRRqqpBTRdx+WwzgCaNJApuA6hrHlcXrEKkoaxdiU6cZ6SVzRZ9k+Aw8Ekz4aABFNu4BqbkqjzJsK6KNWvUmoKTOarSoU4OTitDnfC2Fb1LMZf2exWO/Vr6iPgLf1CrTEyXTU495V4SL6KpLhYmXoiH+6Sfz3/y4q4cz+KuX3O3K/gvn9jRcE97N5zL7Y9aIvzD9oF2/wAJaujF6YWKju09DRhNcXJy36nVqpi6OY+mRFvhjtqKzg9dI0W+sn66t8r/AL1yKfNd8PH2MXAEnPUJ53F/f6nvU5/JP8/uIw+e/Ow6xVKXRyDIWIzLHEHcLmBBHUOavayvh4L/AMlFQ+YqeJufQ3AOzxD+OqNfgFJ+1vqrnzSX9UUdGVxWzJ950Y1VFqcwx4UZ+nZ89Sa7fKMBv/8AG1/fVvG/6F38PqVE7frlb80OoVUFuKAUAoBQFrE4dZFKuAysLEHkRUZRUlZ7iUJyhJSi7NEYxHAsJN0kkQdO6w+sX+k1Xyyym3o2vMtoZ1WStKKfke4XgaFTd3kcdNlB99hf66Qyymndtvy9BUzqtJWikvP1JNBh1RQqAKqiwAFgBVhGKirLcVM5SnJyk7tkal4GhYkmSbvEnmnib/JqulllNtvaevL7FrHOq0Ulsx05/c3ePytZYDCxbSQouLX7pBB3FvCu2rRjUp9G9xX0sRKlV6WO/Xlqa3K+EooJVlV5GK3sGK23BXwUeBNc9HAQpTU02zrxGaVa1N02kk+fuyvOOF48TJ2jvIp0qtl02sCT4qetZr4KFaW020RwuZVMPT2IpNXvrf7l/IshTC69DO2vTfXp203tawHyjU8NhI0L7Lbv7GvF46eJttJK3Z3mtm4JhZmYyS3ZmY2KWuxJNu751zyy2nKTltPXl9jrhnNaMVHZjou/h4m4yXKVw0ZjRmYFi12te5AHgB0rrw9BUY7KZw4rEyxE9uSS04GFm3CkE7F+8jnmUI38yCCL+daa2BpVXtbn3G/DZnWoR2VZrsZrU4DjvvNIR5BB9dq0LK4X1k/I6nndS2kF5khyrKYsOumJbX5k7s3vJ/8Ayu6jQhSVoIrMRiateW1Ud/Q9zTKosQumVbgbgjYqeoIrNajCqrTQw+IqUJbVNkdPAyBgVlktvzCG3TwFz+FctPL4U57cZO63bvr4cO87a2bVKsOjlFWe/fquzx3PuuZmXcGwRsGYtIRuNdtN+ukDf43pSy+lB3d2+8xWzatUjsxtFd356G1zrKo8TC8Mo7rDmOakbhl8wasqVSVOSlEqKtKNSLjI5h6jmGUSM0QMsJ5lVZ4383Ubo3n9Z5VcbeHxcbS0fn/JTbGIwkv6dV+fQz/9qjWscMuv+YbfRpvWv9rV+tpyNv7q7dQwGwmYZtIplBihB2JVkjTzVTvI1vH6xWzbw+Ei9nV+f8GtwxGLa2tF+fUmWeZQmGyqeGEGyxt5szEgljbmTXBSqupiYzl2lhUpKnh3CPYYnolQjCSAgj8+/MEf8OLrWzMneqrdnuzTliapO/b7I1vGfDk8OJ9ewQJN9TqouytaxYL+0rDmPf1224XEQnT6GqQxWHqQqdNS8ShPSmQul8N+cGxtJYavcVuPdWXleuktCKzTTWGpj5Pk2JzLFDE41SkKkWVlKhgpuI0U76b82PP7JVa1PDU+jpb/AM3/AGI06NTE1OkqqyMjjvJJ4cUuOwqs26ltK6ijqNNyo3KkbH49ajg69OdLoahLGUKkKirUyzL6UJWTRHh1Ex2vqLAHqEtc+69Z/bIp3ctCLzOTjZR1L3B/DcscWJxWJBV3hmCq2zWYFmdh4EkDb39axicTGU404bk1/BPC4aUYyqT3tM1fB2ZzYbAyy4dNZXERa10lroYje+ncb238K3YqnCpWjGbtozThKk6dFygr6+RsJ/Sg7rpgw4Ep2BLmSx8kVQTWpZYk7zlp9DZLM21aMdTP4A4alErYzF6hK2rQH2a7e07DwJBIA8ATtyrXjcTDZ6GnuNuCw01Lpqm9nQarCzFAKAUAoBQCgFAKAUAoBQCgFAKA8vQHtAKAUAoBQCgFAeEUB5oFDFj0ChkEUAAoD2gKOzHQUMWK6GRQFOgUMWMTOP1eb+XL9w1spdePNEanUfIhXoc/QT/zF+4K78z68eRXZX8OXM6AEFVhaWKqAUAoBQCgFAa7iHNlwmGmxDi6woz26kDZfibD40BxbLsvz3MMM2ZJjWjJ7R4oFLoGVTyVB3bbELqvew33vQHU/Rxn0uOwEU2IQpN3kkBUrdlNtQB5ahY9NzQEnoCOZ5xzgMHKIcTiUSQ27tmYrfca9IOj42oDfYXEpIivGyujgMrKQVZSLggjmDQF2gItj/SHlsPadpiowYn7N1AdmD3II0qpJsVNyBYWoCQ5fjo541lhdXjcAqym4YeVAXyaA4nwzn75jn8jDHssMT/mIV19niEUMCAoIA2BYkg7mgO20BrM+z/D4KPtcVKsSXsC17sbXsqjdjbwAoCnh7iLDY6PtMJKsqA2NrgqedmVgCvxFAbWgNTmvEuFw0iRYiZIndXdQ9xdUBLG/IABTzNAX8kzeHFwpPh31xPq0tZlvpdkbZgD7SkUBn0BGD6Qcu9Y9W9bj7a+m3e06r209pbRe+1r86Ak9AWcXiViR5JDpRFZ2J5KqjUxPuANARl/STlY7O+Mi/O30+0QLErdzbuC4O7WoCVg0B7QEYX0gZccT6sMVGZr6bd7TqvbT2ltF77WvQEnoCiWQKCzEBQCSSbAAbkknkKAjuT8e5fipjBBio3l3AWzLrI37jMAH5H2SaAkOIiDqytuGBU+GxFjWU2ndGGrqzNTgcuwuXRSMtoYvbdnckCwtcljtWyrWnVd5s10qMKStBGPw9xxgcc7R4XELI63OmzoxA5lQ4GoeYvWo2kioBQCgFAKAUBEfSzCXyjGhb3EerborqzfUDQFn0bZpEMlw0uoaIYSHPyTEDrv05X+NAbvhTiOLMIBiMOHEZZlHaKFJK87C52vt8KA3BoDiHo+yPD49s6lxsaySGWVbvuYx+cN0J3QggWI5aR0oCT+gHEM2VKGvZJplW/ye6+3+JmoDpNAcG4Q4ew2Jn4gfERLI0cmJCFhfRqacll6NdRvzFtqAnPoKP8A3PB8+f8AzWoCfsKA476MMqgXO810wxjsH/M2RR2V2dT2e3duNtvCgOx0Bxf0pzTPnuXxRwJidERkjhkYKjuTIWuTtsI0O/yRQGy4ByjGx5xiMTNhEwsM8JDxxyxuokUx2bSpvc2bwt3j1oDq1Acj9JmVxYrPMqgnXVG6y6luRqClmsSN7XAoDqOV5bFholigRY411aUXYDUxY2+JJ+NAYHGuJeLL8ZJHs6QTspHMERtYi1AcIyXJsZiskWCDLoWSRmcYsyxrIWWcgkq1iNlMdr8t6A75wssoweGGI/TCGISbhu+EAO4JB38b0Bb4z/8AD8b/AOWxX+S9AcGjyDDjhdsV2SesGYfnSLuPz4jsG8Bp8Bt40B3/AIYcnB4YncmGAn/21oDG45xLx5djHjuHXDzlSOakRt3h7ufwoDmfBvBOW4nI4HxJSIszO2JDRxyK4lZdHaOCLbBbcvjvQHZILaVsdQsLNe+oW538b0BCPTbiGTJ8ToJGowobfJaVQw+I2+NAc4mybMMRhMuMGXQQ+r+ryxYhJotUg0Brm5HtGzkX5igPoFaAifpRyOTG5dNBEyq7GNl1kKrlHDaCTyvbbzAoDn/BuahcywcGZ5b6tjERo4JotUakBGXvRg6XBGoagSLnkPADtooBQCgFAKAUBbnjVlZXAKkEEHkQRYg+VqA43i/Q7FqdcPmbRYWRgzQe343tftAGt4FlJFhzoDqGQYXDYPDx4eBkWOMWF3Uk73LMfEkkk+ZoDP8AXo/3if1L+NAcz4j9GqTYiebCZicKuKv6xEoDrJfdrWddid7G+7NvY2oCccL5fhsBho8NA66Iwd2dSzEkszMepJJ8uXIUBtfXo/3if1L+NAQzh7hKPCtmTeto/r7SN7Kr2Woyn5Z127Ty9nz2A2XAmUR5bg0wvrCS6DIddljvrYt7OpuV+tASH16P94n9S/jQET4Z4bjwmNxuL9aR/XG1aLKvZ94tbVrOrn0FASz16P8AeJ/Uv40BEuOuF4cwMMseKGGxWHN4pkIYgEglWXULjbbfbfncggWuCuFI8FNNisRjPWsXOArytpQBBY6VUE+Kr4/srYDxAmXr0f7xP6l/GgIvnXD8eIzHB471lF9VDjs7K3aagw9vWNPPoeVAScY6P94n9S/jQFE+IhdWVnjKsCpBZbEEWIO/SgOXf7LVAbDrmjjL2k7Q4ayk8w2ntNfUA30+HK+9AdPwksESLHG0aoiqqgMtgqiwA36CgLGddniMPND2yL20Useq6tp1oU1WuL2ve1xQEMHAcf5H/Jfrqe3q7bQv73tbdn2nw9qgJrlTRwwxRdqjdmiJquovpULe1za9qAvYmeGRGR2jZHDKwLLYqwsQd+lAcrj9E0QYRHMnbACTtfVTbc9C+u3+LTf470B1hcZEAAHjAH8S/jQGDnuGw2Lglw8zoY5VKtZ1BHiCD4EEAj3UBAMs9GwDwDF5mcThcKwaHDkKgBB7oZtZuBytbcdBtQHTRjo/3if1L+NAaTjPJ8PmWFfDSzKgbSyurKSjKbggE7+II6E8udARzIuCymLhxWOzL1xsMpSBSqRBLgrdrMdRsffcC5NAdDilVhdSCPIg/ZQFygFAKAUAoBQHlALUAtQA0BahxKsWCkEodLDodIax+DA/GsKSd7cCUoSik2t+70LtZIigLOKxSxgFzYFkUc/aZgqjbqSKw5JbyUYOTsi9WSIoBQFmTForIrOoZ7hASAWIFzpHjYUM2ZeoYFAY2YY6OBC8rBVFhc9TsAANyT0FAU5bmcWIUtC4YA6TzBVrA6WU7qdxsaNWBdbFIJBGXXtCpYLcaioNiQOlzS3EF6gBoDGbHxiQxmRe0CdoVuNWi9tVul/Gs7MrXsR243tcxMBxBh5tGiQfnGZUDXQuVAY6AwBYWYG423FTlRnHeiEa0JbmbStZtNXmfEOGw76J5ljYqGs1/ZJIvy8j9FbadCpUV4q5qnXpwdpOxk/lOG0Z7VLSkCM6haQnkE61Ho53as9N5LpI6O+/cZYqBMUAoBQCgFAe0AoBQCgFAKAUAoBQCgMXM8asMTyNyUXt1PIKPMkgfGoVKipxcmbaNJ1aiguP55EZyjtMPKhljde3usjMUIM5LOhWzG17lBe37FcFDbpTTkmtrfz3r7fQs8T0dem1CSez1Uk+rufDk/qeJm0nYtP6wGk0ynsNKWjKmx7o794xud97HlepqrLYc9rXs7PfTiQlh4dIqWxZXX9Wuvtrw9yvGY94ox2eKExd4VL/AJkdkHDG4PsjVay6r2PWpubUdJ3vx00/O81wpRnL+qns2T011t56cbFmTFyNEVldXCYrBAHXGzgmVCUk7PYEbW2GxHSjctmzd9V2X38bGVCKneKteMuDS3Pdc8lzjEGR2V1XRN2YjaSBEI16QrBu/rYbg38Rtap7cm278d2n+yHQ09lK3C97P/VjNlx049dlDlhh2lVIgq2J7JGuxA1G1ybDz5+E7y1fYatiH9Ebb978S3hMTJ2kEYxva9skrGyx3U9mdLLYbKDyBvuOZ3qSe7UxKKs3s2sY+ShkTB97VqbFEalS6WR9lNrjcX+PSkdyMT1b8BgMzxCx4eRpTMZ8JLNoKoBrSON106RffVY87+VSRGUY3atuZVgcxk14K2ME3rDEugWMbdjI/d0i6qGAFjve2/MGRFrfobjicRFIxLIYSZU7KQD2JQGKkkiwBGob7G9vGsogjRvnstuyMsa2xIhfFRqNNjCZAbNdVckLHvcAn4VLZW8iy5Ljmik1JIMUyYbGMH0xlmZJVAW6D9m+kgWvblepKN12akW7GFh86xIVm7dXD4eeXeTDsVKpdZIVjF9OrukNfmN9jWzYi3u495DafaVY+acxSI+IZhLgHnPcjGkrbUq2X2WUlTe53uCKzFRumludiEnKzV+Begie/Z9qb/k9GEmiLWLyMbX08tNlt5X570032/u3GGna1+G8s5Y7xQ5cQxmLRzOqssdwBhNSxowW4Fxz5m+5NTmlKU1u/wBkIXjGDvf/AEbThPGGXRI2NEzSxlzCBGAhut9IHfULfSdRO58KhiIKN0oWs9+v53k6E3Kzc73W787D3EY+KHMZTNJHGpwkG8jKoP56brRQlKgtlN/1P0QcoxrPafD3Zp8tcB4mhUDDy49jCCg3T1ZtTRhhdVZ1JFrePWt9Rf0tS6yjr9ePgaoPVOO5y0+n3KY8+nSOUPiQXJg/ODsZIIo5ZWQzRlLGwAtpfla9zvWXQg5K0dNdNU20tz/giq01F3lrprvWr3q3uZ2Ix7q0UC466SPIGxBEJZCqIywAgaAzai1yOQtWuNNNObp6rhr369psc2mo7e/jp9OwtJns8cJxBk7eHDTSRyMiqO3hsAJRbbUjmxINjZqy6EJS2LWclddz7PFGOmnGO3vSf1Xb4FvE5jjAYIpJDG8kck7FTBGQS+0KmUaSI1Iv4nnyrMadJqUoq9nbj9dO36GHUqXSbtdX4fTXsMjD4/EznBJ26xmWPEtI8PZyBxG6BWQ7qCQd7XAuw6Wi4U4bb2b2ate6338fxE9qpJxV7Xve3dYv5hjMVHiPVVYn1hw8MtlJiiUgzowta6gWUkf8QX3FRhCnKHSPhvXa+H14mZznGfR9u5+v8EtWuM6z2gFAKAUAoBQCgFAKAokiDbMARsdwDuNwd6w0nozKk1qhJEGFmAIuDuL7jcHejSe8Jtbi2uDjDFwiBzsWCjUR0J5msbEb3tqSdSTjstu3YUx4CJVZVjQK19QCqA1/lC29NiK0sHUm2m27rvKosHGqhFRFUEEKFAAINwQALc6KKStYw5ybu3qeNgoy4kKIXGwfSNQHzrXrOyr3G1K1r6F1YgL2AFzc2Frnlc9eVZI3LUGBjT2I0Xct3VVdyLE7Dn51iyRlyb3srXDqLWVRpvbYbX526XrJi7PPV1AFlA0gqtgBpFrWXpyHLpQGowPDixyI7OX0FmHcjUl2UrrkZQC7BSRc9TQk5XRuZ4FdSrqrKeasAQfeDsaES0mAiEfZCOMR79wKoTfc921qXBVBhESwREXSCBpUDSCbkC3IX3o3cFEOXRJr0RRrr9vSijX86w73xrO0+0xZFw4ZPkr7OnkPZ+T7vKl2LI9GHW99K3tpvYez8n3eVYuxZAYZBpsq9zZdh3drd3ptttWbsWRRBgIkZnSNFd/aZVUM3ziBc1lyk1ZswoRTukJsDG51PGjMNrsqk7b8yKKckrJhwi9Wi40Km1wDpN1uAdJta46bE1hNozZFmHL4k16I417Q3fSqjWT4tYd741lzk7Xb0MKEVeyKRlUAj7IQxdl8jQuj+m1qz0k9rau79tzHRwts2Vi8uGQLoCqEtbTYabdLcrVG7ve+pLZVrW0KMZgY5RpljSRQb2dVcX62YUjKUeq7GJQjLSSuXPV1uCFW6ghTYd0G1wOg2H0UuzNkYUWWAYlsQxLMUWNQQLRqDqbT847n3Cp9I9jYXP8AORBU1t7Zsq1mwUAoBQCgFAKAUAoBQCgFAKAUAoBQCgFAKAUAoBQCgFAKAUAoBQCgFAKAUAoBQCgFAKAUAoBQCgFAKAUAoBQCgFAKAUAoBQCgFAKAUAoBQCgFAKAUAoBQCgFAKAUAoBQCgFAKAUAoBQCgFAKAUAoBQCgFAKAUAoBQCgFAKAUAoBQCgFAKAUAoBQCgFAKAUAoBQCgFAKAUAoBQCgFAKA//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0968" name="AutoShape 8" descr="data:image/jpeg;base64,/9j/4AAQSkZJRgABAQAAAQABAAD/2wCEAAkGBxQSEhQUERQUFRQVGBIXGBgUFxUVGBUXGBUYFhgXFhcYHSggGR8lHRcYITEiJiktLi4uGB8zODMsNygtLisBCgoKDg0OGxAQGywkICYxNzctLDQtNCwtNDQvLy80LDQvNCwsLC0sLywsLy8sLCwsLDQsLCwsLCwsLCwsLCwsLP/AABEIAK0BIwMBEQACEQEDEQH/xAAcAAEAAQUBAQAAAAAAAAAAAAAABgIDBAUHAQj/xABKEAACAQIEAwQFBwoDBQkAAAABAgMAEQQFEiEGMVETIkFhBxQycYFScpGhsbLRFSMzNEJTYnOSwYKzwxckQ9LwFiU1dIOTosLx/8QAGwEBAAIDAQEAAAAAAAAAAAAAAAIFAQMEBgf/xAA3EQACAQIDBAgFAwQDAQAAAAAAAQIDEQQFIRIxQXETMlFhgaGxwTM0kdHwFBXhIkJS8QYjcmL/2gAMAwEAAhEDEQA/AO40AoBQCgFAKAUAoBQCgFAKAUAoBQCgFAKAUAoBQCgFAKAUAoBQCgFAKAUAoBQCgFAKAUAoBQCgFAKAUAoBQCgFAKAUAoBQCgFAKAUAoBQCgFAeE0BYTE6nKrvptqPgCdwvvtv5AjrWdlpXIqV3ZGRWCQoBQCgFAKAUAoBQCgFAKAUAoBQCgFAKAUAoBQCgFAKAUAoBQCgFAKAUAoCzLOFZQdtRsOl+dvfz+isqLabXAhKai0nxMXOMWUUadixtfpWCZr8tx76wGYsGNt97eYrIMjPc2MWiKKzYiY6Y1PIdZH/hUXJ62tW6jS27yl1Vv+3ic9evsWhHrPcvcz8vwgiQKCWI3LHm7HdmbzJua1Tk5O5thHZjYyaiTFAKAUAoBQCgFAKAUAoBQCgFAKAUAoBQCgFAKAUAoBQCgFAKAUAoBQCgFAY2YYQSxsjcmHMcwRuGHmDY/Cp05uElJGqtSVWDg+P55ENh4k06oMaCSjFe0XmCNrsPH3jnflVnUy9VIqpR48PsUdDN3Rk6OJWq0v8AcqxPEeFgXXEzTSb6RYqoPViQP+unOtNLLq0pWkrI662b0Ix/oe0y7wHg3laTGznVJJdUJ8FB7xHQXFgP4fOpY+cYWoQ3Lf8An5vMZZCVS+Iqb3u5EzqtLc9oBQCgFAKAUAoBQCgFAKAUAoBQCgFAKAUAoBQCgFAKAUAoBQCgFAKAUAoBQA0Bzn0hYLTMsg5SLv8AOXb7Cv0VfZXUvTcOz3PJZ7Q2ayqL+71REocOZHSNebsqj3sbf3qwnJQi5PgVlCm5zUFxZ2zBYZYo0RfZRQo9wFq8nOTnJyfE97TgoRUVuRdkS43v8CR9YqJMw5cB8mSRf8RYfWf70BgYTMHEgRiHGrTf42uCOdAbwUB7QCgFAKAUAoBQCgFAKAUAoC1iJ1jUs5CqouSdgBUZSUVd7iUISnJRirtkXxHHUINkjkcde6oPuBN/pAqulmdNPRN+RbQyWq1eUkvqxBx1ETZ45FHXutb3gG/0UjmlNvVNGZ5LVSvGSfkSbD4lZEV0IZWFwRyNWMZKa2ovQqKkJU5OMlZojMnHUQJHZS7EjmngbfKqueZwTa2X5FvHJajSe0vMycq4ujnlWIRyKW1WLabbKW8D0BrZRx8Ks1BJq5qxGVVKNN1HJNLn2m2zjMRh4mlYEhdOy2udTBdr++uqtWVKDmziw1CVeoqceJHv+3kX7qX6U/5q4P3SH+L8iz/ZKn+a8/sbbIM/XFl9COujRfVp31auVj/D9ddOGxca97Jq3ucWMwMsLs7TTv2dxrZ+OI1ZlMUpKsy7FP2SR18q0TzKEZNbL0OuGTVJRUtpaq/HibnI82XExmRVZQGK2a19gDfY+ddeHrqtHaSscGLwssNPYk76XMLN+KoYGKd53HNUt3T0Yk2Hu3Naq+OpUns733G/DZZWrx2lZLvNaOPU/cyf1LXN+6Q/xfkdbySf+a+jN/k+dRYkExk3FtSsLMt+Vx/cXFdtDEwrK8StxOEqYd2mt+58C7mmaR4dNcrWHIDmWPQAc6nVrQpR2pshQw9SvLZpq5HH48jvtDIR1JUfVc1wPNIcIvyLVZJUtrNeZmZZxjDKwRg0ZJsNVipJ5DUDt8a20cwpVHsu6NFfKa1KO0rSXdvJHeu8qyN8aZVJiFiWJQSGYkkgBRa29/Pp0rvwGIhRcnN8CozbCVMTGMaa1uafJeFTh5o5ZpohoJOhbsTsQNza3O/LwrficwhUg4RT14nPgcoqUaiqTktOCJXJnEY5am9wt9tqqS/LH5Vkf9HH8dz9lgPpoAcHPJ+kfSOg/AbfSaAzsHl6R7gXPU8/h0oDLoBQCgFAKAUAoBQCgFAKAUAoCJekWQiGJQdmk387KSPr3+AqszRvo0u8uclinVlJ8F7kNyjCiWeKNiQrtY252sTt9FVVCmqlSMHxL3E1XSoymt6R7nOEEM8ka3Ko1hfnYqDv9NMRTVOrKC3Ixharq0YzlvZLfR1KTHKpOyupHlqG/wBlWmVyexJd5SZ3FKcZcWvQhWJ9t/nv941Tz6z5v1PQw6i5L0L+UT9nPE/R0v7iQD9RNToS2KsZd5qxMNujOPamTX0hT2w6L8uQfQqk/barfM5WpJdr9NSgyWF6zl2L1aOf1RnpiZejfniPdD/qVbZV1p+HuUOebqfj7EUzD9NL/Ml++1VtX4kub9S5ofCjyXoibcFSacHIw/ZaU/QimrfL3ag33s8/msdrFRj2pepAQSdybk7knmSdyTVJe+rPS6LRG2zDLVTC4eYFtUpfVe1tr2tt5V1VaMYUYVFvZxUcRKeIqU3a0bWMngdiMWtvFZAfMW1faBWzL2+nXI1Zsk8M+a/PMucezE4rSeSItv8AFcn+30VLMpN1rdiIZPBLD37X6GJw/liTdoZWZVVe6RtqY+ZFja3LzqGEwvTXve1tDZmGNeH2dm129eXLeeQcPuR32VeoHeP9gPprfTyupLrtLlr/AAc9XO6UXanFvyX38ia4fEzlFCg2AUare1t7Vztvzq5irJK9zzs3eTdrdxTiImAvPOiD+J/7bCtkISl1U2aZ1YQV5tI1WIzjBRc5XkI8I12+nYfXXVDAV5cLc/y5w1M1w0N0r8vyxuuHMVBiY+0iS1iVIexZSOu55ix+NaK9CVGezI6sNiYYiG3E3YFaToPaAUAoBQCgFAKAUAoBQCgFAKAUAoCH+kf9HD88/cNVeadSPP2LvJPiT5e5GOGP1uD5x+41V2D+PHn7Mtsf8rU5e5VxT+uT/OH3FpjPjz/OAy/5WHL3ZIfRz7M/zo/sarDK+rLmVWeb4cmQ3E+2/wA9/vGqifWfN+pfw6i5L0LTcqi9xIk3GeO7VcL5xdp8XsP/AKmrHH1dtQ5X+pUZXQ6N1f8A1b6fiI1VcW5MvRvzxHuh/wBSrbKutPw9yhzzdT8fYimYfppf5kv32qtq/ElzfqXND4UeS9ETLhH9Qm983+WKtcD8tLxKLMvnYeHqQVapkeiJn+RpMVgcKIygK6ydZI5kjawNXDw8q2GpqPAof1kMNjKrnfXs/wBou8PcLzYedZHMZUBr6SxO4I8VFZwuCqUqim2iGOzKjXouEU7u3BfctZwYjI2IkX5IF+9y2Fl5XNddanQg3WqL3+iOHD1sTUSw9J25afV77cjWYfiEdoutLRbg8yw6NYbWB8K43ml5WtaPn9vAsP2RKm3tXl9F99e1mZ/2SxEqhjiI3DAEG7lTfxAG1Qngq9ZXlUvfnb7E4ZjhqDtGk4tdyv8Ac3+b4w4TBqLjtAiRrb5QUAke4Amr/AYbblGD3Ja+B5PN8aqUJ1Vvk9PH7I5hiJQN3bn4sdz+NeqVkjwa2pvtZgSYtPlfUfwrF0b1Rn2G54P4g9VnuTeJ7LJbwHg9v4fsJrkxmH6anpvW4s8uxLw9S0tz3nY43BAIIINiCNwQeRrzZ61O5VQCgFAKAUAoBQCgFAKAUAoBQCgFAQ/0j/o4fnn7jVV5p1I8/Yu8k68+XuRjhj9bg+cfuNVdg/jx5+zLbH/Kz5e5VxT+uT/OH3FpjPjz/OAy/wCVhy92SH0c+zP86P7Gqwyvqy5lVnm+HJkMxZ78nzpPvGqefWlzfqX9PqrkvQuY/D9nI6dCLe4gMPqIqdWGxNxIUanSU1L800KZ5y2i/wCwgQe4MxH3vqrEpOVu5WJQgo3txd/QTw6RH/Ggf6XdR9Sg/Gszhs271fzYhPacu528k/clvo354j3Q/wCpVllXWn4e5SZ5up+PsRTMP00v8yX77VW1fiS5v1Lmh8KPJeiJlwj+oTe+b/LFWuB+Wl4lFmXzsPD1IKtUyPRHUuET/ukPzT95q9Jg/gQ5Hj8y+anz9jcXrqOI1WaZHFOCGBW+9169bda11acasHCW420K86E1OD1Oc5zlT4aQo4NjfQ3g46+/qPCvO4ihKjPZe7gz12ExUMRT2lv4rsZn8L8QHDNockwsdx8gn9oeXUfHnz3YPFui9mXV9Pzic+YYBYiO1Drrz7vsWOPs9Dyd0gqncToW/ab3fgOtfQMBR6OltPe/xHyXMq36rFdGurDTx4+engYHCnBcmNHbTuUiPIixeS23dvsq+dvcPGo4rHKk9mOr8kd2Dy7bim9IkzPo3wWm2mW9va7Rr++3s/VVf+4178PoWX7dQtaxD+IvR/PAwbDap0YgWFhIpJsNQ5Eb+1sB4gDeu6hmEJq09H5FfiMtlHqarzJdwnNPhCuExg2P6CQG6NtcxavAjcgHzA5CuHEqFX/tpeK48/ud+E6Sj/1VfB+xMb1wlgL0AvQHtAeXpcHtAeXoD2gPL0B7QCgFAKAUAoCH+kf9HD88/caqvNOpHn7F3knXny9yMcMfrcHzj9xqrsH8ePP2ZbY/5WfL3KuKf1yf5w+4tMZ8ef5wGX/Kw5e7JD6OfZn+dH9jVYZX1ZcyqzzfDkyF4z2pPnSfeNU9TfLx9S/p9WPJehvOMMLpkifwkijPxUBT9Wmu3HQtOMu1L89CvyyptQlHsk/P+bmgY7VwsskbninD9nLGnyYIB9GquzGw2Jxj2RXucOX1Okpyn2yfsbr0b88R7of9SurKutPw9yvzzdT8fYimYfppf5kv32qtq/ElzfqXND4UeS9ETLhH9Qm983+WKtcD8tLxKLMvnYeHqQVapkeiJJmzkYDB6SRvJyJHXpVjXbWFpWf5ZlVh4p42tddhb4MmY4tAWYiz7FmI9k9TUMBJ9Ortks0hFYaVkuHDvKuNpmGLYBmA0x7BiBy8jWcwlLp3ZvcjGVQi8Mrpb3wLvDmDGIw+KWQkldDKSSSrBXIIv9B8jUsJTVWlOMvAhjqrw9elKC7U+9aEahF9/AC/4f8AXlUsqw0a9baqaQjrLkty8X5XNX/IMfPC4XYo61aj2YJb7ve/Ba87GJnah3wsY21i7HxJknaO/wAFRdq9xgsX+opOut13Zdy+/Hs3HzzE5YsDVjhnrKy2n3tX+i3Lt38Tt+HhCKqqLKoCgdABYCqNtt3Z6GKSVkajifiSPAqjSo7B2KjRpuCBffURW/D4eVdtRdrGjEYmNBJyI9/tRw37mf6Iv+eur9sqf5Lz+xyfulLsZRmPF8WNwmLWJJEaOLXd9IsdQsV0sbEHe9IYSVGrByad2Zli4V6U9lbkRnh31/Gp2EMrJHGSzyF3Fyx2DMDqbYWCjbrXZX6Cg9uSu3uRxYd4ivHYi7JcTaZpnc+CSPL8M5lxAuHkALNd2LKiBie9Yi5PLb4aKdCFZuvNWj2G+pXqUUqEHeXaejgfMHGuTF2k5gGWZiP8Q2Hw2p+tw6dlDTkh+ixEldz1K+HeKMThMQMJmBYqSFDObsl9lOv9tD1NyOuxFYr4anVp9JR+n5uM0MVUpVOirfUR4qT8vaNb6Nbd3U2n9WJ9m9ue9HCP6K9tf5Mqcv12zfT+DptVJbHMOEMXIc3xCtI5UNi7KXYqLS7WBNharfFQisLFpdnoU+FnJ4qSb7SrOeI8VjsScLl7FUUkF1OksBszl+apflbc7dbVilh6VCn0lbf2fnEzVxFWvU6Kjp3lc3A+PjXXFjWaQb6dcqXPQMWN/iAKwsbQk7Shp4GXgq8VeNTU2XAvFzzOcNitp11aSRpL6faVhyDCx5cwD0rVjMIoLpKfVNuDxbm+jqdZE5qvLEUAoBQCgIj6RkJiiNthJv5XRrVWZov+uL7/AGZdZJJKrJd3uiHZRixDPHIQSEa5Ate1iNr++qmhUVOpGb4F5iaTq0ZU1xQzjGCaeSVQQHa4BtewUDe3urNeoqlSU1xGFpOlRjTb1SJd6O4iI5WI2ZlAPXSN/ttVplcWoSfayjzuac4x4peu4hGM9qT50n3jVNU3y8fU9DT6seS9Caca4e+Fgk+RoB9zJb7QtXGYQvRjLst5oocrqWxNSHbfyf2uRTKcP2k8SfKdL+4G5+oGquhDbqRj3lzianR0Zy7E/wA+ptuPf1v/ANKP7z115l8bwXucWT/LeL9jY+jfniPdD/qVuyrrT8Pc5c83U/H2IpmH6aX+ZL99qravxJc36lzQ+FHkvRE14Lj1YKVR+00o+lFFW+Xq+HkuZQZrLZxcZdiXqQJfPY9D4HoapD0nI2uPzNZMNBCAwaItcm1je9rb38a6qtdTowppbjjo4aUMRUqtq0rGVwOhOLWw5LIT5C1vtIrZl6brrkac2klhn3tFzjyIjFajydEI+Fwf7fTWcyi1Wv2ojk808PbsZjcP52MMsylC3aAAWI2IBG9/f4VDC4lUVKLV77jZjsG68oSUktnfc1Dd0BentHz6fCt1eq6FFYWHOb7+zlHj3o5cHQ/V4p5hUXdSXZHjLnU3r/4t2nvF2WvBHgp7EEpa58HEjTKD8HP9Jr1eQ6YXopc/qeP/AORu+MdaPL6aeZ1fIs0TFQJMh2Ybj5LDZlPuNclWk6c3BnRRqqpBTRdx+WwzgCaNJApuA6hrHlcXrEKkoaxdiU6cZ6SVzRZ9k+Aw8Ekz4aABFNu4BqbkqjzJsK6KNWvUmoKTOarSoU4OTitDnfC2Fb1LMZf2exWO/Vr6iPgLf1CrTEyXTU495V4SL6KpLhYmXoiH+6Sfz3/y4q4cz+KuX3O3K/gvn9jRcE97N5zL7Y9aIvzD9oF2/wAJaujF6YWKju09DRhNcXJy36nVqpi6OY+mRFvhjtqKzg9dI0W+sn66t8r/AL1yKfNd8PH2MXAEnPUJ53F/f6nvU5/JP8/uIw+e/Ow6xVKXRyDIWIzLHEHcLmBBHUOavayvh4L/AMlFQ+YqeJufQ3AOzxD+OqNfgFJ+1vqrnzSX9UUdGVxWzJ950Y1VFqcwx4UZ+nZ89Sa7fKMBv/8AG1/fVvG/6F38PqVE7frlb80OoVUFuKAUAoBQFrE4dZFKuAysLEHkRUZRUlZ7iUJyhJSi7NEYxHAsJN0kkQdO6w+sX+k1Xyyym3o2vMtoZ1WStKKfke4XgaFTd3kcdNlB99hf66Qyymndtvy9BUzqtJWikvP1JNBh1RQqAKqiwAFgBVhGKirLcVM5SnJyk7tkal4GhYkmSbvEnmnib/JqulllNtvaevL7FrHOq0Ulsx05/c3ePytZYDCxbSQouLX7pBB3FvCu2rRjUp9G9xX0sRKlV6WO/Xlqa3K+EooJVlV5GK3sGK23BXwUeBNc9HAQpTU02zrxGaVa1N02kk+fuyvOOF48TJ2jvIp0qtl02sCT4qetZr4KFaW020RwuZVMPT2IpNXvrf7l/IshTC69DO2vTfXp203tawHyjU8NhI0L7Lbv7GvF46eJttJK3Z3mtm4JhZmYyS3ZmY2KWuxJNu751zyy2nKTltPXl9jrhnNaMVHZjou/h4m4yXKVw0ZjRmYFi12te5AHgB0rrw9BUY7KZw4rEyxE9uSS04GFm3CkE7F+8jnmUI38yCCL+daa2BpVXtbn3G/DZnWoR2VZrsZrU4DjvvNIR5BB9dq0LK4X1k/I6nndS2kF5khyrKYsOumJbX5k7s3vJ/8Ayu6jQhSVoIrMRiateW1Ud/Q9zTKosQumVbgbgjYqeoIrNajCqrTQw+IqUJbVNkdPAyBgVlktvzCG3TwFz+FctPL4U57cZO63bvr4cO87a2bVKsOjlFWe/fquzx3PuuZmXcGwRsGYtIRuNdtN+ukDf43pSy+lB3d2+8xWzatUjsxtFd356G1zrKo8TC8Mo7rDmOakbhl8wasqVSVOSlEqKtKNSLjI5h6jmGUSM0QMsJ5lVZ4383Ubo3n9Z5VcbeHxcbS0fn/JTbGIwkv6dV+fQz/9qjWscMuv+YbfRpvWv9rV+tpyNv7q7dQwGwmYZtIplBihB2JVkjTzVTvI1vH6xWzbw+Ei9nV+f8GtwxGLa2tF+fUmWeZQmGyqeGEGyxt5szEgljbmTXBSqupiYzl2lhUpKnh3CPYYnolQjCSAgj8+/MEf8OLrWzMneqrdnuzTliapO/b7I1vGfDk8OJ9ewQJN9TqouytaxYL+0rDmPf1224XEQnT6GqQxWHqQqdNS8ShPSmQul8N+cGxtJYavcVuPdWXleuktCKzTTWGpj5Pk2JzLFDE41SkKkWVlKhgpuI0U76b82PP7JVa1PDU+jpb/AM3/AGI06NTE1OkqqyMjjvJJ4cUuOwqs26ltK6ijqNNyo3KkbH49ajg69OdLoahLGUKkKirUyzL6UJWTRHh1Ex2vqLAHqEtc+69Z/bIp3ctCLzOTjZR1L3B/DcscWJxWJBV3hmCq2zWYFmdh4EkDb39axicTGU404bk1/BPC4aUYyqT3tM1fB2ZzYbAyy4dNZXERa10lroYje+ncb238K3YqnCpWjGbtozThKk6dFygr6+RsJ/Sg7rpgw4Ep2BLmSx8kVQTWpZYk7zlp9DZLM21aMdTP4A4alErYzF6hK2rQH2a7e07DwJBIA8ATtyrXjcTDZ6GnuNuCw01Lpqm9nQarCzFAKAUAoBQCgFAKAUAoBQCgFAKA8vQHtAKAUAoBQCgFAeEUB5oFDFj0ChkEUAAoD2gKOzHQUMWK6GRQFOgUMWMTOP1eb+XL9w1spdePNEanUfIhXoc/QT/zF+4K78z68eRXZX8OXM6AEFVhaWKqAUAoBQCgFAa7iHNlwmGmxDi6woz26kDZfibD40BxbLsvz3MMM2ZJjWjJ7R4oFLoGVTyVB3bbELqvew33vQHU/Rxn0uOwEU2IQpN3kkBUrdlNtQB5ahY9NzQEnoCOZ5xzgMHKIcTiUSQ27tmYrfca9IOj42oDfYXEpIivGyujgMrKQVZSLggjmDQF2gItj/SHlsPadpiowYn7N1AdmD3II0qpJsVNyBYWoCQ5fjo541lhdXjcAqym4YeVAXyaA4nwzn75jn8jDHssMT/mIV19niEUMCAoIA2BYkg7mgO20BrM+z/D4KPtcVKsSXsC17sbXsqjdjbwAoCnh7iLDY6PtMJKsqA2NrgqedmVgCvxFAbWgNTmvEuFw0iRYiZIndXdQ9xdUBLG/IABTzNAX8kzeHFwpPh31xPq0tZlvpdkbZgD7SkUBn0BGD6Qcu9Y9W9bj7a+m3e06r209pbRe+1r86Ak9AWcXiViR5JDpRFZ2J5KqjUxPuANARl/STlY7O+Mi/O30+0QLErdzbuC4O7WoCVg0B7QEYX0gZccT6sMVGZr6bd7TqvbT2ltF77WvQEnoCiWQKCzEBQCSSbAAbkknkKAjuT8e5fipjBBio3l3AWzLrI37jMAH5H2SaAkOIiDqytuGBU+GxFjWU2ndGGrqzNTgcuwuXRSMtoYvbdnckCwtcljtWyrWnVd5s10qMKStBGPw9xxgcc7R4XELI63OmzoxA5lQ4GoeYvWo2kioBQCgFAKAUBEfSzCXyjGhb3EerborqzfUDQFn0bZpEMlw0uoaIYSHPyTEDrv05X+NAbvhTiOLMIBiMOHEZZlHaKFJK87C52vt8KA3BoDiHo+yPD49s6lxsaySGWVbvuYx+cN0J3QggWI5aR0oCT+gHEM2VKGvZJplW/ye6+3+JmoDpNAcG4Q4ew2Jn4gfERLI0cmJCFhfRqacll6NdRvzFtqAnPoKP8A3PB8+f8AzWoCfsKA476MMqgXO810wxjsH/M2RR2V2dT2e3duNtvCgOx0Bxf0pzTPnuXxRwJidERkjhkYKjuTIWuTtsI0O/yRQGy4ByjGx5xiMTNhEwsM8JDxxyxuokUx2bSpvc2bwt3j1oDq1Acj9JmVxYrPMqgnXVG6y6luRqClmsSN7XAoDqOV5bFholigRY411aUXYDUxY2+JJ+NAYHGuJeLL8ZJHs6QTspHMERtYi1AcIyXJsZiskWCDLoWSRmcYsyxrIWWcgkq1iNlMdr8t6A75wssoweGGI/TCGISbhu+EAO4JB38b0Bb4z/8AD8b/AOWxX+S9AcGjyDDjhdsV2SesGYfnSLuPz4jsG8Bp8Bt40B3/AIYcnB4YncmGAn/21oDG45xLx5djHjuHXDzlSOakRt3h7ufwoDmfBvBOW4nI4HxJSIszO2JDRxyK4lZdHaOCLbBbcvjvQHZILaVsdQsLNe+oW538b0BCPTbiGTJ8ToJGowobfJaVQw+I2+NAc4mybMMRhMuMGXQQ+r+ryxYhJotUg0Brm5HtGzkX5igPoFaAifpRyOTG5dNBEyq7GNl1kKrlHDaCTyvbbzAoDn/BuahcywcGZ5b6tjERo4JotUakBGXvRg6XBGoagSLnkPADtooBQCgFAKAUBbnjVlZXAKkEEHkQRYg+VqA43i/Q7FqdcPmbRYWRgzQe343tftAGt4FlJFhzoDqGQYXDYPDx4eBkWOMWF3Uk73LMfEkkk+ZoDP8AXo/3if1L+NAcz4j9GqTYiebCZicKuKv6xEoDrJfdrWddid7G+7NvY2oCccL5fhsBho8NA66Iwd2dSzEkszMepJJ8uXIUBtfXo/3if1L+NAQzh7hKPCtmTeto/r7SN7Kr2Woyn5Z127Ty9nz2A2XAmUR5bg0wvrCS6DIddljvrYt7OpuV+tASH16P94n9S/jQET4Z4bjwmNxuL9aR/XG1aLKvZ94tbVrOrn0FASz16P8AeJ/Uv40BEuOuF4cwMMseKGGxWHN4pkIYgEglWXULjbbfbfncggWuCuFI8FNNisRjPWsXOArytpQBBY6VUE+Kr4/srYDxAmXr0f7xP6l/GgIvnXD8eIzHB471lF9VDjs7K3aagw9vWNPPoeVAScY6P94n9S/jQFE+IhdWVnjKsCpBZbEEWIO/SgOXf7LVAbDrmjjL2k7Q4ayk8w2ntNfUA30+HK+9AdPwksESLHG0aoiqqgMtgqiwA36CgLGddniMPND2yL20Useq6tp1oU1WuL2ve1xQEMHAcf5H/Jfrqe3q7bQv73tbdn2nw9qgJrlTRwwxRdqjdmiJquovpULe1za9qAvYmeGRGR2jZHDKwLLYqwsQd+lAcrj9E0QYRHMnbACTtfVTbc9C+u3+LTf470B1hcZEAAHjAH8S/jQGDnuGw2Lglw8zoY5VKtZ1BHiCD4EEAj3UBAMs9GwDwDF5mcThcKwaHDkKgBB7oZtZuBytbcdBtQHTRjo/3if1L+NAaTjPJ8PmWFfDSzKgbSyurKSjKbggE7+II6E8udARzIuCymLhxWOzL1xsMpSBSqRBLgrdrMdRsffcC5NAdDilVhdSCPIg/ZQFygFAKAUAoBQHlALUAtQA0BahxKsWCkEodLDodIax+DA/GsKSd7cCUoSik2t+70LtZIigLOKxSxgFzYFkUc/aZgqjbqSKw5JbyUYOTsi9WSIoBQFmTForIrOoZ7hASAWIFzpHjYUM2ZeoYFAY2YY6OBC8rBVFhc9TsAANyT0FAU5bmcWIUtC4YA6TzBVrA6WU7qdxsaNWBdbFIJBGXXtCpYLcaioNiQOlzS3EF6gBoDGbHxiQxmRe0CdoVuNWi9tVul/Gs7MrXsR243tcxMBxBh5tGiQfnGZUDXQuVAY6AwBYWYG423FTlRnHeiEa0JbmbStZtNXmfEOGw76J5ljYqGs1/ZJIvy8j9FbadCpUV4q5qnXpwdpOxk/lOG0Z7VLSkCM6haQnkE61Ho53as9N5LpI6O+/cZYqBMUAoBQCgFAe0AoBQCgFAKAUAoBQCgMXM8asMTyNyUXt1PIKPMkgfGoVKipxcmbaNJ1aiguP55EZyjtMPKhljde3usjMUIM5LOhWzG17lBe37FcFDbpTTkmtrfz3r7fQs8T0dem1CSez1Uk+rufDk/qeJm0nYtP6wGk0ynsNKWjKmx7o794xud97HlepqrLYc9rXs7PfTiQlh4dIqWxZXX9Wuvtrw9yvGY94ox2eKExd4VL/AJkdkHDG4PsjVay6r2PWpubUdJ3vx00/O81wpRnL+qns2T011t56cbFmTFyNEVldXCYrBAHXGzgmVCUk7PYEbW2GxHSjctmzd9V2X38bGVCKneKteMuDS3Pdc8lzjEGR2V1XRN2YjaSBEI16QrBu/rYbg38Rtap7cm278d2n+yHQ09lK3C97P/VjNlx049dlDlhh2lVIgq2J7JGuxA1G1ybDz5+E7y1fYatiH9Ebb978S3hMTJ2kEYxva9skrGyx3U9mdLLYbKDyBvuOZ3qSe7UxKKs3s2sY+ShkTB97VqbFEalS6WR9lNrjcX+PSkdyMT1b8BgMzxCx4eRpTMZ8JLNoKoBrSON106RffVY87+VSRGUY3atuZVgcxk14K2ME3rDEugWMbdjI/d0i6qGAFjve2/MGRFrfobjicRFIxLIYSZU7KQD2JQGKkkiwBGob7G9vGsogjRvnstuyMsa2xIhfFRqNNjCZAbNdVckLHvcAn4VLZW8iy5Ljmik1JIMUyYbGMH0xlmZJVAW6D9m+kgWvblepKN12akW7GFh86xIVm7dXD4eeXeTDsVKpdZIVjF9OrukNfmN9jWzYi3u495DafaVY+acxSI+IZhLgHnPcjGkrbUq2X2WUlTe53uCKzFRumludiEnKzV+Begie/Z9qb/k9GEmiLWLyMbX08tNlt5X570032/u3GGna1+G8s5Y7xQ5cQxmLRzOqssdwBhNSxowW4Fxz5m+5NTmlKU1u/wBkIXjGDvf/AEbThPGGXRI2NEzSxlzCBGAhut9IHfULfSdRO58KhiIKN0oWs9+v53k6E3Kzc73W787D3EY+KHMZTNJHGpwkG8jKoP56brRQlKgtlN/1P0QcoxrPafD3Zp8tcB4mhUDDy49jCCg3T1ZtTRhhdVZ1JFrePWt9Rf0tS6yjr9ePgaoPVOO5y0+n3KY8+nSOUPiQXJg/ODsZIIo5ZWQzRlLGwAtpfla9zvWXQg5K0dNdNU20tz/giq01F3lrprvWr3q3uZ2Ix7q0UC466SPIGxBEJZCqIywAgaAzai1yOQtWuNNNObp6rhr369psc2mo7e/jp9OwtJns8cJxBk7eHDTSRyMiqO3hsAJRbbUjmxINjZqy6EJS2LWclddz7PFGOmnGO3vSf1Xb4FvE5jjAYIpJDG8kck7FTBGQS+0KmUaSI1Iv4nnyrMadJqUoq9nbj9dO36GHUqXSbtdX4fTXsMjD4/EznBJ26xmWPEtI8PZyBxG6BWQ7qCQd7XAuw6Wi4U4bb2b2ate6338fxE9qpJxV7Xve3dYv5hjMVHiPVVYn1hw8MtlJiiUgzowta6gWUkf8QX3FRhCnKHSPhvXa+H14mZznGfR9u5+v8EtWuM6z2gFAKAUAoBQCgFAKAokiDbMARsdwDuNwd6w0nozKk1qhJEGFmAIuDuL7jcHejSe8Jtbi2uDjDFwiBzsWCjUR0J5msbEb3tqSdSTjstu3YUx4CJVZVjQK19QCqA1/lC29NiK0sHUm2m27rvKosHGqhFRFUEEKFAAINwQALc6KKStYw5ybu3qeNgoy4kKIXGwfSNQHzrXrOyr3G1K1r6F1YgL2AFzc2Frnlc9eVZI3LUGBjT2I0Xct3VVdyLE7Dn51iyRlyb3srXDqLWVRpvbYbX526XrJi7PPV1AFlA0gqtgBpFrWXpyHLpQGowPDixyI7OX0FmHcjUl2UrrkZQC7BSRc9TQk5XRuZ4FdSrqrKeasAQfeDsaES0mAiEfZCOMR79wKoTfc921qXBVBhESwREXSCBpUDSCbkC3IX3o3cFEOXRJr0RRrr9vSijX86w73xrO0+0xZFw4ZPkr7OnkPZ+T7vKl2LI9GHW99K3tpvYez8n3eVYuxZAYZBpsq9zZdh3drd3ptttWbsWRRBgIkZnSNFd/aZVUM3ziBc1lyk1ZswoRTukJsDG51PGjMNrsqk7b8yKKckrJhwi9Wi40Km1wDpN1uAdJta46bE1hNozZFmHL4k16I417Q3fSqjWT4tYd741lzk7Xb0MKEVeyKRlUAj7IQxdl8jQuj+m1qz0k9rau79tzHRwts2Vi8uGQLoCqEtbTYabdLcrVG7ve+pLZVrW0KMZgY5RpljSRQb2dVcX62YUjKUeq7GJQjLSSuXPV1uCFW6ghTYd0G1wOg2H0UuzNkYUWWAYlsQxLMUWNQQLRqDqbT847n3Cp9I9jYXP8AORBU1t7Zsq1mwUAoBQCgFAKAUAoBQCgFAKAUAoBQCgFAKAUAoBQCgFAKAUAoBQCgFAKAUAoBQCgFAKAUAoBQCgFAKAUAoBQCgFAKAUAoBQCgFAKAUAoBQCgFAKAUAoBQCgFAKAUAoBQCgFAKAUAoBQCgFAKAUAoBQCgFAKAUAoBQCgFAKAUAoBQCgFAKAUAoBQCgFAKAUAoBQCgFAKAUAoBQCgFAKA//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 name="Picture 2" descr="C:\Users\nagapraveen-p\AppData\Local\Microsoft\Windows\Temporary Internet Files\Content.Outlook\XLM8YBCH\logo (2).png"/>
          <p:cNvPicPr>
            <a:picLocks noChangeAspect="1" noChangeArrowheads="1"/>
          </p:cNvPicPr>
          <p:nvPr/>
        </p:nvPicPr>
        <p:blipFill>
          <a:blip r:embed="rId3"/>
          <a:srcRect/>
          <a:stretch>
            <a:fillRect/>
          </a:stretch>
        </p:blipFill>
        <p:spPr bwMode="auto">
          <a:xfrm>
            <a:off x="3124200" y="0"/>
            <a:ext cx="2907916" cy="1425165"/>
          </a:xfrm>
          <a:prstGeom prst="rect">
            <a:avLst/>
          </a:prstGeom>
          <a:noFill/>
        </p:spPr>
      </p:pic>
    </p:spTree>
    <p:extLst>
      <p:ext uri="{BB962C8B-B14F-4D97-AF65-F5344CB8AC3E}">
        <p14:creationId xmlns:p14="http://schemas.microsoft.com/office/powerpoint/2010/main" xmlns="" val="231821885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382" y="941991"/>
            <a:ext cx="8382000" cy="677108"/>
          </a:xfrm>
        </p:spPr>
        <p:txBody>
          <a:bodyPr/>
          <a:lstStyle/>
          <a:p>
            <a:r>
              <a:rPr lang="en-US" dirty="0" smtClean="0"/>
              <a:t>Plasma: 4</a:t>
            </a:r>
            <a:r>
              <a:rPr lang="en-US" baseline="30000" dirty="0" smtClean="0"/>
              <a:t>th</a:t>
            </a:r>
            <a:r>
              <a:rPr lang="en-US" dirty="0" smtClean="0"/>
              <a:t> State of Matter</a:t>
            </a:r>
            <a:endParaRPr lang="en-US" dirty="0"/>
          </a:p>
        </p:txBody>
      </p:sp>
      <p:sp>
        <p:nvSpPr>
          <p:cNvPr id="3" name="Content Placeholder 2"/>
          <p:cNvSpPr>
            <a:spLocks noGrp="1"/>
          </p:cNvSpPr>
          <p:nvPr>
            <p:ph idx="1"/>
          </p:nvPr>
        </p:nvSpPr>
        <p:spPr>
          <a:xfrm>
            <a:off x="381000" y="1412876"/>
            <a:ext cx="8382000" cy="2671501"/>
          </a:xfrm>
        </p:spPr>
        <p:txBody>
          <a:bodyPr/>
          <a:lstStyle/>
          <a:p>
            <a:endParaRPr lang="en-US" sz="2800" dirty="0" smtClean="0"/>
          </a:p>
          <a:p>
            <a:r>
              <a:rPr lang="en-US" sz="2800" dirty="0" smtClean="0"/>
              <a:t>Most </a:t>
            </a:r>
            <a:r>
              <a:rPr lang="en-US" sz="2800" dirty="0"/>
              <a:t>common form of matter in the universe</a:t>
            </a:r>
          </a:p>
          <a:p>
            <a:r>
              <a:rPr lang="en-US" sz="2800" dirty="0" smtClean="0"/>
              <a:t>An </a:t>
            </a:r>
            <a:r>
              <a:rPr lang="en-US" sz="2800" dirty="0"/>
              <a:t>ionized gas with freely moving charged particles of electrons and radicals</a:t>
            </a:r>
          </a:p>
          <a:p>
            <a:endParaRPr lang="en-US" sz="2800" dirty="0" smtClean="0"/>
          </a:p>
          <a:p>
            <a:endParaRPr lang="en-US" sz="2800" dirty="0"/>
          </a:p>
        </p:txBody>
      </p:sp>
      <p:grpSp>
        <p:nvGrpSpPr>
          <p:cNvPr id="4" name="Group 21"/>
          <p:cNvGrpSpPr/>
          <p:nvPr/>
        </p:nvGrpSpPr>
        <p:grpSpPr>
          <a:xfrm>
            <a:off x="198739" y="3476744"/>
            <a:ext cx="8720421" cy="2684954"/>
            <a:chOff x="198739" y="3545162"/>
            <a:chExt cx="8720421" cy="2684954"/>
          </a:xfrm>
        </p:grpSpPr>
        <p:grpSp>
          <p:nvGrpSpPr>
            <p:cNvPr id="7" name="Group 3"/>
            <p:cNvGrpSpPr/>
            <p:nvPr/>
          </p:nvGrpSpPr>
          <p:grpSpPr>
            <a:xfrm>
              <a:off x="7317554" y="3898863"/>
              <a:ext cx="1601606" cy="2289696"/>
              <a:chOff x="7317554" y="3898863"/>
              <a:chExt cx="1601606" cy="2289696"/>
            </a:xfrm>
          </p:grpSpPr>
          <p:sp>
            <p:nvSpPr>
              <p:cNvPr id="5" name="TextBox 4"/>
              <p:cNvSpPr txBox="1"/>
              <p:nvPr/>
            </p:nvSpPr>
            <p:spPr>
              <a:xfrm>
                <a:off x="7596171" y="5788449"/>
                <a:ext cx="1090629" cy="400110"/>
              </a:xfrm>
              <a:prstGeom prst="rect">
                <a:avLst/>
              </a:prstGeom>
              <a:noFill/>
            </p:spPr>
            <p:txBody>
              <a:bodyPr wrap="square" rtlCol="0">
                <a:spAutoFit/>
              </a:bodyPr>
              <a:lstStyle/>
              <a:p>
                <a:r>
                  <a:rPr lang="en-US" sz="2000" i="1" dirty="0" smtClean="0">
                    <a:solidFill>
                      <a:srgbClr val="FFFFFF"/>
                    </a:solidFill>
                    <a:latin typeface="Baskerville Old Face"/>
                    <a:cs typeface="Baskerville Old Face"/>
                  </a:rPr>
                  <a:t>Plasma</a:t>
                </a:r>
                <a:endParaRPr lang="en-US" sz="2000" i="1" dirty="0">
                  <a:solidFill>
                    <a:srgbClr val="FFFFFF"/>
                  </a:solidFill>
                  <a:latin typeface="Baskerville Old Face"/>
                  <a:cs typeface="Baskerville Old Face"/>
                </a:endParaRPr>
              </a:p>
            </p:txBody>
          </p:sp>
          <p:pic>
            <p:nvPicPr>
              <p:cNvPr id="6" name="Picture 5"/>
              <p:cNvPicPr>
                <a:picLocks noChangeAspect="1"/>
              </p:cNvPicPr>
              <p:nvPr/>
            </p:nvPicPr>
            <p:blipFill>
              <a:blip r:embed="rId2"/>
              <a:stretch>
                <a:fillRect/>
              </a:stretch>
            </p:blipFill>
            <p:spPr>
              <a:xfrm>
                <a:off x="7317554" y="3898863"/>
                <a:ext cx="1601606" cy="1677873"/>
              </a:xfrm>
              <a:prstGeom prst="rect">
                <a:avLst/>
              </a:prstGeom>
            </p:spPr>
          </p:pic>
        </p:grpSp>
        <p:grpSp>
          <p:nvGrpSpPr>
            <p:cNvPr id="10" name="Group 6"/>
            <p:cNvGrpSpPr/>
            <p:nvPr/>
          </p:nvGrpSpPr>
          <p:grpSpPr>
            <a:xfrm>
              <a:off x="198739" y="3545162"/>
              <a:ext cx="1714549" cy="2684954"/>
              <a:chOff x="198739" y="3545162"/>
              <a:chExt cx="1714549" cy="2684954"/>
            </a:xfrm>
          </p:grpSpPr>
          <p:sp>
            <p:nvSpPr>
              <p:cNvPr id="8" name="TextBox 7"/>
              <p:cNvSpPr txBox="1"/>
              <p:nvPr/>
            </p:nvSpPr>
            <p:spPr>
              <a:xfrm>
                <a:off x="457200" y="5830006"/>
                <a:ext cx="1011034" cy="400110"/>
              </a:xfrm>
              <a:prstGeom prst="rect">
                <a:avLst/>
              </a:prstGeom>
              <a:noFill/>
            </p:spPr>
            <p:txBody>
              <a:bodyPr wrap="square" rtlCol="0">
                <a:spAutoFit/>
              </a:bodyPr>
              <a:lstStyle/>
              <a:p>
                <a:pPr algn="ctr"/>
                <a:r>
                  <a:rPr lang="en-US" sz="2000" i="1" dirty="0" smtClean="0">
                    <a:solidFill>
                      <a:srgbClr val="FFFFFF"/>
                    </a:solidFill>
                    <a:latin typeface="Baskerville Old Face"/>
                    <a:cs typeface="Baskerville Old Face"/>
                  </a:rPr>
                  <a:t>Solid</a:t>
                </a:r>
                <a:endParaRPr lang="en-US" sz="2000" i="1" dirty="0">
                  <a:solidFill>
                    <a:srgbClr val="FFFFFF"/>
                  </a:solidFill>
                  <a:latin typeface="Baskerville Old Face"/>
                  <a:cs typeface="Baskerville Old Face"/>
                </a:endParaRPr>
              </a:p>
            </p:txBody>
          </p:sp>
          <p:pic>
            <p:nvPicPr>
              <p:cNvPr id="9" name="Picture 8" descr="ice 2.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98739" y="3545162"/>
                <a:ext cx="1714549" cy="2577926"/>
              </a:xfrm>
              <a:prstGeom prst="rect">
                <a:avLst/>
              </a:prstGeom>
            </p:spPr>
          </p:pic>
        </p:grpSp>
        <p:grpSp>
          <p:nvGrpSpPr>
            <p:cNvPr id="13" name="Group 9"/>
            <p:cNvGrpSpPr/>
            <p:nvPr/>
          </p:nvGrpSpPr>
          <p:grpSpPr>
            <a:xfrm>
              <a:off x="4492375" y="3865898"/>
              <a:ext cx="2281117" cy="2353233"/>
              <a:chOff x="4492375" y="3865898"/>
              <a:chExt cx="2281117" cy="2353233"/>
            </a:xfrm>
          </p:grpSpPr>
          <p:sp>
            <p:nvSpPr>
              <p:cNvPr id="11" name="TextBox 10"/>
              <p:cNvSpPr txBox="1"/>
              <p:nvPr/>
            </p:nvSpPr>
            <p:spPr>
              <a:xfrm>
                <a:off x="5130842" y="5819021"/>
                <a:ext cx="1090629" cy="400110"/>
              </a:xfrm>
              <a:prstGeom prst="rect">
                <a:avLst/>
              </a:prstGeom>
              <a:noFill/>
            </p:spPr>
            <p:txBody>
              <a:bodyPr wrap="square" rtlCol="0">
                <a:spAutoFit/>
              </a:bodyPr>
              <a:lstStyle/>
              <a:p>
                <a:pPr algn="ctr"/>
                <a:r>
                  <a:rPr lang="en-US" sz="2000" i="1" dirty="0" smtClean="0">
                    <a:solidFill>
                      <a:srgbClr val="FFFFFF"/>
                    </a:solidFill>
                    <a:latin typeface="Baskerville Old Face"/>
                    <a:cs typeface="Baskerville Old Face"/>
                  </a:rPr>
                  <a:t>Gas</a:t>
                </a:r>
                <a:endParaRPr lang="en-US" sz="2000" i="1" dirty="0">
                  <a:solidFill>
                    <a:srgbClr val="FFFFFF"/>
                  </a:solidFill>
                  <a:latin typeface="Baskerville Old Face"/>
                  <a:cs typeface="Baskerville Old Face"/>
                </a:endParaRPr>
              </a:p>
            </p:txBody>
          </p:sp>
          <p:pic>
            <p:nvPicPr>
              <p:cNvPr id="12" name="Picture 11" descr="Gas.jp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492375" y="3865898"/>
                <a:ext cx="2281117" cy="1710838"/>
              </a:xfrm>
              <a:prstGeom prst="rect">
                <a:avLst/>
              </a:prstGeom>
            </p:spPr>
          </p:pic>
        </p:grpSp>
        <p:grpSp>
          <p:nvGrpSpPr>
            <p:cNvPr id="16" name="Group 12"/>
            <p:cNvGrpSpPr/>
            <p:nvPr/>
          </p:nvGrpSpPr>
          <p:grpSpPr>
            <a:xfrm>
              <a:off x="1995140" y="4012947"/>
              <a:ext cx="2149955" cy="2169569"/>
              <a:chOff x="1890187" y="4034276"/>
              <a:chExt cx="2149955" cy="2169569"/>
            </a:xfrm>
          </p:grpSpPr>
          <p:sp>
            <p:nvSpPr>
              <p:cNvPr id="14" name="TextBox 13"/>
              <p:cNvSpPr txBox="1"/>
              <p:nvPr/>
            </p:nvSpPr>
            <p:spPr>
              <a:xfrm>
                <a:off x="2731822" y="5803735"/>
                <a:ext cx="1090629" cy="400110"/>
              </a:xfrm>
              <a:prstGeom prst="rect">
                <a:avLst/>
              </a:prstGeom>
              <a:noFill/>
            </p:spPr>
            <p:txBody>
              <a:bodyPr wrap="square" rtlCol="0">
                <a:spAutoFit/>
              </a:bodyPr>
              <a:lstStyle/>
              <a:p>
                <a:r>
                  <a:rPr lang="en-US" sz="2000" i="1" dirty="0" smtClean="0">
                    <a:solidFill>
                      <a:srgbClr val="FFFFFF"/>
                    </a:solidFill>
                    <a:latin typeface="Baskerville Old Face"/>
                    <a:cs typeface="Baskerville Old Face"/>
                  </a:rPr>
                  <a:t>Liquid</a:t>
                </a:r>
                <a:endParaRPr lang="en-US" sz="2000" i="1" dirty="0">
                  <a:solidFill>
                    <a:srgbClr val="FFFFFF"/>
                  </a:solidFill>
                  <a:latin typeface="Baskerville Old Face"/>
                  <a:cs typeface="Baskerville Old Face"/>
                </a:endParaRPr>
              </a:p>
            </p:txBody>
          </p:sp>
          <p:pic>
            <p:nvPicPr>
              <p:cNvPr id="15" name="Picture 14" descr="liquid2.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890187" y="4034276"/>
                <a:ext cx="2149955" cy="1542460"/>
              </a:xfrm>
              <a:prstGeom prst="rect">
                <a:avLst/>
              </a:prstGeom>
              <a:ln>
                <a:solidFill>
                  <a:schemeClr val="tx1"/>
                </a:solidFill>
              </a:ln>
            </p:spPr>
          </p:pic>
        </p:grpSp>
        <p:sp>
          <p:nvSpPr>
            <p:cNvPr id="19" name="TextBox 18"/>
            <p:cNvSpPr txBox="1"/>
            <p:nvPr/>
          </p:nvSpPr>
          <p:spPr>
            <a:xfrm>
              <a:off x="6573347" y="4078030"/>
              <a:ext cx="908988" cy="646331"/>
            </a:xfrm>
            <a:prstGeom prst="rect">
              <a:avLst/>
            </a:prstGeom>
            <a:noFill/>
            <a:ln>
              <a:noFill/>
            </a:ln>
          </p:spPr>
          <p:txBody>
            <a:bodyPr wrap="square" rtlCol="0">
              <a:spAutoFit/>
            </a:bodyPr>
            <a:lstStyle/>
            <a:p>
              <a:pPr algn="ctr"/>
              <a:r>
                <a:rPr lang="en-US" sz="1200" b="1" dirty="0">
                  <a:solidFill>
                    <a:srgbClr val="FF3C15"/>
                  </a:solidFill>
                  <a:latin typeface="Arial" pitchFamily="34" charset="0"/>
                  <a:cs typeface="Arial" pitchFamily="34" charset="0"/>
                </a:rPr>
                <a:t>e</a:t>
              </a:r>
              <a:r>
                <a:rPr lang="en-US" sz="1200" b="1" dirty="0" smtClean="0">
                  <a:solidFill>
                    <a:srgbClr val="FF3C15"/>
                  </a:solidFill>
                  <a:latin typeface="Arial" pitchFamily="34" charset="0"/>
                  <a:cs typeface="Arial" pitchFamily="34" charset="0"/>
                </a:rPr>
                <a:t>ven more energy</a:t>
              </a:r>
              <a:endParaRPr lang="en-US" sz="1200" b="1" dirty="0">
                <a:solidFill>
                  <a:srgbClr val="FF3C15"/>
                </a:solidFill>
                <a:latin typeface="Arial" pitchFamily="34" charset="0"/>
                <a:cs typeface="Arial" pitchFamily="34" charset="0"/>
              </a:endParaRPr>
            </a:p>
          </p:txBody>
        </p:sp>
        <p:sp>
          <p:nvSpPr>
            <p:cNvPr id="20" name="TextBox 19"/>
            <p:cNvSpPr txBox="1"/>
            <p:nvPr/>
          </p:nvSpPr>
          <p:spPr>
            <a:xfrm>
              <a:off x="3984819" y="4327563"/>
              <a:ext cx="722954" cy="461665"/>
            </a:xfrm>
            <a:prstGeom prst="rect">
              <a:avLst/>
            </a:prstGeom>
            <a:noFill/>
            <a:ln>
              <a:noFill/>
            </a:ln>
          </p:spPr>
          <p:txBody>
            <a:bodyPr wrap="square" rtlCol="0">
              <a:spAutoFit/>
            </a:bodyPr>
            <a:lstStyle/>
            <a:p>
              <a:pPr algn="ctr"/>
              <a:r>
                <a:rPr lang="en-US" sz="1200" b="1" dirty="0" smtClean="0">
                  <a:solidFill>
                    <a:srgbClr val="FF3C15"/>
                  </a:solidFill>
                  <a:latin typeface="Arial" pitchFamily="34" charset="0"/>
                  <a:cs typeface="Arial" pitchFamily="34" charset="0"/>
                </a:rPr>
                <a:t>more energy</a:t>
              </a:r>
              <a:endParaRPr lang="en-US" sz="1200" b="1" dirty="0">
                <a:solidFill>
                  <a:srgbClr val="FF3C15"/>
                </a:solidFill>
                <a:latin typeface="Arial" pitchFamily="34" charset="0"/>
                <a:cs typeface="Arial" pitchFamily="34" charset="0"/>
              </a:endParaRPr>
            </a:p>
          </p:txBody>
        </p:sp>
        <p:sp>
          <p:nvSpPr>
            <p:cNvPr id="21" name="TextBox 20"/>
            <p:cNvSpPr txBox="1"/>
            <p:nvPr/>
          </p:nvSpPr>
          <p:spPr>
            <a:xfrm>
              <a:off x="1272186" y="4182993"/>
              <a:ext cx="722954" cy="338554"/>
            </a:xfrm>
            <a:prstGeom prst="rect">
              <a:avLst/>
            </a:prstGeom>
            <a:noFill/>
          </p:spPr>
          <p:txBody>
            <a:bodyPr wrap="square" rtlCol="0">
              <a:spAutoFit/>
            </a:bodyPr>
            <a:lstStyle/>
            <a:p>
              <a:pPr algn="ctr"/>
              <a:r>
                <a:rPr lang="en-US" sz="1600" b="1" dirty="0" smtClean="0">
                  <a:solidFill>
                    <a:srgbClr val="FF3C15"/>
                  </a:solidFill>
                  <a:latin typeface="Matura MT Script Capitals"/>
                  <a:cs typeface="Matura MT Script Capitals"/>
                </a:rPr>
                <a:t>energy</a:t>
              </a:r>
              <a:endParaRPr lang="en-US" sz="1600" b="1" dirty="0">
                <a:solidFill>
                  <a:srgbClr val="FF3C15"/>
                </a:solidFill>
                <a:latin typeface="Matura MT Script Capitals"/>
                <a:cs typeface="Matura MT Script Capitals"/>
              </a:endParaRPr>
            </a:p>
          </p:txBody>
        </p:sp>
      </p:grpSp>
      <p:sp>
        <p:nvSpPr>
          <p:cNvPr id="23" name="Right Arrow 22"/>
          <p:cNvSpPr/>
          <p:nvPr/>
        </p:nvSpPr>
        <p:spPr bwMode="auto">
          <a:xfrm>
            <a:off x="1386382" y="4695567"/>
            <a:ext cx="526906" cy="240250"/>
          </a:xfrm>
          <a:prstGeom prst="rightArrow">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4" name="Right Arrow 23"/>
          <p:cNvSpPr/>
          <p:nvPr/>
        </p:nvSpPr>
        <p:spPr bwMode="auto">
          <a:xfrm>
            <a:off x="4167012" y="4695567"/>
            <a:ext cx="526906" cy="240250"/>
          </a:xfrm>
          <a:prstGeom prst="rightArrow">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5" name="Right Arrow 24"/>
          <p:cNvSpPr/>
          <p:nvPr/>
        </p:nvSpPr>
        <p:spPr bwMode="auto">
          <a:xfrm>
            <a:off x="6773492" y="4706907"/>
            <a:ext cx="526906" cy="240250"/>
          </a:xfrm>
          <a:prstGeom prst="rightArrow">
            <a:avLst/>
          </a:prstGeom>
          <a:solidFill>
            <a:srgbClr val="FF0000"/>
          </a:solidFill>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300" dirty="0" smtClean="0">
              <a:solidFill>
                <a:srgbClr val="FFFFFF"/>
              </a:solidFill>
              <a:effectLst>
                <a:outerShdw blurRad="38100" dist="38100" dir="2700000" algn="tl">
                  <a:srgbClr val="000000">
                    <a:alpha val="43137"/>
                  </a:srgbClr>
                </a:outerShdw>
              </a:effectLst>
              <a:latin typeface="Segoe" pitchFamily="34" charset="0"/>
            </a:endParaRPr>
          </a:p>
        </p:txBody>
      </p:sp>
      <p:sp>
        <p:nvSpPr>
          <p:cNvPr id="27" name="Slide Number Placeholder 26"/>
          <p:cNvSpPr>
            <a:spLocks noGrp="1"/>
          </p:cNvSpPr>
          <p:nvPr>
            <p:ph type="sldNum" sz="quarter" idx="12"/>
          </p:nvPr>
        </p:nvSpPr>
        <p:spPr/>
        <p:txBody>
          <a:bodyPr/>
          <a:lstStyle/>
          <a:p>
            <a:r>
              <a:rPr lang="en-US" dirty="0" smtClean="0"/>
              <a:t>Confidential    </a:t>
            </a:r>
            <a:fld id="{0B0228CD-7FDF-BD49-9AFD-E315DB044540}" type="slidenum">
              <a:rPr lang="en-US" smtClean="0">
                <a:solidFill>
                  <a:srgbClr val="7F7F7F"/>
                </a:solidFill>
              </a:rPr>
              <a:pPr/>
              <a:t>3</a:t>
            </a:fld>
            <a:endParaRPr lang="en-US" dirty="0">
              <a:solidFill>
                <a:srgbClr val="7F7F7F"/>
              </a:solidFill>
            </a:endParaRPr>
          </a:p>
        </p:txBody>
      </p:sp>
      <p:pic>
        <p:nvPicPr>
          <p:cNvPr id="26" name="Picture 25" descr="JCRI-ABTS-Logo-Final-RGB.jpg"/>
          <p:cNvPicPr>
            <a:picLocks noChangeAspect="1"/>
          </p:cNvPicPr>
          <p:nvPr/>
        </p:nvPicPr>
        <p:blipFill rotWithShape="1">
          <a:blip r:embed="rId6">
            <a:extLst>
              <a:ext uri="{28A0092B-C50C-407E-A947-70E740481C1C}">
                <a14:useLocalDpi xmlns:a14="http://schemas.microsoft.com/office/drawing/2010/main" xmlns="" val="0"/>
              </a:ext>
            </a:extLst>
          </a:blip>
          <a:srcRect l="16234" t="13940" r="6348" b="15392"/>
          <a:stretch/>
        </p:blipFill>
        <p:spPr>
          <a:xfrm>
            <a:off x="0" y="0"/>
            <a:ext cx="1253465" cy="1280545"/>
          </a:xfrm>
          <a:prstGeom prst="rect">
            <a:avLst/>
          </a:prstGeom>
        </p:spPr>
      </p:pic>
    </p:spTree>
    <p:extLst>
      <p:ext uri="{BB962C8B-B14F-4D97-AF65-F5344CB8AC3E}">
        <p14:creationId xmlns:p14="http://schemas.microsoft.com/office/powerpoint/2010/main" xmlns="" val="425219721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3967" y="1219200"/>
            <a:ext cx="8382000" cy="6518708"/>
          </a:xfrm>
        </p:spPr>
        <p:txBody>
          <a:bodyPr/>
          <a:lstStyle/>
          <a:p>
            <a:r>
              <a:rPr lang="en-IN" dirty="0" smtClean="0"/>
              <a:t>Cold Plasma (CAP) - A new technology in the field of cancer biology </a:t>
            </a:r>
          </a:p>
          <a:p>
            <a:endParaRPr lang="en-IN" dirty="0" smtClean="0"/>
          </a:p>
          <a:p>
            <a:r>
              <a:rPr lang="en-IN" dirty="0" smtClean="0"/>
              <a:t>Application of the ionized gas in the form of CAP for anti-tumour therapy </a:t>
            </a:r>
            <a:r>
              <a:rPr lang="en-IN" sz="1200" dirty="0" smtClean="0"/>
              <a:t>(</a:t>
            </a:r>
            <a:r>
              <a:rPr lang="en-IN" sz="1200" dirty="0" err="1" smtClean="0"/>
              <a:t>Keidar</a:t>
            </a:r>
            <a:r>
              <a:rPr lang="en-IN" sz="1200" dirty="0" smtClean="0"/>
              <a:t> et al., 2011)</a:t>
            </a:r>
          </a:p>
          <a:p>
            <a:endParaRPr lang="en-IN" sz="1200" dirty="0" smtClean="0"/>
          </a:p>
          <a:p>
            <a:r>
              <a:rPr lang="en-IN" dirty="0" smtClean="0"/>
              <a:t>CAP functions via </a:t>
            </a:r>
            <a:r>
              <a:rPr lang="en-IN" dirty="0" err="1" smtClean="0"/>
              <a:t>redox</a:t>
            </a:r>
            <a:r>
              <a:rPr lang="en-IN" dirty="0" smtClean="0"/>
              <a:t> efficiency on tumour cells </a:t>
            </a:r>
            <a:r>
              <a:rPr lang="en-IN" sz="1200" dirty="0" smtClean="0"/>
              <a:t>(Guerrero-Preston, et al., 2014)</a:t>
            </a:r>
          </a:p>
          <a:p>
            <a:endParaRPr lang="en-US" sz="1200" dirty="0" smtClean="0"/>
          </a:p>
          <a:p>
            <a:r>
              <a:rPr lang="en-US" dirty="0" smtClean="0"/>
              <a:t>The mechanism of selective ablation of tumor cells without destroying the normal cells may involve various pathways</a:t>
            </a:r>
            <a:r>
              <a:rPr lang="en-US" sz="1200" dirty="0" smtClean="0"/>
              <a:t> (</a:t>
            </a:r>
            <a:r>
              <a:rPr lang="en-US" sz="1200" dirty="0" err="1" smtClean="0"/>
              <a:t>Arpitha</a:t>
            </a:r>
            <a:r>
              <a:rPr lang="en-US" sz="1200" dirty="0" smtClean="0"/>
              <a:t> P, 2015)</a:t>
            </a:r>
            <a:endParaRPr lang="en-IN" sz="1200" dirty="0" smtClean="0"/>
          </a:p>
          <a:p>
            <a:pPr>
              <a:buNone/>
            </a:pPr>
            <a:endParaRPr lang="en-US" sz="1200" dirty="0" smtClean="0"/>
          </a:p>
          <a:p>
            <a:pPr>
              <a:buNone/>
            </a:pPr>
            <a:endParaRPr lang="en-IN" dirty="0" smtClean="0"/>
          </a:p>
          <a:p>
            <a:endParaRPr lang="en-IN" dirty="0"/>
          </a:p>
        </p:txBody>
      </p:sp>
      <p:sp>
        <p:nvSpPr>
          <p:cNvPr id="3" name="Slide Number Placeholder 2"/>
          <p:cNvSpPr>
            <a:spLocks noGrp="1"/>
          </p:cNvSpPr>
          <p:nvPr>
            <p:ph type="sldNum" sz="quarter" idx="12"/>
          </p:nvPr>
        </p:nvSpPr>
        <p:spPr/>
        <p:txBody>
          <a:bodyPr/>
          <a:lstStyle/>
          <a:p>
            <a:r>
              <a:rPr lang="en-US" smtClean="0"/>
              <a:t>    </a:t>
            </a:r>
            <a:fld id="{0B0228CD-7FDF-BD49-9AFD-E315DB044540}" type="slidenum">
              <a:rPr lang="en-US" smtClean="0">
                <a:solidFill>
                  <a:schemeClr val="bg1">
                    <a:lumMod val="50000"/>
                    <a:lumOff val="50000"/>
                  </a:schemeClr>
                </a:solidFill>
              </a:rPr>
              <a:pPr/>
              <a:t>4</a:t>
            </a:fld>
            <a:endParaRPr lang="en-US" dirty="0">
              <a:solidFill>
                <a:schemeClr val="bg1">
                  <a:lumMod val="50000"/>
                  <a:lumOff val="50000"/>
                </a:schemeClr>
              </a:solidFill>
            </a:endParaRPr>
          </a:p>
        </p:txBody>
      </p:sp>
      <p:sp>
        <p:nvSpPr>
          <p:cNvPr id="4" name="TextBox 3"/>
          <p:cNvSpPr txBox="1"/>
          <p:nvPr/>
        </p:nvSpPr>
        <p:spPr>
          <a:xfrm>
            <a:off x="1219202" y="317352"/>
            <a:ext cx="2776529" cy="707886"/>
          </a:xfrm>
          <a:prstGeom prst="rect">
            <a:avLst/>
          </a:prstGeom>
          <a:noFill/>
        </p:spPr>
        <p:txBody>
          <a:bodyPr wrap="none" rtlCol="0">
            <a:spAutoFit/>
          </a:bodyPr>
          <a:lstStyle/>
          <a:p>
            <a:r>
              <a:rPr lang="en-US" sz="4000" dirty="0" smtClean="0">
                <a:solidFill>
                  <a:srgbClr val="FFFF00"/>
                </a:solidFill>
              </a:rPr>
              <a:t>Introduction</a:t>
            </a:r>
            <a:endParaRPr lang="en-IN" sz="4000" dirty="0">
              <a:solidFill>
                <a:srgbClr val="FFFF00"/>
              </a:solidFill>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177636"/>
            <a:ext cx="8382000" cy="5022914"/>
          </a:xfrm>
        </p:spPr>
        <p:txBody>
          <a:bodyPr/>
          <a:lstStyle/>
          <a:p>
            <a:r>
              <a:rPr lang="en-US" dirty="0" smtClean="0"/>
              <a:t>What are the Pathways involved ?</a:t>
            </a:r>
          </a:p>
          <a:p>
            <a:endParaRPr lang="en-US" dirty="0" smtClean="0"/>
          </a:p>
          <a:p>
            <a:r>
              <a:rPr lang="en-US" dirty="0" smtClean="0"/>
              <a:t>ROS medicated cell stress, </a:t>
            </a:r>
            <a:r>
              <a:rPr lang="en-US" dirty="0" err="1" smtClean="0"/>
              <a:t>Nf</a:t>
            </a:r>
            <a:r>
              <a:rPr lang="en-US" dirty="0" smtClean="0"/>
              <a:t>-Kb apoptotic pathway has been reported</a:t>
            </a:r>
          </a:p>
          <a:p>
            <a:endParaRPr lang="en-US" dirty="0" smtClean="0"/>
          </a:p>
          <a:p>
            <a:r>
              <a:rPr lang="en-US" dirty="0" smtClean="0"/>
              <a:t>However, what induces this down stream response at the cell surface and what receptors are involved?</a:t>
            </a:r>
          </a:p>
          <a:p>
            <a:pPr>
              <a:buNone/>
            </a:pPr>
            <a:endParaRPr lang="en-US" dirty="0" smtClean="0"/>
          </a:p>
          <a:p>
            <a:pPr>
              <a:buNone/>
            </a:pPr>
            <a:endParaRPr lang="en-IN" dirty="0"/>
          </a:p>
        </p:txBody>
      </p:sp>
      <p:sp>
        <p:nvSpPr>
          <p:cNvPr id="3" name="Slide Number Placeholder 2"/>
          <p:cNvSpPr>
            <a:spLocks noGrp="1"/>
          </p:cNvSpPr>
          <p:nvPr>
            <p:ph type="sldNum" sz="quarter" idx="12"/>
          </p:nvPr>
        </p:nvSpPr>
        <p:spPr/>
        <p:txBody>
          <a:bodyPr/>
          <a:lstStyle/>
          <a:p>
            <a:r>
              <a:rPr lang="en-US" smtClean="0"/>
              <a:t>    </a:t>
            </a:r>
            <a:fld id="{0B0228CD-7FDF-BD49-9AFD-E315DB044540}" type="slidenum">
              <a:rPr lang="en-US" smtClean="0">
                <a:solidFill>
                  <a:schemeClr val="bg1">
                    <a:lumMod val="50000"/>
                    <a:lumOff val="50000"/>
                  </a:schemeClr>
                </a:solidFill>
              </a:rPr>
              <a:pPr/>
              <a:t>5</a:t>
            </a:fld>
            <a:endParaRPr lang="en-US" dirty="0">
              <a:solidFill>
                <a:schemeClr val="bg1">
                  <a:lumMod val="50000"/>
                  <a:lumOff val="50000"/>
                </a:schemeClr>
              </a:solidFill>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163784"/>
            <a:ext cx="8382000" cy="6334042"/>
          </a:xfrm>
        </p:spPr>
        <p:txBody>
          <a:bodyPr/>
          <a:lstStyle/>
          <a:p>
            <a:pPr algn="ctr">
              <a:buNone/>
            </a:pPr>
            <a:r>
              <a:rPr lang="en-US" sz="2800" b="1" dirty="0" smtClean="0">
                <a:solidFill>
                  <a:srgbClr val="FFFF00"/>
                </a:solidFill>
              </a:rPr>
              <a:t>A novel pathway identified with the treatment of CAP in tumor cells</a:t>
            </a:r>
          </a:p>
          <a:p>
            <a:endParaRPr lang="en-US" sz="2800" dirty="0" smtClean="0"/>
          </a:p>
          <a:p>
            <a:r>
              <a:rPr lang="en-US" sz="2800" dirty="0" smtClean="0"/>
              <a:t>TRAIL-R1 (</a:t>
            </a:r>
            <a:r>
              <a:rPr lang="en-IN" sz="2800" dirty="0" smtClean="0"/>
              <a:t>tumour necrosis factor (TNF)-related apoptosis inducing </a:t>
            </a:r>
            <a:r>
              <a:rPr lang="en-IN" sz="2800" dirty="0" err="1" smtClean="0"/>
              <a:t>ligand</a:t>
            </a:r>
            <a:r>
              <a:rPr lang="en-IN" sz="2800" dirty="0" smtClean="0"/>
              <a:t>)</a:t>
            </a:r>
          </a:p>
          <a:p>
            <a:endParaRPr lang="en-IN" sz="2800" dirty="0" smtClean="0"/>
          </a:p>
          <a:p>
            <a:r>
              <a:rPr lang="en-US" sz="2800" dirty="0" smtClean="0"/>
              <a:t>TRAIL (recombinant protein/ as drug) used as a chemotherapeutic to breast, colon cancer patients (Spencer et al., 2009)</a:t>
            </a:r>
          </a:p>
          <a:p>
            <a:endParaRPr lang="en-US" sz="2800" dirty="0" smtClean="0"/>
          </a:p>
          <a:p>
            <a:r>
              <a:rPr lang="en-US" sz="2400" dirty="0" smtClean="0">
                <a:solidFill>
                  <a:srgbClr val="FDC625"/>
                </a:solidFill>
              </a:rPr>
              <a:t>CAN THE DOSE OF TRAIL/CHEMOTHERAPEUTIC  BE REDUCED ALONG WITH CAP TREATMENTS  ?</a:t>
            </a:r>
          </a:p>
          <a:p>
            <a:endParaRPr lang="en-US" sz="2400" dirty="0" smtClean="0">
              <a:solidFill>
                <a:srgbClr val="FDC625"/>
              </a:solidFill>
            </a:endParaRPr>
          </a:p>
          <a:p>
            <a:pPr>
              <a:buNone/>
            </a:pPr>
            <a:endParaRPr lang="en-US" sz="2400" dirty="0" smtClean="0">
              <a:solidFill>
                <a:srgbClr val="FDC625"/>
              </a:solidFill>
            </a:endParaRPr>
          </a:p>
          <a:p>
            <a:pPr>
              <a:buNone/>
            </a:pPr>
            <a:endParaRPr lang="en-US" sz="2800" dirty="0" smtClean="0"/>
          </a:p>
        </p:txBody>
      </p:sp>
      <p:sp>
        <p:nvSpPr>
          <p:cNvPr id="3" name="Slide Number Placeholder 2"/>
          <p:cNvSpPr>
            <a:spLocks noGrp="1"/>
          </p:cNvSpPr>
          <p:nvPr>
            <p:ph type="sldNum" sz="quarter" idx="12"/>
          </p:nvPr>
        </p:nvSpPr>
        <p:spPr/>
        <p:txBody>
          <a:bodyPr/>
          <a:lstStyle/>
          <a:p>
            <a:r>
              <a:rPr lang="en-US" smtClean="0"/>
              <a:t>    </a:t>
            </a:r>
            <a:fld id="{0B0228CD-7FDF-BD49-9AFD-E315DB044540}" type="slidenum">
              <a:rPr lang="en-US" smtClean="0">
                <a:solidFill>
                  <a:schemeClr val="bg1">
                    <a:lumMod val="50000"/>
                    <a:lumOff val="50000"/>
                  </a:schemeClr>
                </a:solidFill>
              </a:rPr>
              <a:pPr/>
              <a:t>6</a:t>
            </a:fld>
            <a:endParaRPr lang="en-US" dirty="0">
              <a:solidFill>
                <a:schemeClr val="bg1">
                  <a:lumMod val="50000"/>
                  <a:lumOff val="50000"/>
                </a:schemeClr>
              </a:solidFill>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CRI-ABTS-Logo-Final-RGB.jpg"/>
          <p:cNvPicPr>
            <a:picLocks noChangeAspect="1"/>
          </p:cNvPicPr>
          <p:nvPr/>
        </p:nvPicPr>
        <p:blipFill rotWithShape="1">
          <a:blip r:embed="rId2">
            <a:extLst>
              <a:ext uri="{28A0092B-C50C-407E-A947-70E740481C1C}">
                <a14:useLocalDpi xmlns:a14="http://schemas.microsoft.com/office/drawing/2010/main" xmlns="" val="0"/>
              </a:ext>
            </a:extLst>
          </a:blip>
          <a:srcRect l="16234" t="13940" r="6348" b="15392"/>
          <a:stretch/>
        </p:blipFill>
        <p:spPr>
          <a:xfrm>
            <a:off x="1" y="0"/>
            <a:ext cx="1076050" cy="1099297"/>
          </a:xfrm>
          <a:prstGeom prst="rect">
            <a:avLst/>
          </a:prstGeom>
        </p:spPr>
      </p:pic>
      <p:pic>
        <p:nvPicPr>
          <p:cNvPr id="11" name="Picture 10" descr="Eye conference.jpg"/>
          <p:cNvPicPr>
            <a:picLocks noChangeAspect="1"/>
          </p:cNvPicPr>
          <p:nvPr/>
        </p:nvPicPr>
        <p:blipFill>
          <a:blip r:embed="rId3"/>
          <a:stretch>
            <a:fillRect/>
          </a:stretch>
        </p:blipFill>
        <p:spPr>
          <a:xfrm>
            <a:off x="0" y="0"/>
            <a:ext cx="9144000" cy="6858000"/>
          </a:xfrm>
          <a:prstGeom prst="rect">
            <a:avLst/>
          </a:prstGeom>
        </p:spPr>
      </p:pic>
      <p:sp>
        <p:nvSpPr>
          <p:cNvPr id="6" name="TextBox 5"/>
          <p:cNvSpPr txBox="1"/>
          <p:nvPr/>
        </p:nvSpPr>
        <p:spPr>
          <a:xfrm>
            <a:off x="6871390" y="6460912"/>
            <a:ext cx="2272610" cy="276999"/>
          </a:xfrm>
          <a:prstGeom prst="rect">
            <a:avLst/>
          </a:prstGeom>
          <a:noFill/>
        </p:spPr>
        <p:txBody>
          <a:bodyPr wrap="none" rtlCol="0">
            <a:spAutoFit/>
          </a:bodyPr>
          <a:lstStyle/>
          <a:p>
            <a:r>
              <a:rPr lang="en-US" sz="1200" dirty="0" err="1" smtClean="0"/>
              <a:t>Arpitha</a:t>
            </a:r>
            <a:r>
              <a:rPr lang="en-US" sz="1200" dirty="0" smtClean="0"/>
              <a:t> P; Cell and Dev </a:t>
            </a:r>
            <a:r>
              <a:rPr lang="en-US" sz="1200" dirty="0" err="1" smtClean="0"/>
              <a:t>Biol</a:t>
            </a:r>
            <a:r>
              <a:rPr lang="en-US" sz="1200" dirty="0" smtClean="0"/>
              <a:t>, 2015</a:t>
            </a:r>
            <a:endParaRPr lang="en-IN" sz="1200"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412875"/>
            <a:ext cx="8382000" cy="5761577"/>
          </a:xfrm>
        </p:spPr>
        <p:txBody>
          <a:bodyPr/>
          <a:lstStyle/>
          <a:p>
            <a:pPr>
              <a:buNone/>
            </a:pPr>
            <a:r>
              <a:rPr lang="en-US" dirty="0" smtClean="0">
                <a:solidFill>
                  <a:schemeClr val="tx2">
                    <a:lumMod val="75000"/>
                  </a:schemeClr>
                </a:solidFill>
              </a:rPr>
              <a:t>METHODS</a:t>
            </a:r>
          </a:p>
          <a:p>
            <a:endParaRPr lang="en-US" dirty="0" smtClean="0"/>
          </a:p>
          <a:p>
            <a:r>
              <a:rPr lang="en-US" dirty="0" smtClean="0"/>
              <a:t>Cold Plasma Set up</a:t>
            </a:r>
          </a:p>
          <a:p>
            <a:r>
              <a:rPr lang="en-US" dirty="0" err="1" smtClean="0"/>
              <a:t>Confocal</a:t>
            </a:r>
            <a:r>
              <a:rPr lang="en-US" dirty="0" smtClean="0"/>
              <a:t> Microscopy</a:t>
            </a:r>
          </a:p>
          <a:p>
            <a:r>
              <a:rPr lang="en-US" dirty="0" err="1" smtClean="0"/>
              <a:t>Trypan</a:t>
            </a:r>
            <a:r>
              <a:rPr lang="en-US" dirty="0" smtClean="0"/>
              <a:t> Blue Dye Exclusion Test </a:t>
            </a:r>
          </a:p>
          <a:p>
            <a:r>
              <a:rPr lang="en-US" dirty="0" err="1" smtClean="0"/>
              <a:t>Immunoblot</a:t>
            </a:r>
            <a:endParaRPr lang="en-US" dirty="0" smtClean="0"/>
          </a:p>
          <a:p>
            <a:r>
              <a:rPr lang="en-US" dirty="0" smtClean="0"/>
              <a:t>mRNA expression</a:t>
            </a:r>
          </a:p>
          <a:p>
            <a:r>
              <a:rPr lang="en-US" dirty="0" smtClean="0"/>
              <a:t>TUNEL Apoptosis Assay</a:t>
            </a:r>
          </a:p>
          <a:p>
            <a:r>
              <a:rPr lang="en-US" dirty="0" smtClean="0"/>
              <a:t>Cell culture and expansion of primary (patients) tumor cells in vitro</a:t>
            </a:r>
          </a:p>
          <a:p>
            <a:endParaRPr lang="en-US" dirty="0" smtClean="0"/>
          </a:p>
        </p:txBody>
      </p:sp>
      <p:sp>
        <p:nvSpPr>
          <p:cNvPr id="3" name="Slide Number Placeholder 2"/>
          <p:cNvSpPr>
            <a:spLocks noGrp="1"/>
          </p:cNvSpPr>
          <p:nvPr>
            <p:ph type="sldNum" sz="quarter" idx="12"/>
          </p:nvPr>
        </p:nvSpPr>
        <p:spPr/>
        <p:txBody>
          <a:bodyPr/>
          <a:lstStyle/>
          <a:p>
            <a:r>
              <a:rPr lang="en-US" smtClean="0"/>
              <a:t>    </a:t>
            </a:r>
            <a:fld id="{0B0228CD-7FDF-BD49-9AFD-E315DB044540}" type="slidenum">
              <a:rPr lang="en-US" smtClean="0">
                <a:solidFill>
                  <a:schemeClr val="bg1">
                    <a:lumMod val="50000"/>
                    <a:lumOff val="50000"/>
                  </a:schemeClr>
                </a:solidFill>
              </a:rPr>
              <a:pPr/>
              <a:t>8</a:t>
            </a:fld>
            <a:endParaRPr lang="en-US" dirty="0">
              <a:solidFill>
                <a:schemeClr val="bg1">
                  <a:lumMod val="50000"/>
                  <a:lumOff val="50000"/>
                </a:schemeClr>
              </a:solidFill>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8282296" y="19719820"/>
            <a:ext cx="364612" cy="85066"/>
          </a:xfrm>
        </p:spPr>
        <p:txBody>
          <a:bodyPr/>
          <a:lstStyle/>
          <a:p>
            <a:r>
              <a:rPr lang="en-US" smtClean="0"/>
              <a:t>    </a:t>
            </a:r>
            <a:fld id="{0B0228CD-7FDF-BD49-9AFD-E315DB044540}" type="slidenum">
              <a:rPr lang="en-US" smtClean="0">
                <a:solidFill>
                  <a:schemeClr val="bg1">
                    <a:lumMod val="50000"/>
                    <a:lumOff val="50000"/>
                  </a:schemeClr>
                </a:solidFill>
              </a:rPr>
              <a:pPr/>
              <a:t>9</a:t>
            </a:fld>
            <a:endParaRPr lang="en-US" dirty="0">
              <a:solidFill>
                <a:schemeClr val="bg1">
                  <a:lumMod val="50000"/>
                  <a:lumOff val="50000"/>
                </a:schemeClr>
              </a:solidFill>
            </a:endParaRPr>
          </a:p>
        </p:txBody>
      </p:sp>
      <p:pic>
        <p:nvPicPr>
          <p:cNvPr id="7" name="Picture 2" descr="C:\Users\Rohan\Desktop\image (2).jpg"/>
          <p:cNvPicPr>
            <a:picLocks noChangeAspect="1" noChangeArrowheads="1"/>
          </p:cNvPicPr>
          <p:nvPr/>
        </p:nvPicPr>
        <p:blipFill>
          <a:blip r:embed="rId2">
            <a:lum bright="20000"/>
          </a:blip>
          <a:srcRect/>
          <a:stretch>
            <a:fillRect/>
          </a:stretch>
        </p:blipFill>
        <p:spPr bwMode="auto">
          <a:xfrm rot="16200000">
            <a:off x="5794555" y="3299532"/>
            <a:ext cx="2198931" cy="2198931"/>
          </a:xfrm>
          <a:prstGeom prst="rect">
            <a:avLst/>
          </a:prstGeom>
          <a:noFill/>
        </p:spPr>
      </p:pic>
      <p:pic>
        <p:nvPicPr>
          <p:cNvPr id="8" name="Picture 3" descr="C:\Users\Rohan\Desktop\image (1).jpg"/>
          <p:cNvPicPr>
            <a:picLocks noChangeAspect="1" noChangeArrowheads="1"/>
          </p:cNvPicPr>
          <p:nvPr/>
        </p:nvPicPr>
        <p:blipFill>
          <a:blip r:embed="rId3">
            <a:lum bright="20000"/>
          </a:blip>
          <a:srcRect/>
          <a:stretch>
            <a:fillRect/>
          </a:stretch>
        </p:blipFill>
        <p:spPr bwMode="auto">
          <a:xfrm rot="5400000">
            <a:off x="5708351" y="1023776"/>
            <a:ext cx="2371342" cy="2198933"/>
          </a:xfrm>
          <a:prstGeom prst="rect">
            <a:avLst/>
          </a:prstGeom>
          <a:noFill/>
        </p:spPr>
      </p:pic>
      <p:pic>
        <p:nvPicPr>
          <p:cNvPr id="9" name="Picture 4" descr="C:\Users\Rohan\Desktop\image.jpg"/>
          <p:cNvPicPr>
            <a:picLocks noChangeAspect="1" noChangeArrowheads="1"/>
          </p:cNvPicPr>
          <p:nvPr/>
        </p:nvPicPr>
        <p:blipFill>
          <a:blip r:embed="rId4">
            <a:lum bright="10000"/>
          </a:blip>
          <a:srcRect l="3833" t="5752" b="8391"/>
          <a:stretch>
            <a:fillRect/>
          </a:stretch>
        </p:blipFill>
        <p:spPr bwMode="auto">
          <a:xfrm rot="5400000">
            <a:off x="1491093" y="1182049"/>
            <a:ext cx="4560895" cy="4071942"/>
          </a:xfrm>
          <a:prstGeom prst="rect">
            <a:avLst/>
          </a:prstGeom>
          <a:noFill/>
        </p:spPr>
      </p:pic>
      <p:sp>
        <p:nvSpPr>
          <p:cNvPr id="11" name="TextBox 10"/>
          <p:cNvSpPr txBox="1"/>
          <p:nvPr/>
        </p:nvSpPr>
        <p:spPr>
          <a:xfrm>
            <a:off x="1735569" y="5129131"/>
            <a:ext cx="317716" cy="369332"/>
          </a:xfrm>
          <a:prstGeom prst="rect">
            <a:avLst/>
          </a:prstGeom>
          <a:noFill/>
        </p:spPr>
        <p:txBody>
          <a:bodyPr wrap="square" rtlCol="0">
            <a:spAutoFit/>
          </a:bodyPr>
          <a:lstStyle/>
          <a:p>
            <a:r>
              <a:rPr lang="en-US" b="1" dirty="0" smtClean="0">
                <a:solidFill>
                  <a:schemeClr val="bg1"/>
                </a:solidFill>
                <a:latin typeface="Times New Roman" pitchFamily="18" charset="0"/>
                <a:cs typeface="Times New Roman" pitchFamily="18" charset="0"/>
              </a:rPr>
              <a:t>A</a:t>
            </a:r>
            <a:endParaRPr lang="en-IN" b="1" dirty="0">
              <a:solidFill>
                <a:schemeClr val="bg1"/>
              </a:solidFill>
              <a:latin typeface="Times New Roman" pitchFamily="18" charset="0"/>
              <a:cs typeface="Times New Roman" pitchFamily="18" charset="0"/>
            </a:endParaRPr>
          </a:p>
        </p:txBody>
      </p:sp>
      <p:sp>
        <p:nvSpPr>
          <p:cNvPr id="12" name="TextBox 11"/>
          <p:cNvSpPr txBox="1"/>
          <p:nvPr/>
        </p:nvSpPr>
        <p:spPr>
          <a:xfrm>
            <a:off x="5780268" y="2784208"/>
            <a:ext cx="3097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B</a:t>
            </a:r>
            <a:endParaRPr lang="en-IN" b="1" dirty="0">
              <a:latin typeface="Times New Roman" pitchFamily="18" charset="0"/>
              <a:cs typeface="Times New Roman" pitchFamily="18" charset="0"/>
            </a:endParaRPr>
          </a:p>
        </p:txBody>
      </p:sp>
      <p:sp>
        <p:nvSpPr>
          <p:cNvPr id="13" name="TextBox 12"/>
          <p:cNvSpPr txBox="1"/>
          <p:nvPr/>
        </p:nvSpPr>
        <p:spPr>
          <a:xfrm>
            <a:off x="5808844" y="5129130"/>
            <a:ext cx="309700" cy="369332"/>
          </a:xfrm>
          <a:prstGeom prst="rect">
            <a:avLst/>
          </a:prstGeom>
          <a:noFill/>
        </p:spPr>
        <p:txBody>
          <a:bodyPr wrap="square" rtlCol="0">
            <a:spAutoFit/>
          </a:bodyPr>
          <a:lstStyle/>
          <a:p>
            <a:r>
              <a:rPr lang="en-US" b="1" dirty="0" smtClean="0">
                <a:latin typeface="Times New Roman" pitchFamily="18" charset="0"/>
                <a:cs typeface="Times New Roman" pitchFamily="18" charset="0"/>
              </a:rPr>
              <a:t>C</a:t>
            </a:r>
            <a:endParaRPr lang="en-IN" b="1" dirty="0">
              <a:latin typeface="Times New Roman" pitchFamily="18" charset="0"/>
              <a:cs typeface="Times New Roman" pitchFamily="18" charset="0"/>
            </a:endParaRPr>
          </a:p>
        </p:txBody>
      </p:sp>
      <p:sp>
        <p:nvSpPr>
          <p:cNvPr id="44037" name="Rectangle 5"/>
          <p:cNvSpPr>
            <a:spLocks noChangeArrowheads="1"/>
          </p:cNvSpPr>
          <p:nvPr/>
        </p:nvSpPr>
        <p:spPr bwMode="auto">
          <a:xfrm flipH="1">
            <a:off x="300037" y="5468938"/>
            <a:ext cx="85725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400" b="1" i="0" u="none" strike="noStrike" cap="none" normalizeH="0" baseline="0" dirty="0" smtClean="0">
                <a:ln>
                  <a:noFill/>
                </a:ln>
                <a:effectLst/>
                <a:latin typeface="Times New Roman" pitchFamily="18" charset="0"/>
                <a:ea typeface="MS Mincho" pitchFamily="49" charset="-128"/>
                <a:cs typeface="Times New Roman" pitchFamily="18" charset="0"/>
              </a:rPr>
              <a:t>The experimental set up with Canady Helios Cold Plasma Scalpel. Note the 24 well-plate placed in a multi-thermal shaker to maintain 37</a:t>
            </a:r>
            <a:r>
              <a:rPr kumimoji="0" lang="en-US" altLang="ja-JP" sz="1400" b="1" i="0" u="none" strike="noStrike" cap="none" normalizeH="0" baseline="30000" dirty="0" smtClean="0">
                <a:ln>
                  <a:noFill/>
                </a:ln>
                <a:effectLst/>
                <a:latin typeface="Times New Roman" pitchFamily="18" charset="0"/>
                <a:ea typeface="MS Mincho" pitchFamily="49" charset="-128"/>
                <a:cs typeface="Times New Roman" pitchFamily="18" charset="0"/>
              </a:rPr>
              <a:t>0</a:t>
            </a:r>
            <a:r>
              <a:rPr kumimoji="0" lang="en-US" altLang="ja-JP" sz="1400" b="1" i="0" u="none" strike="noStrike" cap="none" normalizeH="0" baseline="0" dirty="0" smtClean="0">
                <a:ln>
                  <a:noFill/>
                </a:ln>
                <a:effectLst/>
                <a:latin typeface="Times New Roman" pitchFamily="18" charset="0"/>
                <a:ea typeface="MS Mincho" pitchFamily="49" charset="-128"/>
                <a:cs typeface="Times New Roman" pitchFamily="18" charset="0"/>
              </a:rPr>
              <a:t>C in a </a:t>
            </a:r>
            <a:r>
              <a:rPr kumimoji="0" lang="en-US" altLang="ja-JP" sz="1400" b="1" i="0" u="none" strike="noStrike" cap="none" normalizeH="0" baseline="0" dirty="0" err="1" smtClean="0">
                <a:ln>
                  <a:noFill/>
                </a:ln>
                <a:effectLst/>
                <a:latin typeface="Times New Roman" pitchFamily="18" charset="0"/>
                <a:ea typeface="MS Mincho" pitchFamily="49" charset="-128"/>
                <a:cs typeface="Times New Roman" pitchFamily="18" charset="0"/>
              </a:rPr>
              <a:t>biosafety</a:t>
            </a:r>
            <a:r>
              <a:rPr kumimoji="0" lang="en-US" altLang="ja-JP" sz="1400" b="1" i="0" u="none" strike="noStrike" cap="none" normalizeH="0" baseline="0" dirty="0" smtClean="0">
                <a:ln>
                  <a:noFill/>
                </a:ln>
                <a:effectLst/>
                <a:latin typeface="Times New Roman" pitchFamily="18" charset="0"/>
                <a:ea typeface="MS Mincho" pitchFamily="49" charset="-128"/>
                <a:cs typeface="Times New Roman" pitchFamily="18" charset="0"/>
              </a:rPr>
              <a:t> hood during the course of the CAP treatment of epithelial cells (A, B). Arrow- Showing Hand piece of Canady </a:t>
            </a:r>
            <a:r>
              <a:rPr kumimoji="0" lang="en-US" altLang="ja-JP" sz="1400" b="1" i="0" u="none" strike="noStrike" cap="none" normalizeH="0" baseline="0" dirty="0" err="1" smtClean="0">
                <a:ln>
                  <a:noFill/>
                </a:ln>
                <a:effectLst/>
                <a:latin typeface="Times New Roman" pitchFamily="18" charset="0"/>
                <a:ea typeface="MS Mincho" pitchFamily="49" charset="-128"/>
                <a:cs typeface="Times New Roman" pitchFamily="18" charset="0"/>
              </a:rPr>
              <a:t>Helios</a:t>
            </a:r>
            <a:r>
              <a:rPr kumimoji="0" lang="en-US" altLang="ja-JP" sz="1400" b="1" i="0" u="none" strike="noStrike" cap="none" normalizeH="0" baseline="30000" dirty="0" err="1" smtClean="0">
                <a:ln>
                  <a:noFill/>
                </a:ln>
                <a:effectLst/>
                <a:latin typeface="Times New Roman" pitchFamily="18" charset="0"/>
                <a:ea typeface="MS Mincho" pitchFamily="49" charset="-128"/>
                <a:cs typeface="Times New Roman" pitchFamily="18" charset="0"/>
              </a:rPr>
              <a:t>TM</a:t>
            </a:r>
            <a:r>
              <a:rPr kumimoji="0" lang="en-US" altLang="ja-JP" sz="1400" b="1" i="0" u="none" strike="noStrike" cap="none" normalizeH="0" baseline="0" dirty="0" smtClean="0">
                <a:ln>
                  <a:noFill/>
                </a:ln>
                <a:effectLst/>
                <a:latin typeface="Times New Roman" pitchFamily="18" charset="0"/>
                <a:ea typeface="MS Mincho" pitchFamily="49" charset="-128"/>
                <a:cs typeface="Times New Roman" pitchFamily="18" charset="0"/>
              </a:rPr>
              <a:t> Cold Plasma Scalpel (A,B) The entire set up with the SS-601MCa Canady Plasma Electrosurgical System and the converter box  (arrowhead) for cold plasma connected to the experimental set up also showing the foot pad. Note the enlarged image of the SS-601MCa generator and the converter box in Figure C</a:t>
            </a:r>
            <a:endParaRPr kumimoji="0" lang="en-US" altLang="ja-JP" sz="1400" b="1" i="0" u="none" strike="noStrike" cap="none" normalizeH="0" baseline="0" dirty="0" smtClean="0">
              <a:ln>
                <a:noFill/>
              </a:ln>
              <a:effectLst/>
              <a:latin typeface="Times New Roman" pitchFamily="18" charset="0"/>
              <a:cs typeface="Times New Roman" pitchFamily="18" charset="0"/>
            </a:endParaRPr>
          </a:p>
        </p:txBody>
      </p:sp>
      <p:cxnSp>
        <p:nvCxnSpPr>
          <p:cNvPr id="18" name="Straight Arrow Connector 17"/>
          <p:cNvCxnSpPr/>
          <p:nvPr/>
        </p:nvCxnSpPr>
        <p:spPr>
          <a:xfrm rot="10800000" flipV="1">
            <a:off x="2071688" y="1271588"/>
            <a:ext cx="400050" cy="157162"/>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10800000" flipV="1">
            <a:off x="6724650" y="1581151"/>
            <a:ext cx="400050" cy="157162"/>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4014800" y="1271588"/>
            <a:ext cx="128588"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rot="10800000" flipV="1">
            <a:off x="7124700" y="4156075"/>
            <a:ext cx="122434"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_CIQLASTID" val="6"/>
</p:tagLst>
</file>

<file path=ppt/theme/theme1.xml><?xml version="1.0" encoding="utf-8"?>
<a:theme xmlns:a="http://schemas.openxmlformats.org/drawingml/2006/main" name="Blue Segoe 4-3 template-template_April-17-2007">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BlueDigitalWaves.potx</Template>
  <TotalTime>28700</TotalTime>
  <Words>1313</Words>
  <Application>Microsoft Macintosh PowerPoint</Application>
  <PresentationFormat>On-screen Show (4:3)</PresentationFormat>
  <Paragraphs>337</Paragraphs>
  <Slides>25</Slides>
  <Notes>0</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Blue Segoe 4-3 template-template_April-17-2007</vt:lpstr>
      <vt:lpstr>White with Courier font for code slides</vt:lpstr>
      <vt:lpstr>Eye-2015 Baltimore,  USA July13 - 15  2015</vt:lpstr>
      <vt:lpstr>Selective Ablation of Ocular Cancer Cells and Cancer Stem Cells with Cold Atmospheric Plasma</vt:lpstr>
      <vt:lpstr>Plasma: 4th State of Matter</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Meet the eminent gathering once again at Eye-2016 Miami,  USA September 26-28,  2016</vt:lpstr>
    </vt:vector>
  </TitlesOfParts>
  <Company>Hanesbrands/Full Sail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Plasma</dc:title>
  <dc:creator>Vania Abdul-Salaam</dc:creator>
  <cp:lastModifiedBy>kalpana_b</cp:lastModifiedBy>
  <cp:revision>661</cp:revision>
  <cp:lastPrinted>2014-01-15T15:47:29Z</cp:lastPrinted>
  <dcterms:created xsi:type="dcterms:W3CDTF">2013-09-24T20:04:39Z</dcterms:created>
  <dcterms:modified xsi:type="dcterms:W3CDTF">2015-08-31T09:53:03Z</dcterms:modified>
</cp:coreProperties>
</file>