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92" r:id="rId3"/>
    <p:sldId id="294" r:id="rId4"/>
    <p:sldId id="290" r:id="rId5"/>
    <p:sldId id="291" r:id="rId6"/>
    <p:sldId id="288" r:id="rId7"/>
    <p:sldId id="295" r:id="rId8"/>
    <p:sldId id="296" r:id="rId9"/>
    <p:sldId id="287" r:id="rId10"/>
    <p:sldId id="284" r:id="rId11"/>
    <p:sldId id="285" r:id="rId12"/>
    <p:sldId id="297" r:id="rId13"/>
    <p:sldId id="264" r:id="rId14"/>
    <p:sldId id="257" r:id="rId15"/>
    <p:sldId id="259" r:id="rId16"/>
    <p:sldId id="276" r:id="rId17"/>
    <p:sldId id="265" r:id="rId18"/>
    <p:sldId id="261" r:id="rId19"/>
    <p:sldId id="270" r:id="rId20"/>
    <p:sldId id="279" r:id="rId21"/>
    <p:sldId id="280" r:id="rId22"/>
    <p:sldId id="281" r:id="rId23"/>
    <p:sldId id="277" r:id="rId24"/>
    <p:sldId id="283" r:id="rId25"/>
    <p:sldId id="26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9" autoAdjust="0"/>
    <p:restoredTop sz="94660"/>
  </p:normalViewPr>
  <p:slideViewPr>
    <p:cSldViewPr snapToGrid="0">
      <p:cViewPr>
        <p:scale>
          <a:sx n="60" d="100"/>
          <a:sy n="60" d="100"/>
        </p:scale>
        <p:origin x="-1134" y="-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4AD0E-7D3C-4630-8B8B-E96C9EA7755A}" type="datetimeFigureOut">
              <a:rPr lang="en-US" smtClean="0"/>
              <a:t>23-Sep-15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6BDF1-3D3B-43EA-9A25-44B78AD4D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13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4BDF-7798-4215-84D2-C7D7438B66B3}" type="datetimeFigureOut">
              <a:rPr lang="en-US" smtClean="0"/>
              <a:t>23-Sep-15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68B3-6637-4A52-98B2-E506B6A2D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86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4BDF-7798-4215-84D2-C7D7438B66B3}" type="datetimeFigureOut">
              <a:rPr lang="en-US" smtClean="0"/>
              <a:t>23-Sep-15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68B3-6637-4A52-98B2-E506B6A2D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07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4BDF-7798-4215-84D2-C7D7438B66B3}" type="datetimeFigureOut">
              <a:rPr lang="en-US" smtClean="0"/>
              <a:t>23-Sep-15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68B3-6637-4A52-98B2-E506B6A2D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23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4BDF-7798-4215-84D2-C7D7438B66B3}" type="datetimeFigureOut">
              <a:rPr lang="en-US" smtClean="0"/>
              <a:t>23-Sep-15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68B3-6637-4A52-98B2-E506B6A2D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88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4BDF-7798-4215-84D2-C7D7438B66B3}" type="datetimeFigureOut">
              <a:rPr lang="en-US" smtClean="0"/>
              <a:t>23-Sep-15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68B3-6637-4A52-98B2-E506B6A2D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5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4BDF-7798-4215-84D2-C7D7438B66B3}" type="datetimeFigureOut">
              <a:rPr lang="en-US" smtClean="0"/>
              <a:t>23-Sep-15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68B3-6637-4A52-98B2-E506B6A2D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0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4BDF-7798-4215-84D2-C7D7438B66B3}" type="datetimeFigureOut">
              <a:rPr lang="en-US" smtClean="0"/>
              <a:t>23-Sep-15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68B3-6637-4A52-98B2-E506B6A2D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1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4BDF-7798-4215-84D2-C7D7438B66B3}" type="datetimeFigureOut">
              <a:rPr lang="en-US" smtClean="0"/>
              <a:t>23-Sep-15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68B3-6637-4A52-98B2-E506B6A2D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5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4BDF-7798-4215-84D2-C7D7438B66B3}" type="datetimeFigureOut">
              <a:rPr lang="en-US" smtClean="0"/>
              <a:t>23-Sep-15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68B3-6637-4A52-98B2-E506B6A2D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16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4BDF-7798-4215-84D2-C7D7438B66B3}" type="datetimeFigureOut">
              <a:rPr lang="en-US" smtClean="0"/>
              <a:t>23-Sep-15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68B3-6637-4A52-98B2-E506B6A2D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051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4BDF-7798-4215-84D2-C7D7438B66B3}" type="datetimeFigureOut">
              <a:rPr lang="en-US" smtClean="0"/>
              <a:t>23-Sep-15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F68B3-6637-4A52-98B2-E506B6A2D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96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14BDF-7798-4215-84D2-C7D7438B66B3}" type="datetimeFigureOut">
              <a:rPr lang="en-US" smtClean="0"/>
              <a:t>23-Sep-15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F68B3-6637-4A52-98B2-E506B6A2D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51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Marine Ecology of the Arctic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4400" dirty="0" smtClean="0"/>
              <a:t>Connectivity, change, and resilience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16708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Arny Blanchard</a:t>
            </a:r>
          </a:p>
          <a:p>
            <a:r>
              <a:rPr lang="en-US" dirty="0" smtClean="0"/>
              <a:t>Institute of Marine Science</a:t>
            </a:r>
          </a:p>
          <a:p>
            <a:r>
              <a:rPr lang="en-US" dirty="0" smtClean="0"/>
              <a:t>University of Alaska Fairbanks</a:t>
            </a:r>
          </a:p>
          <a:p>
            <a:r>
              <a:rPr lang="en-US" dirty="0" smtClean="0"/>
              <a:t>Oceanography 2015</a:t>
            </a:r>
          </a:p>
          <a:p>
            <a:r>
              <a:rPr lang="en-US" dirty="0" smtClean="0"/>
              <a:t>Philadelphia, PE, </a:t>
            </a:r>
            <a:r>
              <a:rPr lang="en-US" smtClean="0"/>
              <a:t>June 22, </a:t>
            </a:r>
            <a:r>
              <a:rPr lang="en-US" dirty="0" smtClean="0"/>
              <a:t>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49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Arctic ecosystems are important: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66407"/>
            <a:ext cx="10846981" cy="4610556"/>
          </a:xfrm>
        </p:spPr>
        <p:txBody>
          <a:bodyPr/>
          <a:lstStyle/>
          <a:p>
            <a:r>
              <a:rPr lang="en-US" dirty="0" smtClean="0"/>
              <a:t>High productivity supporting commercial and subsistence harvests.</a:t>
            </a:r>
          </a:p>
          <a:p>
            <a:r>
              <a:rPr lang="en-US" dirty="0" smtClean="0"/>
              <a:t>Sites of human activities.</a:t>
            </a:r>
          </a:p>
          <a:p>
            <a:r>
              <a:rPr lang="en-US" dirty="0" smtClean="0"/>
              <a:t>Transportation pathways.</a:t>
            </a:r>
          </a:p>
          <a:p>
            <a:r>
              <a:rPr lang="en-US" dirty="0" smtClean="0"/>
              <a:t>Exports of water to ocean basins promoting global heat and nutrient exchanges.</a:t>
            </a:r>
          </a:p>
          <a:p>
            <a:r>
              <a:rPr lang="en-US" dirty="0" err="1"/>
              <a:t>Bellweather</a:t>
            </a:r>
            <a:r>
              <a:rPr lang="en-US" dirty="0"/>
              <a:t> of coming </a:t>
            </a:r>
            <a:r>
              <a:rPr lang="en-US" dirty="0" smtClean="0"/>
              <a:t>change</a:t>
            </a:r>
            <a:r>
              <a:rPr lang="en-US" dirty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801985" y="4452701"/>
            <a:ext cx="3266965" cy="2464123"/>
            <a:chOff x="7081284" y="4480072"/>
            <a:chExt cx="3266965" cy="2464123"/>
          </a:xfrm>
        </p:grpSpPr>
        <p:pic>
          <p:nvPicPr>
            <p:cNvPr id="7170" name="Picture 2" descr="http://science.nasa.gov/media/medialibrary/2004/03/01/05mar_arctic_resources/currents1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0034" y="4480072"/>
              <a:ext cx="3258215" cy="207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7081284" y="6544085"/>
              <a:ext cx="307557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/>
                <a:t>http://science.nasa.gov/media/medialibrary/2004/03/01/05mar_arctic_resources/currents1.jpg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340685" y="4511527"/>
            <a:ext cx="3668233" cy="2442166"/>
            <a:chOff x="6248244" y="1825625"/>
            <a:chExt cx="5389514" cy="3717542"/>
          </a:xfrm>
        </p:grpSpPr>
        <p:pic>
          <p:nvPicPr>
            <p:cNvPr id="7" name="Picture 2" descr="http://images.latinpost.com/data/images/full/18014/alaska-arctic-ocean-climate-change.jpg?w=600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244" y="1825625"/>
              <a:ext cx="5389514" cy="3248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6261100" y="4935835"/>
              <a:ext cx="5376658" cy="607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dirty="0"/>
                <a:t>http://images.latinpost.com/data/images/full/18014/alaska-arctic-ocean-climate-change.jpg?w=600</a:t>
              </a:r>
            </a:p>
          </p:txBody>
        </p:sp>
      </p:grpSp>
      <p:pic>
        <p:nvPicPr>
          <p:cNvPr id="9" name="Picture 6" descr="http://www.worldviewofglobalwarming.org/shelldrillrig/08AKPrudhoeBayOilProductionAreaArcoArea142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18" y="4511527"/>
            <a:ext cx="3413051" cy="234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28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Concerns for arctic ecosystems: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5573233" cy="4351338"/>
          </a:xfrm>
        </p:spPr>
        <p:txBody>
          <a:bodyPr/>
          <a:lstStyle/>
          <a:p>
            <a:r>
              <a:rPr lang="en-US" dirty="0" smtClean="0"/>
              <a:t>Resiliencies to rapid change.</a:t>
            </a:r>
          </a:p>
          <a:p>
            <a:r>
              <a:rPr lang="en-US" dirty="0" smtClean="0"/>
              <a:t>Novel ecosystem interactions.</a:t>
            </a:r>
          </a:p>
          <a:p>
            <a:r>
              <a:rPr lang="en-US" dirty="0" smtClean="0"/>
              <a:t>Variations in connectivity.</a:t>
            </a:r>
          </a:p>
          <a:p>
            <a:r>
              <a:rPr lang="en-US" dirty="0" smtClean="0"/>
              <a:t>Feedback cycles with lower latitudes.</a:t>
            </a:r>
          </a:p>
          <a:p>
            <a:r>
              <a:rPr lang="en-US" dirty="0" smtClean="0"/>
              <a:t>Population-level effects on migratory avian and mammal predators.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499531" y="4017053"/>
            <a:ext cx="3956728" cy="2620064"/>
            <a:chOff x="68263" y="-2251058"/>
            <a:chExt cx="6096000" cy="4087001"/>
          </a:xfrm>
        </p:grpSpPr>
        <p:pic>
          <p:nvPicPr>
            <p:cNvPr id="5" name="Picture 10" descr="http://news.bbc.co.uk/nol/shared/spl/hi/pop_ups/07/sci_nat_beasts_of_the_deep/img/5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-2251058"/>
              <a:ext cx="5715000" cy="3809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68263" y="1558944"/>
              <a:ext cx="6096000" cy="27699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http://news.bbc.co.uk/nol/shared/spl/hi/pop_ups/07/sci_nat_beasts_of_the_deep/img/5.jpg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388626" y="35504"/>
            <a:ext cx="3723859" cy="3076879"/>
            <a:chOff x="1184694" y="-2171146"/>
            <a:chExt cx="7578581" cy="6145601"/>
          </a:xfrm>
        </p:grpSpPr>
        <p:pic>
          <p:nvPicPr>
            <p:cNvPr id="8" name="Picture 12" descr="http://images.nationalgeographic.com/wpf/media-live/photos/000/037/custom/3711_1600x1200-wallpaper-cb1267712147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4694" y="-2171146"/>
              <a:ext cx="7578581" cy="5683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1339994" y="3512790"/>
              <a:ext cx="6096000" cy="4616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http://images.nationalgeographic.com/wpf/media-live/photos/000/037/custom/3711_1600x1200-wallpaper-cb1267712147.jpg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628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860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Climatic connectivity and the Arctic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Candara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81205" y="936486"/>
            <a:ext cx="10406265" cy="5921514"/>
            <a:chOff x="1359898" y="1249000"/>
            <a:chExt cx="9846817" cy="5330411"/>
          </a:xfrm>
        </p:grpSpPr>
        <p:pic>
          <p:nvPicPr>
            <p:cNvPr id="12290" name="Picture 2" descr="https://nsidc.org/sites/nsidc.org/files/images/AO-schematic-wallace-1500px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9898" y="1249000"/>
              <a:ext cx="9846817" cy="53304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359898" y="6291779"/>
              <a:ext cx="6096000" cy="27699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200" dirty="0" smtClean="0"/>
                <a:t>https://nsidc.org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925360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bering chukchi map (small)"/>
          <p:cNvPicPr>
            <a:picLocks noChangeAspect="1" noChangeArrowheads="1"/>
          </p:cNvPicPr>
          <p:nvPr/>
        </p:nvPicPr>
        <p:blipFill>
          <a:blip r:embed="rId2" cstate="email">
            <a:lum bright="-18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96" t="1317" r="8696" b="5544"/>
          <a:stretch>
            <a:fillRect/>
          </a:stretch>
        </p:blipFill>
        <p:spPr bwMode="auto">
          <a:xfrm>
            <a:off x="478466" y="936486"/>
            <a:ext cx="5114260" cy="5653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Oceanographic connectivity in the Arctic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80000"/>
                  </a:srgbClr>
                </a:outerShdw>
              </a:effectLst>
              <a:latin typeface="Candar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7501" y="1509224"/>
            <a:ext cx="6389724" cy="44067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06129" y="6488668"/>
            <a:ext cx="5285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Courtesy of T. </a:t>
            </a:r>
            <a:r>
              <a:rPr lang="en-US" dirty="0" err="1" smtClean="0">
                <a:solidFill>
                  <a:schemeClr val="bg1"/>
                </a:solidFill>
              </a:rPr>
              <a:t>Weingartner</a:t>
            </a:r>
            <a:r>
              <a:rPr lang="en-US" dirty="0">
                <a:solidFill>
                  <a:schemeClr val="bg1"/>
                </a:solidFill>
              </a:rPr>
              <a:t>, S. </a:t>
            </a:r>
            <a:r>
              <a:rPr lang="en-US" dirty="0" smtClean="0">
                <a:solidFill>
                  <a:schemeClr val="bg1"/>
                </a:solidFill>
              </a:rPr>
              <a:t>Danielson, and R. H. Day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3063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0990"/>
            <a:ext cx="10515600" cy="1325563"/>
          </a:xfrm>
        </p:spPr>
        <p:txBody>
          <a:bodyPr/>
          <a:lstStyle/>
          <a:p>
            <a:r>
              <a:rPr lang="en-US" dirty="0" smtClean="0"/>
              <a:t>Spatial drivers of change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59619" y="11057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Figure1a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497" y="1353228"/>
            <a:ext cx="5496691" cy="503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59497" y="6392862"/>
            <a:ext cx="1579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(Spall, 2007)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9" name="Content Placeholder 8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12" r="51640" b="29693"/>
          <a:stretch/>
        </p:blipFill>
        <p:spPr bwMode="auto">
          <a:xfrm>
            <a:off x="6544442" y="1475118"/>
            <a:ext cx="4495034" cy="4464213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096000" y="6436240"/>
            <a:ext cx="2901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(Blanchard et al, in prep.)</a:t>
            </a:r>
            <a:endParaRPr lang="en-US" dirty="0">
              <a:latin typeface="Comic Sans MS" panose="030F0702030302020204" pitchFamily="66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826867" y="2713689"/>
            <a:ext cx="4717058" cy="414669"/>
            <a:chOff x="3826867" y="2713689"/>
            <a:chExt cx="4717058" cy="414669"/>
          </a:xfrm>
        </p:grpSpPr>
        <p:sp>
          <p:nvSpPr>
            <p:cNvPr id="8" name="Oval 7"/>
            <p:cNvSpPr/>
            <p:nvPr/>
          </p:nvSpPr>
          <p:spPr>
            <a:xfrm rot="1279422">
              <a:off x="3826867" y="2713689"/>
              <a:ext cx="646800" cy="414669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>
              <a:stCxn id="8" idx="7"/>
            </p:cNvCxnSpPr>
            <p:nvPr/>
          </p:nvCxnSpPr>
          <p:spPr>
            <a:xfrm flipV="1">
              <a:off x="4416602" y="2857500"/>
              <a:ext cx="4127323" cy="1010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3950442" y="2917089"/>
            <a:ext cx="5746008" cy="314676"/>
            <a:chOff x="3950442" y="2917089"/>
            <a:chExt cx="5746008" cy="314676"/>
          </a:xfrm>
        </p:grpSpPr>
        <p:sp>
          <p:nvSpPr>
            <p:cNvPr id="11" name="Oval 10"/>
            <p:cNvSpPr/>
            <p:nvPr/>
          </p:nvSpPr>
          <p:spPr>
            <a:xfrm rot="20113038">
              <a:off x="3950442" y="2917089"/>
              <a:ext cx="1528915" cy="296188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4870433" y="3188791"/>
              <a:ext cx="4826017" cy="42974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800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5175" cy="1325563"/>
          </a:xfrm>
        </p:spPr>
        <p:txBody>
          <a:bodyPr/>
          <a:lstStyle/>
          <a:p>
            <a:r>
              <a:rPr lang="en-US" dirty="0" smtClean="0"/>
              <a:t>Temporal drivers of change: climatic influences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87567" y="2246358"/>
            <a:ext cx="8312650" cy="512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Copepods in the Southeastern Bering  Sea (&lt;60°N)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14041" y="6424873"/>
            <a:ext cx="2377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of R. </a:t>
            </a:r>
            <a:r>
              <a:rPr lang="en-US" dirty="0" err="1" smtClean="0"/>
              <a:t>Hopcroft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187567" y="2758763"/>
            <a:ext cx="8389848" cy="4099237"/>
            <a:chOff x="1187567" y="2758763"/>
            <a:chExt cx="8389848" cy="4099237"/>
          </a:xfrm>
        </p:grpSpPr>
        <p:pic>
          <p:nvPicPr>
            <p:cNvPr id="5" name="Picture 2" descr="D:\Data Drive\My Pictures\Galaxy\Coyle et al 2011-10.gif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567" y="2758763"/>
              <a:ext cx="3293255" cy="4099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Shape 210"/>
            <p:cNvPicPr preferRelativeResize="0"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764" r="24316"/>
            <a:stretch>
              <a:fillRect/>
            </a:stretch>
          </p:blipFill>
          <p:spPr bwMode="auto">
            <a:xfrm>
              <a:off x="4730942" y="2758763"/>
              <a:ext cx="4846473" cy="4099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Shape 217"/>
            <p:cNvSpPr txBox="1">
              <a:spLocks noChangeArrowheads="1"/>
            </p:cNvSpPr>
            <p:nvPr/>
          </p:nvSpPr>
          <p:spPr bwMode="auto">
            <a:xfrm>
              <a:off x="5657315" y="2949829"/>
              <a:ext cx="2890283" cy="43858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>
              <a:lvl1pPr algn="l" eaLnBrk="0" hangingPunct="0"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 eaLnBrk="0" hangingPunct="0"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 eaLnBrk="0" hangingPunct="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 eaLnBrk="0" hangingPunct="0"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 eaLnBrk="0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50000"/>
                </a:spcAft>
                <a:buFontTx/>
                <a:buNone/>
              </a:pPr>
              <a:r>
                <a:rPr lang="en-US" altLang="en-US" sz="1400">
                  <a:latin typeface="Arial" panose="020B0604020202020204" pitchFamily="34" charset="0"/>
                  <a:cs typeface="Arial" panose="020B0604020202020204" pitchFamily="34" charset="0"/>
                </a:rPr>
                <a:t>Calanus marshallae/glacialis</a:t>
              </a:r>
              <a:r>
                <a:rPr lang="en-US" altLang="en-US" sz="140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7" name="Shape 217"/>
            <p:cNvSpPr txBox="1">
              <a:spLocks noChangeArrowheads="1"/>
            </p:cNvSpPr>
            <p:nvPr/>
          </p:nvSpPr>
          <p:spPr bwMode="auto">
            <a:xfrm>
              <a:off x="2742433" y="6221532"/>
              <a:ext cx="1435100" cy="4810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>
              <a:lvl1pPr algn="l" eaLnBrk="0" hangingPunct="0"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 eaLnBrk="0" hangingPunct="0"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 eaLnBrk="0" hangingPunct="0"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 eaLnBrk="0" hangingPunct="0"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 eaLnBrk="0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50000"/>
                </a:spcAft>
                <a:buFontTx/>
                <a:buNone/>
              </a:pPr>
              <a:r>
                <a:rPr lang="en-US" alt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Eisner et al.</a:t>
              </a:r>
            </a:p>
          </p:txBody>
        </p:sp>
      </p:grp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26778" y="1648084"/>
            <a:ext cx="10515600" cy="677558"/>
          </a:xfrm>
        </p:spPr>
        <p:txBody>
          <a:bodyPr/>
          <a:lstStyle/>
          <a:p>
            <a:r>
              <a:rPr lang="en-US" dirty="0" smtClean="0"/>
              <a:t>Pelagic community characteristics linked to climate variations.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66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63250" cy="1325563"/>
          </a:xfrm>
        </p:spPr>
        <p:txBody>
          <a:bodyPr/>
          <a:lstStyle/>
          <a:p>
            <a:r>
              <a:rPr lang="en-US" dirty="0"/>
              <a:t>Temporal drivers of change: climatic influences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4086"/>
            <a:ext cx="10515600" cy="4342876"/>
          </a:xfrm>
        </p:spPr>
        <p:txBody>
          <a:bodyPr/>
          <a:lstStyle/>
          <a:p>
            <a:r>
              <a:rPr lang="en-US" dirty="0" smtClean="0"/>
              <a:t>Benthic community characteristics linked to climate variations, likely through water circulation.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39" t="35557" r="37754" b="22703"/>
          <a:stretch/>
        </p:blipFill>
        <p:spPr>
          <a:xfrm>
            <a:off x="4101585" y="3208647"/>
            <a:ext cx="7690135" cy="3049538"/>
          </a:xfrm>
          <a:prstGeom prst="rect">
            <a:avLst/>
          </a:prstGeom>
        </p:spPr>
      </p:pic>
      <p:pic>
        <p:nvPicPr>
          <p:cNvPr id="5" name="Picture 2" descr="Arctic Oscillation Diagra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940" y="3578392"/>
            <a:ext cx="3750753" cy="1992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644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64" t="4031" r="7063" b="22015"/>
          <a:stretch/>
        </p:blipFill>
        <p:spPr>
          <a:xfrm>
            <a:off x="246335" y="1648047"/>
            <a:ext cx="2707497" cy="30245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122195" y="6467899"/>
            <a:ext cx="1918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Courtesy of A. Gall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5352" y="4830867"/>
            <a:ext cx="3533967" cy="2027133"/>
            <a:chOff x="2203218" y="2127690"/>
            <a:chExt cx="7806280" cy="4196910"/>
          </a:xfrm>
        </p:grpSpPr>
        <p:sp>
          <p:nvSpPr>
            <p:cNvPr id="6" name="Rectangle 5"/>
            <p:cNvSpPr/>
            <p:nvPr/>
          </p:nvSpPr>
          <p:spPr>
            <a:xfrm>
              <a:off x="2286000" y="2127696"/>
              <a:ext cx="7620001" cy="4196904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203218" y="2127692"/>
              <a:ext cx="7806280" cy="4196905"/>
              <a:chOff x="679217" y="891029"/>
              <a:chExt cx="7806280" cy="4196905"/>
            </a:xfrm>
          </p:grpSpPr>
          <p:pic>
            <p:nvPicPr>
              <p:cNvPr id="12" name="Picture 5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7597" y="1371600"/>
                <a:ext cx="7327900" cy="34877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3" name="TextBox 12"/>
              <p:cNvSpPr txBox="1"/>
              <p:nvPr/>
            </p:nvSpPr>
            <p:spPr>
              <a:xfrm rot="16200000">
                <a:off x="-1079307" y="2649553"/>
                <a:ext cx="4196905" cy="679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latin typeface="Candara" pitchFamily="34" charset="0"/>
                  </a:rPr>
                  <a:t>Days of ≤</a:t>
                </a:r>
                <a:r>
                  <a:rPr lang="en-US" sz="1400" b="1" dirty="0">
                    <a:latin typeface="Candara" pitchFamily="34" charset="0"/>
                  </a:rPr>
                  <a:t>10% </a:t>
                </a:r>
                <a:r>
                  <a:rPr lang="en-US" sz="1400" b="1" dirty="0" smtClean="0">
                    <a:latin typeface="Candara" pitchFamily="34" charset="0"/>
                  </a:rPr>
                  <a:t>ice cover</a:t>
                </a:r>
                <a:endParaRPr lang="en-US" sz="1400" b="1" dirty="0">
                  <a:latin typeface="Candara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3581386" y="2127690"/>
              <a:ext cx="5596622" cy="7646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ndara" pitchFamily="34" charset="0"/>
                </a:rPr>
                <a:t>Ice-free days 72–73°N 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468858" y="1509822"/>
            <a:ext cx="5217941" cy="4937933"/>
            <a:chOff x="1758922" y="107453"/>
            <a:chExt cx="8085748" cy="6599490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7332" y="821994"/>
              <a:ext cx="7336269" cy="5350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2"/>
            <p:cNvSpPr txBox="1">
              <a:spLocks noChangeArrowheads="1"/>
            </p:cNvSpPr>
            <p:nvPr/>
          </p:nvSpPr>
          <p:spPr>
            <a:xfrm>
              <a:off x="2326262" y="107453"/>
              <a:ext cx="7518408" cy="923925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US" sz="3200" dirty="0" smtClean="0">
                  <a:latin typeface="Candara" pitchFamily="-107" charset="0"/>
                </a:rPr>
                <a:t>Total abundance</a:t>
              </a:r>
              <a:endParaRPr lang="en-US" sz="3200" dirty="0">
                <a:latin typeface="Candara" pitchFamily="-107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1211757" y="2993890"/>
              <a:ext cx="1714344" cy="6200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Birds km¯²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47553" y="6172201"/>
              <a:ext cx="1047263" cy="53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Year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576192" y="3415352"/>
              <a:ext cx="685800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657528" y="968992"/>
              <a:ext cx="685800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122760" y="3442648"/>
              <a:ext cx="685800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055053" y="985473"/>
              <a:ext cx="685800" cy="15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426655" y="3303896"/>
              <a:ext cx="1217669" cy="370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Candara" pitchFamily="34" charset="0"/>
                </a:rPr>
                <a:t>Southern</a:t>
              </a:r>
              <a:endParaRPr lang="en-US" sz="1200" dirty="0">
                <a:latin typeface="Candara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80692" y="866350"/>
              <a:ext cx="1215183" cy="370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Candara" pitchFamily="34" charset="0"/>
                </a:rPr>
                <a:t>Northern</a:t>
              </a:r>
              <a:endParaRPr lang="en-US" sz="1200" dirty="0">
                <a:latin typeface="Candara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406969" y="857536"/>
              <a:ext cx="1185375" cy="370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Candara" pitchFamily="34" charset="0"/>
                </a:rPr>
                <a:t>Offshore</a:t>
              </a:r>
              <a:endParaRPr lang="en-US" sz="1200" dirty="0">
                <a:latin typeface="Candara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997657" y="3309876"/>
              <a:ext cx="1339384" cy="370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Candara" pitchFamily="34" charset="0"/>
                </a:rPr>
                <a:t>Nearshore</a:t>
              </a:r>
              <a:endParaRPr lang="en-US" sz="1200" dirty="0">
                <a:latin typeface="Candara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0835217" y="2172524"/>
            <a:ext cx="1428579" cy="2895600"/>
            <a:chOff x="7183974" y="1676400"/>
            <a:chExt cx="1733372" cy="2895600"/>
          </a:xfrm>
        </p:grpSpPr>
        <p:sp>
          <p:nvSpPr>
            <p:cNvPr id="28" name="Rectangle 27"/>
            <p:cNvSpPr/>
            <p:nvPr/>
          </p:nvSpPr>
          <p:spPr>
            <a:xfrm>
              <a:off x="7183974" y="1676400"/>
              <a:ext cx="1646258" cy="2895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315200" y="2362200"/>
              <a:ext cx="182880" cy="152400"/>
            </a:xfrm>
            <a:prstGeom prst="rect">
              <a:avLst/>
            </a:prstGeom>
            <a:solidFill>
              <a:srgbClr val="D7191C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315200" y="1864056"/>
              <a:ext cx="182880" cy="152400"/>
            </a:xfrm>
            <a:prstGeom prst="rect">
              <a:avLst/>
            </a:prstGeom>
            <a:solidFill>
              <a:srgbClr val="FDAE61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315200" y="3927144"/>
              <a:ext cx="182880" cy="152400"/>
            </a:xfrm>
            <a:prstGeom prst="rect">
              <a:avLst/>
            </a:prstGeom>
            <a:solidFill>
              <a:srgbClr val="FFFFBF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315200" y="3429796"/>
              <a:ext cx="182880" cy="152400"/>
            </a:xfrm>
            <a:prstGeom prst="rect">
              <a:avLst/>
            </a:prstGeom>
            <a:solidFill>
              <a:srgbClr val="ABD9E9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315200" y="2901288"/>
              <a:ext cx="182880" cy="152400"/>
            </a:xfrm>
            <a:prstGeom prst="rect">
              <a:avLst/>
            </a:prstGeom>
            <a:solidFill>
              <a:srgbClr val="2C7BB6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488775" y="1745158"/>
              <a:ext cx="11855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Shearwaters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488775" y="2260984"/>
              <a:ext cx="11801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Planktivores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488775" y="2776810"/>
              <a:ext cx="9865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Piscivores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488775" y="3292636"/>
              <a:ext cx="10682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Omnivores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488775" y="3808462"/>
              <a:ext cx="14285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Benthic feeders</a:t>
              </a:r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7946" y="1164334"/>
            <a:ext cx="1771307" cy="5303565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40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Climate and temporal change at higher levels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0664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00" y="1825625"/>
            <a:ext cx="7705967" cy="4351338"/>
          </a:xfrm>
        </p:spPr>
        <p:txBody>
          <a:bodyPr/>
          <a:lstStyle/>
          <a:p>
            <a:r>
              <a:rPr lang="en-US" b="1" dirty="0" smtClean="0"/>
              <a:t>30% similarity </a:t>
            </a:r>
            <a:r>
              <a:rPr lang="en-US" dirty="0" smtClean="0"/>
              <a:t>between faunal composition of benthic fauna between Port Valdez, a glacial fjord in Prince William Sound, Alaska, and the Chukchi Sea.</a:t>
            </a:r>
          </a:p>
          <a:p>
            <a:pPr lvl="1"/>
            <a:r>
              <a:rPr lang="en-US" dirty="0" smtClean="0"/>
              <a:t>Many invertebrate fauna are widely distributed from California and Oregon to the Chukchi Sea.</a:t>
            </a:r>
          </a:p>
          <a:p>
            <a:pPr lvl="1"/>
            <a:r>
              <a:rPr lang="en-US" dirty="0" smtClean="0"/>
              <a:t>Many seabirds and marine mammals travel great distances to feed in the Arctic.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551860" y="1690688"/>
            <a:ext cx="3407995" cy="1187491"/>
            <a:chOff x="13866982" y="24524506"/>
            <a:chExt cx="6455508" cy="2326071"/>
          </a:xfrm>
        </p:grpSpPr>
        <p:sp>
          <p:nvSpPr>
            <p:cNvPr id="4" name="Rectangle 3"/>
            <p:cNvSpPr/>
            <p:nvPr/>
          </p:nvSpPr>
          <p:spPr>
            <a:xfrm>
              <a:off x="13967124" y="24524506"/>
              <a:ext cx="6355366" cy="23260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866982" y="25953647"/>
              <a:ext cx="2146033" cy="848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i="1" dirty="0" err="1" smtClean="0"/>
                <a:t>Mytilus</a:t>
              </a:r>
              <a:r>
                <a:rPr lang="en-US" sz="1100" i="1" dirty="0" smtClean="0"/>
                <a:t> </a:t>
              </a:r>
              <a:r>
                <a:rPr lang="en-US" sz="1100" i="1" dirty="0" err="1" smtClean="0"/>
                <a:t>trossulus</a:t>
              </a:r>
              <a:endParaRPr lang="en-US" sz="1100" i="1" dirty="0" smtClean="0"/>
            </a:p>
            <a:p>
              <a:pPr algn="ctr"/>
              <a:r>
                <a:rPr lang="en-US" sz="1100" dirty="0" smtClean="0"/>
                <a:t>(mussel)</a:t>
              </a:r>
              <a:endParaRPr lang="en-US" sz="1100" dirty="0"/>
            </a:p>
          </p:txBody>
        </p:sp>
        <p:pic>
          <p:nvPicPr>
            <p:cNvPr id="6" name="Picture 5" descr="F:\Ann's Photos\ASRA Photos\2007 ASRA Marine Biology\Day 4 - Friday\megan_0077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84" t="79372" r="77889"/>
            <a:stretch>
              <a:fillRect/>
            </a:stretch>
          </p:blipFill>
          <p:spPr bwMode="auto">
            <a:xfrm rot="10800000">
              <a:off x="14314440" y="24599422"/>
              <a:ext cx="1077558" cy="1329456"/>
            </a:xfrm>
            <a:prstGeom prst="rect">
              <a:avLst/>
            </a:prstGeom>
            <a:noFill/>
          </p:spPr>
        </p:pic>
        <p:pic>
          <p:nvPicPr>
            <p:cNvPr id="7" name="Picture 6" descr="Mytilus_trossulus_23Dec2014 copy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887702" y="24599422"/>
              <a:ext cx="4434788" cy="2187286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8551860" y="4378517"/>
            <a:ext cx="3427817" cy="1274801"/>
            <a:chOff x="5229068" y="7221602"/>
            <a:chExt cx="7994300" cy="2455112"/>
          </a:xfrm>
        </p:grpSpPr>
        <p:sp>
          <p:nvSpPr>
            <p:cNvPr id="9" name="Rectangle 8"/>
            <p:cNvSpPr/>
            <p:nvPr/>
          </p:nvSpPr>
          <p:spPr>
            <a:xfrm>
              <a:off x="5352363" y="7268880"/>
              <a:ext cx="7871005" cy="23260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3" descr="F:\Ann's Photos\2012 Photos\Alaska\Valdez Sampling\IMAG0273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247" r="10716"/>
            <a:stretch>
              <a:fillRect/>
            </a:stretch>
          </p:blipFill>
          <p:spPr bwMode="auto">
            <a:xfrm>
              <a:off x="5983471" y="7221602"/>
              <a:ext cx="1465619" cy="1282604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5229068" y="8520871"/>
              <a:ext cx="2974428" cy="1155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i="1" dirty="0" err="1" smtClean="0"/>
                <a:t>Ctenodiscus</a:t>
              </a:r>
              <a:r>
                <a:rPr lang="en-US" sz="1100" i="1" dirty="0" smtClean="0"/>
                <a:t> </a:t>
              </a:r>
              <a:r>
                <a:rPr lang="en-US" sz="1100" i="1" dirty="0" err="1" smtClean="0"/>
                <a:t>crispatus</a:t>
              </a:r>
              <a:endParaRPr lang="en-US" sz="1100" i="1" dirty="0" smtClean="0"/>
            </a:p>
            <a:p>
              <a:pPr algn="ctr"/>
              <a:r>
                <a:rPr lang="en-US" sz="1100" dirty="0" smtClean="0"/>
                <a:t>(</a:t>
              </a:r>
              <a:r>
                <a:rPr lang="en-US" sz="1100" dirty="0" err="1" smtClean="0"/>
                <a:t>seastar</a:t>
              </a:r>
              <a:r>
                <a:rPr lang="en-US" sz="1100" dirty="0" smtClean="0"/>
                <a:t>)</a:t>
              </a:r>
              <a:endParaRPr lang="en-US" sz="1100" dirty="0"/>
            </a:p>
          </p:txBody>
        </p:sp>
        <p:pic>
          <p:nvPicPr>
            <p:cNvPr id="12" name="Picture 11" descr="Ctenodiscus_crispatus_23Dec2014 copy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59474" y="7350643"/>
              <a:ext cx="5285232" cy="2169815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8604727" y="3062010"/>
            <a:ext cx="3355127" cy="1190253"/>
            <a:chOff x="5398594" y="4531929"/>
            <a:chExt cx="7824774" cy="2405837"/>
          </a:xfrm>
        </p:grpSpPr>
        <p:sp>
          <p:nvSpPr>
            <p:cNvPr id="13" name="Rectangle 12"/>
            <p:cNvSpPr/>
            <p:nvPr/>
          </p:nvSpPr>
          <p:spPr>
            <a:xfrm>
              <a:off x="5398594" y="4531929"/>
              <a:ext cx="7824774" cy="23260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516453" y="5724665"/>
              <a:ext cx="2246773" cy="1213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i="1" dirty="0" err="1" smtClean="0"/>
                <a:t>Semibalanus</a:t>
              </a:r>
              <a:r>
                <a:rPr lang="en-US" sz="1100" i="1" dirty="0" smtClean="0"/>
                <a:t> </a:t>
              </a:r>
              <a:r>
                <a:rPr lang="en-US" sz="1100" i="1" dirty="0" err="1" smtClean="0"/>
                <a:t>balanoides</a:t>
              </a:r>
              <a:endParaRPr lang="en-US" sz="1100" i="1" dirty="0" smtClean="0"/>
            </a:p>
            <a:p>
              <a:pPr algn="ctr"/>
              <a:r>
                <a:rPr lang="en-US" sz="1100" dirty="0" smtClean="0"/>
                <a:t>(barnacle)</a:t>
              </a:r>
              <a:endParaRPr lang="en-US" sz="1100" dirty="0"/>
            </a:p>
          </p:txBody>
        </p:sp>
        <p:pic>
          <p:nvPicPr>
            <p:cNvPr id="15" name="Picture 9" descr="F:\Ann's Photos\ASRA Photos\2010 ASRA Marine Biology\Files to Burn to DVD\Ann's Photos\7-26-10 Camel Rock 040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0168" t="91039" r="44174"/>
            <a:stretch>
              <a:fillRect/>
            </a:stretch>
          </p:blipFill>
          <p:spPr bwMode="auto">
            <a:xfrm>
              <a:off x="5995022" y="4607656"/>
              <a:ext cx="1243119" cy="1125300"/>
            </a:xfrm>
            <a:prstGeom prst="rect">
              <a:avLst/>
            </a:prstGeom>
            <a:noFill/>
          </p:spPr>
        </p:pic>
        <p:pic>
          <p:nvPicPr>
            <p:cNvPr id="16" name="Picture 15" descr="Semibalanus_balanoides_23Dec2014 copy.jp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68940" y="4601095"/>
              <a:ext cx="5285232" cy="21933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866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Resiliences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Connectivities</a:t>
            </a:r>
            <a:r>
              <a:rPr lang="en-US" dirty="0" smtClean="0"/>
              <a:t> are both challenges to and sources for resiliency.</a:t>
            </a:r>
          </a:p>
          <a:p>
            <a:pPr lvl="1"/>
            <a:r>
              <a:rPr lang="en-US" dirty="0" err="1" smtClean="0"/>
              <a:t>Connectivities</a:t>
            </a:r>
            <a:r>
              <a:rPr lang="en-US" dirty="0"/>
              <a:t> </a:t>
            </a:r>
            <a:r>
              <a:rPr lang="en-US" dirty="0" smtClean="0"/>
              <a:t>are major sources of change via heat transport.</a:t>
            </a:r>
          </a:p>
          <a:p>
            <a:pPr lvl="1"/>
            <a:r>
              <a:rPr lang="en-US" dirty="0" err="1" smtClean="0"/>
              <a:t>Connectivities</a:t>
            </a:r>
            <a:r>
              <a:rPr lang="en-US" dirty="0" smtClean="0"/>
              <a:t> also provide long-term sources for key fauna, nutrients, carbon, etc.</a:t>
            </a:r>
          </a:p>
          <a:p>
            <a:pPr lvl="1"/>
            <a:r>
              <a:rPr lang="en-US" dirty="0" err="1" smtClean="0"/>
              <a:t>Connectivities</a:t>
            </a:r>
            <a:r>
              <a:rPr lang="en-US" dirty="0"/>
              <a:t> </a:t>
            </a:r>
            <a:r>
              <a:rPr lang="en-US" dirty="0" smtClean="0"/>
              <a:t>poorly known.</a:t>
            </a:r>
          </a:p>
          <a:p>
            <a:r>
              <a:rPr lang="en-US" dirty="0" smtClean="0"/>
              <a:t>Resiliencies of the Arctic poorly studied.</a:t>
            </a:r>
          </a:p>
          <a:p>
            <a:pPr lvl="1"/>
            <a:r>
              <a:rPr lang="en-US" dirty="0" smtClean="0"/>
              <a:t>AK </a:t>
            </a:r>
            <a:r>
              <a:rPr lang="en-US" dirty="0" err="1" smtClean="0"/>
              <a:t>infauna</a:t>
            </a:r>
            <a:r>
              <a:rPr lang="en-US" dirty="0" smtClean="0"/>
              <a:t> studied with respect to dredging, sediment dumping, fish wastes, and long-term discharges.  </a:t>
            </a:r>
          </a:p>
          <a:p>
            <a:pPr lvl="2"/>
            <a:r>
              <a:rPr lang="en-US" dirty="0" smtClean="0"/>
              <a:t>Some components highly resilient.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49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29314" y="0"/>
            <a:ext cx="9536387" cy="6890308"/>
            <a:chOff x="68344" y="2120106"/>
            <a:chExt cx="5521337" cy="4053128"/>
          </a:xfrm>
        </p:grpSpPr>
        <p:pic>
          <p:nvPicPr>
            <p:cNvPr id="5124" name="Picture 4" descr="http://fortunedotcom.files.wordpress.com/2012/05/barrow_alaska_tundra.jpg?resize=550,395&amp;quality=8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45" y="2120106"/>
              <a:ext cx="5521336" cy="3965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68344" y="6010293"/>
              <a:ext cx="5153025" cy="1629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/>
                <a:t>http://</a:t>
              </a:r>
              <a:r>
                <a:rPr lang="en-US" sz="1200" dirty="0" smtClean="0"/>
                <a:t>fortunedotcom.files.wordpress.com/2012/05/barrow_alaska_tundra.jpg</a:t>
              </a:r>
              <a:endParaRPr lang="en-US" sz="12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Alaska’s Arctic is striking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66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don’t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19791" cy="952071"/>
          </a:xfrm>
        </p:spPr>
        <p:txBody>
          <a:bodyPr/>
          <a:lstStyle/>
          <a:p>
            <a:r>
              <a:rPr lang="en-US" dirty="0" smtClean="0"/>
              <a:t>In spite of great effort, we still have inadequate knowledge arctic ecosystems.  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8671" y="2852530"/>
            <a:ext cx="5426910" cy="3946267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8974097" y="5617695"/>
            <a:ext cx="3021946" cy="40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~75% of species captured</a:t>
            </a:r>
          </a:p>
        </p:txBody>
      </p: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flipH="1" flipV="1">
            <a:off x="8707880" y="5355921"/>
            <a:ext cx="298538" cy="378240"/>
          </a:xfrm>
          <a:prstGeom prst="straightConnector1">
            <a:avLst/>
          </a:prstGeom>
          <a:noFill/>
          <a:ln w="57150" algn="ctr">
            <a:solidFill>
              <a:schemeClr val="accent1">
                <a:lumMod val="50000"/>
              </a:schemeClr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150"/>
          <p:cNvSpPr txBox="1">
            <a:spLocks noChangeArrowheads="1"/>
          </p:cNvSpPr>
          <p:nvPr/>
        </p:nvSpPr>
        <p:spPr bwMode="auto">
          <a:xfrm>
            <a:off x="8405071" y="3345138"/>
            <a:ext cx="2196238" cy="40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Area ~38,000 km</a:t>
            </a:r>
            <a:r>
              <a:rPr lang="en-US" altLang="en-US" sz="2000" b="1" baseline="30000" dirty="0"/>
              <a:t>2</a:t>
            </a:r>
            <a:endParaRPr lang="en-US" altLang="en-US" sz="2000" b="1" dirty="0"/>
          </a:p>
        </p:txBody>
      </p:sp>
      <p:sp>
        <p:nvSpPr>
          <p:cNvPr id="9" name="TextBox 151"/>
          <p:cNvSpPr txBox="1">
            <a:spLocks noChangeArrowheads="1"/>
          </p:cNvSpPr>
          <p:nvPr/>
        </p:nvSpPr>
        <p:spPr bwMode="auto">
          <a:xfrm>
            <a:off x="10594763" y="5243755"/>
            <a:ext cx="1849662" cy="40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/>
              <a:t>Area ~100 km</a:t>
            </a:r>
            <a:r>
              <a:rPr lang="en-US" altLang="en-US" sz="2000" b="1" baseline="30000" dirty="0"/>
              <a:t>2</a:t>
            </a:r>
            <a:endParaRPr lang="en-US" altLang="en-US" sz="2000" b="1" dirty="0"/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7875466" y="3420405"/>
            <a:ext cx="0" cy="2528126"/>
          </a:xfrm>
          <a:prstGeom prst="line">
            <a:avLst/>
          </a:prstGeom>
          <a:noFill/>
          <a:ln w="57150" algn="ctr">
            <a:solidFill>
              <a:srgbClr val="00206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55"/>
          <p:cNvSpPr txBox="1">
            <a:spLocks noChangeArrowheads="1"/>
          </p:cNvSpPr>
          <p:nvPr/>
        </p:nvSpPr>
        <p:spPr bwMode="auto">
          <a:xfrm>
            <a:off x="6748671" y="6490287"/>
            <a:ext cx="2569040" cy="323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/>
              <a:t>Length of a short-term study</a:t>
            </a:r>
          </a:p>
        </p:txBody>
      </p:sp>
      <p:sp>
        <p:nvSpPr>
          <p:cNvPr id="12" name="TextBox 160"/>
          <p:cNvSpPr txBox="1">
            <a:spLocks noChangeArrowheads="1"/>
          </p:cNvSpPr>
          <p:nvPr/>
        </p:nvSpPr>
        <p:spPr bwMode="auto">
          <a:xfrm>
            <a:off x="8792043" y="3821088"/>
            <a:ext cx="2128002" cy="132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Short-term study represents ~≤50% of species available</a:t>
            </a:r>
          </a:p>
        </p:txBody>
      </p:sp>
      <p:cxnSp>
        <p:nvCxnSpPr>
          <p:cNvPr id="13" name="Straight Arrow Connector 12"/>
          <p:cNvCxnSpPr>
            <a:cxnSpLocks noChangeShapeType="1"/>
            <a:stCxn id="12" idx="1"/>
          </p:cNvCxnSpPr>
          <p:nvPr/>
        </p:nvCxnSpPr>
        <p:spPr bwMode="auto">
          <a:xfrm flipH="1" flipV="1">
            <a:off x="7879371" y="4396651"/>
            <a:ext cx="912673" cy="87821"/>
          </a:xfrm>
          <a:prstGeom prst="straightConnector1">
            <a:avLst/>
          </a:prstGeom>
          <a:noFill/>
          <a:ln w="57150" algn="ctr">
            <a:solidFill>
              <a:schemeClr val="accent1">
                <a:lumMod val="50000"/>
              </a:schemeClr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Left Brace 13"/>
          <p:cNvSpPr>
            <a:spLocks/>
          </p:cNvSpPr>
          <p:nvPr/>
        </p:nvSpPr>
        <p:spPr bwMode="auto">
          <a:xfrm rot="16200000">
            <a:off x="7508698" y="6148608"/>
            <a:ext cx="232922" cy="500613"/>
          </a:xfrm>
          <a:prstGeom prst="leftBrace">
            <a:avLst>
              <a:gd name="adj1" fmla="val 8324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5" name="Straight Arrow Connector 14"/>
          <p:cNvCxnSpPr>
            <a:cxnSpLocks noChangeShapeType="1"/>
            <a:stCxn id="12" idx="1"/>
          </p:cNvCxnSpPr>
          <p:nvPr/>
        </p:nvCxnSpPr>
        <p:spPr bwMode="auto">
          <a:xfrm flipH="1">
            <a:off x="7879371" y="4484473"/>
            <a:ext cx="912673" cy="980150"/>
          </a:xfrm>
          <a:prstGeom prst="straightConnector1">
            <a:avLst/>
          </a:prstGeom>
          <a:noFill/>
          <a:ln w="57150" algn="ctr">
            <a:solidFill>
              <a:schemeClr val="accent1">
                <a:lumMod val="50000"/>
              </a:schemeClr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Content Placeholder 2"/>
          <p:cNvSpPr txBox="1">
            <a:spLocks/>
          </p:cNvSpPr>
          <p:nvPr/>
        </p:nvSpPr>
        <p:spPr>
          <a:xfrm>
            <a:off x="838199" y="2673492"/>
            <a:ext cx="5811080" cy="3841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We have inadequate information on:</a:t>
            </a:r>
          </a:p>
          <a:p>
            <a:pPr lvl="1"/>
            <a:r>
              <a:rPr lang="en-US" dirty="0" smtClean="0"/>
              <a:t>Biodiversity and drivers.</a:t>
            </a:r>
          </a:p>
          <a:p>
            <a:pPr lvl="1"/>
            <a:r>
              <a:rPr lang="en-US" dirty="0" smtClean="0"/>
              <a:t>Ecosystem resiliencies.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12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9" grpId="0"/>
      <p:bldP spid="9" grpId="1"/>
      <p:bldP spid="11" grpId="0"/>
      <p:bldP spid="11" grpId="1"/>
      <p:bldP spid="12" grpId="0"/>
      <p:bldP spid="12" grpId="1"/>
      <p:bldP spid="14" grpId="0" animBg="1"/>
      <p:bldP spid="1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don’t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19791" cy="952071"/>
          </a:xfrm>
        </p:spPr>
        <p:txBody>
          <a:bodyPr/>
          <a:lstStyle/>
          <a:p>
            <a:r>
              <a:rPr lang="en-US" dirty="0" smtClean="0"/>
              <a:t>In spite of great effort, we still have inadequate knowledge arctic ecosystems.  </a:t>
            </a:r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38199" y="2673492"/>
            <a:ext cx="5811080" cy="3841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We have inadequate information on:</a:t>
            </a:r>
          </a:p>
          <a:p>
            <a:pPr lvl="1"/>
            <a:r>
              <a:rPr lang="en-US" dirty="0" smtClean="0"/>
              <a:t>Biodiversity and drivers.</a:t>
            </a:r>
          </a:p>
          <a:p>
            <a:pPr lvl="1"/>
            <a:r>
              <a:rPr lang="en-US" dirty="0" smtClean="0"/>
              <a:t>Ecosystem resiliencies.</a:t>
            </a:r>
          </a:p>
          <a:p>
            <a:pPr lvl="1"/>
            <a:r>
              <a:rPr lang="en-US" dirty="0" smtClean="0"/>
              <a:t>Long-term variations.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082666" y="3236996"/>
            <a:ext cx="4949825" cy="3489173"/>
            <a:chOff x="7082666" y="3236996"/>
            <a:chExt cx="4949825" cy="3489173"/>
          </a:xfrm>
        </p:grpSpPr>
        <p:grpSp>
          <p:nvGrpSpPr>
            <p:cNvPr id="17" name="Group 4"/>
            <p:cNvGrpSpPr>
              <a:grpSpLocks/>
            </p:cNvGrpSpPr>
            <p:nvPr/>
          </p:nvGrpSpPr>
          <p:grpSpPr bwMode="auto">
            <a:xfrm>
              <a:off x="7082666" y="3289852"/>
              <a:ext cx="4949825" cy="3436317"/>
              <a:chOff x="25579137" y="12053247"/>
              <a:chExt cx="4950373" cy="3279294"/>
            </a:xfrm>
          </p:grpSpPr>
          <p:pic>
            <p:nvPicPr>
              <p:cNvPr id="18" name="Picture 133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3378" t="26939" r="3098" b="42923"/>
              <a:stretch>
                <a:fillRect/>
              </a:stretch>
            </p:blipFill>
            <p:spPr bwMode="auto">
              <a:xfrm>
                <a:off x="25579137" y="12053247"/>
                <a:ext cx="4950373" cy="3279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Rectangle 3"/>
              <p:cNvSpPr>
                <a:spLocks noChangeArrowheads="1"/>
              </p:cNvSpPr>
              <p:nvPr/>
            </p:nvSpPr>
            <p:spPr bwMode="auto">
              <a:xfrm>
                <a:off x="25579137" y="14550058"/>
                <a:ext cx="215132" cy="406188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1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1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96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8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8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8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8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8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8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7760259" y="3236996"/>
              <a:ext cx="3594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Port Valdez Benthos Number of Taxa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861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83419" y="2389069"/>
            <a:ext cx="5134573" cy="44720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don’t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19791" cy="952071"/>
          </a:xfrm>
        </p:spPr>
        <p:txBody>
          <a:bodyPr/>
          <a:lstStyle/>
          <a:p>
            <a:r>
              <a:rPr lang="en-US" dirty="0" smtClean="0"/>
              <a:t>In spite of great effort, we still have inadequate knowledge arctic ecosystems.  </a:t>
            </a:r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38199" y="2673492"/>
            <a:ext cx="5811080" cy="3841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We have inadequate information on:</a:t>
            </a:r>
          </a:p>
          <a:p>
            <a:pPr lvl="1"/>
            <a:r>
              <a:rPr lang="en-US" dirty="0" smtClean="0"/>
              <a:t>Biodiversity and drivers.</a:t>
            </a:r>
          </a:p>
          <a:p>
            <a:pPr lvl="1"/>
            <a:r>
              <a:rPr lang="en-US" dirty="0" smtClean="0"/>
              <a:t>Ecosystem resiliencies.</a:t>
            </a:r>
          </a:p>
          <a:p>
            <a:pPr lvl="1"/>
            <a:r>
              <a:rPr lang="en-US" dirty="0" smtClean="0"/>
              <a:t>Long-term variations.</a:t>
            </a:r>
          </a:p>
          <a:p>
            <a:pPr lvl="1"/>
            <a:r>
              <a:rPr lang="en-US" dirty="0" smtClean="0"/>
              <a:t>Potential anthropogenic effects.</a:t>
            </a:r>
          </a:p>
          <a:p>
            <a:pPr lvl="1"/>
            <a:r>
              <a:rPr lang="en-US" dirty="0" smtClean="0"/>
              <a:t>And many other topics.</a:t>
            </a:r>
          </a:p>
          <a:p>
            <a:pPr lvl="1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935413" y="2743873"/>
            <a:ext cx="5555974" cy="4012651"/>
            <a:chOff x="5920573" y="1042185"/>
            <a:chExt cx="6858000" cy="5688815"/>
          </a:xfrm>
        </p:grpSpPr>
        <p:pic>
          <p:nvPicPr>
            <p:cNvPr id="8" name="Picture 11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9836" r="2885" b="15877"/>
            <a:stretch>
              <a:fillRect/>
            </a:stretch>
          </p:blipFill>
          <p:spPr bwMode="auto">
            <a:xfrm>
              <a:off x="5920573" y="1550185"/>
              <a:ext cx="6173788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5920573" y="1042185"/>
              <a:ext cx="6858000" cy="523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Times New Roman" panose="02020603050405020304" pitchFamily="18" charset="0"/>
                </a:rPr>
                <a:t>PAH (ng g</a:t>
              </a:r>
              <a:r>
                <a:rPr lang="en-US" altLang="en-US" sz="1800" baseline="30000" dirty="0">
                  <a:latin typeface="Times New Roman" panose="02020603050405020304" pitchFamily="18" charset="0"/>
                </a:rPr>
                <a:t>-1</a:t>
              </a:r>
              <a:r>
                <a:rPr lang="en-US" altLang="en-US" sz="1800" dirty="0">
                  <a:latin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5933661" y="3762047"/>
              <a:ext cx="6183313" cy="916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Garamond" panose="02020404030301010803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Times New Roman" panose="02020603050405020304" pitchFamily="18" charset="0"/>
                </a:rPr>
                <a:t>Percent Sensitive Species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latin typeface="Times New Roman" panose="02020603050405020304" pitchFamily="18" charset="0"/>
                </a:rPr>
                <a:t>(</a:t>
              </a:r>
              <a:r>
                <a:rPr lang="en-US" altLang="en-US" sz="1800" i="1" dirty="0" err="1">
                  <a:latin typeface="Times New Roman" panose="02020603050405020304" pitchFamily="18" charset="0"/>
                </a:rPr>
                <a:t>Galathowenia</a:t>
              </a:r>
              <a:r>
                <a:rPr lang="en-US" altLang="en-US" sz="1800" i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1800" i="1" dirty="0" err="1">
                  <a:latin typeface="Times New Roman" panose="02020603050405020304" pitchFamily="18" charset="0"/>
                </a:rPr>
                <a:t>oculata</a:t>
              </a:r>
              <a:r>
                <a:rPr lang="en-US" altLang="en-US" sz="1800" dirty="0">
                  <a:latin typeface="Times New Roman" panose="02020603050405020304" pitchFamily="18" charset="0"/>
                </a:rPr>
                <a:t> and </a:t>
              </a:r>
              <a:r>
                <a:rPr lang="en-US" altLang="en-US" sz="1800" i="1" dirty="0" err="1">
                  <a:latin typeface="Times New Roman" panose="02020603050405020304" pitchFamily="18" charset="0"/>
                </a:rPr>
                <a:t>Melinna</a:t>
              </a:r>
              <a:r>
                <a:rPr lang="en-US" altLang="en-US" sz="1800" i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1800" i="1" dirty="0" err="1">
                  <a:latin typeface="Times New Roman" panose="02020603050405020304" pitchFamily="18" charset="0"/>
                </a:rPr>
                <a:t>cristata</a:t>
              </a:r>
              <a:r>
                <a:rPr lang="en-US" altLang="en-US" sz="1800" dirty="0">
                  <a:latin typeface="Times New Roman" panose="02020603050405020304" pitchFamily="18" charset="0"/>
                </a:rPr>
                <a:t>)</a:t>
              </a:r>
            </a:p>
          </p:txBody>
        </p:sp>
        <p:pic>
          <p:nvPicPr>
            <p:cNvPr id="11" name="Picture 19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6327" r="2885" b="14285"/>
            <a:stretch>
              <a:fillRect/>
            </a:stretch>
          </p:blipFill>
          <p:spPr bwMode="auto">
            <a:xfrm>
              <a:off x="5933661" y="4697413"/>
              <a:ext cx="6169025" cy="2033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Line 9"/>
            <p:cNvSpPr>
              <a:spLocks noChangeShapeType="1"/>
            </p:cNvSpPr>
            <p:nvPr/>
          </p:nvSpPr>
          <p:spPr bwMode="auto">
            <a:xfrm flipH="1">
              <a:off x="7002187" y="1584844"/>
              <a:ext cx="12700" cy="15621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883419" y="2394350"/>
            <a:ext cx="513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Port Valdez Benthos &amp; Hydrocarbons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5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Statistically designed long-term monitoring efforts are needed.</a:t>
            </a:r>
          </a:p>
          <a:p>
            <a:pPr lvl="1"/>
            <a:r>
              <a:rPr lang="en-US" dirty="0" smtClean="0"/>
              <a:t>Pre-existing programs can provide guidance.</a:t>
            </a:r>
          </a:p>
          <a:p>
            <a:r>
              <a:rPr lang="en-US" dirty="0" smtClean="0"/>
              <a:t>New directions, new thoughts needed.</a:t>
            </a:r>
          </a:p>
          <a:p>
            <a:pPr lvl="1"/>
            <a:r>
              <a:rPr lang="en-US" dirty="0" smtClean="0"/>
              <a:t>Spatial and temporal interactions between geomorphology, oceanography, climate, and biota may provide unexpected but highly significant sources for change.</a:t>
            </a:r>
          </a:p>
          <a:p>
            <a:r>
              <a:rPr lang="en-US" dirty="0" smtClean="0"/>
              <a:t>Resiliencies and conservation of their sources may be important.</a:t>
            </a:r>
          </a:p>
          <a:p>
            <a:r>
              <a:rPr lang="en-US" dirty="0" smtClean="0"/>
              <a:t>Connectivity among seas, climate, and biota plays a major role in ecological characteristics of arctic marine ecosystems.</a:t>
            </a:r>
          </a:p>
          <a:p>
            <a:r>
              <a:rPr lang="en-US" dirty="0" smtClean="0"/>
              <a:t>Effects extend backwards as well.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25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Arctic is at the nexus of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loss of summer sea ice:</a:t>
            </a:r>
          </a:p>
          <a:p>
            <a:pPr lvl="1"/>
            <a:r>
              <a:rPr lang="en-US" dirty="0" smtClean="0"/>
              <a:t>Influences timing and seasonality of ecosystem processes.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Removes habitat for ice-associated fauna.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Alters productivity.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230140" y="3272493"/>
            <a:ext cx="4961860" cy="3585507"/>
            <a:chOff x="7391400" y="2249718"/>
            <a:chExt cx="4800601" cy="2880360"/>
          </a:xfrm>
        </p:grpSpPr>
        <p:pic>
          <p:nvPicPr>
            <p:cNvPr id="5" name="Picture 6" descr="http://img543.imageshack.us/img543/3659/walrushighonthebarrie0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2249718"/>
              <a:ext cx="4800600" cy="2880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7391400" y="4908294"/>
              <a:ext cx="4800601" cy="1605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http://img543.imageshack.us/img543/3659/walrushighonthebarrie00.jpg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138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65125"/>
            <a:ext cx="11460480" cy="1325563"/>
          </a:xfrm>
        </p:spPr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Alternating control 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interannual change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Object 10"/>
          <p:cNvPicPr>
            <a:picLocks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7" t="3194" b="-1453"/>
          <a:stretch/>
        </p:blipFill>
        <p:spPr bwMode="auto">
          <a:xfrm>
            <a:off x="1320409" y="1720532"/>
            <a:ext cx="8493632" cy="45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814041" y="6424873"/>
            <a:ext cx="2377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Courtesy of R. </a:t>
            </a:r>
            <a:r>
              <a:rPr lang="en-US" dirty="0" err="1" smtClean="0">
                <a:solidFill>
                  <a:schemeClr val="bg1"/>
                </a:solidFill>
              </a:rPr>
              <a:t>Hopcroft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45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hqworld.net/gallery/data/media/154/gates_of_the_arctic_national_park_and_preserve__alask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77925"/>
            <a:ext cx="5840818" cy="438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585853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http://hqworld.net/gallery/data/media/154/gates_of_the_arctic_national_park_and_preserve__alaska.jpg</a:t>
            </a:r>
          </a:p>
        </p:txBody>
      </p:sp>
      <p:pic>
        <p:nvPicPr>
          <p:cNvPr id="9222" name="Picture 6" descr="http://www.trbimg.com/img-54c53c79/turbine/la-arctic-wre0004546606-20010801/500/500x28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3185" y="0"/>
            <a:ext cx="47625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7343185" y="3326367"/>
            <a:ext cx="4762500" cy="3531633"/>
            <a:chOff x="6974958" y="3246047"/>
            <a:chExt cx="4762500" cy="3531633"/>
          </a:xfrm>
        </p:grpSpPr>
        <p:pic>
          <p:nvPicPr>
            <p:cNvPr id="9224" name="Picture 8" descr="http://www.northwestern.edu/magazine/winter2007/images/sidebar/01_COVER_CARIBOU_LARGE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4958" y="3246047"/>
              <a:ext cx="4762500" cy="3162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6974958" y="6500681"/>
              <a:ext cx="47625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/>
                <a:t>www.northwestern.edu/magazine</a:t>
              </a:r>
              <a:endParaRPr lang="en-US" sz="1200" dirty="0"/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Alaska’s </a:t>
            </a:r>
            <a:r>
              <a:rPr lang="en-US" dirty="0" smtClean="0"/>
              <a:t>Arctic is resource rich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247860" y="2632114"/>
            <a:ext cx="1874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www.trbimg.com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92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41049" cy="1325563"/>
          </a:xfrm>
        </p:spPr>
        <p:txBody>
          <a:bodyPr/>
          <a:lstStyle/>
          <a:p>
            <a:r>
              <a:rPr lang="en-US" dirty="0"/>
              <a:t>Alaska’s </a:t>
            </a:r>
            <a:r>
              <a:rPr lang="en-US" dirty="0" smtClean="0"/>
              <a:t>marine Arctic systems are resource </a:t>
            </a:r>
            <a:r>
              <a:rPr lang="en-US" dirty="0"/>
              <a:t>rich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821276" y="1876304"/>
            <a:ext cx="7370724" cy="4981696"/>
            <a:chOff x="1121269" y="765896"/>
            <a:chExt cx="7370724" cy="4981696"/>
          </a:xfrm>
        </p:grpSpPr>
        <p:pic>
          <p:nvPicPr>
            <p:cNvPr id="1028" name="Picture 4" descr="https://img.washingtonpost.com/wp-apps/imrs.php?src=https://img.washingtonpost.com/rf/image_908w/2010-2019/WashingtonPost/2010/12/17/Health-Environment-Science/Images/polarbear.JPG&amp;w=1484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269" y="765896"/>
              <a:ext cx="7370724" cy="4981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121269" y="5269780"/>
              <a:ext cx="72991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https://img.washingtonpost.com/wp-apps/imrs.php?src=https://img.washingtonpost.com/rf/image_908w/2010-2019/WashingtonPost/2010/12/17/Health-Environment-Science/Images/polarbear.JPG&amp;w=1484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0" y="1842344"/>
            <a:ext cx="6197600" cy="5015656"/>
            <a:chOff x="2047875" y="-804832"/>
            <a:chExt cx="6197600" cy="5015656"/>
          </a:xfrm>
        </p:grpSpPr>
        <p:pic>
          <p:nvPicPr>
            <p:cNvPr id="10" name="Picture 4" descr="http://img841.imageshack.us/img841/7918/walruspup2010norsemansa.jp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136"/>
            <a:stretch/>
          </p:blipFill>
          <p:spPr bwMode="auto">
            <a:xfrm>
              <a:off x="2047875" y="-804832"/>
              <a:ext cx="6197600" cy="5005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2047875" y="3933825"/>
              <a:ext cx="612457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http://img841.imageshack.us/img841/7918/walruspup2010norsemansa.jpg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173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313348" y="3121375"/>
            <a:ext cx="843339" cy="2412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Alaska’s Arctic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northern.org/media-library/maps/arctic/arctic-ocean-maps/arctic-ocean-oil-leases-proposed-shell-oil-wells-beaufort-sea-sivulliq-drilling-20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1732" y="2351140"/>
            <a:ext cx="6240268" cy="45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tmakessenseblog.com/files/2012/04/ALASKA-ISLAN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7614" y="1822765"/>
            <a:ext cx="6013303" cy="325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4803883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http://itmakessenseblog.com/files/2012/04/ALASKA-ISLANDS.jpg</a:t>
            </a:r>
          </a:p>
        </p:txBody>
      </p:sp>
      <p:sp>
        <p:nvSpPr>
          <p:cNvPr id="7" name="Title 8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Alaska’s Arctic encompasses 3 seas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9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Arctic systems are in flux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 smtClean="0"/>
              <a:t>Arctic marine ecosystems are experiencing rapid change.</a:t>
            </a:r>
          </a:p>
          <a:p>
            <a:pPr lvl="1"/>
            <a:r>
              <a:rPr lang="en-US" dirty="0" smtClean="0"/>
              <a:t>Reductions in sea ice overall.</a:t>
            </a:r>
          </a:p>
          <a:p>
            <a:pPr lvl="1"/>
            <a:r>
              <a:rPr lang="en-US" dirty="0" smtClean="0"/>
              <a:t>Reductions in seasonal ice cover.</a:t>
            </a:r>
          </a:p>
          <a:p>
            <a:pPr lvl="1"/>
            <a:r>
              <a:rPr lang="en-US" dirty="0" smtClean="0"/>
              <a:t>Earlier </a:t>
            </a:r>
            <a:r>
              <a:rPr lang="en-US" dirty="0" err="1" smtClean="0"/>
              <a:t>meltback</a:t>
            </a:r>
            <a:r>
              <a:rPr lang="en-US" dirty="0" smtClean="0"/>
              <a:t> dates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641680" y="3045232"/>
            <a:ext cx="6550320" cy="3812768"/>
            <a:chOff x="5781675" y="2978150"/>
            <a:chExt cx="6410325" cy="3610749"/>
          </a:xfrm>
        </p:grpSpPr>
        <p:pic>
          <p:nvPicPr>
            <p:cNvPr id="14" name="Picture 2" descr="http://www.nasa.gov/images/content/655895main_icescape-Picture1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1675" y="2978150"/>
              <a:ext cx="6410325" cy="3333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5781675" y="6311900"/>
              <a:ext cx="6096000" cy="27699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sz="1200" dirty="0"/>
                <a:t>http://www.nasa.gov/images/content/655895main_icescape-Picture11.jpg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451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Arctic systems are in flux with high costs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-1" y="2252562"/>
            <a:ext cx="5401342" cy="3999382"/>
            <a:chOff x="-1" y="2006816"/>
            <a:chExt cx="3810001" cy="2847976"/>
          </a:xfrm>
        </p:grpSpPr>
        <p:pic>
          <p:nvPicPr>
            <p:cNvPr id="11266" name="Picture 2" descr="http://neven1.typepad.com/.a/6a0133f03a1e37970b017c317598c6970b-pi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06816"/>
              <a:ext cx="3810000" cy="28479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-1" y="4657540"/>
              <a:ext cx="3810000" cy="1972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http://neven1.typepad.com/.a/6a0133f03a1e37970b017c317598c6970b-pi</a:t>
              </a:r>
            </a:p>
          </p:txBody>
        </p:sp>
      </p:grpSp>
      <p:pic>
        <p:nvPicPr>
          <p:cNvPr id="11270" name="Picture 6" descr="http://i.huffpost.com/gen/2370076/images/o-SHISHMAREF-facebook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52"/>
          <a:stretch/>
        </p:blipFill>
        <p:spPr bwMode="auto">
          <a:xfrm>
            <a:off x="5539562" y="2213137"/>
            <a:ext cx="6643622" cy="403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539561" y="5974944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http://i.huffpost.com/gen/2370076/images/o-SHISHMAREF-facebook.jpg</a:t>
            </a:r>
          </a:p>
        </p:txBody>
      </p:sp>
    </p:spTree>
    <p:extLst>
      <p:ext uri="{BB962C8B-B14F-4D97-AF65-F5344CB8AC3E}">
        <p14:creationId xmlns:p14="http://schemas.microsoft.com/office/powerpoint/2010/main" val="413692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Arctic systems are in flux with high costs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45244" y="1881963"/>
            <a:ext cx="7268018" cy="5040385"/>
            <a:chOff x="7391400" y="2249718"/>
            <a:chExt cx="4800601" cy="2921635"/>
          </a:xfrm>
        </p:grpSpPr>
        <p:pic>
          <p:nvPicPr>
            <p:cNvPr id="4" name="Picture 6" descr="http://img543.imageshack.us/img543/3659/walrushighonthebarrie0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2249718"/>
              <a:ext cx="4800600" cy="2880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7391400" y="5010792"/>
              <a:ext cx="4800601" cy="1605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http://img543.imageshack.us/img543/3659/walrushighonthebarrie00.jpg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651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arctic marine ecosystems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791075" cy="4351338"/>
          </a:xfrm>
        </p:spPr>
        <p:txBody>
          <a:bodyPr/>
          <a:lstStyle/>
          <a:p>
            <a:r>
              <a:rPr lang="en-US" dirty="0" smtClean="0"/>
              <a:t>Sea </a:t>
            </a:r>
            <a:r>
              <a:rPr lang="en-US" dirty="0"/>
              <a:t>ice systems.</a:t>
            </a:r>
          </a:p>
          <a:p>
            <a:r>
              <a:rPr lang="en-US" dirty="0" smtClean="0"/>
              <a:t>High seasonality.</a:t>
            </a:r>
          </a:p>
          <a:p>
            <a:r>
              <a:rPr lang="en-US" dirty="0"/>
              <a:t>Connections to lower latitudes.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Content Placeholder 6" descr="21Aug2012 (2)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77" r="53722"/>
          <a:stretch/>
        </p:blipFill>
        <p:spPr>
          <a:xfrm>
            <a:off x="5734192" y="1114425"/>
            <a:ext cx="6591581" cy="6101494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9571032" y="6234891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[MODIS satellite image]</a:t>
            </a:r>
            <a:endParaRPr lang="en-US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250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</TotalTime>
  <Words>804</Words>
  <Application>Microsoft Office PowerPoint</Application>
  <PresentationFormat>Custom</PresentationFormat>
  <Paragraphs>147</Paragraphs>
  <Slides>25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Marine Ecology of the Arctic  Connectivity, change, and resilience</vt:lpstr>
      <vt:lpstr>Alaska’s Arctic is striking</vt:lpstr>
      <vt:lpstr>Alaska’s Arctic is resource rich</vt:lpstr>
      <vt:lpstr>Alaska’s marine Arctic systems are resource rich</vt:lpstr>
      <vt:lpstr>Alaska’s Arctic</vt:lpstr>
      <vt:lpstr>Arctic systems are in flux</vt:lpstr>
      <vt:lpstr>Arctic systems are in flux with high costs</vt:lpstr>
      <vt:lpstr>Arctic systems are in flux with high costs</vt:lpstr>
      <vt:lpstr>Characteristics of arctic marine ecosystems</vt:lpstr>
      <vt:lpstr>Arctic ecosystems are important:</vt:lpstr>
      <vt:lpstr>Concerns for arctic ecosystems:</vt:lpstr>
      <vt:lpstr>PowerPoint Presentation</vt:lpstr>
      <vt:lpstr>PowerPoint Presentation</vt:lpstr>
      <vt:lpstr>Spatial drivers of change</vt:lpstr>
      <vt:lpstr>Temporal drivers of change: climatic influences</vt:lpstr>
      <vt:lpstr>Temporal drivers of change: climatic influences</vt:lpstr>
      <vt:lpstr>PowerPoint Presentation</vt:lpstr>
      <vt:lpstr>Linkages</vt:lpstr>
      <vt:lpstr>Resiliences</vt:lpstr>
      <vt:lpstr>What we don’t know</vt:lpstr>
      <vt:lpstr>What we don’t know</vt:lpstr>
      <vt:lpstr>What we don’t know</vt:lpstr>
      <vt:lpstr>Thoughts</vt:lpstr>
      <vt:lpstr>The Arctic is at the nexus of change</vt:lpstr>
      <vt:lpstr>Alternating control for interannual change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Arny Blanchard</dc:creator>
  <cp:lastModifiedBy>User-pc</cp:lastModifiedBy>
  <cp:revision>48</cp:revision>
  <dcterms:created xsi:type="dcterms:W3CDTF">2015-04-20T21:26:35Z</dcterms:created>
  <dcterms:modified xsi:type="dcterms:W3CDTF">2015-09-23T13:29:55Z</dcterms:modified>
</cp:coreProperties>
</file>