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0"/>
  </p:notesMasterIdLst>
  <p:handoutMasterIdLst>
    <p:handoutMasterId r:id="rId51"/>
  </p:handoutMasterIdLst>
  <p:sldIdLst>
    <p:sldId id="258" r:id="rId2"/>
    <p:sldId id="259" r:id="rId3"/>
    <p:sldId id="391" r:id="rId4"/>
    <p:sldId id="388" r:id="rId5"/>
    <p:sldId id="390" r:id="rId6"/>
    <p:sldId id="389" r:id="rId7"/>
    <p:sldId id="369" r:id="rId8"/>
    <p:sldId id="368" r:id="rId9"/>
    <p:sldId id="372" r:id="rId10"/>
    <p:sldId id="374" r:id="rId11"/>
    <p:sldId id="375" r:id="rId12"/>
    <p:sldId id="371" r:id="rId13"/>
    <p:sldId id="377" r:id="rId14"/>
    <p:sldId id="373" r:id="rId15"/>
    <p:sldId id="376" r:id="rId16"/>
    <p:sldId id="318" r:id="rId17"/>
    <p:sldId id="277" r:id="rId18"/>
    <p:sldId id="328" r:id="rId19"/>
    <p:sldId id="329" r:id="rId20"/>
    <p:sldId id="346" r:id="rId21"/>
    <p:sldId id="348" r:id="rId22"/>
    <p:sldId id="379" r:id="rId23"/>
    <p:sldId id="394" r:id="rId24"/>
    <p:sldId id="382" r:id="rId25"/>
    <p:sldId id="393" r:id="rId26"/>
    <p:sldId id="380" r:id="rId27"/>
    <p:sldId id="385" r:id="rId28"/>
    <p:sldId id="383" r:id="rId29"/>
    <p:sldId id="384" r:id="rId30"/>
    <p:sldId id="289" r:id="rId31"/>
    <p:sldId id="305" r:id="rId32"/>
    <p:sldId id="365" r:id="rId33"/>
    <p:sldId id="265" r:id="rId34"/>
    <p:sldId id="307" r:id="rId35"/>
    <p:sldId id="366" r:id="rId36"/>
    <p:sldId id="392" r:id="rId37"/>
    <p:sldId id="354" r:id="rId38"/>
    <p:sldId id="378" r:id="rId39"/>
    <p:sldId id="386" r:id="rId40"/>
    <p:sldId id="387" r:id="rId41"/>
    <p:sldId id="292" r:id="rId42"/>
    <p:sldId id="299" r:id="rId43"/>
    <p:sldId id="301" r:id="rId44"/>
    <p:sldId id="268" r:id="rId45"/>
    <p:sldId id="337" r:id="rId46"/>
    <p:sldId id="362" r:id="rId47"/>
    <p:sldId id="272" r:id="rId48"/>
    <p:sldId id="367" r:id="rId4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FF00"/>
    <a:srgbClr val="EAEAEA"/>
    <a:srgbClr val="C0C0C0"/>
    <a:srgbClr val="FFFFCC"/>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p:cViewPr varScale="1">
        <p:scale>
          <a:sx n="75" d="100"/>
          <a:sy n="75" d="100"/>
        </p:scale>
        <p:origin x="-1332" y="-96"/>
      </p:cViewPr>
      <p:guideLst>
        <p:guide orient="horz" pos="2160"/>
        <p:guide pos="2880"/>
      </p:guideLst>
    </p:cSldViewPr>
  </p:slideViewPr>
  <p:notesTextViewPr>
    <p:cViewPr>
      <p:scale>
        <a:sx n="100" d="100"/>
        <a:sy n="100" d="100"/>
      </p:scale>
      <p:origin x="0" y="0"/>
    </p:cViewPr>
  </p:notesTextViewPr>
  <p:notesViewPr>
    <p:cSldViewPr snapToGrid="0">
      <p:cViewPr varScale="1">
        <p:scale>
          <a:sx n="62" d="100"/>
          <a:sy n="62" d="100"/>
        </p:scale>
        <p:origin x="-182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11981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p>
        </p:txBody>
      </p:sp>
      <p:sp>
        <p:nvSpPr>
          <p:cNvPr id="11981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11981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anose="020B0604020202020204" pitchFamily="34" charset="0"/>
              </a:defRPr>
            </a:lvl1pPr>
          </a:lstStyle>
          <a:p>
            <a:pPr>
              <a:defRPr/>
            </a:pPr>
            <a:fld id="{725D6D32-1EBA-4BBB-8406-FE3DB5D498A4}" type="slidenum">
              <a:rPr lang="en-US" altLang="en-US"/>
              <a:pPr>
                <a:defRPr/>
              </a:pPr>
              <a:t>‹#›</a:t>
            </a:fld>
            <a:endParaRPr lang="en-US" altLang="en-US"/>
          </a:p>
        </p:txBody>
      </p:sp>
    </p:spTree>
    <p:extLst>
      <p:ext uri="{BB962C8B-B14F-4D97-AF65-F5344CB8AC3E}">
        <p14:creationId xmlns:p14="http://schemas.microsoft.com/office/powerpoint/2010/main" val="2433481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2150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anose="020B0604020202020204" pitchFamily="34" charset="0"/>
              </a:defRPr>
            </a:lvl1pPr>
          </a:lstStyle>
          <a:p>
            <a:pPr>
              <a:defRPr/>
            </a:pPr>
            <a:fld id="{116BB681-5AEF-4ADC-8401-3C66DBC96927}" type="slidenum">
              <a:rPr lang="en-US" altLang="en-US"/>
              <a:pPr>
                <a:defRPr/>
              </a:pPr>
              <a:t>‹#›</a:t>
            </a:fld>
            <a:endParaRPr lang="en-US" altLang="en-US"/>
          </a:p>
        </p:txBody>
      </p:sp>
    </p:spTree>
    <p:extLst>
      <p:ext uri="{BB962C8B-B14F-4D97-AF65-F5344CB8AC3E}">
        <p14:creationId xmlns:p14="http://schemas.microsoft.com/office/powerpoint/2010/main" val="1355184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ADB65D-3D03-4110-8F18-BC0F462FFBC6}" type="slidenum">
              <a:rPr lang="en-US" altLang="en-US" sz="1300" smtClean="0"/>
              <a:pPr>
                <a:spcBef>
                  <a:spcPct val="0"/>
                </a:spcBef>
              </a:pPr>
              <a:t>1</a:t>
            </a:fld>
            <a:endParaRPr lang="en-US" altLang="en-US" sz="1300" smtClean="0"/>
          </a:p>
        </p:txBody>
      </p:sp>
      <p:sp>
        <p:nvSpPr>
          <p:cNvPr id="614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798CF92-BD81-4B17-9B05-70BA7EE95B6E}"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6148" name="Rectangle 2050"/>
          <p:cNvSpPr>
            <a:spLocks noGrp="1" noRot="1" noChangeAspect="1" noChangeArrowheads="1" noTextEdit="1"/>
          </p:cNvSpPr>
          <p:nvPr>
            <p:ph type="sldImg"/>
          </p:nvPr>
        </p:nvSpPr>
        <p:spPr>
          <a:ln/>
        </p:spPr>
      </p:sp>
      <p:sp>
        <p:nvSpPr>
          <p:cNvPr id="6149" name="Rectangle 2051"/>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Today, I will be presenting results from a long-term environmental monitoring study in Port Valdez, Alaska.  The oil terminal in Port Valdez is the point of transfer of crude oil from the trans-Alaska pipeline from Prudhoe Bay to oil tankers.  </a:t>
            </a:r>
          </a:p>
          <a:p>
            <a:pPr eaLnBrk="1" hangingPunct="1"/>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14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anose="02020404030301010803" pitchFamily="18" charset="0"/>
                <a:cs typeface="Arial" panose="020B0604020202020204" pitchFamily="34" charset="0"/>
              </a:defRPr>
            </a:lvl1pPr>
            <a:lvl2pPr marL="742950" indent="-285750" defTabSz="966788" eaLnBrk="0" hangingPunct="0">
              <a:defRPr>
                <a:solidFill>
                  <a:schemeClr val="tx1"/>
                </a:solidFill>
                <a:latin typeface="Garamond" panose="02020404030301010803" pitchFamily="18" charset="0"/>
                <a:cs typeface="Arial" panose="020B0604020202020204" pitchFamily="34" charset="0"/>
              </a:defRPr>
            </a:lvl2pPr>
            <a:lvl3pPr marL="1143000" indent="-228600" defTabSz="966788" eaLnBrk="0" hangingPunct="0">
              <a:defRPr>
                <a:solidFill>
                  <a:schemeClr val="tx1"/>
                </a:solidFill>
                <a:latin typeface="Garamond" panose="02020404030301010803" pitchFamily="18" charset="0"/>
                <a:cs typeface="Arial" panose="020B0604020202020204" pitchFamily="34" charset="0"/>
              </a:defRPr>
            </a:lvl3pPr>
            <a:lvl4pPr marL="1600200" indent="-228600" defTabSz="966788" eaLnBrk="0" hangingPunct="0">
              <a:defRPr>
                <a:solidFill>
                  <a:schemeClr val="tx1"/>
                </a:solidFill>
                <a:latin typeface="Garamond" panose="02020404030301010803" pitchFamily="18" charset="0"/>
                <a:cs typeface="Arial" panose="020B0604020202020204" pitchFamily="34" charset="0"/>
              </a:defRPr>
            </a:lvl4pPr>
            <a:lvl5pPr marL="2057400" indent="-228600" defTabSz="966788" eaLnBrk="0" hangingPunct="0">
              <a:defRPr>
                <a:solidFill>
                  <a:schemeClr val="tx1"/>
                </a:solidFill>
                <a:latin typeface="Garamond" panose="02020404030301010803" pitchFamily="18"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C5F07A79-3354-4D91-B166-83E943E5736B}"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76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2F885-F7CF-4763-8DCF-357AD30F730B}" type="slidenum">
              <a:rPr lang="en-US"/>
              <a:pPr/>
              <a:t>15</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275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D76C61-9E5C-408C-98A1-C26533540DE5}" type="slidenum">
              <a:rPr lang="en-US" altLang="en-US" sz="1300" smtClean="0"/>
              <a:pPr>
                <a:spcBef>
                  <a:spcPct val="0"/>
                </a:spcBef>
              </a:pPr>
              <a:t>17</a:t>
            </a:fld>
            <a:endParaRPr lang="en-US" altLang="en-US" sz="13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Point out:</a:t>
            </a:r>
          </a:p>
          <a:p>
            <a:pPr eaLnBrk="1" hangingPunct="1"/>
            <a:r>
              <a:rPr lang="en-US" altLang="en-US" smtClean="0">
                <a:latin typeface="Arial" panose="020B0604020202020204" pitchFamily="34" charset="0"/>
                <a:cs typeface="Arial" panose="020B0604020202020204" pitchFamily="34" charset="0"/>
              </a:rPr>
              <a:t>1.0 mm screen = macrofauna.</a:t>
            </a:r>
          </a:p>
          <a:p>
            <a:pPr eaLnBrk="1" hangingPunct="1"/>
            <a:r>
              <a:rPr lang="en-US" altLang="en-US" smtClean="0">
                <a:latin typeface="Arial" panose="020B0604020202020204" pitchFamily="34" charset="0"/>
                <a:cs typeface="Arial" panose="020B0604020202020204" pitchFamily="34" charset="0"/>
              </a:rPr>
              <a:t>Methods consistent since 1971.</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Hydrocarbons:</a:t>
            </a:r>
          </a:p>
          <a:p>
            <a:pPr eaLnBrk="1" hangingPunct="1"/>
            <a:r>
              <a:rPr lang="en-US" altLang="en-US" smtClean="0">
                <a:latin typeface="Arial" panose="020B0604020202020204" pitchFamily="34" charset="0"/>
                <a:cs typeface="Arial" panose="020B0604020202020204" pitchFamily="34" charset="0"/>
              </a:rPr>
              <a:t>TARO = EPA’s priority pollutants.</a:t>
            </a:r>
          </a:p>
          <a:p>
            <a:pPr eaLnBrk="1" hangingPunct="1"/>
            <a:r>
              <a:rPr lang="en-US" altLang="en-US" smtClean="0">
                <a:latin typeface="Arial" panose="020B0604020202020204" pitchFamily="34" charset="0"/>
                <a:cs typeface="Arial" panose="020B0604020202020204" pitchFamily="34" charset="0"/>
              </a:rPr>
              <a:t>Polycyclic aromatics have been shown to be mmost toxic to animals.</a:t>
            </a:r>
          </a:p>
          <a:p>
            <a:pPr eaLnBrk="1" hangingPunct="1"/>
            <a:r>
              <a:rPr lang="en-US" altLang="en-US" smtClean="0">
                <a:latin typeface="Arial" panose="020B0604020202020204" pitchFamily="34" charset="0"/>
                <a:cs typeface="Arial" panose="020B0604020202020204" pitchFamily="34" charset="0"/>
              </a:rPr>
              <a:t>Thus, TARO includes those compounds that should result in acute toxicity to animals.</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Note that amphipods and echinoderms, animals known to be sensitive to hydrocarbons, are not abundant in the sites sampled throughout Port Valdez. it is suspected that this is related to direct response to fine fractions or swamping of OC.</a:t>
            </a:r>
          </a:p>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19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EDE00E-E90A-4490-83C8-65327F07594D}" type="slidenum">
              <a:rPr lang="en-US" altLang="en-US" sz="1300" smtClean="0"/>
              <a:pPr>
                <a:spcBef>
                  <a:spcPct val="0"/>
                </a:spcBef>
              </a:pPr>
              <a:t>18</a:t>
            </a:fld>
            <a:endParaRPr lang="en-US" altLang="en-US" sz="130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Point out:</a:t>
            </a:r>
          </a:p>
          <a:p>
            <a:pPr eaLnBrk="1" hangingPunct="1"/>
            <a:r>
              <a:rPr lang="en-US" altLang="en-US" smtClean="0">
                <a:latin typeface="Arial" panose="020B0604020202020204" pitchFamily="34" charset="0"/>
                <a:cs typeface="Arial" panose="020B0604020202020204" pitchFamily="34" charset="0"/>
              </a:rPr>
              <a:t>1.0 mm screen = macrofauna.</a:t>
            </a:r>
          </a:p>
          <a:p>
            <a:pPr eaLnBrk="1" hangingPunct="1"/>
            <a:r>
              <a:rPr lang="en-US" altLang="en-US" smtClean="0">
                <a:latin typeface="Arial" panose="020B0604020202020204" pitchFamily="34" charset="0"/>
                <a:cs typeface="Arial" panose="020B0604020202020204" pitchFamily="34" charset="0"/>
              </a:rPr>
              <a:t>Methods consistent since 1971.</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Hydrocarbons:</a:t>
            </a:r>
          </a:p>
          <a:p>
            <a:pPr eaLnBrk="1" hangingPunct="1"/>
            <a:r>
              <a:rPr lang="en-US" altLang="en-US" smtClean="0">
                <a:latin typeface="Arial" panose="020B0604020202020204" pitchFamily="34" charset="0"/>
                <a:cs typeface="Arial" panose="020B0604020202020204" pitchFamily="34" charset="0"/>
              </a:rPr>
              <a:t>TARO = EPA’s priority pollutants.</a:t>
            </a:r>
          </a:p>
          <a:p>
            <a:pPr eaLnBrk="1" hangingPunct="1"/>
            <a:r>
              <a:rPr lang="en-US" altLang="en-US" smtClean="0">
                <a:latin typeface="Arial" panose="020B0604020202020204" pitchFamily="34" charset="0"/>
                <a:cs typeface="Arial" panose="020B0604020202020204" pitchFamily="34" charset="0"/>
              </a:rPr>
              <a:t>Polycyclic aromatics have been shown to be mmost toxic to animals.</a:t>
            </a:r>
          </a:p>
          <a:p>
            <a:pPr eaLnBrk="1" hangingPunct="1"/>
            <a:r>
              <a:rPr lang="en-US" altLang="en-US" smtClean="0">
                <a:latin typeface="Arial" panose="020B0604020202020204" pitchFamily="34" charset="0"/>
                <a:cs typeface="Arial" panose="020B0604020202020204" pitchFamily="34" charset="0"/>
              </a:rPr>
              <a:t>Thus, TARO includes those compounds that should result in acute toxicity to animals.</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Note that amphipods and echinoderms, animals known to be sensitive to hydrocarbons, are not abundant in the sites sampled throughout Port Valdez. it is suspected that this is related to direct response to fine fractions or swamping of OC.</a:t>
            </a:r>
          </a:p>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5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7D6EE91-3B80-4F21-BAA6-F72BD0B90566}" type="slidenum">
              <a:rPr lang="en-US" altLang="en-US" sz="1300" smtClean="0"/>
              <a:pPr>
                <a:spcBef>
                  <a:spcPct val="0"/>
                </a:spcBef>
              </a:pPr>
              <a:t>19</a:t>
            </a:fld>
            <a:endParaRPr lang="en-US" altLang="en-US" sz="13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Point out:</a:t>
            </a:r>
          </a:p>
          <a:p>
            <a:pPr eaLnBrk="1" hangingPunct="1"/>
            <a:r>
              <a:rPr lang="en-US" altLang="en-US" smtClean="0">
                <a:latin typeface="Arial" panose="020B0604020202020204" pitchFamily="34" charset="0"/>
                <a:cs typeface="Arial" panose="020B0604020202020204" pitchFamily="34" charset="0"/>
              </a:rPr>
              <a:t>1.0 mm screen = macrofauna.</a:t>
            </a:r>
          </a:p>
          <a:p>
            <a:pPr eaLnBrk="1" hangingPunct="1"/>
            <a:r>
              <a:rPr lang="en-US" altLang="en-US" smtClean="0">
                <a:latin typeface="Arial" panose="020B0604020202020204" pitchFamily="34" charset="0"/>
                <a:cs typeface="Arial" panose="020B0604020202020204" pitchFamily="34" charset="0"/>
              </a:rPr>
              <a:t>Methods consistent since 1971.</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Hydrocarbons:</a:t>
            </a:r>
          </a:p>
          <a:p>
            <a:pPr eaLnBrk="1" hangingPunct="1"/>
            <a:r>
              <a:rPr lang="en-US" altLang="en-US" smtClean="0">
                <a:latin typeface="Arial" panose="020B0604020202020204" pitchFamily="34" charset="0"/>
                <a:cs typeface="Arial" panose="020B0604020202020204" pitchFamily="34" charset="0"/>
              </a:rPr>
              <a:t>TARO = EPA’s priority pollutants.</a:t>
            </a:r>
          </a:p>
          <a:p>
            <a:pPr eaLnBrk="1" hangingPunct="1"/>
            <a:r>
              <a:rPr lang="en-US" altLang="en-US" smtClean="0">
                <a:latin typeface="Arial" panose="020B0604020202020204" pitchFamily="34" charset="0"/>
                <a:cs typeface="Arial" panose="020B0604020202020204" pitchFamily="34" charset="0"/>
              </a:rPr>
              <a:t>Polycyclic aromatics have been shown to be mmost toxic to animals.</a:t>
            </a:r>
          </a:p>
          <a:p>
            <a:pPr eaLnBrk="1" hangingPunct="1"/>
            <a:r>
              <a:rPr lang="en-US" altLang="en-US" smtClean="0">
                <a:latin typeface="Arial" panose="020B0604020202020204" pitchFamily="34" charset="0"/>
                <a:cs typeface="Arial" panose="020B0604020202020204" pitchFamily="34" charset="0"/>
              </a:rPr>
              <a:t>Thus, TARO includes those compounds that should result in acute toxicity to animals.</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Note that amphipods and echinoderms, animals known to be sensitive to hydrocarbons, are not abundant in the sites sampled throughout Port Valdez. it is suspected that this is related to direct response to fine fractions or swamping of OC.</a:t>
            </a:r>
          </a:p>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87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CD3A9B-D1DB-45D5-8946-A8F10B03BD7E}" type="slidenum">
              <a:rPr lang="en-US" altLang="en-US" sz="1300" smtClean="0"/>
              <a:pPr>
                <a:spcBef>
                  <a:spcPct val="0"/>
                </a:spcBef>
              </a:pPr>
              <a:t>42</a:t>
            </a:fld>
            <a:endParaRPr lang="en-US" altLang="en-US" sz="13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0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4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844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C9DF359-9853-4D37-88E1-9DD4B9050F66}" type="slidenum">
              <a:rPr lang="en-US" altLang="en-US"/>
              <a:pPr>
                <a:defRPr/>
              </a:pPr>
              <a:t>‹#›</a:t>
            </a:fld>
            <a:endParaRPr lang="en-US" altLang="en-US"/>
          </a:p>
        </p:txBody>
      </p:sp>
    </p:spTree>
    <p:extLst>
      <p:ext uri="{BB962C8B-B14F-4D97-AF65-F5344CB8AC3E}">
        <p14:creationId xmlns:p14="http://schemas.microsoft.com/office/powerpoint/2010/main" val="227957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0B4382-034E-4BC7-BC43-873CBB95CB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632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C60E279-2A88-4F4D-B4A1-5477DE90DFF4}"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3699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95EA8B7-F6DD-468F-984E-2B731D273B0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934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3F69C5B-893B-43C3-BC87-7A94D96019AB}"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050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2BC0811-7785-421D-BBCC-A4CE4BBC7DFF}"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224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B35A754-58B3-4107-97B2-32170543B3C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826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62412E14-BF3A-45FC-A39C-F972A096933C}"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750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D15341A-45C2-41BD-B791-9B2B5CC1A4E4}"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617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AB450A3-8615-4F50-8F6B-44E1D7FA36A9}"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114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4C44C7B-6051-4EAF-93FB-35F0EF958319}"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542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8D54204-EEB2-4930-A391-5DFF26D6308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6810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741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AE5DF37-F79B-4C36-A2F0-7627AA6BABDC}" type="slidenum">
              <a:rPr lang="en-US" altLang="en-US"/>
              <a:pPr>
                <a:defRPr/>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74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cs typeface="Arial" charset="0"/>
                </a:endParaRPr>
              </a:p>
            </p:txBody>
          </p:sp>
          <p:sp>
            <p:nvSpPr>
              <p:cNvPr id="174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cs typeface="Arial" charset="0"/>
                </a:endParaRPr>
              </a:p>
            </p:txBody>
          </p:sp>
          <p:sp>
            <p:nvSpPr>
              <p:cNvPr id="174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cs typeface="Arial" charset="0"/>
                </a:endParaRPr>
              </a:p>
            </p:txBody>
          </p:sp>
        </p:grpSp>
        <p:sp>
          <p:nvSpPr>
            <p:cNvPr id="174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2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2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1742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6"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 Id="rId22"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emf"/><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6.xml"/><Relationship Id="rId16" Type="http://schemas.openxmlformats.org/officeDocument/2006/relationships/image" Target="../media/image75.jpeg"/><Relationship Id="rId1" Type="http://schemas.openxmlformats.org/officeDocument/2006/relationships/slideLayout" Target="../slideLayouts/slideLayout12.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jpeg"/><Relationship Id="rId15" Type="http://schemas.openxmlformats.org/officeDocument/2006/relationships/image" Target="../media/image74.jpe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png"/><Relationship Id="rId14" Type="http://schemas.openxmlformats.org/officeDocument/2006/relationships/image" Target="../media/image7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 Id="rId9" Type="http://schemas.openxmlformats.org/officeDocument/2006/relationships/image" Target="../media/image83.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2.png"/><Relationship Id="rId7" Type="http://schemas.openxmlformats.org/officeDocument/2006/relationships/image" Target="../media/image94.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79.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emf"/><Relationship Id="rId4" Type="http://schemas.openxmlformats.org/officeDocument/2006/relationships/image" Target="../media/image100.emf"/></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png"/><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8.w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21.jpeg"/><Relationship Id="rId13" Type="http://schemas.openxmlformats.org/officeDocument/2006/relationships/image" Target="../media/image126.jpeg"/><Relationship Id="rId18" Type="http://schemas.openxmlformats.org/officeDocument/2006/relationships/image" Target="../media/image131.jpeg"/><Relationship Id="rId3" Type="http://schemas.openxmlformats.org/officeDocument/2006/relationships/image" Target="../media/image116.jpeg"/><Relationship Id="rId7" Type="http://schemas.openxmlformats.org/officeDocument/2006/relationships/image" Target="../media/image120.jpeg"/><Relationship Id="rId12" Type="http://schemas.openxmlformats.org/officeDocument/2006/relationships/image" Target="../media/image125.jpeg"/><Relationship Id="rId17" Type="http://schemas.openxmlformats.org/officeDocument/2006/relationships/image" Target="../media/image130.jpeg"/><Relationship Id="rId2" Type="http://schemas.openxmlformats.org/officeDocument/2006/relationships/image" Target="../media/image115.jpeg"/><Relationship Id="rId16" Type="http://schemas.openxmlformats.org/officeDocument/2006/relationships/image" Target="../media/image129.jpeg"/><Relationship Id="rId20"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19.jpeg"/><Relationship Id="rId11" Type="http://schemas.openxmlformats.org/officeDocument/2006/relationships/image" Target="../media/image124.jpeg"/><Relationship Id="rId5" Type="http://schemas.openxmlformats.org/officeDocument/2006/relationships/image" Target="../media/image118.jpeg"/><Relationship Id="rId15" Type="http://schemas.openxmlformats.org/officeDocument/2006/relationships/image" Target="../media/image128.jpeg"/><Relationship Id="rId10" Type="http://schemas.openxmlformats.org/officeDocument/2006/relationships/image" Target="../media/image123.jpeg"/><Relationship Id="rId19" Type="http://schemas.openxmlformats.org/officeDocument/2006/relationships/image" Target="../media/image132.jpeg"/><Relationship Id="rId4" Type="http://schemas.openxmlformats.org/officeDocument/2006/relationships/image" Target="../media/image117.jpeg"/><Relationship Id="rId9" Type="http://schemas.openxmlformats.org/officeDocument/2006/relationships/image" Target="../media/image122.jpeg"/><Relationship Id="rId14" Type="http://schemas.openxmlformats.org/officeDocument/2006/relationships/image" Target="../media/image12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terminal sunris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nvSpPr>
        <p:spPr bwMode="auto">
          <a:xfrm>
            <a:off x="0" y="279400"/>
            <a:ext cx="8839200" cy="3362325"/>
          </a:xfrm>
          <a:prstGeom prst="rect">
            <a:avLst/>
          </a:prstGeom>
          <a:noFill/>
          <a:ln w="9525">
            <a:noFill/>
            <a:miter lim="800000"/>
            <a:headEnd/>
            <a:tailEnd/>
          </a:ln>
          <a:effectLst/>
        </p:spPr>
        <p:txBody>
          <a:bodyPr lIns="92075" tIns="46038" rIns="92075" bIns="46038" anchor="ctr"/>
          <a:lstStyle/>
          <a:p>
            <a:pPr algn="ctr" eaLnBrk="1" hangingPunct="1">
              <a:defRPr/>
            </a:pPr>
            <a:r>
              <a:rPr lang="en-US" sz="4800" dirty="0">
                <a:solidFill>
                  <a:schemeClr val="tx2"/>
                </a:solidFill>
                <a:effectLst>
                  <a:outerShdw blurRad="38100" dist="38100" dir="2700000" algn="tl">
                    <a:srgbClr val="000000"/>
                  </a:outerShdw>
                </a:effectLst>
                <a:latin typeface="Times New Roman" pitchFamily="18" charset="0"/>
                <a:cs typeface="Arial" charset="0"/>
              </a:rPr>
              <a:t>Long-Term Studies </a:t>
            </a:r>
            <a:br>
              <a:rPr lang="en-US" sz="4800" dirty="0">
                <a:solidFill>
                  <a:schemeClr val="tx2"/>
                </a:solidFill>
                <a:effectLst>
                  <a:outerShdw blurRad="38100" dist="38100" dir="2700000" algn="tl">
                    <a:srgbClr val="000000"/>
                  </a:outerShdw>
                </a:effectLst>
                <a:latin typeface="Times New Roman" pitchFamily="18" charset="0"/>
                <a:cs typeface="Arial" charset="0"/>
              </a:rPr>
            </a:br>
            <a:r>
              <a:rPr lang="en-US" sz="4800" dirty="0">
                <a:solidFill>
                  <a:schemeClr val="tx2"/>
                </a:solidFill>
                <a:effectLst>
                  <a:outerShdw blurRad="38100" dist="38100" dir="2700000" algn="tl">
                    <a:srgbClr val="000000"/>
                  </a:outerShdw>
                </a:effectLst>
                <a:latin typeface="Times New Roman" pitchFamily="18" charset="0"/>
                <a:cs typeface="Arial" charset="0"/>
              </a:rPr>
              <a:t>in Port Valdez, Alaska</a:t>
            </a:r>
          </a:p>
          <a:p>
            <a:pPr algn="ctr" eaLnBrk="1" hangingPunct="1">
              <a:defRPr/>
            </a:pPr>
            <a:endParaRPr lang="en-US" sz="3600" dirty="0">
              <a:solidFill>
                <a:schemeClr val="tx2"/>
              </a:solidFill>
              <a:effectLst>
                <a:outerShdw blurRad="38100" dist="38100" dir="2700000" algn="tl">
                  <a:srgbClr val="000000"/>
                </a:outerShdw>
              </a:effectLst>
              <a:latin typeface="Times New Roman" pitchFamily="18" charset="0"/>
              <a:cs typeface="Arial" charset="0"/>
            </a:endParaRPr>
          </a:p>
          <a:p>
            <a:pPr algn="ctr" eaLnBrk="1" hangingPunct="1">
              <a:defRPr/>
            </a:pPr>
            <a:r>
              <a:rPr lang="en-US" sz="3600" dirty="0">
                <a:solidFill>
                  <a:schemeClr val="tx2"/>
                </a:solidFill>
                <a:effectLst>
                  <a:outerShdw blurRad="38100" dist="38100" dir="2700000" algn="tl">
                    <a:srgbClr val="000000"/>
                  </a:outerShdw>
                </a:effectLst>
                <a:latin typeface="Times New Roman" pitchFamily="18" charset="0"/>
                <a:cs typeface="Arial" charset="0"/>
              </a:rPr>
              <a:t>Highlights of </a:t>
            </a:r>
            <a:r>
              <a:rPr lang="en-US" sz="3600" dirty="0" smtClean="0">
                <a:solidFill>
                  <a:schemeClr val="tx2"/>
                </a:solidFill>
                <a:effectLst>
                  <a:outerShdw blurRad="38100" dist="38100" dir="2700000" algn="tl">
                    <a:srgbClr val="000000"/>
                  </a:outerShdw>
                </a:effectLst>
                <a:latin typeface="Times New Roman" pitchFamily="18" charset="0"/>
                <a:cs typeface="Arial" charset="0"/>
              </a:rPr>
              <a:t>40+ </a:t>
            </a:r>
            <a:r>
              <a:rPr lang="en-US" sz="3600" dirty="0">
                <a:solidFill>
                  <a:schemeClr val="tx2"/>
                </a:solidFill>
                <a:effectLst>
                  <a:outerShdw blurRad="38100" dist="38100" dir="2700000" algn="tl">
                    <a:srgbClr val="000000"/>
                  </a:outerShdw>
                </a:effectLst>
                <a:latin typeface="Times New Roman" pitchFamily="18" charset="0"/>
                <a:cs typeface="Arial" charset="0"/>
              </a:rPr>
              <a:t>Years of Research</a:t>
            </a:r>
          </a:p>
          <a:p>
            <a:pPr algn="ctr" eaLnBrk="1" hangingPunct="1">
              <a:defRPr/>
            </a:pPr>
            <a:endParaRPr lang="en-US" sz="2400" dirty="0" smtClean="0">
              <a:solidFill>
                <a:schemeClr val="tx2"/>
              </a:solidFill>
              <a:effectLst>
                <a:outerShdw blurRad="38100" dist="38100" dir="2700000" algn="tl">
                  <a:srgbClr val="000000"/>
                </a:outerShdw>
              </a:effectLst>
              <a:latin typeface="Times New Roman" pitchFamily="18" charset="0"/>
              <a:cs typeface="Arial" charset="0"/>
            </a:endParaRPr>
          </a:p>
          <a:p>
            <a:pPr algn="ctr" eaLnBrk="1" hangingPunct="1">
              <a:defRPr/>
            </a:pPr>
            <a:r>
              <a:rPr lang="en-US" sz="2400" dirty="0" smtClean="0">
                <a:solidFill>
                  <a:schemeClr val="tx2"/>
                </a:solidFill>
                <a:effectLst>
                  <a:outerShdw blurRad="38100" dist="38100" dir="2700000" algn="tl">
                    <a:srgbClr val="000000"/>
                  </a:outerShdw>
                </a:effectLst>
                <a:latin typeface="Times New Roman" pitchFamily="18" charset="0"/>
                <a:cs typeface="Arial" charset="0"/>
              </a:rPr>
              <a:t>Environmental/Biological </a:t>
            </a:r>
            <a:r>
              <a:rPr lang="en-US" sz="2400" dirty="0">
                <a:solidFill>
                  <a:schemeClr val="tx2"/>
                </a:solidFill>
                <a:effectLst>
                  <a:outerShdw blurRad="38100" dist="38100" dir="2700000" algn="tl">
                    <a:srgbClr val="000000"/>
                  </a:outerShdw>
                </a:effectLst>
                <a:latin typeface="Times New Roman" pitchFamily="18" charset="0"/>
                <a:cs typeface="Arial" charset="0"/>
              </a:rPr>
              <a:t>interactions</a:t>
            </a:r>
            <a:endParaRPr lang="en-US" sz="2400" dirty="0">
              <a:solidFill>
                <a:schemeClr val="tx2"/>
              </a:solidFill>
              <a:effectLst>
                <a:outerShdw blurRad="38100" dist="38100" dir="2700000" algn="tl">
                  <a:srgbClr val="000000"/>
                </a:outerShdw>
              </a:effectLst>
              <a:latin typeface="Century Schoolbook" pitchFamily="18" charset="0"/>
              <a:cs typeface="Times New Roman" pitchFamily="18" charset="0"/>
            </a:endParaRPr>
          </a:p>
        </p:txBody>
      </p:sp>
      <p:sp>
        <p:nvSpPr>
          <p:cNvPr id="8" name="Rectangle 7"/>
          <p:cNvSpPr>
            <a:spLocks noGrp="1" noChangeArrowheads="1"/>
          </p:cNvSpPr>
          <p:nvPr/>
        </p:nvSpPr>
        <p:spPr bwMode="auto">
          <a:xfrm>
            <a:off x="406400" y="4014788"/>
            <a:ext cx="8229600" cy="2679700"/>
          </a:xfrm>
          <a:prstGeom prst="rect">
            <a:avLst/>
          </a:prstGeom>
          <a:noFill/>
          <a:ln w="9525" cap="sq">
            <a:noFill/>
            <a:miter lim="800000"/>
            <a:headEnd type="none" w="sm" len="sm"/>
            <a:tailEnd type="none" w="sm" len="sm"/>
          </a:ln>
          <a:effectLst/>
        </p:spPr>
        <p:txBody>
          <a:bodyPr lIns="92075" tIns="46038" rIns="92075" bIns="46038"/>
          <a:lstStyle/>
          <a:p>
            <a:pPr algn="ctr"/>
            <a:r>
              <a:rPr lang="en-US" sz="2400" dirty="0" err="1">
                <a:effectLst>
                  <a:outerShdw blurRad="38100" dist="38100" dir="2700000" algn="tl">
                    <a:srgbClr val="000000">
                      <a:alpha val="43137"/>
                    </a:srgbClr>
                  </a:outerShdw>
                </a:effectLst>
              </a:rPr>
              <a:t>Arny</a:t>
            </a:r>
            <a:r>
              <a:rPr lang="en-US" sz="2400" dirty="0">
                <a:effectLst>
                  <a:outerShdw blurRad="38100" dist="38100" dir="2700000" algn="tl">
                    <a:srgbClr val="000000">
                      <a:alpha val="43137"/>
                    </a:srgbClr>
                  </a:outerShdw>
                </a:effectLst>
              </a:rPr>
              <a:t> Blanchard</a:t>
            </a:r>
          </a:p>
          <a:p>
            <a:pPr algn="ctr"/>
            <a:r>
              <a:rPr lang="en-US" sz="2400" dirty="0">
                <a:effectLst>
                  <a:outerShdw blurRad="38100" dist="38100" dir="2700000" algn="tl">
                    <a:srgbClr val="000000">
                      <a:alpha val="43137"/>
                    </a:srgbClr>
                  </a:outerShdw>
                </a:effectLst>
              </a:rPr>
              <a:t>Institute of Marine Science</a:t>
            </a:r>
          </a:p>
          <a:p>
            <a:pPr algn="ctr"/>
            <a:r>
              <a:rPr lang="en-US" sz="2400" dirty="0">
                <a:effectLst>
                  <a:outerShdw blurRad="38100" dist="38100" dir="2700000" algn="tl">
                    <a:srgbClr val="000000">
                      <a:alpha val="43137"/>
                    </a:srgbClr>
                  </a:outerShdw>
                </a:effectLst>
              </a:rPr>
              <a:t>University of Alaska </a:t>
            </a:r>
            <a:r>
              <a:rPr lang="en-US" sz="2400" dirty="0" smtClean="0">
                <a:effectLst>
                  <a:outerShdw blurRad="38100" dist="38100" dir="2700000" algn="tl">
                    <a:srgbClr val="000000">
                      <a:alpha val="43137"/>
                    </a:srgbClr>
                  </a:outerShdw>
                </a:effectLst>
              </a:rPr>
              <a:t>Fairbanks</a:t>
            </a:r>
          </a:p>
          <a:p>
            <a:pPr algn="ctr"/>
            <a:endParaRPr lang="en-US" sz="2400" dirty="0">
              <a:effectLst>
                <a:outerShdw blurRad="38100" dist="38100" dir="2700000" algn="tl">
                  <a:srgbClr val="000000">
                    <a:alpha val="43137"/>
                  </a:srgbClr>
                </a:outerShdw>
              </a:effectLst>
            </a:endParaRPr>
          </a:p>
          <a:p>
            <a:pPr algn="ctr"/>
            <a:r>
              <a:rPr lang="en-US" sz="2400" dirty="0">
                <a:effectLst>
                  <a:outerShdw blurRad="38100" dist="38100" dir="2700000" algn="tl">
                    <a:srgbClr val="000000">
                      <a:alpha val="43137"/>
                    </a:srgbClr>
                  </a:outerShdw>
                </a:effectLst>
              </a:rPr>
              <a:t>Oceanography 2015</a:t>
            </a:r>
          </a:p>
          <a:p>
            <a:pPr algn="ctr"/>
            <a:r>
              <a:rPr lang="en-US" sz="2400" dirty="0">
                <a:effectLst>
                  <a:outerShdw blurRad="38100" dist="38100" dir="2700000" algn="tl">
                    <a:srgbClr val="000000">
                      <a:alpha val="43137"/>
                    </a:srgbClr>
                  </a:outerShdw>
                </a:effectLst>
              </a:rPr>
              <a:t>Philadelphia, PE, June 22, 2015</a:t>
            </a:r>
          </a:p>
        </p:txBody>
      </p:sp>
      <p:sp>
        <p:nvSpPr>
          <p:cNvPr id="6" name="Rectangle 5"/>
          <p:cNvSpPr/>
          <p:nvPr/>
        </p:nvSpPr>
        <p:spPr bwMode="auto">
          <a:xfrm>
            <a:off x="7848600" y="6244199"/>
            <a:ext cx="1066800" cy="662132"/>
          </a:xfrm>
          <a:prstGeom prst="rect">
            <a:avLst/>
          </a:prstGeom>
          <a:noFill/>
        </p:spPr>
        <p:txBody>
          <a:bodyPr spcFirstLastPara="1" wrap="none">
            <a:prstTxWarp prst="textArchUp">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Port Valdez</a:t>
            </a:r>
          </a:p>
        </p:txBody>
      </p:sp>
      <p:sp>
        <p:nvSpPr>
          <p:cNvPr id="9" name="Rectangle 8"/>
          <p:cNvSpPr/>
          <p:nvPr/>
        </p:nvSpPr>
        <p:spPr bwMode="auto">
          <a:xfrm>
            <a:off x="7620000" y="5939544"/>
            <a:ext cx="1524000" cy="621594"/>
          </a:xfrm>
          <a:prstGeom prst="rect">
            <a:avLst/>
          </a:prstGeom>
          <a:noFill/>
        </p:spPr>
        <p:txBody>
          <a:bodyPr spcFirstLastPara="1" wrap="none">
            <a:prstTxWarp prst="textArchDown">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Studies</a:t>
            </a:r>
            <a:r>
              <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rPr>
              <a:t> </a:t>
            </a:r>
            <a:r>
              <a:rPr lang="en-US" sz="1200" b="1" dirty="0">
                <a:ln w="1905"/>
                <a:solidFill>
                  <a:srgbClr val="FF0000"/>
                </a:solidFill>
                <a:effectLst>
                  <a:innerShdw blurRad="69850" dist="43180" dir="5400000">
                    <a:srgbClr val="000000">
                      <a:alpha val="65000"/>
                    </a:srgbClr>
                  </a:innerShdw>
                </a:effectLst>
                <a:cs typeface="Arial" charset="0"/>
              </a:rPr>
              <a:t>1971-2011</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endParaRPr>
          </a:p>
        </p:txBody>
      </p:sp>
      <p:sp>
        <p:nvSpPr>
          <p:cNvPr id="10" name="Rectangle 9"/>
          <p:cNvSpPr/>
          <p:nvPr/>
        </p:nvSpPr>
        <p:spPr bwMode="auto">
          <a:xfrm>
            <a:off x="7924800" y="6244199"/>
            <a:ext cx="914400" cy="27686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200" b="1" dirty="0">
                <a:ln w="11430"/>
                <a:solidFill>
                  <a:srgbClr val="FF0000"/>
                </a:solidFill>
                <a:effectLst>
                  <a:outerShdw blurRad="50800" dist="39000" dir="5460000" algn="tl">
                    <a:srgbClr val="000000">
                      <a:alpha val="38000"/>
                    </a:srgbClr>
                  </a:outerShdw>
                </a:effectLst>
                <a:cs typeface="Arial" charset="0"/>
              </a:rPr>
              <a:t>40 Years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email">
            <a:lum bright="20000"/>
            <a:extLst>
              <a:ext uri="{28A0092B-C50C-407E-A947-70E740481C1C}">
                <a14:useLocalDpi xmlns:a14="http://schemas.microsoft.com/office/drawing/2010/main"/>
              </a:ext>
            </a:extLst>
          </a:blip>
          <a:srcRect/>
          <a:stretch>
            <a:fillRect/>
          </a:stretch>
        </p:blipFill>
        <p:spPr bwMode="auto">
          <a:xfrm>
            <a:off x="0" y="1600200"/>
            <a:ext cx="9144000" cy="4316413"/>
          </a:xfrm>
          <a:prstGeom prst="rect">
            <a:avLst/>
          </a:prstGeom>
          <a:noFill/>
          <a:ln w="9525">
            <a:noFill/>
            <a:miter lim="800000"/>
            <a:headEnd/>
            <a:tailEnd/>
          </a:ln>
          <a:effectLst/>
        </p:spPr>
      </p:pic>
      <p:sp>
        <p:nvSpPr>
          <p:cNvPr id="64515" name="Rectangle 3"/>
          <p:cNvSpPr>
            <a:spLocks noGrp="1" noRot="1" noChangeArrowheads="1"/>
          </p:cNvSpPr>
          <p:nvPr>
            <p:ph type="title"/>
          </p:nvPr>
        </p:nvSpPr>
        <p:spPr>
          <a:xfrm>
            <a:off x="457200" y="304800"/>
            <a:ext cx="8229600" cy="1143000"/>
          </a:xfrm>
        </p:spPr>
        <p:txBody>
          <a:bodyPr/>
          <a:lstStyle/>
          <a:p>
            <a:r>
              <a:rPr lang="en-US" sz="4000" dirty="0" smtClean="0"/>
              <a:t>Port Valdez: a glacial fjord</a:t>
            </a:r>
            <a:endParaRPr lang="en-US" sz="4000" dirty="0"/>
          </a:p>
        </p:txBody>
      </p:sp>
      <p:sp>
        <p:nvSpPr>
          <p:cNvPr id="64533" name="Text Box 21"/>
          <p:cNvSpPr txBox="1">
            <a:spLocks noChangeArrowheads="1"/>
          </p:cNvSpPr>
          <p:nvPr/>
        </p:nvSpPr>
        <p:spPr bwMode="auto">
          <a:xfrm>
            <a:off x="4276725" y="4557713"/>
            <a:ext cx="625492" cy="369332"/>
          </a:xfrm>
          <a:prstGeom prst="rect">
            <a:avLst/>
          </a:prstGeom>
          <a:noFill/>
          <a:ln w="9525">
            <a:noFill/>
            <a:miter lim="800000"/>
            <a:headEnd/>
            <a:tailEnd/>
          </a:ln>
          <a:effectLst/>
        </p:spPr>
        <p:txBody>
          <a:bodyPr wrap="none">
            <a:spAutoFit/>
          </a:bodyPr>
          <a:lstStyle/>
          <a:p>
            <a:r>
              <a:rPr lang="en-US">
                <a:solidFill>
                  <a:schemeClr val="bg1"/>
                </a:solidFill>
              </a:rPr>
              <a:t>VMT</a:t>
            </a:r>
          </a:p>
        </p:txBody>
      </p:sp>
      <p:sp>
        <p:nvSpPr>
          <p:cNvPr id="64534" name="Text Box 22"/>
          <p:cNvSpPr txBox="1">
            <a:spLocks noChangeArrowheads="1"/>
          </p:cNvSpPr>
          <p:nvPr/>
        </p:nvSpPr>
        <p:spPr bwMode="auto">
          <a:xfrm>
            <a:off x="6346825" y="4621213"/>
            <a:ext cx="662233" cy="369332"/>
          </a:xfrm>
          <a:prstGeom prst="rect">
            <a:avLst/>
          </a:prstGeom>
          <a:noFill/>
          <a:ln w="9525">
            <a:noFill/>
            <a:miter lim="800000"/>
            <a:headEnd/>
            <a:tailEnd/>
          </a:ln>
          <a:effectLst/>
        </p:spPr>
        <p:txBody>
          <a:bodyPr wrap="none">
            <a:spAutoFit/>
          </a:bodyPr>
          <a:lstStyle/>
          <a:p>
            <a:r>
              <a:rPr lang="en-US">
                <a:solidFill>
                  <a:schemeClr val="bg1"/>
                </a:solidFill>
              </a:rPr>
              <a:t>SGFA</a:t>
            </a:r>
          </a:p>
        </p:txBody>
      </p:sp>
      <p:sp>
        <p:nvSpPr>
          <p:cNvPr id="64536" name="Text Box 24"/>
          <p:cNvSpPr txBox="1">
            <a:spLocks noChangeArrowheads="1"/>
          </p:cNvSpPr>
          <p:nvPr/>
        </p:nvSpPr>
        <p:spPr bwMode="auto">
          <a:xfrm>
            <a:off x="6724663" y="3668713"/>
            <a:ext cx="1422377" cy="369332"/>
          </a:xfrm>
          <a:prstGeom prst="rect">
            <a:avLst/>
          </a:prstGeom>
          <a:noFill/>
          <a:ln w="9525">
            <a:noFill/>
            <a:miter lim="800000"/>
            <a:headEnd/>
            <a:tailEnd/>
          </a:ln>
          <a:effectLst/>
        </p:spPr>
        <p:txBody>
          <a:bodyPr wrap="none">
            <a:spAutoFit/>
          </a:bodyPr>
          <a:lstStyle/>
          <a:p>
            <a:pPr algn="ctr"/>
            <a:r>
              <a:rPr lang="en-US" dirty="0" smtClean="0">
                <a:solidFill>
                  <a:schemeClr val="bg1"/>
                </a:solidFill>
              </a:rPr>
              <a:t>Glacial Rivers</a:t>
            </a:r>
            <a:endParaRPr lang="en-US" dirty="0">
              <a:solidFill>
                <a:schemeClr val="bg1"/>
              </a:solidFill>
            </a:endParaRPr>
          </a:p>
        </p:txBody>
      </p:sp>
      <p:sp>
        <p:nvSpPr>
          <p:cNvPr id="64539" name="Text Box 27"/>
          <p:cNvSpPr txBox="1">
            <a:spLocks noChangeArrowheads="1"/>
          </p:cNvSpPr>
          <p:nvPr/>
        </p:nvSpPr>
        <p:spPr bwMode="auto">
          <a:xfrm>
            <a:off x="4792955" y="3224213"/>
            <a:ext cx="793167" cy="369332"/>
          </a:xfrm>
          <a:prstGeom prst="rect">
            <a:avLst/>
          </a:prstGeom>
          <a:noFill/>
          <a:ln w="9525">
            <a:noFill/>
            <a:miter lim="800000"/>
            <a:headEnd/>
            <a:tailEnd/>
          </a:ln>
          <a:effectLst/>
        </p:spPr>
        <p:txBody>
          <a:bodyPr wrap="none">
            <a:spAutoFit/>
          </a:bodyPr>
          <a:lstStyle/>
          <a:p>
            <a:pPr algn="ctr"/>
            <a:r>
              <a:rPr lang="en-US" dirty="0" smtClean="0">
                <a:solidFill>
                  <a:schemeClr val="bg1"/>
                </a:solidFill>
              </a:rPr>
              <a:t>Valdez</a:t>
            </a:r>
            <a:endParaRPr lang="en-US" dirty="0">
              <a:solidFill>
                <a:schemeClr val="bg1"/>
              </a:solidFill>
            </a:endParaRPr>
          </a:p>
        </p:txBody>
      </p:sp>
      <p:sp>
        <p:nvSpPr>
          <p:cNvPr id="10" name="Text Box 24"/>
          <p:cNvSpPr txBox="1">
            <a:spLocks noChangeArrowheads="1"/>
          </p:cNvSpPr>
          <p:nvPr/>
        </p:nvSpPr>
        <p:spPr bwMode="auto">
          <a:xfrm>
            <a:off x="228600" y="2057400"/>
            <a:ext cx="1486305" cy="369332"/>
          </a:xfrm>
          <a:prstGeom prst="rect">
            <a:avLst/>
          </a:prstGeom>
          <a:noFill/>
          <a:ln w="9525">
            <a:noFill/>
            <a:miter lim="800000"/>
            <a:headEnd/>
            <a:tailEnd/>
          </a:ln>
          <a:effectLst/>
        </p:spPr>
        <p:txBody>
          <a:bodyPr wrap="none">
            <a:spAutoFit/>
          </a:bodyPr>
          <a:lstStyle/>
          <a:p>
            <a:pPr algn="ctr"/>
            <a:r>
              <a:rPr lang="en-US" dirty="0" err="1" smtClean="0">
                <a:solidFill>
                  <a:schemeClr val="bg1"/>
                </a:solidFill>
              </a:rPr>
              <a:t>Shoup</a:t>
            </a:r>
            <a:r>
              <a:rPr lang="en-US" dirty="0" smtClean="0">
                <a:solidFill>
                  <a:schemeClr val="bg1"/>
                </a:solidFill>
              </a:rPr>
              <a:t> Glacier</a:t>
            </a:r>
            <a:endParaRPr lang="en-US" dirty="0">
              <a:solidFill>
                <a:schemeClr val="bg1"/>
              </a:solidFill>
            </a:endParaRPr>
          </a:p>
        </p:txBody>
      </p:sp>
      <p:pic>
        <p:nvPicPr>
          <p:cNvPr id="11" name="Picture 10" descr="C:\Users\arnyb.SFOS\Documents\ArcGIS\Port Valdez.jpg"/>
          <p:cNvPicPr/>
          <p:nvPr/>
        </p:nvPicPr>
        <p:blipFill rotWithShape="1">
          <a:blip r:embed="rId3" cstate="email">
            <a:extLst>
              <a:ext uri="{28A0092B-C50C-407E-A947-70E740481C1C}">
                <a14:useLocalDpi xmlns:a14="http://schemas.microsoft.com/office/drawing/2010/main"/>
              </a:ext>
            </a:extLst>
          </a:blip>
          <a:srcRect/>
          <a:stretch/>
        </p:blipFill>
        <p:spPr bwMode="auto">
          <a:xfrm>
            <a:off x="0" y="4190999"/>
            <a:ext cx="1714905" cy="17256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800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Features of Glacial Fords</a:t>
            </a:r>
            <a:endParaRPr lang="en-US" dirty="0"/>
          </a:p>
        </p:txBody>
      </p:sp>
      <p:sp>
        <p:nvSpPr>
          <p:cNvPr id="3" name="Content Placeholder 2"/>
          <p:cNvSpPr>
            <a:spLocks noGrp="1"/>
          </p:cNvSpPr>
          <p:nvPr>
            <p:ph idx="1"/>
          </p:nvPr>
        </p:nvSpPr>
        <p:spPr/>
        <p:txBody>
          <a:bodyPr/>
          <a:lstStyle/>
          <a:p>
            <a:r>
              <a:rPr lang="en-US" dirty="0" smtClean="0"/>
              <a:t>Glaciers and glacial sediments.</a:t>
            </a:r>
          </a:p>
          <a:p>
            <a:r>
              <a:rPr lang="en-US" dirty="0" smtClean="0"/>
              <a:t>Steep sides.</a:t>
            </a:r>
          </a:p>
          <a:p>
            <a:r>
              <a:rPr lang="en-US" dirty="0" smtClean="0"/>
              <a:t>Sharp environmental gradients.</a:t>
            </a:r>
          </a:p>
          <a:p>
            <a:r>
              <a:rPr lang="en-US" dirty="0" smtClean="0"/>
              <a:t>Sites of human activities &amp; change.</a:t>
            </a:r>
          </a:p>
        </p:txBody>
      </p:sp>
      <p:pic>
        <p:nvPicPr>
          <p:cNvPr id="9" name="Picture 8" descr="C:\Workfile\Archives\Pictures and Videos\Cruises\2007 Pictures\valdez background noise reduce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0" y="4015732"/>
            <a:ext cx="6172200" cy="2842268"/>
          </a:xfrm>
          <a:prstGeom prst="rect">
            <a:avLst/>
          </a:prstGeom>
          <a:noFill/>
        </p:spPr>
      </p:pic>
    </p:spTree>
    <p:extLst>
      <p:ext uri="{BB962C8B-B14F-4D97-AF65-F5344CB8AC3E}">
        <p14:creationId xmlns:p14="http://schemas.microsoft.com/office/powerpoint/2010/main" val="15117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3"/>
          <p:cNvGrpSpPr>
            <a:grpSpLocks/>
          </p:cNvGrpSpPr>
          <p:nvPr/>
        </p:nvGrpSpPr>
        <p:grpSpPr bwMode="auto">
          <a:xfrm>
            <a:off x="0" y="1635125"/>
            <a:ext cx="9144000" cy="920750"/>
            <a:chOff x="0" y="1525"/>
            <a:chExt cx="5760" cy="580"/>
          </a:xfrm>
        </p:grpSpPr>
        <p:pic>
          <p:nvPicPr>
            <p:cNvPr id="8279"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9" y="1526"/>
              <a:ext cx="2311"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0"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4" y="1528"/>
              <a:ext cx="203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1"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25"/>
              <a:ext cx="156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2" name="Rectangle 2"/>
          <p:cNvSpPr>
            <a:spLocks noGrp="1" noRot="1" noChangeArrowheads="1"/>
          </p:cNvSpPr>
          <p:nvPr>
            <p:ph type="title"/>
          </p:nvPr>
        </p:nvSpPr>
        <p:spPr>
          <a:xfrm>
            <a:off x="457200" y="274638"/>
            <a:ext cx="8229600" cy="915987"/>
          </a:xfrm>
        </p:spPr>
        <p:txBody>
          <a:bodyPr/>
          <a:lstStyle/>
          <a:p>
            <a:pPr eaLnBrk="1" hangingPunct="1">
              <a:defRPr/>
            </a:pPr>
            <a:r>
              <a:rPr lang="en-US" sz="4000" dirty="0" smtClean="0"/>
              <a:t>Fjord Ecology</a:t>
            </a:r>
          </a:p>
        </p:txBody>
      </p:sp>
      <p:grpSp>
        <p:nvGrpSpPr>
          <p:cNvPr id="8196" name="Group 81"/>
          <p:cNvGrpSpPr>
            <a:grpSpLocks/>
          </p:cNvGrpSpPr>
          <p:nvPr/>
        </p:nvGrpSpPr>
        <p:grpSpPr bwMode="auto">
          <a:xfrm>
            <a:off x="0" y="1909763"/>
            <a:ext cx="9301163" cy="5195887"/>
            <a:chOff x="0" y="1909763"/>
            <a:chExt cx="9300754" cy="5196431"/>
          </a:xfrm>
        </p:grpSpPr>
        <p:sp>
          <p:nvSpPr>
            <p:cNvPr id="8204" name="Freeform 95"/>
            <p:cNvSpPr>
              <a:spLocks/>
            </p:cNvSpPr>
            <p:nvPr/>
          </p:nvSpPr>
          <p:spPr bwMode="auto">
            <a:xfrm>
              <a:off x="5575300" y="2903538"/>
              <a:ext cx="3568700" cy="2984500"/>
            </a:xfrm>
            <a:custGeom>
              <a:avLst/>
              <a:gdLst>
                <a:gd name="T0" fmla="*/ 0 w 2248"/>
                <a:gd name="T1" fmla="*/ 2147483647 h 1880"/>
                <a:gd name="T2" fmla="*/ 2147483647 w 2248"/>
                <a:gd name="T3" fmla="*/ 2147483647 h 1880"/>
                <a:gd name="T4" fmla="*/ 2147483647 w 2248"/>
                <a:gd name="T5" fmla="*/ 2147483647 h 1880"/>
                <a:gd name="T6" fmla="*/ 2147483647 w 2248"/>
                <a:gd name="T7" fmla="*/ 2147483647 h 1880"/>
                <a:gd name="T8" fmla="*/ 2147483647 w 2248"/>
                <a:gd name="T9" fmla="*/ 0 h 1880"/>
                <a:gd name="T10" fmla="*/ 0 60000 65536"/>
                <a:gd name="T11" fmla="*/ 0 60000 65536"/>
                <a:gd name="T12" fmla="*/ 0 60000 65536"/>
                <a:gd name="T13" fmla="*/ 0 60000 65536"/>
                <a:gd name="T14" fmla="*/ 0 60000 65536"/>
                <a:gd name="T15" fmla="*/ 0 w 2248"/>
                <a:gd name="T16" fmla="*/ 0 h 1880"/>
                <a:gd name="T17" fmla="*/ 2248 w 2248"/>
                <a:gd name="T18" fmla="*/ 1880 h 1880"/>
              </a:gdLst>
              <a:ahLst/>
              <a:cxnLst>
                <a:cxn ang="T10">
                  <a:pos x="T0" y="T1"/>
                </a:cxn>
                <a:cxn ang="T11">
                  <a:pos x="T2" y="T3"/>
                </a:cxn>
                <a:cxn ang="T12">
                  <a:pos x="T4" y="T5"/>
                </a:cxn>
                <a:cxn ang="T13">
                  <a:pos x="T6" y="T7"/>
                </a:cxn>
                <a:cxn ang="T14">
                  <a:pos x="T8" y="T9"/>
                </a:cxn>
              </a:cxnLst>
              <a:rect l="T15" t="T16" r="T17" b="T18"/>
              <a:pathLst>
                <a:path w="2248" h="1880">
                  <a:moveTo>
                    <a:pt x="0" y="1880"/>
                  </a:moveTo>
                  <a:cubicBezTo>
                    <a:pt x="120" y="1862"/>
                    <a:pt x="241" y="1844"/>
                    <a:pt x="496" y="1616"/>
                  </a:cubicBezTo>
                  <a:cubicBezTo>
                    <a:pt x="751" y="1388"/>
                    <a:pt x="1276" y="763"/>
                    <a:pt x="1528" y="512"/>
                  </a:cubicBezTo>
                  <a:cubicBezTo>
                    <a:pt x="1780" y="261"/>
                    <a:pt x="1888" y="197"/>
                    <a:pt x="2008" y="112"/>
                  </a:cubicBezTo>
                  <a:cubicBezTo>
                    <a:pt x="2128" y="27"/>
                    <a:pt x="2208" y="15"/>
                    <a:pt x="2248" y="0"/>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5" name="Line 97"/>
            <p:cNvSpPr>
              <a:spLocks noChangeShapeType="1"/>
            </p:cNvSpPr>
            <p:nvPr/>
          </p:nvSpPr>
          <p:spPr bwMode="auto">
            <a:xfrm>
              <a:off x="12700" y="3890963"/>
              <a:ext cx="9144000" cy="17462"/>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28"/>
            <p:cNvSpPr>
              <a:spLocks noChangeShapeType="1"/>
            </p:cNvSpPr>
            <p:nvPr/>
          </p:nvSpPr>
          <p:spPr bwMode="auto">
            <a:xfrm>
              <a:off x="0" y="2735263"/>
              <a:ext cx="9144000" cy="17462"/>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Freeform 31"/>
            <p:cNvSpPr>
              <a:spLocks/>
            </p:cNvSpPr>
            <p:nvPr/>
          </p:nvSpPr>
          <p:spPr bwMode="auto">
            <a:xfrm>
              <a:off x="1500188" y="5859463"/>
              <a:ext cx="4098925" cy="47625"/>
            </a:xfrm>
            <a:custGeom>
              <a:avLst/>
              <a:gdLst>
                <a:gd name="T0" fmla="*/ 0 w 4200"/>
                <a:gd name="T1" fmla="*/ 2147483647 h 158"/>
                <a:gd name="T2" fmla="*/ 2147483647 w 4200"/>
                <a:gd name="T3" fmla="*/ 2147483647 h 158"/>
                <a:gd name="T4" fmla="*/ 2147483647 w 4200"/>
                <a:gd name="T5" fmla="*/ 2147483647 h 158"/>
                <a:gd name="T6" fmla="*/ 2147483647 w 4200"/>
                <a:gd name="T7" fmla="*/ 2147483647 h 158"/>
                <a:gd name="T8" fmla="*/ 2147483647 w 4200"/>
                <a:gd name="T9" fmla="*/ 2147483647 h 158"/>
                <a:gd name="T10" fmla="*/ 2147483647 w 4200"/>
                <a:gd name="T11" fmla="*/ 2147483647 h 158"/>
                <a:gd name="T12" fmla="*/ 2147483647 w 4200"/>
                <a:gd name="T13" fmla="*/ 2147483647 h 158"/>
                <a:gd name="T14" fmla="*/ 2147483647 w 4200"/>
                <a:gd name="T15" fmla="*/ 2147483647 h 158"/>
                <a:gd name="T16" fmla="*/ 2147483647 w 4200"/>
                <a:gd name="T17" fmla="*/ 2147483647 h 158"/>
                <a:gd name="T18" fmla="*/ 2147483647 w 4200"/>
                <a:gd name="T19" fmla="*/ 2147483647 h 158"/>
                <a:gd name="T20" fmla="*/ 2147483647 w 4200"/>
                <a:gd name="T21" fmla="*/ 2147483647 h 158"/>
                <a:gd name="T22" fmla="*/ 2147483647 w 4200"/>
                <a:gd name="T23" fmla="*/ 2147483647 h 158"/>
                <a:gd name="T24" fmla="*/ 2147483647 w 4200"/>
                <a:gd name="T25" fmla="*/ 2147483647 h 158"/>
                <a:gd name="T26" fmla="*/ 2147483647 w 4200"/>
                <a:gd name="T27" fmla="*/ 2147483647 h 158"/>
                <a:gd name="T28" fmla="*/ 2147483647 w 4200"/>
                <a:gd name="T29" fmla="*/ 2147483647 h 158"/>
                <a:gd name="T30" fmla="*/ 2147483647 w 4200"/>
                <a:gd name="T31" fmla="*/ 2147483647 h 158"/>
                <a:gd name="T32" fmla="*/ 2147483647 w 4200"/>
                <a:gd name="T33" fmla="*/ 2147483647 h 158"/>
                <a:gd name="T34" fmla="*/ 2147483647 w 4200"/>
                <a:gd name="T35" fmla="*/ 2147483647 h 158"/>
                <a:gd name="T36" fmla="*/ 2147483647 w 4200"/>
                <a:gd name="T37" fmla="*/ 2147483647 h 158"/>
                <a:gd name="T38" fmla="*/ 2147483647 w 4200"/>
                <a:gd name="T39" fmla="*/ 2147483647 h 158"/>
                <a:gd name="T40" fmla="*/ 2147483647 w 4200"/>
                <a:gd name="T41" fmla="*/ 2147483647 h 158"/>
                <a:gd name="T42" fmla="*/ 2147483647 w 4200"/>
                <a:gd name="T43" fmla="*/ 2147483647 h 158"/>
                <a:gd name="T44" fmla="*/ 2147483647 w 4200"/>
                <a:gd name="T45" fmla="*/ 2147483647 h 158"/>
                <a:gd name="T46" fmla="*/ 2147483647 w 4200"/>
                <a:gd name="T47" fmla="*/ 2147483647 h 158"/>
                <a:gd name="T48" fmla="*/ 2147483647 w 4200"/>
                <a:gd name="T49" fmla="*/ 2147483647 h 158"/>
                <a:gd name="T50" fmla="*/ 2147483647 w 4200"/>
                <a:gd name="T51" fmla="*/ 2147483647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00"/>
                <a:gd name="T79" fmla="*/ 0 h 158"/>
                <a:gd name="T80" fmla="*/ 4200 w 4200"/>
                <a:gd name="T81" fmla="*/ 158 h 1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00" h="158">
                  <a:moveTo>
                    <a:pt x="0" y="86"/>
                  </a:moveTo>
                  <a:cubicBezTo>
                    <a:pt x="94" y="75"/>
                    <a:pt x="187" y="57"/>
                    <a:pt x="283" y="49"/>
                  </a:cubicBezTo>
                  <a:cubicBezTo>
                    <a:pt x="340" y="35"/>
                    <a:pt x="407" y="33"/>
                    <a:pt x="466" y="28"/>
                  </a:cubicBezTo>
                  <a:cubicBezTo>
                    <a:pt x="535" y="30"/>
                    <a:pt x="616" y="27"/>
                    <a:pt x="686" y="44"/>
                  </a:cubicBezTo>
                  <a:cubicBezTo>
                    <a:pt x="732" y="55"/>
                    <a:pt x="776" y="75"/>
                    <a:pt x="822" y="86"/>
                  </a:cubicBezTo>
                  <a:cubicBezTo>
                    <a:pt x="847" y="98"/>
                    <a:pt x="852" y="107"/>
                    <a:pt x="880" y="112"/>
                  </a:cubicBezTo>
                  <a:cubicBezTo>
                    <a:pt x="902" y="123"/>
                    <a:pt x="919" y="128"/>
                    <a:pt x="943" y="133"/>
                  </a:cubicBezTo>
                  <a:cubicBezTo>
                    <a:pt x="1036" y="131"/>
                    <a:pt x="1111" y="141"/>
                    <a:pt x="1194" y="122"/>
                  </a:cubicBezTo>
                  <a:cubicBezTo>
                    <a:pt x="1223" y="115"/>
                    <a:pt x="1246" y="92"/>
                    <a:pt x="1273" y="80"/>
                  </a:cubicBezTo>
                  <a:cubicBezTo>
                    <a:pt x="1309" y="64"/>
                    <a:pt x="1350" y="63"/>
                    <a:pt x="1388" y="60"/>
                  </a:cubicBezTo>
                  <a:cubicBezTo>
                    <a:pt x="1416" y="50"/>
                    <a:pt x="1431" y="34"/>
                    <a:pt x="1461" y="28"/>
                  </a:cubicBezTo>
                  <a:cubicBezTo>
                    <a:pt x="1577" y="31"/>
                    <a:pt x="1663" y="44"/>
                    <a:pt x="1775" y="49"/>
                  </a:cubicBezTo>
                  <a:cubicBezTo>
                    <a:pt x="1793" y="53"/>
                    <a:pt x="1810" y="59"/>
                    <a:pt x="1828" y="65"/>
                  </a:cubicBezTo>
                  <a:cubicBezTo>
                    <a:pt x="1843" y="80"/>
                    <a:pt x="1854" y="89"/>
                    <a:pt x="1875" y="96"/>
                  </a:cubicBezTo>
                  <a:cubicBezTo>
                    <a:pt x="1902" y="114"/>
                    <a:pt x="1932" y="113"/>
                    <a:pt x="1964" y="117"/>
                  </a:cubicBezTo>
                  <a:cubicBezTo>
                    <a:pt x="2095" y="158"/>
                    <a:pt x="2257" y="94"/>
                    <a:pt x="2393" y="86"/>
                  </a:cubicBezTo>
                  <a:cubicBezTo>
                    <a:pt x="2460" y="66"/>
                    <a:pt x="2515" y="54"/>
                    <a:pt x="2587" y="49"/>
                  </a:cubicBezTo>
                  <a:cubicBezTo>
                    <a:pt x="2653" y="51"/>
                    <a:pt x="2720" y="51"/>
                    <a:pt x="2786" y="54"/>
                  </a:cubicBezTo>
                  <a:cubicBezTo>
                    <a:pt x="2808" y="55"/>
                    <a:pt x="2849" y="75"/>
                    <a:pt x="2849" y="75"/>
                  </a:cubicBezTo>
                  <a:cubicBezTo>
                    <a:pt x="2865" y="93"/>
                    <a:pt x="2886" y="109"/>
                    <a:pt x="2906" y="122"/>
                  </a:cubicBezTo>
                  <a:cubicBezTo>
                    <a:pt x="2995" y="120"/>
                    <a:pt x="3084" y="120"/>
                    <a:pt x="3173" y="117"/>
                  </a:cubicBezTo>
                  <a:cubicBezTo>
                    <a:pt x="3221" y="115"/>
                    <a:pt x="3235" y="56"/>
                    <a:pt x="3273" y="44"/>
                  </a:cubicBezTo>
                  <a:cubicBezTo>
                    <a:pt x="3301" y="0"/>
                    <a:pt x="3390" y="19"/>
                    <a:pt x="3425" y="18"/>
                  </a:cubicBezTo>
                  <a:cubicBezTo>
                    <a:pt x="3839" y="23"/>
                    <a:pt x="3758" y="12"/>
                    <a:pt x="3985" y="49"/>
                  </a:cubicBezTo>
                  <a:cubicBezTo>
                    <a:pt x="4004" y="62"/>
                    <a:pt x="4022" y="63"/>
                    <a:pt x="4043" y="70"/>
                  </a:cubicBezTo>
                  <a:cubicBezTo>
                    <a:pt x="4086" y="99"/>
                    <a:pt x="4149" y="96"/>
                    <a:pt x="4200" y="96"/>
                  </a:cubicBezTo>
                </a:path>
              </a:pathLst>
            </a:custGeom>
            <a:noFill/>
            <a:ln w="28575"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Text Box 29"/>
            <p:cNvSpPr txBox="1">
              <a:spLocks noChangeArrowheads="1"/>
            </p:cNvSpPr>
            <p:nvPr/>
          </p:nvSpPr>
          <p:spPr bwMode="auto">
            <a:xfrm>
              <a:off x="0" y="3367088"/>
              <a:ext cx="1303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000" b="1">
                  <a:solidFill>
                    <a:srgbClr val="FFFF00"/>
                  </a:solidFill>
                </a:rPr>
                <a:t>Subtidal</a:t>
              </a:r>
            </a:p>
          </p:txBody>
        </p:sp>
        <p:grpSp>
          <p:nvGrpSpPr>
            <p:cNvPr id="8209" name="Group 106"/>
            <p:cNvGrpSpPr>
              <a:grpSpLocks/>
            </p:cNvGrpSpPr>
            <p:nvPr/>
          </p:nvGrpSpPr>
          <p:grpSpPr bwMode="auto">
            <a:xfrm>
              <a:off x="0" y="1909763"/>
              <a:ext cx="8756650" cy="1231900"/>
              <a:chOff x="0" y="1203"/>
              <a:chExt cx="5516" cy="776"/>
            </a:xfrm>
          </p:grpSpPr>
          <p:pic>
            <p:nvPicPr>
              <p:cNvPr id="8268" name="Picture 35" descr="Macoma sp 82-3 200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31" y="1462"/>
                <a:ext cx="438" cy="3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269" name="Group 102"/>
              <p:cNvGrpSpPr>
                <a:grpSpLocks/>
              </p:cNvGrpSpPr>
              <p:nvPr/>
            </p:nvGrpSpPr>
            <p:grpSpPr bwMode="auto">
              <a:xfrm>
                <a:off x="0" y="1203"/>
                <a:ext cx="5516" cy="776"/>
                <a:chOff x="0" y="1203"/>
                <a:chExt cx="5516" cy="776"/>
              </a:xfrm>
            </p:grpSpPr>
            <p:pic>
              <p:nvPicPr>
                <p:cNvPr id="8270" name="Picture 24" descr="DSCN086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44" y="1384"/>
                  <a:ext cx="764" cy="3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71" name="Picture 25" descr="SeaOtterFac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93" y="1606"/>
                  <a:ext cx="444"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2" name="Text Box 26"/>
                <p:cNvSpPr txBox="1">
                  <a:spLocks noChangeArrowheads="1"/>
                </p:cNvSpPr>
                <p:nvPr/>
              </p:nvSpPr>
              <p:spPr bwMode="auto">
                <a:xfrm>
                  <a:off x="0" y="1397"/>
                  <a:ext cx="8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000" b="1">
                      <a:solidFill>
                        <a:srgbClr val="FFFF00"/>
                      </a:solidFill>
                    </a:rPr>
                    <a:t>Intertidal</a:t>
                  </a:r>
                </a:p>
              </p:txBody>
            </p:sp>
            <p:sp>
              <p:nvSpPr>
                <p:cNvPr id="8273" name="Text Box 36"/>
                <p:cNvSpPr txBox="1">
                  <a:spLocks noChangeArrowheads="1"/>
                </p:cNvSpPr>
                <p:nvPr/>
              </p:nvSpPr>
              <p:spPr bwMode="auto">
                <a:xfrm>
                  <a:off x="4299" y="1691"/>
                  <a:ext cx="47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700" i="1">
                      <a:solidFill>
                        <a:srgbClr val="FFFFCC"/>
                      </a:solidFill>
                      <a:latin typeface="Arial" panose="020B0604020202020204" pitchFamily="34" charset="0"/>
                    </a:rPr>
                    <a:t>Macoma </a:t>
                  </a:r>
                  <a:r>
                    <a:rPr lang="en-US" altLang="en-US" sz="700">
                      <a:solidFill>
                        <a:srgbClr val="FFFFCC"/>
                      </a:solidFill>
                      <a:latin typeface="Arial" panose="020B0604020202020204" pitchFamily="34" charset="0"/>
                    </a:rPr>
                    <a:t>sp.</a:t>
                  </a:r>
                </a:p>
              </p:txBody>
            </p:sp>
            <p:pic>
              <p:nvPicPr>
                <p:cNvPr id="8274" name="Picture 34" descr="Common-Murre_C442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53" y="1203"/>
                  <a:ext cx="363" cy="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75" name="Line 64"/>
                <p:cNvSpPr>
                  <a:spLocks noChangeShapeType="1"/>
                </p:cNvSpPr>
                <p:nvPr/>
              </p:nvSpPr>
              <p:spPr bwMode="auto">
                <a:xfrm flipV="1">
                  <a:off x="3236" y="1629"/>
                  <a:ext cx="1026" cy="267"/>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76" name="Line 65"/>
                <p:cNvSpPr>
                  <a:spLocks noChangeShapeType="1"/>
                </p:cNvSpPr>
                <p:nvPr/>
              </p:nvSpPr>
              <p:spPr bwMode="auto">
                <a:xfrm flipH="1">
                  <a:off x="4807" y="1388"/>
                  <a:ext cx="319" cy="104"/>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77" name="Line 66"/>
                <p:cNvSpPr>
                  <a:spLocks noChangeShapeType="1"/>
                </p:cNvSpPr>
                <p:nvPr/>
              </p:nvSpPr>
              <p:spPr bwMode="auto">
                <a:xfrm flipH="1" flipV="1">
                  <a:off x="1597" y="1509"/>
                  <a:ext cx="1115" cy="35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78" name="Line 67"/>
                <p:cNvSpPr>
                  <a:spLocks noChangeShapeType="1"/>
                </p:cNvSpPr>
                <p:nvPr/>
              </p:nvSpPr>
              <p:spPr bwMode="auto">
                <a:xfrm flipH="1" flipV="1">
                  <a:off x="1262" y="1676"/>
                  <a:ext cx="136" cy="163"/>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8210" name="Group 113"/>
            <p:cNvGrpSpPr>
              <a:grpSpLocks/>
            </p:cNvGrpSpPr>
            <p:nvPr/>
          </p:nvGrpSpPr>
          <p:grpSpPr bwMode="auto">
            <a:xfrm>
              <a:off x="3257550" y="2659063"/>
              <a:ext cx="3084513" cy="1144587"/>
              <a:chOff x="2052" y="1675"/>
              <a:chExt cx="1943" cy="721"/>
            </a:xfrm>
          </p:grpSpPr>
          <p:sp>
            <p:nvSpPr>
              <p:cNvPr id="8260" name="Oval 60"/>
              <p:cNvSpPr>
                <a:spLocks noChangeArrowheads="1"/>
              </p:cNvSpPr>
              <p:nvPr/>
            </p:nvSpPr>
            <p:spPr bwMode="auto">
              <a:xfrm>
                <a:off x="2052" y="1778"/>
                <a:ext cx="1943" cy="6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p>
            </p:txBody>
          </p:sp>
          <p:grpSp>
            <p:nvGrpSpPr>
              <p:cNvPr id="8261" name="Group 103"/>
              <p:cNvGrpSpPr>
                <a:grpSpLocks/>
              </p:cNvGrpSpPr>
              <p:nvPr/>
            </p:nvGrpSpPr>
            <p:grpSpPr bwMode="auto">
              <a:xfrm>
                <a:off x="2098" y="1675"/>
                <a:ext cx="1835" cy="685"/>
                <a:chOff x="2098" y="1675"/>
                <a:chExt cx="1835" cy="685"/>
              </a:xfrm>
            </p:grpSpPr>
            <p:pic>
              <p:nvPicPr>
                <p:cNvPr id="8262" name="Picture 20"/>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716" y="1675"/>
                  <a:ext cx="5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3" name="Picture 2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12" y="1933"/>
                  <a:ext cx="32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4" name="Picture 33" descr="2007-02-zooplankton"/>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098" y="1979"/>
                  <a:ext cx="276" cy="27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265" name="Line 69"/>
                <p:cNvSpPr>
                  <a:spLocks noChangeShapeType="1"/>
                </p:cNvSpPr>
                <p:nvPr/>
              </p:nvSpPr>
              <p:spPr bwMode="auto">
                <a:xfrm flipH="1">
                  <a:off x="2372" y="1992"/>
                  <a:ext cx="346" cy="1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66" name="Line 70"/>
                <p:cNvSpPr>
                  <a:spLocks noChangeShapeType="1"/>
                </p:cNvSpPr>
                <p:nvPr/>
              </p:nvSpPr>
              <p:spPr bwMode="auto">
                <a:xfrm>
                  <a:off x="3236" y="2003"/>
                  <a:ext cx="377" cy="6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67" name="Text Box 84"/>
                <p:cNvSpPr txBox="1">
                  <a:spLocks noChangeArrowheads="1"/>
                </p:cNvSpPr>
                <p:nvPr/>
              </p:nvSpPr>
              <p:spPr bwMode="auto">
                <a:xfrm>
                  <a:off x="2695" y="2034"/>
                  <a:ext cx="77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1400" b="1">
                      <a:solidFill>
                        <a:srgbClr val="00FF00"/>
                      </a:solidFill>
                    </a:rPr>
                    <a:t>Phyto- and Zooplankton</a:t>
                  </a:r>
                </a:p>
              </p:txBody>
            </p:sp>
          </p:grpSp>
        </p:grpSp>
        <p:grpSp>
          <p:nvGrpSpPr>
            <p:cNvPr id="8211" name="Group 110"/>
            <p:cNvGrpSpPr>
              <a:grpSpLocks/>
            </p:cNvGrpSpPr>
            <p:nvPr/>
          </p:nvGrpSpPr>
          <p:grpSpPr bwMode="auto">
            <a:xfrm>
              <a:off x="1639888" y="3184525"/>
              <a:ext cx="6710363" cy="1568450"/>
              <a:chOff x="1033" y="2006"/>
              <a:chExt cx="4227" cy="988"/>
            </a:xfrm>
          </p:grpSpPr>
          <p:grpSp>
            <p:nvGrpSpPr>
              <p:cNvPr id="8254" name="Group 104"/>
              <p:cNvGrpSpPr>
                <a:grpSpLocks/>
              </p:cNvGrpSpPr>
              <p:nvPr/>
            </p:nvGrpSpPr>
            <p:grpSpPr bwMode="auto">
              <a:xfrm>
                <a:off x="1033" y="2208"/>
                <a:ext cx="4144" cy="786"/>
                <a:chOff x="1033" y="2208"/>
                <a:chExt cx="4144" cy="786"/>
              </a:xfrm>
            </p:grpSpPr>
            <p:sp>
              <p:nvSpPr>
                <p:cNvPr id="8256" name="Line 68"/>
                <p:cNvSpPr>
                  <a:spLocks noChangeShapeType="1"/>
                </p:cNvSpPr>
                <p:nvPr/>
              </p:nvSpPr>
              <p:spPr bwMode="auto">
                <a:xfrm flipH="1">
                  <a:off x="1804" y="2336"/>
                  <a:ext cx="589" cy="7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57" name="Picture 73" descr="king_salmon"/>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033" y="2208"/>
                  <a:ext cx="762"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8" name="Picture 74" descr="rockfish_cropped"/>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385" y="2214"/>
                  <a:ext cx="7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9" name="Line 75"/>
                <p:cNvSpPr>
                  <a:spLocks noChangeShapeType="1"/>
                </p:cNvSpPr>
                <p:nvPr/>
              </p:nvSpPr>
              <p:spPr bwMode="auto">
                <a:xfrm>
                  <a:off x="3791" y="2294"/>
                  <a:ext cx="578" cy="109"/>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255" name="Text Box 86"/>
              <p:cNvSpPr txBox="1">
                <a:spLocks noChangeArrowheads="1"/>
              </p:cNvSpPr>
              <p:nvPr/>
            </p:nvSpPr>
            <p:spPr bwMode="auto">
              <a:xfrm>
                <a:off x="4369" y="2006"/>
                <a:ext cx="8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1600"/>
                  <a:t>Pelagic fishes</a:t>
                </a:r>
              </a:p>
            </p:txBody>
          </p:sp>
        </p:grpSp>
        <p:grpSp>
          <p:nvGrpSpPr>
            <p:cNvPr id="8212" name="Group 109"/>
            <p:cNvGrpSpPr>
              <a:grpSpLocks/>
            </p:cNvGrpSpPr>
            <p:nvPr/>
          </p:nvGrpSpPr>
          <p:grpSpPr bwMode="auto">
            <a:xfrm>
              <a:off x="144463" y="4600575"/>
              <a:ext cx="8999537" cy="1065213"/>
              <a:chOff x="91" y="2898"/>
              <a:chExt cx="5669" cy="671"/>
            </a:xfrm>
          </p:grpSpPr>
          <p:sp>
            <p:nvSpPr>
              <p:cNvPr id="8249" name="Line 62"/>
              <p:cNvSpPr>
                <a:spLocks noChangeShapeType="1"/>
              </p:cNvSpPr>
              <p:nvPr/>
            </p:nvSpPr>
            <p:spPr bwMode="auto">
              <a:xfrm flipH="1" flipV="1">
                <a:off x="890" y="3398"/>
                <a:ext cx="246"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50" name="Line 63"/>
              <p:cNvSpPr>
                <a:spLocks noChangeShapeType="1"/>
              </p:cNvSpPr>
              <p:nvPr/>
            </p:nvSpPr>
            <p:spPr bwMode="auto">
              <a:xfrm flipV="1">
                <a:off x="4524" y="3241"/>
                <a:ext cx="560" cy="1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51" name="Picture 71" descr="halibu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1" y="3095"/>
                <a:ext cx="79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2" name="Picture 72" descr="c-o sole"/>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094" y="3064"/>
                <a:ext cx="666"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3" name="Text Box 87"/>
              <p:cNvSpPr txBox="1">
                <a:spLocks noChangeArrowheads="1"/>
              </p:cNvSpPr>
              <p:nvPr/>
            </p:nvSpPr>
            <p:spPr bwMode="auto">
              <a:xfrm>
                <a:off x="4432" y="2898"/>
                <a:ext cx="8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1600"/>
                  <a:t>Benthic fishes</a:t>
                </a:r>
              </a:p>
            </p:txBody>
          </p:sp>
        </p:grpSp>
        <p:grpSp>
          <p:nvGrpSpPr>
            <p:cNvPr id="8213" name="Group 112"/>
            <p:cNvGrpSpPr>
              <a:grpSpLocks/>
            </p:cNvGrpSpPr>
            <p:nvPr/>
          </p:nvGrpSpPr>
          <p:grpSpPr bwMode="auto">
            <a:xfrm>
              <a:off x="0" y="3765551"/>
              <a:ext cx="9144000" cy="3092450"/>
              <a:chOff x="0" y="2372"/>
              <a:chExt cx="5760" cy="1948"/>
            </a:xfrm>
          </p:grpSpPr>
          <p:grpSp>
            <p:nvGrpSpPr>
              <p:cNvPr id="8223" name="Group 111"/>
              <p:cNvGrpSpPr>
                <a:grpSpLocks/>
              </p:cNvGrpSpPr>
              <p:nvPr/>
            </p:nvGrpSpPr>
            <p:grpSpPr bwMode="auto">
              <a:xfrm>
                <a:off x="2332" y="3353"/>
                <a:ext cx="606" cy="502"/>
                <a:chOff x="2332" y="3353"/>
                <a:chExt cx="606" cy="502"/>
              </a:xfrm>
            </p:grpSpPr>
            <p:pic>
              <p:nvPicPr>
                <p:cNvPr id="8247" name="Picture 41" descr="Eudorellopsis biplicata 34-1 200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371" y="3363"/>
                  <a:ext cx="518"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8" name="Text Box 42"/>
                <p:cNvSpPr txBox="1">
                  <a:spLocks noChangeArrowheads="1"/>
                </p:cNvSpPr>
                <p:nvPr/>
              </p:nvSpPr>
              <p:spPr bwMode="auto">
                <a:xfrm>
                  <a:off x="2332" y="3353"/>
                  <a:ext cx="60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600" i="1">
                      <a:solidFill>
                        <a:srgbClr val="FFFFCC"/>
                      </a:solidFill>
                      <a:latin typeface="Arial" panose="020B0604020202020204" pitchFamily="34" charset="0"/>
                    </a:rPr>
                    <a:t>Eudorellopsis biplicata</a:t>
                  </a:r>
                </a:p>
              </p:txBody>
            </p:sp>
          </p:grpSp>
          <p:sp>
            <p:nvSpPr>
              <p:cNvPr id="8224" name="Line 58"/>
              <p:cNvSpPr>
                <a:spLocks noChangeShapeType="1"/>
              </p:cNvSpPr>
              <p:nvPr/>
            </p:nvSpPr>
            <p:spPr bwMode="auto">
              <a:xfrm>
                <a:off x="3437" y="2372"/>
                <a:ext cx="404" cy="9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25" name="Picture 2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550" y="3543"/>
                <a:ext cx="47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27" descr="marine bacteria"/>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2700" y="2662"/>
                <a:ext cx="39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7" name="Text Box 32"/>
              <p:cNvSpPr txBox="1">
                <a:spLocks noChangeArrowheads="1"/>
              </p:cNvSpPr>
              <p:nvPr/>
            </p:nvSpPr>
            <p:spPr bwMode="auto">
              <a:xfrm>
                <a:off x="0" y="3966"/>
                <a:ext cx="8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000" b="1">
                    <a:solidFill>
                      <a:srgbClr val="CC9900"/>
                    </a:solidFill>
                  </a:rPr>
                  <a:t>Benthos</a:t>
                </a:r>
              </a:p>
            </p:txBody>
          </p:sp>
          <p:grpSp>
            <p:nvGrpSpPr>
              <p:cNvPr id="8228" name="Group 94"/>
              <p:cNvGrpSpPr>
                <a:grpSpLocks/>
              </p:cNvGrpSpPr>
              <p:nvPr/>
            </p:nvGrpSpPr>
            <p:grpSpPr bwMode="auto">
              <a:xfrm>
                <a:off x="3127" y="3453"/>
                <a:ext cx="582" cy="444"/>
                <a:chOff x="3127" y="3437"/>
                <a:chExt cx="582" cy="444"/>
              </a:xfrm>
            </p:grpSpPr>
            <p:pic>
              <p:nvPicPr>
                <p:cNvPr id="8245" name="Picture 38" descr="Adontorhina cyclia 33-1 200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172" y="3471"/>
                  <a:ext cx="517"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6" name="Text Box 40"/>
                <p:cNvSpPr txBox="1">
                  <a:spLocks noChangeArrowheads="1"/>
                </p:cNvSpPr>
                <p:nvPr/>
              </p:nvSpPr>
              <p:spPr bwMode="auto">
                <a:xfrm>
                  <a:off x="3127" y="3437"/>
                  <a:ext cx="5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700" i="1">
                      <a:solidFill>
                        <a:schemeClr val="bg2"/>
                      </a:solidFill>
                      <a:latin typeface="Arial" panose="020B0604020202020204" pitchFamily="34" charset="0"/>
                    </a:rPr>
                    <a:t>Adontorhina cyclia</a:t>
                  </a:r>
                </a:p>
              </p:txBody>
            </p:sp>
          </p:grpSp>
          <p:grpSp>
            <p:nvGrpSpPr>
              <p:cNvPr id="8229" name="Group 99"/>
              <p:cNvGrpSpPr>
                <a:grpSpLocks/>
              </p:cNvGrpSpPr>
              <p:nvPr/>
            </p:nvGrpSpPr>
            <p:grpSpPr bwMode="auto">
              <a:xfrm>
                <a:off x="4292" y="3405"/>
                <a:ext cx="559" cy="422"/>
                <a:chOff x="4564" y="3445"/>
                <a:chExt cx="559" cy="422"/>
              </a:xfrm>
            </p:grpSpPr>
            <p:pic>
              <p:nvPicPr>
                <p:cNvPr id="8243" name="Picture 43" descr="Nephtys sp 8-1 2002"/>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64" y="3458"/>
                  <a:ext cx="46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4" name="Text Box 44"/>
                <p:cNvSpPr txBox="1">
                  <a:spLocks noChangeArrowheads="1"/>
                </p:cNvSpPr>
                <p:nvPr/>
              </p:nvSpPr>
              <p:spPr bwMode="auto">
                <a:xfrm>
                  <a:off x="4619" y="3445"/>
                  <a:ext cx="5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800" i="1">
                      <a:solidFill>
                        <a:srgbClr val="FFFFCC"/>
                      </a:solidFill>
                      <a:latin typeface="Arial" panose="020B0604020202020204" pitchFamily="34" charset="0"/>
                    </a:rPr>
                    <a:t>Nephtys </a:t>
                  </a:r>
                  <a:r>
                    <a:rPr lang="en-US" altLang="en-US" sz="800">
                      <a:solidFill>
                        <a:srgbClr val="FFFFCC"/>
                      </a:solidFill>
                      <a:latin typeface="Arial" panose="020B0604020202020204" pitchFamily="34" charset="0"/>
                    </a:rPr>
                    <a:t>sp.</a:t>
                  </a:r>
                </a:p>
              </p:txBody>
            </p:sp>
          </p:grpSp>
          <p:grpSp>
            <p:nvGrpSpPr>
              <p:cNvPr id="8230" name="Group 100"/>
              <p:cNvGrpSpPr>
                <a:grpSpLocks/>
              </p:cNvGrpSpPr>
              <p:nvPr/>
            </p:nvGrpSpPr>
            <p:grpSpPr bwMode="auto">
              <a:xfrm>
                <a:off x="3754" y="3743"/>
                <a:ext cx="551" cy="463"/>
                <a:chOff x="3946" y="3751"/>
                <a:chExt cx="551" cy="463"/>
              </a:xfrm>
            </p:grpSpPr>
            <p:pic>
              <p:nvPicPr>
                <p:cNvPr id="8241" name="Picture 45" descr="Polydora sp 39-1 2002"/>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991" y="3751"/>
                  <a:ext cx="39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2" name="Text Box 46"/>
                <p:cNvSpPr txBox="1">
                  <a:spLocks noChangeArrowheads="1"/>
                </p:cNvSpPr>
                <p:nvPr/>
              </p:nvSpPr>
              <p:spPr bwMode="auto">
                <a:xfrm>
                  <a:off x="3946" y="4079"/>
                  <a:ext cx="55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800" i="1">
                      <a:solidFill>
                        <a:schemeClr val="bg2"/>
                      </a:solidFill>
                      <a:latin typeface="Arial" panose="020B0604020202020204" pitchFamily="34" charset="0"/>
                    </a:rPr>
                    <a:t>Polydora</a:t>
                  </a:r>
                  <a:r>
                    <a:rPr lang="en-US" altLang="en-US" sz="800">
                      <a:solidFill>
                        <a:schemeClr val="bg2"/>
                      </a:solidFill>
                      <a:latin typeface="Arial" panose="020B0604020202020204" pitchFamily="34" charset="0"/>
                    </a:rPr>
                    <a:t> sp.</a:t>
                  </a:r>
                  <a:endParaRPr lang="en-US" altLang="en-US" sz="800" i="1">
                    <a:solidFill>
                      <a:schemeClr val="bg2"/>
                    </a:solidFill>
                    <a:latin typeface="Arial" panose="020B0604020202020204" pitchFamily="34" charset="0"/>
                  </a:endParaRPr>
                </a:p>
              </p:txBody>
            </p:sp>
          </p:grpSp>
          <p:grpSp>
            <p:nvGrpSpPr>
              <p:cNvPr id="8231" name="Group 98"/>
              <p:cNvGrpSpPr>
                <a:grpSpLocks/>
              </p:cNvGrpSpPr>
              <p:nvPr/>
            </p:nvGrpSpPr>
            <p:grpSpPr bwMode="auto">
              <a:xfrm>
                <a:off x="4712" y="3704"/>
                <a:ext cx="593" cy="376"/>
                <a:chOff x="5160" y="3712"/>
                <a:chExt cx="593" cy="376"/>
              </a:xfrm>
            </p:grpSpPr>
            <p:pic>
              <p:nvPicPr>
                <p:cNvPr id="8239" name="Picture 47" descr="Sternaspis scutata 31-1 200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209" y="3712"/>
                  <a:ext cx="47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0" name="Text Box 48"/>
                <p:cNvSpPr txBox="1">
                  <a:spLocks noChangeArrowheads="1"/>
                </p:cNvSpPr>
                <p:nvPr/>
              </p:nvSpPr>
              <p:spPr bwMode="auto">
                <a:xfrm>
                  <a:off x="5160" y="3963"/>
                  <a:ext cx="59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700" i="1">
                      <a:solidFill>
                        <a:schemeClr val="bg2"/>
                      </a:solidFill>
                      <a:latin typeface="Arial" panose="020B0604020202020204" pitchFamily="34" charset="0"/>
                    </a:rPr>
                    <a:t>Sternaspis fossor</a:t>
                  </a:r>
                </a:p>
              </p:txBody>
            </p:sp>
          </p:grpSp>
          <p:sp>
            <p:nvSpPr>
              <p:cNvPr id="8232" name="Line 55"/>
              <p:cNvSpPr>
                <a:spLocks noChangeShapeType="1"/>
              </p:cNvSpPr>
              <p:nvPr/>
            </p:nvSpPr>
            <p:spPr bwMode="auto">
              <a:xfrm>
                <a:off x="2875" y="2397"/>
                <a:ext cx="13" cy="2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33" name="Line 57"/>
              <p:cNvSpPr>
                <a:spLocks noChangeShapeType="1"/>
              </p:cNvSpPr>
              <p:nvPr/>
            </p:nvSpPr>
            <p:spPr bwMode="auto">
              <a:xfrm>
                <a:off x="2887" y="3000"/>
                <a:ext cx="16" cy="5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34" name="Oval 61"/>
              <p:cNvSpPr>
                <a:spLocks noChangeArrowheads="1"/>
              </p:cNvSpPr>
              <p:nvPr/>
            </p:nvSpPr>
            <p:spPr bwMode="auto">
              <a:xfrm>
                <a:off x="529" y="3320"/>
                <a:ext cx="5231" cy="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p>
            </p:txBody>
          </p:sp>
          <p:sp>
            <p:nvSpPr>
              <p:cNvPr id="8235" name="Text Box 85"/>
              <p:cNvSpPr txBox="1">
                <a:spLocks noChangeArrowheads="1"/>
              </p:cNvSpPr>
              <p:nvPr/>
            </p:nvSpPr>
            <p:spPr bwMode="auto">
              <a:xfrm>
                <a:off x="2270" y="2712"/>
                <a:ext cx="4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1400"/>
                  <a:t>Bacteria</a:t>
                </a:r>
              </a:p>
            </p:txBody>
          </p:sp>
          <p:grpSp>
            <p:nvGrpSpPr>
              <p:cNvPr id="8236" name="Group 90"/>
              <p:cNvGrpSpPr>
                <a:grpSpLocks/>
              </p:cNvGrpSpPr>
              <p:nvPr/>
            </p:nvGrpSpPr>
            <p:grpSpPr bwMode="auto">
              <a:xfrm>
                <a:off x="819" y="3525"/>
                <a:ext cx="593" cy="374"/>
                <a:chOff x="641" y="3637"/>
                <a:chExt cx="593" cy="374"/>
              </a:xfrm>
            </p:grpSpPr>
            <p:pic>
              <p:nvPicPr>
                <p:cNvPr id="8237" name="Picture 88" descr="Galathowenia oculata D69-1 2001"/>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85" y="3637"/>
                  <a:ext cx="51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8" name="Text Box 89"/>
                <p:cNvSpPr txBox="1">
                  <a:spLocks noChangeArrowheads="1"/>
                </p:cNvSpPr>
                <p:nvPr/>
              </p:nvSpPr>
              <p:spPr bwMode="auto">
                <a:xfrm>
                  <a:off x="641" y="3895"/>
                  <a:ext cx="5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600" i="1">
                      <a:solidFill>
                        <a:schemeClr val="bg2"/>
                      </a:solidFill>
                      <a:latin typeface="Arial" panose="020B0604020202020204" pitchFamily="34" charset="0"/>
                    </a:rPr>
                    <a:t>Galathowenia oculata</a:t>
                  </a:r>
                </a:p>
              </p:txBody>
            </p:sp>
          </p:grpSp>
        </p:grpSp>
        <p:sp>
          <p:nvSpPr>
            <p:cNvPr id="8214" name="Freeform 93"/>
            <p:cNvSpPr>
              <a:spLocks/>
            </p:cNvSpPr>
            <p:nvPr/>
          </p:nvSpPr>
          <p:spPr bwMode="auto">
            <a:xfrm>
              <a:off x="38100" y="3908425"/>
              <a:ext cx="1522413" cy="1990725"/>
            </a:xfrm>
            <a:custGeom>
              <a:avLst/>
              <a:gdLst>
                <a:gd name="T0" fmla="*/ 0 w 1145"/>
                <a:gd name="T1" fmla="*/ 2147483647 h 1254"/>
                <a:gd name="T2" fmla="*/ 2147483647 w 1145"/>
                <a:gd name="T3" fmla="*/ 2147483647 h 1254"/>
                <a:gd name="T4" fmla="*/ 2147483647 w 1145"/>
                <a:gd name="T5" fmla="*/ 2147483647 h 1254"/>
                <a:gd name="T6" fmla="*/ 2147483647 w 1145"/>
                <a:gd name="T7" fmla="*/ 2147483647 h 1254"/>
                <a:gd name="T8" fmla="*/ 2147483647 w 1145"/>
                <a:gd name="T9" fmla="*/ 2147483647 h 1254"/>
                <a:gd name="T10" fmla="*/ 2147483647 w 1145"/>
                <a:gd name="T11" fmla="*/ 2147483647 h 1254"/>
                <a:gd name="T12" fmla="*/ 2147483647 w 1145"/>
                <a:gd name="T13" fmla="*/ 2147483647 h 1254"/>
                <a:gd name="T14" fmla="*/ 2147483647 w 1145"/>
                <a:gd name="T15" fmla="*/ 2147483647 h 1254"/>
                <a:gd name="T16" fmla="*/ 2147483647 w 1145"/>
                <a:gd name="T17" fmla="*/ 2147483647 h 1254"/>
                <a:gd name="T18" fmla="*/ 2147483647 w 1145"/>
                <a:gd name="T19" fmla="*/ 2147483647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5"/>
                <a:gd name="T31" fmla="*/ 0 h 1254"/>
                <a:gd name="T32" fmla="*/ 1145 w 1145"/>
                <a:gd name="T33" fmla="*/ 1254 h 1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5" h="1254">
                  <a:moveTo>
                    <a:pt x="0" y="132"/>
                  </a:moveTo>
                  <a:cubicBezTo>
                    <a:pt x="36" y="82"/>
                    <a:pt x="72" y="32"/>
                    <a:pt x="126" y="18"/>
                  </a:cubicBezTo>
                  <a:cubicBezTo>
                    <a:pt x="180" y="4"/>
                    <a:pt x="265" y="0"/>
                    <a:pt x="324" y="48"/>
                  </a:cubicBezTo>
                  <a:cubicBezTo>
                    <a:pt x="383" y="96"/>
                    <a:pt x="421" y="193"/>
                    <a:pt x="480" y="306"/>
                  </a:cubicBezTo>
                  <a:cubicBezTo>
                    <a:pt x="539" y="419"/>
                    <a:pt x="614" y="583"/>
                    <a:pt x="678" y="726"/>
                  </a:cubicBezTo>
                  <a:cubicBezTo>
                    <a:pt x="742" y="869"/>
                    <a:pt x="825" y="1080"/>
                    <a:pt x="864" y="1164"/>
                  </a:cubicBezTo>
                  <a:cubicBezTo>
                    <a:pt x="903" y="1248"/>
                    <a:pt x="897" y="1217"/>
                    <a:pt x="912" y="1230"/>
                  </a:cubicBezTo>
                  <a:cubicBezTo>
                    <a:pt x="927" y="1243"/>
                    <a:pt x="936" y="1240"/>
                    <a:pt x="954" y="1242"/>
                  </a:cubicBezTo>
                  <a:cubicBezTo>
                    <a:pt x="972" y="1244"/>
                    <a:pt x="998" y="1240"/>
                    <a:pt x="1020" y="1242"/>
                  </a:cubicBezTo>
                  <a:cubicBezTo>
                    <a:pt x="1042" y="1244"/>
                    <a:pt x="1145" y="1237"/>
                    <a:pt x="1086" y="1254"/>
                  </a:cubicBezTo>
                </a:path>
              </a:pathLst>
            </a:custGeom>
            <a:noFill/>
            <a:ln w="285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5" name="Text Box 96"/>
            <p:cNvSpPr txBox="1">
              <a:spLocks noChangeArrowheads="1"/>
            </p:cNvSpPr>
            <p:nvPr/>
          </p:nvSpPr>
          <p:spPr bwMode="auto">
            <a:xfrm>
              <a:off x="542925" y="3962400"/>
              <a:ext cx="51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000" b="1">
                  <a:solidFill>
                    <a:srgbClr val="FFFF00"/>
                  </a:solidFill>
                </a:rPr>
                <a:t>Sill</a:t>
              </a:r>
            </a:p>
          </p:txBody>
        </p:sp>
        <p:grpSp>
          <p:nvGrpSpPr>
            <p:cNvPr id="8216" name="Group 116"/>
            <p:cNvGrpSpPr>
              <a:grpSpLocks/>
            </p:cNvGrpSpPr>
            <p:nvPr/>
          </p:nvGrpSpPr>
          <p:grpSpPr bwMode="auto">
            <a:xfrm>
              <a:off x="0" y="3098800"/>
              <a:ext cx="1092200" cy="914400"/>
              <a:chOff x="0" y="1952"/>
              <a:chExt cx="688" cy="576"/>
            </a:xfrm>
          </p:grpSpPr>
          <p:sp>
            <p:nvSpPr>
              <p:cNvPr id="8221" name="AutoShape 114"/>
              <p:cNvSpPr>
                <a:spLocks noChangeArrowheads="1"/>
              </p:cNvSpPr>
              <p:nvPr/>
            </p:nvSpPr>
            <p:spPr bwMode="auto">
              <a:xfrm>
                <a:off x="0" y="2336"/>
                <a:ext cx="688" cy="192"/>
              </a:xfrm>
              <a:prstGeom prst="curvedDownArrow">
                <a:avLst>
                  <a:gd name="adj1" fmla="val 71667"/>
                  <a:gd name="adj2" fmla="val 143333"/>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p>
            </p:txBody>
          </p:sp>
          <p:sp>
            <p:nvSpPr>
              <p:cNvPr id="8222" name="AutoShape 115"/>
              <p:cNvSpPr>
                <a:spLocks noChangeArrowheads="1"/>
              </p:cNvSpPr>
              <p:nvPr/>
            </p:nvSpPr>
            <p:spPr bwMode="auto">
              <a:xfrm>
                <a:off x="0" y="1952"/>
                <a:ext cx="592" cy="176"/>
              </a:xfrm>
              <a:prstGeom prst="rightArrow">
                <a:avLst>
                  <a:gd name="adj1" fmla="val 50000"/>
                  <a:gd name="adj2" fmla="val 8409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p>
            </p:txBody>
          </p:sp>
        </p:grpSp>
        <p:grpSp>
          <p:nvGrpSpPr>
            <p:cNvPr id="8217" name="Group 77"/>
            <p:cNvGrpSpPr>
              <a:grpSpLocks/>
            </p:cNvGrpSpPr>
            <p:nvPr/>
          </p:nvGrpSpPr>
          <p:grpSpPr bwMode="auto">
            <a:xfrm>
              <a:off x="7776754" y="6138946"/>
              <a:ext cx="1524000" cy="967248"/>
              <a:chOff x="5715000" y="4191000"/>
              <a:chExt cx="1524000" cy="967248"/>
            </a:xfrm>
          </p:grpSpPr>
          <p:sp>
            <p:nvSpPr>
              <p:cNvPr id="79" name="Rectangle 78"/>
              <p:cNvSpPr/>
              <p:nvPr/>
            </p:nvSpPr>
            <p:spPr>
              <a:xfrm>
                <a:off x="5943600" y="4495800"/>
                <a:ext cx="1066800" cy="662448"/>
              </a:xfrm>
              <a:prstGeom prst="rect">
                <a:avLst/>
              </a:prstGeom>
              <a:noFill/>
            </p:spPr>
            <p:txBody>
              <a:bodyPr spcFirstLastPara="1" wrap="none">
                <a:prstTxWarp prst="textArchUp">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Port Valdez</a:t>
                </a:r>
              </a:p>
            </p:txBody>
          </p:sp>
          <p:sp>
            <p:nvSpPr>
              <p:cNvPr id="80" name="Rectangle 79"/>
              <p:cNvSpPr/>
              <p:nvPr/>
            </p:nvSpPr>
            <p:spPr>
              <a:xfrm>
                <a:off x="5715000" y="4191000"/>
                <a:ext cx="1524000" cy="621890"/>
              </a:xfrm>
              <a:prstGeom prst="rect">
                <a:avLst/>
              </a:prstGeom>
              <a:noFill/>
            </p:spPr>
            <p:txBody>
              <a:bodyPr spcFirstLastPara="1" wrap="none">
                <a:prstTxWarp prst="textArchDown">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Studies</a:t>
                </a:r>
                <a:r>
                  <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rPr>
                  <a:t> </a:t>
                </a:r>
                <a:r>
                  <a:rPr lang="en-US" sz="1200" b="1" dirty="0">
                    <a:ln w="1905"/>
                    <a:solidFill>
                      <a:srgbClr val="FF0000"/>
                    </a:solidFill>
                    <a:effectLst>
                      <a:innerShdw blurRad="69850" dist="43180" dir="5400000">
                        <a:srgbClr val="000000">
                          <a:alpha val="65000"/>
                        </a:srgbClr>
                      </a:innerShdw>
                    </a:effectLst>
                    <a:cs typeface="Arial" charset="0"/>
                  </a:rPr>
                  <a:t>1971-2011</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endParaRPr>
              </a:p>
            </p:txBody>
          </p:sp>
          <p:sp>
            <p:nvSpPr>
              <p:cNvPr id="81" name="Rectangle 80"/>
              <p:cNvSpPr/>
              <p:nvPr/>
            </p:nvSpPr>
            <p:spPr>
              <a:xfrm>
                <a:off x="6019800" y="4495800"/>
                <a:ext cx="914400" cy="2769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200" b="1" dirty="0">
                    <a:ln w="11430"/>
                    <a:solidFill>
                      <a:srgbClr val="FF0000"/>
                    </a:solidFill>
                    <a:effectLst>
                      <a:outerShdw blurRad="50800" dist="39000" dir="5460000" algn="tl">
                        <a:srgbClr val="000000">
                          <a:alpha val="38000"/>
                        </a:srgbClr>
                      </a:outerShdw>
                    </a:effectLst>
                    <a:cs typeface="Arial" charset="0"/>
                  </a:rPr>
                  <a:t>40 Years</a:t>
                </a:r>
              </a:p>
            </p:txBody>
          </p:sp>
        </p:grpSp>
      </p:grpSp>
      <p:sp>
        <p:nvSpPr>
          <p:cNvPr id="8197" name="AutoShape 115"/>
          <p:cNvSpPr>
            <a:spLocks noChangeArrowheads="1"/>
          </p:cNvSpPr>
          <p:nvPr/>
        </p:nvSpPr>
        <p:spPr bwMode="auto">
          <a:xfrm flipH="1">
            <a:off x="8204200" y="2636838"/>
            <a:ext cx="939800" cy="279400"/>
          </a:xfrm>
          <a:prstGeom prst="rightArrow">
            <a:avLst>
              <a:gd name="adj1" fmla="val 50000"/>
              <a:gd name="adj2" fmla="val 84091"/>
            </a:avLst>
          </a:prstGeom>
          <a:solidFill>
            <a:srgbClr val="FF0000"/>
          </a:solidFill>
          <a:ln w="9525">
            <a:solidFill>
              <a:schemeClr val="bg2"/>
            </a:solidFill>
            <a:miter lim="800000"/>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solidFill>
                <a:srgbClr val="FF0000"/>
              </a:solidFill>
            </a:endParaRPr>
          </a:p>
        </p:txBody>
      </p:sp>
      <p:sp>
        <p:nvSpPr>
          <p:cNvPr id="8198" name="Text Box 29"/>
          <p:cNvSpPr txBox="1">
            <a:spLocks noChangeArrowheads="1"/>
          </p:cNvSpPr>
          <p:nvPr/>
        </p:nvSpPr>
        <p:spPr bwMode="auto">
          <a:xfrm>
            <a:off x="7840663" y="2957513"/>
            <a:ext cx="1303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000" b="1">
                <a:solidFill>
                  <a:srgbClr val="FFFF00"/>
                </a:solidFill>
              </a:rPr>
              <a:t>Sediments</a:t>
            </a:r>
          </a:p>
        </p:txBody>
      </p:sp>
      <p:sp>
        <p:nvSpPr>
          <p:cNvPr id="8199" name="AutoShape 115"/>
          <p:cNvSpPr>
            <a:spLocks noChangeArrowheads="1"/>
          </p:cNvSpPr>
          <p:nvPr/>
        </p:nvSpPr>
        <p:spPr bwMode="auto">
          <a:xfrm rot="20023824" flipH="1">
            <a:off x="5673725" y="1844675"/>
            <a:ext cx="1541463" cy="271463"/>
          </a:xfrm>
          <a:prstGeom prst="rightArrow">
            <a:avLst>
              <a:gd name="adj1" fmla="val 50000"/>
              <a:gd name="adj2" fmla="val 83808"/>
            </a:avLst>
          </a:prstGeom>
          <a:solidFill>
            <a:srgbClr val="FF0000"/>
          </a:solidFill>
          <a:ln w="9525">
            <a:solidFill>
              <a:schemeClr val="bg2"/>
            </a:solidFill>
            <a:miter lim="800000"/>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solidFill>
                <a:srgbClr val="FF0000"/>
              </a:solidFill>
            </a:endParaRPr>
          </a:p>
        </p:txBody>
      </p:sp>
      <p:sp>
        <p:nvSpPr>
          <p:cNvPr id="8200" name="Text Box 29"/>
          <p:cNvSpPr txBox="1">
            <a:spLocks noChangeArrowheads="1"/>
          </p:cNvSpPr>
          <p:nvPr/>
        </p:nvSpPr>
        <p:spPr bwMode="auto">
          <a:xfrm>
            <a:off x="7121525" y="1004888"/>
            <a:ext cx="2022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000" b="1">
                <a:solidFill>
                  <a:srgbClr val="FFFF00"/>
                </a:solidFill>
              </a:rPr>
              <a:t>Anthropogenic Stressors</a:t>
            </a:r>
          </a:p>
        </p:txBody>
      </p:sp>
      <p:sp>
        <p:nvSpPr>
          <p:cNvPr id="8202" name="Text Box 29"/>
          <p:cNvSpPr txBox="1">
            <a:spLocks noChangeArrowheads="1"/>
          </p:cNvSpPr>
          <p:nvPr/>
        </p:nvSpPr>
        <p:spPr bwMode="auto">
          <a:xfrm>
            <a:off x="249238" y="954088"/>
            <a:ext cx="2022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000" b="1">
                <a:solidFill>
                  <a:srgbClr val="FFFF00"/>
                </a:solidFill>
              </a:rPr>
              <a:t>Natural Variations</a:t>
            </a:r>
          </a:p>
        </p:txBody>
      </p:sp>
      <p:sp>
        <p:nvSpPr>
          <p:cNvPr id="8203" name="AutoShape 115"/>
          <p:cNvSpPr>
            <a:spLocks noChangeArrowheads="1"/>
          </p:cNvSpPr>
          <p:nvPr/>
        </p:nvSpPr>
        <p:spPr bwMode="auto">
          <a:xfrm rot="12295345" flipH="1">
            <a:off x="1652588" y="1743075"/>
            <a:ext cx="1541462" cy="271463"/>
          </a:xfrm>
          <a:prstGeom prst="rightArrow">
            <a:avLst>
              <a:gd name="adj1" fmla="val 50000"/>
              <a:gd name="adj2" fmla="val 83808"/>
            </a:avLst>
          </a:prstGeom>
          <a:solidFill>
            <a:srgbClr val="FF0000"/>
          </a:solidFill>
          <a:ln w="9525">
            <a:solidFill>
              <a:schemeClr val="bg2"/>
            </a:solidFill>
            <a:miter lim="800000"/>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solidFill>
                <a:srgbClr val="FF0000"/>
              </a:solidFill>
            </a:endParaRPr>
          </a:p>
        </p:txBody>
      </p:sp>
    </p:spTree>
    <p:extLst>
      <p:ext uri="{BB962C8B-B14F-4D97-AF65-F5344CB8AC3E}">
        <p14:creationId xmlns:p14="http://schemas.microsoft.com/office/powerpoint/2010/main" val="2451510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Cruise Pictures\107_0824\IMGP29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60985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Facts about Port Valdez</a:t>
            </a:r>
            <a:endParaRPr lang="en-US" dirty="0"/>
          </a:p>
        </p:txBody>
      </p:sp>
      <p:sp>
        <p:nvSpPr>
          <p:cNvPr id="3" name="Content Placeholder 2"/>
          <p:cNvSpPr>
            <a:spLocks noGrp="1"/>
          </p:cNvSpPr>
          <p:nvPr>
            <p:ph idx="1"/>
          </p:nvPr>
        </p:nvSpPr>
        <p:spPr>
          <a:xfrm>
            <a:off x="2686050" y="1600200"/>
            <a:ext cx="6000749" cy="4525963"/>
          </a:xfrm>
        </p:spPr>
        <p:txBody>
          <a:bodyPr/>
          <a:lstStyle/>
          <a:p>
            <a:r>
              <a:rPr lang="en-US" dirty="0" smtClean="0"/>
              <a:t>Was heavily impacted by sediment slumping and tsunami scouring after a 9.2 magnitude earthquake in 1964,</a:t>
            </a:r>
          </a:p>
          <a:p>
            <a:r>
              <a:rPr lang="en-US" dirty="0" smtClean="0"/>
              <a:t>Is the site of a major marine oil terminal, and</a:t>
            </a:r>
          </a:p>
          <a:p>
            <a:r>
              <a:rPr lang="en-US" dirty="0" smtClean="0"/>
              <a:t>Is the site of a shoreline fish hatchery.</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87840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ssbeach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76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Slide1"/>
          <p:cNvPicPr>
            <a:picLocks noChangeAspect="1" noChangeArrowheads="1"/>
          </p:cNvPicPr>
          <p:nvPr/>
        </p:nvPicPr>
        <p:blipFill>
          <a:blip r:embed="rId4" cstate="email">
            <a:extLst>
              <a:ext uri="{28A0092B-C50C-407E-A947-70E740481C1C}">
                <a14:useLocalDpi xmlns:a14="http://schemas.microsoft.com/office/drawing/2010/main"/>
              </a:ext>
            </a:extLst>
          </a:blip>
          <a:srcRect t="6386" b="23132"/>
          <a:stretch>
            <a:fillRect/>
          </a:stretch>
        </p:blipFill>
        <p:spPr bwMode="auto">
          <a:xfrm>
            <a:off x="3422650" y="1144588"/>
            <a:ext cx="4754563"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p:cNvSpPr>
            <a:spLocks noGrp="1" noRot="1" noChangeArrowheads="1"/>
          </p:cNvSpPr>
          <p:nvPr>
            <p:ph type="title"/>
          </p:nvPr>
        </p:nvSpPr>
        <p:spPr>
          <a:xfrm>
            <a:off x="0" y="0"/>
            <a:ext cx="9144000" cy="1143000"/>
          </a:xfrm>
        </p:spPr>
        <p:txBody>
          <a:bodyPr/>
          <a:lstStyle/>
          <a:p>
            <a:pPr eaLnBrk="1" hangingPunct="1">
              <a:defRPr/>
            </a:pPr>
            <a:r>
              <a:rPr lang="en-US" sz="4000" dirty="0" smtClean="0"/>
              <a:t>Intertidal Studies 1976-1992</a:t>
            </a:r>
            <a:br>
              <a:rPr lang="en-US" sz="4000" dirty="0" smtClean="0"/>
            </a:br>
            <a:r>
              <a:rPr lang="en-US" sz="3200" dirty="0" smtClean="0"/>
              <a:t>Influence of Physical Factors (1988-1992)</a:t>
            </a:r>
          </a:p>
        </p:txBody>
      </p:sp>
      <p:grpSp>
        <p:nvGrpSpPr>
          <p:cNvPr id="9221" name="Group 22"/>
          <p:cNvGrpSpPr>
            <a:grpSpLocks/>
          </p:cNvGrpSpPr>
          <p:nvPr/>
        </p:nvGrpSpPr>
        <p:grpSpPr bwMode="auto">
          <a:xfrm>
            <a:off x="2665413" y="5454650"/>
            <a:ext cx="6156325" cy="1403350"/>
            <a:chOff x="198" y="3239"/>
            <a:chExt cx="5189" cy="884"/>
          </a:xfrm>
        </p:grpSpPr>
        <p:sp>
          <p:nvSpPr>
            <p:cNvPr id="9233" name="Text Box 11"/>
            <p:cNvSpPr txBox="1">
              <a:spLocks noChangeArrowheads="1"/>
            </p:cNvSpPr>
            <p:nvPr/>
          </p:nvSpPr>
          <p:spPr bwMode="auto">
            <a:xfrm>
              <a:off x="198" y="3239"/>
              <a:ext cx="14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a:t>High Salinity,</a:t>
              </a:r>
            </a:p>
            <a:p>
              <a:pPr eaLnBrk="1" hangingPunct="1"/>
              <a:r>
                <a:rPr lang="en-US" altLang="en-US"/>
                <a:t>Lower glacial sediments</a:t>
              </a:r>
            </a:p>
          </p:txBody>
        </p:sp>
        <p:sp>
          <p:nvSpPr>
            <p:cNvPr id="9234" name="Text Box 15"/>
            <p:cNvSpPr txBox="1">
              <a:spLocks noChangeArrowheads="1"/>
            </p:cNvSpPr>
            <p:nvPr/>
          </p:nvSpPr>
          <p:spPr bwMode="auto">
            <a:xfrm>
              <a:off x="4022" y="3239"/>
              <a:ext cx="13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r>
                <a:rPr lang="en-US" altLang="en-US"/>
                <a:t>Low Salinity,</a:t>
              </a:r>
            </a:p>
            <a:p>
              <a:pPr algn="r" eaLnBrk="1" hangingPunct="1"/>
              <a:r>
                <a:rPr lang="en-US" altLang="en-US"/>
                <a:t>High glacial sediments</a:t>
              </a:r>
            </a:p>
          </p:txBody>
        </p:sp>
        <p:sp>
          <p:nvSpPr>
            <p:cNvPr id="9235" name="AutoShape 16"/>
            <p:cNvSpPr>
              <a:spLocks noChangeArrowheads="1"/>
            </p:cNvSpPr>
            <p:nvPr/>
          </p:nvSpPr>
          <p:spPr bwMode="auto">
            <a:xfrm flipH="1">
              <a:off x="280" y="3640"/>
              <a:ext cx="5088" cy="208"/>
            </a:xfrm>
            <a:prstGeom prst="rtTriangle">
              <a:avLst/>
            </a:prstGeom>
            <a:solidFill>
              <a:schemeClr val="accent1"/>
            </a:solidFill>
            <a:ln w="9525">
              <a:solidFill>
                <a:schemeClr val="bg2"/>
              </a:solidFill>
              <a:miter lim="800000"/>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p>
          </p:txBody>
        </p:sp>
        <p:sp>
          <p:nvSpPr>
            <p:cNvPr id="9236" name="Text Box 17"/>
            <p:cNvSpPr txBox="1">
              <a:spLocks noChangeArrowheads="1"/>
            </p:cNvSpPr>
            <p:nvPr/>
          </p:nvSpPr>
          <p:spPr bwMode="auto">
            <a:xfrm>
              <a:off x="286" y="3892"/>
              <a:ext cx="50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a:t>Freshwater Influences</a:t>
              </a:r>
            </a:p>
          </p:txBody>
        </p:sp>
      </p:grpSp>
      <p:pic>
        <p:nvPicPr>
          <p:cNvPr id="9222" name="Picture 8" descr="anderson ba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51275" y="2598738"/>
            <a:ext cx="838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descr="sevenmi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6988" y="4035425"/>
            <a:ext cx="688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terminal roc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24800" y="3857625"/>
            <a:ext cx="7493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53113" y="4791075"/>
            <a:ext cx="9128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6" name="Group 19"/>
          <p:cNvGrpSpPr>
            <a:grpSpLocks/>
          </p:cNvGrpSpPr>
          <p:nvPr/>
        </p:nvGrpSpPr>
        <p:grpSpPr bwMode="auto">
          <a:xfrm>
            <a:off x="7777163" y="6138863"/>
            <a:ext cx="1524000" cy="966787"/>
            <a:chOff x="5715000" y="4191000"/>
            <a:chExt cx="1524000" cy="967248"/>
          </a:xfrm>
        </p:grpSpPr>
        <p:sp>
          <p:nvSpPr>
            <p:cNvPr id="21" name="Rectangle 20"/>
            <p:cNvSpPr/>
            <p:nvPr/>
          </p:nvSpPr>
          <p:spPr>
            <a:xfrm>
              <a:off x="5943600" y="4495800"/>
              <a:ext cx="1066800" cy="662448"/>
            </a:xfrm>
            <a:prstGeom prst="rect">
              <a:avLst/>
            </a:prstGeom>
            <a:noFill/>
          </p:spPr>
          <p:txBody>
            <a:bodyPr spcFirstLastPara="1" wrap="none">
              <a:prstTxWarp prst="textArchUp">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Port Valdez</a:t>
              </a:r>
            </a:p>
          </p:txBody>
        </p:sp>
        <p:sp>
          <p:nvSpPr>
            <p:cNvPr id="22" name="Rectangle 21"/>
            <p:cNvSpPr/>
            <p:nvPr/>
          </p:nvSpPr>
          <p:spPr>
            <a:xfrm>
              <a:off x="5715000" y="4191000"/>
              <a:ext cx="1524000" cy="621890"/>
            </a:xfrm>
            <a:prstGeom prst="rect">
              <a:avLst/>
            </a:prstGeom>
            <a:noFill/>
          </p:spPr>
          <p:txBody>
            <a:bodyPr spcFirstLastPara="1" wrap="none">
              <a:prstTxWarp prst="textArchDown">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Studies</a:t>
              </a:r>
              <a:r>
                <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rPr>
                <a:t> </a:t>
              </a:r>
              <a:r>
                <a:rPr lang="en-US" sz="1200" b="1" dirty="0">
                  <a:ln w="1905"/>
                  <a:solidFill>
                    <a:srgbClr val="FF0000"/>
                  </a:solidFill>
                  <a:effectLst>
                    <a:innerShdw blurRad="69850" dist="43180" dir="5400000">
                      <a:srgbClr val="000000">
                        <a:alpha val="65000"/>
                      </a:srgbClr>
                    </a:innerShdw>
                  </a:effectLst>
                  <a:cs typeface="Arial" charset="0"/>
                </a:rPr>
                <a:t>1971-2011</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endParaRPr>
            </a:p>
          </p:txBody>
        </p:sp>
        <p:sp>
          <p:nvSpPr>
            <p:cNvPr id="23" name="Rectangle 22"/>
            <p:cNvSpPr/>
            <p:nvPr/>
          </p:nvSpPr>
          <p:spPr>
            <a:xfrm>
              <a:off x="6019800" y="4495800"/>
              <a:ext cx="914400" cy="2769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200" b="1" dirty="0">
                  <a:ln w="11430"/>
                  <a:solidFill>
                    <a:srgbClr val="FF0000"/>
                  </a:solidFill>
                  <a:effectLst>
                    <a:outerShdw blurRad="50800" dist="39000" dir="5460000" algn="tl">
                      <a:srgbClr val="000000">
                        <a:alpha val="38000"/>
                      </a:srgbClr>
                    </a:outerShdw>
                  </a:effectLst>
                  <a:cs typeface="Arial" charset="0"/>
                </a:rPr>
                <a:t>40 Years</a:t>
              </a:r>
            </a:p>
          </p:txBody>
        </p:sp>
      </p:grpSp>
      <p:pic>
        <p:nvPicPr>
          <p:cNvPr id="9227" name="Picture 5" descr="color ma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33538" y="1212850"/>
            <a:ext cx="19716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22938" y="1893888"/>
            <a:ext cx="4905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8" descr="M:\2011-01-12\Scan200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20000" y="1846263"/>
            <a:ext cx="73501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10942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US" sz="4000" dirty="0" smtClean="0"/>
              <a:t>Intertidal/shoreline gradients</a:t>
            </a:r>
            <a:endParaRPr lang="en-US" sz="4000" dirty="0"/>
          </a:p>
        </p:txBody>
      </p:sp>
      <p:pic>
        <p:nvPicPr>
          <p:cNvPr id="107523" name="Picture 3" descr="sevenm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2057400"/>
            <a:ext cx="1985203" cy="2962986"/>
          </a:xfrm>
          <a:prstGeom prst="rect">
            <a:avLst/>
          </a:prstGeom>
          <a:noFill/>
        </p:spPr>
      </p:pic>
      <p:sp>
        <p:nvSpPr>
          <p:cNvPr id="107524" name="Text Box 4"/>
          <p:cNvSpPr txBox="1">
            <a:spLocks noChangeArrowheads="1"/>
          </p:cNvSpPr>
          <p:nvPr/>
        </p:nvSpPr>
        <p:spPr bwMode="auto">
          <a:xfrm>
            <a:off x="381000" y="1676400"/>
            <a:ext cx="1492250" cy="366712"/>
          </a:xfrm>
          <a:prstGeom prst="rect">
            <a:avLst/>
          </a:prstGeom>
          <a:noFill/>
          <a:ln w="9525">
            <a:noFill/>
            <a:miter lim="800000"/>
            <a:headEnd/>
            <a:tailEnd/>
          </a:ln>
          <a:effectLst/>
        </p:spPr>
        <p:txBody>
          <a:bodyPr wrap="none">
            <a:spAutoFit/>
          </a:bodyPr>
          <a:lstStyle/>
          <a:p>
            <a:r>
              <a:rPr lang="en-US" dirty="0">
                <a:latin typeface="Arial" charset="0"/>
              </a:rPr>
              <a:t>Rocky Shore</a:t>
            </a:r>
          </a:p>
        </p:txBody>
      </p:sp>
      <p:sp>
        <p:nvSpPr>
          <p:cNvPr id="107525" name="Text Box 5"/>
          <p:cNvSpPr txBox="1">
            <a:spLocks noChangeArrowheads="1"/>
          </p:cNvSpPr>
          <p:nvPr/>
        </p:nvSpPr>
        <p:spPr bwMode="auto">
          <a:xfrm>
            <a:off x="2514600" y="1676400"/>
            <a:ext cx="1619250" cy="366713"/>
          </a:xfrm>
          <a:prstGeom prst="rect">
            <a:avLst/>
          </a:prstGeom>
          <a:noFill/>
          <a:ln w="9525">
            <a:noFill/>
            <a:miter lim="800000"/>
            <a:headEnd/>
            <a:tailEnd/>
          </a:ln>
          <a:effectLst/>
        </p:spPr>
        <p:txBody>
          <a:bodyPr wrap="none">
            <a:spAutoFit/>
          </a:bodyPr>
          <a:lstStyle/>
          <a:p>
            <a:r>
              <a:rPr lang="en-US" dirty="0">
                <a:latin typeface="Arial" charset="0"/>
              </a:rPr>
              <a:t>Cobble Beach</a:t>
            </a:r>
          </a:p>
        </p:txBody>
      </p:sp>
      <p:sp>
        <p:nvSpPr>
          <p:cNvPr id="107526" name="Text Box 6"/>
          <p:cNvSpPr txBox="1">
            <a:spLocks noChangeArrowheads="1"/>
          </p:cNvSpPr>
          <p:nvPr/>
        </p:nvSpPr>
        <p:spPr bwMode="auto">
          <a:xfrm>
            <a:off x="4572000" y="1676400"/>
            <a:ext cx="2339102" cy="369332"/>
          </a:xfrm>
          <a:prstGeom prst="rect">
            <a:avLst/>
          </a:prstGeom>
          <a:noFill/>
          <a:ln w="9525">
            <a:noFill/>
            <a:miter lim="800000"/>
            <a:headEnd/>
            <a:tailEnd/>
          </a:ln>
          <a:effectLst/>
        </p:spPr>
        <p:txBody>
          <a:bodyPr wrap="none">
            <a:spAutoFit/>
          </a:bodyPr>
          <a:lstStyle/>
          <a:p>
            <a:r>
              <a:rPr lang="en-US" dirty="0" smtClean="0">
                <a:latin typeface="Arial" charset="0"/>
              </a:rPr>
              <a:t>Mudflat </a:t>
            </a:r>
            <a:r>
              <a:rPr lang="en-US" dirty="0">
                <a:latin typeface="Arial" charset="0"/>
              </a:rPr>
              <a:t>and Pinnacle</a:t>
            </a:r>
          </a:p>
        </p:txBody>
      </p:sp>
      <p:pic>
        <p:nvPicPr>
          <p:cNvPr id="107527" name="Picture 7" descr="terminal rock"/>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48200" y="2057400"/>
            <a:ext cx="2071516" cy="2999566"/>
          </a:xfrm>
          <a:prstGeom prst="rect">
            <a:avLst/>
          </a:prstGeom>
          <a:noFill/>
        </p:spPr>
      </p:pic>
      <p:pic>
        <p:nvPicPr>
          <p:cNvPr id="107528" name="Picture 8" descr="anderson ba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2057400"/>
            <a:ext cx="1951037" cy="3001089"/>
          </a:xfrm>
          <a:prstGeom prst="rect">
            <a:avLst/>
          </a:prstGeom>
          <a:noFill/>
        </p:spPr>
      </p:pic>
      <p:grpSp>
        <p:nvGrpSpPr>
          <p:cNvPr id="2" name="Group 22"/>
          <p:cNvGrpSpPr>
            <a:grpSpLocks/>
          </p:cNvGrpSpPr>
          <p:nvPr/>
        </p:nvGrpSpPr>
        <p:grpSpPr bwMode="auto">
          <a:xfrm>
            <a:off x="228600" y="5257800"/>
            <a:ext cx="8237538" cy="1403350"/>
            <a:chOff x="198" y="3239"/>
            <a:chExt cx="5189" cy="884"/>
          </a:xfrm>
        </p:grpSpPr>
        <p:sp>
          <p:nvSpPr>
            <p:cNvPr id="107531" name="Text Box 11"/>
            <p:cNvSpPr txBox="1">
              <a:spLocks noChangeArrowheads="1"/>
            </p:cNvSpPr>
            <p:nvPr/>
          </p:nvSpPr>
          <p:spPr bwMode="auto">
            <a:xfrm>
              <a:off x="198" y="3239"/>
              <a:ext cx="1445" cy="404"/>
            </a:xfrm>
            <a:prstGeom prst="rect">
              <a:avLst/>
            </a:prstGeom>
            <a:noFill/>
            <a:ln w="9525">
              <a:noFill/>
              <a:miter lim="800000"/>
              <a:headEnd/>
              <a:tailEnd/>
            </a:ln>
            <a:effectLst/>
          </p:spPr>
          <p:txBody>
            <a:bodyPr wrap="none">
              <a:spAutoFit/>
            </a:bodyPr>
            <a:lstStyle/>
            <a:p>
              <a:r>
                <a:rPr lang="en-US" dirty="0"/>
                <a:t>High Salinity,</a:t>
              </a:r>
            </a:p>
            <a:p>
              <a:r>
                <a:rPr lang="en-US" dirty="0"/>
                <a:t>Lower glacial sediments</a:t>
              </a:r>
            </a:p>
          </p:txBody>
        </p:sp>
        <p:sp>
          <p:nvSpPr>
            <p:cNvPr id="107535" name="Text Box 15"/>
            <p:cNvSpPr txBox="1">
              <a:spLocks noChangeArrowheads="1"/>
            </p:cNvSpPr>
            <p:nvPr/>
          </p:nvSpPr>
          <p:spPr bwMode="auto">
            <a:xfrm>
              <a:off x="4022" y="3239"/>
              <a:ext cx="1365" cy="404"/>
            </a:xfrm>
            <a:prstGeom prst="rect">
              <a:avLst/>
            </a:prstGeom>
            <a:noFill/>
            <a:ln w="9525">
              <a:noFill/>
              <a:miter lim="800000"/>
              <a:headEnd/>
              <a:tailEnd/>
            </a:ln>
            <a:effectLst/>
          </p:spPr>
          <p:txBody>
            <a:bodyPr wrap="none">
              <a:spAutoFit/>
            </a:bodyPr>
            <a:lstStyle/>
            <a:p>
              <a:pPr algn="r"/>
              <a:r>
                <a:rPr lang="en-US" dirty="0"/>
                <a:t>Low Salinity,</a:t>
              </a:r>
            </a:p>
            <a:p>
              <a:pPr algn="r"/>
              <a:r>
                <a:rPr lang="en-US" dirty="0"/>
                <a:t>High glacial sediments</a:t>
              </a:r>
            </a:p>
          </p:txBody>
        </p:sp>
        <p:sp>
          <p:nvSpPr>
            <p:cNvPr id="107536" name="AutoShape 16"/>
            <p:cNvSpPr>
              <a:spLocks noChangeArrowheads="1"/>
            </p:cNvSpPr>
            <p:nvPr/>
          </p:nvSpPr>
          <p:spPr bwMode="auto">
            <a:xfrm flipH="1">
              <a:off x="280" y="3640"/>
              <a:ext cx="5088" cy="208"/>
            </a:xfrm>
            <a:prstGeom prst="rtTriangle">
              <a:avLst/>
            </a:prstGeom>
            <a:solidFill>
              <a:schemeClr val="accent1"/>
            </a:solidFill>
            <a:ln w="9525">
              <a:solidFill>
                <a:schemeClr val="bg2"/>
              </a:solidFill>
              <a:miter lim="800000"/>
              <a:headEnd/>
              <a:tailEnd/>
            </a:ln>
            <a:effectLst/>
          </p:spPr>
          <p:txBody>
            <a:bodyPr wrap="none" anchor="ctr"/>
            <a:lstStyle/>
            <a:p>
              <a:endParaRPr lang="en-US"/>
            </a:p>
          </p:txBody>
        </p:sp>
        <p:sp>
          <p:nvSpPr>
            <p:cNvPr id="107537" name="Text Box 17"/>
            <p:cNvSpPr txBox="1">
              <a:spLocks noChangeArrowheads="1"/>
            </p:cNvSpPr>
            <p:nvPr/>
          </p:nvSpPr>
          <p:spPr bwMode="auto">
            <a:xfrm>
              <a:off x="286" y="3892"/>
              <a:ext cx="5093" cy="231"/>
            </a:xfrm>
            <a:prstGeom prst="rect">
              <a:avLst/>
            </a:prstGeom>
            <a:noFill/>
            <a:ln w="9525">
              <a:noFill/>
              <a:miter lim="800000"/>
              <a:headEnd/>
              <a:tailEnd/>
            </a:ln>
            <a:effectLst/>
          </p:spPr>
          <p:txBody>
            <a:bodyPr>
              <a:spAutoFit/>
            </a:bodyPr>
            <a:lstStyle/>
            <a:p>
              <a:pPr algn="ctr"/>
              <a:r>
                <a:rPr lang="en-US"/>
                <a:t>Freshwater Influences</a:t>
              </a:r>
            </a:p>
          </p:txBody>
        </p:sp>
      </p:grpSp>
      <p:pic>
        <p:nvPicPr>
          <p:cNvPr id="14" name="Picture 2"/>
          <p:cNvPicPr>
            <a:picLocks noChangeAspect="1" noChangeArrowheads="1"/>
          </p:cNvPicPr>
          <p:nvPr/>
        </p:nvPicPr>
        <p:blipFill>
          <a:blip r:embed="rId6" cstate="email">
            <a:lum bright="20000"/>
            <a:extLst>
              <a:ext uri="{28A0092B-C50C-407E-A947-70E740481C1C}">
                <a14:useLocalDpi xmlns:a14="http://schemas.microsoft.com/office/drawing/2010/main"/>
              </a:ext>
            </a:extLst>
          </a:blip>
          <a:srcRect/>
          <a:stretch>
            <a:fillRect/>
          </a:stretch>
        </p:blipFill>
        <p:spPr bwMode="auto">
          <a:xfrm>
            <a:off x="3496176" y="5181600"/>
            <a:ext cx="1932072" cy="912032"/>
          </a:xfrm>
          <a:prstGeom prst="rect">
            <a:avLst/>
          </a:prstGeom>
          <a:noFill/>
          <a:ln w="9525">
            <a:noFill/>
            <a:miter lim="800000"/>
            <a:headEnd/>
            <a:tailEnd/>
          </a:ln>
          <a:effectLst/>
        </p:spPr>
      </p:pic>
      <p:cxnSp>
        <p:nvCxnSpPr>
          <p:cNvPr id="16" name="Straight Arrow Connector 15"/>
          <p:cNvCxnSpPr/>
          <p:nvPr/>
        </p:nvCxnSpPr>
        <p:spPr>
          <a:xfrm flipV="1">
            <a:off x="4876800" y="5029200"/>
            <a:ext cx="1219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76400" y="5058489"/>
            <a:ext cx="2209800" cy="8851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96176" y="5083616"/>
            <a:ext cx="847224" cy="7837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 descr="C:\Workfile\Archives\Pictures and Videos\Cruises\2007 Pictures\IMGP479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4200" y="2057400"/>
            <a:ext cx="1985203" cy="3026216"/>
          </a:xfrm>
          <a:prstGeom prst="rect">
            <a:avLst/>
          </a:prstGeom>
          <a:noFill/>
        </p:spPr>
      </p:pic>
      <p:sp>
        <p:nvSpPr>
          <p:cNvPr id="26" name="Text Box 4"/>
          <p:cNvSpPr txBox="1">
            <a:spLocks noChangeArrowheads="1"/>
          </p:cNvSpPr>
          <p:nvPr/>
        </p:nvSpPr>
        <p:spPr bwMode="auto">
          <a:xfrm>
            <a:off x="7081741" y="1411069"/>
            <a:ext cx="1710725" cy="646331"/>
          </a:xfrm>
          <a:prstGeom prst="rect">
            <a:avLst/>
          </a:prstGeom>
          <a:noFill/>
          <a:ln w="9525">
            <a:noFill/>
            <a:miter lim="800000"/>
            <a:headEnd/>
            <a:tailEnd/>
          </a:ln>
          <a:effectLst/>
        </p:spPr>
        <p:txBody>
          <a:bodyPr wrap="none">
            <a:spAutoFit/>
          </a:bodyPr>
          <a:lstStyle/>
          <a:p>
            <a:pPr algn="ctr"/>
            <a:r>
              <a:rPr lang="en-US" dirty="0" smtClean="0">
                <a:latin typeface="Arial" charset="0"/>
              </a:rPr>
              <a:t>Brackish-water</a:t>
            </a:r>
          </a:p>
          <a:p>
            <a:pPr algn="ctr"/>
            <a:r>
              <a:rPr lang="en-US" dirty="0" smtClean="0">
                <a:latin typeface="Arial" charset="0"/>
              </a:rPr>
              <a:t>Grasses</a:t>
            </a:r>
            <a:endParaRPr lang="en-US" dirty="0">
              <a:latin typeface="Arial" charset="0"/>
            </a:endParaRPr>
          </a:p>
        </p:txBody>
      </p:sp>
      <p:cxnSp>
        <p:nvCxnSpPr>
          <p:cNvPr id="27" name="Straight Arrow Connector 26"/>
          <p:cNvCxnSpPr/>
          <p:nvPr/>
        </p:nvCxnSpPr>
        <p:spPr>
          <a:xfrm flipV="1">
            <a:off x="5105400" y="5105400"/>
            <a:ext cx="2590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13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7526"/>
                                        </p:tgtEl>
                                        <p:attrNameLst>
                                          <p:attrName>style.visibility</p:attrName>
                                        </p:attrNameLst>
                                      </p:cBhvr>
                                      <p:to>
                                        <p:strVal val="visible"/>
                                      </p:to>
                                    </p:set>
                                    <p:animEffect transition="in" filter="fade">
                                      <p:cBhvr>
                                        <p:cTn id="24" dur="500"/>
                                        <p:tgtEl>
                                          <p:spTgt spid="107526"/>
                                        </p:tgtEl>
                                      </p:cBhvr>
                                    </p:animEffect>
                                  </p:childTnLst>
                                </p:cTn>
                              </p:par>
                              <p:par>
                                <p:cTn id="25" presetID="10" presetClass="entr" presetSubtype="0" fill="hold" nodeType="withEffect">
                                  <p:stCondLst>
                                    <p:cond delay="0"/>
                                  </p:stCondLst>
                                  <p:childTnLst>
                                    <p:set>
                                      <p:cBhvr>
                                        <p:cTn id="26" dur="1" fill="hold">
                                          <p:stCondLst>
                                            <p:cond delay="0"/>
                                          </p:stCondLst>
                                        </p:cTn>
                                        <p:tgtEl>
                                          <p:spTgt spid="107527"/>
                                        </p:tgtEl>
                                        <p:attrNameLst>
                                          <p:attrName>style.visibility</p:attrName>
                                        </p:attrNameLst>
                                      </p:cBhvr>
                                      <p:to>
                                        <p:strVal val="visible"/>
                                      </p:to>
                                    </p:set>
                                    <p:animEffect transition="in" filter="fade">
                                      <p:cBhvr>
                                        <p:cTn id="27" dur="500"/>
                                        <p:tgtEl>
                                          <p:spTgt spid="10752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7525"/>
                                        </p:tgtEl>
                                        <p:attrNameLst>
                                          <p:attrName>style.visibility</p:attrName>
                                        </p:attrNameLst>
                                      </p:cBhvr>
                                      <p:to>
                                        <p:strVal val="visible"/>
                                      </p:to>
                                    </p:set>
                                    <p:animEffect transition="in" filter="fade">
                                      <p:cBhvr>
                                        <p:cTn id="35" dur="500"/>
                                        <p:tgtEl>
                                          <p:spTgt spid="107525"/>
                                        </p:tgtEl>
                                      </p:cBhvr>
                                    </p:animEffect>
                                  </p:childTnLst>
                                </p:cTn>
                              </p:par>
                              <p:par>
                                <p:cTn id="36" presetID="10" presetClass="entr" presetSubtype="0" fill="hold" nodeType="withEffect">
                                  <p:stCondLst>
                                    <p:cond delay="0"/>
                                  </p:stCondLst>
                                  <p:childTnLst>
                                    <p:set>
                                      <p:cBhvr>
                                        <p:cTn id="37" dur="1" fill="hold">
                                          <p:stCondLst>
                                            <p:cond delay="0"/>
                                          </p:stCondLst>
                                        </p:cTn>
                                        <p:tgtEl>
                                          <p:spTgt spid="107523"/>
                                        </p:tgtEl>
                                        <p:attrNameLst>
                                          <p:attrName>style.visibility</p:attrName>
                                        </p:attrNameLst>
                                      </p:cBhvr>
                                      <p:to>
                                        <p:strVal val="visible"/>
                                      </p:to>
                                    </p:set>
                                    <p:animEffect transition="in" filter="fade">
                                      <p:cBhvr>
                                        <p:cTn id="38" dur="500"/>
                                        <p:tgtEl>
                                          <p:spTgt spid="107523"/>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07528"/>
                                        </p:tgtEl>
                                        <p:attrNameLst>
                                          <p:attrName>style.visibility</p:attrName>
                                        </p:attrNameLst>
                                      </p:cBhvr>
                                      <p:to>
                                        <p:strVal val="visible"/>
                                      </p:to>
                                    </p:set>
                                    <p:animEffect transition="in" filter="fade">
                                      <p:cBhvr>
                                        <p:cTn id="49" dur="500"/>
                                        <p:tgtEl>
                                          <p:spTgt spid="1075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7524"/>
                                        </p:tgtEl>
                                        <p:attrNameLst>
                                          <p:attrName>style.visibility</p:attrName>
                                        </p:attrNameLst>
                                      </p:cBhvr>
                                      <p:to>
                                        <p:strVal val="visible"/>
                                      </p:to>
                                    </p:set>
                                    <p:animEffect transition="in" filter="fade">
                                      <p:cBhvr>
                                        <p:cTn id="52"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P spid="107525" grpId="0"/>
      <p:bldP spid="107526"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IMGP485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0" y="4687888"/>
            <a:ext cx="9144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defRPr/>
            </a:pPr>
            <a:r>
              <a:rPr lang="en-US" altLang="en-US" sz="5400" b="1" dirty="0" smtClean="0">
                <a:solidFill>
                  <a:schemeClr val="tx2">
                    <a:lumMod val="50000"/>
                  </a:schemeClr>
                </a:solidFill>
                <a:latin typeface="Arial Rounded MT Bold" panose="020F0704030504030204" pitchFamily="34" charset="0"/>
              </a:rPr>
              <a:t>Subtidal Studies </a:t>
            </a:r>
          </a:p>
          <a:p>
            <a:pPr algn="ctr" eaLnBrk="1" hangingPunct="1">
              <a:spcBef>
                <a:spcPct val="50000"/>
              </a:spcBef>
              <a:defRPr/>
            </a:pPr>
            <a:r>
              <a:rPr lang="en-US" altLang="en-US" sz="5400" b="1" dirty="0" smtClean="0">
                <a:solidFill>
                  <a:schemeClr val="tx2">
                    <a:lumMod val="50000"/>
                  </a:schemeClr>
                </a:solidFill>
                <a:latin typeface="Arial Rounded MT Bold" panose="020F0704030504030204" pitchFamily="34" charset="0"/>
              </a:rPr>
              <a:t>1971-2012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8250011"/>
          <p:cNvPicPr>
            <a:picLocks noGrp="1" noChangeAspect="1" noChangeArrowheads="1"/>
          </p:cNvPicPr>
          <p:nvPr>
            <p:ph type="clipArt" sz="half" idx="1"/>
          </p:nvPr>
        </p:nvPicPr>
        <p:blipFill>
          <a:blip r:embed="rId3">
            <a:lum bright="12000" contrast="30000"/>
            <a:extLst>
              <a:ext uri="{28A0092B-C50C-407E-A947-70E740481C1C}">
                <a14:useLocalDpi xmlns:a14="http://schemas.microsoft.com/office/drawing/2010/main"/>
              </a:ext>
            </a:extLst>
          </a:blip>
          <a:srcRect/>
          <a:stretch>
            <a:fillRect/>
          </a:stretch>
        </p:blipFill>
        <p:spPr>
          <a:xfrm>
            <a:off x="0" y="2346325"/>
            <a:ext cx="4089400" cy="4511675"/>
          </a:xfrm>
        </p:spPr>
      </p:pic>
      <p:sp>
        <p:nvSpPr>
          <p:cNvPr id="44035" name="Rectangle 3"/>
          <p:cNvSpPr>
            <a:spLocks noGrp="1" noRot="1" noChangeArrowheads="1"/>
          </p:cNvSpPr>
          <p:nvPr>
            <p:ph type="title"/>
          </p:nvPr>
        </p:nvSpPr>
        <p:spPr>
          <a:xfrm>
            <a:off x="785813" y="0"/>
            <a:ext cx="7772400" cy="1219200"/>
          </a:xfrm>
        </p:spPr>
        <p:txBody>
          <a:bodyPr/>
          <a:lstStyle/>
          <a:p>
            <a:pPr eaLnBrk="1" hangingPunct="1">
              <a:defRPr/>
            </a:pPr>
            <a:r>
              <a:rPr lang="en-US" dirty="0" smtClean="0"/>
              <a:t>Sampling for Benthic Inverts</a:t>
            </a:r>
          </a:p>
        </p:txBody>
      </p:sp>
      <p:sp>
        <p:nvSpPr>
          <p:cNvPr id="11268" name="TextBox 15"/>
          <p:cNvSpPr txBox="1">
            <a:spLocks noChangeArrowheads="1"/>
          </p:cNvSpPr>
          <p:nvPr/>
        </p:nvSpPr>
        <p:spPr bwMode="auto">
          <a:xfrm>
            <a:off x="4337050" y="1398588"/>
            <a:ext cx="45847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4000"/>
              <a:t>The target animals are sediment-dwelling invertebrates.</a:t>
            </a:r>
          </a:p>
          <a:p>
            <a:pPr algn="ctr" eaLnBrk="1" hangingPunct="1">
              <a:spcBef>
                <a:spcPct val="0"/>
              </a:spcBef>
              <a:buClrTx/>
              <a:buSzTx/>
              <a:buFontTx/>
              <a:buNone/>
            </a:pPr>
            <a:endParaRPr lang="en-US" altLang="en-US" sz="4000"/>
          </a:p>
          <a:p>
            <a:pPr algn="ctr" eaLnBrk="1" hangingPunct="1">
              <a:spcBef>
                <a:spcPct val="0"/>
              </a:spcBef>
              <a:buClrTx/>
              <a:buSzTx/>
              <a:buFontTx/>
              <a:buNone/>
            </a:pPr>
            <a:r>
              <a:rPr lang="en-US" altLang="en-US" sz="4000"/>
              <a:t>Samples are collected with a vanVeen grab (0.1 m</a:t>
            </a:r>
            <a:r>
              <a:rPr lang="en-US" altLang="en-US" sz="4000" baseline="30000"/>
              <a:t>2</a:t>
            </a:r>
            <a:r>
              <a:rPr lang="en-US" altLang="en-US" sz="4000"/>
              <a:t>).</a:t>
            </a:r>
          </a:p>
          <a:p>
            <a:pPr eaLnBrk="1" hangingPunct="1">
              <a:spcBef>
                <a:spcPct val="0"/>
              </a:spcBef>
              <a:buClrTx/>
              <a:buSzTx/>
              <a:buFontTx/>
              <a:buNone/>
            </a:pPr>
            <a:endParaRPr lang="en-US" altLang="en-US" sz="4000"/>
          </a:p>
        </p:txBody>
      </p:sp>
      <p:cxnSp>
        <p:nvCxnSpPr>
          <p:cNvPr id="18" name="Straight Arrow Connector 17"/>
          <p:cNvCxnSpPr/>
          <p:nvPr/>
        </p:nvCxnSpPr>
        <p:spPr>
          <a:xfrm rot="10800000" flipV="1">
            <a:off x="1879600" y="5003800"/>
            <a:ext cx="2705100" cy="266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Rot="1" noChangeArrowheads="1"/>
          </p:cNvSpPr>
          <p:nvPr>
            <p:ph type="title"/>
          </p:nvPr>
        </p:nvSpPr>
        <p:spPr>
          <a:xfrm>
            <a:off x="1066800" y="0"/>
            <a:ext cx="7772400" cy="1219200"/>
          </a:xfrm>
        </p:spPr>
        <p:txBody>
          <a:bodyPr/>
          <a:lstStyle/>
          <a:p>
            <a:pPr eaLnBrk="1" hangingPunct="1">
              <a:defRPr/>
            </a:pPr>
            <a:r>
              <a:rPr lang="en-US" dirty="0" smtClean="0"/>
              <a:t>Sampling for Benthic Inverts</a:t>
            </a:r>
          </a:p>
        </p:txBody>
      </p:sp>
      <p:pic>
        <p:nvPicPr>
          <p:cNvPr id="44037" name="Picture 5" descr="P1010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 y="1343025"/>
            <a:ext cx="2933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2"/>
          <p:cNvSpPr txBox="1">
            <a:spLocks noChangeArrowheads="1"/>
          </p:cNvSpPr>
          <p:nvPr/>
        </p:nvSpPr>
        <p:spPr bwMode="auto">
          <a:xfrm>
            <a:off x="4244975" y="1841500"/>
            <a:ext cx="45593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4400"/>
              <a:t>Samples are washed through 1.0 mm screen and the animals sorted, identified, counted and weighed.</a:t>
            </a:r>
            <a:endParaRPr lang="en-US" altLang="en-US" sz="1800"/>
          </a:p>
        </p:txBody>
      </p:sp>
      <p:pic>
        <p:nvPicPr>
          <p:cNvPr id="13317" name="Picture 2" descr="D:\Workfile\Pictures\Cruises\2007 Pictures\IMGP488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484563"/>
            <a:ext cx="44196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D:\Workfile\Pictures\Cruises\2006 Pictures\IMGP088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32668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Rot="1" noChangeArrowheads="1"/>
          </p:cNvSpPr>
          <p:nvPr>
            <p:ph type="title"/>
          </p:nvPr>
        </p:nvSpPr>
        <p:spPr>
          <a:xfrm>
            <a:off x="1066800" y="0"/>
            <a:ext cx="7772400" cy="1219200"/>
          </a:xfrm>
        </p:spPr>
        <p:txBody>
          <a:bodyPr/>
          <a:lstStyle/>
          <a:p>
            <a:pPr eaLnBrk="1" hangingPunct="1">
              <a:defRPr/>
            </a:pPr>
            <a:r>
              <a:rPr lang="en-US" dirty="0" smtClean="0"/>
              <a:t>Benthic Invertebrates of </a:t>
            </a:r>
            <a:br>
              <a:rPr lang="en-US" dirty="0" smtClean="0"/>
            </a:br>
            <a:r>
              <a:rPr lang="en-US" dirty="0" smtClean="0"/>
              <a:t>Port Valdez</a:t>
            </a:r>
          </a:p>
        </p:txBody>
      </p:sp>
      <p:pic>
        <p:nvPicPr>
          <p:cNvPr id="15364" name="Picture 6" descr="P101002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1200" y="3375025"/>
            <a:ext cx="12985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IMGP097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69113" y="1352550"/>
            <a:ext cx="19319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IMGP096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06538"/>
            <a:ext cx="14573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111"/>
          <p:cNvGrpSpPr>
            <a:grpSpLocks/>
          </p:cNvGrpSpPr>
          <p:nvPr/>
        </p:nvGrpSpPr>
        <p:grpSpPr bwMode="auto">
          <a:xfrm>
            <a:off x="3467100" y="3565525"/>
            <a:ext cx="1492250" cy="1258888"/>
            <a:chOff x="2332" y="3353"/>
            <a:chExt cx="606" cy="502"/>
          </a:xfrm>
        </p:grpSpPr>
        <p:pic>
          <p:nvPicPr>
            <p:cNvPr id="15389" name="Picture 41" descr="Eudorellopsis biplicata 34-1 200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71" y="3363"/>
              <a:ext cx="518"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42"/>
            <p:cNvSpPr txBox="1">
              <a:spLocks noChangeArrowheads="1"/>
            </p:cNvSpPr>
            <p:nvPr/>
          </p:nvSpPr>
          <p:spPr bwMode="auto">
            <a:xfrm>
              <a:off x="2332" y="3353"/>
              <a:ext cx="60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000" i="1">
                  <a:solidFill>
                    <a:srgbClr val="FFFFCC"/>
                  </a:solidFill>
                  <a:latin typeface="Arial" panose="020B0604020202020204" pitchFamily="34" charset="0"/>
                </a:rPr>
                <a:t>Eudorellopsis biplicata</a:t>
              </a:r>
            </a:p>
          </p:txBody>
        </p:sp>
      </p:grpSp>
      <p:pic>
        <p:nvPicPr>
          <p:cNvPr id="15368" name="Picture 2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67013" y="5245100"/>
            <a:ext cx="11890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9" name="Group 94"/>
          <p:cNvGrpSpPr>
            <a:grpSpLocks/>
          </p:cNvGrpSpPr>
          <p:nvPr/>
        </p:nvGrpSpPr>
        <p:grpSpPr bwMode="auto">
          <a:xfrm>
            <a:off x="5154613" y="5180013"/>
            <a:ext cx="1431925" cy="1066800"/>
            <a:chOff x="3131" y="3456"/>
            <a:chExt cx="582" cy="425"/>
          </a:xfrm>
        </p:grpSpPr>
        <p:pic>
          <p:nvPicPr>
            <p:cNvPr id="15387" name="Picture 38" descr="Adontorhina cyclia 33-1 200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72" y="3471"/>
              <a:ext cx="517"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8" name="Text Box 40"/>
            <p:cNvSpPr txBox="1">
              <a:spLocks noChangeArrowheads="1"/>
            </p:cNvSpPr>
            <p:nvPr/>
          </p:nvSpPr>
          <p:spPr bwMode="auto">
            <a:xfrm>
              <a:off x="3131" y="3456"/>
              <a:ext cx="5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000" i="1">
                  <a:solidFill>
                    <a:schemeClr val="bg2"/>
                  </a:solidFill>
                  <a:latin typeface="Arial" panose="020B0604020202020204" pitchFamily="34" charset="0"/>
                </a:rPr>
                <a:t>Adontorhina cyclia</a:t>
              </a:r>
            </a:p>
          </p:txBody>
        </p:sp>
      </p:grpSp>
      <p:grpSp>
        <p:nvGrpSpPr>
          <p:cNvPr id="15370" name="Group 99"/>
          <p:cNvGrpSpPr>
            <a:grpSpLocks/>
          </p:cNvGrpSpPr>
          <p:nvPr/>
        </p:nvGrpSpPr>
        <p:grpSpPr bwMode="auto">
          <a:xfrm>
            <a:off x="7264400" y="3657600"/>
            <a:ext cx="1376363" cy="1058863"/>
            <a:chOff x="4564" y="3445"/>
            <a:chExt cx="559" cy="422"/>
          </a:xfrm>
        </p:grpSpPr>
        <p:pic>
          <p:nvPicPr>
            <p:cNvPr id="15385" name="Picture 43" descr="Nephtys sp 8-1 200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564" y="3458"/>
              <a:ext cx="46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6" name="Text Box 44"/>
            <p:cNvSpPr txBox="1">
              <a:spLocks noChangeArrowheads="1"/>
            </p:cNvSpPr>
            <p:nvPr/>
          </p:nvSpPr>
          <p:spPr bwMode="auto">
            <a:xfrm>
              <a:off x="4619" y="3445"/>
              <a:ext cx="50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200" i="1">
                  <a:solidFill>
                    <a:srgbClr val="FFFFCC"/>
                  </a:solidFill>
                  <a:latin typeface="Arial" panose="020B0604020202020204" pitchFamily="34" charset="0"/>
                </a:rPr>
                <a:t>Nephtys </a:t>
              </a:r>
              <a:r>
                <a:rPr lang="en-US" altLang="en-US" sz="1200">
                  <a:solidFill>
                    <a:srgbClr val="FFFFCC"/>
                  </a:solidFill>
                  <a:latin typeface="Arial" panose="020B0604020202020204" pitchFamily="34" charset="0"/>
                </a:rPr>
                <a:t>sp.</a:t>
              </a:r>
            </a:p>
          </p:txBody>
        </p:sp>
      </p:grpSp>
      <p:grpSp>
        <p:nvGrpSpPr>
          <p:cNvPr id="15371" name="Group 98"/>
          <p:cNvGrpSpPr>
            <a:grpSpLocks/>
          </p:cNvGrpSpPr>
          <p:nvPr/>
        </p:nvGrpSpPr>
        <p:grpSpPr bwMode="auto">
          <a:xfrm>
            <a:off x="7431088" y="5483225"/>
            <a:ext cx="1460500" cy="898525"/>
            <a:chOff x="5160" y="3712"/>
            <a:chExt cx="593" cy="358"/>
          </a:xfrm>
        </p:grpSpPr>
        <p:pic>
          <p:nvPicPr>
            <p:cNvPr id="15383" name="Picture 47" descr="Sternaspis scutata 31-1 200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209" y="3712"/>
              <a:ext cx="47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Text Box 48"/>
            <p:cNvSpPr txBox="1">
              <a:spLocks noChangeArrowheads="1"/>
            </p:cNvSpPr>
            <p:nvPr/>
          </p:nvSpPr>
          <p:spPr bwMode="auto">
            <a:xfrm>
              <a:off x="5160" y="3963"/>
              <a:ext cx="59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000" i="1">
                  <a:solidFill>
                    <a:schemeClr val="bg2"/>
                  </a:solidFill>
                  <a:latin typeface="Arial" panose="020B0604020202020204" pitchFamily="34" charset="0"/>
                </a:rPr>
                <a:t>Sternaspis fossor</a:t>
              </a:r>
            </a:p>
          </p:txBody>
        </p:sp>
      </p:grpSp>
      <p:grpSp>
        <p:nvGrpSpPr>
          <p:cNvPr id="15372" name="Group 90"/>
          <p:cNvGrpSpPr>
            <a:grpSpLocks/>
          </p:cNvGrpSpPr>
          <p:nvPr/>
        </p:nvGrpSpPr>
        <p:grpSpPr bwMode="auto">
          <a:xfrm>
            <a:off x="419100" y="5260975"/>
            <a:ext cx="1460500" cy="893763"/>
            <a:chOff x="641" y="3637"/>
            <a:chExt cx="593" cy="356"/>
          </a:xfrm>
        </p:grpSpPr>
        <p:pic>
          <p:nvPicPr>
            <p:cNvPr id="15381" name="Picture 88" descr="Galathowenia oculata D69-1 200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85" y="3637"/>
              <a:ext cx="51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89"/>
            <p:cNvSpPr txBox="1">
              <a:spLocks noChangeArrowheads="1"/>
            </p:cNvSpPr>
            <p:nvPr/>
          </p:nvSpPr>
          <p:spPr bwMode="auto">
            <a:xfrm>
              <a:off x="641" y="3895"/>
              <a:ext cx="59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000" i="1">
                  <a:solidFill>
                    <a:schemeClr val="bg2"/>
                  </a:solidFill>
                  <a:latin typeface="Arial" panose="020B0604020202020204" pitchFamily="34" charset="0"/>
                </a:rPr>
                <a:t>Galathowenia oculata</a:t>
              </a:r>
            </a:p>
          </p:txBody>
        </p:sp>
      </p:grpSp>
      <p:sp>
        <p:nvSpPr>
          <p:cNvPr id="15373" name="TextBox 29"/>
          <p:cNvSpPr txBox="1">
            <a:spLocks noChangeArrowheads="1"/>
          </p:cNvSpPr>
          <p:nvPr/>
        </p:nvSpPr>
        <p:spPr bwMode="auto">
          <a:xfrm>
            <a:off x="1057275" y="1562100"/>
            <a:ext cx="735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200" b="1"/>
              <a:t>Mudstar</a:t>
            </a:r>
          </a:p>
        </p:txBody>
      </p:sp>
      <p:sp>
        <p:nvSpPr>
          <p:cNvPr id="15374" name="TextBox 30"/>
          <p:cNvSpPr txBox="1">
            <a:spLocks noChangeArrowheads="1"/>
          </p:cNvSpPr>
          <p:nvPr/>
        </p:nvSpPr>
        <p:spPr bwMode="auto">
          <a:xfrm>
            <a:off x="6848475" y="1371600"/>
            <a:ext cx="808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200" b="1"/>
              <a:t>Priapulus</a:t>
            </a:r>
          </a:p>
        </p:txBody>
      </p:sp>
      <p:sp>
        <p:nvSpPr>
          <p:cNvPr id="15375" name="TextBox 31"/>
          <p:cNvSpPr txBox="1">
            <a:spLocks noChangeArrowheads="1"/>
          </p:cNvSpPr>
          <p:nvPr/>
        </p:nvSpPr>
        <p:spPr bwMode="auto">
          <a:xfrm>
            <a:off x="685800" y="3352800"/>
            <a:ext cx="893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200" b="1"/>
              <a:t>Cardiomya</a:t>
            </a:r>
          </a:p>
        </p:txBody>
      </p:sp>
      <p:sp>
        <p:nvSpPr>
          <p:cNvPr id="15376" name="TextBox 32"/>
          <p:cNvSpPr txBox="1">
            <a:spLocks noChangeArrowheads="1"/>
          </p:cNvSpPr>
          <p:nvPr/>
        </p:nvSpPr>
        <p:spPr bwMode="auto">
          <a:xfrm>
            <a:off x="2686050" y="5143500"/>
            <a:ext cx="135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400"/>
              <a:t>Sabellid Worm</a:t>
            </a:r>
          </a:p>
        </p:txBody>
      </p:sp>
      <p:pic>
        <p:nvPicPr>
          <p:cNvPr id="19484" name="Picture 28" descr="Valdez2010 03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700088"/>
            <a:ext cx="5961063"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29" descr="Valdez2010 034"/>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989513" y="4146550"/>
            <a:ext cx="415448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30" descr="P101012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135688" y="517525"/>
            <a:ext cx="3757612"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2" descr="IMGP3004"/>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457325" y="1658938"/>
            <a:ext cx="716438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84"/>
                                        </p:tgtEl>
                                        <p:attrNameLst>
                                          <p:attrName>style.visibility</p:attrName>
                                        </p:attrNameLst>
                                      </p:cBhvr>
                                      <p:to>
                                        <p:strVal val="visible"/>
                                      </p:to>
                                    </p:set>
                                    <p:anim calcmode="lin" valueType="num">
                                      <p:cBhvr additive="base">
                                        <p:cTn id="7" dur="500" fill="hold"/>
                                        <p:tgtEl>
                                          <p:spTgt spid="19484"/>
                                        </p:tgtEl>
                                        <p:attrNameLst>
                                          <p:attrName>ppt_x</p:attrName>
                                        </p:attrNameLst>
                                      </p:cBhvr>
                                      <p:tavLst>
                                        <p:tav tm="0">
                                          <p:val>
                                            <p:strVal val="#ppt_x"/>
                                          </p:val>
                                        </p:tav>
                                        <p:tav tm="100000">
                                          <p:val>
                                            <p:strVal val="#ppt_x"/>
                                          </p:val>
                                        </p:tav>
                                      </p:tavLst>
                                    </p:anim>
                                    <p:anim calcmode="lin" valueType="num">
                                      <p:cBhvr additive="base">
                                        <p:cTn id="8" dur="500" fill="hold"/>
                                        <p:tgtEl>
                                          <p:spTgt spid="19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9485"/>
                                        </p:tgtEl>
                                        <p:attrNameLst>
                                          <p:attrName>style.visibility</p:attrName>
                                        </p:attrNameLst>
                                      </p:cBhvr>
                                      <p:to>
                                        <p:strVal val="visible"/>
                                      </p:to>
                                    </p:set>
                                    <p:animEffect transition="in" filter="diamond(in)">
                                      <p:cBhvr>
                                        <p:cTn id="13" dur="500"/>
                                        <p:tgtEl>
                                          <p:spTgt spid="194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9486"/>
                                        </p:tgtEl>
                                        <p:attrNameLst>
                                          <p:attrName>style.visibility</p:attrName>
                                        </p:attrNameLst>
                                      </p:cBhvr>
                                      <p:to>
                                        <p:strVal val="visible"/>
                                      </p:to>
                                    </p:set>
                                    <p:animEffect transition="in" filter="checkerboard(across)">
                                      <p:cBhvr>
                                        <p:cTn id="18" dur="500"/>
                                        <p:tgtEl>
                                          <p:spTgt spid="194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9488"/>
                                        </p:tgtEl>
                                        <p:attrNameLst>
                                          <p:attrName>style.visibility</p:attrName>
                                        </p:attrNameLst>
                                      </p:cBhvr>
                                      <p:to>
                                        <p:strVal val="visible"/>
                                      </p:to>
                                    </p:set>
                                    <p:animEffect transition="in" filter="diamond(in)">
                                      <p:cBhvr>
                                        <p:cTn id="23" dur="1000"/>
                                        <p:tgtEl>
                                          <p:spTgt spid="19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Workfile\Pictures\Cruises\2006 Pictures\IMGP10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75"/>
            <a:ext cx="25161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Rot="1" noChangeArrowheads="1"/>
          </p:cNvSpPr>
          <p:nvPr>
            <p:ph type="title"/>
          </p:nvPr>
        </p:nvSpPr>
        <p:spPr/>
        <p:txBody>
          <a:bodyPr/>
          <a:lstStyle/>
          <a:p>
            <a:pPr eaLnBrk="1" hangingPunct="1">
              <a:defRPr/>
            </a:pPr>
            <a:r>
              <a:rPr lang="en-US" smtClean="0"/>
              <a:t>Acknowledgments</a:t>
            </a:r>
            <a:endParaRPr lang="en-US" smtClean="0">
              <a:solidFill>
                <a:schemeClr val="tx1"/>
              </a:solidFill>
            </a:endParaRPr>
          </a:p>
        </p:txBody>
      </p:sp>
      <p:sp>
        <p:nvSpPr>
          <p:cNvPr id="23555" name="Rectangle 3"/>
          <p:cNvSpPr>
            <a:spLocks noGrp="1" noChangeArrowheads="1"/>
          </p:cNvSpPr>
          <p:nvPr>
            <p:ph type="body" idx="1"/>
          </p:nvPr>
        </p:nvSpPr>
        <p:spPr>
          <a:xfrm>
            <a:off x="2590800" y="1600200"/>
            <a:ext cx="6096000" cy="4940300"/>
          </a:xfrm>
        </p:spPr>
        <p:txBody>
          <a:bodyPr/>
          <a:lstStyle/>
          <a:p>
            <a:pPr eaLnBrk="1" hangingPunct="1">
              <a:lnSpc>
                <a:spcPct val="90000"/>
              </a:lnSpc>
              <a:buFont typeface="Wingdings" panose="05000000000000000000" pitchFamily="2" charset="2"/>
              <a:buNone/>
              <a:defRPr/>
            </a:pPr>
            <a:r>
              <a:rPr lang="en-US" dirty="0" smtClean="0"/>
              <a:t>The environmental studies in Port Valdez were funded by the </a:t>
            </a:r>
            <a:r>
              <a:rPr lang="en-US" dirty="0" err="1" smtClean="0"/>
              <a:t>Alyeska</a:t>
            </a:r>
            <a:r>
              <a:rPr lang="en-US" dirty="0" smtClean="0"/>
              <a:t> Pipeline Service Co.</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dirty="0" smtClean="0"/>
              <a:t>We thank the many technicians and students who have assisted on the project, David Connor of </a:t>
            </a:r>
            <a:r>
              <a:rPr lang="en-US" dirty="0" err="1" smtClean="0"/>
              <a:t>Alyeska</a:t>
            </a:r>
            <a:r>
              <a:rPr lang="en-US" dirty="0" smtClean="0"/>
              <a:t> Pipeline Service Co. for his support, and the captains and crews of the M/V Valdez Star for their assistance in sampling. </a:t>
            </a:r>
          </a:p>
          <a:p>
            <a:pPr eaLnBrk="1" hangingPunct="1">
              <a:lnSpc>
                <a:spcPct val="90000"/>
              </a:lnSpc>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monitor Invertebrates?</a:t>
            </a:r>
            <a:endParaRPr lang="en-US" dirty="0"/>
          </a:p>
        </p:txBody>
      </p:sp>
      <p:sp>
        <p:nvSpPr>
          <p:cNvPr id="4" name="Text Placeholder 3"/>
          <p:cNvSpPr>
            <a:spLocks noGrp="1"/>
          </p:cNvSpPr>
          <p:nvPr>
            <p:ph type="body" sz="half" idx="2"/>
          </p:nvPr>
        </p:nvSpPr>
        <p:spPr>
          <a:xfrm>
            <a:off x="457200" y="1535113"/>
            <a:ext cx="8151813" cy="4525962"/>
          </a:xfrm>
        </p:spPr>
        <p:txBody>
          <a:bodyPr/>
          <a:lstStyle/>
          <a:p>
            <a:pPr>
              <a:buFont typeface="Wingdings" panose="05000000000000000000" pitchFamily="2" charset="2"/>
              <a:buNone/>
              <a:defRPr/>
            </a:pPr>
            <a:r>
              <a:rPr lang="en-US" dirty="0" smtClean="0"/>
              <a:t>	Sediment-dwelling invertebrates are preferred organisms for biological monitoring because:</a:t>
            </a:r>
          </a:p>
          <a:p>
            <a:pPr>
              <a:buFont typeface="Wingdings" panose="05000000000000000000" pitchFamily="2" charset="2"/>
              <a:buNone/>
              <a:defRPr/>
            </a:pPr>
            <a:endParaRPr lang="en-US" dirty="0" smtClean="0"/>
          </a:p>
          <a:p>
            <a:pPr>
              <a:buFont typeface="Wingdings" panose="05000000000000000000" pitchFamily="2" charset="2"/>
              <a:buNone/>
              <a:defRPr/>
            </a:pPr>
            <a:r>
              <a:rPr lang="en-US" dirty="0" smtClean="0"/>
              <a:t>	They can’t escape changing environmental conditions.</a:t>
            </a:r>
          </a:p>
          <a:p>
            <a:pPr>
              <a:buFont typeface="Wingdings" panose="05000000000000000000" pitchFamily="2" charset="2"/>
              <a:buNone/>
              <a:defRPr/>
            </a:pPr>
            <a:endParaRPr lang="en-US" dirty="0" smtClean="0"/>
          </a:p>
          <a:p>
            <a:pPr>
              <a:buFont typeface="Wingdings" panose="05000000000000000000" pitchFamily="2" charset="2"/>
              <a:buNone/>
              <a:defRPr/>
            </a:pPr>
            <a:r>
              <a:rPr lang="en-US" dirty="0" smtClean="0"/>
              <a:t>	They must either adapt, move, or die.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Marine Succession</a:t>
            </a:r>
            <a:endParaRPr lang="en-US" dirty="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2363" y="2100263"/>
            <a:ext cx="9398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10"/>
          <p:cNvSpPr>
            <a:spLocks noChangeArrowheads="1"/>
          </p:cNvSpPr>
          <p:nvPr/>
        </p:nvSpPr>
        <p:spPr bwMode="auto">
          <a:xfrm flipH="1" flipV="1">
            <a:off x="1103313" y="4206875"/>
            <a:ext cx="6838950" cy="817563"/>
          </a:xfrm>
          <a:prstGeom prst="rtTriangle">
            <a:avLst/>
          </a:prstGeom>
          <a:solidFill>
            <a:srgbClr val="FFFF00"/>
          </a:solidFill>
          <a:ln w="9525">
            <a:solidFill>
              <a:schemeClr val="bg2"/>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8437" name="TextBox 4"/>
          <p:cNvSpPr txBox="1">
            <a:spLocks noChangeArrowheads="1"/>
          </p:cNvSpPr>
          <p:nvPr/>
        </p:nvSpPr>
        <p:spPr bwMode="auto">
          <a:xfrm>
            <a:off x="693738" y="5765800"/>
            <a:ext cx="1884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800"/>
              <a:t>Disturbance</a:t>
            </a:r>
          </a:p>
        </p:txBody>
      </p:sp>
      <p:sp>
        <p:nvSpPr>
          <p:cNvPr id="18438" name="TextBox 5"/>
          <p:cNvSpPr txBox="1">
            <a:spLocks noChangeArrowheads="1"/>
          </p:cNvSpPr>
          <p:nvPr/>
        </p:nvSpPr>
        <p:spPr bwMode="auto">
          <a:xfrm>
            <a:off x="6540500" y="5748338"/>
            <a:ext cx="2435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800"/>
              <a:t>No Disturbance</a:t>
            </a:r>
          </a:p>
        </p:txBody>
      </p:sp>
      <p:sp>
        <p:nvSpPr>
          <p:cNvPr id="18439" name="TextBox 6"/>
          <p:cNvSpPr txBox="1">
            <a:spLocks noChangeArrowheads="1"/>
          </p:cNvSpPr>
          <p:nvPr/>
        </p:nvSpPr>
        <p:spPr bwMode="auto">
          <a:xfrm>
            <a:off x="4598988" y="4208463"/>
            <a:ext cx="154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b="1">
                <a:solidFill>
                  <a:schemeClr val="bg2"/>
                </a:solidFill>
              </a:rPr>
              <a:t>Diversity</a:t>
            </a:r>
          </a:p>
        </p:txBody>
      </p:sp>
      <p:pic>
        <p:nvPicPr>
          <p:cNvPr id="18440" name="Picture 41" descr="Eudorellopsis biplicata 34-1 2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538" y="2709863"/>
            <a:ext cx="8223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0475" y="2241550"/>
            <a:ext cx="7524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8" descr="Adontorhina cyclia 33-1 20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2008188"/>
            <a:ext cx="8207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3" descr="Nephtys sp 8-1 200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58125" y="2435225"/>
            <a:ext cx="736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45" descr="Polydora sp 39-1 20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62825" y="2898775"/>
            <a:ext cx="6191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7" descr="Sternaspis scutata 31-1 200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10513" y="3332163"/>
            <a:ext cx="7588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88" descr="Galathowenia oculata D69-1 2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70338" y="1984375"/>
            <a:ext cx="8159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AutoShape 10"/>
          <p:cNvSpPr>
            <a:spLocks noChangeArrowheads="1"/>
          </p:cNvSpPr>
          <p:nvPr/>
        </p:nvSpPr>
        <p:spPr bwMode="auto">
          <a:xfrm>
            <a:off x="1090613" y="4867275"/>
            <a:ext cx="6838950" cy="817563"/>
          </a:xfrm>
          <a:prstGeom prst="rtTriangle">
            <a:avLst/>
          </a:prstGeom>
          <a:solidFill>
            <a:srgbClr val="FF0000"/>
          </a:solidFill>
          <a:ln w="9525">
            <a:solidFill>
              <a:schemeClr val="bg2"/>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Rot="1" noChangeArrowheads="1"/>
          </p:cNvSpPr>
          <p:nvPr>
            <p:ph type="title"/>
          </p:nvPr>
        </p:nvSpPr>
        <p:spPr>
          <a:xfrm>
            <a:off x="457200" y="304800"/>
            <a:ext cx="8229600" cy="1143000"/>
          </a:xfrm>
        </p:spPr>
        <p:txBody>
          <a:bodyPr/>
          <a:lstStyle/>
          <a:p>
            <a:pPr eaLnBrk="1" hangingPunct="1">
              <a:defRPr/>
            </a:pPr>
            <a:r>
              <a:rPr lang="en-US" sz="4000" smtClean="0"/>
              <a:t>Sources of Variability  in Port Valdez</a:t>
            </a:r>
          </a:p>
        </p:txBody>
      </p:sp>
      <p:sp>
        <p:nvSpPr>
          <p:cNvPr id="25604" name="Text Box 4"/>
          <p:cNvSpPr txBox="1">
            <a:spLocks noChangeArrowheads="1"/>
          </p:cNvSpPr>
          <p:nvPr/>
        </p:nvSpPr>
        <p:spPr bwMode="auto">
          <a:xfrm>
            <a:off x="4276725" y="4557713"/>
            <a:ext cx="671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VMT</a:t>
            </a:r>
          </a:p>
        </p:txBody>
      </p:sp>
      <p:sp>
        <p:nvSpPr>
          <p:cNvPr id="25605" name="Text Box 5"/>
          <p:cNvSpPr txBox="1">
            <a:spLocks noChangeArrowheads="1"/>
          </p:cNvSpPr>
          <p:nvPr/>
        </p:nvSpPr>
        <p:spPr bwMode="auto">
          <a:xfrm>
            <a:off x="6346825" y="46212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SGFA</a:t>
            </a:r>
          </a:p>
        </p:txBody>
      </p:sp>
      <p:sp>
        <p:nvSpPr>
          <p:cNvPr id="25606" name="Text Box 6"/>
          <p:cNvSpPr txBox="1">
            <a:spLocks noChangeArrowheads="1"/>
          </p:cNvSpPr>
          <p:nvPr/>
        </p:nvSpPr>
        <p:spPr bwMode="auto">
          <a:xfrm>
            <a:off x="4403725" y="3224213"/>
            <a:ext cx="157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Fish Processing</a:t>
            </a:r>
          </a:p>
          <a:p>
            <a:pPr algn="ctr" eaLnBrk="1" hangingPunct="1">
              <a:spcBef>
                <a:spcPct val="0"/>
              </a:spcBef>
              <a:buClrTx/>
              <a:buSzTx/>
              <a:buFontTx/>
              <a:buNone/>
            </a:pPr>
            <a:r>
              <a:rPr lang="en-US" altLang="en-US" sz="1800"/>
              <a:t>&amp; SERVS</a:t>
            </a:r>
          </a:p>
        </p:txBody>
      </p:sp>
      <p:sp>
        <p:nvSpPr>
          <p:cNvPr id="25607" name="Text Box 7"/>
          <p:cNvSpPr txBox="1">
            <a:spLocks noChangeArrowheads="1"/>
          </p:cNvSpPr>
          <p:nvPr/>
        </p:nvSpPr>
        <p:spPr bwMode="auto">
          <a:xfrm>
            <a:off x="6735763" y="3598863"/>
            <a:ext cx="1400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rPr>
              <a:t>Sediment</a:t>
            </a:r>
          </a:p>
          <a:p>
            <a:pPr algn="ctr" eaLnBrk="1" hangingPunct="1">
              <a:spcBef>
                <a:spcPct val="0"/>
              </a:spcBef>
              <a:buClrTx/>
              <a:buSzTx/>
              <a:buFontTx/>
              <a:buNone/>
            </a:pPr>
            <a:r>
              <a:rPr lang="en-US" altLang="en-US" sz="2400" b="1">
                <a:solidFill>
                  <a:srgbClr val="FFFF00"/>
                </a:solidFill>
              </a:rPr>
              <a:t>Gradient</a:t>
            </a:r>
          </a:p>
        </p:txBody>
      </p:sp>
      <p:sp>
        <p:nvSpPr>
          <p:cNvPr id="25608" name="Text Box 8"/>
          <p:cNvSpPr txBox="1">
            <a:spLocks noChangeArrowheads="1"/>
          </p:cNvSpPr>
          <p:nvPr/>
        </p:nvSpPr>
        <p:spPr bwMode="auto">
          <a:xfrm>
            <a:off x="1812925" y="3770313"/>
            <a:ext cx="245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1964 Earthquake</a:t>
            </a:r>
          </a:p>
        </p:txBody>
      </p:sp>
      <p:sp>
        <p:nvSpPr>
          <p:cNvPr id="25609" name="Text Box 9"/>
          <p:cNvSpPr txBox="1">
            <a:spLocks noChangeArrowheads="1"/>
          </p:cNvSpPr>
          <p:nvPr/>
        </p:nvSpPr>
        <p:spPr bwMode="auto">
          <a:xfrm>
            <a:off x="0" y="2335213"/>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Climatic Variability</a:t>
            </a:r>
          </a:p>
        </p:txBody>
      </p:sp>
      <p:sp>
        <p:nvSpPr>
          <p:cNvPr id="25610" name="AutoShape 10"/>
          <p:cNvSpPr>
            <a:spLocks noChangeArrowheads="1"/>
          </p:cNvSpPr>
          <p:nvPr/>
        </p:nvSpPr>
        <p:spPr bwMode="auto">
          <a:xfrm flipH="1">
            <a:off x="1143000" y="6159500"/>
            <a:ext cx="6642100" cy="4318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5611" name="Text Box 11"/>
          <p:cNvSpPr txBox="1">
            <a:spLocks noChangeArrowheads="1"/>
          </p:cNvSpPr>
          <p:nvPr/>
        </p:nvSpPr>
        <p:spPr bwMode="auto">
          <a:xfrm>
            <a:off x="8004175" y="5942013"/>
            <a:ext cx="1139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Higher Sediment Loads</a:t>
            </a:r>
          </a:p>
        </p:txBody>
      </p:sp>
      <p:sp>
        <p:nvSpPr>
          <p:cNvPr id="25612" name="Text Box 12"/>
          <p:cNvSpPr txBox="1">
            <a:spLocks noChangeArrowheads="1"/>
          </p:cNvSpPr>
          <p:nvPr/>
        </p:nvSpPr>
        <p:spPr bwMode="auto">
          <a:xfrm>
            <a:off x="0" y="5942013"/>
            <a:ext cx="1139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Lower Sediment Loads</a:t>
            </a:r>
          </a:p>
        </p:txBody>
      </p:sp>
    </p:spTree>
    <p:extLst>
      <p:ext uri="{BB962C8B-B14F-4D97-AF65-F5344CB8AC3E}">
        <p14:creationId xmlns:p14="http://schemas.microsoft.com/office/powerpoint/2010/main" val="1842102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Fjord-wide sampling</a:t>
            </a:r>
            <a:endParaRPr lang="en-US" dirty="0"/>
          </a:p>
        </p:txBody>
      </p:sp>
      <p:sp>
        <p:nvSpPr>
          <p:cNvPr id="3" name="Content Placeholder 2"/>
          <p:cNvSpPr>
            <a:spLocks noGrp="1"/>
          </p:cNvSpPr>
          <p:nvPr>
            <p:ph idx="1"/>
          </p:nvPr>
        </p:nvSpPr>
        <p:spPr/>
        <p:txBody>
          <a:bodyPr/>
          <a:lstStyle/>
          <a:p>
            <a:pPr>
              <a:defRPr/>
            </a:pPr>
            <a:r>
              <a:rPr lang="en-US" dirty="0" smtClean="0"/>
              <a:t>In 1971, 1976, 1982, 2002, sediments were sampled throughout the fjord. </a:t>
            </a:r>
            <a:endParaRPr lang="en-US" dirty="0"/>
          </a:p>
        </p:txBody>
      </p:sp>
      <p:pic>
        <p:nvPicPr>
          <p:cNvPr id="2253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5363" y="3263900"/>
            <a:ext cx="70707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21214623">
            <a:off x="2205038" y="4695825"/>
            <a:ext cx="4002087" cy="209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1804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0"/>
            <a:ext cx="8229600" cy="1630880"/>
          </a:xfrm>
        </p:spPr>
        <p:txBody>
          <a:bodyPr/>
          <a:lstStyle/>
          <a:p>
            <a:pPr>
              <a:defRPr/>
            </a:pPr>
            <a:r>
              <a:rPr lang="en-US" dirty="0"/>
              <a:t>Spatial </a:t>
            </a:r>
            <a:r>
              <a:rPr lang="en-US" dirty="0" smtClean="0"/>
              <a:t>Trends in the Deep Basin:</a:t>
            </a:r>
            <a:br>
              <a:rPr lang="en-US" dirty="0" smtClean="0"/>
            </a:br>
            <a:r>
              <a:rPr lang="en-US" dirty="0" smtClean="0"/>
              <a:t>Effects of glacial sediments</a:t>
            </a:r>
            <a:endParaRPr lang="en-US" dirty="0"/>
          </a:p>
        </p:txBody>
      </p:sp>
      <p:pic>
        <p:nvPicPr>
          <p:cNvPr id="38" name="Picture 2"/>
          <p:cNvPicPr>
            <a:picLocks noChangeAspect="1" noChangeArrowheads="1"/>
          </p:cNvPicPr>
          <p:nvPr/>
        </p:nvPicPr>
        <p:blipFill>
          <a:blip r:embed="rId2" cstate="email">
            <a:lum bright="42000" contrast="60000"/>
            <a:extLst>
              <a:ext uri="{28A0092B-C50C-407E-A947-70E740481C1C}">
                <a14:useLocalDpi xmlns:a14="http://schemas.microsoft.com/office/drawing/2010/main"/>
              </a:ext>
            </a:extLst>
          </a:blip>
          <a:srcRect/>
          <a:stretch>
            <a:fillRect/>
          </a:stretch>
        </p:blipFill>
        <p:spPr bwMode="auto">
          <a:xfrm>
            <a:off x="-26550" y="2250137"/>
            <a:ext cx="9102289" cy="44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533805" y="468384"/>
            <a:ext cx="1630908" cy="519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8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0"/>
            <a:ext cx="8229600" cy="1630880"/>
          </a:xfrm>
        </p:spPr>
        <p:txBody>
          <a:bodyPr/>
          <a:lstStyle/>
          <a:p>
            <a:pPr>
              <a:defRPr/>
            </a:pPr>
            <a:r>
              <a:rPr lang="en-US" dirty="0"/>
              <a:t>Spatial </a:t>
            </a:r>
            <a:r>
              <a:rPr lang="en-US" dirty="0" smtClean="0"/>
              <a:t>Trends in the Deep Basin:</a:t>
            </a:r>
            <a:br>
              <a:rPr lang="en-US" dirty="0" smtClean="0"/>
            </a:br>
            <a:r>
              <a:rPr lang="en-US" dirty="0" smtClean="0"/>
              <a:t>Effects of glacial sediments</a:t>
            </a:r>
            <a:endParaRPr lang="en-US" dirty="0"/>
          </a:p>
        </p:txBody>
      </p:sp>
      <p:grpSp>
        <p:nvGrpSpPr>
          <p:cNvPr id="29699" name="Group 3"/>
          <p:cNvGrpSpPr>
            <a:grpSpLocks/>
          </p:cNvGrpSpPr>
          <p:nvPr/>
        </p:nvGrpSpPr>
        <p:grpSpPr bwMode="auto">
          <a:xfrm>
            <a:off x="2024063" y="1711843"/>
            <a:ext cx="4287837" cy="2481262"/>
            <a:chOff x="2570383" y="0"/>
            <a:chExt cx="4287617" cy="2480807"/>
          </a:xfrm>
        </p:grpSpPr>
        <p:pic>
          <p:nvPicPr>
            <p:cNvPr id="29714"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l="24883" b="24438"/>
            <a:stretch>
              <a:fillRect/>
            </a:stretch>
          </p:blipFill>
          <p:spPr bwMode="auto">
            <a:xfrm>
              <a:off x="2570383" y="0"/>
              <a:ext cx="4287617" cy="248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Box 5"/>
            <p:cNvSpPr txBox="1">
              <a:spLocks noChangeArrowheads="1"/>
            </p:cNvSpPr>
            <p:nvPr/>
          </p:nvSpPr>
          <p:spPr bwMode="auto">
            <a:xfrm>
              <a:off x="4343400" y="0"/>
              <a:ext cx="809837"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a:solidFill>
                    <a:schemeClr val="bg2"/>
                  </a:solidFill>
                </a:rPr>
                <a:t>Density</a:t>
              </a:r>
            </a:p>
          </p:txBody>
        </p:sp>
        <p:sp>
          <p:nvSpPr>
            <p:cNvPr id="7" name="Rectangle 6"/>
            <p:cNvSpPr/>
            <p:nvPr/>
          </p:nvSpPr>
          <p:spPr>
            <a:xfrm>
              <a:off x="2802146" y="369819"/>
              <a:ext cx="3932035" cy="16602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700" name="Group 7"/>
          <p:cNvGrpSpPr>
            <a:grpSpLocks/>
          </p:cNvGrpSpPr>
          <p:nvPr/>
        </p:nvGrpSpPr>
        <p:grpSpPr bwMode="auto">
          <a:xfrm>
            <a:off x="1711325" y="3494605"/>
            <a:ext cx="4600575" cy="3292475"/>
            <a:chOff x="2257706" y="2623368"/>
            <a:chExt cx="4600294" cy="3292402"/>
          </a:xfrm>
        </p:grpSpPr>
        <p:grpSp>
          <p:nvGrpSpPr>
            <p:cNvPr id="29709" name="Group 8"/>
            <p:cNvGrpSpPr>
              <a:grpSpLocks/>
            </p:cNvGrpSpPr>
            <p:nvPr/>
          </p:nvGrpSpPr>
          <p:grpSpPr bwMode="auto">
            <a:xfrm>
              <a:off x="2257706" y="2623368"/>
              <a:ext cx="4600294" cy="3292402"/>
              <a:chOff x="2284365" y="1543860"/>
              <a:chExt cx="5722985" cy="3967154"/>
            </a:xfrm>
          </p:grpSpPr>
          <p:pic>
            <p:nvPicPr>
              <p:cNvPr id="29712"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l="24709" b="24104"/>
              <a:stretch>
                <a:fillRect/>
              </a:stretch>
            </p:blipFill>
            <p:spPr bwMode="auto">
              <a:xfrm>
                <a:off x="2666999" y="2514600"/>
                <a:ext cx="5340351" cy="299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4365" y="1543860"/>
                <a:ext cx="22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0" name="TextBox 9"/>
            <p:cNvSpPr txBox="1">
              <a:spLocks noChangeArrowheads="1"/>
            </p:cNvSpPr>
            <p:nvPr/>
          </p:nvSpPr>
          <p:spPr bwMode="auto">
            <a:xfrm>
              <a:off x="4017825" y="3429000"/>
              <a:ext cx="1235675"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600">
                  <a:solidFill>
                    <a:schemeClr val="bg2"/>
                  </a:solidFill>
                </a:rPr>
                <a:t>Richness</a:t>
              </a:r>
            </a:p>
          </p:txBody>
        </p:sp>
        <p:sp>
          <p:nvSpPr>
            <p:cNvPr id="11" name="Rectangle 10"/>
            <p:cNvSpPr/>
            <p:nvPr/>
          </p:nvSpPr>
          <p:spPr>
            <a:xfrm>
              <a:off x="2811710" y="3798092"/>
              <a:ext cx="3931997" cy="16620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9701"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250" y="1869005"/>
            <a:ext cx="1458913"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2255838" y="2556393"/>
            <a:ext cx="4056062" cy="142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55838" y="5009080"/>
            <a:ext cx="4056062" cy="142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704" name="TextBox 4"/>
          <p:cNvSpPr txBox="1">
            <a:spLocks noChangeArrowheads="1"/>
          </p:cNvSpPr>
          <p:nvPr/>
        </p:nvSpPr>
        <p:spPr bwMode="auto">
          <a:xfrm>
            <a:off x="7058025" y="2911993"/>
            <a:ext cx="2085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en-US" sz="2400"/>
              <a:t>Density and richness are higher in these areas associated with greater sedimentation.</a:t>
            </a:r>
          </a:p>
        </p:txBody>
      </p:sp>
      <p:cxnSp>
        <p:nvCxnSpPr>
          <p:cNvPr id="8" name="Straight Arrow Connector 7"/>
          <p:cNvCxnSpPr/>
          <p:nvPr/>
        </p:nvCxnSpPr>
        <p:spPr>
          <a:xfrm flipH="1" flipV="1">
            <a:off x="6067425" y="2361130"/>
            <a:ext cx="922338" cy="10001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980113" y="4355030"/>
            <a:ext cx="1009650" cy="5191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56163" y="6136205"/>
            <a:ext cx="1919287" cy="79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708" name="TextBox 26"/>
          <p:cNvSpPr txBox="1">
            <a:spLocks noChangeArrowheads="1"/>
          </p:cNvSpPr>
          <p:nvPr/>
        </p:nvSpPr>
        <p:spPr bwMode="auto">
          <a:xfrm>
            <a:off x="6989763" y="5683768"/>
            <a:ext cx="2085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en-US" sz="2400" dirty="0"/>
              <a:t>A peak due to other sources.</a:t>
            </a:r>
          </a:p>
        </p:txBody>
      </p:sp>
    </p:spTree>
    <p:extLst>
      <p:ext uri="{BB962C8B-B14F-4D97-AF65-F5344CB8AC3E}">
        <p14:creationId xmlns:p14="http://schemas.microsoft.com/office/powerpoint/2010/main" val="7343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smtClean="0"/>
              <a:t>Response to Sediment Gradient</a:t>
            </a:r>
          </a:p>
        </p:txBody>
      </p:sp>
      <p:grpSp>
        <p:nvGrpSpPr>
          <p:cNvPr id="26627" name="Group 14"/>
          <p:cNvGrpSpPr>
            <a:grpSpLocks/>
          </p:cNvGrpSpPr>
          <p:nvPr/>
        </p:nvGrpSpPr>
        <p:grpSpPr bwMode="auto">
          <a:xfrm>
            <a:off x="0" y="1841500"/>
            <a:ext cx="8966200" cy="2887663"/>
            <a:chOff x="0" y="1368"/>
            <a:chExt cx="5648" cy="1819"/>
          </a:xfrm>
        </p:grpSpPr>
        <p:grpSp>
          <p:nvGrpSpPr>
            <p:cNvPr id="26645" name="Group 10"/>
            <p:cNvGrpSpPr>
              <a:grpSpLocks/>
            </p:cNvGrpSpPr>
            <p:nvPr/>
          </p:nvGrpSpPr>
          <p:grpSpPr bwMode="auto">
            <a:xfrm>
              <a:off x="0" y="1368"/>
              <a:ext cx="5648" cy="1819"/>
              <a:chOff x="0" y="1368"/>
              <a:chExt cx="5648" cy="1819"/>
            </a:xfrm>
          </p:grpSpPr>
          <p:sp>
            <p:nvSpPr>
              <p:cNvPr id="26649" name="Rectangle 9"/>
              <p:cNvSpPr>
                <a:spLocks noChangeArrowheads="1"/>
              </p:cNvSpPr>
              <p:nvPr/>
            </p:nvSpPr>
            <p:spPr bwMode="auto">
              <a:xfrm>
                <a:off x="0" y="1368"/>
                <a:ext cx="5648" cy="1816"/>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6650" name="Picture 5" descr="species plot all new"/>
              <p:cNvPicPr>
                <a:picLocks noChangeAspect="1" noChangeArrowheads="1"/>
              </p:cNvPicPr>
              <p:nvPr/>
            </p:nvPicPr>
            <p:blipFill>
              <a:blip r:embed="rId2" cstate="email">
                <a:extLst>
                  <a:ext uri="{28A0092B-C50C-407E-A947-70E740481C1C}">
                    <a14:useLocalDpi xmlns:a14="http://schemas.microsoft.com/office/drawing/2010/main"/>
                  </a:ext>
                </a:extLst>
              </a:blip>
              <a:srcRect l="31952" t="26051" r="17778" b="47552"/>
              <a:stretch>
                <a:fillRect/>
              </a:stretch>
            </p:blipFill>
            <p:spPr bwMode="auto">
              <a:xfrm>
                <a:off x="0" y="1398"/>
                <a:ext cx="2851" cy="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7" descr="species plot all new"/>
              <p:cNvPicPr>
                <a:picLocks noChangeAspect="1" noChangeArrowheads="1"/>
              </p:cNvPicPr>
              <p:nvPr/>
            </p:nvPicPr>
            <p:blipFill>
              <a:blip r:embed="rId2" cstate="email">
                <a:extLst>
                  <a:ext uri="{28A0092B-C50C-407E-A947-70E740481C1C}">
                    <a14:useLocalDpi xmlns:a14="http://schemas.microsoft.com/office/drawing/2010/main"/>
                  </a:ext>
                </a:extLst>
              </a:blip>
              <a:srcRect l="32570" t="-1381" r="17778" b="88095"/>
              <a:stretch>
                <a:fillRect/>
              </a:stretch>
            </p:blipFill>
            <p:spPr bwMode="auto">
              <a:xfrm>
                <a:off x="2744" y="1752"/>
                <a:ext cx="2816"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6" name="Rectangle 11"/>
            <p:cNvSpPr>
              <a:spLocks noChangeArrowheads="1"/>
            </p:cNvSpPr>
            <p:nvPr/>
          </p:nvSpPr>
          <p:spPr bwMode="auto">
            <a:xfrm>
              <a:off x="0" y="2856"/>
              <a:ext cx="56" cy="248"/>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6647" name="Rectangle 12"/>
            <p:cNvSpPr>
              <a:spLocks noChangeArrowheads="1"/>
            </p:cNvSpPr>
            <p:nvPr/>
          </p:nvSpPr>
          <p:spPr bwMode="auto">
            <a:xfrm>
              <a:off x="0" y="1968"/>
              <a:ext cx="56" cy="248"/>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6648" name="Rectangle 13"/>
            <p:cNvSpPr>
              <a:spLocks noChangeArrowheads="1"/>
            </p:cNvSpPr>
            <p:nvPr/>
          </p:nvSpPr>
          <p:spPr bwMode="auto">
            <a:xfrm>
              <a:off x="4480" y="2652"/>
              <a:ext cx="288" cy="144"/>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26628" name="Group 17"/>
          <p:cNvGrpSpPr>
            <a:grpSpLocks/>
          </p:cNvGrpSpPr>
          <p:nvPr/>
        </p:nvGrpSpPr>
        <p:grpSpPr bwMode="auto">
          <a:xfrm>
            <a:off x="0" y="5448300"/>
            <a:ext cx="8953500" cy="1409700"/>
            <a:chOff x="0" y="3432"/>
            <a:chExt cx="5640" cy="888"/>
          </a:xfrm>
        </p:grpSpPr>
        <p:sp>
          <p:nvSpPr>
            <p:cNvPr id="26642" name="Rectangle 16"/>
            <p:cNvSpPr>
              <a:spLocks noChangeArrowheads="1"/>
            </p:cNvSpPr>
            <p:nvPr/>
          </p:nvSpPr>
          <p:spPr bwMode="auto">
            <a:xfrm>
              <a:off x="0" y="3432"/>
              <a:ext cx="5640" cy="888"/>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6643" name="Picture 4" descr="species plot all new"/>
            <p:cNvPicPr>
              <a:picLocks noChangeAspect="1" noChangeArrowheads="1"/>
            </p:cNvPicPr>
            <p:nvPr/>
          </p:nvPicPr>
          <p:blipFill>
            <a:blip r:embed="rId2" cstate="email">
              <a:extLst>
                <a:ext uri="{28A0092B-C50C-407E-A947-70E740481C1C}">
                  <a14:useLocalDpi xmlns:a14="http://schemas.microsoft.com/office/drawing/2010/main"/>
                </a:ext>
              </a:extLst>
            </a:blip>
            <a:srcRect l="32982" t="13420" r="17778" b="73776"/>
            <a:stretch>
              <a:fillRect/>
            </a:stretch>
          </p:blipFill>
          <p:spPr bwMode="auto">
            <a:xfrm>
              <a:off x="0" y="3452"/>
              <a:ext cx="2794"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5" descr="species plot all new"/>
            <p:cNvPicPr>
              <a:picLocks noChangeAspect="1" noChangeArrowheads="1"/>
            </p:cNvPicPr>
            <p:nvPr/>
          </p:nvPicPr>
          <p:blipFill>
            <a:blip r:embed="rId3" cstate="email">
              <a:extLst>
                <a:ext uri="{28A0092B-C50C-407E-A947-70E740481C1C}">
                  <a14:useLocalDpi xmlns:a14="http://schemas.microsoft.com/office/drawing/2010/main"/>
                </a:ext>
              </a:extLst>
            </a:blip>
            <a:srcRect l="32776" t="53795" r="17778" b="33406"/>
            <a:stretch>
              <a:fillRect/>
            </a:stretch>
          </p:blipFill>
          <p:spPr bwMode="auto">
            <a:xfrm>
              <a:off x="2831" y="3456"/>
              <a:ext cx="279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9" name="Text Box 18"/>
          <p:cNvSpPr txBox="1">
            <a:spLocks noChangeArrowheads="1"/>
          </p:cNvSpPr>
          <p:nvPr/>
        </p:nvSpPr>
        <p:spPr bwMode="auto">
          <a:xfrm>
            <a:off x="0" y="12620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b="1"/>
              <a:t>These animals have higher abundance towards the west.</a:t>
            </a:r>
          </a:p>
        </p:txBody>
      </p:sp>
      <p:sp>
        <p:nvSpPr>
          <p:cNvPr id="26630" name="Text Box 19"/>
          <p:cNvSpPr txBox="1">
            <a:spLocks noChangeArrowheads="1"/>
          </p:cNvSpPr>
          <p:nvPr/>
        </p:nvSpPr>
        <p:spPr bwMode="auto">
          <a:xfrm>
            <a:off x="0" y="49196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b="1"/>
              <a:t>These animals have higher abundance towards the east.</a:t>
            </a:r>
          </a:p>
        </p:txBody>
      </p:sp>
      <p:sp>
        <p:nvSpPr>
          <p:cNvPr id="26631" name="Line 22"/>
          <p:cNvSpPr>
            <a:spLocks noChangeShapeType="1"/>
          </p:cNvSpPr>
          <p:nvPr/>
        </p:nvSpPr>
        <p:spPr bwMode="auto">
          <a:xfrm flipH="1">
            <a:off x="965200" y="1739900"/>
            <a:ext cx="7226300" cy="0"/>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2" name="Line 23"/>
          <p:cNvSpPr>
            <a:spLocks noChangeShapeType="1"/>
          </p:cNvSpPr>
          <p:nvPr/>
        </p:nvSpPr>
        <p:spPr bwMode="auto">
          <a:xfrm>
            <a:off x="965200" y="5359400"/>
            <a:ext cx="7188200" cy="12700"/>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6633" name="Group 24"/>
          <p:cNvGrpSpPr>
            <a:grpSpLocks/>
          </p:cNvGrpSpPr>
          <p:nvPr/>
        </p:nvGrpSpPr>
        <p:grpSpPr bwMode="auto">
          <a:xfrm>
            <a:off x="1231900" y="1854200"/>
            <a:ext cx="941388" cy="596900"/>
            <a:chOff x="5160" y="3712"/>
            <a:chExt cx="593" cy="376"/>
          </a:xfrm>
        </p:grpSpPr>
        <p:pic>
          <p:nvPicPr>
            <p:cNvPr id="26640" name="Picture 25" descr="Sternaspis scutata 31-1 2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9" y="3712"/>
              <a:ext cx="47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6"/>
            <p:cNvSpPr txBox="1">
              <a:spLocks noChangeArrowheads="1"/>
            </p:cNvSpPr>
            <p:nvPr/>
          </p:nvSpPr>
          <p:spPr bwMode="auto">
            <a:xfrm>
              <a:off x="5160" y="3963"/>
              <a:ext cx="59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700" i="1">
                  <a:solidFill>
                    <a:schemeClr val="bg2"/>
                  </a:solidFill>
                  <a:latin typeface="Arial" panose="020B0604020202020204" pitchFamily="34" charset="0"/>
                </a:rPr>
                <a:t>Sternaspis fossor</a:t>
              </a:r>
            </a:p>
          </p:txBody>
        </p:sp>
      </p:grpSp>
      <p:grpSp>
        <p:nvGrpSpPr>
          <p:cNvPr id="26634" name="Group 27"/>
          <p:cNvGrpSpPr>
            <a:grpSpLocks/>
          </p:cNvGrpSpPr>
          <p:nvPr/>
        </p:nvGrpSpPr>
        <p:grpSpPr bwMode="auto">
          <a:xfrm>
            <a:off x="5773738" y="5405438"/>
            <a:ext cx="923925" cy="704850"/>
            <a:chOff x="3127" y="3437"/>
            <a:chExt cx="582" cy="444"/>
          </a:xfrm>
        </p:grpSpPr>
        <p:pic>
          <p:nvPicPr>
            <p:cNvPr id="26638" name="Picture 28" descr="Adontorhina cyclia 33-1 20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72" y="3471"/>
              <a:ext cx="517"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29"/>
            <p:cNvSpPr txBox="1">
              <a:spLocks noChangeArrowheads="1"/>
            </p:cNvSpPr>
            <p:nvPr/>
          </p:nvSpPr>
          <p:spPr bwMode="auto">
            <a:xfrm>
              <a:off x="3127" y="3437"/>
              <a:ext cx="5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700" i="1">
                  <a:solidFill>
                    <a:schemeClr val="bg2"/>
                  </a:solidFill>
                  <a:latin typeface="Arial" panose="020B0604020202020204" pitchFamily="34" charset="0"/>
                </a:rPr>
                <a:t>Adontorhina cyclia</a:t>
              </a:r>
            </a:p>
          </p:txBody>
        </p:sp>
      </p:grpSp>
      <p:pic>
        <p:nvPicPr>
          <p:cNvPr id="26635" name="Picture 28" descr="Aricidea sp.tif"/>
          <p:cNvPicPr>
            <a:picLocks noChangeAspect="1"/>
          </p:cNvPicPr>
          <p:nvPr/>
        </p:nvPicPr>
        <p:blipFill>
          <a:blip r:embed="rId6">
            <a:lum bright="12000" contrast="18000"/>
            <a:extLst>
              <a:ext uri="{28A0092B-C50C-407E-A947-70E740481C1C}">
                <a14:useLocalDpi xmlns:a14="http://schemas.microsoft.com/office/drawing/2010/main"/>
              </a:ext>
            </a:extLst>
          </a:blip>
          <a:srcRect/>
          <a:stretch>
            <a:fillRect/>
          </a:stretch>
        </p:blipFill>
        <p:spPr bwMode="auto">
          <a:xfrm>
            <a:off x="1160463" y="5414963"/>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30" descr="Maldane glebifex KF003-1 2008.ti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707063" y="2468563"/>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6" descr="Terebellides stroemi s.la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65263" y="3281363"/>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999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Rot="1" noChangeArrowheads="1"/>
          </p:cNvSpPr>
          <p:nvPr>
            <p:ph type="title"/>
          </p:nvPr>
        </p:nvSpPr>
        <p:spPr>
          <a:xfrm>
            <a:off x="457200" y="304800"/>
            <a:ext cx="8229600" cy="1143000"/>
          </a:xfrm>
        </p:spPr>
        <p:txBody>
          <a:bodyPr/>
          <a:lstStyle/>
          <a:p>
            <a:pPr eaLnBrk="1" hangingPunct="1">
              <a:defRPr/>
            </a:pPr>
            <a:r>
              <a:rPr lang="en-US" sz="4000" smtClean="0"/>
              <a:t>Sources of Variability  in Port Valdez</a:t>
            </a:r>
          </a:p>
        </p:txBody>
      </p:sp>
      <p:sp>
        <p:nvSpPr>
          <p:cNvPr id="20484" name="Text Box 21"/>
          <p:cNvSpPr txBox="1">
            <a:spLocks noChangeArrowheads="1"/>
          </p:cNvSpPr>
          <p:nvPr/>
        </p:nvSpPr>
        <p:spPr bwMode="auto">
          <a:xfrm>
            <a:off x="4276725" y="4557713"/>
            <a:ext cx="671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VMT</a:t>
            </a:r>
          </a:p>
        </p:txBody>
      </p:sp>
      <p:sp>
        <p:nvSpPr>
          <p:cNvPr id="20485" name="Text Box 22"/>
          <p:cNvSpPr txBox="1">
            <a:spLocks noChangeArrowheads="1"/>
          </p:cNvSpPr>
          <p:nvPr/>
        </p:nvSpPr>
        <p:spPr bwMode="auto">
          <a:xfrm>
            <a:off x="6346825" y="46212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SGFA</a:t>
            </a:r>
          </a:p>
        </p:txBody>
      </p:sp>
      <p:sp>
        <p:nvSpPr>
          <p:cNvPr id="20486" name="Text Box 24"/>
          <p:cNvSpPr txBox="1">
            <a:spLocks noChangeArrowheads="1"/>
          </p:cNvSpPr>
          <p:nvPr/>
        </p:nvSpPr>
        <p:spPr bwMode="auto">
          <a:xfrm>
            <a:off x="6931025" y="3668713"/>
            <a:ext cx="100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Sediment</a:t>
            </a:r>
          </a:p>
          <a:p>
            <a:pPr algn="ctr" eaLnBrk="1" hangingPunct="1">
              <a:spcBef>
                <a:spcPct val="0"/>
              </a:spcBef>
              <a:buClrTx/>
              <a:buSzTx/>
              <a:buFontTx/>
              <a:buNone/>
            </a:pPr>
            <a:r>
              <a:rPr lang="en-US" altLang="en-US" sz="1800"/>
              <a:t>Gradient</a:t>
            </a:r>
          </a:p>
        </p:txBody>
      </p:sp>
      <p:sp>
        <p:nvSpPr>
          <p:cNvPr id="20487" name="Text Box 25"/>
          <p:cNvSpPr txBox="1">
            <a:spLocks noChangeArrowheads="1"/>
          </p:cNvSpPr>
          <p:nvPr/>
        </p:nvSpPr>
        <p:spPr bwMode="auto">
          <a:xfrm>
            <a:off x="1812925" y="3770313"/>
            <a:ext cx="2457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dirty="0"/>
              <a:t>1964 Earthquake</a:t>
            </a:r>
          </a:p>
        </p:txBody>
      </p:sp>
      <p:sp>
        <p:nvSpPr>
          <p:cNvPr id="20488" name="Text Box 26"/>
          <p:cNvSpPr txBox="1">
            <a:spLocks noChangeArrowheads="1"/>
          </p:cNvSpPr>
          <p:nvPr/>
        </p:nvSpPr>
        <p:spPr bwMode="auto">
          <a:xfrm>
            <a:off x="0" y="2335213"/>
            <a:ext cx="2051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b="1" dirty="0">
                <a:solidFill>
                  <a:srgbClr val="FFFF00"/>
                </a:solidFill>
              </a:rPr>
              <a:t>Climatic Variability</a:t>
            </a:r>
          </a:p>
        </p:txBody>
      </p:sp>
      <p:sp>
        <p:nvSpPr>
          <p:cNvPr id="20489" name="Text Box 27"/>
          <p:cNvSpPr txBox="1">
            <a:spLocks noChangeArrowheads="1"/>
          </p:cNvSpPr>
          <p:nvPr/>
        </p:nvSpPr>
        <p:spPr bwMode="auto">
          <a:xfrm>
            <a:off x="4403725" y="3224213"/>
            <a:ext cx="157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dirty="0"/>
              <a:t>Fish Processing</a:t>
            </a:r>
          </a:p>
          <a:p>
            <a:pPr algn="ctr" eaLnBrk="1" hangingPunct="1">
              <a:spcBef>
                <a:spcPct val="0"/>
              </a:spcBef>
              <a:buClrTx/>
              <a:buSzTx/>
              <a:buFontTx/>
              <a:buNone/>
            </a:pPr>
            <a:r>
              <a:rPr lang="en-US" altLang="en-US" sz="1800" dirty="0"/>
              <a:t>&amp; SERVS</a:t>
            </a:r>
          </a:p>
        </p:txBody>
      </p:sp>
    </p:spTree>
    <p:extLst>
      <p:ext uri="{BB962C8B-B14F-4D97-AF65-F5344CB8AC3E}">
        <p14:creationId xmlns:p14="http://schemas.microsoft.com/office/powerpoint/2010/main" val="2691651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274638"/>
            <a:ext cx="8229600" cy="1651000"/>
          </a:xfrm>
        </p:spPr>
        <p:txBody>
          <a:bodyPr/>
          <a:lstStyle/>
          <a:p>
            <a:pPr eaLnBrk="1" hangingPunct="1">
              <a:defRPr/>
            </a:pPr>
            <a:r>
              <a:rPr lang="en-US" smtClean="0"/>
              <a:t>Climatic Variability</a:t>
            </a:r>
            <a:br>
              <a:rPr lang="en-US" smtClean="0"/>
            </a:br>
            <a:r>
              <a:rPr lang="en-US" smtClean="0"/>
              <a:t>Benthic Abundance vs. PDO</a:t>
            </a:r>
          </a:p>
        </p:txBody>
      </p:sp>
      <p:pic>
        <p:nvPicPr>
          <p:cNvPr id="30723" name="Chart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2338" y="1998663"/>
            <a:ext cx="7261225" cy="44100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0724" name="Straight Connector 3"/>
          <p:cNvCxnSpPr>
            <a:cxnSpLocks noChangeShapeType="1"/>
          </p:cNvCxnSpPr>
          <p:nvPr/>
        </p:nvCxnSpPr>
        <p:spPr bwMode="auto">
          <a:xfrm flipH="1">
            <a:off x="4241800" y="2351088"/>
            <a:ext cx="7938" cy="349250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30725" name="TextBox 12"/>
          <p:cNvSpPr txBox="1">
            <a:spLocks noChangeArrowheads="1"/>
          </p:cNvSpPr>
          <p:nvPr/>
        </p:nvSpPr>
        <p:spPr bwMode="auto">
          <a:xfrm>
            <a:off x="3143250" y="2012950"/>
            <a:ext cx="86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b="1">
                <a:solidFill>
                  <a:schemeClr val="bg2"/>
                </a:solidFill>
                <a:latin typeface="Symbol" panose="05050102010706020507" pitchFamily="18" charset="2"/>
                <a:cs typeface="Times New Roman" panose="02020603050405020304" pitchFamily="18" charset="0"/>
              </a:rPr>
              <a:t>r</a:t>
            </a:r>
            <a:r>
              <a:rPr lang="en-US" altLang="en-US" sz="1600" b="1">
                <a:solidFill>
                  <a:schemeClr val="bg2"/>
                </a:solidFill>
                <a:latin typeface="Times New Roman" panose="02020603050405020304" pitchFamily="18" charset="0"/>
                <a:cs typeface="Times New Roman" panose="02020603050405020304" pitchFamily="18" charset="0"/>
              </a:rPr>
              <a:t> = 0.12</a:t>
            </a:r>
          </a:p>
        </p:txBody>
      </p:sp>
      <p:sp>
        <p:nvSpPr>
          <p:cNvPr id="30726" name="TextBox 13"/>
          <p:cNvSpPr txBox="1">
            <a:spLocks noChangeArrowheads="1"/>
          </p:cNvSpPr>
          <p:nvPr/>
        </p:nvSpPr>
        <p:spPr bwMode="auto">
          <a:xfrm>
            <a:off x="4413250" y="2012950"/>
            <a:ext cx="86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b="1">
                <a:solidFill>
                  <a:schemeClr val="bg2"/>
                </a:solidFill>
                <a:latin typeface="Symbol" panose="05050102010706020507" pitchFamily="18" charset="2"/>
                <a:cs typeface="Times New Roman" panose="02020603050405020304" pitchFamily="18" charset="0"/>
              </a:rPr>
              <a:t>r </a:t>
            </a:r>
            <a:r>
              <a:rPr lang="en-US" altLang="en-US" sz="1600" b="1">
                <a:solidFill>
                  <a:schemeClr val="bg2"/>
                </a:solidFill>
                <a:latin typeface="Times New Roman" panose="02020603050405020304" pitchFamily="18" charset="0"/>
                <a:cs typeface="Times New Roman" panose="02020603050405020304" pitchFamily="18" charset="0"/>
              </a:rPr>
              <a:t>= 0.55</a:t>
            </a:r>
          </a:p>
        </p:txBody>
      </p:sp>
      <p:sp>
        <p:nvSpPr>
          <p:cNvPr id="30727" name="Line 12"/>
          <p:cNvSpPr>
            <a:spLocks noChangeShapeType="1"/>
          </p:cNvSpPr>
          <p:nvPr/>
        </p:nvSpPr>
        <p:spPr bwMode="auto">
          <a:xfrm>
            <a:off x="4241800" y="2368550"/>
            <a:ext cx="9906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13"/>
          <p:cNvSpPr>
            <a:spLocks noChangeShapeType="1"/>
          </p:cNvSpPr>
          <p:nvPr/>
        </p:nvSpPr>
        <p:spPr bwMode="auto">
          <a:xfrm flipH="1">
            <a:off x="3232150" y="2368550"/>
            <a:ext cx="10033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Text Box 14"/>
          <p:cNvSpPr txBox="1">
            <a:spLocks noChangeArrowheads="1"/>
          </p:cNvSpPr>
          <p:nvPr/>
        </p:nvSpPr>
        <p:spPr bwMode="auto">
          <a:xfrm>
            <a:off x="3149600" y="5511800"/>
            <a:ext cx="939800" cy="212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400">
                <a:solidFill>
                  <a:schemeClr val="bg2"/>
                </a:solidFill>
              </a:rPr>
              <a:t>Mean PDO</a:t>
            </a:r>
          </a:p>
        </p:txBody>
      </p:sp>
      <p:sp>
        <p:nvSpPr>
          <p:cNvPr id="30730" name="Text Box 15"/>
          <p:cNvSpPr txBox="1">
            <a:spLocks noChangeArrowheads="1"/>
          </p:cNvSpPr>
          <p:nvPr/>
        </p:nvSpPr>
        <p:spPr bwMode="auto">
          <a:xfrm>
            <a:off x="3111500" y="5232400"/>
            <a:ext cx="939800" cy="212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400">
                <a:solidFill>
                  <a:schemeClr val="bg2"/>
                </a:solidFill>
              </a:rPr>
              <a:t>Abundance</a:t>
            </a:r>
          </a:p>
        </p:txBody>
      </p:sp>
    </p:spTree>
    <p:extLst>
      <p:ext uri="{BB962C8B-B14F-4D97-AF65-F5344CB8AC3E}">
        <p14:creationId xmlns:p14="http://schemas.microsoft.com/office/powerpoint/2010/main" val="422496978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Climatic variability:</a:t>
            </a:r>
            <a:br>
              <a:rPr lang="en-US" dirty="0" smtClean="0"/>
            </a:br>
            <a:r>
              <a:rPr lang="en-US" dirty="0" smtClean="0"/>
              <a:t>Benthic communities vs. AO</a:t>
            </a:r>
            <a:endParaRPr lang="en-US" dirty="0"/>
          </a:p>
        </p:txBody>
      </p:sp>
      <p:sp>
        <p:nvSpPr>
          <p:cNvPr id="3" name="Content Placeholder 2"/>
          <p:cNvSpPr>
            <a:spLocks noGrp="1"/>
          </p:cNvSpPr>
          <p:nvPr>
            <p:ph idx="1"/>
          </p:nvPr>
        </p:nvSpPr>
        <p:spPr/>
        <p:txBody>
          <a:bodyPr/>
          <a:lstStyle/>
          <a:p>
            <a:r>
              <a:rPr lang="en-US" dirty="0" smtClean="0"/>
              <a:t>A similar trend was observed in the Chukchi Sea.</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3039" t="35557" r="37754" b="22703"/>
          <a:stretch/>
        </p:blipFill>
        <p:spPr>
          <a:xfrm>
            <a:off x="0" y="3190875"/>
            <a:ext cx="9247527" cy="3667125"/>
          </a:xfrm>
          <a:prstGeom prst="rect">
            <a:avLst/>
          </a:prstGeom>
        </p:spPr>
      </p:pic>
    </p:spTree>
    <p:extLst>
      <p:ext uri="{BB962C8B-B14F-4D97-AF65-F5344CB8AC3E}">
        <p14:creationId xmlns:p14="http://schemas.microsoft.com/office/powerpoint/2010/main" val="8927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t="9604" b="7206"/>
          <a:stretch/>
        </p:blipFill>
        <p:spPr>
          <a:xfrm>
            <a:off x="-22980" y="1787516"/>
            <a:ext cx="9166979" cy="5070485"/>
          </a:xfrm>
          <a:prstGeom prst="rect">
            <a:avLst/>
          </a:prstGeom>
        </p:spPr>
      </p:pic>
      <p:sp>
        <p:nvSpPr>
          <p:cNvPr id="2" name="Title 1"/>
          <p:cNvSpPr>
            <a:spLocks noGrp="1"/>
          </p:cNvSpPr>
          <p:nvPr>
            <p:ph type="title"/>
          </p:nvPr>
        </p:nvSpPr>
        <p:spPr/>
        <p:txBody>
          <a:bodyPr/>
          <a:lstStyle/>
          <a:p>
            <a:r>
              <a:rPr lang="en-US" dirty="0" smtClean="0"/>
              <a:t>Alaska’s Coastal Aesthetics</a:t>
            </a:r>
            <a:endParaRPr lang="en-US" dirty="0"/>
          </a:p>
        </p:txBody>
      </p:sp>
      <p:sp>
        <p:nvSpPr>
          <p:cNvPr id="3" name="Content Placeholder 2"/>
          <p:cNvSpPr>
            <a:spLocks noGrp="1"/>
          </p:cNvSpPr>
          <p:nvPr>
            <p:ph idx="1"/>
          </p:nvPr>
        </p:nvSpPr>
        <p:spPr/>
        <p:txBody>
          <a:bodyPr/>
          <a:lstStyle/>
          <a:p>
            <a:r>
              <a:rPr lang="en-US" dirty="0" smtClean="0"/>
              <a:t>Alaska’s coastal waters are of interest to wide ranging stakeholders due their beauty</a:t>
            </a:r>
            <a:endParaRPr lang="en-US" dirty="0"/>
          </a:p>
        </p:txBody>
      </p:sp>
    </p:spTree>
    <p:extLst>
      <p:ext uri="{BB962C8B-B14F-4D97-AF65-F5344CB8AC3E}">
        <p14:creationId xmlns:p14="http://schemas.microsoft.com/office/powerpoint/2010/main" val="216301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Rot="1" noChangeArrowheads="1"/>
          </p:cNvSpPr>
          <p:nvPr>
            <p:ph type="title"/>
          </p:nvPr>
        </p:nvSpPr>
        <p:spPr>
          <a:xfrm>
            <a:off x="457200" y="304800"/>
            <a:ext cx="8229600" cy="1143000"/>
          </a:xfrm>
        </p:spPr>
        <p:txBody>
          <a:bodyPr/>
          <a:lstStyle/>
          <a:p>
            <a:pPr eaLnBrk="1" hangingPunct="1">
              <a:defRPr/>
            </a:pPr>
            <a:r>
              <a:rPr lang="en-US" sz="4000" smtClean="0"/>
              <a:t>Sources of Variability  in Port Valdez</a:t>
            </a:r>
          </a:p>
        </p:txBody>
      </p:sp>
      <p:sp>
        <p:nvSpPr>
          <p:cNvPr id="20484" name="Text Box 21"/>
          <p:cNvSpPr txBox="1">
            <a:spLocks noChangeArrowheads="1"/>
          </p:cNvSpPr>
          <p:nvPr/>
        </p:nvSpPr>
        <p:spPr bwMode="auto">
          <a:xfrm>
            <a:off x="4276725" y="4557713"/>
            <a:ext cx="671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VMT</a:t>
            </a:r>
          </a:p>
        </p:txBody>
      </p:sp>
      <p:sp>
        <p:nvSpPr>
          <p:cNvPr id="20485" name="Text Box 22"/>
          <p:cNvSpPr txBox="1">
            <a:spLocks noChangeArrowheads="1"/>
          </p:cNvSpPr>
          <p:nvPr/>
        </p:nvSpPr>
        <p:spPr bwMode="auto">
          <a:xfrm>
            <a:off x="6346825" y="46212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SGFA</a:t>
            </a:r>
          </a:p>
        </p:txBody>
      </p:sp>
      <p:sp>
        <p:nvSpPr>
          <p:cNvPr id="20486" name="Text Box 24"/>
          <p:cNvSpPr txBox="1">
            <a:spLocks noChangeArrowheads="1"/>
          </p:cNvSpPr>
          <p:nvPr/>
        </p:nvSpPr>
        <p:spPr bwMode="auto">
          <a:xfrm>
            <a:off x="6931025" y="3668713"/>
            <a:ext cx="100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Sediment</a:t>
            </a:r>
          </a:p>
          <a:p>
            <a:pPr algn="ctr" eaLnBrk="1" hangingPunct="1">
              <a:spcBef>
                <a:spcPct val="0"/>
              </a:spcBef>
              <a:buClrTx/>
              <a:buSzTx/>
              <a:buFontTx/>
              <a:buNone/>
            </a:pPr>
            <a:r>
              <a:rPr lang="en-US" altLang="en-US" sz="1800"/>
              <a:t>Gradient</a:t>
            </a:r>
          </a:p>
        </p:txBody>
      </p:sp>
      <p:sp>
        <p:nvSpPr>
          <p:cNvPr id="20487" name="Text Box 25"/>
          <p:cNvSpPr txBox="1">
            <a:spLocks noChangeArrowheads="1"/>
          </p:cNvSpPr>
          <p:nvPr/>
        </p:nvSpPr>
        <p:spPr bwMode="auto">
          <a:xfrm>
            <a:off x="1812925" y="3770313"/>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rPr>
              <a:t>1964 Earthquake</a:t>
            </a:r>
          </a:p>
        </p:txBody>
      </p:sp>
      <p:sp>
        <p:nvSpPr>
          <p:cNvPr id="20488" name="Text Box 26"/>
          <p:cNvSpPr txBox="1">
            <a:spLocks noChangeArrowheads="1"/>
          </p:cNvSpPr>
          <p:nvPr/>
        </p:nvSpPr>
        <p:spPr bwMode="auto">
          <a:xfrm>
            <a:off x="0" y="2335213"/>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Climatic Variability</a:t>
            </a:r>
          </a:p>
        </p:txBody>
      </p:sp>
      <p:sp>
        <p:nvSpPr>
          <p:cNvPr id="20489" name="Text Box 27"/>
          <p:cNvSpPr txBox="1">
            <a:spLocks noChangeArrowheads="1"/>
          </p:cNvSpPr>
          <p:nvPr/>
        </p:nvSpPr>
        <p:spPr bwMode="auto">
          <a:xfrm>
            <a:off x="4403725" y="3224213"/>
            <a:ext cx="157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Fish Processing</a:t>
            </a:r>
          </a:p>
          <a:p>
            <a:pPr algn="ctr" eaLnBrk="1" hangingPunct="1">
              <a:spcBef>
                <a:spcPct val="0"/>
              </a:spcBef>
              <a:buClrTx/>
              <a:buSzTx/>
              <a:buFontTx/>
              <a:buNone/>
            </a:pPr>
            <a:r>
              <a:rPr lang="en-US" altLang="en-US" sz="1800"/>
              <a:t>&amp; SERVS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smtClean="0"/>
              <a:t>The 1964 Earthquake</a:t>
            </a:r>
          </a:p>
        </p:txBody>
      </p:sp>
      <p:sp>
        <p:nvSpPr>
          <p:cNvPr id="86019" name="Rectangle 3"/>
          <p:cNvSpPr>
            <a:spLocks noGrp="1" noChangeArrowheads="1"/>
          </p:cNvSpPr>
          <p:nvPr>
            <p:ph type="body" idx="1"/>
          </p:nvPr>
        </p:nvSpPr>
        <p:spPr>
          <a:xfrm>
            <a:off x="457200" y="1600200"/>
            <a:ext cx="8394700" cy="4932363"/>
          </a:xfrm>
        </p:spPr>
        <p:txBody>
          <a:bodyPr/>
          <a:lstStyle/>
          <a:p>
            <a:pPr eaLnBrk="1" hangingPunct="1">
              <a:buFont typeface="Wingdings" panose="05000000000000000000" pitchFamily="2" charset="2"/>
              <a:buNone/>
              <a:defRPr/>
            </a:pPr>
            <a:r>
              <a:rPr lang="en-US" dirty="0" smtClean="0"/>
              <a:t>March, 1964, the magnitude 9.1 earthquake struck in Prince William Sound.</a:t>
            </a:r>
          </a:p>
          <a:p>
            <a:pPr eaLnBrk="1" hangingPunct="1">
              <a:defRPr/>
            </a:pPr>
            <a:endParaRPr lang="en-US" sz="1600" dirty="0" smtClean="0"/>
          </a:p>
          <a:p>
            <a:pPr eaLnBrk="1" hangingPunct="1">
              <a:buFont typeface="Wingdings" panose="05000000000000000000" pitchFamily="2" charset="2"/>
              <a:buNone/>
              <a:defRPr/>
            </a:pPr>
            <a:r>
              <a:rPr lang="en-US" dirty="0" smtClean="0"/>
              <a:t>Port Valdez was on the axis of uplift so there was little change in geomorphology.</a:t>
            </a:r>
          </a:p>
          <a:p>
            <a:pPr eaLnBrk="1" hangingPunct="1">
              <a:buFont typeface="Wingdings" panose="05000000000000000000" pitchFamily="2" charset="2"/>
              <a:buNone/>
              <a:defRPr/>
            </a:pPr>
            <a:endParaRPr lang="en-US" sz="1600" dirty="0" smtClean="0"/>
          </a:p>
          <a:p>
            <a:pPr eaLnBrk="1" hangingPunct="1">
              <a:buFont typeface="Wingdings" panose="05000000000000000000" pitchFamily="2" charset="2"/>
              <a:buNone/>
              <a:defRPr/>
            </a:pPr>
            <a:r>
              <a:rPr lang="en-US" dirty="0" smtClean="0"/>
              <a:t>The earthquake largely influenced marine flora and fauna by: </a:t>
            </a:r>
          </a:p>
          <a:p>
            <a:pPr lvl="1" eaLnBrk="1" hangingPunct="1">
              <a:defRPr/>
            </a:pPr>
            <a:r>
              <a:rPr lang="en-US" dirty="0" smtClean="0"/>
              <a:t>the destruction caused by massive sediment slumping</a:t>
            </a:r>
          </a:p>
          <a:p>
            <a:pPr lvl="1" eaLnBrk="1" hangingPunct="1">
              <a:defRPr/>
            </a:pPr>
            <a:r>
              <a:rPr lang="en-US" dirty="0" smtClean="0"/>
              <a:t>and tsunamis.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Fjord-wide sampling</a:t>
            </a:r>
            <a:endParaRPr lang="en-US" dirty="0"/>
          </a:p>
        </p:txBody>
      </p:sp>
      <p:sp>
        <p:nvSpPr>
          <p:cNvPr id="3" name="Content Placeholder 2"/>
          <p:cNvSpPr>
            <a:spLocks noGrp="1"/>
          </p:cNvSpPr>
          <p:nvPr>
            <p:ph idx="1"/>
          </p:nvPr>
        </p:nvSpPr>
        <p:spPr/>
        <p:txBody>
          <a:bodyPr/>
          <a:lstStyle/>
          <a:p>
            <a:pPr>
              <a:defRPr/>
            </a:pPr>
            <a:r>
              <a:rPr lang="en-US" dirty="0" smtClean="0"/>
              <a:t>In 1971, 1976, 1982, 2002, sediments were sampled throughout the fjord. </a:t>
            </a:r>
            <a:endParaRPr lang="en-US" dirty="0"/>
          </a:p>
        </p:txBody>
      </p:sp>
      <p:pic>
        <p:nvPicPr>
          <p:cNvPr id="2253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5363" y="3263900"/>
            <a:ext cx="70707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21214623">
            <a:off x="2205038" y="4695825"/>
            <a:ext cx="4002087" cy="209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idx="4294967295"/>
          </p:nvPr>
        </p:nvSpPr>
        <p:spPr>
          <a:xfrm>
            <a:off x="0" y="188913"/>
            <a:ext cx="9144000" cy="1277937"/>
          </a:xfrm>
        </p:spPr>
        <p:txBody>
          <a:bodyPr lIns="92075" tIns="46038" rIns="92075" bIns="46038"/>
          <a:lstStyle/>
          <a:p>
            <a:pPr eaLnBrk="1" hangingPunct="1">
              <a:defRPr/>
            </a:pPr>
            <a:r>
              <a:rPr lang="en-US" dirty="0" smtClean="0"/>
              <a:t>Trends in the Deep Basin:</a:t>
            </a:r>
            <a:br>
              <a:rPr lang="en-US" dirty="0" smtClean="0"/>
            </a:br>
            <a:r>
              <a:rPr lang="en-US" i="1" dirty="0" err="1" smtClean="0">
                <a:solidFill>
                  <a:schemeClr val="tx1"/>
                </a:solidFill>
              </a:rPr>
              <a:t>Galathowenia</a:t>
            </a:r>
            <a:r>
              <a:rPr lang="en-US" i="1" dirty="0" smtClean="0">
                <a:solidFill>
                  <a:schemeClr val="tx1"/>
                </a:solidFill>
              </a:rPr>
              <a:t> </a:t>
            </a:r>
            <a:r>
              <a:rPr lang="en-US" i="1" dirty="0" err="1" smtClean="0">
                <a:solidFill>
                  <a:schemeClr val="tx1"/>
                </a:solidFill>
              </a:rPr>
              <a:t>oculata</a:t>
            </a:r>
            <a:endParaRPr lang="en-US" i="1" dirty="0" smtClean="0">
              <a:solidFill>
                <a:schemeClr val="tx1"/>
              </a:solidFill>
            </a:endParaRPr>
          </a:p>
        </p:txBody>
      </p:sp>
      <p:pic>
        <p:nvPicPr>
          <p:cNvPr id="23555" name="Picture 5" descr="2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0425" y="4640263"/>
            <a:ext cx="3973513" cy="2089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6" name="Picture 6" descr="1971 galathowen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75" y="2057400"/>
            <a:ext cx="3886200" cy="2043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7" name="Picture 7" descr="1976 galathowen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875" y="4648200"/>
            <a:ext cx="3962400" cy="2082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8" name="Picture 8" descr="1982 galathowen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38675" y="2057400"/>
            <a:ext cx="3962400" cy="2044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9" name="Oval 9"/>
          <p:cNvSpPr>
            <a:spLocks noChangeArrowheads="1"/>
          </p:cNvSpPr>
          <p:nvPr/>
        </p:nvSpPr>
        <p:spPr bwMode="auto">
          <a:xfrm>
            <a:off x="627063" y="2986088"/>
            <a:ext cx="228600" cy="228600"/>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endParaRPr lang="en-US" altLang="en-US" sz="3600">
              <a:latin typeface="Times New Roman" panose="02020603050405020304" pitchFamily="18" charset="0"/>
            </a:endParaRPr>
          </a:p>
        </p:txBody>
      </p:sp>
      <p:sp>
        <p:nvSpPr>
          <p:cNvPr id="23560" name="Text Box 10"/>
          <p:cNvSpPr txBox="1">
            <a:spLocks noChangeArrowheads="1"/>
          </p:cNvSpPr>
          <p:nvPr/>
        </p:nvSpPr>
        <p:spPr bwMode="auto">
          <a:xfrm>
            <a:off x="4014788" y="4183063"/>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a:latin typeface="Century Schoolbook" panose="02040604050505020304" pitchFamily="18" charset="0"/>
              </a:rPr>
              <a:t>6,430 </a:t>
            </a:r>
            <a:r>
              <a:rPr lang="en-US" altLang="en-US" sz="2400">
                <a:latin typeface="Times New Roman" panose="02020603050405020304" pitchFamily="18" charset="0"/>
              </a:rPr>
              <a:t>ind. m</a:t>
            </a:r>
            <a:r>
              <a:rPr lang="en-US" altLang="en-US" sz="2400" baseline="30000">
                <a:latin typeface="Times New Roman" panose="02020603050405020304" pitchFamily="18" charset="0"/>
              </a:rPr>
              <a:t>-2</a:t>
            </a:r>
          </a:p>
        </p:txBody>
      </p:sp>
      <p:sp>
        <p:nvSpPr>
          <p:cNvPr id="23561" name="Line 11"/>
          <p:cNvSpPr>
            <a:spLocks noChangeShapeType="1"/>
          </p:cNvSpPr>
          <p:nvPr/>
        </p:nvSpPr>
        <p:spPr bwMode="auto">
          <a:xfrm>
            <a:off x="5737225" y="4530725"/>
            <a:ext cx="1098550" cy="32067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2" name="Text Box 12"/>
          <p:cNvSpPr txBox="1">
            <a:spLocks noChangeArrowheads="1"/>
          </p:cNvSpPr>
          <p:nvPr/>
        </p:nvSpPr>
        <p:spPr bwMode="auto">
          <a:xfrm>
            <a:off x="4445000" y="160655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a:latin typeface="Century Schoolbook" panose="02040604050505020304" pitchFamily="18" charset="0"/>
              </a:rPr>
              <a:t>564 </a:t>
            </a:r>
            <a:r>
              <a:rPr lang="en-US" altLang="en-US" sz="2400">
                <a:latin typeface="Times New Roman" panose="02020603050405020304" pitchFamily="18" charset="0"/>
              </a:rPr>
              <a:t>ind. m</a:t>
            </a:r>
            <a:r>
              <a:rPr lang="en-US" altLang="en-US" sz="2400" baseline="30000">
                <a:latin typeface="Times New Roman" panose="02020603050405020304" pitchFamily="18" charset="0"/>
              </a:rPr>
              <a:t>-2</a:t>
            </a:r>
          </a:p>
        </p:txBody>
      </p:sp>
      <p:sp>
        <p:nvSpPr>
          <p:cNvPr id="23563" name="Line 13"/>
          <p:cNvSpPr>
            <a:spLocks noChangeShapeType="1"/>
          </p:cNvSpPr>
          <p:nvPr/>
        </p:nvSpPr>
        <p:spPr bwMode="auto">
          <a:xfrm>
            <a:off x="5565775" y="1989138"/>
            <a:ext cx="703263" cy="2159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Text Box 14"/>
          <p:cNvSpPr txBox="1">
            <a:spLocks noChangeArrowheads="1"/>
          </p:cNvSpPr>
          <p:nvPr/>
        </p:nvSpPr>
        <p:spPr bwMode="auto">
          <a:xfrm>
            <a:off x="2738438" y="5732463"/>
            <a:ext cx="168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a:latin typeface="Century Schoolbook" panose="02040604050505020304" pitchFamily="18" charset="0"/>
              </a:rPr>
              <a:t>60 ind. m</a:t>
            </a:r>
            <a:r>
              <a:rPr lang="en-US" altLang="en-US" sz="2400" baseline="30000">
                <a:latin typeface="Century Schoolbook" panose="02040604050505020304" pitchFamily="18" charset="0"/>
              </a:rPr>
              <a:t>-2</a:t>
            </a:r>
          </a:p>
        </p:txBody>
      </p:sp>
      <p:sp>
        <p:nvSpPr>
          <p:cNvPr id="23565" name="Line 15"/>
          <p:cNvSpPr>
            <a:spLocks noChangeShapeType="1"/>
          </p:cNvSpPr>
          <p:nvPr/>
        </p:nvSpPr>
        <p:spPr bwMode="auto">
          <a:xfrm flipH="1" flipV="1">
            <a:off x="2730500" y="5597525"/>
            <a:ext cx="322263" cy="14922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Text Box 16"/>
          <p:cNvSpPr txBox="1">
            <a:spLocks noChangeArrowheads="1"/>
          </p:cNvSpPr>
          <p:nvPr/>
        </p:nvSpPr>
        <p:spPr bwMode="auto">
          <a:xfrm>
            <a:off x="822325" y="2641600"/>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a:latin typeface="Century Schoolbook" panose="02040604050505020304" pitchFamily="18" charset="0"/>
              </a:rPr>
              <a:t>3 ind. m</a:t>
            </a:r>
            <a:r>
              <a:rPr lang="en-US" altLang="en-US" sz="2400" baseline="30000">
                <a:latin typeface="Century Schoolbook" panose="02040604050505020304" pitchFamily="18" charset="0"/>
              </a:rPr>
              <a:t>-2</a:t>
            </a:r>
          </a:p>
        </p:txBody>
      </p:sp>
      <p:sp>
        <p:nvSpPr>
          <p:cNvPr id="23567" name="Text Box 17"/>
          <p:cNvSpPr txBox="1">
            <a:spLocks noChangeArrowheads="1"/>
          </p:cNvSpPr>
          <p:nvPr/>
        </p:nvSpPr>
        <p:spPr bwMode="auto">
          <a:xfrm>
            <a:off x="4643438" y="4232275"/>
            <a:ext cx="3856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a:solidFill>
                  <a:srgbClr val="FFFF00"/>
                </a:solidFill>
                <a:latin typeface="Century Schoolbook" panose="02040604050505020304" pitchFamily="18" charset="0"/>
              </a:rPr>
              <a:t>2002</a:t>
            </a:r>
          </a:p>
        </p:txBody>
      </p:sp>
      <p:sp>
        <p:nvSpPr>
          <p:cNvPr id="23568" name="Text Box 18"/>
          <p:cNvSpPr txBox="1">
            <a:spLocks noChangeArrowheads="1"/>
          </p:cNvSpPr>
          <p:nvPr/>
        </p:nvSpPr>
        <p:spPr bwMode="auto">
          <a:xfrm>
            <a:off x="4695825" y="1641475"/>
            <a:ext cx="385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a:solidFill>
                  <a:srgbClr val="FFFF00"/>
                </a:solidFill>
                <a:latin typeface="Century Schoolbook" panose="02040604050505020304" pitchFamily="18" charset="0"/>
              </a:rPr>
              <a:t>1982</a:t>
            </a:r>
          </a:p>
        </p:txBody>
      </p:sp>
      <p:sp>
        <p:nvSpPr>
          <p:cNvPr id="23569" name="Text Box 19"/>
          <p:cNvSpPr txBox="1">
            <a:spLocks noChangeArrowheads="1"/>
          </p:cNvSpPr>
          <p:nvPr/>
        </p:nvSpPr>
        <p:spPr bwMode="auto">
          <a:xfrm>
            <a:off x="587375" y="4224338"/>
            <a:ext cx="385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a:solidFill>
                  <a:srgbClr val="FFFF00"/>
                </a:solidFill>
                <a:latin typeface="Century Schoolbook" panose="02040604050505020304" pitchFamily="18" charset="0"/>
              </a:rPr>
              <a:t>1976</a:t>
            </a:r>
          </a:p>
        </p:txBody>
      </p:sp>
      <p:sp>
        <p:nvSpPr>
          <p:cNvPr id="23570" name="Text Box 20"/>
          <p:cNvSpPr txBox="1">
            <a:spLocks noChangeArrowheads="1"/>
          </p:cNvSpPr>
          <p:nvPr/>
        </p:nvSpPr>
        <p:spPr bwMode="auto">
          <a:xfrm>
            <a:off x="603250" y="1655763"/>
            <a:ext cx="385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a:solidFill>
                  <a:srgbClr val="FFFF00"/>
                </a:solidFill>
                <a:latin typeface="Century Schoolbook" panose="02040604050505020304" pitchFamily="18" charset="0"/>
              </a:rPr>
              <a:t>1971</a:t>
            </a:r>
          </a:p>
        </p:txBody>
      </p:sp>
      <p:sp>
        <p:nvSpPr>
          <p:cNvPr id="23571" name="Text Box 22"/>
          <p:cNvSpPr txBox="1">
            <a:spLocks noChangeArrowheads="1"/>
          </p:cNvSpPr>
          <p:nvPr/>
        </p:nvSpPr>
        <p:spPr bwMode="auto">
          <a:xfrm>
            <a:off x="5821363" y="3132138"/>
            <a:ext cx="2298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a:latin typeface="Century Schoolbook" panose="02040604050505020304" pitchFamily="18" charset="0"/>
              </a:rPr>
              <a:t>Limited sampling - </a:t>
            </a:r>
            <a:r>
              <a:rPr lang="en-US" altLang="en-US" sz="1600" i="1">
                <a:latin typeface="Century Schoolbook" panose="02040604050505020304" pitchFamily="18" charset="0"/>
              </a:rPr>
              <a:t>G. oculata</a:t>
            </a:r>
            <a:r>
              <a:rPr lang="en-US" altLang="en-US" sz="1600">
                <a:latin typeface="Century Schoolbook" panose="02040604050505020304" pitchFamily="18" charset="0"/>
              </a:rPr>
              <a:t> at almost all stations sampled.</a:t>
            </a:r>
          </a:p>
        </p:txBody>
      </p:sp>
      <p:sp>
        <p:nvSpPr>
          <p:cNvPr id="23572" name="Text Box 23"/>
          <p:cNvSpPr txBox="1">
            <a:spLocks noChangeArrowheads="1"/>
          </p:cNvSpPr>
          <p:nvPr/>
        </p:nvSpPr>
        <p:spPr bwMode="auto">
          <a:xfrm>
            <a:off x="1552575" y="3246438"/>
            <a:ext cx="28781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a:latin typeface="Century Schoolbook" panose="02040604050505020304" pitchFamily="18" charset="0"/>
              </a:rPr>
              <a:t>Extensive sampling - </a:t>
            </a:r>
            <a:r>
              <a:rPr lang="en-US" altLang="en-US" sz="1600" i="1">
                <a:latin typeface="Century Schoolbook" panose="02040604050505020304" pitchFamily="18" charset="0"/>
              </a:rPr>
              <a:t>G. oculata</a:t>
            </a:r>
            <a:r>
              <a:rPr lang="en-US" altLang="en-US" sz="1600">
                <a:latin typeface="Century Schoolbook" panose="02040604050505020304" pitchFamily="18" charset="0"/>
              </a:rPr>
              <a:t> at only one location.</a:t>
            </a:r>
          </a:p>
        </p:txBody>
      </p:sp>
      <p:sp>
        <p:nvSpPr>
          <p:cNvPr id="23573" name="Text Box 24"/>
          <p:cNvSpPr txBox="1">
            <a:spLocks noChangeArrowheads="1"/>
          </p:cNvSpPr>
          <p:nvPr/>
        </p:nvSpPr>
        <p:spPr bwMode="auto">
          <a:xfrm>
            <a:off x="1531938" y="6149975"/>
            <a:ext cx="2890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a:latin typeface="Century Schoolbook" panose="02040604050505020304" pitchFamily="18" charset="0"/>
              </a:rPr>
              <a:t>Extensive sampling - </a:t>
            </a:r>
            <a:r>
              <a:rPr lang="en-US" altLang="en-US" sz="1600" i="1">
                <a:latin typeface="Century Schoolbook" panose="02040604050505020304" pitchFamily="18" charset="0"/>
              </a:rPr>
              <a:t>G. oculata</a:t>
            </a:r>
            <a:r>
              <a:rPr lang="en-US" altLang="en-US" sz="1600">
                <a:latin typeface="Century Schoolbook" panose="02040604050505020304" pitchFamily="18" charset="0"/>
              </a:rPr>
              <a:t> at eight locations.</a:t>
            </a:r>
          </a:p>
        </p:txBody>
      </p:sp>
      <p:sp>
        <p:nvSpPr>
          <p:cNvPr id="23574" name="Text Box 25"/>
          <p:cNvSpPr txBox="1">
            <a:spLocks noChangeArrowheads="1"/>
          </p:cNvSpPr>
          <p:nvPr/>
        </p:nvSpPr>
        <p:spPr bwMode="auto">
          <a:xfrm>
            <a:off x="5610225" y="6396038"/>
            <a:ext cx="2525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a:latin typeface="Century Schoolbook" panose="02040604050505020304" pitchFamily="18" charset="0"/>
              </a:rPr>
              <a:t>Extensive sampling .</a:t>
            </a:r>
          </a:p>
        </p:txBody>
      </p:sp>
      <p:sp>
        <p:nvSpPr>
          <p:cNvPr id="23575" name="Text Box 26"/>
          <p:cNvSpPr txBox="1">
            <a:spLocks noChangeArrowheads="1"/>
          </p:cNvSpPr>
          <p:nvPr/>
        </p:nvSpPr>
        <p:spPr bwMode="auto">
          <a:xfrm>
            <a:off x="6796088" y="5697538"/>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a:latin typeface="Century Schoolbook" panose="02040604050505020304" pitchFamily="18" charset="0"/>
              </a:rPr>
              <a:t>540 </a:t>
            </a:r>
            <a:r>
              <a:rPr lang="en-US" altLang="en-US" sz="2400">
                <a:latin typeface="Times New Roman" panose="02020603050405020304" pitchFamily="18" charset="0"/>
              </a:rPr>
              <a:t>ind. m</a:t>
            </a:r>
            <a:r>
              <a:rPr lang="en-US" altLang="en-US" sz="2400" baseline="30000">
                <a:latin typeface="Times New Roman" panose="02020603050405020304" pitchFamily="18" charset="0"/>
              </a:rPr>
              <a:t>-2</a:t>
            </a:r>
          </a:p>
        </p:txBody>
      </p:sp>
      <p:sp>
        <p:nvSpPr>
          <p:cNvPr id="23576" name="Line 27"/>
          <p:cNvSpPr>
            <a:spLocks noChangeShapeType="1"/>
          </p:cNvSpPr>
          <p:nvPr/>
        </p:nvSpPr>
        <p:spPr bwMode="auto">
          <a:xfrm flipV="1">
            <a:off x="7956550" y="5080000"/>
            <a:ext cx="184150" cy="70802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577" name="Group 25"/>
          <p:cNvGrpSpPr>
            <a:grpSpLocks/>
          </p:cNvGrpSpPr>
          <p:nvPr/>
        </p:nvGrpSpPr>
        <p:grpSpPr bwMode="auto">
          <a:xfrm>
            <a:off x="-30163" y="833438"/>
            <a:ext cx="1652588" cy="1200150"/>
            <a:chOff x="641" y="3637"/>
            <a:chExt cx="593" cy="351"/>
          </a:xfrm>
        </p:grpSpPr>
        <p:pic>
          <p:nvPicPr>
            <p:cNvPr id="23578" name="Picture 26" descr="Galathowenia oculata D69-1 200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5" y="3637"/>
              <a:ext cx="51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9" name="Text Box 27"/>
            <p:cNvSpPr txBox="1">
              <a:spLocks noChangeArrowheads="1"/>
            </p:cNvSpPr>
            <p:nvPr/>
          </p:nvSpPr>
          <p:spPr bwMode="auto">
            <a:xfrm>
              <a:off x="641" y="3895"/>
              <a:ext cx="59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200" i="1">
                  <a:solidFill>
                    <a:schemeClr val="bg2"/>
                  </a:solidFill>
                  <a:latin typeface="Arial" panose="020B0604020202020204" pitchFamily="34" charset="0"/>
                </a:rPr>
                <a:t>Galathowenia oculata</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0" y="0"/>
            <a:ext cx="9144000" cy="1062038"/>
          </a:xfrm>
        </p:spPr>
        <p:txBody>
          <a:bodyPr/>
          <a:lstStyle/>
          <a:p>
            <a:pPr eaLnBrk="1" hangingPunct="1">
              <a:defRPr/>
            </a:pPr>
            <a:r>
              <a:rPr lang="en-US" smtClean="0"/>
              <a:t>Trends in the Deep Basin</a:t>
            </a:r>
          </a:p>
        </p:txBody>
      </p:sp>
      <p:pic>
        <p:nvPicPr>
          <p:cNvPr id="24579" name="Picture 4" descr="species plot all new"/>
          <p:cNvPicPr>
            <a:picLocks noChangeAspect="1" noChangeArrowheads="1"/>
          </p:cNvPicPr>
          <p:nvPr/>
        </p:nvPicPr>
        <p:blipFill>
          <a:blip r:embed="rId2" cstate="email">
            <a:extLst>
              <a:ext uri="{28A0092B-C50C-407E-A947-70E740481C1C}">
                <a14:useLocalDpi xmlns:a14="http://schemas.microsoft.com/office/drawing/2010/main"/>
              </a:ext>
            </a:extLst>
          </a:blip>
          <a:srcRect r="17778" b="46689"/>
          <a:stretch>
            <a:fillRect/>
          </a:stretch>
        </p:blipFill>
        <p:spPr bwMode="auto">
          <a:xfrm>
            <a:off x="3186113" y="1320800"/>
            <a:ext cx="5776912"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p:cNvSpPr txBox="1">
            <a:spLocks noChangeArrowheads="1"/>
          </p:cNvSpPr>
          <p:nvPr/>
        </p:nvSpPr>
        <p:spPr bwMode="auto">
          <a:xfrm>
            <a:off x="133458" y="2074416"/>
            <a:ext cx="2908300" cy="3539430"/>
          </a:xfrm>
          <a:prstGeom prst="rect">
            <a:avLst/>
          </a:prstGeom>
          <a:noFill/>
          <a:ln w="9525">
            <a:noFill/>
            <a:miter lim="800000"/>
            <a:headEnd/>
            <a:tailEnd/>
          </a:ln>
          <a:effectLst/>
        </p:spPr>
        <p:txBody>
          <a:bodyPr>
            <a:spAutoFit/>
          </a:bodyPr>
          <a:lstStyle/>
          <a:p>
            <a:pPr eaLnBrk="1" hangingPunct="1">
              <a:spcBef>
                <a:spcPct val="50000"/>
              </a:spcBef>
              <a:defRPr/>
            </a:pPr>
            <a:r>
              <a:rPr lang="en-US" sz="3200" dirty="0" smtClean="0">
                <a:effectLst>
                  <a:outerShdw blurRad="38100" dist="38100" dir="2700000" algn="tl">
                    <a:srgbClr val="000000"/>
                  </a:outerShdw>
                </a:effectLst>
                <a:cs typeface="Arial" charset="0"/>
              </a:rPr>
              <a:t>A </a:t>
            </a:r>
            <a:r>
              <a:rPr lang="en-US" sz="3200" dirty="0">
                <a:effectLst>
                  <a:outerShdw blurRad="38100" dist="38100" dir="2700000" algn="tl">
                    <a:srgbClr val="000000"/>
                  </a:outerShdw>
                </a:effectLst>
                <a:cs typeface="Arial" charset="0"/>
              </a:rPr>
              <a:t>number of taxa </a:t>
            </a:r>
            <a:r>
              <a:rPr lang="en-US" sz="3200" dirty="0" smtClean="0">
                <a:effectLst>
                  <a:outerShdw blurRad="38100" dist="38100" dir="2700000" algn="tl">
                    <a:srgbClr val="000000"/>
                  </a:outerShdw>
                </a:effectLst>
                <a:cs typeface="Arial" charset="0"/>
              </a:rPr>
              <a:t>recolonized </a:t>
            </a:r>
            <a:r>
              <a:rPr lang="en-US" sz="3200" dirty="0">
                <a:effectLst>
                  <a:outerShdw blurRad="38100" dist="38100" dir="2700000" algn="tl">
                    <a:srgbClr val="000000"/>
                  </a:outerShdw>
                </a:effectLst>
                <a:cs typeface="Arial" charset="0"/>
              </a:rPr>
              <a:t>and redistributed themselves within the sediments of Port Valdez.</a:t>
            </a:r>
          </a:p>
        </p:txBody>
      </p:sp>
      <p:pic>
        <p:nvPicPr>
          <p:cNvPr id="24581" name="Picture 9" descr="Sternaspis scutata 31-1 2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7863" y="3822700"/>
            <a:ext cx="657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8" descr="Aricidea sp.tif"/>
          <p:cNvPicPr>
            <a:picLocks noChangeAspect="1"/>
          </p:cNvPicPr>
          <p:nvPr/>
        </p:nvPicPr>
        <p:blipFill>
          <a:blip r:embed="rId4">
            <a:lum bright="30000" contrast="24000"/>
            <a:extLst>
              <a:ext uri="{28A0092B-C50C-407E-A947-70E740481C1C}">
                <a14:useLocalDpi xmlns:a14="http://schemas.microsoft.com/office/drawing/2010/main"/>
              </a:ext>
            </a:extLst>
          </a:blip>
          <a:srcRect/>
          <a:stretch>
            <a:fillRect/>
          </a:stretch>
        </p:blipFill>
        <p:spPr bwMode="auto">
          <a:xfrm>
            <a:off x="3187700" y="2579688"/>
            <a:ext cx="660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0" descr="Maldane glebifex KF003-1 2008.t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70238" y="1319213"/>
            <a:ext cx="5873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descr="Terebellides stroemi s.la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73413" y="5235575"/>
            <a:ext cx="9429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en-US" dirty="0" smtClean="0"/>
              <a:t>Temporal Trends in the Deep Basin:</a:t>
            </a:r>
            <a:br>
              <a:rPr lang="en-US" dirty="0" smtClean="0"/>
            </a:br>
            <a:endParaRPr lang="en-US" dirty="0"/>
          </a:p>
        </p:txBody>
      </p:sp>
      <p:grpSp>
        <p:nvGrpSpPr>
          <p:cNvPr id="28675" name="Group 3"/>
          <p:cNvGrpSpPr>
            <a:grpSpLocks/>
          </p:cNvGrpSpPr>
          <p:nvPr/>
        </p:nvGrpSpPr>
        <p:grpSpPr bwMode="auto">
          <a:xfrm>
            <a:off x="411162" y="3039577"/>
            <a:ext cx="4287838" cy="2481262"/>
            <a:chOff x="2570383" y="0"/>
            <a:chExt cx="4287617" cy="2480807"/>
          </a:xfrm>
        </p:grpSpPr>
        <p:pic>
          <p:nvPicPr>
            <p:cNvPr id="28684"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l="24883" b="24438"/>
            <a:stretch>
              <a:fillRect/>
            </a:stretch>
          </p:blipFill>
          <p:spPr bwMode="auto">
            <a:xfrm>
              <a:off x="2570383" y="0"/>
              <a:ext cx="4287617" cy="248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Box 5"/>
            <p:cNvSpPr txBox="1">
              <a:spLocks noChangeArrowheads="1"/>
            </p:cNvSpPr>
            <p:nvPr/>
          </p:nvSpPr>
          <p:spPr bwMode="auto">
            <a:xfrm>
              <a:off x="4343400" y="0"/>
              <a:ext cx="809837"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a:solidFill>
                    <a:schemeClr val="bg2"/>
                  </a:solidFill>
                </a:rPr>
                <a:t>Density</a:t>
              </a:r>
            </a:p>
          </p:txBody>
        </p:sp>
        <p:sp>
          <p:nvSpPr>
            <p:cNvPr id="7" name="Rectangle 6"/>
            <p:cNvSpPr/>
            <p:nvPr/>
          </p:nvSpPr>
          <p:spPr>
            <a:xfrm>
              <a:off x="2802146" y="369819"/>
              <a:ext cx="3932035" cy="16602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8676" name="Group 7"/>
          <p:cNvGrpSpPr>
            <a:grpSpLocks/>
          </p:cNvGrpSpPr>
          <p:nvPr/>
        </p:nvGrpSpPr>
        <p:grpSpPr bwMode="auto">
          <a:xfrm>
            <a:off x="171450" y="3033227"/>
            <a:ext cx="8801100" cy="2487612"/>
            <a:chOff x="-1942081" y="3429000"/>
            <a:chExt cx="8800081" cy="2486770"/>
          </a:xfrm>
        </p:grpSpPr>
        <p:grpSp>
          <p:nvGrpSpPr>
            <p:cNvPr id="28679" name="Group 8"/>
            <p:cNvGrpSpPr>
              <a:grpSpLocks/>
            </p:cNvGrpSpPr>
            <p:nvPr/>
          </p:nvGrpSpPr>
          <p:grpSpPr bwMode="auto">
            <a:xfrm>
              <a:off x="-1942081" y="3429000"/>
              <a:ext cx="8800081" cy="2486770"/>
              <a:chOff x="-2940370" y="2514600"/>
              <a:chExt cx="10947720" cy="2996414"/>
            </a:xfrm>
          </p:grpSpPr>
          <p:pic>
            <p:nvPicPr>
              <p:cNvPr id="28682"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l="24709" b="24104"/>
              <a:stretch>
                <a:fillRect/>
              </a:stretch>
            </p:blipFill>
            <p:spPr bwMode="auto">
              <a:xfrm>
                <a:off x="2666999" y="2514600"/>
                <a:ext cx="5340351" cy="299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0370" y="3133412"/>
                <a:ext cx="22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0" name="TextBox 9"/>
            <p:cNvSpPr txBox="1">
              <a:spLocks noChangeArrowheads="1"/>
            </p:cNvSpPr>
            <p:nvPr/>
          </p:nvSpPr>
          <p:spPr bwMode="auto">
            <a:xfrm>
              <a:off x="4017825" y="3429000"/>
              <a:ext cx="1235675"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600">
                  <a:solidFill>
                    <a:schemeClr val="bg2"/>
                  </a:solidFill>
                </a:rPr>
                <a:t>Richness</a:t>
              </a:r>
            </a:p>
          </p:txBody>
        </p:sp>
        <p:sp>
          <p:nvSpPr>
            <p:cNvPr id="11" name="Rectangle 10"/>
            <p:cNvSpPr/>
            <p:nvPr/>
          </p:nvSpPr>
          <p:spPr>
            <a:xfrm>
              <a:off x="2811931" y="3798762"/>
              <a:ext cx="3931783" cy="16615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5" name="Rectangle 3"/>
          <p:cNvSpPr txBox="1">
            <a:spLocks noChangeArrowheads="1"/>
          </p:cNvSpPr>
          <p:nvPr/>
        </p:nvSpPr>
        <p:spPr bwMode="auto">
          <a:xfrm>
            <a:off x="457200" y="1685548"/>
            <a:ext cx="8394700" cy="147199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buFont typeface="Wingdings" panose="05000000000000000000" pitchFamily="2" charset="2"/>
              <a:buNone/>
              <a:defRPr/>
            </a:pPr>
            <a:r>
              <a:rPr lang="en-US" kern="0" dirty="0" smtClean="0"/>
              <a:t>The community appears to stabilize around 1989.</a:t>
            </a:r>
          </a:p>
          <a:p>
            <a:pPr eaLnBrk="1" hangingPunct="1">
              <a:defRPr/>
            </a:pPr>
            <a:endParaRPr lang="en-US" sz="1600" kern="0" dirty="0" smtClean="0"/>
          </a:p>
        </p:txBody>
      </p:sp>
      <p:sp>
        <p:nvSpPr>
          <p:cNvPr id="3" name="Rectangle 2"/>
          <p:cNvSpPr/>
          <p:nvPr/>
        </p:nvSpPr>
        <p:spPr>
          <a:xfrm>
            <a:off x="2453959" y="3371896"/>
            <a:ext cx="2169436" cy="1935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79580" y="3371896"/>
            <a:ext cx="2211983" cy="19738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7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Rot="1" noChangeArrowheads="1"/>
          </p:cNvSpPr>
          <p:nvPr>
            <p:ph type="title"/>
          </p:nvPr>
        </p:nvSpPr>
        <p:spPr>
          <a:xfrm>
            <a:off x="457200" y="304800"/>
            <a:ext cx="8229600" cy="1143000"/>
          </a:xfrm>
        </p:spPr>
        <p:txBody>
          <a:bodyPr/>
          <a:lstStyle/>
          <a:p>
            <a:pPr eaLnBrk="1" hangingPunct="1">
              <a:defRPr/>
            </a:pPr>
            <a:r>
              <a:rPr lang="en-US" sz="4000" smtClean="0"/>
              <a:t>Sources of Variability  in Port Valdez</a:t>
            </a:r>
          </a:p>
        </p:txBody>
      </p:sp>
      <p:sp>
        <p:nvSpPr>
          <p:cNvPr id="20484" name="Text Box 21"/>
          <p:cNvSpPr txBox="1">
            <a:spLocks noChangeArrowheads="1"/>
          </p:cNvSpPr>
          <p:nvPr/>
        </p:nvSpPr>
        <p:spPr bwMode="auto">
          <a:xfrm>
            <a:off x="4276725" y="4557713"/>
            <a:ext cx="671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VMT</a:t>
            </a:r>
          </a:p>
        </p:txBody>
      </p:sp>
      <p:sp>
        <p:nvSpPr>
          <p:cNvPr id="20485" name="Text Box 22"/>
          <p:cNvSpPr txBox="1">
            <a:spLocks noChangeArrowheads="1"/>
          </p:cNvSpPr>
          <p:nvPr/>
        </p:nvSpPr>
        <p:spPr bwMode="auto">
          <a:xfrm>
            <a:off x="6346825" y="46212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SGFA</a:t>
            </a:r>
          </a:p>
        </p:txBody>
      </p:sp>
      <p:sp>
        <p:nvSpPr>
          <p:cNvPr id="20486" name="Text Box 24"/>
          <p:cNvSpPr txBox="1">
            <a:spLocks noChangeArrowheads="1"/>
          </p:cNvSpPr>
          <p:nvPr/>
        </p:nvSpPr>
        <p:spPr bwMode="auto">
          <a:xfrm>
            <a:off x="6931025" y="3668713"/>
            <a:ext cx="100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Sediment</a:t>
            </a:r>
          </a:p>
          <a:p>
            <a:pPr algn="ctr" eaLnBrk="1" hangingPunct="1">
              <a:spcBef>
                <a:spcPct val="0"/>
              </a:spcBef>
              <a:buClrTx/>
              <a:buSzTx/>
              <a:buFontTx/>
              <a:buNone/>
            </a:pPr>
            <a:r>
              <a:rPr lang="en-US" altLang="en-US" sz="1800"/>
              <a:t>Gradient</a:t>
            </a:r>
          </a:p>
        </p:txBody>
      </p:sp>
      <p:sp>
        <p:nvSpPr>
          <p:cNvPr id="20487" name="Text Box 25"/>
          <p:cNvSpPr txBox="1">
            <a:spLocks noChangeArrowheads="1"/>
          </p:cNvSpPr>
          <p:nvPr/>
        </p:nvSpPr>
        <p:spPr bwMode="auto">
          <a:xfrm>
            <a:off x="1812925" y="3770313"/>
            <a:ext cx="2457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dirty="0"/>
              <a:t>1964 Earthquake</a:t>
            </a:r>
          </a:p>
        </p:txBody>
      </p:sp>
      <p:sp>
        <p:nvSpPr>
          <p:cNvPr id="20488" name="Text Box 26"/>
          <p:cNvSpPr txBox="1">
            <a:spLocks noChangeArrowheads="1"/>
          </p:cNvSpPr>
          <p:nvPr/>
        </p:nvSpPr>
        <p:spPr bwMode="auto">
          <a:xfrm>
            <a:off x="0" y="2335213"/>
            <a:ext cx="2051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400" b="1" dirty="0">
                <a:solidFill>
                  <a:srgbClr val="FFFF00"/>
                </a:solidFill>
              </a:rPr>
              <a:t>Climatic Variability</a:t>
            </a:r>
          </a:p>
        </p:txBody>
      </p:sp>
      <p:sp>
        <p:nvSpPr>
          <p:cNvPr id="20489" name="Text Box 27"/>
          <p:cNvSpPr txBox="1">
            <a:spLocks noChangeArrowheads="1"/>
          </p:cNvSpPr>
          <p:nvPr/>
        </p:nvSpPr>
        <p:spPr bwMode="auto">
          <a:xfrm>
            <a:off x="4403725" y="3224213"/>
            <a:ext cx="157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Fish Processing</a:t>
            </a:r>
          </a:p>
          <a:p>
            <a:pPr algn="ctr" eaLnBrk="1" hangingPunct="1">
              <a:spcBef>
                <a:spcPct val="0"/>
              </a:spcBef>
              <a:buClrTx/>
              <a:buSzTx/>
              <a:buFontTx/>
              <a:buNone/>
            </a:pPr>
            <a:r>
              <a:rPr lang="en-US" altLang="en-US" sz="1800"/>
              <a:t>&amp; SERVS</a:t>
            </a:r>
          </a:p>
        </p:txBody>
      </p:sp>
    </p:spTree>
    <p:extLst>
      <p:ext uri="{BB962C8B-B14F-4D97-AF65-F5344CB8AC3E}">
        <p14:creationId xmlns:p14="http://schemas.microsoft.com/office/powerpoint/2010/main" val="1491593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274638"/>
            <a:ext cx="8229600" cy="1651000"/>
          </a:xfrm>
        </p:spPr>
        <p:txBody>
          <a:bodyPr/>
          <a:lstStyle/>
          <a:p>
            <a:pPr eaLnBrk="1" hangingPunct="1">
              <a:defRPr/>
            </a:pPr>
            <a:r>
              <a:rPr lang="en-US" smtClean="0"/>
              <a:t>Climatic Variability</a:t>
            </a:r>
            <a:br>
              <a:rPr lang="en-US" smtClean="0"/>
            </a:br>
            <a:r>
              <a:rPr lang="en-US" smtClean="0"/>
              <a:t>Benthic Abundance vs. PDO</a:t>
            </a:r>
          </a:p>
        </p:txBody>
      </p:sp>
      <p:pic>
        <p:nvPicPr>
          <p:cNvPr id="30723" name="Chart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2338" y="1998663"/>
            <a:ext cx="7261225" cy="44100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0724" name="Straight Connector 3"/>
          <p:cNvCxnSpPr>
            <a:cxnSpLocks noChangeShapeType="1"/>
          </p:cNvCxnSpPr>
          <p:nvPr/>
        </p:nvCxnSpPr>
        <p:spPr bwMode="auto">
          <a:xfrm flipH="1">
            <a:off x="4241800" y="2351088"/>
            <a:ext cx="7938" cy="349250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30725" name="TextBox 12"/>
          <p:cNvSpPr txBox="1">
            <a:spLocks noChangeArrowheads="1"/>
          </p:cNvSpPr>
          <p:nvPr/>
        </p:nvSpPr>
        <p:spPr bwMode="auto">
          <a:xfrm>
            <a:off x="3143250" y="2012950"/>
            <a:ext cx="86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b="1">
                <a:solidFill>
                  <a:schemeClr val="bg2"/>
                </a:solidFill>
                <a:latin typeface="Symbol" panose="05050102010706020507" pitchFamily="18" charset="2"/>
                <a:cs typeface="Times New Roman" panose="02020603050405020304" pitchFamily="18" charset="0"/>
              </a:rPr>
              <a:t>r</a:t>
            </a:r>
            <a:r>
              <a:rPr lang="en-US" altLang="en-US" sz="1600" b="1">
                <a:solidFill>
                  <a:schemeClr val="bg2"/>
                </a:solidFill>
                <a:latin typeface="Times New Roman" panose="02020603050405020304" pitchFamily="18" charset="0"/>
                <a:cs typeface="Times New Roman" panose="02020603050405020304" pitchFamily="18" charset="0"/>
              </a:rPr>
              <a:t> = 0.12</a:t>
            </a:r>
          </a:p>
        </p:txBody>
      </p:sp>
      <p:sp>
        <p:nvSpPr>
          <p:cNvPr id="30726" name="TextBox 13"/>
          <p:cNvSpPr txBox="1">
            <a:spLocks noChangeArrowheads="1"/>
          </p:cNvSpPr>
          <p:nvPr/>
        </p:nvSpPr>
        <p:spPr bwMode="auto">
          <a:xfrm>
            <a:off x="4413250" y="2012950"/>
            <a:ext cx="86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600" b="1">
                <a:solidFill>
                  <a:schemeClr val="bg2"/>
                </a:solidFill>
                <a:latin typeface="Symbol" panose="05050102010706020507" pitchFamily="18" charset="2"/>
                <a:cs typeface="Times New Roman" panose="02020603050405020304" pitchFamily="18" charset="0"/>
              </a:rPr>
              <a:t>r </a:t>
            </a:r>
            <a:r>
              <a:rPr lang="en-US" altLang="en-US" sz="1600" b="1">
                <a:solidFill>
                  <a:schemeClr val="bg2"/>
                </a:solidFill>
                <a:latin typeface="Times New Roman" panose="02020603050405020304" pitchFamily="18" charset="0"/>
                <a:cs typeface="Times New Roman" panose="02020603050405020304" pitchFamily="18" charset="0"/>
              </a:rPr>
              <a:t>= 0.55</a:t>
            </a:r>
          </a:p>
        </p:txBody>
      </p:sp>
      <p:sp>
        <p:nvSpPr>
          <p:cNvPr id="30727" name="Line 12"/>
          <p:cNvSpPr>
            <a:spLocks noChangeShapeType="1"/>
          </p:cNvSpPr>
          <p:nvPr/>
        </p:nvSpPr>
        <p:spPr bwMode="auto">
          <a:xfrm>
            <a:off x="4241800" y="2368550"/>
            <a:ext cx="9906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13"/>
          <p:cNvSpPr>
            <a:spLocks noChangeShapeType="1"/>
          </p:cNvSpPr>
          <p:nvPr/>
        </p:nvSpPr>
        <p:spPr bwMode="auto">
          <a:xfrm flipH="1">
            <a:off x="3232150" y="2368550"/>
            <a:ext cx="10033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Text Box 14"/>
          <p:cNvSpPr txBox="1">
            <a:spLocks noChangeArrowheads="1"/>
          </p:cNvSpPr>
          <p:nvPr/>
        </p:nvSpPr>
        <p:spPr bwMode="auto">
          <a:xfrm>
            <a:off x="3149600" y="5511800"/>
            <a:ext cx="939800" cy="212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400">
                <a:solidFill>
                  <a:schemeClr val="bg2"/>
                </a:solidFill>
              </a:rPr>
              <a:t>Mean PDO</a:t>
            </a:r>
          </a:p>
        </p:txBody>
      </p:sp>
      <p:sp>
        <p:nvSpPr>
          <p:cNvPr id="30730" name="Text Box 15"/>
          <p:cNvSpPr txBox="1">
            <a:spLocks noChangeArrowheads="1"/>
          </p:cNvSpPr>
          <p:nvPr/>
        </p:nvSpPr>
        <p:spPr bwMode="auto">
          <a:xfrm>
            <a:off x="3111500" y="5232400"/>
            <a:ext cx="939800" cy="212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400">
                <a:solidFill>
                  <a:schemeClr val="bg2"/>
                </a:solidFill>
              </a:rPr>
              <a:t>Abundance</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Climatic variability:</a:t>
            </a:r>
            <a:br>
              <a:rPr lang="en-US" dirty="0" smtClean="0"/>
            </a:br>
            <a:r>
              <a:rPr lang="en-US" dirty="0" smtClean="0"/>
              <a:t>Benthic communities vs. AO</a:t>
            </a:r>
            <a:endParaRPr lang="en-US" dirty="0"/>
          </a:p>
        </p:txBody>
      </p:sp>
      <p:sp>
        <p:nvSpPr>
          <p:cNvPr id="3" name="Content Placeholder 2"/>
          <p:cNvSpPr>
            <a:spLocks noGrp="1"/>
          </p:cNvSpPr>
          <p:nvPr>
            <p:ph idx="1"/>
          </p:nvPr>
        </p:nvSpPr>
        <p:spPr/>
        <p:txBody>
          <a:bodyPr/>
          <a:lstStyle/>
          <a:p>
            <a:r>
              <a:rPr lang="en-US" dirty="0" smtClean="0"/>
              <a:t>A similar trend was observed in the Chukchi Sea.</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3039" t="35557" r="37754" b="22703"/>
          <a:stretch/>
        </p:blipFill>
        <p:spPr>
          <a:xfrm>
            <a:off x="996665" y="3599172"/>
            <a:ext cx="7690135" cy="3049538"/>
          </a:xfrm>
          <a:prstGeom prst="rect">
            <a:avLst/>
          </a:prstGeom>
        </p:spPr>
      </p:pic>
    </p:spTree>
    <p:extLst>
      <p:ext uri="{BB962C8B-B14F-4D97-AF65-F5344CB8AC3E}">
        <p14:creationId xmlns:p14="http://schemas.microsoft.com/office/powerpoint/2010/main" val="901435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Rot="1" noChangeArrowheads="1"/>
          </p:cNvSpPr>
          <p:nvPr>
            <p:ph type="title"/>
          </p:nvPr>
        </p:nvSpPr>
        <p:spPr>
          <a:xfrm>
            <a:off x="457200" y="304800"/>
            <a:ext cx="8229600" cy="1143000"/>
          </a:xfrm>
        </p:spPr>
        <p:txBody>
          <a:bodyPr/>
          <a:lstStyle/>
          <a:p>
            <a:pPr eaLnBrk="1" hangingPunct="1">
              <a:defRPr/>
            </a:pPr>
            <a:r>
              <a:rPr lang="en-US" sz="4000" smtClean="0"/>
              <a:t>Sources of Variability  in Port Valdez</a:t>
            </a:r>
          </a:p>
        </p:txBody>
      </p:sp>
      <p:sp>
        <p:nvSpPr>
          <p:cNvPr id="31748" name="Text Box 4"/>
          <p:cNvSpPr txBox="1">
            <a:spLocks noChangeArrowheads="1"/>
          </p:cNvSpPr>
          <p:nvPr/>
        </p:nvSpPr>
        <p:spPr bwMode="auto">
          <a:xfrm>
            <a:off x="4276725" y="4487863"/>
            <a:ext cx="67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dirty="0"/>
              <a:t>VMT</a:t>
            </a:r>
          </a:p>
        </p:txBody>
      </p:sp>
      <p:sp>
        <p:nvSpPr>
          <p:cNvPr id="31749" name="Text Box 5"/>
          <p:cNvSpPr txBox="1">
            <a:spLocks noChangeArrowheads="1"/>
          </p:cNvSpPr>
          <p:nvPr/>
        </p:nvSpPr>
        <p:spPr bwMode="auto">
          <a:xfrm>
            <a:off x="6346825" y="4621213"/>
            <a:ext cx="2198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b="1" dirty="0" smtClean="0">
                <a:solidFill>
                  <a:srgbClr val="FFFF00"/>
                </a:solidFill>
              </a:rPr>
              <a:t>Solomon Gulch</a:t>
            </a:r>
          </a:p>
          <a:p>
            <a:pPr eaLnBrk="1" hangingPunct="1">
              <a:spcBef>
                <a:spcPct val="0"/>
              </a:spcBef>
              <a:buClrTx/>
              <a:buSzTx/>
              <a:buFontTx/>
              <a:buNone/>
            </a:pPr>
            <a:r>
              <a:rPr lang="en-US" altLang="en-US" sz="2400" b="1" dirty="0" smtClean="0">
                <a:solidFill>
                  <a:srgbClr val="FFFF00"/>
                </a:solidFill>
              </a:rPr>
              <a:t>Fish Hatchery</a:t>
            </a:r>
            <a:endParaRPr lang="en-US" altLang="en-US" sz="2400" b="1" dirty="0">
              <a:solidFill>
                <a:srgbClr val="FFFF00"/>
              </a:solidFill>
            </a:endParaRPr>
          </a:p>
        </p:txBody>
      </p:sp>
      <p:sp>
        <p:nvSpPr>
          <p:cNvPr id="31750" name="Text Box 7"/>
          <p:cNvSpPr txBox="1">
            <a:spLocks noChangeArrowheads="1"/>
          </p:cNvSpPr>
          <p:nvPr/>
        </p:nvSpPr>
        <p:spPr bwMode="auto">
          <a:xfrm>
            <a:off x="6929438" y="3668713"/>
            <a:ext cx="100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Sediment</a:t>
            </a:r>
          </a:p>
          <a:p>
            <a:pPr algn="ctr" eaLnBrk="1" hangingPunct="1">
              <a:spcBef>
                <a:spcPct val="0"/>
              </a:spcBef>
              <a:buClrTx/>
              <a:buSzTx/>
              <a:buFontTx/>
              <a:buNone/>
            </a:pPr>
            <a:r>
              <a:rPr lang="en-US" altLang="en-US" sz="1800"/>
              <a:t>Gradient</a:t>
            </a:r>
          </a:p>
        </p:txBody>
      </p:sp>
      <p:sp>
        <p:nvSpPr>
          <p:cNvPr id="31751" name="Text Box 8"/>
          <p:cNvSpPr txBox="1">
            <a:spLocks noChangeArrowheads="1"/>
          </p:cNvSpPr>
          <p:nvPr/>
        </p:nvSpPr>
        <p:spPr bwMode="auto">
          <a:xfrm>
            <a:off x="1812925" y="3770313"/>
            <a:ext cx="245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1964 Earthquake</a:t>
            </a:r>
          </a:p>
        </p:txBody>
      </p:sp>
      <p:sp>
        <p:nvSpPr>
          <p:cNvPr id="31752" name="Text Box 9"/>
          <p:cNvSpPr txBox="1">
            <a:spLocks noChangeArrowheads="1"/>
          </p:cNvSpPr>
          <p:nvPr/>
        </p:nvSpPr>
        <p:spPr bwMode="auto">
          <a:xfrm>
            <a:off x="0" y="2335213"/>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Climatic Variability</a:t>
            </a:r>
          </a:p>
        </p:txBody>
      </p:sp>
      <p:sp>
        <p:nvSpPr>
          <p:cNvPr id="31753" name="Text Box 10"/>
          <p:cNvSpPr txBox="1">
            <a:spLocks noChangeArrowheads="1"/>
          </p:cNvSpPr>
          <p:nvPr/>
        </p:nvSpPr>
        <p:spPr bwMode="auto">
          <a:xfrm>
            <a:off x="4403725" y="3224213"/>
            <a:ext cx="157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Fish Processing</a:t>
            </a:r>
          </a:p>
          <a:p>
            <a:pPr algn="ctr" eaLnBrk="1" hangingPunct="1">
              <a:spcBef>
                <a:spcPct val="0"/>
              </a:spcBef>
              <a:buClrTx/>
              <a:buSzTx/>
              <a:buFontTx/>
              <a:buNone/>
            </a:pPr>
            <a:r>
              <a:rPr lang="en-US" altLang="en-US" sz="1800"/>
              <a:t>&amp; SERVS</a:t>
            </a:r>
          </a:p>
        </p:txBody>
      </p:sp>
    </p:spTree>
    <p:extLst>
      <p:ext uri="{BB962C8B-B14F-4D97-AF65-F5344CB8AC3E}">
        <p14:creationId xmlns:p14="http://schemas.microsoft.com/office/powerpoint/2010/main" val="139886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Alaska’s Coastal Resources</a:t>
            </a:r>
            <a:endParaRPr lang="en-US" dirty="0"/>
          </a:p>
        </p:txBody>
      </p:sp>
      <p:sp>
        <p:nvSpPr>
          <p:cNvPr id="3" name="Content Placeholder 2"/>
          <p:cNvSpPr>
            <a:spLocks noGrp="1"/>
          </p:cNvSpPr>
          <p:nvPr>
            <p:ph idx="1"/>
          </p:nvPr>
        </p:nvSpPr>
        <p:spPr/>
        <p:txBody>
          <a:bodyPr/>
          <a:lstStyle/>
          <a:p>
            <a:r>
              <a:rPr lang="en-US" smtClean="0"/>
              <a:t>Alaskan’s care deeply about their resources they depend on.</a:t>
            </a:r>
            <a:endParaRPr lang="en-US" dirty="0"/>
          </a:p>
        </p:txBody>
      </p:sp>
      <p:pic>
        <p:nvPicPr>
          <p:cNvPr id="2050" name="Picture 2" descr="http://www.natgeocreative.com/comp/AS/001/118309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4775" y="2747575"/>
            <a:ext cx="6159500" cy="4110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4775" y="6581001"/>
            <a:ext cx="4572000" cy="276999"/>
          </a:xfrm>
          <a:prstGeom prst="rect">
            <a:avLst/>
          </a:prstGeom>
        </p:spPr>
        <p:txBody>
          <a:bodyPr>
            <a:spAutoFit/>
          </a:bodyPr>
          <a:lstStyle/>
          <a:p>
            <a:r>
              <a:rPr lang="en-US" sz="1200" dirty="0">
                <a:solidFill>
                  <a:schemeClr val="bg2"/>
                </a:solidFill>
              </a:rPr>
              <a:t>http://www.natgeocreative.com/comp/AS/001/1183095.jpg</a:t>
            </a:r>
          </a:p>
        </p:txBody>
      </p:sp>
    </p:spTree>
    <p:extLst>
      <p:ext uri="{BB962C8B-B14F-4D97-AF65-F5344CB8AC3E}">
        <p14:creationId xmlns:p14="http://schemas.microsoft.com/office/powerpoint/2010/main" val="3409341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8" descr="D:\Workfile\Pictures\Cruises\2008\IMGP15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9900" y="0"/>
            <a:ext cx="359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2"/>
          <p:cNvSpPr>
            <a:spLocks noGrp="1" noChangeArrowheads="1"/>
          </p:cNvSpPr>
          <p:nvPr>
            <p:ph type="title" idx="4294967295"/>
          </p:nvPr>
        </p:nvSpPr>
        <p:spPr>
          <a:xfrm>
            <a:off x="0" y="0"/>
            <a:ext cx="9144000" cy="1185863"/>
          </a:xfrm>
        </p:spPr>
        <p:txBody>
          <a:bodyPr lIns="92075" tIns="46038" rIns="92075" bIns="46038"/>
          <a:lstStyle/>
          <a:p>
            <a:pPr eaLnBrk="1" hangingPunct="1">
              <a:defRPr/>
            </a:pPr>
            <a:r>
              <a:rPr lang="en-US" dirty="0" smtClean="0">
                <a:ln w="9525">
                  <a:solidFill>
                    <a:schemeClr val="bg2"/>
                  </a:solidFill>
                </a:ln>
                <a:effectLst>
                  <a:outerShdw blurRad="50800" dist="38100" dir="2700000" algn="tl" rotWithShape="0">
                    <a:prstClr val="black"/>
                  </a:outerShdw>
                </a:effectLst>
              </a:rPr>
              <a:t>Hatchery Salmon </a:t>
            </a:r>
            <a:r>
              <a:rPr lang="en-US" dirty="0" smtClean="0">
                <a:ln w="9525">
                  <a:solidFill>
                    <a:schemeClr val="bg2"/>
                  </a:solidFill>
                </a:ln>
                <a:solidFill>
                  <a:schemeClr val="tx1"/>
                </a:solidFill>
                <a:effectLst>
                  <a:outerShdw blurRad="50800" dist="38100" dir="2700000" algn="tl" rotWithShape="0">
                    <a:prstClr val="black"/>
                  </a:outerShdw>
                </a:effectLst>
              </a:rPr>
              <a:t>and the Benthos</a:t>
            </a:r>
          </a:p>
        </p:txBody>
      </p:sp>
      <p:sp>
        <p:nvSpPr>
          <p:cNvPr id="1029" name="Rectangle 4"/>
          <p:cNvSpPr>
            <a:spLocks noChangeArrowheads="1"/>
          </p:cNvSpPr>
          <p:nvPr/>
        </p:nvSpPr>
        <p:spPr bwMode="auto">
          <a:xfrm>
            <a:off x="0"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3657600" algn="ctr"/>
              </a:tabLst>
              <a:defRPr>
                <a:solidFill>
                  <a:schemeClr val="tx1"/>
                </a:solidFill>
                <a:latin typeface="Garamond" panose="02020404030301010803" pitchFamily="18" charset="0"/>
                <a:cs typeface="Arial" panose="020B0604020202020204" pitchFamily="34" charset="0"/>
              </a:defRPr>
            </a:lvl1pPr>
            <a:lvl2pPr marL="742950" indent="-285750" eaLnBrk="0" hangingPunct="0">
              <a:tabLst>
                <a:tab pos="3657600" algn="ctr"/>
              </a:tabLst>
              <a:defRPr>
                <a:solidFill>
                  <a:schemeClr val="tx1"/>
                </a:solidFill>
                <a:latin typeface="Garamond" panose="02020404030301010803" pitchFamily="18" charset="0"/>
                <a:cs typeface="Arial" panose="020B0604020202020204" pitchFamily="34" charset="0"/>
              </a:defRPr>
            </a:lvl2pPr>
            <a:lvl3pPr marL="1143000" indent="-228600" eaLnBrk="0" hangingPunct="0">
              <a:tabLst>
                <a:tab pos="3657600" algn="ctr"/>
              </a:tabLst>
              <a:defRPr>
                <a:solidFill>
                  <a:schemeClr val="tx1"/>
                </a:solidFill>
                <a:latin typeface="Garamond" panose="02020404030301010803" pitchFamily="18" charset="0"/>
                <a:cs typeface="Arial" panose="020B0604020202020204" pitchFamily="34" charset="0"/>
              </a:defRPr>
            </a:lvl3pPr>
            <a:lvl4pPr marL="1600200" indent="-228600" eaLnBrk="0" hangingPunct="0">
              <a:tabLst>
                <a:tab pos="3657600" algn="ctr"/>
              </a:tabLst>
              <a:defRPr>
                <a:solidFill>
                  <a:schemeClr val="tx1"/>
                </a:solidFill>
                <a:latin typeface="Garamond" panose="02020404030301010803" pitchFamily="18" charset="0"/>
                <a:cs typeface="Arial" panose="020B0604020202020204" pitchFamily="34" charset="0"/>
              </a:defRPr>
            </a:lvl4pPr>
            <a:lvl5pPr marL="2057400" indent="-228600" eaLnBrk="0" hangingPunct="0">
              <a:tabLst>
                <a:tab pos="3657600" algn="ctr"/>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3657600" algn="ctr"/>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3657600" algn="ctr"/>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3657600" algn="ctr"/>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3657600" algn="ctr"/>
              </a:tabLs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90204" name="Rectangle 92"/>
          <p:cNvSpPr>
            <a:spLocks noChangeArrowheads="1"/>
          </p:cNvSpPr>
          <p:nvPr/>
        </p:nvSpPr>
        <p:spPr bwMode="auto">
          <a:xfrm>
            <a:off x="304800" y="993775"/>
            <a:ext cx="5240338" cy="2389188"/>
          </a:xfrm>
          <a:prstGeom prst="rect">
            <a:avLst/>
          </a:prstGeom>
          <a:noFill/>
          <a:ln w="12700" cap="sq">
            <a:noFill/>
            <a:miter lim="800000"/>
            <a:headEnd type="none" w="sm" len="sm"/>
            <a:tailEnd type="none" w="sm" len="sm"/>
          </a:ln>
          <a:effectLst/>
        </p:spPr>
        <p:txBody>
          <a:bodyPr/>
          <a:lstStyle/>
          <a:p>
            <a:pPr>
              <a:buClr>
                <a:schemeClr val="tx2"/>
              </a:buClr>
              <a:buSzPct val="75000"/>
              <a:defRPr/>
            </a:pPr>
            <a:r>
              <a:rPr lang="en-US" sz="2400" dirty="0">
                <a:effectLst>
                  <a:outerShdw blurRad="50800" dist="38100" dir="2700000" algn="tl" rotWithShape="0">
                    <a:prstClr val="black"/>
                  </a:outerShdw>
                </a:effectLst>
                <a:latin typeface="Times New Roman" pitchFamily="18" charset="0"/>
                <a:cs typeface="Arial" charset="0"/>
              </a:rPr>
              <a:t>Carcasses of returning adult salmon may provide greater food for fauna down to the deep basin</a:t>
            </a:r>
            <a:r>
              <a:rPr lang="en-US" sz="2400" dirty="0">
                <a:effectLst>
                  <a:outerShdw blurRad="38100" dist="38100" dir="2700000" algn="tl">
                    <a:srgbClr val="000000"/>
                  </a:outerShdw>
                </a:effectLst>
                <a:latin typeface="Times New Roman" pitchFamily="18" charset="0"/>
                <a:cs typeface="Arial" charset="0"/>
              </a:rPr>
              <a:t>.</a:t>
            </a:r>
          </a:p>
        </p:txBody>
      </p:sp>
      <p:graphicFrame>
        <p:nvGraphicFramePr>
          <p:cNvPr id="1026" name="Object 6"/>
          <p:cNvGraphicFramePr>
            <a:graphicFrameLocks noChangeAspect="1"/>
          </p:cNvGraphicFramePr>
          <p:nvPr/>
        </p:nvGraphicFramePr>
        <p:xfrm>
          <a:off x="0" y="2322513"/>
          <a:ext cx="5500688" cy="4535487"/>
        </p:xfrm>
        <a:graphic>
          <a:graphicData uri="http://schemas.openxmlformats.org/presentationml/2006/ole">
            <mc:AlternateContent xmlns:mc="http://schemas.openxmlformats.org/markup-compatibility/2006">
              <mc:Choice xmlns:v="urn:schemas-microsoft-com:vml" Requires="v">
                <p:oleObj spid="_x0000_s1035" name="Graph" r:id="rId4" imgW="5943600" imgH="4457880" progId="STATISTICA.Graph">
                  <p:embed/>
                </p:oleObj>
              </mc:Choice>
              <mc:Fallback>
                <p:oleObj name="Graph" r:id="rId4" imgW="5943600" imgH="445788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22513"/>
                        <a:ext cx="5500688"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1" name="Group 7"/>
          <p:cNvGrpSpPr>
            <a:grpSpLocks/>
          </p:cNvGrpSpPr>
          <p:nvPr/>
        </p:nvGrpSpPr>
        <p:grpSpPr bwMode="auto">
          <a:xfrm>
            <a:off x="7777163" y="6138863"/>
            <a:ext cx="1524000" cy="966787"/>
            <a:chOff x="5715000" y="4191000"/>
            <a:chExt cx="1524000" cy="967248"/>
          </a:xfrm>
        </p:grpSpPr>
        <p:sp>
          <p:nvSpPr>
            <p:cNvPr id="9" name="Rectangle 8"/>
            <p:cNvSpPr/>
            <p:nvPr/>
          </p:nvSpPr>
          <p:spPr>
            <a:xfrm>
              <a:off x="5943600" y="4495800"/>
              <a:ext cx="1066800" cy="662448"/>
            </a:xfrm>
            <a:prstGeom prst="rect">
              <a:avLst/>
            </a:prstGeom>
            <a:noFill/>
          </p:spPr>
          <p:txBody>
            <a:bodyPr spcFirstLastPara="1" wrap="none">
              <a:prstTxWarp prst="textArchUp">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Port Valdez</a:t>
              </a:r>
            </a:p>
          </p:txBody>
        </p:sp>
        <p:sp>
          <p:nvSpPr>
            <p:cNvPr id="10" name="Rectangle 9"/>
            <p:cNvSpPr/>
            <p:nvPr/>
          </p:nvSpPr>
          <p:spPr>
            <a:xfrm>
              <a:off x="5715000" y="4191000"/>
              <a:ext cx="1524000" cy="621890"/>
            </a:xfrm>
            <a:prstGeom prst="rect">
              <a:avLst/>
            </a:prstGeom>
            <a:noFill/>
          </p:spPr>
          <p:txBody>
            <a:bodyPr spcFirstLastPara="1" wrap="none">
              <a:prstTxWarp prst="textArchDown">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Studies</a:t>
              </a:r>
              <a:r>
                <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rPr>
                <a:t> </a:t>
              </a:r>
              <a:r>
                <a:rPr lang="en-US" sz="1200" b="1" dirty="0">
                  <a:ln w="1905"/>
                  <a:solidFill>
                    <a:srgbClr val="FF0000"/>
                  </a:solidFill>
                  <a:effectLst>
                    <a:innerShdw blurRad="69850" dist="43180" dir="5400000">
                      <a:srgbClr val="000000">
                        <a:alpha val="65000"/>
                      </a:srgbClr>
                    </a:innerShdw>
                  </a:effectLst>
                  <a:cs typeface="Arial" charset="0"/>
                </a:rPr>
                <a:t>1971-2011</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endParaRPr>
            </a:p>
          </p:txBody>
        </p:sp>
        <p:sp>
          <p:nvSpPr>
            <p:cNvPr id="11" name="Rectangle 10"/>
            <p:cNvSpPr/>
            <p:nvPr/>
          </p:nvSpPr>
          <p:spPr>
            <a:xfrm>
              <a:off x="6019800" y="4495800"/>
              <a:ext cx="914400" cy="2769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200" b="1" dirty="0">
                  <a:ln w="11430"/>
                  <a:solidFill>
                    <a:srgbClr val="FF0000"/>
                  </a:solidFill>
                  <a:effectLst>
                    <a:outerShdw blurRad="50800" dist="39000" dir="5460000" algn="tl">
                      <a:srgbClr val="000000">
                        <a:alpha val="38000"/>
                      </a:srgbClr>
                    </a:outerShdw>
                  </a:effectLst>
                  <a:cs typeface="Arial" charset="0"/>
                </a:rPr>
                <a:t>40 Years</a:t>
              </a:r>
            </a:p>
          </p:txBody>
        </p:sp>
      </p:grpSp>
    </p:spTree>
    <p:extLst>
      <p:ext uri="{BB962C8B-B14F-4D97-AF65-F5344CB8AC3E}">
        <p14:creationId xmlns:p14="http://schemas.microsoft.com/office/powerpoint/2010/main" val="154558940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Rot="1" noChangeArrowheads="1"/>
          </p:cNvSpPr>
          <p:nvPr>
            <p:ph type="title"/>
          </p:nvPr>
        </p:nvSpPr>
        <p:spPr>
          <a:xfrm>
            <a:off x="457200" y="304800"/>
            <a:ext cx="8229600" cy="1143000"/>
          </a:xfrm>
        </p:spPr>
        <p:txBody>
          <a:bodyPr/>
          <a:lstStyle/>
          <a:p>
            <a:pPr eaLnBrk="1" hangingPunct="1">
              <a:defRPr/>
            </a:pPr>
            <a:r>
              <a:rPr lang="en-US" sz="4000" smtClean="0"/>
              <a:t>Sources of Variability  in Port Valdez</a:t>
            </a:r>
          </a:p>
        </p:txBody>
      </p:sp>
      <p:sp>
        <p:nvSpPr>
          <p:cNvPr id="31748" name="Text Box 4"/>
          <p:cNvSpPr txBox="1">
            <a:spLocks noChangeArrowheads="1"/>
          </p:cNvSpPr>
          <p:nvPr/>
        </p:nvSpPr>
        <p:spPr bwMode="auto">
          <a:xfrm>
            <a:off x="4276725" y="4487863"/>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b="1">
                <a:solidFill>
                  <a:srgbClr val="FFFF00"/>
                </a:solidFill>
              </a:rPr>
              <a:t>VMT</a:t>
            </a:r>
          </a:p>
        </p:txBody>
      </p:sp>
      <p:sp>
        <p:nvSpPr>
          <p:cNvPr id="31749" name="Text Box 5"/>
          <p:cNvSpPr txBox="1">
            <a:spLocks noChangeArrowheads="1"/>
          </p:cNvSpPr>
          <p:nvPr/>
        </p:nvSpPr>
        <p:spPr bwMode="auto">
          <a:xfrm>
            <a:off x="6346825" y="46212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800"/>
              <a:t>SGFA</a:t>
            </a:r>
          </a:p>
        </p:txBody>
      </p:sp>
      <p:sp>
        <p:nvSpPr>
          <p:cNvPr id="31750" name="Text Box 7"/>
          <p:cNvSpPr txBox="1">
            <a:spLocks noChangeArrowheads="1"/>
          </p:cNvSpPr>
          <p:nvPr/>
        </p:nvSpPr>
        <p:spPr bwMode="auto">
          <a:xfrm>
            <a:off x="6929438" y="3668713"/>
            <a:ext cx="100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Sediment</a:t>
            </a:r>
          </a:p>
          <a:p>
            <a:pPr algn="ctr" eaLnBrk="1" hangingPunct="1">
              <a:spcBef>
                <a:spcPct val="0"/>
              </a:spcBef>
              <a:buClrTx/>
              <a:buSzTx/>
              <a:buFontTx/>
              <a:buNone/>
            </a:pPr>
            <a:r>
              <a:rPr lang="en-US" altLang="en-US" sz="1800"/>
              <a:t>Gradient</a:t>
            </a:r>
          </a:p>
        </p:txBody>
      </p:sp>
      <p:sp>
        <p:nvSpPr>
          <p:cNvPr id="31751" name="Text Box 8"/>
          <p:cNvSpPr txBox="1">
            <a:spLocks noChangeArrowheads="1"/>
          </p:cNvSpPr>
          <p:nvPr/>
        </p:nvSpPr>
        <p:spPr bwMode="auto">
          <a:xfrm>
            <a:off x="1812925" y="3770313"/>
            <a:ext cx="245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1964 Earthquake</a:t>
            </a:r>
          </a:p>
        </p:txBody>
      </p:sp>
      <p:sp>
        <p:nvSpPr>
          <p:cNvPr id="31752" name="Text Box 9"/>
          <p:cNvSpPr txBox="1">
            <a:spLocks noChangeArrowheads="1"/>
          </p:cNvSpPr>
          <p:nvPr/>
        </p:nvSpPr>
        <p:spPr bwMode="auto">
          <a:xfrm>
            <a:off x="0" y="2335213"/>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Climatic Variability</a:t>
            </a:r>
          </a:p>
        </p:txBody>
      </p:sp>
      <p:sp>
        <p:nvSpPr>
          <p:cNvPr id="31753" name="Text Box 10"/>
          <p:cNvSpPr txBox="1">
            <a:spLocks noChangeArrowheads="1"/>
          </p:cNvSpPr>
          <p:nvPr/>
        </p:nvSpPr>
        <p:spPr bwMode="auto">
          <a:xfrm>
            <a:off x="4403725" y="3224213"/>
            <a:ext cx="157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a:t>Fish Processing</a:t>
            </a:r>
          </a:p>
          <a:p>
            <a:pPr algn="ctr" eaLnBrk="1" hangingPunct="1">
              <a:spcBef>
                <a:spcPct val="0"/>
              </a:spcBef>
              <a:buClrTx/>
              <a:buSzTx/>
              <a:buFontTx/>
              <a:buNone/>
            </a:pPr>
            <a:r>
              <a:rPr lang="en-US" altLang="en-US" sz="1800"/>
              <a:t>&amp; SERVS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dirty="0" smtClean="0"/>
              <a:t>The Valdez Marine Terminal</a:t>
            </a:r>
          </a:p>
        </p:txBody>
      </p:sp>
      <p:sp>
        <p:nvSpPr>
          <p:cNvPr id="75779" name="Rectangle 3"/>
          <p:cNvSpPr>
            <a:spLocks noGrp="1" noChangeArrowheads="1"/>
          </p:cNvSpPr>
          <p:nvPr>
            <p:ph type="body" idx="1"/>
          </p:nvPr>
        </p:nvSpPr>
        <p:spPr>
          <a:xfrm>
            <a:off x="457200" y="1600200"/>
            <a:ext cx="4033838" cy="5046663"/>
          </a:xfrm>
        </p:spPr>
        <p:txBody>
          <a:bodyPr/>
          <a:lstStyle/>
          <a:p>
            <a:pPr eaLnBrk="1" hangingPunct="1">
              <a:lnSpc>
                <a:spcPct val="90000"/>
              </a:lnSpc>
              <a:buFont typeface="Wingdings" panose="05000000000000000000" pitchFamily="2" charset="2"/>
              <a:buNone/>
              <a:defRPr/>
            </a:pPr>
            <a:r>
              <a:rPr lang="en-US" dirty="0" smtClean="0"/>
              <a:t>The marine oil terminal became operational in 1977.</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dirty="0" smtClean="0"/>
              <a:t>Ballast water from incoming tankers is treated onshore and discharged at about 60-80 m.</a:t>
            </a:r>
          </a:p>
        </p:txBody>
      </p:sp>
      <p:pic>
        <p:nvPicPr>
          <p:cNvPr id="32772" name="Picture 4" descr="berth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1447800"/>
            <a:ext cx="3924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2132013"/>
          </a:xfrm>
        </p:spPr>
        <p:txBody>
          <a:bodyPr lIns="92075" tIns="46038" rIns="92075" bIns="46038"/>
          <a:lstStyle/>
          <a:p>
            <a:pPr eaLnBrk="1" hangingPunct="1">
              <a:defRPr/>
            </a:pPr>
            <a:r>
              <a:rPr lang="en-US" smtClean="0"/>
              <a:t>Port Valdez Environmental Monitoring Sites</a:t>
            </a:r>
          </a:p>
        </p:txBody>
      </p:sp>
      <p:pic>
        <p:nvPicPr>
          <p:cNvPr id="34819" name="Picture 2" descr="spatial paper upd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1875" y="2157413"/>
            <a:ext cx="726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92200" y="5214938"/>
            <a:ext cx="3363913" cy="752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0" y="0"/>
            <a:ext cx="9144000" cy="774700"/>
          </a:xfrm>
        </p:spPr>
        <p:txBody>
          <a:bodyPr lIns="92075" tIns="46038" rIns="92075" bIns="46038"/>
          <a:lstStyle/>
          <a:p>
            <a:pPr eaLnBrk="1" hangingPunct="1">
              <a:defRPr/>
            </a:pPr>
            <a:r>
              <a:rPr lang="en-US" smtClean="0"/>
              <a:t>Treated Ballast-Water Discharges</a:t>
            </a:r>
          </a:p>
        </p:txBody>
      </p:sp>
      <p:pic>
        <p:nvPicPr>
          <p:cNvPr id="36867"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t="19836" r="2885" b="15877"/>
          <a:stretch>
            <a:fillRect/>
          </a:stretch>
        </p:blipFill>
        <p:spPr bwMode="auto">
          <a:xfrm>
            <a:off x="0" y="1733550"/>
            <a:ext cx="61737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12"/>
          <p:cNvSpPr txBox="1">
            <a:spLocks noChangeArrowheads="1"/>
          </p:cNvSpPr>
          <p:nvPr/>
        </p:nvSpPr>
        <p:spPr bwMode="auto">
          <a:xfrm>
            <a:off x="0" y="122555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buClrTx/>
              <a:buSzTx/>
              <a:buFontTx/>
              <a:buNone/>
            </a:pPr>
            <a:r>
              <a:rPr lang="en-US" altLang="en-US" sz="2400">
                <a:latin typeface="Times New Roman" panose="02020603050405020304" pitchFamily="18" charset="0"/>
              </a:rPr>
              <a:t>PAH (ng g</a:t>
            </a:r>
            <a:r>
              <a:rPr lang="en-US" altLang="en-US" sz="2400" baseline="30000">
                <a:latin typeface="Times New Roman" panose="02020603050405020304" pitchFamily="18" charset="0"/>
              </a:rPr>
              <a:t>-1</a:t>
            </a:r>
            <a:r>
              <a:rPr lang="en-US" altLang="en-US" sz="2400">
                <a:latin typeface="Times New Roman" panose="02020603050405020304" pitchFamily="18" charset="0"/>
              </a:rPr>
              <a:t>)</a:t>
            </a:r>
          </a:p>
        </p:txBody>
      </p:sp>
      <p:sp>
        <p:nvSpPr>
          <p:cNvPr id="36869" name="Text Box 14"/>
          <p:cNvSpPr txBox="1">
            <a:spLocks noChangeArrowheads="1"/>
          </p:cNvSpPr>
          <p:nvPr/>
        </p:nvSpPr>
        <p:spPr bwMode="auto">
          <a:xfrm>
            <a:off x="0" y="3776663"/>
            <a:ext cx="6183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buClrTx/>
              <a:buSzTx/>
              <a:buFontTx/>
              <a:buNone/>
            </a:pPr>
            <a:r>
              <a:rPr lang="en-US" altLang="en-US" sz="2400">
                <a:latin typeface="Times New Roman" panose="02020603050405020304" pitchFamily="18" charset="0"/>
              </a:rPr>
              <a:t>Percent Sensitive Species </a:t>
            </a:r>
          </a:p>
          <a:p>
            <a:pPr algn="ctr" eaLnBrk="1" hangingPunct="1">
              <a:spcBef>
                <a:spcPct val="0"/>
              </a:spcBef>
              <a:buClrTx/>
              <a:buSzTx/>
              <a:buFontTx/>
              <a:buNone/>
            </a:pPr>
            <a:r>
              <a:rPr lang="en-US" altLang="en-US" sz="2400">
                <a:latin typeface="Times New Roman" panose="02020603050405020304" pitchFamily="18" charset="0"/>
              </a:rPr>
              <a:t>(</a:t>
            </a:r>
            <a:r>
              <a:rPr lang="en-US" altLang="en-US" sz="2400" i="1">
                <a:latin typeface="Times New Roman" panose="02020603050405020304" pitchFamily="18" charset="0"/>
              </a:rPr>
              <a:t>Galathowenia oculata</a:t>
            </a:r>
            <a:r>
              <a:rPr lang="en-US" altLang="en-US" sz="2400">
                <a:latin typeface="Times New Roman" panose="02020603050405020304" pitchFamily="18" charset="0"/>
              </a:rPr>
              <a:t> and </a:t>
            </a:r>
            <a:r>
              <a:rPr lang="en-US" altLang="en-US" sz="2400" i="1">
                <a:latin typeface="Times New Roman" panose="02020603050405020304" pitchFamily="18" charset="0"/>
              </a:rPr>
              <a:t>Melinna cristata</a:t>
            </a:r>
            <a:r>
              <a:rPr lang="en-US" altLang="en-US" sz="2400">
                <a:latin typeface="Times New Roman" panose="02020603050405020304" pitchFamily="18" charset="0"/>
              </a:rPr>
              <a:t>)</a:t>
            </a:r>
          </a:p>
        </p:txBody>
      </p:sp>
      <p:pic>
        <p:nvPicPr>
          <p:cNvPr id="36870"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t="16327" r="2885" b="14285"/>
          <a:stretch>
            <a:fillRect/>
          </a:stretch>
        </p:blipFill>
        <p:spPr bwMode="auto">
          <a:xfrm>
            <a:off x="0" y="4605338"/>
            <a:ext cx="61690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6142038" y="2020886"/>
            <a:ext cx="2782887" cy="4837113"/>
          </a:xfrm>
          <a:prstGeom prst="rect">
            <a:avLst/>
          </a:prstGeom>
          <a:noFill/>
          <a:ln w="12700" cap="sq">
            <a:noFill/>
            <a:miter lim="800000"/>
            <a:headEnd type="none" w="sm" len="sm"/>
            <a:tailEnd type="none" w="sm" len="sm"/>
          </a:ln>
          <a:effectLst/>
        </p:spPr>
        <p:txBody>
          <a:bodyPr/>
          <a:lstStyle/>
          <a:p>
            <a:pPr marL="342900" indent="-342900" eaLnBrk="1" hangingPunct="1">
              <a:spcBef>
                <a:spcPct val="20000"/>
              </a:spcBef>
              <a:buClr>
                <a:schemeClr val="tx2"/>
              </a:buClr>
              <a:buSzPct val="75000"/>
              <a:buFont typeface="Wingdings" pitchFamily="2" charset="2"/>
              <a:buChar char="n"/>
              <a:defRPr/>
            </a:pPr>
            <a:r>
              <a:rPr lang="en-US" sz="2400" dirty="0" smtClean="0">
                <a:effectLst>
                  <a:outerShdw blurRad="38100" dist="38100" dir="2700000" algn="tl">
                    <a:srgbClr val="000000"/>
                  </a:outerShdw>
                </a:effectLst>
                <a:latin typeface="Times New Roman" pitchFamily="18" charset="0"/>
                <a:cs typeface="Arial" charset="0"/>
              </a:rPr>
              <a:t>Decreasing </a:t>
            </a:r>
            <a:r>
              <a:rPr lang="en-US" sz="2400" dirty="0">
                <a:effectLst>
                  <a:outerShdw blurRad="38100" dist="38100" dir="2700000" algn="tl">
                    <a:srgbClr val="000000"/>
                  </a:outerShdw>
                </a:effectLst>
                <a:latin typeface="Times New Roman" pitchFamily="18" charset="0"/>
                <a:cs typeface="Arial" charset="0"/>
              </a:rPr>
              <a:t>PAH concentrations over time</a:t>
            </a:r>
            <a:r>
              <a:rPr lang="en-US" sz="2400" dirty="0" smtClean="0">
                <a:effectLst>
                  <a:outerShdw blurRad="38100" dist="38100" dir="2700000" algn="tl">
                    <a:srgbClr val="000000"/>
                  </a:outerShdw>
                </a:effectLst>
                <a:latin typeface="Times New Roman" pitchFamily="18" charset="0"/>
                <a:cs typeface="Arial" charset="0"/>
              </a:rPr>
              <a:t>.</a:t>
            </a:r>
          </a:p>
          <a:p>
            <a:pPr marL="342900" indent="-342900" eaLnBrk="1" hangingPunct="1">
              <a:spcBef>
                <a:spcPct val="20000"/>
              </a:spcBef>
              <a:buClr>
                <a:schemeClr val="tx2"/>
              </a:buClr>
              <a:buSzPct val="75000"/>
              <a:buFont typeface="Wingdings" pitchFamily="2" charset="2"/>
              <a:buChar char="n"/>
              <a:defRPr/>
            </a:pPr>
            <a:endParaRPr lang="en-US" sz="2400" dirty="0" smtClean="0">
              <a:effectLst>
                <a:outerShdw blurRad="38100" dist="38100" dir="2700000" algn="tl">
                  <a:srgbClr val="000000"/>
                </a:outerShdw>
              </a:effectLst>
              <a:latin typeface="Times New Roman" pitchFamily="18" charset="0"/>
              <a:cs typeface="Arial" charset="0"/>
            </a:endParaRPr>
          </a:p>
          <a:p>
            <a:pPr marL="342900" indent="-342900" eaLnBrk="1" hangingPunct="1">
              <a:spcBef>
                <a:spcPct val="20000"/>
              </a:spcBef>
              <a:buClr>
                <a:schemeClr val="tx2"/>
              </a:buClr>
              <a:buSzPct val="75000"/>
              <a:buFont typeface="Wingdings" pitchFamily="2" charset="2"/>
              <a:buChar char="n"/>
              <a:defRPr/>
            </a:pPr>
            <a:endParaRPr lang="en-US" sz="2400" dirty="0">
              <a:effectLst>
                <a:outerShdw blurRad="38100" dist="38100" dir="2700000" algn="tl">
                  <a:srgbClr val="000000"/>
                </a:outerShdw>
              </a:effectLst>
              <a:latin typeface="Times New Roman" pitchFamily="18" charset="0"/>
              <a:cs typeface="Arial" charset="0"/>
            </a:endParaRPr>
          </a:p>
          <a:p>
            <a:pPr marL="342900" indent="-342900" eaLnBrk="1" hangingPunct="1">
              <a:spcBef>
                <a:spcPct val="20000"/>
              </a:spcBef>
              <a:buClr>
                <a:schemeClr val="tx2"/>
              </a:buClr>
              <a:buSzPct val="75000"/>
              <a:buFont typeface="Wingdings" pitchFamily="2" charset="2"/>
              <a:buChar char="n"/>
              <a:defRPr/>
            </a:pPr>
            <a:endParaRPr lang="en-US" sz="2400" dirty="0">
              <a:effectLst>
                <a:outerShdw blurRad="38100" dist="38100" dir="2700000" algn="tl">
                  <a:srgbClr val="000000"/>
                </a:outerShdw>
              </a:effectLst>
              <a:latin typeface="Times New Roman" pitchFamily="18" charset="0"/>
              <a:cs typeface="Arial" charset="0"/>
            </a:endParaRPr>
          </a:p>
          <a:p>
            <a:pPr marL="342900" indent="-342900" eaLnBrk="1" hangingPunct="1">
              <a:spcBef>
                <a:spcPct val="20000"/>
              </a:spcBef>
              <a:buClr>
                <a:schemeClr val="tx2"/>
              </a:buClr>
              <a:buSzPct val="75000"/>
              <a:buFont typeface="Wingdings" pitchFamily="2" charset="2"/>
              <a:buChar char="n"/>
              <a:defRPr/>
            </a:pPr>
            <a:r>
              <a:rPr lang="en-US" sz="2400" dirty="0" smtClean="0">
                <a:effectLst>
                  <a:outerShdw blurRad="38100" dist="38100" dir="2700000" algn="tl">
                    <a:srgbClr val="000000"/>
                  </a:outerShdw>
                </a:effectLst>
                <a:latin typeface="Times New Roman" pitchFamily="18" charset="0"/>
                <a:cs typeface="Arial" charset="0"/>
              </a:rPr>
              <a:t>The </a:t>
            </a:r>
            <a:r>
              <a:rPr lang="en-US" sz="2400" dirty="0">
                <a:effectLst>
                  <a:outerShdw blurRad="38100" dist="38100" dir="2700000" algn="tl">
                    <a:srgbClr val="000000"/>
                  </a:outerShdw>
                </a:effectLst>
                <a:latin typeface="Times New Roman" pitchFamily="18" charset="0"/>
                <a:cs typeface="Arial" charset="0"/>
              </a:rPr>
              <a:t>percent abundance of two tube-dwelling polychaetes </a:t>
            </a:r>
            <a:r>
              <a:rPr lang="en-US" sz="2400" dirty="0" smtClean="0">
                <a:effectLst>
                  <a:outerShdw blurRad="38100" dist="38100" dir="2700000" algn="tl">
                    <a:srgbClr val="000000"/>
                  </a:outerShdw>
                </a:effectLst>
                <a:latin typeface="Times New Roman" pitchFamily="18" charset="0"/>
                <a:cs typeface="Arial" charset="0"/>
              </a:rPr>
              <a:t>increases with lower PAH.</a:t>
            </a:r>
            <a:endParaRPr lang="en-US" sz="2400" dirty="0">
              <a:effectLst>
                <a:outerShdw blurRad="38100" dist="38100" dir="2700000" algn="tl">
                  <a:srgbClr val="000000"/>
                </a:outerShdw>
              </a:effectLst>
              <a:latin typeface="Times New Roman" pitchFamily="18" charset="0"/>
              <a:cs typeface="Arial" charset="0"/>
            </a:endParaRPr>
          </a:p>
        </p:txBody>
      </p:sp>
      <p:sp>
        <p:nvSpPr>
          <p:cNvPr id="36872" name="Line 9"/>
          <p:cNvSpPr>
            <a:spLocks noChangeShapeType="1"/>
          </p:cNvSpPr>
          <p:nvPr/>
        </p:nvSpPr>
        <p:spPr bwMode="auto">
          <a:xfrm flipH="1">
            <a:off x="1117600" y="1790700"/>
            <a:ext cx="12700" cy="15621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3" name="Text Box 10"/>
          <p:cNvSpPr txBox="1">
            <a:spLocks noChangeArrowheads="1"/>
          </p:cNvSpPr>
          <p:nvPr/>
        </p:nvSpPr>
        <p:spPr bwMode="auto">
          <a:xfrm>
            <a:off x="0" y="887413"/>
            <a:ext cx="2301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b="1"/>
              <a:t>Biological treatment phase added</a:t>
            </a:r>
          </a:p>
        </p:txBody>
      </p:sp>
      <p:sp>
        <p:nvSpPr>
          <p:cNvPr id="36874" name="Line 11"/>
          <p:cNvSpPr>
            <a:spLocks noChangeShapeType="1"/>
          </p:cNvSpPr>
          <p:nvPr/>
        </p:nvSpPr>
        <p:spPr bwMode="auto">
          <a:xfrm>
            <a:off x="965200" y="1511300"/>
            <a:ext cx="127000" cy="2413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0" y="24765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4000"/>
              <a:t>Hydrocarbons in Southcentral Alaska</a:t>
            </a:r>
          </a:p>
        </p:txBody>
      </p:sp>
      <p:pic>
        <p:nvPicPr>
          <p:cNvPr id="35843" name="Chart 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1163638"/>
            <a:ext cx="8540750"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Studies in Port Valdez</a:t>
            </a:r>
            <a:endParaRPr lang="en-US" dirty="0"/>
          </a:p>
        </p:txBody>
      </p:sp>
      <p:sp>
        <p:nvSpPr>
          <p:cNvPr id="3" name="Content Placeholder 2"/>
          <p:cNvSpPr>
            <a:spLocks noGrp="1"/>
          </p:cNvSpPr>
          <p:nvPr>
            <p:ph idx="1"/>
          </p:nvPr>
        </p:nvSpPr>
        <p:spPr>
          <a:xfrm>
            <a:off x="457200" y="1417638"/>
            <a:ext cx="8229600" cy="4983162"/>
          </a:xfrm>
        </p:spPr>
        <p:txBody>
          <a:bodyPr/>
          <a:lstStyle/>
          <a:p>
            <a:pPr>
              <a:defRPr/>
            </a:pPr>
            <a:r>
              <a:rPr lang="en-US" sz="2800" dirty="0" smtClean="0"/>
              <a:t>Intertidal studies: Barnacle, limpet and mussel ecology.</a:t>
            </a:r>
          </a:p>
          <a:p>
            <a:pPr>
              <a:defRPr/>
            </a:pPr>
            <a:r>
              <a:rPr lang="en-US" sz="2800" dirty="0" smtClean="0"/>
              <a:t>Interactions of multiple stressors and indirect effects.</a:t>
            </a:r>
          </a:p>
          <a:p>
            <a:pPr>
              <a:defRPr/>
            </a:pPr>
            <a:r>
              <a:rPr lang="en-US" sz="2800" dirty="0" smtClean="0"/>
              <a:t>Food webs (isotope) studies.</a:t>
            </a:r>
          </a:p>
          <a:p>
            <a:pPr>
              <a:defRPr/>
            </a:pPr>
            <a:r>
              <a:rPr lang="en-US" sz="2800" dirty="0" smtClean="0"/>
              <a:t>Effects from the salmon hatchery.</a:t>
            </a:r>
          </a:p>
          <a:p>
            <a:pPr>
              <a:defRPr/>
            </a:pPr>
            <a:r>
              <a:rPr lang="en-US" sz="2800" dirty="0" smtClean="0"/>
              <a:t>Chemical and hydrocarbon studies.</a:t>
            </a:r>
          </a:p>
          <a:p>
            <a:pPr>
              <a:defRPr/>
            </a:pPr>
            <a:r>
              <a:rPr lang="en-US" sz="2800" dirty="0" smtClean="0"/>
              <a:t>Geological, physical, biological, and fisheries oceanography.</a:t>
            </a:r>
          </a:p>
          <a:p>
            <a:pPr>
              <a:defRPr/>
            </a:pPr>
            <a:r>
              <a:rPr lang="en-US" sz="2800" dirty="0" smtClean="0"/>
              <a:t>Marine mammals (sea otters) and sea birds.</a:t>
            </a:r>
          </a:p>
          <a:p>
            <a:pPr>
              <a:defRPr/>
            </a:pPr>
            <a:r>
              <a:rPr lang="en-US" sz="2800" dirty="0" smtClean="0"/>
              <a:t>Microbial studies and more!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57200" y="274638"/>
            <a:ext cx="8229600" cy="655637"/>
          </a:xfrm>
        </p:spPr>
        <p:txBody>
          <a:bodyPr lIns="92075" tIns="46038" rIns="92075" bIns="46038"/>
          <a:lstStyle/>
          <a:p>
            <a:pPr eaLnBrk="1" hangingPunct="1">
              <a:defRPr/>
            </a:pPr>
            <a:r>
              <a:rPr lang="en-US" smtClean="0"/>
              <a:t>What We’ve Learned</a:t>
            </a:r>
          </a:p>
        </p:txBody>
      </p:sp>
      <p:sp>
        <p:nvSpPr>
          <p:cNvPr id="64515" name="Rectangle 3"/>
          <p:cNvSpPr>
            <a:spLocks noGrp="1" noChangeArrowheads="1"/>
          </p:cNvSpPr>
          <p:nvPr>
            <p:ph type="body" idx="4294967295"/>
          </p:nvPr>
        </p:nvSpPr>
        <p:spPr>
          <a:xfrm>
            <a:off x="371475" y="1112838"/>
            <a:ext cx="8562975" cy="4983162"/>
          </a:xfrm>
        </p:spPr>
        <p:txBody>
          <a:bodyPr/>
          <a:lstStyle/>
          <a:p>
            <a:pPr eaLnBrk="1" hangingPunct="1">
              <a:defRPr/>
            </a:pPr>
            <a:r>
              <a:rPr lang="en-US" sz="3600" dirty="0" smtClean="0"/>
              <a:t>Faunal responses to and recovery from stress mediated by fjord characteristics:</a:t>
            </a:r>
          </a:p>
          <a:p>
            <a:pPr lvl="1" eaLnBrk="1" hangingPunct="1">
              <a:defRPr/>
            </a:pPr>
            <a:r>
              <a:rPr lang="en-US" dirty="0" smtClean="0"/>
              <a:t>Seasonal stratification, deep basin, and strong sediment gradient important factors for </a:t>
            </a:r>
            <a:r>
              <a:rPr lang="en-US" dirty="0" err="1" smtClean="0"/>
              <a:t>infauna</a:t>
            </a:r>
            <a:r>
              <a:rPr lang="en-US" dirty="0" smtClean="0"/>
              <a:t>.</a:t>
            </a:r>
          </a:p>
          <a:p>
            <a:pPr eaLnBrk="1" hangingPunct="1">
              <a:defRPr/>
            </a:pPr>
            <a:r>
              <a:rPr lang="en-US" sz="3600" dirty="0" smtClean="0"/>
              <a:t>Earthquake had long-lasting effects:</a:t>
            </a:r>
          </a:p>
          <a:p>
            <a:pPr lvl="1" eaLnBrk="1" hangingPunct="1">
              <a:defRPr/>
            </a:pPr>
            <a:r>
              <a:rPr lang="en-US" dirty="0" smtClean="0"/>
              <a:t>Benthic fauna appeared to have re-adjusted ~1989/1990, 26 years later.</a:t>
            </a:r>
          </a:p>
          <a:p>
            <a:pPr eaLnBrk="1" hangingPunct="1">
              <a:defRPr/>
            </a:pPr>
            <a:r>
              <a:rPr lang="en-US" sz="3600" dirty="0"/>
              <a:t>Interactions between sources of stress can have unanticipated </a:t>
            </a:r>
            <a:r>
              <a:rPr lang="en-US" sz="3600" dirty="0" smtClean="0"/>
              <a:t>effects.</a:t>
            </a:r>
            <a:endParaRPr lang="en-US" sz="3600" dirty="0"/>
          </a:p>
          <a:p>
            <a:pPr eaLnBrk="1" hangingPunct="1">
              <a:defRPr/>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descr="P1010086"/>
          <p:cNvPicPr>
            <a:picLocks noChangeAspect="1" noChangeArrowheads="1"/>
          </p:cNvPicPr>
          <p:nvPr/>
        </p:nvPicPr>
        <p:blipFill>
          <a:blip r:embed="rId2">
            <a:lum bright="-24000"/>
            <a:extLst>
              <a:ext uri="{28A0092B-C50C-407E-A947-70E740481C1C}">
                <a14:useLocalDpi xmlns:a14="http://schemas.microsoft.com/office/drawing/2010/main"/>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2319338" y="5572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endParaRPr lang="en-US" altLang="en-US" sz="3600">
              <a:latin typeface="Times New Roman" panose="02020603050405020304" pitchFamily="18" charset="0"/>
            </a:endParaRPr>
          </a:p>
        </p:txBody>
      </p:sp>
      <p:grpSp>
        <p:nvGrpSpPr>
          <p:cNvPr id="17412" name="Group 4"/>
          <p:cNvGrpSpPr>
            <a:grpSpLocks/>
          </p:cNvGrpSpPr>
          <p:nvPr/>
        </p:nvGrpSpPr>
        <p:grpSpPr bwMode="auto">
          <a:xfrm>
            <a:off x="7777163" y="6138863"/>
            <a:ext cx="1524000" cy="966787"/>
            <a:chOff x="5715000" y="4191000"/>
            <a:chExt cx="1524000" cy="967248"/>
          </a:xfrm>
        </p:grpSpPr>
        <p:sp>
          <p:nvSpPr>
            <p:cNvPr id="6" name="Rectangle 5"/>
            <p:cNvSpPr/>
            <p:nvPr/>
          </p:nvSpPr>
          <p:spPr>
            <a:xfrm>
              <a:off x="5943600" y="4495800"/>
              <a:ext cx="1066800" cy="662448"/>
            </a:xfrm>
            <a:prstGeom prst="rect">
              <a:avLst/>
            </a:prstGeom>
            <a:noFill/>
          </p:spPr>
          <p:txBody>
            <a:bodyPr spcFirstLastPara="1" wrap="none">
              <a:prstTxWarp prst="textArchUp">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Port Valdez</a:t>
              </a:r>
            </a:p>
          </p:txBody>
        </p:sp>
        <p:sp>
          <p:nvSpPr>
            <p:cNvPr id="7" name="Rectangle 6"/>
            <p:cNvSpPr/>
            <p:nvPr/>
          </p:nvSpPr>
          <p:spPr>
            <a:xfrm>
              <a:off x="5715000" y="4191000"/>
              <a:ext cx="1524000" cy="621890"/>
            </a:xfrm>
            <a:prstGeom prst="rect">
              <a:avLst/>
            </a:prstGeom>
            <a:noFill/>
          </p:spPr>
          <p:txBody>
            <a:bodyPr spcFirstLastPara="1" wrap="none">
              <a:prstTxWarp prst="textArchDown">
                <a:avLst/>
              </a:prstTxWarp>
              <a:spAutoFit/>
            </a:bodyPr>
            <a:lstStyle/>
            <a:p>
              <a:pPr algn="ctr">
                <a:defRPr/>
              </a:pPr>
              <a:r>
                <a:rPr lang="en-US" sz="1200" b="1" dirty="0">
                  <a:ln w="1905"/>
                  <a:solidFill>
                    <a:srgbClr val="FF0000"/>
                  </a:solidFill>
                  <a:effectLst>
                    <a:innerShdw blurRad="69850" dist="43180" dir="5400000">
                      <a:srgbClr val="000000">
                        <a:alpha val="65000"/>
                      </a:srgbClr>
                    </a:innerShdw>
                  </a:effectLst>
                  <a:cs typeface="Arial" charset="0"/>
                </a:rPr>
                <a:t>Studies</a:t>
              </a:r>
              <a:r>
                <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rPr>
                <a:t> </a:t>
              </a:r>
              <a:r>
                <a:rPr lang="en-US" sz="1200" b="1" dirty="0">
                  <a:ln w="1905"/>
                  <a:solidFill>
                    <a:srgbClr val="FF0000"/>
                  </a:solidFill>
                  <a:effectLst>
                    <a:innerShdw blurRad="69850" dist="43180" dir="5400000">
                      <a:srgbClr val="000000">
                        <a:alpha val="65000"/>
                      </a:srgbClr>
                    </a:innerShdw>
                  </a:effectLst>
                  <a:cs typeface="Arial" charset="0"/>
                </a:rPr>
                <a:t>1971-2011</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Arial" charset="0"/>
              </a:endParaRPr>
            </a:p>
          </p:txBody>
        </p:sp>
        <p:sp>
          <p:nvSpPr>
            <p:cNvPr id="8" name="Rectangle 7"/>
            <p:cNvSpPr/>
            <p:nvPr/>
          </p:nvSpPr>
          <p:spPr>
            <a:xfrm>
              <a:off x="6019800" y="4495800"/>
              <a:ext cx="914400" cy="2769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200" b="1" dirty="0">
                  <a:ln w="11430"/>
                  <a:solidFill>
                    <a:srgbClr val="FF0000"/>
                  </a:solidFill>
                  <a:effectLst>
                    <a:outerShdw blurRad="50800" dist="39000" dir="5460000" algn="tl">
                      <a:srgbClr val="000000">
                        <a:alpha val="38000"/>
                      </a:srgbClr>
                    </a:outerShdw>
                  </a:effectLst>
                  <a:cs typeface="Arial" charset="0"/>
                </a:rPr>
                <a:t>40 Years</a:t>
              </a:r>
            </a:p>
          </p:txBody>
        </p:sp>
      </p:grpSp>
      <p:pic>
        <p:nvPicPr>
          <p:cNvPr id="17413" name="Picture 2" descr="D:\Workfile\Pictures\Cruises\2003 Pictures\P10100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62850" y="1865313"/>
            <a:ext cx="123507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D:\Workfile\Pictures\Cruises\2006 Pictures\IMGP087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400" y="3621088"/>
            <a:ext cx="65405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D:\Workfile\Pictures\Cruises\2006 Pictures\IMGP09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8700" y="5145088"/>
            <a:ext cx="9588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M:\2011-01-12\Scan20003.JPG"/>
          <p:cNvPicPr>
            <a:picLocks noChangeAspect="1" noChangeArrowheads="1"/>
          </p:cNvPicPr>
          <p:nvPr/>
        </p:nvPicPr>
        <p:blipFill>
          <a:blip r:embed="rId6" cstate="email">
            <a:lum bright="10000"/>
            <a:extLst>
              <a:ext uri="{28A0092B-C50C-407E-A947-70E740481C1C}">
                <a14:useLocalDpi xmlns:a14="http://schemas.microsoft.com/office/drawing/2010/main"/>
              </a:ext>
            </a:extLst>
          </a:blip>
          <a:srcRect/>
          <a:stretch>
            <a:fillRect/>
          </a:stretch>
        </p:blipFill>
        <p:spPr bwMode="auto">
          <a:xfrm>
            <a:off x="147638" y="1790700"/>
            <a:ext cx="1154112"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7" descr="M:\2011-01-12\Scan2000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23014" y="782929"/>
            <a:ext cx="1082674" cy="162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M:\2011-01-12\Scan20002 oval.JPG"/>
          <p:cNvPicPr>
            <a:picLocks noChangeAspect="1" noChangeArrowheads="1"/>
          </p:cNvPicPr>
          <p:nvPr/>
        </p:nvPicPr>
        <p:blipFill>
          <a:blip r:embed="rId8" cstate="email">
            <a:lum bright="10000"/>
            <a:extLst>
              <a:ext uri="{28A0092B-C50C-407E-A947-70E740481C1C}">
                <a14:useLocalDpi xmlns:a14="http://schemas.microsoft.com/office/drawing/2010/main"/>
              </a:ext>
            </a:extLst>
          </a:blip>
          <a:srcRect/>
          <a:stretch>
            <a:fillRect/>
          </a:stretch>
        </p:blipFill>
        <p:spPr bwMode="auto">
          <a:xfrm>
            <a:off x="2626659" y="5925788"/>
            <a:ext cx="1936875" cy="743282"/>
          </a:xfrm>
          <a:prstGeom prst="ellipse">
            <a:avLst/>
          </a:prstGeom>
          <a:noFill/>
        </p:spPr>
      </p:pic>
      <p:pic>
        <p:nvPicPr>
          <p:cNvPr id="17419" name="Picture 39" descr="N:\Valdez Work Blanchard\IMGP3011.JPG"/>
          <p:cNvPicPr>
            <a:picLocks noChangeAspect="1" noChangeArrowheads="1"/>
          </p:cNvPicPr>
          <p:nvPr/>
        </p:nvPicPr>
        <p:blipFill>
          <a:blip r:embed="rId9" cstate="email">
            <a:lum contrast="4000"/>
            <a:extLst>
              <a:ext uri="{28A0092B-C50C-407E-A947-70E740481C1C}">
                <a14:useLocalDpi xmlns:a14="http://schemas.microsoft.com/office/drawing/2010/main"/>
              </a:ext>
            </a:extLst>
          </a:blip>
          <a:srcRect/>
          <a:stretch>
            <a:fillRect/>
          </a:stretch>
        </p:blipFill>
        <p:spPr bwMode="auto">
          <a:xfrm>
            <a:off x="6553200" y="4186238"/>
            <a:ext cx="2401888"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40" descr="C:\Workfile\Pictures\Cruises\2006 Pictures\IMGP0984.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1013" y="5845175"/>
            <a:ext cx="7715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41" descr="C:\Workfile\Pictures\Cruises\2003 Pictures\carrie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09006" y="858044"/>
            <a:ext cx="11572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42" descr="C:\Workfile\Pictures\Cruises\2006 Pictures\IMGP0921.JPG"/>
          <p:cNvPicPr>
            <a:picLocks noChangeAspect="1" noChangeArrowheads="1"/>
          </p:cNvPicPr>
          <p:nvPr/>
        </p:nvPicPr>
        <p:blipFill>
          <a:blip r:embed="rId12" cstate="email">
            <a:lum bright="-4000" contrast="28000"/>
            <a:extLst>
              <a:ext uri="{28A0092B-C50C-407E-A947-70E740481C1C}">
                <a14:useLocalDpi xmlns:a14="http://schemas.microsoft.com/office/drawing/2010/main"/>
              </a:ext>
            </a:extLst>
          </a:blip>
          <a:srcRect/>
          <a:stretch>
            <a:fillRect/>
          </a:stretch>
        </p:blipFill>
        <p:spPr bwMode="auto">
          <a:xfrm>
            <a:off x="2641600" y="2170113"/>
            <a:ext cx="1449388"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43" descr="C:\Workfile\Pictures\Cruises\2006 Pictures\IMGP0971.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051374" y="74053"/>
            <a:ext cx="1021189" cy="654609"/>
          </a:xfrm>
          <a:prstGeom prst="ellipse">
            <a:avLst/>
          </a:prstGeom>
          <a:noFill/>
        </p:spPr>
      </p:pic>
      <p:pic>
        <p:nvPicPr>
          <p:cNvPr id="30764" name="Picture 44" descr="C:\Workfile\Pictures\Cruises\2006 Pictures\IMGP0969.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92943" y="5360894"/>
            <a:ext cx="548715" cy="528917"/>
          </a:xfrm>
          <a:prstGeom prst="roundRect">
            <a:avLst/>
          </a:prstGeom>
          <a:noFill/>
        </p:spPr>
      </p:pic>
      <p:pic>
        <p:nvPicPr>
          <p:cNvPr id="17425" name="Picture 45" descr="C:\Workfile\Pictures\Cruises\2007 Pictures\IMGP4893.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88913" y="5191125"/>
            <a:ext cx="96678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46" descr="C:\Workfile\Pictures\Cruises\2006 Pictures\IMGP0872.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203700" y="2416175"/>
            <a:ext cx="235267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 descr="C:\Workfile\Pictures\Cruises\2010\Port Valdez\IMGP2978.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12192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 descr="C:\Users\arnyb\Downloads\Valdez08 023.jpg"/>
          <p:cNvPicPr>
            <a:picLocks noChangeAspect="1" noChangeArrowheads="1"/>
          </p:cNvPicPr>
          <p:nvPr/>
        </p:nvPicPr>
        <p:blipFill>
          <a:blip r:embed="rId18" cstate="email">
            <a:lum bright="-4000" contrast="10000"/>
            <a:extLst>
              <a:ext uri="{28A0092B-C50C-407E-A947-70E740481C1C}">
                <a14:useLocalDpi xmlns:a14="http://schemas.microsoft.com/office/drawing/2010/main"/>
              </a:ext>
            </a:extLst>
          </a:blip>
          <a:srcRect/>
          <a:stretch>
            <a:fillRect/>
          </a:stretch>
        </p:blipFill>
        <p:spPr bwMode="auto">
          <a:xfrm>
            <a:off x="4676776" y="1013514"/>
            <a:ext cx="9255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5" descr="C:\Workfile\Pictures\Cruises\2007 Pictures\IMGP4857.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528763" y="3603625"/>
            <a:ext cx="998537"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487738" y="4078288"/>
            <a:ext cx="117316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525" y="139485"/>
            <a:ext cx="9153525" cy="707886"/>
          </a:xfrm>
          <a:prstGeom prst="rect">
            <a:avLst/>
          </a:prstGeom>
          <a:noFill/>
        </p:spPr>
        <p:txBody>
          <a:bodyPr wrap="square" rtlCol="0">
            <a:spAutoFit/>
          </a:bodyPr>
          <a:lstStyle/>
          <a:p>
            <a:pPr algn="ctr"/>
            <a:r>
              <a:rPr lang="en-US" sz="4000" dirty="0" smtClean="0"/>
              <a:t>Not the end, but the beginning!</a:t>
            </a:r>
            <a:endParaRPr lang="en-US" sz="4000" dirty="0"/>
          </a:p>
        </p:txBody>
      </p:sp>
    </p:spTree>
    <p:extLst>
      <p:ext uri="{BB962C8B-B14F-4D97-AF65-F5344CB8AC3E}">
        <p14:creationId xmlns:p14="http://schemas.microsoft.com/office/powerpoint/2010/main" val="266004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Alaska’s Coastal Resources</a:t>
            </a:r>
          </a:p>
        </p:txBody>
      </p:sp>
      <p:sp>
        <p:nvSpPr>
          <p:cNvPr id="3" name="Content Placeholder 2"/>
          <p:cNvSpPr>
            <a:spLocks noGrp="1"/>
          </p:cNvSpPr>
          <p:nvPr>
            <p:ph idx="1"/>
          </p:nvPr>
        </p:nvSpPr>
        <p:spPr/>
        <p:txBody>
          <a:bodyPr/>
          <a:lstStyle/>
          <a:p>
            <a:r>
              <a:rPr lang="en-US" dirty="0" smtClean="0"/>
              <a:t>Even for personal use and subsistence.</a:t>
            </a:r>
            <a:endParaRPr lang="en-US" dirty="0"/>
          </a:p>
        </p:txBody>
      </p:sp>
      <p:pic>
        <p:nvPicPr>
          <p:cNvPr id="2050" name="Picture 2" descr="C:\Users\Arny\Desktop\IMGP005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506" b="23012"/>
          <a:stretch/>
        </p:blipFill>
        <p:spPr bwMode="auto">
          <a:xfrm>
            <a:off x="1" y="2361064"/>
            <a:ext cx="9144000" cy="449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94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Alaska’s Coastal Resources</a:t>
            </a:r>
            <a:endParaRPr lang="en-US" dirty="0"/>
          </a:p>
        </p:txBody>
      </p:sp>
      <p:sp>
        <p:nvSpPr>
          <p:cNvPr id="3" name="Content Placeholder 2"/>
          <p:cNvSpPr>
            <a:spLocks noGrp="1"/>
          </p:cNvSpPr>
          <p:nvPr>
            <p:ph idx="1"/>
          </p:nvPr>
        </p:nvSpPr>
        <p:spPr/>
        <p:txBody>
          <a:bodyPr/>
          <a:lstStyle/>
          <a:p>
            <a:r>
              <a:rPr lang="en-US" dirty="0" smtClean="0"/>
              <a:t>Resource include numerous marine mammals and birds.</a:t>
            </a:r>
            <a:endParaRPr lang="en-US" dirty="0"/>
          </a:p>
        </p:txBody>
      </p:sp>
      <p:pic>
        <p:nvPicPr>
          <p:cNvPr id="3074" name="Picture 2" descr="https://pbs.twimg.com/media/ByPWsG5IQAAIM9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475" y="2742553"/>
            <a:ext cx="2044700" cy="13665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fsc.noaa.gov/nmml/gallery/cetaceans/images/nmmlweb-killerwhale-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7552" y="3279625"/>
            <a:ext cx="2488406" cy="16589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dn.c.photoshelter.com/img-get/I00002pnWKCfiGk8/t/200/I00002pnWKCfiGk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059" y="5167484"/>
            <a:ext cx="2418251" cy="1608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588428" y="4880120"/>
            <a:ext cx="2375986" cy="1579778"/>
          </a:xfrm>
          <a:prstGeom prst="rect">
            <a:avLst/>
          </a:prstGeom>
        </p:spPr>
      </p:pic>
      <p:pic>
        <p:nvPicPr>
          <p:cNvPr id="3080" name="Picture 8" descr="http://media.digitalcameraworld.com/wp-content/uploads/sites/123/2013/07/Seaside_photography_tips_how_to_seabirds_DCM140.shoot_core.Open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71511" y="2417151"/>
            <a:ext cx="2054524" cy="137080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media-cdn.tripadvisor.com/media/photo-s/05/5b/9f/57/glacier-quest-cruis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67691" y="3842372"/>
            <a:ext cx="2508250" cy="166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6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l="21083" t="18750" r="18689" b="9233"/>
          <a:stretch>
            <a:fillRect/>
          </a:stretch>
        </p:blipFill>
        <p:spPr bwMode="auto">
          <a:xfrm>
            <a:off x="304800" y="966788"/>
            <a:ext cx="84582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381000" y="2286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4000" dirty="0"/>
              <a:t>Alaska’s Coastal </a:t>
            </a:r>
            <a:r>
              <a:rPr lang="en-US" altLang="en-US" sz="4000" dirty="0" smtClean="0"/>
              <a:t>AK MAP </a:t>
            </a:r>
            <a:r>
              <a:rPr lang="en-US" altLang="en-US" sz="4000" dirty="0"/>
              <a:t>Regions </a:t>
            </a:r>
          </a:p>
        </p:txBody>
      </p:sp>
    </p:spTree>
    <p:extLst>
      <p:ext uri="{BB962C8B-B14F-4D97-AF65-F5344CB8AC3E}">
        <p14:creationId xmlns:p14="http://schemas.microsoft.com/office/powerpoint/2010/main" val="2142829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Chukchi Sea Environmental Studies Program (CSESP)</a:t>
            </a:r>
            <a:endParaRPr lang="en-US" dirty="0"/>
          </a:p>
        </p:txBody>
      </p:sp>
      <p:pic>
        <p:nvPicPr>
          <p:cNvPr id="4" name="Picture 2" descr="P:\2013\13-208_Chukchi_Analysis_OLF\PRESENTATIONS\PI MEETING JAN 2014\Chukchi_OceanCurrents_PIMeetjan14_13-2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076" y="1661947"/>
            <a:ext cx="7372350" cy="5084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2012\12-208_CHUKCHI_SEA_(NONFIELD)_FOR_OLF\PRESENTATIONS\DBO MEETING SEATTLE FEB 2013\Chukchi_2011_Stations_12-208.png"/>
          <p:cNvPicPr>
            <a:picLocks noChangeAspect="1" noChangeArrowheads="1"/>
          </p:cNvPicPr>
          <p:nvPr/>
        </p:nvPicPr>
        <p:blipFill>
          <a:blip r:embed="rId3" cstate="email">
            <a:extLst>
              <a:ext uri="{28A0092B-C50C-407E-A947-70E740481C1C}">
                <a14:useLocalDpi xmlns:a14="http://schemas.microsoft.com/office/drawing/2010/main"/>
              </a:ext>
            </a:extLst>
          </a:blip>
          <a:srcRect r="12522" b="49785"/>
          <a:stretch>
            <a:fillRect/>
          </a:stretch>
        </p:blipFill>
        <p:spPr bwMode="auto">
          <a:xfrm>
            <a:off x="4908073" y="3898351"/>
            <a:ext cx="3778727" cy="2847976"/>
          </a:xfrm>
          <a:prstGeom prst="rect">
            <a:avLst/>
          </a:prstGeom>
          <a:noFill/>
        </p:spPr>
      </p:pic>
    </p:spTree>
    <p:extLst>
      <p:ext uri="{BB962C8B-B14F-4D97-AF65-F5344CB8AC3E}">
        <p14:creationId xmlns:p14="http://schemas.microsoft.com/office/powerpoint/2010/main" val="112528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Valdez Environmental Studies Program (PVESP)</a:t>
            </a:r>
            <a:endParaRPr lang="en-US" dirty="0"/>
          </a:p>
        </p:txBody>
      </p:sp>
      <p:sp>
        <p:nvSpPr>
          <p:cNvPr id="3" name="Content Placeholder 2"/>
          <p:cNvSpPr>
            <a:spLocks noGrp="1"/>
          </p:cNvSpPr>
          <p:nvPr>
            <p:ph idx="1"/>
          </p:nvPr>
        </p:nvSpPr>
        <p:spPr/>
        <p:txBody>
          <a:bodyPr/>
          <a:lstStyle/>
          <a:p>
            <a:r>
              <a:rPr lang="en-US" dirty="0" smtClean="0"/>
              <a:t>A long-term environmental project </a:t>
            </a:r>
            <a:r>
              <a:rPr lang="en-US" dirty="0"/>
              <a:t>monitoring </a:t>
            </a:r>
            <a:r>
              <a:rPr lang="en-US" dirty="0" smtClean="0"/>
              <a:t>sediments adjacent to a treated ballast water outfall.</a:t>
            </a:r>
            <a:endParaRPr lang="en-US" dirty="0"/>
          </a:p>
        </p:txBody>
      </p:sp>
      <p:grpSp>
        <p:nvGrpSpPr>
          <p:cNvPr id="22" name="Group 21"/>
          <p:cNvGrpSpPr/>
          <p:nvPr/>
        </p:nvGrpSpPr>
        <p:grpSpPr>
          <a:xfrm>
            <a:off x="619125" y="3143250"/>
            <a:ext cx="7810500" cy="3390900"/>
            <a:chOff x="13258800" y="5219700"/>
            <a:chExt cx="14405971" cy="6246813"/>
          </a:xfrm>
        </p:grpSpPr>
        <p:grpSp>
          <p:nvGrpSpPr>
            <p:cNvPr id="4" name="Group 249"/>
            <p:cNvGrpSpPr>
              <a:grpSpLocks/>
            </p:cNvGrpSpPr>
            <p:nvPr/>
          </p:nvGrpSpPr>
          <p:grpSpPr bwMode="auto">
            <a:xfrm>
              <a:off x="15320371" y="5219700"/>
              <a:ext cx="12344400" cy="6019800"/>
              <a:chOff x="3090" y="2055822"/>
              <a:chExt cx="9144000" cy="3788852"/>
            </a:xfrm>
          </p:grpSpPr>
          <p:pic>
            <p:nvPicPr>
              <p:cNvPr id="5" name="Picture 2"/>
              <p:cNvPicPr>
                <a:picLocks noChangeAspect="1" noChangeArrowheads="1"/>
              </p:cNvPicPr>
              <p:nvPr/>
            </p:nvPicPr>
            <p:blipFill>
              <a:blip r:embed="rId2" cstate="email">
                <a:lum bright="42000" contrast="60000"/>
                <a:extLst>
                  <a:ext uri="{28A0092B-C50C-407E-A947-70E740481C1C}">
                    <a14:useLocalDpi xmlns:a14="http://schemas.microsoft.com/office/drawing/2010/main"/>
                  </a:ext>
                </a:extLst>
              </a:blip>
              <a:srcRect/>
              <a:stretch>
                <a:fillRect/>
              </a:stretch>
            </p:blipFill>
            <p:spPr bwMode="auto">
              <a:xfrm>
                <a:off x="3090" y="2055822"/>
                <a:ext cx="9144000" cy="378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3612444" y="4573729"/>
                <a:ext cx="1291219" cy="66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200" dirty="0">
                    <a:solidFill>
                      <a:srgbClr val="FFFF00"/>
                    </a:solidFill>
                    <a:latin typeface="Garamond" panose="02020404030301010803" pitchFamily="18" charset="0"/>
                  </a:rPr>
                  <a:t>Valdez Marine</a:t>
                </a:r>
              </a:p>
              <a:p>
                <a:pPr algn="ctr" eaLnBrk="1" hangingPunct="1"/>
                <a:r>
                  <a:rPr lang="en-US" altLang="en-US" sz="1200" dirty="0">
                    <a:solidFill>
                      <a:srgbClr val="FFFF00"/>
                    </a:solidFill>
                    <a:latin typeface="Garamond" panose="02020404030301010803" pitchFamily="18" charset="0"/>
                  </a:rPr>
                  <a:t> Terminal</a:t>
                </a:r>
              </a:p>
            </p:txBody>
          </p:sp>
          <p:sp>
            <p:nvSpPr>
              <p:cNvPr id="7" name="Text Box 22"/>
              <p:cNvSpPr txBox="1">
                <a:spLocks noChangeArrowheads="1"/>
              </p:cNvSpPr>
              <p:nvPr/>
            </p:nvSpPr>
            <p:spPr bwMode="auto">
              <a:xfrm>
                <a:off x="6156359" y="4352311"/>
                <a:ext cx="1411111" cy="66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200" dirty="0">
                    <a:solidFill>
                      <a:srgbClr val="FFFF00"/>
                    </a:solidFill>
                    <a:latin typeface="Garamond" panose="02020404030301010803" pitchFamily="18" charset="0"/>
                  </a:rPr>
                  <a:t>Solomon Gulch </a:t>
                </a:r>
              </a:p>
              <a:p>
                <a:pPr eaLnBrk="1" hangingPunct="1"/>
                <a:r>
                  <a:rPr lang="en-US" altLang="en-US" sz="1200" dirty="0">
                    <a:solidFill>
                      <a:srgbClr val="FFFF00"/>
                    </a:solidFill>
                    <a:latin typeface="Garamond" panose="02020404030301010803" pitchFamily="18" charset="0"/>
                  </a:rPr>
                  <a:t>Fish Hatchery</a:t>
                </a:r>
              </a:p>
            </p:txBody>
          </p:sp>
        </p:grpSp>
        <p:sp>
          <p:nvSpPr>
            <p:cNvPr id="8" name="Text Box 21"/>
            <p:cNvSpPr txBox="1">
              <a:spLocks noChangeArrowheads="1"/>
            </p:cNvSpPr>
            <p:nvPr/>
          </p:nvSpPr>
          <p:spPr bwMode="auto">
            <a:xfrm>
              <a:off x="22613863" y="5867401"/>
              <a:ext cx="1819424" cy="45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200">
                  <a:solidFill>
                    <a:srgbClr val="FFFF00"/>
                  </a:solidFill>
                  <a:latin typeface="Garamond" panose="02020404030301010803" pitchFamily="18" charset="0"/>
                </a:rPr>
                <a:t>City of Valdez</a:t>
              </a:r>
            </a:p>
          </p:txBody>
        </p:sp>
        <p:sp>
          <p:nvSpPr>
            <p:cNvPr id="9" name="5-Point Star 8"/>
            <p:cNvSpPr/>
            <p:nvPr/>
          </p:nvSpPr>
          <p:spPr bwMode="auto">
            <a:xfrm>
              <a:off x="24003000" y="9906000"/>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wrap="none" anchor="ctr"/>
            <a:lstStyle/>
            <a:p>
              <a:pPr algn="ctr">
                <a:defRPr/>
              </a:pPr>
              <a:endParaRPr lang="en-US" sz="1200">
                <a:cs typeface="Arial" charset="0"/>
              </a:endParaRPr>
            </a:p>
          </p:txBody>
        </p:sp>
        <p:sp>
          <p:nvSpPr>
            <p:cNvPr id="10" name="5-Point Star 9"/>
            <p:cNvSpPr/>
            <p:nvPr/>
          </p:nvSpPr>
          <p:spPr bwMode="auto">
            <a:xfrm>
              <a:off x="21869400" y="9906000"/>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wrap="none" anchor="ctr"/>
            <a:lstStyle/>
            <a:p>
              <a:pPr algn="ctr">
                <a:defRPr/>
              </a:pPr>
              <a:endParaRPr lang="en-US" sz="1200">
                <a:cs typeface="Arial" charset="0"/>
              </a:endParaRPr>
            </a:p>
          </p:txBody>
        </p:sp>
        <p:sp>
          <p:nvSpPr>
            <p:cNvPr id="11" name="Text Box 21"/>
            <p:cNvSpPr txBox="1">
              <a:spLocks noChangeArrowheads="1"/>
            </p:cNvSpPr>
            <p:nvPr/>
          </p:nvSpPr>
          <p:spPr bwMode="auto">
            <a:xfrm>
              <a:off x="18263798" y="8108893"/>
              <a:ext cx="2729301" cy="7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a:solidFill>
                    <a:srgbClr val="FFFF00"/>
                  </a:solidFill>
                  <a:latin typeface="Garamond" panose="02020404030301010803" pitchFamily="18" charset="0"/>
                </a:rPr>
                <a:t>Port Valdez</a:t>
              </a:r>
            </a:p>
          </p:txBody>
        </p:sp>
        <p:sp>
          <p:nvSpPr>
            <p:cNvPr id="12" name="Text Box 22"/>
            <p:cNvSpPr txBox="1">
              <a:spLocks noChangeArrowheads="1"/>
            </p:cNvSpPr>
            <p:nvPr/>
          </p:nvSpPr>
          <p:spPr bwMode="auto">
            <a:xfrm>
              <a:off x="25755601" y="9372600"/>
              <a:ext cx="1447800" cy="106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200">
                  <a:solidFill>
                    <a:srgbClr val="FFFF00"/>
                  </a:solidFill>
                  <a:latin typeface="Garamond" panose="02020404030301010803" pitchFamily="18" charset="0"/>
                </a:rPr>
                <a:t>Lowe and Robe Rivers</a:t>
              </a:r>
            </a:p>
          </p:txBody>
        </p:sp>
        <p:sp>
          <p:nvSpPr>
            <p:cNvPr id="13" name="Text Box 22"/>
            <p:cNvSpPr txBox="1">
              <a:spLocks noChangeArrowheads="1"/>
            </p:cNvSpPr>
            <p:nvPr/>
          </p:nvSpPr>
          <p:spPr bwMode="auto">
            <a:xfrm>
              <a:off x="25450800" y="8229600"/>
              <a:ext cx="1447800" cy="106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200">
                  <a:solidFill>
                    <a:srgbClr val="FFFF00"/>
                  </a:solidFill>
                  <a:latin typeface="Garamond" panose="02020404030301010803" pitchFamily="18" charset="0"/>
                </a:rPr>
                <a:t>Valdez Glacier Stream</a:t>
              </a:r>
            </a:p>
          </p:txBody>
        </p:sp>
        <p:sp>
          <p:nvSpPr>
            <p:cNvPr id="14" name="Text Box 22"/>
            <p:cNvSpPr txBox="1">
              <a:spLocks noChangeArrowheads="1"/>
            </p:cNvSpPr>
            <p:nvPr/>
          </p:nvSpPr>
          <p:spPr bwMode="auto">
            <a:xfrm>
              <a:off x="20340672" y="6763222"/>
              <a:ext cx="1447800" cy="7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200" dirty="0">
                  <a:solidFill>
                    <a:srgbClr val="FFFF00"/>
                  </a:solidFill>
                  <a:latin typeface="Garamond" panose="02020404030301010803" pitchFamily="18" charset="0"/>
                </a:rPr>
                <a:t>Mineral Creek</a:t>
              </a:r>
            </a:p>
          </p:txBody>
        </p:sp>
        <p:grpSp>
          <p:nvGrpSpPr>
            <p:cNvPr id="15" name="Group 277"/>
            <p:cNvGrpSpPr>
              <a:grpSpLocks/>
            </p:cNvGrpSpPr>
            <p:nvPr/>
          </p:nvGrpSpPr>
          <p:grpSpPr bwMode="auto">
            <a:xfrm>
              <a:off x="13258800" y="8077200"/>
              <a:ext cx="4648200" cy="3389313"/>
              <a:chOff x="13411200" y="7086600"/>
              <a:chExt cx="5867400" cy="4151313"/>
            </a:xfrm>
          </p:grpSpPr>
          <p:grpSp>
            <p:nvGrpSpPr>
              <p:cNvPr id="16" name="Group 276"/>
              <p:cNvGrpSpPr>
                <a:grpSpLocks/>
              </p:cNvGrpSpPr>
              <p:nvPr/>
            </p:nvGrpSpPr>
            <p:grpSpPr bwMode="auto">
              <a:xfrm>
                <a:off x="13411200" y="7086600"/>
                <a:ext cx="5867400" cy="4133850"/>
                <a:chOff x="13411200" y="7086600"/>
                <a:chExt cx="5867400" cy="4133850"/>
              </a:xfrm>
            </p:grpSpPr>
            <p:pic>
              <p:nvPicPr>
                <p:cNvPr id="2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11200" y="7086600"/>
                  <a:ext cx="5867400" cy="41338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Oval 20"/>
                <p:cNvSpPr/>
                <p:nvPr/>
              </p:nvSpPr>
              <p:spPr bwMode="auto">
                <a:xfrm>
                  <a:off x="16861905" y="7491037"/>
                  <a:ext cx="937822" cy="4938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grpSp>
          <p:grpSp>
            <p:nvGrpSpPr>
              <p:cNvPr id="17" name="Group 254"/>
              <p:cNvGrpSpPr>
                <a:grpSpLocks/>
              </p:cNvGrpSpPr>
              <p:nvPr/>
            </p:nvGrpSpPr>
            <p:grpSpPr bwMode="auto">
              <a:xfrm>
                <a:off x="13411200" y="9811541"/>
                <a:ext cx="1856014" cy="1426372"/>
                <a:chOff x="13258800" y="8212138"/>
                <a:chExt cx="5124450" cy="3254375"/>
              </a:xfrm>
            </p:grpSpPr>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258800" y="8212138"/>
                  <a:ext cx="5124450" cy="3254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 name="Oval 18"/>
                <p:cNvSpPr/>
                <p:nvPr/>
              </p:nvSpPr>
              <p:spPr>
                <a:xfrm>
                  <a:off x="16240951" y="10135618"/>
                  <a:ext cx="414954" cy="30166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grpSp>
        </p:grpSp>
      </p:grpSp>
    </p:spTree>
    <p:extLst>
      <p:ext uri="{BB962C8B-B14F-4D97-AF65-F5344CB8AC3E}">
        <p14:creationId xmlns:p14="http://schemas.microsoft.com/office/powerpoint/2010/main" val="181891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2141</TotalTime>
  <Words>1432</Words>
  <Application>Microsoft Office PowerPoint</Application>
  <PresentationFormat>On-screen Show (4:3)</PresentationFormat>
  <Paragraphs>320</Paragraphs>
  <Slides>48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Stream</vt:lpstr>
      <vt:lpstr>Graph</vt:lpstr>
      <vt:lpstr>PowerPoint Presentation</vt:lpstr>
      <vt:lpstr>Acknowledgments</vt:lpstr>
      <vt:lpstr>Alaska’s Coastal Aesthetics</vt:lpstr>
      <vt:lpstr>Alaska’s Coastal Resources</vt:lpstr>
      <vt:lpstr>Alaska’s Coastal Resources</vt:lpstr>
      <vt:lpstr>Alaska’s Coastal Resources</vt:lpstr>
      <vt:lpstr>PowerPoint Presentation</vt:lpstr>
      <vt:lpstr>Chukchi Sea Environmental Studies Program (CSESP)</vt:lpstr>
      <vt:lpstr>Port Valdez Environmental Studies Program (PVESP)</vt:lpstr>
      <vt:lpstr>Port Valdez: a glacial fjord</vt:lpstr>
      <vt:lpstr>Unique Features of Glacial Fords</vt:lpstr>
      <vt:lpstr>Fjord Ecology</vt:lpstr>
      <vt:lpstr>Facts about Port Valdez</vt:lpstr>
      <vt:lpstr>Intertidal Studies 1976-1992 Influence of Physical Factors (1988-1992)</vt:lpstr>
      <vt:lpstr>Intertidal/shoreline gradients</vt:lpstr>
      <vt:lpstr>PowerPoint Presentation</vt:lpstr>
      <vt:lpstr>Sampling for Benthic Inverts</vt:lpstr>
      <vt:lpstr>Sampling for Benthic Inverts</vt:lpstr>
      <vt:lpstr>Benthic Invertebrates of  Port Valdez</vt:lpstr>
      <vt:lpstr>Why monitor Invertebrates?</vt:lpstr>
      <vt:lpstr>Marine Succession</vt:lpstr>
      <vt:lpstr>Sources of Variability  in Port Valdez</vt:lpstr>
      <vt:lpstr>Fjord-wide sampling</vt:lpstr>
      <vt:lpstr>Spatial Trends in the Deep Basin: Effects of glacial sediments</vt:lpstr>
      <vt:lpstr>Spatial Trends in the Deep Basin: Effects of glacial sediments</vt:lpstr>
      <vt:lpstr>Response to Sediment Gradient</vt:lpstr>
      <vt:lpstr>Sources of Variability  in Port Valdez</vt:lpstr>
      <vt:lpstr>Climatic Variability Benthic Abundance vs. PDO</vt:lpstr>
      <vt:lpstr>Climatic variability: Benthic communities vs. AO</vt:lpstr>
      <vt:lpstr>Sources of Variability  in Port Valdez</vt:lpstr>
      <vt:lpstr>The 1964 Earthquake</vt:lpstr>
      <vt:lpstr>Fjord-wide sampling</vt:lpstr>
      <vt:lpstr>Trends in the Deep Basin: Galathowenia oculata</vt:lpstr>
      <vt:lpstr>Trends in the Deep Basin</vt:lpstr>
      <vt:lpstr>Temporal Trends in the Deep Basin: </vt:lpstr>
      <vt:lpstr>Sources of Variability  in Port Valdez</vt:lpstr>
      <vt:lpstr>Climatic Variability Benthic Abundance vs. PDO</vt:lpstr>
      <vt:lpstr>Climatic variability: Benthic communities vs. AO</vt:lpstr>
      <vt:lpstr>Sources of Variability  in Port Valdez</vt:lpstr>
      <vt:lpstr>Hatchery Salmon and the Benthos</vt:lpstr>
      <vt:lpstr>Sources of Variability  in Port Valdez</vt:lpstr>
      <vt:lpstr>The Valdez Marine Terminal</vt:lpstr>
      <vt:lpstr>Port Valdez Environmental Monitoring Sites</vt:lpstr>
      <vt:lpstr>Treated Ballast-Water Discharges</vt:lpstr>
      <vt:lpstr>PowerPoint Presentation</vt:lpstr>
      <vt:lpstr>Other Studies in Port Valdez</vt:lpstr>
      <vt:lpstr>What We’ve Learned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Environmental Studies In Port Valdez, Alaska</dc:title>
  <dc:creator>Arny Blanchard</dc:creator>
  <cp:lastModifiedBy>User-pc</cp:lastModifiedBy>
  <cp:revision>106</cp:revision>
  <dcterms:created xsi:type="dcterms:W3CDTF">2010-02-04T22:04:13Z</dcterms:created>
  <dcterms:modified xsi:type="dcterms:W3CDTF">2015-09-28T12:57:33Z</dcterms:modified>
</cp:coreProperties>
</file>