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70" r:id="rId7"/>
    <p:sldId id="263" r:id="rId8"/>
    <p:sldId id="260" r:id="rId9"/>
    <p:sldId id="261" r:id="rId10"/>
    <p:sldId id="265" r:id="rId11"/>
    <p:sldId id="262" r:id="rId12"/>
    <p:sldId id="264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CDE5-9C91-4567-A8C7-A402EAB9EB84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A8B6-2432-49A1-BE40-C103A7D9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4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CDE5-9C91-4567-A8C7-A402EAB9EB84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A8B6-2432-49A1-BE40-C103A7D9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1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CDE5-9C91-4567-A8C7-A402EAB9EB84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A8B6-2432-49A1-BE40-C103A7D9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9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CDE5-9C91-4567-A8C7-A402EAB9EB84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A8B6-2432-49A1-BE40-C103A7D9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3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CDE5-9C91-4567-A8C7-A402EAB9EB84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A8B6-2432-49A1-BE40-C103A7D9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9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CDE5-9C91-4567-A8C7-A402EAB9EB84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A8B6-2432-49A1-BE40-C103A7D9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4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CDE5-9C91-4567-A8C7-A402EAB9EB84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A8B6-2432-49A1-BE40-C103A7D9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5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CDE5-9C91-4567-A8C7-A402EAB9EB84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A8B6-2432-49A1-BE40-C103A7D9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CDE5-9C91-4567-A8C7-A402EAB9EB84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A8B6-2432-49A1-BE40-C103A7D9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3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CDE5-9C91-4567-A8C7-A402EAB9EB84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A8B6-2432-49A1-BE40-C103A7D9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CDE5-9C91-4567-A8C7-A402EAB9EB84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A8B6-2432-49A1-BE40-C103A7D9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3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6CDE5-9C91-4567-A8C7-A402EAB9EB84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FA8B6-2432-49A1-BE40-C103A7D9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9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r="12273"/>
          <a:stretch/>
        </p:blipFill>
        <p:spPr bwMode="auto">
          <a:xfrm>
            <a:off x="0" y="0"/>
            <a:ext cx="91495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920880" cy="165618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Microbial pollutants in stagnant water in an informal settlement in the Western Cape, South Africa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9144000" cy="30243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Qenehelo A. Leuta, James P. Odendaal and </a:t>
            </a: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Arnelia N. Paulse</a:t>
            </a:r>
          </a:p>
          <a:p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Environmental and Occupational Studies, Faculty of Applied Sciences, Cape Peninsula University of Technology, Bellville 7535, South Africa</a:t>
            </a:r>
          </a:p>
          <a:p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put100x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55913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1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9567" cy="6858000"/>
            <a:chOff x="0" y="0"/>
            <a:chExt cx="9149567" cy="68580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" contrast="-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1" r="12273"/>
            <a:stretch/>
          </p:blipFill>
          <p:spPr bwMode="auto">
            <a:xfrm>
              <a:off x="0" y="0"/>
              <a:ext cx="914956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3633132"/>
                </p:ext>
              </p:extLst>
            </p:nvPr>
          </p:nvGraphicFramePr>
          <p:xfrm>
            <a:off x="14749" y="520140"/>
            <a:ext cx="9129252" cy="5789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6" r:id="rId5" imgW="5485199" imgH="3085341" progId="STATISTICA.Graph">
                    <p:embed/>
                  </p:oleObj>
                </mc:Choice>
                <mc:Fallback>
                  <p:oleObj r:id="rId5" imgW="5485199" imgH="3085341" progId="STATISTICA.Graph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49" y="520140"/>
                          <a:ext cx="9129252" cy="57891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336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1" r="12273"/>
          <a:stretch/>
        </p:blipFill>
        <p:spPr bwMode="auto">
          <a:xfrm>
            <a:off x="0" y="0"/>
            <a:ext cx="91495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and Discussion, cont.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 algn="just"/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 and Identification: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Gram-negatives: </a:t>
            </a:r>
          </a:p>
          <a:p>
            <a:pPr marL="0" indent="0" algn="just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ONE and the API 20E identification systems mostly identified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Escherichia coli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Salmonella spp.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Klebsiella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spp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Acinetobacter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spp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Enterobacter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spp.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 algn="just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Gram-positives: </a:t>
            </a:r>
          </a:p>
          <a:p>
            <a:pPr marL="0" indent="0" algn="just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BBL Crystal™ Gram Positive (GP) Identification (ID) system mostly identified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Corynebacterium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and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Bacillus cereus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9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1" r="12273"/>
          <a:stretch/>
        </p:blipFill>
        <p:spPr bwMode="auto">
          <a:xfrm>
            <a:off x="0" y="0"/>
            <a:ext cx="91495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-9966"/>
            <a:ext cx="9144000" cy="6867967"/>
            <a:chOff x="0" y="-9966"/>
            <a:chExt cx="9144000" cy="686796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9" t="4203" r="217" b="10266"/>
            <a:stretch/>
          </p:blipFill>
          <p:spPr bwMode="auto">
            <a:xfrm>
              <a:off x="0" y="-9966"/>
              <a:ext cx="9124191" cy="4159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8" t="6848" r="7835" b="16675"/>
            <a:stretch/>
          </p:blipFill>
          <p:spPr bwMode="auto">
            <a:xfrm>
              <a:off x="0" y="4149081"/>
              <a:ext cx="9144000" cy="2708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59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1" r="12273"/>
          <a:stretch/>
        </p:blipFill>
        <p:spPr bwMode="auto">
          <a:xfrm>
            <a:off x="0" y="0"/>
            <a:ext cx="91495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studies that assess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greywater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quality in informal settlements in South Africa concentrate on the chemical analysis;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Microbial analysis usually focuses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 organisms such as total coliforms,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faecal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coliforms and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coli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study - given a basis for understanding pathogenic microorganisms present in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greywater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informal settlements;</a:t>
            </a:r>
          </a:p>
          <a:p>
            <a:endParaRPr lang="en-Z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576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1" r="12273"/>
          <a:stretch/>
        </p:blipFill>
        <p:spPr bwMode="auto">
          <a:xfrm>
            <a:off x="0" y="0"/>
            <a:ext cx="91495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Conclusion, cont.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45224"/>
          </a:xfrm>
        </p:spPr>
        <p:txBody>
          <a:bodyPr/>
          <a:lstStyle/>
          <a:p>
            <a:pPr algn="just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Presence of pathogenic microorganisms, e.g. </a:t>
            </a:r>
            <a:r>
              <a:rPr 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Klebsiella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pneumonia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Salmonella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spp.,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Bacillus cereus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Micrococcus </a:t>
            </a:r>
            <a:r>
              <a:rPr 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luteus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greywater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the base of the communal standpipes - health risk to the children playing in close proximity to the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greywater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well as adults using this water for daily use such as hand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washing;</a:t>
            </a:r>
          </a:p>
          <a:p>
            <a:pPr algn="just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Alarming as this would probably always be a money issue instead of a health issue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857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1" r="12273"/>
          <a:stretch/>
        </p:blipFill>
        <p:spPr bwMode="auto">
          <a:xfrm>
            <a:off x="0" y="0"/>
            <a:ext cx="91495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Qenehelo Leuta – conducting the study</a:t>
            </a:r>
          </a:p>
          <a:p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CPUT/URF – funding </a:t>
            </a:r>
          </a:p>
          <a:p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Justice Coalition</a:t>
            </a:r>
            <a:r>
              <a:rPr lang="en-ZA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804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1" r="12273"/>
          <a:stretch/>
        </p:blipFill>
        <p:spPr bwMode="auto">
          <a:xfrm>
            <a:off x="0" y="0"/>
            <a:ext cx="91495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8984"/>
          </a:xfrm>
        </p:spPr>
        <p:txBody>
          <a:bodyPr/>
          <a:lstStyle/>
          <a:p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6104"/>
            <a:ext cx="9144000" cy="5949280"/>
          </a:xfrm>
        </p:spPr>
        <p:txBody>
          <a:bodyPr>
            <a:normAutofit lnSpcReduction="10000"/>
          </a:bodyPr>
          <a:lstStyle/>
          <a:p>
            <a:pPr algn="just"/>
            <a:r>
              <a:rPr lang="en-Z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developing </a:t>
            </a:r>
            <a:r>
              <a:rPr lang="en-ZA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</a:t>
            </a:r>
            <a:r>
              <a:rPr lang="en-Z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South Africa, migration of people from rural to urbanised </a:t>
            </a:r>
            <a:r>
              <a:rPr lang="en-Z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</a:t>
            </a:r>
            <a:r>
              <a:rPr lang="en-Z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on daily basis;</a:t>
            </a:r>
          </a:p>
          <a:p>
            <a:pPr algn="just"/>
            <a:r>
              <a:rPr lang="en-Z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</a:t>
            </a:r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Z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urbanisation</a:t>
            </a:r>
            <a:r>
              <a:rPr lang="en-Z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informal housing schemes or informal settlements are constantly increasing and expanding as in most cases these houses are built with any material possibly found;</a:t>
            </a:r>
          </a:p>
          <a:p>
            <a:pPr algn="just"/>
            <a:r>
              <a:rPr lang="en-Z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lead to overcrowding; no or low a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ccess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an adequate freshwater supply for daily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use, as well as lack of sanitary facilities;</a:t>
            </a:r>
          </a:p>
          <a:p>
            <a:pPr algn="just"/>
            <a:r>
              <a:rPr lang="en-Z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Unfortunately, these problems are not monitored intensively by municipalities, or even sometimes ignored;</a:t>
            </a:r>
          </a:p>
          <a:p>
            <a:pPr algn="just"/>
            <a:r>
              <a:rPr lang="en-Z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Ms.</a:t>
            </a:r>
            <a:r>
              <a:rPr lang="en-Z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Leuta</a:t>
            </a:r>
            <a:r>
              <a:rPr lang="en-Z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collaborated with Social Justice Coalition who evaluates the moral, social, psychological issues of communities in such areas;</a:t>
            </a:r>
          </a:p>
          <a:p>
            <a:pPr algn="just"/>
            <a:endParaRPr lang="en-ZA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Z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Z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Z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Z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Z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Z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Z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Z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36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1" r="12273"/>
          <a:stretch/>
        </p:blipFill>
        <p:spPr bwMode="auto">
          <a:xfrm>
            <a:off x="0" y="0"/>
            <a:ext cx="91495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9302"/>
            <a:ext cx="9186079" cy="687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6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1" r="12273"/>
          <a:stretch/>
        </p:blipFill>
        <p:spPr bwMode="auto">
          <a:xfrm>
            <a:off x="0" y="0"/>
            <a:ext cx="91495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788024" cy="6858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igh population density and fact that municipalities cannot accommodate high numbers → leads to the allocation of one tap for every 25 households within a distance of 200m and one toilet for every five households; Inadequate sanitation and poor drainage thereby puts water systems under major stress;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sewage from night pots and damaged sanitary facilities due to poor infrastructure and poor maintenance, mix with surface runoff  → causes possible pathogens spreading throughout the community;</a:t>
            </a:r>
          </a:p>
          <a:p>
            <a:pPr algn="just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90653" y="44624"/>
            <a:ext cx="4258913" cy="6768752"/>
            <a:chOff x="4890653" y="44624"/>
            <a:chExt cx="4258913" cy="676875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07" t="10794"/>
            <a:stretch/>
          </p:blipFill>
          <p:spPr bwMode="auto">
            <a:xfrm>
              <a:off x="4890654" y="44624"/>
              <a:ext cx="4253345" cy="6037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9"/>
            <a:stretch/>
          </p:blipFill>
          <p:spPr bwMode="auto">
            <a:xfrm>
              <a:off x="4890653" y="3359417"/>
              <a:ext cx="4258913" cy="3453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44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9" b="13589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52120" y="4433044"/>
            <a:ext cx="1907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Stagnant water accumulating at bottom of a communal standpipe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6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1" r="12273"/>
          <a:stretch/>
        </p:blipFill>
        <p:spPr bwMode="auto">
          <a:xfrm>
            <a:off x="0" y="0"/>
            <a:ext cx="91495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78" y="3284985"/>
            <a:ext cx="5337218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85709"/>
          </a:xfrm>
        </p:spPr>
        <p:txBody>
          <a:bodyPr>
            <a:noAutofit/>
          </a:bodyPr>
          <a:lstStyle/>
          <a:p>
            <a:pPr algn="just"/>
            <a:r>
              <a:rPr lang="en-Z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drainage away from communal standpipes - result in </a:t>
            </a:r>
            <a:r>
              <a:rPr lang="en-Z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greywater</a:t>
            </a:r>
            <a:r>
              <a:rPr lang="en-Z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being stagnant at the base of </a:t>
            </a:r>
            <a:r>
              <a:rPr lang="en-ZA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communal</a:t>
            </a:r>
            <a:r>
              <a:rPr lang="en-Z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taps</a:t>
            </a:r>
            <a:r>
              <a:rPr lang="en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/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Becomes a possible breeding ground for various microorganisms - </a:t>
            </a:r>
            <a:r>
              <a:rPr lang="en-Z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Escherichia coli, Vibrio </a:t>
            </a:r>
            <a:r>
              <a:rPr lang="en-ZA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cholerae</a:t>
            </a:r>
            <a:r>
              <a:rPr lang="en-Z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Z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Pseudomonas </a:t>
            </a:r>
            <a:r>
              <a:rPr lang="en-ZA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aeruginosa</a:t>
            </a:r>
            <a:r>
              <a:rPr lang="en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/>
            <a:r>
              <a:rPr lang="en-Z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Becomes a health risk as children seen playing at or close to these standpipes</a:t>
            </a:r>
            <a:r>
              <a:rPr lang="en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/>
            <a:endParaRPr lang="en-Z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960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1" r="12273"/>
          <a:stretch/>
        </p:blipFill>
        <p:spPr bwMode="auto">
          <a:xfrm>
            <a:off x="0" y="0"/>
            <a:ext cx="91495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/>
          <a:lstStyle/>
          <a:p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4096"/>
            <a:ext cx="9144000" cy="587727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identify, select and sample six water points (stagnant water underneath standpipes) twice monthly for a period of five months; 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determine the level of bacterial contamination in the stagnant pools by means of the Most Probable Number (MPN) techniques;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determine the total bacterial counts - HPC and FCM techniques using liquid counting beads and the LIVE/DEAD®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r>
              <a:rPr lang="en-US" sz="2800" b="1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Probe;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isolate and identify Gram-negative bacteria - API 20E and the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 ONE systems;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isolate and identify Gram-positive bacteria - BBL Crystal™ Gram Positive (GP) Identification system.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27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1" r="12273"/>
          <a:stretch/>
        </p:blipFill>
        <p:spPr bwMode="auto">
          <a:xfrm>
            <a:off x="0" y="0"/>
            <a:ext cx="91495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/>
          <a:lstStyle/>
          <a:p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and methods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1653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Collection: </a:t>
            </a: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samples collected RR section in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Khayelitsha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monthly basis from February 2012 to June 2012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</a:t>
            </a:r>
          </a:p>
          <a:p>
            <a:pPr marL="0" indent="0" algn="ctr">
              <a:buNone/>
            </a:pPr>
            <a:r>
              <a:rPr lang="en-Z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Enumeration of </a:t>
            </a:r>
            <a:r>
              <a:rPr lang="en-Z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facecal</a:t>
            </a:r>
            <a:r>
              <a:rPr lang="en-Z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coliforms and </a:t>
            </a:r>
            <a:r>
              <a:rPr lang="en-Z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coli </a:t>
            </a:r>
            <a:r>
              <a:rPr lang="en-Z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MPN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</a:t>
            </a:r>
          </a:p>
          <a:p>
            <a:pPr marL="0" indent="0" algn="ctr">
              <a:buNone/>
            </a:pPr>
            <a:r>
              <a:rPr lang="en-Z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microbial counts via HPC and FCM</a:t>
            </a:r>
          </a:p>
          <a:p>
            <a:pPr marL="0" indent="0" algn="ctr">
              <a:buNone/>
            </a:pPr>
            <a:r>
              <a:rPr lang="en-Z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</a:t>
            </a:r>
          </a:p>
          <a:p>
            <a:pPr marL="0" indent="0" algn="ctr">
              <a:buNone/>
            </a:pPr>
            <a:r>
              <a:rPr lang="en-Z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 and identification of Gram negative microorganisms via API 20E and </a:t>
            </a:r>
            <a:r>
              <a:rPr lang="en-Z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</a:t>
            </a:r>
            <a:r>
              <a:rPr lang="en-ZA" sz="28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</a:t>
            </a:r>
            <a:r>
              <a:rPr lang="en-Z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ONE systems</a:t>
            </a:r>
          </a:p>
          <a:p>
            <a:pPr marL="0" indent="0" algn="ctr">
              <a:buNone/>
            </a:pPr>
            <a:r>
              <a:rPr lang="en-Z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</a:t>
            </a:r>
            <a:endParaRPr lang="en-Z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 and identification of Gram positive microorganisms via BBL Crystal™ Gram Pos. (GP) Identification (ID) system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92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1" r="12273"/>
          <a:stretch/>
        </p:blipFill>
        <p:spPr bwMode="auto">
          <a:xfrm>
            <a:off x="0" y="0"/>
            <a:ext cx="91495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6104"/>
          </a:xfrm>
        </p:spPr>
        <p:txBody>
          <a:bodyPr/>
          <a:lstStyle/>
          <a:p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and Discussion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8112"/>
            <a:ext cx="9144000" cy="58052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ZA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Enumeration (Statistical analysis):</a:t>
            </a:r>
          </a:p>
          <a:p>
            <a:pPr marL="514350" indent="-514350" algn="just">
              <a:buAutoNum type="alphaLcParenR"/>
            </a:pPr>
            <a:r>
              <a:rPr lang="en-Z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MPN</a:t>
            </a: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 MPN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obtained →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 x 10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microorganisms/100mℓ; highest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faecal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coliform count →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4.7x10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microorganisms/100mℓ; highest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coli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1.8x10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microorganisms/100mℓ;</a:t>
            </a:r>
          </a:p>
          <a:p>
            <a:pPr marL="457200" indent="-457200" algn="just">
              <a:buAutoNum type="alphaLcParenR"/>
            </a:pPr>
            <a:r>
              <a:rPr lang="en-ZA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HPC</a:t>
            </a:r>
            <a:r>
              <a:rPr lang="en-ZA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highest count </a:t>
            </a: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obtained → </a:t>
            </a:r>
            <a:r>
              <a:rPr lang="en-Z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2.9 x 10</a:t>
            </a:r>
            <a:r>
              <a:rPr lang="en-ZA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Z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microorganisms/mℓ (Site C, week 4);</a:t>
            </a:r>
          </a:p>
          <a:p>
            <a:pPr marL="457200" indent="-457200" algn="just">
              <a:buAutoNum type="alphaLcParenR"/>
            </a:pPr>
            <a:r>
              <a:rPr lang="en-Z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FCM</a:t>
            </a: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 obtained →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 x 10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microorganisms/mℓ (Site A, week 5);</a:t>
            </a:r>
          </a:p>
          <a:p>
            <a:pPr algn="just"/>
            <a:r>
              <a:rPr lang="en-Z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counts were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significantly (p &lt; 0.05) higher than the allowable limit as set out by DWAF (1996a) and the SABS (2011);</a:t>
            </a:r>
          </a:p>
          <a:p>
            <a:pPr algn="just"/>
            <a:r>
              <a:rPr lang="en-Z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FCM – most effective technique for enumeration purposes – yielded the best results;</a:t>
            </a:r>
          </a:p>
          <a:p>
            <a:pPr algn="just"/>
            <a:r>
              <a:rPr lang="en-Z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Counts alarming for communities in the area.</a:t>
            </a:r>
            <a:endParaRPr lang="en-Z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Z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88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820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STATISTICA.Graph</vt:lpstr>
      <vt:lpstr>Microbial pollutants in stagnant water in an informal settlement in the Western Cape, South Africa</vt:lpstr>
      <vt:lpstr>Introduction </vt:lpstr>
      <vt:lpstr>PowerPoint Presentation</vt:lpstr>
      <vt:lpstr>PowerPoint Presentation</vt:lpstr>
      <vt:lpstr>PowerPoint Presentation</vt:lpstr>
      <vt:lpstr>PowerPoint Presentation</vt:lpstr>
      <vt:lpstr>Objectives </vt:lpstr>
      <vt:lpstr>Materials and methods</vt:lpstr>
      <vt:lpstr>Results and Discussion</vt:lpstr>
      <vt:lpstr>PowerPoint Presentation</vt:lpstr>
      <vt:lpstr>Results and Discussion, cont.</vt:lpstr>
      <vt:lpstr>PowerPoint Presentation</vt:lpstr>
      <vt:lpstr>Conclusion </vt:lpstr>
      <vt:lpstr>Conclusion, cont.</vt:lpstr>
      <vt:lpstr>Acknowledgements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pollutants in stagnant water in an informal settlement in the Western Cape, South Africa</dc:title>
  <dc:creator>Windows User</dc:creator>
  <cp:lastModifiedBy>Arnelia Paulse</cp:lastModifiedBy>
  <cp:revision>39</cp:revision>
  <dcterms:created xsi:type="dcterms:W3CDTF">2015-07-20T07:41:39Z</dcterms:created>
  <dcterms:modified xsi:type="dcterms:W3CDTF">2015-08-04T07:52:41Z</dcterms:modified>
</cp:coreProperties>
</file>