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handoutMasterIdLst>
    <p:handoutMasterId r:id="rId29"/>
  </p:handoutMasterIdLst>
  <p:sldIdLst>
    <p:sldId id="256" r:id="rId2"/>
    <p:sldId id="279" r:id="rId3"/>
    <p:sldId id="280" r:id="rId4"/>
    <p:sldId id="268" r:id="rId5"/>
    <p:sldId id="281" r:id="rId6"/>
    <p:sldId id="282" r:id="rId7"/>
    <p:sldId id="283" r:id="rId8"/>
    <p:sldId id="269" r:id="rId9"/>
    <p:sldId id="270" r:id="rId10"/>
    <p:sldId id="284" r:id="rId11"/>
    <p:sldId id="271" r:id="rId12"/>
    <p:sldId id="272" r:id="rId13"/>
    <p:sldId id="273" r:id="rId14"/>
    <p:sldId id="285" r:id="rId15"/>
    <p:sldId id="286" r:id="rId16"/>
    <p:sldId id="287" r:id="rId17"/>
    <p:sldId id="288" r:id="rId18"/>
    <p:sldId id="289" r:id="rId19"/>
    <p:sldId id="290" r:id="rId20"/>
    <p:sldId id="291" r:id="rId21"/>
    <p:sldId id="292" r:id="rId22"/>
    <p:sldId id="275" r:id="rId23"/>
    <p:sldId id="278" r:id="rId24"/>
    <p:sldId id="293" r:id="rId25"/>
    <p:sldId id="276"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69231" autoAdjust="0"/>
  </p:normalViewPr>
  <p:slideViewPr>
    <p:cSldViewPr>
      <p:cViewPr>
        <p:scale>
          <a:sx n="90" d="100"/>
          <a:sy n="90" d="100"/>
        </p:scale>
        <p:origin x="-72"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ost-Doc\(Palermo-Sicilia-ITALIA)Estancia%20personal%20investigador%20doctor%20(2014)\Generalitat%20Valenciana\Resultados\Calcio%20intracelular\Ca%20intracelular%20(28-03-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MTT test </a:t>
            </a:r>
            <a:endParaRPr lang="es-ES" dirty="0"/>
          </a:p>
        </c:rich>
      </c:tx>
      <c:layout>
        <c:manualLayout>
          <c:xMode val="edge"/>
          <c:yMode val="edge"/>
          <c:x val="0.51057076279273717"/>
          <c:y val="5.7320019997778117E-2"/>
        </c:manualLayout>
      </c:layout>
      <c:overlay val="1"/>
    </c:title>
    <c:autoTitleDeleted val="0"/>
    <c:plotArea>
      <c:layout>
        <c:manualLayout>
          <c:layoutTarget val="inner"/>
          <c:xMode val="edge"/>
          <c:yMode val="edge"/>
          <c:x val="0.14706592967269821"/>
          <c:y val="7.2460924140967456E-2"/>
          <c:w val="0.83085901513966465"/>
          <c:h val="0.62906883701175564"/>
        </c:manualLayout>
      </c:layout>
      <c:barChart>
        <c:barDir val="col"/>
        <c:grouping val="clustered"/>
        <c:varyColors val="0"/>
        <c:ser>
          <c:idx val="0"/>
          <c:order val="0"/>
          <c:invertIfNegative val="0"/>
          <c:dPt>
            <c:idx val="0"/>
            <c:invertIfNegative val="0"/>
            <c:bubble3D val="0"/>
            <c:spPr>
              <a:solidFill>
                <a:schemeClr val="tx1"/>
              </a:solidFill>
            </c:spPr>
          </c:dPt>
          <c:dPt>
            <c:idx val="1"/>
            <c:invertIfNegative val="0"/>
            <c:bubble3D val="0"/>
            <c:spPr>
              <a:solidFill>
                <a:schemeClr val="bg1"/>
              </a:solidFill>
              <a:ln>
                <a:solidFill>
                  <a:schemeClr val="tx1"/>
                </a:solidFill>
              </a:ln>
            </c:spPr>
          </c:dPt>
          <c:dPt>
            <c:idx val="2"/>
            <c:invertIfNegative val="0"/>
            <c:bubble3D val="0"/>
            <c:spPr>
              <a:solidFill>
                <a:schemeClr val="bg1"/>
              </a:solidFill>
              <a:ln>
                <a:solidFill>
                  <a:schemeClr val="tx1"/>
                </a:solidFill>
              </a:ln>
            </c:spPr>
          </c:dPt>
          <c:dPt>
            <c:idx val="3"/>
            <c:invertIfNegative val="0"/>
            <c:bubble3D val="0"/>
            <c:spPr>
              <a:solidFill>
                <a:schemeClr val="bg1"/>
              </a:solidFill>
              <a:ln>
                <a:solidFill>
                  <a:schemeClr val="tx1"/>
                </a:solidFill>
              </a:ln>
            </c:spPr>
          </c:dPt>
          <c:dPt>
            <c:idx val="4"/>
            <c:invertIfNegative val="0"/>
            <c:bubble3D val="0"/>
            <c:spPr>
              <a:pattFill prst="pct5">
                <a:fgClr>
                  <a:schemeClr val="tx1"/>
                </a:fgClr>
                <a:bgClr>
                  <a:schemeClr val="bg1"/>
                </a:bgClr>
              </a:pattFill>
              <a:ln>
                <a:solidFill>
                  <a:schemeClr val="tx1"/>
                </a:solidFill>
              </a:ln>
            </c:spPr>
          </c:dPt>
          <c:dPt>
            <c:idx val="5"/>
            <c:invertIfNegative val="0"/>
            <c:bubble3D val="0"/>
            <c:spPr>
              <a:pattFill prst="pct5">
                <a:fgClr>
                  <a:schemeClr val="tx1"/>
                </a:fgClr>
                <a:bgClr>
                  <a:schemeClr val="bg1"/>
                </a:bgClr>
              </a:pattFill>
              <a:ln>
                <a:solidFill>
                  <a:schemeClr val="tx1"/>
                </a:solidFill>
              </a:ln>
            </c:spPr>
          </c:dPt>
          <c:dPt>
            <c:idx val="6"/>
            <c:invertIfNegative val="0"/>
            <c:bubble3D val="0"/>
            <c:spPr>
              <a:pattFill prst="pct5">
                <a:fgClr>
                  <a:schemeClr val="tx1"/>
                </a:fgClr>
                <a:bgClr>
                  <a:schemeClr val="bg1"/>
                </a:bgClr>
              </a:pattFill>
              <a:ln>
                <a:solidFill>
                  <a:schemeClr val="tx1"/>
                </a:solidFill>
              </a:ln>
            </c:spPr>
          </c:dPt>
          <c:dPt>
            <c:idx val="7"/>
            <c:invertIfNegative val="0"/>
            <c:bubble3D val="0"/>
            <c:spPr>
              <a:pattFill prst="ltDnDiag">
                <a:fgClr>
                  <a:schemeClr val="tx1"/>
                </a:fgClr>
                <a:bgClr>
                  <a:schemeClr val="bg1"/>
                </a:bgClr>
              </a:pattFill>
              <a:ln>
                <a:solidFill>
                  <a:schemeClr val="tx1"/>
                </a:solidFill>
              </a:ln>
            </c:spPr>
          </c:dPt>
          <c:dPt>
            <c:idx val="8"/>
            <c:invertIfNegative val="0"/>
            <c:bubble3D val="0"/>
            <c:spPr>
              <a:pattFill prst="ltDnDiag">
                <a:fgClr>
                  <a:schemeClr val="tx1"/>
                </a:fgClr>
                <a:bgClr>
                  <a:schemeClr val="bg1"/>
                </a:bgClr>
              </a:pattFill>
              <a:ln>
                <a:solidFill>
                  <a:schemeClr val="tx1"/>
                </a:solidFill>
              </a:ln>
            </c:spPr>
          </c:dPt>
          <c:dPt>
            <c:idx val="9"/>
            <c:invertIfNegative val="0"/>
            <c:bubble3D val="0"/>
            <c:spPr>
              <a:pattFill prst="ltDnDiag">
                <a:fgClr>
                  <a:schemeClr val="tx1"/>
                </a:fgClr>
                <a:bgClr>
                  <a:schemeClr val="bg1"/>
                </a:bgClr>
              </a:pattFill>
              <a:ln>
                <a:solidFill>
                  <a:schemeClr val="tx1"/>
                </a:solidFill>
              </a:ln>
            </c:spPr>
          </c:dPt>
          <c:dPt>
            <c:idx val="10"/>
            <c:invertIfNegative val="0"/>
            <c:bubble3D val="0"/>
            <c:spPr>
              <a:pattFill prst="ltHorz">
                <a:fgClr>
                  <a:schemeClr val="tx1"/>
                </a:fgClr>
                <a:bgClr>
                  <a:schemeClr val="bg1"/>
                </a:bgClr>
              </a:pattFill>
              <a:ln>
                <a:solidFill>
                  <a:schemeClr val="tx1"/>
                </a:solidFill>
              </a:ln>
            </c:spPr>
          </c:dPt>
          <c:dPt>
            <c:idx val="11"/>
            <c:invertIfNegative val="0"/>
            <c:bubble3D val="0"/>
            <c:spPr>
              <a:pattFill prst="ltHorz">
                <a:fgClr>
                  <a:schemeClr val="tx1"/>
                </a:fgClr>
                <a:bgClr>
                  <a:schemeClr val="bg1"/>
                </a:bgClr>
              </a:pattFill>
              <a:ln>
                <a:solidFill>
                  <a:schemeClr val="tx1"/>
                </a:solidFill>
              </a:ln>
            </c:spPr>
          </c:dPt>
          <c:dPt>
            <c:idx val="12"/>
            <c:invertIfNegative val="0"/>
            <c:bubble3D val="0"/>
            <c:spPr>
              <a:pattFill prst="ltHorz">
                <a:fgClr>
                  <a:schemeClr val="tx1"/>
                </a:fgClr>
                <a:bgClr>
                  <a:schemeClr val="bg1"/>
                </a:bgClr>
              </a:pattFill>
              <a:ln>
                <a:solidFill>
                  <a:schemeClr val="tx1"/>
                </a:solidFill>
              </a:ln>
            </c:spPr>
          </c:dPt>
          <c:dPt>
            <c:idx val="13"/>
            <c:invertIfNegative val="0"/>
            <c:bubble3D val="0"/>
            <c:spPr>
              <a:pattFill prst="pct90">
                <a:fgClr>
                  <a:schemeClr val="tx1"/>
                </a:fgClr>
                <a:bgClr>
                  <a:schemeClr val="bg1"/>
                </a:bgClr>
              </a:pattFill>
              <a:ln>
                <a:solidFill>
                  <a:schemeClr val="tx1"/>
                </a:solidFill>
              </a:ln>
            </c:spPr>
          </c:dPt>
          <c:dPt>
            <c:idx val="14"/>
            <c:invertIfNegative val="0"/>
            <c:bubble3D val="0"/>
            <c:spPr>
              <a:pattFill prst="pct90">
                <a:fgClr>
                  <a:schemeClr val="tx1"/>
                </a:fgClr>
                <a:bgClr>
                  <a:schemeClr val="bg1"/>
                </a:bgClr>
              </a:pattFill>
              <a:ln>
                <a:solidFill>
                  <a:schemeClr val="tx1"/>
                </a:solidFill>
              </a:ln>
            </c:spPr>
          </c:dPt>
          <c:dPt>
            <c:idx val="15"/>
            <c:invertIfNegative val="0"/>
            <c:bubble3D val="0"/>
            <c:spPr>
              <a:pattFill prst="pct90">
                <a:fgClr>
                  <a:schemeClr val="tx1"/>
                </a:fgClr>
                <a:bgClr>
                  <a:schemeClr val="bg1"/>
                </a:bgClr>
              </a:pattFill>
              <a:ln>
                <a:solidFill>
                  <a:schemeClr val="tx1"/>
                </a:solidFill>
              </a:ln>
            </c:spPr>
          </c:dPt>
          <c:dPt>
            <c:idx val="16"/>
            <c:invertIfNegative val="0"/>
            <c:bubble3D val="0"/>
            <c:spPr>
              <a:solidFill>
                <a:schemeClr val="tx1">
                  <a:lumMod val="50000"/>
                  <a:lumOff val="50000"/>
                </a:schemeClr>
              </a:solidFill>
              <a:ln>
                <a:solidFill>
                  <a:schemeClr val="tx1"/>
                </a:solidFill>
              </a:ln>
            </c:spPr>
          </c:dPt>
          <c:dPt>
            <c:idx val="17"/>
            <c:invertIfNegative val="0"/>
            <c:bubble3D val="0"/>
            <c:spPr>
              <a:solidFill>
                <a:schemeClr val="tx1">
                  <a:lumMod val="50000"/>
                  <a:lumOff val="50000"/>
                </a:schemeClr>
              </a:solidFill>
              <a:ln>
                <a:solidFill>
                  <a:schemeClr val="tx1"/>
                </a:solidFill>
              </a:ln>
            </c:spPr>
          </c:dPt>
          <c:dPt>
            <c:idx val="18"/>
            <c:invertIfNegative val="0"/>
            <c:bubble3D val="0"/>
            <c:spPr>
              <a:solidFill>
                <a:schemeClr val="tx1">
                  <a:lumMod val="50000"/>
                  <a:lumOff val="50000"/>
                </a:schemeClr>
              </a:solidFill>
              <a:ln>
                <a:solidFill>
                  <a:schemeClr val="tx1"/>
                </a:solidFill>
              </a:ln>
            </c:spPr>
          </c:dPt>
          <c:errBars>
            <c:errBarType val="plus"/>
            <c:errValType val="cust"/>
            <c:noEndCap val="0"/>
            <c:plus>
              <c:numRef>
                <c:f>(Resumen!$E$4;Resumen!$E$12;Resumen!$E$20;Resumen!$E$28;Resumen!$E$36;Resumen!$E$44;Resumen!$E$52;Resumen!$E$60;Resumen!$E$68;Resumen!$E$76;Resumen!$E$84;Resumen!$E$92;Resumen!$E$100;Resumen!$E$108;Resumen!$E$116;Resumen!$E$124;Resumen!$E$132;Resumen!$E$140;Resumen!$E$148)</c:f>
                <c:numCache>
                  <c:formatCode>General</c:formatCode>
                  <c:ptCount val="19"/>
                  <c:pt idx="0">
                    <c:v>8.330790474450751</c:v>
                  </c:pt>
                  <c:pt idx="1">
                    <c:v>7.3448951296867806</c:v>
                  </c:pt>
                  <c:pt idx="2">
                    <c:v>8.6859966333237768</c:v>
                  </c:pt>
                  <c:pt idx="3">
                    <c:v>14.874567358810674</c:v>
                  </c:pt>
                  <c:pt idx="4">
                    <c:v>18.002782695353783</c:v>
                  </c:pt>
                  <c:pt idx="5">
                    <c:v>14.562924322704877</c:v>
                  </c:pt>
                  <c:pt idx="6">
                    <c:v>14.938108753719938</c:v>
                  </c:pt>
                  <c:pt idx="7">
                    <c:v>8.6314696837731066</c:v>
                  </c:pt>
                  <c:pt idx="8">
                    <c:v>12.980440760359322</c:v>
                  </c:pt>
                  <c:pt idx="9">
                    <c:v>10.923354378142923</c:v>
                  </c:pt>
                  <c:pt idx="10">
                    <c:v>16.388031958363584</c:v>
                  </c:pt>
                  <c:pt idx="11">
                    <c:v>12.867218377419146</c:v>
                  </c:pt>
                  <c:pt idx="12">
                    <c:v>8.9726930110517547</c:v>
                  </c:pt>
                  <c:pt idx="13">
                    <c:v>11.881772342958801</c:v>
                  </c:pt>
                  <c:pt idx="14">
                    <c:v>13.284946025458519</c:v>
                  </c:pt>
                  <c:pt idx="15">
                    <c:v>12.172451619299068</c:v>
                  </c:pt>
                  <c:pt idx="16">
                    <c:v>12.950468812224749</c:v>
                  </c:pt>
                  <c:pt idx="17">
                    <c:v>14.794913792825065</c:v>
                  </c:pt>
                  <c:pt idx="18">
                    <c:v>17.120335501857728</c:v>
                  </c:pt>
                </c:numCache>
              </c:numRef>
            </c:plus>
            <c:minus>
              <c:numLit>
                <c:formatCode>General</c:formatCode>
                <c:ptCount val="1"/>
                <c:pt idx="0">
                  <c:v>1</c:v>
                </c:pt>
              </c:numLit>
            </c:minus>
          </c:errBars>
          <c:cat>
            <c:strRef>
              <c:f>(Resumen!$B$4;Resumen!$B$12;Resumen!$B$20;Resumen!$B$28;Resumen!$B$36;Resumen!$B$44;Resumen!$B$52;Resumen!$B$60;Resumen!$B$68;Resumen!$B$76;Resumen!$B$84;Resumen!$B$92;Resumen!$B$100;Resumen!$B$108;Resumen!$B$116;Resumen!$B$124;Resumen!$B$132;Resumen!$B$140;Resumen!$B$148)</c:f>
              <c:strCache>
                <c:ptCount val="19"/>
                <c:pt idx="0">
                  <c:v>Control</c:v>
                </c:pt>
                <c:pt idx="1">
                  <c:v>β-CX (1.5 µM)</c:v>
                </c:pt>
                <c:pt idx="2">
                  <c:v>β-CX (3 µM)</c:v>
                </c:pt>
                <c:pt idx="3">
                  <c:v>β-CX (6 µM)</c:v>
                </c:pt>
                <c:pt idx="4">
                  <c:v>β-sit (6 µM)</c:v>
                </c:pt>
                <c:pt idx="5">
                  <c:v>β-sit (12 µM)</c:v>
                </c:pt>
                <c:pt idx="6">
                  <c:v>β-sit (24 µM)</c:v>
                </c:pt>
                <c:pt idx="7">
                  <c:v>Camp (0.5 µM)</c:v>
                </c:pt>
                <c:pt idx="8">
                  <c:v>Camp (1µM)</c:v>
                </c:pt>
                <c:pt idx="9">
                  <c:v>Camp (2 µM)</c:v>
                </c:pt>
                <c:pt idx="10">
                  <c:v>Stig (0.125 µM)</c:v>
                </c:pt>
                <c:pt idx="11">
                  <c:v>Stig (0.25 µM)</c:v>
                </c:pt>
                <c:pt idx="12">
                  <c:v>Stig (0.5 µM)</c:v>
                </c:pt>
                <c:pt idx="13">
                  <c:v>PS mix low</c:v>
                </c:pt>
                <c:pt idx="14">
                  <c:v>PS mix medium</c:v>
                </c:pt>
                <c:pt idx="15">
                  <c:v>PS mix high</c:v>
                </c:pt>
                <c:pt idx="16">
                  <c:v>β-CX+PS mix low</c:v>
                </c:pt>
                <c:pt idx="17">
                  <c:v>β-CX+PS mix medium</c:v>
                </c:pt>
                <c:pt idx="18">
                  <c:v>β-CX+PS mix high</c:v>
                </c:pt>
              </c:strCache>
            </c:strRef>
          </c:cat>
          <c:val>
            <c:numRef>
              <c:f>(Resumen!$D$4;Resumen!$D$12;Resumen!$D$20;Resumen!$D$28;Resumen!$D$36;Resumen!$D$44;Resumen!$D$52;Resumen!$D$60;Resumen!$D$68;Resumen!$D$76;Resumen!$D$84;Resumen!$D$92;Resumen!$D$100;Resumen!$D$108;Resumen!$D$116;Resumen!$D$124;Resumen!$D$132;Resumen!$D$140;Resumen!$D$148)</c:f>
              <c:numCache>
                <c:formatCode>0.00</c:formatCode>
                <c:ptCount val="19"/>
                <c:pt idx="0">
                  <c:v>100.76004343105322</c:v>
                </c:pt>
                <c:pt idx="1">
                  <c:v>97.880147278856725</c:v>
                </c:pt>
                <c:pt idx="2">
                  <c:v>68.108300007772158</c:v>
                </c:pt>
                <c:pt idx="3">
                  <c:v>63.432970191986051</c:v>
                </c:pt>
                <c:pt idx="4">
                  <c:v>69.679011343718258</c:v>
                </c:pt>
                <c:pt idx="5">
                  <c:v>70.919588134536724</c:v>
                </c:pt>
                <c:pt idx="6">
                  <c:v>78.622507623329355</c:v>
                </c:pt>
                <c:pt idx="7">
                  <c:v>90.164242749267586</c:v>
                </c:pt>
                <c:pt idx="8">
                  <c:v>68.281527510897973</c:v>
                </c:pt>
                <c:pt idx="9">
                  <c:v>56.548767965950546</c:v>
                </c:pt>
                <c:pt idx="10">
                  <c:v>62.893458100597691</c:v>
                </c:pt>
                <c:pt idx="11">
                  <c:v>66.625532895762916</c:v>
                </c:pt>
                <c:pt idx="12">
                  <c:v>56.21817884276193</c:v>
                </c:pt>
                <c:pt idx="13">
                  <c:v>56.963184240229509</c:v>
                </c:pt>
                <c:pt idx="14">
                  <c:v>63.979932928670223</c:v>
                </c:pt>
                <c:pt idx="15">
                  <c:v>75.870115073664167</c:v>
                </c:pt>
                <c:pt idx="16">
                  <c:v>66.89080691264644</c:v>
                </c:pt>
                <c:pt idx="17">
                  <c:v>69.98480378803248</c:v>
                </c:pt>
                <c:pt idx="18">
                  <c:v>78.99112053824733</c:v>
                </c:pt>
              </c:numCache>
            </c:numRef>
          </c:val>
        </c:ser>
        <c:dLbls>
          <c:showLegendKey val="0"/>
          <c:showVal val="0"/>
          <c:showCatName val="0"/>
          <c:showSerName val="0"/>
          <c:showPercent val="0"/>
          <c:showBubbleSize val="0"/>
        </c:dLbls>
        <c:gapWidth val="150"/>
        <c:axId val="149531264"/>
        <c:axId val="149545344"/>
      </c:barChart>
      <c:catAx>
        <c:axId val="149531264"/>
        <c:scaling>
          <c:orientation val="minMax"/>
        </c:scaling>
        <c:delete val="0"/>
        <c:axPos val="b"/>
        <c:majorTickMark val="out"/>
        <c:minorTickMark val="none"/>
        <c:tickLblPos val="nextTo"/>
        <c:txPr>
          <a:bodyPr/>
          <a:lstStyle/>
          <a:p>
            <a:pPr>
              <a:defRPr sz="1200"/>
            </a:pPr>
            <a:endParaRPr lang="es-ES"/>
          </a:p>
        </c:txPr>
        <c:crossAx val="149545344"/>
        <c:crosses val="autoZero"/>
        <c:auto val="1"/>
        <c:lblAlgn val="ctr"/>
        <c:lblOffset val="100"/>
        <c:noMultiLvlLbl val="0"/>
      </c:catAx>
      <c:valAx>
        <c:axId val="149545344"/>
        <c:scaling>
          <c:orientation val="minMax"/>
        </c:scaling>
        <c:delete val="0"/>
        <c:axPos val="l"/>
        <c:title>
          <c:tx>
            <c:rich>
              <a:bodyPr rot="-5400000" vert="horz"/>
              <a:lstStyle/>
              <a:p>
                <a:pPr>
                  <a:defRPr sz="1400" b="1"/>
                </a:pPr>
                <a:r>
                  <a:rPr lang="es-ES" sz="1400" b="1" dirty="0" err="1" smtClean="0"/>
                  <a:t>Viability</a:t>
                </a:r>
                <a:r>
                  <a:rPr lang="es-ES" sz="1400" b="1" baseline="0" dirty="0" smtClean="0"/>
                  <a:t> </a:t>
                </a:r>
                <a:r>
                  <a:rPr lang="es-ES" sz="1400" b="1" baseline="0" dirty="0"/>
                  <a:t>(% del control)</a:t>
                </a:r>
                <a:endParaRPr lang="es-ES" sz="1400" b="1" dirty="0"/>
              </a:p>
            </c:rich>
          </c:tx>
          <c:layout>
            <c:manualLayout>
              <c:xMode val="edge"/>
              <c:yMode val="edge"/>
              <c:x val="5.1450835947003094E-2"/>
              <c:y val="0.25053917620264432"/>
            </c:manualLayout>
          </c:layout>
          <c:overlay val="0"/>
        </c:title>
        <c:numFmt formatCode="0" sourceLinked="0"/>
        <c:majorTickMark val="out"/>
        <c:minorTickMark val="none"/>
        <c:tickLblPos val="nextTo"/>
        <c:txPr>
          <a:bodyPr/>
          <a:lstStyle/>
          <a:p>
            <a:pPr>
              <a:defRPr sz="1200"/>
            </a:pPr>
            <a:endParaRPr lang="es-ES"/>
          </a:p>
        </c:txPr>
        <c:crossAx val="14953126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'GATED 1 (buena)'!$L$6</c:f>
              <c:strCache>
                <c:ptCount val="1"/>
                <c:pt idx="0">
                  <c:v>Sub-G1 </c:v>
                </c:pt>
              </c:strCache>
            </c:strRef>
          </c:tx>
          <c:spPr>
            <a:solidFill>
              <a:schemeClr val="tx1"/>
            </a:solidFill>
            <a:ln>
              <a:solidFill>
                <a:schemeClr val="tx1"/>
              </a:solidFill>
            </a:ln>
          </c:spPr>
          <c:invertIfNegative val="0"/>
          <c:errBars>
            <c:errBarType val="plus"/>
            <c:errValType val="cust"/>
            <c:noEndCap val="0"/>
            <c:plus>
              <c:numRef>
                <c:f>('GATED 1 (buena)'!$H$14;'GATED 1 (buena)'!$H$19;'GATED 1 (buena)'!$H$24;'GATED 1 (buena)'!$H$29;'GATED 1 (buena)'!$H$34;'GATED 1 (buena)'!$H$71;'GATED 1 (buena)'!$H$81;'GATED 1 (buena)'!$H$91)</c:f>
                <c:numCache>
                  <c:formatCode>General</c:formatCode>
                  <c:ptCount val="8"/>
                  <c:pt idx="0">
                    <c:v>1.2020815280171329</c:v>
                  </c:pt>
                  <c:pt idx="1">
                    <c:v>5.0000000000000024E-2</c:v>
                  </c:pt>
                  <c:pt idx="2">
                    <c:v>5.0000000000000024E-2</c:v>
                  </c:pt>
                  <c:pt idx="3">
                    <c:v>5.0000000000000024E-2</c:v>
                  </c:pt>
                  <c:pt idx="4">
                    <c:v>1.6263455967290581</c:v>
                  </c:pt>
                </c:numCache>
              </c:numRef>
            </c:plus>
            <c:spPr>
              <a:solidFill>
                <a:schemeClr val="tx1"/>
              </a:solidFill>
              <a:ln>
                <a:solidFill>
                  <a:schemeClr val="tx1"/>
                </a:solidFill>
              </a:ln>
            </c:spPr>
          </c:errBars>
          <c:cat>
            <c:strRef>
              <c:f>'GATED 1 (buena)'!$M$5:$V$5</c:f>
              <c:strCache>
                <c:ptCount val="7"/>
                <c:pt idx="0">
                  <c:v>Control</c:v>
                </c:pt>
                <c:pt idx="1">
                  <c:v>β-CX (3 µM)</c:v>
                </c:pt>
                <c:pt idx="2">
                  <c:v>β-sit (12 µM)</c:v>
                </c:pt>
                <c:pt idx="3">
                  <c:v>Camp (1 µM)</c:v>
                </c:pt>
                <c:pt idx="4">
                  <c:v>Stig (0.25 µM)</c:v>
                </c:pt>
                <c:pt idx="5">
                  <c:v>PS mix</c:v>
                </c:pt>
                <c:pt idx="6">
                  <c:v>β-CX + PS mix</c:v>
                </c:pt>
              </c:strCache>
            </c:strRef>
          </c:cat>
          <c:val>
            <c:numRef>
              <c:f>'GATED 1 (buena)'!$M$6:$S$6</c:f>
              <c:numCache>
                <c:formatCode>0.00</c:formatCode>
                <c:ptCount val="7"/>
                <c:pt idx="0">
                  <c:v>5.3</c:v>
                </c:pt>
                <c:pt idx="1">
                  <c:v>7.2</c:v>
                </c:pt>
                <c:pt idx="2">
                  <c:v>5.1499999999999995</c:v>
                </c:pt>
                <c:pt idx="3">
                  <c:v>10.200000000000001</c:v>
                </c:pt>
                <c:pt idx="4">
                  <c:v>12.4</c:v>
                </c:pt>
                <c:pt idx="5">
                  <c:v>13</c:v>
                </c:pt>
                <c:pt idx="6">
                  <c:v>10.25</c:v>
                </c:pt>
              </c:numCache>
            </c:numRef>
          </c:val>
        </c:ser>
        <c:ser>
          <c:idx val="1"/>
          <c:order val="1"/>
          <c:tx>
            <c:strRef>
              <c:f>'GATED 1 (buena)'!$L$7</c:f>
              <c:strCache>
                <c:ptCount val="1"/>
                <c:pt idx="0">
                  <c:v>G1</c:v>
                </c:pt>
              </c:strCache>
            </c:strRef>
          </c:tx>
          <c:spPr>
            <a:pattFill prst="ltDnDiag">
              <a:fgClr>
                <a:schemeClr val="tx1"/>
              </a:fgClr>
              <a:bgClr>
                <a:schemeClr val="bg1"/>
              </a:bgClr>
            </a:pattFill>
            <a:ln>
              <a:solidFill>
                <a:schemeClr val="tx1"/>
              </a:solidFill>
            </a:ln>
          </c:spPr>
          <c:invertIfNegative val="0"/>
          <c:errBars>
            <c:errBarType val="plus"/>
            <c:errValType val="cust"/>
            <c:noEndCap val="0"/>
            <c:plus>
              <c:numRef>
                <c:f>('GATED 1 (buena)'!$H$5;'GATED 1 (buena)'!$H$10;'GATED 1 (buena)'!$H$15;'GATED 1 (buena)'!$H$20;'GATED 1 (buena)'!$H$25;'GATED 1 (buena)'!$H$30;'GATED 1 (buena)'!$H$35;'GATED 1 (buena)'!$H$72;'GATED 1 (buena)'!$H$82;'GATED 1 (buena)'!$H$92)</c:f>
                <c:numCache>
                  <c:formatCode>General</c:formatCode>
                  <c:ptCount val="10"/>
                  <c:pt idx="0">
                    <c:v>5.0000000000000024E-2</c:v>
                  </c:pt>
                  <c:pt idx="1">
                    <c:v>4.030508652763328</c:v>
                  </c:pt>
                  <c:pt idx="2">
                    <c:v>0.28284271247461834</c:v>
                  </c:pt>
                  <c:pt idx="3">
                    <c:v>4.7376154339498724</c:v>
                  </c:pt>
                  <c:pt idx="4">
                    <c:v>1.8384776310850257</c:v>
                  </c:pt>
                  <c:pt idx="5">
                    <c:v>2.8991378028648458</c:v>
                  </c:pt>
                  <c:pt idx="6">
                    <c:v>2.6162950903902202</c:v>
                  </c:pt>
                </c:numCache>
              </c:numRef>
            </c:plus>
            <c:spPr>
              <a:pattFill prst="ltDnDiag">
                <a:fgClr>
                  <a:schemeClr val="tx1"/>
                </a:fgClr>
                <a:bgClr>
                  <a:schemeClr val="bg1"/>
                </a:bgClr>
              </a:pattFill>
              <a:ln>
                <a:solidFill>
                  <a:schemeClr val="tx1"/>
                </a:solidFill>
              </a:ln>
            </c:spPr>
          </c:errBars>
          <c:cat>
            <c:strRef>
              <c:f>'GATED 1 (buena)'!$M$5:$V$5</c:f>
              <c:strCache>
                <c:ptCount val="7"/>
                <c:pt idx="0">
                  <c:v>Control</c:v>
                </c:pt>
                <c:pt idx="1">
                  <c:v>β-CX (3 µM)</c:v>
                </c:pt>
                <c:pt idx="2">
                  <c:v>β-sit (12 µM)</c:v>
                </c:pt>
                <c:pt idx="3">
                  <c:v>Camp (1 µM)</c:v>
                </c:pt>
                <c:pt idx="4">
                  <c:v>Stig (0.25 µM)</c:v>
                </c:pt>
                <c:pt idx="5">
                  <c:v>PS mix</c:v>
                </c:pt>
                <c:pt idx="6">
                  <c:v>β-CX + PS mix</c:v>
                </c:pt>
              </c:strCache>
            </c:strRef>
          </c:cat>
          <c:val>
            <c:numRef>
              <c:f>'GATED 1 (buena)'!$M$7:$S$7</c:f>
              <c:numCache>
                <c:formatCode>0.00</c:formatCode>
                <c:ptCount val="7"/>
                <c:pt idx="0">
                  <c:v>60.9</c:v>
                </c:pt>
                <c:pt idx="1">
                  <c:v>61.65</c:v>
                </c:pt>
                <c:pt idx="2">
                  <c:v>58.3</c:v>
                </c:pt>
                <c:pt idx="3">
                  <c:v>61.75</c:v>
                </c:pt>
                <c:pt idx="4">
                  <c:v>58.2</c:v>
                </c:pt>
                <c:pt idx="5">
                  <c:v>57.05</c:v>
                </c:pt>
                <c:pt idx="6">
                  <c:v>58.449999999999996</c:v>
                </c:pt>
              </c:numCache>
            </c:numRef>
          </c:val>
        </c:ser>
        <c:ser>
          <c:idx val="2"/>
          <c:order val="2"/>
          <c:tx>
            <c:strRef>
              <c:f>'GATED 1 (buena)'!$L$8</c:f>
              <c:strCache>
                <c:ptCount val="1"/>
                <c:pt idx="0">
                  <c:v>S</c:v>
                </c:pt>
              </c:strCache>
            </c:strRef>
          </c:tx>
          <c:spPr>
            <a:pattFill prst="ltHorz">
              <a:fgClr>
                <a:schemeClr val="tx1"/>
              </a:fgClr>
              <a:bgClr>
                <a:schemeClr val="bg1"/>
              </a:bgClr>
            </a:pattFill>
            <a:ln>
              <a:solidFill>
                <a:schemeClr val="tx1"/>
              </a:solidFill>
            </a:ln>
          </c:spPr>
          <c:invertIfNegative val="0"/>
          <c:errBars>
            <c:errBarType val="plus"/>
            <c:errValType val="cust"/>
            <c:noEndCap val="0"/>
            <c:plus>
              <c:numRef>
                <c:f>('GATED 1 (buena)'!$H$6;'GATED 1 (buena)'!$H$11;'GATED 1 (buena)'!$H$16;'GATED 1 (buena)'!$H$21;'GATED 1 (buena)'!$H$26;'GATED 1 (buena)'!$H$31;'GATED 1 (buena)'!$H$36;'GATED 1 (buena)'!$H$73;'GATED 1 (buena)'!$H$83;'GATED 1 (buena)'!$H$93)</c:f>
                <c:numCache>
                  <c:formatCode>General</c:formatCode>
                  <c:ptCount val="10"/>
                  <c:pt idx="0">
                    <c:v>0.49497474683058307</c:v>
                  </c:pt>
                  <c:pt idx="1">
                    <c:v>0.98994949366116736</c:v>
                  </c:pt>
                  <c:pt idx="2">
                    <c:v>0.70710678118654757</c:v>
                  </c:pt>
                  <c:pt idx="3">
                    <c:v>0.35355339059327384</c:v>
                  </c:pt>
                  <c:pt idx="4">
                    <c:v>1.2727922061357848</c:v>
                  </c:pt>
                  <c:pt idx="5">
                    <c:v>1.3435028842544399</c:v>
                  </c:pt>
                  <c:pt idx="6">
                    <c:v>0.91923881554251263</c:v>
                  </c:pt>
                </c:numCache>
              </c:numRef>
            </c:plus>
            <c:spPr>
              <a:pattFill prst="ltHorz">
                <a:fgClr>
                  <a:schemeClr val="tx1"/>
                </a:fgClr>
                <a:bgClr>
                  <a:schemeClr val="bg1"/>
                </a:bgClr>
              </a:pattFill>
              <a:ln>
                <a:solidFill>
                  <a:schemeClr val="tx1"/>
                </a:solidFill>
              </a:ln>
            </c:spPr>
          </c:errBars>
          <c:cat>
            <c:strRef>
              <c:f>'GATED 1 (buena)'!$M$5:$V$5</c:f>
              <c:strCache>
                <c:ptCount val="7"/>
                <c:pt idx="0">
                  <c:v>Control</c:v>
                </c:pt>
                <c:pt idx="1">
                  <c:v>β-CX (3 µM)</c:v>
                </c:pt>
                <c:pt idx="2">
                  <c:v>β-sit (12 µM)</c:v>
                </c:pt>
                <c:pt idx="3">
                  <c:v>Camp (1 µM)</c:v>
                </c:pt>
                <c:pt idx="4">
                  <c:v>Stig (0.25 µM)</c:v>
                </c:pt>
                <c:pt idx="5">
                  <c:v>PS mix</c:v>
                </c:pt>
                <c:pt idx="6">
                  <c:v>β-CX + PS mix</c:v>
                </c:pt>
              </c:strCache>
            </c:strRef>
          </c:cat>
          <c:val>
            <c:numRef>
              <c:f>'GATED 1 (buena)'!$M$8:$S$8</c:f>
              <c:numCache>
                <c:formatCode>0.00</c:formatCode>
                <c:ptCount val="7"/>
                <c:pt idx="0">
                  <c:v>10.75</c:v>
                </c:pt>
                <c:pt idx="1">
                  <c:v>9.8000000000000007</c:v>
                </c:pt>
                <c:pt idx="2">
                  <c:v>9.7000000000000011</c:v>
                </c:pt>
                <c:pt idx="3">
                  <c:v>9.4500000000000028</c:v>
                </c:pt>
                <c:pt idx="4">
                  <c:v>9.2000000000000011</c:v>
                </c:pt>
                <c:pt idx="5">
                  <c:v>10.55</c:v>
                </c:pt>
                <c:pt idx="6">
                  <c:v>9.25</c:v>
                </c:pt>
              </c:numCache>
            </c:numRef>
          </c:val>
        </c:ser>
        <c:ser>
          <c:idx val="3"/>
          <c:order val="3"/>
          <c:tx>
            <c:strRef>
              <c:f>'GATED 1 (buena)'!$L$9</c:f>
              <c:strCache>
                <c:ptCount val="1"/>
                <c:pt idx="0">
                  <c:v>G2/M</c:v>
                </c:pt>
              </c:strCache>
            </c:strRef>
          </c:tx>
          <c:spPr>
            <a:pattFill prst="narVert">
              <a:fgClr>
                <a:schemeClr val="tx1"/>
              </a:fgClr>
              <a:bgClr>
                <a:schemeClr val="bg1"/>
              </a:bgClr>
            </a:pattFill>
            <a:ln>
              <a:solidFill>
                <a:schemeClr val="tx1"/>
              </a:solidFill>
            </a:ln>
          </c:spPr>
          <c:invertIfNegative val="0"/>
          <c:errBars>
            <c:errBarType val="plus"/>
            <c:errValType val="cust"/>
            <c:noEndCap val="0"/>
            <c:plus>
              <c:numRef>
                <c:f>('GATED 1 (buena)'!$H$7;'GATED 1 (buena)'!$H$12;'GATED 1 (buena)'!$H$17;'GATED 1 (buena)'!$H$22;'GATED 1 (buena)'!$H$27;'GATED 1 (buena)'!$H$32;'GATED 1 (buena)'!$H$37;'GATED 1 (buena)'!$H$74;'GATED 1 (buena)'!$H$84;'GATED 1 (buena)'!$H$94)</c:f>
                <c:numCache>
                  <c:formatCode>General</c:formatCode>
                  <c:ptCount val="10"/>
                  <c:pt idx="0">
                    <c:v>0.77781745930520363</c:v>
                  </c:pt>
                  <c:pt idx="1">
                    <c:v>1.3435028842544419</c:v>
                  </c:pt>
                  <c:pt idx="2">
                    <c:v>1.6263455967290601</c:v>
                  </c:pt>
                  <c:pt idx="3">
                    <c:v>7.0710678118653336E-2</c:v>
                  </c:pt>
                  <c:pt idx="4">
                    <c:v>1.4849242404917498</c:v>
                  </c:pt>
                  <c:pt idx="5">
                    <c:v>0.35355339059327384</c:v>
                  </c:pt>
                  <c:pt idx="6">
                    <c:v>1.9091883092036781</c:v>
                  </c:pt>
                </c:numCache>
              </c:numRef>
            </c:plus>
            <c:spPr>
              <a:pattFill prst="narVert">
                <a:fgClr>
                  <a:schemeClr val="tx1"/>
                </a:fgClr>
                <a:bgClr>
                  <a:schemeClr val="bg1"/>
                </a:bgClr>
              </a:pattFill>
              <a:ln>
                <a:solidFill>
                  <a:schemeClr val="tx1"/>
                </a:solidFill>
              </a:ln>
            </c:spPr>
          </c:errBars>
          <c:cat>
            <c:strRef>
              <c:f>'GATED 1 (buena)'!$M$5:$V$5</c:f>
              <c:strCache>
                <c:ptCount val="7"/>
                <c:pt idx="0">
                  <c:v>Control</c:v>
                </c:pt>
                <c:pt idx="1">
                  <c:v>β-CX (3 µM)</c:v>
                </c:pt>
                <c:pt idx="2">
                  <c:v>β-sit (12 µM)</c:v>
                </c:pt>
                <c:pt idx="3">
                  <c:v>Camp (1 µM)</c:v>
                </c:pt>
                <c:pt idx="4">
                  <c:v>Stig (0.25 µM)</c:v>
                </c:pt>
                <c:pt idx="5">
                  <c:v>PS mix</c:v>
                </c:pt>
                <c:pt idx="6">
                  <c:v>β-CX + PS mix</c:v>
                </c:pt>
              </c:strCache>
            </c:strRef>
          </c:cat>
          <c:val>
            <c:numRef>
              <c:f>'GATED 1 (buena)'!$M$9:$S$9</c:f>
              <c:numCache>
                <c:formatCode>0.00</c:formatCode>
                <c:ptCount val="7"/>
                <c:pt idx="0">
                  <c:v>23.05</c:v>
                </c:pt>
                <c:pt idx="1">
                  <c:v>25.85</c:v>
                </c:pt>
                <c:pt idx="2">
                  <c:v>26.85</c:v>
                </c:pt>
                <c:pt idx="3">
                  <c:v>22.150000000000016</c:v>
                </c:pt>
                <c:pt idx="4">
                  <c:v>23.45</c:v>
                </c:pt>
                <c:pt idx="5">
                  <c:v>22.650000000000016</c:v>
                </c:pt>
                <c:pt idx="6">
                  <c:v>22.05</c:v>
                </c:pt>
              </c:numCache>
            </c:numRef>
          </c:val>
        </c:ser>
        <c:dLbls>
          <c:showLegendKey val="0"/>
          <c:showVal val="0"/>
          <c:showCatName val="0"/>
          <c:showSerName val="0"/>
          <c:showPercent val="0"/>
          <c:showBubbleSize val="0"/>
        </c:dLbls>
        <c:gapWidth val="150"/>
        <c:axId val="186822016"/>
        <c:axId val="186844288"/>
      </c:barChart>
      <c:catAx>
        <c:axId val="186822016"/>
        <c:scaling>
          <c:orientation val="minMax"/>
        </c:scaling>
        <c:delete val="0"/>
        <c:axPos val="b"/>
        <c:numFmt formatCode="General" sourceLinked="1"/>
        <c:majorTickMark val="out"/>
        <c:minorTickMark val="none"/>
        <c:tickLblPos val="nextTo"/>
        <c:txPr>
          <a:bodyPr/>
          <a:lstStyle/>
          <a:p>
            <a:pPr>
              <a:defRPr sz="1050"/>
            </a:pPr>
            <a:endParaRPr lang="es-ES"/>
          </a:p>
        </c:txPr>
        <c:crossAx val="186844288"/>
        <c:crosses val="autoZero"/>
        <c:auto val="1"/>
        <c:lblAlgn val="ctr"/>
        <c:lblOffset val="100"/>
        <c:noMultiLvlLbl val="0"/>
      </c:catAx>
      <c:valAx>
        <c:axId val="186844288"/>
        <c:scaling>
          <c:orientation val="minMax"/>
        </c:scaling>
        <c:delete val="0"/>
        <c:axPos val="l"/>
        <c:title>
          <c:tx>
            <c:rich>
              <a:bodyPr rot="-5400000" vert="horz"/>
              <a:lstStyle/>
              <a:p>
                <a:pPr>
                  <a:defRPr sz="1050"/>
                </a:pPr>
                <a:r>
                  <a:rPr lang="es-ES" sz="1050" dirty="0" err="1" smtClean="0"/>
                  <a:t>Cell</a:t>
                </a:r>
                <a:r>
                  <a:rPr lang="es-ES" sz="1050" dirty="0" smtClean="0"/>
                  <a:t> </a:t>
                </a:r>
                <a:r>
                  <a:rPr lang="es-ES" sz="1050" dirty="0" err="1" smtClean="0"/>
                  <a:t>phase</a:t>
                </a:r>
                <a:r>
                  <a:rPr lang="es-ES" sz="1050" baseline="0" dirty="0" smtClean="0"/>
                  <a:t> </a:t>
                </a:r>
                <a:r>
                  <a:rPr lang="es-ES" sz="1050" baseline="0" dirty="0" err="1"/>
                  <a:t>distribution</a:t>
                </a:r>
                <a:r>
                  <a:rPr lang="es-ES" sz="1050" baseline="0" dirty="0"/>
                  <a:t> (%)</a:t>
                </a:r>
                <a:endParaRPr lang="es-ES" sz="1050" dirty="0"/>
              </a:p>
            </c:rich>
          </c:tx>
          <c:layout>
            <c:manualLayout>
              <c:xMode val="edge"/>
              <c:yMode val="edge"/>
              <c:x val="9.6246368105992238E-3"/>
              <c:y val="0.26695674475885683"/>
            </c:manualLayout>
          </c:layout>
          <c:overlay val="0"/>
        </c:title>
        <c:numFmt formatCode="0" sourceLinked="0"/>
        <c:majorTickMark val="out"/>
        <c:minorTickMark val="none"/>
        <c:tickLblPos val="nextTo"/>
        <c:crossAx val="18682201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964023321083"/>
          <c:y val="7.4548702245552628E-2"/>
          <c:w val="0.82184793477053275"/>
          <c:h val="0.77136381670494225"/>
        </c:manualLayout>
      </c:layout>
      <c:barChart>
        <c:barDir val="col"/>
        <c:grouping val="clustered"/>
        <c:varyColors val="0"/>
        <c:ser>
          <c:idx val="0"/>
          <c:order val="0"/>
          <c:spPr>
            <a:solidFill>
              <a:schemeClr val="tx1"/>
            </a:solidFill>
          </c:spPr>
          <c:invertIfNegative val="0"/>
          <c:errBars>
            <c:errBarType val="plus"/>
            <c:errValType val="cust"/>
            <c:noEndCap val="0"/>
            <c:plus>
              <c:numRef>
                <c:f>(Hoja1!$G$5;Hoja1!$G$7;Hoja1!$G$9;Hoja1!$G$11;Hoja1!$G$13;Hoja1!$G$15;Hoja1!$G$17)</c:f>
                <c:numCache>
                  <c:formatCode>General</c:formatCode>
                  <c:ptCount val="7"/>
                  <c:pt idx="0">
                    <c:v>4.2324244900742833</c:v>
                  </c:pt>
                  <c:pt idx="1">
                    <c:v>0.5</c:v>
                  </c:pt>
                  <c:pt idx="2">
                    <c:v>1.313511048643742</c:v>
                  </c:pt>
                  <c:pt idx="3">
                    <c:v>3.7945874738596879</c:v>
                  </c:pt>
                  <c:pt idx="4">
                    <c:v>9.4864686846492514</c:v>
                  </c:pt>
                  <c:pt idx="5">
                    <c:v>5.9837725549325924</c:v>
                  </c:pt>
                  <c:pt idx="6">
                    <c:v>8.7567403242916058</c:v>
                  </c:pt>
                </c:numCache>
              </c:numRef>
            </c:plus>
            <c:minus>
              <c:numLit>
                <c:formatCode>General</c:formatCode>
                <c:ptCount val="1"/>
                <c:pt idx="0">
                  <c:v>1</c:v>
                </c:pt>
              </c:numLit>
            </c:minus>
          </c:errBars>
          <c:cat>
            <c:strRef>
              <c:f>(Hoja1!$B$5;Hoja1!$B$7;Hoja1!$B$9;Hoja1!$B$11;Hoja1!$B$13;Hoja1!$B$15;Hoja1!$B$17)</c:f>
              <c:strCache>
                <c:ptCount val="7"/>
                <c:pt idx="0">
                  <c:v>Control</c:v>
                </c:pt>
                <c:pt idx="1">
                  <c:v>β-Cx (3 µM)</c:v>
                </c:pt>
                <c:pt idx="2">
                  <c:v>β-sit (12 µM)</c:v>
                </c:pt>
                <c:pt idx="3">
                  <c:v>Camp (1 µM)</c:v>
                </c:pt>
                <c:pt idx="4">
                  <c:v>Stig (0.25 µM)</c:v>
                </c:pt>
                <c:pt idx="5">
                  <c:v>PS mix</c:v>
                </c:pt>
                <c:pt idx="6">
                  <c:v>β-Cx + PS mix</c:v>
                </c:pt>
              </c:strCache>
            </c:strRef>
          </c:cat>
          <c:val>
            <c:numRef>
              <c:f>(Hoja1!$F$5;Hoja1!$F$7;Hoja1!$F$9;Hoja1!$F$11;Hoja1!$F$13;Hoja1!$F$15;Hoja1!$F$17)</c:f>
              <c:numCache>
                <c:formatCode>0.00</c:formatCode>
                <c:ptCount val="7"/>
                <c:pt idx="0">
                  <c:v>100</c:v>
                </c:pt>
                <c:pt idx="1">
                  <c:v>65.841073271413833</c:v>
                </c:pt>
                <c:pt idx="2">
                  <c:v>91.74406604747162</c:v>
                </c:pt>
                <c:pt idx="3">
                  <c:v>68.937048503611948</c:v>
                </c:pt>
                <c:pt idx="4">
                  <c:v>68.214654282765835</c:v>
                </c:pt>
                <c:pt idx="5">
                  <c:v>69.865841073271326</c:v>
                </c:pt>
                <c:pt idx="6">
                  <c:v>63.777089783281724</c:v>
                </c:pt>
              </c:numCache>
            </c:numRef>
          </c:val>
        </c:ser>
        <c:dLbls>
          <c:showLegendKey val="0"/>
          <c:showVal val="0"/>
          <c:showCatName val="0"/>
          <c:showSerName val="0"/>
          <c:showPercent val="0"/>
          <c:showBubbleSize val="0"/>
        </c:dLbls>
        <c:gapWidth val="150"/>
        <c:axId val="186535936"/>
        <c:axId val="186537472"/>
      </c:barChart>
      <c:catAx>
        <c:axId val="186535936"/>
        <c:scaling>
          <c:orientation val="minMax"/>
        </c:scaling>
        <c:delete val="0"/>
        <c:axPos val="b"/>
        <c:majorTickMark val="out"/>
        <c:minorTickMark val="none"/>
        <c:tickLblPos val="nextTo"/>
        <c:crossAx val="186537472"/>
        <c:crosses val="autoZero"/>
        <c:auto val="1"/>
        <c:lblAlgn val="ctr"/>
        <c:lblOffset val="100"/>
        <c:noMultiLvlLbl val="0"/>
      </c:catAx>
      <c:valAx>
        <c:axId val="186537472"/>
        <c:scaling>
          <c:orientation val="minMax"/>
        </c:scaling>
        <c:delete val="0"/>
        <c:axPos val="l"/>
        <c:title>
          <c:tx>
            <c:rich>
              <a:bodyPr rot="-5400000" vert="horz"/>
              <a:lstStyle/>
              <a:p>
                <a:pPr>
                  <a:defRPr/>
                </a:pPr>
                <a:r>
                  <a:rPr lang="en-US" dirty="0" smtClean="0"/>
                  <a:t>Mitochondrial </a:t>
                </a:r>
                <a:r>
                  <a:rPr lang="en-US" dirty="0"/>
                  <a:t>membrane potential (% of control)</a:t>
                </a:r>
              </a:p>
            </c:rich>
          </c:tx>
          <c:layout>
            <c:manualLayout>
              <c:xMode val="edge"/>
              <c:yMode val="edge"/>
              <c:x val="5.7988122092714353E-2"/>
              <c:y val="0.12600739362451038"/>
            </c:manualLayout>
          </c:layout>
          <c:overlay val="0"/>
        </c:title>
        <c:numFmt formatCode="0" sourceLinked="0"/>
        <c:majorTickMark val="out"/>
        <c:minorTickMark val="none"/>
        <c:tickLblPos val="nextTo"/>
        <c:crossAx val="186535936"/>
        <c:crosses val="autoZero"/>
        <c:crossBetween val="between"/>
      </c:valAx>
    </c:plotArea>
    <c:plotVisOnly val="1"/>
    <c:dispBlanksAs val="gap"/>
    <c:showDLblsOverMax val="0"/>
  </c:chart>
  <c:txPr>
    <a:bodyPr/>
    <a:lstStyle/>
    <a:p>
      <a:pPr>
        <a:defRPr sz="12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57100090249873"/>
          <c:y val="0.10203345015673616"/>
          <c:w val="0.6065234204426635"/>
          <c:h val="0.52046819375213516"/>
        </c:manualLayout>
      </c:layout>
      <c:barChart>
        <c:barDir val="col"/>
        <c:grouping val="clustered"/>
        <c:varyColors val="0"/>
        <c:ser>
          <c:idx val="0"/>
          <c:order val="0"/>
          <c:spPr>
            <a:solidFill>
              <a:schemeClr val="tx1"/>
            </a:solidFill>
            <a:ln>
              <a:solidFill>
                <a:sysClr val="windowText" lastClr="000000"/>
              </a:solidFill>
            </a:ln>
          </c:spPr>
          <c:invertIfNegative val="0"/>
          <c:errBars>
            <c:errBarType val="both"/>
            <c:errValType val="percentage"/>
            <c:noEndCap val="0"/>
            <c:val val="5"/>
          </c:errBars>
          <c:cat>
            <c:strRef>
              <c:f>Foglio1!$A$1:$A$7</c:f>
              <c:strCache>
                <c:ptCount val="7"/>
                <c:pt idx="0">
                  <c:v>control</c:v>
                </c:pt>
                <c:pt idx="1">
                  <c:v>b-Cx</c:v>
                </c:pt>
                <c:pt idx="2">
                  <c:v>b-sit</c:v>
                </c:pt>
                <c:pt idx="3">
                  <c:v>Camp</c:v>
                </c:pt>
                <c:pt idx="4">
                  <c:v>Stig</c:v>
                </c:pt>
                <c:pt idx="5">
                  <c:v>PS mix</c:v>
                </c:pt>
                <c:pt idx="6">
                  <c:v>b-Cx+PS mix</c:v>
                </c:pt>
              </c:strCache>
            </c:strRef>
          </c:cat>
          <c:val>
            <c:numRef>
              <c:f>Foglio1!$B$1:$B$7</c:f>
              <c:numCache>
                <c:formatCode>General</c:formatCode>
                <c:ptCount val="7"/>
                <c:pt idx="0">
                  <c:v>1.47</c:v>
                </c:pt>
                <c:pt idx="1">
                  <c:v>1.1499999999999984</c:v>
                </c:pt>
                <c:pt idx="2">
                  <c:v>0.71000000000000063</c:v>
                </c:pt>
                <c:pt idx="3">
                  <c:v>0.88000000000000023</c:v>
                </c:pt>
                <c:pt idx="4">
                  <c:v>0.88000000000000023</c:v>
                </c:pt>
                <c:pt idx="5">
                  <c:v>0.88000000000000023</c:v>
                </c:pt>
                <c:pt idx="6">
                  <c:v>1.0900000000000001</c:v>
                </c:pt>
              </c:numCache>
            </c:numRef>
          </c:val>
        </c:ser>
        <c:dLbls>
          <c:showLegendKey val="0"/>
          <c:showVal val="0"/>
          <c:showCatName val="0"/>
          <c:showSerName val="0"/>
          <c:showPercent val="0"/>
          <c:showBubbleSize val="0"/>
        </c:dLbls>
        <c:gapWidth val="100"/>
        <c:axId val="186645504"/>
        <c:axId val="186651392"/>
      </c:barChart>
      <c:catAx>
        <c:axId val="186645504"/>
        <c:scaling>
          <c:orientation val="minMax"/>
        </c:scaling>
        <c:delete val="0"/>
        <c:axPos val="b"/>
        <c:majorTickMark val="none"/>
        <c:minorTickMark val="none"/>
        <c:tickLblPos val="nextTo"/>
        <c:txPr>
          <a:bodyPr/>
          <a:lstStyle/>
          <a:p>
            <a:pPr>
              <a:defRPr>
                <a:latin typeface="Times New Roman" pitchFamily="18" charset="0"/>
                <a:cs typeface="Times New Roman" pitchFamily="18" charset="0"/>
              </a:defRPr>
            </a:pPr>
            <a:endParaRPr lang="es-ES"/>
          </a:p>
        </c:txPr>
        <c:crossAx val="186651392"/>
        <c:crosses val="autoZero"/>
        <c:auto val="1"/>
        <c:lblAlgn val="ctr"/>
        <c:lblOffset val="100"/>
        <c:noMultiLvlLbl val="0"/>
      </c:catAx>
      <c:valAx>
        <c:axId val="186651392"/>
        <c:scaling>
          <c:orientation val="minMax"/>
        </c:scaling>
        <c:delete val="0"/>
        <c:axPos val="l"/>
        <c:title>
          <c:tx>
            <c:rich>
              <a:bodyPr rot="-5400000" vert="horz"/>
              <a:lstStyle/>
              <a:p>
                <a:pPr>
                  <a:defRPr/>
                </a:pPr>
                <a:r>
                  <a:rPr lang="it-IT" sz="900" b="0">
                    <a:latin typeface="Times New Roman" pitchFamily="18" charset="0"/>
                    <a:cs typeface="Times New Roman" pitchFamily="18" charset="0"/>
                  </a:rPr>
                  <a:t>PARP</a:t>
                </a:r>
                <a:r>
                  <a:rPr lang="it-IT" sz="900" b="0" baseline="0">
                    <a:latin typeface="Times New Roman" pitchFamily="18" charset="0"/>
                    <a:cs typeface="Times New Roman" pitchFamily="18" charset="0"/>
                  </a:rPr>
                  <a:t> 116:actin ratio</a:t>
                </a:r>
              </a:p>
              <a:p>
                <a:pPr>
                  <a:defRPr/>
                </a:pPr>
                <a:r>
                  <a:rPr lang="it-IT" sz="900" b="0" baseline="0">
                    <a:latin typeface="Times New Roman" pitchFamily="18" charset="0"/>
                    <a:cs typeface="Times New Roman" pitchFamily="18" charset="0"/>
                  </a:rPr>
                  <a:t>(arbitrary units)</a:t>
                </a:r>
                <a:endParaRPr lang="it-IT" sz="900" b="0">
                  <a:latin typeface="Times New Roman" pitchFamily="18" charset="0"/>
                  <a:cs typeface="Times New Roman" pitchFamily="18" charset="0"/>
                </a:endParaRPr>
              </a:p>
            </c:rich>
          </c:tx>
          <c:overlay val="0"/>
        </c:title>
        <c:numFmt formatCode="General" sourceLinked="1"/>
        <c:majorTickMark val="out"/>
        <c:minorTickMark val="none"/>
        <c:tickLblPos val="nextTo"/>
        <c:crossAx val="186645504"/>
        <c:crosses val="autoZero"/>
        <c:crossBetween val="between"/>
        <c:majorUnit val="0.70000000000000062"/>
      </c:valAx>
      <c:spPr>
        <a:noFill/>
        <a:ln>
          <a:no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0264584451291"/>
          <c:y val="4.8140998546230773E-2"/>
          <c:w val="0.86279865225470054"/>
          <c:h val="0.84323396398284922"/>
        </c:manualLayout>
      </c:layout>
      <c:barChart>
        <c:barDir val="col"/>
        <c:grouping val="clustered"/>
        <c:varyColors val="0"/>
        <c:ser>
          <c:idx val="0"/>
          <c:order val="0"/>
          <c:spPr>
            <a:solidFill>
              <a:schemeClr val="tx1"/>
            </a:solidFill>
          </c:spPr>
          <c:invertIfNegative val="0"/>
          <c:errBars>
            <c:errBarType val="plus"/>
            <c:errValType val="cust"/>
            <c:noEndCap val="0"/>
            <c:plus>
              <c:numRef>
                <c:f>Hoja1!$D$29:$D$35</c:f>
                <c:numCache>
                  <c:formatCode>General</c:formatCode>
                  <c:ptCount val="7"/>
                  <c:pt idx="0">
                    <c:v>10.204970967949576</c:v>
                  </c:pt>
                  <c:pt idx="1">
                    <c:v>2.5331433160103449</c:v>
                  </c:pt>
                  <c:pt idx="2">
                    <c:v>6.7186065267797765</c:v>
                  </c:pt>
                  <c:pt idx="3">
                    <c:v>0.5223796940678116</c:v>
                  </c:pt>
                  <c:pt idx="4">
                    <c:v>3.4725931549983979</c:v>
                  </c:pt>
                  <c:pt idx="5">
                    <c:v>1.1490197939333291</c:v>
                  </c:pt>
                  <c:pt idx="6">
                    <c:v>5.1705890726998085</c:v>
                  </c:pt>
                </c:numCache>
              </c:numRef>
            </c:plus>
            <c:minus>
              <c:numLit>
                <c:formatCode>General</c:formatCode>
                <c:ptCount val="1"/>
                <c:pt idx="0">
                  <c:v>1</c:v>
                </c:pt>
              </c:numLit>
            </c:minus>
          </c:errBars>
          <c:cat>
            <c:strRef>
              <c:f>Hoja1!$B$29:$B$35</c:f>
              <c:strCache>
                <c:ptCount val="7"/>
                <c:pt idx="0">
                  <c:v>Control</c:v>
                </c:pt>
                <c:pt idx="1">
                  <c:v>β-CX (3 µM)</c:v>
                </c:pt>
                <c:pt idx="2">
                  <c:v>β-Sit (12 µM)</c:v>
                </c:pt>
                <c:pt idx="3">
                  <c:v>Camp (1 µM)</c:v>
                </c:pt>
                <c:pt idx="4">
                  <c:v>Stig (0.25 µM)</c:v>
                </c:pt>
                <c:pt idx="5">
                  <c:v>PS mix</c:v>
                </c:pt>
                <c:pt idx="6">
                  <c:v>β-CX + PS mix</c:v>
                </c:pt>
              </c:strCache>
            </c:strRef>
          </c:cat>
          <c:val>
            <c:numRef>
              <c:f>Hoja1!$C$29:$C$35</c:f>
              <c:numCache>
                <c:formatCode>0.00</c:formatCode>
                <c:ptCount val="7"/>
                <c:pt idx="0">
                  <c:v>100</c:v>
                </c:pt>
                <c:pt idx="1">
                  <c:v>127.5241297211273</c:v>
                </c:pt>
                <c:pt idx="2">
                  <c:v>136.11995230449998</c:v>
                </c:pt>
                <c:pt idx="3">
                  <c:v>117.47833516416441</c:v>
                </c:pt>
                <c:pt idx="4">
                  <c:v>139.34929404542663</c:v>
                </c:pt>
                <c:pt idx="5">
                  <c:v>163.30841728956781</c:v>
                </c:pt>
                <c:pt idx="6">
                  <c:v>149.09002274943123</c:v>
                </c:pt>
              </c:numCache>
            </c:numRef>
          </c:val>
        </c:ser>
        <c:dLbls>
          <c:showLegendKey val="0"/>
          <c:showVal val="0"/>
          <c:showCatName val="0"/>
          <c:showSerName val="0"/>
          <c:showPercent val="0"/>
          <c:showBubbleSize val="0"/>
        </c:dLbls>
        <c:gapWidth val="150"/>
        <c:axId val="204615040"/>
        <c:axId val="204633216"/>
      </c:barChart>
      <c:catAx>
        <c:axId val="204615040"/>
        <c:scaling>
          <c:orientation val="minMax"/>
        </c:scaling>
        <c:delete val="0"/>
        <c:axPos val="b"/>
        <c:majorTickMark val="out"/>
        <c:minorTickMark val="none"/>
        <c:tickLblPos val="nextTo"/>
        <c:txPr>
          <a:bodyPr/>
          <a:lstStyle/>
          <a:p>
            <a:pPr>
              <a:defRPr sz="1200"/>
            </a:pPr>
            <a:endParaRPr lang="es-ES"/>
          </a:p>
        </c:txPr>
        <c:crossAx val="204633216"/>
        <c:crosses val="autoZero"/>
        <c:auto val="1"/>
        <c:lblAlgn val="ctr"/>
        <c:lblOffset val="100"/>
        <c:noMultiLvlLbl val="0"/>
      </c:catAx>
      <c:valAx>
        <c:axId val="204633216"/>
        <c:scaling>
          <c:orientation val="minMax"/>
        </c:scaling>
        <c:delete val="0"/>
        <c:axPos val="l"/>
        <c:title>
          <c:tx>
            <c:rich>
              <a:bodyPr rot="-5400000" vert="horz"/>
              <a:lstStyle/>
              <a:p>
                <a:pPr>
                  <a:defRPr sz="1200"/>
                </a:pPr>
                <a:r>
                  <a:rPr lang="es-ES" sz="1200"/>
                  <a:t>Total</a:t>
                </a:r>
                <a:r>
                  <a:rPr lang="es-ES" sz="1200" baseline="0"/>
                  <a:t> thiols (% of control)</a:t>
                </a:r>
                <a:endParaRPr lang="es-ES" sz="1200"/>
              </a:p>
            </c:rich>
          </c:tx>
          <c:layout>
            <c:manualLayout>
              <c:xMode val="edge"/>
              <c:yMode val="edge"/>
              <c:x val="2.5581709244781765E-2"/>
              <c:y val="0.2255151474397582"/>
            </c:manualLayout>
          </c:layout>
          <c:overlay val="0"/>
        </c:title>
        <c:numFmt formatCode="0" sourceLinked="0"/>
        <c:majorTickMark val="out"/>
        <c:minorTickMark val="none"/>
        <c:tickLblPos val="nextTo"/>
        <c:txPr>
          <a:bodyPr/>
          <a:lstStyle/>
          <a:p>
            <a:pPr>
              <a:defRPr sz="1200"/>
            </a:pPr>
            <a:endParaRPr lang="es-ES"/>
          </a:p>
        </c:txPr>
        <c:crossAx val="2046150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3223801091914"/>
          <c:y val="6.1735985563893571E-2"/>
          <c:w val="0.8765089277199285"/>
          <c:h val="0.87131943252096589"/>
        </c:manualLayout>
      </c:layout>
      <c:barChart>
        <c:barDir val="col"/>
        <c:grouping val="clustered"/>
        <c:varyColors val="0"/>
        <c:ser>
          <c:idx val="0"/>
          <c:order val="0"/>
          <c:spPr>
            <a:solidFill>
              <a:schemeClr val="tx1"/>
            </a:solidFill>
          </c:spPr>
          <c:invertIfNegative val="0"/>
          <c:errBars>
            <c:errBarType val="plus"/>
            <c:errValType val="cust"/>
            <c:noEndCap val="0"/>
            <c:plus>
              <c:numRef>
                <c:f>('Resultados buenos'!$D$4,'Resultados buenos'!$D$6,'Resultados buenos'!$D$8,'Resultados buenos'!$D$10,'Resultados buenos'!$D$12,'Resultados buenos'!$D$14,'Resultados buenos'!$D$16)</c:f>
                <c:numCache>
                  <c:formatCode>General</c:formatCode>
                  <c:ptCount val="7"/>
                  <c:pt idx="0">
                    <c:v>0.14142135623730909</c:v>
                  </c:pt>
                  <c:pt idx="1">
                    <c:v>0.21213203435596359</c:v>
                  </c:pt>
                  <c:pt idx="2">
                    <c:v>1.4849242404917489</c:v>
                  </c:pt>
                  <c:pt idx="3">
                    <c:v>0.21213203435596359</c:v>
                  </c:pt>
                  <c:pt idx="4">
                    <c:v>1.5556349186104048</c:v>
                  </c:pt>
                  <c:pt idx="5">
                    <c:v>0.14142135623730909</c:v>
                  </c:pt>
                  <c:pt idx="6">
                    <c:v>1.6970562748477149</c:v>
                  </c:pt>
                </c:numCache>
              </c:numRef>
            </c:plus>
            <c:minus>
              <c:numLit>
                <c:formatCode>General</c:formatCode>
                <c:ptCount val="1"/>
                <c:pt idx="0">
                  <c:v>1</c:v>
                </c:pt>
              </c:numLit>
            </c:minus>
          </c:errBars>
          <c:cat>
            <c:strRef>
              <c:f>('Resultados buenos'!$A$4,'Resultados buenos'!$A$6,'Resultados buenos'!$A$8,'Resultados buenos'!$A$10,'Resultados buenos'!$A$12,'Resultados buenos'!$A$14,'Resultados buenos'!$A$16)</c:f>
              <c:strCache>
                <c:ptCount val="7"/>
                <c:pt idx="0">
                  <c:v>Control</c:v>
                </c:pt>
                <c:pt idx="1">
                  <c:v>β-CX (3 µM)</c:v>
                </c:pt>
                <c:pt idx="2">
                  <c:v>β-sit (12 µM)</c:v>
                </c:pt>
                <c:pt idx="3">
                  <c:v>Camp (1 µM)</c:v>
                </c:pt>
                <c:pt idx="4">
                  <c:v>Stig (0.25 µM)</c:v>
                </c:pt>
                <c:pt idx="5">
                  <c:v>PS mix</c:v>
                </c:pt>
                <c:pt idx="6">
                  <c:v>β-CX + PS mix</c:v>
                </c:pt>
              </c:strCache>
            </c:strRef>
          </c:cat>
          <c:val>
            <c:numRef>
              <c:f>('Resultados buenos'!$C$4,'Resultados buenos'!$C$6,'Resultados buenos'!$C$8,'Resultados buenos'!$C$10,'Resultados buenos'!$C$12,'Resultados buenos'!$C$14,'Resultados buenos'!$C$16)</c:f>
              <c:numCache>
                <c:formatCode>General</c:formatCode>
                <c:ptCount val="7"/>
                <c:pt idx="0">
                  <c:v>8.9</c:v>
                </c:pt>
                <c:pt idx="1">
                  <c:v>11.950000000000005</c:v>
                </c:pt>
                <c:pt idx="2">
                  <c:v>13.350000000000007</c:v>
                </c:pt>
                <c:pt idx="3">
                  <c:v>11.05</c:v>
                </c:pt>
                <c:pt idx="4">
                  <c:v>14.2</c:v>
                </c:pt>
                <c:pt idx="5">
                  <c:v>28.799999999999986</c:v>
                </c:pt>
                <c:pt idx="6">
                  <c:v>16.3</c:v>
                </c:pt>
              </c:numCache>
            </c:numRef>
          </c:val>
        </c:ser>
        <c:dLbls>
          <c:showLegendKey val="0"/>
          <c:showVal val="0"/>
          <c:showCatName val="0"/>
          <c:showSerName val="0"/>
          <c:showPercent val="0"/>
          <c:showBubbleSize val="0"/>
        </c:dLbls>
        <c:gapWidth val="150"/>
        <c:axId val="163193216"/>
        <c:axId val="164685696"/>
      </c:barChart>
      <c:catAx>
        <c:axId val="163193216"/>
        <c:scaling>
          <c:orientation val="minMax"/>
        </c:scaling>
        <c:delete val="0"/>
        <c:axPos val="b"/>
        <c:majorTickMark val="out"/>
        <c:minorTickMark val="none"/>
        <c:tickLblPos val="nextTo"/>
        <c:txPr>
          <a:bodyPr/>
          <a:lstStyle/>
          <a:p>
            <a:pPr>
              <a:defRPr sz="1200"/>
            </a:pPr>
            <a:endParaRPr lang="es-ES"/>
          </a:p>
        </c:txPr>
        <c:crossAx val="164685696"/>
        <c:crosses val="autoZero"/>
        <c:auto val="1"/>
        <c:lblAlgn val="ctr"/>
        <c:lblOffset val="100"/>
        <c:noMultiLvlLbl val="0"/>
      </c:catAx>
      <c:valAx>
        <c:axId val="164685696"/>
        <c:scaling>
          <c:orientation val="minMax"/>
        </c:scaling>
        <c:delete val="0"/>
        <c:axPos val="l"/>
        <c:title>
          <c:tx>
            <c:rich>
              <a:bodyPr rot="-5400000" vert="horz"/>
              <a:lstStyle/>
              <a:p>
                <a:pPr>
                  <a:defRPr sz="1400"/>
                </a:pPr>
                <a:r>
                  <a:rPr lang="es-ES" sz="1400"/>
                  <a:t>% intracellular calcium</a:t>
                </a:r>
              </a:p>
            </c:rich>
          </c:tx>
          <c:layout>
            <c:manualLayout>
              <c:xMode val="edge"/>
              <c:yMode val="edge"/>
              <c:x val="2.0325912656705809E-2"/>
              <c:y val="0.33038795352704953"/>
            </c:manualLayout>
          </c:layout>
          <c:overlay val="0"/>
        </c:title>
        <c:numFmt formatCode="General" sourceLinked="1"/>
        <c:majorTickMark val="out"/>
        <c:minorTickMark val="none"/>
        <c:tickLblPos val="nextTo"/>
        <c:txPr>
          <a:bodyPr/>
          <a:lstStyle/>
          <a:p>
            <a:pPr>
              <a:defRPr sz="1200"/>
            </a:pPr>
            <a:endParaRPr lang="es-ES"/>
          </a:p>
        </c:txPr>
        <c:crossAx val="163193216"/>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24619025732471281"/>
          <c:y val="0.13154515484581691"/>
          <c:w val="0.55849287992537144"/>
          <c:h val="0.7586626843272104"/>
        </c:manualLayout>
      </c:layout>
      <c:barChart>
        <c:barDir val="col"/>
        <c:grouping val="clustered"/>
        <c:varyColors val="0"/>
        <c:ser>
          <c:idx val="0"/>
          <c:order val="0"/>
          <c:tx>
            <c:v>Series1</c:v>
          </c:tx>
          <c:spPr>
            <a:solidFill>
              <a:srgbClr val="000000"/>
            </a:solidFill>
            <a:ln w="9528">
              <a:solidFill>
                <a:srgbClr val="000000"/>
              </a:solidFill>
              <a:prstDash val="solid"/>
              <a:round/>
            </a:ln>
          </c:spPr>
          <c:invertIfNegative val="0"/>
          <c:errBars>
            <c:errBarType val="both"/>
            <c:errValType val="percentage"/>
            <c:noEndCap val="0"/>
            <c:val val="5"/>
            <c:spPr>
              <a:solidFill>
                <a:srgbClr val="000000"/>
              </a:solidFill>
              <a:ln w="9528">
                <a:solidFill>
                  <a:srgbClr val="000000"/>
                </a:solidFill>
                <a:prstDash val="solid"/>
                <a:round/>
              </a:ln>
            </c:spPr>
          </c:errBars>
          <c:cat>
            <c:strLit>
              <c:ptCount val="7"/>
              <c:pt idx="0">
                <c:v>control</c:v>
              </c:pt>
              <c:pt idx="1">
                <c:v>b-Cx</c:v>
              </c:pt>
              <c:pt idx="2">
                <c:v>b-sit</c:v>
              </c:pt>
              <c:pt idx="3">
                <c:v>Camp</c:v>
              </c:pt>
              <c:pt idx="4">
                <c:v>Stig</c:v>
              </c:pt>
              <c:pt idx="5">
                <c:v>PS mix</c:v>
              </c:pt>
              <c:pt idx="6">
                <c:v>b-Cx+PS mix</c:v>
              </c:pt>
            </c:strLit>
          </c:cat>
          <c:val>
            <c:numLit>
              <c:formatCode>General</c:formatCode>
              <c:ptCount val="7"/>
              <c:pt idx="0">
                <c:v>1.91</c:v>
              </c:pt>
              <c:pt idx="1">
                <c:v>0.79</c:v>
              </c:pt>
              <c:pt idx="2">
                <c:v>0.65000000000000124</c:v>
              </c:pt>
              <c:pt idx="3">
                <c:v>0.68000000000000083</c:v>
              </c:pt>
              <c:pt idx="4">
                <c:v>1.08</c:v>
              </c:pt>
              <c:pt idx="5">
                <c:v>0.72000000000000064</c:v>
              </c:pt>
              <c:pt idx="6">
                <c:v>1.08</c:v>
              </c:pt>
            </c:numLit>
          </c:val>
        </c:ser>
        <c:dLbls>
          <c:showLegendKey val="0"/>
          <c:showVal val="0"/>
          <c:showCatName val="0"/>
          <c:showSerName val="0"/>
          <c:showPercent val="0"/>
          <c:showBubbleSize val="0"/>
        </c:dLbls>
        <c:gapWidth val="100"/>
        <c:axId val="164883072"/>
        <c:axId val="164881152"/>
      </c:barChart>
      <c:valAx>
        <c:axId val="164881152"/>
        <c:scaling>
          <c:orientation val="minMax"/>
          <c:max val="2.2000000000000002"/>
        </c:scaling>
        <c:delete val="0"/>
        <c:axPos val="l"/>
        <c:title>
          <c:tx>
            <c:rich>
              <a:bodyPr lIns="0" tIns="0" rIns="0" bIns="0"/>
              <a:lstStyle/>
              <a:p>
                <a:pPr marL="0" marR="0" indent="0" algn="ctr" defTabSz="914400" fontAlgn="auto" hangingPunct="1">
                  <a:lnSpc>
                    <a:spcPct val="100000"/>
                  </a:lnSpc>
                  <a:spcBef>
                    <a:spcPts val="0"/>
                  </a:spcBef>
                  <a:spcAft>
                    <a:spcPts val="0"/>
                  </a:spcAft>
                  <a:tabLst/>
                  <a:defRPr lang="es-ES" sz="1000" b="1" i="0" u="none" strike="noStrike" kern="1200" baseline="0">
                    <a:solidFill>
                      <a:srgbClr val="000000"/>
                    </a:solidFill>
                    <a:latin typeface="Calibri"/>
                    <a:ea typeface=""/>
                    <a:cs typeface=""/>
                  </a:defRPr>
                </a:pPr>
                <a:r>
                  <a:rPr lang="es-ES" sz="1000" b="1" i="0" u="none" strike="noStrike" kern="1200" cap="none" spc="0" baseline="0">
                    <a:solidFill>
                      <a:srgbClr val="000000"/>
                    </a:solidFill>
                    <a:uFillTx/>
                    <a:latin typeface="Calibri"/>
                    <a:ea typeface=""/>
                    <a:cs typeface=""/>
                  </a:rPr>
                  <a:t>BAD-P ser136:actin</a:t>
                </a:r>
                <a:br>
                  <a:rPr lang="es-ES" sz="1000" b="1" i="0" u="none" strike="noStrike" kern="1200" cap="none" spc="0" baseline="0">
                    <a:solidFill>
                      <a:srgbClr val="000000"/>
                    </a:solidFill>
                    <a:uFillTx/>
                    <a:latin typeface="Calibri"/>
                    <a:ea typeface=""/>
                    <a:cs typeface=""/>
                  </a:rPr>
                </a:br>
                <a:r>
                  <a:rPr lang="es-ES" sz="1000" b="1" i="0" u="none" strike="noStrike" kern="1200" cap="none" spc="0" baseline="0">
                    <a:solidFill>
                      <a:srgbClr val="000000"/>
                    </a:solidFill>
                    <a:uFillTx/>
                    <a:latin typeface="Calibri"/>
                    <a:ea typeface=""/>
                    <a:cs typeface=""/>
                  </a:rPr>
                  <a:t>(arbitrary units)</a:t>
                </a:r>
              </a:p>
            </c:rich>
          </c:tx>
          <c:layout/>
          <c:overlay val="0"/>
          <c:spPr>
            <a:noFill/>
            <a:ln>
              <a:noFill/>
            </a:ln>
          </c:spPr>
        </c:title>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s-ES" sz="1000" b="0" i="0" u="none" strike="noStrike" kern="1200" baseline="0">
                <a:solidFill>
                  <a:srgbClr val="000000"/>
                </a:solidFill>
                <a:latin typeface="Calibri"/>
                <a:ea typeface=""/>
                <a:cs typeface=""/>
              </a:defRPr>
            </a:pPr>
            <a:endParaRPr lang="es-ES"/>
          </a:p>
        </c:txPr>
        <c:crossAx val="164883072"/>
        <c:crosses val="autoZero"/>
        <c:crossBetween val="between"/>
        <c:majorUnit val="1.1000000000000001"/>
      </c:valAx>
      <c:catAx>
        <c:axId val="164883072"/>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s-ES" sz="1000" b="0" i="0" u="none" strike="noStrike" kern="1200" baseline="0">
                <a:solidFill>
                  <a:srgbClr val="000000"/>
                </a:solidFill>
                <a:latin typeface="Times New Roman" pitchFamily="18"/>
                <a:ea typeface=""/>
                <a:cs typeface="Times New Roman" pitchFamily="18"/>
              </a:defRPr>
            </a:pPr>
            <a:endParaRPr lang="es-ES"/>
          </a:p>
        </c:txPr>
        <c:crossAx val="16488115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algn="ctr" defTabSz="914400" fontAlgn="auto" hangingPunct="1">
        <a:lnSpc>
          <a:spcPct val="100000"/>
        </a:lnSpc>
        <a:spcBef>
          <a:spcPts val="0"/>
        </a:spcBef>
        <a:spcAft>
          <a:spcPts val="0"/>
        </a:spcAft>
        <a:tabLst/>
        <a:defRPr lang="it-IT" sz="1000" b="0" i="0" u="none" strike="noStrike" kern="1200" baseline="0">
          <a:solidFill>
            <a:srgbClr val="000000"/>
          </a:solidFill>
          <a:latin typeface="Calibri"/>
          <a:ea typeface=""/>
          <a:cs typeface=""/>
        </a:defRPr>
      </a:pPr>
      <a:endParaRPr lang="es-E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0.19835</cdr:x>
      <cdr:y>0.1046</cdr:y>
    </cdr:from>
    <cdr:to>
      <cdr:x>0.22314</cdr:x>
      <cdr:y>0.14901</cdr:y>
    </cdr:to>
    <cdr:sp macro="" textlink="">
      <cdr:nvSpPr>
        <cdr:cNvPr id="2" name="2 CuadroTexto"/>
        <cdr:cNvSpPr txBox="1"/>
      </cdr:nvSpPr>
      <cdr:spPr>
        <a:xfrm xmlns:a="http://schemas.openxmlformats.org/drawingml/2006/main">
          <a:off x="1728192" y="652435"/>
          <a:ext cx="21602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_tradnl" sz="1200" dirty="0" smtClean="0"/>
            <a:t>a</a:t>
          </a:r>
          <a:endParaRPr lang="es-ES" sz="1200" dirty="0"/>
        </a:p>
      </cdr:txBody>
    </cdr:sp>
  </cdr:relSizeAnchor>
  <cdr:relSizeAnchor xmlns:cdr="http://schemas.openxmlformats.org/drawingml/2006/chartDrawing">
    <cdr:from>
      <cdr:x>0.21488</cdr:x>
      <cdr:y>0.24244</cdr:y>
    </cdr:from>
    <cdr:to>
      <cdr:x>0.28926</cdr:x>
      <cdr:y>0.28685</cdr:y>
    </cdr:to>
    <cdr:sp macro="" textlink="">
      <cdr:nvSpPr>
        <cdr:cNvPr id="3" name="2 CuadroTexto"/>
        <cdr:cNvSpPr txBox="1"/>
      </cdr:nvSpPr>
      <cdr:spPr>
        <a:xfrm xmlns:a="http://schemas.openxmlformats.org/drawingml/2006/main">
          <a:off x="1872208" y="1512168"/>
          <a:ext cx="64807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_tradnl" sz="1200" dirty="0" err="1" smtClean="0"/>
            <a:t>cdefg</a:t>
          </a:r>
          <a:endParaRPr lang="es-ES" sz="1200" dirty="0"/>
        </a:p>
      </cdr:txBody>
    </cdr:sp>
  </cdr:relSizeAnchor>
  <cdr:relSizeAnchor xmlns:cdr="http://schemas.openxmlformats.org/drawingml/2006/chartDrawing">
    <cdr:from>
      <cdr:x>0.27273</cdr:x>
      <cdr:y>0.24244</cdr:y>
    </cdr:from>
    <cdr:to>
      <cdr:x>0.32231</cdr:x>
      <cdr:y>0.28685</cdr:y>
    </cdr:to>
    <cdr:sp macro="" textlink="">
      <cdr:nvSpPr>
        <cdr:cNvPr id="4" name="2 CuadroTexto"/>
        <cdr:cNvSpPr txBox="1"/>
      </cdr:nvSpPr>
      <cdr:spPr>
        <a:xfrm xmlns:a="http://schemas.openxmlformats.org/drawingml/2006/main">
          <a:off x="2376264" y="1512168"/>
          <a:ext cx="43204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ES_tradnl" sz="1200" dirty="0" err="1" smtClean="0"/>
            <a:t>efg</a:t>
          </a:r>
          <a:endParaRPr lang="es-ES" sz="1200" dirty="0"/>
        </a:p>
      </cdr:txBody>
    </cdr:sp>
  </cdr:relSizeAnchor>
  <cdr:relSizeAnchor xmlns:cdr="http://schemas.openxmlformats.org/drawingml/2006/chartDrawing">
    <cdr:from>
      <cdr:x>0.30983</cdr:x>
      <cdr:y>0.19753</cdr:y>
    </cdr:from>
    <cdr:to>
      <cdr:x>0.38421</cdr:x>
      <cdr:y>0.24194</cdr:y>
    </cdr:to>
    <cdr:sp macro="" textlink="">
      <cdr:nvSpPr>
        <cdr:cNvPr id="5" name="1 CuadroTexto"/>
        <cdr:cNvSpPr txBox="1"/>
      </cdr:nvSpPr>
      <cdr:spPr>
        <a:xfrm xmlns:a="http://schemas.openxmlformats.org/drawingml/2006/main">
          <a:off x="2699523" y="1232028"/>
          <a:ext cx="64807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_tradnl" sz="1200" dirty="0" err="1" smtClean="0"/>
            <a:t>cdefg</a:t>
          </a:r>
          <a:endParaRPr lang="es-ES" sz="1200" dirty="0"/>
        </a:p>
      </cdr:txBody>
    </cdr:sp>
  </cdr:relSizeAnchor>
  <cdr:relSizeAnchor xmlns:cdr="http://schemas.openxmlformats.org/drawingml/2006/chartDrawing">
    <cdr:from>
      <cdr:x>0.48507</cdr:x>
      <cdr:y>0.21098</cdr:y>
    </cdr:from>
    <cdr:to>
      <cdr:x>0.55945</cdr:x>
      <cdr:y>0.25539</cdr:y>
    </cdr:to>
    <cdr:sp macro="" textlink="">
      <cdr:nvSpPr>
        <cdr:cNvPr id="6" name="1 CuadroTexto"/>
        <cdr:cNvSpPr txBox="1"/>
      </cdr:nvSpPr>
      <cdr:spPr>
        <a:xfrm xmlns:a="http://schemas.openxmlformats.org/drawingml/2006/main">
          <a:off x="4226375" y="1315936"/>
          <a:ext cx="64807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_tradnl" sz="1200" dirty="0" err="1" smtClean="0"/>
            <a:t>cdefg</a:t>
          </a:r>
          <a:endParaRPr lang="es-ES" sz="1200" dirty="0"/>
        </a:p>
      </cdr:txBody>
    </cdr:sp>
  </cdr:relSizeAnchor>
  <cdr:relSizeAnchor xmlns:cdr="http://schemas.openxmlformats.org/drawingml/2006/chartDrawing">
    <cdr:from>
      <cdr:x>0.4342</cdr:x>
      <cdr:y>0.12681</cdr:y>
    </cdr:from>
    <cdr:to>
      <cdr:x>0.50858</cdr:x>
      <cdr:y>0.17122</cdr:y>
    </cdr:to>
    <cdr:sp macro="" textlink="">
      <cdr:nvSpPr>
        <cdr:cNvPr id="8" name="1 CuadroTexto"/>
        <cdr:cNvSpPr txBox="1"/>
      </cdr:nvSpPr>
      <cdr:spPr>
        <a:xfrm xmlns:a="http://schemas.openxmlformats.org/drawingml/2006/main">
          <a:off x="3783153" y="790935"/>
          <a:ext cx="64807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_tradnl" sz="1200" dirty="0" smtClean="0"/>
            <a:t>ab</a:t>
          </a:r>
          <a:endParaRPr lang="es-E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0.77876</cdr:x>
      <cdr:y>0.15152</cdr:y>
    </cdr:from>
    <cdr:to>
      <cdr:x>0.82301</cdr:x>
      <cdr:y>0.22923</cdr:y>
    </cdr:to>
    <cdr:sp macro="" textlink="">
      <cdr:nvSpPr>
        <cdr:cNvPr id="2" name="2 CuadroTexto"/>
        <cdr:cNvSpPr txBox="1"/>
      </cdr:nvSpPr>
      <cdr:spPr>
        <a:xfrm xmlns:a="http://schemas.openxmlformats.org/drawingml/2006/main">
          <a:off x="6336704" y="720080"/>
          <a:ext cx="36004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s-E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1B96B6-401A-4A22-8F37-945E487BB7A1}" type="datetimeFigureOut">
              <a:rPr lang="es-ES" smtClean="0"/>
              <a:pPr/>
              <a:t>20/09/2014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E5E46A-10DD-4EA1-BF05-3B990445BBFA}" type="slidenum">
              <a:rPr lang="es-ES" smtClean="0"/>
              <a:pPr/>
              <a:t>‹Nº›</a:t>
            </a:fld>
            <a:endParaRPr lang="es-ES"/>
          </a:p>
        </p:txBody>
      </p:sp>
    </p:spTree>
    <p:extLst>
      <p:ext uri="{BB962C8B-B14F-4D97-AF65-F5344CB8AC3E}">
        <p14:creationId xmlns:p14="http://schemas.microsoft.com/office/powerpoint/2010/main" val="153599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8FF66-84CE-4A77-A289-1ED51743ECBC}" type="datetimeFigureOut">
              <a:rPr lang="es-ES" smtClean="0"/>
              <a:pPr/>
              <a:t>20/09/2014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38D2F-0700-4E48-8C81-A2917A86E0D6}" type="slidenum">
              <a:rPr lang="es-ES" smtClean="0"/>
              <a:pPr/>
              <a:t>‹Nº›</a:t>
            </a:fld>
            <a:endParaRPr lang="es-ES"/>
          </a:p>
        </p:txBody>
      </p:sp>
    </p:spTree>
    <p:extLst>
      <p:ext uri="{BB962C8B-B14F-4D97-AF65-F5344CB8AC3E}">
        <p14:creationId xmlns:p14="http://schemas.microsoft.com/office/powerpoint/2010/main" val="220293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err="1" smtClean="0"/>
              <a:t>Good</a:t>
            </a:r>
            <a:r>
              <a:rPr lang="es-ES" dirty="0" smtClean="0"/>
              <a:t> </a:t>
            </a:r>
            <a:r>
              <a:rPr lang="es-ES" dirty="0" err="1" smtClean="0"/>
              <a:t>morning</a:t>
            </a:r>
            <a:r>
              <a:rPr lang="es-ES" dirty="0" smtClean="0"/>
              <a:t>.</a:t>
            </a:r>
          </a:p>
          <a:p>
            <a:pPr algn="just" eaLnBrk="1" hangingPunct="1"/>
            <a:endParaRPr lang="es-ES" dirty="0" smtClean="0"/>
          </a:p>
          <a:p>
            <a:pPr algn="just" eaLnBrk="1" hangingPunct="1"/>
            <a:r>
              <a:rPr lang="es-ES" dirty="0" err="1" smtClean="0"/>
              <a:t>First</a:t>
            </a:r>
            <a:r>
              <a:rPr lang="es-ES" dirty="0" smtClean="0"/>
              <a:t> of </a:t>
            </a:r>
            <a:r>
              <a:rPr lang="es-ES" dirty="0" err="1" smtClean="0"/>
              <a:t>all</a:t>
            </a:r>
            <a:r>
              <a:rPr lang="es-ES" dirty="0" smtClean="0"/>
              <a:t>, I </a:t>
            </a:r>
            <a:r>
              <a:rPr lang="es-ES" dirty="0" err="1" smtClean="0"/>
              <a:t>want</a:t>
            </a:r>
            <a:r>
              <a:rPr lang="es-ES" dirty="0" smtClean="0"/>
              <a:t> </a:t>
            </a:r>
            <a:r>
              <a:rPr lang="es-ES" dirty="0" err="1" smtClean="0"/>
              <a:t>to</a:t>
            </a:r>
            <a:r>
              <a:rPr lang="es-ES" dirty="0" smtClean="0"/>
              <a:t> </a:t>
            </a:r>
            <a:r>
              <a:rPr lang="es-ES" dirty="0" err="1" smtClean="0"/>
              <a:t>express</a:t>
            </a:r>
            <a:r>
              <a:rPr lang="es-ES" dirty="0" smtClean="0"/>
              <a:t> my </a:t>
            </a:r>
            <a:r>
              <a:rPr lang="es-ES" dirty="0" err="1" smtClean="0"/>
              <a:t>gratitude</a:t>
            </a:r>
            <a:r>
              <a:rPr lang="es-ES" dirty="0" smtClean="0"/>
              <a:t> </a:t>
            </a:r>
            <a:r>
              <a:rPr lang="es-ES" dirty="0" err="1" smtClean="0"/>
              <a:t>to</a:t>
            </a:r>
            <a:r>
              <a:rPr lang="es-ES" dirty="0" smtClean="0"/>
              <a:t> </a:t>
            </a:r>
            <a:r>
              <a:rPr lang="es-ES" dirty="0" err="1" smtClean="0"/>
              <a:t>the</a:t>
            </a:r>
            <a:r>
              <a:rPr lang="es-ES" dirty="0" smtClean="0"/>
              <a:t> </a:t>
            </a:r>
            <a:r>
              <a:rPr lang="es-ES" dirty="0" err="1" smtClean="0"/>
              <a:t>organizing</a:t>
            </a:r>
            <a:r>
              <a:rPr lang="es-ES" dirty="0" smtClean="0"/>
              <a:t> </a:t>
            </a:r>
            <a:r>
              <a:rPr lang="es-ES" dirty="0" err="1" smtClean="0"/>
              <a:t>committe</a:t>
            </a:r>
            <a:r>
              <a:rPr lang="es-ES" dirty="0" smtClean="0"/>
              <a:t> </a:t>
            </a:r>
            <a:r>
              <a:rPr lang="es-ES" dirty="0" err="1" smtClean="0"/>
              <a:t>for</a:t>
            </a:r>
            <a:r>
              <a:rPr lang="es-ES" dirty="0" smtClean="0"/>
              <a:t> </a:t>
            </a:r>
            <a:r>
              <a:rPr lang="es-ES" dirty="0" err="1" smtClean="0"/>
              <a:t>allowing</a:t>
            </a:r>
            <a:r>
              <a:rPr lang="es-ES" dirty="0" smtClean="0"/>
              <a:t> me </a:t>
            </a:r>
            <a:r>
              <a:rPr lang="es-ES" dirty="0" err="1" smtClean="0"/>
              <a:t>to</a:t>
            </a:r>
            <a:r>
              <a:rPr lang="es-ES" dirty="0" smtClean="0"/>
              <a:t> </a:t>
            </a:r>
            <a:r>
              <a:rPr lang="es-ES" dirty="0" err="1" smtClean="0"/>
              <a:t>stay</a:t>
            </a:r>
            <a:r>
              <a:rPr lang="es-ES" dirty="0" smtClean="0"/>
              <a:t> </a:t>
            </a:r>
            <a:r>
              <a:rPr lang="es-ES" dirty="0" err="1" smtClean="0"/>
              <a:t>here</a:t>
            </a:r>
            <a:r>
              <a:rPr lang="es-ES" dirty="0" smtClean="0"/>
              <a:t> in </a:t>
            </a:r>
            <a:r>
              <a:rPr lang="es-ES" dirty="0" err="1" smtClean="0"/>
              <a:t>this</a:t>
            </a:r>
            <a:r>
              <a:rPr lang="es-ES" dirty="0" smtClean="0"/>
              <a:t> </a:t>
            </a:r>
            <a:r>
              <a:rPr lang="es-ES" dirty="0" err="1" smtClean="0"/>
              <a:t>symposium</a:t>
            </a:r>
            <a:r>
              <a:rPr lang="es-ES" dirty="0" smtClean="0"/>
              <a:t> and </a:t>
            </a:r>
            <a:r>
              <a:rPr lang="es-ES" dirty="0" err="1" smtClean="0"/>
              <a:t>also</a:t>
            </a:r>
            <a:r>
              <a:rPr lang="es-ES" dirty="0" smtClean="0"/>
              <a:t>, </a:t>
            </a:r>
            <a:r>
              <a:rPr lang="es-ES" dirty="0" err="1" smtClean="0"/>
              <a:t>for</a:t>
            </a:r>
            <a:r>
              <a:rPr lang="es-ES" dirty="0" smtClean="0"/>
              <a:t> </a:t>
            </a:r>
            <a:r>
              <a:rPr lang="es-ES" dirty="0" err="1" smtClean="0"/>
              <a:t>bringing</a:t>
            </a:r>
            <a:r>
              <a:rPr lang="es-ES" dirty="0" smtClean="0"/>
              <a:t> me </a:t>
            </a:r>
            <a:r>
              <a:rPr lang="es-ES" dirty="0" err="1" smtClean="0"/>
              <a:t>the</a:t>
            </a:r>
            <a:r>
              <a:rPr lang="es-ES" dirty="0" smtClean="0"/>
              <a:t> </a:t>
            </a:r>
            <a:r>
              <a:rPr lang="es-ES" dirty="0" err="1" smtClean="0"/>
              <a:t>opportunity</a:t>
            </a:r>
            <a:r>
              <a:rPr lang="es-ES" dirty="0" smtClean="0"/>
              <a:t> </a:t>
            </a:r>
            <a:r>
              <a:rPr lang="es-ES" dirty="0" err="1" smtClean="0"/>
              <a:t>to</a:t>
            </a:r>
            <a:r>
              <a:rPr lang="es-ES" dirty="0" smtClean="0"/>
              <a:t> </a:t>
            </a:r>
            <a:r>
              <a:rPr lang="es-ES" dirty="0" err="1" smtClean="0"/>
              <a:t>present</a:t>
            </a:r>
            <a:r>
              <a:rPr lang="es-ES" dirty="0" smtClean="0"/>
              <a:t> </a:t>
            </a:r>
            <a:r>
              <a:rPr lang="es-ES" dirty="0" err="1" smtClean="0"/>
              <a:t>this</a:t>
            </a:r>
            <a:r>
              <a:rPr lang="es-ES" dirty="0" smtClean="0"/>
              <a:t> </a:t>
            </a:r>
            <a:r>
              <a:rPr lang="es-ES" dirty="0" err="1" smtClean="0"/>
              <a:t>work</a:t>
            </a:r>
            <a:r>
              <a:rPr lang="es-ES" dirty="0" smtClean="0"/>
              <a:t> </a:t>
            </a:r>
            <a:r>
              <a:rPr lang="es-ES" dirty="0" err="1" smtClean="0"/>
              <a:t>that</a:t>
            </a:r>
            <a:r>
              <a:rPr lang="es-ES" dirty="0" smtClean="0"/>
              <a:t> </a:t>
            </a:r>
            <a:r>
              <a:rPr lang="es-ES" dirty="0" err="1" smtClean="0"/>
              <a:t>deals</a:t>
            </a:r>
            <a:r>
              <a:rPr lang="es-ES" dirty="0" smtClean="0"/>
              <a:t> </a:t>
            </a:r>
            <a:r>
              <a:rPr lang="es-ES" dirty="0" err="1" smtClean="0"/>
              <a:t>with</a:t>
            </a:r>
            <a:r>
              <a:rPr lang="es-ES" dirty="0" smtClean="0"/>
              <a:t> “</a:t>
            </a:r>
            <a:r>
              <a:rPr lang="es-ES" dirty="0" err="1" smtClean="0"/>
              <a:t>Anticarcinogenic</a:t>
            </a:r>
            <a:r>
              <a:rPr lang="es-ES" dirty="0" smtClean="0"/>
              <a:t> </a:t>
            </a:r>
            <a:r>
              <a:rPr lang="es-ES" dirty="0" err="1" smtClean="0"/>
              <a:t>effect</a:t>
            </a:r>
            <a:r>
              <a:rPr lang="es-ES" dirty="0" smtClean="0"/>
              <a:t> of phytosterols</a:t>
            </a:r>
            <a:r>
              <a:rPr lang="es-ES" baseline="0" dirty="0" smtClean="0"/>
              <a:t> and/</a:t>
            </a:r>
            <a:r>
              <a:rPr lang="es-ES" baseline="0" dirty="0" err="1" smtClean="0"/>
              <a:t>or</a:t>
            </a:r>
            <a:r>
              <a:rPr lang="es-ES" baseline="0" dirty="0" smtClean="0"/>
              <a:t> beta-</a:t>
            </a:r>
            <a:r>
              <a:rPr lang="es-ES" baseline="0" dirty="0" err="1" smtClean="0"/>
              <a:t>cryptoxanthin</a:t>
            </a:r>
            <a:r>
              <a:rPr lang="es-ES" baseline="0" dirty="0" smtClean="0"/>
              <a:t> in colon </a:t>
            </a:r>
            <a:r>
              <a:rPr lang="es-ES" baseline="0" dirty="0" err="1" smtClean="0"/>
              <a:t>cancer</a:t>
            </a:r>
            <a:r>
              <a:rPr lang="es-ES" baseline="0" dirty="0" smtClean="0"/>
              <a:t> </a:t>
            </a:r>
            <a:r>
              <a:rPr lang="es-ES" baseline="0" dirty="0" err="1" smtClean="0"/>
              <a:t>cells</a:t>
            </a:r>
            <a:r>
              <a:rPr lang="es-ES" dirty="0" smtClean="0"/>
              <a:t>”.</a:t>
            </a:r>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The mechanisms underlying the anticancer and/or cancer </a:t>
            </a:r>
            <a:r>
              <a:rPr lang="en-US" sz="1200" kern="1200" baseline="0" dirty="0" err="1" smtClean="0">
                <a:solidFill>
                  <a:schemeClr val="tx1"/>
                </a:solidFill>
                <a:latin typeface="+mn-lt"/>
                <a:ea typeface="+mn-ea"/>
                <a:cs typeface="+mn-cs"/>
              </a:rPr>
              <a:t>chemopreventive</a:t>
            </a:r>
            <a:r>
              <a:rPr lang="en-US" sz="1200" kern="1200" baseline="0" dirty="0" smtClean="0">
                <a:solidFill>
                  <a:schemeClr val="tx1"/>
                </a:solidFill>
                <a:latin typeface="+mn-lt"/>
                <a:ea typeface="+mn-ea"/>
                <a:cs typeface="+mn-cs"/>
              </a:rPr>
              <a:t> activities of phytosterols and </a:t>
            </a:r>
            <a:r>
              <a:rPr lang="en-US" sz="1200" kern="1200" baseline="0" dirty="0" err="1" smtClean="0">
                <a:solidFill>
                  <a:schemeClr val="tx1"/>
                </a:solidFill>
                <a:latin typeface="+mn-lt"/>
                <a:ea typeface="+mn-ea"/>
                <a:cs typeface="+mn-cs"/>
              </a:rPr>
              <a:t>carotenoids</a:t>
            </a:r>
            <a:r>
              <a:rPr lang="en-US" sz="1200" kern="1200" baseline="0" dirty="0" smtClean="0">
                <a:solidFill>
                  <a:schemeClr val="tx1"/>
                </a:solidFill>
                <a:latin typeface="+mn-lt"/>
                <a:ea typeface="+mn-ea"/>
                <a:cs typeface="+mn-cs"/>
              </a:rPr>
              <a:t> may involve changes in pathways leading to cell growth or cell death. These mechanisms include, among others, regulatory mechanisms of cell cycle progression, </a:t>
            </a:r>
            <a:r>
              <a:rPr lang="es-ES" sz="1200" kern="1200" baseline="0" dirty="0" err="1" smtClean="0">
                <a:solidFill>
                  <a:schemeClr val="tx1"/>
                </a:solidFill>
                <a:latin typeface="+mn-lt"/>
                <a:ea typeface="+mn-ea"/>
                <a:cs typeface="+mn-cs"/>
              </a:rPr>
              <a:t>cell</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differentiation</a:t>
            </a:r>
            <a:r>
              <a:rPr lang="es-ES" sz="1200" kern="1200" baseline="0" dirty="0" smtClean="0">
                <a:solidFill>
                  <a:schemeClr val="tx1"/>
                </a:solidFill>
                <a:latin typeface="+mn-lt"/>
                <a:ea typeface="+mn-ea"/>
                <a:cs typeface="+mn-cs"/>
              </a:rPr>
              <a:t> and apoptosis; </a:t>
            </a:r>
            <a:r>
              <a:rPr lang="en-US" baseline="0" dirty="0" smtClean="0">
                <a:latin typeface="Times New Roman" pitchFamily="18" charset="0"/>
                <a:cs typeface="Times New Roman" pitchFamily="18" charset="0"/>
              </a:rPr>
              <a:t>or even, </a:t>
            </a:r>
            <a:r>
              <a:rPr lang="en-US" sz="1200" kern="1200" baseline="0" dirty="0" smtClean="0">
                <a:solidFill>
                  <a:schemeClr val="tx1"/>
                </a:solidFill>
                <a:latin typeface="+mn-lt"/>
                <a:ea typeface="+mn-ea"/>
                <a:cs typeface="+mn-cs"/>
              </a:rPr>
              <a:t>increase in the activity of antioxidant enzymes and thereby reduction of oxidative stress.</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However, their action in colon cancer cells are not fully elucidated and have received comparatively little attention than their known effects in bone health and cholesterol-lowering properties.</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err="1" smtClean="0"/>
              <a:t>Based</a:t>
            </a:r>
            <a:r>
              <a:rPr lang="es-ES" dirty="0" smtClean="0"/>
              <a:t> </a:t>
            </a:r>
            <a:r>
              <a:rPr lang="es-ES" dirty="0" err="1" smtClean="0"/>
              <a:t>on</a:t>
            </a:r>
            <a:r>
              <a:rPr lang="es-ES" dirty="0" smtClean="0"/>
              <a:t> </a:t>
            </a:r>
            <a:r>
              <a:rPr lang="es-ES" dirty="0" err="1" smtClean="0"/>
              <a:t>the</a:t>
            </a:r>
            <a:r>
              <a:rPr lang="es-ES" dirty="0" smtClean="0"/>
              <a:t> </a:t>
            </a:r>
            <a:r>
              <a:rPr lang="es-ES" dirty="0" err="1" smtClean="0"/>
              <a:t>background</a:t>
            </a:r>
            <a:r>
              <a:rPr lang="es-ES" dirty="0" smtClean="0"/>
              <a:t> </a:t>
            </a:r>
            <a:r>
              <a:rPr lang="es-ES" dirty="0" err="1" smtClean="0"/>
              <a:t>presented</a:t>
            </a:r>
            <a:r>
              <a:rPr lang="es-ES" dirty="0" smtClean="0"/>
              <a:t>, </a:t>
            </a:r>
            <a:r>
              <a:rPr lang="es-ES" dirty="0" err="1" smtClean="0"/>
              <a:t>the</a:t>
            </a:r>
            <a:r>
              <a:rPr lang="es-ES" dirty="0" smtClean="0"/>
              <a:t> </a:t>
            </a:r>
            <a:r>
              <a:rPr lang="es-ES" dirty="0" err="1" smtClean="0"/>
              <a:t>main</a:t>
            </a:r>
            <a:r>
              <a:rPr lang="es-ES" dirty="0" smtClean="0"/>
              <a:t> </a:t>
            </a:r>
            <a:r>
              <a:rPr lang="es-ES" dirty="0" err="1" smtClean="0"/>
              <a:t>objectives</a:t>
            </a:r>
            <a:r>
              <a:rPr lang="es-ES" dirty="0" smtClean="0"/>
              <a:t> of </a:t>
            </a:r>
            <a:r>
              <a:rPr lang="es-ES" dirty="0" err="1" smtClean="0"/>
              <a:t>the</a:t>
            </a:r>
            <a:r>
              <a:rPr lang="es-ES" dirty="0" smtClean="0"/>
              <a:t> </a:t>
            </a:r>
            <a:r>
              <a:rPr lang="es-ES" dirty="0" err="1" smtClean="0"/>
              <a:t>present</a:t>
            </a:r>
            <a:r>
              <a:rPr lang="es-ES" dirty="0" smtClean="0"/>
              <a:t> </a:t>
            </a:r>
            <a:r>
              <a:rPr lang="es-ES" dirty="0" err="1" smtClean="0"/>
              <a:t>study</a:t>
            </a:r>
            <a:r>
              <a:rPr lang="es-ES" dirty="0" smtClean="0"/>
              <a:t> </a:t>
            </a:r>
            <a:r>
              <a:rPr lang="es-ES" dirty="0" err="1" smtClean="0"/>
              <a:t>were</a:t>
            </a:r>
            <a:r>
              <a:rPr lang="es-ES" dirty="0" smtClean="0"/>
              <a:t>:</a:t>
            </a:r>
          </a:p>
          <a:p>
            <a:pPr algn="just" eaLnBrk="1" hangingPunct="1"/>
            <a:endParaRPr lang="es-ES" dirty="0" smtClean="0"/>
          </a:p>
          <a:p>
            <a:pPr algn="just" eaLnBrk="1" hangingPunct="1"/>
            <a:r>
              <a:rPr lang="es-ES" dirty="0" err="1" smtClean="0"/>
              <a:t>First</a:t>
            </a:r>
            <a:r>
              <a:rPr lang="es-ES" dirty="0" smtClean="0"/>
              <a:t>, </a:t>
            </a:r>
            <a:r>
              <a:rPr lang="es-ES" dirty="0" err="1" smtClean="0"/>
              <a:t>to</a:t>
            </a:r>
            <a:r>
              <a:rPr lang="es-ES" dirty="0" smtClean="0"/>
              <a:t> </a:t>
            </a:r>
            <a:r>
              <a:rPr lang="es-ES" dirty="0" err="1" smtClean="0"/>
              <a:t>evaluate</a:t>
            </a:r>
            <a:r>
              <a:rPr lang="es-ES" dirty="0" smtClean="0"/>
              <a:t> </a:t>
            </a:r>
            <a:r>
              <a:rPr lang="es-ES" dirty="0" err="1" smtClean="0"/>
              <a:t>the</a:t>
            </a:r>
            <a:r>
              <a:rPr lang="es-ES" dirty="0" smtClean="0"/>
              <a:t> </a:t>
            </a:r>
            <a:r>
              <a:rPr lang="es-ES" dirty="0" err="1" smtClean="0"/>
              <a:t>antiproliferative</a:t>
            </a:r>
            <a:r>
              <a:rPr lang="es-ES" dirty="0" smtClean="0"/>
              <a:t> </a:t>
            </a:r>
            <a:r>
              <a:rPr lang="es-ES" dirty="0" err="1" smtClean="0"/>
              <a:t>activity</a:t>
            </a:r>
            <a:r>
              <a:rPr lang="es-ES" dirty="0" smtClean="0"/>
              <a:t> of </a:t>
            </a:r>
            <a:r>
              <a:rPr lang="es-ES" dirty="0" err="1" smtClean="0"/>
              <a:t>main</a:t>
            </a:r>
            <a:r>
              <a:rPr lang="es-ES" dirty="0" smtClean="0"/>
              <a:t> </a:t>
            </a:r>
            <a:r>
              <a:rPr lang="es-ES" dirty="0" err="1" smtClean="0"/>
              <a:t>dietary</a:t>
            </a:r>
            <a:r>
              <a:rPr lang="es-ES" dirty="0" smtClean="0"/>
              <a:t> phytosterols and/</a:t>
            </a:r>
            <a:r>
              <a:rPr lang="es-ES" dirty="0" err="1" smtClean="0"/>
              <a:t>or</a:t>
            </a:r>
            <a:r>
              <a:rPr lang="es-ES" baseline="0" dirty="0" smtClean="0"/>
              <a:t> </a:t>
            </a:r>
            <a:r>
              <a:rPr lang="el-GR" baseline="0" dirty="0" smtClean="0">
                <a:latin typeface="Calibri"/>
              </a:rPr>
              <a:t>β</a:t>
            </a:r>
            <a:r>
              <a:rPr lang="es-ES" baseline="0" dirty="0" smtClean="0">
                <a:latin typeface="Calibri"/>
              </a:rPr>
              <a:t>-</a:t>
            </a:r>
            <a:r>
              <a:rPr lang="es-ES" baseline="0" dirty="0" err="1" smtClean="0">
                <a:latin typeface="Calibri"/>
              </a:rPr>
              <a:t>cryptoxanthin</a:t>
            </a:r>
            <a:r>
              <a:rPr lang="es-ES" baseline="0" dirty="0" smtClean="0">
                <a:latin typeface="Calibri"/>
              </a:rPr>
              <a:t> (</a:t>
            </a:r>
            <a:r>
              <a:rPr lang="es-ES" baseline="0" dirty="0" err="1" smtClean="0">
                <a:latin typeface="Calibri"/>
              </a:rPr>
              <a:t>alone</a:t>
            </a:r>
            <a:r>
              <a:rPr lang="es-ES" baseline="0" dirty="0" smtClean="0">
                <a:latin typeface="Calibri"/>
              </a:rPr>
              <a:t> </a:t>
            </a:r>
            <a:r>
              <a:rPr lang="es-ES" baseline="0" dirty="0" err="1" smtClean="0">
                <a:latin typeface="Calibri"/>
              </a:rPr>
              <a:t>or</a:t>
            </a:r>
            <a:r>
              <a:rPr lang="es-ES" baseline="0" dirty="0" smtClean="0">
                <a:latin typeface="Calibri"/>
              </a:rPr>
              <a:t> in </a:t>
            </a:r>
            <a:r>
              <a:rPr lang="es-ES" baseline="0" dirty="0" err="1" smtClean="0">
                <a:latin typeface="Calibri"/>
              </a:rPr>
              <a:t>combination</a:t>
            </a:r>
            <a:r>
              <a:rPr lang="es-ES" baseline="0" dirty="0" smtClean="0">
                <a:latin typeface="Calibri"/>
              </a:rPr>
              <a:t>) </a:t>
            </a:r>
            <a:r>
              <a:rPr lang="es-ES" dirty="0" err="1" smtClean="0"/>
              <a:t>against</a:t>
            </a:r>
            <a:r>
              <a:rPr lang="es-ES" dirty="0" smtClean="0"/>
              <a:t> a colon </a:t>
            </a:r>
            <a:r>
              <a:rPr lang="es-ES" dirty="0" err="1" smtClean="0"/>
              <a:t>cancer</a:t>
            </a:r>
            <a:r>
              <a:rPr lang="es-ES" dirty="0" smtClean="0"/>
              <a:t> </a:t>
            </a:r>
            <a:r>
              <a:rPr lang="es-ES" dirty="0" err="1" smtClean="0"/>
              <a:t>cell</a:t>
            </a:r>
            <a:r>
              <a:rPr lang="es-ES" dirty="0" smtClean="0"/>
              <a:t> line.</a:t>
            </a:r>
          </a:p>
          <a:p>
            <a:pPr algn="just" eaLnBrk="1" hangingPunct="1"/>
            <a:endParaRPr lang="es-ES" dirty="0" smtClean="0"/>
          </a:p>
          <a:p>
            <a:pPr algn="just" eaLnBrk="1" hangingPunct="1"/>
            <a:r>
              <a:rPr lang="es-ES" dirty="0" smtClean="0"/>
              <a:t>And, </a:t>
            </a:r>
            <a:r>
              <a:rPr lang="es-ES" dirty="0" err="1" smtClean="0"/>
              <a:t>second</a:t>
            </a:r>
            <a:r>
              <a:rPr lang="es-ES" dirty="0" smtClean="0"/>
              <a:t>, </a:t>
            </a:r>
            <a:r>
              <a:rPr lang="es-ES" dirty="0" err="1" smtClean="0"/>
              <a:t>to</a:t>
            </a:r>
            <a:r>
              <a:rPr lang="es-ES" dirty="0" smtClean="0"/>
              <a:t> </a:t>
            </a:r>
            <a:r>
              <a:rPr lang="es-ES" dirty="0" err="1" smtClean="0"/>
              <a:t>unravel</a:t>
            </a:r>
            <a:r>
              <a:rPr lang="es-ES" dirty="0" smtClean="0"/>
              <a:t> </a:t>
            </a:r>
            <a:r>
              <a:rPr lang="es-ES" dirty="0" err="1" smtClean="0"/>
              <a:t>the</a:t>
            </a:r>
            <a:r>
              <a:rPr lang="es-ES" dirty="0" smtClean="0"/>
              <a:t> </a:t>
            </a:r>
            <a:r>
              <a:rPr lang="es-ES" dirty="0" err="1" smtClean="0"/>
              <a:t>biochemical</a:t>
            </a:r>
            <a:r>
              <a:rPr lang="es-ES" dirty="0" smtClean="0"/>
              <a:t> and</a:t>
            </a:r>
            <a:r>
              <a:rPr lang="es-ES" baseline="0" dirty="0" smtClean="0"/>
              <a:t> molecular </a:t>
            </a:r>
            <a:r>
              <a:rPr lang="es-ES" baseline="0" dirty="0" err="1" smtClean="0"/>
              <a:t>mechanisms</a:t>
            </a:r>
            <a:r>
              <a:rPr lang="es-ES" baseline="0" dirty="0" smtClean="0"/>
              <a:t> </a:t>
            </a:r>
            <a:r>
              <a:rPr lang="es-ES" baseline="0" dirty="0" err="1" smtClean="0"/>
              <a:t>involved</a:t>
            </a:r>
            <a:r>
              <a:rPr lang="es-ES" dirty="0" smtClean="0"/>
              <a:t> in </a:t>
            </a:r>
            <a:r>
              <a:rPr lang="es-ES" dirty="0" err="1" smtClean="0"/>
              <a:t>their</a:t>
            </a:r>
            <a:r>
              <a:rPr lang="es-ES" dirty="0" smtClean="0"/>
              <a:t> </a:t>
            </a:r>
            <a:r>
              <a:rPr lang="es-ES" dirty="0" err="1" smtClean="0"/>
              <a:t>possible</a:t>
            </a:r>
            <a:r>
              <a:rPr lang="es-ES" dirty="0" smtClean="0"/>
              <a:t> </a:t>
            </a:r>
            <a:r>
              <a:rPr lang="es-ES" dirty="0" err="1" smtClean="0"/>
              <a:t>antiproliferative</a:t>
            </a:r>
            <a:r>
              <a:rPr lang="es-ES" dirty="0" smtClean="0"/>
              <a:t> </a:t>
            </a:r>
            <a:r>
              <a:rPr lang="es-ES" dirty="0" err="1" smtClean="0"/>
              <a:t>activity</a:t>
            </a:r>
            <a:r>
              <a:rPr lang="es-ES" dirty="0" smtClean="0"/>
              <a:t>.</a:t>
            </a:r>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smtClean="0">
                <a:latin typeface="Times New Roman" pitchFamily="18" charset="0"/>
                <a:cs typeface="Times New Roman" pitchFamily="18" charset="0"/>
              </a:rPr>
              <a:t>Colon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 Caco-2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were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treated</a:t>
            </a:r>
            <a:r>
              <a:rPr lang="es-ES" baseline="0" dirty="0" smtClean="0">
                <a:latin typeface="Times New Roman" pitchFamily="18" charset="0"/>
                <a:cs typeface="Times New Roman" pitchFamily="18" charset="0"/>
              </a:rPr>
              <a:t> 24 h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main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dietary</a:t>
            </a:r>
            <a:r>
              <a:rPr lang="es-ES" baseline="0" dirty="0" smtClean="0">
                <a:latin typeface="Times New Roman" pitchFamily="18" charset="0"/>
                <a:cs typeface="Times New Roman" pitchFamily="18" charset="0"/>
              </a:rPr>
              <a:t> phytosterols (beta-</a:t>
            </a:r>
            <a:r>
              <a:rPr lang="es-ES" baseline="0" dirty="0" err="1" smtClean="0">
                <a:latin typeface="Times New Roman" pitchFamily="18" charset="0"/>
                <a:cs typeface="Times New Roman" pitchFamily="18" charset="0"/>
              </a:rPr>
              <a:t>sitosterol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campesterol</a:t>
            </a:r>
            <a:r>
              <a:rPr lang="es-ES" baseline="0" dirty="0" smtClean="0">
                <a:latin typeface="Times New Roman" pitchFamily="18" charset="0"/>
                <a:cs typeface="Times New Roman" pitchFamily="18" charset="0"/>
              </a:rPr>
              <a:t> and stigmasterol) </a:t>
            </a:r>
            <a:r>
              <a:rPr lang="es-ES" baseline="0" dirty="0" err="1" smtClean="0">
                <a:latin typeface="Times New Roman" pitchFamily="18" charset="0"/>
                <a:cs typeface="Times New Roman" pitchFamily="18" charset="0"/>
              </a:rPr>
              <a:t>alone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combination</a:t>
            </a:r>
            <a:r>
              <a:rPr lang="es-ES" baseline="0" dirty="0" smtClean="0">
                <a:latin typeface="Times New Roman" pitchFamily="18" charset="0"/>
                <a:cs typeface="Times New Roman" pitchFamily="18" charset="0"/>
              </a:rPr>
              <a:t> at </a:t>
            </a:r>
            <a:r>
              <a:rPr lang="es-ES" baseline="0" dirty="0" err="1" smtClean="0">
                <a:latin typeface="Times New Roman" pitchFamily="18" charset="0"/>
                <a:cs typeface="Times New Roman" pitchFamily="18" charset="0"/>
              </a:rPr>
              <a:t>concentrations</a:t>
            </a:r>
            <a:r>
              <a:rPr lang="es-ES" baseline="0" dirty="0" smtClean="0">
                <a:latin typeface="Times New Roman" pitchFamily="18" charset="0"/>
                <a:cs typeface="Times New Roman" pitchFamily="18" charset="0"/>
              </a:rPr>
              <a:t> compatible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physiological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serum</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concentrations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based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previous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studies</a:t>
            </a:r>
            <a:r>
              <a:rPr lang="es-ES" baseline="0" dirty="0" smtClean="0">
                <a:latin typeface="Times New Roman" pitchFamily="18" charset="0"/>
                <a:cs typeface="Times New Roman" pitchFamily="18" charset="0"/>
              </a:rPr>
              <a:t>.</a:t>
            </a:r>
          </a:p>
          <a:p>
            <a:pPr algn="just"/>
            <a:endParaRPr lang="es-ES" baseline="0" dirty="0" smtClean="0">
              <a:latin typeface="Times New Roman" pitchFamily="18" charset="0"/>
              <a:cs typeface="Times New Roman" pitchFamily="18" charset="0"/>
            </a:endParaRPr>
          </a:p>
          <a:p>
            <a:pPr algn="just"/>
            <a:r>
              <a:rPr lang="es-ES" baseline="0" dirty="0" err="1" smtClean="0">
                <a:latin typeface="Times New Roman" pitchFamily="18" charset="0"/>
                <a:cs typeface="Times New Roman" pitchFamily="18" charset="0"/>
              </a:rPr>
              <a:t>Different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biochemical</a:t>
            </a:r>
            <a:r>
              <a:rPr lang="es-ES" baseline="0" dirty="0" smtClean="0">
                <a:latin typeface="Times New Roman" pitchFamily="18" charset="0"/>
                <a:cs typeface="Times New Roman" pitchFamily="18" charset="0"/>
              </a:rPr>
              <a:t> and molecular </a:t>
            </a:r>
            <a:r>
              <a:rPr lang="es-ES" baseline="0" dirty="0" err="1" smtClean="0">
                <a:latin typeface="Times New Roman" pitchFamily="18" charset="0"/>
                <a:cs typeface="Times New Roman" pitchFamily="18" charset="0"/>
              </a:rPr>
              <a:t>parameters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were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analyzed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involving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spectrophotometric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flow</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cytometry</a:t>
            </a:r>
            <a:r>
              <a:rPr lang="es-ES" baseline="0" dirty="0" smtClean="0">
                <a:latin typeface="Times New Roman" pitchFamily="18" charset="0"/>
                <a:cs typeface="Times New Roman" pitchFamily="18" charset="0"/>
              </a:rPr>
              <a:t> and Western </a:t>
            </a:r>
            <a:r>
              <a:rPr lang="es-ES" baseline="0" dirty="0" err="1" smtClean="0">
                <a:latin typeface="Times New Roman" pitchFamily="18" charset="0"/>
                <a:cs typeface="Times New Roman" pitchFamily="18" charset="0"/>
              </a:rPr>
              <a:t>blot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analysis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check</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antiproliferative</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mechanisms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compounds</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smtClean="0">
                <a:latin typeface="Times New Roman" pitchFamily="18" charset="0"/>
                <a:cs typeface="Times New Roman" pitchFamily="18" charset="0"/>
              </a:rPr>
              <a:t>As </a:t>
            </a:r>
            <a:r>
              <a:rPr lang="es-ES" dirty="0" err="1" smtClean="0">
                <a:latin typeface="Times New Roman" pitchFamily="18" charset="0"/>
                <a:cs typeface="Times New Roman" pitchFamily="18" charset="0"/>
              </a:rPr>
              <a:t>it</a:t>
            </a:r>
            <a:r>
              <a:rPr lang="es-ES" dirty="0" smtClean="0">
                <a:latin typeface="Times New Roman" pitchFamily="18" charset="0"/>
                <a:cs typeface="Times New Roman" pitchFamily="18" charset="0"/>
              </a:rPr>
              <a:t> can </a:t>
            </a:r>
            <a:r>
              <a:rPr lang="es-ES" dirty="0" err="1" smtClean="0">
                <a:latin typeface="Times New Roman" pitchFamily="18" charset="0"/>
                <a:cs typeface="Times New Roman" pitchFamily="18" charset="0"/>
              </a:rPr>
              <a:t>be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observed</a:t>
            </a:r>
            <a:r>
              <a:rPr lang="es-ES" dirty="0" smtClean="0">
                <a:latin typeface="Times New Roman" pitchFamily="18" charset="0"/>
                <a:cs typeface="Times New Roman" pitchFamily="18" charset="0"/>
              </a:rPr>
              <a:t> in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graphic</a:t>
            </a:r>
            <a:r>
              <a:rPr lang="es-ES" dirty="0" smtClean="0">
                <a:latin typeface="Times New Roman" pitchFamily="18" charset="0"/>
                <a:cs typeface="Times New Roman" pitchFamily="18" charset="0"/>
              </a:rPr>
              <a:t> of</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viability</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all</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treatments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displayed</a:t>
            </a:r>
            <a:r>
              <a:rPr lang="es-ES" dirty="0" smtClean="0">
                <a:latin typeface="Times New Roman" pitchFamily="18" charset="0"/>
                <a:cs typeface="Times New Roman" pitchFamily="18" charset="0"/>
              </a:rPr>
              <a:t> a </a:t>
            </a:r>
            <a:r>
              <a:rPr lang="es-ES" dirty="0" err="1" smtClean="0">
                <a:latin typeface="Times New Roman" pitchFamily="18" charset="0"/>
                <a:cs typeface="Times New Roman" pitchFamily="18" charset="0"/>
              </a:rPr>
              <a:t>significant</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decrease</a:t>
            </a:r>
            <a:r>
              <a:rPr lang="es-ES" dirty="0" smtClean="0">
                <a:latin typeface="Times New Roman" pitchFamily="18" charset="0"/>
                <a:cs typeface="Times New Roman" pitchFamily="18" charset="0"/>
              </a:rPr>
              <a:t> in </a:t>
            </a:r>
            <a:r>
              <a:rPr lang="es-ES" dirty="0" err="1" smtClean="0">
                <a:latin typeface="Times New Roman" pitchFamily="18" charset="0"/>
                <a:cs typeface="Times New Roman" pitchFamily="18" charset="0"/>
              </a:rPr>
              <a:t>cell</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viability</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compared</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with</a:t>
            </a:r>
            <a:r>
              <a:rPr lang="es-ES" dirty="0" smtClean="0">
                <a:latin typeface="Times New Roman" pitchFamily="18" charset="0"/>
                <a:cs typeface="Times New Roman" pitchFamily="18" charset="0"/>
              </a:rPr>
              <a:t> control </a:t>
            </a:r>
            <a:r>
              <a:rPr lang="es-ES" dirty="0" err="1" smtClean="0">
                <a:latin typeface="Times New Roman" pitchFamily="18" charset="0"/>
                <a:cs typeface="Times New Roman" pitchFamily="18" charset="0"/>
              </a:rPr>
              <a:t>cells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with</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exception</a:t>
            </a:r>
            <a:r>
              <a:rPr lang="es-ES" dirty="0" smtClean="0">
                <a:latin typeface="Times New Roman" pitchFamily="18" charset="0"/>
                <a:cs typeface="Times New Roman" pitchFamily="18" charset="0"/>
              </a:rPr>
              <a:t> of beta-</a:t>
            </a:r>
            <a:r>
              <a:rPr lang="es-ES"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campesterol</a:t>
            </a:r>
            <a:r>
              <a:rPr lang="es-ES" baseline="0" dirty="0" smtClean="0">
                <a:latin typeface="Times New Roman" pitchFamily="18" charset="0"/>
                <a:cs typeface="Times New Roman" pitchFamily="18" charset="0"/>
              </a:rPr>
              <a:t> at </a:t>
            </a:r>
            <a:r>
              <a:rPr lang="es-ES" baseline="0" dirty="0" err="1" smtClean="0">
                <a:latin typeface="Times New Roman" pitchFamily="18" charset="0"/>
                <a:cs typeface="Times New Roman" pitchFamily="18" charset="0"/>
              </a:rPr>
              <a:t>their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lowest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concentrations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tested</a:t>
            </a:r>
            <a:r>
              <a:rPr lang="es-ES" baseline="0" dirty="0" smtClean="0">
                <a:latin typeface="Times New Roman" pitchFamily="18" charset="0"/>
                <a:cs typeface="Times New Roman" pitchFamily="18" charset="0"/>
              </a:rPr>
              <a:t>.</a:t>
            </a:r>
          </a:p>
          <a:p>
            <a:pPr algn="just"/>
            <a:endParaRPr lang="es-ES" baseline="0" dirty="0" smtClean="0">
              <a:latin typeface="Times New Roman" pitchFamily="18" charset="0"/>
              <a:cs typeface="Times New Roman" pitchFamily="18" charset="0"/>
            </a:endParaRPr>
          </a:p>
          <a:p>
            <a:pPr algn="just"/>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decrease</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viability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ranged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between</a:t>
            </a:r>
            <a:r>
              <a:rPr lang="es-ES" baseline="0" dirty="0" smtClean="0">
                <a:latin typeface="Times New Roman" pitchFamily="18" charset="0"/>
                <a:cs typeface="Times New Roman" pitchFamily="18" charset="0"/>
              </a:rPr>
              <a:t> 21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44%, </a:t>
            </a:r>
            <a:r>
              <a:rPr lang="es-ES" baseline="0" dirty="0" err="1" smtClean="0">
                <a:latin typeface="Times New Roman" pitchFamily="18" charset="0"/>
                <a:cs typeface="Times New Roman" pitchFamily="18" charset="0"/>
              </a:rPr>
              <a:t>without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great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differences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among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different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samples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assayed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standards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alone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mixtures of </a:t>
            </a:r>
            <a:r>
              <a:rPr lang="es-ES" baseline="0" dirty="0" err="1" smtClean="0">
                <a:latin typeface="Times New Roman" pitchFamily="18" charset="0"/>
                <a:cs typeface="Times New Roman" pitchFamily="18" charset="0"/>
              </a:rPr>
              <a:t>compounds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only</a:t>
            </a:r>
            <a:r>
              <a:rPr lang="es-ES" baseline="0" dirty="0" smtClean="0">
                <a:latin typeface="Times New Roman" pitchFamily="18" charset="0"/>
                <a:cs typeface="Times New Roman" pitchFamily="18" charset="0"/>
              </a:rPr>
              <a:t> phytosterols and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and phytosterols).</a:t>
            </a:r>
          </a:p>
          <a:p>
            <a:pPr algn="just"/>
            <a:endParaRPr lang="es-ES" baseline="0" dirty="0" smtClean="0">
              <a:latin typeface="Times New Roman" pitchFamily="18" charset="0"/>
              <a:cs typeface="Times New Roman" pitchFamily="18" charset="0"/>
            </a:endParaRPr>
          </a:p>
          <a:p>
            <a:pPr algn="just"/>
            <a:r>
              <a:rPr lang="es-ES" baseline="0" dirty="0" smtClean="0">
                <a:latin typeface="Times New Roman" pitchFamily="18" charset="0"/>
                <a:cs typeface="Times New Roman" pitchFamily="18" charset="0"/>
              </a:rPr>
              <a:t>In </a:t>
            </a:r>
            <a:r>
              <a:rPr lang="es-ES" baseline="0" dirty="0" err="1" smtClean="0">
                <a:latin typeface="Times New Roman" pitchFamily="18" charset="0"/>
                <a:cs typeface="Times New Roman" pitchFamily="18" charset="0"/>
              </a:rPr>
              <a:t>addition</a:t>
            </a:r>
            <a:r>
              <a:rPr lang="es-ES" baseline="0" dirty="0" smtClean="0">
                <a:latin typeface="Times New Roman" pitchFamily="18" charset="0"/>
                <a:cs typeface="Times New Roman" pitchFamily="18" charset="0"/>
              </a:rPr>
              <a:t>, no </a:t>
            </a:r>
            <a:r>
              <a:rPr lang="es-ES" baseline="0" dirty="0" err="1" smtClean="0">
                <a:latin typeface="Times New Roman" pitchFamily="18" charset="0"/>
                <a:cs typeface="Times New Roman" pitchFamily="18" charset="0"/>
              </a:rPr>
              <a:t>additive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synergistic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were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observed</a:t>
            </a:r>
            <a:r>
              <a:rPr lang="es-ES" baseline="0" dirty="0" smtClean="0">
                <a:latin typeface="Times New Roman" pitchFamily="18" charset="0"/>
                <a:cs typeface="Times New Roman" pitchFamily="18" charset="0"/>
              </a:rPr>
              <a:t> in mixtures, </a:t>
            </a:r>
            <a:r>
              <a:rPr lang="es-ES" baseline="0" dirty="0" err="1" smtClean="0">
                <a:latin typeface="Times New Roman" pitchFamily="18" charset="0"/>
                <a:cs typeface="Times New Roman" pitchFamily="18" charset="0"/>
              </a:rPr>
              <a:t>but</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trend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although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not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statistically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towards</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lower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antiproliferative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activity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mixtures </a:t>
            </a:r>
            <a:r>
              <a:rPr lang="es-ES" baseline="0" dirty="0" err="1" smtClean="0">
                <a:latin typeface="Times New Roman" pitchFamily="18" charset="0"/>
                <a:cs typeface="Times New Roman" pitchFamily="18" charset="0"/>
              </a:rPr>
              <a:t>containing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amounts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Regarding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cycle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exerted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cycle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progression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compared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control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presence</a:t>
            </a:r>
            <a:r>
              <a:rPr lang="es-ES" baseline="0" dirty="0" smtClean="0">
                <a:latin typeface="Times New Roman" pitchFamily="18" charset="0"/>
                <a:cs typeface="Times New Roman" pitchFamily="18" charset="0"/>
              </a:rPr>
              <a:t> of a </a:t>
            </a:r>
            <a:r>
              <a:rPr lang="es-ES" baseline="0" dirty="0" err="1" smtClean="0">
                <a:latin typeface="Times New Roman" pitchFamily="18" charset="0"/>
                <a:cs typeface="Times New Roman" pitchFamily="18" charset="0"/>
              </a:rPr>
              <a:t>significantly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proportion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in sub-G1 </a:t>
            </a:r>
            <a:r>
              <a:rPr lang="es-ES" baseline="0" dirty="0" err="1" smtClean="0">
                <a:latin typeface="Times New Roman" pitchFamily="18" charset="0"/>
                <a:cs typeface="Times New Roman" pitchFamily="18" charset="0"/>
              </a:rPr>
              <a:t>phase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considered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marker</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death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by</a:t>
            </a:r>
            <a:r>
              <a:rPr lang="es-ES" baseline="0" dirty="0" smtClean="0">
                <a:latin typeface="Times New Roman" pitchFamily="18" charset="0"/>
                <a:cs typeface="Times New Roman" pitchFamily="18" charset="0"/>
              </a:rPr>
              <a:t> DNA </a:t>
            </a:r>
            <a:r>
              <a:rPr lang="es-ES" baseline="0" dirty="0" err="1" smtClean="0">
                <a:latin typeface="Times New Roman" pitchFamily="18" charset="0"/>
                <a:cs typeface="Times New Roman" pitchFamily="18" charset="0"/>
              </a:rPr>
              <a:t>fragmentation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associated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apoptosis)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observed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exception</a:t>
            </a:r>
            <a:r>
              <a:rPr lang="es-ES" baseline="0" dirty="0" smtClean="0">
                <a:latin typeface="Times New Roman" pitchFamily="18" charset="0"/>
                <a:cs typeface="Times New Roman" pitchFamily="18" charset="0"/>
              </a:rPr>
              <a:t> of beta-</a:t>
            </a:r>
            <a:r>
              <a:rPr lang="es-ES" baseline="0" dirty="0" err="1" smtClean="0">
                <a:latin typeface="Times New Roman" pitchFamily="18" charset="0"/>
                <a:cs typeface="Times New Roman" pitchFamily="18" charset="0"/>
              </a:rPr>
              <a:t>sitosterol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compound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exerted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16%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in G2/M </a:t>
            </a:r>
            <a:r>
              <a:rPr lang="es-ES" baseline="0" dirty="0" err="1" smtClean="0">
                <a:latin typeface="Times New Roman" pitchFamily="18" charset="0"/>
                <a:cs typeface="Times New Roman" pitchFamily="18" charset="0"/>
              </a:rPr>
              <a:t>phase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indicating</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potential</a:t>
            </a:r>
            <a:r>
              <a:rPr lang="es-ES" baseline="0" dirty="0" smtClean="0">
                <a:latin typeface="Times New Roman" pitchFamily="18" charset="0"/>
                <a:cs typeface="Times New Roman" pitchFamily="18" charset="0"/>
              </a:rPr>
              <a:t> role in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cycle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arrest</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induction</a:t>
            </a:r>
            <a:r>
              <a:rPr lang="es-ES" dirty="0" smtClean="0">
                <a:latin typeface="Times New Roman" pitchFamily="18" charset="0"/>
                <a:cs typeface="Times New Roman" pitchFamily="18" charset="0"/>
              </a:rPr>
              <a:t> of sub-G1</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phase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highest</a:t>
            </a:r>
            <a:r>
              <a:rPr lang="es-ES" baseline="0" dirty="0" smtClean="0">
                <a:latin typeface="Times New Roman" pitchFamily="18" charset="0"/>
                <a:cs typeface="Times New Roman" pitchFamily="18" charset="0"/>
              </a:rPr>
              <a:t> in PS </a:t>
            </a:r>
            <a:r>
              <a:rPr lang="es-ES" baseline="0" dirty="0" err="1" smtClean="0">
                <a:latin typeface="Times New Roman" pitchFamily="18" charset="0"/>
                <a:cs typeface="Times New Roman" pitchFamily="18" charset="0"/>
              </a:rPr>
              <a:t>mix</a:t>
            </a:r>
            <a:r>
              <a:rPr lang="es-ES" baseline="0" dirty="0" smtClean="0">
                <a:latin typeface="Times New Roman" pitchFamily="18" charset="0"/>
                <a:cs typeface="Times New Roman" pitchFamily="18" charset="0"/>
              </a:rPr>
              <a:t> and stigmasterol, and </a:t>
            </a:r>
            <a:r>
              <a:rPr lang="es-ES" baseline="0" dirty="0" err="1" smtClean="0">
                <a:latin typeface="Times New Roman" pitchFamily="18" charset="0"/>
                <a:cs typeface="Times New Roman" pitchFamily="18" charset="0"/>
              </a:rPr>
              <a:t>lowest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results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indicate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again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absence</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synergistic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compounds</a:t>
            </a:r>
            <a:r>
              <a:rPr lang="es-ES" baseline="0" dirty="0" smtClean="0">
                <a:latin typeface="Times New Roman" pitchFamily="18" charset="0"/>
                <a:cs typeface="Times New Roman" pitchFamily="18" charset="0"/>
              </a:rPr>
              <a:t> in mixtures </a:t>
            </a:r>
            <a:r>
              <a:rPr lang="es-ES" baseline="0" dirty="0" err="1" smtClean="0">
                <a:latin typeface="Times New Roman" pitchFamily="18" charset="0"/>
                <a:cs typeface="Times New Roman" pitchFamily="18" charset="0"/>
              </a:rPr>
              <a:t>but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apparent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predominant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action</a:t>
            </a:r>
            <a:r>
              <a:rPr lang="es-ES" baseline="0" dirty="0" smtClean="0">
                <a:latin typeface="Times New Roman" pitchFamily="18" charset="0"/>
                <a:cs typeface="Times New Roman" pitchFamily="18" charset="0"/>
              </a:rPr>
              <a:t> of stigmasterol.</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latin typeface="Times New Roman" pitchFamily="18" charset="0"/>
                <a:cs typeface="Times New Roman" pitchFamily="18" charset="0"/>
              </a:rPr>
              <a:t>As pro-</a:t>
            </a:r>
            <a:r>
              <a:rPr lang="es-ES" dirty="0" err="1" smtClean="0">
                <a:latin typeface="Times New Roman" pitchFamily="18" charset="0"/>
                <a:cs typeface="Times New Roman" pitchFamily="18" charset="0"/>
              </a:rPr>
              <a:t>apoptotic</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markers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it</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was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determined</a:t>
            </a:r>
            <a:r>
              <a:rPr lang="es-ES" dirty="0" smtClean="0">
                <a:latin typeface="Times New Roman" pitchFamily="18" charset="0"/>
                <a:cs typeface="Times New Roman" pitchFamily="18" charset="0"/>
              </a:rPr>
              <a:t>: i) </a:t>
            </a:r>
            <a:r>
              <a:rPr lang="es-ES" dirty="0" err="1" smtClean="0">
                <a:latin typeface="Times New Roman" pitchFamily="18" charset="0"/>
                <a:cs typeface="Times New Roman" pitchFamily="18" charset="0"/>
              </a:rPr>
              <a:t>externalization</a:t>
            </a:r>
            <a:r>
              <a:rPr lang="es-ES" dirty="0" smtClean="0">
                <a:latin typeface="Times New Roman" pitchFamily="18" charset="0"/>
                <a:cs typeface="Times New Roman" pitchFamily="18" charset="0"/>
              </a:rPr>
              <a:t> of plasma </a:t>
            </a:r>
            <a:r>
              <a:rPr lang="es-ES" dirty="0" err="1" smtClean="0">
                <a:latin typeface="Times New Roman" pitchFamily="18" charset="0"/>
                <a:cs typeface="Times New Roman" pitchFamily="18" charset="0"/>
              </a:rPr>
              <a:t>membrane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phisphatidylserine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ii</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changes</a:t>
            </a:r>
            <a:r>
              <a:rPr lang="es-ES" dirty="0" smtClean="0">
                <a:latin typeface="Times New Roman" pitchFamily="18" charset="0"/>
                <a:cs typeface="Times New Roman" pitchFamily="18" charset="0"/>
              </a:rPr>
              <a:t> in </a:t>
            </a:r>
            <a:r>
              <a:rPr lang="es-ES" dirty="0" err="1" smtClean="0">
                <a:latin typeface="Times New Roman" pitchFamily="18" charset="0"/>
                <a:cs typeface="Times New Roman" pitchFamily="18" charset="0"/>
              </a:rPr>
              <a:t>mitochondrial</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transmembrane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potential</a:t>
            </a:r>
            <a:r>
              <a:rPr lang="es-ES" dirty="0" smtClean="0">
                <a:latin typeface="Times New Roman" pitchFamily="18" charset="0"/>
                <a:cs typeface="Times New Roman" pitchFamily="18" charset="0"/>
              </a:rPr>
              <a:t> and </a:t>
            </a:r>
            <a:r>
              <a:rPr lang="es-ES" dirty="0" err="1" smtClean="0">
                <a:latin typeface="Times New Roman" pitchFamily="18" charset="0"/>
                <a:cs typeface="Times New Roman" pitchFamily="18" charset="0"/>
              </a:rPr>
              <a:t>iii</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cleavage</a:t>
            </a:r>
            <a:r>
              <a:rPr lang="es-ES" dirty="0" smtClean="0">
                <a:latin typeface="Times New Roman" pitchFamily="18" charset="0"/>
                <a:cs typeface="Times New Roman" pitchFamily="18" charset="0"/>
              </a:rPr>
              <a:t> of </a:t>
            </a:r>
            <a:r>
              <a:rPr lang="es-ES" dirty="0" err="1" smtClean="0">
                <a:latin typeface="Times New Roman" pitchFamily="18" charset="0"/>
                <a:cs typeface="Times New Roman" pitchFamily="18" charset="0"/>
              </a:rPr>
              <a:t>poly</a:t>
            </a:r>
            <a:r>
              <a:rPr lang="es-ES" dirty="0" smtClean="0">
                <a:latin typeface="Times New Roman" pitchFamily="18" charset="0"/>
                <a:cs typeface="Times New Roman" pitchFamily="18" charset="0"/>
              </a:rPr>
              <a:t>(ADP-</a:t>
            </a:r>
            <a:r>
              <a:rPr lang="es-ES" dirty="0" err="1" smtClean="0">
                <a:latin typeface="Times New Roman" pitchFamily="18" charset="0"/>
                <a:cs typeface="Times New Roman" pitchFamily="18" charset="0"/>
              </a:rPr>
              <a:t>ribose</a:t>
            </a:r>
            <a:r>
              <a:rPr lang="es-ES" dirty="0" smtClean="0">
                <a:latin typeface="Times New Roman" pitchFamily="18" charset="0"/>
                <a:cs typeface="Times New Roman" pitchFamily="18" charset="0"/>
              </a:rPr>
              <a:t>)</a:t>
            </a:r>
            <a:r>
              <a:rPr lang="es-ES" dirty="0" err="1" smtClean="0">
                <a:latin typeface="Times New Roman" pitchFamily="18" charset="0"/>
                <a:cs typeface="Times New Roman" pitchFamily="18" charset="0"/>
              </a:rPr>
              <a:t>polymerase</a:t>
            </a:r>
            <a:r>
              <a:rPr lang="es-ES" dirty="0" smtClean="0">
                <a:latin typeface="Times New Roman" pitchFamily="18" charset="0"/>
                <a:cs typeface="Times New Roman" pitchFamily="18" charset="0"/>
              </a:rPr>
              <a:t>.</a:t>
            </a:r>
          </a:p>
          <a:p>
            <a:endParaRPr lang="es-ES" dirty="0" smtClean="0">
              <a:latin typeface="Times New Roman" pitchFamily="18" charset="0"/>
              <a:cs typeface="Times New Roman" pitchFamily="18" charset="0"/>
            </a:endParaRPr>
          </a:p>
          <a:p>
            <a:r>
              <a:rPr lang="es-ES" dirty="0" err="1" smtClean="0">
                <a:latin typeface="Times New Roman" pitchFamily="18" charset="0"/>
                <a:cs typeface="Times New Roman" pitchFamily="18" charset="0"/>
              </a:rPr>
              <a:t>According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Annexin</a:t>
            </a:r>
            <a:r>
              <a:rPr lang="es-ES" baseline="0" dirty="0" smtClean="0">
                <a:latin typeface="Times New Roman" pitchFamily="18" charset="0"/>
                <a:cs typeface="Times New Roman" pitchFamily="18" charset="0"/>
              </a:rPr>
              <a:t> V </a:t>
            </a:r>
            <a:r>
              <a:rPr lang="es-ES" baseline="0" dirty="0" err="1" smtClean="0">
                <a:latin typeface="Times New Roman" pitchFamily="18" charset="0"/>
                <a:cs typeface="Times New Roman" pitchFamily="18" charset="0"/>
              </a:rPr>
              <a:t>assay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induced</a:t>
            </a:r>
            <a:r>
              <a:rPr lang="es-ES" baseline="0" dirty="0" smtClean="0">
                <a:latin typeface="Times New Roman" pitchFamily="18" charset="0"/>
                <a:cs typeface="Times New Roman" pitchFamily="18" charset="0"/>
              </a:rPr>
              <a:t> a 2-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4- </a:t>
            </a:r>
            <a:r>
              <a:rPr lang="es-ES" baseline="0" dirty="0" err="1" smtClean="0">
                <a:latin typeface="Times New Roman" pitchFamily="18" charset="0"/>
                <a:cs typeface="Times New Roman" pitchFamily="18" charset="0"/>
              </a:rPr>
              <a:t>fold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early</a:t>
            </a:r>
            <a:r>
              <a:rPr lang="es-ES" baseline="0" dirty="0" smtClean="0">
                <a:latin typeface="Times New Roman" pitchFamily="18" charset="0"/>
                <a:cs typeface="Times New Roman" pitchFamily="18" charset="0"/>
              </a:rPr>
              <a:t> apoptosis. In </a:t>
            </a:r>
            <a:r>
              <a:rPr lang="es-ES" baseline="0" dirty="0" err="1" smtClean="0">
                <a:latin typeface="Times New Roman" pitchFamily="18" charset="0"/>
                <a:cs typeface="Times New Roman" pitchFamily="18" charset="0"/>
              </a:rPr>
              <a:t>addition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stigmasterols</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both</a:t>
            </a:r>
            <a:r>
              <a:rPr lang="es-ES" baseline="0" dirty="0" smtClean="0">
                <a:latin typeface="Times New Roman" pitchFamily="18" charset="0"/>
                <a:cs typeface="Times New Roman" pitchFamily="18" charset="0"/>
              </a:rPr>
              <a:t> mixtures </a:t>
            </a:r>
            <a:r>
              <a:rPr lang="es-ES" baseline="0" dirty="0" err="1" smtClean="0">
                <a:latin typeface="Times New Roman" pitchFamily="18" charset="0"/>
                <a:cs typeface="Times New Roman" pitchFamily="18" charset="0"/>
              </a:rPr>
              <a:t>doubled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proportion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in late apoptosis, as </a:t>
            </a:r>
            <a:r>
              <a:rPr lang="es-ES" baseline="0" dirty="0" err="1" smtClean="0">
                <a:latin typeface="Times New Roman" pitchFamily="18" charset="0"/>
                <a:cs typeface="Times New Roman" pitchFamily="18" charset="0"/>
              </a:rPr>
              <a:t>compared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control. </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Globally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highest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were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found</a:t>
            </a:r>
            <a:r>
              <a:rPr lang="es-ES" baseline="0" dirty="0" smtClean="0">
                <a:latin typeface="Times New Roman" pitchFamily="18" charset="0"/>
                <a:cs typeface="Times New Roman" pitchFamily="18" charset="0"/>
              </a:rPr>
              <a:t> in mixtures and </a:t>
            </a:r>
            <a:r>
              <a:rPr lang="es-ES" baseline="0" dirty="0" err="1" smtClean="0">
                <a:latin typeface="Times New Roman" pitchFamily="18" charset="0"/>
                <a:cs typeface="Times New Roman" pitchFamily="18" charset="0"/>
              </a:rPr>
              <a:t>again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marked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a:t>
            </a:r>
            <a:r>
              <a:rPr lang="es-ES" baseline="0" dirty="0" smtClean="0">
                <a:latin typeface="Times New Roman" pitchFamily="18" charset="0"/>
                <a:cs typeface="Times New Roman" pitchFamily="18" charset="0"/>
              </a:rPr>
              <a:t> of stigmasterol.</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Loss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mitochondrial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transmembrane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potential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considered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feature</a:t>
            </a:r>
            <a:r>
              <a:rPr lang="es-ES" baseline="0" dirty="0" smtClean="0">
                <a:latin typeface="Times New Roman" pitchFamily="18" charset="0"/>
                <a:cs typeface="Times New Roman" pitchFamily="18" charset="0"/>
              </a:rPr>
              <a:t> of apoptosis in </a:t>
            </a:r>
            <a:r>
              <a:rPr lang="es-ES" baseline="0" dirty="0" err="1" smtClean="0">
                <a:latin typeface="Times New Roman" pitchFamily="18" charset="0"/>
                <a:cs typeface="Times New Roman" pitchFamily="18" charset="0"/>
              </a:rPr>
              <a:t>early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stages</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caused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fall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not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for</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sitosterol</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mitochondrial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membrane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potential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between</a:t>
            </a:r>
            <a:r>
              <a:rPr lang="es-ES" baseline="0" dirty="0" smtClean="0">
                <a:latin typeface="Times New Roman" pitchFamily="18" charset="0"/>
                <a:cs typeface="Times New Roman" pitchFamily="18" charset="0"/>
              </a:rPr>
              <a:t> 31-36% versus control), </a:t>
            </a:r>
            <a:r>
              <a:rPr lang="es-ES" baseline="0" dirty="0" err="1" smtClean="0">
                <a:latin typeface="Times New Roman" pitchFamily="18" charset="0"/>
                <a:cs typeface="Times New Roman" pitchFamily="18" charset="0"/>
              </a:rPr>
              <a:t>but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without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differences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among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them</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Cleavage</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specific</a:t>
            </a:r>
            <a:r>
              <a:rPr lang="es-ES" baseline="0" dirty="0" smtClean="0">
                <a:latin typeface="Times New Roman" pitchFamily="18" charset="0"/>
                <a:cs typeface="Times New Roman" pitchFamily="18" charset="0"/>
              </a:rPr>
              <a:t> target </a:t>
            </a:r>
            <a:r>
              <a:rPr lang="es-ES" baseline="0" dirty="0" err="1" smtClean="0">
                <a:latin typeface="Times New Roman" pitchFamily="18" charset="0"/>
                <a:cs typeface="Times New Roman" pitchFamily="18" charset="0"/>
              </a:rPr>
              <a:t>proteins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such</a:t>
            </a:r>
            <a:r>
              <a:rPr lang="es-ES" baseline="0" dirty="0" smtClean="0">
                <a:latin typeface="Times New Roman" pitchFamily="18" charset="0"/>
                <a:cs typeface="Times New Roman" pitchFamily="18" charset="0"/>
              </a:rPr>
              <a:t> as PARP-1 </a:t>
            </a:r>
            <a:r>
              <a:rPr lang="es-ES" baseline="0" dirty="0" err="1" smtClean="0">
                <a:latin typeface="Times New Roman" pitchFamily="18" charset="0"/>
                <a:cs typeface="Times New Roman" pitchFamily="18" charset="0"/>
              </a:rPr>
              <a:t>by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activated</a:t>
            </a:r>
            <a:r>
              <a:rPr lang="es-ES" baseline="0" dirty="0" smtClean="0">
                <a:latin typeface="Times New Roman" pitchFamily="18" charset="0"/>
                <a:cs typeface="Times New Roman" pitchFamily="18" charset="0"/>
              </a:rPr>
              <a:t> caspase-3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investigated</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smtClean="0">
                <a:latin typeface="Times New Roman" pitchFamily="18" charset="0"/>
                <a:cs typeface="Times New Roman" pitchFamily="18" charset="0"/>
              </a:rPr>
              <a:t>In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case, </a:t>
            </a:r>
            <a:r>
              <a:rPr lang="es-ES" baseline="0" dirty="0" err="1" smtClean="0">
                <a:latin typeface="Times New Roman" pitchFamily="18" charset="0"/>
                <a:cs typeface="Times New Roman" pitchFamily="18" charset="0"/>
              </a:rPr>
              <a:t>treatment</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caused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cleavage</a:t>
            </a:r>
            <a:r>
              <a:rPr lang="es-ES" baseline="0" dirty="0" smtClean="0">
                <a:latin typeface="Times New Roman" pitchFamily="18" charset="0"/>
                <a:cs typeface="Times New Roman" pitchFamily="18" charset="0"/>
              </a:rPr>
              <a:t> of PARP-1,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accumulation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89 </a:t>
            </a:r>
            <a:r>
              <a:rPr lang="es-ES" baseline="0" dirty="0" err="1" smtClean="0">
                <a:latin typeface="Times New Roman" pitchFamily="18" charset="0"/>
                <a:cs typeface="Times New Roman" pitchFamily="18" charset="0"/>
              </a:rPr>
              <a:t>kDa</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fragment</a:t>
            </a:r>
            <a:r>
              <a:rPr lang="es-ES" baseline="0" dirty="0" smtClean="0">
                <a:latin typeface="Times New Roman" pitchFamily="18" charset="0"/>
                <a:cs typeface="Times New Roman" pitchFamily="18" charset="0"/>
              </a:rPr>
              <a:t> and a </a:t>
            </a:r>
            <a:r>
              <a:rPr lang="es-ES" baseline="0" dirty="0" err="1" smtClean="0">
                <a:latin typeface="Times New Roman" pitchFamily="18" charset="0"/>
                <a:cs typeface="Times New Roman" pitchFamily="18" charset="0"/>
              </a:rPr>
              <a:t>concomitant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decrease</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full-</a:t>
            </a:r>
            <a:r>
              <a:rPr lang="es-ES" baseline="0" dirty="0" err="1" smtClean="0">
                <a:latin typeface="Times New Roman" pitchFamily="18" charset="0"/>
                <a:cs typeface="Times New Roman" pitchFamily="18" charset="0"/>
              </a:rPr>
              <a:t>lenght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protein</a:t>
            </a:r>
            <a:r>
              <a:rPr lang="es-ES" baseline="0" dirty="0" smtClean="0">
                <a:latin typeface="Times New Roman" pitchFamily="18" charset="0"/>
                <a:cs typeface="Times New Roman" pitchFamily="18" charset="0"/>
              </a:rPr>
              <a:t> of 116 </a:t>
            </a:r>
            <a:r>
              <a:rPr lang="es-ES" baseline="0" dirty="0" err="1" smtClean="0">
                <a:latin typeface="Times New Roman" pitchFamily="18" charset="0"/>
                <a:cs typeface="Times New Roman" pitchFamily="18" charset="0"/>
              </a:rPr>
              <a:t>kDa</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compared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control.</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affect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for</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sitosterol</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lower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and mixture of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containing</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Considering</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redox</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state</a:t>
            </a:r>
            <a:r>
              <a:rPr lang="es-ES" dirty="0" smtClean="0">
                <a:latin typeface="Times New Roman" pitchFamily="18" charset="0"/>
                <a:cs typeface="Times New Roman" pitchFamily="18" charset="0"/>
              </a:rPr>
              <a:t> of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cells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it</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known</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that</a:t>
            </a:r>
            <a:r>
              <a:rPr lang="es-ES" dirty="0" smtClean="0">
                <a:latin typeface="Times New Roman" pitchFamily="18" charset="0"/>
                <a:cs typeface="Times New Roman" pitchFamily="18" charset="0"/>
              </a:rPr>
              <a:t> ROS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development</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may</a:t>
            </a:r>
            <a:r>
              <a:rPr lang="es-ES" baseline="0" dirty="0" smtClean="0">
                <a:latin typeface="Times New Roman" pitchFamily="18" charset="0"/>
                <a:cs typeface="Times New Roman" pitchFamily="18" charset="0"/>
              </a:rPr>
              <a:t> lead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death</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flow</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cytometry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determination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intracellular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levels</a:t>
            </a:r>
            <a:r>
              <a:rPr lang="es-ES" baseline="0" dirty="0" smtClean="0">
                <a:latin typeface="Times New Roman" pitchFamily="18" charset="0"/>
                <a:cs typeface="Times New Roman" pitchFamily="18" charset="0"/>
              </a:rPr>
              <a:t> of ROS </a:t>
            </a:r>
            <a:r>
              <a:rPr lang="es-ES" baseline="0" dirty="0" err="1" smtClean="0">
                <a:latin typeface="Times New Roman" pitchFamily="18" charset="0"/>
                <a:cs typeface="Times New Roman" pitchFamily="18" charset="0"/>
              </a:rPr>
              <a:t>showed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approximately</a:t>
            </a:r>
            <a:r>
              <a:rPr lang="es-ES" baseline="0" dirty="0" smtClean="0">
                <a:latin typeface="Times New Roman" pitchFamily="18" charset="0"/>
                <a:cs typeface="Times New Roman" pitchFamily="18" charset="0"/>
              </a:rPr>
              <a:t> 10-fold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compared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controls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without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appreciable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differences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among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Next</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step</a:t>
            </a:r>
            <a:r>
              <a:rPr lang="es-ES" dirty="0" smtClean="0">
                <a:latin typeface="Times New Roman" pitchFamily="18" charset="0"/>
                <a:cs typeface="Times New Roman" pitchFamily="18" charset="0"/>
              </a:rPr>
              <a:t> in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cell</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redox</a:t>
            </a:r>
            <a:r>
              <a:rPr lang="es-ES" dirty="0" smtClean="0">
                <a:latin typeface="Times New Roman" pitchFamily="18" charset="0"/>
                <a:cs typeface="Times New Roman" pitchFamily="18" charset="0"/>
              </a:rPr>
              <a:t> status, </a:t>
            </a:r>
            <a:r>
              <a:rPr lang="es-ES" dirty="0" err="1" smtClean="0">
                <a:latin typeface="Times New Roman" pitchFamily="18" charset="0"/>
                <a:cs typeface="Times New Roman" pitchFamily="18" charset="0"/>
              </a:rPr>
              <a:t>was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determination</a:t>
            </a:r>
            <a:r>
              <a:rPr lang="es-ES" dirty="0" smtClean="0">
                <a:latin typeface="Times New Roman" pitchFamily="18" charset="0"/>
                <a:cs typeface="Times New Roman" pitchFamily="18" charset="0"/>
              </a:rPr>
              <a:t> of total </a:t>
            </a:r>
            <a:r>
              <a:rPr lang="es-ES" dirty="0" err="1" smtClean="0">
                <a:latin typeface="Times New Roman" pitchFamily="18" charset="0"/>
                <a:cs typeface="Times New Roman" pitchFamily="18" charset="0"/>
              </a:rPr>
              <a:t>thiols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determination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which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include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reduced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glutahione</a:t>
            </a:r>
            <a:r>
              <a:rPr lang="es-ES" baseline="0" dirty="0" smtClean="0">
                <a:latin typeface="Times New Roman" pitchFamily="18" charset="0"/>
                <a:cs typeface="Times New Roman" pitchFamily="18" charset="0"/>
              </a:rPr>
              <a:t> (GSH) as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main</a:t>
            </a:r>
            <a:r>
              <a:rPr lang="es-ES" baseline="0" dirty="0" smtClean="0">
                <a:latin typeface="Times New Roman" pitchFamily="18" charset="0"/>
                <a:cs typeface="Times New Roman" pitchFamily="18" charset="0"/>
              </a:rPr>
              <a:t> non </a:t>
            </a:r>
            <a:r>
              <a:rPr lang="es-ES" baseline="0" dirty="0" err="1" smtClean="0">
                <a:latin typeface="Times New Roman" pitchFamily="18" charset="0"/>
                <a:cs typeface="Times New Roman" pitchFamily="18" charset="0"/>
              </a:rPr>
              <a:t>enzymatic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intracellular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antioxidant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compound</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Surprisingly</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contrary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expected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evoked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in total </a:t>
            </a:r>
            <a:r>
              <a:rPr lang="es-ES" baseline="0" dirty="0" err="1" smtClean="0">
                <a:latin typeface="Times New Roman" pitchFamily="18" charset="0"/>
                <a:cs typeface="Times New Roman" pitchFamily="18" charset="0"/>
              </a:rPr>
              <a:t>thiol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levels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compared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control, </a:t>
            </a:r>
            <a:r>
              <a:rPr lang="es-ES" baseline="0" dirty="0" err="1" smtClean="0">
                <a:latin typeface="Times New Roman" pitchFamily="18" charset="0"/>
                <a:cs typeface="Times New Roman" pitchFamily="18" charset="0"/>
              </a:rPr>
              <a:t>being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plant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sterols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mix</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lower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campesterol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without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apparent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additive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synergistic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effects</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However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results</a:t>
            </a:r>
            <a:r>
              <a:rPr lang="es-ES" baseline="0" dirty="0" smtClean="0">
                <a:latin typeface="Times New Roman" pitchFamily="18" charset="0"/>
                <a:cs typeface="Times New Roman" pitchFamily="18" charset="0"/>
              </a:rPr>
              <a:t> can </a:t>
            </a:r>
            <a:r>
              <a:rPr lang="es-ES" baseline="0" dirty="0" err="1" smtClean="0">
                <a:latin typeface="Times New Roman" pitchFamily="18" charset="0"/>
                <a:cs typeface="Times New Roman" pitchFamily="18" charset="0"/>
              </a:rPr>
              <a:t>be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explained</a:t>
            </a:r>
            <a:r>
              <a:rPr lang="es-ES" baseline="0" dirty="0" smtClean="0">
                <a:latin typeface="Times New Roman" pitchFamily="18" charset="0"/>
                <a:cs typeface="Times New Roman" pitchFamily="18" charset="0"/>
              </a:rPr>
              <a:t> as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defensive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adaptative</a:t>
            </a:r>
            <a:r>
              <a:rPr lang="es-ES" baseline="0" dirty="0" smtClean="0">
                <a:latin typeface="Times New Roman" pitchFamily="18" charset="0"/>
                <a:cs typeface="Times New Roman" pitchFamily="18" charset="0"/>
              </a:rPr>
              <a:t> response of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trying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avoid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oxidative</a:t>
            </a:r>
            <a:r>
              <a:rPr lang="es-ES" baseline="0" dirty="0" smtClean="0">
                <a:latin typeface="Times New Roman" pitchFamily="18" charset="0"/>
                <a:cs typeface="Times New Roman" pitchFamily="18" charset="0"/>
              </a:rPr>
              <a:t> stress, </a:t>
            </a:r>
            <a:r>
              <a:rPr lang="es-ES" baseline="0" dirty="0" err="1" smtClean="0">
                <a:latin typeface="Times New Roman" pitchFamily="18" charset="0"/>
                <a:cs typeface="Times New Roman" pitchFamily="18" charset="0"/>
              </a:rPr>
              <a:t>since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it</a:t>
            </a:r>
            <a:r>
              <a:rPr lang="es-ES" baseline="0" dirty="0" smtClean="0">
                <a:latin typeface="Times New Roman" pitchFamily="18" charset="0"/>
                <a:cs typeface="Times New Roman" pitchFamily="18" charset="0"/>
              </a:rPr>
              <a:t> has </a:t>
            </a:r>
            <a:r>
              <a:rPr lang="es-ES" baseline="0" dirty="0" err="1" smtClean="0">
                <a:latin typeface="Times New Roman" pitchFamily="18" charset="0"/>
                <a:cs typeface="Times New Roman" pitchFamily="18" charset="0"/>
              </a:rPr>
              <a:t>been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reported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levels</a:t>
            </a:r>
            <a:r>
              <a:rPr lang="es-ES" baseline="0" dirty="0" smtClean="0">
                <a:latin typeface="Times New Roman" pitchFamily="18" charset="0"/>
                <a:cs typeface="Times New Roman" pitchFamily="18" charset="0"/>
              </a:rPr>
              <a:t> of GSH in </a:t>
            </a:r>
            <a:r>
              <a:rPr lang="es-ES" baseline="0" dirty="0" err="1" smtClean="0">
                <a:latin typeface="Times New Roman" pitchFamily="18" charset="0"/>
                <a:cs typeface="Times New Roman" pitchFamily="18" charset="0"/>
              </a:rPr>
              <a:t>many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human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cells</a:t>
            </a:r>
            <a:r>
              <a:rPr lang="es-ES" baseline="0" dirty="0" smtClean="0">
                <a:latin typeface="Times New Roman" pitchFamily="18" charset="0"/>
                <a:cs typeface="Times New Roman" pitchFamily="18" charset="0"/>
              </a:rPr>
              <a:t>. In line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observed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in total </a:t>
            </a:r>
            <a:r>
              <a:rPr lang="es-ES" baseline="0" dirty="0" err="1" smtClean="0">
                <a:latin typeface="Times New Roman" pitchFamily="18" charset="0"/>
                <a:cs typeface="Times New Roman" pitchFamily="18" charset="0"/>
              </a:rPr>
              <a:t>proteins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after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partly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could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explain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phenomenon</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smtClean="0"/>
              <a:t>“</a:t>
            </a:r>
            <a:r>
              <a:rPr lang="es-ES" dirty="0" err="1" smtClean="0"/>
              <a:t>Let</a:t>
            </a:r>
            <a:r>
              <a:rPr lang="es-ES" dirty="0" smtClean="0"/>
              <a:t> </a:t>
            </a:r>
            <a:r>
              <a:rPr lang="es-ES" dirty="0" err="1" smtClean="0"/>
              <a:t>food</a:t>
            </a:r>
            <a:r>
              <a:rPr lang="es-ES" dirty="0" smtClean="0"/>
              <a:t> </a:t>
            </a:r>
            <a:r>
              <a:rPr lang="es-ES" dirty="0" err="1" smtClean="0"/>
              <a:t>be</a:t>
            </a:r>
            <a:r>
              <a:rPr lang="es-ES" dirty="0" smtClean="0"/>
              <a:t> </a:t>
            </a:r>
            <a:r>
              <a:rPr lang="es-ES" dirty="0" err="1" smtClean="0"/>
              <a:t>your</a:t>
            </a:r>
            <a:r>
              <a:rPr lang="es-ES" dirty="0" smtClean="0"/>
              <a:t> medicine and</a:t>
            </a:r>
            <a:r>
              <a:rPr lang="es-ES" baseline="0" dirty="0" smtClean="0"/>
              <a:t> medicine </a:t>
            </a:r>
            <a:r>
              <a:rPr lang="es-ES" baseline="0" dirty="0" err="1" smtClean="0"/>
              <a:t>be</a:t>
            </a:r>
            <a:r>
              <a:rPr lang="es-ES" baseline="0" dirty="0" smtClean="0"/>
              <a:t> </a:t>
            </a:r>
            <a:r>
              <a:rPr lang="es-ES" baseline="0" dirty="0" err="1" smtClean="0"/>
              <a:t>your</a:t>
            </a:r>
            <a:r>
              <a:rPr lang="es-ES" baseline="0" dirty="0" smtClean="0"/>
              <a:t> </a:t>
            </a:r>
            <a:r>
              <a:rPr lang="es-ES" baseline="0" dirty="0" err="1" smtClean="0"/>
              <a:t>food</a:t>
            </a:r>
            <a:r>
              <a:rPr lang="es-ES" baseline="0" dirty="0" smtClean="0"/>
              <a:t>” </a:t>
            </a:r>
            <a:r>
              <a:rPr lang="es-ES" baseline="0" dirty="0" err="1" smtClean="0"/>
              <a:t>was</a:t>
            </a:r>
            <a:r>
              <a:rPr lang="es-ES" baseline="0" dirty="0" smtClean="0"/>
              <a:t> </a:t>
            </a:r>
            <a:r>
              <a:rPr lang="es-ES" baseline="0" dirty="0" err="1" smtClean="0"/>
              <a:t>the</a:t>
            </a:r>
            <a:r>
              <a:rPr lang="es-ES" baseline="0" dirty="0" smtClean="0"/>
              <a:t> </a:t>
            </a:r>
            <a:r>
              <a:rPr lang="es-ES" baseline="0" dirty="0" err="1" smtClean="0"/>
              <a:t>famous</a:t>
            </a:r>
            <a:r>
              <a:rPr lang="es-ES" baseline="0" dirty="0" smtClean="0"/>
              <a:t> </a:t>
            </a:r>
            <a:r>
              <a:rPr lang="es-ES" baseline="0" dirty="0" err="1" smtClean="0"/>
              <a:t>sentence</a:t>
            </a:r>
            <a:r>
              <a:rPr lang="es-ES" baseline="0" dirty="0" smtClean="0"/>
              <a:t> </a:t>
            </a:r>
            <a:r>
              <a:rPr lang="es-ES" baseline="0" dirty="0" err="1" smtClean="0"/>
              <a:t>said</a:t>
            </a:r>
            <a:r>
              <a:rPr lang="es-ES" baseline="0" dirty="0" smtClean="0"/>
              <a:t> </a:t>
            </a:r>
            <a:r>
              <a:rPr lang="es-ES" baseline="0" dirty="0" err="1" smtClean="0"/>
              <a:t>by</a:t>
            </a:r>
            <a:r>
              <a:rPr lang="es-ES" baseline="0" dirty="0" smtClean="0"/>
              <a:t> </a:t>
            </a:r>
            <a:r>
              <a:rPr lang="es-ES" baseline="0" dirty="0" err="1" smtClean="0"/>
              <a:t>Hippocrates</a:t>
            </a:r>
            <a:r>
              <a:rPr lang="es-ES" baseline="0" dirty="0" smtClean="0"/>
              <a:t> </a:t>
            </a:r>
            <a:r>
              <a:rPr lang="es-ES" baseline="0" dirty="0" err="1" smtClean="0"/>
              <a:t>already</a:t>
            </a:r>
            <a:r>
              <a:rPr lang="es-ES" baseline="0" dirty="0" smtClean="0"/>
              <a:t> 25 </a:t>
            </a:r>
            <a:r>
              <a:rPr lang="es-ES" baseline="0" dirty="0" err="1" smtClean="0"/>
              <a:t>centuries</a:t>
            </a:r>
            <a:r>
              <a:rPr lang="es-ES" baseline="0" dirty="0" smtClean="0"/>
              <a:t> </a:t>
            </a:r>
            <a:r>
              <a:rPr lang="es-ES" baseline="0" dirty="0" err="1" smtClean="0"/>
              <a:t>ago</a:t>
            </a:r>
            <a:r>
              <a:rPr lang="es-ES" baseline="0" dirty="0" smtClean="0"/>
              <a:t>, </a:t>
            </a:r>
            <a:r>
              <a:rPr lang="es-ES" baseline="0" dirty="0" err="1" smtClean="0"/>
              <a:t>indicating</a:t>
            </a:r>
            <a:r>
              <a:rPr lang="es-ES" baseline="0" dirty="0" smtClean="0"/>
              <a:t> </a:t>
            </a:r>
            <a:r>
              <a:rPr lang="es-ES" baseline="0" dirty="0" err="1" smtClean="0"/>
              <a:t>the</a:t>
            </a:r>
            <a:r>
              <a:rPr lang="es-ES" baseline="0" dirty="0" smtClean="0"/>
              <a:t> </a:t>
            </a:r>
            <a:r>
              <a:rPr lang="es-ES" baseline="0" dirty="0" err="1" smtClean="0"/>
              <a:t>importance</a:t>
            </a:r>
            <a:r>
              <a:rPr lang="es-ES" baseline="0" dirty="0" smtClean="0"/>
              <a:t> and </a:t>
            </a:r>
            <a:r>
              <a:rPr lang="es-ES" baseline="0" dirty="0" err="1" smtClean="0"/>
              <a:t>conditioning</a:t>
            </a:r>
            <a:r>
              <a:rPr lang="es-ES" baseline="0" dirty="0" smtClean="0"/>
              <a:t> </a:t>
            </a:r>
            <a:r>
              <a:rPr lang="es-ES" baseline="0" dirty="0" err="1" smtClean="0"/>
              <a:t>effect</a:t>
            </a:r>
            <a:r>
              <a:rPr lang="es-ES" baseline="0" dirty="0" smtClean="0"/>
              <a:t> of </a:t>
            </a:r>
            <a:r>
              <a:rPr lang="es-ES" baseline="0" dirty="0" err="1" smtClean="0"/>
              <a:t>food</a:t>
            </a:r>
            <a:r>
              <a:rPr lang="es-ES" baseline="0" dirty="0" smtClean="0"/>
              <a:t> </a:t>
            </a:r>
            <a:r>
              <a:rPr lang="es-ES" baseline="0" dirty="0" err="1" smtClean="0"/>
              <a:t>on</a:t>
            </a:r>
            <a:r>
              <a:rPr lang="es-ES" baseline="0" dirty="0" smtClean="0"/>
              <a:t> </a:t>
            </a:r>
            <a:r>
              <a:rPr lang="es-ES" baseline="0" dirty="0" err="1" smtClean="0"/>
              <a:t>health</a:t>
            </a:r>
            <a:r>
              <a:rPr lang="es-ES" baseline="0" dirty="0" smtClean="0"/>
              <a:t>.</a:t>
            </a:r>
            <a:endParaRPr lang="es-ES" dirty="0" smtClean="0"/>
          </a:p>
          <a:p>
            <a:pPr algn="just" eaLnBrk="1" hangingPunct="1"/>
            <a:endParaRPr lang="es-ES" dirty="0" smtClean="0"/>
          </a:p>
          <a:p>
            <a:pPr algn="just" eaLnBrk="1" hangingPunct="1"/>
            <a:r>
              <a:rPr lang="es-ES" dirty="0" err="1" smtClean="0"/>
              <a:t>Nowadays</a:t>
            </a:r>
            <a:r>
              <a:rPr lang="es-ES" dirty="0" smtClean="0"/>
              <a:t>, </a:t>
            </a:r>
            <a:r>
              <a:rPr lang="es-ES" dirty="0" err="1" smtClean="0"/>
              <a:t>modernization</a:t>
            </a:r>
            <a:r>
              <a:rPr lang="es-ES" dirty="0" smtClean="0"/>
              <a:t> and </a:t>
            </a:r>
            <a:r>
              <a:rPr lang="es-ES" dirty="0" err="1" smtClean="0"/>
              <a:t>its</a:t>
            </a:r>
            <a:r>
              <a:rPr lang="es-ES" dirty="0" smtClean="0"/>
              <a:t> </a:t>
            </a:r>
            <a:r>
              <a:rPr lang="es-ES" dirty="0" err="1" smtClean="0"/>
              <a:t>resulting</a:t>
            </a:r>
            <a:r>
              <a:rPr lang="es-ES" dirty="0" smtClean="0"/>
              <a:t> </a:t>
            </a:r>
            <a:r>
              <a:rPr lang="es-ES" dirty="0" err="1" smtClean="0"/>
              <a:t>lifestyle</a:t>
            </a:r>
            <a:r>
              <a:rPr lang="es-ES" baseline="0" dirty="0" smtClean="0"/>
              <a:t> </a:t>
            </a:r>
            <a:r>
              <a:rPr lang="es-ES" baseline="0" dirty="0" err="1" smtClean="0"/>
              <a:t>trends</a:t>
            </a:r>
            <a:r>
              <a:rPr lang="es-ES" baseline="0" dirty="0" smtClean="0"/>
              <a:t> </a:t>
            </a:r>
            <a:r>
              <a:rPr lang="es-ES" baseline="0" dirty="0" err="1" smtClean="0"/>
              <a:t>have</a:t>
            </a:r>
            <a:r>
              <a:rPr lang="es-ES" baseline="0" dirty="0" smtClean="0"/>
              <a:t> </a:t>
            </a:r>
            <a:r>
              <a:rPr lang="es-ES" baseline="0" dirty="0" err="1" smtClean="0"/>
              <a:t>made</a:t>
            </a:r>
            <a:r>
              <a:rPr lang="es-ES" baseline="0" dirty="0" smtClean="0"/>
              <a:t> </a:t>
            </a:r>
            <a:r>
              <a:rPr lang="es-ES" baseline="0" dirty="0" err="1" smtClean="0"/>
              <a:t>the</a:t>
            </a:r>
            <a:r>
              <a:rPr lang="es-ES" baseline="0" dirty="0" smtClean="0"/>
              <a:t> </a:t>
            </a:r>
            <a:r>
              <a:rPr lang="es-ES" baseline="0" dirty="0" err="1" smtClean="0"/>
              <a:t>starting</a:t>
            </a:r>
            <a:r>
              <a:rPr lang="es-ES" baseline="0" dirty="0" smtClean="0"/>
              <a:t> of a new era of </a:t>
            </a:r>
            <a:r>
              <a:rPr lang="es-ES" baseline="0" dirty="0" err="1" smtClean="0"/>
              <a:t>chronic</a:t>
            </a:r>
            <a:r>
              <a:rPr lang="es-ES" baseline="0" dirty="0" smtClean="0"/>
              <a:t> </a:t>
            </a:r>
            <a:r>
              <a:rPr lang="es-ES" baseline="0" dirty="0" err="1" smtClean="0"/>
              <a:t>illness</a:t>
            </a:r>
            <a:r>
              <a:rPr lang="es-ES" baseline="0" dirty="0" smtClean="0"/>
              <a:t>. </a:t>
            </a:r>
            <a:r>
              <a:rPr lang="es-ES" baseline="0" dirty="0" err="1" smtClean="0"/>
              <a:t>Currently</a:t>
            </a:r>
            <a:r>
              <a:rPr lang="es-ES" baseline="0" dirty="0" smtClean="0"/>
              <a:t>, </a:t>
            </a:r>
            <a:r>
              <a:rPr lang="es-ES" baseline="0" dirty="0" err="1" smtClean="0"/>
              <a:t>i</a:t>
            </a:r>
            <a:r>
              <a:rPr lang="es-ES" dirty="0" err="1" smtClean="0"/>
              <a:t>t</a:t>
            </a:r>
            <a:r>
              <a:rPr lang="es-ES" dirty="0" smtClean="0"/>
              <a:t> </a:t>
            </a:r>
            <a:r>
              <a:rPr lang="es-ES" dirty="0" err="1" smtClean="0"/>
              <a:t>is</a:t>
            </a:r>
            <a:r>
              <a:rPr lang="es-ES" dirty="0" smtClean="0"/>
              <a:t> </a:t>
            </a:r>
            <a:r>
              <a:rPr lang="es-ES" dirty="0" err="1" smtClean="0"/>
              <a:t>also</a:t>
            </a:r>
            <a:r>
              <a:rPr lang="es-ES" dirty="0" smtClean="0"/>
              <a:t> </a:t>
            </a:r>
            <a:r>
              <a:rPr lang="es-ES" dirty="0" err="1" smtClean="0"/>
              <a:t>well-known</a:t>
            </a:r>
            <a:r>
              <a:rPr lang="es-ES" dirty="0" smtClean="0"/>
              <a:t> </a:t>
            </a:r>
            <a:r>
              <a:rPr lang="es-ES" dirty="0" err="1" smtClean="0"/>
              <a:t>that</a:t>
            </a:r>
            <a:r>
              <a:rPr lang="es-ES" dirty="0" smtClean="0"/>
              <a:t> a </a:t>
            </a:r>
            <a:r>
              <a:rPr lang="es-ES" dirty="0" err="1" smtClean="0"/>
              <a:t>balanced</a:t>
            </a:r>
            <a:r>
              <a:rPr lang="es-ES" dirty="0" smtClean="0"/>
              <a:t> </a:t>
            </a:r>
            <a:r>
              <a:rPr lang="es-ES" dirty="0" err="1" smtClean="0"/>
              <a:t>diet</a:t>
            </a:r>
            <a:r>
              <a:rPr lang="es-ES" dirty="0" smtClean="0"/>
              <a:t> (</a:t>
            </a:r>
            <a:r>
              <a:rPr lang="es-ES" dirty="0" err="1" smtClean="0"/>
              <a:t>with</a:t>
            </a:r>
            <a:r>
              <a:rPr lang="es-ES" dirty="0" smtClean="0"/>
              <a:t> regular</a:t>
            </a:r>
            <a:r>
              <a:rPr lang="es-ES" baseline="0" dirty="0" smtClean="0"/>
              <a:t> </a:t>
            </a:r>
            <a:r>
              <a:rPr lang="es-ES" baseline="0" dirty="0" err="1" smtClean="0"/>
              <a:t>intake</a:t>
            </a:r>
            <a:r>
              <a:rPr lang="es-ES" baseline="0" dirty="0" smtClean="0"/>
              <a:t> of </a:t>
            </a:r>
            <a:r>
              <a:rPr lang="es-ES" baseline="0" dirty="0" err="1" smtClean="0"/>
              <a:t>fruits</a:t>
            </a:r>
            <a:r>
              <a:rPr lang="es-ES" baseline="0" dirty="0" smtClean="0"/>
              <a:t> and vegetables)</a:t>
            </a:r>
            <a:r>
              <a:rPr lang="es-ES" dirty="0" smtClean="0"/>
              <a:t>, </a:t>
            </a:r>
            <a:r>
              <a:rPr lang="es-ES" dirty="0" err="1" smtClean="0"/>
              <a:t>together</a:t>
            </a:r>
            <a:r>
              <a:rPr lang="es-ES" dirty="0" smtClean="0"/>
              <a:t> </a:t>
            </a:r>
            <a:r>
              <a:rPr lang="es-ES" dirty="0" err="1" smtClean="0"/>
              <a:t>with</a:t>
            </a:r>
            <a:r>
              <a:rPr lang="es-ES" dirty="0" smtClean="0"/>
              <a:t> a </a:t>
            </a:r>
            <a:r>
              <a:rPr lang="es-ES" dirty="0" err="1" smtClean="0"/>
              <a:t>healthy</a:t>
            </a:r>
            <a:r>
              <a:rPr lang="es-ES" dirty="0" smtClean="0"/>
              <a:t> </a:t>
            </a:r>
            <a:r>
              <a:rPr lang="es-ES" dirty="0" err="1" smtClean="0"/>
              <a:t>lifestyle</a:t>
            </a:r>
            <a:r>
              <a:rPr lang="es-ES" dirty="0" smtClean="0"/>
              <a:t>, are </a:t>
            </a:r>
            <a:r>
              <a:rPr lang="es-ES" dirty="0" err="1" smtClean="0"/>
              <a:t>essential</a:t>
            </a:r>
            <a:r>
              <a:rPr lang="es-ES" dirty="0" smtClean="0"/>
              <a:t> </a:t>
            </a:r>
            <a:r>
              <a:rPr lang="es-ES" dirty="0" err="1" smtClean="0"/>
              <a:t>factors</a:t>
            </a:r>
            <a:r>
              <a:rPr lang="es-ES" dirty="0" smtClean="0"/>
              <a:t> </a:t>
            </a:r>
            <a:r>
              <a:rPr lang="es-ES" dirty="0" err="1" smtClean="0"/>
              <a:t>to</a:t>
            </a:r>
            <a:r>
              <a:rPr lang="es-ES" dirty="0" smtClean="0"/>
              <a:t> </a:t>
            </a:r>
            <a:r>
              <a:rPr lang="es-ES" dirty="0" err="1" smtClean="0"/>
              <a:t>diminish</a:t>
            </a:r>
            <a:r>
              <a:rPr lang="es-ES" dirty="0" smtClean="0"/>
              <a:t> </a:t>
            </a:r>
            <a:r>
              <a:rPr lang="es-ES" dirty="0" err="1" smtClean="0"/>
              <a:t>the</a:t>
            </a:r>
            <a:r>
              <a:rPr lang="es-ES" dirty="0" smtClean="0"/>
              <a:t> </a:t>
            </a:r>
            <a:r>
              <a:rPr lang="es-ES" dirty="0" err="1" smtClean="0"/>
              <a:t>incidence</a:t>
            </a:r>
            <a:r>
              <a:rPr lang="es-ES" dirty="0" smtClean="0"/>
              <a:t> of </a:t>
            </a:r>
            <a:r>
              <a:rPr lang="es-ES" dirty="0" err="1" smtClean="0"/>
              <a:t>chronic-degenerative</a:t>
            </a:r>
            <a:r>
              <a:rPr lang="es-ES" dirty="0" smtClean="0"/>
              <a:t> </a:t>
            </a:r>
            <a:r>
              <a:rPr lang="es-ES" dirty="0" err="1" smtClean="0"/>
              <a:t>diseases</a:t>
            </a:r>
            <a:r>
              <a:rPr lang="es-ES" dirty="0" smtClean="0"/>
              <a:t>, </a:t>
            </a:r>
            <a:r>
              <a:rPr lang="es-ES" dirty="0" err="1" smtClean="0"/>
              <a:t>especially</a:t>
            </a:r>
            <a:r>
              <a:rPr lang="es-ES" dirty="0" smtClean="0"/>
              <a:t> </a:t>
            </a:r>
            <a:r>
              <a:rPr lang="es-ES" dirty="0" err="1" smtClean="0"/>
              <a:t>distinct</a:t>
            </a:r>
            <a:r>
              <a:rPr lang="es-ES" dirty="0" smtClean="0"/>
              <a:t> </a:t>
            </a:r>
            <a:r>
              <a:rPr lang="es-ES" dirty="0" err="1" smtClean="0"/>
              <a:t>types</a:t>
            </a:r>
            <a:r>
              <a:rPr lang="es-ES" dirty="0" smtClean="0"/>
              <a:t> of </a:t>
            </a:r>
            <a:r>
              <a:rPr lang="es-ES" dirty="0" err="1" smtClean="0"/>
              <a:t>cancer</a:t>
            </a:r>
            <a:r>
              <a:rPr lang="es-ES" dirty="0" smtClean="0"/>
              <a:t> and </a:t>
            </a:r>
            <a:r>
              <a:rPr lang="es-ES" dirty="0" err="1" smtClean="0"/>
              <a:t>particularly</a:t>
            </a:r>
            <a:r>
              <a:rPr lang="es-ES" dirty="0" smtClean="0"/>
              <a:t> </a:t>
            </a:r>
            <a:r>
              <a:rPr lang="es-ES" dirty="0" err="1" smtClean="0"/>
              <a:t>those</a:t>
            </a:r>
            <a:r>
              <a:rPr lang="es-ES" dirty="0" smtClean="0"/>
              <a:t> of </a:t>
            </a:r>
            <a:r>
              <a:rPr lang="es-ES" dirty="0" err="1" smtClean="0"/>
              <a:t>the</a:t>
            </a:r>
            <a:r>
              <a:rPr lang="es-ES" dirty="0" smtClean="0"/>
              <a:t> </a:t>
            </a:r>
            <a:r>
              <a:rPr lang="es-ES" dirty="0" err="1" smtClean="0"/>
              <a:t>digestive</a:t>
            </a:r>
            <a:r>
              <a:rPr lang="es-ES" dirty="0" smtClean="0"/>
              <a:t> </a:t>
            </a:r>
            <a:r>
              <a:rPr lang="es-ES" dirty="0" err="1" smtClean="0"/>
              <a:t>tract</a:t>
            </a:r>
            <a:r>
              <a:rPr lang="es-ES" dirty="0" smtClean="0"/>
              <a:t> .</a:t>
            </a:r>
          </a:p>
          <a:p>
            <a:pPr algn="just" eaLnBrk="1" hangingPunct="1"/>
            <a:endParaRPr lang="es-ES" dirty="0" smtClean="0"/>
          </a:p>
          <a:p>
            <a:pPr algn="just"/>
            <a:r>
              <a:rPr lang="es-ES" sz="1200" i="0" kern="1200" dirty="0" err="1" smtClean="0">
                <a:solidFill>
                  <a:schemeClr val="tx1"/>
                </a:solidFill>
                <a:latin typeface="+mn-lt"/>
                <a:ea typeface="+mn-ea"/>
                <a:cs typeface="+mn-cs"/>
              </a:rPr>
              <a:t>But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this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not</a:t>
            </a:r>
            <a:r>
              <a:rPr lang="es-ES" sz="1200" i="0" kern="1200" dirty="0" smtClean="0">
                <a:solidFill>
                  <a:schemeClr val="tx1"/>
                </a:solidFill>
                <a:latin typeface="+mn-lt"/>
                <a:ea typeface="+mn-ea"/>
                <a:cs typeface="+mn-cs"/>
              </a:rPr>
              <a:t> new. In </a:t>
            </a:r>
            <a:r>
              <a:rPr lang="es-ES" sz="1200" i="0" kern="1200" dirty="0" err="1" smtClean="0">
                <a:solidFill>
                  <a:schemeClr val="tx1"/>
                </a:solidFill>
                <a:latin typeface="+mn-lt"/>
                <a:ea typeface="+mn-ea"/>
                <a:cs typeface="+mn-cs"/>
              </a:rPr>
              <a:t>fact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World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Health</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Organisation</a:t>
            </a:r>
            <a:r>
              <a:rPr lang="es-ES" sz="1200" i="0" kern="1200" dirty="0" smtClean="0">
                <a:solidFill>
                  <a:schemeClr val="tx1"/>
                </a:solidFill>
                <a:latin typeface="+mn-lt"/>
                <a:ea typeface="+mn-ea"/>
                <a:cs typeface="+mn-cs"/>
              </a:rPr>
              <a:t> in 1974 </a:t>
            </a:r>
            <a:r>
              <a:rPr lang="es-ES" sz="1200" i="0" kern="1200" dirty="0" err="1" smtClean="0">
                <a:solidFill>
                  <a:schemeClr val="tx1"/>
                </a:solidFill>
                <a:latin typeface="+mn-lt"/>
                <a:ea typeface="+mn-ea"/>
                <a:cs typeface="+mn-cs"/>
              </a:rPr>
              <a:t>published</a:t>
            </a:r>
            <a:r>
              <a:rPr lang="es-ES" sz="1200" i="0" kern="1200" dirty="0" smtClean="0">
                <a:solidFill>
                  <a:schemeClr val="tx1"/>
                </a:solidFill>
                <a:latin typeface="+mn-lt"/>
                <a:ea typeface="+mn-ea"/>
                <a:cs typeface="+mn-cs"/>
              </a:rPr>
              <a:t> a </a:t>
            </a:r>
            <a:r>
              <a:rPr lang="es-ES" sz="1200" i="0" kern="1200" dirty="0" err="1" smtClean="0">
                <a:solidFill>
                  <a:schemeClr val="tx1"/>
                </a:solidFill>
                <a:latin typeface="+mn-lt"/>
                <a:ea typeface="+mn-ea"/>
                <a:cs typeface="+mn-cs"/>
              </a:rPr>
              <a:t>report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led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by</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Canadian </a:t>
            </a:r>
            <a:r>
              <a:rPr lang="es-ES" sz="1200" i="0" kern="1200" dirty="0" err="1" smtClean="0">
                <a:solidFill>
                  <a:schemeClr val="tx1"/>
                </a:solidFill>
                <a:latin typeface="+mn-lt"/>
                <a:ea typeface="+mn-ea"/>
                <a:cs typeface="+mn-cs"/>
              </a:rPr>
              <a:t>Ministry</a:t>
            </a:r>
            <a:r>
              <a:rPr lang="es-ES" sz="1200" i="0" kern="1200" dirty="0" smtClean="0">
                <a:solidFill>
                  <a:schemeClr val="tx1"/>
                </a:solidFill>
                <a:latin typeface="+mn-lt"/>
                <a:ea typeface="+mn-ea"/>
                <a:cs typeface="+mn-cs"/>
              </a:rPr>
              <a:t> of </a:t>
            </a:r>
            <a:r>
              <a:rPr lang="es-ES" sz="1200" i="0" kern="1200" dirty="0" err="1" smtClean="0">
                <a:solidFill>
                  <a:schemeClr val="tx1"/>
                </a:solidFill>
                <a:latin typeface="+mn-lt"/>
                <a:ea typeface="+mn-ea"/>
                <a:cs typeface="+mn-cs"/>
              </a:rPr>
              <a:t>Health</a:t>
            </a:r>
            <a:r>
              <a:rPr lang="es-ES" sz="1200" i="0" kern="1200" dirty="0" smtClean="0">
                <a:solidFill>
                  <a:schemeClr val="tx1"/>
                </a:solidFill>
                <a:latin typeface="+mn-lt"/>
                <a:ea typeface="+mn-ea"/>
                <a:cs typeface="+mn-cs"/>
              </a:rPr>
              <a:t>, Marc </a:t>
            </a:r>
            <a:r>
              <a:rPr lang="es-ES" sz="1200" i="0" kern="1200" dirty="0" err="1" smtClean="0">
                <a:solidFill>
                  <a:schemeClr val="tx1"/>
                </a:solidFill>
                <a:latin typeface="+mn-lt"/>
                <a:ea typeface="+mn-ea"/>
                <a:cs typeface="+mn-cs"/>
              </a:rPr>
              <a:t>Lalonde</a:t>
            </a:r>
            <a:r>
              <a:rPr lang="es-ES" sz="1200" i="0" kern="1200" dirty="0" smtClean="0">
                <a:solidFill>
                  <a:schemeClr val="tx1"/>
                </a:solidFill>
                <a:latin typeface="+mn-lt"/>
                <a:ea typeface="+mn-ea"/>
                <a:cs typeface="+mn-cs"/>
              </a:rPr>
              <a:t>) in </a:t>
            </a:r>
            <a:r>
              <a:rPr lang="es-ES" sz="1200" i="0" kern="1200" dirty="0" err="1" smtClean="0">
                <a:solidFill>
                  <a:schemeClr val="tx1"/>
                </a:solidFill>
                <a:latin typeface="+mn-lt"/>
                <a:ea typeface="+mn-ea"/>
                <a:cs typeface="+mn-cs"/>
              </a:rPr>
              <a:t>which</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was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stated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that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factors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determining</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health</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illness</a:t>
            </a:r>
            <a:r>
              <a:rPr lang="es-ES" sz="1200" i="0" kern="1200" dirty="0" smtClean="0">
                <a:solidFill>
                  <a:schemeClr val="tx1"/>
                </a:solidFill>
                <a:latin typeface="+mn-lt"/>
                <a:ea typeface="+mn-ea"/>
                <a:cs typeface="+mn-cs"/>
              </a:rPr>
              <a:t> and </a:t>
            </a:r>
            <a:r>
              <a:rPr lang="es-ES" sz="1200" i="0" kern="1200" dirty="0" err="1" smtClean="0">
                <a:solidFill>
                  <a:schemeClr val="tx1"/>
                </a:solidFill>
                <a:latin typeface="+mn-lt"/>
                <a:ea typeface="+mn-ea"/>
                <a:cs typeface="+mn-cs"/>
              </a:rPr>
              <a:t>death</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were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distributed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not</a:t>
            </a:r>
            <a:r>
              <a:rPr lang="es-ES" sz="1200" i="0" kern="1200" dirty="0" smtClean="0">
                <a:solidFill>
                  <a:schemeClr val="tx1"/>
                </a:solidFill>
                <a:latin typeface="+mn-lt"/>
                <a:ea typeface="+mn-ea"/>
                <a:cs typeface="+mn-cs"/>
              </a:rPr>
              <a:t> as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generally</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accepted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view</a:t>
            </a:r>
            <a:r>
              <a:rPr lang="es-ES" sz="1200" i="0" kern="1200" dirty="0" smtClean="0">
                <a:solidFill>
                  <a:schemeClr val="tx1"/>
                </a:solidFill>
                <a:latin typeface="+mn-lt"/>
                <a:ea typeface="+mn-ea"/>
                <a:cs typeface="+mn-cs"/>
              </a:rPr>
              <a:t>:</a:t>
            </a:r>
          </a:p>
          <a:p>
            <a:pPr algn="just"/>
            <a:endParaRPr lang="es-ES" sz="1200" i="0" kern="1200" dirty="0" smtClean="0">
              <a:solidFill>
                <a:schemeClr val="tx1"/>
              </a:solidFill>
              <a:latin typeface="+mn-lt"/>
              <a:ea typeface="+mn-ea"/>
              <a:cs typeface="+mn-cs"/>
            </a:endParaRPr>
          </a:p>
          <a:p>
            <a:pPr algn="just"/>
            <a:r>
              <a:rPr lang="es-ES" sz="1200" i="0" kern="1200" dirty="0" smtClean="0">
                <a:solidFill>
                  <a:schemeClr val="tx1"/>
                </a:solidFill>
                <a:latin typeface="+mn-lt"/>
                <a:ea typeface="+mn-ea"/>
                <a:cs typeface="+mn-cs"/>
              </a:rPr>
              <a:t>In </a:t>
            </a:r>
            <a:r>
              <a:rPr lang="es-ES" sz="1200" i="0" kern="1200" dirty="0" err="1" smtClean="0">
                <a:solidFill>
                  <a:schemeClr val="tx1"/>
                </a:solidFill>
                <a:latin typeface="+mn-lt"/>
                <a:ea typeface="+mn-ea"/>
                <a:cs typeface="+mn-cs"/>
              </a:rPr>
              <a:t>this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sense</a:t>
            </a:r>
            <a:r>
              <a:rPr lang="es-ES" sz="1200" i="0" kern="1200" dirty="0" smtClean="0">
                <a:solidFill>
                  <a:schemeClr val="tx1"/>
                </a:solidFill>
                <a:latin typeface="+mn-lt"/>
                <a:ea typeface="+mn-ea"/>
                <a:cs typeface="+mn-cs"/>
              </a:rPr>
              <a:t>, more </a:t>
            </a:r>
            <a:r>
              <a:rPr lang="es-ES" sz="1200" i="0" kern="1200" dirty="0" err="1" smtClean="0">
                <a:solidFill>
                  <a:schemeClr val="tx1"/>
                </a:solidFill>
                <a:latin typeface="+mn-lt"/>
                <a:ea typeface="+mn-ea"/>
                <a:cs typeface="+mn-cs"/>
              </a:rPr>
              <a:t>than</a:t>
            </a:r>
            <a:r>
              <a:rPr lang="es-ES" sz="1200" i="0" kern="1200" dirty="0" smtClean="0">
                <a:solidFill>
                  <a:schemeClr val="tx1"/>
                </a:solidFill>
                <a:latin typeface="+mn-lt"/>
                <a:ea typeface="+mn-ea"/>
                <a:cs typeface="+mn-cs"/>
              </a:rPr>
              <a:t> 50% </a:t>
            </a:r>
            <a:r>
              <a:rPr lang="es-ES" sz="1200" i="0" kern="1200" dirty="0" err="1" smtClean="0">
                <a:solidFill>
                  <a:schemeClr val="tx1"/>
                </a:solidFill>
                <a:latin typeface="+mn-lt"/>
                <a:ea typeface="+mn-ea"/>
                <a:cs typeface="+mn-cs"/>
              </a:rPr>
              <a:t>was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attributed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to</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lifestyle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including</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diet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toxic</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habits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exercise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ways</a:t>
            </a:r>
            <a:r>
              <a:rPr lang="es-ES" sz="1200" i="0" kern="1200" dirty="0" smtClean="0">
                <a:solidFill>
                  <a:schemeClr val="tx1"/>
                </a:solidFill>
                <a:latin typeface="+mn-lt"/>
                <a:ea typeface="+mn-ea"/>
                <a:cs typeface="+mn-cs"/>
              </a:rPr>
              <a:t> of </a:t>
            </a:r>
            <a:r>
              <a:rPr lang="es-ES" sz="1200" i="0" kern="1200" dirty="0" err="1" smtClean="0">
                <a:solidFill>
                  <a:schemeClr val="tx1"/>
                </a:solidFill>
                <a:latin typeface="+mn-lt"/>
                <a:ea typeface="+mn-ea"/>
                <a:cs typeface="+mn-cs"/>
              </a:rPr>
              <a:t>relating</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etc</a:t>
            </a:r>
            <a:r>
              <a:rPr lang="es-ES" sz="1200" i="0" kern="1200" dirty="0" smtClean="0">
                <a:solidFill>
                  <a:schemeClr val="tx1"/>
                </a:solidFill>
                <a:latin typeface="+mn-lt"/>
                <a:ea typeface="+mn-ea"/>
                <a:cs typeface="+mn-cs"/>
              </a:rPr>
              <a:t>).</a:t>
            </a:r>
            <a:br>
              <a:rPr lang="es-ES" sz="1200" i="0" kern="1200" dirty="0" smtClean="0">
                <a:solidFill>
                  <a:schemeClr val="tx1"/>
                </a:solidFill>
                <a:latin typeface="+mn-lt"/>
                <a:ea typeface="+mn-ea"/>
                <a:cs typeface="+mn-cs"/>
              </a:rPr>
            </a:b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report</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initiated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development</a:t>
            </a:r>
            <a:r>
              <a:rPr lang="es-ES" sz="1200" i="0" kern="1200" dirty="0" smtClean="0">
                <a:solidFill>
                  <a:schemeClr val="tx1"/>
                </a:solidFill>
                <a:latin typeface="+mn-lt"/>
                <a:ea typeface="+mn-ea"/>
                <a:cs typeface="+mn-cs"/>
              </a:rPr>
              <a:t> of </a:t>
            </a:r>
            <a:r>
              <a:rPr lang="es-ES" sz="1200" i="0" kern="1200" dirty="0" err="1" smtClean="0">
                <a:solidFill>
                  <a:schemeClr val="tx1"/>
                </a:solidFill>
                <a:latin typeface="+mn-lt"/>
                <a:ea typeface="+mn-ea"/>
                <a:cs typeface="+mn-cs"/>
              </a:rPr>
              <a:t>health</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promotion</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recognising</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need</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for</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people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to</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take</a:t>
            </a:r>
            <a:r>
              <a:rPr lang="es-ES" sz="1200" i="0" kern="1200" dirty="0" smtClean="0">
                <a:solidFill>
                  <a:schemeClr val="tx1"/>
                </a:solidFill>
                <a:latin typeface="+mn-lt"/>
                <a:ea typeface="+mn-ea"/>
                <a:cs typeface="+mn-cs"/>
              </a:rPr>
              <a:t> more </a:t>
            </a:r>
            <a:r>
              <a:rPr lang="es-ES" sz="1200" i="0" kern="1200" dirty="0" err="1" smtClean="0">
                <a:solidFill>
                  <a:schemeClr val="tx1"/>
                </a:solidFill>
                <a:latin typeface="+mn-lt"/>
                <a:ea typeface="+mn-ea"/>
                <a:cs typeface="+mn-cs"/>
              </a:rPr>
              <a:t>responsibility</a:t>
            </a:r>
            <a:r>
              <a:rPr lang="es-ES" sz="1200" i="0" kern="1200" dirty="0" smtClean="0">
                <a:solidFill>
                  <a:schemeClr val="tx1"/>
                </a:solidFill>
                <a:latin typeface="+mn-lt"/>
                <a:ea typeface="+mn-ea"/>
                <a:cs typeface="+mn-cs"/>
              </a:rPr>
              <a:t> in </a:t>
            </a:r>
            <a:r>
              <a:rPr lang="es-ES" sz="1200" i="0" kern="1200" dirty="0" err="1" smtClean="0">
                <a:solidFill>
                  <a:schemeClr val="tx1"/>
                </a:solidFill>
                <a:latin typeface="+mn-lt"/>
                <a:ea typeface="+mn-ea"/>
                <a:cs typeface="+mn-cs"/>
              </a:rPr>
              <a:t>changing</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their</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behaviours</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to</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improve</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their</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own</a:t>
            </a:r>
            <a:r>
              <a:rPr lang="es-ES" sz="1200" i="0" kern="1200" dirty="0" smtClean="0">
                <a:solidFill>
                  <a:schemeClr val="tx1"/>
                </a:solidFill>
                <a:latin typeface="+mn-lt"/>
                <a:ea typeface="+mn-ea"/>
                <a:cs typeface="+mn-cs"/>
              </a:rPr>
              <a:t> </a:t>
            </a:r>
            <a:r>
              <a:rPr lang="es-ES" sz="1200" i="0" kern="1200" dirty="0" err="1" smtClean="0">
                <a:solidFill>
                  <a:schemeClr val="tx1"/>
                </a:solidFill>
                <a:latin typeface="+mn-lt"/>
                <a:ea typeface="+mn-ea"/>
                <a:cs typeface="+mn-cs"/>
              </a:rPr>
              <a:t>health</a:t>
            </a:r>
            <a:r>
              <a:rPr lang="es-ES" sz="1200" i="0" kern="1200" dirty="0" smtClean="0">
                <a:solidFill>
                  <a:schemeClr val="tx1"/>
                </a:solidFill>
                <a:latin typeface="+mn-lt"/>
                <a:ea typeface="+mn-ea"/>
                <a:cs typeface="+mn-cs"/>
              </a:rPr>
              <a:t>.</a:t>
            </a:r>
          </a:p>
          <a:p>
            <a:pPr algn="just" eaLnBrk="1" hangingPunct="1"/>
            <a:endParaRPr lang="en-GB" i="0" dirty="0" smtClean="0"/>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One</a:t>
            </a:r>
            <a:r>
              <a:rPr lang="es-ES" dirty="0" smtClean="0">
                <a:latin typeface="Times New Roman" pitchFamily="18" charset="0"/>
                <a:cs typeface="Times New Roman" pitchFamily="18" charset="0"/>
              </a:rPr>
              <a:t> of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initial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triggers</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events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induction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intracellular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calcium</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elevation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which</a:t>
            </a:r>
            <a:r>
              <a:rPr lang="es-ES" baseline="0" dirty="0" smtClean="0">
                <a:latin typeface="Times New Roman" pitchFamily="18" charset="0"/>
                <a:cs typeface="Times New Roman" pitchFamily="18" charset="0"/>
              </a:rPr>
              <a:t> precedes </a:t>
            </a:r>
            <a:r>
              <a:rPr lang="es-ES" baseline="0" dirty="0" err="1" smtClean="0">
                <a:latin typeface="Times New Roman" pitchFamily="18" charset="0"/>
                <a:cs typeface="Times New Roman" pitchFamily="18" charset="0"/>
              </a:rPr>
              <a:t>diferent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steps</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cascade</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Accordingly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determined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calcium</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influx</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flow</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cytometry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Results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indicated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cytosolic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calcium</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treatments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exception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campesterol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only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showing</a:t>
            </a:r>
            <a:r>
              <a:rPr lang="es-ES" baseline="0" dirty="0" smtClean="0">
                <a:latin typeface="Times New Roman" pitchFamily="18" charset="0"/>
                <a:cs typeface="Times New Roman" pitchFamily="18" charset="0"/>
              </a:rPr>
              <a:t> a non-</a:t>
            </a:r>
            <a:r>
              <a:rPr lang="es-ES" baseline="0" dirty="0" err="1" smtClean="0">
                <a:latin typeface="Times New Roman" pitchFamily="18" charset="0"/>
                <a:cs typeface="Times New Roman" pitchFamily="18" charset="0"/>
              </a:rPr>
              <a:t>significant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trend</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rise</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Here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mix</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displayed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highest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value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very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nearly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additive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while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presence</a:t>
            </a:r>
            <a:r>
              <a:rPr lang="es-ES" baseline="0" dirty="0" smtClean="0">
                <a:latin typeface="Times New Roman" pitchFamily="18" charset="0"/>
                <a:cs typeface="Times New Roman" pitchFamily="18" charset="0"/>
              </a:rPr>
              <a:t> of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mixture </a:t>
            </a:r>
            <a:r>
              <a:rPr lang="es-ES" baseline="0" dirty="0" err="1" smtClean="0">
                <a:latin typeface="Times New Roman" pitchFamily="18" charset="0"/>
                <a:cs typeface="Times New Roman" pitchFamily="18" charset="0"/>
              </a:rPr>
              <a:t>decreased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Finally</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activation</a:t>
            </a:r>
            <a:r>
              <a:rPr lang="es-ES" dirty="0" smtClean="0">
                <a:latin typeface="Times New Roman" pitchFamily="18" charset="0"/>
                <a:cs typeface="Times New Roman" pitchFamily="18" charset="0"/>
              </a:rPr>
              <a:t> of </a:t>
            </a:r>
            <a:r>
              <a:rPr lang="es-ES" dirty="0" err="1" smtClean="0">
                <a:latin typeface="Times New Roman" pitchFamily="18" charset="0"/>
                <a:cs typeface="Times New Roman" pitchFamily="18" charset="0"/>
              </a:rPr>
              <a:t>the</a:t>
            </a:r>
            <a:r>
              <a:rPr lang="es-ES" dirty="0" smtClean="0">
                <a:latin typeface="Times New Roman" pitchFamily="18" charset="0"/>
                <a:cs typeface="Times New Roman" pitchFamily="18" charset="0"/>
              </a:rPr>
              <a:t> pro-</a:t>
            </a:r>
            <a:r>
              <a:rPr lang="es-ES" dirty="0" err="1" smtClean="0">
                <a:latin typeface="Times New Roman" pitchFamily="18" charset="0"/>
                <a:cs typeface="Times New Roman" pitchFamily="18" charset="0"/>
              </a:rPr>
              <a:t>apoptotic</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protein</a:t>
            </a:r>
            <a:r>
              <a:rPr lang="es-ES" dirty="0" smtClean="0">
                <a:latin typeface="Times New Roman" pitchFamily="18" charset="0"/>
                <a:cs typeface="Times New Roman" pitchFamily="18" charset="0"/>
              </a:rPr>
              <a:t> BAD </a:t>
            </a:r>
            <a:r>
              <a:rPr lang="es-ES" dirty="0" err="1" smtClean="0">
                <a:latin typeface="Times New Roman" pitchFamily="18" charset="0"/>
                <a:cs typeface="Times New Roman" pitchFamily="18" charset="0"/>
              </a:rPr>
              <a:t>was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determined</a:t>
            </a:r>
            <a:r>
              <a:rPr lang="es-ES" dirty="0" smtClean="0">
                <a:latin typeface="Times New Roman" pitchFamily="18" charset="0"/>
                <a:cs typeface="Times New Roman" pitchFamily="18" charset="0"/>
              </a:rPr>
              <a:t>.</a:t>
            </a:r>
          </a:p>
          <a:p>
            <a:endParaRPr lang="es-ES" dirty="0" smtClean="0">
              <a:latin typeface="Times New Roman" pitchFamily="18" charset="0"/>
              <a:cs typeface="Times New Roman" pitchFamily="18" charset="0"/>
            </a:endParaRPr>
          </a:p>
          <a:p>
            <a:r>
              <a:rPr lang="es-ES" dirty="0" err="1" smtClean="0">
                <a:latin typeface="Times New Roman" pitchFamily="18" charset="0"/>
                <a:cs typeface="Times New Roman" pitchFamily="18" charset="0"/>
              </a:rPr>
              <a:t>It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known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dephosphorilation</a:t>
            </a:r>
            <a:r>
              <a:rPr lang="es-ES" baseline="0" dirty="0" smtClean="0">
                <a:latin typeface="Times New Roman" pitchFamily="18" charset="0"/>
                <a:cs typeface="Times New Roman" pitchFamily="18" charset="0"/>
              </a:rPr>
              <a:t> of BAD </a:t>
            </a:r>
            <a:r>
              <a:rPr lang="es-ES" baseline="0" dirty="0" err="1" smtClean="0">
                <a:latin typeface="Times New Roman" pitchFamily="18" charset="0"/>
                <a:cs typeface="Times New Roman" pitchFamily="18" charset="0"/>
              </a:rPr>
              <a:t>acts</a:t>
            </a:r>
            <a:r>
              <a:rPr lang="es-ES" baseline="0" dirty="0" smtClean="0">
                <a:latin typeface="Times New Roman" pitchFamily="18" charset="0"/>
                <a:cs typeface="Times New Roman" pitchFamily="18" charset="0"/>
              </a:rPr>
              <a:t> as a pro-</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factor </a:t>
            </a:r>
            <a:r>
              <a:rPr lang="es-ES" baseline="0" dirty="0" err="1" smtClean="0">
                <a:latin typeface="Times New Roman" pitchFamily="18" charset="0"/>
                <a:cs typeface="Times New Roman" pitchFamily="18" charset="0"/>
              </a:rPr>
              <a:t>that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interacts</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inhibits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anti-</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protein</a:t>
            </a:r>
            <a:r>
              <a:rPr lang="es-ES" baseline="0" dirty="0" smtClean="0">
                <a:latin typeface="Times New Roman" pitchFamily="18" charset="0"/>
                <a:cs typeface="Times New Roman" pitchFamily="18" charset="0"/>
              </a:rPr>
              <a:t> Bcl-2, a </a:t>
            </a:r>
            <a:r>
              <a:rPr lang="es-ES" baseline="0" dirty="0" err="1" smtClean="0">
                <a:latin typeface="Times New Roman" pitchFamily="18" charset="0"/>
                <a:cs typeface="Times New Roman" pitchFamily="18" charset="0"/>
              </a:rPr>
              <a:t>fact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linked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intracellular</a:t>
            </a:r>
            <a:r>
              <a:rPr lang="es-ES" baseline="0" dirty="0" smtClean="0">
                <a:latin typeface="Times New Roman" pitchFamily="18" charset="0"/>
                <a:cs typeface="Times New Roman" pitchFamily="18" charset="0"/>
              </a:rPr>
              <a:t> Ca2+ </a:t>
            </a:r>
            <a:r>
              <a:rPr lang="es-ES" baseline="0" dirty="0" err="1" smtClean="0">
                <a:latin typeface="Times New Roman" pitchFamily="18" charset="0"/>
                <a:cs typeface="Times New Roman" pitchFamily="18" charset="0"/>
              </a:rPr>
              <a:t>elevation</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early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steps</a:t>
            </a:r>
            <a:r>
              <a:rPr lang="es-ES" baseline="0" dirty="0" smtClean="0">
                <a:latin typeface="Times New Roman" pitchFamily="18" charset="0"/>
                <a:cs typeface="Times New Roman" pitchFamily="18" charset="0"/>
              </a:rPr>
              <a:t> of apoptosis.</a:t>
            </a:r>
          </a:p>
          <a:p>
            <a:endParaRPr lang="es-ES" baseline="0" dirty="0" smtClean="0">
              <a:latin typeface="Times New Roman" pitchFamily="18" charset="0"/>
              <a:cs typeface="Times New Roman" pitchFamily="18" charset="0"/>
            </a:endParaRPr>
          </a:p>
          <a:p>
            <a:r>
              <a:rPr lang="es-ES" baseline="0" dirty="0" smtClean="0">
                <a:latin typeface="Times New Roman" pitchFamily="18" charset="0"/>
                <a:cs typeface="Times New Roman" pitchFamily="18" charset="0"/>
              </a:rPr>
              <a:t>So, </a:t>
            </a:r>
            <a:r>
              <a:rPr lang="es-ES" baseline="0" dirty="0" err="1" smtClean="0">
                <a:latin typeface="Times New Roman" pitchFamily="18" charset="0"/>
                <a:cs typeface="Times New Roman" pitchFamily="18" charset="0"/>
              </a:rPr>
              <a:t>we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observed</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decrease</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levels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phosphorylated</a:t>
            </a:r>
            <a:r>
              <a:rPr lang="es-ES" baseline="0" dirty="0" smtClean="0">
                <a:latin typeface="Times New Roman" pitchFamily="18" charset="0"/>
                <a:cs typeface="Times New Roman" pitchFamily="18" charset="0"/>
              </a:rPr>
              <a:t> BAD </a:t>
            </a:r>
            <a:r>
              <a:rPr lang="es-ES" baseline="0" dirty="0" err="1" smtClean="0">
                <a:latin typeface="Times New Roman" pitchFamily="18" charset="0"/>
                <a:cs typeface="Times New Roman" pitchFamily="18" charset="0"/>
              </a:rPr>
              <a:t>protein</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comparison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control, </a:t>
            </a:r>
            <a:r>
              <a:rPr lang="es-ES" baseline="0" dirty="0" err="1" smtClean="0">
                <a:latin typeface="Times New Roman" pitchFamily="18" charset="0"/>
                <a:cs typeface="Times New Roman" pitchFamily="18" charset="0"/>
              </a:rPr>
              <a:t>being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for</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sitosterol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campesterol</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Ps-mix</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lowest</a:t>
            </a:r>
            <a:r>
              <a:rPr lang="es-ES" baseline="0" dirty="0" smtClean="0">
                <a:latin typeface="Times New Roman" pitchFamily="18" charset="0"/>
                <a:cs typeface="Times New Roman" pitchFamily="18" charset="0"/>
              </a:rPr>
              <a:t> in stigmasterol and mixture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err="1" smtClean="0">
                <a:latin typeface="Times New Roman" pitchFamily="18" charset="0"/>
                <a:cs typeface="Times New Roman" pitchFamily="18" charset="0"/>
              </a:rPr>
              <a:t>To</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summarize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a:t>
            </a:r>
            <a:r>
              <a:rPr lang="es-ES" dirty="0" err="1" smtClean="0">
                <a:latin typeface="Times New Roman" pitchFamily="18" charset="0"/>
                <a:cs typeface="Times New Roman" pitchFamily="18" charset="0"/>
              </a:rPr>
              <a:t>he</a:t>
            </a:r>
            <a:r>
              <a:rPr lang="es-ES" baseline="0" dirty="0" smtClean="0">
                <a:latin typeface="Times New Roman" pitchFamily="18" charset="0"/>
                <a:cs typeface="Times New Roman" pitchFamily="18" charset="0"/>
              </a:rPr>
              <a:t> molecular </a:t>
            </a:r>
            <a:r>
              <a:rPr lang="es-ES" baseline="0" dirty="0" err="1" smtClean="0">
                <a:latin typeface="Times New Roman" pitchFamily="18" charset="0"/>
                <a:cs typeface="Times New Roman" pitchFamily="18" charset="0"/>
              </a:rPr>
              <a:t>mechanisms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involved</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anti-</a:t>
            </a:r>
            <a:r>
              <a:rPr lang="es-ES" baseline="0" dirty="0" err="1" smtClean="0">
                <a:latin typeface="Times New Roman" pitchFamily="18" charset="0"/>
                <a:cs typeface="Times New Roman" pitchFamily="18" charset="0"/>
              </a:rPr>
              <a:t>proliferative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activity</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analyzed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decrease</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viability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was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linked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induction</a:t>
            </a:r>
            <a:r>
              <a:rPr lang="es-ES" baseline="0" dirty="0" smtClean="0">
                <a:latin typeface="Times New Roman" pitchFamily="18" charset="0"/>
                <a:cs typeface="Times New Roman" pitchFamily="18" charset="0"/>
              </a:rPr>
              <a:t> of apoptosis </a:t>
            </a:r>
            <a:r>
              <a:rPr lang="es-ES" baseline="0" dirty="0" err="1" smtClean="0">
                <a:latin typeface="Times New Roman" pitchFamily="18" charset="0"/>
                <a:cs typeface="Times New Roman" pitchFamily="18" charset="0"/>
              </a:rPr>
              <a:t>due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 </a:t>
            </a:r>
            <a:r>
              <a:rPr lang="es-ES" baseline="0" dirty="0" err="1" smtClean="0">
                <a:latin typeface="Times New Roman" pitchFamily="18" charset="0"/>
                <a:cs typeface="Times New Roman" pitchFamily="18" charset="0"/>
              </a:rPr>
              <a:t>rise</a:t>
            </a:r>
            <a:r>
              <a:rPr lang="es-ES" baseline="0" dirty="0" smtClean="0">
                <a:latin typeface="Times New Roman" pitchFamily="18" charset="0"/>
                <a:cs typeface="Times New Roman" pitchFamily="18" charset="0"/>
              </a:rPr>
              <a:t> in sub-G1 </a:t>
            </a:r>
            <a:r>
              <a:rPr lang="es-ES" baseline="0" dirty="0" err="1" smtClean="0">
                <a:latin typeface="Times New Roman" pitchFamily="18" charset="0"/>
                <a:cs typeface="Times New Roman" pitchFamily="18" charset="0"/>
              </a:rPr>
              <a:t>population</a:t>
            </a:r>
            <a:r>
              <a:rPr lang="es-ES" baseline="0" dirty="0" smtClean="0">
                <a:latin typeface="Times New Roman" pitchFamily="18" charset="0"/>
                <a:cs typeface="Times New Roman" pitchFamily="18" charset="0"/>
              </a:rPr>
              <a:t> in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cycle</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externalization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phosphatidylserine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initial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triggers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apoptotic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death</a:t>
            </a:r>
            <a:r>
              <a:rPr lang="es-ES" baseline="0" dirty="0" smtClean="0">
                <a:latin typeface="Times New Roman" pitchFamily="18" charset="0"/>
                <a:cs typeface="Times New Roman" pitchFamily="18" charset="0"/>
              </a:rPr>
              <a:t> can </a:t>
            </a:r>
            <a:r>
              <a:rPr lang="es-ES" baseline="0" dirty="0" err="1" smtClean="0">
                <a:latin typeface="Times New Roman" pitchFamily="18" charset="0"/>
                <a:cs typeface="Times New Roman" pitchFamily="18" charset="0"/>
              </a:rPr>
              <a:t>be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influx</a:t>
            </a:r>
            <a:r>
              <a:rPr lang="es-ES" baseline="0" dirty="0" smtClean="0">
                <a:latin typeface="Times New Roman" pitchFamily="18" charset="0"/>
                <a:cs typeface="Times New Roman" pitchFamily="18" charset="0"/>
              </a:rPr>
              <a:t> of Ca2+ </a:t>
            </a:r>
            <a:r>
              <a:rPr lang="es-ES" baseline="0" dirty="0" err="1" smtClean="0">
                <a:latin typeface="Times New Roman" pitchFamily="18" charset="0"/>
                <a:cs typeface="Times New Roman" pitchFamily="18" charset="0"/>
              </a:rPr>
              <a:t>ions</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increase</a:t>
            </a:r>
            <a:r>
              <a:rPr lang="es-ES" baseline="0" dirty="0" smtClean="0">
                <a:latin typeface="Times New Roman" pitchFamily="18" charset="0"/>
                <a:cs typeface="Times New Roman" pitchFamily="18" charset="0"/>
              </a:rPr>
              <a:t> of ROS </a:t>
            </a:r>
            <a:r>
              <a:rPr lang="es-ES" baseline="0" dirty="0" err="1" smtClean="0">
                <a:latin typeface="Times New Roman" pitchFamily="18" charset="0"/>
                <a:cs typeface="Times New Roman" pitchFamily="18" charset="0"/>
              </a:rPr>
              <a:t>levels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leading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mitochondrial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depolarization</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activation</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proapoptotic</a:t>
            </a:r>
            <a:r>
              <a:rPr lang="es-ES" baseline="0" dirty="0" smtClean="0">
                <a:latin typeface="Times New Roman" pitchFamily="18" charset="0"/>
                <a:cs typeface="Times New Roman" pitchFamily="18" charset="0"/>
              </a:rPr>
              <a:t> BAD </a:t>
            </a:r>
            <a:r>
              <a:rPr lang="es-ES" baseline="0" dirty="0" err="1" smtClean="0">
                <a:latin typeface="Times New Roman" pitchFamily="18" charset="0"/>
                <a:cs typeface="Times New Roman" pitchFamily="18" charset="0"/>
              </a:rPr>
              <a:t>protein</a:t>
            </a:r>
            <a:r>
              <a:rPr lang="es-ES" baseline="0" dirty="0" smtClean="0">
                <a:latin typeface="Times New Roman" pitchFamily="18" charset="0"/>
                <a:cs typeface="Times New Roman" pitchFamily="18" charset="0"/>
              </a:rPr>
              <a:t> and as a final </a:t>
            </a:r>
            <a:r>
              <a:rPr lang="es-ES" baseline="0" dirty="0" err="1" smtClean="0">
                <a:latin typeface="Times New Roman" pitchFamily="18" charset="0"/>
                <a:cs typeface="Times New Roman" pitchFamily="18" charset="0"/>
              </a:rPr>
              <a:t>step</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cleavage</a:t>
            </a:r>
            <a:r>
              <a:rPr lang="es-ES" baseline="0" dirty="0" smtClean="0">
                <a:latin typeface="Times New Roman" pitchFamily="18" charset="0"/>
                <a:cs typeface="Times New Roman" pitchFamily="18" charset="0"/>
              </a:rPr>
              <a:t> of PARP </a:t>
            </a:r>
            <a:r>
              <a:rPr lang="es-ES" baseline="0" dirty="0" err="1" smtClean="0">
                <a:latin typeface="Times New Roman" pitchFamily="18" charset="0"/>
                <a:cs typeface="Times New Roman" pitchFamily="18" charset="0"/>
              </a:rPr>
              <a:t>by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activated</a:t>
            </a:r>
            <a:r>
              <a:rPr lang="es-ES" baseline="0" dirty="0" smtClean="0">
                <a:latin typeface="Times New Roman" pitchFamily="18" charset="0"/>
                <a:cs typeface="Times New Roman" pitchFamily="18" charset="0"/>
              </a:rPr>
              <a:t> caspase-3.</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latin typeface="Times New Roman" pitchFamily="18" charset="0"/>
                <a:cs typeface="Times New Roman" pitchFamily="18" charset="0"/>
              </a:rPr>
              <a:t>As a </a:t>
            </a:r>
            <a:r>
              <a:rPr lang="es-ES" dirty="0" err="1" smtClean="0">
                <a:latin typeface="Times New Roman" pitchFamily="18" charset="0"/>
                <a:cs typeface="Times New Roman" pitchFamily="18" charset="0"/>
              </a:rPr>
              <a:t>conclusion</a:t>
            </a:r>
            <a:r>
              <a:rPr lang="es-ES" dirty="0" smtClean="0">
                <a:latin typeface="Times New Roman" pitchFamily="18" charset="0"/>
                <a:cs typeface="Times New Roman" pitchFamily="18" charset="0"/>
              </a:rPr>
              <a:t> of </a:t>
            </a:r>
            <a:r>
              <a:rPr lang="es-ES" dirty="0" err="1" smtClean="0">
                <a:latin typeface="Times New Roman" pitchFamily="18" charset="0"/>
                <a:cs typeface="Times New Roman" pitchFamily="18" charset="0"/>
              </a:rPr>
              <a:t>this</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study</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it</a:t>
            </a:r>
            <a:r>
              <a:rPr lang="es-ES" baseline="0" dirty="0" smtClean="0">
                <a:latin typeface="Times New Roman" pitchFamily="18" charset="0"/>
                <a:cs typeface="Times New Roman" pitchFamily="18" charset="0"/>
              </a:rPr>
              <a:t> can </a:t>
            </a:r>
            <a:r>
              <a:rPr lang="es-ES" baseline="0" dirty="0" err="1" smtClean="0">
                <a:latin typeface="Times New Roman" pitchFamily="18" charset="0"/>
                <a:cs typeface="Times New Roman" pitchFamily="18" charset="0"/>
              </a:rPr>
              <a:t>be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indicated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that</a:t>
            </a:r>
            <a:r>
              <a:rPr lang="es-ES" baseline="0" dirty="0" smtClean="0">
                <a:latin typeface="Times New Roman" pitchFamily="18" charset="0"/>
                <a:cs typeface="Times New Roman" pitchFamily="18" charset="0"/>
              </a:rPr>
              <a:t>…(leer conclusiones)</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results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study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highlight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importance</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conducting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further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assays</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antiproliferative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activity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whole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foods</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smtClean="0">
                <a:latin typeface="Times New Roman" pitchFamily="18" charset="0"/>
                <a:cs typeface="Times New Roman" pitchFamily="18" charset="0"/>
              </a:rPr>
              <a:t>In </a:t>
            </a:r>
            <a:r>
              <a:rPr lang="es-ES" baseline="0" dirty="0" err="1" smtClean="0">
                <a:latin typeface="Times New Roman" pitchFamily="18" charset="0"/>
                <a:cs typeface="Times New Roman" pitchFamily="18" charset="0"/>
              </a:rPr>
              <a:t>this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sense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we</a:t>
            </a:r>
            <a:r>
              <a:rPr lang="es-ES" baseline="0" dirty="0" smtClean="0">
                <a:latin typeface="Times New Roman" pitchFamily="18" charset="0"/>
                <a:cs typeface="Times New Roman" pitchFamily="18" charset="0"/>
              </a:rPr>
              <a:t> are </a:t>
            </a:r>
            <a:r>
              <a:rPr lang="es-ES" baseline="0" dirty="0" err="1" smtClean="0">
                <a:latin typeface="Times New Roman" pitchFamily="18" charset="0"/>
                <a:cs typeface="Times New Roman" pitchFamily="18" charset="0"/>
              </a:rPr>
              <a:t>currently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performing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assays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with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functional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beverages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containing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phytochemicals</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subjeted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a:t>
            </a:r>
            <a:r>
              <a:rPr lang="es-ES" baseline="0" dirty="0" smtClean="0">
                <a:latin typeface="Times New Roman" pitchFamily="18" charset="0"/>
                <a:cs typeface="Times New Roman" pitchFamily="18" charset="0"/>
              </a:rPr>
              <a:t> in vitro gastrointestinal </a:t>
            </a:r>
            <a:r>
              <a:rPr lang="es-ES" baseline="0" dirty="0" err="1" smtClean="0">
                <a:latin typeface="Times New Roman" pitchFamily="18" charset="0"/>
                <a:cs typeface="Times New Roman" pitchFamily="18" charset="0"/>
              </a:rPr>
              <a:t>digestion</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colonic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fermentation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see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persistence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or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not</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antiproliferative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activity</a:t>
            </a:r>
            <a:r>
              <a:rPr lang="es-ES" baseline="0" dirty="0" smtClean="0">
                <a:latin typeface="Times New Roman" pitchFamily="18" charset="0"/>
                <a:cs typeface="Times New Roman" pitchFamily="18" charset="0"/>
              </a:rPr>
              <a:t> of mixtures of phytosterols and beta-</a:t>
            </a:r>
            <a:r>
              <a:rPr lang="es-ES" baseline="0" dirty="0" err="1" smtClean="0">
                <a:latin typeface="Times New Roman" pitchFamily="18" charset="0"/>
                <a:cs typeface="Times New Roman" pitchFamily="18" charset="0"/>
              </a:rPr>
              <a:t>cryptoxanthin</a:t>
            </a:r>
            <a:r>
              <a:rPr lang="es-ES" baseline="0" dirty="0" smtClean="0">
                <a:latin typeface="Times New Roman" pitchFamily="18" charset="0"/>
                <a:cs typeface="Times New Roman" pitchFamily="18" charset="0"/>
              </a:rPr>
              <a:t> in colon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cells</a:t>
            </a:r>
            <a:r>
              <a:rPr lang="es-ES" baseline="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err="1" smtClean="0"/>
              <a:t>Before</a:t>
            </a:r>
            <a:r>
              <a:rPr lang="es-ES" dirty="0" smtClean="0"/>
              <a:t> </a:t>
            </a:r>
            <a:r>
              <a:rPr lang="es-ES" dirty="0" err="1" smtClean="0"/>
              <a:t>to</a:t>
            </a:r>
            <a:r>
              <a:rPr lang="es-ES" dirty="0" smtClean="0"/>
              <a:t> </a:t>
            </a:r>
            <a:r>
              <a:rPr lang="es-ES" dirty="0" err="1" smtClean="0"/>
              <a:t>end</a:t>
            </a:r>
            <a:r>
              <a:rPr lang="es-ES" dirty="0" smtClean="0"/>
              <a:t>, I </a:t>
            </a:r>
            <a:r>
              <a:rPr lang="es-ES" dirty="0" err="1" smtClean="0"/>
              <a:t>want</a:t>
            </a:r>
            <a:r>
              <a:rPr lang="es-ES" dirty="0" smtClean="0"/>
              <a:t> </a:t>
            </a:r>
            <a:r>
              <a:rPr lang="es-ES" dirty="0" err="1" smtClean="0"/>
              <a:t>to</a:t>
            </a:r>
            <a:r>
              <a:rPr lang="es-ES" dirty="0" smtClean="0"/>
              <a:t> </a:t>
            </a:r>
            <a:r>
              <a:rPr lang="es-ES" dirty="0" err="1" smtClean="0"/>
              <a:t>acknowledge</a:t>
            </a:r>
            <a:r>
              <a:rPr lang="es-ES" dirty="0" smtClean="0"/>
              <a:t> </a:t>
            </a:r>
            <a:r>
              <a:rPr lang="es-ES" dirty="0" err="1" smtClean="0"/>
              <a:t>all</a:t>
            </a:r>
            <a:r>
              <a:rPr lang="es-ES" dirty="0" smtClean="0"/>
              <a:t> </a:t>
            </a:r>
            <a:r>
              <a:rPr lang="es-ES" dirty="0" err="1" smtClean="0"/>
              <a:t>the</a:t>
            </a:r>
            <a:r>
              <a:rPr lang="es-ES" dirty="0" smtClean="0"/>
              <a:t> </a:t>
            </a:r>
            <a:r>
              <a:rPr lang="es-ES" dirty="0" err="1" smtClean="0"/>
              <a:t>people</a:t>
            </a:r>
            <a:r>
              <a:rPr lang="es-ES" dirty="0" smtClean="0"/>
              <a:t> of my </a:t>
            </a:r>
            <a:r>
              <a:rPr lang="es-ES" dirty="0" err="1" smtClean="0"/>
              <a:t>lab</a:t>
            </a:r>
            <a:r>
              <a:rPr lang="es-ES" dirty="0" smtClean="0"/>
              <a:t> in Valencia </a:t>
            </a:r>
            <a:r>
              <a:rPr lang="es-ES" dirty="0" err="1" smtClean="0"/>
              <a:t>for</a:t>
            </a:r>
            <a:r>
              <a:rPr lang="es-ES" dirty="0" smtClean="0"/>
              <a:t> </a:t>
            </a:r>
            <a:r>
              <a:rPr lang="es-ES" dirty="0" err="1" smtClean="0"/>
              <a:t>the</a:t>
            </a:r>
            <a:r>
              <a:rPr lang="es-ES" dirty="0" smtClean="0"/>
              <a:t> </a:t>
            </a:r>
            <a:r>
              <a:rPr lang="es-ES" dirty="0" err="1" smtClean="0"/>
              <a:t>kind</a:t>
            </a:r>
            <a:r>
              <a:rPr lang="es-ES" dirty="0" smtClean="0"/>
              <a:t> </a:t>
            </a:r>
            <a:r>
              <a:rPr lang="es-ES" dirty="0" err="1" smtClean="0"/>
              <a:t>day</a:t>
            </a:r>
            <a:r>
              <a:rPr lang="es-ES" dirty="0" smtClean="0"/>
              <a:t> a</a:t>
            </a:r>
            <a:r>
              <a:rPr lang="es-ES" baseline="0" dirty="0" smtClean="0"/>
              <a:t> </a:t>
            </a:r>
            <a:r>
              <a:rPr lang="es-ES" baseline="0" dirty="0" err="1" smtClean="0"/>
              <a:t>day</a:t>
            </a:r>
            <a:r>
              <a:rPr lang="es-ES" baseline="0" dirty="0" smtClean="0"/>
              <a:t> </a:t>
            </a:r>
            <a:r>
              <a:rPr lang="es-ES" baseline="0" dirty="0" err="1" smtClean="0"/>
              <a:t>work</a:t>
            </a:r>
            <a:r>
              <a:rPr lang="es-ES" baseline="0" dirty="0" smtClean="0"/>
              <a:t>, and </a:t>
            </a:r>
            <a:r>
              <a:rPr lang="es-ES" baseline="0" dirty="0" err="1" smtClean="0"/>
              <a:t>specially</a:t>
            </a:r>
            <a:r>
              <a:rPr lang="es-ES" baseline="0" dirty="0" smtClean="0"/>
              <a:t> </a:t>
            </a:r>
            <a:r>
              <a:rPr lang="es-ES" baseline="0" dirty="0" err="1" smtClean="0"/>
              <a:t>the</a:t>
            </a:r>
            <a:r>
              <a:rPr lang="es-ES" baseline="0" dirty="0" smtClean="0"/>
              <a:t> </a:t>
            </a:r>
            <a:r>
              <a:rPr lang="es-ES" baseline="0" dirty="0" err="1" smtClean="0"/>
              <a:t>maravillous</a:t>
            </a:r>
            <a:r>
              <a:rPr lang="es-ES" baseline="0" dirty="0" smtClean="0"/>
              <a:t> </a:t>
            </a:r>
            <a:r>
              <a:rPr lang="es-ES" baseline="0" dirty="0" err="1" smtClean="0"/>
              <a:t>people</a:t>
            </a:r>
            <a:r>
              <a:rPr lang="es-ES" baseline="0" dirty="0" smtClean="0"/>
              <a:t> of </a:t>
            </a:r>
            <a:r>
              <a:rPr lang="es-ES" baseline="0" dirty="0" err="1" smtClean="0"/>
              <a:t>the</a:t>
            </a:r>
            <a:r>
              <a:rPr lang="es-ES" baseline="0" dirty="0" smtClean="0"/>
              <a:t> </a:t>
            </a:r>
            <a:r>
              <a:rPr lang="es-ES" baseline="0" dirty="0" err="1" smtClean="0"/>
              <a:t>Laboratory</a:t>
            </a:r>
            <a:r>
              <a:rPr lang="es-ES" baseline="0" dirty="0" smtClean="0"/>
              <a:t> of </a:t>
            </a:r>
            <a:r>
              <a:rPr lang="es-ES" baseline="0" dirty="0" err="1" smtClean="0"/>
              <a:t>Biochemistry</a:t>
            </a:r>
            <a:r>
              <a:rPr lang="es-ES" baseline="0" dirty="0" smtClean="0"/>
              <a:t> at </a:t>
            </a:r>
            <a:r>
              <a:rPr lang="es-ES" baseline="0" dirty="0" err="1" smtClean="0"/>
              <a:t>the</a:t>
            </a:r>
            <a:r>
              <a:rPr lang="es-ES" baseline="0" dirty="0" smtClean="0"/>
              <a:t> </a:t>
            </a:r>
            <a:r>
              <a:rPr lang="es-ES" baseline="0" dirty="0" err="1" smtClean="0"/>
              <a:t>University</a:t>
            </a:r>
            <a:r>
              <a:rPr lang="es-ES" baseline="0" dirty="0" smtClean="0"/>
              <a:t> of Palermo, </a:t>
            </a:r>
            <a:r>
              <a:rPr lang="es-ES" baseline="0" dirty="0" err="1" smtClean="0"/>
              <a:t>where</a:t>
            </a:r>
            <a:r>
              <a:rPr lang="es-ES" baseline="0" dirty="0" smtClean="0"/>
              <a:t> I </a:t>
            </a:r>
            <a:r>
              <a:rPr lang="es-ES" baseline="0" dirty="0" err="1" smtClean="0"/>
              <a:t>did</a:t>
            </a:r>
            <a:r>
              <a:rPr lang="es-ES" baseline="0" dirty="0" smtClean="0"/>
              <a:t> a </a:t>
            </a:r>
            <a:r>
              <a:rPr lang="es-ES" baseline="0" dirty="0" err="1" smtClean="0"/>
              <a:t>research</a:t>
            </a:r>
            <a:r>
              <a:rPr lang="es-ES" baseline="0" dirty="0" smtClean="0"/>
              <a:t> </a:t>
            </a:r>
            <a:r>
              <a:rPr lang="es-ES" baseline="0" dirty="0" err="1" smtClean="0"/>
              <a:t>stay</a:t>
            </a:r>
            <a:r>
              <a:rPr lang="es-ES" baseline="0" dirty="0" smtClean="0"/>
              <a:t> and </a:t>
            </a:r>
            <a:r>
              <a:rPr lang="es-ES" baseline="0" dirty="0" err="1" smtClean="0"/>
              <a:t>performed</a:t>
            </a:r>
            <a:r>
              <a:rPr lang="es-ES" baseline="0" dirty="0" smtClean="0"/>
              <a:t> </a:t>
            </a:r>
            <a:r>
              <a:rPr lang="es-ES" baseline="0" dirty="0" err="1" smtClean="0"/>
              <a:t>this</a:t>
            </a:r>
            <a:r>
              <a:rPr lang="es-ES" baseline="0" dirty="0" smtClean="0"/>
              <a:t> </a:t>
            </a:r>
            <a:r>
              <a:rPr lang="es-ES" baseline="0" dirty="0" err="1" smtClean="0"/>
              <a:t>study</a:t>
            </a:r>
            <a:r>
              <a:rPr lang="es-ES" baseline="0" dirty="0" smtClean="0"/>
              <a:t>.</a:t>
            </a:r>
            <a:endParaRPr lang="es-ES" dirty="0" smtClean="0"/>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26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Like individuals, societies have a “life cycle”:</a:t>
            </a:r>
          </a:p>
          <a:p>
            <a:pPr algn="just"/>
            <a:r>
              <a:rPr lang="en-US" sz="1200" kern="1200" baseline="0" dirty="0" smtClean="0">
                <a:solidFill>
                  <a:schemeClr val="tx1"/>
                </a:solidFill>
                <a:latin typeface="+mn-lt"/>
                <a:ea typeface="+mn-ea"/>
                <a:cs typeface="+mn-cs"/>
              </a:rPr>
              <a:t>In low-income countries, infectious diseases (in blue color) and nutritional deficiencies dominate; however, when societies “grow up,” chronic non-communicable diseases (NCDs) become more prevalent, </a:t>
            </a:r>
            <a:r>
              <a:rPr lang="es-ES" sz="1200" kern="1200" baseline="0" dirty="0" err="1" smtClean="0">
                <a:solidFill>
                  <a:schemeClr val="tx1"/>
                </a:solidFill>
                <a:latin typeface="+mn-lt"/>
                <a:ea typeface="+mn-ea"/>
                <a:cs typeface="+mn-cs"/>
              </a:rPr>
              <a:t>particularly</a:t>
            </a:r>
            <a:r>
              <a:rPr lang="es-ES" sz="1200" kern="1200" baseline="0" dirty="0" smtClean="0">
                <a:solidFill>
                  <a:schemeClr val="tx1"/>
                </a:solidFill>
                <a:latin typeface="+mn-lt"/>
                <a:ea typeface="+mn-ea"/>
                <a:cs typeface="+mn-cs"/>
              </a:rPr>
              <a:t> in </a:t>
            </a:r>
            <a:r>
              <a:rPr lang="es-ES" sz="1200" kern="1200" baseline="0" dirty="0" err="1" smtClean="0">
                <a:solidFill>
                  <a:schemeClr val="tx1"/>
                </a:solidFill>
                <a:latin typeface="+mn-lt"/>
                <a:ea typeface="+mn-ea"/>
                <a:cs typeface="+mn-cs"/>
              </a:rPr>
              <a:t>urban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populations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This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trend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observed</a:t>
            </a:r>
            <a:r>
              <a:rPr lang="es-ES" sz="1200" kern="1200" baseline="0" dirty="0" smtClean="0">
                <a:solidFill>
                  <a:schemeClr val="tx1"/>
                </a:solidFill>
                <a:latin typeface="+mn-lt"/>
                <a:ea typeface="+mn-ea"/>
                <a:cs typeface="+mn-cs"/>
              </a:rPr>
              <a:t> in </a:t>
            </a:r>
            <a:r>
              <a:rPr lang="es-ES" sz="1200" kern="1200" baseline="0" dirty="0" err="1" smtClean="0">
                <a:solidFill>
                  <a:schemeClr val="tx1"/>
                </a:solidFill>
                <a:latin typeface="+mn-lt"/>
                <a:ea typeface="+mn-ea"/>
                <a:cs typeface="+mn-cs"/>
              </a:rPr>
              <a:t>high-income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countries</a:t>
            </a:r>
            <a:r>
              <a:rPr lang="es-ES" sz="1200" kern="1200" baseline="0" dirty="0" smtClean="0">
                <a:solidFill>
                  <a:schemeClr val="tx1"/>
                </a:solidFill>
                <a:latin typeface="+mn-lt"/>
                <a:ea typeface="+mn-ea"/>
                <a:cs typeface="+mn-cs"/>
              </a:rPr>
              <a:t> and </a:t>
            </a:r>
            <a:r>
              <a:rPr lang="es-ES" sz="1200" kern="1200" baseline="0" dirty="0" err="1" smtClean="0">
                <a:solidFill>
                  <a:schemeClr val="tx1"/>
                </a:solidFill>
                <a:latin typeface="+mn-lt"/>
                <a:ea typeface="+mn-ea"/>
                <a:cs typeface="+mn-cs"/>
              </a:rPr>
              <a:t>is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expected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to</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prevail</a:t>
            </a:r>
            <a:r>
              <a:rPr lang="es-ES" sz="1200" kern="1200" baseline="0" dirty="0" smtClean="0">
                <a:solidFill>
                  <a:schemeClr val="tx1"/>
                </a:solidFill>
                <a:latin typeface="+mn-lt"/>
                <a:ea typeface="+mn-ea"/>
                <a:cs typeface="+mn-cs"/>
              </a:rPr>
              <a:t> in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future</a:t>
            </a:r>
            <a:r>
              <a:rPr lang="es-ES" sz="1200" kern="1200" baseline="0" dirty="0" smtClean="0">
                <a:solidFill>
                  <a:schemeClr val="tx1"/>
                </a:solidFill>
                <a:latin typeface="+mn-lt"/>
                <a:ea typeface="+mn-ea"/>
                <a:cs typeface="+mn-cs"/>
              </a:rPr>
              <a:t> in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world</a:t>
            </a:r>
            <a:r>
              <a:rPr lang="es-ES" sz="1200" kern="1200" baseline="0" dirty="0" smtClean="0">
                <a:solidFill>
                  <a:schemeClr val="tx1"/>
                </a:solidFill>
                <a:latin typeface="+mn-lt"/>
                <a:ea typeface="+mn-ea"/>
                <a:cs typeface="+mn-cs"/>
              </a:rPr>
              <a:t>.</a:t>
            </a:r>
          </a:p>
          <a:p>
            <a:pPr algn="just"/>
            <a:endParaRPr lang="es-ES" sz="1200" kern="1200" baseline="0" dirty="0" smtClean="0">
              <a:solidFill>
                <a:schemeClr val="tx1"/>
              </a:solidFill>
              <a:latin typeface="+mn-lt"/>
              <a:ea typeface="+mn-ea"/>
              <a:cs typeface="+mn-cs"/>
            </a:endParaRPr>
          </a:p>
          <a:p>
            <a:pPr algn="just"/>
            <a:r>
              <a:rPr lang="es-ES" sz="1200" kern="1200" baseline="0" dirty="0" err="1" smtClean="0">
                <a:solidFill>
                  <a:schemeClr val="tx1"/>
                </a:solidFill>
                <a:latin typeface="+mn-lt"/>
                <a:ea typeface="+mn-ea"/>
                <a:cs typeface="+mn-cs"/>
              </a:rPr>
              <a:t>Chronic</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diseases</a:t>
            </a:r>
            <a:r>
              <a:rPr lang="es-ES" sz="1200" kern="1200" baseline="0" dirty="0" smtClean="0">
                <a:solidFill>
                  <a:schemeClr val="tx1"/>
                </a:solidFill>
                <a:latin typeface="+mn-lt"/>
                <a:ea typeface="+mn-ea"/>
                <a:cs typeface="+mn-cs"/>
              </a:rPr>
              <a:t>, as </a:t>
            </a:r>
            <a:r>
              <a:rPr lang="es-ES" sz="1200" kern="1200" baseline="0" dirty="0" err="1" smtClean="0">
                <a:solidFill>
                  <a:schemeClr val="tx1"/>
                </a:solidFill>
                <a:latin typeface="+mn-lt"/>
                <a:ea typeface="+mn-ea"/>
                <a:cs typeface="+mn-cs"/>
              </a:rPr>
              <a:t>indicated</a:t>
            </a:r>
            <a:r>
              <a:rPr lang="es-ES" sz="1200" kern="1200" baseline="0" dirty="0" smtClean="0">
                <a:solidFill>
                  <a:schemeClr val="tx1"/>
                </a:solidFill>
                <a:latin typeface="+mn-lt"/>
                <a:ea typeface="+mn-ea"/>
                <a:cs typeface="+mn-cs"/>
              </a:rPr>
              <a:t>, are </a:t>
            </a:r>
            <a:r>
              <a:rPr lang="es-ES" sz="1200" kern="1200" baseline="0" dirty="0" err="1" smtClean="0">
                <a:solidFill>
                  <a:schemeClr val="tx1"/>
                </a:solidFill>
                <a:latin typeface="+mn-lt"/>
                <a:ea typeface="+mn-ea"/>
                <a:cs typeface="+mn-cs"/>
              </a:rPr>
              <a:t>the</a:t>
            </a:r>
            <a:r>
              <a:rPr lang="es-E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largest cause of death in the world, </a:t>
            </a:r>
            <a:r>
              <a:rPr lang="en-US" sz="1200" b="0" kern="1200" baseline="0" dirty="0" smtClean="0">
                <a:solidFill>
                  <a:schemeClr val="tx1"/>
                </a:solidFill>
                <a:latin typeface="+mn-lt"/>
                <a:ea typeface="+mn-ea"/>
                <a:cs typeface="+mn-cs"/>
              </a:rPr>
              <a:t>led by cardiovascular </a:t>
            </a:r>
            <a:r>
              <a:rPr lang="es-ES" sz="1200" kern="1200" baseline="0" dirty="0" err="1" smtClean="0">
                <a:solidFill>
                  <a:schemeClr val="tx1"/>
                </a:solidFill>
                <a:latin typeface="+mn-lt"/>
                <a:ea typeface="+mn-ea"/>
                <a:cs typeface="+mn-cs"/>
              </a:rPr>
              <a:t>disease</a:t>
            </a:r>
            <a:r>
              <a:rPr lang="es-ES" sz="1200" kern="1200" baseline="0" dirty="0" smtClean="0">
                <a:solidFill>
                  <a:schemeClr val="tx1"/>
                </a:solidFill>
                <a:latin typeface="+mn-lt"/>
                <a:ea typeface="+mn-ea"/>
                <a:cs typeface="+mn-cs"/>
              </a:rPr>
              <a:t> (17 </a:t>
            </a:r>
            <a:r>
              <a:rPr lang="es-ES" sz="1200" kern="1200" baseline="0" dirty="0" err="1" smtClean="0">
                <a:solidFill>
                  <a:schemeClr val="tx1"/>
                </a:solidFill>
                <a:latin typeface="+mn-lt"/>
                <a:ea typeface="+mn-ea"/>
                <a:cs typeface="+mn-cs"/>
              </a:rPr>
              <a:t>million</a:t>
            </a:r>
            <a:r>
              <a:rPr lang="es-E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deaths in 2002) and followed by cancer (7 million deaths), chronic lung diseases (4 million), and </a:t>
            </a:r>
            <a:r>
              <a:rPr lang="es-ES" sz="1200" kern="1200" baseline="0" dirty="0" smtClean="0">
                <a:solidFill>
                  <a:schemeClr val="tx1"/>
                </a:solidFill>
                <a:latin typeface="+mn-lt"/>
                <a:ea typeface="+mn-ea"/>
                <a:cs typeface="+mn-cs"/>
              </a:rPr>
              <a:t>diabetes </a:t>
            </a:r>
            <a:r>
              <a:rPr lang="es-ES" sz="1200" kern="1200" baseline="0" dirty="0" err="1" smtClean="0">
                <a:solidFill>
                  <a:schemeClr val="tx1"/>
                </a:solidFill>
                <a:latin typeface="+mn-lt"/>
                <a:ea typeface="+mn-ea"/>
                <a:cs typeface="+mn-cs"/>
              </a:rPr>
              <a:t>mellitus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almost</a:t>
            </a:r>
            <a:r>
              <a:rPr lang="es-ES" sz="1200" kern="1200" baseline="0" dirty="0" smtClean="0">
                <a:solidFill>
                  <a:schemeClr val="tx1"/>
                </a:solidFill>
                <a:latin typeface="+mn-lt"/>
                <a:ea typeface="+mn-ea"/>
                <a:cs typeface="+mn-cs"/>
              </a:rPr>
              <a:t> 1 </a:t>
            </a:r>
            <a:r>
              <a:rPr lang="es-ES" sz="1200" kern="1200" baseline="0" dirty="0" err="1" smtClean="0">
                <a:solidFill>
                  <a:schemeClr val="tx1"/>
                </a:solidFill>
                <a:latin typeface="+mn-lt"/>
                <a:ea typeface="+mn-ea"/>
                <a:cs typeface="+mn-cs"/>
              </a:rPr>
              <a:t>million</a:t>
            </a:r>
            <a:r>
              <a:rPr lang="es-ES" sz="1200" kern="1200" baseline="0" dirty="0" smtClean="0">
                <a:solidFill>
                  <a:schemeClr val="tx1"/>
                </a:solidFill>
                <a:latin typeface="+mn-lt"/>
                <a:ea typeface="+mn-ea"/>
                <a:cs typeface="+mn-cs"/>
              </a:rPr>
              <a:t>).</a:t>
            </a:r>
          </a:p>
          <a:p>
            <a:pPr algn="just"/>
            <a:endParaRPr lang="es-E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The global prevalence of all the leading chronic diseases is increasing, with the majority occurring in developing countries and projected to increase substantially over the next decades.</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Recent data about colorectal cancer incidence worldwide, indicate that this kind of cancer is the fourth most common cancer in men, and the third most common cancer in women. </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As it can be observed on the slide, there are significant international variations in the distribution of colorectal cancer, typically higher in developed or “westernized” countries, although according to the so-called nutritional transition, most developing countries are changing their traditional pattern of high incidence of infectious diseases to this chronic disease scenario.</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In the particular case of my country, Spain, males are situated in the 9</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position of incidence while women are located in the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indicating the high presence of this disease in our environment.</a:t>
            </a:r>
          </a:p>
          <a:p>
            <a:pPr algn="just"/>
            <a:endParaRPr lang="en-US"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err="1" smtClean="0"/>
              <a:t>The</a:t>
            </a:r>
            <a:r>
              <a:rPr lang="es-ES" dirty="0" smtClean="0"/>
              <a:t> </a:t>
            </a:r>
            <a:r>
              <a:rPr lang="es-ES" dirty="0" err="1" smtClean="0"/>
              <a:t>main</a:t>
            </a:r>
            <a:r>
              <a:rPr lang="es-ES" dirty="0" smtClean="0"/>
              <a:t> causes </a:t>
            </a:r>
            <a:r>
              <a:rPr lang="es-ES" dirty="0" err="1" smtClean="0"/>
              <a:t>involved</a:t>
            </a:r>
            <a:r>
              <a:rPr lang="es-ES" dirty="0" smtClean="0"/>
              <a:t> in </a:t>
            </a:r>
            <a:r>
              <a:rPr lang="es-ES" dirty="0" err="1" smtClean="0"/>
              <a:t>the</a:t>
            </a:r>
            <a:r>
              <a:rPr lang="es-ES" dirty="0" smtClean="0"/>
              <a:t> </a:t>
            </a:r>
            <a:r>
              <a:rPr lang="es-ES" dirty="0" err="1" smtClean="0"/>
              <a:t>aetiology</a:t>
            </a:r>
            <a:r>
              <a:rPr lang="es-ES" dirty="0" smtClean="0"/>
              <a:t> of </a:t>
            </a:r>
            <a:r>
              <a:rPr lang="es-ES" dirty="0" err="1" smtClean="0"/>
              <a:t>this</a:t>
            </a:r>
            <a:r>
              <a:rPr lang="es-ES" dirty="0" smtClean="0"/>
              <a:t> </a:t>
            </a:r>
            <a:r>
              <a:rPr lang="es-ES" dirty="0" err="1" smtClean="0"/>
              <a:t>disease</a:t>
            </a:r>
            <a:r>
              <a:rPr lang="es-ES" dirty="0" smtClean="0"/>
              <a:t> are:</a:t>
            </a:r>
          </a:p>
          <a:p>
            <a:pPr algn="just" eaLnBrk="1" hangingPunct="1"/>
            <a:endParaRPr lang="es-ES" dirty="0" smtClean="0"/>
          </a:p>
          <a:p>
            <a:pPr algn="just" eaLnBrk="1" hangingPunct="1"/>
            <a:r>
              <a:rPr lang="es-ES" dirty="0" err="1" smtClean="0"/>
              <a:t>On</a:t>
            </a:r>
            <a:r>
              <a:rPr lang="es-ES" dirty="0" smtClean="0"/>
              <a:t> </a:t>
            </a:r>
            <a:r>
              <a:rPr lang="es-ES" dirty="0" err="1" smtClean="0"/>
              <a:t>the</a:t>
            </a:r>
            <a:r>
              <a:rPr lang="es-ES" dirty="0" smtClean="0"/>
              <a:t> </a:t>
            </a:r>
            <a:r>
              <a:rPr lang="es-ES" dirty="0" err="1" smtClean="0"/>
              <a:t>one</a:t>
            </a:r>
            <a:r>
              <a:rPr lang="es-ES" dirty="0" smtClean="0"/>
              <a:t> </a:t>
            </a:r>
            <a:r>
              <a:rPr lang="es-ES" dirty="0" err="1" smtClean="0"/>
              <a:t>hand</a:t>
            </a:r>
            <a:r>
              <a:rPr lang="es-ES" dirty="0" smtClean="0"/>
              <a:t>, </a:t>
            </a:r>
            <a:r>
              <a:rPr lang="es-ES" dirty="0" err="1" smtClean="0"/>
              <a:t>the</a:t>
            </a:r>
            <a:r>
              <a:rPr lang="es-ES" dirty="0" smtClean="0"/>
              <a:t> </a:t>
            </a:r>
            <a:r>
              <a:rPr lang="es-ES" dirty="0" err="1" smtClean="0"/>
              <a:t>heredity</a:t>
            </a:r>
            <a:r>
              <a:rPr lang="es-ES" dirty="0" smtClean="0"/>
              <a:t> factor, and </a:t>
            </a:r>
            <a:r>
              <a:rPr lang="es-ES" dirty="0" err="1" smtClean="0"/>
              <a:t>on</a:t>
            </a:r>
            <a:r>
              <a:rPr lang="es-ES" dirty="0" smtClean="0"/>
              <a:t> </a:t>
            </a:r>
            <a:r>
              <a:rPr lang="es-ES" dirty="0" err="1" smtClean="0"/>
              <a:t>the</a:t>
            </a:r>
            <a:r>
              <a:rPr lang="es-ES" dirty="0" smtClean="0"/>
              <a:t> </a:t>
            </a:r>
            <a:r>
              <a:rPr lang="es-ES" dirty="0" err="1" smtClean="0"/>
              <a:t>other</a:t>
            </a:r>
            <a:r>
              <a:rPr lang="es-ES" dirty="0" smtClean="0"/>
              <a:t> </a:t>
            </a:r>
            <a:r>
              <a:rPr lang="es-ES" dirty="0" err="1" smtClean="0"/>
              <a:t>hand</a:t>
            </a:r>
            <a:r>
              <a:rPr lang="es-ES" dirty="0" smtClean="0"/>
              <a:t>, </a:t>
            </a:r>
            <a:r>
              <a:rPr lang="es-ES" dirty="0" err="1" smtClean="0"/>
              <a:t>enviromental</a:t>
            </a:r>
            <a:r>
              <a:rPr lang="es-ES" dirty="0" smtClean="0"/>
              <a:t> </a:t>
            </a:r>
            <a:r>
              <a:rPr lang="es-ES" dirty="0" err="1" smtClean="0"/>
              <a:t>factors</a:t>
            </a:r>
            <a:r>
              <a:rPr lang="es-ES" dirty="0" smtClean="0"/>
              <a:t> </a:t>
            </a:r>
            <a:r>
              <a:rPr lang="es-ES" dirty="0" err="1" smtClean="0"/>
              <a:t>including</a:t>
            </a:r>
            <a:r>
              <a:rPr lang="es-ES" dirty="0" smtClean="0"/>
              <a:t> </a:t>
            </a:r>
            <a:r>
              <a:rPr lang="es-ES" dirty="0" err="1" smtClean="0"/>
              <a:t>culture</a:t>
            </a:r>
            <a:r>
              <a:rPr lang="es-ES" dirty="0" smtClean="0"/>
              <a:t>, social status and </a:t>
            </a:r>
            <a:r>
              <a:rPr lang="es-ES" dirty="0" err="1" smtClean="0"/>
              <a:t>lifestyle</a:t>
            </a:r>
            <a:r>
              <a:rPr lang="es-ES" dirty="0" smtClean="0"/>
              <a:t> </a:t>
            </a:r>
            <a:r>
              <a:rPr lang="es-ES" dirty="0" err="1" smtClean="0"/>
              <a:t>practices</a:t>
            </a:r>
            <a:r>
              <a:rPr lang="es-ES" dirty="0" smtClean="0"/>
              <a:t>.</a:t>
            </a:r>
          </a:p>
          <a:p>
            <a:pPr algn="just" eaLnBrk="1" hangingPunct="1"/>
            <a:endParaRPr lang="es-ES" dirty="0" smtClean="0"/>
          </a:p>
          <a:p>
            <a:pPr algn="just" eaLnBrk="1" hangingPunct="1"/>
            <a:r>
              <a:rPr lang="es-ES" dirty="0" err="1" smtClean="0"/>
              <a:t>Evidence</a:t>
            </a:r>
            <a:r>
              <a:rPr lang="es-ES" dirty="0" smtClean="0"/>
              <a:t> </a:t>
            </a:r>
            <a:r>
              <a:rPr lang="es-ES" dirty="0" err="1" smtClean="0"/>
              <a:t>from</a:t>
            </a:r>
            <a:r>
              <a:rPr lang="es-ES" dirty="0" smtClean="0"/>
              <a:t> </a:t>
            </a:r>
            <a:r>
              <a:rPr lang="es-ES" dirty="0" err="1" smtClean="0"/>
              <a:t>epidemiological</a:t>
            </a:r>
            <a:r>
              <a:rPr lang="es-ES" dirty="0" smtClean="0"/>
              <a:t> and animal </a:t>
            </a:r>
            <a:r>
              <a:rPr lang="es-ES" dirty="0" err="1" smtClean="0"/>
              <a:t>studies</a:t>
            </a:r>
            <a:r>
              <a:rPr lang="es-ES" dirty="0" smtClean="0"/>
              <a:t> has </a:t>
            </a:r>
            <a:r>
              <a:rPr lang="es-ES" dirty="0" err="1" smtClean="0"/>
              <a:t>suggested</a:t>
            </a:r>
            <a:r>
              <a:rPr lang="es-ES" dirty="0" smtClean="0"/>
              <a:t> </a:t>
            </a:r>
            <a:r>
              <a:rPr lang="es-ES" dirty="0" err="1" smtClean="0"/>
              <a:t>that</a:t>
            </a:r>
            <a:r>
              <a:rPr lang="es-ES" dirty="0" smtClean="0"/>
              <a:t> </a:t>
            </a:r>
            <a:r>
              <a:rPr lang="es-ES" dirty="0" err="1" smtClean="0"/>
              <a:t>dietary</a:t>
            </a:r>
            <a:r>
              <a:rPr lang="es-ES" dirty="0" smtClean="0"/>
              <a:t> </a:t>
            </a:r>
            <a:r>
              <a:rPr lang="es-ES" dirty="0" err="1" smtClean="0"/>
              <a:t>factors</a:t>
            </a:r>
            <a:r>
              <a:rPr lang="es-ES" dirty="0" smtClean="0"/>
              <a:t> and </a:t>
            </a:r>
            <a:r>
              <a:rPr lang="es-ES" dirty="0" err="1" smtClean="0"/>
              <a:t>related</a:t>
            </a:r>
            <a:r>
              <a:rPr lang="es-ES" dirty="0" smtClean="0"/>
              <a:t> </a:t>
            </a:r>
            <a:r>
              <a:rPr lang="es-ES" dirty="0" err="1" smtClean="0"/>
              <a:t>aspects</a:t>
            </a:r>
            <a:r>
              <a:rPr lang="es-ES" dirty="0" smtClean="0"/>
              <a:t> of </a:t>
            </a:r>
            <a:r>
              <a:rPr lang="es-ES" dirty="0" err="1" smtClean="0"/>
              <a:t>lifestyle</a:t>
            </a:r>
            <a:r>
              <a:rPr lang="es-ES" dirty="0" smtClean="0"/>
              <a:t> are </a:t>
            </a:r>
            <a:r>
              <a:rPr lang="es-ES" dirty="0" err="1" smtClean="0"/>
              <a:t>involved</a:t>
            </a:r>
            <a:r>
              <a:rPr lang="es-ES" dirty="0" smtClean="0"/>
              <a:t> in </a:t>
            </a:r>
            <a:r>
              <a:rPr lang="es-ES" dirty="0" err="1" smtClean="0"/>
              <a:t>the</a:t>
            </a:r>
            <a:r>
              <a:rPr lang="es-ES" dirty="0" smtClean="0"/>
              <a:t> </a:t>
            </a:r>
            <a:r>
              <a:rPr lang="es-ES" dirty="0" err="1" smtClean="0"/>
              <a:t>origin</a:t>
            </a:r>
            <a:r>
              <a:rPr lang="es-ES" dirty="0" smtClean="0"/>
              <a:t> of </a:t>
            </a:r>
            <a:r>
              <a:rPr lang="es-ES" dirty="0" err="1" smtClean="0"/>
              <a:t>colorectal</a:t>
            </a:r>
            <a:r>
              <a:rPr lang="es-ES" dirty="0" smtClean="0"/>
              <a:t> </a:t>
            </a:r>
            <a:r>
              <a:rPr lang="es-ES" dirty="0" err="1" smtClean="0"/>
              <a:t>cancer</a:t>
            </a:r>
            <a:r>
              <a:rPr lang="es-ES" dirty="0" smtClean="0"/>
              <a:t>. </a:t>
            </a:r>
          </a:p>
          <a:p>
            <a:pPr algn="just"/>
            <a:endParaRPr lang="es-ES" dirty="0" smtClean="0"/>
          </a:p>
          <a:p>
            <a:pPr algn="just"/>
            <a:r>
              <a:rPr lang="en-US" dirty="0" smtClean="0"/>
              <a:t>Typical risk</a:t>
            </a:r>
            <a:r>
              <a:rPr lang="en-US" baseline="0" dirty="0" smtClean="0"/>
              <a:t> </a:t>
            </a:r>
            <a:r>
              <a:rPr lang="en-US" dirty="0" smtClean="0"/>
              <a:t>factors for this disease</a:t>
            </a:r>
            <a:r>
              <a:rPr lang="en-US" baseline="0" dirty="0" smtClean="0"/>
              <a:t> are</a:t>
            </a:r>
            <a:r>
              <a:rPr lang="en-US" dirty="0" smtClean="0"/>
              <a:t>: tobacco and alcohol use, unhealthful diets (low intake of fruits and vegetables),</a:t>
            </a:r>
            <a:r>
              <a:rPr lang="en-US" baseline="0" dirty="0" smtClean="0"/>
              <a:t> and </a:t>
            </a:r>
            <a:r>
              <a:rPr lang="en-US" dirty="0" smtClean="0"/>
              <a:t>lack of physical activity.</a:t>
            </a:r>
            <a:endParaRPr lang="es-ES" dirty="0" smtClean="0"/>
          </a:p>
          <a:p>
            <a:pPr algn="just"/>
            <a:endParaRPr lang="en-US"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err="1" smtClean="0"/>
              <a:t>Among</a:t>
            </a:r>
            <a:r>
              <a:rPr lang="es-ES" dirty="0" smtClean="0"/>
              <a:t> </a:t>
            </a:r>
            <a:r>
              <a:rPr lang="es-ES" dirty="0" err="1" smtClean="0"/>
              <a:t>the</a:t>
            </a:r>
            <a:r>
              <a:rPr lang="es-ES" dirty="0" smtClean="0"/>
              <a:t> </a:t>
            </a:r>
            <a:r>
              <a:rPr lang="es-ES" dirty="0" err="1" smtClean="0"/>
              <a:t>main</a:t>
            </a:r>
            <a:r>
              <a:rPr lang="es-ES" dirty="0" smtClean="0"/>
              <a:t> </a:t>
            </a:r>
            <a:r>
              <a:rPr lang="es-ES" dirty="0" err="1" smtClean="0"/>
              <a:t>events</a:t>
            </a:r>
            <a:r>
              <a:rPr lang="es-ES" dirty="0" smtClean="0"/>
              <a:t> in </a:t>
            </a:r>
            <a:r>
              <a:rPr lang="es-ES" dirty="0" err="1" smtClean="0"/>
              <a:t>the</a:t>
            </a:r>
            <a:r>
              <a:rPr lang="es-ES" dirty="0" smtClean="0"/>
              <a:t> </a:t>
            </a:r>
            <a:r>
              <a:rPr lang="es-ES" dirty="0" err="1" smtClean="0"/>
              <a:t>flow</a:t>
            </a:r>
            <a:r>
              <a:rPr lang="es-ES" dirty="0" smtClean="0"/>
              <a:t> of </a:t>
            </a:r>
            <a:r>
              <a:rPr lang="es-ES" dirty="0" err="1" smtClean="0"/>
              <a:t>cancer</a:t>
            </a:r>
            <a:r>
              <a:rPr lang="es-ES" dirty="0" smtClean="0"/>
              <a:t> </a:t>
            </a:r>
            <a:r>
              <a:rPr lang="es-ES" dirty="0" err="1" smtClean="0"/>
              <a:t>evolution</a:t>
            </a:r>
            <a:r>
              <a:rPr lang="es-ES" dirty="0" smtClean="0"/>
              <a:t>, </a:t>
            </a:r>
            <a:r>
              <a:rPr lang="es-ES" dirty="0" err="1" smtClean="0"/>
              <a:t>deregulated</a:t>
            </a:r>
            <a:r>
              <a:rPr lang="es-ES" dirty="0" smtClean="0"/>
              <a:t> </a:t>
            </a:r>
            <a:r>
              <a:rPr lang="es-ES" dirty="0" err="1" smtClean="0"/>
              <a:t>cell</a:t>
            </a:r>
            <a:r>
              <a:rPr lang="es-ES" dirty="0" smtClean="0"/>
              <a:t> </a:t>
            </a:r>
            <a:r>
              <a:rPr lang="es-ES" dirty="0" err="1" smtClean="0"/>
              <a:t>proliferation</a:t>
            </a:r>
            <a:r>
              <a:rPr lang="es-ES" dirty="0" smtClean="0"/>
              <a:t> and </a:t>
            </a:r>
            <a:r>
              <a:rPr lang="es-ES" dirty="0" err="1" smtClean="0"/>
              <a:t>evasion</a:t>
            </a:r>
            <a:r>
              <a:rPr lang="es-ES" dirty="0" smtClean="0"/>
              <a:t> of </a:t>
            </a:r>
            <a:r>
              <a:rPr lang="es-ES" dirty="0" err="1" smtClean="0"/>
              <a:t>programmed</a:t>
            </a:r>
            <a:r>
              <a:rPr lang="es-ES" dirty="0" smtClean="0"/>
              <a:t> </a:t>
            </a:r>
            <a:r>
              <a:rPr lang="es-ES" dirty="0" err="1" smtClean="0"/>
              <a:t>cell</a:t>
            </a:r>
            <a:r>
              <a:rPr lang="es-ES" dirty="0" smtClean="0"/>
              <a:t> </a:t>
            </a:r>
            <a:r>
              <a:rPr lang="es-ES" dirty="0" err="1" smtClean="0"/>
              <a:t>death</a:t>
            </a:r>
            <a:r>
              <a:rPr lang="es-ES" dirty="0" smtClean="0"/>
              <a:t> (</a:t>
            </a:r>
            <a:r>
              <a:rPr lang="es-ES" dirty="0" err="1" smtClean="0"/>
              <a:t>formerly</a:t>
            </a:r>
            <a:r>
              <a:rPr lang="es-ES" dirty="0" smtClean="0"/>
              <a:t> </a:t>
            </a:r>
            <a:r>
              <a:rPr lang="es-ES" dirty="0" err="1" smtClean="0"/>
              <a:t>called</a:t>
            </a:r>
            <a:r>
              <a:rPr lang="es-ES" dirty="0" smtClean="0"/>
              <a:t> apoptosis) </a:t>
            </a:r>
            <a:r>
              <a:rPr lang="es-ES" dirty="0" err="1" smtClean="0"/>
              <a:t>provide</a:t>
            </a:r>
            <a:r>
              <a:rPr lang="es-ES" dirty="0" smtClean="0"/>
              <a:t> </a:t>
            </a:r>
            <a:r>
              <a:rPr lang="es-ES" dirty="0" err="1" smtClean="0"/>
              <a:t>the</a:t>
            </a:r>
            <a:r>
              <a:rPr lang="es-ES" dirty="0" smtClean="0"/>
              <a:t> </a:t>
            </a:r>
            <a:r>
              <a:rPr lang="es-ES" dirty="0" err="1" smtClean="0"/>
              <a:t>minimal</a:t>
            </a:r>
            <a:r>
              <a:rPr lang="es-ES" dirty="0" smtClean="0"/>
              <a:t> </a:t>
            </a:r>
            <a:r>
              <a:rPr lang="es-ES" dirty="0" err="1" smtClean="0"/>
              <a:t>environment</a:t>
            </a:r>
            <a:r>
              <a:rPr lang="es-ES" dirty="0" smtClean="0"/>
              <a:t> </a:t>
            </a:r>
            <a:r>
              <a:rPr lang="es-ES" dirty="0" err="1" smtClean="0"/>
              <a:t>necessary</a:t>
            </a:r>
            <a:r>
              <a:rPr lang="es-ES" dirty="0" smtClean="0"/>
              <a:t> </a:t>
            </a:r>
            <a:r>
              <a:rPr lang="es-ES" dirty="0" err="1" smtClean="0"/>
              <a:t>to</a:t>
            </a:r>
            <a:r>
              <a:rPr lang="es-ES" dirty="0" smtClean="0"/>
              <a:t> </a:t>
            </a:r>
            <a:r>
              <a:rPr lang="es-ES" dirty="0" err="1" smtClean="0"/>
              <a:t>support</a:t>
            </a:r>
            <a:r>
              <a:rPr lang="es-ES" dirty="0" smtClean="0"/>
              <a:t> </a:t>
            </a:r>
            <a:r>
              <a:rPr lang="es-ES" dirty="0" err="1" smtClean="0"/>
              <a:t>cancer</a:t>
            </a:r>
            <a:r>
              <a:rPr lang="es-ES" dirty="0" smtClean="0"/>
              <a:t> </a:t>
            </a:r>
            <a:r>
              <a:rPr lang="es-ES" dirty="0" err="1" smtClean="0"/>
              <a:t>progression</a:t>
            </a:r>
            <a:r>
              <a:rPr lang="es-ES" dirty="0" smtClean="0"/>
              <a:t>. </a:t>
            </a:r>
          </a:p>
          <a:p>
            <a:pPr algn="just" eaLnBrk="1" hangingPunct="1"/>
            <a:endParaRPr lang="es-ES" dirty="0" smtClean="0"/>
          </a:p>
          <a:p>
            <a:pPr algn="just" eaLnBrk="1" hangingPunct="1"/>
            <a:r>
              <a:rPr lang="es-ES" dirty="0" err="1" smtClean="0"/>
              <a:t>The</a:t>
            </a:r>
            <a:r>
              <a:rPr lang="es-ES" dirty="0" smtClean="0"/>
              <a:t> </a:t>
            </a:r>
            <a:r>
              <a:rPr lang="es-ES" dirty="0" err="1" smtClean="0"/>
              <a:t>secuence</a:t>
            </a:r>
            <a:r>
              <a:rPr lang="es-ES" dirty="0" smtClean="0"/>
              <a:t> of </a:t>
            </a:r>
            <a:r>
              <a:rPr lang="es-ES" dirty="0" err="1" smtClean="0"/>
              <a:t>events</a:t>
            </a:r>
            <a:r>
              <a:rPr lang="es-ES" dirty="0" smtClean="0"/>
              <a:t> </a:t>
            </a:r>
            <a:r>
              <a:rPr lang="es-ES" dirty="0" err="1" smtClean="0"/>
              <a:t>involves</a:t>
            </a:r>
            <a:r>
              <a:rPr lang="es-ES" dirty="0" smtClean="0"/>
              <a:t> </a:t>
            </a:r>
            <a:r>
              <a:rPr lang="es-ES" dirty="0" err="1" smtClean="0"/>
              <a:t>the</a:t>
            </a:r>
            <a:r>
              <a:rPr lang="es-ES" dirty="0" smtClean="0"/>
              <a:t> </a:t>
            </a:r>
            <a:r>
              <a:rPr lang="es-ES" dirty="0" err="1" smtClean="0"/>
              <a:t>transition</a:t>
            </a:r>
            <a:r>
              <a:rPr lang="es-ES" dirty="0" smtClean="0"/>
              <a:t> </a:t>
            </a:r>
            <a:r>
              <a:rPr lang="es-ES" dirty="0" err="1" smtClean="0"/>
              <a:t>from</a:t>
            </a:r>
            <a:r>
              <a:rPr lang="es-ES" dirty="0" smtClean="0"/>
              <a:t> normal </a:t>
            </a:r>
            <a:r>
              <a:rPr lang="es-ES" dirty="0" err="1" smtClean="0"/>
              <a:t>epithelium</a:t>
            </a:r>
            <a:r>
              <a:rPr lang="es-ES" dirty="0" smtClean="0"/>
              <a:t>,  </a:t>
            </a:r>
            <a:r>
              <a:rPr lang="es-ES" dirty="0" err="1" smtClean="0"/>
              <a:t>which</a:t>
            </a:r>
            <a:r>
              <a:rPr lang="es-ES" baseline="0" dirty="0" smtClean="0"/>
              <a:t> </a:t>
            </a:r>
            <a:r>
              <a:rPr lang="es-ES" dirty="0" err="1" smtClean="0"/>
              <a:t>is</a:t>
            </a:r>
            <a:r>
              <a:rPr lang="es-ES" dirty="0" smtClean="0"/>
              <a:t> </a:t>
            </a:r>
            <a:r>
              <a:rPr lang="es-ES" dirty="0" err="1" smtClean="0"/>
              <a:t>transformed</a:t>
            </a:r>
            <a:r>
              <a:rPr lang="es-ES" dirty="0" smtClean="0"/>
              <a:t> </a:t>
            </a:r>
            <a:r>
              <a:rPr lang="es-ES" dirty="0" err="1" smtClean="0"/>
              <a:t>into</a:t>
            </a:r>
            <a:r>
              <a:rPr lang="es-ES" dirty="0" smtClean="0"/>
              <a:t> adenomas, </a:t>
            </a:r>
            <a:r>
              <a:rPr lang="es-ES" dirty="0" err="1" smtClean="0"/>
              <a:t>to</a:t>
            </a:r>
            <a:r>
              <a:rPr lang="es-ES" dirty="0" smtClean="0"/>
              <a:t> </a:t>
            </a:r>
            <a:r>
              <a:rPr lang="es-ES" dirty="0" err="1" smtClean="0"/>
              <a:t>the</a:t>
            </a:r>
            <a:r>
              <a:rPr lang="es-ES" dirty="0" smtClean="0"/>
              <a:t> final carcinoma </a:t>
            </a:r>
            <a:r>
              <a:rPr lang="es-ES" dirty="0" err="1" smtClean="0"/>
              <a:t>form</a:t>
            </a:r>
            <a:r>
              <a:rPr lang="es-ES" dirty="0" smtClean="0"/>
              <a:t>, </a:t>
            </a:r>
            <a:r>
              <a:rPr lang="es-ES" dirty="0" err="1" smtClean="0"/>
              <a:t>leading</a:t>
            </a:r>
            <a:r>
              <a:rPr lang="es-ES" dirty="0" smtClean="0"/>
              <a:t> </a:t>
            </a:r>
            <a:r>
              <a:rPr lang="es-ES" dirty="0" err="1" smtClean="0"/>
              <a:t>to</a:t>
            </a:r>
            <a:r>
              <a:rPr lang="es-ES" dirty="0" smtClean="0"/>
              <a:t> </a:t>
            </a:r>
            <a:r>
              <a:rPr lang="es-ES" dirty="0" err="1" smtClean="0"/>
              <a:t>the</a:t>
            </a:r>
            <a:r>
              <a:rPr lang="es-ES" dirty="0" smtClean="0"/>
              <a:t> </a:t>
            </a:r>
            <a:r>
              <a:rPr lang="es-ES" dirty="0" err="1" smtClean="0"/>
              <a:t>invasion</a:t>
            </a:r>
            <a:r>
              <a:rPr lang="es-ES" dirty="0" smtClean="0"/>
              <a:t> and </a:t>
            </a:r>
            <a:r>
              <a:rPr lang="es-ES" dirty="0" err="1" smtClean="0"/>
              <a:t>dissemination</a:t>
            </a:r>
            <a:r>
              <a:rPr lang="es-ES" baseline="0" dirty="0" smtClean="0"/>
              <a:t> </a:t>
            </a:r>
            <a:r>
              <a:rPr lang="es-ES" baseline="0" dirty="0" err="1" smtClean="0"/>
              <a:t>to</a:t>
            </a:r>
            <a:r>
              <a:rPr lang="es-ES" baseline="0" dirty="0" smtClean="0"/>
              <a:t> </a:t>
            </a:r>
            <a:r>
              <a:rPr lang="es-ES" baseline="0" dirty="0" err="1" smtClean="0"/>
              <a:t>other</a:t>
            </a:r>
            <a:r>
              <a:rPr lang="es-ES" baseline="0" dirty="0" smtClean="0"/>
              <a:t> </a:t>
            </a:r>
            <a:r>
              <a:rPr lang="es-ES" baseline="0" dirty="0" err="1" smtClean="0"/>
              <a:t>organs</a:t>
            </a:r>
            <a:r>
              <a:rPr lang="es-ES" dirty="0" smtClean="0"/>
              <a:t>.</a:t>
            </a:r>
          </a:p>
          <a:p>
            <a:pPr algn="just" eaLnBrk="1" hangingPunct="1"/>
            <a:endParaRPr lang="es-ES" dirty="0" smtClean="0"/>
          </a:p>
          <a:p>
            <a:pPr algn="just"/>
            <a:r>
              <a:rPr lang="es-ES" sz="1200" kern="1200" baseline="0" dirty="0" err="1" smtClean="0">
                <a:solidFill>
                  <a:schemeClr val="tx1"/>
                </a:solidFill>
                <a:latin typeface="+mn-lt"/>
                <a:ea typeface="+mn-ea"/>
                <a:cs typeface="+mn-cs"/>
              </a:rPr>
              <a:t>Chemopreventive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agents</a:t>
            </a:r>
            <a:r>
              <a:rPr lang="es-ES" sz="1200" kern="1200" baseline="0" dirty="0" smtClean="0">
                <a:solidFill>
                  <a:schemeClr val="tx1"/>
                </a:solidFill>
                <a:latin typeface="+mn-lt"/>
                <a:ea typeface="+mn-ea"/>
                <a:cs typeface="+mn-cs"/>
              </a:rPr>
              <a:t> can </a:t>
            </a:r>
            <a:r>
              <a:rPr lang="en-US" sz="1200" kern="1200" baseline="0" dirty="0" smtClean="0">
                <a:solidFill>
                  <a:schemeClr val="tx1"/>
                </a:solidFill>
                <a:latin typeface="+mn-lt"/>
                <a:ea typeface="+mn-ea"/>
                <a:cs typeface="+mn-cs"/>
              </a:rPr>
              <a:t>exert blocking or suppressing effects on different stages of the carcinogenic process. Blocking mechanisms prevent damage to DNA, whereas suppression slows down or inhibits the growth of transformed cells or new blood vessels.</a:t>
            </a:r>
            <a:endParaRPr lang="es-ES" dirty="0" smtClean="0"/>
          </a:p>
          <a:p>
            <a:pPr algn="just" eaLnBrk="1" hangingPunct="1"/>
            <a:r>
              <a:rPr lang="es-ES" dirty="0" smtClean="0"/>
              <a:t> </a:t>
            </a:r>
          </a:p>
          <a:p>
            <a:pPr algn="just"/>
            <a:endParaRPr lang="en-US"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smtClean="0"/>
              <a:t>In </a:t>
            </a:r>
            <a:r>
              <a:rPr lang="es-ES" dirty="0" err="1" smtClean="0"/>
              <a:t>recent</a:t>
            </a:r>
            <a:r>
              <a:rPr lang="es-ES" dirty="0" smtClean="0"/>
              <a:t> </a:t>
            </a:r>
            <a:r>
              <a:rPr lang="es-ES" dirty="0" err="1" smtClean="0"/>
              <a:t>years</a:t>
            </a:r>
            <a:r>
              <a:rPr lang="es-ES" dirty="0" smtClean="0"/>
              <a:t> </a:t>
            </a:r>
            <a:r>
              <a:rPr lang="es-ES" dirty="0" err="1" smtClean="0"/>
              <a:t>the</a:t>
            </a:r>
            <a:r>
              <a:rPr lang="es-ES" dirty="0" smtClean="0"/>
              <a:t> </a:t>
            </a:r>
            <a:r>
              <a:rPr lang="es-ES" dirty="0" err="1" smtClean="0"/>
              <a:t>development</a:t>
            </a:r>
            <a:r>
              <a:rPr lang="es-ES" dirty="0" smtClean="0"/>
              <a:t> of </a:t>
            </a:r>
            <a:r>
              <a:rPr lang="es-ES" dirty="0" err="1" smtClean="0"/>
              <a:t>ingredients</a:t>
            </a:r>
            <a:r>
              <a:rPr lang="es-ES" dirty="0" smtClean="0"/>
              <a:t> </a:t>
            </a:r>
            <a:r>
              <a:rPr lang="es-ES" dirty="0" err="1" smtClean="0"/>
              <a:t>to</a:t>
            </a:r>
            <a:r>
              <a:rPr lang="es-ES" dirty="0" smtClean="0"/>
              <a:t> </a:t>
            </a:r>
            <a:r>
              <a:rPr lang="es-ES" dirty="0" err="1" smtClean="0"/>
              <a:t>elaborate</a:t>
            </a:r>
            <a:r>
              <a:rPr lang="es-ES" dirty="0" smtClean="0"/>
              <a:t> </a:t>
            </a:r>
            <a:r>
              <a:rPr lang="es-ES" dirty="0" err="1" smtClean="0"/>
              <a:t>functional</a:t>
            </a:r>
            <a:r>
              <a:rPr lang="es-ES" dirty="0" smtClean="0"/>
              <a:t> </a:t>
            </a:r>
            <a:r>
              <a:rPr lang="es-ES" dirty="0" err="1" smtClean="0"/>
              <a:t>foods</a:t>
            </a:r>
            <a:r>
              <a:rPr lang="es-ES" dirty="0" smtClean="0"/>
              <a:t> has </a:t>
            </a:r>
            <a:r>
              <a:rPr lang="es-ES" dirty="0" err="1" smtClean="0"/>
              <a:t>been</a:t>
            </a:r>
            <a:r>
              <a:rPr lang="es-ES" dirty="0" smtClean="0"/>
              <a:t> </a:t>
            </a:r>
            <a:r>
              <a:rPr lang="es-ES" dirty="0" err="1" smtClean="0"/>
              <a:t>espectacularly</a:t>
            </a:r>
            <a:r>
              <a:rPr lang="es-ES" dirty="0" smtClean="0"/>
              <a:t> </a:t>
            </a:r>
            <a:r>
              <a:rPr lang="es-ES" dirty="0" err="1" smtClean="0"/>
              <a:t>increased</a:t>
            </a:r>
            <a:r>
              <a:rPr lang="es-ES" dirty="0" smtClean="0"/>
              <a:t> and </a:t>
            </a:r>
            <a:r>
              <a:rPr lang="es-ES" dirty="0" err="1" smtClean="0"/>
              <a:t>now</a:t>
            </a:r>
            <a:r>
              <a:rPr lang="es-ES" dirty="0" smtClean="0"/>
              <a:t> </a:t>
            </a:r>
            <a:r>
              <a:rPr lang="es-ES" dirty="0" err="1" smtClean="0"/>
              <a:t>still</a:t>
            </a:r>
            <a:r>
              <a:rPr lang="es-ES" dirty="0" smtClean="0"/>
              <a:t> </a:t>
            </a:r>
            <a:r>
              <a:rPr lang="es-ES" dirty="0" err="1" smtClean="0"/>
              <a:t>continues</a:t>
            </a:r>
            <a:r>
              <a:rPr lang="es-ES" dirty="0" smtClean="0"/>
              <a:t> in </a:t>
            </a:r>
            <a:r>
              <a:rPr lang="es-ES" dirty="0" err="1" smtClean="0"/>
              <a:t>expansion</a:t>
            </a:r>
            <a:r>
              <a:rPr lang="es-ES" dirty="0" smtClean="0"/>
              <a:t>.</a:t>
            </a:r>
          </a:p>
          <a:p>
            <a:pPr algn="just" eaLnBrk="1" hangingPunct="1"/>
            <a:endParaRPr lang="es-ES"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In </a:t>
            </a:r>
            <a:r>
              <a:rPr lang="es-ES" dirty="0" err="1" smtClean="0"/>
              <a:t>this</a:t>
            </a:r>
            <a:r>
              <a:rPr lang="es-ES" dirty="0" smtClean="0"/>
              <a:t> </a:t>
            </a:r>
            <a:r>
              <a:rPr lang="es-ES" dirty="0" err="1" smtClean="0"/>
              <a:t>sense</a:t>
            </a:r>
            <a:r>
              <a:rPr lang="es-ES" dirty="0" smtClean="0"/>
              <a:t>, </a:t>
            </a:r>
            <a:r>
              <a:rPr lang="es-ES" dirty="0" err="1" smtClean="0"/>
              <a:t>there</a:t>
            </a:r>
            <a:r>
              <a:rPr lang="es-ES" dirty="0" smtClean="0"/>
              <a:t> </a:t>
            </a:r>
            <a:r>
              <a:rPr lang="es-ES" dirty="0" err="1" smtClean="0"/>
              <a:t>is</a:t>
            </a:r>
            <a:r>
              <a:rPr lang="es-ES" dirty="0" smtClean="0"/>
              <a:t> a </a:t>
            </a:r>
            <a:r>
              <a:rPr lang="es-ES" dirty="0" err="1" smtClean="0"/>
              <a:t>wide</a:t>
            </a:r>
            <a:r>
              <a:rPr lang="es-ES" dirty="0" smtClean="0"/>
              <a:t> </a:t>
            </a:r>
            <a:r>
              <a:rPr lang="es-ES" dirty="0" err="1" smtClean="0"/>
              <a:t>array</a:t>
            </a:r>
            <a:r>
              <a:rPr lang="es-ES" dirty="0" smtClean="0"/>
              <a:t> of </a:t>
            </a:r>
            <a:r>
              <a:rPr lang="es-ES" dirty="0" err="1" smtClean="0"/>
              <a:t>functional</a:t>
            </a:r>
            <a:r>
              <a:rPr lang="es-ES" dirty="0" smtClean="0"/>
              <a:t> </a:t>
            </a:r>
            <a:r>
              <a:rPr lang="es-ES" dirty="0" err="1" smtClean="0"/>
              <a:t>ingredients</a:t>
            </a:r>
            <a:r>
              <a:rPr lang="es-ES" dirty="0" smtClean="0"/>
              <a:t> in </a:t>
            </a:r>
            <a:r>
              <a:rPr lang="es-ES" dirty="0" err="1" smtClean="0"/>
              <a:t>the</a:t>
            </a:r>
            <a:r>
              <a:rPr lang="es-ES" dirty="0" smtClean="0"/>
              <a:t> </a:t>
            </a:r>
            <a:r>
              <a:rPr lang="es-ES" dirty="0" err="1" smtClean="0"/>
              <a:t>market</a:t>
            </a:r>
            <a:r>
              <a:rPr lang="es-ES" dirty="0" smtClean="0"/>
              <a:t>. </a:t>
            </a:r>
            <a:r>
              <a:rPr lang="en-US" dirty="0" smtClean="0"/>
              <a:t>According to the annual industry forecast, 12 Key Trends 2014, naturally functional foods will be the leader within food manufacturing throughout the next 12 months.</a:t>
            </a:r>
            <a:endParaRPr lang="en-US" sz="1200"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1" hangingPunct="1"/>
            <a:r>
              <a:rPr lang="es-ES" dirty="0" err="1" smtClean="0"/>
              <a:t>Functional</a:t>
            </a:r>
            <a:r>
              <a:rPr lang="es-ES" dirty="0" smtClean="0"/>
              <a:t> </a:t>
            </a:r>
            <a:r>
              <a:rPr lang="es-ES" dirty="0" err="1" smtClean="0"/>
              <a:t>foods</a:t>
            </a:r>
            <a:r>
              <a:rPr lang="es-ES" baseline="0" dirty="0" smtClean="0"/>
              <a:t> </a:t>
            </a:r>
            <a:r>
              <a:rPr lang="es-ES" dirty="0" err="1" smtClean="0"/>
              <a:t>have</a:t>
            </a:r>
            <a:r>
              <a:rPr lang="es-ES" dirty="0" smtClean="0"/>
              <a:t> </a:t>
            </a:r>
            <a:r>
              <a:rPr lang="es-ES" dirty="0" err="1" smtClean="0"/>
              <a:t>been</a:t>
            </a:r>
            <a:r>
              <a:rPr lang="es-ES" dirty="0" smtClean="0"/>
              <a:t> </a:t>
            </a:r>
            <a:r>
              <a:rPr lang="es-ES" dirty="0" err="1" smtClean="0"/>
              <a:t>classified</a:t>
            </a:r>
            <a:r>
              <a:rPr lang="es-ES" dirty="0" smtClean="0"/>
              <a:t> in </a:t>
            </a:r>
            <a:r>
              <a:rPr lang="es-ES" dirty="0" err="1" smtClean="0"/>
              <a:t>three</a:t>
            </a:r>
            <a:r>
              <a:rPr lang="es-ES" dirty="0" smtClean="0"/>
              <a:t> </a:t>
            </a:r>
            <a:r>
              <a:rPr lang="es-ES" dirty="0" err="1" smtClean="0"/>
              <a:t>groups</a:t>
            </a:r>
            <a:r>
              <a:rPr lang="es-ES" dirty="0" smtClean="0"/>
              <a:t>:</a:t>
            </a:r>
          </a:p>
          <a:p>
            <a:pPr algn="just" eaLnBrk="1" hangingPunct="1"/>
            <a:endParaRPr lang="es-ES" dirty="0" smtClean="0"/>
          </a:p>
          <a:p>
            <a:pPr algn="just" eaLnBrk="1" hangingPunct="1"/>
            <a:r>
              <a:rPr lang="es-ES" dirty="0" err="1" smtClean="0"/>
              <a:t>First</a:t>
            </a:r>
            <a:r>
              <a:rPr lang="es-ES" dirty="0" smtClean="0"/>
              <a:t> </a:t>
            </a:r>
            <a:r>
              <a:rPr lang="es-ES" dirty="0" err="1" smtClean="0"/>
              <a:t>group</a:t>
            </a:r>
            <a:r>
              <a:rPr lang="es-ES" dirty="0" smtClean="0"/>
              <a:t> </a:t>
            </a:r>
            <a:r>
              <a:rPr lang="es-ES" dirty="0" err="1" smtClean="0"/>
              <a:t>corresponds</a:t>
            </a:r>
            <a:r>
              <a:rPr lang="es-ES" dirty="0" smtClean="0"/>
              <a:t> </a:t>
            </a:r>
            <a:r>
              <a:rPr lang="es-ES" dirty="0" err="1" smtClean="0"/>
              <a:t>to</a:t>
            </a:r>
            <a:r>
              <a:rPr lang="es-ES" dirty="0" smtClean="0"/>
              <a:t> </a:t>
            </a:r>
            <a:r>
              <a:rPr lang="es-ES" dirty="0" err="1" smtClean="0"/>
              <a:t>classical</a:t>
            </a:r>
            <a:r>
              <a:rPr lang="es-ES" dirty="0" smtClean="0"/>
              <a:t> </a:t>
            </a:r>
            <a:r>
              <a:rPr lang="es-ES" dirty="0" err="1" smtClean="0"/>
              <a:t>functional</a:t>
            </a:r>
            <a:r>
              <a:rPr lang="es-ES" dirty="0" smtClean="0"/>
              <a:t> </a:t>
            </a:r>
            <a:r>
              <a:rPr lang="es-ES" dirty="0" err="1" smtClean="0"/>
              <a:t>ingredients</a:t>
            </a:r>
            <a:r>
              <a:rPr lang="es-ES" dirty="0" smtClean="0"/>
              <a:t> </a:t>
            </a:r>
            <a:r>
              <a:rPr lang="es-ES" dirty="0" err="1" smtClean="0"/>
              <a:t>such</a:t>
            </a:r>
            <a:r>
              <a:rPr lang="es-ES" dirty="0" smtClean="0"/>
              <a:t> as </a:t>
            </a:r>
            <a:r>
              <a:rPr lang="es-ES" dirty="0" err="1" smtClean="0"/>
              <a:t>vitamins</a:t>
            </a:r>
            <a:r>
              <a:rPr lang="es-ES" dirty="0" smtClean="0"/>
              <a:t> and </a:t>
            </a:r>
            <a:r>
              <a:rPr lang="es-ES" dirty="0" err="1" smtClean="0"/>
              <a:t>minerals</a:t>
            </a:r>
            <a:r>
              <a:rPr lang="es-ES" dirty="0" smtClean="0"/>
              <a:t>, </a:t>
            </a:r>
            <a:r>
              <a:rPr lang="es-ES" dirty="0" err="1" smtClean="0"/>
              <a:t>which</a:t>
            </a:r>
            <a:r>
              <a:rPr lang="es-ES" dirty="0" smtClean="0"/>
              <a:t> are </a:t>
            </a:r>
            <a:r>
              <a:rPr lang="es-ES" dirty="0" err="1" smtClean="0"/>
              <a:t>used</a:t>
            </a:r>
            <a:r>
              <a:rPr lang="es-ES" dirty="0" smtClean="0"/>
              <a:t> </a:t>
            </a:r>
            <a:r>
              <a:rPr lang="es-ES" dirty="0" err="1" smtClean="0"/>
              <a:t>since</a:t>
            </a:r>
            <a:r>
              <a:rPr lang="es-ES" dirty="0" smtClean="0"/>
              <a:t> </a:t>
            </a:r>
            <a:r>
              <a:rPr lang="es-ES" dirty="0" err="1" smtClean="0"/>
              <a:t>various</a:t>
            </a:r>
            <a:r>
              <a:rPr lang="es-ES" dirty="0" smtClean="0"/>
              <a:t> </a:t>
            </a:r>
            <a:r>
              <a:rPr lang="es-ES" dirty="0" err="1" smtClean="0"/>
              <a:t>decades</a:t>
            </a:r>
            <a:r>
              <a:rPr lang="es-ES" dirty="0" smtClean="0"/>
              <a:t> ago. </a:t>
            </a:r>
          </a:p>
          <a:p>
            <a:pPr algn="just" eaLnBrk="1" hangingPunct="1"/>
            <a:endParaRPr lang="es-ES" dirty="0" smtClean="0"/>
          </a:p>
          <a:p>
            <a:pPr algn="just" eaLnBrk="1" hangingPunct="1"/>
            <a:r>
              <a:rPr lang="es-ES" dirty="0" err="1" smtClean="0"/>
              <a:t>Another</a:t>
            </a:r>
            <a:r>
              <a:rPr lang="es-ES" dirty="0" smtClean="0"/>
              <a:t> </a:t>
            </a:r>
            <a:r>
              <a:rPr lang="es-ES" dirty="0" err="1" smtClean="0"/>
              <a:t>group</a:t>
            </a:r>
            <a:r>
              <a:rPr lang="es-ES" dirty="0" smtClean="0"/>
              <a:t> </a:t>
            </a:r>
            <a:r>
              <a:rPr lang="es-ES" dirty="0" err="1" smtClean="0"/>
              <a:t>is</a:t>
            </a:r>
            <a:r>
              <a:rPr lang="es-ES" dirty="0" smtClean="0"/>
              <a:t> </a:t>
            </a:r>
            <a:r>
              <a:rPr lang="es-ES" dirty="0" err="1" smtClean="0"/>
              <a:t>constituted</a:t>
            </a:r>
            <a:r>
              <a:rPr lang="es-ES" dirty="0" smtClean="0"/>
              <a:t> </a:t>
            </a:r>
            <a:r>
              <a:rPr lang="es-ES" dirty="0" err="1" smtClean="0"/>
              <a:t>by</a:t>
            </a:r>
            <a:r>
              <a:rPr lang="es-ES" dirty="0" smtClean="0"/>
              <a:t> </a:t>
            </a:r>
            <a:r>
              <a:rPr lang="es-ES" dirty="0" err="1" smtClean="0"/>
              <a:t>different</a:t>
            </a:r>
            <a:r>
              <a:rPr lang="es-ES" dirty="0" smtClean="0"/>
              <a:t> </a:t>
            </a:r>
            <a:r>
              <a:rPr lang="es-ES" dirty="0" err="1" smtClean="0"/>
              <a:t>types</a:t>
            </a:r>
            <a:r>
              <a:rPr lang="es-ES" dirty="0" smtClean="0"/>
              <a:t> of </a:t>
            </a:r>
            <a:r>
              <a:rPr lang="es-ES" dirty="0" err="1" smtClean="0"/>
              <a:t>fiber</a:t>
            </a:r>
            <a:r>
              <a:rPr lang="es-ES" dirty="0" smtClean="0"/>
              <a:t> and </a:t>
            </a:r>
            <a:r>
              <a:rPr lang="es-ES" dirty="0" err="1" smtClean="0"/>
              <a:t>carbohydrates</a:t>
            </a:r>
            <a:r>
              <a:rPr lang="es-ES" dirty="0" smtClean="0"/>
              <a:t> </a:t>
            </a:r>
            <a:r>
              <a:rPr lang="es-ES" dirty="0" err="1" smtClean="0"/>
              <a:t>such</a:t>
            </a:r>
            <a:r>
              <a:rPr lang="es-ES" dirty="0" smtClean="0"/>
              <a:t> as </a:t>
            </a:r>
            <a:r>
              <a:rPr lang="es-ES" dirty="0" err="1" smtClean="0"/>
              <a:t>inulin</a:t>
            </a:r>
            <a:r>
              <a:rPr lang="es-ES" dirty="0" smtClean="0"/>
              <a:t> and </a:t>
            </a:r>
            <a:r>
              <a:rPr lang="es-ES" dirty="0" smtClean="0">
                <a:sym typeface="Symbol" pitchFamily="18" charset="2"/>
              </a:rPr>
              <a:t>-</a:t>
            </a:r>
            <a:r>
              <a:rPr lang="es-ES" dirty="0" err="1" smtClean="0">
                <a:sym typeface="Symbol" pitchFamily="18" charset="2"/>
              </a:rPr>
              <a:t>glucans</a:t>
            </a:r>
            <a:r>
              <a:rPr lang="es-ES" dirty="0" smtClean="0">
                <a:sym typeface="Symbol" pitchFamily="18" charset="2"/>
              </a:rPr>
              <a:t> and…</a:t>
            </a:r>
          </a:p>
          <a:p>
            <a:pPr algn="just" eaLnBrk="1" hangingPunct="1"/>
            <a:endParaRPr lang="es-ES" dirty="0" smtClean="0">
              <a:sym typeface="Symbol" pitchFamily="18" charset="2"/>
            </a:endParaRPr>
          </a:p>
          <a:p>
            <a:pPr algn="just" eaLnBrk="1" hangingPunct="1"/>
            <a:r>
              <a:rPr lang="es-ES" dirty="0" err="1" smtClean="0">
                <a:sym typeface="Symbol" pitchFamily="18" charset="2"/>
              </a:rPr>
              <a:t>Finally</a:t>
            </a:r>
            <a:r>
              <a:rPr lang="es-ES" dirty="0" smtClean="0">
                <a:sym typeface="Symbol" pitchFamily="18" charset="2"/>
              </a:rPr>
              <a:t> </a:t>
            </a:r>
            <a:r>
              <a:rPr lang="es-ES" dirty="0" err="1" smtClean="0">
                <a:sym typeface="Symbol" pitchFamily="18" charset="2"/>
              </a:rPr>
              <a:t>exists</a:t>
            </a:r>
            <a:r>
              <a:rPr lang="es-ES" dirty="0" smtClean="0">
                <a:sym typeface="Symbol" pitchFamily="18" charset="2"/>
              </a:rPr>
              <a:t> a </a:t>
            </a:r>
            <a:r>
              <a:rPr lang="es-ES" dirty="0" err="1" smtClean="0">
                <a:sym typeface="Symbol" pitchFamily="18" charset="2"/>
              </a:rPr>
              <a:t>third</a:t>
            </a:r>
            <a:r>
              <a:rPr lang="es-ES" dirty="0" smtClean="0">
                <a:sym typeface="Symbol" pitchFamily="18" charset="2"/>
              </a:rPr>
              <a:t> </a:t>
            </a:r>
            <a:r>
              <a:rPr lang="es-ES" dirty="0" err="1" smtClean="0">
                <a:sym typeface="Symbol" pitchFamily="18" charset="2"/>
              </a:rPr>
              <a:t>group</a:t>
            </a:r>
            <a:r>
              <a:rPr lang="es-ES" dirty="0" smtClean="0">
                <a:sym typeface="Symbol" pitchFamily="18" charset="2"/>
              </a:rPr>
              <a:t> </a:t>
            </a:r>
            <a:r>
              <a:rPr lang="es-ES" dirty="0" err="1" smtClean="0">
                <a:sym typeface="Symbol" pitchFamily="18" charset="2"/>
              </a:rPr>
              <a:t>including</a:t>
            </a:r>
            <a:r>
              <a:rPr lang="es-ES" dirty="0" smtClean="0">
                <a:sym typeface="Symbol" pitchFamily="18" charset="2"/>
              </a:rPr>
              <a:t> </a:t>
            </a:r>
            <a:r>
              <a:rPr lang="es-ES" dirty="0" err="1" smtClean="0">
                <a:sym typeface="Symbol" pitchFamily="18" charset="2"/>
              </a:rPr>
              <a:t>ingredients</a:t>
            </a:r>
            <a:r>
              <a:rPr lang="es-ES" dirty="0" smtClean="0">
                <a:sym typeface="Symbol" pitchFamily="18" charset="2"/>
              </a:rPr>
              <a:t> of </a:t>
            </a:r>
            <a:r>
              <a:rPr lang="es-ES" dirty="0" err="1" smtClean="0">
                <a:sym typeface="Symbol" pitchFamily="18" charset="2"/>
              </a:rPr>
              <a:t>bioactive</a:t>
            </a:r>
            <a:r>
              <a:rPr lang="es-ES" dirty="0" smtClean="0">
                <a:sym typeface="Symbol" pitchFamily="18" charset="2"/>
              </a:rPr>
              <a:t> </a:t>
            </a:r>
            <a:r>
              <a:rPr lang="es-ES" dirty="0" err="1" smtClean="0">
                <a:sym typeface="Symbol" pitchFamily="18" charset="2"/>
              </a:rPr>
              <a:t>compounds</a:t>
            </a:r>
            <a:r>
              <a:rPr lang="es-ES" dirty="0" smtClean="0">
                <a:sym typeface="Symbol" pitchFamily="18" charset="2"/>
              </a:rPr>
              <a:t>.</a:t>
            </a:r>
          </a:p>
          <a:p>
            <a:pPr algn="just" eaLnBrk="1" hangingPunct="1"/>
            <a:endParaRPr lang="es-ES" dirty="0" smtClean="0">
              <a:sym typeface="Symbol" pitchFamily="18" charset="2"/>
            </a:endParaRPr>
          </a:p>
          <a:p>
            <a:pPr algn="just" eaLnBrk="1" hangingPunct="1"/>
            <a:r>
              <a:rPr lang="es-ES" dirty="0" err="1" smtClean="0">
                <a:sym typeface="Symbol" pitchFamily="18" charset="2"/>
              </a:rPr>
              <a:t>We</a:t>
            </a:r>
            <a:r>
              <a:rPr lang="es-ES" dirty="0" smtClean="0">
                <a:sym typeface="Symbol" pitchFamily="18" charset="2"/>
              </a:rPr>
              <a:t> are </a:t>
            </a:r>
            <a:r>
              <a:rPr lang="es-ES" dirty="0" err="1" smtClean="0">
                <a:sym typeface="Symbol" pitchFamily="18" charset="2"/>
              </a:rPr>
              <a:t>going</a:t>
            </a:r>
            <a:r>
              <a:rPr lang="es-ES" dirty="0" smtClean="0">
                <a:sym typeface="Symbol" pitchFamily="18" charset="2"/>
              </a:rPr>
              <a:t> </a:t>
            </a:r>
            <a:r>
              <a:rPr lang="es-ES" dirty="0" err="1" smtClean="0">
                <a:sym typeface="Symbol" pitchFamily="18" charset="2"/>
              </a:rPr>
              <a:t>to</a:t>
            </a:r>
            <a:r>
              <a:rPr lang="es-ES" dirty="0" smtClean="0">
                <a:sym typeface="Symbol" pitchFamily="18" charset="2"/>
              </a:rPr>
              <a:t> </a:t>
            </a:r>
            <a:r>
              <a:rPr lang="es-ES" dirty="0" err="1" smtClean="0">
                <a:sym typeface="Symbol" pitchFamily="18" charset="2"/>
              </a:rPr>
              <a:t>focus</a:t>
            </a:r>
            <a:r>
              <a:rPr lang="es-ES" dirty="0" smtClean="0">
                <a:sym typeface="Symbol" pitchFamily="18" charset="2"/>
              </a:rPr>
              <a:t> </a:t>
            </a:r>
            <a:r>
              <a:rPr lang="es-ES" dirty="0" err="1" smtClean="0">
                <a:sym typeface="Symbol" pitchFamily="18" charset="2"/>
              </a:rPr>
              <a:t>on</a:t>
            </a:r>
            <a:r>
              <a:rPr lang="es-ES" dirty="0" smtClean="0">
                <a:sym typeface="Symbol" pitchFamily="18" charset="2"/>
              </a:rPr>
              <a:t> </a:t>
            </a:r>
            <a:r>
              <a:rPr lang="es-ES" dirty="0" err="1" smtClean="0">
                <a:sym typeface="Symbol" pitchFamily="18" charset="2"/>
              </a:rPr>
              <a:t>the</a:t>
            </a:r>
            <a:r>
              <a:rPr lang="es-ES" dirty="0" smtClean="0">
                <a:sym typeface="Symbol" pitchFamily="18" charset="2"/>
              </a:rPr>
              <a:t> </a:t>
            </a:r>
            <a:r>
              <a:rPr lang="es-ES" dirty="0" err="1" smtClean="0">
                <a:sym typeface="Symbol" pitchFamily="18" charset="2"/>
              </a:rPr>
              <a:t>third</a:t>
            </a:r>
            <a:r>
              <a:rPr lang="es-ES" dirty="0" smtClean="0">
                <a:sym typeface="Symbol" pitchFamily="18" charset="2"/>
              </a:rPr>
              <a:t> </a:t>
            </a:r>
            <a:r>
              <a:rPr lang="es-ES" dirty="0" err="1" smtClean="0">
                <a:sym typeface="Symbol" pitchFamily="18" charset="2"/>
              </a:rPr>
              <a:t>group</a:t>
            </a:r>
            <a:r>
              <a:rPr lang="es-ES" dirty="0" smtClean="0">
                <a:sym typeface="Symbol" pitchFamily="18" charset="2"/>
              </a:rPr>
              <a:t> </a:t>
            </a:r>
            <a:r>
              <a:rPr lang="es-ES" dirty="0" err="1" smtClean="0">
                <a:sym typeface="Symbol" pitchFamily="18" charset="2"/>
              </a:rPr>
              <a:t>including</a:t>
            </a:r>
            <a:r>
              <a:rPr lang="es-ES" dirty="0" smtClean="0">
                <a:sym typeface="Symbol" pitchFamily="18" charset="2"/>
              </a:rPr>
              <a:t> </a:t>
            </a:r>
            <a:r>
              <a:rPr lang="es-ES" dirty="0" err="1" smtClean="0">
                <a:sym typeface="Symbol" pitchFamily="18" charset="2"/>
              </a:rPr>
              <a:t>bioactive</a:t>
            </a:r>
            <a:r>
              <a:rPr lang="es-ES" dirty="0" smtClean="0">
                <a:sym typeface="Symbol" pitchFamily="18" charset="2"/>
              </a:rPr>
              <a:t> </a:t>
            </a:r>
            <a:r>
              <a:rPr lang="es-ES" dirty="0" err="1" smtClean="0">
                <a:sym typeface="Symbol" pitchFamily="18" charset="2"/>
              </a:rPr>
              <a:t>compounds</a:t>
            </a:r>
            <a:r>
              <a:rPr lang="es-ES" dirty="0" smtClean="0">
                <a:sym typeface="Symbol" pitchFamily="18" charset="2"/>
              </a:rPr>
              <a:t> </a:t>
            </a:r>
            <a:r>
              <a:rPr lang="es-ES" dirty="0" err="1" smtClean="0">
                <a:sym typeface="Symbol" pitchFamily="18" charset="2"/>
              </a:rPr>
              <a:t>such</a:t>
            </a:r>
            <a:r>
              <a:rPr lang="es-ES" dirty="0" smtClean="0">
                <a:sym typeface="Symbol" pitchFamily="18" charset="2"/>
              </a:rPr>
              <a:t> as phytosterols (</a:t>
            </a:r>
            <a:r>
              <a:rPr lang="es-ES" dirty="0" err="1" smtClean="0">
                <a:sym typeface="Symbol" pitchFamily="18" charset="2"/>
              </a:rPr>
              <a:t>mainly</a:t>
            </a:r>
            <a:r>
              <a:rPr lang="es-ES" dirty="0" smtClean="0">
                <a:sym typeface="Symbol" pitchFamily="18" charset="2"/>
              </a:rPr>
              <a:t> beta-</a:t>
            </a:r>
            <a:r>
              <a:rPr lang="es-ES" dirty="0" err="1" smtClean="0">
                <a:sym typeface="Symbol" pitchFamily="18" charset="2"/>
              </a:rPr>
              <a:t>sitosterol</a:t>
            </a:r>
            <a:r>
              <a:rPr lang="es-ES" dirty="0" smtClean="0">
                <a:sym typeface="Symbol" pitchFamily="18" charset="2"/>
              </a:rPr>
              <a:t>,</a:t>
            </a:r>
            <a:r>
              <a:rPr lang="es-ES" baseline="0" dirty="0" smtClean="0">
                <a:sym typeface="Symbol" pitchFamily="18" charset="2"/>
              </a:rPr>
              <a:t> </a:t>
            </a:r>
            <a:r>
              <a:rPr lang="es-ES" baseline="0" dirty="0" err="1" smtClean="0">
                <a:sym typeface="Symbol" pitchFamily="18" charset="2"/>
              </a:rPr>
              <a:t>campesterol</a:t>
            </a:r>
            <a:r>
              <a:rPr lang="es-ES" baseline="0" dirty="0" smtClean="0">
                <a:sym typeface="Symbol" pitchFamily="18" charset="2"/>
              </a:rPr>
              <a:t> and stigmasterol) </a:t>
            </a:r>
            <a:r>
              <a:rPr lang="es-ES" dirty="0" smtClean="0">
                <a:sym typeface="Symbol" pitchFamily="18" charset="2"/>
              </a:rPr>
              <a:t>and </a:t>
            </a:r>
            <a:r>
              <a:rPr lang="es-ES" dirty="0" err="1" smtClean="0">
                <a:sym typeface="Symbol" pitchFamily="18" charset="2"/>
              </a:rPr>
              <a:t>carotenoids</a:t>
            </a:r>
            <a:r>
              <a:rPr lang="es-ES" dirty="0" smtClean="0">
                <a:sym typeface="Symbol" pitchFamily="18" charset="2"/>
              </a:rPr>
              <a:t> (</a:t>
            </a:r>
            <a:r>
              <a:rPr lang="es-ES" dirty="0" err="1" smtClean="0">
                <a:sym typeface="Symbol" pitchFamily="18" charset="2"/>
              </a:rPr>
              <a:t>such</a:t>
            </a:r>
            <a:r>
              <a:rPr lang="es-ES" baseline="0" dirty="0" smtClean="0">
                <a:sym typeface="Symbol" pitchFamily="18" charset="2"/>
              </a:rPr>
              <a:t> as beta-</a:t>
            </a:r>
            <a:r>
              <a:rPr lang="es-ES" baseline="0" dirty="0" err="1" smtClean="0">
                <a:sym typeface="Symbol" pitchFamily="18" charset="2"/>
              </a:rPr>
              <a:t>cryptoxanthin</a:t>
            </a:r>
            <a:r>
              <a:rPr lang="es-ES" baseline="0" dirty="0" smtClean="0">
                <a:sym typeface="Symbol" pitchFamily="18" charset="2"/>
              </a:rPr>
              <a:t>)</a:t>
            </a:r>
            <a:r>
              <a:rPr lang="es-ES" dirty="0" smtClean="0">
                <a:sym typeface="Symbol" pitchFamily="18" charset="2"/>
              </a:rPr>
              <a:t>.</a:t>
            </a:r>
          </a:p>
          <a:p>
            <a:pPr algn="just" eaLnBrk="1" hangingPunct="1"/>
            <a:endParaRPr lang="es-ES" dirty="0" smtClean="0">
              <a:sym typeface="Symbol" pitchFamily="18" charset="2"/>
            </a:endParaRPr>
          </a:p>
          <a:p>
            <a:pPr algn="just" eaLnBrk="1" hangingPunct="1"/>
            <a:r>
              <a:rPr lang="es-ES" dirty="0" smtClean="0">
                <a:sym typeface="Symbol" pitchFamily="18" charset="2"/>
              </a:rPr>
              <a:t> </a:t>
            </a:r>
          </a:p>
          <a:p>
            <a:pPr algn="just" eaLnBrk="1" hangingPunct="1"/>
            <a:endParaRPr lang="es-ES" dirty="0" smtClean="0">
              <a:sym typeface="Symbol" pitchFamily="18" charset="2"/>
            </a:endParaRPr>
          </a:p>
          <a:p>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latin typeface="Times New Roman" pitchFamily="18" charset="0"/>
                <a:cs typeface="Times New Roman" pitchFamily="18" charset="0"/>
              </a:rPr>
              <a:t>Why</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these</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compounds</a:t>
            </a:r>
            <a:r>
              <a:rPr lang="es-ES" dirty="0" smtClean="0">
                <a:latin typeface="Times New Roman" pitchFamily="18" charset="0"/>
                <a:cs typeface="Times New Roman" pitchFamily="18" charset="0"/>
              </a:rPr>
              <a:t>?</a:t>
            </a:r>
          </a:p>
          <a:p>
            <a:endParaRPr lang="es-ES" dirty="0" smtClean="0">
              <a:latin typeface="Times New Roman" pitchFamily="18" charset="0"/>
              <a:cs typeface="Times New Roman" pitchFamily="18" charset="0"/>
            </a:endParaRPr>
          </a:p>
          <a:p>
            <a:r>
              <a:rPr lang="es-ES" dirty="0" err="1" smtClean="0">
                <a:latin typeface="Times New Roman" pitchFamily="18" charset="0"/>
                <a:cs typeface="Times New Roman" pitchFamily="18" charset="0"/>
              </a:rPr>
              <a:t>Because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they</a:t>
            </a:r>
            <a:r>
              <a:rPr lang="es-ES" baseline="0" dirty="0" smtClean="0">
                <a:latin typeface="Times New Roman" pitchFamily="18" charset="0"/>
                <a:cs typeface="Times New Roman" pitchFamily="18" charset="0"/>
              </a:rPr>
              <a:t> are </a:t>
            </a:r>
            <a:r>
              <a:rPr lang="es-ES" baseline="0" dirty="0" err="1" smtClean="0">
                <a:latin typeface="Times New Roman" pitchFamily="18" charset="0"/>
                <a:cs typeface="Times New Roman" pitchFamily="18" charset="0"/>
              </a:rPr>
              <a:t>being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subject</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research</a:t>
            </a:r>
            <a:r>
              <a:rPr lang="es-ES" baseline="0" dirty="0" smtClean="0">
                <a:latin typeface="Times New Roman" pitchFamily="18" charset="0"/>
                <a:cs typeface="Times New Roman" pitchFamily="18" charset="0"/>
              </a:rPr>
              <a:t> in a </a:t>
            </a:r>
            <a:r>
              <a:rPr lang="es-ES" baseline="0" dirty="0" err="1" smtClean="0">
                <a:latin typeface="Times New Roman" pitchFamily="18" charset="0"/>
                <a:cs typeface="Times New Roman" pitchFamily="18" charset="0"/>
              </a:rPr>
              <a:t>Spanish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National</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Research</a:t>
            </a:r>
            <a:r>
              <a:rPr lang="es-ES" baseline="0" dirty="0" smtClean="0">
                <a:latin typeface="Times New Roman" pitchFamily="18" charset="0"/>
                <a:cs typeface="Times New Roman" pitchFamily="18" charset="0"/>
              </a:rPr>
              <a:t> Project </a:t>
            </a:r>
            <a:r>
              <a:rPr lang="es-ES" baseline="0" dirty="0" err="1" smtClean="0">
                <a:latin typeface="Times New Roman" pitchFamily="18" charset="0"/>
                <a:cs typeface="Times New Roman" pitchFamily="18" charset="0"/>
              </a:rPr>
              <a:t>performed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Bionutest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group</a:t>
            </a:r>
            <a:r>
              <a:rPr lang="es-ES" baseline="0" dirty="0" smtClean="0">
                <a:latin typeface="Times New Roman" pitchFamily="18" charset="0"/>
                <a:cs typeface="Times New Roman" pitchFamily="18" charset="0"/>
              </a:rPr>
              <a:t> of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University</a:t>
            </a:r>
            <a:r>
              <a:rPr lang="es-ES" baseline="0" dirty="0" smtClean="0">
                <a:latin typeface="Times New Roman" pitchFamily="18" charset="0"/>
                <a:cs typeface="Times New Roman" pitchFamily="18" charset="0"/>
              </a:rPr>
              <a:t> of Valencia and </a:t>
            </a:r>
            <a:r>
              <a:rPr lang="es-ES" baseline="0" dirty="0" err="1" smtClean="0">
                <a:latin typeface="Times New Roman" pitchFamily="18" charset="0"/>
                <a:cs typeface="Times New Roman" pitchFamily="18" charset="0"/>
              </a:rPr>
              <a:t>the</a:t>
            </a:r>
            <a:r>
              <a:rPr lang="es-ES" baseline="0" dirty="0" smtClean="0">
                <a:latin typeface="Times New Roman" pitchFamily="18" charset="0"/>
                <a:cs typeface="Times New Roman" pitchFamily="18" charset="0"/>
              </a:rPr>
              <a:t> Hospital Puerta de Hierro in Madrid. </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These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compounds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have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shown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health</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benefits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related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to</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bone</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modelling</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markers</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formation</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resorption</a:t>
            </a:r>
            <a:r>
              <a:rPr lang="es-ES" baseline="0" dirty="0" smtClean="0">
                <a:latin typeface="Times New Roman" pitchFamily="18" charset="0"/>
                <a:cs typeface="Times New Roman" pitchFamily="18" charset="0"/>
              </a:rPr>
              <a:t>) and </a:t>
            </a:r>
            <a:r>
              <a:rPr lang="es-ES" baseline="0" dirty="0" err="1" smtClean="0">
                <a:latin typeface="Times New Roman" pitchFamily="18" charset="0"/>
                <a:cs typeface="Times New Roman" pitchFamily="18" charset="0"/>
              </a:rPr>
              <a:t>decrease</a:t>
            </a:r>
            <a:r>
              <a:rPr lang="es-ES" baseline="0" dirty="0" smtClean="0">
                <a:latin typeface="Times New Roman" pitchFamily="18" charset="0"/>
                <a:cs typeface="Times New Roman" pitchFamily="18" charset="0"/>
              </a:rPr>
              <a:t> in cardiovascular </a:t>
            </a:r>
            <a:r>
              <a:rPr lang="es-ES" baseline="0" dirty="0" err="1" smtClean="0">
                <a:latin typeface="Times New Roman" pitchFamily="18" charset="0"/>
                <a:cs typeface="Times New Roman" pitchFamily="18" charset="0"/>
              </a:rPr>
              <a:t>risk</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hypocholesterolemic</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effect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but</a:t>
            </a:r>
            <a:r>
              <a:rPr lang="es-ES" baseline="0" dirty="0" smtClean="0">
                <a:latin typeface="Times New Roman" pitchFamily="18" charset="0"/>
                <a:cs typeface="Times New Roman" pitchFamily="18" charset="0"/>
              </a:rPr>
              <a:t>…</a:t>
            </a:r>
          </a:p>
          <a:p>
            <a:endParaRPr lang="es-ES" baseline="0" dirty="0" smtClean="0">
              <a:latin typeface="Times New Roman" pitchFamily="18" charset="0"/>
              <a:cs typeface="Times New Roman" pitchFamily="18" charset="0"/>
            </a:endParaRPr>
          </a:p>
          <a:p>
            <a:r>
              <a:rPr lang="es-ES" baseline="0" dirty="0" err="1" smtClean="0">
                <a:latin typeface="Times New Roman" pitchFamily="18" charset="0"/>
                <a:cs typeface="Times New Roman" pitchFamily="18" charset="0"/>
              </a:rPr>
              <a:t>What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about</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they</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combined</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action</a:t>
            </a:r>
            <a:r>
              <a:rPr lang="es-ES" baseline="0" dirty="0" smtClean="0">
                <a:latin typeface="Times New Roman" pitchFamily="18" charset="0"/>
                <a:cs typeface="Times New Roman" pitchFamily="18" charset="0"/>
              </a:rPr>
              <a:t> </a:t>
            </a:r>
            <a:r>
              <a:rPr lang="es-ES" baseline="0" dirty="0" err="1" smtClean="0">
                <a:latin typeface="Times New Roman" pitchFamily="18" charset="0"/>
                <a:cs typeface="Times New Roman" pitchFamily="18" charset="0"/>
              </a:rPr>
              <a:t>against</a:t>
            </a:r>
            <a:r>
              <a:rPr lang="es-ES" baseline="0" dirty="0" smtClean="0">
                <a:latin typeface="Times New Roman" pitchFamily="18" charset="0"/>
                <a:cs typeface="Times New Roman" pitchFamily="18" charset="0"/>
              </a:rPr>
              <a:t> colon </a:t>
            </a:r>
            <a:r>
              <a:rPr lang="es-ES" baseline="0" dirty="0" err="1" smtClean="0">
                <a:latin typeface="Times New Roman" pitchFamily="18" charset="0"/>
                <a:cs typeface="Times New Roman" pitchFamily="18" charset="0"/>
              </a:rPr>
              <a:t>cancer</a:t>
            </a:r>
            <a:r>
              <a:rPr lang="es-ES" baseline="0"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39238D2F-0700-4E48-8C81-A2917A86E0D6}"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D6E2929-745C-4E93-A6D8-F9A4A6F92BB8}" type="datetimeFigureOut">
              <a:rPr lang="es-ES" smtClean="0"/>
              <a:pPr/>
              <a:t>20/09/2014</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06FC9D04-5C4A-456A-A306-A4EDF82A85FE}"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FC9D04-5C4A-456A-A306-A4EDF82A85F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8D6E2929-745C-4E93-A6D8-F9A4A6F92BB8}" type="datetimeFigureOut">
              <a:rPr lang="es-ES" smtClean="0"/>
              <a:pPr/>
              <a:t>20/09/2014</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06FC9D04-5C4A-456A-A306-A4EDF82A85FE}"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06FC9D04-5C4A-456A-A306-A4EDF82A85FE}"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6FC9D04-5C4A-456A-A306-A4EDF82A85FE}"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8D6E2929-745C-4E93-A6D8-F9A4A6F92BB8}" type="datetimeFigureOut">
              <a:rPr lang="es-ES" smtClean="0"/>
              <a:pPr/>
              <a:t>20/09/2014</a:t>
            </a:fld>
            <a:endParaRPr lang="es-ES"/>
          </a:p>
        </p:txBody>
      </p:sp>
      <p:sp>
        <p:nvSpPr>
          <p:cNvPr id="10" name="9 Marcador de número de diapositiva"/>
          <p:cNvSpPr>
            <a:spLocks noGrp="1"/>
          </p:cNvSpPr>
          <p:nvPr>
            <p:ph type="sldNum" sz="quarter" idx="16"/>
          </p:nvPr>
        </p:nvSpPr>
        <p:spPr/>
        <p:txBody>
          <a:bodyPr rtlCol="0"/>
          <a:lstStyle/>
          <a:p>
            <a:fld id="{06FC9D04-5C4A-456A-A306-A4EDF82A85FE}"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8D6E2929-745C-4E93-A6D8-F9A4A6F92BB8}" type="datetimeFigureOut">
              <a:rPr lang="es-ES" smtClean="0"/>
              <a:pPr/>
              <a:t>20/09/2014</a:t>
            </a:fld>
            <a:endParaRPr lang="es-ES"/>
          </a:p>
        </p:txBody>
      </p:sp>
      <p:sp>
        <p:nvSpPr>
          <p:cNvPr id="12" name="11 Marcador de número de diapositiva"/>
          <p:cNvSpPr>
            <a:spLocks noGrp="1"/>
          </p:cNvSpPr>
          <p:nvPr>
            <p:ph type="sldNum" sz="quarter" idx="16"/>
          </p:nvPr>
        </p:nvSpPr>
        <p:spPr/>
        <p:txBody>
          <a:bodyPr rtlCol="0"/>
          <a:lstStyle/>
          <a:p>
            <a:fld id="{06FC9D04-5C4A-456A-A306-A4EDF82A85FE}"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06FC9D04-5C4A-456A-A306-A4EDF82A85F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06FC9D04-5C4A-456A-A306-A4EDF82A85F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D6E2929-745C-4E93-A6D8-F9A4A6F92BB8}" type="datetimeFigureOut">
              <a:rPr lang="es-ES" smtClean="0"/>
              <a:pPr/>
              <a:t>20/09/2014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06FC9D04-5C4A-456A-A306-A4EDF82A85FE}"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8D6E2929-745C-4E93-A6D8-F9A4A6F92BB8}" type="datetimeFigureOut">
              <a:rPr lang="es-ES" smtClean="0"/>
              <a:pPr/>
              <a:t>20/09/2014</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06FC9D04-5C4A-456A-A306-A4EDF82A85FE}"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D6E2929-745C-4E93-A6D8-F9A4A6F92BB8}" type="datetimeFigureOut">
              <a:rPr lang="es-ES" smtClean="0"/>
              <a:pPr/>
              <a:t>20/09/2014</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6FC9D04-5C4A-456A-A306-A4EDF82A85F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57.jpeg"/><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4.gif"/><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AutoShape 4" descr="data:image/jpg;base64,/9j/4AAQSkZJRgABAQAAAQABAAD/2wCEAAkGBhQSERUSEhQWFBUWFhYYGBgYGBYXFhoXGBYVFRgXGBcbHCYeGBokGhcVHy8hJicpLCwsFx8xNTAqNSYrLCkBCQoKDgwOGg8PGjAlHyUsLSosLS4sKS4vLCovLywqNCwpLDQsLC0sKiwwLCwsLCkpLCksLCoqLiwsLCwsLywvLP/AABEIAOEA4QMBIgACEQEDEQH/xAAcAAACAwEBAQEAAAAAAAAAAAAABQMEBgIBBwj/xABAEAABAwEGAggEBQIFAwUAAAABAAIRAwQFEiExQVFhBhMicYGRofAyscHRBxRCUuEjYjNDcoLxFZLSFiRjorL/xAAbAQACAwEBAQAAAAAAAAAAAAAABAIDBQEGB//EADIRAAEEAAQEAwgCAwEBAAAAAAEAAgMRBBIhMQVBUWETcfAUgZGhscHR4SIyFULxIwb/2gAMAwEAAhEDEQA/APuKEIQhCEIQhCEIQhCELwlCF6hR9e3iF2HTohC9QhR1quEShCKtYN1VZ1tOwCo2q1hsk5nXw4k7BZ28b+tEjqW04nPFOnLmkZuIYeF/hudr9PPkrPCfkLwNPXJbD86dwPkk90dIatW0FjhTDDGGDwaccO/zO1EQBlJOiT26831aZaYENLjEwYgAeZWWLAHCBEHYadyQk4wyx4YsfBPx8Ilmp2eqOo7L7MhKujVuNWztLjLhLSdzBIB8k1W1G8PaHDmLWfIwxvLDyNIQvCVx17eIU1BSIXgcDovUIQhCEIQhCEIQhCEIQhCEIQhCEIQhCEIQhC8JQhRWivh71RfUJzJVG+L26uIGJzpgTAAG5S5t/FzSDgmJ7Lp8CDuguAUxGXapya/AT6LrrnNGLCQOIz81m3XpUAxAPLeOEkcttOa9p305w+M8gDl4KvxFb4S2VktgeNf5XFtdmAsxYLzLagk5E5/fvWktrxk46R7+amHCrKqcwg0kd4VAaTTOb3Eu7hk0d0Qk7letbmjsYhLSRqNFTDcRwggk6CROk8V8zxRkklsjXT48/ibK9BC3K1e2WJc0mMVOo0d8Yh6hZsNmo3vTyqcpGxB8NEoszJqiBxPoU3h3ZmNb0K08PoHHsvoPRZuGkwccR9SU4r18PeqF1UcIaP2tHyXlptGrj74Be+ibkjAPIBeOld4kjiOZK7e8nXNKbytLzVp0KbiwuBqPcACQxhAgSCO0THmqFtvF5IAOZ0A0HPmq1vpmm7NxNXCATJyb8QZlzM8EnJjm0aGifj4e6xZFla1ro0yVyz2mcjqsHYL5qNdBcT35juWrs1oxNDxumMPimTjTdLYnCPw/9tQnKFzTdIBXSYSiEIQhCEIQhCEIQhCEIQhCFy90CV0uKokFCF6zRU74vJtCnifMEhuWxIOZ5ZKSz2ofCSPP0UV63e200X0nGJ31gjMHmg2uir1WL6R28VGks1aDlIkjU6ckl6OWapVqEtb/AE4hzjk0bxzK19n6KtY7tuLo5RPqUmvai6yva2mIpwY+cc85y5hUuadym2Pb/VqcWq0M0B8dvLgszeP9OoCMsRII/uGc+Ime5McZazri1xblmBpO/wDKR3reHWvBAgAl2fEggADgASolTaE4sz8RB7itzSo46LQd2rF3JYy7CwDOBPILfsbDQBtCmwWDaomOoWVtt2drTCS4F5gnEARw+E5aLix3W4ToTJwvIIwgzIE5k+gWrrUA48CqzrI7vWaOEQ581mun79Hvau9uky5fXr1skwuRvVuZOZBHjGXqszcNiLrQQQRh+Lzz7tFvm2VynoWNrTMCTqYVh4XCHMLNAN+6nFxCRjXtOt/JeU6UNPEg/JJ73dFInmPmtBxSm2WbE1zDoQR9j8itGQFzCB0SUTg17XHkVlrsrzaQTnhAIHjK4vSriqPdxcT6pe6o6haO3l+k8I1Du5XbbnJG681mJaWnkV6zIA8PGxGiSWu8204c6WE9psiQWzkctEx6KdPm1KzbMW/ESA/QYjmBhOxiJ4x4YzpRe/WCkC0NNOkKRA4sJBJGxzHz3VXoFZnVrfRDATFRrjyaztOPyHeQncI3IQWqjFRNe0+J0J8l+ibL8I97qVc02wAOC860cQtpeWXaF4CvUIQhCEIQhCEIQhC8JQhRWi0Ye9J7XfNNp7dRoPCfou7wGNpEluKRI1EggEdy+f3n0Vt1N5wNp1GzkWvbiPeHkZ+fiukhos/JdDS40Ftjbm9YBucwN44xt4qazW9uIkOg8Fi20LcXOcaFUF8TkzSMwDBymPJXqVCu2MQYwf8AyPYD5NM+igJ2uNUfgrDCRrY+K3EioP7h5FVa9nBGF7QRwIBHqqN0WsTDSThjM5AkzkBwWiyI4hWHRUpZhERGWkbRwSw9GaBdiFODyJA8tAtGbO3gqt63nTstJ1aoYY0bDMnQNA3JK5oVNgcTlbuV3YLvbSGQA97ncq2NwsG2/LVaQH9cLKw5tYxjX1MOoxvfkDyAQ7pBarMOsNUWqm34mua2nVDdyxzcnEawQu1yWh/jpdrF9NfrVfNbmpVDW4nEADMk5AAaknYLGWjp8+qT+TpMLAY62s4ta6MpYxoxEczCpfiP0kFS76ZoOllofmdDgaC5zTwOIAEcis50CtYqVmU6g/p0mlzjqMLdJ8SPVJTSuDsjU9g+GjwHYiUbXp5fe9KWtp9Oq9LO00ab6Y1fQc7E0cTTfm4dxWysNuZWYKtNwexwBa4aEL5d0zvlhp0bTZ2w2swgiIAeJ15xP/arH4Q3uWstFF5imwNqgnRoMh/hkD5rkcxzZXH3ruK4aDhvaGNojce+viCvp+3eo7RRxaaj3Czjb7rWkzSd1NOSGnCH1HRqYOTR5lBtFppZtrdb/ZUY1s9zmwQfRHtjNwCR10/N/JZXsb9iQD01/FfNXrddrKgiqwO4Tr4EZqtTuGi0YQzIc3H5nRM7ovZlpphzREZOadWuGx+6ufl2nZXhsUoz0DfOlUZJov4ZiK5WVi7/APw/s9rbEGnU2ezX/c3R3z5pv0d6K2e72RRZDiM3Ey93+p3DkIC0DWgaCFmuk17GmBGWInMRMNjIEyATOveukMjGalVLiXhhzuJChvzpYKchoxumODRGR3nI5aa7rG23pHUJmdtcTpnPg4BvcIhRWh5e4nOXHvzcRv3lFa5KnVufkIMYc8UgxGmsx5pF8rnnsvNzzzTE5dk5uT8QSzs2gOyGT2iSc/1DeAdRrGi+hWG3Co0EEEOAII0IIkFfC7TQcwkOaR2i0k6SMyJ0mCNCtT0F6RVuuZZ3OxMLSG6S3ACRBG3ZIjuTMUpvK5WYLHvDxFL5D9r6qhc03yAV0mVvIQhCEIUdf4T3KReOEiEISiq2QQor3h9JrxtrykfcKw8RM7JJVthDi0w9jiR2YkTmDl7yVcuIZCW5+ZpRKztttkVMHZzjU/PLInZe0KcvUtqu9pdMTkRGxnWR4Jlc11AzJ0id+4Smo5WyMD27FRTK7KGGlzeZHdt9T4rRUD2QldGzwdSToJ27hsrV53rTstLrKzg1ggcSTsGgZuJ4KB1VjWkmhur2ncsN+JzS4UKf6Ze4jmMLR/8Ao+at/wDrC0OzpWOGbdbWbTeR/oDXYe4lVbZfLLWW0atN1CuCSxjiHNeP1CnUGTjoYMHJdDSNVq4OJ8EzZHDQdwa08/8AiZG1PY4tqtp/lxTjYPkDZR2i0VHCm0NptoGkOsxxizadPT1S297E6vUNQs2Ayk6cdwV7b7C+uWYmYcLGsGuccBuc9FBONiZ/Ekjv2Px37pLZLh/MWatTYCW0q3WUxvhc17XAc8IDvDmvLjH5KlVwsmtULcDyJplg13z1OXdwW+uG6+opEfqcQ88oyw+A9SVPVuhjiY7MuMxBaZEyWkFs84S00Jc7O3dDuKi3RnVhIPwr5Ei1gLZbDa7M+hVpzUxNdTLGhrRGpdnlliz5riyXAbNY6jx/mups72DE8u7nO05NHFb6nc7Iz7QhpiGtbJO7WgA+KlvSwitTczLMyOAwaeE5eKWkwr3MdrrRAUf8o0VGwU0uBPy2+CyXQq3ua57dQGEjlmFevi8X1KDDSiqQ4gvETJ0AaPD0UV32N9ne5zWYpEFpmRvt89Cp31HkNa2i2mxrmvIEgEgg5nw71mx52w+G4nny9D7qyTI6bxGgcuY/79kv6AvcK727OYSe9rm+vaPmt7yCy9z0G0CTBdUcIDRrhmSXT8IJjXYBNjb6u9ERwFQYvkmsFOzDxeG869gTXnQKz8d/7TF7NvMapg85GOCS26wMrNwvEjUbEHiCmlktraoOHKMiDk4HgRsqtRkEha7HNkbbdQVmPZ/q4JZTuKkxhaxuoOKcy4cyqtos7i7CAC4kcc9IPyTxU6VQddTcP2wc8pgjRLzRNsVolnRtFAaKM3HRwYKoYRB7JGIiTJOQkEnOVBctwWWhUJokGo6QMTnYo1Ibi/5Tu20G5mXNxaxofBJX9Qx7XEPqOBBAya2did1SG4kSANa3L15+vcm2wYasztxtoFprM0hsHmpVVu+uXtLjlJMdwj+VaWgooQhCEIUf5hs4cQnhInyXtSpCU3vZ2uh7cnwDrEiQB3H7JeeVzG2wWRy7du64r9tsQqDMLNXlZjSIFKmS47kExtqmlW9mis2lMOc0mMRkRuBO+ino3iHFzTDi0gHxEhUSxxz6aB11el9aHuXDql1C6wGgOzO8SBO8Zq5QswbkwRPDdX6TWO0GfDNTNaBtCeY0MaGt2C7Sis9nw5nX5L5v07tbn21u7KGHC3bEQHOMccwP9q+njkfqsX0puc9cXgfGAfEAAjvyB81aw0U/gHNZLZ6K0aNKKdVxwU20g54zlzuEfNYnpJbRaHf02ljQ/G3i2BAg7Hda2peLWupFgLmimG1Gka8Y5hLrZdlN1Q9SCWGIEbn9I8dFNuiegOR1m+3rqtbctUV7PTqvAxOYMRGRxDInLaQSrraDW5gAHjqRwIJzhQ3ZZeqosZu1ucbE5kEbiSVYJ97R9W/JUndY8jv5GjovcX3+jh9UNOY8PQlp+ijLvfp/HiCucf0+Y/8AGfFdVSka7Idw9Gz8yF7/AMeA18zkoWv+nyH/AIrsO9/X1nvIQhdPpB3xCT6zwB5Lk0GtBdAMSZMnPgJXbffHu+5XpzHpO3c0b96rc0HUDVTDjteiSXV/ikvzx5k+Z8vsr9qqgMmMJmAAZkcV5So4XSfFSODQCBJnjoF5qFjmRFhI577/AJ3Tz3BzwfJK7I8iuH6Aw08xpn6eSfV6GLTKFUZZpeCOR4aJjHErS4XE6JjgTpaoxDw8iuiWvYRkckudZKuIGaeWnxLREA7Ss70u6QNsTGnq8bnkhuZDQQJlx8Rl3rUcwP3SwiMrg0bpjWfiYB+rl9EvoXM975IwgcfssNeHTq1vOKk4UWgDssDXSRmSXOBOfD5rYdDemL7Ux/WNaHsInDIBa7QwSeBCtotCalwUkTczlqqVINAA0C7WYvX8QbNQdg7dRwMODGzh4ySQDHAJ5dV6MtFFtakSWPmJEHIlpBHIgjwUKKoMbmiyNFbQhC4oKC1xE77e+CU2t4axz3ZwCTtPAd2yYW12YHJZzphaMFleeP0Bd9FRiCGRufzr5rhWV/6m4uZXkOdjLgRl+qAJ3MDwC7uq98FVlfL+o4ipB1lzgZ/uEA8oCp1mx1YkODQ0ToDDT8I4c/uqzHTQGfwvcNNP6khvMwZnmvJxyOacwPO/qqLX1cFX6FbEOaUWB+KlTPFjT/8AUK9ZHdrvXtAcwtXq1UeACXZACSToANSTss3aulLKoLaNCraGfuGFjJH7XPIJ7wqP4i2x7uqsrDAqHE7aQDDQeUgnwCmuShTLXmpiOBohvwt0OQg56RqrmsAbmKsArVc2S8ab6gp1Kb6TzoKjGunuqNOEnvT+hYWsIJGe2IAAd2HJpWRv/pBSaDTp03aDI5CeMn6SnnRe832izAuJxNcWkNg5A5Yid8MIe0gZlNz3Ebp64+z9HD6qNx9/8fMeS4eDi3GcTptOx9VCSZAzEnOZ+oGfmqVQu3v9+/f0hdWUb6h5axJIAJ5cVGX+EayYg8FJCsNqqZlT379/Re3YgSSXb5ZRvpCmo1DrlBOUnghCYNPv+OHp3qRp9jM+eg8FSYdTwMZ5baaEa8lY6zlmNZzA8SY9FFClwg/xJPiVRtV5NY7A1pe/9rQCR/qOjfFdXlanNpvIJaQ0kSWgScgctkm6Nv7D8QlxBeM+06ZzjU6LJxsobK2JoFnWzy/ZVjbpNG3yW51KNRjd3DC4DmcJJTShWa9ocztA6EfdIbdbgwNMkYhOE6+Sq9FbaRVdT0a+XAcCM8vD5BLw8QMc4w7yDf326b+S6W2LWpq1cIlIr6uplqpllSdZad2uggEcddE2tpzAS2rbI0jvJPoACT35LeutVFmYG27rID8Pntk9czLctcPPPJL7BVNjdaML2OLqeFpY4ObjxtAg7ZOcc9CDstNelmdWPbc1zAP8PtMaT+4nOTwnIL55eVjdRc5hc4Zg4XNG0x2g6CM9Qptfm0W/A8ztyyOvtXq00Z0KtNYAgUw05yajXN7+zJK+q3DYm0aDKLJimIE5njPmSvjvR6/32eoHNJLZ7TdnN3y48CvsVgqgkEaOEjuIkIdqkuItkaRmNg7JihCFWstUraMweSy/TZk2bUDttBJ0EyJPJbC0UsQ5rO9IqRNmqYfiaMTZ/cztD5KjEtL4XNG9KLtllLts3WWtuKIbLnE5ZDPTYZRHNQVrke0VGg9nrHFklo7JiMtczqn9yXU5tndUc0dZUAdA/aDIEnjr5LirRIkyANScyecmPRePxXiYdrIy3U639vv703hcKyVtuKhdf1VrWtYWgNa0aAjIRmdzyC0fRq8DXbicM2kgwMjkIIHisJbr9o0nQ8OqQYOEiRxzILT4HxX0HorWpPs4fQMtJzn4gdw4bH+FrcL9rMlzO0rYn6DknMXC2OMU2u6odKbqx1qNUDfD4ySPOXKjYaTA+sKj8BLWBroJjIyRzzlbKtRxCDoldqu+mA6pULQBmS7IAAal0j1Xp2v0orMzaLIW25TUqwyp1vZEvIIjXKFqOjV19RTLTBxOxfCSYgNGX+2fFLKHSGiCTRo1qrDHap0nYMv7nGXDuTq6r9pVyQx5xjNzHA03NHNpzjmJU5M9baKJkB0BU9ZonMAZzm0RGGNFGduTgdMgOUgHyVz3lkPPU+C4cPfv6yeSXXEse3KNPi1BiHfXkuXOnlnImc+zhzjQ5Sr72e/fv6QOpKSFWa/s4dpJMTlpBjfuXbG5DMfqG+k6hSimpaVGPX7n37AhDRJOW8xG2GJ0K7pjl+3YHMCIO/opWt98/v68ypPfEeRzC4upfeFnxU3Nj9JA7JEmZgKjd9MMcS44ZazYzLZGXL+U3tt506IBqPwzoB2i48A3UpVUv+nqaVYN4mkcPfAJIWJxCJpkbI0jMOR9DqpB4GhUlSkzAxhIqEEkl0gaHKYPEeS9um7IrF4HZExlxyGXdJ8ldsbadRoewtLToRJ+ZyKv0qQAhv3S2G4c98rZZAAAbFdtvzqpF4rRU7zbkYH6SsTXtlZ1dzGs/pMMPdIBktDgYmTJIGQX0GvSLhHkk142clhAGcieOS9A4WuxvymlmLyqVaYHVtxOJZlOzu8jRIulVoFSlZ6hGF7muMcpA8pmFr71ut9ZpawFpwtgmWgFpB112WKt3Ry1Oqhjmlz3CQS8GWjKcRO3Bdjbra1sGGE5y4Ai9O1JDZx2vBfcLkoFrKTTq1jQe8NAPqsf0Z6Cmk4Va5BcDIYMxI0LjvHALf2WjAk6lWuKo4hiGyUxhulYQhCrWWhQWmxteCDv7zU6EIS8WIgADQCB4KN92BwIc1sEEGY0OR5q9Xr4e9Un1CdSgtB3CAa2WUtH4W0HOnr3hv7exPdP8LX3PdlKhRbToiGDPmTu5x1JKqWl8NManIKO7K/Zy2+/BZomjZi/AaOW/fp8E7JJNLFb3WAdk7y71896eXm59pZRP+FSLXPbs5xh2fEAEZcyt9QtGLLQrHdJrs/rudE4odPgGnyI9QtvDUH6rNlFtV4WigylSfUe/wDqCRhiBptEiJCz3TEGnVpOpvl7SHsqDUNzlp47ZcO9OH3XSq0aQNVjMLcwTnsNPBVL2pse5rWZtY2J8pPoExHQd8VBwsLWXZbeuo06sQXtB5zuG8ADOasR758vqVRu8ss9Bjajm0+znicG6kuwiTzVujaWVBLHNeN8Lg4AbNkblJOGpI2VwcNr1QW+/l4fQc1xg+n0+hCmLft4nXyGSGjMeHqSfkAorqgbT+nyH1IXbW+9+Pn9QeK6a3Idw9W/cBdR75HMeTkIQB72j/x+SKj8ILj+kEniAM8juF5VrNYMTnBg4kgAHcSdioRaadZjmsex0gjsua4tkRsdFBxoabotZK5a3X2tz6pgvmD+0AE4Rw29lN7eWNpGqwvEPww/Ke5VLrsoZWGKG/EM9jBEeavWiiwsc2pUY/ERhiOznrlw+i8xC8uicXDXXU+7uqxsklw3kadr7OTKpDXDbEcg6NjPzK3mW4j3xWToXU3r2humJp1mIzOckE5eq1NWthHFafCy/I5ruRUmqSOagrMa7cT3hUrRawBLjA97JZaL/Y39Lz4AfMytJ8jGf2KubG5/9QnRsp2gqCpdpc9pIjBJB3kgiO7+FRsV/wBN5yJaeae2e04sjqpNka8W02ulrozqKRRsgGZzKnQhdVaEIQhCFQvK9eqyDS9xExoAJiXO2GvE5K+qN5Xe14xZhwGo4awRuF0b6oWfp3jXry5rmtBJiWOByJH6u7gl1ttlqa4t6wAtOYwt17xsnjrO9oJbhcRoDIVOmCXRWpnE466yeRH3VoIUUsodJX4mstLQ3OA9vwk8+BT2yVhiiRMTE7cUrvu5Q0Qc2Oy7jwK76N4uqAdmWOcwHfCI/hYXEsK2NwxUehvX8puCQkGNy0TXQZVm1WNtVoByjMHcd3HmqbTKY2f4QtZkge0PbzSxFGikj+juejTzDi0eRa70KW9IajbFRxw01CYptzLcWuJxObsOsaTC2PJYz8Q7EanUkaN6zz7B+QKewx8SVrXbJLGudHA5zN15cNzMrMFaoG1nEAuq1e1mRMNnJoE6AKO/rup0G9dSLKVRrS5r6UNmP0uaMnA6ZhVrusVV1hNOi44mvlzRGYmdD4f9qT3jdFcAddiAMwDG3IfVaLGXIbdpdV2WNJKWxCozZF338/Rtbzoxff5qzioQA8dh4/uMSRyIIPnwVi3X/QouwveA6fhaC50AR8LQSFjLmrPstmrOZ8T3Mazk7C4l3g0+cJ50bslNtnY8vIfUcQ4xLi8k/EdTosvERtZI4DZaGHxUkjGt/wBqsk+ddtSmVj6SWeoQxtSHQ2GvDmEkcMQE+Cs3xeIs9F9VwnBIjji+EeZHqs9f7m9ulVhwHnMSCOBzS1lrqWixdVUJc6m9me5Z2g2eJBynuSkpyxlzeStGKcHGN29GiO3UaqS47IbaHWiuWVHA/wCZ/hsGzWt0GW54qS+brp0yMTGMcRiZUpdhw5hzY0XXRyxEUK4Dcclss/dlorF73Ka/U4iaZLS0U8sgNA0CPfcskHNHYGv7pdAtl1quOil4fm2ObUI61kSYye3QPIGjtiRy4p3/ANE5D/uJHlhB9Ui6F2A07Q86gMcCRoe00A+hW307lZDho5m53jX6piC3M/kq1ksQp8ydTG3ADYKnbbTALuGg9AE0fkD3LK9Iqz2taWtlgzcRqDtPJOuqGI5BsnImB7w1d2y002tmesq8f0tPLu8ZWatBJzJkro3k07x3qrXtcQQQSZyOghpcZjXJp8YWI95edVuRRFujRZXDXkGeHqtlcFuL2RObYg8jovnltvZj2ZYmkNJxDIOeAOw3jBcFP0K6Vk2qnRzwvEE7h8OIDhoRl35jmmcMcjwQeyQlGKkLmOhIrW7GleivsVN8gFdKGyfCPFTLYWchCEIQheOEiF6hCErc2DCr13jSc00tNnnMa/NKLVaWt1E94y84VGKhdPGWNNKcbgx1leXq/wD9oMRk4gAe4n6SlF22IQ2oSAcRdzjYeXzV6pTNoLRGGizbdx300CvfkmH/AC2H/a37KjEYN8uHbDe1WfJTjlDXl9KSk6YgySmjWwI4KlSoNpiYAJ0AAHyXD6pOp+yvw0Loo8hNqD3BxsK+XjSQobdYxVbgOmoPA7JA+o6paurBLWUWte6DGJ78Qa08WgAmOYTQVsIJmANeHimGuN2OSg9oqilguNzDiaSw8WzHmM45Fdf9EdUcC8l54umB55nuCd2O2NqAFpB7tFZG5THtL90oMLH7lnr5ugCi1rdGuzPEkanxRYLI7qWdW5gcCZxHm7+E+fTBbhOYOvzS2tcwnITzyB8ZyKWcSTZXXQgOzNHKkrt11031DGZlswRBJxTr3DNWLoudodWEdgw3PzPkIPkrVO59Mo5mD5AfVM6FANGEaffUrm+64yAZsxCQVbmfTJwOc2f1NmD/AKg3MHzChZdL3OxFz3HSe0OUFztBB2lajYH3zXFarh8Uv7M1W+C1VLusbKIiW4nRO3cGjWAruMDcL5/0hpMqVy/DicHiczt45aLWsqBwkZgqjB4tkznxNFZT13HVNOiDGghNfkltalq05jTvCoWm/m0ajWOJEz5Bsggbyck2+McHD1WgCDYVIeCSAdljL16MuBJpjG3h+ofdZuvYnNMhpDgZzB8QctCJHivqDmxkV4kn4FhNtNLSi4g9lWLpfC71YATlG0EAZDCMIEfGM5P3z1H4adFy54tbxDWyGCMy6CJ8ATnx7lp776B0bVVNRz6jC7MhpbGKAMWYMEgCe4LU3RdLaNNjGiGsENG/eeahBhCx9u2Gy0sZxVskOWP+x0Pbr+FeosgALtCFoLzqEIQhCEIQhCFUt13irAcThBmBlJ5nWFbQhCgbY2AQBAGylbTA0ELpcVfhPcUIS+rUkyoqjth4ngF64wF5bYbTDRqcysbi+NdBGWsNaWTzomgB3J58gCd6V0LMxFpRTrEPmdUj6VX62pTizvFRwfL2sdiIaGxJaDmA7eMjquulOI0KjGHtvY7DtkM3knRrQ2ZcYAlfLbox0axq9YQ+ixz2FhBDqhfETpAa4u5gRxWb/wDOQSvic9zjlJqvvfy+qt4iwSAMGh6r630Xtdpp1Ax9FwYTOLDkMhDsW4zHgt4D2RzWA/DfpJWtlB5rdosfhD4AxAic4ykcuK3LKkMB96r1TWZBSz44/DGW7UpqaH35KM1HbR5H7rmiAWCJ0ExpPjkuXD+/5fZSVqKlpc0SQCBmYkGByP3U9G0B2Y4JZb6JwOklwg75cNBkpBl4LtLiZjdKbZVJ05+AAV9laWniAfkqTWgkg7tcPFKYvN4JDTR2tWxVmFpJXogsdkMhKlum1hrTiMDI/Q/RSsozLeIPySix18FRuITGIxzDTHqB5LxWFc+HExyN7j18VsPaJI3NU96tZVq03kH+m4EbTBmDy2T6z2sOgtOeqyH5n34Jhd1c5R+77FbWGx8okObUH1okXYEMtw3W1ADgMlz+Vbw+aLL8I97qVekSK5ZSA0C6QhCEIQhCEIQhCEIQhCEIQhCELwheoQhKa1PUKG2mWgppabPOY1S+pSOY8wdP4Xn+NcPkxLc8WpqiPI2CPnY6HTvfDIGnVfOen13VHsDqWeWAiQNXNIidZIiOYWDtXR6007M6q6m5smJ4RBz3bMnPTZfbHXcXuLYgD3kmVlsgYIHcqOCTY0RthyAMaTZNjToO9pnE+Fveq+e/gzQtOCu+qHCm8swAiJcBmWjYRAPhwX1C0iMLeAXVisIbJgAkyY3JgEnnkF5bRmDyXqAkCbNqvZ7W1pwmRnrtmvKtvZMNI9fnoo+ql08wrVO7GN7ThJ15eW6kaCilVW3Oe8MkxiEgCBkZidTomCrvtbiCWkME/CInvKW1L/qUnAuONs5gxMcjxWQeMQB+Wj5+tU4zByP23Wgsh7UcQoajIPMKZrwCHe81PaKGLMa/Nab2h7S07FKgkG0mrtg4h7Ko3ndPWf1KWRmY3DvsU3q0v+CqVWm9slgkwYB0J2BPBeUxGCfE+i0kE7jr1G/vBWnFPzBo91ibU9zHmm9pa7h35COS2FzXUWAOfrsOZ3PNdWi4WVnU6tUf1GBvwkxIOLLiJKf2azRmfJbOF4e2J2d2vT9rmKx/isDGiuv6U9JkABdoQtNZiEIQhCEIQhCEIQhCEIQhCEIQhCEIQhCFy+mDqF0hCFD+Ubw9Su2UgNAu0IQhRWiliHPZSoQhJqlIzIyPkmxXFazB3IqJrKjdId3ld3Qq1qsdPc4Z4aeogeiipXJSnFm8jSSCPICFcdRe7UALqndzRmQCeWXyS/ssGbNlF+SsE0gFAqGu6PiIHDb/AJV6ieyO4LmlZmt0AB47+eqlTCrXL6YOoUf5RvD1KmQuIXDKQGgXaEIQhCEIQhCEIQhCEIQhCEIQhCEIQhCEIQhCEIQhCEIQhCEIQhCEIQhCEIQhCEIQhCEIQhCEIQhCEIQhCEIQhCEIQhCEIQhCEIQv/9k="/>
          <p:cNvSpPr>
            <a:spLocks noChangeAspect="1" noChangeArrowheads="1"/>
          </p:cNvSpPr>
          <p:nvPr/>
        </p:nvSpPr>
        <p:spPr bwMode="auto">
          <a:xfrm>
            <a:off x="63500" y="-657225"/>
            <a:ext cx="1352550" cy="13525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4" name="Picture 2" descr="http://www.uv.es/corporate/privatidentitat/logos_tots_oficials/farmacia/farmacia.jpg"/>
          <p:cNvPicPr>
            <a:picLocks noChangeAspect="1" noChangeArrowheads="1"/>
          </p:cNvPicPr>
          <p:nvPr/>
        </p:nvPicPr>
        <p:blipFill>
          <a:blip r:embed="rId3" cstate="print"/>
          <a:srcRect/>
          <a:stretch>
            <a:fillRect/>
          </a:stretch>
        </p:blipFill>
        <p:spPr bwMode="auto">
          <a:xfrm>
            <a:off x="3347864" y="6068788"/>
            <a:ext cx="4968552" cy="649630"/>
          </a:xfrm>
          <a:prstGeom prst="rect">
            <a:avLst/>
          </a:prstGeom>
          <a:noFill/>
        </p:spPr>
      </p:pic>
      <p:sp>
        <p:nvSpPr>
          <p:cNvPr id="9" name="8 CuadroTexto"/>
          <p:cNvSpPr txBox="1"/>
          <p:nvPr/>
        </p:nvSpPr>
        <p:spPr>
          <a:xfrm>
            <a:off x="2000232" y="3429000"/>
            <a:ext cx="235962" cy="369332"/>
          </a:xfrm>
          <a:prstGeom prst="rect">
            <a:avLst/>
          </a:prstGeom>
          <a:noFill/>
        </p:spPr>
        <p:txBody>
          <a:bodyPr wrap="none" rtlCol="0">
            <a:spAutoFit/>
          </a:bodyPr>
          <a:lstStyle/>
          <a:p>
            <a:r>
              <a:rPr lang="es-ES" dirty="0" smtClean="0"/>
              <a:t>I</a:t>
            </a:r>
            <a:endParaRPr lang="es-ES" dirty="0"/>
          </a:p>
        </p:txBody>
      </p:sp>
      <p:sp>
        <p:nvSpPr>
          <p:cNvPr id="7" name="Rectangle 3"/>
          <p:cNvSpPr>
            <a:spLocks noGrp="1" noChangeArrowheads="1"/>
          </p:cNvSpPr>
          <p:nvPr>
            <p:ph type="subTitle" idx="1"/>
          </p:nvPr>
        </p:nvSpPr>
        <p:spPr>
          <a:xfrm>
            <a:off x="2339280" y="4340696"/>
            <a:ext cx="6553200" cy="1752600"/>
          </a:xfrm>
        </p:spPr>
        <p:txBody>
          <a:bodyPr>
            <a:normAutofit/>
          </a:bodyPr>
          <a:lstStyle/>
          <a:p>
            <a:pPr algn="ctr" eaLnBrk="1" hangingPunct="1"/>
            <a:r>
              <a:rPr lang="es-ES" sz="1800" b="1" dirty="0" err="1" smtClean="0">
                <a:solidFill>
                  <a:srgbClr val="3333FF"/>
                </a:solidFill>
                <a:latin typeface="Trebuchet MS" pitchFamily="34" charset="0"/>
              </a:rPr>
              <a:t>Nutrition</a:t>
            </a:r>
            <a:r>
              <a:rPr lang="es-ES" sz="1800" b="1" dirty="0" smtClean="0">
                <a:solidFill>
                  <a:srgbClr val="3333FF"/>
                </a:solidFill>
                <a:latin typeface="Trebuchet MS" pitchFamily="34" charset="0"/>
              </a:rPr>
              <a:t> and </a:t>
            </a:r>
            <a:r>
              <a:rPr lang="es-ES" sz="1800" b="1" dirty="0" err="1" smtClean="0">
                <a:solidFill>
                  <a:srgbClr val="3333FF"/>
                </a:solidFill>
                <a:latin typeface="Trebuchet MS" pitchFamily="34" charset="0"/>
              </a:rPr>
              <a:t>Food</a:t>
            </a:r>
            <a:r>
              <a:rPr lang="es-ES" sz="1800" b="1" dirty="0" smtClean="0">
                <a:solidFill>
                  <a:srgbClr val="3333FF"/>
                </a:solidFill>
                <a:latin typeface="Trebuchet MS" pitchFamily="34" charset="0"/>
              </a:rPr>
              <a:t> </a:t>
            </a:r>
            <a:r>
              <a:rPr lang="es-ES" sz="1800" b="1" dirty="0" err="1" smtClean="0">
                <a:solidFill>
                  <a:srgbClr val="3333FF"/>
                </a:solidFill>
                <a:latin typeface="Trebuchet MS" pitchFamily="34" charset="0"/>
              </a:rPr>
              <a:t>Science</a:t>
            </a:r>
            <a:r>
              <a:rPr lang="es-ES" sz="1800" b="1" dirty="0" smtClean="0">
                <a:solidFill>
                  <a:srgbClr val="3333FF"/>
                </a:solidFill>
                <a:latin typeface="Trebuchet MS" pitchFamily="34" charset="0"/>
              </a:rPr>
              <a:t> </a:t>
            </a:r>
            <a:r>
              <a:rPr lang="es-ES" sz="1800" b="1" dirty="0" err="1" smtClean="0">
                <a:solidFill>
                  <a:srgbClr val="3333FF"/>
                </a:solidFill>
                <a:latin typeface="Trebuchet MS" pitchFamily="34" charset="0"/>
              </a:rPr>
              <a:t>Area</a:t>
            </a:r>
            <a:r>
              <a:rPr lang="es-ES" sz="1800" b="1" dirty="0" smtClean="0">
                <a:solidFill>
                  <a:srgbClr val="3333FF"/>
                </a:solidFill>
                <a:latin typeface="Trebuchet MS" pitchFamily="34" charset="0"/>
              </a:rPr>
              <a:t>. </a:t>
            </a:r>
          </a:p>
          <a:p>
            <a:pPr algn="ctr" eaLnBrk="1" hangingPunct="1"/>
            <a:r>
              <a:rPr lang="es-ES" sz="1800" b="1" dirty="0" err="1" smtClean="0">
                <a:solidFill>
                  <a:srgbClr val="3333FF"/>
                </a:solidFill>
                <a:latin typeface="Trebuchet MS" pitchFamily="34" charset="0"/>
              </a:rPr>
              <a:t>Faculty</a:t>
            </a:r>
            <a:r>
              <a:rPr lang="es-ES" sz="1800" b="1" dirty="0" smtClean="0">
                <a:solidFill>
                  <a:srgbClr val="3333FF"/>
                </a:solidFill>
                <a:latin typeface="Trebuchet MS" pitchFamily="34" charset="0"/>
              </a:rPr>
              <a:t> of </a:t>
            </a:r>
            <a:r>
              <a:rPr lang="es-ES" sz="1800" b="1" dirty="0" err="1" smtClean="0">
                <a:solidFill>
                  <a:srgbClr val="3333FF"/>
                </a:solidFill>
                <a:latin typeface="Trebuchet MS" pitchFamily="34" charset="0"/>
              </a:rPr>
              <a:t>Pharmacy</a:t>
            </a:r>
            <a:r>
              <a:rPr lang="es-ES" sz="1800" b="1" dirty="0" smtClean="0">
                <a:solidFill>
                  <a:srgbClr val="3333FF"/>
                </a:solidFill>
                <a:latin typeface="Trebuchet MS" pitchFamily="34" charset="0"/>
              </a:rPr>
              <a:t>. </a:t>
            </a:r>
            <a:r>
              <a:rPr lang="es-ES" sz="1800" b="1" dirty="0" err="1" smtClean="0">
                <a:solidFill>
                  <a:srgbClr val="3333FF"/>
                </a:solidFill>
                <a:latin typeface="Trebuchet MS" pitchFamily="34" charset="0"/>
              </a:rPr>
              <a:t>University</a:t>
            </a:r>
            <a:r>
              <a:rPr lang="es-ES" sz="1800" b="1" dirty="0" smtClean="0">
                <a:solidFill>
                  <a:srgbClr val="3333FF"/>
                </a:solidFill>
                <a:latin typeface="Trebuchet MS" pitchFamily="34" charset="0"/>
              </a:rPr>
              <a:t> of Valencia</a:t>
            </a:r>
          </a:p>
        </p:txBody>
      </p:sp>
      <p:sp>
        <p:nvSpPr>
          <p:cNvPr id="10" name="Rectangle 2"/>
          <p:cNvSpPr>
            <a:spLocks noGrp="1" noChangeArrowheads="1"/>
          </p:cNvSpPr>
          <p:nvPr>
            <p:ph type="ctrTitle"/>
          </p:nvPr>
        </p:nvSpPr>
        <p:spPr>
          <a:xfrm>
            <a:off x="539552" y="2180456"/>
            <a:ext cx="8136904" cy="1104528"/>
          </a:xfrm>
          <a:solidFill>
            <a:srgbClr val="FFFF00">
              <a:alpha val="20000"/>
            </a:srgbClr>
          </a:solidFill>
          <a:ln w="38100">
            <a:solidFill>
              <a:schemeClr val="accent1"/>
            </a:solidFill>
          </a:ln>
        </p:spPr>
        <p:txBody>
          <a:bodyPr>
            <a:noAutofit/>
          </a:bodyPr>
          <a:lstStyle/>
          <a:p>
            <a:pPr algn="ctr" eaLnBrk="1" hangingPunct="1">
              <a:lnSpc>
                <a:spcPct val="120000"/>
              </a:lnSpc>
            </a:pPr>
            <a:r>
              <a:rPr lang="es-ES" sz="2400" b="1" dirty="0" smtClean="0">
                <a:solidFill>
                  <a:srgbClr val="00B050"/>
                </a:solidFill>
                <a:effectLst>
                  <a:outerShdw blurRad="38100" dist="38100" dir="2700000" algn="tl">
                    <a:srgbClr val="000000">
                      <a:alpha val="43137"/>
                    </a:srgbClr>
                  </a:outerShdw>
                </a:effectLst>
                <a:latin typeface="Trebuchet MS" pitchFamily="34" charset="0"/>
              </a:rPr>
              <a:t>ANTICARCINOGENIC EFFECT OF PHYTOSTEROLS AND/OR BETA-CRYPTOXANTHIN IN COLON CANCER CELLS</a:t>
            </a:r>
          </a:p>
        </p:txBody>
      </p:sp>
      <p:sp>
        <p:nvSpPr>
          <p:cNvPr id="13" name="12 CuadroTexto"/>
          <p:cNvSpPr txBox="1"/>
          <p:nvPr/>
        </p:nvSpPr>
        <p:spPr>
          <a:xfrm>
            <a:off x="3130917" y="3822139"/>
            <a:ext cx="4608512" cy="830997"/>
          </a:xfrm>
          <a:prstGeom prst="rect">
            <a:avLst/>
          </a:prstGeom>
          <a:noFill/>
        </p:spPr>
        <p:txBody>
          <a:bodyPr wrap="square" rtlCol="0">
            <a:spAutoFit/>
          </a:bodyPr>
          <a:lstStyle/>
          <a:p>
            <a:pPr algn="ctr"/>
            <a:r>
              <a:rPr lang="es-ES" b="1" dirty="0" smtClean="0">
                <a:solidFill>
                  <a:schemeClr val="bg1"/>
                </a:solidFill>
                <a:latin typeface="Trebuchet MS" pitchFamily="34" charset="0"/>
              </a:rPr>
              <a:t>Antonio Cilla Tatay </a:t>
            </a:r>
            <a:r>
              <a:rPr lang="es-ES" b="1" dirty="0" err="1" smtClean="0">
                <a:solidFill>
                  <a:schemeClr val="bg1"/>
                </a:solidFill>
                <a:latin typeface="Trebuchet MS" pitchFamily="34" charset="0"/>
              </a:rPr>
              <a:t>PhD</a:t>
            </a:r>
            <a:endParaRPr lang="es-ES" b="1" dirty="0" smtClean="0">
              <a:solidFill>
                <a:schemeClr val="bg1"/>
              </a:solidFill>
              <a:latin typeface="Trebuchet MS" pitchFamily="34" charset="0"/>
            </a:endParaRPr>
          </a:p>
          <a:p>
            <a:pPr algn="ctr"/>
            <a:r>
              <a:rPr lang="es-ES" sz="1400" b="1" dirty="0" smtClean="0">
                <a:solidFill>
                  <a:schemeClr val="bg1"/>
                </a:solidFill>
                <a:latin typeface="Trebuchet MS" pitchFamily="34" charset="0"/>
              </a:rPr>
              <a:t>Postdoctoral </a:t>
            </a:r>
            <a:r>
              <a:rPr lang="es-ES" sz="1400" b="1" dirty="0" err="1" smtClean="0">
                <a:solidFill>
                  <a:schemeClr val="bg1"/>
                </a:solidFill>
                <a:latin typeface="Trebuchet MS" pitchFamily="34" charset="0"/>
              </a:rPr>
              <a:t>researcher</a:t>
            </a:r>
            <a:endParaRPr lang="es-ES" sz="1400" b="1" dirty="0" smtClean="0">
              <a:solidFill>
                <a:schemeClr val="bg1"/>
              </a:solidFill>
              <a:latin typeface="Trebuchet MS" pitchFamily="34" charset="0"/>
            </a:endParaRPr>
          </a:p>
          <a:p>
            <a:pPr algn="ctr"/>
            <a:r>
              <a:rPr lang="es-ES" sz="1400" b="1" dirty="0" smtClean="0">
                <a:solidFill>
                  <a:schemeClr val="bg1"/>
                </a:solidFill>
                <a:latin typeface="Trebuchet MS" pitchFamily="34" charset="0"/>
              </a:rPr>
              <a:t>E-mail: antonio.cilla@uv.es</a:t>
            </a:r>
            <a:endParaRPr lang="es-ES" sz="1400" b="1" dirty="0">
              <a:solidFill>
                <a:schemeClr val="bg1"/>
              </a:solidFill>
              <a:latin typeface="Trebuchet MS" pitchFamily="34" charset="0"/>
            </a:endParaRPr>
          </a:p>
        </p:txBody>
      </p:sp>
      <p:sp>
        <p:nvSpPr>
          <p:cNvPr id="23554" name="AutoShape 2" descr="data:image/jpeg;base64,/9j/4AAQSkZJRgABAQAAAQABAAD/2wCEAAkGBxQTEhUSExAVFhUXGB4bFxgXGB0bGxkbGh0fIR4cHxscHSwhHh4lHhseIzEjJSkrLi46HB8zODMsOCgtLi0BCgoKDAwMDgwMDjcZFBkrKysrKysrKysrKysrKysrKysrKysrKysrKysrKysrKysrKysrKysrKysrKysrKysrK//AABEIAQIAwwMBIgACEQEDEQH/xAAcAAACAwEBAQEAAAAAAAAAAAAABgQFBwMCCAH/xABXEAACAQMDAgMFAwQLCgoLAAABAgMABBEFEiETMQYiQQcUMlFhI0JxFYGRsggzNDVScnOCkqGxFyRDU1Rig5OisxYlNmN0dcHC0fBVZISUw8TS0+Hi8f/EABQBAQAAAAAAAAAAAAAAAAAAAAD/xAAUEQEAAAAAAAAAAAAAAAAAAAAA/9oADAMBAAIRAxEAPwDcaKKKAooooCiiigKKi6lqMVvGZZ5UijHdnYKPwyfU/L1pUHi65ux/xbZEx+l1d5ihIxkMiY6ki/XCjigdaqdV8TWdtxPeQRn+C8ihv6Ocn9FKk2i9aIXF7qs13GzqgjtGEMBMkgj24jbc+1zgkvng8Z4o8LXGmwzXkC2UFs9pltxUFpIFHModhuIDAg8nGBzzQWS+0ezcZgFzcfyNrMwP4HYAfzGvKeO2b4dG1Q/jbqn9TSA/1VL9n/iGS9tmedBHPFNJFKg+4yNwv4hCuT6nNMF5P043fYz7VLbUGWbAztUepPYUCo/jp1GW0bVP5sCN/Usua/T7RrRBmeK8twBkma0mUD8SEIq78L6wbu2juDbyQF8/ZyjDDBI/QcZHHrXbW9R6EW4LvkYhIkzjqSN8K5wcD1Y4O1QzdgaCHpXi6xuCBDewOx7KJFDf0Sd39VXdZ1DfWl1pB1HUbKB3jSTqgxru3xuUKqTypZgMc+orsPC6W1utza6hcaamxSY5pBLBHux5XSViAcnblXH0NA/0Ukp4kvrUA3tkJ4f8pscuNpPDNC3nAxySpYUy6HrlvdxiW2nSVPmp5B74ZTypx6MAaCxooooCiiigKKKKAooooCiiigKKK/CaD9pS1nxczStaadELm5XiRicW9v8AWVx6/wDNr5jg9qqdX8QPf71t5mt9PRtk14gJknYnb0rUAEnLELvAJYnCg/e/PFYjstMt+haNHZrcR+9RFfN7vuIcuMktuITdkncCQeCaDjHp0DLNdvcw6vfwIXEfUUxxY7rHCm4IeOCQWJA5Ga4an7SU6MU00NxaSxlZkDgtDcoVO9I5k8km6JmKk4G7Z8qs/FmnxSz6beWbJ7x7wm14sHqWx/bckcGMJzk9s4HLjPNNbjjEunWcP5RId8RqAIYEc56cszZTCsWAUDIAVccZIRLvQJIJojYDqafeXFvK6JyLd0ljl6qY7RSKmCOwJB7YFevF9nYqyvd38MEsVy0g2vl3t5GzJC6DzFXGQRg4+uSDZ2ng65mVVvLzpxKAFtLHMEKgcbTIPtHGPTyjir/RPDNlZ4W3tYYmxwQo3kD5ucu2M+pPegUNJ8QRRXN1Pa2uo3K3bI+1LVkjRlTaWDylPjxk/mq6Pie+PwaFcH+PPbp/UZKun1+HZI6lmEcbSYCMN6qMkxlgBIO3Kkjkc8iq6816ZdyGKNGVVd5FLTxxxMH8xACMTujIxwMENk4K0EVPFN93bQ58c/BcW79jg9n71Wah4gglmV77S9QCohCrLaiaAFjy/wBnvy+ABk9hnGNxzbdX8n7kjzLEq9SVdpDIdh+06mdnneMlgQDl3ct6G4t9WI6gnVUMYUnpsZFIfO0A7AxfII2hcnKY+LFBlYit5bZ7O0vILiKXUPeHtwVhlFvuDGBI5mXJDKO5Ud6Y/H073k1hYAdFJn683XXylYeVhIDAOXfuqtkBQe1NV7p9lfJmaCKUZ2/ax4dWOOMOA6McjHY8j51QXngJ4kKWN2Vjxg2l2PebZgBwuH86DtyGPbtQHi6/On2sLxiK3kku4uokI3B97AS7U2AuSvJ2ruzz35qRd+Fluma7ijk0+6ydk6Fd7j5yxAlHUn7rndgDO3tSx4gmU/ZX8AsLh5o3F0xMtvN0n3BBOTmJTgkI2AvPHNWHtNvLsWNxO/2dvsZEjhk+0ZnISKR3A8yktnpoRx3LglQFrY+LZbaRbfVESIucQ3cf7mm9QCTzE5H3W4ODg9qdKRdY1K3sbS006SD3jcIIHjwCqoxEfUkOMDJB2juxU47Ejnul0XuXn0vtk5eWyHoPnJAP6Sj545B+ornbzrIqujBkYBlZSCGBGQQRwQR610oCiiigKKKKAooooCs+8Q6kNQklthOIdOt2231xvCCV+P72VycKvI3nOeQvGfNZ+NdUlZ49NtH23NwCXkHe3txw8vHO4/Cnbk9xiouh3FhNHJosUEqRCA7C8ZVJ4jhWlic/H5nB38ZJ3DI5oPXjWN7eGyuLS36sNpMHaGEAnpGN49yKO5UOSB+fsDULW9ehuGt76G7kit4N3vZljdYGhYYaMo6jfMzBVULkjJJz5QajSvDyWsM12dQk0/3eTZPHA26HyEZbpShhvmBDoAMKJIwFY53MWi6RLqEqahfxlY1O6zs27Rj0mlHYzEdl7ID8+wVuk+HGvdzJbLpunvj7KFFiuLofOVlGY4j22DzEE8jIrQNM02K3jWGCJI417KgwPx+pPqTyalUUBVdrWiw3SBJow207kbALI3oy7gRn6EEHsQRkVY0UCeI+lM0W8RSmJVHRh3M0S5VWiAyYscKwYMi+Q8bsmsl1SEzy2UaNaGGKKORZpo4UkiKnYqkLLnC5G5SremeBi+8R+FEnmW7jJW5VOmGEjpuTO4KSuQPNzkqwPIZWBxSufFR99j0aEJDLKzCWWJEVolVS5wEZlMjgEBjt25BKelB+/wDChZbd7uaIQRhW6tqblRJKsW7A6ZhycgdldQw4ORVrc3sT27TlZbeG6VXZJYEkDFlABXBKxyt5FCyEgsF8hJO6N4l1hNFMWGPutwxUq+6ToOBneuW3MrfeQnudwIywPX/gil90nuIlEIZZdilVV2GcMI4WKYOQd7SSEgsAF3E0F5p3hyPqrdTQxdYAbAFB6eAFB3kbnk2gLvPYDCgc7r+iig5XVskqNHIiujDDKwDKw+RB4IpB1XwrLZrm1i97stwd7CQ7mj2nO+2cnKkEbume/mxyRWh0UGWeILm3k05Li0Mlwz38Dy8AztKJFyjrxtdRhAvAA2gcYNXF/wCIHtnWOSM3WoXeMWcb/ZwwgnuSNoVQW3SMMu2eygBJfiTw/LFKdR04AXIH28OcR3aD7reglHO1/wAxyDxR+GrvppPe2NhJePcuxZ2lRZ4pB3t5+qwKBDwCmeMZHAZw6aderpbB03fkuaQqyt3sJy2Cp/gws/B9FJyDhvNo4NZXpOtLbLPa3im8urqR5r2G3QyR20bKqkORnhY0HlGWJwOeCb3wZeG0m/Jcsm+Mp1NPmJz1YPWLPYvEMdjyuDgAUDxRRRQFFFFAVE1XUY7eGSeVsRxoXY/RRnj5n0A9al0leMh75eWumd4/3Vdj5xRMOnGQRgh5cZ7HCUEDw7Pbxxyz6ncww3WorvdJJhG0cDArHEpJVlCp3Iwdxb1FUsvhV+vAtvePe2QJRFjuunPapIV3FZEP2sQ2L5TkjauOxJ0DxZ4dS7jU7IjNFkxGVA8ZJGCjqfijccEdxgMOVBpJudKhihtrWytfdr29UwSSFAsscMZ/viRtg258uFK4VtylTjFBN8OaYl9MrAu+nWbkQ9Ri5u7heGnd2+NEPlX0JHfA21o9RdMsI7eGOCJdscahUHyCjA59T9T3qVQFFFFAUUVmXtc9ob2cLRWgJlLdN5seWFiudoPYy7cHH3cgnuMg16rqEk7va2r7dnFxcDnpcZ6aZ4acgj6ICGbJKq3zv7GZC2t2rMSSTKSSckkwyZJPqa2b2ISFtHVmJJMkpJJySSxySfU1i/sV/fq0/GT/AHMlBpP7JT9y2v8ALN+rXr2M6lPDpqzOzS2okdXXu0AGD1Exy0fJ3L3HxD1B8/slP3La/wAs36tXH7H396v9PJ/YtBpEUgZQysGVgCCDkEHsQR3Br3Xzl7HPaRJautlPvkt2zsIBZoTySQByY+5I9OSPUH6KikDKGVgysAQQcgg9iCO4NB7ooooCkHxhYmylfUIt4tphs1COMkNtPlFzGV8yyJnzEdxzwQTT9XmWMMpVgCpBBBGQQe4I+VBmEN5Y6NDbqF33IjdlS0G9rqI5+1lyMbSFEmSfLtIUlQQRnmvYxbsltb3kSC709LeTf0VjwoSQr5MNuC8eVgx48lfkWhM3W0JpikasksLnJeWwMmXgD53Ao3lznsVGMVoGm6DbW7PJBbRRM/xsiKpOPngfnoOfhXXFvbWK5VSpcYdDnKOpw6HPPlYEfXg+tW1JGkutpqskKsPd9QU3EWCMe8RgCYLjvvTa5OfQ070BRRRQFIngi9R5bnUJGx77dGC3OSVMVuGVADjC7ikh+RJA5JFMPjXUzbWF1ODhkhcoT/Dxhf8AaIpWfwtM9pb2MeopbRQwxpcKsSPI0pwc7mP2R3YZSPNk5HYUGh0meDB71d3mpMPLuNrbHj9phPnYEejy7j/NFUV1YyafBfXU9zeTXMMbdF5pC0LdbKxNGgAUMG8rL3B57OuXvwrpAtLO3thj7KNVOPVseY/nbJ/PQWtFFFAVV6lqpjnt4RHkSlst/BCjv9OSO/fOByaieI9dlgIWO0aQkAqxOEPfcMIGclVGSApYg5VW2ttRZJmcmS69195HK7nBClnHDIWLOqp8KIfLg/Cx30D/AOLZplgzDuA3ASvGN0scX33jTHmcD8cckK5ARsq9vUEKadYrb7ej1CUKncGDJnduydxYncWJJYkkkk08eHPEV2AkU9mXOVUOkm7OSc+ZvK+1BuLB2BAGTvbZS57ZfAs0tt1LPJRHMr24GfMQd7xfInOWQcE5YDcW3Baewz95k/jy/rGsZ9iv79Wn4yf7mStm9hn7zJ/Hl/WNYz7Ff36tPxk/3MlBpP7JT9y2v8s36tXH7H396v8ATyf2LVP+yU/ctr/LN+rVx+x9/er/AE8n9i0GLeyP9+LP+UP6jV9G6Cdt3NDbc2i535+CKfPMcJ9R3Lr8KHAByWVcN9jfgee7uFu97wwRE/aLwznBBWM+hweWHb057fSVlaJDGsUSBEQYVVGAAKDvRRRQFFFFAne0eIxJBqUYJeyk3uB3eB/LMnf+Cd3PbZVZ4j8HXFyrzyXkt7HuLR2SuLaF4mzhC6fE4BBDtgHGOM5D9e2qyxvE4ykilGHzVhgj9BrO/CmjSXtjFA+oXEPubSWsyWziPe0D7Vy2Cw+zC8Dvmg46jYzQ6Wk7QJDPYz+9R28cm/pQhzujL+oMZkzjjtjGMDTIJg6q6nKsAQfmCMg/orOvBfhGWGeWKTT44IDA8c0onMpvHcr59rEsgwHO1u3UxzzV/wCzCdjp0Mb/ABwF7d/xgcoP9lRQNVFFFAne1EhrWG3btcXltER8wZQx/qQ1XazoVzNdXItdWtstLDO9pJErFHiEWwsyv1ACYUOMAfpJNp45G6fS0Pb34N+dIZSKU9Z8GX7SO0draDdPJIZoJ5ILiWOR2YxySbeVO4AjthQBjjASNSt7p1gju3tmmudTiEgtixjEVugYr5uQ26I5B/hfmrUqzK2sjDdaHb+6JbBTeO0KSdQKUjIU7+7bt+7J55rTaArxNJtUttLYBOF7nHoPqa90E0Gfa/rizYaS3ZUCgwCXokiRm2vLsLN9pGhYJHjcWWZSpO2uw8QXe5D7s6rCD1EjicrKcgH/AAe5fIcqqbzv3KxwmWjJqdsFaQ281wzGaVSwforE8jMHAbjplCMtGjHsCCSAeaPDKvWFjBAU2bIdkLCUvIEIcjhMnKKH2lT5iMgqoexqp65m92RZhsMaxhRJgyGN42ZtpdJFZCj/AA7nHqFBd9J1ITqWEbptYqQ4Hde+CrFWHpkE8gjuCKSLLU7R2QyaW1uQ+EaHGUfzAjMBBJIBIMe8FSeeGAbPBzg2VuoJJjiWN9wwweMBHVhjhgykH8KCHeWrWTSTQoWt5CWnhUZaNj3miA5Oe7xjv8S+bIf549iv79Wn4yf7mSvqys61jwPFbalDrECEKjMbmKNc5DoymVFHJILZZRyQCQC3DBQ/slP3La/yzfq1y9jssr6UYVZoIRJI9xc/CQmBlIj/AAiAcyfcHbzEFWfxXo0OtyQRJJutYH3yzIQVcsoxFGw+I4OWYcLkDk5AerGzjhjWKJFSNBhVUYAAoKyy1S0hiVIyI40UdNAjAlcgDYm3c+Syjyg5LD1NVJ8boN0oKS27EiJ4yCV6YTe8nmLCPL53hcKq5bhlzV6sqPdyWcUUk/Q2uYk6e2ITA5AMkiBOFJDDeVEzBQOMQ7q7aG7itZreKItCWjlluJGVYoyAIXKRopXjlWd88biSwyFrdayZ3EnVaFowrQIbeVzllhd9wVwJW6chXC4Kh3OTg4mReMGkxCsWy4ITJfmKJnUFi5JXkBgyxhtzgrjAJKp174iSO6htlvdLMcqvmYbmW36e1lQH34GPLAEBNmCq4BwdvrxBrEEMBf3ixvtzLE0ds8odw5IBk23EpfbklWYMQcbcEig0DSPFVvNEshkVWIG5e43jhkVh5ZCrZB2FvQ9iM2ljqMc28RvkoQHBBVlJAIBVgCCQQefQis91xJrVXvZrcq6rve4jlSUbo/gJJ6LKGyI2CRtuXy4B5Oh6bapHGqx8rjOTyWJ5LMfVmJyT6kmgk0l+HbgW+oatHIyxxBobgMzAACWPa5JPA80XfPrTpSBq8luurXQulQ2502OSUOu5cRzuMlcHOO/b0oJkXjv3mdIdPtZLpBIqzXHwQRruw5V2x1HA52r3yCCe1dPA6iO51SAfdvOr/r4kc/15NUcHivSY9qWurvAMjEa75I/kFCSo2xfpGUq80BAusangfHFaMfxCyr/YB+igb6KKKBS8bcXOlt/65j+lDLX5r/tBtoHaGEPd3AODFAN2052/aP8ADGN3Bycj5V59pS4js5s4EN/buf4pYxn+qSo2tz6Qt1JbvcJbXJXqSdJ2hzgbsyFcRu2PNiTJwc45oI11PcNqGiyXMCxSsLwPGrBwmYwyjcOCdqckcZzWhVmM2sdZNMvczOi6h0klmRUaSKZHjEu1VUBSzAA7R6cCtOoCsb8X+02+tIxMnuTq9xPEIzFLvQQyMgLMJsEsFz2HrjscbJXy/wCHVB8TYIBHv03B/jPQW2seO7xLW1vd1p9vLJIIFgz0XU7SwZyxUucvlSpJZjk8016DfX11JBGLi2BuLU3LHbc+XlF2MBcAMcOOfp2wRWpXdnHsf7JPhP3R8vwr5h9kPiiDTr157jfsMLINi7juLIRxnthTQbc/hfUy4cajahghRT7oSyhh912kLj8A2PpUu8/KNpbM4lsOnBGSEW2lXyoPhB94OOBgcVT/AN2/TPnP/qv/ANqg637XtPuLeW3jM2+VGRMx4G5xgZO7gZNBrFFFFB4hiVBtVQo54AwOTk8D6nNe6KKDC7rSbi61q/ZLiWGJJI4na3ADklcxhwAN6ZB3Fic+Uc8Y6eDbRoUu3vpxDJBKqM1vb2YyXTeNzSW5YsSQo57sPqavIrGdJ9UmhSYtJeQbWjIUCOF4mmy28d03DBHoR96o2sW0EYvorgxRG9mR7U3KK+3yKjyKp3ZZAzY7EkgcA5oJNhrdxNZxXEd9dxM80ClHS0YCOecRg7haKNxj8+PTcuc14szdXWxXvpHLr2aG0IJMatjm2PBLYqPYNaQW72VvciQjULaVELM0ixde2QbsqMYIAA+W31zU3w2xBiKglggIA5JIgTGB880CnqHhp5MwLLKBjc0MawwxttaxLF444VU7RcyNypwUQ+hzuOiHNtAcAfZJwAAB5R2A4A+grNg7hYL1Y5C9zjKDB6S3UcRkYnHKgWrYxjAkB9K0jQf3NB/JJ+qKCdSase7X3PcDTUBHp5rhz/3acqzySTqX+qN70bXC2ttHONp2uQ0hHnG3kuq8/Pgg4NA+tCg5KqB+ApX0Q51jUf8ANhtQfziU1RWPhCJZY11Nry4l3gxyyTSSW7ODkYCY6R4zskGOdoZ6u/ByBr/Vpx96eKL/AFMC5H6XP6aBwooooFr2kaeZ9Mu4xncIi64zndFiRcY9dyCqG+8OzainVhvo4La9jillj93SR5D00Hdz5QFRMYHBBrQmUEYIyD3rMvCxktkKrA88mmyT2zRKR1Gt5mSWORAThm2pGApIyN/qACFfdmOSzv7aC7vrieIdZJLlTs6lq+WSHyD4SoBUD7wx641PSb9Z4Ip0+GWNXX8HAI/tpS0zVrnULuFvcJ7W1ty7s1yuySV2jeMRiPPwASFieQSo7Y57ezljALnTWzus5SI8kkm3ly8Jye+ASv024oHKvmnw/p8q+IkmaGRYnvpgkhQhHIeQEKxGCQQc4PpX0tXzXYa7K2trbSTKsEF7ctGSqDpF2kLMWwGIzydxxwO2KD6OvP2t/wCKf7K+T/B3gK4vp1hIa33wmaN5Y2CyICoyvHmB3g5HFatoPiXVBPHBcTW8tuZZoGkKlZWWKIyLKccLvjAZP4Q57eakX2Z+Pxb3ccl9KelDatBFtiXKjchC+RQT8JOWyf00F1/cAuP8uh/oNXG99ik9qjXLXkTCEdQqFbJC84H6K0L+7TpX+Nl/1TVX+IPaxptxbTW8UshklQogMbAbm4HPpzQapRRRQFFFFBj/ALRIbl7WeO2kH213JAYhv3TM5jYBSp2jCxMSX4wXHrg+YLMT3WjiWIkNHcukbYBhXcvTUZHBhQL+dD+FWF5q8sV3cLGwAWRmGVUkF470tgkcZNrF/tfOo2tLKkRuIXMfu0VxGhiVEEaiBpFXaFxtLxL+gD7xoK7U1ia8s7iJGHvENtIXfHUkzeWeGfBPIHHc9u5q/wDCRxJbknHC8/L7FKUdasbpTBHbOfJcLbWxlOVTZeXWE7dgLK2z3+H/ADjVvaabcxXtlE0rNazFomEkapJvSJwwGFxsxGOe/PNBawaiBcOpcCDZL01xhV8lgkAUeh+228fw2+daDoP7mg/kk/VFZbb6hYXVxLBHHI0axoFl3g7pmRJgmxVIwq2S7iTwYmGOSTqWhfuaD+ST9UUE1mAGScAdzWWaPeXZsZZrbT2un1GW4l8zoixIxCRBhJwwKKDt+n1pq9pN8yWZt4j9vduttF34MvDNxyAqbmz6YFVVt4PhuC0kF/JG0GyCB7SflIoVAEcq/Cx6nUYgjswGaCT4Lh1CFis8EcNmE8qNcmaSIgdg+zlP81idvocYUdvZYmbI3JXabuea4IPf7SQ7T/QC1XeI2vrXTbiK4u0uZpytvbOsfSdmn8nmCkjcMkjb/Bp30qwWCCKBPgiRUX8EAA/soJVFFFAUl6qfc9WguO0N8otpewHXTLQMfmWXeg/NTpVR4s0MXtpLbltpYZjcZykincjjHPDAHj6j1oK3X/HUEEvu0SyXV1/k9uu5h9XPwoORkk8ZziqHVL2aB7fVpokikj+xv4Y5BIUt5WzGzFfvRkqxwOQzY4rzD4tPujSyW0izPut7s2qZuFvUConABBDKMqxyBhF5zivWnzS9X3rWZ7O0Wa3MPuhZQZV9TI7tzglsKMhRIRkEnIaMjAgEEEHkEdiK+ZNW0F7e/W/kliWKe+uFTLyRspjldSWdV+z8w4cFsdyCARWy+Dbw2c35JmfcoUvYSn/DQD/B57GSIccd1wcAd819qXgV01WKZJTDb3cwPV9IJjyxPmAGSC4OR975UFldLhXUjsrDBUj4POVZI+V2E9TbHkxEieHdE7oMf8PeHri+lMNrF1JApcruVfKCATliB3YfprQl8TwK8trJIqtGzRB8FY22M2xlKElIyfMm05gZspuid41g+wXUobfUZHnnjhQ27gNK6opJePjLEDOAePoaCu/uS6v/AJAf9bD/APcoX2Z6nARNLZlY4yGdupEcKpyTgPk8fKvpD/hnp3/pOz/94i/+qod5qUd+6W9tMksQZZLiWJwyBUbcsQZcgvIygFfRA+cblyDRRRRQFFFFBj2tH+/roeoYZHyzBqbD/ZYH84q0uo3lgktEH7rlkhZsjyZgkYNzycFQSB3AapPtC0boyNfon2bL/fRAJZTHBcRxyYAyV+22sfQKh7BjXG/venp9+VfbIVl6R9crBIxIx67FbB/CghXls7ukXSlaCPUFuAUG4uJ47mdgFUhhjqpGeePiFdTOWmt5rhZk93vLiSV5x5Ut5ev0tzFsKAroAMeuOwr91XxKkEgsbmUx3Ny1x0JOSIUkmk93ZypyN4KqMYKgclfRRmsbuODWPekZGZJZWb7s5eREU4ydoj6chC57TL6YJBhtbOxtpmvzeW6+8LcHAdUjwQBEkaKoV2RSVZweSzZyWrUdFQrbwqRgiJAR9QopEuPD9veTLZe6YjtWDSlghii37JTBFgfESFVgAAE3Z5Zc3PjnWJCU060cLdXCks/+TQDh52x2P3V5GSe/FBUvOby6ub5RKYLNXtrVoUDv1Xws9win4tgwoxu3bWwCeDEvvBtsym90xnh6UG2I2TYeWUH4JUxt8u1Qd2Cd778banazp9/ZLHBZSRwWEaBd8duZ7iIgcs0e7EgLZJZFJyeV7tXG3sYrFJNZfU5rx2jwNhRYp2PljXZEvmbccDJO3P0oJqRvc6lbwSSdVdOiEk74AEl1Ku1MqBgYXdIMYxuFPdL3gbRXtrbMxzczuZrhv+ck5Kjnsowoxx5aYaAooooCiiigR/FCHT7oarGpMEgWO/RRk7RxHcADklM7W7+U9uCaqZnsbS5u7+/KzTvIvugwJGeBkXprbpkgktvUkY+uActpcsYZSrKGVgQQRkEHuCD3FZ9ZW6aXdRW9wivZlj7hcSDc1q7/ABW7OeQrD4G7+hJ9A/dL8NT3lrILiJbIGQS2CJzLZsBwScgct5umMY3MOOAtjo2prepLpmpQILpVxLEfgmT0miPqpIzxgoR6ECmbWL0wwSyqm9o43dUBwXKKTtH44x+eka0s5dUgtJpygd4jPDdWymNrSUbfs/M7dRW3EEcZ6ZyOQVDN/HvsZuLctLYhriDvsHMqfTH+EH8Xn6cZpI8SR2gS1W2RxMIgLoNvz1uMgBhxznt9flk/SWl+K5IJFtNUVYpScRXC8QXPyw3aOT5o3r27gU2G1Qv1DGu8dm2jd+nvQfNngT2QXV4RJcq1tb/5wxK4+Sofh/jMPUEBq+itD0eG0hW3t4wka9gPU+pJ7kn1JqfRQFFFFAUUUUAaUX8JC3lWa0jjKIS3urnais3BaJgPIcE+RgUPGNmM03UUGP6n4at2uY53l1NZFkPUjmWWV0idXykEkcTljvK8pI20F+QSTTafD7XKrGkHuNuFVDjHvEkaHcqDaSIkDeYHLOMsAIySac6VNe8XESmzsIxc3n3hn7KDP3pnHbHJ2A7jjHGRQete1mLToo7e2h6lxISttbJ8UjHJLsSchc5Z5GPzJOeaX7OG3tZWs9SDPNqKZmum8sMznK+7o4IZAq4Cg4z9CQK/et+SrhXmtbq+u7pTuuo1Q5K5YwRoWGxVA3BB3Azzt8sPTdQiuH/J0mk362U+dq3FsyC2fuAjKTiI8kdumRx5SAgWEFrf2EyWNvOlxBMG6JnJM1oF7uf8bEuQADjlkXK+sjTlGp3onABsLKQ9Hjy3F1k7ph6FY8kKR3YsQT2qJLHLKBotpdSyLENt7eOQXjjJ4gVgMGVl8pP3QOcns/6dYxwRJDEgSONQqKOwA/8APf1oJFFFFAUUUUBRRRQFRdU06K4ieCaMPG4wyt2I/wCwg8gjkEAipVFBmN7FJYMkF3czLbcx22oJtLwpIVzBcb0ZdpKriTb91TlecWd7G9lp8qwg21paxNsIZWmn2gkEMMrGrt97lzvPEZANO1zbpIjRyIrowIZWAKsD3BB4IrPtZ8Ky2sMkMMRvdOcfaWTuerEAc5t5CckDAIjY5yvByaD8tLu3ttMsrG9iku57mMN7vt6srs56jk7iANhY+YsMbcg8cedNF3asY7CQzKihjp162yeNDnHRnyQyZwoyXQbSN2c476dqNvNfNqlvunC23QlhVT7xbFHLcwnzEHlSAM5UY3AnFXaadcTxyXEmYr7VSY48jJtbRVzj5rlQMkY80keRnNA26X48tZH6Mxe0uP8AE3S9JjzjysfI4J7bSc00g1n2g6qt9Y2UM9vHPM5aOdJgG2G2BEshHoS2wAjsZlNVPhq0tZLGK/tLu708OdnQimM6CRpNgXourZJYcYC8HsBQavRSLZPqpDi21Kwu+nIY5DNC8ZDofMrGJyAw/i+vapMeq6tx/edhJkcFLpwG/DdFQONFJtzrWqL8VpYRZ9ZLxsf1RCoL6lqTMySajpluwjMu2COSeQRD7+1nG4fgvNBoFLeteOLO3YxdQzT+kFupmlJHptT4T/GIpH8QRKLT3y5n1HUbYxK7FHS3t2SQgcxRlZCeckEHA7kVceKb630lLZ7PoQxiVGuIY1TfJbt5TJgAudpKnd+Yn0oPOv3V/NA890/5OtAVHSjcNcyb2CKHm+CBSzJkrkjLZNS7zw9Euj3NqtvFGFQvstpCxJjw6nqMoYyEoBuYeg/CnS8tY5o2jkRXjcYZSMhgaQfyFY6VObspFZQBHjP2rubndggdM57YJwMt+YZoO1pYXilbG5Vr6zkwYbtWCTw7eUMhJGWXAIkU7sjPJOB7n1q4uj+T7Gfe0YCXeobQEjOOVjA8rTkd9vlXPp93na2N1qEaQhZbDTkVVVCx96uEUYAZiSYkPY5JdsHPDU7aXp0VvEsMESxxoMKqjAH/AIknkk8kkk0HDQNEhs4VggXCLySeWdj3dm+8xPc/9mBVjRRQFFFFAUUUUBRRRQFFFFAUUUUC/wCIPCFvdOJjvhuF+C4gbZKv03D4h6YYEd6pzLqVm4ea2j1FFBUTwBY7pUOCwMR8r5KrwjDOAccU8UUGd+C73TVvbuaK62T3Dgm2nBheJiAXCo+CS5wzEZ+FflUrwL4OaB2luI4wYpZxaAAFhHLIzGRmH3mUgAfdGfViA16totvcrtuLeKYDt1EDY/AkZB+opeHs+hjx7pdXloB2WGdjH+eOXcuPwxQKiNJpapq6I5t7tS19HzuR5WLxzBTyMF9jDj04J7WdvYdK+0KEjmCzmB/ERRoT/wCfnVu+gamoYDVopkPG24tEPHyLRsufzio9zYa1vWRRo7yICFd4p1dVbuAwYkA45A+VBR6UgnsNaMoDXu66STfjeiiM9JRnkRgfDjjvj1rnc26SWmg7keP7JAbuPvABAPIcqRiU+XzArweDVxPomrTPvng0QsOAxhmkYD8WIqwTQ9UIC/lSCBRjy29mOB8gZHIH9GgoPDujyS6JDbTwXbsOrAUjfo5BZ9kjb3TdGFC+pzn4W9Ol9eQw6dDp9/qEKS9EQTxwDrzSLjagTyllYj1KHknB4zV43gFJc+9397cgjBR5jHGf5kIQfpJq80bw7a2gxbWsUXGCUQBj+LfEfzmgWLG91CaNILK0NpAiKguL7zSlVGPLADncAAcyEZ+VW2ieDIYZPeZne6uv8fOdzL9I1+GMcnAUZ570y0UBRRRQFFFFAUUUUBRRRQZ17QfFV7p09qd8BtJ5QkkjRtvi5G7kSBT5SSOPunNaIo45OfrSx7S/D3v2nTwBcyBd8Xz6icgD+Nyv841w9lPiD33TIJGOZEHSk5yd0fGT9WXa386g7ePtantoofddhuJp0hiSRSysX7k7SCAqgknsKY7RHCgSOHb1YLtBP0XJwPzn8aVo4/etXaQ8xWEexeO9xOAXIPbyRbR/pDUL2h6hew3VpJZL1DHFcSSwZP28aNbgqAB8YD5U9+DjOdpB8oqr8N69DfW6XNu+5GHb7yt6qw9GH/5GQQaqukRrAHVl2GzL9Pqv09/VA3bN23ODjtQNNFJPtZZ1tI3jmlib3iFd0Urxkq7hWBKMMgg1eeKdHae0kihmlil2HpOkrowcDy5ZWyRnAOc+tBdUUqey/WPetNgdixkQdObexZ+pH5WLFjnc2A3P8Kv3UImuNTijWWVI7aEyTCOV0WR5TiJGCsMgBHc5/wA30JFA1UUieOo2OoaZGJp0SaSVZVjnljDhY8rnpuOxHcUzadoSQSdRJZyChUpLcTTDOQQw6rttPBHHfNBa0Uk+PA3venIs0yLNOySiOaSMMuwnHkYY5A5GDXPxDJNp1zYvDPK9vcXC20sMrtLgyZ2yI8hLqVwcjcQeOBQNWsasluE3K7vI2yKNAC8j4JwMkKMKpJLEAY5Irnp2rNJK0T2s0LBQwLmMq4Jx5TG7cg9wcdx86qvHuk3MqQ3FkV96tZOrGj/DKCrK8ZORjcrcHP0yM5HbwX4ti1CNiEaKeI7Z4H4eJ/kcgEgkHBwO3IBBABjopF8Ju51jVY2mlaOH3bpI0sjInViLPhWYjkj5celX8/hmN5Hlea6LO2cJdTxIoAAACRSKo4Aye5OT60F3RWcez/Sxcx3RmuLxjHezxIffboYRCNq8TDOM9zzTrawC0tiDI8ixB23SMWcrlmwWY5OBxk/KgsqKSPZnrExjNleNm6hRHDHvLDIAUfnuVJMbfVRk5NMeq6Itw6M8s6hFICxTSQ5LEZLGJ1LY2jAzgZb58BaUVmqaaPy41n7xedAWHW2e+3X7Z1gu7d1t3w8Yzj6U66Poi27yMk07rIEG2aaSYKV3ZKmRmI3bhnn7ooLWiiigKyLStRTRtV1GCU4t5ojeQjIHKglkUdsnzgD/AJta12lvxP4PivbizuJO9rIXxj4xjIU/g6oec8Bh60HfwXpbW9qolx15S01wfnLKdzj8FztH0UVx1Nv+NLL6291+tbUx1Q6npMz3tvdI0YSBJUKNuy4mCZO4DCYKD0bPPb0Ba8R6VLptw2p2MZeJzm+tV+8PWZB6OO5x35PqTVtpWpxXV/DcwSB4pLJyrD6TJkH5EHgg8ggimcXSdQxdReoFDlMjdtJIDbe+3IIz9DS7onguK0vpbuA7EmQhoR8KyFlJdPQBgoyMeg9OAEL2ufuFP+lW/wDvRTrSz498PS30CQRSpFtlSQs6lv2vkLtBHc45z6duchjiLYG4AH1AOR+kgf2UCBorrp+r3luzbbe7j97iJ4VXXicZ+Z+M/IKKZPBsB6LXLqVku3M7BhhlVgBEhHoUiVFI+Yb51w8Z+EUvzbFm2mCXcSO7xMCJIuPuuMA/QEUy0CJ4/i36hpC7mXM03mU4I+y9DimnTtLaKR3NzNKrKoCyMCFIJyRhR3yO+e1U/ivw9cXFzZ3EM0UfurMwDqzdQuApBwRtwAeee/05trSO6MoMrQiIKfLHv3MxxgknjaBu4x3IPpQLXtED+9aV0yob3psbgSP2tu4BB7VE8U669rfWr6jEvugJ6E0ROyO4ZSpMqsM8IW24OBlzhjjZfeKdCnuLizljaJVtpTIQ5bLkjbt4Hl4J557jjjm11vR47y3e2uEBSRcMAex9CpI7g8g49KDjq2tGCSLMMzwur7nhiebaw27AVjVmwwLc4xwPnVTotgZNTm1FYniia3SECRDG0rByxkKMA4AXag3gHg8YwTH8OWGp2UK2my2u4o/LFK0zwuIx8KughcZXsCp7AU3WfU2jq7N/qEztH0yeTj54GfkO1AmeEv371r/2P/cmnqlfQ/D00N/eXjPGy3fTyg3Ax9Fdow2PNkfQUzvnBwAT6ZOBn8cHH6KBH9kzfZX301G5z+lat/aJLt026A7yRGJf402I1/rcVx8D+HJbEXCvIkgnuHnJUFSrSbcrg5yBt75H4VM8V6VLcpHHG0aqs0Ur78ncInD7AB2yVXzc+vFAr+L7S+Qw6jHawK9nksIrh3aW3I+0i2mBAePMMk4K8Ak09aXqEdxDHPE26ORQyH5gjPb0PzHpUle3Pf19aWPCfhyWxeaNJEa0eRnhiOQ0G85ZVOMFM5wuBj5nmgq4/wDlM3/Vf/zAp8pXHh2YaqdR3xlTb+79PnO3eH37sd8j4cfnpooCiiigKKzGewjbxJ0WjUxGx3mMjyF9+N2ztnHGcVayabG89zbw6dAphEZDJO9uz9RWI5ijyuCuO5oHmqvXdNkmCGG6eCSNtylcMjnBG2VD8aEHtkEHBBBApcurm40uaHqTyXFjNIIi0p3TWzufITJjMkRPlO/zDjzHsWPxRqZtrSaZRl1XEa/wpG8sa/ndlH56Ch1DW7OC9ZpL2JLtoFgKkExowLOu9hwmS3CswJHar7R9MkiRxLdyTSSNuZzgBTgDEachEGOF59SSSSapINNSzjWC5lthYtCI5Orw81zISZHd2O3DAfiSx7YAMbwD4othbR2sl9A00Uj26hpU3yCORkiYDOW3IF5HegqTrt5ba9HY3F68lrPHugykKkMc4VmWME+ZGXjnzJWnVnHtv0hntI76HieykWVSBk7cjd+ghX/mmnfQtWS5tYrpeEljV+T8ORkgntkHIP4GgXdZvLmTVYLS3unjjWFproBI2G3IWNQzxnazMGyM5xkjtTigwAM5+p7mlP2fRGUXGosPNey7kyCCLePyQjB+agv/AD6p9F1mUasJXfNtqCOluMcIbRiFwe2JELyA+u4D0oNFoopB0GyjGu32EXywQMowMKWzuIHoTtGSO9A/VVvPcrOQYY3tyBtZHxKrepZWwrL9VbIx2OeLSs607RbeTWr9JLeN0EMDKrKCqswOSB2BOBnHeg0WioGkaRFbK6QoERn37R2BIAOPp5az/XNTurLULu+jDTWaNEl3Ao8yr0lIuE57rnDD5DnjzIGn0VFsL2K4iWWJ1kikXKsOQwP/AJwQe3INL3gmzRJtR2oq4vCowAML0IW2j5DcxOPqaBrr83DtnmlC1nOo3dyhdhaWjiLYjFetOBl95Ug7EyF2ZwxLbsjAq0l8G6ey7Dp1rj0xCgx9QQuQfqKC8oqq8P6OLa393yXQNJjexc7HdmVSWyThSF5+VK/sitlWK9IUZ9+nUHHIVSoVR8lHoOwzQPtFIftBvLmO5t5rbJ91iluJox/hY90aFO/fYZGHflBxTnp18k8STRNujkUMhHqGGR//ACgk0UUUGdN/yoH/AFd/8Q1a2yRvqOobpmQrHb5KyFcDbIckZx+kV+33g2RtQGpJe9OUR9ML0gybOeCC2Tyc5BFTToty7Hqz2bA9ytkQ/wCO57hx+laCP7Rrfr2YtV+O5mhRB6+WRZHb+bGjt/N/NUjxoRi0Vvha9g3firFk/TIqD65xVlp+lLG3UZ3llxtMspBbHGQAoCICQMhFUHAJziumr6alxE0Mm7a2CCpwyspBV1b0ZWAYH5gUEqSMMCrAEHuCMg/mpW9n0KFLmZI0AkvJ9hUAZRH6Yxx2OwmqSeW4aW4trjXBBCkiQh+nFFNK0kSuVWQkKGw45VM/LGKe9K06O3hjghQJHGoVVHoB9fUnuSeSSTQdby2WWN4nUMjqVZT2KsMEfnBrFvC15JFDc+HSxE/vJhibjPu0u55JAPpGrtn5ypW31TR+GoRftqAX7ZoREflgHJb+MRtXPyUD1NBw8VT+72Rjt8I7hLe3A+68hEaED5Jnd+CmlTxt4evI9PjaOe2b8n7JoVS3kRvsBjG43DcbM8bTnGOO4cdU0V5ri3mM4CW7s6xbMhmZGTLHdnKqzbcYxnnNXLqCCCMg8EH1FBF0jUEuIIriM+SVFdfwYZwfqM0qaL+/uof9Ht/+9Vr4M8Ntp8PuwuDLEGYxhkwyBjkqGDcrkk8jPJ57ARB4TmW+mv470K8yKjRtCGjCqBt43hsjGc59T+YGys9ttLSfW78SGUAQW+OnNLEfvdzE6k9vWm/S7GdXeSe5WUsAEVIumqAEk8F2JLZGST90YA5zTDwrOt9PfRXyq0yqhjaDcgVANvaQNnuc5+8eO2Av9J01bePpozsNzNmR2dvMc4LuSxx25J7CqfQTm/1JT/Cg/rhH/hVrpNpMm8zzrK7EYKx9NVUDhQu5j33HJJPm+QFRNL0N4rq4uTOG942bk6eAvSXau07vUd85z6YoFC6t30Odp4lLaXK2Zo1yTaOx/bEX/Fn1A7fopl8GzK8l+6MGR7sMrKchla1tiCCO4INMcsYZSrKGUgggjIIPcEHuKpfCfheHT0migyI5JjKFP3NyopUH1HkyM/PHpmgWfZzP0L3VLCTiU3T3UefvxTY5Hz24XP1b8a0KqDxL4Thu2jlLPDcRftVxCQsifTJBDKcnKsCOT2ya5x6dqQXb+Urdv897I7/xO25VM/goH0oGIMD2Pakj2Tn7G9/6wuf1hTTpGntBAIzM0r5ZmkcDLO7FiSq4AGW4UYAAAHaqvwh4YNisyifqCaZ5mymCHcDOMN8PlHGM9+aCIgmk1O7aF4lEcEER6kbPkkyyHG2RccOuc5zx8qrfB+/TbxtMmZTDPvmsmVSiDnMsAUsSNudwGTwTzzimfRNGeCa5leZZDcSByBHt2lUVAAd5yAqD+s1z8XeHBexInVMUkciyxTKMtG6HuBkZyMjB45+lBe0VEgjmCgNLGzAckRkAn546hx+migl0UUUBRRRQZFBYxS+KbnqRI+EiYb1DYYQrgjI4IwOfoK12iigKKKKAooooCiiigKKKKAooooCiiigKKKKAooooCiiigK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56" name="Picture 4" descr="http://www.uv.es/~martinjf/Escudo03.gif"/>
          <p:cNvPicPr>
            <a:picLocks noChangeAspect="1" noChangeArrowheads="1"/>
          </p:cNvPicPr>
          <p:nvPr/>
        </p:nvPicPr>
        <p:blipFill>
          <a:blip r:embed="rId4" cstate="print"/>
          <a:srcRect/>
          <a:stretch>
            <a:fillRect/>
          </a:stretch>
        </p:blipFill>
        <p:spPr bwMode="auto">
          <a:xfrm>
            <a:off x="741658" y="3896673"/>
            <a:ext cx="1094038" cy="1444230"/>
          </a:xfrm>
          <a:prstGeom prst="rect">
            <a:avLst/>
          </a:prstGeom>
          <a:noFill/>
        </p:spPr>
      </p:pic>
      <p:pic>
        <p:nvPicPr>
          <p:cNvPr id="23558" name="Picture 6"/>
          <p:cNvPicPr>
            <a:picLocks noChangeAspect="1" noChangeArrowheads="1"/>
          </p:cNvPicPr>
          <p:nvPr/>
        </p:nvPicPr>
        <p:blipFill>
          <a:blip r:embed="rId5" cstate="print"/>
          <a:srcRect l="3518" t="7035" r="41961" b="78895"/>
          <a:stretch>
            <a:fillRect/>
          </a:stretch>
        </p:blipFill>
        <p:spPr bwMode="auto">
          <a:xfrm>
            <a:off x="1691680" y="536047"/>
            <a:ext cx="5616624" cy="1087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sp>
        <p:nvSpPr>
          <p:cNvPr id="17412" name="AutoShape 4" descr="data:image/jpeg;base64,/9j/4AAQSkZJRgABAQAAAQABAAD/2wCEAAkGBxQQEhUSEhQUFhISFRgXFRQWGBcdGBYYGBkYGBgeFB8dHyggGBwlHx0UJTIhJykrLi4vGB8zRDMuNygtLisBCgoKDg0OGxAQGy4kICUwMzg2MiwvLCwtLTc0LSw0LDAyMiwsLC0vNCwsLCwsLCwvNCwsNCwsLCw0LCwsLiwsLP/AABEIAHMBtQMBEQACEQEDEQH/xAAcAAEAAgIDAQAAAAAAAAAAAAAABAUDBgIHCAH/xABIEAACAQMCAwQIAwQFCQkAAAABAgMABBESIQUTMQYiQVEUMjNhcXKBsQdCkSNSobJTYpKz0RYXJDQ1Q4KT0hUlRGNzosLh8f/EABsBAQACAwEBAAAAAAAAAAAAAAACAwEEBQYH/8QAQBEAAgECAwUFBQYEBQQDAAAAAAECAxEEEiEFMUFRcRMyYYGxIjORocE0QlJy0fAGFLLhFSM1YoIWQ+LxJKKz/9oADAMBAAIRAxEAPwDp7WfM/rXq7GsNZ8z+tLAlcMc81dz4+PuNaG0/ss/L1R1dh/bqfn/Sy/1nzNeSPoVkNZ8zQWRuv4YHMs3yL/NXE233IdTkbW7sep2FXnDhigFAKAUAoBQCgFAKAUAoBQCgFAKAUAoBQCgFAKAUAoBQHKL1h8R96spe8j1XqYluZm4j7V/mNbO0vtdTqQo+7RHrSLBQCgFAKAUAoBQCgFAKAUAoBQCgFAKAUAoBQCgFAeXa+9nmhQEvhftV+v2NaG1Pss/L1R1th/b6fn/Sy+ryJ9DFAbt+F/tZvkX+auHtvuQ6nI2v3Y9TsOvOnCFAKAUAoBQCgFAKAUAoBQCgFAKAUAoBQCgFAKAUAoBQCgOcXrL8R96so+8j1XqYluZl4h7V/mNbO0ftdTqQo+7RHrSLBQCgFAKAUAoBQCgFAKAUAoBQCgFAKAUAoBQCgFAeXa+9nmhQEvhftV+v2NaG1Pss/L1R1th/b6fn/Sy+ryJ9DFAbt+F/tZvkX+auHtvuQ6nI2v3Y9TsOvOnCFAKAUAoD4TjrWYxc3aKuw2lvKjtFfhICyEnvKCUPTfx2O3h8SK6eA2fUq1cs1ZW8H9UviymrVUY3RZR3CkAZwxA7pIyNvH31qTwlVN+zu/e7eTU48zNWsTFAKAUAoBQCgFAKAUAoBQCgFAKAUAoDnD6y/EferKPvI9V6mJbmZeIe1f5jWztH7XU6kKPu10I9aRYKAUAoBQCgFAKAUAoBQCgFAKAUAoBQCgFAKAUAoDy7X3s80W3D+BvNa3N0M6bYx5GOutiD+mxrn4jaNOji6OGlvqZvkr/PcWxptxcuQ7K8Oa6uo4Y9Id9WNRwNkZjnAPgDVO3MRHD4CpVnuVt35kjc2TVjSxcJy3K/ozsT/Nxd/vQf2m/6a+ef9QYXlL4L9T2n+L0OT+H9x/m4u/3oP7Tf9NP+oMLyl8F+o/xehyfw/ubB2P7MTWLyNKYyHUAaCTuDnfIFaGP2lRxcVGmnpz/9mjjsbTxCShfTmbRXMOaKAUAoCpvOIqGcNKsUcWAzEjJZhkBc7dPcf4V0KdFxjFQhmlLzS/fF/txjGVSVo/Ip5e0Nrq1GVpIUB1DBOXONIIwNQxq936V0HhcXKjlcbSb8FpbTd5ln8nUVVRa37vqQH7SQXjiMRCMDUeYxUHZGwMAHxx4+FXYfZs8PJSqTuvlu5snjcHOjTzPnwMnD+2FqQIpYdAG2oBWBI8dsEfEZrXqbIxCXaQlfw3P9C97PnkUlbd5lhZcbg2R7lkkHTJGNOe5qJUjOnGd81nE0cUrSULqyvonrx8TTp4WpKGdJ24F5w+6Ll0YgtGR3h0YEBgR9D0rlV6cciqRVr71y/dv2tFCLd8rJtapMUAoBQCgFAKAUAoBQCgFAKAUAoDnD6y/EferKPvY9V6oxLczLxD2r/Ma2No/a6nVkKPu49CPWmWCgFAKAUAoBQCgFAKAUAoBQCgFAKAUAoBQCgFAKA8zcPuzDIsgSN9P5JUDow8mB/wD2vumIoKvTdNycb8Ytpro1/wCjzkZZXc9D9mEt5bOPFvDCt2mtrcBcPkb7YGsYwenQiviu1ZYujjZ/5spuk7Ket158NdOp2KeVwWlr8Drbs3xITcbhVLaG2SJ5kEcaKGyIpAeYwHeO3wH8T7nauElQ2BVlOrKq5KDzSba1lHcnuXz9DTpTzV0rW3+h3TXyo6YoDDc9BWxh97JRI9bRIUAoADQGl9u+AmUidc4GzaVyVAHrHxPlt7q7uzNoZPYdt3HS/Lw/suZfhazoSbik78/356mmW9vpXGNWoAtsenXT0yrZxv09+N67VaonJPNu5cHz5NG1iMRnmnmtbdbnxfJr58DLb2xTdV0kjdsklTk7L5gjT5+O/TFVatTna8r+Gln4+BVXxMamkpXtwtZPx4W1v8vE4Pab6uWAcnIBJVfV0nH5jnVkfDp4yVeOTKpv5a+Hh1ZJYpZMiqP4avfdeHCz6+Bxaw5rjGQznBUKSS3XIAGApPTfP3qca6pUt6aXjbTz4oup4vsqdlaVt2ttOWu99F+h2f2W4UbaAK3rNgkHGVyOjY2JHu/j1ry2Oxfbzdt1+HHx1+XU5k3mm5vey4rRMCgFAKAUAoBQCgFAKAUAoBQCgFAc4fWX5h96soe9h1XqjEu6zLxD2r/Ma2No/a6n5mQo+7XQj1plgoBQCgFAKAUAoBQCgFAKAUAoBQCgFAKAUAoBQCgPLtfezzRPu+MzyyLK0ja4wBGVOnlquyiMD1QPdWpRwGHpUpUowWWV731zN72777+JN1JN3Nj/AA7vGn4xDLJgvI0jMQAMtyZMnA2yTufeTXC/iWhChsOrSp92Kilxss8bLy3LwL8NJyrJvx9Dv6vjR1xQGG56CtjD72SiR62iQoCi7YSSLCOVIUbV0GcuPFQR6vnn3VvYDs+0eeN1b4ePiM2VPS5Tdi5ZuaRJK+jScRvltTHfIOcLgD65rb2h2Tp+xFX5rSy+phTvo0vLzL/ivaS3tX5crEMVDYCk7HI8Pga08Ps+viI56a06mxSw9SorwV/gaNxzisDM7W7ppffSyOMHG+MDYZz4+NdzC4OtFJVY7uTX1D2dWf3dOq/Upo72WUrF+ybUwCrhsam2/N08K6McLG91mv1X0L4YKNCLnJSVlwa/U2FOBXx06kiwvTvDYe7BrEsDo7ZvijnVKuAeqzX8jaOz3DzCWeTSZDgdzGFHU+WCcj9BXJxWzMXV0jHTqvoURxFJF9HJnz2864uKwlXDSUKqs2r8y+FSM1eJ13f8Qu+cSkxYKSEcKAuk46g7+X9muzShhOzWaHVXZnOvw/N+H78zf7FsxoS2slR38Y1bdceFcCp33ZW8CRnqAFAVE3aKMO8caTTNGdMhhjLKjeTNsNQ8hkityOCm4qUnGKe7M7X8uXjuK3VV7LXoZbjjsMcKzuWVHOlVKOJGYkjSqY1Fsg7Y8PKoQwdWdR04pNrfqrJc77rGXUildmK07RRPIsTpNC8nsxNGUD+5DuCf6uc+6p1MDUjBzi1JLfld7dePnuMKqm7PTqY7jtRBG0iuJQsLiOSXlsY0YhT3mHQYZd/fUobPqzjFxteSuldXfl5GHVim78CTecbiiMwct/o0SyyYGe42rGnzPdbaqqeEqVMmX7zsuqt+pJ1Er+Bi/wAoECSSPFcIkUZkZniKjSvXT5n3e41P+SlmjCMott20dzHaKzbTMvDuNxzuYgJEkCa9EqMhKE41LnZhkgbdMioVsJOlHO7NXtdO+vLwMxqKTsc+EcYiuw5hbPLco4OxVlONx9j41jEYWph2lUW9XXiZhNS3HCTjkKxySu2mOGRo3JB9dSBhQMlskjAG5rKwlWU404q7krrp9PEx2kbN8iNF2niLIsiTw80hY2miZEZj0GropPgGxmrZbPqZW4uMrb8rTa8uPlcwqqvrddS7rRLDnD6y/MPvVtD3sOq9UYl3WZeIe1f5jV+0ftdT8zIUfdroR60ywUBV8N7QQXETzI+EiLCTXsY9PXX5DG4PiK2q2CrUaipyWr3W1vfkQjUjJXR84b2ghuBAY9eLnmcvK49kcNq3291ZrYKrRc1K3sWv57jEakZWtxMvAeNQ30QmgbKk4IOzKfJh4HofgQahisLVwtTs6i1+T6GYTU1dGKDtDC4jbLBZopJVLDACRFQ5bfb1hU5YKrFyX4Wl5vd6GFUi7HGDjwdSwt7rGAygxYLqxABTve8HBwceFZng3GWVzj8d3XT0uvEKpdbmfLDtCszFVhuBpYozNGAqMoyQx1bf/dZq4KVNXc46q6s9X8hGqpbkxw/tCk6iRYbgRshkEjIApUDV11eI6UrYKVKWVyje9rJ6+gjVUlezOXCu0EVwyKqyo0kfNjEiaeYm3eQ7g+su2c7io18FUopttNJ2dnez5P4CFVSD9oYFh5xLaTI0SqFJd5EdkKoq5LHKt9BnaiwVV1OzVr2T36JNJ3be7eO1ja4tOPo8ixOk0Mj50LMmnXjc6CCVJxvpzn3UqYOcYOcWpJb8rvbrufnuCqJuz06ltWoWCgFAKAUAoBQCgFAKA8xQWzSMqKpLOQqjzLHA/iRX3epVhTi5yei1flvPOKLbsXfbfgHoN28CglAqMh3OQyjP/uDfpXL2HtNbQwUa8tHdp+Fn+liytTyTsS/wt/2pbfGT+5krU/iz/SK3/H+uJPCe9Xn6HoWvip2BQGG56CtjD72SiR62iQoCFxezWaPS3TIORjI+GRtXR2VTVXExg3o7+hTXllhchcG4UkMjFSSdON8bdOm1dHbWFjQpxytu749CrDVHNu5pP4mf62v/AKK/zPW3sL7M/wAz9Eem2b7p9foiDBw0hNOk94JndcjJOrTtttilTGJzzX3Xtv5aX8znVcVnqZ77r20fl8yHw2IpdxKRjEybe7UMfwxXWoTU4xkuJ0q1TtMFKX+1+jOyuITvGzEltBxpK6e57iCN8/Y9a34xzKy3nk6FKNVWXe8b6/DkV/DkLF3DtrbSpkBOMswG/v8AKpThCMk+JtYqFKm4K17J38dP1NptRjI8sfavE/xD9oj+X6srwncfUorzgMbMzZYamOw0gDJ8Nq6mB2fCrh4TlJ3aRTVrOM2kbDCoCgDoAPtXjW23dnQOdAKA0zgXFY7S19Emmit7uEsGM/quS5bmLll5isDnIPX4V2sVh54iv28IOcJW7u9ad3c7NdDWpzUI5W7NczDFxN3FlxC4AMUfpKyOitpj1nRHLpySF0qQWycB89DU5YeMXWwtLvPK0m1d21cb6a3e7wMKbeWct2v9mTO0HFIb1Y7a1dZpmmicNGdQhWORXZ3YbJsCBvk5xVOEw9XDSlVrpxik1rpmumkkuOvkSqTjO0Y6v0KPikseviCSXgizcFhakIRNiKEgMo/aMGI04UjOPjW/QjUy0JRpZvZ72vs+1Lj3VbfqiqVryvLju57vMk8XmaROIO6aHfhluzR/uMROSv0O1VYeMYSoRi7pVZa8+7qSk21JvkvqZ7++R7K7Vb9bk+iSHljkZUBev7MA+IG/nVdKlOOKpN0cntrX2tdfHQy5Jwl7V9PAl8Oia2vInuZDKLiERW8pCqI22domVQBlsAhup0kfGqtKNbDSjRjlyu8lvvwUrvXS9mvG5KKcZpyd77v0InA+HSejJdWuPSY5LkMhOFuIxczHlv5H91vA+4mrcVXh2zoVu41HXjF5I6r6rivEjCLy5o79fPVka2uOZEl2I5DDDxKWWWPSdaKVKainUlGYEgb7Hyq2cMlR0G0pSpJJ30et7X/3JaEU7rPbS5adpeN295bPbW0iXE9wumNIzqKkkYd8ezVdmycdPOtXBYSvh68a1aLhGOrb08lzvusiypOM45Y6tm2RjAAJyQACfOuQ3d6GwZYfWX5h96soe9h1XqiMu6zLf+0f5jV+0PtVT8zI0fdroR60ywCgNQ7P9m45obeWQOGTVrTosoWV2jEy/mCthh/ga7GLx1SnUqQhaz3PivZSdnwutGa9OknFN/vUxdnIWDWOVYYk4hnIO2qViufLPh51PGSi1Ws+FP0Rimn7Pn6nzgPDZIbS1uoFPPSBFngO3PRR0Oekq76T/wAJ2OzFV6dTEVKFV+y5Oz/C/wBHxXmIQaipR32+Jj4JEQLEvG5UWd3rTSc7tEdJHmRnbxqeJkr1lGSvnhZ38Ja+XMxBaRuuD+hZdl5dMrQwPLJZrEGXmo4ML5wI1ZwGcacnByVx13rVx0b01UqJKpf7rXtLnZNpa8dzJ0nrZbvQmdn0IF3kEZupiMjqCFwR5iqcW03St+CP1JU/vdWa/wBk3AtY4zcXLSejMpt3jARSIzkA8oHbwyx+tdHHpvESmoRSzd5PV6/me/oVUu6ld7t37Rz7OWclsbGaUySpJbRwrqG9o7qrYwoHcbAXLDKlVydzUcZVhXVanTSi1JvT76TfO+qvey0d3oKcXHK3rp8D5YwvCtvcmN3SC4vhIiqS6rNM+mRV6tjHhvh8ilWUKjqUVJJyjTs29HaKvG/C/jpdBJq0rbm/UseJXgvngit1dhHcRzSSsjokaxnUQCwGXb1cDwY5rWo0nhYznVaV4tJXTbb6X0W+75KxOUs7SjzNorll4oBQCgFAKAUAoBQCgOpvwf47OsrQNIPQ443lk5h2iAwMoSe5kkZHTr4719C/jPZuGnQVeMP85yUVl3y8GuOi047tbaHHwlSV7N6Gw/iL2tY2KTcPmUxSSGKWRM60OkkAeKZwfDO4xXE/hrYcI4+VLaFNqcY5op9166vlK2nG2+5fiK3sXgzQPwtP/elt8ZP7mSvY/wAWf6RW/wCP9cTUwvvV5+h6Fr4qdgUBhuegrYw+9koketokKA03tD2wZJWt7eEvIhwSQTuP3VXcj35Fel2PgJQlHEt9F1RtxwMKlLNVlli/3x0IEXE+KZLLAOm40fDwJz5V09pQoVIxWJdlfTgYo0NnxbUJtv8Afga12jvZ7iYG4j0ShQunSy5AJwcH4n3VnBUqNGk1SleN770/Q6+GjTpweWV1v+SLa2yqKjPh2UaQQMghRnb82DvXNlFSm6sad4RftWvZ3k7a8LrTyueYryXaSSlvbt/bnzKPm8q6DuDhJg5A6lQ+dvpXawSz04ZFfRbtep3XUpvBZcyV42u3ZXt4nYUXELadTOmXOVUqQe62+nWPAfqD4b1vwk3ojzbpV6L7N6J66NarwZ94cG1ctjpV8NjB3xvgZ6dDv7vhV9Rpq/I2MVKEo51q46b1u56b/A4ce4peRyiO1i1goGLaGODkjGc6R0Fec2nhsJOop15203XS4vzLtmUqMqTlUlbX6Ip5uMcSj3kgBXOT3CfH+qdq38LaNGKpaxtp0LpYTZ1STXaNPrb1RsnZXtKt6GXQUkjA1DqpHTY+fuP8a8bj9nPC2aldP4ksRhnRtrdM2CucawFAa3acbuJ4+ctmrx5bAEy8w6GKnSrKBnY7aq6dTCUaU+zdWz0+67aq+9N+hTGpKSvl+Zmn7SaltjbR803bOqh25ekxozOH7pwRpYEeYqEcDldRVpZcltyve7SVtVzTMuruyq9y14czlP2saxNk91G1DHgc6Rv9K1KygpexJyXNq31ZON7aqxU8P4vPO7mO2j5cc7wmQzYb9m5RmC6PdnGa26uGo0opTqO7inbLpqrpXuQjOUnouPM58M4xJcvlLcejGR4+aZBrBjZlJaPTsuoH82dwcVGvhadGNpT9uydraa2e+++3hbxEZuT0WhCs+07MiTPbBbeWYwiRZFZg3MaIF00julh4E9RV9TARUpU41LzSvZqy3X0d3rZkY1Xa7WhPg7QI949npPcXIk/K0ihWdBt6yq8Z+p8q15YKUcMsRffw4papPzaa/wDZNVE55CPe8XR7o2LmWE9wpLG2kOzKW0Zx3W8QPzaT8DZTw040FiY2lvumr2V9/jy8L+ZGU05ZHoTrG60Tm077lIFmMrkFmLySKQwAA/L4YG+MbVRVp5qXb6K8mrLcrJPm+ZOLtLL4GHhXHo5rme3VNJi3V9sTaTpkK/I/dPxqyvg506EKrd78Pw8V8VqjEKicnH9suq0Sw5w+svzD71bQ97DqvVEZd1mW/wDaP8xq/aH2qp+ZkaPu10I9aZYKA1uy47dSx88WitEdRASfMpCsVOFZACdjtqrpVMHh4T7J1WpeMdN3NNv5FMak2s2X5mWbtC8jQLaRpMLiF5gzyGMBVKDwRjnvjbbGDUY4KMIzdeTjlaWivq7+K5GXUbayq9y3EziIvIoV1QsyK2oAgE4DYGfjitPJF1MsHdX32t8rssu7XZVcJ4zNJEtxPDFFbtFzdYmZmC6dQ1KY1HTrvW3iMLShUdKnJyne1stuNt+Z+hXGcmszVl1/sfIeMXUqiWOzBhYZUPMFmZfA6NJVc+RYdfCsyw2Gg8k6vteEbxXne/wQU5tXUdOupkueMStK8NrCJWixzXeTlxozDUEBCsWbGCQBgZG9QhhaapqpWnlUtySu3470kvMy5tu0VcwSdpmSK4MkJW4tUDtCXBDhs6WjcDvKSGGcAgjcCrFgFKpTUZ3hN2Ttu5prmv2yLq2TutUSJe0SehyXcaluUjlo2OlldPWR+ulgdjVccDL+ZjQk7Xa13qz3Nc0S7VZHJC74zIZTBbQiWRFVpWd9EceoZUFtLEsRvgDpjzpTwsFTVStLKnusrt236XWnjcObvaKuYJe0jRx3HOh0XFtCZjFrykiAHBjfG4yMHK5B8KnHAqc6fZyvGbte2qfJr579eZh1bJ3WqMV12xjS154RjL3l9G6SCRF1OrfuhV7xbppwd8ip09l1JV+yb9n8XCzdk11eluehh10o5uPImWN7zrojDDl20TgBzpPPL5yuNyNAAJz1PTJzTVpdnQT01k1u19m3Hz3epKMry8vUcC7QLdSTIFK8pu4T/vY8sgkX3a0kH0B8aYrBSoQhJu99/g99vg0xCopNoua0iwUAoBQCgFAKA8wpMwVkDEK+NSg7Np3GrzxX3h04uSk1qt3hfeebu7WCTMqsoYhXxqUHZsHIyPHBo4RlJSa1W7w5i73Gz/hb/tS2+Mn9zJXA/iz/AEit/wAf64mxhPerz9D0LXxQ7AoDDc9BWxh97JRI9bRIUBQ8R4TDHcC+aTlkDDgkBG7pUE+/GP0Feh2JjZ9pHDtaa68tBWnOVB0Yq/Lnv4FHcdoDPdQx2ZdsSAyEDusmVDZz4Yzua7W1OxnQl2ltE7X520sW4TASoU5VK9ldaLjchfiNbMblHBHqog885c5rlbGrRVCVNrm/Q3MFXjGEqbV978rGuXAlBdi+TAQM/McbbV1KVWmoKlFWjU3rnbVXMxpYSpOm+z1d7eHMwwrzCykEysepPTGc52rvYGX8vRjXi0oK6krXfDLx8/jzPObatVrKil92Ljy4t/Hd8C07O8WW3uC6o5RkwUXBO2CDjboRVOMUqDi60k5NavzeX5foX4Gn/NYSUI6KM9L8PZ9pbuevU2Y9qI+ZzPR59eNP5d/iM79etaX87St3tPIuWzamTL2kbb97/QtLPi7XVrcSW6usi6lUHGrWFB28PH+Fed2tKnPG0nPu2V+l2XUsK8PJRqNNOz05FXwHtPG0axTOVnUgMZNtRDbnPgfccV6Wi4Rgox0S3cinH7NrRm6kFeL5F92a4Glmh0MXaTDM7YydtsY8Ovn1NeDxmMniZLMrW4G1WrOq03pbkXFaZSfRWAaj2e4i9tbiI2t00qtJ3RHhTqkdh32IUDBG9djF0IVqzmqkVFpcfBcFdmvTk4xtZ3IN3wR40tOckr/6RcTXAt+ZlDMkhAQoQ2AzKMgjO/ga2KeLjOVXs2l7MVHNbXK1vvpuTZF02lG/N3sbVwEIIsRrOqhjtPzNedj1kJYj61ycVndS83Fv/ba3ysi+FraX8zWODWSRyyGWG95hvJnUp6QIirSkoSFYIRjBORuOtdTE1ZTpxUJQtkitcubu6rVXKIJJu6e/xtvJaRn0yOS3guIZGlIuwVxBJGA3eJzoZyQpVl72+9UuS/lpRqzjJW9n8SemnNLfdPTkS++nFNc+Rg4DwNYbUXEsMrzxPPIkLNIRrEshj0RE6FYjSQceOffU8Vi5VK/ZQmlFqKbst2VXvK1+fHwMU6aUMzWupwfs1dRW6SibXcQubrlCNBrmbJkTX6xDBnX9PKprH4edZwcLRkst7vRcHbdpZP4mOymo3vqtS0Thi3Mt2JY3EU6W5UkFWBVGOVP5XU4+BrUeIdCnSySWaLl48V8n80WZMzldaOxWRC9gmuHeMyypaRwwSqNp25shRmx6rDWNQ/qk9DW1L+Vq0qcYyypzbaf3dFdeO72ett5BdpFttX0+Jybs7NZpBLHK0xszkRCNQzpIcTjI7zkglsHqVHjWFjqWIlOEo5c/G7smu74Ll0Y7KUEmne37ZugriGyc4PWX5h96tw/vofmXqiMu6zJf+0f5j96u2h9qqfmZGl7tdDBWoWAUBqnBLi6gt1gWzkMi6wHeSERbuzAsQ5fG46LmutiYYerWdV1VZ20Slm3LwS+diiDnGOXL6EO47PtC1opgkukhglRzGyIeZI8b6u867Eh9s+VXQxqqqq1NU3KSaum9EmraJ+BF07ZdL2RtEEebbSsbR5jYCJiCy7EAEhiD+p61y5StXu5X1Wq3ei9C9L2dxrHA+CBrf0aS0ngd7UwyTl0ZclAraQJW6ncd39K6mKxbVbto1YySldRs09+n3V6lEKfs5XG2n74lrb8Su40Eb2TvKoC645IhC5AxqyzB1B640kj31qToYacnONVKL4NSzLw0Vn8fgTU5pWcdfkAk9nNOyQNPDcuJf2bIJI5NCowIdlDKdKkEHI32peliKcFKeWUVbVOzV21uT111HtQbsrpkK/4XcXCXUzx6JJoFhhgDKWCqxYmRgdOpiegOAB1OavpYijRlSpxldRk25WdrtW0W+yt58iMoSkpNrhuOfbDgUrxzSWgHMniMc0RIAmBGlWGdhIvgfEbHwxHZ2MpxnCNfdF3T/DzXR8uD1M1qbabjvZKaGa0nlljhaeK50M6oyCSOREEewcqGQhV8cg58DtUpUsRSjCUsso3tdOzTd+CbTTfK1jNpRk2ldMhcT4ZcXSXUzRct3s5LeCDUpc6+8xkIOkEkIAATgDrvV9CvRoSp04yulNSlKztpppx0V76EZRlK7a4WRZcU4IjRTyJEpupbVodW2pu4QFyduuBn3DyFa1DFyjUhCUvYU0/DfvJzppptLWxXzWFyjTGJCHltLWBGyuFcGUSMd/yBg3v8KvjWoSUFN6Kc5Na6rSy/5NWIuMle3JH2Ls29o9vLDLLMIMQmNxCMQPgNpKqpJUhG3J9U+JpLHQxEakKkVHNrdZu8t29vfqtOYVJwaad7dNxtdckvFAKAUAoBQCgPLtfezzRecB7PtdW95OP/AAkSuPIktlv0RZD8cVysftOOExGHoy/7kmvlp/8AZxXxLqdLNGT5E/8ACz/alt8ZP7mStL+LP9Irf8f64k8J71efoeha+KHYFAYbnoK2MPvZKJHraJCgNN4t2eNzfOZzIYdCtFg938qup/d33wOu9ep2PXhkhSja7bvz3Np/Q2JYyVDD/wCXbN8y+4PYRwFkiQKuB06np1PU/WpfxEkqVO3N+hzaNepWm5VHdmrfiD7VPmj/APlWjsjdLo/odHDd6f5X6GtXnq3XzR/zV1KPeodJehs4fvUPP6mO+tcyOVOnTEHPvON/hWxg8bOjSUd6lK3Brfpo+RrKjRrUoKtHN7TSd2mt3Fa+R8trTC9H76A6ug8dj5j9aYjFyq1HOck2n++j5bkbkFToJQp5Uou1vhrrx8Xx4kpc6tShjqcdDkAYAz8duvketaslli4TaVl58/348CinWpVaN4yTVn56v99dbG4fhv7CbqP27bHr6qda5O2/ew/KvVmcd34/lX1JvG+BQXGTInf1Y1rs3XHXx+ua9Ns2KeDpflRx446vh6j7OWl929GLsVw17cTqS/K5mIg/kuQzAeGT+uK8ptPExr9nLTNbW3juXkdXE1VUyvS9tbGy1yzVFAKAUAoBQCgFAKAUAoBQCgOcHrL8w+4q3D++h+ZeqIz7rMl97R/mP3q7aH2qp+Z+pGl3F0MFahYfGG2xx7/KiBrMfGrlpBZ6ALtWBkl0nkiDO0q77lvVCZ2bV4DfqPC0FD+Yv/lvcr+1m/C+m9vlbiyjPK+Tj8rcy347xE20WpV1yO6RxpnAZ3OldR8B4k+QNaeFoKtUs3ZJNt+C3/2LJyyow2lteBlMk8DqT30ELLgf+W3MJ294OfdU6k8K4tQhJPg8yfxVvQwlO+rXwINhd3d4nPhkhhhYnkq0ZkZ1BIDSHWunVgkKOgxvV9WnhsNLsqkXKS32dknyWjvbm+JGLnNZk7Ii3faO55aCOKP0pbv0eaIk6W0o0h5TeGpdJUnpqwaup4Ghnlmk8jhmT4rW2q8He/yIurKystb2OT9rDNLALZcwtNHHO7ggqzg/slH9IMEt+7sPHbC2aqcJus/aSbilxS+90fDmO2u1l3cf0I0HaaXUDzrdy120HooX9toExj1AhychRqOVxgGrZ4CnlaySXsKWa/s3y3tu4vTeYVV33rfu47yTwXjUk7ENd2ytzZkFvoHMwjuq/wC8yThQ3q1VicLClG6pSatF5r6apN/d8bbzMKjk+8un7ZlilvTdPb+kQ9yGOXV6Od9bSLjHN8NHX31CUcKqCq5HrJq2bkk/w+JlOpmy3Xw/uSra5uJzOEljj5Nw0YJi1ZQIjD843yTvVU4UKSg5RbzRT321u/B8iScpXs9zKpOMXa8Oa/aSJibfmLGIiNLErjJ1nUANQxgdfdW28LhnjVhlFr2rXzcNfAhnn2ee/DkXI4vypLpLggLAomRgMZgK7582V1cfVfOtL+W7SFOVLfLR/m/Rpp/Esz2bUuHoQI+M3K6RKEVzYzXLLp9R1ZdC9dwobB8yM7VsPC0Hdwu12kY35qzu/Nq6IZ5ceTZyF1epbrdF4Jl5QleERMjFSoZhG2sjUBnGRg48Kx2eElWdG0ou9k7prfZXVlp5mb1FHNoz7x7tI0XJaBQ6cv0mc75W27oJX+sdRI90bVjC4CM8yquzvlj4y/TSz6oxUq2tbq+hJ4xezc+2hgkjQTpM5dk17RiMrp7y9dRqrD0qXY1KlVN5XFWTtvvfg+RKcpZko8bnKzvpo7hba5Mb81HeGWNSueXp1rIpZsEBgQQcHfYYpUo0p0XWo3Vmk03ffezTsuW4ypSUssi6rRLBQCgPMlndvC6yRsVdDlWHgfrsR7jX3atRp1qbp1FeL3o85GTi7o9CdluPK9rbPdGGKa6B0oMLzNyAQD5jB/4gPHFfF9r7MnTxlaOFU5wpb3q8vNX8H56X4XOvSqJwWbRs6/btPIONJ6ViOG1kmUIinAGiRVY43YnK7+/wr2E9k0l/D8nh7ylUjB3k9e9Ftckly8OLKqCqVsUqaWuvozsD/Luy/pW/5b/4V4X/AATG/h+a/U7n+GYn8PzQ/wAu7L+lb/lv/hT/AATG/h+a/Uf4Zifw/NEqw7QwXZKwuWKDJyrDY7eIqMsBXw2tVWv4plVXC1aOs1a5NqJSKAgcavhCgJGSWAA8/E10NmVeyxCqWva/zViqtHNDKQeDcXEspUqVLLtnxxjbp5ZP0robXxf8zTjZWs+ZVQpZG9Si/EOMh4m8GZMfEFs/cfrVex3dTXg/odHDd6X5X6Gr3nq3XzR/zV1aPeodJehs4fvUPP6kyK2aWZ409Z4MD9Kxh6bnGCX42/gavaKnQhN8J/oV6vhA4GSF0ED8mCd3H8cH31c4t1HBu2t9ePgvRnTcc1Rwb0bv18F9TNqBcg+rGwbWenQbHwzvt9KqaahfjJWtx69OZTlcKat95WsvXpzN3/DqAras5GBLKzKPdgL9wf0ri7amniFFfdSRRjmnVtySR9ue0AyQEJAY4OeoBz5V18JtHsaEKbjuXM4lShmk3c2O1lDorDoQCK8lKLi7M30ZawBQCgFAKAUAoBQCgFAKAUAoDJb+svzD7ircP76H5l6ojPus53/tH+Y/ersf9qqfmfqRpdxdDBWoWCgK2Ph7C8e4yNL28cQG+co8jE+WMMP0rZddPDKlxUm/ikvoQy+3m8DJxrhvpMWjUUYMrxyAAlHQhlODsd+o8QTUcNX7GpmtdaprmnvRmccysR7X03UokNqEBGtk5pZwOulTgIT8Wqyf8pleTPfhe1l5rf8ABEV2l9bES04bdWoMVs0DQZJiEusNCCSdPdyJFBO3qnG2auqV8PXfaVlJS45bWl467nz3kVGcdI2t4iLs6y8k8wPIt0bmdyMa2MbIdAGdIGUAHkvWksdGWdZbLJliuWqevzv4sdk9NeNyw4rw4y8nRpXl3CTN4ZC6tWMD1jmtehXyZ82t4tehOUb2tzOPAOGejowbSWaaZ9SjwklZwCcZ2BArOLxHbSTV7WivgkvoIQyog8E4ZcW50FbZo+dI+vL8zTJIz7d3GRqx18KvxOIo1lmTknZK2ltElz8CEISjpoWEXD2F3JcZGl4I4gN8go8jEnwx3h+la8qyeHjS4qTfxSX0JqPtuXgOE2DQtcFiDzp2kXGdgVRcH3900r1lUUEvuxt83+ohG1/Fla/Z9zwv0HUnM5Ai1b6cjG/TOPpWysbBY/8AmbO2a9uJDs32WTwJXaDgK3bwuW08p++P6SLIYofcXWI/Q1VhMY8PGcbXutPB7r/BslUp52j7xThLSzNIGUBrSWDBznVIykHp02pQxMadNQa++peSuJQblfwsQ/8Asu7kgW1d4I4uWI3ePW0jIFCkJqACEjx3xnpV38xhoVXWipOV7pOyV731tdu3LQjkm45Xaxkt+y8bPI86hi5CRqryBUgRQsabEZ/MT72NRntCooxjTdrau6TvJu7fHougVFXbl+0RoeBXEJtjG0LeiCeNBIXGYpCnKBIU95VXB+AqyWMoVFUzprPlbtber347m3cx2cla3C5Y2XDJWnFzcshdEZIo4wdEYcguSW3djpUZ2AA6VrVK9NUuxop2bu297tu3aJK75k4xebNIuK0ywUAoDy7X3s80Zrq6eUgyMWKqqDPgqjCgeQA8BVdKjCkmoK1231b3vqyTk3vJVtdPLOryMXcjBZtyQq6Rk+OwAyfKufjqMKWClCmrLkt2sk38zq7Ek3j6bfj/AEsua8sfQhQG7fhf7Wb5F/mrh7b7kOpyNr92PU7DrzpwhQGt9ouHSzS9xCyCMeOF1ZbOMyAZxj8o+bwHqtiY7AYfDtYi2Zy/Dd2sv9r0vfj/AMTn4qlWnU9i9rc7fX98yssuDTqVcRMuHHjhsbZP+sE4xn83/CfHqYjaeyJQlTi46p/c0vbT/trj4eaNenQxKabvv5/+T/fA2zinDY7lNEgyAQykdVYdCp8DXh6FedGWaD/udpScdxqd32Jc80CUFZSpzp3XSc7jO/6128LtKheHaXjlvwunfpr8iccRKm4NRvlvxte5KPBmh1ctNTOgUy5IdcdAqkaQPrn9BXVpV8EqeSNVc9Wl+hzHWxCkk4XiuBGu+yzTs8ij0d2PRMujZ8SCFCn4E/fOa2NwKis9RO3LX0NvC43ERjkq07xW7WzXn9Dla9h2ds3MxZMg6EGnOPM+A+H61xqu1qdNWw0deb/T9fgb0cWor/LgovrdmzcQgIt2SFSCE0oqbYxgALhlxt/WHxrn4CpT/m4TxDvG93fX46O/wfQ0K+aUJZd/76GptwCbUByjvjfIwPieeAP7LfWvaLa+yHFyutP9mv8A+f1Xkcl4fE5ra/H/AMvozZOzdvJHGyyAjDnSCc7YHq99tuvTHyivK7br4aviIzw1suVXsra3e/2Y62tz6s6GEhUjBqpvv++L/fAtq45tCgFAKAUAoBQCgFAKAUAoBQGS39dfmH3FXYf30PzL1RGfdZzvvaP8x+9W4/7VU/M/UjS7kehgrULBQCgFAKAUAoBQCgFAKAUAoBQCgFAKAUAoBQCgFAeXa+9nmhQEvhftV+v2NaG1Pss/L1R1th/b6fn/AEsvq8ifQxQG7fhf7Wb5F/mrh7b7kOpyNr92PU7DrzpwhQCgFAKAUAoBQCgFAKAUAoBQCgFAKAUAoBQCgFAKAUAoDJb+uvzD7irsP76H5l6ojPuvoc772j/MfvVuP+1VPzP1I0u5HoYK1CwUAoBQCgFAKAUAoBQCgFAKAUAoBQCgFAKAUAoBQHl2vvZ5oUBL4X7Vfr9jWhtT7LPy9UdbYf2+n5/0svq8ifQxQG7fhf7Wb5F/mrh7b7kOpyNr92PU7DrzpwhQCgFAKAUAoBQCgFAKAUAoBQCgFAKAUAoBQCgFAKAUAoDJb+uvzD7irsN7+H5l6ojPuvoc772j/M33qzH/AGqp+Z+pil3F0MFapMUAoBQCgFAKAUAoBQCgFAKAUAoBQCgFAKAUAoBQHmnkr5fevvNzzlhyV8vvS4sSeGwjmrt5+fka0dpP/wCLPy9UdTYumOp+f9LL7lDyryZ9Auxyh5UF2bh+GqgSzY/cX+auHtz3cOr9Dk7VfsR6m/15w4goBQCgFAKAUAoBQCgFAKAUAoBQCgFAKAUAoBQCgFAKAUBkt/XX5h9xV2G9/D8y9URn3X0Od97R/mP3qzHfaqn5n6mKXcXQwVqkxQCgFAKAUAoBQCgFAKAUAoBQCgFAKAUAoBQCg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4" name="AutoShape 6" descr="data:image/jpeg;base64,/9j/4AAQSkZJRgABAQAAAQABAAD/2wCEAAkGBxQQEhUSEhQUFhISFRgXFRQWGBcdGBYYGBkYGBgeFB8dHyggGBwlHx0UJTIhJykrLi4vGB8zRDMuNygtLisBCgoKDg0OGxAQGy4kICUwMzg2MiwvLCwtLTc0LSw0LDAyMiwsLC0vNCwsLCwsLCwvNCwsNCwsLCw0LCwsLiwsLP/AABEIAHMBtQMBEQACEQEDEQH/xAAcAAEAAgIDAQAAAAAAAAAAAAAABAUDBgIHCAH/xABIEAACAQMCAwQIAwQFCQkAAAABAgMABBESIQUTMQYiQVEUMjNhcXKBsQdCkSNSobJTYpKz0RYXJDQ1Q4KT0hUlRGNzosLh8f/EABsBAQACAwEBAAAAAAAAAAAAAAACAwEEBQYH/8QAQBEAAgECAwUFBQYEBQQDAAAAAAECAxEEEiEFMUFRcRMyYYGxIjORocE0QlJy0fAGFLLhFSM1YoIWQ+LxJKKz/9oADAMBAAIRAxEAPwDp7WfM/rXq7GsNZ8z+tLAlcMc81dz4+PuNaG0/ss/L1R1dh/bqfn/Sy/1nzNeSPoVkNZ8zQWRuv4YHMs3yL/NXE233IdTkbW7sep2FXnDhigFAKAUAoBQCgFAKAUAoBQCgFAKAUAoBQCgFAKAUAoBQHKL1h8R96spe8j1XqYluZm4j7V/mNbO0vtdTqQo+7RHrSLBQCgFAKAUAoBQCgFAKAUAoBQCgFAKAUAoBQCgFAeXa+9nmhQEvhftV+v2NaG1Pss/L1R1th/b6fn/Sy+ryJ9DFAbt+F/tZvkX+auHtvuQ6nI2v3Y9TsOvOnCFAKAUAoBQCgFAKAUAoBQCgFAKAUAoBQCgFAKAUAoBQCgOcXrL8R96so+8j1XqYluZl4h7V/mNbO0ftdTqQo+7RHrSLBQCgFAKAUAoBQCgFAKAUAoBQCgFAKAUAoBQCgFAeXa+9nmhQEvhftV+v2NaG1Pss/L1R1th/b6fn/Sy+ryJ9DFAbt+F/tZvkX+auHtvuQ6nI2v3Y9TsOvOnCFAKAUAoD4TjrWYxc3aKuw2lvKjtFfhICyEnvKCUPTfx2O3h8SK6eA2fUq1cs1ZW8H9UviymrVUY3RZR3CkAZwxA7pIyNvH31qTwlVN+zu/e7eTU48zNWsTFAKAUAoBQCgFAKAUAoBQCgFAKAUAoDnD6y/EferKPvI9V6mJbmZeIe1f5jWztH7XU6kKPu10I9aRYKAUAoBQCgFAKAUAoBQCgFAKAUAoBQCgFAKAUAoDy7X3s80W3D+BvNa3N0M6bYx5GOutiD+mxrn4jaNOji6OGlvqZvkr/PcWxptxcuQ7K8Oa6uo4Y9Id9WNRwNkZjnAPgDVO3MRHD4CpVnuVt35kjc2TVjSxcJy3K/ozsT/Nxd/vQf2m/6a+ef9QYXlL4L9T2n+L0OT+H9x/m4u/3oP7Tf9NP+oMLyl8F+o/xehyfw/ubB2P7MTWLyNKYyHUAaCTuDnfIFaGP2lRxcVGmnpz/9mjjsbTxCShfTmbRXMOaKAUAoCpvOIqGcNKsUcWAzEjJZhkBc7dPcf4V0KdFxjFQhmlLzS/fF/txjGVSVo/Ip5e0Nrq1GVpIUB1DBOXONIIwNQxq936V0HhcXKjlcbSb8FpbTd5ln8nUVVRa37vqQH7SQXjiMRCMDUeYxUHZGwMAHxx4+FXYfZs8PJSqTuvlu5snjcHOjTzPnwMnD+2FqQIpYdAG2oBWBI8dsEfEZrXqbIxCXaQlfw3P9C97PnkUlbd5lhZcbg2R7lkkHTJGNOe5qJUjOnGd81nE0cUrSULqyvonrx8TTp4WpKGdJ24F5w+6Ll0YgtGR3h0YEBgR9D0rlV6cciqRVr71y/dv2tFCLd8rJtapMUAoBQCgFAKAUAoBQCgFAKAUAoDnD6y/EferKPvY9V6oxLczLxD2r/Ma2No/a6nVkKPu49CPWmWCgFAKAUAoBQCgFAKAUAoBQCgFAKAUAoBQCgFAKA8zcPuzDIsgSN9P5JUDow8mB/wD2vumIoKvTdNycb8Ytpro1/wCjzkZZXc9D9mEt5bOPFvDCt2mtrcBcPkb7YGsYwenQiviu1ZYujjZ/5spuk7Ket158NdOp2KeVwWlr8Drbs3xITcbhVLaG2SJ5kEcaKGyIpAeYwHeO3wH8T7nauElQ2BVlOrKq5KDzSba1lHcnuXz9DTpTzV0rW3+h3TXyo6YoDDc9BWxh97JRI9bRIUAoADQGl9u+AmUidc4GzaVyVAHrHxPlt7q7uzNoZPYdt3HS/Lw/suZfhazoSbik78/356mmW9vpXGNWoAtsenXT0yrZxv09+N67VaonJPNu5cHz5NG1iMRnmnmtbdbnxfJr58DLb2xTdV0kjdsklTk7L5gjT5+O/TFVatTna8r+Gln4+BVXxMamkpXtwtZPx4W1v8vE4Pab6uWAcnIBJVfV0nH5jnVkfDp4yVeOTKpv5a+Hh1ZJYpZMiqP4avfdeHCz6+Bxaw5rjGQznBUKSS3XIAGApPTfP3qca6pUt6aXjbTz4oup4vsqdlaVt2ttOWu99F+h2f2W4UbaAK3rNgkHGVyOjY2JHu/j1ry2Oxfbzdt1+HHx1+XU5k3mm5vey4rRMCgFAKAUAoBQCgFAKAUAoBQCgFAc4fWX5h96soe9h1XqjEu6zLxD2r/Ma2No/a6n5mQo+7XQj1plgoBQCgFAKAUAoBQCgFAKAUAoBQCgFAKAUAoBQCgPLtfezzRPu+MzyyLK0ja4wBGVOnlquyiMD1QPdWpRwGHpUpUowWWV731zN72777+JN1JN3Nj/AA7vGn4xDLJgvI0jMQAMtyZMnA2yTufeTXC/iWhChsOrSp92Kilxss8bLy3LwL8NJyrJvx9Dv6vjR1xQGG56CtjD72SiR62iQoCi7YSSLCOVIUbV0GcuPFQR6vnn3VvYDs+0eeN1b4ePiM2VPS5Tdi5ZuaRJK+jScRvltTHfIOcLgD65rb2h2Tp+xFX5rSy+phTvo0vLzL/ivaS3tX5crEMVDYCk7HI8Pga08Ps+viI56a06mxSw9SorwV/gaNxzisDM7W7ppffSyOMHG+MDYZz4+NdzC4OtFJVY7uTX1D2dWf3dOq/Upo72WUrF+ybUwCrhsam2/N08K6McLG91mv1X0L4YKNCLnJSVlwa/U2FOBXx06kiwvTvDYe7BrEsDo7ZvijnVKuAeqzX8jaOz3DzCWeTSZDgdzGFHU+WCcj9BXJxWzMXV0jHTqvoURxFJF9HJnz2864uKwlXDSUKqs2r8y+FSM1eJ13f8Qu+cSkxYKSEcKAuk46g7+X9muzShhOzWaHVXZnOvw/N+H78zf7FsxoS2slR38Y1bdceFcCp33ZW8CRnqAFAVE3aKMO8caTTNGdMhhjLKjeTNsNQ8hkityOCm4qUnGKe7M7X8uXjuK3VV7LXoZbjjsMcKzuWVHOlVKOJGYkjSqY1Fsg7Y8PKoQwdWdR04pNrfqrJc77rGXUildmK07RRPIsTpNC8nsxNGUD+5DuCf6uc+6p1MDUjBzi1JLfld7dePnuMKqm7PTqY7jtRBG0iuJQsLiOSXlsY0YhT3mHQYZd/fUobPqzjFxteSuldXfl5GHVim78CTecbiiMwct/o0SyyYGe42rGnzPdbaqqeEqVMmX7zsuqt+pJ1Er+Bi/wAoECSSPFcIkUZkZniKjSvXT5n3e41P+SlmjCMott20dzHaKzbTMvDuNxzuYgJEkCa9EqMhKE41LnZhkgbdMioVsJOlHO7NXtdO+vLwMxqKTsc+EcYiuw5hbPLco4OxVlONx9j41jEYWph2lUW9XXiZhNS3HCTjkKxySu2mOGRo3JB9dSBhQMlskjAG5rKwlWU404q7krrp9PEx2kbN8iNF2niLIsiTw80hY2miZEZj0GropPgGxmrZbPqZW4uMrb8rTa8uPlcwqqvrddS7rRLDnD6y/MPvVtD3sOq9UYl3WZeIe1f5jV+0ftdT8zIUfdroR60ywUBV8N7QQXETzI+EiLCTXsY9PXX5DG4PiK2q2CrUaipyWr3W1vfkQjUjJXR84b2ghuBAY9eLnmcvK49kcNq3291ZrYKrRc1K3sWv57jEakZWtxMvAeNQ30QmgbKk4IOzKfJh4HofgQahisLVwtTs6i1+T6GYTU1dGKDtDC4jbLBZopJVLDACRFQ5bfb1hU5YKrFyX4Wl5vd6GFUi7HGDjwdSwt7rGAygxYLqxABTve8HBwceFZng3GWVzj8d3XT0uvEKpdbmfLDtCszFVhuBpYozNGAqMoyQx1bf/dZq4KVNXc46q6s9X8hGqpbkxw/tCk6iRYbgRshkEjIApUDV11eI6UrYKVKWVyje9rJ6+gjVUlezOXCu0EVwyKqyo0kfNjEiaeYm3eQ7g+su2c7io18FUopttNJ2dnez5P4CFVSD9oYFh5xLaTI0SqFJd5EdkKoq5LHKt9BnaiwVV1OzVr2T36JNJ3be7eO1ja4tOPo8ixOk0Mj50LMmnXjc6CCVJxvpzn3UqYOcYOcWpJb8rvbrufnuCqJuz06ltWoWCgFAKAUAoBQCgFAKA8xQWzSMqKpLOQqjzLHA/iRX3epVhTi5yei1flvPOKLbsXfbfgHoN28CglAqMh3OQyjP/uDfpXL2HtNbQwUa8tHdp+Fn+liytTyTsS/wt/2pbfGT+5krU/iz/SK3/H+uJPCe9Xn6HoWvip2BQGG56CtjD72SiR62iQoCFxezWaPS3TIORjI+GRtXR2VTVXExg3o7+hTXllhchcG4UkMjFSSdON8bdOm1dHbWFjQpxytu749CrDVHNu5pP4mf62v/AKK/zPW3sL7M/wAz9Eem2b7p9foiDBw0hNOk94JndcjJOrTtttilTGJzzX3Xtv5aX8znVcVnqZ77r20fl8yHw2IpdxKRjEybe7UMfwxXWoTU4xkuJ0q1TtMFKX+1+jOyuITvGzEltBxpK6e57iCN8/Y9a34xzKy3nk6FKNVWXe8b6/DkV/DkLF3DtrbSpkBOMswG/v8AKpThCMk+JtYqFKm4K17J38dP1NptRjI8sfavE/xD9oj+X6srwncfUorzgMbMzZYamOw0gDJ8Nq6mB2fCrh4TlJ3aRTVrOM2kbDCoCgDoAPtXjW23dnQOdAKA0zgXFY7S19Emmit7uEsGM/quS5bmLll5isDnIPX4V2sVh54iv28IOcJW7u9ad3c7NdDWpzUI5W7NczDFxN3FlxC4AMUfpKyOitpj1nRHLpySF0qQWycB89DU5YeMXWwtLvPK0m1d21cb6a3e7wMKbeWct2v9mTO0HFIb1Y7a1dZpmmicNGdQhWORXZ3YbJsCBvk5xVOEw9XDSlVrpxik1rpmumkkuOvkSqTjO0Y6v0KPikseviCSXgizcFhakIRNiKEgMo/aMGI04UjOPjW/QjUy0JRpZvZ72vs+1Lj3VbfqiqVryvLju57vMk8XmaROIO6aHfhluzR/uMROSv0O1VYeMYSoRi7pVZa8+7qSk21JvkvqZ7++R7K7Vb9bk+iSHljkZUBev7MA+IG/nVdKlOOKpN0cntrX2tdfHQy5Jwl7V9PAl8Oia2vInuZDKLiERW8pCqI22domVQBlsAhup0kfGqtKNbDSjRjlyu8lvvwUrvXS9mvG5KKcZpyd77v0InA+HSejJdWuPSY5LkMhOFuIxczHlv5H91vA+4mrcVXh2zoVu41HXjF5I6r6rivEjCLy5o79fPVka2uOZEl2I5DDDxKWWWPSdaKVKainUlGYEgb7Hyq2cMlR0G0pSpJJ30et7X/3JaEU7rPbS5adpeN295bPbW0iXE9wumNIzqKkkYd8ezVdmycdPOtXBYSvh68a1aLhGOrb08lzvusiypOM45Y6tm2RjAAJyQACfOuQ3d6GwZYfWX5h96soe9h1XqiMu6zLf+0f5jV+0PtVT8zI0fdroR60ywCgNQ7P9m45obeWQOGTVrTosoWV2jEy/mCthh/ga7GLx1SnUqQhaz3PivZSdnwutGa9OknFN/vUxdnIWDWOVYYk4hnIO2qViufLPh51PGSi1Ws+FP0Rimn7Pn6nzgPDZIbS1uoFPPSBFngO3PRR0Oekq76T/wAJ2OzFV6dTEVKFV+y5Oz/C/wBHxXmIQaipR32+Jj4JEQLEvG5UWd3rTSc7tEdJHmRnbxqeJkr1lGSvnhZ38Ja+XMxBaRuuD+hZdl5dMrQwPLJZrEGXmo4ML5wI1ZwGcacnByVx13rVx0b01UqJKpf7rXtLnZNpa8dzJ0nrZbvQmdn0IF3kEZupiMjqCFwR5iqcW03St+CP1JU/vdWa/wBk3AtY4zcXLSejMpt3jARSIzkA8oHbwyx+tdHHpvESmoRSzd5PV6/me/oVUu6ld7t37Rz7OWclsbGaUySpJbRwrqG9o7qrYwoHcbAXLDKlVydzUcZVhXVanTSi1JvT76TfO+qvey0d3oKcXHK3rp8D5YwvCtvcmN3SC4vhIiqS6rNM+mRV6tjHhvh8ilWUKjqUVJJyjTs29HaKvG/C/jpdBJq0rbm/UseJXgvngit1dhHcRzSSsjokaxnUQCwGXb1cDwY5rWo0nhYznVaV4tJXTbb6X0W+75KxOUs7SjzNorll4oBQCgFAKAUAoBQCgOpvwf47OsrQNIPQ443lk5h2iAwMoSe5kkZHTr4719C/jPZuGnQVeMP85yUVl3y8GuOi047tbaHHwlSV7N6Gw/iL2tY2KTcPmUxSSGKWRM60OkkAeKZwfDO4xXE/hrYcI4+VLaFNqcY5op9166vlK2nG2+5fiK3sXgzQPwtP/elt8ZP7mSvY/wAWf6RW/wCP9cTUwvvV5+h6Fr4qdgUBhuegrYw+9koketokKA03tD2wZJWt7eEvIhwSQTuP3VXcj35Fel2PgJQlHEt9F1RtxwMKlLNVlli/3x0IEXE+KZLLAOm40fDwJz5V09pQoVIxWJdlfTgYo0NnxbUJtv8Afga12jvZ7iYG4j0ShQunSy5AJwcH4n3VnBUqNGk1SleN770/Q6+GjTpweWV1v+SLa2yqKjPh2UaQQMghRnb82DvXNlFSm6sad4RftWvZ3k7a8LrTyueYryXaSSlvbt/bnzKPm8q6DuDhJg5A6lQ+dvpXawSz04ZFfRbtep3XUpvBZcyV42u3ZXt4nYUXELadTOmXOVUqQe62+nWPAfqD4b1vwk3ojzbpV6L7N6J66NarwZ94cG1ctjpV8NjB3xvgZ6dDv7vhV9Rpq/I2MVKEo51q46b1u56b/A4ce4peRyiO1i1goGLaGODkjGc6R0Fec2nhsJOop15203XS4vzLtmUqMqTlUlbX6Ip5uMcSj3kgBXOT3CfH+qdq38LaNGKpaxtp0LpYTZ1STXaNPrb1RsnZXtKt6GXQUkjA1DqpHTY+fuP8a8bj9nPC2aldP4ksRhnRtrdM2CucawFAa3acbuJ4+ctmrx5bAEy8w6GKnSrKBnY7aq6dTCUaU+zdWz0+67aq+9N+hTGpKSvl+Zmn7SaltjbR803bOqh25ekxozOH7pwRpYEeYqEcDldRVpZcltyve7SVtVzTMuruyq9y14czlP2saxNk91G1DHgc6Rv9K1KygpexJyXNq31ZON7aqxU8P4vPO7mO2j5cc7wmQzYb9m5RmC6PdnGa26uGo0opTqO7inbLpqrpXuQjOUnouPM58M4xJcvlLcejGR4+aZBrBjZlJaPTsuoH82dwcVGvhadGNpT9uydraa2e+++3hbxEZuT0WhCs+07MiTPbBbeWYwiRZFZg3MaIF00julh4E9RV9TARUpU41LzSvZqy3X0d3rZkY1Xa7WhPg7QI949npPcXIk/K0ihWdBt6yq8Z+p8q15YKUcMsRffw4papPzaa/wDZNVE55CPe8XR7o2LmWE9wpLG2kOzKW0Zx3W8QPzaT8DZTw040FiY2lvumr2V9/jy8L+ZGU05ZHoTrG60Tm077lIFmMrkFmLySKQwAA/L4YG+MbVRVp5qXb6K8mrLcrJPm+ZOLtLL4GHhXHo5rme3VNJi3V9sTaTpkK/I/dPxqyvg506EKrd78Pw8V8VqjEKicnH9suq0Sw5w+svzD71bQ97DqvVEZd1mW/wDaP8xq/aH2qp+ZkaPu10I9aZYKA1uy47dSx88WitEdRASfMpCsVOFZACdjtqrpVMHh4T7J1WpeMdN3NNv5FMak2s2X5mWbtC8jQLaRpMLiF5gzyGMBVKDwRjnvjbbGDUY4KMIzdeTjlaWivq7+K5GXUbayq9y3EziIvIoV1QsyK2oAgE4DYGfjitPJF1MsHdX32t8rssu7XZVcJ4zNJEtxPDFFbtFzdYmZmC6dQ1KY1HTrvW3iMLShUdKnJyne1stuNt+Z+hXGcmszVl1/sfIeMXUqiWOzBhYZUPMFmZfA6NJVc+RYdfCsyw2Gg8k6vteEbxXne/wQU5tXUdOupkueMStK8NrCJWixzXeTlxozDUEBCsWbGCQBgZG9QhhaapqpWnlUtySu3470kvMy5tu0VcwSdpmSK4MkJW4tUDtCXBDhs6WjcDvKSGGcAgjcCrFgFKpTUZ3hN2Ttu5prmv2yLq2TutUSJe0SehyXcaluUjlo2OlldPWR+ulgdjVccDL+ZjQk7Xa13qz3Nc0S7VZHJC74zIZTBbQiWRFVpWd9EceoZUFtLEsRvgDpjzpTwsFTVStLKnusrt236XWnjcObvaKuYJe0jRx3HOh0XFtCZjFrykiAHBjfG4yMHK5B8KnHAqc6fZyvGbte2qfJr579eZh1bJ3WqMV12xjS154RjL3l9G6SCRF1OrfuhV7xbppwd8ip09l1JV+yb9n8XCzdk11eluehh10o5uPImWN7zrojDDl20TgBzpPPL5yuNyNAAJz1PTJzTVpdnQT01k1u19m3Hz3epKMry8vUcC7QLdSTIFK8pu4T/vY8sgkX3a0kH0B8aYrBSoQhJu99/g99vg0xCopNoua0iwUAoBQCgFAKA8wpMwVkDEK+NSg7Np3GrzxX3h04uSk1qt3hfeebu7WCTMqsoYhXxqUHZsHIyPHBo4RlJSa1W7w5i73Gz/hb/tS2+Mn9zJXA/iz/AEit/wAf64mxhPerz9D0LXxQ7AoDDc9BWxh97JRI9bRIUBQ8R4TDHcC+aTlkDDgkBG7pUE+/GP0Feh2JjZ9pHDtaa68tBWnOVB0Yq/Lnv4FHcdoDPdQx2ZdsSAyEDusmVDZz4Yzua7W1OxnQl2ltE7X520sW4TASoU5VK9ldaLjchfiNbMblHBHqog885c5rlbGrRVCVNrm/Q3MFXjGEqbV978rGuXAlBdi+TAQM/McbbV1KVWmoKlFWjU3rnbVXMxpYSpOm+z1d7eHMwwrzCykEysepPTGc52rvYGX8vRjXi0oK6krXfDLx8/jzPObatVrKil92Ljy4t/Hd8C07O8WW3uC6o5RkwUXBO2CDjboRVOMUqDi60k5NavzeX5foX4Gn/NYSUI6KM9L8PZ9pbuevU2Y9qI+ZzPR59eNP5d/iM79etaX87St3tPIuWzamTL2kbb97/QtLPi7XVrcSW6usi6lUHGrWFB28PH+Fed2tKnPG0nPu2V+l2XUsK8PJRqNNOz05FXwHtPG0axTOVnUgMZNtRDbnPgfccV6Wi4Rgox0S3cinH7NrRm6kFeL5F92a4Glmh0MXaTDM7YydtsY8Ovn1NeDxmMniZLMrW4G1WrOq03pbkXFaZSfRWAaj2e4i9tbiI2t00qtJ3RHhTqkdh32IUDBG9djF0IVqzmqkVFpcfBcFdmvTk4xtZ3IN3wR40tOckr/6RcTXAt+ZlDMkhAQoQ2AzKMgjO/ga2KeLjOVXs2l7MVHNbXK1vvpuTZF02lG/N3sbVwEIIsRrOqhjtPzNedj1kJYj61ycVndS83Fv/ba3ysi+FraX8zWODWSRyyGWG95hvJnUp6QIirSkoSFYIRjBORuOtdTE1ZTpxUJQtkitcubu6rVXKIJJu6e/xtvJaRn0yOS3guIZGlIuwVxBJGA3eJzoZyQpVl72+9UuS/lpRqzjJW9n8SemnNLfdPTkS++nFNc+Rg4DwNYbUXEsMrzxPPIkLNIRrEshj0RE6FYjSQceOffU8Vi5VK/ZQmlFqKbst2VXvK1+fHwMU6aUMzWupwfs1dRW6SibXcQubrlCNBrmbJkTX6xDBnX9PKprH4edZwcLRkst7vRcHbdpZP4mOymo3vqtS0Thi3Mt2JY3EU6W5UkFWBVGOVP5XU4+BrUeIdCnSySWaLl48V8n80WZMzldaOxWRC9gmuHeMyypaRwwSqNp25shRmx6rDWNQ/qk9DW1L+Vq0qcYyypzbaf3dFdeO72ett5BdpFttX0+Jybs7NZpBLHK0xszkRCNQzpIcTjI7zkglsHqVHjWFjqWIlOEo5c/G7smu74Ll0Y7KUEmne37ZugriGyc4PWX5h96tw/vofmXqiMu6zJf+0f5j96u2h9qqfmZGl7tdDBWoWAUBqnBLi6gt1gWzkMi6wHeSERbuzAsQ5fG46LmutiYYerWdV1VZ20Slm3LwS+diiDnGOXL6EO47PtC1opgkukhglRzGyIeZI8b6u867Eh9s+VXQxqqqq1NU3KSaum9EmraJ+BF07ZdL2RtEEebbSsbR5jYCJiCy7EAEhiD+p61y5StXu5X1Wq3ei9C9L2dxrHA+CBrf0aS0ngd7UwyTl0ZclAraQJW6ncd39K6mKxbVbto1YySldRs09+n3V6lEKfs5XG2n74lrb8Su40Eb2TvKoC645IhC5AxqyzB1B640kj31qToYacnONVKL4NSzLw0Vn8fgTU5pWcdfkAk9nNOyQNPDcuJf2bIJI5NCowIdlDKdKkEHI32peliKcFKeWUVbVOzV21uT111HtQbsrpkK/4XcXCXUzx6JJoFhhgDKWCqxYmRgdOpiegOAB1OavpYijRlSpxldRk25WdrtW0W+yt58iMoSkpNrhuOfbDgUrxzSWgHMniMc0RIAmBGlWGdhIvgfEbHwxHZ2MpxnCNfdF3T/DzXR8uD1M1qbabjvZKaGa0nlljhaeK50M6oyCSOREEewcqGQhV8cg58DtUpUsRSjCUsso3tdOzTd+CbTTfK1jNpRk2ldMhcT4ZcXSXUzRct3s5LeCDUpc6+8xkIOkEkIAATgDrvV9CvRoSp04yulNSlKztpppx0V76EZRlK7a4WRZcU4IjRTyJEpupbVodW2pu4QFyduuBn3DyFa1DFyjUhCUvYU0/DfvJzppptLWxXzWFyjTGJCHltLWBGyuFcGUSMd/yBg3v8KvjWoSUFN6Kc5Na6rSy/5NWIuMle3JH2Ls29o9vLDLLMIMQmNxCMQPgNpKqpJUhG3J9U+JpLHQxEakKkVHNrdZu8t29vfqtOYVJwaad7dNxtdckvFAKAUAoBQCgPLtfezzRecB7PtdW95OP/AAkSuPIktlv0RZD8cVysftOOExGHoy/7kmvlp/8AZxXxLqdLNGT5E/8ACz/alt8ZP7mStL+LP9Irf8f64k8J71efoeha+KHYFAYbnoK2MPvZKJHraJCgNN4t2eNzfOZzIYdCtFg938qup/d33wOu9ep2PXhkhSja7bvz3Np/Q2JYyVDD/wCXbN8y+4PYRwFkiQKuB06np1PU/WpfxEkqVO3N+hzaNepWm5VHdmrfiD7VPmj/APlWjsjdLo/odHDd6f5X6GtXnq3XzR/zV1KPeodJehs4fvUPP6mO+tcyOVOnTEHPvON/hWxg8bOjSUd6lK3Brfpo+RrKjRrUoKtHN7TSd2mt3Fa+R8trTC9H76A6ug8dj5j9aYjFyq1HOck2n++j5bkbkFToJQp5Uou1vhrrx8Xx4kpc6tShjqcdDkAYAz8duvketaslli4TaVl58/348CinWpVaN4yTVn56v99dbG4fhv7CbqP27bHr6qda5O2/ew/KvVmcd34/lX1JvG+BQXGTInf1Y1rs3XHXx+ua9Ns2KeDpflRx446vh6j7OWl929GLsVw17cTqS/K5mIg/kuQzAeGT+uK8ptPExr9nLTNbW3juXkdXE1VUyvS9tbGy1yzVFAKAUAoBQCgFAKAUAoBQCgOcHrL8w+4q3D++h+ZeqIz7rMl97R/mP3q7aH2qp+Z+pGl3F0MFahYfGG2xx7/KiBrMfGrlpBZ6ALtWBkl0nkiDO0q77lvVCZ2bV4DfqPC0FD+Yv/lvcr+1m/C+m9vlbiyjPK+Tj8rcy347xE20WpV1yO6RxpnAZ3OldR8B4k+QNaeFoKtUs3ZJNt+C3/2LJyyow2lteBlMk8DqT30ELLgf+W3MJ294OfdU6k8K4tQhJPg8yfxVvQwlO+rXwINhd3d4nPhkhhhYnkq0ZkZ1BIDSHWunVgkKOgxvV9WnhsNLsqkXKS32dknyWjvbm+JGLnNZk7Ii3faO55aCOKP0pbv0eaIk6W0o0h5TeGpdJUnpqwaup4Ghnlmk8jhmT4rW2q8He/yIurKystb2OT9rDNLALZcwtNHHO7ggqzg/slH9IMEt+7sPHbC2aqcJus/aSbilxS+90fDmO2u1l3cf0I0HaaXUDzrdy120HooX9toExj1AhychRqOVxgGrZ4CnlaySXsKWa/s3y3tu4vTeYVV33rfu47yTwXjUk7ENd2ytzZkFvoHMwjuq/wC8yThQ3q1VicLClG6pSatF5r6apN/d8bbzMKjk+8un7ZlilvTdPb+kQ9yGOXV6Od9bSLjHN8NHX31CUcKqCq5HrJq2bkk/w+JlOpmy3Xw/uSra5uJzOEljj5Nw0YJi1ZQIjD843yTvVU4UKSg5RbzRT321u/B8iScpXs9zKpOMXa8Oa/aSJibfmLGIiNLErjJ1nUANQxgdfdW28LhnjVhlFr2rXzcNfAhnn2ee/DkXI4vypLpLggLAomRgMZgK7582V1cfVfOtL+W7SFOVLfLR/m/Rpp/Esz2bUuHoQI+M3K6RKEVzYzXLLp9R1ZdC9dwobB8yM7VsPC0Hdwu12kY35qzu/Nq6IZ5ceTZyF1epbrdF4Jl5QleERMjFSoZhG2sjUBnGRg48Kx2eElWdG0ou9k7prfZXVlp5mb1FHNoz7x7tI0XJaBQ6cv0mc75W27oJX+sdRI90bVjC4CM8yquzvlj4y/TSz6oxUq2tbq+hJ4xezc+2hgkjQTpM5dk17RiMrp7y9dRqrD0qXY1KlVN5XFWTtvvfg+RKcpZko8bnKzvpo7hba5Mb81HeGWNSueXp1rIpZsEBgQQcHfYYpUo0p0XWo3Vmk03ffezTsuW4ypSUssi6rRLBQCgPMlndvC6yRsVdDlWHgfrsR7jX3atRp1qbp1FeL3o85GTi7o9CdluPK9rbPdGGKa6B0oMLzNyAQD5jB/4gPHFfF9r7MnTxlaOFU5wpb3q8vNX8H56X4XOvSqJwWbRs6/btPIONJ6ViOG1kmUIinAGiRVY43YnK7+/wr2E9k0l/D8nh7ylUjB3k9e9Ftckly8OLKqCqVsUqaWuvozsD/Luy/pW/5b/4V4X/AATG/h+a/U7n+GYn8PzQ/wAu7L+lb/lv/hT/AATG/h+a/Uf4Zifw/NEqw7QwXZKwuWKDJyrDY7eIqMsBXw2tVWv4plVXC1aOs1a5NqJSKAgcavhCgJGSWAA8/E10NmVeyxCqWva/zViqtHNDKQeDcXEspUqVLLtnxxjbp5ZP0robXxf8zTjZWs+ZVQpZG9Si/EOMh4m8GZMfEFs/cfrVex3dTXg/odHDd6X5X6Gr3nq3XzR/zV1aPeodJehs4fvUPP6kyK2aWZ409Z4MD9Kxh6bnGCX42/gavaKnQhN8J/oV6vhA4GSF0ED8mCd3H8cH31c4t1HBu2t9ePgvRnTcc1Rwb0bv18F9TNqBcg+rGwbWenQbHwzvt9KqaahfjJWtx69OZTlcKat95WsvXpzN3/DqAras5GBLKzKPdgL9wf0ri7amniFFfdSRRjmnVtySR9ue0AyQEJAY4OeoBz5V18JtHsaEKbjuXM4lShmk3c2O1lDorDoQCK8lKLi7M30ZawBQCgFAKAUAoBQCgFAKAUAoDJb+svzD7ircP76H5l6ojPus53/tH+Y/ersf9qqfmfqRpdxdDBWoWCgK2Ph7C8e4yNL28cQG+co8jE+WMMP0rZddPDKlxUm/ikvoQy+3m8DJxrhvpMWjUUYMrxyAAlHQhlODsd+o8QTUcNX7GpmtdaprmnvRmccysR7X03UokNqEBGtk5pZwOulTgIT8Wqyf8pleTPfhe1l5rf8ABEV2l9bES04bdWoMVs0DQZJiEusNCCSdPdyJFBO3qnG2auqV8PXfaVlJS45bWl467nz3kVGcdI2t4iLs6y8k8wPIt0bmdyMa2MbIdAGdIGUAHkvWksdGWdZbLJliuWqevzv4sdk9NeNyw4rw4y8nRpXl3CTN4ZC6tWMD1jmtehXyZ82t4tehOUb2tzOPAOGejowbSWaaZ9SjwklZwCcZ2BArOLxHbSTV7WivgkvoIQyog8E4ZcW50FbZo+dI+vL8zTJIz7d3GRqx18KvxOIo1lmTknZK2ltElz8CEISjpoWEXD2F3JcZGl4I4gN8go8jEnwx3h+la8qyeHjS4qTfxSX0JqPtuXgOE2DQtcFiDzp2kXGdgVRcH3900r1lUUEvuxt83+ohG1/Fla/Z9zwv0HUnM5Ai1b6cjG/TOPpWysbBY/8AmbO2a9uJDs32WTwJXaDgK3bwuW08p++P6SLIYofcXWI/Q1VhMY8PGcbXutPB7r/BslUp52j7xThLSzNIGUBrSWDBznVIykHp02pQxMadNQa++peSuJQblfwsQ/8Asu7kgW1d4I4uWI3ePW0jIFCkJqACEjx3xnpV38xhoVXWipOV7pOyV731tdu3LQjkm45Xaxkt+y8bPI86hi5CRqryBUgRQsabEZ/MT72NRntCooxjTdrau6TvJu7fHougVFXbl+0RoeBXEJtjG0LeiCeNBIXGYpCnKBIU95VXB+AqyWMoVFUzprPlbtber347m3cx2cla3C5Y2XDJWnFzcshdEZIo4wdEYcguSW3djpUZ2AA6VrVK9NUuxop2bu297tu3aJK75k4xebNIuK0ywUAoDy7X3s80Zrq6eUgyMWKqqDPgqjCgeQA8BVdKjCkmoK1231b3vqyTk3vJVtdPLOryMXcjBZtyQq6Rk+OwAyfKufjqMKWClCmrLkt2sk38zq7Ek3j6bfj/AEsua8sfQhQG7fhf7Wb5F/mrh7b7kOpyNr92PU7DrzpwhQGt9ouHSzS9xCyCMeOF1ZbOMyAZxj8o+bwHqtiY7AYfDtYi2Zy/Dd2sv9r0vfj/AMTn4qlWnU9i9rc7fX98yssuDTqVcRMuHHjhsbZP+sE4xn83/CfHqYjaeyJQlTi46p/c0vbT/trj4eaNenQxKabvv5/+T/fA2zinDY7lNEgyAQykdVYdCp8DXh6FedGWaD/udpScdxqd32Jc80CUFZSpzp3XSc7jO/6128LtKheHaXjlvwunfpr8iccRKm4NRvlvxte5KPBmh1ctNTOgUy5IdcdAqkaQPrn9BXVpV8EqeSNVc9Wl+hzHWxCkk4XiuBGu+yzTs8ij0d2PRMujZ8SCFCn4E/fOa2NwKis9RO3LX0NvC43ERjkq07xW7WzXn9Dla9h2ds3MxZMg6EGnOPM+A+H61xqu1qdNWw0deb/T9fgb0cWor/LgovrdmzcQgIt2SFSCE0oqbYxgALhlxt/WHxrn4CpT/m4TxDvG93fX46O/wfQ0K+aUJZd/76GptwCbUByjvjfIwPieeAP7LfWvaLa+yHFyutP9mv8A+f1Xkcl4fE5ra/H/AMvozZOzdvJHGyyAjDnSCc7YHq99tuvTHyivK7br4aviIzw1suVXsra3e/2Y62tz6s6GEhUjBqpvv++L/fAtq45tCgFAKAUAoBQCgFAKAUAoBQGS39dfmH3FXYf30PzL1RGfdZzvvaP8x+9W4/7VU/M/UjS7kehgrULBQCgFAKAUAoBQCgFAKAUAoBQCgFAKAUAoBQCgFAeXa+9nmhQEvhftV+v2NaG1Pss/L1R1th/b6fn/AEsvq8ifQxQG7fhf7Wb5F/mrh7b7kOpyNr92PU7DrzpwhQCgFAKAUAoBQCgFAKAUAoBQCgFAKAUAoBQCgFAKAUAoDJb+uvzD7irsP76H5l6ojPuvoc772j/MfvVuP+1VPzP1I0u5HoYK1CwUAoBQCgFAKAUAoBQCgFAKAUAoBQCgFAKAUAoBQHl2vvZ5oUBL4X7Vfr9jWhtT7LPy9UdbYf2+n5/0svq8ifQxQG7fhf7Wb5F/mrh7b7kOpyNr92PU7DrzpwhQCgFAKAUAoBQCgFAKAUAoBQCgFAKAUAoBQCgFAKAUAoDJb+uvzD7irsN7+H5l6ojPuvoc772j/M33qzH/AGqp+Z+pil3F0MFapMUAoBQCgFAKAUAoBQCgFAKAUAoBQCgFAKAUAoBQHmnkr5fevvNzzlhyV8vvS4sSeGwjmrt5+fka0dpP/wCLPy9UdTYumOp+f9LL7lDyryZ9Auxyh5UF2bh+GqgSzY/cX+auHtz3cOr9Dk7VfsR6m/15w4goBQCgFAKAUAoBQCgFAKAUAoBQCgFAKAUAoBQCgFAKAUBkt/XX5h9xV2G9/D8y9URn3X0Od97R/mP3qzHfaqn5n6mKXcXQwVqkxQCgFAKAUAoBQCgFAKAUAoBQCgFAKAUAoBQCg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4" name="Picture 2"/>
          <p:cNvPicPr>
            <a:picLocks noChangeAspect="1" noChangeArrowheads="1"/>
          </p:cNvPicPr>
          <p:nvPr/>
        </p:nvPicPr>
        <p:blipFill>
          <a:blip r:embed="rId3" cstate="print"/>
          <a:srcRect l="7078" t="4253" r="3743"/>
          <a:stretch>
            <a:fillRect/>
          </a:stretch>
        </p:blipFill>
        <p:spPr bwMode="auto">
          <a:xfrm>
            <a:off x="54339" y="2632554"/>
            <a:ext cx="4373645" cy="312589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5342" t="3968"/>
          <a:stretch>
            <a:fillRect/>
          </a:stretch>
        </p:blipFill>
        <p:spPr bwMode="auto">
          <a:xfrm>
            <a:off x="4590431" y="2780927"/>
            <a:ext cx="4491020" cy="2736305"/>
          </a:xfrm>
          <a:prstGeom prst="rect">
            <a:avLst/>
          </a:prstGeom>
          <a:noFill/>
          <a:ln w="9525">
            <a:noFill/>
            <a:miter lim="800000"/>
            <a:headEnd/>
            <a:tailEnd/>
          </a:ln>
        </p:spPr>
      </p:pic>
      <p:sp>
        <p:nvSpPr>
          <p:cNvPr id="7" name="Text Box 18"/>
          <p:cNvSpPr txBox="1">
            <a:spLocks noChangeArrowheads="1"/>
          </p:cNvSpPr>
          <p:nvPr/>
        </p:nvSpPr>
        <p:spPr bwMode="auto">
          <a:xfrm>
            <a:off x="438068" y="1835532"/>
            <a:ext cx="8280920"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Proposed</a:t>
            </a:r>
            <a:r>
              <a:rPr lang="es-ES" b="1" u="sng" dirty="0" smtClean="0"/>
              <a:t> </a:t>
            </a:r>
            <a:r>
              <a:rPr lang="es-ES" b="1" u="sng" dirty="0" err="1" smtClean="0"/>
              <a:t>mechanisms</a:t>
            </a:r>
            <a:r>
              <a:rPr lang="es-ES" b="1" u="sng" dirty="0" smtClean="0"/>
              <a:t> of </a:t>
            </a:r>
            <a:r>
              <a:rPr lang="es-ES" b="1" u="sng" dirty="0" err="1" smtClean="0"/>
              <a:t>action</a:t>
            </a:r>
            <a:r>
              <a:rPr lang="es-ES" b="1" u="sng" dirty="0" smtClean="0"/>
              <a:t> of phytosterols and </a:t>
            </a:r>
            <a:r>
              <a:rPr lang="es-ES" b="1" u="sng" dirty="0" err="1" smtClean="0"/>
              <a:t>carotenoids</a:t>
            </a:r>
            <a:r>
              <a:rPr lang="es-ES" b="1" u="sng" dirty="0" smtClean="0"/>
              <a:t> </a:t>
            </a:r>
            <a:r>
              <a:rPr lang="es-ES" b="1" u="sng" dirty="0" err="1" smtClean="0"/>
              <a:t>on</a:t>
            </a:r>
            <a:r>
              <a:rPr lang="es-ES" b="1" u="sng" dirty="0" smtClean="0"/>
              <a:t> </a:t>
            </a:r>
            <a:r>
              <a:rPr lang="es-ES" b="1" u="sng" dirty="0" err="1" smtClean="0"/>
              <a:t>carcinogenesis</a:t>
            </a:r>
            <a:endParaRPr lang="es-ES" b="1" u="sng" dirty="0"/>
          </a:p>
        </p:txBody>
      </p:sp>
      <p:sp>
        <p:nvSpPr>
          <p:cNvPr id="8" name="7 CuadroTexto"/>
          <p:cNvSpPr txBox="1"/>
          <p:nvPr/>
        </p:nvSpPr>
        <p:spPr>
          <a:xfrm>
            <a:off x="5436096" y="6207836"/>
            <a:ext cx="3168352" cy="276999"/>
          </a:xfrm>
          <a:prstGeom prst="rect">
            <a:avLst/>
          </a:prstGeom>
          <a:noFill/>
        </p:spPr>
        <p:txBody>
          <a:bodyPr wrap="square" rtlCol="0">
            <a:spAutoFit/>
          </a:bodyPr>
          <a:lstStyle/>
          <a:p>
            <a:pPr algn="ctr"/>
            <a:r>
              <a:rPr lang="es-ES" sz="1200" b="1" dirty="0" err="1" smtClean="0"/>
              <a:t>Tanaka</a:t>
            </a:r>
            <a:r>
              <a:rPr lang="es-ES" sz="1200" b="1" dirty="0" smtClean="0"/>
              <a:t> et al. </a:t>
            </a:r>
            <a:r>
              <a:rPr lang="es-ES" sz="1200" b="1" i="1" dirty="0" err="1" smtClean="0"/>
              <a:t>Molecules</a:t>
            </a:r>
            <a:r>
              <a:rPr lang="es-ES" sz="1200" b="1" i="1" dirty="0" smtClean="0"/>
              <a:t> </a:t>
            </a:r>
            <a:r>
              <a:rPr lang="es-ES" sz="1200" b="1" dirty="0" smtClean="0"/>
              <a:t>(2012) 17: 3202-3242</a:t>
            </a:r>
            <a:endParaRPr lang="es-ES" sz="1200" b="1" dirty="0"/>
          </a:p>
        </p:txBody>
      </p:sp>
      <p:sp>
        <p:nvSpPr>
          <p:cNvPr id="9" name="8 CuadroTexto"/>
          <p:cNvSpPr txBox="1"/>
          <p:nvPr/>
        </p:nvSpPr>
        <p:spPr>
          <a:xfrm>
            <a:off x="467544" y="6208236"/>
            <a:ext cx="3600400" cy="276999"/>
          </a:xfrm>
          <a:prstGeom prst="rect">
            <a:avLst/>
          </a:prstGeom>
          <a:noFill/>
        </p:spPr>
        <p:txBody>
          <a:bodyPr wrap="square" rtlCol="0">
            <a:spAutoFit/>
          </a:bodyPr>
          <a:lstStyle/>
          <a:p>
            <a:pPr algn="ctr"/>
            <a:r>
              <a:rPr lang="es-ES" sz="1200" b="1" dirty="0" err="1" smtClean="0"/>
              <a:t>Woyengo</a:t>
            </a:r>
            <a:r>
              <a:rPr lang="es-ES" sz="1200" b="1" dirty="0" smtClean="0"/>
              <a:t>, et al.  </a:t>
            </a:r>
            <a:r>
              <a:rPr lang="es-ES" sz="1200" b="1" i="1" dirty="0" err="1" smtClean="0"/>
              <a:t>Eur</a:t>
            </a:r>
            <a:r>
              <a:rPr lang="es-ES" sz="1200" b="1" i="1" dirty="0" smtClean="0"/>
              <a:t>. J. </a:t>
            </a:r>
            <a:r>
              <a:rPr lang="es-ES" sz="1200" b="1" i="1" dirty="0" err="1" smtClean="0"/>
              <a:t>Clin</a:t>
            </a:r>
            <a:r>
              <a:rPr lang="es-ES" sz="1200" b="1" i="1" dirty="0" smtClean="0"/>
              <a:t>. </a:t>
            </a:r>
            <a:r>
              <a:rPr lang="es-ES" sz="1200" b="1" i="1" dirty="0" err="1" smtClean="0"/>
              <a:t>Nutr</a:t>
            </a:r>
            <a:r>
              <a:rPr lang="es-ES" sz="1200" b="1" i="1" dirty="0" smtClean="0"/>
              <a:t>. </a:t>
            </a:r>
            <a:r>
              <a:rPr lang="es-ES" sz="1200" b="1" dirty="0" smtClean="0"/>
              <a:t>(2009) 63: 813-820</a:t>
            </a:r>
            <a:endParaRPr lang="es-ES"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OBJECTIVES</a:t>
            </a:r>
            <a:endParaRPr lang="es-ES" sz="2800" b="1" dirty="0">
              <a:solidFill>
                <a:srgbClr val="0070C0"/>
              </a:solidFill>
              <a:latin typeface="Trebuchet MS" pitchFamily="34" charset="0"/>
            </a:endParaRPr>
          </a:p>
        </p:txBody>
      </p:sp>
      <p:sp>
        <p:nvSpPr>
          <p:cNvPr id="3" name="Text Box 20"/>
          <p:cNvSpPr txBox="1">
            <a:spLocks noChangeArrowheads="1"/>
          </p:cNvSpPr>
          <p:nvPr/>
        </p:nvSpPr>
        <p:spPr bwMode="auto">
          <a:xfrm>
            <a:off x="683568" y="1796623"/>
            <a:ext cx="7632700" cy="1200329"/>
          </a:xfrm>
          <a:prstGeom prst="rect">
            <a:avLst/>
          </a:prstGeom>
          <a:noFill/>
          <a:ln w="9525">
            <a:noFill/>
            <a:miter lim="800000"/>
            <a:headEnd/>
            <a:tailEnd/>
          </a:ln>
        </p:spPr>
        <p:txBody>
          <a:bodyPr>
            <a:spAutoFit/>
          </a:bodyPr>
          <a:lstStyle/>
          <a:p>
            <a:pPr marL="342900" indent="-342900" algn="just">
              <a:spcBef>
                <a:spcPct val="50000"/>
              </a:spcBef>
            </a:pPr>
            <a:r>
              <a:rPr lang="es-ES" sz="2400" dirty="0" smtClean="0">
                <a:latin typeface="Trebuchet MS" pitchFamily="34" charset="0"/>
              </a:rPr>
              <a:t>1. </a:t>
            </a:r>
            <a:r>
              <a:rPr lang="en-GB" sz="2400" dirty="0">
                <a:latin typeface="Trebuchet MS" pitchFamily="34" charset="0"/>
              </a:rPr>
              <a:t>Evaluate </a:t>
            </a:r>
            <a:r>
              <a:rPr lang="en-GB" sz="2400" dirty="0" smtClean="0">
                <a:latin typeface="Trebuchet MS" pitchFamily="34" charset="0"/>
              </a:rPr>
              <a:t>the </a:t>
            </a:r>
            <a:r>
              <a:rPr lang="en-GB" sz="2400" b="1" dirty="0" err="1">
                <a:latin typeface="Trebuchet MS" pitchFamily="34" charset="0"/>
              </a:rPr>
              <a:t>antiproliferative</a:t>
            </a:r>
            <a:r>
              <a:rPr lang="en-GB" sz="2400" b="1" dirty="0">
                <a:latin typeface="Trebuchet MS" pitchFamily="34" charset="0"/>
              </a:rPr>
              <a:t> activity</a:t>
            </a:r>
            <a:r>
              <a:rPr lang="en-GB" sz="2400" dirty="0">
                <a:latin typeface="Trebuchet MS" pitchFamily="34" charset="0"/>
              </a:rPr>
              <a:t> </a:t>
            </a:r>
            <a:r>
              <a:rPr lang="en-GB" sz="2400" dirty="0" smtClean="0">
                <a:latin typeface="Trebuchet MS" pitchFamily="34" charset="0"/>
              </a:rPr>
              <a:t>of main dietary phytosterols and/or </a:t>
            </a:r>
            <a:r>
              <a:rPr lang="el-GR" sz="2400" dirty="0" smtClean="0">
                <a:latin typeface="Calibri"/>
              </a:rPr>
              <a:t>β</a:t>
            </a:r>
            <a:r>
              <a:rPr lang="es-ES" sz="2400" dirty="0" smtClean="0">
                <a:latin typeface="Calibri"/>
              </a:rPr>
              <a:t>-</a:t>
            </a:r>
            <a:r>
              <a:rPr lang="es-ES" sz="2400" dirty="0" err="1" smtClean="0">
                <a:latin typeface="Calibri"/>
              </a:rPr>
              <a:t>cryptoxanthin</a:t>
            </a:r>
            <a:r>
              <a:rPr lang="es-ES" sz="2400" dirty="0" smtClean="0">
                <a:latin typeface="Calibri"/>
              </a:rPr>
              <a:t> </a:t>
            </a:r>
            <a:r>
              <a:rPr lang="en-GB" sz="2400" dirty="0" smtClean="0">
                <a:latin typeface="Trebuchet MS" pitchFamily="34" charset="0"/>
              </a:rPr>
              <a:t>against </a:t>
            </a:r>
            <a:r>
              <a:rPr lang="en-GB" sz="2400" dirty="0">
                <a:latin typeface="Trebuchet MS" pitchFamily="34" charset="0"/>
              </a:rPr>
              <a:t>a colon cancer cell line (Caco-2 cells).</a:t>
            </a:r>
            <a:r>
              <a:rPr lang="es-ES" sz="2400" dirty="0">
                <a:latin typeface="Trebuchet MS" pitchFamily="34" charset="0"/>
              </a:rPr>
              <a:t>  </a:t>
            </a:r>
          </a:p>
        </p:txBody>
      </p:sp>
      <p:sp>
        <p:nvSpPr>
          <p:cNvPr id="4" name="Text Box 21"/>
          <p:cNvSpPr txBox="1">
            <a:spLocks noChangeArrowheads="1"/>
          </p:cNvSpPr>
          <p:nvPr/>
        </p:nvSpPr>
        <p:spPr bwMode="auto">
          <a:xfrm>
            <a:off x="691443" y="3308791"/>
            <a:ext cx="7632700" cy="1200329"/>
          </a:xfrm>
          <a:prstGeom prst="rect">
            <a:avLst/>
          </a:prstGeom>
          <a:noFill/>
          <a:ln w="9525">
            <a:noFill/>
            <a:miter lim="800000"/>
            <a:headEnd/>
            <a:tailEnd/>
          </a:ln>
        </p:spPr>
        <p:txBody>
          <a:bodyPr>
            <a:spAutoFit/>
          </a:bodyPr>
          <a:lstStyle/>
          <a:p>
            <a:pPr marL="342900" indent="-342900" algn="just">
              <a:spcBef>
                <a:spcPct val="50000"/>
              </a:spcBef>
            </a:pPr>
            <a:r>
              <a:rPr lang="es-ES" sz="2400" dirty="0" smtClean="0">
                <a:latin typeface="Trebuchet MS" pitchFamily="34" charset="0"/>
              </a:rPr>
              <a:t>2. </a:t>
            </a:r>
            <a:r>
              <a:rPr lang="en-GB" sz="2400" dirty="0">
                <a:latin typeface="Trebuchet MS" pitchFamily="34" charset="0"/>
              </a:rPr>
              <a:t>Unravel </a:t>
            </a:r>
            <a:r>
              <a:rPr lang="en-GB" sz="2400" dirty="0" smtClean="0">
                <a:latin typeface="Trebuchet MS" pitchFamily="34" charset="0"/>
              </a:rPr>
              <a:t>the </a:t>
            </a:r>
            <a:r>
              <a:rPr lang="en-GB" sz="2400" b="1" dirty="0" smtClean="0">
                <a:latin typeface="Trebuchet MS" pitchFamily="34" charset="0"/>
              </a:rPr>
              <a:t>biochemical and molecular mechanisms</a:t>
            </a:r>
            <a:r>
              <a:rPr lang="en-GB" sz="2400" dirty="0" smtClean="0">
                <a:latin typeface="Trebuchet MS" pitchFamily="34" charset="0"/>
              </a:rPr>
              <a:t> involved </a:t>
            </a:r>
            <a:r>
              <a:rPr lang="en-GB" sz="2400" dirty="0">
                <a:latin typeface="Trebuchet MS" pitchFamily="34" charset="0"/>
              </a:rPr>
              <a:t>in their possible </a:t>
            </a:r>
            <a:r>
              <a:rPr lang="en-GB" sz="2400" dirty="0" err="1">
                <a:latin typeface="Trebuchet MS" pitchFamily="34" charset="0"/>
              </a:rPr>
              <a:t>antiproliferative</a:t>
            </a:r>
            <a:r>
              <a:rPr lang="en-GB" sz="2400" dirty="0">
                <a:latin typeface="Trebuchet MS" pitchFamily="34" charset="0"/>
              </a:rPr>
              <a:t> activity.</a:t>
            </a:r>
            <a:r>
              <a:rPr lang="es-ES" sz="2000" dirty="0"/>
              <a:t> </a:t>
            </a:r>
          </a:p>
        </p:txBody>
      </p:sp>
      <p:pic>
        <p:nvPicPr>
          <p:cNvPr id="5" name="Picture 2" descr="http://html.rincondelvago.com/000606580.jpg"/>
          <p:cNvPicPr>
            <a:picLocks noChangeAspect="1" noChangeArrowheads="1"/>
          </p:cNvPicPr>
          <p:nvPr/>
        </p:nvPicPr>
        <p:blipFill>
          <a:blip r:embed="rId3" cstate="print"/>
          <a:srcRect/>
          <a:stretch>
            <a:fillRect/>
          </a:stretch>
        </p:blipFill>
        <p:spPr bwMode="auto">
          <a:xfrm>
            <a:off x="3146276" y="4581128"/>
            <a:ext cx="3009900" cy="2133601"/>
          </a:xfrm>
          <a:prstGeom prst="rect">
            <a:avLst/>
          </a:prstGeom>
          <a:noFill/>
        </p:spPr>
      </p:pic>
      <p:sp>
        <p:nvSpPr>
          <p:cNvPr id="7" name="6 Rectángulo"/>
          <p:cNvSpPr/>
          <p:nvPr/>
        </p:nvSpPr>
        <p:spPr>
          <a:xfrm>
            <a:off x="4140710" y="4653136"/>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4"/>
                                        </p:tgtEl>
                                        <p:attrNameLst>
                                          <p:attrName>style.color</p:attrName>
                                        </p:attrNameLst>
                                      </p:cBhvr>
                                      <p:to>
                                        <a:schemeClr val="accent2"/>
                                      </p:to>
                                    </p:animClr>
                                  </p:childTnLst>
                                </p:cTn>
                              </p:par>
                              <p:par>
                                <p:cTn id="11" presetID="3" presetClass="emph" presetSubtype="2" fill="hold" grpId="1" nodeType="withEffect">
                                  <p:stCondLst>
                                    <p:cond delay="0"/>
                                  </p:stCondLst>
                                  <p:childTnLst>
                                    <p:animClr clrSpc="rgb" dir="cw">
                                      <p:cBhvr override="childStyle">
                                        <p:cTn id="12" dur="500" fill="hold"/>
                                        <p:tgtEl>
                                          <p:spTgt spid="3"/>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5736" y="376089"/>
            <a:ext cx="4824536"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SAMPLES AND METHODS</a:t>
            </a:r>
            <a:endParaRPr lang="es-ES" sz="2800" b="1" dirty="0">
              <a:solidFill>
                <a:srgbClr val="0070C0"/>
              </a:solidFill>
              <a:latin typeface="Trebuchet MS" pitchFamily="34" charset="0"/>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66" t="43581" r="18023" b="36326"/>
          <a:stretch/>
        </p:blipFill>
        <p:spPr bwMode="auto">
          <a:xfrm>
            <a:off x="251520" y="3789040"/>
            <a:ext cx="2159815" cy="44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501008"/>
            <a:ext cx="1563025" cy="97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2891308" y="3491822"/>
            <a:ext cx="686991" cy="12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073309"/>
            <a:ext cx="1607723" cy="95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659" y="5121567"/>
            <a:ext cx="1578150" cy="89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2843808" y="5085184"/>
            <a:ext cx="686991" cy="170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1475656" y="1734169"/>
            <a:ext cx="1368152" cy="338554"/>
          </a:xfrm>
          <a:prstGeom prst="rect">
            <a:avLst/>
          </a:prstGeom>
          <a:solidFill>
            <a:schemeClr val="accent4">
              <a:lumMod val="60000"/>
              <a:lumOff val="40000"/>
            </a:schemeClr>
          </a:solidFill>
        </p:spPr>
        <p:txBody>
          <a:bodyPr wrap="square" rtlCol="0">
            <a:spAutoFit/>
          </a:bodyPr>
          <a:lstStyle/>
          <a:p>
            <a:pPr algn="ctr"/>
            <a:r>
              <a:rPr lang="es-ES" sz="1600" b="1" u="sng" dirty="0" smtClean="0"/>
              <a:t>SAMPLES</a:t>
            </a:r>
            <a:endParaRPr lang="es-ES" sz="1600" b="1" u="sng" dirty="0"/>
          </a:p>
        </p:txBody>
      </p:sp>
      <p:sp>
        <p:nvSpPr>
          <p:cNvPr id="15" name="14 CuadroTexto"/>
          <p:cNvSpPr txBox="1"/>
          <p:nvPr/>
        </p:nvSpPr>
        <p:spPr>
          <a:xfrm>
            <a:off x="48129" y="2204864"/>
            <a:ext cx="4608512" cy="1200329"/>
          </a:xfrm>
          <a:prstGeom prst="rect">
            <a:avLst/>
          </a:prstGeom>
          <a:noFill/>
        </p:spPr>
        <p:txBody>
          <a:bodyPr wrap="square" rtlCol="0">
            <a:spAutoFit/>
          </a:bodyPr>
          <a:lstStyle/>
          <a:p>
            <a:pPr>
              <a:lnSpc>
                <a:spcPct val="150000"/>
              </a:lnSpc>
            </a:pPr>
            <a:r>
              <a:rPr lang="es-ES" sz="1200" dirty="0" err="1" smtClean="0"/>
              <a:t>Standards</a:t>
            </a:r>
            <a:r>
              <a:rPr lang="es-ES" sz="1200" dirty="0" smtClean="0"/>
              <a:t>  (</a:t>
            </a:r>
            <a:r>
              <a:rPr lang="es-ES" sz="1200" dirty="0" err="1" smtClean="0"/>
              <a:t>alone</a:t>
            </a:r>
            <a:r>
              <a:rPr lang="es-ES" sz="1200" dirty="0" smtClean="0"/>
              <a:t> </a:t>
            </a:r>
            <a:r>
              <a:rPr lang="es-ES" sz="1200" dirty="0" err="1" smtClean="0"/>
              <a:t>or</a:t>
            </a:r>
            <a:r>
              <a:rPr lang="es-ES" sz="1200" dirty="0" smtClean="0"/>
              <a:t> in </a:t>
            </a:r>
            <a:r>
              <a:rPr lang="es-ES" sz="1200" dirty="0" err="1" smtClean="0"/>
              <a:t>combination</a:t>
            </a:r>
            <a:r>
              <a:rPr lang="es-ES" sz="1200" dirty="0" smtClean="0"/>
              <a:t>) at </a:t>
            </a:r>
            <a:r>
              <a:rPr lang="es-ES" sz="1200" b="1" dirty="0" err="1" smtClean="0"/>
              <a:t>phyisiological</a:t>
            </a:r>
            <a:r>
              <a:rPr lang="es-ES" sz="1200" b="1" dirty="0" smtClean="0"/>
              <a:t> </a:t>
            </a:r>
            <a:r>
              <a:rPr lang="es-ES" sz="1200" b="1" dirty="0" err="1" smtClean="0"/>
              <a:t>human</a:t>
            </a:r>
            <a:r>
              <a:rPr lang="es-ES" sz="1200" b="1" dirty="0" smtClean="0"/>
              <a:t> </a:t>
            </a:r>
            <a:r>
              <a:rPr lang="es-ES" sz="1200" b="1" dirty="0" err="1" smtClean="0"/>
              <a:t>serum</a:t>
            </a:r>
            <a:r>
              <a:rPr lang="es-ES" sz="1200" b="1" dirty="0" smtClean="0"/>
              <a:t> </a:t>
            </a:r>
            <a:r>
              <a:rPr lang="es-ES" sz="1200" b="1" dirty="0" err="1" smtClean="0"/>
              <a:t>concentrations</a:t>
            </a:r>
            <a:r>
              <a:rPr lang="es-ES" sz="1200" b="1" dirty="0" smtClean="0"/>
              <a:t> </a:t>
            </a:r>
            <a:r>
              <a:rPr lang="es-ES" sz="1200" dirty="0" err="1" smtClean="0"/>
              <a:t>according</a:t>
            </a:r>
            <a:r>
              <a:rPr lang="es-ES" sz="1200" dirty="0" smtClean="0"/>
              <a:t> </a:t>
            </a:r>
            <a:r>
              <a:rPr lang="es-ES" sz="1200" dirty="0" err="1" smtClean="0"/>
              <a:t>to</a:t>
            </a:r>
            <a:r>
              <a:rPr lang="es-ES" sz="1200" dirty="0" smtClean="0"/>
              <a:t>:</a:t>
            </a:r>
          </a:p>
          <a:p>
            <a:pPr>
              <a:lnSpc>
                <a:spcPct val="150000"/>
              </a:lnSpc>
              <a:buFont typeface="Arial" pitchFamily="34" charset="0"/>
              <a:buChar char="•"/>
            </a:pPr>
            <a:r>
              <a:rPr lang="es-ES" sz="1200" dirty="0" smtClean="0">
                <a:solidFill>
                  <a:srgbClr val="0070C0"/>
                </a:solidFill>
              </a:rPr>
              <a:t> </a:t>
            </a:r>
            <a:r>
              <a:rPr lang="es-ES" sz="1200" b="1" dirty="0" smtClean="0">
                <a:solidFill>
                  <a:srgbClr val="0070C0"/>
                </a:solidFill>
              </a:rPr>
              <a:t>Cilla et al., </a:t>
            </a:r>
            <a:r>
              <a:rPr lang="es-ES" sz="1200" b="1" i="1" dirty="0" smtClean="0">
                <a:solidFill>
                  <a:srgbClr val="0070C0"/>
                </a:solidFill>
              </a:rPr>
              <a:t>Ann </a:t>
            </a:r>
            <a:r>
              <a:rPr lang="es-ES" sz="1200" b="1" i="1" dirty="0" err="1" smtClean="0">
                <a:solidFill>
                  <a:srgbClr val="0070C0"/>
                </a:solidFill>
              </a:rPr>
              <a:t>Nutr</a:t>
            </a:r>
            <a:r>
              <a:rPr lang="es-ES" sz="1200" b="1" i="1" dirty="0" smtClean="0">
                <a:solidFill>
                  <a:srgbClr val="0070C0"/>
                </a:solidFill>
              </a:rPr>
              <a:t>. </a:t>
            </a:r>
            <a:r>
              <a:rPr lang="es-ES" sz="1200" b="1" i="1" dirty="0" err="1" smtClean="0">
                <a:solidFill>
                  <a:srgbClr val="0070C0"/>
                </a:solidFill>
              </a:rPr>
              <a:t>Metab</a:t>
            </a:r>
            <a:r>
              <a:rPr lang="es-ES" sz="1200" b="1" dirty="0" smtClean="0">
                <a:solidFill>
                  <a:srgbClr val="0070C0"/>
                </a:solidFill>
              </a:rPr>
              <a:t>. (2011) 58, </a:t>
            </a:r>
            <a:r>
              <a:rPr lang="es-ES" sz="1200" b="1" dirty="0" err="1" smtClean="0">
                <a:solidFill>
                  <a:srgbClr val="0070C0"/>
                </a:solidFill>
              </a:rPr>
              <a:t>suppl</a:t>
            </a:r>
            <a:r>
              <a:rPr lang="es-ES" sz="1200" b="1" dirty="0" smtClean="0">
                <a:solidFill>
                  <a:srgbClr val="0070C0"/>
                </a:solidFill>
              </a:rPr>
              <a:t> 3, 104</a:t>
            </a:r>
          </a:p>
          <a:p>
            <a:pPr>
              <a:lnSpc>
                <a:spcPct val="150000"/>
              </a:lnSpc>
              <a:buFont typeface="Arial" pitchFamily="34" charset="0"/>
              <a:buChar char="•"/>
            </a:pPr>
            <a:r>
              <a:rPr lang="es-ES" sz="1200" dirty="0" smtClean="0">
                <a:solidFill>
                  <a:srgbClr val="0070C0"/>
                </a:solidFill>
              </a:rPr>
              <a:t> </a:t>
            </a:r>
            <a:r>
              <a:rPr lang="es-ES" sz="1200" b="1" dirty="0" smtClean="0">
                <a:solidFill>
                  <a:srgbClr val="0070C0"/>
                </a:solidFill>
              </a:rPr>
              <a:t>Granado-</a:t>
            </a:r>
            <a:r>
              <a:rPr lang="es-ES" sz="1200" b="1" dirty="0" err="1" smtClean="0">
                <a:solidFill>
                  <a:srgbClr val="0070C0"/>
                </a:solidFill>
              </a:rPr>
              <a:t>Lorencio</a:t>
            </a:r>
            <a:r>
              <a:rPr lang="es-ES" sz="1200" b="1" dirty="0" smtClean="0">
                <a:solidFill>
                  <a:srgbClr val="0070C0"/>
                </a:solidFill>
              </a:rPr>
              <a:t> et al., </a:t>
            </a:r>
            <a:r>
              <a:rPr lang="es-ES" sz="1200" b="1" i="1" dirty="0" smtClean="0">
                <a:solidFill>
                  <a:srgbClr val="0070C0"/>
                </a:solidFill>
              </a:rPr>
              <a:t>J. </a:t>
            </a:r>
            <a:r>
              <a:rPr lang="es-ES" sz="1200" b="1" i="1" dirty="0" err="1" smtClean="0">
                <a:solidFill>
                  <a:srgbClr val="0070C0"/>
                </a:solidFill>
              </a:rPr>
              <a:t>Agric</a:t>
            </a:r>
            <a:r>
              <a:rPr lang="es-ES" sz="1200" b="1" i="1" dirty="0" smtClean="0">
                <a:solidFill>
                  <a:srgbClr val="0070C0"/>
                </a:solidFill>
              </a:rPr>
              <a:t>. </a:t>
            </a:r>
            <a:r>
              <a:rPr lang="es-ES" sz="1200" b="1" i="1" dirty="0" err="1" smtClean="0">
                <a:solidFill>
                  <a:srgbClr val="0070C0"/>
                </a:solidFill>
              </a:rPr>
              <a:t>Food</a:t>
            </a:r>
            <a:r>
              <a:rPr lang="es-ES" sz="1200" b="1" i="1" dirty="0" smtClean="0">
                <a:solidFill>
                  <a:srgbClr val="0070C0"/>
                </a:solidFill>
              </a:rPr>
              <a:t> </a:t>
            </a:r>
            <a:r>
              <a:rPr lang="es-ES" sz="1200" b="1" i="1" dirty="0" err="1" smtClean="0">
                <a:solidFill>
                  <a:srgbClr val="0070C0"/>
                </a:solidFill>
              </a:rPr>
              <a:t>Chem</a:t>
            </a:r>
            <a:r>
              <a:rPr lang="es-ES" sz="1200" b="1" i="1" dirty="0" smtClean="0">
                <a:solidFill>
                  <a:srgbClr val="0070C0"/>
                </a:solidFill>
              </a:rPr>
              <a:t>. (</a:t>
            </a:r>
            <a:r>
              <a:rPr lang="es-ES" sz="1200" b="1" dirty="0" smtClean="0">
                <a:solidFill>
                  <a:srgbClr val="0070C0"/>
                </a:solidFill>
              </a:rPr>
              <a:t>2011) 59, 11819-24</a:t>
            </a:r>
            <a:endParaRPr lang="es-ES" sz="1200" b="1" dirty="0">
              <a:solidFill>
                <a:srgbClr val="0070C0"/>
              </a:solidFill>
            </a:endParaRPr>
          </a:p>
        </p:txBody>
      </p:sp>
      <p:sp>
        <p:nvSpPr>
          <p:cNvPr id="16" name="15 CuadroTexto"/>
          <p:cNvSpPr txBox="1"/>
          <p:nvPr/>
        </p:nvSpPr>
        <p:spPr>
          <a:xfrm>
            <a:off x="6407825" y="1722294"/>
            <a:ext cx="1368152" cy="338554"/>
          </a:xfrm>
          <a:prstGeom prst="rect">
            <a:avLst/>
          </a:prstGeom>
          <a:solidFill>
            <a:schemeClr val="accent4">
              <a:lumMod val="60000"/>
              <a:lumOff val="40000"/>
            </a:schemeClr>
          </a:solidFill>
        </p:spPr>
        <p:txBody>
          <a:bodyPr wrap="square" rtlCol="0">
            <a:spAutoFit/>
          </a:bodyPr>
          <a:lstStyle/>
          <a:p>
            <a:pPr algn="ctr"/>
            <a:r>
              <a:rPr lang="es-ES" sz="1600" b="1" u="sng" dirty="0" smtClean="0"/>
              <a:t>METHODS</a:t>
            </a:r>
            <a:endParaRPr lang="es-ES" sz="1600" b="1" u="sng" dirty="0"/>
          </a:p>
        </p:txBody>
      </p:sp>
      <p:sp>
        <p:nvSpPr>
          <p:cNvPr id="17" name="16 CuadroTexto"/>
          <p:cNvSpPr txBox="1"/>
          <p:nvPr/>
        </p:nvSpPr>
        <p:spPr>
          <a:xfrm>
            <a:off x="467544" y="4437112"/>
            <a:ext cx="1584176" cy="276999"/>
          </a:xfrm>
          <a:prstGeom prst="rect">
            <a:avLst/>
          </a:prstGeom>
          <a:noFill/>
        </p:spPr>
        <p:txBody>
          <a:bodyPr wrap="square" rtlCol="0">
            <a:spAutoFit/>
          </a:bodyPr>
          <a:lstStyle/>
          <a:p>
            <a:pPr algn="ctr"/>
            <a:r>
              <a:rPr lang="el-GR" sz="1200" b="1" dirty="0" smtClean="0">
                <a:latin typeface="Calibri"/>
              </a:rPr>
              <a:t>β</a:t>
            </a:r>
            <a:r>
              <a:rPr lang="es-ES" sz="1200" b="1" dirty="0" smtClean="0">
                <a:latin typeface="Calibri"/>
              </a:rPr>
              <a:t>-</a:t>
            </a:r>
            <a:r>
              <a:rPr lang="es-ES" sz="1200" b="1" dirty="0" err="1" smtClean="0">
                <a:latin typeface="Calibri"/>
              </a:rPr>
              <a:t>cryptoxanthin</a:t>
            </a:r>
            <a:endParaRPr lang="es-ES" sz="1200" b="1" dirty="0"/>
          </a:p>
        </p:txBody>
      </p:sp>
      <p:sp>
        <p:nvSpPr>
          <p:cNvPr id="18" name="17 CuadroTexto"/>
          <p:cNvSpPr txBox="1"/>
          <p:nvPr/>
        </p:nvSpPr>
        <p:spPr>
          <a:xfrm>
            <a:off x="2759925" y="4460862"/>
            <a:ext cx="1584176" cy="276999"/>
          </a:xfrm>
          <a:prstGeom prst="rect">
            <a:avLst/>
          </a:prstGeom>
          <a:noFill/>
        </p:spPr>
        <p:txBody>
          <a:bodyPr wrap="square" rtlCol="0">
            <a:spAutoFit/>
          </a:bodyPr>
          <a:lstStyle/>
          <a:p>
            <a:pPr algn="ctr"/>
            <a:r>
              <a:rPr lang="el-GR" sz="1200" b="1" dirty="0" smtClean="0">
                <a:latin typeface="Calibri"/>
              </a:rPr>
              <a:t>β</a:t>
            </a:r>
            <a:r>
              <a:rPr lang="es-ES" sz="1200" b="1" dirty="0" smtClean="0">
                <a:latin typeface="Calibri"/>
              </a:rPr>
              <a:t>-</a:t>
            </a:r>
            <a:r>
              <a:rPr lang="es-ES" sz="1200" b="1" dirty="0" err="1" smtClean="0">
                <a:latin typeface="Calibri"/>
              </a:rPr>
              <a:t>sitosterol</a:t>
            </a:r>
            <a:endParaRPr lang="es-ES" sz="1200" b="1" dirty="0"/>
          </a:p>
        </p:txBody>
      </p:sp>
      <p:sp>
        <p:nvSpPr>
          <p:cNvPr id="19" name="18 CuadroTexto"/>
          <p:cNvSpPr txBox="1"/>
          <p:nvPr/>
        </p:nvSpPr>
        <p:spPr>
          <a:xfrm>
            <a:off x="395536" y="6093296"/>
            <a:ext cx="1584176" cy="276999"/>
          </a:xfrm>
          <a:prstGeom prst="rect">
            <a:avLst/>
          </a:prstGeom>
          <a:noFill/>
        </p:spPr>
        <p:txBody>
          <a:bodyPr wrap="square" rtlCol="0">
            <a:spAutoFit/>
          </a:bodyPr>
          <a:lstStyle/>
          <a:p>
            <a:pPr algn="ctr"/>
            <a:r>
              <a:rPr lang="es-ES" sz="1200" b="1" dirty="0" err="1" smtClean="0">
                <a:latin typeface="Calibri"/>
              </a:rPr>
              <a:t>Campesterol</a:t>
            </a:r>
            <a:endParaRPr lang="es-ES" sz="1200" b="1" dirty="0"/>
          </a:p>
        </p:txBody>
      </p:sp>
      <p:sp>
        <p:nvSpPr>
          <p:cNvPr id="20" name="19 CuadroTexto"/>
          <p:cNvSpPr txBox="1"/>
          <p:nvPr/>
        </p:nvSpPr>
        <p:spPr>
          <a:xfrm>
            <a:off x="2699792" y="6141554"/>
            <a:ext cx="1584176" cy="276999"/>
          </a:xfrm>
          <a:prstGeom prst="rect">
            <a:avLst/>
          </a:prstGeom>
          <a:noFill/>
        </p:spPr>
        <p:txBody>
          <a:bodyPr wrap="square" rtlCol="0">
            <a:spAutoFit/>
          </a:bodyPr>
          <a:lstStyle/>
          <a:p>
            <a:pPr algn="ctr"/>
            <a:r>
              <a:rPr lang="es-ES" sz="1200" b="1" dirty="0" smtClean="0">
                <a:latin typeface="Calibri"/>
              </a:rPr>
              <a:t>Stigmasterol</a:t>
            </a:r>
            <a:endParaRPr lang="es-ES" sz="1200" b="1" dirty="0"/>
          </a:p>
        </p:txBody>
      </p:sp>
      <p:sp>
        <p:nvSpPr>
          <p:cNvPr id="21" name="20 Rectángulo"/>
          <p:cNvSpPr/>
          <p:nvPr/>
        </p:nvSpPr>
        <p:spPr>
          <a:xfrm>
            <a:off x="72008" y="3501008"/>
            <a:ext cx="4355976"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Picture 20"/>
          <p:cNvPicPr>
            <a:picLocks noChangeAspect="1" noChangeArrowheads="1"/>
          </p:cNvPicPr>
          <p:nvPr/>
        </p:nvPicPr>
        <p:blipFill>
          <a:blip r:embed="rId7" cstate="print"/>
          <a:srcRect/>
          <a:stretch>
            <a:fillRect/>
          </a:stretch>
        </p:blipFill>
        <p:spPr bwMode="auto">
          <a:xfrm>
            <a:off x="7308304" y="2276872"/>
            <a:ext cx="1511300" cy="1155700"/>
          </a:xfrm>
          <a:prstGeom prst="rect">
            <a:avLst/>
          </a:prstGeom>
          <a:noFill/>
          <a:ln w="25400">
            <a:solidFill>
              <a:srgbClr val="993366"/>
            </a:solidFill>
            <a:miter lim="800000"/>
            <a:headEnd/>
            <a:tailEnd/>
          </a:ln>
        </p:spPr>
      </p:pic>
      <p:sp>
        <p:nvSpPr>
          <p:cNvPr id="23" name="Text Box 88"/>
          <p:cNvSpPr txBox="1">
            <a:spLocks noChangeArrowheads="1"/>
          </p:cNvSpPr>
          <p:nvPr/>
        </p:nvSpPr>
        <p:spPr bwMode="auto">
          <a:xfrm>
            <a:off x="7296429" y="3478016"/>
            <a:ext cx="1512168" cy="366713"/>
          </a:xfrm>
          <a:prstGeom prst="rect">
            <a:avLst/>
          </a:prstGeom>
          <a:solidFill>
            <a:schemeClr val="accent4">
              <a:lumMod val="20000"/>
              <a:lumOff val="80000"/>
            </a:schemeClr>
          </a:solidFill>
          <a:ln w="9525">
            <a:noFill/>
            <a:miter lim="800000"/>
            <a:headEnd/>
            <a:tailEnd/>
          </a:ln>
        </p:spPr>
        <p:txBody>
          <a:bodyPr wrap="square">
            <a:spAutoFit/>
          </a:bodyPr>
          <a:lstStyle/>
          <a:p>
            <a:pPr algn="ctr" defTabSz="1066800" latinLnBrk="1">
              <a:spcBef>
                <a:spcPct val="50000"/>
              </a:spcBef>
            </a:pPr>
            <a:r>
              <a:rPr kumimoji="1" lang="es-ES" b="1" dirty="0">
                <a:latin typeface="Trebuchet MS" pitchFamily="34" charset="0"/>
                <a:ea typeface="굴림" pitchFamily="50" charset="-127"/>
              </a:rPr>
              <a:t>Caco-2 </a:t>
            </a:r>
            <a:r>
              <a:rPr kumimoji="1" lang="es-ES" b="1" dirty="0" err="1">
                <a:latin typeface="Trebuchet MS" pitchFamily="34" charset="0"/>
                <a:ea typeface="굴림" pitchFamily="50" charset="-127"/>
              </a:rPr>
              <a:t>cells</a:t>
            </a:r>
            <a:endParaRPr kumimoji="1" lang="es-ES" b="1" dirty="0">
              <a:latin typeface="Trebuchet MS" pitchFamily="34" charset="0"/>
              <a:ea typeface="굴림" pitchFamily="50" charset="-127"/>
            </a:endParaRPr>
          </a:p>
        </p:txBody>
      </p:sp>
      <p:sp>
        <p:nvSpPr>
          <p:cNvPr id="24" name="Text Box 30"/>
          <p:cNvSpPr txBox="1">
            <a:spLocks noChangeArrowheads="1"/>
          </p:cNvSpPr>
          <p:nvPr/>
        </p:nvSpPr>
        <p:spPr bwMode="auto">
          <a:xfrm>
            <a:off x="5076056" y="2385263"/>
            <a:ext cx="1908175" cy="1107996"/>
          </a:xfrm>
          <a:prstGeom prst="rect">
            <a:avLst/>
          </a:prstGeom>
          <a:noFill/>
          <a:ln w="9525">
            <a:noFill/>
            <a:miter lim="800000"/>
            <a:headEnd/>
            <a:tailEnd/>
          </a:ln>
        </p:spPr>
        <p:txBody>
          <a:bodyPr>
            <a:spAutoFit/>
          </a:bodyPr>
          <a:lstStyle/>
          <a:p>
            <a:pPr algn="ctr">
              <a:spcBef>
                <a:spcPct val="50000"/>
              </a:spcBef>
            </a:pPr>
            <a:r>
              <a:rPr lang="es-ES" sz="1200" b="1" u="sng" dirty="0" err="1">
                <a:latin typeface="Trebuchet MS" pitchFamily="34" charset="0"/>
              </a:rPr>
              <a:t>Cell</a:t>
            </a:r>
            <a:r>
              <a:rPr lang="es-ES" sz="1200" b="1" u="sng" dirty="0">
                <a:latin typeface="Trebuchet MS" pitchFamily="34" charset="0"/>
              </a:rPr>
              <a:t> </a:t>
            </a:r>
            <a:r>
              <a:rPr lang="es-ES" sz="1200" b="1" u="sng" dirty="0" err="1">
                <a:latin typeface="Trebuchet MS" pitchFamily="34" charset="0"/>
              </a:rPr>
              <a:t>treatment</a:t>
            </a:r>
            <a:endParaRPr lang="es-ES" sz="1200" b="1" u="sng" dirty="0">
              <a:latin typeface="Trebuchet MS" pitchFamily="34" charset="0"/>
            </a:endParaRPr>
          </a:p>
          <a:p>
            <a:pPr algn="ctr">
              <a:spcBef>
                <a:spcPct val="50000"/>
              </a:spcBef>
            </a:pPr>
            <a:r>
              <a:rPr lang="es-ES" sz="1200" dirty="0">
                <a:latin typeface="Trebuchet MS" pitchFamily="34" charset="0"/>
              </a:rPr>
              <a:t>(</a:t>
            </a:r>
            <a:r>
              <a:rPr lang="es-ES" sz="1200" b="1" dirty="0" err="1">
                <a:latin typeface="Trebuchet MS" pitchFamily="34" charset="0"/>
              </a:rPr>
              <a:t>continuous</a:t>
            </a:r>
            <a:r>
              <a:rPr lang="es-ES" sz="1200" b="1" dirty="0">
                <a:latin typeface="Trebuchet MS" pitchFamily="34" charset="0"/>
              </a:rPr>
              <a:t> </a:t>
            </a:r>
            <a:r>
              <a:rPr lang="es-ES" sz="1200" b="1" dirty="0" err="1">
                <a:latin typeface="Trebuchet MS" pitchFamily="34" charset="0"/>
              </a:rPr>
              <a:t>incubation</a:t>
            </a:r>
            <a:r>
              <a:rPr lang="es-ES" sz="1200" b="1" dirty="0">
                <a:latin typeface="Trebuchet MS" pitchFamily="34" charset="0"/>
              </a:rPr>
              <a:t> 24 h </a:t>
            </a:r>
            <a:r>
              <a:rPr lang="es-ES" sz="1200" b="1" dirty="0" err="1">
                <a:latin typeface="Trebuchet MS" pitchFamily="34" charset="0"/>
              </a:rPr>
              <a:t>with</a:t>
            </a:r>
            <a:r>
              <a:rPr lang="es-ES" sz="1200" b="1" dirty="0">
                <a:latin typeface="Trebuchet MS" pitchFamily="34" charset="0"/>
              </a:rPr>
              <a:t> </a:t>
            </a:r>
            <a:r>
              <a:rPr lang="es-ES" sz="1200" b="1" dirty="0" err="1" smtClean="0">
                <a:latin typeface="Trebuchet MS" pitchFamily="34" charset="0"/>
              </a:rPr>
              <a:t>phytochemical</a:t>
            </a:r>
            <a:r>
              <a:rPr lang="es-ES" sz="1200" b="1" dirty="0" smtClean="0">
                <a:latin typeface="Trebuchet MS" pitchFamily="34" charset="0"/>
              </a:rPr>
              <a:t> </a:t>
            </a:r>
            <a:r>
              <a:rPr lang="es-ES" sz="1200" b="1" dirty="0" err="1" smtClean="0">
                <a:latin typeface="Trebuchet MS" pitchFamily="34" charset="0"/>
              </a:rPr>
              <a:t>standards</a:t>
            </a:r>
            <a:r>
              <a:rPr lang="es-ES" sz="1200" b="1" dirty="0" smtClean="0">
                <a:latin typeface="Trebuchet MS" pitchFamily="34" charset="0"/>
              </a:rPr>
              <a:t>)</a:t>
            </a:r>
            <a:endParaRPr lang="es-ES" sz="1200" b="1" dirty="0">
              <a:latin typeface="Trebuchet MS" pitchFamily="34" charset="0"/>
            </a:endParaRPr>
          </a:p>
        </p:txBody>
      </p:sp>
      <p:sp>
        <p:nvSpPr>
          <p:cNvPr id="25" name="Text Box 94"/>
          <p:cNvSpPr txBox="1">
            <a:spLocks noChangeArrowheads="1"/>
          </p:cNvSpPr>
          <p:nvPr/>
        </p:nvSpPr>
        <p:spPr bwMode="auto">
          <a:xfrm>
            <a:off x="4716016" y="4042205"/>
            <a:ext cx="4176464" cy="2492990"/>
          </a:xfrm>
          <a:prstGeom prst="rect">
            <a:avLst/>
          </a:prstGeom>
          <a:solidFill>
            <a:srgbClr val="FFFF99">
              <a:alpha val="50195"/>
            </a:srgbClr>
          </a:solidFill>
          <a:ln w="12700">
            <a:solidFill>
              <a:schemeClr val="tx1"/>
            </a:solidFill>
            <a:miter lim="800000"/>
            <a:headEnd/>
            <a:tailEnd/>
          </a:ln>
        </p:spPr>
        <p:txBody>
          <a:bodyPr wrap="square">
            <a:spAutoFit/>
          </a:bodyPr>
          <a:lstStyle/>
          <a:p>
            <a:pPr algn="just" defTabSz="1066800" latinLnBrk="1">
              <a:spcBef>
                <a:spcPct val="50000"/>
              </a:spcBef>
              <a:buFontTx/>
              <a:buChar char="•"/>
            </a:pPr>
            <a:r>
              <a:rPr kumimoji="1" lang="es-ES" sz="1200" b="1" dirty="0">
                <a:solidFill>
                  <a:srgbClr val="920092"/>
                </a:solidFill>
                <a:latin typeface="굴림" pitchFamily="50" charset="-127"/>
                <a:ea typeface="굴림" pitchFamily="50" charset="-127"/>
              </a:rPr>
              <a:t> </a:t>
            </a:r>
            <a:r>
              <a:rPr kumimoji="1" lang="es-ES" sz="1200" b="1" dirty="0" err="1">
                <a:solidFill>
                  <a:srgbClr val="920092"/>
                </a:solidFill>
                <a:latin typeface="Trebuchet MS" pitchFamily="34" charset="0"/>
                <a:ea typeface="굴림" pitchFamily="50" charset="-127"/>
              </a:rPr>
              <a:t>Cell</a:t>
            </a:r>
            <a:r>
              <a:rPr kumimoji="1" lang="es-ES" sz="1200" b="1" dirty="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viability</a:t>
            </a:r>
            <a:r>
              <a:rPr kumimoji="1" lang="es-ES" sz="1200" b="1" dirty="0" smtClean="0">
                <a:solidFill>
                  <a:srgbClr val="920092"/>
                </a:solidFill>
                <a:latin typeface="Trebuchet MS" pitchFamily="34" charset="0"/>
                <a:ea typeface="굴림" pitchFamily="50" charset="-127"/>
              </a:rPr>
              <a:t> - MTT test (</a:t>
            </a:r>
            <a:r>
              <a:rPr kumimoji="1" lang="es-ES" sz="1200" b="1" dirty="0" err="1" smtClean="0">
                <a:solidFill>
                  <a:srgbClr val="920092"/>
                </a:solidFill>
                <a:latin typeface="Trebuchet MS" pitchFamily="34" charset="0"/>
                <a:ea typeface="굴림" pitchFamily="50" charset="-127"/>
              </a:rPr>
              <a:t>Spectrophotometry</a:t>
            </a:r>
            <a:r>
              <a:rPr kumimoji="1" lang="es-ES" sz="1200" b="1" dirty="0" smtClean="0">
                <a:solidFill>
                  <a:srgbClr val="920092"/>
                </a:solidFill>
                <a:latin typeface="Trebuchet MS" pitchFamily="34" charset="0"/>
                <a:ea typeface="굴림" pitchFamily="50" charset="-127"/>
              </a:rPr>
              <a:t>)</a:t>
            </a:r>
            <a:endParaRPr kumimoji="1" lang="es-ES" sz="1200" b="1" dirty="0">
              <a:solidFill>
                <a:srgbClr val="920092"/>
              </a:solidFill>
              <a:latin typeface="Trebuchet MS" pitchFamily="34" charset="0"/>
              <a:ea typeface="굴림" pitchFamily="50" charset="-127"/>
            </a:endParaRPr>
          </a:p>
          <a:p>
            <a:pPr algn="just" defTabSz="1066800" latinLnBrk="1">
              <a:spcBef>
                <a:spcPct val="50000"/>
              </a:spcBef>
              <a:buFontTx/>
              <a:buChar char="•"/>
            </a:pPr>
            <a:r>
              <a:rPr kumimoji="1" lang="es-ES" sz="1200" b="1" dirty="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Cell</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cycle</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Flow</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cytometry</a:t>
            </a:r>
            <a:r>
              <a:rPr kumimoji="1" lang="es-ES" sz="1200" b="1" dirty="0" smtClean="0">
                <a:solidFill>
                  <a:srgbClr val="920092"/>
                </a:solidFill>
                <a:latin typeface="Trebuchet MS" pitchFamily="34" charset="0"/>
                <a:ea typeface="굴림" pitchFamily="50" charset="-127"/>
              </a:rPr>
              <a:t>)</a:t>
            </a:r>
            <a:endParaRPr kumimoji="1" lang="es-ES" sz="1200" b="1" dirty="0">
              <a:solidFill>
                <a:srgbClr val="920092"/>
              </a:solidFill>
              <a:latin typeface="Trebuchet MS" pitchFamily="34" charset="0"/>
              <a:ea typeface="굴림" pitchFamily="50" charset="-127"/>
            </a:endParaRP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Apoptosis </a:t>
            </a:r>
            <a:r>
              <a:rPr kumimoji="1" lang="es-ES" sz="1200" b="1" dirty="0" err="1" smtClean="0">
                <a:solidFill>
                  <a:srgbClr val="920092"/>
                </a:solidFill>
                <a:latin typeface="Trebuchet MS" pitchFamily="34" charset="0"/>
                <a:ea typeface="굴림" pitchFamily="50" charset="-127"/>
              </a:rPr>
              <a:t>Annexin</a:t>
            </a:r>
            <a:r>
              <a:rPr kumimoji="1" lang="es-ES" sz="1200" b="1" dirty="0" smtClean="0">
                <a:solidFill>
                  <a:srgbClr val="920092"/>
                </a:solidFill>
                <a:latin typeface="Trebuchet MS" pitchFamily="34" charset="0"/>
                <a:ea typeface="굴림" pitchFamily="50" charset="-127"/>
              </a:rPr>
              <a:t> V (</a:t>
            </a:r>
            <a:r>
              <a:rPr kumimoji="1" lang="es-ES" sz="1200" b="1" dirty="0" err="1" smtClean="0">
                <a:solidFill>
                  <a:srgbClr val="920092"/>
                </a:solidFill>
                <a:latin typeface="Trebuchet MS" pitchFamily="34" charset="0"/>
                <a:ea typeface="굴림" pitchFamily="50" charset="-127"/>
              </a:rPr>
              <a:t>Flow</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cytometry</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Mitochondrial</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membrane</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potential</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Flow</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cytometry</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Intracellular</a:t>
            </a:r>
            <a:r>
              <a:rPr kumimoji="1" lang="es-ES" sz="1200" b="1" dirty="0" smtClean="0">
                <a:solidFill>
                  <a:srgbClr val="920092"/>
                </a:solidFill>
                <a:latin typeface="Trebuchet MS" pitchFamily="34" charset="0"/>
                <a:ea typeface="굴림" pitchFamily="50" charset="-127"/>
              </a:rPr>
              <a:t> Ca</a:t>
            </a:r>
            <a:r>
              <a:rPr kumimoji="1" lang="es-ES" sz="1200" b="1" baseline="30000" dirty="0" smtClean="0">
                <a:solidFill>
                  <a:srgbClr val="920092"/>
                </a:solidFill>
                <a:latin typeface="Trebuchet MS" pitchFamily="34" charset="0"/>
                <a:ea typeface="굴림" pitchFamily="50" charset="-127"/>
              </a:rPr>
              <a:t>2+ </a:t>
            </a:r>
            <a:r>
              <a:rPr kumimoji="1" lang="es-ES" sz="1200" b="1" dirty="0" smtClean="0">
                <a:solidFill>
                  <a:srgbClr val="920092"/>
                </a:solidFill>
                <a:latin typeface="Trebuchet MS" pitchFamily="34" charset="0"/>
                <a:ea typeface="굴림" pitchFamily="50" charset="-127"/>
              </a:rPr>
              <a:t>(</a:t>
            </a:r>
            <a:r>
              <a:rPr kumimoji="1" lang="es-ES" sz="1200" b="1" dirty="0" err="1" smtClean="0">
                <a:solidFill>
                  <a:srgbClr val="920092"/>
                </a:solidFill>
                <a:latin typeface="Trebuchet MS" pitchFamily="34" charset="0"/>
                <a:ea typeface="굴림" pitchFamily="50" charset="-127"/>
              </a:rPr>
              <a:t>Flow</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cytometry</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Reactive </a:t>
            </a:r>
            <a:r>
              <a:rPr kumimoji="1" lang="es-ES" sz="1200" b="1" dirty="0" err="1" smtClean="0">
                <a:solidFill>
                  <a:srgbClr val="920092"/>
                </a:solidFill>
                <a:latin typeface="Trebuchet MS" pitchFamily="34" charset="0"/>
                <a:ea typeface="굴림" pitchFamily="50" charset="-127"/>
              </a:rPr>
              <a:t>oxygen</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species</a:t>
            </a:r>
            <a:r>
              <a:rPr kumimoji="1" lang="es-ES" sz="1200" b="1" dirty="0" smtClean="0">
                <a:solidFill>
                  <a:srgbClr val="920092"/>
                </a:solidFill>
                <a:latin typeface="Trebuchet MS" pitchFamily="34" charset="0"/>
                <a:ea typeface="굴림" pitchFamily="50" charset="-127"/>
              </a:rPr>
              <a:t> ROS (</a:t>
            </a:r>
            <a:r>
              <a:rPr kumimoji="1" lang="es-ES" sz="1200" b="1" dirty="0" err="1" smtClean="0">
                <a:solidFill>
                  <a:srgbClr val="920092"/>
                </a:solidFill>
                <a:latin typeface="Trebuchet MS" pitchFamily="34" charset="0"/>
                <a:ea typeface="굴림" pitchFamily="50" charset="-127"/>
              </a:rPr>
              <a:t>Flow</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cytometry</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Total </a:t>
            </a:r>
            <a:r>
              <a:rPr kumimoji="1" lang="es-ES" sz="1200" b="1" dirty="0" err="1" smtClean="0">
                <a:solidFill>
                  <a:srgbClr val="920092"/>
                </a:solidFill>
                <a:latin typeface="Trebuchet MS" pitchFamily="34" charset="0"/>
                <a:ea typeface="굴림" pitchFamily="50" charset="-127"/>
              </a:rPr>
              <a:t>thiols</a:t>
            </a:r>
            <a:r>
              <a:rPr kumimoji="1" lang="es-ES" sz="1200" b="1" dirty="0" smtClean="0">
                <a:solidFill>
                  <a:srgbClr val="920092"/>
                </a:solidFill>
                <a:latin typeface="Trebuchet MS" pitchFamily="34" charset="0"/>
                <a:ea typeface="굴림" pitchFamily="50" charset="-127"/>
              </a:rPr>
              <a:t> (</a:t>
            </a:r>
            <a:r>
              <a:rPr kumimoji="1" lang="es-ES" sz="1200" b="1" dirty="0" err="1" smtClean="0">
                <a:solidFill>
                  <a:srgbClr val="920092"/>
                </a:solidFill>
                <a:latin typeface="Trebuchet MS" pitchFamily="34" charset="0"/>
                <a:ea typeface="굴림" pitchFamily="50" charset="-127"/>
              </a:rPr>
              <a:t>Spectrophotometry</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Pro-</a:t>
            </a:r>
            <a:r>
              <a:rPr kumimoji="1" lang="es-ES" sz="1200" b="1" dirty="0" err="1" smtClean="0">
                <a:solidFill>
                  <a:srgbClr val="920092"/>
                </a:solidFill>
                <a:latin typeface="Trebuchet MS" pitchFamily="34" charset="0"/>
                <a:ea typeface="굴림" pitchFamily="50" charset="-127"/>
              </a:rPr>
              <a:t>apoptotic</a:t>
            </a:r>
            <a:r>
              <a:rPr kumimoji="1" lang="es-ES" sz="1200" b="1" dirty="0" smtClean="0">
                <a:solidFill>
                  <a:srgbClr val="920092"/>
                </a:solidFill>
                <a:latin typeface="Trebuchet MS" pitchFamily="34" charset="0"/>
                <a:ea typeface="굴림" pitchFamily="50" charset="-127"/>
              </a:rPr>
              <a:t> BAD </a:t>
            </a:r>
            <a:r>
              <a:rPr kumimoji="1" lang="es-ES" sz="1200" b="1" dirty="0" err="1" smtClean="0">
                <a:solidFill>
                  <a:srgbClr val="920092"/>
                </a:solidFill>
                <a:latin typeface="Trebuchet MS" pitchFamily="34" charset="0"/>
                <a:ea typeface="굴림" pitchFamily="50" charset="-127"/>
              </a:rPr>
              <a:t>protein</a:t>
            </a:r>
            <a:r>
              <a:rPr kumimoji="1" lang="es-ES" sz="1200" b="1" dirty="0" smtClean="0">
                <a:solidFill>
                  <a:srgbClr val="920092"/>
                </a:solidFill>
                <a:latin typeface="Trebuchet MS" pitchFamily="34" charset="0"/>
                <a:ea typeface="굴림" pitchFamily="50" charset="-127"/>
              </a:rPr>
              <a:t> (Western </a:t>
            </a:r>
            <a:r>
              <a:rPr kumimoji="1" lang="es-ES" sz="1200" b="1" dirty="0" err="1" smtClean="0">
                <a:solidFill>
                  <a:srgbClr val="920092"/>
                </a:solidFill>
                <a:latin typeface="Trebuchet MS" pitchFamily="34" charset="0"/>
                <a:ea typeface="굴림" pitchFamily="50" charset="-127"/>
              </a:rPr>
              <a:t>blot</a:t>
            </a:r>
            <a:r>
              <a:rPr kumimoji="1" lang="es-ES" sz="1200" b="1" dirty="0" smtClean="0">
                <a:solidFill>
                  <a:srgbClr val="920092"/>
                </a:solidFill>
                <a:latin typeface="Trebuchet MS" pitchFamily="34" charset="0"/>
                <a:ea typeface="굴림" pitchFamily="50" charset="-127"/>
              </a:rPr>
              <a:t>)</a:t>
            </a:r>
          </a:p>
          <a:p>
            <a:pPr algn="just" defTabSz="1066800" latinLnBrk="1">
              <a:spcBef>
                <a:spcPct val="50000"/>
              </a:spcBef>
              <a:buFontTx/>
              <a:buChar char="•"/>
            </a:pPr>
            <a:r>
              <a:rPr kumimoji="1" lang="es-ES" sz="1200" b="1" dirty="0" smtClean="0">
                <a:solidFill>
                  <a:srgbClr val="920092"/>
                </a:solidFill>
                <a:latin typeface="Trebuchet MS" pitchFamily="34" charset="0"/>
                <a:ea typeface="굴림" pitchFamily="50" charset="-127"/>
              </a:rPr>
              <a:t> PARP-1 / caspase-3 </a:t>
            </a:r>
            <a:r>
              <a:rPr kumimoji="1" lang="es-ES" sz="1200" b="1" dirty="0" err="1" smtClean="0">
                <a:solidFill>
                  <a:srgbClr val="920092"/>
                </a:solidFill>
                <a:latin typeface="Trebuchet MS" pitchFamily="34" charset="0"/>
                <a:ea typeface="굴림" pitchFamily="50" charset="-127"/>
              </a:rPr>
              <a:t>susbtrate</a:t>
            </a:r>
            <a:r>
              <a:rPr kumimoji="1" lang="es-ES" sz="1200" b="1" dirty="0" smtClean="0">
                <a:solidFill>
                  <a:srgbClr val="920092"/>
                </a:solidFill>
                <a:latin typeface="Trebuchet MS" pitchFamily="34" charset="0"/>
                <a:ea typeface="굴림" pitchFamily="50" charset="-127"/>
              </a:rPr>
              <a:t> (Western </a:t>
            </a:r>
            <a:r>
              <a:rPr kumimoji="1" lang="es-ES" sz="1200" b="1" dirty="0" err="1" smtClean="0">
                <a:solidFill>
                  <a:srgbClr val="920092"/>
                </a:solidFill>
                <a:latin typeface="Trebuchet MS" pitchFamily="34" charset="0"/>
                <a:ea typeface="굴림" pitchFamily="50" charset="-127"/>
              </a:rPr>
              <a:t>blot</a:t>
            </a:r>
            <a:r>
              <a:rPr kumimoji="1" lang="es-ES" sz="1200" b="1" dirty="0" smtClean="0">
                <a:solidFill>
                  <a:srgbClr val="920092"/>
                </a:solidFill>
                <a:latin typeface="Trebuchet MS" pitchFamily="34" charset="0"/>
                <a:ea typeface="굴림" pitchFamily="50" charset="-127"/>
              </a:rPr>
              <a:t>)</a:t>
            </a:r>
            <a:endParaRPr kumimoji="1" lang="es-ES" sz="1200" b="1" dirty="0">
              <a:solidFill>
                <a:srgbClr val="920092"/>
              </a:solidFill>
              <a:latin typeface="Trebuchet MS" pitchFamily="34" charset="0"/>
              <a:ea typeface="굴림" pitchFamily="50"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403304" y="47500"/>
            <a:ext cx="1592960" cy="1194720"/>
          </a:xfrm>
          <a:prstGeom prst="rect">
            <a:avLst/>
          </a:prstGeom>
          <a:noFill/>
          <a:ln w="9525">
            <a:noFill/>
            <a:miter lim="800000"/>
            <a:headEnd/>
            <a:tailEnd/>
          </a:ln>
          <a:effectLst/>
        </p:spPr>
      </p:pic>
      <p:sp>
        <p:nvSpPr>
          <p:cNvPr id="4" name="3 CuadroTexto"/>
          <p:cNvSpPr txBox="1"/>
          <p:nvPr/>
        </p:nvSpPr>
        <p:spPr>
          <a:xfrm>
            <a:off x="683568" y="6535619"/>
            <a:ext cx="7848872" cy="276999"/>
          </a:xfrm>
          <a:prstGeom prst="rect">
            <a:avLst/>
          </a:prstGeom>
          <a:noFill/>
        </p:spPr>
        <p:txBody>
          <a:bodyPr wrap="square" rtlCol="0">
            <a:spAutoFit/>
          </a:bodyPr>
          <a:lstStyle/>
          <a:p>
            <a:r>
              <a:rPr lang="es-ES_tradnl" sz="1200" b="1" dirty="0" err="1" smtClean="0"/>
              <a:t>Different</a:t>
            </a:r>
            <a:r>
              <a:rPr lang="es-ES_tradnl" sz="1200" b="1" dirty="0" smtClean="0"/>
              <a:t> </a:t>
            </a:r>
            <a:r>
              <a:rPr lang="es-ES_tradnl" sz="1200" b="1" dirty="0" err="1" smtClean="0"/>
              <a:t>letters</a:t>
            </a:r>
            <a:r>
              <a:rPr lang="es-ES_tradnl" sz="1200" b="1" dirty="0" smtClean="0"/>
              <a:t> denote </a:t>
            </a:r>
            <a:r>
              <a:rPr lang="es-ES_tradnl" sz="1200" b="1" dirty="0" err="1" smtClean="0"/>
              <a:t>statistical</a:t>
            </a:r>
            <a:r>
              <a:rPr lang="es-ES_tradnl" sz="1200" b="1" dirty="0" smtClean="0"/>
              <a:t> </a:t>
            </a:r>
            <a:r>
              <a:rPr lang="es-ES_tradnl" sz="1200" b="1" dirty="0" err="1" smtClean="0"/>
              <a:t>significant</a:t>
            </a:r>
            <a:r>
              <a:rPr lang="es-ES_tradnl" sz="1200" b="1" dirty="0" smtClean="0"/>
              <a:t> </a:t>
            </a:r>
            <a:r>
              <a:rPr lang="es-ES_tradnl" sz="1200" b="1" dirty="0" err="1" smtClean="0"/>
              <a:t>differences</a:t>
            </a:r>
            <a:r>
              <a:rPr lang="es-ES_tradnl" sz="1200" b="1" dirty="0" smtClean="0"/>
              <a:t> (p&lt;0.05) </a:t>
            </a:r>
            <a:r>
              <a:rPr lang="es-ES_tradnl" sz="1200" b="1" dirty="0" err="1" smtClean="0"/>
              <a:t>using</a:t>
            </a:r>
            <a:r>
              <a:rPr lang="es-ES_tradnl" sz="1200" b="1" dirty="0" smtClean="0"/>
              <a:t> </a:t>
            </a:r>
            <a:r>
              <a:rPr lang="es-ES_tradnl" sz="1200" b="1" dirty="0" err="1" smtClean="0"/>
              <a:t>one-way</a:t>
            </a:r>
            <a:r>
              <a:rPr lang="es-ES_tradnl" sz="1200" b="1" dirty="0" smtClean="0"/>
              <a:t> ANOVA </a:t>
            </a:r>
            <a:r>
              <a:rPr lang="es-ES_tradnl" sz="1200" b="1" dirty="0" err="1" smtClean="0"/>
              <a:t>followed</a:t>
            </a:r>
            <a:r>
              <a:rPr lang="es-ES_tradnl" sz="1200" b="1" dirty="0" smtClean="0"/>
              <a:t> </a:t>
            </a:r>
            <a:r>
              <a:rPr lang="es-ES_tradnl" sz="1200" b="1" dirty="0" err="1" smtClean="0"/>
              <a:t>by</a:t>
            </a:r>
            <a:r>
              <a:rPr lang="es-ES_tradnl" sz="1200" b="1" dirty="0" smtClean="0"/>
              <a:t> LSD </a:t>
            </a:r>
            <a:r>
              <a:rPr lang="es-ES_tradnl" sz="1200" b="1" i="1" dirty="0" smtClean="0"/>
              <a:t>post-hoc</a:t>
            </a:r>
            <a:r>
              <a:rPr lang="es-ES_tradnl" sz="1200" b="1" dirty="0" smtClean="0"/>
              <a:t> test.</a:t>
            </a:r>
            <a:endParaRPr lang="es-ES" sz="1200" b="1" dirty="0"/>
          </a:p>
        </p:txBody>
      </p:sp>
      <p:grpSp>
        <p:nvGrpSpPr>
          <p:cNvPr id="21" name="20 Grupo"/>
          <p:cNvGrpSpPr/>
          <p:nvPr/>
        </p:nvGrpSpPr>
        <p:grpSpPr>
          <a:xfrm>
            <a:off x="48129" y="1292510"/>
            <a:ext cx="8424936" cy="5760640"/>
            <a:chOff x="179512" y="620688"/>
            <a:chExt cx="8712968" cy="6237312"/>
          </a:xfrm>
        </p:grpSpPr>
        <p:graphicFrame>
          <p:nvGraphicFramePr>
            <p:cNvPr id="22" name="1 Gráfico"/>
            <p:cNvGraphicFramePr>
              <a:graphicFrameLocks/>
            </p:cNvGraphicFramePr>
            <p:nvPr>
              <p:extLst>
                <p:ext uri="{D42A27DB-BD31-4B8C-83A1-F6EECF244321}">
                  <p14:modId xmlns:p14="http://schemas.microsoft.com/office/powerpoint/2010/main" val="994031894"/>
                </p:ext>
              </p:extLst>
            </p:nvPr>
          </p:nvGraphicFramePr>
          <p:xfrm>
            <a:off x="179512" y="620688"/>
            <a:ext cx="8712968" cy="6237312"/>
          </p:xfrm>
          <a:graphic>
            <a:graphicData uri="http://schemas.openxmlformats.org/drawingml/2006/chart">
              <c:chart xmlns:c="http://schemas.openxmlformats.org/drawingml/2006/chart" xmlns:r="http://schemas.openxmlformats.org/officeDocument/2006/relationships" r:id="rId4"/>
            </a:graphicData>
          </a:graphic>
        </p:graphicFrame>
        <p:sp>
          <p:nvSpPr>
            <p:cNvPr id="23" name="22 CuadroTexto"/>
            <p:cNvSpPr txBox="1"/>
            <p:nvPr/>
          </p:nvSpPr>
          <p:spPr>
            <a:xfrm>
              <a:off x="1534016" y="1134624"/>
              <a:ext cx="216024" cy="276999"/>
            </a:xfrm>
            <a:prstGeom prst="rect">
              <a:avLst/>
            </a:prstGeom>
            <a:noFill/>
          </p:spPr>
          <p:txBody>
            <a:bodyPr wrap="square" rtlCol="0">
              <a:spAutoFit/>
            </a:bodyPr>
            <a:lstStyle/>
            <a:p>
              <a:pPr algn="ctr"/>
              <a:r>
                <a:rPr lang="es-ES_tradnl" sz="1200" dirty="0" smtClean="0"/>
                <a:t>a</a:t>
              </a:r>
              <a:endParaRPr lang="es-ES" sz="1200" dirty="0"/>
            </a:p>
          </p:txBody>
        </p:sp>
        <p:sp>
          <p:nvSpPr>
            <p:cNvPr id="24" name="1 CuadroTexto"/>
            <p:cNvSpPr txBox="1"/>
            <p:nvPr/>
          </p:nvSpPr>
          <p:spPr>
            <a:xfrm>
              <a:off x="3262860" y="1936624"/>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cdef</a:t>
              </a:r>
              <a:endParaRPr lang="es-ES" sz="1200" dirty="0"/>
            </a:p>
          </p:txBody>
        </p:sp>
        <p:sp>
          <p:nvSpPr>
            <p:cNvPr id="25" name="1 CuadroTexto"/>
            <p:cNvSpPr txBox="1"/>
            <p:nvPr/>
          </p:nvSpPr>
          <p:spPr>
            <a:xfrm>
              <a:off x="3605224" y="1639833"/>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bc</a:t>
              </a:r>
              <a:endParaRPr lang="es-ES" sz="1200" dirty="0"/>
            </a:p>
          </p:txBody>
        </p:sp>
        <p:sp>
          <p:nvSpPr>
            <p:cNvPr id="26" name="1 CuadroTexto"/>
            <p:cNvSpPr txBox="1"/>
            <p:nvPr/>
          </p:nvSpPr>
          <p:spPr>
            <a:xfrm>
              <a:off x="4752020" y="2492896"/>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smtClean="0"/>
                <a:t>g</a:t>
              </a:r>
              <a:endParaRPr lang="es-ES" sz="1200" dirty="0"/>
            </a:p>
          </p:txBody>
        </p:sp>
        <p:sp>
          <p:nvSpPr>
            <p:cNvPr id="27" name="1 CuadroTexto"/>
            <p:cNvSpPr txBox="1"/>
            <p:nvPr/>
          </p:nvSpPr>
          <p:spPr>
            <a:xfrm>
              <a:off x="5129477" y="2075122"/>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defg</a:t>
              </a:r>
              <a:endParaRPr lang="es-ES" sz="1200" dirty="0"/>
            </a:p>
          </p:txBody>
        </p:sp>
        <p:sp>
          <p:nvSpPr>
            <p:cNvPr id="28" name="1 CuadroTexto"/>
            <p:cNvSpPr txBox="1"/>
            <p:nvPr/>
          </p:nvSpPr>
          <p:spPr>
            <a:xfrm>
              <a:off x="5564901" y="2075123"/>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cdefg</a:t>
              </a:r>
              <a:endParaRPr lang="es-ES" sz="1200" dirty="0"/>
            </a:p>
          </p:txBody>
        </p:sp>
        <p:sp>
          <p:nvSpPr>
            <p:cNvPr id="29" name="1 CuadroTexto"/>
            <p:cNvSpPr txBox="1"/>
            <p:nvPr/>
          </p:nvSpPr>
          <p:spPr>
            <a:xfrm>
              <a:off x="5888937" y="2492895"/>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smtClean="0"/>
                <a:t>g</a:t>
              </a:r>
              <a:endParaRPr lang="es-ES" sz="1200" dirty="0"/>
            </a:p>
          </p:txBody>
        </p:sp>
        <p:sp>
          <p:nvSpPr>
            <p:cNvPr id="30" name="1 CuadroTexto"/>
            <p:cNvSpPr txBox="1"/>
            <p:nvPr/>
          </p:nvSpPr>
          <p:spPr>
            <a:xfrm>
              <a:off x="6283812" y="2431100"/>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fg</a:t>
              </a:r>
              <a:endParaRPr lang="es-ES" sz="1200" dirty="0"/>
            </a:p>
          </p:txBody>
        </p:sp>
        <p:sp>
          <p:nvSpPr>
            <p:cNvPr id="31" name="1 CuadroTexto"/>
            <p:cNvSpPr txBox="1"/>
            <p:nvPr/>
          </p:nvSpPr>
          <p:spPr>
            <a:xfrm>
              <a:off x="6655992" y="2152712"/>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efg</a:t>
              </a:r>
              <a:endParaRPr lang="es-ES" sz="1200" dirty="0"/>
            </a:p>
          </p:txBody>
        </p:sp>
        <p:sp>
          <p:nvSpPr>
            <p:cNvPr id="32" name="1 CuadroTexto"/>
            <p:cNvSpPr txBox="1"/>
            <p:nvPr/>
          </p:nvSpPr>
          <p:spPr>
            <a:xfrm>
              <a:off x="7048268" y="1817711"/>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cde</a:t>
              </a:r>
              <a:endParaRPr lang="es-ES" sz="1200" dirty="0"/>
            </a:p>
          </p:txBody>
        </p:sp>
        <p:sp>
          <p:nvSpPr>
            <p:cNvPr id="33" name="1 CuadroTexto"/>
            <p:cNvSpPr txBox="1"/>
            <p:nvPr/>
          </p:nvSpPr>
          <p:spPr>
            <a:xfrm>
              <a:off x="7429495" y="2075123"/>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cdefg</a:t>
              </a:r>
              <a:endParaRPr lang="es-ES" sz="1200" dirty="0"/>
            </a:p>
          </p:txBody>
        </p:sp>
        <p:sp>
          <p:nvSpPr>
            <p:cNvPr id="34" name="1 CuadroTexto"/>
            <p:cNvSpPr txBox="1"/>
            <p:nvPr/>
          </p:nvSpPr>
          <p:spPr>
            <a:xfrm>
              <a:off x="7807420" y="1916657"/>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cdef</a:t>
              </a:r>
              <a:endParaRPr lang="es-ES" sz="1200" dirty="0"/>
            </a:p>
          </p:txBody>
        </p:sp>
        <p:sp>
          <p:nvSpPr>
            <p:cNvPr id="35" name="1 CuadroTexto"/>
            <p:cNvSpPr txBox="1"/>
            <p:nvPr/>
          </p:nvSpPr>
          <p:spPr>
            <a:xfrm>
              <a:off x="8186048" y="1540712"/>
              <a:ext cx="64807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sz="1200" dirty="0" err="1" smtClean="0"/>
                <a:t>bcd</a:t>
              </a:r>
              <a:endParaRPr lang="es-ES" sz="1200" dirty="0"/>
            </a:p>
          </p:txBody>
        </p:sp>
      </p:gr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A) IMPACT ON VIABILITY AND APOPTOSIS</a:t>
            </a:r>
            <a:endParaRPr lang="es-ES"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A) IMPACT ON VIABILITY AND APOPTOSIS</a:t>
            </a:r>
            <a:endParaRPr lang="es-ES" b="1" dirty="0">
              <a:solidFill>
                <a:srgbClr val="0070C0"/>
              </a:solidFill>
            </a:endParaRPr>
          </a:p>
        </p:txBody>
      </p:sp>
      <p:sp>
        <p:nvSpPr>
          <p:cNvPr id="5" name="4 CuadroTexto"/>
          <p:cNvSpPr txBox="1"/>
          <p:nvPr/>
        </p:nvSpPr>
        <p:spPr>
          <a:xfrm>
            <a:off x="827584" y="6207115"/>
            <a:ext cx="7272808" cy="246221"/>
          </a:xfrm>
          <a:prstGeom prst="rect">
            <a:avLst/>
          </a:prstGeom>
          <a:noFill/>
        </p:spPr>
        <p:txBody>
          <a:bodyPr wrap="square" rtlCol="0">
            <a:spAutoFit/>
          </a:bodyPr>
          <a:lstStyle/>
          <a:p>
            <a:pPr algn="ctr"/>
            <a:r>
              <a:rPr lang="es-ES_tradnl" sz="1000" b="1" dirty="0" err="1" smtClean="0"/>
              <a:t>An</a:t>
            </a:r>
            <a:r>
              <a:rPr lang="es-ES_tradnl" sz="1000" b="1" dirty="0" smtClean="0"/>
              <a:t> </a:t>
            </a:r>
            <a:r>
              <a:rPr lang="es-ES_tradnl" sz="1000" b="1" dirty="0" err="1" smtClean="0"/>
              <a:t>asterisk</a:t>
            </a:r>
            <a:r>
              <a:rPr lang="es-ES_tradnl" sz="1000" b="1" dirty="0" smtClean="0"/>
              <a:t> </a:t>
            </a:r>
            <a:r>
              <a:rPr lang="es-ES_tradnl" sz="1000" b="1" dirty="0" err="1" smtClean="0"/>
              <a:t>indicates</a:t>
            </a:r>
            <a:r>
              <a:rPr lang="es-ES_tradnl" sz="1000" b="1" dirty="0" smtClean="0"/>
              <a:t> </a:t>
            </a:r>
            <a:r>
              <a:rPr lang="es-ES_tradnl" sz="1000" b="1" dirty="0" err="1" smtClean="0"/>
              <a:t>statistically</a:t>
            </a:r>
            <a:r>
              <a:rPr lang="es-ES_tradnl" sz="1000" b="1" dirty="0" smtClean="0"/>
              <a:t> </a:t>
            </a:r>
            <a:r>
              <a:rPr lang="es-ES_tradnl" sz="1000" b="1" dirty="0" err="1" smtClean="0"/>
              <a:t>significant</a:t>
            </a:r>
            <a:r>
              <a:rPr lang="es-ES_tradnl" sz="1000" b="1" dirty="0" smtClean="0"/>
              <a:t> </a:t>
            </a:r>
            <a:r>
              <a:rPr lang="es-ES_tradnl" sz="1000" b="1" dirty="0" err="1" smtClean="0"/>
              <a:t>diferences</a:t>
            </a:r>
            <a:r>
              <a:rPr lang="es-ES_tradnl" sz="1000" b="1" dirty="0" smtClean="0"/>
              <a:t> (p&lt;0.05) versus control </a:t>
            </a:r>
            <a:r>
              <a:rPr lang="es-ES_tradnl" sz="1000" b="1" dirty="0" err="1" smtClean="0"/>
              <a:t>using</a:t>
            </a:r>
            <a:r>
              <a:rPr lang="es-ES_tradnl" sz="1000" b="1" dirty="0" smtClean="0"/>
              <a:t> </a:t>
            </a:r>
            <a:r>
              <a:rPr lang="es-ES_tradnl" sz="1000" b="1" dirty="0" err="1" smtClean="0"/>
              <a:t>one-way</a:t>
            </a:r>
            <a:r>
              <a:rPr lang="es-ES_tradnl" sz="1000" b="1" dirty="0" smtClean="0"/>
              <a:t> ANOVA </a:t>
            </a:r>
            <a:r>
              <a:rPr lang="es-ES_tradnl" sz="1000" b="1" dirty="0" err="1" smtClean="0"/>
              <a:t>followed</a:t>
            </a:r>
            <a:r>
              <a:rPr lang="es-ES_tradnl" sz="1000" b="1" dirty="0" smtClean="0"/>
              <a:t> </a:t>
            </a:r>
            <a:r>
              <a:rPr lang="es-ES_tradnl" sz="1000" b="1" dirty="0" err="1" smtClean="0"/>
              <a:t>by</a:t>
            </a:r>
            <a:r>
              <a:rPr lang="es-ES_tradnl" sz="1000" b="1" dirty="0" smtClean="0"/>
              <a:t> LSD </a:t>
            </a:r>
            <a:r>
              <a:rPr lang="es-ES_tradnl" sz="1000" b="1" i="1" dirty="0" smtClean="0"/>
              <a:t>post-hoc</a:t>
            </a:r>
            <a:r>
              <a:rPr lang="es-ES_tradnl" sz="1000" b="1" dirty="0" smtClean="0"/>
              <a:t> test</a:t>
            </a:r>
            <a:endParaRPr lang="es-ES" sz="1000" b="1" dirty="0"/>
          </a:p>
        </p:txBody>
      </p:sp>
      <p:grpSp>
        <p:nvGrpSpPr>
          <p:cNvPr id="6" name="5 Grupo"/>
          <p:cNvGrpSpPr/>
          <p:nvPr/>
        </p:nvGrpSpPr>
        <p:grpSpPr>
          <a:xfrm>
            <a:off x="323528" y="2462699"/>
            <a:ext cx="8496944" cy="3384376"/>
            <a:chOff x="323528" y="1196752"/>
            <a:chExt cx="8496944" cy="3384376"/>
          </a:xfrm>
        </p:grpSpPr>
        <p:graphicFrame>
          <p:nvGraphicFramePr>
            <p:cNvPr id="7" name="1 Gráfico"/>
            <p:cNvGraphicFramePr>
              <a:graphicFrameLocks/>
            </p:cNvGraphicFramePr>
            <p:nvPr>
              <p:extLst>
                <p:ext uri="{D42A27DB-BD31-4B8C-83A1-F6EECF244321}">
                  <p14:modId xmlns:p14="http://schemas.microsoft.com/office/powerpoint/2010/main" val="2309490574"/>
                </p:ext>
              </p:extLst>
            </p:nvPr>
          </p:nvGraphicFramePr>
          <p:xfrm>
            <a:off x="323528" y="1196752"/>
            <a:ext cx="8496944"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998555" y="3746908"/>
              <a:ext cx="288032" cy="276999"/>
            </a:xfrm>
            <a:prstGeom prst="rect">
              <a:avLst/>
            </a:prstGeom>
            <a:noFill/>
          </p:spPr>
          <p:txBody>
            <a:bodyPr wrap="square" rtlCol="0">
              <a:spAutoFit/>
            </a:bodyPr>
            <a:lstStyle/>
            <a:p>
              <a:pPr algn="ctr"/>
              <a:r>
                <a:rPr lang="es-ES_tradnl" sz="1200" dirty="0"/>
                <a:t>*</a:t>
              </a:r>
              <a:endParaRPr lang="es-ES" sz="1200" dirty="0"/>
            </a:p>
          </p:txBody>
        </p:sp>
        <p:sp>
          <p:nvSpPr>
            <p:cNvPr id="9" name="8 CuadroTexto"/>
            <p:cNvSpPr txBox="1"/>
            <p:nvPr/>
          </p:nvSpPr>
          <p:spPr>
            <a:xfrm>
              <a:off x="3550832" y="2863969"/>
              <a:ext cx="288032" cy="276999"/>
            </a:xfrm>
            <a:prstGeom prst="rect">
              <a:avLst/>
            </a:prstGeom>
            <a:noFill/>
          </p:spPr>
          <p:txBody>
            <a:bodyPr wrap="square" rtlCol="0">
              <a:spAutoFit/>
            </a:bodyPr>
            <a:lstStyle/>
            <a:p>
              <a:pPr algn="ctr"/>
              <a:r>
                <a:rPr lang="es-ES_tradnl" sz="1200" dirty="0"/>
                <a:t>*</a:t>
              </a:r>
              <a:endParaRPr lang="es-ES" sz="1200" dirty="0"/>
            </a:p>
          </p:txBody>
        </p:sp>
        <p:sp>
          <p:nvSpPr>
            <p:cNvPr id="10" name="9 CuadroTexto"/>
            <p:cNvSpPr txBox="1"/>
            <p:nvPr/>
          </p:nvSpPr>
          <p:spPr>
            <a:xfrm>
              <a:off x="4023018" y="3624158"/>
              <a:ext cx="288032" cy="276999"/>
            </a:xfrm>
            <a:prstGeom prst="rect">
              <a:avLst/>
            </a:prstGeom>
            <a:noFill/>
          </p:spPr>
          <p:txBody>
            <a:bodyPr wrap="square" rtlCol="0">
              <a:spAutoFit/>
            </a:bodyPr>
            <a:lstStyle/>
            <a:p>
              <a:pPr algn="ctr"/>
              <a:r>
                <a:rPr lang="es-ES_tradnl" sz="1200" dirty="0"/>
                <a:t>*</a:t>
              </a:r>
              <a:endParaRPr lang="es-ES" sz="1200" dirty="0"/>
            </a:p>
          </p:txBody>
        </p:sp>
        <p:sp>
          <p:nvSpPr>
            <p:cNvPr id="11" name="10 CuadroTexto"/>
            <p:cNvSpPr txBox="1"/>
            <p:nvPr/>
          </p:nvSpPr>
          <p:spPr>
            <a:xfrm>
              <a:off x="5033524" y="3458876"/>
              <a:ext cx="288032" cy="276999"/>
            </a:xfrm>
            <a:prstGeom prst="rect">
              <a:avLst/>
            </a:prstGeom>
            <a:noFill/>
          </p:spPr>
          <p:txBody>
            <a:bodyPr wrap="square" rtlCol="0">
              <a:spAutoFit/>
            </a:bodyPr>
            <a:lstStyle/>
            <a:p>
              <a:pPr algn="ctr"/>
              <a:r>
                <a:rPr lang="es-ES_tradnl" sz="1200" dirty="0"/>
                <a:t>*</a:t>
              </a:r>
              <a:endParaRPr lang="es-ES" sz="1200" dirty="0"/>
            </a:p>
          </p:txBody>
        </p:sp>
        <p:sp>
          <p:nvSpPr>
            <p:cNvPr id="12" name="11 CuadroTexto"/>
            <p:cNvSpPr txBox="1"/>
            <p:nvPr/>
          </p:nvSpPr>
          <p:spPr>
            <a:xfrm>
              <a:off x="6031003" y="3501408"/>
              <a:ext cx="288032" cy="276999"/>
            </a:xfrm>
            <a:prstGeom prst="rect">
              <a:avLst/>
            </a:prstGeom>
            <a:noFill/>
          </p:spPr>
          <p:txBody>
            <a:bodyPr wrap="square" rtlCol="0">
              <a:spAutoFit/>
            </a:bodyPr>
            <a:lstStyle/>
            <a:p>
              <a:pPr algn="ctr"/>
              <a:r>
                <a:rPr lang="es-ES_tradnl" sz="1200" dirty="0"/>
                <a:t>*</a:t>
              </a:r>
              <a:endParaRPr lang="es-ES" sz="1200" dirty="0"/>
            </a:p>
          </p:txBody>
        </p:sp>
        <p:sp>
          <p:nvSpPr>
            <p:cNvPr id="13" name="12 CuadroTexto"/>
            <p:cNvSpPr txBox="1"/>
            <p:nvPr/>
          </p:nvSpPr>
          <p:spPr>
            <a:xfrm>
              <a:off x="7030905" y="3624158"/>
              <a:ext cx="288032" cy="276999"/>
            </a:xfrm>
            <a:prstGeom prst="rect">
              <a:avLst/>
            </a:prstGeom>
            <a:noFill/>
          </p:spPr>
          <p:txBody>
            <a:bodyPr wrap="square" rtlCol="0">
              <a:spAutoFit/>
            </a:bodyPr>
            <a:lstStyle/>
            <a:p>
              <a:pPr algn="ctr"/>
              <a:r>
                <a:rPr lang="es-ES_tradnl" sz="1200" dirty="0"/>
                <a:t>*</a:t>
              </a:r>
              <a:endParaRPr lang="es-ES" sz="1200" dirty="0"/>
            </a:p>
          </p:txBody>
        </p:sp>
      </p:grpSp>
      <p:sp>
        <p:nvSpPr>
          <p:cNvPr id="14" name="Text Box 18"/>
          <p:cNvSpPr txBox="1">
            <a:spLocks noChangeArrowheads="1"/>
          </p:cNvSpPr>
          <p:nvPr/>
        </p:nvSpPr>
        <p:spPr bwMode="auto">
          <a:xfrm>
            <a:off x="438068" y="1835532"/>
            <a:ext cx="8280920"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Cell</a:t>
            </a:r>
            <a:r>
              <a:rPr lang="es-ES" b="1" u="sng" dirty="0" smtClean="0"/>
              <a:t> </a:t>
            </a:r>
            <a:r>
              <a:rPr lang="es-ES" b="1" u="sng" dirty="0" err="1" smtClean="0"/>
              <a:t>cycle</a:t>
            </a:r>
            <a:r>
              <a:rPr lang="es-ES" b="1" u="sng" dirty="0" smtClean="0"/>
              <a:t> </a:t>
            </a:r>
            <a:r>
              <a:rPr lang="es-ES" b="1" u="sng" dirty="0" err="1" smtClean="0"/>
              <a:t>distribution</a:t>
            </a:r>
            <a:endParaRPr lang="es-ES" b="1" u="sng" dirty="0"/>
          </a:p>
        </p:txBody>
      </p:sp>
      <p:pic>
        <p:nvPicPr>
          <p:cNvPr id="15" name="Picture 33"/>
          <p:cNvPicPr>
            <a:picLocks noChangeAspect="1" noChangeArrowheads="1"/>
          </p:cNvPicPr>
          <p:nvPr/>
        </p:nvPicPr>
        <p:blipFill>
          <a:blip r:embed="rId4" cstate="print"/>
          <a:srcRect t="7800" r="5966" b="11169"/>
          <a:stretch>
            <a:fillRect/>
          </a:stretch>
        </p:blipFill>
        <p:spPr bwMode="auto">
          <a:xfrm>
            <a:off x="7432915" y="56703"/>
            <a:ext cx="1552839" cy="1180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A) IMPACT ON VIABILITY AND APOPTOSIS</a:t>
            </a:r>
            <a:endParaRPr lang="es-ES" b="1" dirty="0">
              <a:solidFill>
                <a:srgbClr val="0070C0"/>
              </a:solidFill>
            </a:endParaRPr>
          </a:p>
        </p:txBody>
      </p:sp>
      <p:pic>
        <p:nvPicPr>
          <p:cNvPr id="4098" name="Picture 2"/>
          <p:cNvPicPr>
            <a:picLocks noChangeAspect="1" noChangeArrowheads="1"/>
          </p:cNvPicPr>
          <p:nvPr/>
        </p:nvPicPr>
        <p:blipFill>
          <a:blip r:embed="rId3" cstate="print"/>
          <a:srcRect l="11560" r="3018" b="6312"/>
          <a:stretch>
            <a:fillRect/>
          </a:stretch>
        </p:blipFill>
        <p:spPr bwMode="auto">
          <a:xfrm>
            <a:off x="7431225" y="10633"/>
            <a:ext cx="1670243" cy="1373026"/>
          </a:xfrm>
          <a:prstGeom prst="rect">
            <a:avLst/>
          </a:prstGeom>
          <a:noFill/>
          <a:ln w="9525">
            <a:noFill/>
            <a:miter lim="800000"/>
            <a:headEnd/>
            <a:tailEnd/>
          </a:ln>
        </p:spPr>
      </p:pic>
      <p:sp>
        <p:nvSpPr>
          <p:cNvPr id="6" name="5 Rectángulo"/>
          <p:cNvSpPr/>
          <p:nvPr/>
        </p:nvSpPr>
        <p:spPr>
          <a:xfrm>
            <a:off x="7460530" y="8473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5 Grupo"/>
          <p:cNvGrpSpPr>
            <a:grpSpLocks/>
          </p:cNvGrpSpPr>
          <p:nvPr/>
        </p:nvGrpSpPr>
        <p:grpSpPr bwMode="auto">
          <a:xfrm>
            <a:off x="2123728" y="1834587"/>
            <a:ext cx="5423123" cy="4906781"/>
            <a:chOff x="73025" y="-11770"/>
            <a:chExt cx="7689850" cy="6896758"/>
          </a:xfrm>
        </p:grpSpPr>
        <p:pic>
          <p:nvPicPr>
            <p:cNvPr id="8" name="Picture 4"/>
            <p:cNvPicPr>
              <a:picLocks noChangeAspect="1" noChangeArrowheads="1"/>
            </p:cNvPicPr>
            <p:nvPr/>
          </p:nvPicPr>
          <p:blipFill>
            <a:blip r:embed="rId4" cstate="print"/>
            <a:srcRect/>
            <a:stretch>
              <a:fillRect/>
            </a:stretch>
          </p:blipFill>
          <p:spPr bwMode="auto">
            <a:xfrm>
              <a:off x="73025" y="2130425"/>
              <a:ext cx="2324100" cy="232410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2798763" y="-11770"/>
              <a:ext cx="2281237" cy="2279650"/>
            </a:xfrm>
            <a:prstGeom prst="rect">
              <a:avLst/>
            </a:prstGeom>
            <a:noFill/>
            <a:ln w="9525">
              <a:noFill/>
              <a:miter lim="800000"/>
              <a:headEnd/>
              <a:tailEnd/>
            </a:ln>
            <a:effectLst/>
          </p:spPr>
        </p:pic>
        <p:pic>
          <p:nvPicPr>
            <p:cNvPr id="10" name="Picture 6"/>
            <p:cNvPicPr>
              <a:picLocks noChangeAspect="1" noChangeArrowheads="1"/>
            </p:cNvPicPr>
            <p:nvPr/>
          </p:nvPicPr>
          <p:blipFill>
            <a:blip r:embed="rId6" cstate="print"/>
            <a:srcRect/>
            <a:stretch>
              <a:fillRect/>
            </a:stretch>
          </p:blipFill>
          <p:spPr bwMode="auto">
            <a:xfrm>
              <a:off x="5473700" y="15875"/>
              <a:ext cx="2266950" cy="2266950"/>
            </a:xfrm>
            <a:prstGeom prst="rect">
              <a:avLst/>
            </a:prstGeom>
            <a:noFill/>
            <a:ln w="9525">
              <a:noFill/>
              <a:miter lim="800000"/>
              <a:headEnd/>
              <a:tailEnd/>
            </a:ln>
            <a:effectLst/>
          </p:spPr>
        </p:pic>
        <p:pic>
          <p:nvPicPr>
            <p:cNvPr id="11" name="Picture 10"/>
            <p:cNvPicPr>
              <a:picLocks noChangeAspect="1" noChangeArrowheads="1"/>
            </p:cNvPicPr>
            <p:nvPr/>
          </p:nvPicPr>
          <p:blipFill>
            <a:blip r:embed="rId7" cstate="print"/>
            <a:srcRect/>
            <a:stretch>
              <a:fillRect/>
            </a:stretch>
          </p:blipFill>
          <p:spPr bwMode="auto">
            <a:xfrm>
              <a:off x="2771775" y="2133600"/>
              <a:ext cx="2376488" cy="2374900"/>
            </a:xfrm>
            <a:prstGeom prst="rect">
              <a:avLst/>
            </a:prstGeom>
            <a:noFill/>
            <a:ln w="9525">
              <a:noFill/>
              <a:miter lim="800000"/>
              <a:headEnd/>
              <a:tailEnd/>
            </a:ln>
            <a:effectLst/>
          </p:spPr>
        </p:pic>
        <p:pic>
          <p:nvPicPr>
            <p:cNvPr id="12" name="Picture 11"/>
            <p:cNvPicPr>
              <a:picLocks noChangeAspect="1" noChangeArrowheads="1"/>
            </p:cNvPicPr>
            <p:nvPr/>
          </p:nvPicPr>
          <p:blipFill>
            <a:blip r:embed="rId8" cstate="print"/>
            <a:srcRect/>
            <a:stretch>
              <a:fillRect/>
            </a:stretch>
          </p:blipFill>
          <p:spPr bwMode="auto">
            <a:xfrm>
              <a:off x="5453063" y="2220913"/>
              <a:ext cx="2287587" cy="2287587"/>
            </a:xfrm>
            <a:prstGeom prst="rect">
              <a:avLst/>
            </a:prstGeom>
            <a:noFill/>
            <a:ln w="9525">
              <a:noFill/>
              <a:miter lim="800000"/>
              <a:headEnd/>
              <a:tailEnd/>
            </a:ln>
            <a:effectLst/>
          </p:spPr>
        </p:pic>
        <p:pic>
          <p:nvPicPr>
            <p:cNvPr id="13" name="Picture 12"/>
            <p:cNvPicPr>
              <a:picLocks noChangeAspect="1" noChangeArrowheads="1"/>
            </p:cNvPicPr>
            <p:nvPr/>
          </p:nvPicPr>
          <p:blipFill>
            <a:blip r:embed="rId9" cstate="print"/>
            <a:srcRect/>
            <a:stretch>
              <a:fillRect/>
            </a:stretch>
          </p:blipFill>
          <p:spPr bwMode="auto">
            <a:xfrm>
              <a:off x="2798763" y="4584700"/>
              <a:ext cx="2297112" cy="2297113"/>
            </a:xfrm>
            <a:prstGeom prst="rect">
              <a:avLst/>
            </a:prstGeom>
            <a:noFill/>
            <a:ln w="9525">
              <a:noFill/>
              <a:miter lim="800000"/>
              <a:headEnd/>
              <a:tailEnd/>
            </a:ln>
            <a:effectLst/>
          </p:spPr>
        </p:pic>
        <p:pic>
          <p:nvPicPr>
            <p:cNvPr id="14" name="Picture 4"/>
            <p:cNvPicPr>
              <a:picLocks noChangeAspect="1" noChangeArrowheads="1"/>
            </p:cNvPicPr>
            <p:nvPr/>
          </p:nvPicPr>
          <p:blipFill>
            <a:blip r:embed="rId10" cstate="print"/>
            <a:srcRect/>
            <a:stretch>
              <a:fillRect/>
            </a:stretch>
          </p:blipFill>
          <p:spPr bwMode="auto">
            <a:xfrm>
              <a:off x="5451475" y="4584700"/>
              <a:ext cx="2300288" cy="2300288"/>
            </a:xfrm>
            <a:prstGeom prst="rect">
              <a:avLst/>
            </a:prstGeom>
            <a:noFill/>
            <a:ln w="9525">
              <a:noFill/>
              <a:miter lim="800000"/>
              <a:headEnd/>
              <a:tailEnd/>
            </a:ln>
            <a:effectLst/>
          </p:spPr>
        </p:pic>
        <p:sp>
          <p:nvSpPr>
            <p:cNvPr id="15" name="2 Rectángulo"/>
            <p:cNvSpPr>
              <a:spLocks noChangeArrowheads="1"/>
            </p:cNvSpPr>
            <p:nvPr/>
          </p:nvSpPr>
          <p:spPr bwMode="auto">
            <a:xfrm>
              <a:off x="161925" y="2130425"/>
              <a:ext cx="2146300" cy="166688"/>
            </a:xfrm>
            <a:prstGeom prst="rect">
              <a:avLst/>
            </a:prstGeom>
            <a:solidFill>
              <a:schemeClr val="bg1"/>
            </a:solidFill>
            <a:ln w="9525" algn="ctr">
              <a:noFill/>
              <a:round/>
              <a:headEnd/>
              <a:tailEnd/>
            </a:ln>
          </p:spPr>
          <p:txBody>
            <a:bodyPr/>
            <a:lstStyle/>
            <a:p>
              <a:endParaRPr lang="es-ES" altLang="es-ES"/>
            </a:p>
          </p:txBody>
        </p:sp>
        <p:sp>
          <p:nvSpPr>
            <p:cNvPr id="16" name="18 Rectángulo"/>
            <p:cNvSpPr>
              <a:spLocks noChangeArrowheads="1"/>
            </p:cNvSpPr>
            <p:nvPr/>
          </p:nvSpPr>
          <p:spPr bwMode="auto">
            <a:xfrm>
              <a:off x="5616575" y="4532313"/>
              <a:ext cx="2146300" cy="165100"/>
            </a:xfrm>
            <a:prstGeom prst="rect">
              <a:avLst/>
            </a:prstGeom>
            <a:solidFill>
              <a:schemeClr val="bg1"/>
            </a:solidFill>
            <a:ln w="9525" algn="ctr">
              <a:noFill/>
              <a:round/>
              <a:headEnd/>
              <a:tailEnd/>
            </a:ln>
          </p:spPr>
          <p:txBody>
            <a:bodyPr/>
            <a:lstStyle/>
            <a:p>
              <a:endParaRPr lang="es-ES" altLang="es-ES"/>
            </a:p>
          </p:txBody>
        </p:sp>
        <p:sp>
          <p:nvSpPr>
            <p:cNvPr id="17" name="19 Rectángulo"/>
            <p:cNvSpPr>
              <a:spLocks noChangeArrowheads="1"/>
            </p:cNvSpPr>
            <p:nvPr/>
          </p:nvSpPr>
          <p:spPr bwMode="auto">
            <a:xfrm>
              <a:off x="2874169" y="4584700"/>
              <a:ext cx="2146300" cy="165100"/>
            </a:xfrm>
            <a:prstGeom prst="rect">
              <a:avLst/>
            </a:prstGeom>
            <a:solidFill>
              <a:schemeClr val="bg1"/>
            </a:solidFill>
            <a:ln w="9525" algn="ctr">
              <a:noFill/>
              <a:round/>
              <a:headEnd/>
              <a:tailEnd/>
            </a:ln>
          </p:spPr>
          <p:txBody>
            <a:bodyPr/>
            <a:lstStyle/>
            <a:p>
              <a:endParaRPr lang="es-ES" altLang="es-ES"/>
            </a:p>
          </p:txBody>
        </p:sp>
        <p:sp>
          <p:nvSpPr>
            <p:cNvPr id="18" name="20 Rectángulo"/>
            <p:cNvSpPr>
              <a:spLocks noChangeArrowheads="1"/>
            </p:cNvSpPr>
            <p:nvPr/>
          </p:nvSpPr>
          <p:spPr bwMode="auto">
            <a:xfrm>
              <a:off x="5556250" y="2206625"/>
              <a:ext cx="2146300" cy="165100"/>
            </a:xfrm>
            <a:prstGeom prst="rect">
              <a:avLst/>
            </a:prstGeom>
            <a:solidFill>
              <a:schemeClr val="bg1"/>
            </a:solidFill>
            <a:ln w="9525" algn="ctr">
              <a:noFill/>
              <a:round/>
              <a:headEnd/>
              <a:tailEnd/>
            </a:ln>
          </p:spPr>
          <p:txBody>
            <a:bodyPr/>
            <a:lstStyle/>
            <a:p>
              <a:endParaRPr lang="es-ES" altLang="es-ES"/>
            </a:p>
          </p:txBody>
        </p:sp>
        <p:sp>
          <p:nvSpPr>
            <p:cNvPr id="19" name="21 Rectángulo"/>
            <p:cNvSpPr>
              <a:spLocks noChangeArrowheads="1"/>
            </p:cNvSpPr>
            <p:nvPr/>
          </p:nvSpPr>
          <p:spPr bwMode="auto">
            <a:xfrm>
              <a:off x="2960688" y="2157413"/>
              <a:ext cx="2146300" cy="166687"/>
            </a:xfrm>
            <a:prstGeom prst="rect">
              <a:avLst/>
            </a:prstGeom>
            <a:solidFill>
              <a:schemeClr val="bg1"/>
            </a:solidFill>
            <a:ln w="9525" algn="ctr">
              <a:noFill/>
              <a:round/>
              <a:headEnd/>
              <a:tailEnd/>
            </a:ln>
          </p:spPr>
          <p:txBody>
            <a:bodyPr/>
            <a:lstStyle/>
            <a:p>
              <a:endParaRPr lang="es-ES" altLang="es-ES"/>
            </a:p>
          </p:txBody>
        </p:sp>
        <p:sp>
          <p:nvSpPr>
            <p:cNvPr id="21" name="22 Rectángulo"/>
            <p:cNvSpPr>
              <a:spLocks noChangeArrowheads="1"/>
            </p:cNvSpPr>
            <p:nvPr/>
          </p:nvSpPr>
          <p:spPr bwMode="auto">
            <a:xfrm>
              <a:off x="5616575" y="15875"/>
              <a:ext cx="2146300" cy="165100"/>
            </a:xfrm>
            <a:prstGeom prst="rect">
              <a:avLst/>
            </a:prstGeom>
            <a:solidFill>
              <a:schemeClr val="bg1"/>
            </a:solidFill>
            <a:ln w="9525" algn="ctr">
              <a:noFill/>
              <a:round/>
              <a:headEnd/>
              <a:tailEnd/>
            </a:ln>
          </p:spPr>
          <p:txBody>
            <a:bodyPr/>
            <a:lstStyle/>
            <a:p>
              <a:endParaRPr lang="es-ES" altLang="es-ES"/>
            </a:p>
          </p:txBody>
        </p:sp>
        <p:sp>
          <p:nvSpPr>
            <p:cNvPr id="22" name="23 Rectángulo"/>
            <p:cNvSpPr>
              <a:spLocks noChangeArrowheads="1"/>
            </p:cNvSpPr>
            <p:nvPr/>
          </p:nvSpPr>
          <p:spPr bwMode="auto">
            <a:xfrm>
              <a:off x="2933700" y="14288"/>
              <a:ext cx="2146300" cy="166687"/>
            </a:xfrm>
            <a:prstGeom prst="rect">
              <a:avLst/>
            </a:prstGeom>
            <a:solidFill>
              <a:schemeClr val="bg1"/>
            </a:solidFill>
            <a:ln w="9525" algn="ctr">
              <a:noFill/>
              <a:round/>
              <a:headEnd/>
              <a:tailEnd/>
            </a:ln>
          </p:spPr>
          <p:txBody>
            <a:bodyPr/>
            <a:lstStyle/>
            <a:p>
              <a:endParaRPr lang="es-ES" altLang="es-ES"/>
            </a:p>
          </p:txBody>
        </p:sp>
        <p:sp>
          <p:nvSpPr>
            <p:cNvPr id="23" name="3 CuadroTexto"/>
            <p:cNvSpPr txBox="1">
              <a:spLocks noChangeArrowheads="1"/>
            </p:cNvSpPr>
            <p:nvPr/>
          </p:nvSpPr>
          <p:spPr bwMode="auto">
            <a:xfrm>
              <a:off x="490469" y="2127813"/>
              <a:ext cx="1787525" cy="276225"/>
            </a:xfrm>
            <a:prstGeom prst="rect">
              <a:avLst/>
            </a:prstGeom>
            <a:noFill/>
            <a:ln w="9525">
              <a:noFill/>
              <a:miter lim="800000"/>
              <a:headEnd/>
              <a:tailEnd/>
            </a:ln>
          </p:spPr>
          <p:txBody>
            <a:bodyPr>
              <a:spAutoFit/>
            </a:bodyPr>
            <a:lstStyle/>
            <a:p>
              <a:pPr algn="ctr"/>
              <a:r>
                <a:rPr lang="es-ES_tradnl" altLang="es-ES" sz="1200" b="1"/>
                <a:t>Control</a:t>
              </a:r>
              <a:endParaRPr lang="es-ES" altLang="es-ES" sz="1200" b="1"/>
            </a:p>
          </p:txBody>
        </p:sp>
        <p:sp>
          <p:nvSpPr>
            <p:cNvPr id="24" name="25 CuadroTexto"/>
            <p:cNvSpPr txBox="1">
              <a:spLocks noChangeArrowheads="1"/>
            </p:cNvSpPr>
            <p:nvPr/>
          </p:nvSpPr>
          <p:spPr bwMode="auto">
            <a:xfrm>
              <a:off x="5878513" y="4581525"/>
              <a:ext cx="1785937" cy="277813"/>
            </a:xfrm>
            <a:prstGeom prst="rect">
              <a:avLst/>
            </a:prstGeom>
            <a:noFill/>
            <a:ln w="9525">
              <a:noFill/>
              <a:miter lim="800000"/>
              <a:headEnd/>
              <a:tailEnd/>
            </a:ln>
          </p:spPr>
          <p:txBody>
            <a:bodyPr>
              <a:spAutoFit/>
            </a:bodyPr>
            <a:lstStyle/>
            <a:p>
              <a:pPr algn="ctr"/>
              <a:r>
                <a:rPr lang="el-GR" altLang="es-ES" sz="1200" b="1"/>
                <a:t>β</a:t>
              </a:r>
              <a:r>
                <a:rPr lang="es-ES_tradnl" altLang="es-ES" sz="1200" b="1"/>
                <a:t>-CX+PS mix</a:t>
              </a:r>
              <a:endParaRPr lang="es-ES" altLang="es-ES" sz="1200" b="1"/>
            </a:p>
          </p:txBody>
        </p:sp>
        <p:sp>
          <p:nvSpPr>
            <p:cNvPr id="25" name="26 CuadroTexto"/>
            <p:cNvSpPr txBox="1">
              <a:spLocks noChangeArrowheads="1"/>
            </p:cNvSpPr>
            <p:nvPr/>
          </p:nvSpPr>
          <p:spPr bwMode="auto">
            <a:xfrm>
              <a:off x="3198813" y="4581525"/>
              <a:ext cx="1785937" cy="277813"/>
            </a:xfrm>
            <a:prstGeom prst="rect">
              <a:avLst/>
            </a:prstGeom>
            <a:noFill/>
            <a:ln w="9525">
              <a:noFill/>
              <a:miter lim="800000"/>
              <a:headEnd/>
              <a:tailEnd/>
            </a:ln>
          </p:spPr>
          <p:txBody>
            <a:bodyPr>
              <a:spAutoFit/>
            </a:bodyPr>
            <a:lstStyle/>
            <a:p>
              <a:pPr algn="ctr"/>
              <a:r>
                <a:rPr lang="es-ES_tradnl" altLang="es-ES" sz="1200" b="1"/>
                <a:t>PS mix</a:t>
              </a:r>
              <a:endParaRPr lang="es-ES" altLang="es-ES" sz="1200" b="1"/>
            </a:p>
          </p:txBody>
        </p:sp>
        <p:sp>
          <p:nvSpPr>
            <p:cNvPr id="26" name="27 CuadroTexto"/>
            <p:cNvSpPr txBox="1">
              <a:spLocks noChangeArrowheads="1"/>
            </p:cNvSpPr>
            <p:nvPr/>
          </p:nvSpPr>
          <p:spPr bwMode="auto">
            <a:xfrm>
              <a:off x="5889625" y="2217738"/>
              <a:ext cx="1785938" cy="277812"/>
            </a:xfrm>
            <a:prstGeom prst="rect">
              <a:avLst/>
            </a:prstGeom>
            <a:noFill/>
            <a:ln w="9525">
              <a:noFill/>
              <a:miter lim="800000"/>
              <a:headEnd/>
              <a:tailEnd/>
            </a:ln>
          </p:spPr>
          <p:txBody>
            <a:bodyPr>
              <a:spAutoFit/>
            </a:bodyPr>
            <a:lstStyle/>
            <a:p>
              <a:pPr algn="ctr"/>
              <a:r>
                <a:rPr lang="es-ES_tradnl" altLang="es-ES" sz="1200" b="1" dirty="0" err="1"/>
                <a:t>Stig</a:t>
              </a:r>
              <a:r>
                <a:rPr lang="es-ES_tradnl" altLang="es-ES" sz="1200" b="1" dirty="0"/>
                <a:t> (0.25 µM)</a:t>
              </a:r>
              <a:endParaRPr lang="es-ES" altLang="es-ES" sz="1200" b="1" dirty="0"/>
            </a:p>
          </p:txBody>
        </p:sp>
        <p:sp>
          <p:nvSpPr>
            <p:cNvPr id="27" name="28 CuadroTexto"/>
            <p:cNvSpPr txBox="1">
              <a:spLocks noChangeArrowheads="1"/>
            </p:cNvSpPr>
            <p:nvPr/>
          </p:nvSpPr>
          <p:spPr bwMode="auto">
            <a:xfrm>
              <a:off x="3252788" y="2171700"/>
              <a:ext cx="1785937" cy="277813"/>
            </a:xfrm>
            <a:prstGeom prst="rect">
              <a:avLst/>
            </a:prstGeom>
            <a:noFill/>
            <a:ln w="9525">
              <a:noFill/>
              <a:miter lim="800000"/>
              <a:headEnd/>
              <a:tailEnd/>
            </a:ln>
          </p:spPr>
          <p:txBody>
            <a:bodyPr>
              <a:spAutoFit/>
            </a:bodyPr>
            <a:lstStyle/>
            <a:p>
              <a:pPr algn="ctr"/>
              <a:r>
                <a:rPr lang="es-ES_tradnl" altLang="es-ES" sz="1200" b="1"/>
                <a:t>Camp (1 µM)</a:t>
              </a:r>
              <a:endParaRPr lang="es-ES" altLang="es-ES" sz="1200" b="1"/>
            </a:p>
          </p:txBody>
        </p:sp>
        <p:sp>
          <p:nvSpPr>
            <p:cNvPr id="28" name="29 CuadroTexto"/>
            <p:cNvSpPr txBox="1">
              <a:spLocks noChangeArrowheads="1"/>
            </p:cNvSpPr>
            <p:nvPr/>
          </p:nvSpPr>
          <p:spPr bwMode="auto">
            <a:xfrm>
              <a:off x="5867400" y="7938"/>
              <a:ext cx="1785938" cy="276225"/>
            </a:xfrm>
            <a:prstGeom prst="rect">
              <a:avLst/>
            </a:prstGeom>
            <a:noFill/>
            <a:ln w="9525">
              <a:noFill/>
              <a:miter lim="800000"/>
              <a:headEnd/>
              <a:tailEnd/>
            </a:ln>
          </p:spPr>
          <p:txBody>
            <a:bodyPr>
              <a:spAutoFit/>
            </a:bodyPr>
            <a:lstStyle/>
            <a:p>
              <a:pPr algn="ctr"/>
              <a:r>
                <a:rPr lang="el-GR" altLang="es-ES" sz="1200" b="1"/>
                <a:t>β</a:t>
              </a:r>
              <a:r>
                <a:rPr lang="es-ES_tradnl" altLang="es-ES" sz="1200" b="1"/>
                <a:t>-sit (12µM)</a:t>
              </a:r>
              <a:endParaRPr lang="es-ES" altLang="es-ES" sz="1200" b="1"/>
            </a:p>
          </p:txBody>
        </p:sp>
        <p:sp>
          <p:nvSpPr>
            <p:cNvPr id="29" name="30 CuadroTexto"/>
            <p:cNvSpPr txBox="1">
              <a:spLocks noChangeArrowheads="1"/>
            </p:cNvSpPr>
            <p:nvPr/>
          </p:nvSpPr>
          <p:spPr bwMode="auto">
            <a:xfrm>
              <a:off x="3182938" y="14288"/>
              <a:ext cx="1785937" cy="276225"/>
            </a:xfrm>
            <a:prstGeom prst="rect">
              <a:avLst/>
            </a:prstGeom>
            <a:noFill/>
            <a:ln w="9525">
              <a:noFill/>
              <a:miter lim="800000"/>
              <a:headEnd/>
              <a:tailEnd/>
            </a:ln>
          </p:spPr>
          <p:txBody>
            <a:bodyPr>
              <a:spAutoFit/>
            </a:bodyPr>
            <a:lstStyle/>
            <a:p>
              <a:pPr algn="ctr"/>
              <a:r>
                <a:rPr lang="el-GR" altLang="es-ES" sz="1200" b="1"/>
                <a:t>β</a:t>
              </a:r>
              <a:r>
                <a:rPr lang="es-ES_tradnl" altLang="es-ES" sz="1200" b="1"/>
                <a:t>-CX (3 µM)</a:t>
              </a:r>
              <a:endParaRPr lang="es-ES" altLang="es-ES" sz="1200" b="1"/>
            </a:p>
          </p:txBody>
        </p:sp>
        <p:sp>
          <p:nvSpPr>
            <p:cNvPr id="30" name="1 Rectángulo"/>
            <p:cNvSpPr>
              <a:spLocks noChangeArrowheads="1"/>
            </p:cNvSpPr>
            <p:nvPr/>
          </p:nvSpPr>
          <p:spPr bwMode="auto">
            <a:xfrm>
              <a:off x="150350" y="2924944"/>
              <a:ext cx="161603" cy="648072"/>
            </a:xfrm>
            <a:prstGeom prst="rect">
              <a:avLst/>
            </a:prstGeom>
            <a:solidFill>
              <a:schemeClr val="bg1"/>
            </a:solidFill>
            <a:ln w="9525" algn="ctr">
              <a:noFill/>
              <a:round/>
              <a:headEnd/>
              <a:tailEnd/>
            </a:ln>
          </p:spPr>
          <p:txBody>
            <a:bodyPr/>
            <a:lstStyle/>
            <a:p>
              <a:endParaRPr lang="es-ES"/>
            </a:p>
          </p:txBody>
        </p:sp>
        <p:sp>
          <p:nvSpPr>
            <p:cNvPr id="31" name="2 Rectángulo"/>
            <p:cNvSpPr>
              <a:spLocks noChangeArrowheads="1"/>
            </p:cNvSpPr>
            <p:nvPr/>
          </p:nvSpPr>
          <p:spPr bwMode="auto">
            <a:xfrm>
              <a:off x="1211925" y="4197938"/>
              <a:ext cx="456605" cy="144016"/>
            </a:xfrm>
            <a:prstGeom prst="rect">
              <a:avLst/>
            </a:prstGeom>
            <a:solidFill>
              <a:schemeClr val="bg1"/>
            </a:solidFill>
            <a:ln w="9525" algn="ctr">
              <a:noFill/>
              <a:round/>
              <a:headEnd/>
              <a:tailEnd/>
            </a:ln>
          </p:spPr>
          <p:txBody>
            <a:bodyPr/>
            <a:lstStyle/>
            <a:p>
              <a:endParaRPr lang="es-ES"/>
            </a:p>
          </p:txBody>
        </p:sp>
        <p:sp>
          <p:nvSpPr>
            <p:cNvPr id="32" name="25 Rectángulo"/>
            <p:cNvSpPr>
              <a:spLocks noChangeArrowheads="1"/>
            </p:cNvSpPr>
            <p:nvPr/>
          </p:nvSpPr>
          <p:spPr bwMode="auto">
            <a:xfrm>
              <a:off x="2849180" y="779014"/>
              <a:ext cx="161603" cy="648072"/>
            </a:xfrm>
            <a:prstGeom prst="rect">
              <a:avLst/>
            </a:prstGeom>
            <a:solidFill>
              <a:schemeClr val="bg1"/>
            </a:solidFill>
            <a:ln w="9525" algn="ctr">
              <a:noFill/>
              <a:round/>
              <a:headEnd/>
              <a:tailEnd/>
            </a:ln>
          </p:spPr>
          <p:txBody>
            <a:bodyPr/>
            <a:lstStyle/>
            <a:p>
              <a:endParaRPr lang="es-ES"/>
            </a:p>
          </p:txBody>
        </p:sp>
        <p:sp>
          <p:nvSpPr>
            <p:cNvPr id="33" name="26 Rectángulo"/>
            <p:cNvSpPr>
              <a:spLocks noChangeArrowheads="1"/>
            </p:cNvSpPr>
            <p:nvPr/>
          </p:nvSpPr>
          <p:spPr bwMode="auto">
            <a:xfrm>
              <a:off x="5542564" y="790589"/>
              <a:ext cx="161603" cy="648072"/>
            </a:xfrm>
            <a:prstGeom prst="rect">
              <a:avLst/>
            </a:prstGeom>
            <a:solidFill>
              <a:schemeClr val="bg1"/>
            </a:solidFill>
            <a:ln w="9525" algn="ctr">
              <a:noFill/>
              <a:round/>
              <a:headEnd/>
              <a:tailEnd/>
            </a:ln>
          </p:spPr>
          <p:txBody>
            <a:bodyPr/>
            <a:lstStyle/>
            <a:p>
              <a:endParaRPr lang="es-ES"/>
            </a:p>
          </p:txBody>
        </p:sp>
        <p:sp>
          <p:nvSpPr>
            <p:cNvPr id="34" name="27 Rectángulo"/>
            <p:cNvSpPr>
              <a:spLocks noChangeArrowheads="1"/>
            </p:cNvSpPr>
            <p:nvPr/>
          </p:nvSpPr>
          <p:spPr bwMode="auto">
            <a:xfrm>
              <a:off x="2841323" y="2971220"/>
              <a:ext cx="161603" cy="648072"/>
            </a:xfrm>
            <a:prstGeom prst="rect">
              <a:avLst/>
            </a:prstGeom>
            <a:solidFill>
              <a:schemeClr val="bg1"/>
            </a:solidFill>
            <a:ln w="9525" algn="ctr">
              <a:noFill/>
              <a:round/>
              <a:headEnd/>
              <a:tailEnd/>
            </a:ln>
          </p:spPr>
          <p:txBody>
            <a:bodyPr/>
            <a:lstStyle/>
            <a:p>
              <a:endParaRPr lang="es-ES"/>
            </a:p>
          </p:txBody>
        </p:sp>
        <p:sp>
          <p:nvSpPr>
            <p:cNvPr id="35" name="28 Rectángulo"/>
            <p:cNvSpPr>
              <a:spLocks noChangeArrowheads="1"/>
            </p:cNvSpPr>
            <p:nvPr/>
          </p:nvSpPr>
          <p:spPr bwMode="auto">
            <a:xfrm>
              <a:off x="5519414" y="2955284"/>
              <a:ext cx="161603" cy="648072"/>
            </a:xfrm>
            <a:prstGeom prst="rect">
              <a:avLst/>
            </a:prstGeom>
            <a:solidFill>
              <a:schemeClr val="bg1"/>
            </a:solidFill>
            <a:ln w="9525" algn="ctr">
              <a:noFill/>
              <a:round/>
              <a:headEnd/>
              <a:tailEnd/>
            </a:ln>
          </p:spPr>
          <p:txBody>
            <a:bodyPr/>
            <a:lstStyle/>
            <a:p>
              <a:endParaRPr lang="es-ES"/>
            </a:p>
          </p:txBody>
        </p:sp>
        <p:sp>
          <p:nvSpPr>
            <p:cNvPr id="36" name="29 Rectángulo"/>
            <p:cNvSpPr>
              <a:spLocks noChangeArrowheads="1"/>
            </p:cNvSpPr>
            <p:nvPr/>
          </p:nvSpPr>
          <p:spPr bwMode="auto">
            <a:xfrm>
              <a:off x="2868311" y="5422383"/>
              <a:ext cx="161603" cy="648072"/>
            </a:xfrm>
            <a:prstGeom prst="rect">
              <a:avLst/>
            </a:prstGeom>
            <a:solidFill>
              <a:schemeClr val="bg1"/>
            </a:solidFill>
            <a:ln w="9525" algn="ctr">
              <a:noFill/>
              <a:round/>
              <a:headEnd/>
              <a:tailEnd/>
            </a:ln>
          </p:spPr>
          <p:txBody>
            <a:bodyPr/>
            <a:lstStyle/>
            <a:p>
              <a:endParaRPr lang="es-ES"/>
            </a:p>
          </p:txBody>
        </p:sp>
        <p:sp>
          <p:nvSpPr>
            <p:cNvPr id="37" name="30 Rectángulo"/>
            <p:cNvSpPr>
              <a:spLocks noChangeArrowheads="1"/>
            </p:cNvSpPr>
            <p:nvPr/>
          </p:nvSpPr>
          <p:spPr bwMode="auto">
            <a:xfrm>
              <a:off x="5519413" y="5399233"/>
              <a:ext cx="161603" cy="648072"/>
            </a:xfrm>
            <a:prstGeom prst="rect">
              <a:avLst/>
            </a:prstGeom>
            <a:solidFill>
              <a:schemeClr val="bg1"/>
            </a:solidFill>
            <a:ln w="9525" algn="ctr">
              <a:noFill/>
              <a:round/>
              <a:headEnd/>
              <a:tailEnd/>
            </a:ln>
          </p:spPr>
          <p:txBody>
            <a:bodyPr/>
            <a:lstStyle/>
            <a:p>
              <a:endParaRPr lang="es-ES"/>
            </a:p>
          </p:txBody>
        </p:sp>
        <p:sp>
          <p:nvSpPr>
            <p:cNvPr id="38" name="31 Rectángulo"/>
            <p:cNvSpPr>
              <a:spLocks noChangeArrowheads="1"/>
            </p:cNvSpPr>
            <p:nvPr/>
          </p:nvSpPr>
          <p:spPr bwMode="auto">
            <a:xfrm>
              <a:off x="3898203" y="2016109"/>
              <a:ext cx="456605" cy="144016"/>
            </a:xfrm>
            <a:prstGeom prst="rect">
              <a:avLst/>
            </a:prstGeom>
            <a:solidFill>
              <a:schemeClr val="bg1"/>
            </a:solidFill>
            <a:ln w="9525" algn="ctr">
              <a:noFill/>
              <a:round/>
              <a:headEnd/>
              <a:tailEnd/>
            </a:ln>
          </p:spPr>
          <p:txBody>
            <a:bodyPr/>
            <a:lstStyle/>
            <a:p>
              <a:endParaRPr lang="es-ES"/>
            </a:p>
          </p:txBody>
        </p:sp>
        <p:sp>
          <p:nvSpPr>
            <p:cNvPr id="39" name="32 Rectángulo"/>
            <p:cNvSpPr>
              <a:spLocks noChangeArrowheads="1"/>
            </p:cNvSpPr>
            <p:nvPr/>
          </p:nvSpPr>
          <p:spPr bwMode="auto">
            <a:xfrm>
              <a:off x="6576649" y="2001822"/>
              <a:ext cx="456605" cy="144016"/>
            </a:xfrm>
            <a:prstGeom prst="rect">
              <a:avLst/>
            </a:prstGeom>
            <a:solidFill>
              <a:schemeClr val="bg1"/>
            </a:solidFill>
            <a:ln w="9525" algn="ctr">
              <a:noFill/>
              <a:round/>
              <a:headEnd/>
              <a:tailEnd/>
            </a:ln>
          </p:spPr>
          <p:txBody>
            <a:bodyPr/>
            <a:lstStyle/>
            <a:p>
              <a:endParaRPr lang="es-ES"/>
            </a:p>
          </p:txBody>
        </p:sp>
        <p:sp>
          <p:nvSpPr>
            <p:cNvPr id="40" name="33 Rectángulo"/>
            <p:cNvSpPr>
              <a:spLocks noChangeArrowheads="1"/>
            </p:cNvSpPr>
            <p:nvPr/>
          </p:nvSpPr>
          <p:spPr bwMode="auto">
            <a:xfrm>
              <a:off x="3905478" y="4259188"/>
              <a:ext cx="456605" cy="144016"/>
            </a:xfrm>
            <a:prstGeom prst="rect">
              <a:avLst/>
            </a:prstGeom>
            <a:solidFill>
              <a:schemeClr val="bg1"/>
            </a:solidFill>
            <a:ln w="9525" algn="ctr">
              <a:noFill/>
              <a:round/>
              <a:headEnd/>
              <a:tailEnd/>
            </a:ln>
          </p:spPr>
          <p:txBody>
            <a:bodyPr/>
            <a:lstStyle/>
            <a:p>
              <a:endParaRPr lang="es-ES"/>
            </a:p>
          </p:txBody>
        </p:sp>
        <p:sp>
          <p:nvSpPr>
            <p:cNvPr id="41" name="34 Rectángulo"/>
            <p:cNvSpPr>
              <a:spLocks noChangeArrowheads="1"/>
            </p:cNvSpPr>
            <p:nvPr/>
          </p:nvSpPr>
          <p:spPr bwMode="auto">
            <a:xfrm>
              <a:off x="6553498" y="4266755"/>
              <a:ext cx="456605" cy="144016"/>
            </a:xfrm>
            <a:prstGeom prst="rect">
              <a:avLst/>
            </a:prstGeom>
            <a:solidFill>
              <a:schemeClr val="bg1"/>
            </a:solidFill>
            <a:ln w="9525" algn="ctr">
              <a:noFill/>
              <a:round/>
              <a:headEnd/>
              <a:tailEnd/>
            </a:ln>
          </p:spPr>
          <p:txBody>
            <a:bodyPr/>
            <a:lstStyle/>
            <a:p>
              <a:endParaRPr lang="es-ES"/>
            </a:p>
          </p:txBody>
        </p:sp>
        <p:sp>
          <p:nvSpPr>
            <p:cNvPr id="42" name="35 Rectángulo"/>
            <p:cNvSpPr>
              <a:spLocks noChangeArrowheads="1"/>
            </p:cNvSpPr>
            <p:nvPr/>
          </p:nvSpPr>
          <p:spPr bwMode="auto">
            <a:xfrm>
              <a:off x="3914911" y="6634635"/>
              <a:ext cx="456605" cy="144016"/>
            </a:xfrm>
            <a:prstGeom prst="rect">
              <a:avLst/>
            </a:prstGeom>
            <a:solidFill>
              <a:schemeClr val="bg1"/>
            </a:solidFill>
            <a:ln w="9525" algn="ctr">
              <a:noFill/>
              <a:round/>
              <a:headEnd/>
              <a:tailEnd/>
            </a:ln>
          </p:spPr>
          <p:txBody>
            <a:bodyPr/>
            <a:lstStyle/>
            <a:p>
              <a:endParaRPr lang="es-ES"/>
            </a:p>
          </p:txBody>
        </p:sp>
        <p:sp>
          <p:nvSpPr>
            <p:cNvPr id="43" name="36 Rectángulo"/>
            <p:cNvSpPr>
              <a:spLocks noChangeArrowheads="1"/>
            </p:cNvSpPr>
            <p:nvPr/>
          </p:nvSpPr>
          <p:spPr bwMode="auto">
            <a:xfrm>
              <a:off x="6565074" y="6637193"/>
              <a:ext cx="456605" cy="144016"/>
            </a:xfrm>
            <a:prstGeom prst="rect">
              <a:avLst/>
            </a:prstGeom>
            <a:solidFill>
              <a:schemeClr val="bg1"/>
            </a:solidFill>
            <a:ln w="9525" algn="ctr">
              <a:noFill/>
              <a:round/>
              <a:headEnd/>
              <a:tailEnd/>
            </a:ln>
          </p:spPr>
          <p:txBody>
            <a:bodyPr/>
            <a:lstStyle/>
            <a:p>
              <a:endParaRPr lang="es-ES"/>
            </a:p>
          </p:txBody>
        </p:sp>
        <p:sp>
          <p:nvSpPr>
            <p:cNvPr id="44" name="3 CuadroTexto"/>
            <p:cNvSpPr txBox="1">
              <a:spLocks noChangeArrowheads="1"/>
            </p:cNvSpPr>
            <p:nvPr/>
          </p:nvSpPr>
          <p:spPr bwMode="auto">
            <a:xfrm rot="-5400000">
              <a:off x="-81846" y="2956145"/>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45" name="38 CuadroTexto"/>
            <p:cNvSpPr txBox="1">
              <a:spLocks noChangeArrowheads="1"/>
            </p:cNvSpPr>
            <p:nvPr/>
          </p:nvSpPr>
          <p:spPr bwMode="auto">
            <a:xfrm rot="-5400000">
              <a:off x="2602189" y="841040"/>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46" name="39 CuadroTexto"/>
            <p:cNvSpPr txBox="1">
              <a:spLocks noChangeArrowheads="1"/>
            </p:cNvSpPr>
            <p:nvPr/>
          </p:nvSpPr>
          <p:spPr bwMode="auto">
            <a:xfrm rot="-5400000">
              <a:off x="5290735" y="852615"/>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47" name="40 CuadroTexto"/>
            <p:cNvSpPr txBox="1">
              <a:spLocks noChangeArrowheads="1"/>
            </p:cNvSpPr>
            <p:nvPr/>
          </p:nvSpPr>
          <p:spPr bwMode="auto">
            <a:xfrm rot="-5400000">
              <a:off x="2586263" y="3044845"/>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48" name="41 CuadroTexto"/>
            <p:cNvSpPr txBox="1">
              <a:spLocks noChangeArrowheads="1"/>
            </p:cNvSpPr>
            <p:nvPr/>
          </p:nvSpPr>
          <p:spPr bwMode="auto">
            <a:xfrm rot="-5400000">
              <a:off x="5280964" y="3067995"/>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49" name="42 CuadroTexto"/>
            <p:cNvSpPr txBox="1">
              <a:spLocks noChangeArrowheads="1"/>
            </p:cNvSpPr>
            <p:nvPr/>
          </p:nvSpPr>
          <p:spPr bwMode="auto">
            <a:xfrm rot="-5400000">
              <a:off x="2636651" y="5451949"/>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50" name="43 CuadroTexto"/>
            <p:cNvSpPr txBox="1">
              <a:spLocks noChangeArrowheads="1"/>
            </p:cNvSpPr>
            <p:nvPr/>
          </p:nvSpPr>
          <p:spPr bwMode="auto">
            <a:xfrm rot="-5400000">
              <a:off x="5310904" y="5423065"/>
              <a:ext cx="624922" cy="246221"/>
            </a:xfrm>
            <a:prstGeom prst="rect">
              <a:avLst/>
            </a:prstGeom>
            <a:noFill/>
            <a:ln w="9525">
              <a:noFill/>
              <a:miter lim="800000"/>
              <a:headEnd/>
              <a:tailEnd/>
            </a:ln>
          </p:spPr>
          <p:txBody>
            <a:bodyPr>
              <a:spAutoFit/>
            </a:bodyPr>
            <a:lstStyle/>
            <a:p>
              <a:pPr algn="ctr"/>
              <a:r>
                <a:rPr lang="es-ES_tradnl" sz="1000"/>
                <a:t>PI</a:t>
              </a:r>
              <a:endParaRPr lang="es-ES" sz="1000"/>
            </a:p>
          </p:txBody>
        </p:sp>
        <p:sp>
          <p:nvSpPr>
            <p:cNvPr id="51" name="4 CuadroTexto"/>
            <p:cNvSpPr txBox="1">
              <a:spLocks noChangeArrowheads="1"/>
            </p:cNvSpPr>
            <p:nvPr/>
          </p:nvSpPr>
          <p:spPr bwMode="auto">
            <a:xfrm>
              <a:off x="971600" y="4151638"/>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sp>
          <p:nvSpPr>
            <p:cNvPr id="52" name="45 CuadroTexto"/>
            <p:cNvSpPr txBox="1">
              <a:spLocks noChangeArrowheads="1"/>
            </p:cNvSpPr>
            <p:nvPr/>
          </p:nvSpPr>
          <p:spPr bwMode="auto">
            <a:xfrm>
              <a:off x="3715972" y="1954913"/>
              <a:ext cx="1008112" cy="246221"/>
            </a:xfrm>
            <a:prstGeom prst="rect">
              <a:avLst/>
            </a:prstGeom>
            <a:noFill/>
            <a:ln w="9525">
              <a:noFill/>
              <a:miter lim="800000"/>
              <a:headEnd/>
              <a:tailEnd/>
            </a:ln>
          </p:spPr>
          <p:txBody>
            <a:bodyPr>
              <a:spAutoFit/>
            </a:bodyPr>
            <a:lstStyle/>
            <a:p>
              <a:pPr algn="ctr"/>
              <a:r>
                <a:rPr lang="es-ES_tradnl" sz="1000" dirty="0" err="1"/>
                <a:t>Annexin</a:t>
              </a:r>
              <a:r>
                <a:rPr lang="es-ES_tradnl" sz="1000" dirty="0"/>
                <a:t> V</a:t>
              </a:r>
              <a:endParaRPr lang="es-ES" sz="1000" dirty="0"/>
            </a:p>
          </p:txBody>
        </p:sp>
        <p:sp>
          <p:nvSpPr>
            <p:cNvPr id="53" name="46 CuadroTexto"/>
            <p:cNvSpPr txBox="1">
              <a:spLocks noChangeArrowheads="1"/>
            </p:cNvSpPr>
            <p:nvPr/>
          </p:nvSpPr>
          <p:spPr bwMode="auto">
            <a:xfrm>
              <a:off x="6393495" y="1963302"/>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sp>
          <p:nvSpPr>
            <p:cNvPr id="54" name="47 CuadroTexto"/>
            <p:cNvSpPr txBox="1">
              <a:spLocks noChangeArrowheads="1"/>
            </p:cNvSpPr>
            <p:nvPr/>
          </p:nvSpPr>
          <p:spPr bwMode="auto">
            <a:xfrm>
              <a:off x="3736670" y="4217766"/>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sp>
          <p:nvSpPr>
            <p:cNvPr id="55" name="48 CuadroTexto"/>
            <p:cNvSpPr txBox="1">
              <a:spLocks noChangeArrowheads="1"/>
            </p:cNvSpPr>
            <p:nvPr/>
          </p:nvSpPr>
          <p:spPr bwMode="auto">
            <a:xfrm>
              <a:off x="6381920" y="4238802"/>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sp>
          <p:nvSpPr>
            <p:cNvPr id="56" name="49 CuadroTexto"/>
            <p:cNvSpPr txBox="1">
              <a:spLocks noChangeArrowheads="1"/>
            </p:cNvSpPr>
            <p:nvPr/>
          </p:nvSpPr>
          <p:spPr bwMode="auto">
            <a:xfrm>
              <a:off x="3722725" y="6583531"/>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sp>
          <p:nvSpPr>
            <p:cNvPr id="57" name="50 CuadroTexto"/>
            <p:cNvSpPr txBox="1">
              <a:spLocks noChangeArrowheads="1"/>
            </p:cNvSpPr>
            <p:nvPr/>
          </p:nvSpPr>
          <p:spPr bwMode="auto">
            <a:xfrm>
              <a:off x="6381920" y="6583532"/>
              <a:ext cx="1008112" cy="246221"/>
            </a:xfrm>
            <a:prstGeom prst="rect">
              <a:avLst/>
            </a:prstGeom>
            <a:noFill/>
            <a:ln w="9525">
              <a:noFill/>
              <a:miter lim="800000"/>
              <a:headEnd/>
              <a:tailEnd/>
            </a:ln>
          </p:spPr>
          <p:txBody>
            <a:bodyPr>
              <a:spAutoFit/>
            </a:bodyPr>
            <a:lstStyle/>
            <a:p>
              <a:pPr algn="ctr"/>
              <a:r>
                <a:rPr lang="es-ES_tradnl" sz="1000"/>
                <a:t>Annexin V</a:t>
              </a:r>
              <a:endParaRPr lang="es-ES" sz="1000"/>
            </a:p>
          </p:txBody>
        </p:sp>
      </p:grpSp>
      <p:sp>
        <p:nvSpPr>
          <p:cNvPr id="58" name="Text Box 18"/>
          <p:cNvSpPr txBox="1">
            <a:spLocks noChangeArrowheads="1"/>
          </p:cNvSpPr>
          <p:nvPr/>
        </p:nvSpPr>
        <p:spPr bwMode="auto">
          <a:xfrm>
            <a:off x="438068" y="1916832"/>
            <a:ext cx="2693772"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smtClean="0"/>
              <a:t>Apoptosis (</a:t>
            </a:r>
            <a:r>
              <a:rPr lang="es-ES" b="1" u="sng" dirty="0" err="1" smtClean="0"/>
              <a:t>Annexin</a:t>
            </a:r>
            <a:r>
              <a:rPr lang="es-ES" b="1" u="sng" dirty="0" smtClean="0"/>
              <a:t> V)</a:t>
            </a:r>
            <a:endParaRPr lang="es-ES" b="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A) IMPACT ON VIABILITY AND APOPTOSIS</a:t>
            </a:r>
            <a:endParaRPr lang="es-ES" b="1" dirty="0">
              <a:solidFill>
                <a:srgbClr val="0070C0"/>
              </a:solidFill>
            </a:endParaRPr>
          </a:p>
        </p:txBody>
      </p:sp>
      <p:pic>
        <p:nvPicPr>
          <p:cNvPr id="27650" name="Picture 2" descr="http://static.enzolifesciences.com/fileadmin/files/image/MOA_ENZ-51019_web_image.jpg"/>
          <p:cNvPicPr>
            <a:picLocks noChangeAspect="1" noChangeArrowheads="1"/>
          </p:cNvPicPr>
          <p:nvPr/>
        </p:nvPicPr>
        <p:blipFill>
          <a:blip r:embed="rId3" cstate="print"/>
          <a:srcRect/>
          <a:stretch>
            <a:fillRect/>
          </a:stretch>
        </p:blipFill>
        <p:spPr bwMode="auto">
          <a:xfrm>
            <a:off x="7174921" y="12726"/>
            <a:ext cx="1872208" cy="1235658"/>
          </a:xfrm>
          <a:prstGeom prst="rect">
            <a:avLst/>
          </a:prstGeom>
          <a:noFill/>
        </p:spPr>
      </p:pic>
      <p:sp>
        <p:nvSpPr>
          <p:cNvPr id="11" name="10 CuadroTexto"/>
          <p:cNvSpPr txBox="1"/>
          <p:nvPr/>
        </p:nvSpPr>
        <p:spPr>
          <a:xfrm>
            <a:off x="1043608" y="6453336"/>
            <a:ext cx="7632848" cy="253916"/>
          </a:xfrm>
          <a:prstGeom prst="rect">
            <a:avLst/>
          </a:prstGeom>
          <a:noFill/>
        </p:spPr>
        <p:txBody>
          <a:bodyPr wrap="square" rtlCol="0">
            <a:spAutoFit/>
          </a:bodyPr>
          <a:lstStyle/>
          <a:p>
            <a:r>
              <a:rPr lang="es-ES_tradnl" sz="1050" b="1" dirty="0" err="1" smtClean="0"/>
              <a:t>An</a:t>
            </a:r>
            <a:r>
              <a:rPr lang="es-ES_tradnl" sz="1050" b="1" dirty="0" smtClean="0"/>
              <a:t> </a:t>
            </a:r>
            <a:r>
              <a:rPr lang="es-ES_tradnl" sz="1050" b="1" dirty="0" err="1" smtClean="0"/>
              <a:t>asterisk</a:t>
            </a:r>
            <a:r>
              <a:rPr lang="es-ES_tradnl" sz="1050" b="1" dirty="0" smtClean="0"/>
              <a:t> </a:t>
            </a:r>
            <a:r>
              <a:rPr lang="es-ES_tradnl" sz="1050" b="1" dirty="0" err="1" smtClean="0"/>
              <a:t>indicates</a:t>
            </a:r>
            <a:r>
              <a:rPr lang="es-ES_tradnl" sz="1050" b="1" dirty="0" smtClean="0"/>
              <a:t> </a:t>
            </a:r>
            <a:r>
              <a:rPr lang="es-ES_tradnl" sz="1050" b="1" dirty="0" err="1" smtClean="0"/>
              <a:t>statistically</a:t>
            </a:r>
            <a:r>
              <a:rPr lang="es-ES_tradnl" sz="1050" b="1" dirty="0" smtClean="0"/>
              <a:t> </a:t>
            </a:r>
            <a:r>
              <a:rPr lang="es-ES_tradnl" sz="1050" b="1" dirty="0" err="1" smtClean="0"/>
              <a:t>significant</a:t>
            </a:r>
            <a:r>
              <a:rPr lang="es-ES_tradnl" sz="1050" b="1" dirty="0" smtClean="0"/>
              <a:t> </a:t>
            </a:r>
            <a:r>
              <a:rPr lang="es-ES_tradnl" sz="1050" b="1" dirty="0" err="1" smtClean="0"/>
              <a:t>diferences</a:t>
            </a:r>
            <a:r>
              <a:rPr lang="es-ES_tradnl" sz="1050" b="1" dirty="0" smtClean="0"/>
              <a:t> (p&lt;0.05) versus control </a:t>
            </a:r>
            <a:r>
              <a:rPr lang="es-ES_tradnl" sz="1050" b="1" dirty="0" err="1" smtClean="0"/>
              <a:t>using</a:t>
            </a:r>
            <a:r>
              <a:rPr lang="es-ES_tradnl" sz="1050" b="1" dirty="0" smtClean="0"/>
              <a:t> </a:t>
            </a:r>
            <a:r>
              <a:rPr lang="es-ES_tradnl" sz="1050" b="1" dirty="0" err="1" smtClean="0"/>
              <a:t>one-way</a:t>
            </a:r>
            <a:r>
              <a:rPr lang="es-ES_tradnl" sz="1050" b="1" dirty="0" smtClean="0"/>
              <a:t> ANOVA </a:t>
            </a:r>
            <a:r>
              <a:rPr lang="es-ES_tradnl" sz="1050" b="1" dirty="0" err="1" smtClean="0"/>
              <a:t>followed</a:t>
            </a:r>
            <a:r>
              <a:rPr lang="es-ES_tradnl" sz="1050" b="1" dirty="0" smtClean="0"/>
              <a:t> </a:t>
            </a:r>
            <a:r>
              <a:rPr lang="es-ES_tradnl" sz="1050" b="1" dirty="0" err="1" smtClean="0"/>
              <a:t>by</a:t>
            </a:r>
            <a:r>
              <a:rPr lang="es-ES_tradnl" sz="1050" b="1" dirty="0" smtClean="0"/>
              <a:t> LSD </a:t>
            </a:r>
            <a:r>
              <a:rPr lang="es-ES_tradnl" sz="1050" b="1" i="1" dirty="0" smtClean="0"/>
              <a:t>post-hoc</a:t>
            </a:r>
            <a:r>
              <a:rPr lang="es-ES_tradnl" sz="1050" b="1" dirty="0" smtClean="0"/>
              <a:t> test</a:t>
            </a:r>
            <a:endParaRPr lang="es-ES" sz="1050" b="1" dirty="0"/>
          </a:p>
        </p:txBody>
      </p:sp>
      <p:grpSp>
        <p:nvGrpSpPr>
          <p:cNvPr id="12" name="11 Grupo"/>
          <p:cNvGrpSpPr/>
          <p:nvPr/>
        </p:nvGrpSpPr>
        <p:grpSpPr>
          <a:xfrm>
            <a:off x="323528" y="2060849"/>
            <a:ext cx="8280920" cy="4680519"/>
            <a:chOff x="467544" y="836712"/>
            <a:chExt cx="8280920" cy="4680519"/>
          </a:xfrm>
        </p:grpSpPr>
        <p:graphicFrame>
          <p:nvGraphicFramePr>
            <p:cNvPr id="13" name="1 Gráfico"/>
            <p:cNvGraphicFramePr>
              <a:graphicFrameLocks/>
            </p:cNvGraphicFramePr>
            <p:nvPr>
              <p:extLst>
                <p:ext uri="{D42A27DB-BD31-4B8C-83A1-F6EECF244321}">
                  <p14:modId xmlns:p14="http://schemas.microsoft.com/office/powerpoint/2010/main" val="260741429"/>
                </p:ext>
              </p:extLst>
            </p:nvPr>
          </p:nvGraphicFramePr>
          <p:xfrm>
            <a:off x="467544" y="836712"/>
            <a:ext cx="8280920" cy="4680519"/>
          </p:xfrm>
          <a:graphic>
            <a:graphicData uri="http://schemas.openxmlformats.org/drawingml/2006/chart">
              <c:chart xmlns:c="http://schemas.openxmlformats.org/drawingml/2006/chart" xmlns:r="http://schemas.openxmlformats.org/officeDocument/2006/relationships" r:id="rId4"/>
            </a:graphicData>
          </a:graphic>
        </p:graphicFrame>
        <p:sp>
          <p:nvSpPr>
            <p:cNvPr id="14" name="13 CuadroTexto"/>
            <p:cNvSpPr txBox="1"/>
            <p:nvPr/>
          </p:nvSpPr>
          <p:spPr>
            <a:xfrm>
              <a:off x="2993298" y="2417666"/>
              <a:ext cx="288032" cy="369332"/>
            </a:xfrm>
            <a:prstGeom prst="rect">
              <a:avLst/>
            </a:prstGeom>
            <a:noFill/>
          </p:spPr>
          <p:txBody>
            <a:bodyPr wrap="square" rtlCol="0">
              <a:spAutoFit/>
            </a:bodyPr>
            <a:lstStyle/>
            <a:p>
              <a:pPr algn="ctr"/>
              <a:r>
                <a:rPr lang="es-ES_tradnl" dirty="0" smtClean="0"/>
                <a:t>*</a:t>
              </a:r>
              <a:endParaRPr lang="es-ES" dirty="0"/>
            </a:p>
          </p:txBody>
        </p:sp>
        <p:sp>
          <p:nvSpPr>
            <p:cNvPr id="15" name="14 CuadroTexto"/>
            <p:cNvSpPr txBox="1"/>
            <p:nvPr/>
          </p:nvSpPr>
          <p:spPr>
            <a:xfrm>
              <a:off x="4946108" y="2277916"/>
              <a:ext cx="288032" cy="369332"/>
            </a:xfrm>
            <a:prstGeom prst="rect">
              <a:avLst/>
            </a:prstGeom>
            <a:noFill/>
          </p:spPr>
          <p:txBody>
            <a:bodyPr wrap="square" rtlCol="0">
              <a:spAutoFit/>
            </a:bodyPr>
            <a:lstStyle/>
            <a:p>
              <a:pPr algn="ctr"/>
              <a:r>
                <a:rPr lang="es-ES_tradnl" dirty="0" smtClean="0"/>
                <a:t>*</a:t>
              </a:r>
              <a:endParaRPr lang="es-ES" dirty="0"/>
            </a:p>
          </p:txBody>
        </p:sp>
        <p:sp>
          <p:nvSpPr>
            <p:cNvPr id="16" name="15 CuadroTexto"/>
            <p:cNvSpPr txBox="1"/>
            <p:nvPr/>
          </p:nvSpPr>
          <p:spPr>
            <a:xfrm>
              <a:off x="5926084" y="2130394"/>
              <a:ext cx="288032" cy="369332"/>
            </a:xfrm>
            <a:prstGeom prst="rect">
              <a:avLst/>
            </a:prstGeom>
            <a:noFill/>
          </p:spPr>
          <p:txBody>
            <a:bodyPr wrap="square" rtlCol="0">
              <a:spAutoFit/>
            </a:bodyPr>
            <a:lstStyle/>
            <a:p>
              <a:pPr algn="ctr"/>
              <a:r>
                <a:rPr lang="es-ES_tradnl" dirty="0" smtClean="0"/>
                <a:t>*</a:t>
              </a:r>
              <a:endParaRPr lang="es-ES" dirty="0"/>
            </a:p>
          </p:txBody>
        </p:sp>
        <p:sp>
          <p:nvSpPr>
            <p:cNvPr id="17" name="16 CuadroTexto"/>
            <p:cNvSpPr txBox="1"/>
            <p:nvPr/>
          </p:nvSpPr>
          <p:spPr>
            <a:xfrm>
              <a:off x="6890324" y="2200734"/>
              <a:ext cx="288032" cy="369332"/>
            </a:xfrm>
            <a:prstGeom prst="rect">
              <a:avLst/>
            </a:prstGeom>
            <a:noFill/>
          </p:spPr>
          <p:txBody>
            <a:bodyPr wrap="square" rtlCol="0">
              <a:spAutoFit/>
            </a:bodyPr>
            <a:lstStyle/>
            <a:p>
              <a:pPr algn="ctr"/>
              <a:r>
                <a:rPr lang="es-ES_tradnl" dirty="0" smtClean="0"/>
                <a:t>*</a:t>
              </a:r>
              <a:endParaRPr lang="es-ES" dirty="0"/>
            </a:p>
          </p:txBody>
        </p:sp>
        <p:sp>
          <p:nvSpPr>
            <p:cNvPr id="18" name="17 CuadroTexto"/>
            <p:cNvSpPr txBox="1"/>
            <p:nvPr/>
          </p:nvSpPr>
          <p:spPr>
            <a:xfrm>
              <a:off x="7870300" y="2277916"/>
              <a:ext cx="288032" cy="369332"/>
            </a:xfrm>
            <a:prstGeom prst="rect">
              <a:avLst/>
            </a:prstGeom>
            <a:noFill/>
          </p:spPr>
          <p:txBody>
            <a:bodyPr wrap="square" rtlCol="0">
              <a:spAutoFit/>
            </a:bodyPr>
            <a:lstStyle/>
            <a:p>
              <a:pPr algn="ctr"/>
              <a:r>
                <a:rPr lang="es-ES_tradnl" dirty="0" smtClean="0"/>
                <a:t>*</a:t>
              </a:r>
              <a:endParaRPr lang="es-ES" dirty="0"/>
            </a:p>
          </p:txBody>
        </p:sp>
      </p:grpSp>
      <p:sp>
        <p:nvSpPr>
          <p:cNvPr id="19" name="Text Box 18"/>
          <p:cNvSpPr txBox="1">
            <a:spLocks noChangeArrowheads="1"/>
          </p:cNvSpPr>
          <p:nvPr/>
        </p:nvSpPr>
        <p:spPr bwMode="auto">
          <a:xfrm>
            <a:off x="2051720" y="1772816"/>
            <a:ext cx="5832648"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Changes</a:t>
            </a:r>
            <a:r>
              <a:rPr lang="es-ES" b="1" u="sng" dirty="0" smtClean="0"/>
              <a:t> in </a:t>
            </a:r>
            <a:r>
              <a:rPr lang="es-ES" b="1" u="sng" dirty="0" err="1" smtClean="0"/>
              <a:t>mitochondrial</a:t>
            </a:r>
            <a:r>
              <a:rPr lang="es-ES" b="1" u="sng" dirty="0" smtClean="0"/>
              <a:t> </a:t>
            </a:r>
            <a:r>
              <a:rPr lang="es-ES" b="1" u="sng" dirty="0" err="1" smtClean="0"/>
              <a:t>membrane</a:t>
            </a:r>
            <a:r>
              <a:rPr lang="es-ES" b="1" u="sng" dirty="0" smtClean="0"/>
              <a:t> </a:t>
            </a:r>
            <a:r>
              <a:rPr lang="es-ES" b="1" u="sng" dirty="0" err="1" smtClean="0"/>
              <a:t>potential</a:t>
            </a:r>
            <a:r>
              <a:rPr lang="es-ES" b="1" u="sng" dirty="0" smtClean="0"/>
              <a:t> (MMP)</a:t>
            </a:r>
            <a:endParaRPr lang="es-ES" b="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A) IMPACT ON VIABILITY AND APOPTOSIS</a:t>
            </a:r>
            <a:endParaRPr lang="es-ES" b="1" dirty="0">
              <a:solidFill>
                <a:srgbClr val="0070C0"/>
              </a:solidFill>
            </a:endParaRPr>
          </a:p>
        </p:txBody>
      </p:sp>
      <p:pic>
        <p:nvPicPr>
          <p:cNvPr id="25602" name="Picture 2" descr="http://upload.wikimedia.org/wikipedia/commons/d/df/Western_blot_wet_transfer_system_Criterion-02.jpg"/>
          <p:cNvPicPr>
            <a:picLocks noChangeAspect="1" noChangeArrowheads="1"/>
          </p:cNvPicPr>
          <p:nvPr/>
        </p:nvPicPr>
        <p:blipFill>
          <a:blip r:embed="rId3" cstate="print"/>
          <a:srcRect/>
          <a:stretch>
            <a:fillRect/>
          </a:stretch>
        </p:blipFill>
        <p:spPr bwMode="auto">
          <a:xfrm>
            <a:off x="7374290" y="65890"/>
            <a:ext cx="1590198" cy="1125788"/>
          </a:xfrm>
          <a:prstGeom prst="rect">
            <a:avLst/>
          </a:prstGeom>
          <a:noFill/>
        </p:spPr>
      </p:pic>
      <p:grpSp>
        <p:nvGrpSpPr>
          <p:cNvPr id="6" name="Gruppo 28"/>
          <p:cNvGrpSpPr/>
          <p:nvPr/>
        </p:nvGrpSpPr>
        <p:grpSpPr>
          <a:xfrm>
            <a:off x="179512" y="3212976"/>
            <a:ext cx="8784976" cy="1953788"/>
            <a:chOff x="-180528" y="1700808"/>
            <a:chExt cx="8784976" cy="1953788"/>
          </a:xfrm>
        </p:grpSpPr>
        <p:sp>
          <p:nvSpPr>
            <p:cNvPr id="7" name="6 CuadroTexto"/>
            <p:cNvSpPr txBox="1"/>
            <p:nvPr/>
          </p:nvSpPr>
          <p:spPr>
            <a:xfrm>
              <a:off x="1337812" y="1975393"/>
              <a:ext cx="727998" cy="246221"/>
            </a:xfrm>
            <a:prstGeom prst="rect">
              <a:avLst/>
            </a:prstGeom>
            <a:noFill/>
          </p:spPr>
          <p:txBody>
            <a:bodyPr wrap="square" rtlCol="0">
              <a:spAutoFit/>
            </a:bodyPr>
            <a:lstStyle/>
            <a:p>
              <a:pPr algn="ctr"/>
              <a:r>
                <a:rPr lang="es-ES_tradnl" sz="1000" b="1" dirty="0" smtClean="0"/>
                <a:t>Control</a:t>
              </a:r>
              <a:endParaRPr lang="es-ES" sz="1000" b="1" dirty="0"/>
            </a:p>
          </p:txBody>
        </p:sp>
        <p:sp>
          <p:nvSpPr>
            <p:cNvPr id="8" name="7 CuadroTexto"/>
            <p:cNvSpPr txBox="1"/>
            <p:nvPr/>
          </p:nvSpPr>
          <p:spPr>
            <a:xfrm>
              <a:off x="3214491" y="1844824"/>
              <a:ext cx="912160" cy="400110"/>
            </a:xfrm>
            <a:prstGeom prst="rect">
              <a:avLst/>
            </a:prstGeom>
            <a:noFill/>
          </p:spPr>
          <p:txBody>
            <a:bodyPr wrap="square" rtlCol="0">
              <a:spAutoFit/>
            </a:bodyPr>
            <a:lstStyle/>
            <a:p>
              <a:pPr algn="ctr"/>
              <a:r>
                <a:rPr lang="es-ES_tradnl" sz="1000" b="1" dirty="0" err="1" smtClean="0"/>
                <a:t>Stig</a:t>
              </a:r>
              <a:endParaRPr lang="es-ES_tradnl" sz="1000" b="1" dirty="0" smtClean="0"/>
            </a:p>
            <a:p>
              <a:pPr algn="ctr"/>
              <a:r>
                <a:rPr lang="es-ES_tradnl" sz="1000" b="1" dirty="0" smtClean="0"/>
                <a:t> (0.25 µM)</a:t>
              </a:r>
              <a:endParaRPr lang="es-ES" sz="1000" b="1" dirty="0"/>
            </a:p>
          </p:txBody>
        </p:sp>
        <p:sp>
          <p:nvSpPr>
            <p:cNvPr id="9" name="8 CuadroTexto"/>
            <p:cNvSpPr txBox="1"/>
            <p:nvPr/>
          </p:nvSpPr>
          <p:spPr>
            <a:xfrm>
              <a:off x="3935815" y="1957173"/>
              <a:ext cx="572625" cy="246221"/>
            </a:xfrm>
            <a:prstGeom prst="rect">
              <a:avLst/>
            </a:prstGeom>
            <a:noFill/>
          </p:spPr>
          <p:txBody>
            <a:bodyPr wrap="square" rtlCol="0">
              <a:spAutoFit/>
            </a:bodyPr>
            <a:lstStyle/>
            <a:p>
              <a:pPr algn="ctr"/>
              <a:r>
                <a:rPr lang="es-ES_tradnl" sz="1000" b="1" dirty="0" smtClean="0"/>
                <a:t>PS mix</a:t>
              </a:r>
              <a:endParaRPr lang="es-ES" sz="1000" b="1" dirty="0"/>
            </a:p>
          </p:txBody>
        </p:sp>
        <p:sp>
          <p:nvSpPr>
            <p:cNvPr id="10" name="9 CuadroTexto"/>
            <p:cNvSpPr txBox="1"/>
            <p:nvPr/>
          </p:nvSpPr>
          <p:spPr>
            <a:xfrm>
              <a:off x="4414948" y="1871718"/>
              <a:ext cx="785542" cy="400110"/>
            </a:xfrm>
            <a:prstGeom prst="rect">
              <a:avLst/>
            </a:prstGeom>
            <a:noFill/>
          </p:spPr>
          <p:txBody>
            <a:bodyPr wrap="square" rtlCol="0">
              <a:spAutoFit/>
            </a:bodyPr>
            <a:lstStyle/>
            <a:p>
              <a:pPr algn="ctr"/>
              <a:r>
                <a:rPr lang="el-GR" sz="1000" b="1" dirty="0" smtClean="0"/>
                <a:t>β</a:t>
              </a:r>
              <a:r>
                <a:rPr lang="es-ES_tradnl" sz="1000" b="1" dirty="0" smtClean="0"/>
                <a:t>-CX + PS mix</a:t>
              </a:r>
              <a:endParaRPr lang="es-ES" sz="1000" b="1" dirty="0"/>
            </a:p>
          </p:txBody>
        </p:sp>
        <p:sp>
          <p:nvSpPr>
            <p:cNvPr id="11" name="10 CuadroTexto"/>
            <p:cNvSpPr txBox="1"/>
            <p:nvPr/>
          </p:nvSpPr>
          <p:spPr>
            <a:xfrm>
              <a:off x="2728655" y="1858271"/>
              <a:ext cx="912160" cy="400110"/>
            </a:xfrm>
            <a:prstGeom prst="rect">
              <a:avLst/>
            </a:prstGeom>
            <a:noFill/>
          </p:spPr>
          <p:txBody>
            <a:bodyPr wrap="square" rtlCol="0">
              <a:spAutoFit/>
            </a:bodyPr>
            <a:lstStyle/>
            <a:p>
              <a:pPr algn="ctr"/>
              <a:r>
                <a:rPr lang="es-ES_tradnl" sz="1000" b="1" dirty="0" smtClean="0"/>
                <a:t>Camp</a:t>
              </a:r>
            </a:p>
            <a:p>
              <a:pPr algn="ctr"/>
              <a:r>
                <a:rPr lang="es-ES_tradnl" sz="1000" b="1" dirty="0" smtClean="0"/>
                <a:t> (1 µM)</a:t>
              </a:r>
              <a:endParaRPr lang="es-ES" sz="1000" b="1" dirty="0"/>
            </a:p>
          </p:txBody>
        </p:sp>
        <p:sp>
          <p:nvSpPr>
            <p:cNvPr id="12" name="11 CuadroTexto"/>
            <p:cNvSpPr txBox="1"/>
            <p:nvPr/>
          </p:nvSpPr>
          <p:spPr>
            <a:xfrm>
              <a:off x="1784113" y="1854370"/>
              <a:ext cx="912160" cy="400110"/>
            </a:xfrm>
            <a:prstGeom prst="rect">
              <a:avLst/>
            </a:prstGeom>
            <a:noFill/>
          </p:spPr>
          <p:txBody>
            <a:bodyPr wrap="square" rtlCol="0">
              <a:spAutoFit/>
            </a:bodyPr>
            <a:lstStyle/>
            <a:p>
              <a:pPr algn="ctr"/>
              <a:r>
                <a:rPr lang="el-GR" sz="1000" b="1" dirty="0" smtClean="0"/>
                <a:t>β</a:t>
              </a:r>
              <a:r>
                <a:rPr lang="es-ES_tradnl" sz="1000" b="1" dirty="0" smtClean="0"/>
                <a:t>-CX </a:t>
              </a:r>
            </a:p>
            <a:p>
              <a:pPr algn="ctr"/>
              <a:r>
                <a:rPr lang="es-ES_tradnl" sz="1000" b="1" dirty="0" smtClean="0"/>
                <a:t>(3 µM)</a:t>
              </a:r>
              <a:endParaRPr lang="es-ES" sz="1000" b="1" dirty="0"/>
            </a:p>
          </p:txBody>
        </p:sp>
        <p:sp>
          <p:nvSpPr>
            <p:cNvPr id="13" name="12 CuadroTexto"/>
            <p:cNvSpPr txBox="1"/>
            <p:nvPr/>
          </p:nvSpPr>
          <p:spPr>
            <a:xfrm>
              <a:off x="2292706" y="1858271"/>
              <a:ext cx="912160" cy="400110"/>
            </a:xfrm>
            <a:prstGeom prst="rect">
              <a:avLst/>
            </a:prstGeom>
            <a:noFill/>
          </p:spPr>
          <p:txBody>
            <a:bodyPr wrap="square" rtlCol="0">
              <a:spAutoFit/>
            </a:bodyPr>
            <a:lstStyle/>
            <a:p>
              <a:pPr algn="ctr"/>
              <a:r>
                <a:rPr lang="el-GR" sz="1000" b="1" dirty="0" smtClean="0"/>
                <a:t>β</a:t>
              </a:r>
              <a:r>
                <a:rPr lang="es-ES_tradnl" sz="1000" b="1" dirty="0" smtClean="0"/>
                <a:t>-</a:t>
              </a:r>
              <a:r>
                <a:rPr lang="es-ES_tradnl" sz="1000" b="1" dirty="0" err="1" smtClean="0"/>
                <a:t>sit</a:t>
              </a:r>
              <a:r>
                <a:rPr lang="es-ES_tradnl" sz="1000" b="1" dirty="0" smtClean="0"/>
                <a:t> </a:t>
              </a:r>
            </a:p>
            <a:p>
              <a:pPr algn="ctr"/>
              <a:r>
                <a:rPr lang="es-ES_tradnl" sz="1000" b="1" dirty="0" smtClean="0"/>
                <a:t>(12 µM)</a:t>
              </a:r>
              <a:endParaRPr lang="es-ES" sz="1000" b="1" dirty="0"/>
            </a:p>
          </p:txBody>
        </p:sp>
        <p:sp>
          <p:nvSpPr>
            <p:cNvPr id="14" name="13 CuadroTexto"/>
            <p:cNvSpPr txBox="1"/>
            <p:nvPr/>
          </p:nvSpPr>
          <p:spPr>
            <a:xfrm>
              <a:off x="344446" y="2395774"/>
              <a:ext cx="1178317" cy="246221"/>
            </a:xfrm>
            <a:prstGeom prst="rect">
              <a:avLst/>
            </a:prstGeom>
            <a:noFill/>
          </p:spPr>
          <p:txBody>
            <a:bodyPr wrap="square" rtlCol="0">
              <a:spAutoFit/>
            </a:bodyPr>
            <a:lstStyle/>
            <a:p>
              <a:pPr algn="ctr"/>
              <a:r>
                <a:rPr lang="es-ES_tradnl" sz="1000" b="1" dirty="0" smtClean="0"/>
                <a:t>PARP (116KDa)</a:t>
              </a:r>
              <a:endParaRPr lang="es-ES" sz="1000" b="1" dirty="0"/>
            </a:p>
          </p:txBody>
        </p:sp>
        <p:sp>
          <p:nvSpPr>
            <p:cNvPr id="15" name="14 CuadroTexto"/>
            <p:cNvSpPr txBox="1"/>
            <p:nvPr/>
          </p:nvSpPr>
          <p:spPr>
            <a:xfrm>
              <a:off x="-180528" y="2649415"/>
              <a:ext cx="1716710" cy="246221"/>
            </a:xfrm>
            <a:prstGeom prst="rect">
              <a:avLst/>
            </a:prstGeom>
            <a:noFill/>
          </p:spPr>
          <p:txBody>
            <a:bodyPr wrap="square" rtlCol="0">
              <a:spAutoFit/>
            </a:bodyPr>
            <a:lstStyle/>
            <a:p>
              <a:pPr algn="ctr"/>
              <a:r>
                <a:rPr lang="es-ES_tradnl" sz="1000" b="1" dirty="0" err="1" smtClean="0"/>
                <a:t>Cleaved</a:t>
              </a:r>
              <a:r>
                <a:rPr lang="es-ES_tradnl" sz="1000" b="1" dirty="0" smtClean="0"/>
                <a:t> </a:t>
              </a:r>
              <a:r>
                <a:rPr lang="es-ES_tradnl" sz="1000" b="1" dirty="0" err="1" smtClean="0"/>
                <a:t>product</a:t>
              </a:r>
              <a:r>
                <a:rPr lang="es-ES_tradnl" sz="1000" b="1" dirty="0" smtClean="0"/>
                <a:t> (89KDa)</a:t>
              </a:r>
              <a:endParaRPr lang="es-ES" sz="1000" b="1" dirty="0"/>
            </a:p>
          </p:txBody>
        </p:sp>
        <p:sp>
          <p:nvSpPr>
            <p:cNvPr id="16" name="4 CuadroTexto"/>
            <p:cNvSpPr txBox="1"/>
            <p:nvPr/>
          </p:nvSpPr>
          <p:spPr>
            <a:xfrm>
              <a:off x="581721" y="3038763"/>
              <a:ext cx="1178317" cy="246221"/>
            </a:xfrm>
            <a:prstGeom prst="rect">
              <a:avLst/>
            </a:prstGeom>
            <a:noFill/>
          </p:spPr>
          <p:txBody>
            <a:bodyPr wrap="square" rtlCol="0">
              <a:spAutoFit/>
            </a:bodyPr>
            <a:lstStyle/>
            <a:p>
              <a:pPr algn="ctr"/>
              <a:r>
                <a:rPr lang="es-ES_tradnl" sz="1000" b="1" dirty="0" smtClean="0"/>
                <a:t>Actin</a:t>
              </a:r>
              <a:endParaRPr lang="es-ES" sz="1000" b="1" dirty="0"/>
            </a:p>
          </p:txBody>
        </p:sp>
        <p:graphicFrame>
          <p:nvGraphicFramePr>
            <p:cNvPr id="17" name="Grafico 1"/>
            <p:cNvGraphicFramePr>
              <a:graphicFrameLocks/>
            </p:cNvGraphicFramePr>
            <p:nvPr>
              <p:extLst>
                <p:ext uri="{D42A27DB-BD31-4B8C-83A1-F6EECF244321}">
                  <p14:modId xmlns:p14="http://schemas.microsoft.com/office/powerpoint/2010/main" val="1795918805"/>
                </p:ext>
              </p:extLst>
            </p:nvPr>
          </p:nvGraphicFramePr>
          <p:xfrm>
            <a:off x="5796136" y="1700808"/>
            <a:ext cx="2808312" cy="1953788"/>
          </p:xfrm>
          <a:graphic>
            <a:graphicData uri="http://schemas.openxmlformats.org/drawingml/2006/chart">
              <c:chart xmlns:c="http://schemas.openxmlformats.org/drawingml/2006/chart" xmlns:r="http://schemas.openxmlformats.org/officeDocument/2006/relationships" r:id="rId4"/>
            </a:graphicData>
          </a:graphic>
        </p:graphicFrame>
        <p:sp>
          <p:nvSpPr>
            <p:cNvPr id="18" name="17 CuadroTexto"/>
            <p:cNvSpPr txBox="1"/>
            <p:nvPr/>
          </p:nvSpPr>
          <p:spPr>
            <a:xfrm>
              <a:off x="6395950" y="1930876"/>
              <a:ext cx="288032" cy="246221"/>
            </a:xfrm>
            <a:prstGeom prst="rect">
              <a:avLst/>
            </a:prstGeom>
            <a:noFill/>
          </p:spPr>
          <p:txBody>
            <a:bodyPr wrap="square" rtlCol="0">
              <a:spAutoFit/>
            </a:bodyPr>
            <a:lstStyle/>
            <a:p>
              <a:pPr algn="ctr"/>
              <a:r>
                <a:rPr lang="es-ES_tradnl" sz="1000" dirty="0" smtClean="0"/>
                <a:t>a</a:t>
              </a:r>
              <a:endParaRPr lang="es-ES" sz="1000" dirty="0"/>
            </a:p>
          </p:txBody>
        </p:sp>
        <p:sp>
          <p:nvSpPr>
            <p:cNvPr id="19" name="18 CuadroTexto"/>
            <p:cNvSpPr txBox="1"/>
            <p:nvPr/>
          </p:nvSpPr>
          <p:spPr>
            <a:xfrm>
              <a:off x="6643039" y="2129327"/>
              <a:ext cx="288032" cy="246221"/>
            </a:xfrm>
            <a:prstGeom prst="rect">
              <a:avLst/>
            </a:prstGeom>
            <a:noFill/>
          </p:spPr>
          <p:txBody>
            <a:bodyPr wrap="square" rtlCol="0">
              <a:spAutoFit/>
            </a:bodyPr>
            <a:lstStyle/>
            <a:p>
              <a:pPr algn="ctr"/>
              <a:r>
                <a:rPr lang="es-ES_tradnl" sz="1000" dirty="0" smtClean="0"/>
                <a:t>b</a:t>
              </a:r>
              <a:endParaRPr lang="es-ES" sz="1000" dirty="0"/>
            </a:p>
          </p:txBody>
        </p:sp>
        <p:sp>
          <p:nvSpPr>
            <p:cNvPr id="21" name="20 CuadroTexto"/>
            <p:cNvSpPr txBox="1"/>
            <p:nvPr/>
          </p:nvSpPr>
          <p:spPr>
            <a:xfrm>
              <a:off x="6876587" y="2340016"/>
              <a:ext cx="288032" cy="246221"/>
            </a:xfrm>
            <a:prstGeom prst="rect">
              <a:avLst/>
            </a:prstGeom>
            <a:noFill/>
          </p:spPr>
          <p:txBody>
            <a:bodyPr wrap="square" rtlCol="0">
              <a:spAutoFit/>
            </a:bodyPr>
            <a:lstStyle/>
            <a:p>
              <a:pPr algn="ctr"/>
              <a:r>
                <a:rPr lang="es-ES_tradnl" sz="1000" dirty="0" smtClean="0"/>
                <a:t>c</a:t>
              </a:r>
              <a:endParaRPr lang="es-ES" sz="1000" dirty="0"/>
            </a:p>
          </p:txBody>
        </p:sp>
        <p:sp>
          <p:nvSpPr>
            <p:cNvPr id="22" name="21 CuadroTexto"/>
            <p:cNvSpPr txBox="1"/>
            <p:nvPr/>
          </p:nvSpPr>
          <p:spPr>
            <a:xfrm>
              <a:off x="7131906" y="2245044"/>
              <a:ext cx="288032" cy="246221"/>
            </a:xfrm>
            <a:prstGeom prst="rect">
              <a:avLst/>
            </a:prstGeom>
            <a:noFill/>
          </p:spPr>
          <p:txBody>
            <a:bodyPr wrap="square" rtlCol="0">
              <a:spAutoFit/>
            </a:bodyPr>
            <a:lstStyle/>
            <a:p>
              <a:pPr algn="ctr"/>
              <a:r>
                <a:rPr lang="es-ES_tradnl" sz="1000" dirty="0" smtClean="0"/>
                <a:t>d</a:t>
              </a:r>
              <a:endParaRPr lang="es-ES" sz="1000" dirty="0"/>
            </a:p>
          </p:txBody>
        </p:sp>
        <p:sp>
          <p:nvSpPr>
            <p:cNvPr id="23" name="22 CuadroTexto"/>
            <p:cNvSpPr txBox="1"/>
            <p:nvPr/>
          </p:nvSpPr>
          <p:spPr>
            <a:xfrm>
              <a:off x="7620086" y="2255675"/>
              <a:ext cx="288032" cy="246221"/>
            </a:xfrm>
            <a:prstGeom prst="rect">
              <a:avLst/>
            </a:prstGeom>
            <a:noFill/>
          </p:spPr>
          <p:txBody>
            <a:bodyPr wrap="square" rtlCol="0">
              <a:spAutoFit/>
            </a:bodyPr>
            <a:lstStyle/>
            <a:p>
              <a:pPr algn="ctr"/>
              <a:r>
                <a:rPr lang="es-ES_tradnl" sz="1000" dirty="0" smtClean="0"/>
                <a:t>d</a:t>
              </a:r>
              <a:endParaRPr lang="es-ES" sz="1000" dirty="0"/>
            </a:p>
          </p:txBody>
        </p:sp>
        <p:sp>
          <p:nvSpPr>
            <p:cNvPr id="24" name="23 CuadroTexto"/>
            <p:cNvSpPr txBox="1"/>
            <p:nvPr/>
          </p:nvSpPr>
          <p:spPr>
            <a:xfrm>
              <a:off x="7366322" y="2255291"/>
              <a:ext cx="288032" cy="246221"/>
            </a:xfrm>
            <a:prstGeom prst="rect">
              <a:avLst/>
            </a:prstGeom>
            <a:noFill/>
          </p:spPr>
          <p:txBody>
            <a:bodyPr wrap="square" rtlCol="0">
              <a:spAutoFit/>
            </a:bodyPr>
            <a:lstStyle/>
            <a:p>
              <a:pPr algn="ctr"/>
              <a:r>
                <a:rPr lang="es-ES_tradnl" sz="1000" dirty="0" smtClean="0"/>
                <a:t>d</a:t>
              </a:r>
              <a:endParaRPr lang="es-ES" sz="1000" dirty="0"/>
            </a:p>
          </p:txBody>
        </p:sp>
        <p:sp>
          <p:nvSpPr>
            <p:cNvPr id="25" name="24 CuadroTexto"/>
            <p:cNvSpPr txBox="1"/>
            <p:nvPr/>
          </p:nvSpPr>
          <p:spPr>
            <a:xfrm>
              <a:off x="7848743" y="2137111"/>
              <a:ext cx="288032" cy="246221"/>
            </a:xfrm>
            <a:prstGeom prst="rect">
              <a:avLst/>
            </a:prstGeom>
            <a:noFill/>
          </p:spPr>
          <p:txBody>
            <a:bodyPr wrap="square" rtlCol="0">
              <a:spAutoFit/>
            </a:bodyPr>
            <a:lstStyle/>
            <a:p>
              <a:pPr algn="ctr"/>
              <a:r>
                <a:rPr lang="es-ES_tradnl" sz="1000" dirty="0" smtClean="0"/>
                <a:t>b</a:t>
              </a:r>
              <a:endParaRPr lang="es-ES" sz="1000" dirty="0"/>
            </a:p>
          </p:txBody>
        </p:sp>
        <p:pic>
          <p:nvPicPr>
            <p:cNvPr id="26" name="Picture 2" descr="C:\Documents and Settings\TARZAN\Desktop\ok2.jpg"/>
            <p:cNvPicPr>
              <a:picLocks noChangeAspect="1" noChangeArrowheads="1"/>
            </p:cNvPicPr>
            <p:nvPr/>
          </p:nvPicPr>
          <p:blipFill>
            <a:blip r:embed="rId5" cstate="print"/>
            <a:srcRect/>
            <a:stretch>
              <a:fillRect/>
            </a:stretch>
          </p:blipFill>
          <p:spPr bwMode="auto">
            <a:xfrm>
              <a:off x="1403648" y="2420888"/>
              <a:ext cx="3736330" cy="534885"/>
            </a:xfrm>
            <a:prstGeom prst="rect">
              <a:avLst/>
            </a:prstGeom>
            <a:noFill/>
          </p:spPr>
        </p:pic>
        <p:pic>
          <p:nvPicPr>
            <p:cNvPr id="27" name="Picture 3" descr="C:\Documents and Settings\TARZAN\Desktop\parp\actina.jpg"/>
            <p:cNvPicPr>
              <a:picLocks noChangeAspect="1" noChangeArrowheads="1"/>
            </p:cNvPicPr>
            <p:nvPr/>
          </p:nvPicPr>
          <p:blipFill>
            <a:blip r:embed="rId6" cstate="print"/>
            <a:srcRect/>
            <a:stretch>
              <a:fillRect/>
            </a:stretch>
          </p:blipFill>
          <p:spPr bwMode="auto">
            <a:xfrm>
              <a:off x="1403647" y="2996952"/>
              <a:ext cx="3744417" cy="432048"/>
            </a:xfrm>
            <a:prstGeom prst="rect">
              <a:avLst/>
            </a:prstGeom>
            <a:noFill/>
          </p:spPr>
        </p:pic>
      </p:grpSp>
      <p:sp>
        <p:nvSpPr>
          <p:cNvPr id="28" name="Text Box 18"/>
          <p:cNvSpPr txBox="1">
            <a:spLocks noChangeArrowheads="1"/>
          </p:cNvSpPr>
          <p:nvPr/>
        </p:nvSpPr>
        <p:spPr bwMode="auto">
          <a:xfrm>
            <a:off x="1763688" y="2051556"/>
            <a:ext cx="5832648"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Poly</a:t>
            </a:r>
            <a:r>
              <a:rPr lang="es-ES" b="1" u="sng" dirty="0" smtClean="0"/>
              <a:t>(ADP-</a:t>
            </a:r>
            <a:r>
              <a:rPr lang="es-ES" b="1" u="sng" dirty="0" err="1" smtClean="0"/>
              <a:t>ribose</a:t>
            </a:r>
            <a:r>
              <a:rPr lang="es-ES" b="1" u="sng" dirty="0" smtClean="0"/>
              <a:t>)</a:t>
            </a:r>
            <a:r>
              <a:rPr lang="es-ES" b="1" u="sng" dirty="0" err="1" smtClean="0"/>
              <a:t>polymerase</a:t>
            </a:r>
            <a:r>
              <a:rPr lang="es-ES" b="1" u="sng" dirty="0" smtClean="0"/>
              <a:t> (PARP) </a:t>
            </a:r>
            <a:r>
              <a:rPr lang="es-ES" b="1" u="sng" dirty="0" err="1" smtClean="0"/>
              <a:t>cleavage</a:t>
            </a:r>
            <a:endParaRPr lang="es-E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B) REDOX STATE</a:t>
            </a:r>
            <a:endParaRPr lang="es-ES" b="1" dirty="0">
              <a:solidFill>
                <a:srgbClr val="0070C0"/>
              </a:solidFill>
            </a:endParaRPr>
          </a:p>
        </p:txBody>
      </p:sp>
      <p:pic>
        <p:nvPicPr>
          <p:cNvPr id="5" name="Picture 10"/>
          <p:cNvPicPr>
            <a:picLocks noChangeAspect="1" noChangeArrowheads="1"/>
          </p:cNvPicPr>
          <p:nvPr/>
        </p:nvPicPr>
        <p:blipFill>
          <a:blip r:embed="rId3" cstate="print"/>
          <a:srcRect/>
          <a:stretch>
            <a:fillRect/>
          </a:stretch>
        </p:blipFill>
        <p:spPr bwMode="auto">
          <a:xfrm>
            <a:off x="7596336" y="55257"/>
            <a:ext cx="1368152" cy="1121372"/>
          </a:xfrm>
          <a:prstGeom prst="rect">
            <a:avLst/>
          </a:prstGeom>
          <a:noFill/>
          <a:ln w="9525">
            <a:noFill/>
            <a:miter lim="800000"/>
            <a:headEnd/>
            <a:tailEnd/>
          </a:ln>
        </p:spPr>
      </p:pic>
      <p:grpSp>
        <p:nvGrpSpPr>
          <p:cNvPr id="6" name="1 Grupo"/>
          <p:cNvGrpSpPr>
            <a:grpSpLocks/>
          </p:cNvGrpSpPr>
          <p:nvPr/>
        </p:nvGrpSpPr>
        <p:grpSpPr bwMode="auto">
          <a:xfrm>
            <a:off x="2267744" y="1656184"/>
            <a:ext cx="5666011" cy="5229200"/>
            <a:chOff x="31750" y="79375"/>
            <a:chExt cx="7974013" cy="6778625"/>
          </a:xfrm>
        </p:grpSpPr>
        <p:pic>
          <p:nvPicPr>
            <p:cNvPr id="7" name="Picture 4"/>
            <p:cNvPicPr>
              <a:picLocks noChangeAspect="1" noChangeArrowheads="1"/>
            </p:cNvPicPr>
            <p:nvPr/>
          </p:nvPicPr>
          <p:blipFill>
            <a:blip r:embed="rId4" cstate="print"/>
            <a:srcRect/>
            <a:stretch>
              <a:fillRect/>
            </a:stretch>
          </p:blipFill>
          <p:spPr bwMode="auto">
            <a:xfrm>
              <a:off x="31750" y="2192338"/>
              <a:ext cx="2403475" cy="2403475"/>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srcRect/>
            <a:stretch>
              <a:fillRect/>
            </a:stretch>
          </p:blipFill>
          <p:spPr bwMode="auto">
            <a:xfrm>
              <a:off x="2984500" y="79375"/>
              <a:ext cx="2303463" cy="2305050"/>
            </a:xfrm>
            <a:prstGeom prst="rect">
              <a:avLst/>
            </a:prstGeom>
            <a:noFill/>
            <a:ln w="9525">
              <a:noFill/>
              <a:miter lim="800000"/>
              <a:headEnd/>
              <a:tailEnd/>
            </a:ln>
            <a:effectLst/>
          </p:spPr>
        </p:pic>
        <p:pic>
          <p:nvPicPr>
            <p:cNvPr id="9" name="Picture 6"/>
            <p:cNvPicPr>
              <a:picLocks noChangeAspect="1" noChangeArrowheads="1"/>
            </p:cNvPicPr>
            <p:nvPr/>
          </p:nvPicPr>
          <p:blipFill>
            <a:blip r:embed="rId6" cstate="print"/>
            <a:srcRect/>
            <a:stretch>
              <a:fillRect/>
            </a:stretch>
          </p:blipFill>
          <p:spPr bwMode="auto">
            <a:xfrm>
              <a:off x="5643563" y="79375"/>
              <a:ext cx="2303462" cy="2305050"/>
            </a:xfrm>
            <a:prstGeom prst="rect">
              <a:avLst/>
            </a:prstGeom>
            <a:noFill/>
            <a:ln w="9525">
              <a:noFill/>
              <a:miter lim="800000"/>
              <a:headEnd/>
              <a:tailEnd/>
            </a:ln>
            <a:effectLst/>
          </p:spPr>
        </p:pic>
        <p:pic>
          <p:nvPicPr>
            <p:cNvPr id="10" name="Picture 10"/>
            <p:cNvPicPr>
              <a:picLocks noChangeAspect="1" noChangeArrowheads="1"/>
            </p:cNvPicPr>
            <p:nvPr/>
          </p:nvPicPr>
          <p:blipFill>
            <a:blip r:embed="rId7" cstate="print"/>
            <a:srcRect/>
            <a:stretch>
              <a:fillRect/>
            </a:stretch>
          </p:blipFill>
          <p:spPr bwMode="auto">
            <a:xfrm>
              <a:off x="2944813" y="2244725"/>
              <a:ext cx="2376487" cy="2376488"/>
            </a:xfrm>
            <a:prstGeom prst="rect">
              <a:avLst/>
            </a:prstGeom>
            <a:noFill/>
            <a:ln w="9525">
              <a:noFill/>
              <a:miter lim="800000"/>
              <a:headEnd/>
              <a:tailEnd/>
            </a:ln>
            <a:effectLst/>
          </p:spPr>
        </p:pic>
        <p:pic>
          <p:nvPicPr>
            <p:cNvPr id="11" name="Picture 11"/>
            <p:cNvPicPr>
              <a:picLocks noChangeAspect="1" noChangeArrowheads="1"/>
            </p:cNvPicPr>
            <p:nvPr/>
          </p:nvPicPr>
          <p:blipFill>
            <a:blip r:embed="rId8" cstate="print"/>
            <a:srcRect/>
            <a:stretch>
              <a:fillRect/>
            </a:stretch>
          </p:blipFill>
          <p:spPr bwMode="auto">
            <a:xfrm>
              <a:off x="5651500" y="2251075"/>
              <a:ext cx="2290763" cy="2289175"/>
            </a:xfrm>
            <a:prstGeom prst="rect">
              <a:avLst/>
            </a:prstGeom>
            <a:noFill/>
            <a:ln w="9525">
              <a:noFill/>
              <a:miter lim="800000"/>
              <a:headEnd/>
              <a:tailEnd/>
            </a:ln>
            <a:effectLst/>
          </p:spPr>
        </p:pic>
        <p:pic>
          <p:nvPicPr>
            <p:cNvPr id="12" name="Picture 12"/>
            <p:cNvPicPr>
              <a:picLocks noChangeAspect="1" noChangeArrowheads="1"/>
            </p:cNvPicPr>
            <p:nvPr/>
          </p:nvPicPr>
          <p:blipFill>
            <a:blip r:embed="rId9" cstate="print"/>
            <a:srcRect/>
            <a:stretch>
              <a:fillRect/>
            </a:stretch>
          </p:blipFill>
          <p:spPr bwMode="auto">
            <a:xfrm>
              <a:off x="2970213" y="4473575"/>
              <a:ext cx="2371725" cy="2371725"/>
            </a:xfrm>
            <a:prstGeom prst="rect">
              <a:avLst/>
            </a:prstGeom>
            <a:noFill/>
            <a:ln w="9525">
              <a:noFill/>
              <a:miter lim="800000"/>
              <a:headEnd/>
              <a:tailEnd/>
            </a:ln>
            <a:effectLst/>
          </p:spPr>
        </p:pic>
        <p:pic>
          <p:nvPicPr>
            <p:cNvPr id="13" name="Picture 4"/>
            <p:cNvPicPr>
              <a:picLocks noChangeAspect="1" noChangeArrowheads="1"/>
            </p:cNvPicPr>
            <p:nvPr/>
          </p:nvPicPr>
          <p:blipFill>
            <a:blip r:embed="rId10" cstate="print"/>
            <a:srcRect/>
            <a:stretch>
              <a:fillRect/>
            </a:stretch>
          </p:blipFill>
          <p:spPr bwMode="auto">
            <a:xfrm>
              <a:off x="5621338" y="4473575"/>
              <a:ext cx="2384425" cy="2384425"/>
            </a:xfrm>
            <a:prstGeom prst="rect">
              <a:avLst/>
            </a:prstGeom>
            <a:noFill/>
            <a:ln w="9525">
              <a:noFill/>
              <a:miter lim="800000"/>
              <a:headEnd/>
              <a:tailEnd/>
            </a:ln>
            <a:effectLst/>
          </p:spPr>
        </p:pic>
        <p:sp>
          <p:nvSpPr>
            <p:cNvPr id="14" name="2 Rectángulo"/>
            <p:cNvSpPr>
              <a:spLocks noChangeArrowheads="1"/>
            </p:cNvSpPr>
            <p:nvPr/>
          </p:nvSpPr>
          <p:spPr bwMode="auto">
            <a:xfrm>
              <a:off x="161925" y="2157413"/>
              <a:ext cx="2146300" cy="166687"/>
            </a:xfrm>
            <a:prstGeom prst="rect">
              <a:avLst/>
            </a:prstGeom>
            <a:solidFill>
              <a:schemeClr val="bg1"/>
            </a:solidFill>
            <a:ln w="9525" algn="ctr">
              <a:noFill/>
              <a:round/>
              <a:headEnd/>
              <a:tailEnd/>
            </a:ln>
          </p:spPr>
          <p:txBody>
            <a:bodyPr/>
            <a:lstStyle/>
            <a:p>
              <a:endParaRPr lang="es-ES" altLang="es-ES"/>
            </a:p>
          </p:txBody>
        </p:sp>
        <p:sp>
          <p:nvSpPr>
            <p:cNvPr id="15" name="3 CuadroTexto"/>
            <p:cNvSpPr txBox="1">
              <a:spLocks noChangeArrowheads="1"/>
            </p:cNvSpPr>
            <p:nvPr/>
          </p:nvSpPr>
          <p:spPr bwMode="auto">
            <a:xfrm>
              <a:off x="373063" y="2216149"/>
              <a:ext cx="1787525" cy="359074"/>
            </a:xfrm>
            <a:prstGeom prst="rect">
              <a:avLst/>
            </a:prstGeom>
            <a:noFill/>
            <a:ln w="9525">
              <a:noFill/>
              <a:miter lim="800000"/>
              <a:headEnd/>
              <a:tailEnd/>
            </a:ln>
          </p:spPr>
          <p:txBody>
            <a:bodyPr>
              <a:spAutoFit/>
            </a:bodyPr>
            <a:lstStyle/>
            <a:p>
              <a:pPr algn="ctr"/>
              <a:r>
                <a:rPr lang="es-ES_tradnl" altLang="es-ES" sz="1200" b="1" dirty="0" smtClean="0"/>
                <a:t>Control</a:t>
              </a:r>
              <a:endParaRPr lang="es-ES" altLang="es-ES" sz="1200" b="1" dirty="0"/>
            </a:p>
          </p:txBody>
        </p:sp>
        <p:sp>
          <p:nvSpPr>
            <p:cNvPr id="16" name="2 Rectángulo"/>
            <p:cNvSpPr>
              <a:spLocks noChangeArrowheads="1"/>
            </p:cNvSpPr>
            <p:nvPr/>
          </p:nvSpPr>
          <p:spPr bwMode="auto">
            <a:xfrm>
              <a:off x="5740400" y="4484688"/>
              <a:ext cx="2146300" cy="166687"/>
            </a:xfrm>
            <a:prstGeom prst="rect">
              <a:avLst/>
            </a:prstGeom>
            <a:solidFill>
              <a:schemeClr val="bg1"/>
            </a:solidFill>
            <a:ln w="9525" algn="ctr">
              <a:noFill/>
              <a:round/>
              <a:headEnd/>
              <a:tailEnd/>
            </a:ln>
          </p:spPr>
          <p:txBody>
            <a:bodyPr/>
            <a:lstStyle/>
            <a:p>
              <a:endParaRPr lang="es-ES" altLang="es-ES"/>
            </a:p>
          </p:txBody>
        </p:sp>
        <p:sp>
          <p:nvSpPr>
            <p:cNvPr id="17" name="2 Rectángulo"/>
            <p:cNvSpPr>
              <a:spLocks noChangeArrowheads="1"/>
            </p:cNvSpPr>
            <p:nvPr/>
          </p:nvSpPr>
          <p:spPr bwMode="auto">
            <a:xfrm>
              <a:off x="3114675" y="4489450"/>
              <a:ext cx="2146300" cy="166688"/>
            </a:xfrm>
            <a:prstGeom prst="rect">
              <a:avLst/>
            </a:prstGeom>
            <a:solidFill>
              <a:schemeClr val="bg1"/>
            </a:solidFill>
            <a:ln w="9525" algn="ctr">
              <a:noFill/>
              <a:round/>
              <a:headEnd/>
              <a:tailEnd/>
            </a:ln>
          </p:spPr>
          <p:txBody>
            <a:bodyPr/>
            <a:lstStyle/>
            <a:p>
              <a:endParaRPr lang="es-ES" altLang="es-ES"/>
            </a:p>
          </p:txBody>
        </p:sp>
        <p:sp>
          <p:nvSpPr>
            <p:cNvPr id="18" name="2 Rectángulo"/>
            <p:cNvSpPr>
              <a:spLocks noChangeArrowheads="1"/>
            </p:cNvSpPr>
            <p:nvPr/>
          </p:nvSpPr>
          <p:spPr bwMode="auto">
            <a:xfrm>
              <a:off x="5675313" y="2266950"/>
              <a:ext cx="2146300" cy="166688"/>
            </a:xfrm>
            <a:prstGeom prst="rect">
              <a:avLst/>
            </a:prstGeom>
            <a:solidFill>
              <a:schemeClr val="bg1"/>
            </a:solidFill>
            <a:ln w="9525" algn="ctr">
              <a:noFill/>
              <a:round/>
              <a:headEnd/>
              <a:tailEnd/>
            </a:ln>
          </p:spPr>
          <p:txBody>
            <a:bodyPr/>
            <a:lstStyle/>
            <a:p>
              <a:endParaRPr lang="es-ES" altLang="es-ES"/>
            </a:p>
          </p:txBody>
        </p:sp>
        <p:sp>
          <p:nvSpPr>
            <p:cNvPr id="19" name="2 Rectángulo"/>
            <p:cNvSpPr>
              <a:spLocks noChangeArrowheads="1"/>
            </p:cNvSpPr>
            <p:nvPr/>
          </p:nvSpPr>
          <p:spPr bwMode="auto">
            <a:xfrm>
              <a:off x="3097213" y="2259013"/>
              <a:ext cx="2146300" cy="166687"/>
            </a:xfrm>
            <a:prstGeom prst="rect">
              <a:avLst/>
            </a:prstGeom>
            <a:solidFill>
              <a:schemeClr val="bg1"/>
            </a:solidFill>
            <a:ln w="9525" algn="ctr">
              <a:noFill/>
              <a:round/>
              <a:headEnd/>
              <a:tailEnd/>
            </a:ln>
          </p:spPr>
          <p:txBody>
            <a:bodyPr/>
            <a:lstStyle/>
            <a:p>
              <a:endParaRPr lang="es-ES" altLang="es-ES"/>
            </a:p>
          </p:txBody>
        </p:sp>
        <p:sp>
          <p:nvSpPr>
            <p:cNvPr id="21" name="2 Rectángulo"/>
            <p:cNvSpPr>
              <a:spLocks noChangeArrowheads="1"/>
            </p:cNvSpPr>
            <p:nvPr/>
          </p:nvSpPr>
          <p:spPr bwMode="auto">
            <a:xfrm>
              <a:off x="5729288" y="95250"/>
              <a:ext cx="2146300" cy="166688"/>
            </a:xfrm>
            <a:prstGeom prst="rect">
              <a:avLst/>
            </a:prstGeom>
            <a:solidFill>
              <a:schemeClr val="bg1"/>
            </a:solidFill>
            <a:ln w="9525" algn="ctr">
              <a:noFill/>
              <a:round/>
              <a:headEnd/>
              <a:tailEnd/>
            </a:ln>
          </p:spPr>
          <p:txBody>
            <a:bodyPr/>
            <a:lstStyle/>
            <a:p>
              <a:endParaRPr lang="es-ES" altLang="es-ES"/>
            </a:p>
          </p:txBody>
        </p:sp>
        <p:sp>
          <p:nvSpPr>
            <p:cNvPr id="22" name="2 Rectángulo"/>
            <p:cNvSpPr>
              <a:spLocks noChangeArrowheads="1"/>
            </p:cNvSpPr>
            <p:nvPr/>
          </p:nvSpPr>
          <p:spPr bwMode="auto">
            <a:xfrm>
              <a:off x="3038475" y="87313"/>
              <a:ext cx="2146300" cy="166687"/>
            </a:xfrm>
            <a:prstGeom prst="rect">
              <a:avLst/>
            </a:prstGeom>
            <a:solidFill>
              <a:schemeClr val="bg1"/>
            </a:solidFill>
            <a:ln w="9525" algn="ctr">
              <a:noFill/>
              <a:round/>
              <a:headEnd/>
              <a:tailEnd/>
            </a:ln>
          </p:spPr>
          <p:txBody>
            <a:bodyPr/>
            <a:lstStyle/>
            <a:p>
              <a:endParaRPr lang="es-ES" altLang="es-ES"/>
            </a:p>
          </p:txBody>
        </p:sp>
        <p:sp>
          <p:nvSpPr>
            <p:cNvPr id="23" name="25 CuadroTexto"/>
            <p:cNvSpPr txBox="1">
              <a:spLocks noChangeArrowheads="1"/>
            </p:cNvSpPr>
            <p:nvPr/>
          </p:nvSpPr>
          <p:spPr bwMode="auto">
            <a:xfrm>
              <a:off x="5945188" y="4527550"/>
              <a:ext cx="1785937" cy="277813"/>
            </a:xfrm>
            <a:prstGeom prst="rect">
              <a:avLst/>
            </a:prstGeom>
            <a:noFill/>
            <a:ln w="9525">
              <a:noFill/>
              <a:miter lim="800000"/>
              <a:headEnd/>
              <a:tailEnd/>
            </a:ln>
          </p:spPr>
          <p:txBody>
            <a:bodyPr>
              <a:spAutoFit/>
            </a:bodyPr>
            <a:lstStyle/>
            <a:p>
              <a:pPr algn="ctr"/>
              <a:r>
                <a:rPr lang="el-GR" altLang="es-ES" sz="1200" b="1"/>
                <a:t>β</a:t>
              </a:r>
              <a:r>
                <a:rPr lang="es-ES_tradnl" altLang="es-ES" sz="1200" b="1"/>
                <a:t>-CX+PS mix</a:t>
              </a:r>
              <a:endParaRPr lang="es-ES" altLang="es-ES" sz="1200" b="1"/>
            </a:p>
          </p:txBody>
        </p:sp>
        <p:sp>
          <p:nvSpPr>
            <p:cNvPr id="24" name="26 CuadroTexto"/>
            <p:cNvSpPr txBox="1">
              <a:spLocks noChangeArrowheads="1"/>
            </p:cNvSpPr>
            <p:nvPr/>
          </p:nvSpPr>
          <p:spPr bwMode="auto">
            <a:xfrm>
              <a:off x="3292475" y="4541838"/>
              <a:ext cx="1785938" cy="277812"/>
            </a:xfrm>
            <a:prstGeom prst="rect">
              <a:avLst/>
            </a:prstGeom>
            <a:noFill/>
            <a:ln w="9525">
              <a:noFill/>
              <a:miter lim="800000"/>
              <a:headEnd/>
              <a:tailEnd/>
            </a:ln>
          </p:spPr>
          <p:txBody>
            <a:bodyPr>
              <a:spAutoFit/>
            </a:bodyPr>
            <a:lstStyle/>
            <a:p>
              <a:pPr algn="ctr"/>
              <a:r>
                <a:rPr lang="es-ES_tradnl" altLang="es-ES" sz="1200" b="1"/>
                <a:t>PS mix</a:t>
              </a:r>
              <a:endParaRPr lang="es-ES" altLang="es-ES" sz="1200" b="1"/>
            </a:p>
          </p:txBody>
        </p:sp>
        <p:sp>
          <p:nvSpPr>
            <p:cNvPr id="25" name="27 CuadroTexto"/>
            <p:cNvSpPr txBox="1">
              <a:spLocks noChangeArrowheads="1"/>
            </p:cNvSpPr>
            <p:nvPr/>
          </p:nvSpPr>
          <p:spPr bwMode="auto">
            <a:xfrm>
              <a:off x="5929313" y="2257425"/>
              <a:ext cx="1785937" cy="277813"/>
            </a:xfrm>
            <a:prstGeom prst="rect">
              <a:avLst/>
            </a:prstGeom>
            <a:noFill/>
            <a:ln w="9525">
              <a:noFill/>
              <a:miter lim="800000"/>
              <a:headEnd/>
              <a:tailEnd/>
            </a:ln>
          </p:spPr>
          <p:txBody>
            <a:bodyPr>
              <a:spAutoFit/>
            </a:bodyPr>
            <a:lstStyle/>
            <a:p>
              <a:pPr algn="ctr"/>
              <a:r>
                <a:rPr lang="es-ES_tradnl" altLang="es-ES" sz="1200" b="1"/>
                <a:t>Stig (0.25 µM)</a:t>
              </a:r>
              <a:endParaRPr lang="es-ES" altLang="es-ES" sz="1200" b="1"/>
            </a:p>
          </p:txBody>
        </p:sp>
        <p:sp>
          <p:nvSpPr>
            <p:cNvPr id="26" name="28 CuadroTexto"/>
            <p:cNvSpPr txBox="1">
              <a:spLocks noChangeArrowheads="1"/>
            </p:cNvSpPr>
            <p:nvPr/>
          </p:nvSpPr>
          <p:spPr bwMode="auto">
            <a:xfrm>
              <a:off x="3279775" y="2252663"/>
              <a:ext cx="1785938" cy="277812"/>
            </a:xfrm>
            <a:prstGeom prst="rect">
              <a:avLst/>
            </a:prstGeom>
            <a:noFill/>
            <a:ln w="9525">
              <a:noFill/>
              <a:miter lim="800000"/>
              <a:headEnd/>
              <a:tailEnd/>
            </a:ln>
          </p:spPr>
          <p:txBody>
            <a:bodyPr>
              <a:spAutoFit/>
            </a:bodyPr>
            <a:lstStyle/>
            <a:p>
              <a:pPr algn="ctr"/>
              <a:r>
                <a:rPr lang="es-ES_tradnl" altLang="es-ES" sz="1200" b="1"/>
                <a:t>Camp (1 µM)</a:t>
              </a:r>
              <a:endParaRPr lang="es-ES" altLang="es-ES" sz="1200" b="1"/>
            </a:p>
          </p:txBody>
        </p:sp>
        <p:sp>
          <p:nvSpPr>
            <p:cNvPr id="27" name="29 CuadroTexto"/>
            <p:cNvSpPr txBox="1">
              <a:spLocks noChangeArrowheads="1"/>
            </p:cNvSpPr>
            <p:nvPr/>
          </p:nvSpPr>
          <p:spPr bwMode="auto">
            <a:xfrm>
              <a:off x="5934075" y="101600"/>
              <a:ext cx="1785938" cy="276225"/>
            </a:xfrm>
            <a:prstGeom prst="rect">
              <a:avLst/>
            </a:prstGeom>
            <a:noFill/>
            <a:ln w="9525">
              <a:noFill/>
              <a:miter lim="800000"/>
              <a:headEnd/>
              <a:tailEnd/>
            </a:ln>
          </p:spPr>
          <p:txBody>
            <a:bodyPr>
              <a:spAutoFit/>
            </a:bodyPr>
            <a:lstStyle/>
            <a:p>
              <a:pPr algn="ctr"/>
              <a:r>
                <a:rPr lang="el-GR" altLang="es-ES" sz="1200" b="1"/>
                <a:t>β</a:t>
              </a:r>
              <a:r>
                <a:rPr lang="es-ES_tradnl" altLang="es-ES" sz="1200" b="1"/>
                <a:t>-sit (12µM)</a:t>
              </a:r>
              <a:endParaRPr lang="es-ES" altLang="es-ES" sz="1200" b="1"/>
            </a:p>
          </p:txBody>
        </p:sp>
        <p:sp>
          <p:nvSpPr>
            <p:cNvPr id="28" name="30 CuadroTexto"/>
            <p:cNvSpPr txBox="1">
              <a:spLocks noChangeArrowheads="1"/>
            </p:cNvSpPr>
            <p:nvPr/>
          </p:nvSpPr>
          <p:spPr bwMode="auto">
            <a:xfrm>
              <a:off x="3263900" y="95250"/>
              <a:ext cx="1785938" cy="276225"/>
            </a:xfrm>
            <a:prstGeom prst="rect">
              <a:avLst/>
            </a:prstGeom>
            <a:noFill/>
            <a:ln w="9525">
              <a:noFill/>
              <a:miter lim="800000"/>
              <a:headEnd/>
              <a:tailEnd/>
            </a:ln>
          </p:spPr>
          <p:txBody>
            <a:bodyPr>
              <a:spAutoFit/>
            </a:bodyPr>
            <a:lstStyle/>
            <a:p>
              <a:pPr algn="ctr"/>
              <a:r>
                <a:rPr lang="el-GR" altLang="es-ES" sz="1200" b="1"/>
                <a:t>β</a:t>
              </a:r>
              <a:r>
                <a:rPr lang="es-ES_tradnl" altLang="es-ES" sz="1200" b="1"/>
                <a:t>-CX (3 µM)</a:t>
              </a:r>
              <a:endParaRPr lang="es-ES" altLang="es-ES" sz="1200" b="1"/>
            </a:p>
          </p:txBody>
        </p:sp>
      </p:grpSp>
      <p:sp>
        <p:nvSpPr>
          <p:cNvPr id="29" name="Text Box 18"/>
          <p:cNvSpPr txBox="1">
            <a:spLocks noChangeArrowheads="1"/>
          </p:cNvSpPr>
          <p:nvPr/>
        </p:nvSpPr>
        <p:spPr bwMode="auto">
          <a:xfrm>
            <a:off x="438068" y="1916832"/>
            <a:ext cx="2693772" cy="646331"/>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smtClean="0"/>
              <a:t>Reactive </a:t>
            </a:r>
            <a:r>
              <a:rPr lang="es-ES" b="1" u="sng" dirty="0" err="1" smtClean="0"/>
              <a:t>oxygen</a:t>
            </a:r>
            <a:r>
              <a:rPr lang="es-ES" b="1" u="sng" dirty="0" smtClean="0"/>
              <a:t> </a:t>
            </a:r>
            <a:r>
              <a:rPr lang="es-ES" b="1" u="sng" dirty="0" err="1" smtClean="0"/>
              <a:t>species</a:t>
            </a:r>
            <a:r>
              <a:rPr lang="es-ES" b="1" u="sng" dirty="0" smtClean="0"/>
              <a:t> (ROS)</a:t>
            </a:r>
            <a:endParaRPr lang="es-ES"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B) REDOX STATE</a:t>
            </a:r>
            <a:endParaRPr lang="es-ES" b="1" dirty="0">
              <a:solidFill>
                <a:srgbClr val="0070C0"/>
              </a:solidFill>
            </a:endParaRPr>
          </a:p>
        </p:txBody>
      </p:sp>
      <p:pic>
        <p:nvPicPr>
          <p:cNvPr id="21506" name="Picture 2" descr="http://upload.wikimedia.org/wikipedia/commons/e/e0/But-2-en-1-thiol.png"/>
          <p:cNvPicPr>
            <a:picLocks noChangeAspect="1" noChangeArrowheads="1"/>
          </p:cNvPicPr>
          <p:nvPr/>
        </p:nvPicPr>
        <p:blipFill>
          <a:blip r:embed="rId3" cstate="print"/>
          <a:srcRect/>
          <a:stretch>
            <a:fillRect/>
          </a:stretch>
        </p:blipFill>
        <p:spPr bwMode="auto">
          <a:xfrm>
            <a:off x="7380312" y="476672"/>
            <a:ext cx="1412141" cy="356475"/>
          </a:xfrm>
          <a:prstGeom prst="rect">
            <a:avLst/>
          </a:prstGeom>
          <a:noFill/>
        </p:spPr>
      </p:pic>
      <p:sp>
        <p:nvSpPr>
          <p:cNvPr id="6" name="5 CuadroTexto"/>
          <p:cNvSpPr txBox="1"/>
          <p:nvPr/>
        </p:nvSpPr>
        <p:spPr>
          <a:xfrm>
            <a:off x="611560" y="6320353"/>
            <a:ext cx="8208912" cy="276999"/>
          </a:xfrm>
          <a:prstGeom prst="rect">
            <a:avLst/>
          </a:prstGeom>
          <a:noFill/>
        </p:spPr>
        <p:txBody>
          <a:bodyPr wrap="square" rtlCol="0">
            <a:spAutoFit/>
          </a:bodyPr>
          <a:lstStyle/>
          <a:p>
            <a:r>
              <a:rPr lang="es-ES_tradnl" sz="1200" b="1" dirty="0" err="1" smtClean="0"/>
              <a:t>Different</a:t>
            </a:r>
            <a:r>
              <a:rPr lang="es-ES_tradnl" sz="1200" b="1" dirty="0" smtClean="0"/>
              <a:t> </a:t>
            </a:r>
            <a:r>
              <a:rPr lang="es-ES_tradnl" sz="1200" b="1" dirty="0" err="1" smtClean="0"/>
              <a:t>letters</a:t>
            </a:r>
            <a:r>
              <a:rPr lang="es-ES_tradnl" sz="1200" b="1" dirty="0" smtClean="0"/>
              <a:t> (a-e) denote </a:t>
            </a:r>
            <a:r>
              <a:rPr lang="es-ES_tradnl" sz="1200" b="1" dirty="0" err="1" smtClean="0"/>
              <a:t>statistical</a:t>
            </a:r>
            <a:r>
              <a:rPr lang="es-ES_tradnl" sz="1200" b="1" dirty="0" smtClean="0"/>
              <a:t> </a:t>
            </a:r>
            <a:r>
              <a:rPr lang="es-ES_tradnl" sz="1200" b="1" dirty="0" err="1" smtClean="0"/>
              <a:t>significant</a:t>
            </a:r>
            <a:r>
              <a:rPr lang="es-ES_tradnl" sz="1200" b="1" dirty="0" smtClean="0"/>
              <a:t> </a:t>
            </a:r>
            <a:r>
              <a:rPr lang="es-ES_tradnl" sz="1200" b="1" dirty="0" err="1" smtClean="0"/>
              <a:t>differences</a:t>
            </a:r>
            <a:r>
              <a:rPr lang="es-ES_tradnl" sz="1200" b="1" dirty="0" smtClean="0"/>
              <a:t> (p&lt;0.05) </a:t>
            </a:r>
            <a:r>
              <a:rPr lang="es-ES_tradnl" sz="1200" b="1" dirty="0" err="1" smtClean="0"/>
              <a:t>using</a:t>
            </a:r>
            <a:r>
              <a:rPr lang="es-ES_tradnl" sz="1200" b="1" dirty="0" smtClean="0"/>
              <a:t> </a:t>
            </a:r>
            <a:r>
              <a:rPr lang="es-ES_tradnl" sz="1200" b="1" dirty="0" err="1" smtClean="0"/>
              <a:t>one-way</a:t>
            </a:r>
            <a:r>
              <a:rPr lang="es-ES_tradnl" sz="1200" b="1" dirty="0" smtClean="0"/>
              <a:t> ANOVA </a:t>
            </a:r>
            <a:r>
              <a:rPr lang="es-ES_tradnl" sz="1200" b="1" dirty="0" err="1" smtClean="0"/>
              <a:t>followed</a:t>
            </a:r>
            <a:r>
              <a:rPr lang="es-ES_tradnl" sz="1200" b="1" dirty="0" smtClean="0"/>
              <a:t> </a:t>
            </a:r>
            <a:r>
              <a:rPr lang="es-ES_tradnl" sz="1200" b="1" dirty="0" err="1" smtClean="0"/>
              <a:t>by</a:t>
            </a:r>
            <a:r>
              <a:rPr lang="es-ES_tradnl" sz="1200" b="1" dirty="0" smtClean="0"/>
              <a:t> LSD </a:t>
            </a:r>
            <a:r>
              <a:rPr lang="es-ES_tradnl" sz="1200" b="1" i="1" dirty="0" smtClean="0"/>
              <a:t>post-hoc</a:t>
            </a:r>
            <a:r>
              <a:rPr lang="es-ES_tradnl" sz="1200" b="1" dirty="0" smtClean="0"/>
              <a:t> test.</a:t>
            </a:r>
            <a:endParaRPr lang="es-ES" sz="1200" b="1" dirty="0"/>
          </a:p>
        </p:txBody>
      </p:sp>
      <p:grpSp>
        <p:nvGrpSpPr>
          <p:cNvPr id="7" name="6 Grupo"/>
          <p:cNvGrpSpPr/>
          <p:nvPr/>
        </p:nvGrpSpPr>
        <p:grpSpPr>
          <a:xfrm>
            <a:off x="323528" y="1988840"/>
            <a:ext cx="8352928" cy="4248472"/>
            <a:chOff x="323528" y="980728"/>
            <a:chExt cx="8352928" cy="4248472"/>
          </a:xfrm>
        </p:grpSpPr>
        <p:graphicFrame>
          <p:nvGraphicFramePr>
            <p:cNvPr id="8" name="1 Gráfico"/>
            <p:cNvGraphicFramePr>
              <a:graphicFrameLocks/>
            </p:cNvGraphicFramePr>
            <p:nvPr>
              <p:extLst>
                <p:ext uri="{D42A27DB-BD31-4B8C-83A1-F6EECF244321}">
                  <p14:modId xmlns:p14="http://schemas.microsoft.com/office/powerpoint/2010/main" val="3715149164"/>
                </p:ext>
              </p:extLst>
            </p:nvPr>
          </p:nvGraphicFramePr>
          <p:xfrm>
            <a:off x="323528" y="980728"/>
            <a:ext cx="8352928"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1634186" y="2230973"/>
              <a:ext cx="360040" cy="276999"/>
            </a:xfrm>
            <a:prstGeom prst="rect">
              <a:avLst/>
            </a:prstGeom>
            <a:noFill/>
          </p:spPr>
          <p:txBody>
            <a:bodyPr wrap="square" rtlCol="0">
              <a:spAutoFit/>
            </a:bodyPr>
            <a:lstStyle/>
            <a:p>
              <a:pPr algn="ctr"/>
              <a:r>
                <a:rPr lang="es-ES_tradnl" sz="1200" dirty="0" smtClean="0"/>
                <a:t>a</a:t>
              </a:r>
              <a:endParaRPr lang="es-ES" sz="1200" dirty="0"/>
            </a:p>
          </p:txBody>
        </p:sp>
        <p:sp>
          <p:nvSpPr>
            <p:cNvPr id="10" name="9 CuadroTexto"/>
            <p:cNvSpPr txBox="1"/>
            <p:nvPr/>
          </p:nvSpPr>
          <p:spPr>
            <a:xfrm>
              <a:off x="2656812" y="1834949"/>
              <a:ext cx="360040" cy="276999"/>
            </a:xfrm>
            <a:prstGeom prst="rect">
              <a:avLst/>
            </a:prstGeom>
            <a:noFill/>
          </p:spPr>
          <p:txBody>
            <a:bodyPr wrap="square" rtlCol="0">
              <a:spAutoFit/>
            </a:bodyPr>
            <a:lstStyle/>
            <a:p>
              <a:pPr algn="ctr"/>
              <a:r>
                <a:rPr lang="es-ES_tradnl" sz="1200" dirty="0" err="1" smtClean="0"/>
                <a:t>bc</a:t>
              </a:r>
              <a:endParaRPr lang="es-ES" sz="1200" dirty="0"/>
            </a:p>
          </p:txBody>
        </p:sp>
        <p:sp>
          <p:nvSpPr>
            <p:cNvPr id="11" name="10 CuadroTexto"/>
            <p:cNvSpPr txBox="1"/>
            <p:nvPr/>
          </p:nvSpPr>
          <p:spPr>
            <a:xfrm>
              <a:off x="3693390" y="1594849"/>
              <a:ext cx="360040" cy="276999"/>
            </a:xfrm>
            <a:prstGeom prst="rect">
              <a:avLst/>
            </a:prstGeom>
            <a:noFill/>
          </p:spPr>
          <p:txBody>
            <a:bodyPr wrap="square" rtlCol="0">
              <a:spAutoFit/>
            </a:bodyPr>
            <a:lstStyle/>
            <a:p>
              <a:pPr algn="ctr"/>
              <a:r>
                <a:rPr lang="es-ES_tradnl" sz="1200" dirty="0" smtClean="0"/>
                <a:t>cd</a:t>
              </a:r>
              <a:endParaRPr lang="es-ES" sz="1200" dirty="0"/>
            </a:p>
          </p:txBody>
        </p:sp>
        <p:sp>
          <p:nvSpPr>
            <p:cNvPr id="12" name="11 CuadroTexto"/>
            <p:cNvSpPr txBox="1"/>
            <p:nvPr/>
          </p:nvSpPr>
          <p:spPr>
            <a:xfrm>
              <a:off x="4722992" y="2066475"/>
              <a:ext cx="360040" cy="276999"/>
            </a:xfrm>
            <a:prstGeom prst="rect">
              <a:avLst/>
            </a:prstGeom>
            <a:noFill/>
          </p:spPr>
          <p:txBody>
            <a:bodyPr wrap="square" rtlCol="0">
              <a:spAutoFit/>
            </a:bodyPr>
            <a:lstStyle/>
            <a:p>
              <a:pPr algn="ctr"/>
              <a:r>
                <a:rPr lang="es-ES_tradnl" sz="1200" dirty="0"/>
                <a:t>b</a:t>
              </a:r>
              <a:endParaRPr lang="es-ES" sz="1200" dirty="0"/>
            </a:p>
          </p:txBody>
        </p:sp>
        <p:sp>
          <p:nvSpPr>
            <p:cNvPr id="13" name="12 CuadroTexto"/>
            <p:cNvSpPr txBox="1"/>
            <p:nvPr/>
          </p:nvSpPr>
          <p:spPr>
            <a:xfrm>
              <a:off x="5753156" y="1583949"/>
              <a:ext cx="360040" cy="276999"/>
            </a:xfrm>
            <a:prstGeom prst="rect">
              <a:avLst/>
            </a:prstGeom>
            <a:noFill/>
          </p:spPr>
          <p:txBody>
            <a:bodyPr wrap="square" rtlCol="0">
              <a:spAutoFit/>
            </a:bodyPr>
            <a:lstStyle/>
            <a:p>
              <a:pPr algn="ctr"/>
              <a:r>
                <a:rPr lang="es-ES_tradnl" sz="1200" dirty="0" smtClean="0"/>
                <a:t>cd</a:t>
              </a:r>
              <a:endParaRPr lang="es-ES" sz="1200" dirty="0"/>
            </a:p>
          </p:txBody>
        </p:sp>
        <p:sp>
          <p:nvSpPr>
            <p:cNvPr id="14" name="13 CuadroTexto"/>
            <p:cNvSpPr txBox="1"/>
            <p:nvPr/>
          </p:nvSpPr>
          <p:spPr>
            <a:xfrm>
              <a:off x="6775220" y="1158164"/>
              <a:ext cx="360040" cy="276999"/>
            </a:xfrm>
            <a:prstGeom prst="rect">
              <a:avLst/>
            </a:prstGeom>
            <a:noFill/>
          </p:spPr>
          <p:txBody>
            <a:bodyPr wrap="square" rtlCol="0">
              <a:spAutoFit/>
            </a:bodyPr>
            <a:lstStyle/>
            <a:p>
              <a:pPr algn="ctr"/>
              <a:r>
                <a:rPr lang="es-ES_tradnl" sz="1200" dirty="0"/>
                <a:t>e</a:t>
              </a:r>
              <a:endParaRPr lang="es-ES" sz="1200" dirty="0"/>
            </a:p>
          </p:txBody>
        </p:sp>
        <p:sp>
          <p:nvSpPr>
            <p:cNvPr id="15" name="14 CuadroTexto"/>
            <p:cNvSpPr txBox="1"/>
            <p:nvPr/>
          </p:nvSpPr>
          <p:spPr>
            <a:xfrm>
              <a:off x="7812360" y="1354720"/>
              <a:ext cx="360040" cy="276999"/>
            </a:xfrm>
            <a:prstGeom prst="rect">
              <a:avLst/>
            </a:prstGeom>
            <a:noFill/>
          </p:spPr>
          <p:txBody>
            <a:bodyPr wrap="square" rtlCol="0">
              <a:spAutoFit/>
            </a:bodyPr>
            <a:lstStyle/>
            <a:p>
              <a:pPr algn="ctr"/>
              <a:r>
                <a:rPr lang="es-ES_tradnl" sz="1200" dirty="0" smtClean="0"/>
                <a:t>de</a:t>
              </a:r>
              <a:endParaRPr lang="es-ES" sz="1200" dirty="0"/>
            </a:p>
          </p:txBody>
        </p:sp>
      </p:grpSp>
      <p:sp>
        <p:nvSpPr>
          <p:cNvPr id="16" name="Text Box 18"/>
          <p:cNvSpPr txBox="1">
            <a:spLocks noChangeArrowheads="1"/>
          </p:cNvSpPr>
          <p:nvPr/>
        </p:nvSpPr>
        <p:spPr bwMode="auto">
          <a:xfrm>
            <a:off x="1763688" y="1700808"/>
            <a:ext cx="5832648"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smtClean="0"/>
              <a:t>Total </a:t>
            </a:r>
            <a:r>
              <a:rPr lang="es-ES" b="1" u="sng" dirty="0" err="1" smtClean="0"/>
              <a:t>thiols</a:t>
            </a:r>
            <a:r>
              <a:rPr lang="es-ES" b="1" u="sng" dirty="0" smtClean="0"/>
              <a:t> (-SH)</a:t>
            </a:r>
            <a:endParaRPr lang="es-ES"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pic>
        <p:nvPicPr>
          <p:cNvPr id="1026" name="Picture 2"/>
          <p:cNvPicPr>
            <a:picLocks noChangeAspect="1" noChangeArrowheads="1"/>
          </p:cNvPicPr>
          <p:nvPr/>
        </p:nvPicPr>
        <p:blipFill>
          <a:blip r:embed="rId3" cstate="print"/>
          <a:srcRect b="8333"/>
          <a:stretch>
            <a:fillRect/>
          </a:stretch>
        </p:blipFill>
        <p:spPr bwMode="auto">
          <a:xfrm>
            <a:off x="179512" y="2330878"/>
            <a:ext cx="4104456" cy="37624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64088" y="2559597"/>
            <a:ext cx="3140968" cy="3245667"/>
          </a:xfrm>
          <a:prstGeom prst="rect">
            <a:avLst/>
          </a:prstGeom>
          <a:noFill/>
          <a:ln w="9525">
            <a:noFill/>
            <a:miter lim="800000"/>
            <a:headEnd/>
            <a:tailEnd/>
          </a:ln>
          <a:effectLst/>
        </p:spPr>
      </p:pic>
      <p:sp>
        <p:nvSpPr>
          <p:cNvPr id="5" name="4 CuadroTexto"/>
          <p:cNvSpPr txBox="1"/>
          <p:nvPr/>
        </p:nvSpPr>
        <p:spPr>
          <a:xfrm>
            <a:off x="5508104" y="1990665"/>
            <a:ext cx="2880320" cy="369332"/>
          </a:xfrm>
          <a:prstGeom prst="rect">
            <a:avLst/>
          </a:prstGeom>
          <a:noFill/>
        </p:spPr>
        <p:txBody>
          <a:bodyPr wrap="square" rtlCol="0">
            <a:spAutoFit/>
          </a:bodyPr>
          <a:lstStyle/>
          <a:p>
            <a:pPr algn="ctr"/>
            <a:r>
              <a:rPr lang="es-ES" b="1" dirty="0" smtClean="0"/>
              <a:t>DETERMINANTS OF HEALTH</a:t>
            </a:r>
            <a:endParaRPr lang="es-ES" b="1" dirty="0"/>
          </a:p>
        </p:txBody>
      </p:sp>
      <p:sp>
        <p:nvSpPr>
          <p:cNvPr id="6" name="5 Rectángulo"/>
          <p:cNvSpPr/>
          <p:nvPr/>
        </p:nvSpPr>
        <p:spPr>
          <a:xfrm>
            <a:off x="6972014" y="3692524"/>
            <a:ext cx="1296144" cy="13681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6227426" y="6008655"/>
            <a:ext cx="1512168" cy="307777"/>
          </a:xfrm>
          <a:prstGeom prst="rect">
            <a:avLst/>
          </a:prstGeom>
          <a:noFill/>
        </p:spPr>
        <p:txBody>
          <a:bodyPr wrap="square" rtlCol="0">
            <a:spAutoFit/>
          </a:bodyPr>
          <a:lstStyle/>
          <a:p>
            <a:pPr algn="ctr"/>
            <a:r>
              <a:rPr lang="es-ES" sz="1400" b="1" dirty="0" err="1" smtClean="0"/>
              <a:t>Lalonde</a:t>
            </a:r>
            <a:r>
              <a:rPr lang="es-ES" sz="1400" b="1" dirty="0" smtClean="0"/>
              <a:t> (1974)</a:t>
            </a:r>
            <a:endParaRPr lang="es-E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C) Ca</a:t>
            </a:r>
            <a:r>
              <a:rPr lang="es-ES" b="1" baseline="30000" dirty="0" smtClean="0">
                <a:solidFill>
                  <a:srgbClr val="0070C0"/>
                </a:solidFill>
              </a:rPr>
              <a:t>2+ </a:t>
            </a:r>
            <a:r>
              <a:rPr lang="es-ES" b="1" dirty="0" smtClean="0">
                <a:solidFill>
                  <a:srgbClr val="0070C0"/>
                </a:solidFill>
              </a:rPr>
              <a:t>AND RELATED SIGNALLING PATHWAYS</a:t>
            </a:r>
            <a:endParaRPr lang="es-ES" b="1" baseline="30000" dirty="0">
              <a:solidFill>
                <a:srgbClr val="0070C0"/>
              </a:solidFill>
            </a:endParaRPr>
          </a:p>
        </p:txBody>
      </p:sp>
      <p:pic>
        <p:nvPicPr>
          <p:cNvPr id="5" name="Picture 2"/>
          <p:cNvPicPr>
            <a:picLocks noChangeAspect="1" noChangeArrowheads="1"/>
          </p:cNvPicPr>
          <p:nvPr/>
        </p:nvPicPr>
        <p:blipFill>
          <a:blip r:embed="rId3" cstate="print"/>
          <a:srcRect l="11560" r="3018" b="6312"/>
          <a:stretch>
            <a:fillRect/>
          </a:stretch>
        </p:blipFill>
        <p:spPr bwMode="auto">
          <a:xfrm>
            <a:off x="6980163" y="23358"/>
            <a:ext cx="2102291" cy="1728192"/>
          </a:xfrm>
          <a:prstGeom prst="rect">
            <a:avLst/>
          </a:prstGeom>
          <a:noFill/>
          <a:ln w="9525">
            <a:noFill/>
            <a:miter lim="800000"/>
            <a:headEnd/>
            <a:tailEnd/>
          </a:ln>
        </p:spPr>
      </p:pic>
      <p:sp>
        <p:nvSpPr>
          <p:cNvPr id="6" name="5 Rectángulo"/>
          <p:cNvSpPr/>
          <p:nvPr/>
        </p:nvSpPr>
        <p:spPr>
          <a:xfrm>
            <a:off x="7012062" y="135475"/>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ext Box 18"/>
          <p:cNvSpPr txBox="1">
            <a:spLocks noChangeArrowheads="1"/>
          </p:cNvSpPr>
          <p:nvPr/>
        </p:nvSpPr>
        <p:spPr bwMode="auto">
          <a:xfrm>
            <a:off x="1763688" y="1763524"/>
            <a:ext cx="5832648"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Cytosolic</a:t>
            </a:r>
            <a:r>
              <a:rPr lang="es-ES" b="1" u="sng" dirty="0" smtClean="0"/>
              <a:t> </a:t>
            </a:r>
            <a:r>
              <a:rPr lang="es-ES" b="1" u="sng" dirty="0" err="1" smtClean="0"/>
              <a:t>calcium</a:t>
            </a:r>
            <a:r>
              <a:rPr lang="es-ES" b="1" u="sng" dirty="0" smtClean="0"/>
              <a:t> </a:t>
            </a:r>
            <a:r>
              <a:rPr lang="es-ES" b="1" u="sng" dirty="0" err="1" smtClean="0"/>
              <a:t>influx</a:t>
            </a:r>
            <a:endParaRPr lang="es-ES" b="1" u="sng" dirty="0"/>
          </a:p>
        </p:txBody>
      </p:sp>
      <p:sp>
        <p:nvSpPr>
          <p:cNvPr id="15" name="14 CuadroTexto"/>
          <p:cNvSpPr txBox="1"/>
          <p:nvPr/>
        </p:nvSpPr>
        <p:spPr>
          <a:xfrm>
            <a:off x="789898" y="6487452"/>
            <a:ext cx="7992888" cy="253916"/>
          </a:xfrm>
          <a:prstGeom prst="rect">
            <a:avLst/>
          </a:prstGeom>
          <a:noFill/>
        </p:spPr>
        <p:txBody>
          <a:bodyPr wrap="square" rtlCol="0">
            <a:spAutoFit/>
          </a:bodyPr>
          <a:lstStyle/>
          <a:p>
            <a:r>
              <a:rPr lang="es-ES_tradnl" sz="1050" b="1" dirty="0" err="1" smtClean="0"/>
              <a:t>Different</a:t>
            </a:r>
            <a:r>
              <a:rPr lang="es-ES_tradnl" sz="1050" b="1" dirty="0" smtClean="0"/>
              <a:t> </a:t>
            </a:r>
            <a:r>
              <a:rPr lang="es-ES_tradnl" sz="1050" b="1" dirty="0" err="1" smtClean="0"/>
              <a:t>letters</a:t>
            </a:r>
            <a:r>
              <a:rPr lang="es-ES_tradnl" sz="1050" b="1" dirty="0" smtClean="0"/>
              <a:t> (a-e) </a:t>
            </a:r>
            <a:r>
              <a:rPr lang="es-ES_tradnl" sz="1050" b="1" dirty="0" err="1" smtClean="0"/>
              <a:t>indicate</a:t>
            </a:r>
            <a:r>
              <a:rPr lang="es-ES_tradnl" sz="1050" b="1" dirty="0" smtClean="0"/>
              <a:t> </a:t>
            </a:r>
            <a:r>
              <a:rPr lang="es-ES_tradnl" sz="1050" b="1" dirty="0" err="1" smtClean="0"/>
              <a:t>statistically</a:t>
            </a:r>
            <a:r>
              <a:rPr lang="es-ES_tradnl" sz="1050" b="1" dirty="0" smtClean="0"/>
              <a:t> </a:t>
            </a:r>
            <a:r>
              <a:rPr lang="es-ES_tradnl" sz="1050" b="1" dirty="0" err="1" smtClean="0"/>
              <a:t>significant</a:t>
            </a:r>
            <a:r>
              <a:rPr lang="es-ES_tradnl" sz="1050" b="1" dirty="0" smtClean="0"/>
              <a:t> </a:t>
            </a:r>
            <a:r>
              <a:rPr lang="es-ES_tradnl" sz="1050" b="1" dirty="0" err="1" smtClean="0"/>
              <a:t>diferences</a:t>
            </a:r>
            <a:r>
              <a:rPr lang="es-ES_tradnl" sz="1050" b="1" dirty="0" smtClean="0"/>
              <a:t> (p&lt;0.05) versus control </a:t>
            </a:r>
            <a:r>
              <a:rPr lang="es-ES_tradnl" sz="1050" b="1" dirty="0" err="1" smtClean="0"/>
              <a:t>using</a:t>
            </a:r>
            <a:r>
              <a:rPr lang="es-ES_tradnl" sz="1050" b="1" dirty="0" smtClean="0"/>
              <a:t> </a:t>
            </a:r>
            <a:r>
              <a:rPr lang="es-ES_tradnl" sz="1050" b="1" dirty="0" err="1" smtClean="0"/>
              <a:t>one-way</a:t>
            </a:r>
            <a:r>
              <a:rPr lang="es-ES_tradnl" sz="1050" b="1" dirty="0" smtClean="0"/>
              <a:t> ANOVA </a:t>
            </a:r>
            <a:r>
              <a:rPr lang="es-ES_tradnl" sz="1050" b="1" dirty="0" err="1" smtClean="0"/>
              <a:t>followed</a:t>
            </a:r>
            <a:r>
              <a:rPr lang="es-ES_tradnl" sz="1050" b="1" dirty="0" smtClean="0"/>
              <a:t> </a:t>
            </a:r>
            <a:r>
              <a:rPr lang="es-ES_tradnl" sz="1050" b="1" dirty="0" err="1" smtClean="0"/>
              <a:t>by</a:t>
            </a:r>
            <a:r>
              <a:rPr lang="es-ES_tradnl" sz="1050" b="1" dirty="0" smtClean="0"/>
              <a:t> LSD </a:t>
            </a:r>
            <a:r>
              <a:rPr lang="es-ES_tradnl" sz="1050" b="1" i="1" dirty="0" smtClean="0"/>
              <a:t>post-hoc</a:t>
            </a:r>
            <a:r>
              <a:rPr lang="es-ES_tradnl" sz="1050" b="1" dirty="0" smtClean="0"/>
              <a:t> test</a:t>
            </a:r>
            <a:endParaRPr lang="es-ES" sz="1050" b="1" dirty="0"/>
          </a:p>
        </p:txBody>
      </p:sp>
      <p:grpSp>
        <p:nvGrpSpPr>
          <p:cNvPr id="16" name="15 Grupo"/>
          <p:cNvGrpSpPr/>
          <p:nvPr/>
        </p:nvGrpSpPr>
        <p:grpSpPr>
          <a:xfrm>
            <a:off x="395536" y="1628800"/>
            <a:ext cx="8136904" cy="4752528"/>
            <a:chOff x="395536" y="548680"/>
            <a:chExt cx="8136904" cy="4752528"/>
          </a:xfrm>
        </p:grpSpPr>
        <p:grpSp>
          <p:nvGrpSpPr>
            <p:cNvPr id="17" name="5 Grupo"/>
            <p:cNvGrpSpPr/>
            <p:nvPr/>
          </p:nvGrpSpPr>
          <p:grpSpPr>
            <a:xfrm>
              <a:off x="395536" y="548680"/>
              <a:ext cx="8136904" cy="4752528"/>
              <a:chOff x="395536" y="548680"/>
              <a:chExt cx="8136904" cy="4752528"/>
            </a:xfrm>
          </p:grpSpPr>
          <p:graphicFrame>
            <p:nvGraphicFramePr>
              <p:cNvPr id="21" name="1 Gráfico"/>
              <p:cNvGraphicFramePr>
                <a:graphicFrameLocks/>
              </p:cNvGraphicFramePr>
              <p:nvPr>
                <p:extLst>
                  <p:ext uri="{D42A27DB-BD31-4B8C-83A1-F6EECF244321}">
                    <p14:modId xmlns:p14="http://schemas.microsoft.com/office/powerpoint/2010/main" val="929037622"/>
                  </p:ext>
                </p:extLst>
              </p:nvPr>
            </p:nvGraphicFramePr>
            <p:xfrm>
              <a:off x="395536" y="548680"/>
              <a:ext cx="8136904"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CuadroTexto"/>
              <p:cNvSpPr txBox="1"/>
              <p:nvPr/>
            </p:nvSpPr>
            <p:spPr>
              <a:xfrm>
                <a:off x="2542488" y="3185938"/>
                <a:ext cx="499412" cy="307777"/>
              </a:xfrm>
              <a:prstGeom prst="rect">
                <a:avLst/>
              </a:prstGeom>
              <a:noFill/>
            </p:spPr>
            <p:txBody>
              <a:bodyPr wrap="square" rtlCol="0">
                <a:spAutoFit/>
              </a:bodyPr>
              <a:lstStyle/>
              <a:p>
                <a:pPr algn="ctr"/>
                <a:r>
                  <a:rPr lang="es-ES_tradnl" sz="1400" dirty="0" err="1" smtClean="0"/>
                  <a:t>bc</a:t>
                </a:r>
                <a:endParaRPr lang="es-ES" sz="1400" dirty="0"/>
              </a:p>
            </p:txBody>
          </p:sp>
          <p:sp>
            <p:nvSpPr>
              <p:cNvPr id="23" name="22 CuadroTexto"/>
              <p:cNvSpPr txBox="1"/>
              <p:nvPr/>
            </p:nvSpPr>
            <p:spPr>
              <a:xfrm>
                <a:off x="3560946" y="2873624"/>
                <a:ext cx="504056" cy="307777"/>
              </a:xfrm>
              <a:prstGeom prst="rect">
                <a:avLst/>
              </a:prstGeom>
              <a:noFill/>
            </p:spPr>
            <p:txBody>
              <a:bodyPr wrap="square" rtlCol="0">
                <a:spAutoFit/>
              </a:bodyPr>
              <a:lstStyle/>
              <a:p>
                <a:pPr algn="ctr"/>
                <a:r>
                  <a:rPr lang="es-ES_tradnl" sz="1400" dirty="0" err="1" smtClean="0"/>
                  <a:t>bc</a:t>
                </a:r>
                <a:endParaRPr lang="es-ES" sz="1400" dirty="0"/>
              </a:p>
            </p:txBody>
          </p:sp>
          <p:sp>
            <p:nvSpPr>
              <p:cNvPr id="24" name="23 CuadroTexto"/>
              <p:cNvSpPr txBox="1"/>
              <p:nvPr/>
            </p:nvSpPr>
            <p:spPr>
              <a:xfrm>
                <a:off x="5622140" y="2761212"/>
                <a:ext cx="474076" cy="307777"/>
              </a:xfrm>
              <a:prstGeom prst="rect">
                <a:avLst/>
              </a:prstGeom>
              <a:noFill/>
            </p:spPr>
            <p:txBody>
              <a:bodyPr wrap="square" rtlCol="0">
                <a:spAutoFit/>
              </a:bodyPr>
              <a:lstStyle/>
              <a:p>
                <a:pPr algn="ctr"/>
                <a:r>
                  <a:rPr lang="es-ES_tradnl" sz="1400" dirty="0" smtClean="0"/>
                  <a:t>cd</a:t>
                </a:r>
                <a:endParaRPr lang="es-ES" sz="1400" dirty="0"/>
              </a:p>
            </p:txBody>
          </p:sp>
          <p:sp>
            <p:nvSpPr>
              <p:cNvPr id="25" name="24 CuadroTexto"/>
              <p:cNvSpPr txBox="1"/>
              <p:nvPr/>
            </p:nvSpPr>
            <p:spPr>
              <a:xfrm>
                <a:off x="7695382" y="2528574"/>
                <a:ext cx="360040" cy="307777"/>
              </a:xfrm>
              <a:prstGeom prst="rect">
                <a:avLst/>
              </a:prstGeom>
              <a:noFill/>
            </p:spPr>
            <p:txBody>
              <a:bodyPr wrap="square" rtlCol="0">
                <a:spAutoFit/>
              </a:bodyPr>
              <a:lstStyle/>
              <a:p>
                <a:pPr algn="ctr"/>
                <a:r>
                  <a:rPr lang="es-ES_tradnl" sz="1400" dirty="0" smtClean="0"/>
                  <a:t>d</a:t>
                </a:r>
                <a:endParaRPr lang="es-ES" sz="1400" dirty="0"/>
              </a:p>
            </p:txBody>
          </p:sp>
          <p:sp>
            <p:nvSpPr>
              <p:cNvPr id="26" name="25 CuadroTexto"/>
              <p:cNvSpPr txBox="1"/>
              <p:nvPr/>
            </p:nvSpPr>
            <p:spPr>
              <a:xfrm>
                <a:off x="6705202" y="1223790"/>
                <a:ext cx="360040" cy="307777"/>
              </a:xfrm>
              <a:prstGeom prst="rect">
                <a:avLst/>
              </a:prstGeom>
              <a:noFill/>
            </p:spPr>
            <p:txBody>
              <a:bodyPr wrap="square" rtlCol="0">
                <a:spAutoFit/>
              </a:bodyPr>
              <a:lstStyle/>
              <a:p>
                <a:pPr algn="ctr"/>
                <a:r>
                  <a:rPr lang="es-ES_tradnl" sz="1400" dirty="0" smtClean="0"/>
                  <a:t>e</a:t>
                </a:r>
                <a:endParaRPr lang="es-ES" sz="1400" dirty="0"/>
              </a:p>
            </p:txBody>
          </p:sp>
        </p:grpSp>
        <p:sp>
          <p:nvSpPr>
            <p:cNvPr id="18" name="17 CuadroTexto"/>
            <p:cNvSpPr txBox="1"/>
            <p:nvPr/>
          </p:nvSpPr>
          <p:spPr>
            <a:xfrm>
              <a:off x="1589692" y="3583251"/>
              <a:ext cx="360040" cy="307777"/>
            </a:xfrm>
            <a:prstGeom prst="rect">
              <a:avLst/>
            </a:prstGeom>
            <a:noFill/>
          </p:spPr>
          <p:txBody>
            <a:bodyPr wrap="square" rtlCol="0">
              <a:spAutoFit/>
            </a:bodyPr>
            <a:lstStyle/>
            <a:p>
              <a:pPr algn="ctr"/>
              <a:r>
                <a:rPr lang="es-ES_tradnl" sz="1400" dirty="0" smtClean="0"/>
                <a:t>a</a:t>
              </a:r>
              <a:endParaRPr lang="es-ES" sz="1400" dirty="0"/>
            </a:p>
          </p:txBody>
        </p:sp>
        <p:sp>
          <p:nvSpPr>
            <p:cNvPr id="19" name="18 CuadroTexto"/>
            <p:cNvSpPr txBox="1"/>
            <p:nvPr/>
          </p:nvSpPr>
          <p:spPr>
            <a:xfrm>
              <a:off x="4572000" y="3278479"/>
              <a:ext cx="504056" cy="307777"/>
            </a:xfrm>
            <a:prstGeom prst="rect">
              <a:avLst/>
            </a:prstGeom>
            <a:noFill/>
          </p:spPr>
          <p:txBody>
            <a:bodyPr wrap="square" rtlCol="0">
              <a:spAutoFit/>
            </a:bodyPr>
            <a:lstStyle/>
            <a:p>
              <a:pPr algn="ctr"/>
              <a:r>
                <a:rPr lang="es-ES_tradnl" sz="1400" dirty="0" smtClean="0"/>
                <a:t>ab</a:t>
              </a:r>
              <a:endParaRPr lang="es-ES" sz="14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20" name="19 CuadroTexto"/>
          <p:cNvSpPr txBox="1"/>
          <p:nvPr/>
        </p:nvSpPr>
        <p:spPr>
          <a:xfrm>
            <a:off x="1175749" y="908720"/>
            <a:ext cx="6552728" cy="369332"/>
          </a:xfrm>
          <a:prstGeom prst="rect">
            <a:avLst/>
          </a:prstGeom>
          <a:noFill/>
        </p:spPr>
        <p:txBody>
          <a:bodyPr wrap="square" rtlCol="0">
            <a:spAutoFit/>
          </a:bodyPr>
          <a:lstStyle/>
          <a:p>
            <a:pPr algn="ctr"/>
            <a:r>
              <a:rPr lang="es-ES" b="1" dirty="0" smtClean="0">
                <a:solidFill>
                  <a:srgbClr val="0070C0"/>
                </a:solidFill>
              </a:rPr>
              <a:t>C) Ca</a:t>
            </a:r>
            <a:r>
              <a:rPr lang="es-ES" b="1" baseline="30000" dirty="0" smtClean="0">
                <a:solidFill>
                  <a:srgbClr val="0070C0"/>
                </a:solidFill>
              </a:rPr>
              <a:t>2+ </a:t>
            </a:r>
            <a:r>
              <a:rPr lang="es-ES" b="1" dirty="0" smtClean="0">
                <a:solidFill>
                  <a:srgbClr val="0070C0"/>
                </a:solidFill>
              </a:rPr>
              <a:t>AND RELATED SIGNALLING PATHWAYS</a:t>
            </a:r>
            <a:endParaRPr lang="es-ES" b="1" baseline="30000" dirty="0">
              <a:solidFill>
                <a:srgbClr val="0070C0"/>
              </a:solidFill>
            </a:endParaRPr>
          </a:p>
        </p:txBody>
      </p:sp>
      <p:pic>
        <p:nvPicPr>
          <p:cNvPr id="5" name="Picture 2" descr="http://upload.wikimedia.org/wikipedia/commons/d/df/Western_blot_wet_transfer_system_Criterion-02.jpg"/>
          <p:cNvPicPr>
            <a:picLocks noChangeAspect="1" noChangeArrowheads="1"/>
          </p:cNvPicPr>
          <p:nvPr/>
        </p:nvPicPr>
        <p:blipFill>
          <a:blip r:embed="rId3" cstate="print"/>
          <a:srcRect/>
          <a:stretch>
            <a:fillRect/>
          </a:stretch>
        </p:blipFill>
        <p:spPr bwMode="auto">
          <a:xfrm>
            <a:off x="7374290" y="65890"/>
            <a:ext cx="1590198" cy="1125788"/>
          </a:xfrm>
          <a:prstGeom prst="rect">
            <a:avLst/>
          </a:prstGeom>
          <a:noFill/>
        </p:spPr>
      </p:pic>
      <p:grpSp>
        <p:nvGrpSpPr>
          <p:cNvPr id="6" name="24 Grupo"/>
          <p:cNvGrpSpPr/>
          <p:nvPr/>
        </p:nvGrpSpPr>
        <p:grpSpPr>
          <a:xfrm>
            <a:off x="106004" y="3555570"/>
            <a:ext cx="8909226" cy="1961662"/>
            <a:chOff x="-160769" y="2187418"/>
            <a:chExt cx="8909226" cy="1961662"/>
          </a:xfrm>
        </p:grpSpPr>
        <p:grpSp>
          <p:nvGrpSpPr>
            <p:cNvPr id="7" name="14 Grupo"/>
            <p:cNvGrpSpPr/>
            <p:nvPr/>
          </p:nvGrpSpPr>
          <p:grpSpPr>
            <a:xfrm>
              <a:off x="-160769" y="2380814"/>
              <a:ext cx="5087299" cy="1342138"/>
              <a:chOff x="-160769" y="2380814"/>
              <a:chExt cx="5087299" cy="1342138"/>
            </a:xfrm>
          </p:grpSpPr>
          <p:sp>
            <p:nvSpPr>
              <p:cNvPr id="17" name="5 CuadroTexto"/>
              <p:cNvSpPr txBox="1"/>
              <p:nvPr/>
            </p:nvSpPr>
            <p:spPr>
              <a:xfrm>
                <a:off x="858649" y="2499878"/>
                <a:ext cx="750905" cy="24622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Control</a:t>
                </a:r>
              </a:p>
            </p:txBody>
          </p:sp>
          <p:sp>
            <p:nvSpPr>
              <p:cNvPr id="18" name="6 CuadroTexto"/>
              <p:cNvSpPr txBox="1"/>
              <p:nvPr/>
            </p:nvSpPr>
            <p:spPr>
              <a:xfrm>
                <a:off x="2816507" y="2394466"/>
                <a:ext cx="1003380"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Stig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(0.25 µM)</a:t>
                </a:r>
              </a:p>
            </p:txBody>
          </p:sp>
          <p:sp>
            <p:nvSpPr>
              <p:cNvPr id="19" name="7 CuadroTexto"/>
              <p:cNvSpPr txBox="1"/>
              <p:nvPr/>
            </p:nvSpPr>
            <p:spPr>
              <a:xfrm>
                <a:off x="3594954" y="2521055"/>
                <a:ext cx="629884" cy="24622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PS mix</a:t>
                </a:r>
              </a:p>
            </p:txBody>
          </p:sp>
          <p:sp>
            <p:nvSpPr>
              <p:cNvPr id="21" name="8 CuadroTexto"/>
              <p:cNvSpPr txBox="1"/>
              <p:nvPr/>
            </p:nvSpPr>
            <p:spPr>
              <a:xfrm>
                <a:off x="4030766" y="2452823"/>
                <a:ext cx="895764"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000" b="1" i="0" u="none" strike="noStrike" kern="1200" cap="none" spc="0" baseline="0">
                    <a:solidFill>
                      <a:srgbClr val="000000"/>
                    </a:solidFill>
                    <a:uFillTx/>
                    <a:latin typeface="Calibri"/>
                    <a:ea typeface=""/>
                    <a:cs typeface=""/>
                  </a:rPr>
                  <a:t>β</a:t>
                </a:r>
                <a:r>
                  <a:rPr lang="es-ES" sz="1000" b="1" i="0" u="none" strike="noStrike" kern="1200" cap="none" spc="0" baseline="0">
                    <a:solidFill>
                      <a:srgbClr val="000000"/>
                    </a:solidFill>
                    <a:uFillTx/>
                    <a:latin typeface="Calibri"/>
                    <a:ea typeface=""/>
                    <a:cs typeface=""/>
                  </a:rPr>
                  <a:t>-CX + PS mix</a:t>
                </a:r>
              </a:p>
            </p:txBody>
          </p:sp>
          <p:sp>
            <p:nvSpPr>
              <p:cNvPr id="22" name="9 CuadroTexto"/>
              <p:cNvSpPr txBox="1"/>
              <p:nvPr/>
            </p:nvSpPr>
            <p:spPr>
              <a:xfrm>
                <a:off x="2288926" y="2394466"/>
                <a:ext cx="1003380"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Camp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(1 µM)</a:t>
                </a:r>
              </a:p>
            </p:txBody>
          </p:sp>
          <p:sp>
            <p:nvSpPr>
              <p:cNvPr id="23" name="10 CuadroTexto"/>
              <p:cNvSpPr txBox="1"/>
              <p:nvPr/>
            </p:nvSpPr>
            <p:spPr>
              <a:xfrm>
                <a:off x="1266526" y="2384947"/>
                <a:ext cx="1003380"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000" b="1" i="0" u="none" strike="noStrike" kern="1200" cap="none" spc="0" baseline="0">
                    <a:solidFill>
                      <a:srgbClr val="000000"/>
                    </a:solidFill>
                    <a:uFillTx/>
                    <a:latin typeface="Calibri"/>
                    <a:ea typeface=""/>
                    <a:cs typeface=""/>
                  </a:rPr>
                  <a:t>β</a:t>
                </a:r>
                <a:r>
                  <a:rPr lang="es-ES" sz="1000" b="1" i="0" u="none" strike="noStrike" kern="1200" cap="none" spc="0" baseline="0">
                    <a:solidFill>
                      <a:srgbClr val="000000"/>
                    </a:solidFill>
                    <a:uFillTx/>
                    <a:latin typeface="Calibri"/>
                    <a:ea typeface=""/>
                    <a:cs typeface=""/>
                  </a:rPr>
                  <a:t>-CX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(3 µM)</a:t>
                </a:r>
              </a:p>
            </p:txBody>
          </p:sp>
          <p:sp>
            <p:nvSpPr>
              <p:cNvPr id="24" name="11 CuadroTexto"/>
              <p:cNvSpPr txBox="1"/>
              <p:nvPr/>
            </p:nvSpPr>
            <p:spPr>
              <a:xfrm>
                <a:off x="1781104" y="2380814"/>
                <a:ext cx="1003380"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000" b="1" i="0" u="none" strike="noStrike" kern="1200" cap="none" spc="0" baseline="0" dirty="0">
                    <a:solidFill>
                      <a:srgbClr val="000000"/>
                    </a:solidFill>
                    <a:uFillTx/>
                    <a:latin typeface="Calibri"/>
                    <a:ea typeface=""/>
                    <a:cs typeface=""/>
                  </a:rPr>
                  <a:t>β</a:t>
                </a:r>
                <a:r>
                  <a:rPr lang="es-ES" sz="1000" b="1" i="0" u="none" strike="noStrike" kern="1200" cap="none" spc="0" baseline="0" dirty="0">
                    <a:solidFill>
                      <a:srgbClr val="000000"/>
                    </a:solidFill>
                    <a:uFillTx/>
                    <a:latin typeface="Calibri"/>
                    <a:ea typeface=""/>
                    <a:cs typeface=""/>
                  </a:rPr>
                  <a:t>-</a:t>
                </a:r>
                <a:r>
                  <a:rPr lang="es-ES" sz="1000" b="1" i="0" u="none" strike="noStrike" kern="1200" cap="none" spc="0" baseline="0" dirty="0" err="1">
                    <a:solidFill>
                      <a:srgbClr val="000000"/>
                    </a:solidFill>
                    <a:uFillTx/>
                    <a:latin typeface="Calibri"/>
                    <a:ea typeface=""/>
                    <a:cs typeface=""/>
                  </a:rPr>
                  <a:t>sit</a:t>
                </a:r>
                <a:endParaRPr lang="es-ES" sz="1000" b="1" i="0" u="none" strike="noStrike" kern="1200" cap="none" spc="0" baseline="0" dirty="0">
                  <a:solidFill>
                    <a:srgbClr val="000000"/>
                  </a:solidFill>
                  <a:uFillTx/>
                  <a:latin typeface="Calibri"/>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dirty="0">
                    <a:solidFill>
                      <a:srgbClr val="000000"/>
                    </a:solidFill>
                    <a:uFillTx/>
                    <a:latin typeface="Calibri"/>
                    <a:ea typeface=""/>
                    <a:cs typeface=""/>
                  </a:rPr>
                  <a:t>(12 µM)</a:t>
                </a:r>
              </a:p>
            </p:txBody>
          </p:sp>
          <p:sp>
            <p:nvSpPr>
              <p:cNvPr id="25" name="12 CuadroTexto"/>
              <p:cNvSpPr txBox="1"/>
              <p:nvPr/>
            </p:nvSpPr>
            <p:spPr>
              <a:xfrm>
                <a:off x="-160769" y="2804455"/>
                <a:ext cx="1530394" cy="4001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p-BAD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(Ser 136)</a:t>
                </a:r>
              </a:p>
            </p:txBody>
          </p:sp>
          <p:pic>
            <p:nvPicPr>
              <p:cNvPr id="26" name="Immagine 12"/>
              <p:cNvPicPr>
                <a:picLocks noChangeAspect="1"/>
              </p:cNvPicPr>
              <p:nvPr/>
            </p:nvPicPr>
            <p:blipFill>
              <a:blip r:embed="rId4" cstate="print"/>
              <a:srcRect/>
              <a:stretch>
                <a:fillRect/>
              </a:stretch>
            </p:blipFill>
            <p:spPr>
              <a:xfrm>
                <a:off x="899595" y="3329184"/>
                <a:ext cx="3888431" cy="393768"/>
              </a:xfrm>
              <a:prstGeom prst="rect">
                <a:avLst/>
              </a:prstGeom>
              <a:noFill/>
              <a:ln>
                <a:noFill/>
              </a:ln>
            </p:spPr>
          </p:pic>
          <p:sp>
            <p:nvSpPr>
              <p:cNvPr id="27" name="12 CuadroTexto"/>
              <p:cNvSpPr txBox="1"/>
              <p:nvPr/>
            </p:nvSpPr>
            <p:spPr>
              <a:xfrm>
                <a:off x="-106984" y="3312276"/>
                <a:ext cx="1530394" cy="24622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000" b="1" i="0" u="none" strike="noStrike" kern="1200" cap="none" spc="0" baseline="0">
                    <a:solidFill>
                      <a:srgbClr val="000000"/>
                    </a:solidFill>
                    <a:uFillTx/>
                    <a:latin typeface="Calibri"/>
                    <a:ea typeface=""/>
                    <a:cs typeface=""/>
                  </a:rPr>
                  <a:t>Actin</a:t>
                </a:r>
              </a:p>
            </p:txBody>
          </p:sp>
          <p:pic>
            <p:nvPicPr>
              <p:cNvPr id="28" name="Picture 3" descr="C:\Documents and Settings\TARZAN\Desktop\ANTONIO SPAGNA\Copia di western 14 05 14\g5.jpg"/>
              <p:cNvPicPr>
                <a:picLocks noChangeAspect="1"/>
              </p:cNvPicPr>
              <p:nvPr/>
            </p:nvPicPr>
            <p:blipFill>
              <a:blip r:embed="rId5" cstate="print"/>
              <a:srcRect/>
              <a:stretch>
                <a:fillRect/>
              </a:stretch>
            </p:blipFill>
            <p:spPr>
              <a:xfrm>
                <a:off x="899595" y="2819204"/>
                <a:ext cx="3888431" cy="393768"/>
              </a:xfrm>
              <a:prstGeom prst="rect">
                <a:avLst/>
              </a:prstGeom>
              <a:noFill/>
              <a:ln>
                <a:noFill/>
              </a:ln>
            </p:spPr>
          </p:pic>
        </p:grpSp>
        <p:grpSp>
          <p:nvGrpSpPr>
            <p:cNvPr id="8" name="23 Grupo"/>
            <p:cNvGrpSpPr/>
            <p:nvPr/>
          </p:nvGrpSpPr>
          <p:grpSpPr>
            <a:xfrm>
              <a:off x="5004044" y="2187418"/>
              <a:ext cx="3744413" cy="1961662"/>
              <a:chOff x="5004044" y="2187418"/>
              <a:chExt cx="3744413" cy="1961662"/>
            </a:xfrm>
          </p:grpSpPr>
          <p:graphicFrame>
            <p:nvGraphicFramePr>
              <p:cNvPr id="9" name="Grafico 2"/>
              <p:cNvGraphicFramePr/>
              <p:nvPr/>
            </p:nvGraphicFramePr>
            <p:xfrm>
              <a:off x="5004044" y="2187418"/>
              <a:ext cx="3744413" cy="1961662"/>
            </p:xfrm>
            <a:graphic>
              <a:graphicData uri="http://schemas.openxmlformats.org/drawingml/2006/chart">
                <c:chart xmlns:c="http://schemas.openxmlformats.org/drawingml/2006/chart" xmlns:r="http://schemas.openxmlformats.org/officeDocument/2006/relationships" r:id="rId6"/>
              </a:graphicData>
            </a:graphic>
          </p:graphicFrame>
          <p:sp>
            <p:nvSpPr>
              <p:cNvPr id="10" name="9 CuadroTexto"/>
              <p:cNvSpPr txBox="1"/>
              <p:nvPr/>
            </p:nvSpPr>
            <p:spPr>
              <a:xfrm>
                <a:off x="6238814" y="2389564"/>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a</a:t>
                </a:r>
              </a:p>
            </p:txBody>
          </p:sp>
          <p:sp>
            <p:nvSpPr>
              <p:cNvPr id="11" name="10 CuadroTexto"/>
              <p:cNvSpPr txBox="1"/>
              <p:nvPr/>
            </p:nvSpPr>
            <p:spPr>
              <a:xfrm>
                <a:off x="6488838" y="2743382"/>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b</a:t>
                </a:r>
              </a:p>
            </p:txBody>
          </p:sp>
          <p:sp>
            <p:nvSpPr>
              <p:cNvPr id="12" name="11 CuadroTexto"/>
              <p:cNvSpPr txBox="1"/>
              <p:nvPr/>
            </p:nvSpPr>
            <p:spPr>
              <a:xfrm>
                <a:off x="6734025" y="2791562"/>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c</a:t>
                </a:r>
              </a:p>
            </p:txBody>
          </p:sp>
          <p:sp>
            <p:nvSpPr>
              <p:cNvPr id="13" name="12 CuadroTexto"/>
              <p:cNvSpPr txBox="1"/>
              <p:nvPr/>
            </p:nvSpPr>
            <p:spPr>
              <a:xfrm>
                <a:off x="6981041" y="2799828"/>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c</a:t>
                </a:r>
              </a:p>
            </p:txBody>
          </p:sp>
          <p:sp>
            <p:nvSpPr>
              <p:cNvPr id="14" name="13 CuadroTexto"/>
              <p:cNvSpPr txBox="1"/>
              <p:nvPr/>
            </p:nvSpPr>
            <p:spPr>
              <a:xfrm>
                <a:off x="7238719" y="2677600"/>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d</a:t>
                </a:r>
              </a:p>
            </p:txBody>
          </p:sp>
          <p:sp>
            <p:nvSpPr>
              <p:cNvPr id="15" name="14 CuadroTexto"/>
              <p:cNvSpPr txBox="1"/>
              <p:nvPr/>
            </p:nvSpPr>
            <p:spPr>
              <a:xfrm>
                <a:off x="7420420" y="2781577"/>
                <a:ext cx="340879"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bc</a:t>
                </a:r>
              </a:p>
            </p:txBody>
          </p:sp>
          <p:sp>
            <p:nvSpPr>
              <p:cNvPr id="16" name="15 CuadroTexto"/>
              <p:cNvSpPr txBox="1"/>
              <p:nvPr/>
            </p:nvSpPr>
            <p:spPr>
              <a:xfrm>
                <a:off x="7740350" y="2666637"/>
                <a:ext cx="216027" cy="21544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800" b="0" i="0" u="none" strike="noStrike" kern="1200" cap="none" spc="0" baseline="0">
                    <a:solidFill>
                      <a:srgbClr val="000000"/>
                    </a:solidFill>
                    <a:uFillTx/>
                    <a:latin typeface="Calibri"/>
                    <a:ea typeface=""/>
                    <a:cs typeface=""/>
                  </a:rPr>
                  <a:t>d</a:t>
                </a:r>
              </a:p>
            </p:txBody>
          </p:sp>
        </p:grpSp>
      </p:grpSp>
      <p:sp>
        <p:nvSpPr>
          <p:cNvPr id="29" name="Text Box 18"/>
          <p:cNvSpPr txBox="1">
            <a:spLocks noChangeArrowheads="1"/>
          </p:cNvSpPr>
          <p:nvPr/>
        </p:nvSpPr>
        <p:spPr bwMode="auto">
          <a:xfrm>
            <a:off x="1763688" y="2132856"/>
            <a:ext cx="5832648"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smtClean="0"/>
              <a:t>Pro-</a:t>
            </a:r>
            <a:r>
              <a:rPr lang="es-ES" b="1" u="sng" dirty="0" err="1" smtClean="0"/>
              <a:t>apoptotic</a:t>
            </a:r>
            <a:r>
              <a:rPr lang="es-ES" b="1" u="sng" dirty="0" smtClean="0"/>
              <a:t> BAD </a:t>
            </a:r>
            <a:r>
              <a:rPr lang="es-ES" b="1" u="sng" dirty="0" err="1" smtClean="0"/>
              <a:t>dephosphorilation</a:t>
            </a:r>
            <a:endParaRPr lang="es-ES" b="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5840" t="4170" r="6558" b="5476"/>
          <a:stretch>
            <a:fillRect/>
          </a:stretch>
        </p:blipFill>
        <p:spPr bwMode="auto">
          <a:xfrm>
            <a:off x="1259632" y="1700808"/>
            <a:ext cx="6480720" cy="4680520"/>
          </a:xfrm>
          <a:prstGeom prst="rect">
            <a:avLst/>
          </a:prstGeom>
          <a:noFill/>
          <a:ln w="9525">
            <a:solidFill>
              <a:srgbClr val="00B0F0"/>
            </a:solidFill>
            <a:miter lim="800000"/>
            <a:headEnd/>
            <a:tailEnd/>
          </a:ln>
        </p:spPr>
      </p:pic>
      <p:sp>
        <p:nvSpPr>
          <p:cNvPr id="5" name="4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RESULTS</a:t>
            </a:r>
            <a:endParaRPr lang="es-ES" sz="2800" b="1" dirty="0">
              <a:solidFill>
                <a:srgbClr val="0070C0"/>
              </a:solidFill>
              <a:latin typeface="Trebuchet MS" pitchFamily="34" charset="0"/>
            </a:endParaRPr>
          </a:p>
        </p:txBody>
      </p:sp>
      <p:sp>
        <p:nvSpPr>
          <p:cNvPr id="6" name="5 CuadroTexto"/>
          <p:cNvSpPr txBox="1"/>
          <p:nvPr/>
        </p:nvSpPr>
        <p:spPr>
          <a:xfrm>
            <a:off x="1691680" y="6525344"/>
            <a:ext cx="5760640" cy="307777"/>
          </a:xfrm>
          <a:prstGeom prst="rect">
            <a:avLst/>
          </a:prstGeom>
          <a:noFill/>
        </p:spPr>
        <p:txBody>
          <a:bodyPr wrap="square" rtlCol="0">
            <a:spAutoFit/>
          </a:bodyPr>
          <a:lstStyle/>
          <a:p>
            <a:pPr algn="ctr"/>
            <a:r>
              <a:rPr lang="es-ES" sz="1400" b="1" dirty="0" err="1" smtClean="0"/>
              <a:t>Adapted</a:t>
            </a:r>
            <a:r>
              <a:rPr lang="es-ES" sz="1400" b="1" dirty="0" smtClean="0"/>
              <a:t> </a:t>
            </a:r>
            <a:r>
              <a:rPr lang="es-ES" sz="1400" b="1" dirty="0" err="1" smtClean="0"/>
              <a:t>from</a:t>
            </a:r>
            <a:r>
              <a:rPr lang="es-ES" sz="1400" b="1" dirty="0" smtClean="0"/>
              <a:t> </a:t>
            </a:r>
            <a:r>
              <a:rPr lang="es-ES" sz="1400" b="1" dirty="0" err="1" smtClean="0"/>
              <a:t>Vejux</a:t>
            </a:r>
            <a:r>
              <a:rPr lang="es-ES" sz="1400" b="1" dirty="0" smtClean="0"/>
              <a:t> et al., </a:t>
            </a:r>
            <a:r>
              <a:rPr lang="es-ES" sz="1400" b="1" i="1" dirty="0" err="1" smtClean="0"/>
              <a:t>Braz</a:t>
            </a:r>
            <a:r>
              <a:rPr lang="es-ES" sz="1400" b="1" i="1" dirty="0" smtClean="0"/>
              <a:t>. J. </a:t>
            </a:r>
            <a:r>
              <a:rPr lang="es-ES" sz="1400" b="1" i="1" dirty="0" err="1" smtClean="0"/>
              <a:t>Med</a:t>
            </a:r>
            <a:r>
              <a:rPr lang="es-ES" sz="1400" b="1" i="1" dirty="0" smtClean="0"/>
              <a:t>. </a:t>
            </a:r>
            <a:r>
              <a:rPr lang="es-ES" sz="1400" b="1" i="1" dirty="0" err="1" smtClean="0"/>
              <a:t>Biol</a:t>
            </a:r>
            <a:r>
              <a:rPr lang="es-ES" sz="1400" b="1" i="1" dirty="0" smtClean="0"/>
              <a:t>. Res.</a:t>
            </a:r>
            <a:r>
              <a:rPr lang="es-ES" sz="1400" b="1" dirty="0" smtClean="0"/>
              <a:t> (2008) 41, 545-556</a:t>
            </a:r>
            <a:endParaRPr lang="es-ES" sz="1400" b="1" dirty="0"/>
          </a:p>
        </p:txBody>
      </p:sp>
      <p:sp>
        <p:nvSpPr>
          <p:cNvPr id="7" name="6 Rectángulo"/>
          <p:cNvSpPr/>
          <p:nvPr/>
        </p:nvSpPr>
        <p:spPr>
          <a:xfrm>
            <a:off x="1547664" y="4256948"/>
            <a:ext cx="1368152"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4932040" y="2996664"/>
            <a:ext cx="2664296" cy="43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4949970" y="2951838"/>
            <a:ext cx="792088" cy="1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6372200" y="2996952"/>
            <a:ext cx="792088" cy="1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6084168" y="3356992"/>
            <a:ext cx="1368152" cy="15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2915816" y="1727703"/>
            <a:ext cx="2016224" cy="48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2429690" y="1719026"/>
            <a:ext cx="3024336" cy="461665"/>
          </a:xfrm>
          <a:prstGeom prst="rect">
            <a:avLst/>
          </a:prstGeom>
          <a:solidFill>
            <a:schemeClr val="accent4">
              <a:lumMod val="40000"/>
              <a:lumOff val="60000"/>
            </a:schemeClr>
          </a:solidFill>
          <a:ln>
            <a:solidFill>
              <a:srgbClr val="0070C0"/>
            </a:solidFill>
          </a:ln>
        </p:spPr>
        <p:txBody>
          <a:bodyPr wrap="square" rtlCol="0">
            <a:spAutoFit/>
          </a:bodyPr>
          <a:lstStyle/>
          <a:p>
            <a:pPr algn="ctr"/>
            <a:r>
              <a:rPr lang="el-GR" sz="1200" b="1" dirty="0" smtClean="0">
                <a:latin typeface="Trebuchet MS" pitchFamily="34" charset="0"/>
              </a:rPr>
              <a:t>β</a:t>
            </a:r>
            <a:r>
              <a:rPr lang="es-ES" sz="1200" b="1" dirty="0" smtClean="0">
                <a:latin typeface="Trebuchet MS" pitchFamily="34" charset="0"/>
              </a:rPr>
              <a:t>-</a:t>
            </a:r>
            <a:r>
              <a:rPr lang="es-ES" sz="1200" b="1" dirty="0" err="1" smtClean="0">
                <a:latin typeface="Trebuchet MS" pitchFamily="34" charset="0"/>
              </a:rPr>
              <a:t>cryptoxanthin</a:t>
            </a:r>
            <a:r>
              <a:rPr lang="es-ES" sz="1200" b="1" dirty="0" smtClean="0">
                <a:latin typeface="Trebuchet MS" pitchFamily="34" charset="0"/>
              </a:rPr>
              <a:t> / </a:t>
            </a:r>
            <a:r>
              <a:rPr lang="el-GR" sz="1200" b="1" dirty="0" smtClean="0">
                <a:latin typeface="Trebuchet MS" pitchFamily="34" charset="0"/>
              </a:rPr>
              <a:t>β</a:t>
            </a:r>
            <a:r>
              <a:rPr lang="es-ES" sz="1200" b="1" dirty="0" smtClean="0">
                <a:latin typeface="Trebuchet MS" pitchFamily="34" charset="0"/>
              </a:rPr>
              <a:t>-</a:t>
            </a:r>
            <a:r>
              <a:rPr lang="es-ES" sz="1200" b="1" dirty="0" err="1" smtClean="0">
                <a:latin typeface="Trebuchet MS" pitchFamily="34" charset="0"/>
              </a:rPr>
              <a:t>sitosterol</a:t>
            </a:r>
            <a:r>
              <a:rPr lang="es-ES" sz="1200" b="1" dirty="0" smtClean="0">
                <a:latin typeface="Trebuchet MS" pitchFamily="34" charset="0"/>
              </a:rPr>
              <a:t> </a:t>
            </a:r>
            <a:r>
              <a:rPr lang="es-ES" sz="1200" b="1" dirty="0" err="1" smtClean="0">
                <a:latin typeface="Trebuchet MS" pitchFamily="34" charset="0"/>
              </a:rPr>
              <a:t>Campesterol</a:t>
            </a:r>
            <a:r>
              <a:rPr lang="es-ES" sz="1200" b="1" dirty="0" smtClean="0">
                <a:latin typeface="Trebuchet MS" pitchFamily="34" charset="0"/>
              </a:rPr>
              <a:t> / Stigmasterol </a:t>
            </a:r>
            <a:endParaRPr lang="es-ES" sz="1200" b="1" dirty="0">
              <a:latin typeface="Trebuchet MS" pitchFamily="34" charset="0"/>
            </a:endParaRPr>
          </a:p>
        </p:txBody>
      </p:sp>
      <p:sp>
        <p:nvSpPr>
          <p:cNvPr id="14" name="13 Elipse"/>
          <p:cNvSpPr/>
          <p:nvPr/>
        </p:nvSpPr>
        <p:spPr>
          <a:xfrm>
            <a:off x="1844661" y="3662954"/>
            <a:ext cx="720080" cy="6480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3707904" y="2267907"/>
            <a:ext cx="432048" cy="3600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4067944" y="6147374"/>
            <a:ext cx="720368"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4941005" y="6174268"/>
            <a:ext cx="2007259" cy="215444"/>
          </a:xfrm>
          <a:prstGeom prst="rect">
            <a:avLst/>
          </a:prstGeom>
          <a:noFill/>
        </p:spPr>
        <p:txBody>
          <a:bodyPr wrap="square" rtlCol="0">
            <a:spAutoFit/>
          </a:bodyPr>
          <a:lstStyle/>
          <a:p>
            <a:pPr algn="ctr"/>
            <a:r>
              <a:rPr lang="es-ES" sz="800" b="1" dirty="0" err="1" smtClean="0">
                <a:solidFill>
                  <a:srgbClr val="0070C0"/>
                </a:solidFill>
                <a:effectLst>
                  <a:outerShdw blurRad="38100" dist="38100" dir="2700000" algn="tl">
                    <a:srgbClr val="000000">
                      <a:alpha val="43137"/>
                    </a:srgbClr>
                  </a:outerShdw>
                </a:effectLst>
                <a:latin typeface="Trebuchet MS" pitchFamily="34" charset="0"/>
              </a:rPr>
              <a:t>Externalization</a:t>
            </a:r>
            <a:r>
              <a:rPr lang="es-ES" sz="800" b="1" dirty="0" smtClean="0">
                <a:solidFill>
                  <a:srgbClr val="0070C0"/>
                </a:solidFill>
                <a:effectLst>
                  <a:outerShdw blurRad="38100" dist="38100" dir="2700000" algn="tl">
                    <a:srgbClr val="000000">
                      <a:alpha val="43137"/>
                    </a:srgbClr>
                  </a:outerShdw>
                </a:effectLst>
                <a:latin typeface="Trebuchet MS" pitchFamily="34" charset="0"/>
              </a:rPr>
              <a:t> of  </a:t>
            </a:r>
            <a:r>
              <a:rPr lang="es-ES" sz="800" b="1" dirty="0" err="1" smtClean="0">
                <a:solidFill>
                  <a:srgbClr val="0070C0"/>
                </a:solidFill>
                <a:effectLst>
                  <a:outerShdw blurRad="38100" dist="38100" dir="2700000" algn="tl">
                    <a:srgbClr val="000000">
                      <a:alpha val="43137"/>
                    </a:srgbClr>
                  </a:outerShdw>
                </a:effectLst>
                <a:latin typeface="Trebuchet MS" pitchFamily="34" charset="0"/>
              </a:rPr>
              <a:t>phosphatidylserine</a:t>
            </a:r>
            <a:endParaRPr lang="es-ES" sz="800" b="1" dirty="0">
              <a:solidFill>
                <a:srgbClr val="0070C0"/>
              </a:solidFill>
              <a:effectLst>
                <a:outerShdw blurRad="38100" dist="38100" dir="2700000" algn="tl">
                  <a:srgbClr val="000000">
                    <a:alpha val="43137"/>
                  </a:srgbClr>
                </a:outerShdw>
              </a:effectLst>
              <a:latin typeface="Trebuchet MS" pitchFamily="34" charset="0"/>
            </a:endParaRPr>
          </a:p>
        </p:txBody>
      </p:sp>
      <p:sp>
        <p:nvSpPr>
          <p:cNvPr id="18" name="17 CuadroTexto"/>
          <p:cNvSpPr txBox="1"/>
          <p:nvPr/>
        </p:nvSpPr>
        <p:spPr>
          <a:xfrm>
            <a:off x="2528593" y="6173981"/>
            <a:ext cx="1351652" cy="215444"/>
          </a:xfrm>
          <a:prstGeom prst="rect">
            <a:avLst/>
          </a:prstGeom>
          <a:noFill/>
        </p:spPr>
        <p:txBody>
          <a:bodyPr wrap="none" rtlCol="0">
            <a:spAutoFit/>
          </a:bodyPr>
          <a:lstStyle/>
          <a:p>
            <a:r>
              <a:rPr lang="es-ES" sz="800" b="1" dirty="0" err="1" smtClean="0">
                <a:solidFill>
                  <a:srgbClr val="0070C0"/>
                </a:solidFill>
                <a:effectLst>
                  <a:outerShdw blurRad="38100" dist="38100" dir="2700000" algn="tl">
                    <a:srgbClr val="000000">
                      <a:alpha val="43137"/>
                    </a:srgbClr>
                  </a:outerShdw>
                </a:effectLst>
                <a:latin typeface="Trebuchet MS" pitchFamily="34" charset="0"/>
              </a:rPr>
              <a:t>Rise</a:t>
            </a:r>
            <a:r>
              <a:rPr lang="es-ES" sz="800" b="1" dirty="0" smtClean="0">
                <a:solidFill>
                  <a:srgbClr val="0070C0"/>
                </a:solidFill>
                <a:effectLst>
                  <a:outerShdw blurRad="38100" dist="38100" dir="2700000" algn="tl">
                    <a:srgbClr val="000000">
                      <a:alpha val="43137"/>
                    </a:srgbClr>
                  </a:outerShdw>
                </a:effectLst>
                <a:latin typeface="Trebuchet MS" pitchFamily="34" charset="0"/>
              </a:rPr>
              <a:t> in </a:t>
            </a:r>
            <a:r>
              <a:rPr lang="es-ES" sz="800" b="1" dirty="0" err="1" smtClean="0">
                <a:solidFill>
                  <a:srgbClr val="0070C0"/>
                </a:solidFill>
                <a:effectLst>
                  <a:outerShdw blurRad="38100" dist="38100" dir="2700000" algn="tl">
                    <a:srgbClr val="000000">
                      <a:alpha val="43137"/>
                    </a:srgbClr>
                  </a:outerShdw>
                </a:effectLst>
                <a:latin typeface="Trebuchet MS" pitchFamily="34" charset="0"/>
              </a:rPr>
              <a:t>cell</a:t>
            </a:r>
            <a:r>
              <a:rPr lang="es-ES" sz="800" b="1" dirty="0" smtClean="0">
                <a:solidFill>
                  <a:srgbClr val="0070C0"/>
                </a:solidFill>
                <a:effectLst>
                  <a:outerShdw blurRad="38100" dist="38100" dir="2700000" algn="tl">
                    <a:srgbClr val="000000">
                      <a:alpha val="43137"/>
                    </a:srgbClr>
                  </a:outerShdw>
                </a:effectLst>
                <a:latin typeface="Trebuchet MS" pitchFamily="34" charset="0"/>
              </a:rPr>
              <a:t> </a:t>
            </a:r>
            <a:r>
              <a:rPr lang="es-ES" sz="800" b="1" dirty="0" err="1" smtClean="0">
                <a:solidFill>
                  <a:srgbClr val="0070C0"/>
                </a:solidFill>
                <a:effectLst>
                  <a:outerShdw blurRad="38100" dist="38100" dir="2700000" algn="tl">
                    <a:srgbClr val="000000">
                      <a:alpha val="43137"/>
                    </a:srgbClr>
                  </a:outerShdw>
                </a:effectLst>
                <a:latin typeface="Trebuchet MS" pitchFamily="34" charset="0"/>
              </a:rPr>
              <a:t>cycle</a:t>
            </a:r>
            <a:r>
              <a:rPr lang="es-ES" sz="800" b="1" dirty="0" smtClean="0">
                <a:solidFill>
                  <a:srgbClr val="0070C0"/>
                </a:solidFill>
                <a:effectLst>
                  <a:outerShdw blurRad="38100" dist="38100" dir="2700000" algn="tl">
                    <a:srgbClr val="000000">
                      <a:alpha val="43137"/>
                    </a:srgbClr>
                  </a:outerShdw>
                </a:effectLst>
                <a:latin typeface="Trebuchet MS" pitchFamily="34" charset="0"/>
              </a:rPr>
              <a:t> sub-G1</a:t>
            </a:r>
            <a:endParaRPr lang="es-ES" sz="800" b="1" dirty="0">
              <a:effectLst>
                <a:outerShdw blurRad="38100" dist="38100" dir="2700000" algn="tl">
                  <a:srgbClr val="000000">
                    <a:alpha val="43137"/>
                  </a:srgbClr>
                </a:outerShdw>
              </a:effectLst>
              <a:latin typeface="Trebuchet MS" pitchFamily="34" charset="0"/>
            </a:endParaRPr>
          </a:p>
        </p:txBody>
      </p:sp>
      <p:sp>
        <p:nvSpPr>
          <p:cNvPr id="19" name="18 Rectángulo"/>
          <p:cNvSpPr/>
          <p:nvPr/>
        </p:nvSpPr>
        <p:spPr>
          <a:xfrm>
            <a:off x="4788024" y="3771110"/>
            <a:ext cx="432048"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3869850" y="3789040"/>
            <a:ext cx="57606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4644008" y="5085184"/>
            <a:ext cx="432048" cy="2160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1294499" y="908720"/>
            <a:ext cx="6552728" cy="369332"/>
          </a:xfrm>
          <a:prstGeom prst="rect">
            <a:avLst/>
          </a:prstGeom>
          <a:noFill/>
        </p:spPr>
        <p:txBody>
          <a:bodyPr wrap="square" rtlCol="0">
            <a:spAutoFit/>
          </a:bodyPr>
          <a:lstStyle/>
          <a:p>
            <a:pPr algn="ctr"/>
            <a:r>
              <a:rPr lang="es-ES" b="1" dirty="0" smtClean="0">
                <a:solidFill>
                  <a:srgbClr val="0070C0"/>
                </a:solidFill>
              </a:rPr>
              <a:t>OVERVIEW</a:t>
            </a:r>
            <a:endParaRPr lang="es-ES" b="1" baseline="30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CONCLUSIONS</a:t>
            </a:r>
            <a:endParaRPr lang="es-ES" sz="2800" b="1" dirty="0">
              <a:solidFill>
                <a:srgbClr val="0070C0"/>
              </a:solidFill>
              <a:latin typeface="Trebuchet MS" pitchFamily="34" charset="0"/>
            </a:endParaRPr>
          </a:p>
        </p:txBody>
      </p:sp>
      <p:sp>
        <p:nvSpPr>
          <p:cNvPr id="4" name="Text Box 11"/>
          <p:cNvSpPr txBox="1">
            <a:spLocks noChangeArrowheads="1"/>
          </p:cNvSpPr>
          <p:nvPr/>
        </p:nvSpPr>
        <p:spPr bwMode="auto">
          <a:xfrm>
            <a:off x="827584" y="1745521"/>
            <a:ext cx="7416800" cy="1323439"/>
          </a:xfrm>
          <a:prstGeom prst="rect">
            <a:avLst/>
          </a:prstGeom>
          <a:noFill/>
          <a:ln w="9525">
            <a:noFill/>
            <a:miter lim="800000"/>
            <a:headEnd/>
            <a:tailEnd/>
          </a:ln>
        </p:spPr>
        <p:txBody>
          <a:bodyPr>
            <a:spAutoFit/>
          </a:bodyPr>
          <a:lstStyle/>
          <a:p>
            <a:pPr algn="just">
              <a:spcBef>
                <a:spcPct val="50000"/>
              </a:spcBef>
              <a:buClr>
                <a:schemeClr val="accent1"/>
              </a:buClr>
              <a:buFont typeface="Wingdings" pitchFamily="2" charset="2"/>
              <a:buChar char="n"/>
            </a:pPr>
            <a:r>
              <a:rPr lang="es-ES" sz="2000" dirty="0">
                <a:latin typeface="Trebuchet MS" pitchFamily="34" charset="0"/>
              </a:rPr>
              <a:t> </a:t>
            </a:r>
            <a:r>
              <a:rPr lang="el-GR" sz="2000" dirty="0" smtClean="0">
                <a:latin typeface="Trebuchet MS" pitchFamily="34" charset="0"/>
              </a:rPr>
              <a:t>β</a:t>
            </a:r>
            <a:r>
              <a:rPr lang="es-ES" sz="2000" dirty="0" smtClean="0">
                <a:latin typeface="Trebuchet MS" pitchFamily="34" charset="0"/>
              </a:rPr>
              <a:t>-</a:t>
            </a:r>
            <a:r>
              <a:rPr lang="es-ES" sz="2000" dirty="0" err="1" smtClean="0">
                <a:latin typeface="Trebuchet MS" pitchFamily="34" charset="0"/>
              </a:rPr>
              <a:t>cryptoxanthin</a:t>
            </a:r>
            <a:r>
              <a:rPr lang="es-ES" sz="2000" dirty="0" smtClean="0">
                <a:latin typeface="Trebuchet MS" pitchFamily="34" charset="0"/>
              </a:rPr>
              <a:t> and/</a:t>
            </a:r>
            <a:r>
              <a:rPr lang="es-ES" sz="2000" dirty="0" err="1" smtClean="0">
                <a:latin typeface="Trebuchet MS" pitchFamily="34" charset="0"/>
              </a:rPr>
              <a:t>or</a:t>
            </a:r>
            <a:r>
              <a:rPr lang="es-ES" sz="2000" dirty="0" smtClean="0">
                <a:latin typeface="Trebuchet MS" pitchFamily="34" charset="0"/>
              </a:rPr>
              <a:t> </a:t>
            </a:r>
            <a:r>
              <a:rPr lang="es-ES" sz="2000" dirty="0" err="1" smtClean="0">
                <a:latin typeface="Trebuchet MS" pitchFamily="34" charset="0"/>
              </a:rPr>
              <a:t>main</a:t>
            </a:r>
            <a:r>
              <a:rPr lang="es-ES" sz="2000" dirty="0" smtClean="0">
                <a:latin typeface="Trebuchet MS" pitchFamily="34" charset="0"/>
              </a:rPr>
              <a:t> </a:t>
            </a:r>
            <a:r>
              <a:rPr lang="es-ES" sz="2000" dirty="0" err="1" smtClean="0">
                <a:latin typeface="Trebuchet MS" pitchFamily="34" charset="0"/>
              </a:rPr>
              <a:t>dietary</a:t>
            </a:r>
            <a:r>
              <a:rPr lang="es-ES" sz="2000" dirty="0" smtClean="0">
                <a:latin typeface="Trebuchet MS" pitchFamily="34" charset="0"/>
              </a:rPr>
              <a:t> phytosterols (</a:t>
            </a:r>
            <a:r>
              <a:rPr lang="es-ES" sz="2000" dirty="0" err="1" smtClean="0">
                <a:latin typeface="Trebuchet MS" pitchFamily="34" charset="0"/>
              </a:rPr>
              <a:t>alone</a:t>
            </a:r>
            <a:r>
              <a:rPr lang="es-ES" sz="2000" dirty="0" smtClean="0">
                <a:latin typeface="Trebuchet MS" pitchFamily="34" charset="0"/>
              </a:rPr>
              <a:t> and in </a:t>
            </a:r>
            <a:r>
              <a:rPr lang="es-ES" sz="2000" dirty="0" err="1" smtClean="0">
                <a:latin typeface="Trebuchet MS" pitchFamily="34" charset="0"/>
              </a:rPr>
              <a:t>combination</a:t>
            </a:r>
            <a:r>
              <a:rPr lang="es-ES" sz="2000" dirty="0" smtClean="0">
                <a:latin typeface="Trebuchet MS" pitchFamily="34" charset="0"/>
              </a:rPr>
              <a:t>) </a:t>
            </a:r>
            <a:r>
              <a:rPr lang="es-ES" sz="2000" dirty="0" err="1" smtClean="0">
                <a:latin typeface="Trebuchet MS" pitchFamily="34" charset="0"/>
              </a:rPr>
              <a:t>reduced</a:t>
            </a:r>
            <a:r>
              <a:rPr lang="es-ES" sz="2000" dirty="0" smtClean="0">
                <a:latin typeface="Trebuchet MS" pitchFamily="34" charset="0"/>
              </a:rPr>
              <a:t> </a:t>
            </a:r>
            <a:r>
              <a:rPr lang="es-ES" sz="2000" dirty="0" err="1" smtClean="0">
                <a:latin typeface="Trebuchet MS" pitchFamily="34" charset="0"/>
              </a:rPr>
              <a:t>cell</a:t>
            </a:r>
            <a:r>
              <a:rPr lang="es-ES" sz="2000" dirty="0" smtClean="0">
                <a:latin typeface="Trebuchet MS" pitchFamily="34" charset="0"/>
              </a:rPr>
              <a:t> </a:t>
            </a:r>
            <a:r>
              <a:rPr lang="es-ES" sz="2000" dirty="0" err="1" smtClean="0">
                <a:latin typeface="Trebuchet MS" pitchFamily="34" charset="0"/>
              </a:rPr>
              <a:t>growth</a:t>
            </a:r>
            <a:r>
              <a:rPr lang="es-ES" sz="2000" dirty="0" smtClean="0">
                <a:latin typeface="Trebuchet MS" pitchFamily="34" charset="0"/>
              </a:rPr>
              <a:t> of colon </a:t>
            </a:r>
            <a:r>
              <a:rPr lang="es-ES" sz="2000" dirty="0" err="1" smtClean="0">
                <a:latin typeface="Trebuchet MS" pitchFamily="34" charset="0"/>
              </a:rPr>
              <a:t>cancer</a:t>
            </a:r>
            <a:r>
              <a:rPr lang="es-ES" sz="2000" dirty="0" smtClean="0">
                <a:latin typeface="Trebuchet MS" pitchFamily="34" charset="0"/>
              </a:rPr>
              <a:t> Caco-2 </a:t>
            </a:r>
            <a:r>
              <a:rPr lang="es-ES" sz="2000" dirty="0" err="1" smtClean="0">
                <a:latin typeface="Trebuchet MS" pitchFamily="34" charset="0"/>
              </a:rPr>
              <a:t>cells</a:t>
            </a:r>
            <a:r>
              <a:rPr lang="es-ES" sz="2000" dirty="0" smtClean="0">
                <a:latin typeface="Trebuchet MS" pitchFamily="34" charset="0"/>
              </a:rPr>
              <a:t> up </a:t>
            </a:r>
            <a:r>
              <a:rPr lang="es-ES" sz="2000" dirty="0" err="1" smtClean="0">
                <a:latin typeface="Trebuchet MS" pitchFamily="34" charset="0"/>
              </a:rPr>
              <a:t>to</a:t>
            </a:r>
            <a:r>
              <a:rPr lang="es-ES" sz="2000" dirty="0" smtClean="0">
                <a:latin typeface="Trebuchet MS" pitchFamily="34" charset="0"/>
              </a:rPr>
              <a:t> 44% </a:t>
            </a:r>
            <a:r>
              <a:rPr lang="es-ES" sz="2000" dirty="0" err="1" smtClean="0">
                <a:latin typeface="Trebuchet MS" pitchFamily="34" charset="0"/>
              </a:rPr>
              <a:t>due</a:t>
            </a:r>
            <a:r>
              <a:rPr lang="es-ES" sz="2000" dirty="0" smtClean="0">
                <a:latin typeface="Trebuchet MS" pitchFamily="34" charset="0"/>
              </a:rPr>
              <a:t> </a:t>
            </a:r>
            <a:r>
              <a:rPr lang="es-ES" sz="2000" dirty="0" err="1" smtClean="0">
                <a:latin typeface="Trebuchet MS" pitchFamily="34" charset="0"/>
              </a:rPr>
              <a:t>to</a:t>
            </a:r>
            <a:r>
              <a:rPr lang="es-ES" sz="2000" dirty="0" smtClean="0">
                <a:latin typeface="Trebuchet MS" pitchFamily="34" charset="0"/>
              </a:rPr>
              <a:t> apoptosis, </a:t>
            </a:r>
            <a:r>
              <a:rPr lang="es-ES" sz="2000" dirty="0" err="1" smtClean="0">
                <a:latin typeface="Trebuchet MS" pitchFamily="34" charset="0"/>
              </a:rPr>
              <a:t>possibly</a:t>
            </a:r>
            <a:r>
              <a:rPr lang="es-ES" sz="2000" dirty="0" smtClean="0">
                <a:latin typeface="Trebuchet MS" pitchFamily="34" charset="0"/>
              </a:rPr>
              <a:t> </a:t>
            </a:r>
            <a:r>
              <a:rPr lang="es-ES" sz="2000" dirty="0" err="1" smtClean="0">
                <a:latin typeface="Trebuchet MS" pitchFamily="34" charset="0"/>
              </a:rPr>
              <a:t>through</a:t>
            </a:r>
            <a:r>
              <a:rPr lang="es-ES" sz="2000" dirty="0" smtClean="0">
                <a:latin typeface="Trebuchet MS" pitchFamily="34" charset="0"/>
              </a:rPr>
              <a:t> </a:t>
            </a:r>
            <a:r>
              <a:rPr lang="es-ES" sz="2000" dirty="0" err="1" smtClean="0">
                <a:latin typeface="Trebuchet MS" pitchFamily="34" charset="0"/>
              </a:rPr>
              <a:t>the</a:t>
            </a:r>
            <a:r>
              <a:rPr lang="es-ES" sz="2000" dirty="0" smtClean="0">
                <a:latin typeface="Trebuchet MS" pitchFamily="34" charset="0"/>
              </a:rPr>
              <a:t> </a:t>
            </a:r>
            <a:r>
              <a:rPr lang="es-ES" sz="2000" dirty="0" err="1" smtClean="0">
                <a:latin typeface="Trebuchet MS" pitchFamily="34" charset="0"/>
              </a:rPr>
              <a:t>mitochondrial</a:t>
            </a:r>
            <a:r>
              <a:rPr lang="es-ES" sz="2000" dirty="0" smtClean="0">
                <a:latin typeface="Trebuchet MS" pitchFamily="34" charset="0"/>
              </a:rPr>
              <a:t> </a:t>
            </a:r>
            <a:r>
              <a:rPr lang="es-ES" sz="2000" dirty="0" err="1" smtClean="0">
                <a:latin typeface="Trebuchet MS" pitchFamily="34" charset="0"/>
              </a:rPr>
              <a:t>pathway</a:t>
            </a:r>
            <a:endParaRPr lang="es-ES" sz="2000" dirty="0">
              <a:latin typeface="Trebuchet MS" pitchFamily="34" charset="0"/>
            </a:endParaRPr>
          </a:p>
        </p:txBody>
      </p:sp>
      <p:sp>
        <p:nvSpPr>
          <p:cNvPr id="5" name="Text Box 12"/>
          <p:cNvSpPr txBox="1">
            <a:spLocks noChangeArrowheads="1"/>
          </p:cNvSpPr>
          <p:nvPr/>
        </p:nvSpPr>
        <p:spPr bwMode="auto">
          <a:xfrm>
            <a:off x="827584" y="3329697"/>
            <a:ext cx="7416800" cy="1323439"/>
          </a:xfrm>
          <a:prstGeom prst="rect">
            <a:avLst/>
          </a:prstGeom>
          <a:noFill/>
          <a:ln w="9525">
            <a:noFill/>
            <a:miter lim="800000"/>
            <a:headEnd/>
            <a:tailEnd/>
          </a:ln>
        </p:spPr>
        <p:txBody>
          <a:bodyPr>
            <a:spAutoFit/>
          </a:bodyPr>
          <a:lstStyle/>
          <a:p>
            <a:pPr algn="just">
              <a:spcBef>
                <a:spcPct val="50000"/>
              </a:spcBef>
              <a:buClr>
                <a:schemeClr val="accent1"/>
              </a:buClr>
              <a:buFont typeface="Wingdings" pitchFamily="2" charset="2"/>
              <a:buChar char="n"/>
            </a:pPr>
            <a:r>
              <a:rPr lang="es-ES" b="1" dirty="0"/>
              <a:t> </a:t>
            </a:r>
            <a:r>
              <a:rPr lang="es-ES" sz="2000" dirty="0" smtClean="0">
                <a:latin typeface="Trebuchet MS" pitchFamily="34" charset="0"/>
              </a:rPr>
              <a:t>No </a:t>
            </a:r>
            <a:r>
              <a:rPr lang="es-ES" sz="2000" dirty="0" err="1" smtClean="0">
                <a:latin typeface="Trebuchet MS" pitchFamily="34" charset="0"/>
              </a:rPr>
              <a:t>clear</a:t>
            </a:r>
            <a:r>
              <a:rPr lang="es-ES" sz="2000" dirty="0" smtClean="0">
                <a:latin typeface="Trebuchet MS" pitchFamily="34" charset="0"/>
              </a:rPr>
              <a:t> </a:t>
            </a:r>
            <a:r>
              <a:rPr lang="es-ES" sz="2000" dirty="0" err="1" smtClean="0">
                <a:latin typeface="Trebuchet MS" pitchFamily="34" charset="0"/>
              </a:rPr>
              <a:t>dose</a:t>
            </a:r>
            <a:r>
              <a:rPr lang="es-ES" sz="2000" dirty="0" smtClean="0">
                <a:latin typeface="Trebuchet MS" pitchFamily="34" charset="0"/>
              </a:rPr>
              <a:t>-response </a:t>
            </a:r>
            <a:r>
              <a:rPr lang="es-ES" sz="2000" dirty="0" err="1" smtClean="0">
                <a:latin typeface="Trebuchet MS" pitchFamily="34" charset="0"/>
              </a:rPr>
              <a:t>was</a:t>
            </a:r>
            <a:r>
              <a:rPr lang="es-ES" sz="2000" dirty="0" smtClean="0">
                <a:latin typeface="Trebuchet MS" pitchFamily="34" charset="0"/>
              </a:rPr>
              <a:t> </a:t>
            </a:r>
            <a:r>
              <a:rPr lang="es-ES" sz="2000" dirty="0" err="1" smtClean="0">
                <a:latin typeface="Trebuchet MS" pitchFamily="34" charset="0"/>
              </a:rPr>
              <a:t>observed</a:t>
            </a:r>
            <a:r>
              <a:rPr lang="es-ES" sz="2000" dirty="0" smtClean="0">
                <a:latin typeface="Trebuchet MS" pitchFamily="34" charset="0"/>
              </a:rPr>
              <a:t>, </a:t>
            </a:r>
            <a:r>
              <a:rPr lang="es-ES" sz="2000" dirty="0" err="1" smtClean="0">
                <a:latin typeface="Trebuchet MS" pitchFamily="34" charset="0"/>
              </a:rPr>
              <a:t>neither</a:t>
            </a:r>
            <a:r>
              <a:rPr lang="es-ES" sz="2000" dirty="0" smtClean="0">
                <a:latin typeface="Trebuchet MS" pitchFamily="34" charset="0"/>
              </a:rPr>
              <a:t> </a:t>
            </a:r>
            <a:r>
              <a:rPr lang="es-ES" sz="2000" dirty="0" err="1" smtClean="0">
                <a:latin typeface="Trebuchet MS" pitchFamily="34" charset="0"/>
              </a:rPr>
              <a:t>additive</a:t>
            </a:r>
            <a:r>
              <a:rPr lang="es-ES" sz="2000" dirty="0" smtClean="0">
                <a:latin typeface="Trebuchet MS" pitchFamily="34" charset="0"/>
              </a:rPr>
              <a:t> </a:t>
            </a:r>
            <a:r>
              <a:rPr lang="es-ES" sz="2000" dirty="0" err="1" smtClean="0">
                <a:latin typeface="Trebuchet MS" pitchFamily="34" charset="0"/>
              </a:rPr>
              <a:t>nor</a:t>
            </a:r>
            <a:r>
              <a:rPr lang="es-ES" sz="2000" dirty="0" smtClean="0">
                <a:latin typeface="Trebuchet MS" pitchFamily="34" charset="0"/>
              </a:rPr>
              <a:t> </a:t>
            </a:r>
            <a:r>
              <a:rPr lang="es-ES" sz="2000" dirty="0" err="1" smtClean="0">
                <a:latin typeface="Trebuchet MS" pitchFamily="34" charset="0"/>
              </a:rPr>
              <a:t>synergistic</a:t>
            </a:r>
            <a:r>
              <a:rPr lang="es-ES" sz="2000" dirty="0" smtClean="0">
                <a:latin typeface="Trebuchet MS" pitchFamily="34" charset="0"/>
              </a:rPr>
              <a:t> </a:t>
            </a:r>
            <a:r>
              <a:rPr lang="es-ES" sz="2000" dirty="0" err="1" smtClean="0">
                <a:latin typeface="Trebuchet MS" pitchFamily="34" charset="0"/>
              </a:rPr>
              <a:t>effect</a:t>
            </a:r>
            <a:r>
              <a:rPr lang="es-ES" sz="2000" dirty="0" smtClean="0">
                <a:latin typeface="Trebuchet MS" pitchFamily="34" charset="0"/>
              </a:rPr>
              <a:t> </a:t>
            </a:r>
            <a:r>
              <a:rPr lang="es-ES" sz="2000" dirty="0" err="1" smtClean="0">
                <a:latin typeface="Trebuchet MS" pitchFamily="34" charset="0"/>
              </a:rPr>
              <a:t>for</a:t>
            </a:r>
            <a:r>
              <a:rPr lang="es-ES" sz="2000" dirty="0" smtClean="0">
                <a:latin typeface="Trebuchet MS" pitchFamily="34" charset="0"/>
              </a:rPr>
              <a:t> mixtures, </a:t>
            </a:r>
            <a:r>
              <a:rPr lang="es-ES" sz="2000" dirty="0" err="1" smtClean="0">
                <a:latin typeface="Trebuchet MS" pitchFamily="34" charset="0"/>
              </a:rPr>
              <a:t>but</a:t>
            </a:r>
            <a:r>
              <a:rPr lang="es-ES" sz="2000" dirty="0" smtClean="0">
                <a:latin typeface="Trebuchet MS" pitchFamily="34" charset="0"/>
              </a:rPr>
              <a:t> </a:t>
            </a:r>
            <a:r>
              <a:rPr lang="es-ES" sz="2000" dirty="0" err="1" smtClean="0">
                <a:latin typeface="Trebuchet MS" pitchFamily="34" charset="0"/>
              </a:rPr>
              <a:t>they</a:t>
            </a:r>
            <a:r>
              <a:rPr lang="es-ES" sz="2000" dirty="0" smtClean="0">
                <a:latin typeface="Trebuchet MS" pitchFamily="34" charset="0"/>
              </a:rPr>
              <a:t> </a:t>
            </a:r>
            <a:r>
              <a:rPr lang="es-ES" sz="2000" dirty="0" err="1" smtClean="0">
                <a:latin typeface="Trebuchet MS" pitchFamily="34" charset="0"/>
              </a:rPr>
              <a:t>retain</a:t>
            </a:r>
            <a:r>
              <a:rPr lang="es-ES" sz="2000" dirty="0" smtClean="0">
                <a:latin typeface="Trebuchet MS" pitchFamily="34" charset="0"/>
              </a:rPr>
              <a:t> </a:t>
            </a:r>
            <a:r>
              <a:rPr lang="es-ES" sz="2000" dirty="0" err="1" smtClean="0">
                <a:latin typeface="Trebuchet MS" pitchFamily="34" charset="0"/>
              </a:rPr>
              <a:t>the</a:t>
            </a:r>
            <a:r>
              <a:rPr lang="es-ES" sz="2000" dirty="0" smtClean="0">
                <a:latin typeface="Trebuchet MS" pitchFamily="34" charset="0"/>
              </a:rPr>
              <a:t> </a:t>
            </a:r>
            <a:r>
              <a:rPr lang="es-ES" sz="2000" dirty="0" err="1" smtClean="0">
                <a:latin typeface="Trebuchet MS" pitchFamily="34" charset="0"/>
              </a:rPr>
              <a:t>same</a:t>
            </a:r>
            <a:r>
              <a:rPr lang="es-ES" sz="2000" dirty="0" smtClean="0">
                <a:latin typeface="Trebuchet MS" pitchFamily="34" charset="0"/>
              </a:rPr>
              <a:t> </a:t>
            </a:r>
            <a:r>
              <a:rPr lang="es-ES" sz="2000" dirty="0" err="1" smtClean="0">
                <a:latin typeface="Trebuchet MS" pitchFamily="34" charset="0"/>
              </a:rPr>
              <a:t>antiproliferative</a:t>
            </a:r>
            <a:r>
              <a:rPr lang="es-ES" sz="2000" dirty="0" smtClean="0">
                <a:latin typeface="Trebuchet MS" pitchFamily="34" charset="0"/>
              </a:rPr>
              <a:t> </a:t>
            </a:r>
            <a:r>
              <a:rPr lang="es-ES" sz="2000" dirty="0" err="1" smtClean="0">
                <a:latin typeface="Trebuchet MS" pitchFamily="34" charset="0"/>
              </a:rPr>
              <a:t>activity</a:t>
            </a:r>
            <a:r>
              <a:rPr lang="es-ES" sz="2000" dirty="0" smtClean="0">
                <a:latin typeface="Trebuchet MS" pitchFamily="34" charset="0"/>
              </a:rPr>
              <a:t> as individual </a:t>
            </a:r>
            <a:r>
              <a:rPr lang="es-ES" sz="2000" dirty="0" err="1" smtClean="0">
                <a:latin typeface="Trebuchet MS" pitchFamily="34" charset="0"/>
              </a:rPr>
              <a:t>compounds</a:t>
            </a:r>
            <a:r>
              <a:rPr lang="es-ES" sz="2000" dirty="0" smtClean="0">
                <a:latin typeface="Trebuchet MS" pitchFamily="34" charset="0"/>
              </a:rPr>
              <a:t> </a:t>
            </a:r>
            <a:r>
              <a:rPr lang="es-ES" sz="2000" dirty="0" err="1" smtClean="0">
                <a:latin typeface="Trebuchet MS" pitchFamily="34" charset="0"/>
              </a:rPr>
              <a:t>indicating</a:t>
            </a:r>
            <a:r>
              <a:rPr lang="es-ES" sz="2000" dirty="0" smtClean="0">
                <a:latin typeface="Trebuchet MS" pitchFamily="34" charset="0"/>
              </a:rPr>
              <a:t> </a:t>
            </a:r>
            <a:r>
              <a:rPr lang="es-ES" sz="2000" dirty="0" err="1" smtClean="0">
                <a:latin typeface="Trebuchet MS" pitchFamily="34" charset="0"/>
              </a:rPr>
              <a:t>absence</a:t>
            </a:r>
            <a:r>
              <a:rPr lang="es-ES" sz="2000" dirty="0" smtClean="0">
                <a:latin typeface="Trebuchet MS" pitchFamily="34" charset="0"/>
              </a:rPr>
              <a:t> of </a:t>
            </a:r>
            <a:r>
              <a:rPr lang="es-ES" sz="2000" dirty="0" err="1" smtClean="0">
                <a:latin typeface="Trebuchet MS" pitchFamily="34" charset="0"/>
              </a:rPr>
              <a:t>antagonistic</a:t>
            </a:r>
            <a:r>
              <a:rPr lang="es-ES" sz="2000" dirty="0" smtClean="0">
                <a:latin typeface="Trebuchet MS" pitchFamily="34" charset="0"/>
              </a:rPr>
              <a:t> </a:t>
            </a:r>
            <a:r>
              <a:rPr lang="es-ES" sz="2000" dirty="0" err="1" smtClean="0">
                <a:latin typeface="Trebuchet MS" pitchFamily="34" charset="0"/>
              </a:rPr>
              <a:t>actions</a:t>
            </a:r>
            <a:endParaRPr lang="el-GR" sz="2000" dirty="0">
              <a:latin typeface="Trebuchet MS" pitchFamily="34" charset="0"/>
              <a:cs typeface="Times New Roman" pitchFamily="18" charset="0"/>
            </a:endParaRPr>
          </a:p>
        </p:txBody>
      </p:sp>
      <p:sp>
        <p:nvSpPr>
          <p:cNvPr id="6" name="Text Box 13"/>
          <p:cNvSpPr txBox="1">
            <a:spLocks noChangeArrowheads="1"/>
          </p:cNvSpPr>
          <p:nvPr/>
        </p:nvSpPr>
        <p:spPr bwMode="auto">
          <a:xfrm>
            <a:off x="827584" y="4926037"/>
            <a:ext cx="7416800" cy="1631216"/>
          </a:xfrm>
          <a:prstGeom prst="rect">
            <a:avLst/>
          </a:prstGeom>
          <a:noFill/>
          <a:ln w="9525">
            <a:noFill/>
            <a:miter lim="800000"/>
            <a:headEnd/>
            <a:tailEnd/>
          </a:ln>
        </p:spPr>
        <p:txBody>
          <a:bodyPr>
            <a:spAutoFit/>
          </a:bodyPr>
          <a:lstStyle/>
          <a:p>
            <a:pPr algn="just">
              <a:spcBef>
                <a:spcPct val="50000"/>
              </a:spcBef>
              <a:buClr>
                <a:schemeClr val="accent1"/>
              </a:buClr>
              <a:buFont typeface="Wingdings" pitchFamily="2" charset="2"/>
              <a:buChar char="n"/>
            </a:pPr>
            <a:r>
              <a:rPr lang="es-ES" b="1" dirty="0"/>
              <a:t> </a:t>
            </a:r>
            <a:r>
              <a:rPr lang="es-ES" sz="2000" dirty="0" err="1">
                <a:latin typeface="Trebuchet MS" pitchFamily="34" charset="0"/>
              </a:rPr>
              <a:t>The</a:t>
            </a:r>
            <a:r>
              <a:rPr lang="es-ES" sz="2000" dirty="0">
                <a:latin typeface="Trebuchet MS" pitchFamily="34" charset="0"/>
              </a:rPr>
              <a:t> </a:t>
            </a:r>
            <a:r>
              <a:rPr lang="es-ES" sz="2000" dirty="0" err="1" smtClean="0">
                <a:latin typeface="Trebuchet MS" pitchFamily="34" charset="0"/>
              </a:rPr>
              <a:t>effects</a:t>
            </a:r>
            <a:r>
              <a:rPr lang="es-ES" sz="2000" dirty="0" smtClean="0">
                <a:latin typeface="Trebuchet MS" pitchFamily="34" charset="0"/>
              </a:rPr>
              <a:t> </a:t>
            </a:r>
            <a:r>
              <a:rPr lang="es-ES" sz="2000" dirty="0" err="1" smtClean="0">
                <a:latin typeface="Trebuchet MS" pitchFamily="34" charset="0"/>
              </a:rPr>
              <a:t>were</a:t>
            </a:r>
            <a:r>
              <a:rPr lang="es-ES" sz="2000" dirty="0" smtClean="0">
                <a:latin typeface="Trebuchet MS" pitchFamily="34" charset="0"/>
              </a:rPr>
              <a:t> </a:t>
            </a:r>
            <a:r>
              <a:rPr lang="es-ES" sz="2000" dirty="0" err="1" smtClean="0">
                <a:latin typeface="Trebuchet MS" pitchFamily="34" charset="0"/>
              </a:rPr>
              <a:t>obtained</a:t>
            </a:r>
            <a:r>
              <a:rPr lang="es-ES" sz="2000" dirty="0" smtClean="0">
                <a:latin typeface="Trebuchet MS" pitchFamily="34" charset="0"/>
              </a:rPr>
              <a:t> </a:t>
            </a:r>
            <a:r>
              <a:rPr lang="es-ES" sz="2000" dirty="0" err="1" smtClean="0">
                <a:latin typeface="Trebuchet MS" pitchFamily="34" charset="0"/>
              </a:rPr>
              <a:t>with</a:t>
            </a:r>
            <a:r>
              <a:rPr lang="es-ES" sz="2000" dirty="0" smtClean="0">
                <a:latin typeface="Trebuchet MS" pitchFamily="34" charset="0"/>
              </a:rPr>
              <a:t> </a:t>
            </a:r>
            <a:r>
              <a:rPr lang="es-ES" sz="2000" dirty="0" err="1" smtClean="0">
                <a:latin typeface="Trebuchet MS" pitchFamily="34" charset="0"/>
              </a:rPr>
              <a:t>concentrations</a:t>
            </a:r>
            <a:r>
              <a:rPr lang="es-ES" sz="2000" dirty="0" smtClean="0">
                <a:latin typeface="Trebuchet MS" pitchFamily="34" charset="0"/>
              </a:rPr>
              <a:t> compatible </a:t>
            </a:r>
            <a:r>
              <a:rPr lang="es-ES" sz="2000" dirty="0" err="1" smtClean="0">
                <a:latin typeface="Trebuchet MS" pitchFamily="34" charset="0"/>
              </a:rPr>
              <a:t>with</a:t>
            </a:r>
            <a:r>
              <a:rPr lang="es-ES" sz="2000" dirty="0" smtClean="0">
                <a:latin typeface="Trebuchet MS" pitchFamily="34" charset="0"/>
              </a:rPr>
              <a:t> </a:t>
            </a:r>
            <a:r>
              <a:rPr lang="es-ES" sz="2000" dirty="0" err="1" smtClean="0">
                <a:latin typeface="Trebuchet MS" pitchFamily="34" charset="0"/>
              </a:rPr>
              <a:t>physiological</a:t>
            </a:r>
            <a:r>
              <a:rPr lang="es-ES" sz="2000" dirty="0" smtClean="0">
                <a:latin typeface="Trebuchet MS" pitchFamily="34" charset="0"/>
              </a:rPr>
              <a:t> </a:t>
            </a:r>
            <a:r>
              <a:rPr lang="es-ES" sz="2000" dirty="0" err="1" smtClean="0">
                <a:latin typeface="Trebuchet MS" pitchFamily="34" charset="0"/>
              </a:rPr>
              <a:t>serum</a:t>
            </a:r>
            <a:r>
              <a:rPr lang="es-ES" sz="2000" dirty="0" smtClean="0">
                <a:latin typeface="Trebuchet MS" pitchFamily="34" charset="0"/>
              </a:rPr>
              <a:t> </a:t>
            </a:r>
            <a:r>
              <a:rPr lang="es-ES" sz="2000" dirty="0" err="1" smtClean="0">
                <a:latin typeface="Trebuchet MS" pitchFamily="34" charset="0"/>
              </a:rPr>
              <a:t>levels</a:t>
            </a:r>
            <a:r>
              <a:rPr lang="es-ES" sz="2000" dirty="0" smtClean="0">
                <a:latin typeface="Trebuchet MS" pitchFamily="34" charset="0"/>
              </a:rPr>
              <a:t> in </a:t>
            </a:r>
            <a:r>
              <a:rPr lang="es-ES" sz="2000" dirty="0" err="1" smtClean="0">
                <a:latin typeface="Trebuchet MS" pitchFamily="34" charset="0"/>
              </a:rPr>
              <a:t>humans</a:t>
            </a:r>
            <a:r>
              <a:rPr lang="es-ES" sz="2000" dirty="0" smtClean="0">
                <a:latin typeface="Trebuchet MS" pitchFamily="34" charset="0"/>
              </a:rPr>
              <a:t> and </a:t>
            </a:r>
            <a:r>
              <a:rPr lang="es-ES" sz="2000" dirty="0" err="1" smtClean="0">
                <a:latin typeface="Trebuchet MS" pitchFamily="34" charset="0"/>
              </a:rPr>
              <a:t>with</a:t>
            </a:r>
            <a:r>
              <a:rPr lang="es-ES" sz="2000" dirty="0" smtClean="0">
                <a:latin typeface="Trebuchet MS" pitchFamily="34" charset="0"/>
              </a:rPr>
              <a:t> </a:t>
            </a:r>
            <a:r>
              <a:rPr lang="es-ES" sz="2000" dirty="0" err="1" smtClean="0">
                <a:latin typeface="Trebuchet MS" pitchFamily="34" charset="0"/>
              </a:rPr>
              <a:t>reported</a:t>
            </a:r>
            <a:r>
              <a:rPr lang="es-ES" sz="2000" dirty="0" smtClean="0">
                <a:latin typeface="Trebuchet MS" pitchFamily="34" charset="0"/>
              </a:rPr>
              <a:t> </a:t>
            </a:r>
            <a:r>
              <a:rPr lang="es-ES" sz="2000" dirty="0" err="1" smtClean="0">
                <a:latin typeface="Trebuchet MS" pitchFamily="34" charset="0"/>
              </a:rPr>
              <a:t>bioavailability</a:t>
            </a:r>
            <a:r>
              <a:rPr lang="es-ES" sz="2000" dirty="0" smtClean="0">
                <a:latin typeface="Trebuchet MS" pitchFamily="34" charset="0"/>
              </a:rPr>
              <a:t> of </a:t>
            </a:r>
            <a:r>
              <a:rPr lang="es-ES" sz="2000" dirty="0" err="1" smtClean="0">
                <a:latin typeface="Trebuchet MS" pitchFamily="34" charset="0"/>
              </a:rPr>
              <a:t>these</a:t>
            </a:r>
            <a:r>
              <a:rPr lang="es-ES" sz="2000" dirty="0" smtClean="0">
                <a:latin typeface="Trebuchet MS" pitchFamily="34" charset="0"/>
              </a:rPr>
              <a:t> </a:t>
            </a:r>
            <a:r>
              <a:rPr lang="es-ES" sz="2000" dirty="0" err="1" smtClean="0">
                <a:latin typeface="Trebuchet MS" pitchFamily="34" charset="0"/>
              </a:rPr>
              <a:t>phytochemicals</a:t>
            </a:r>
            <a:r>
              <a:rPr lang="es-ES" sz="2000" dirty="0" smtClean="0">
                <a:latin typeface="Trebuchet MS" pitchFamily="34" charset="0"/>
              </a:rPr>
              <a:t> </a:t>
            </a:r>
            <a:r>
              <a:rPr lang="es-ES" sz="2000" dirty="0" err="1" smtClean="0">
                <a:latin typeface="Trebuchet MS" pitchFamily="34" charset="0"/>
              </a:rPr>
              <a:t>after</a:t>
            </a:r>
            <a:r>
              <a:rPr lang="es-ES" sz="2000" dirty="0" smtClean="0">
                <a:latin typeface="Trebuchet MS" pitchFamily="34" charset="0"/>
              </a:rPr>
              <a:t> regular </a:t>
            </a:r>
            <a:r>
              <a:rPr lang="es-ES" sz="2000" dirty="0" err="1" smtClean="0">
                <a:latin typeface="Trebuchet MS" pitchFamily="34" charset="0"/>
              </a:rPr>
              <a:t>consumption</a:t>
            </a:r>
            <a:r>
              <a:rPr lang="es-ES" sz="2000" dirty="0" smtClean="0">
                <a:latin typeface="Trebuchet MS" pitchFamily="34" charset="0"/>
              </a:rPr>
              <a:t> of a </a:t>
            </a:r>
            <a:r>
              <a:rPr lang="es-ES" sz="2000" dirty="0" err="1" smtClean="0">
                <a:latin typeface="Trebuchet MS" pitchFamily="34" charset="0"/>
              </a:rPr>
              <a:t>beverage</a:t>
            </a:r>
            <a:r>
              <a:rPr lang="es-ES" sz="2000" dirty="0" smtClean="0">
                <a:latin typeface="Trebuchet MS" pitchFamily="34" charset="0"/>
              </a:rPr>
              <a:t> </a:t>
            </a:r>
            <a:r>
              <a:rPr lang="es-ES" sz="2000" dirty="0" err="1" smtClean="0">
                <a:latin typeface="Trebuchet MS" pitchFamily="34" charset="0"/>
              </a:rPr>
              <a:t>containing</a:t>
            </a:r>
            <a:r>
              <a:rPr lang="es-ES" sz="2000" dirty="0" smtClean="0">
                <a:latin typeface="Trebuchet MS" pitchFamily="34" charset="0"/>
              </a:rPr>
              <a:t> a </a:t>
            </a:r>
            <a:r>
              <a:rPr lang="es-ES" sz="2000" dirty="0" err="1" smtClean="0">
                <a:latin typeface="Trebuchet MS" pitchFamily="34" charset="0"/>
              </a:rPr>
              <a:t>mix</a:t>
            </a:r>
            <a:r>
              <a:rPr lang="es-ES" sz="2000" dirty="0" smtClean="0">
                <a:latin typeface="Trebuchet MS" pitchFamily="34" charset="0"/>
              </a:rPr>
              <a:t> of </a:t>
            </a:r>
            <a:r>
              <a:rPr lang="es-ES" sz="2000" dirty="0" err="1" smtClean="0">
                <a:latin typeface="Trebuchet MS" pitchFamily="34" charset="0"/>
              </a:rPr>
              <a:t>all</a:t>
            </a:r>
            <a:r>
              <a:rPr lang="es-ES" sz="2000" dirty="0" smtClean="0">
                <a:latin typeface="Trebuchet MS" pitchFamily="34" charset="0"/>
              </a:rPr>
              <a:t> </a:t>
            </a:r>
            <a:r>
              <a:rPr lang="es-ES" sz="2000" dirty="0" err="1" smtClean="0">
                <a:latin typeface="Trebuchet MS" pitchFamily="34" charset="0"/>
              </a:rPr>
              <a:t>these</a:t>
            </a:r>
            <a:r>
              <a:rPr lang="es-ES" sz="2000" dirty="0" smtClean="0">
                <a:latin typeface="Trebuchet MS" pitchFamily="34" charset="0"/>
              </a:rPr>
              <a:t> </a:t>
            </a:r>
            <a:r>
              <a:rPr lang="es-ES" sz="2000" dirty="0" err="1" smtClean="0">
                <a:latin typeface="Trebuchet MS" pitchFamily="34" charset="0"/>
              </a:rPr>
              <a:t>molecules</a:t>
            </a:r>
            <a:endParaRPr lang="el-GR" sz="2000" dirty="0">
              <a:latin typeface="Trebuchet MS"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 presetClass="emph" presetSubtype="2" fill="hold" grpId="0" nodeType="withEffect">
                                  <p:stCondLst>
                                    <p:cond delay="0"/>
                                  </p:stCondLst>
                                  <p:childTnLst>
                                    <p:animClr clrSpc="rgb" dir="cw">
                                      <p:cBhvr override="childStyle">
                                        <p:cTn id="10" dur="500" fill="hold"/>
                                        <p:tgtEl>
                                          <p:spTgt spid="4"/>
                                        </p:tgtEl>
                                        <p:attrNameLst>
                                          <p:attrName>style.color</p:attrName>
                                        </p:attrNameLst>
                                      </p:cBhvr>
                                      <p:to>
                                        <a:srgbClr val="ADA099"/>
                                      </p:to>
                                    </p:animClr>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3" presetClass="emph" presetSubtype="2" fill="hold" grpId="1" nodeType="withEffect">
                                  <p:stCondLst>
                                    <p:cond delay="0"/>
                                  </p:stCondLst>
                                  <p:childTnLst>
                                    <p:animClr clrSpc="rgb" dir="cw">
                                      <p:cBhvr override="childStyle">
                                        <p:cTn id="18" dur="500" fill="hold"/>
                                        <p:tgtEl>
                                          <p:spTgt spid="5"/>
                                        </p:tgtEl>
                                        <p:attrNameLst>
                                          <p:attrName>style.color</p:attrName>
                                        </p:attrNameLst>
                                      </p:cBhvr>
                                      <p:to>
                                        <a:srgbClr val="ADA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45638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FUTURE RESEARCH</a:t>
            </a:r>
            <a:endParaRPr lang="es-ES" sz="2800" b="1" dirty="0">
              <a:solidFill>
                <a:srgbClr val="0070C0"/>
              </a:solidFill>
              <a:latin typeface="Trebuchet MS" pitchFamily="34" charset="0"/>
            </a:endParaRPr>
          </a:p>
        </p:txBody>
      </p:sp>
      <p:pic>
        <p:nvPicPr>
          <p:cNvPr id="11266" name="Picture 2" descr="http://www.curriculumenlineamineduc.cl/605/articles-22977_recurso_jpg.jpg"/>
          <p:cNvPicPr>
            <a:picLocks noChangeAspect="1" noChangeArrowheads="1"/>
          </p:cNvPicPr>
          <p:nvPr/>
        </p:nvPicPr>
        <p:blipFill>
          <a:blip r:embed="rId3" cstate="print"/>
          <a:srcRect/>
          <a:stretch>
            <a:fillRect/>
          </a:stretch>
        </p:blipFill>
        <p:spPr bwMode="auto">
          <a:xfrm>
            <a:off x="827584" y="1844824"/>
            <a:ext cx="1706004" cy="4725144"/>
          </a:xfrm>
          <a:prstGeom prst="rect">
            <a:avLst/>
          </a:prstGeom>
          <a:noFill/>
        </p:spPr>
      </p:pic>
      <p:pic>
        <p:nvPicPr>
          <p:cNvPr id="4" name="Picture 4" descr="http://alimentosfuncionales.org/wordpress/wp-content/uploads/2009/12/danacol2.jpg"/>
          <p:cNvPicPr>
            <a:picLocks noChangeAspect="1" noChangeArrowheads="1"/>
          </p:cNvPicPr>
          <p:nvPr/>
        </p:nvPicPr>
        <p:blipFill>
          <a:blip r:embed="rId4" cstate="print"/>
          <a:srcRect/>
          <a:stretch>
            <a:fillRect/>
          </a:stretch>
        </p:blipFill>
        <p:spPr bwMode="auto">
          <a:xfrm>
            <a:off x="3275856" y="1916832"/>
            <a:ext cx="1393976" cy="1687249"/>
          </a:xfrm>
          <a:prstGeom prst="rect">
            <a:avLst/>
          </a:prstGeom>
          <a:ln>
            <a:noFill/>
          </a:ln>
          <a:effectLst>
            <a:softEdge rad="112500"/>
          </a:effectLst>
        </p:spPr>
      </p:pic>
      <p:sp>
        <p:nvSpPr>
          <p:cNvPr id="5" name="4 CuadroTexto"/>
          <p:cNvSpPr txBox="1"/>
          <p:nvPr/>
        </p:nvSpPr>
        <p:spPr>
          <a:xfrm>
            <a:off x="4788024" y="2348880"/>
            <a:ext cx="2736304" cy="830997"/>
          </a:xfrm>
          <a:prstGeom prst="rect">
            <a:avLst/>
          </a:prstGeom>
          <a:noFill/>
        </p:spPr>
        <p:txBody>
          <a:bodyPr wrap="square" rtlCol="0">
            <a:spAutoFit/>
          </a:bodyPr>
          <a:lstStyle/>
          <a:p>
            <a:pPr algn="ctr"/>
            <a:r>
              <a:rPr lang="es-ES" sz="1600" b="1" dirty="0" err="1" smtClean="0">
                <a:latin typeface="+mj-lt"/>
              </a:rPr>
              <a:t>Functional</a:t>
            </a:r>
            <a:r>
              <a:rPr lang="es-ES" sz="1600" b="1" dirty="0" smtClean="0">
                <a:latin typeface="+mj-lt"/>
              </a:rPr>
              <a:t> </a:t>
            </a:r>
            <a:r>
              <a:rPr lang="es-ES" sz="1600" b="1" dirty="0" err="1" smtClean="0">
                <a:latin typeface="+mj-lt"/>
              </a:rPr>
              <a:t>beverages</a:t>
            </a:r>
            <a:r>
              <a:rPr lang="es-ES" sz="1600" b="1" dirty="0" smtClean="0">
                <a:latin typeface="+mj-lt"/>
              </a:rPr>
              <a:t> </a:t>
            </a:r>
            <a:r>
              <a:rPr lang="es-ES" sz="1600" b="1" dirty="0" err="1" smtClean="0">
                <a:latin typeface="+mj-lt"/>
              </a:rPr>
              <a:t>containing</a:t>
            </a:r>
            <a:r>
              <a:rPr lang="es-ES" sz="1600" b="1" dirty="0" smtClean="0">
                <a:latin typeface="+mj-lt"/>
              </a:rPr>
              <a:t> phytosterols and </a:t>
            </a:r>
            <a:r>
              <a:rPr lang="el-GR" sz="1600" b="1" dirty="0" smtClean="0">
                <a:latin typeface="+mj-lt"/>
              </a:rPr>
              <a:t>β</a:t>
            </a:r>
            <a:r>
              <a:rPr lang="es-ES" sz="1600" b="1" dirty="0" smtClean="0">
                <a:latin typeface="+mj-lt"/>
              </a:rPr>
              <a:t>-</a:t>
            </a:r>
            <a:r>
              <a:rPr lang="es-ES" sz="1600" b="1" dirty="0" err="1" smtClean="0">
                <a:latin typeface="+mj-lt"/>
              </a:rPr>
              <a:t>cryptoxanthin</a:t>
            </a:r>
            <a:endParaRPr lang="es-ES" sz="1600" b="1" dirty="0">
              <a:latin typeface="+mj-lt"/>
            </a:endParaRPr>
          </a:p>
        </p:txBody>
      </p:sp>
      <p:pic>
        <p:nvPicPr>
          <p:cNvPr id="11268" name="Picture 4" descr="http://reinnervate.com/wp-content/uploads/9.20.fig1_.png"/>
          <p:cNvPicPr>
            <a:picLocks noChangeAspect="1" noChangeArrowheads="1"/>
          </p:cNvPicPr>
          <p:nvPr/>
        </p:nvPicPr>
        <p:blipFill>
          <a:blip r:embed="rId5" cstate="print"/>
          <a:srcRect/>
          <a:stretch>
            <a:fillRect/>
          </a:stretch>
        </p:blipFill>
        <p:spPr bwMode="auto">
          <a:xfrm>
            <a:off x="4662851" y="5481317"/>
            <a:ext cx="2952328" cy="1003917"/>
          </a:xfrm>
          <a:prstGeom prst="rect">
            <a:avLst/>
          </a:prstGeom>
          <a:noFill/>
        </p:spPr>
      </p:pic>
      <p:sp>
        <p:nvSpPr>
          <p:cNvPr id="7" name="6 CuadroTexto"/>
          <p:cNvSpPr txBox="1"/>
          <p:nvPr/>
        </p:nvSpPr>
        <p:spPr>
          <a:xfrm>
            <a:off x="4798657" y="6498180"/>
            <a:ext cx="2736304" cy="338554"/>
          </a:xfrm>
          <a:prstGeom prst="rect">
            <a:avLst/>
          </a:prstGeom>
          <a:noFill/>
        </p:spPr>
        <p:txBody>
          <a:bodyPr wrap="square" rtlCol="0">
            <a:spAutoFit/>
          </a:bodyPr>
          <a:lstStyle/>
          <a:p>
            <a:pPr algn="ctr"/>
            <a:r>
              <a:rPr lang="es-ES" sz="1600" b="1" dirty="0" smtClean="0">
                <a:latin typeface="+mj-lt"/>
              </a:rPr>
              <a:t>Colon </a:t>
            </a:r>
            <a:r>
              <a:rPr lang="es-ES" sz="1600" b="1" dirty="0" err="1" smtClean="0">
                <a:latin typeface="+mj-lt"/>
              </a:rPr>
              <a:t>cancer</a:t>
            </a:r>
            <a:r>
              <a:rPr lang="es-ES" sz="1600" b="1" dirty="0" smtClean="0">
                <a:latin typeface="+mj-lt"/>
              </a:rPr>
              <a:t> (Caco-2 </a:t>
            </a:r>
            <a:r>
              <a:rPr lang="es-ES" sz="1600" b="1" dirty="0" err="1" smtClean="0">
                <a:latin typeface="+mj-lt"/>
              </a:rPr>
              <a:t>cells</a:t>
            </a:r>
            <a:r>
              <a:rPr lang="es-ES" sz="1600" b="1" dirty="0" smtClean="0">
                <a:latin typeface="+mj-lt"/>
              </a:rPr>
              <a:t>)</a:t>
            </a:r>
            <a:endParaRPr lang="es-ES" sz="1600" b="1" dirty="0">
              <a:latin typeface="+mj-lt"/>
            </a:endParaRPr>
          </a:p>
        </p:txBody>
      </p:sp>
      <p:sp>
        <p:nvSpPr>
          <p:cNvPr id="8" name="7 Flecha derecha"/>
          <p:cNvSpPr/>
          <p:nvPr/>
        </p:nvSpPr>
        <p:spPr>
          <a:xfrm>
            <a:off x="2699792" y="4077072"/>
            <a:ext cx="12961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4499992" y="3841523"/>
            <a:ext cx="3456384" cy="646331"/>
          </a:xfrm>
          <a:prstGeom prst="rect">
            <a:avLst/>
          </a:prstGeom>
          <a:solidFill>
            <a:schemeClr val="accent4">
              <a:lumMod val="20000"/>
              <a:lumOff val="80000"/>
            </a:schemeClr>
          </a:solidFill>
        </p:spPr>
        <p:txBody>
          <a:bodyPr wrap="square" rtlCol="0">
            <a:spAutoFit/>
          </a:bodyPr>
          <a:lstStyle/>
          <a:p>
            <a:pPr>
              <a:buFont typeface="Arial" pitchFamily="34" charset="0"/>
              <a:buChar char="•"/>
            </a:pPr>
            <a:r>
              <a:rPr lang="es-ES" dirty="0" smtClean="0">
                <a:solidFill>
                  <a:srgbClr val="0070C0"/>
                </a:solidFill>
              </a:rPr>
              <a:t> In vitro gastrointestinal </a:t>
            </a:r>
            <a:r>
              <a:rPr lang="es-ES" dirty="0" err="1" smtClean="0">
                <a:solidFill>
                  <a:srgbClr val="0070C0"/>
                </a:solidFill>
              </a:rPr>
              <a:t>digestion</a:t>
            </a:r>
            <a:endParaRPr lang="es-ES" dirty="0" smtClean="0">
              <a:solidFill>
                <a:srgbClr val="0070C0"/>
              </a:solidFill>
            </a:endParaRPr>
          </a:p>
          <a:p>
            <a:pPr>
              <a:buFont typeface="Arial" pitchFamily="34" charset="0"/>
              <a:buChar char="•"/>
            </a:pPr>
            <a:r>
              <a:rPr lang="es-ES" dirty="0" smtClean="0">
                <a:solidFill>
                  <a:srgbClr val="0070C0"/>
                </a:solidFill>
              </a:rPr>
              <a:t> In vitro </a:t>
            </a:r>
            <a:r>
              <a:rPr lang="es-ES" dirty="0" err="1" smtClean="0">
                <a:solidFill>
                  <a:srgbClr val="0070C0"/>
                </a:solidFill>
              </a:rPr>
              <a:t>colonic</a:t>
            </a:r>
            <a:r>
              <a:rPr lang="es-ES" dirty="0" smtClean="0">
                <a:solidFill>
                  <a:srgbClr val="0070C0"/>
                </a:solidFill>
              </a:rPr>
              <a:t> </a:t>
            </a:r>
            <a:r>
              <a:rPr lang="es-ES" dirty="0" err="1" smtClean="0">
                <a:solidFill>
                  <a:srgbClr val="0070C0"/>
                </a:solidFill>
              </a:rPr>
              <a:t>fermentation</a:t>
            </a:r>
            <a:endParaRPr lang="es-ES" dirty="0">
              <a:solidFill>
                <a:srgbClr val="0070C0"/>
              </a:solidFill>
            </a:endParaRPr>
          </a:p>
        </p:txBody>
      </p:sp>
      <p:sp>
        <p:nvSpPr>
          <p:cNvPr id="10" name="9 CuadroTexto"/>
          <p:cNvSpPr txBox="1"/>
          <p:nvPr/>
        </p:nvSpPr>
        <p:spPr>
          <a:xfrm>
            <a:off x="4788024" y="5157192"/>
            <a:ext cx="2736304" cy="338554"/>
          </a:xfrm>
          <a:prstGeom prst="rect">
            <a:avLst/>
          </a:prstGeom>
          <a:noFill/>
        </p:spPr>
        <p:txBody>
          <a:bodyPr wrap="square" rtlCol="0">
            <a:spAutoFit/>
          </a:bodyPr>
          <a:lstStyle/>
          <a:p>
            <a:pPr algn="ctr"/>
            <a:r>
              <a:rPr lang="es-ES" sz="1600" b="1" dirty="0" smtClean="0">
                <a:solidFill>
                  <a:srgbClr val="00B050"/>
                </a:solidFill>
                <a:latin typeface="+mj-lt"/>
              </a:rPr>
              <a:t>Anti-</a:t>
            </a:r>
            <a:r>
              <a:rPr lang="es-ES" sz="1600" b="1" dirty="0" err="1" smtClean="0">
                <a:solidFill>
                  <a:srgbClr val="00B050"/>
                </a:solidFill>
                <a:latin typeface="+mj-lt"/>
              </a:rPr>
              <a:t>proliferative</a:t>
            </a:r>
            <a:r>
              <a:rPr lang="es-ES" sz="1600" b="1" dirty="0" smtClean="0">
                <a:solidFill>
                  <a:srgbClr val="00B050"/>
                </a:solidFill>
                <a:latin typeface="+mj-lt"/>
              </a:rPr>
              <a:t> </a:t>
            </a:r>
            <a:r>
              <a:rPr lang="es-ES" sz="1600" b="1" dirty="0" err="1" smtClean="0">
                <a:solidFill>
                  <a:srgbClr val="00B050"/>
                </a:solidFill>
                <a:latin typeface="+mj-lt"/>
              </a:rPr>
              <a:t>activity</a:t>
            </a:r>
            <a:endParaRPr lang="es-ES" sz="1600" b="1" dirty="0">
              <a:solidFill>
                <a:srgbClr val="00B050"/>
              </a:solidFill>
              <a:latin typeface="+mj-lt"/>
            </a:endParaRPr>
          </a:p>
        </p:txBody>
      </p:sp>
      <p:sp>
        <p:nvSpPr>
          <p:cNvPr id="11" name="10 Flecha abajo"/>
          <p:cNvSpPr/>
          <p:nvPr/>
        </p:nvSpPr>
        <p:spPr>
          <a:xfrm>
            <a:off x="6084168" y="3356992"/>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6084168" y="472514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27784" y="344531"/>
            <a:ext cx="4032448"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ACKNOWLEDGEMENTS</a:t>
            </a:r>
            <a:endParaRPr lang="es-ES" sz="2800" b="1" dirty="0">
              <a:solidFill>
                <a:srgbClr val="0070C0"/>
              </a:solidFill>
              <a:latin typeface="Trebuchet MS" pitchFamily="34" charset="0"/>
            </a:endParaRPr>
          </a:p>
        </p:txBody>
      </p:sp>
      <p:pic>
        <p:nvPicPr>
          <p:cNvPr id="1026" name="Picture 2" descr="C:\Users\Antonio\Desktop\Bionutest.jpg"/>
          <p:cNvPicPr>
            <a:picLocks noChangeAspect="1" noChangeArrowheads="1"/>
          </p:cNvPicPr>
          <p:nvPr/>
        </p:nvPicPr>
        <p:blipFill>
          <a:blip r:embed="rId3" cstate="print"/>
          <a:srcRect/>
          <a:stretch>
            <a:fillRect/>
          </a:stretch>
        </p:blipFill>
        <p:spPr bwMode="auto">
          <a:xfrm>
            <a:off x="473968" y="1592417"/>
            <a:ext cx="3737992" cy="2789477"/>
          </a:xfrm>
          <a:prstGeom prst="rect">
            <a:avLst/>
          </a:prstGeom>
          <a:noFill/>
        </p:spPr>
      </p:pic>
      <p:pic>
        <p:nvPicPr>
          <p:cNvPr id="1027" name="Picture 3" descr="C:\Users\Antonio\Desktop\Palermo Lab.jpg"/>
          <p:cNvPicPr>
            <a:picLocks noChangeAspect="1" noChangeArrowheads="1"/>
          </p:cNvPicPr>
          <p:nvPr/>
        </p:nvPicPr>
        <p:blipFill>
          <a:blip r:embed="rId4" cstate="print"/>
          <a:srcRect/>
          <a:stretch>
            <a:fillRect/>
          </a:stretch>
        </p:blipFill>
        <p:spPr bwMode="auto">
          <a:xfrm>
            <a:off x="5076056" y="3969060"/>
            <a:ext cx="3593976" cy="2695482"/>
          </a:xfrm>
          <a:prstGeom prst="rect">
            <a:avLst/>
          </a:prstGeom>
          <a:noFill/>
        </p:spPr>
      </p:pic>
      <p:sp>
        <p:nvSpPr>
          <p:cNvPr id="5" name="4 CuadroTexto"/>
          <p:cNvSpPr txBox="1"/>
          <p:nvPr/>
        </p:nvSpPr>
        <p:spPr>
          <a:xfrm>
            <a:off x="779326" y="4534611"/>
            <a:ext cx="3096344" cy="646331"/>
          </a:xfrm>
          <a:prstGeom prst="rect">
            <a:avLst/>
          </a:prstGeom>
          <a:solidFill>
            <a:schemeClr val="accent1"/>
          </a:solidFill>
        </p:spPr>
        <p:txBody>
          <a:bodyPr wrap="square" rtlCol="0">
            <a:spAutoFit/>
          </a:bodyPr>
          <a:lstStyle/>
          <a:p>
            <a:pPr algn="ctr"/>
            <a:r>
              <a:rPr lang="es-ES" b="1" dirty="0" err="1" smtClean="0"/>
              <a:t>Bionutest</a:t>
            </a:r>
            <a:r>
              <a:rPr lang="es-ES" b="1" dirty="0" smtClean="0"/>
              <a:t> </a:t>
            </a:r>
            <a:r>
              <a:rPr lang="es-ES" b="1" dirty="0" err="1" smtClean="0"/>
              <a:t>research</a:t>
            </a:r>
            <a:r>
              <a:rPr lang="es-ES" b="1" dirty="0" smtClean="0"/>
              <a:t> </a:t>
            </a:r>
            <a:r>
              <a:rPr lang="es-ES" b="1" dirty="0" err="1" smtClean="0"/>
              <a:t>group</a:t>
            </a:r>
            <a:r>
              <a:rPr lang="es-ES" b="1" dirty="0" smtClean="0"/>
              <a:t>. </a:t>
            </a:r>
            <a:r>
              <a:rPr lang="es-ES" b="1" dirty="0" err="1" smtClean="0"/>
              <a:t>University</a:t>
            </a:r>
            <a:r>
              <a:rPr lang="es-ES" b="1" dirty="0" smtClean="0"/>
              <a:t> of Valencia</a:t>
            </a:r>
            <a:endParaRPr lang="es-ES" b="1" dirty="0"/>
          </a:p>
        </p:txBody>
      </p:sp>
      <p:sp>
        <p:nvSpPr>
          <p:cNvPr id="6" name="5 CuadroTexto"/>
          <p:cNvSpPr txBox="1"/>
          <p:nvPr/>
        </p:nvSpPr>
        <p:spPr>
          <a:xfrm>
            <a:off x="5364088" y="1785590"/>
            <a:ext cx="3096344" cy="923330"/>
          </a:xfrm>
          <a:prstGeom prst="rect">
            <a:avLst/>
          </a:prstGeom>
          <a:solidFill>
            <a:srgbClr val="00B050">
              <a:alpha val="60000"/>
            </a:srgbClr>
          </a:solidFill>
        </p:spPr>
        <p:txBody>
          <a:bodyPr wrap="square" rtlCol="0">
            <a:spAutoFit/>
          </a:bodyPr>
          <a:lstStyle/>
          <a:p>
            <a:pPr algn="ctr"/>
            <a:r>
              <a:rPr lang="es-ES" b="1" dirty="0" err="1" smtClean="0"/>
              <a:t>Laboratory</a:t>
            </a:r>
            <a:r>
              <a:rPr lang="es-ES" b="1" dirty="0" smtClean="0"/>
              <a:t> of </a:t>
            </a:r>
            <a:r>
              <a:rPr lang="es-ES" b="1" dirty="0" err="1" smtClean="0"/>
              <a:t>Biochemistry</a:t>
            </a:r>
            <a:r>
              <a:rPr lang="es-ES" b="1" dirty="0" smtClean="0"/>
              <a:t> (STEBICEF).</a:t>
            </a:r>
          </a:p>
          <a:p>
            <a:pPr algn="ctr"/>
            <a:r>
              <a:rPr lang="es-ES" b="1" dirty="0" err="1" smtClean="0"/>
              <a:t>University</a:t>
            </a:r>
            <a:r>
              <a:rPr lang="es-ES" b="1" dirty="0" smtClean="0"/>
              <a:t> of Palermo</a:t>
            </a:r>
            <a:endParaRPr lang="es-ES" b="1" dirty="0"/>
          </a:p>
        </p:txBody>
      </p:sp>
      <p:sp>
        <p:nvSpPr>
          <p:cNvPr id="7" name="6 CuadroTexto"/>
          <p:cNvSpPr txBox="1"/>
          <p:nvPr/>
        </p:nvSpPr>
        <p:spPr>
          <a:xfrm>
            <a:off x="1475656" y="5365665"/>
            <a:ext cx="2664296" cy="1015663"/>
          </a:xfrm>
          <a:prstGeom prst="rect">
            <a:avLst/>
          </a:prstGeom>
          <a:noFill/>
          <a:ln>
            <a:solidFill>
              <a:schemeClr val="accent1"/>
            </a:solidFill>
          </a:ln>
        </p:spPr>
        <p:txBody>
          <a:bodyPr wrap="square" rtlCol="0">
            <a:spAutoFit/>
          </a:bodyPr>
          <a:lstStyle/>
          <a:p>
            <a:pPr>
              <a:buFont typeface="Wingdings" pitchFamily="2" charset="2"/>
              <a:buChar char="§"/>
            </a:pPr>
            <a:r>
              <a:rPr lang="es-ES" sz="1200" dirty="0" smtClean="0"/>
              <a:t> </a:t>
            </a:r>
            <a:r>
              <a:rPr lang="es-ES" sz="1200" b="1" u="sng" dirty="0" smtClean="0"/>
              <a:t>Dr. Reyes </a:t>
            </a:r>
            <a:r>
              <a:rPr lang="es-ES" sz="1200" b="1" u="sng" dirty="0" err="1" smtClean="0"/>
              <a:t>Barberá</a:t>
            </a:r>
            <a:endParaRPr lang="es-ES" sz="1200" b="1" u="sng" dirty="0" smtClean="0"/>
          </a:p>
          <a:p>
            <a:pPr>
              <a:buFont typeface="Wingdings" pitchFamily="2" charset="2"/>
              <a:buChar char="§"/>
            </a:pPr>
            <a:r>
              <a:rPr lang="es-ES" sz="1200" dirty="0" smtClean="0"/>
              <a:t> Dr. María Jesús </a:t>
            </a:r>
            <a:r>
              <a:rPr lang="es-ES" sz="1200" dirty="0" err="1" smtClean="0"/>
              <a:t>Lagarda</a:t>
            </a:r>
            <a:endParaRPr lang="es-ES" sz="1200" dirty="0" smtClean="0"/>
          </a:p>
          <a:p>
            <a:pPr>
              <a:buFont typeface="Wingdings" pitchFamily="2" charset="2"/>
              <a:buChar char="§"/>
            </a:pPr>
            <a:r>
              <a:rPr lang="es-ES" sz="1200" dirty="0" smtClean="0"/>
              <a:t> Dr. Amparo Alegría</a:t>
            </a:r>
          </a:p>
          <a:p>
            <a:pPr>
              <a:buFont typeface="Wingdings" pitchFamily="2" charset="2"/>
              <a:buChar char="§"/>
            </a:pPr>
            <a:r>
              <a:rPr lang="es-ES" sz="1200" dirty="0" smtClean="0"/>
              <a:t> Dr. Guadalupe García- </a:t>
            </a:r>
            <a:r>
              <a:rPr lang="es-ES" sz="1200" dirty="0" err="1" smtClean="0"/>
              <a:t>Llatas</a:t>
            </a:r>
            <a:endParaRPr lang="es-ES" sz="1200" dirty="0" smtClean="0"/>
          </a:p>
          <a:p>
            <a:pPr>
              <a:buFont typeface="Wingdings" pitchFamily="2" charset="2"/>
              <a:buChar char="§"/>
            </a:pPr>
            <a:r>
              <a:rPr lang="es-ES" sz="1200" dirty="0" smtClean="0"/>
              <a:t> Lorena </a:t>
            </a:r>
            <a:r>
              <a:rPr lang="es-ES" sz="1200" dirty="0" err="1" smtClean="0"/>
              <a:t>Claumarchirant</a:t>
            </a:r>
            <a:r>
              <a:rPr lang="es-ES" sz="1200" dirty="0" smtClean="0"/>
              <a:t> </a:t>
            </a:r>
            <a:r>
              <a:rPr lang="es-ES" sz="1200" dirty="0" err="1" smtClean="0"/>
              <a:t>PhD</a:t>
            </a:r>
            <a:r>
              <a:rPr lang="es-ES" sz="1200" dirty="0" smtClean="0"/>
              <a:t> </a:t>
            </a:r>
            <a:r>
              <a:rPr lang="es-ES" sz="1200" dirty="0" err="1" smtClean="0"/>
              <a:t>student</a:t>
            </a:r>
            <a:endParaRPr lang="es-ES" sz="1200" dirty="0"/>
          </a:p>
        </p:txBody>
      </p:sp>
      <p:sp>
        <p:nvSpPr>
          <p:cNvPr id="8" name="7 CuadroTexto"/>
          <p:cNvSpPr txBox="1"/>
          <p:nvPr/>
        </p:nvSpPr>
        <p:spPr>
          <a:xfrm>
            <a:off x="6732240" y="2886035"/>
            <a:ext cx="1944216" cy="830997"/>
          </a:xfrm>
          <a:prstGeom prst="rect">
            <a:avLst/>
          </a:prstGeom>
          <a:noFill/>
          <a:ln>
            <a:solidFill>
              <a:schemeClr val="accent1"/>
            </a:solidFill>
          </a:ln>
        </p:spPr>
        <p:txBody>
          <a:bodyPr wrap="square" rtlCol="0">
            <a:spAutoFit/>
          </a:bodyPr>
          <a:lstStyle/>
          <a:p>
            <a:pPr>
              <a:buFont typeface="Wingdings" pitchFamily="2" charset="2"/>
              <a:buChar char="§"/>
            </a:pPr>
            <a:r>
              <a:rPr lang="es-ES" sz="1200" dirty="0" smtClean="0"/>
              <a:t> </a:t>
            </a:r>
            <a:r>
              <a:rPr lang="es-ES" sz="1200" b="1" u="sng" dirty="0" smtClean="0"/>
              <a:t>Dr. </a:t>
            </a:r>
            <a:r>
              <a:rPr lang="es-ES" sz="1200" b="1" u="sng" dirty="0" err="1" smtClean="0"/>
              <a:t>Maria</a:t>
            </a:r>
            <a:r>
              <a:rPr lang="es-ES" sz="1200" b="1" u="sng" dirty="0" smtClean="0"/>
              <a:t> Antonia </a:t>
            </a:r>
            <a:r>
              <a:rPr lang="es-ES" sz="1200" b="1" u="sng" dirty="0" err="1" smtClean="0"/>
              <a:t>Livrea</a:t>
            </a:r>
            <a:endParaRPr lang="es-ES" sz="1200" b="1" u="sng" dirty="0" smtClean="0"/>
          </a:p>
          <a:p>
            <a:pPr>
              <a:buFont typeface="Wingdings" pitchFamily="2" charset="2"/>
              <a:buChar char="§"/>
            </a:pPr>
            <a:r>
              <a:rPr lang="es-ES" sz="1200" dirty="0" smtClean="0"/>
              <a:t> </a:t>
            </a:r>
            <a:r>
              <a:rPr lang="es-ES" sz="1200" b="1" u="sng" dirty="0" smtClean="0"/>
              <a:t>Dr. Luisa </a:t>
            </a:r>
            <a:r>
              <a:rPr lang="es-ES" sz="1200" b="1" u="sng" dirty="0" err="1" smtClean="0"/>
              <a:t>Tesoriere</a:t>
            </a:r>
            <a:endParaRPr lang="es-ES" sz="1200" b="1" u="sng" dirty="0" smtClean="0"/>
          </a:p>
          <a:p>
            <a:pPr>
              <a:buFont typeface="Wingdings" pitchFamily="2" charset="2"/>
              <a:buChar char="§"/>
            </a:pPr>
            <a:r>
              <a:rPr lang="es-ES" sz="1200" dirty="0" smtClean="0"/>
              <a:t> </a:t>
            </a:r>
            <a:r>
              <a:rPr lang="es-ES" sz="1200" b="1" u="sng" dirty="0" smtClean="0"/>
              <a:t>Dr. </a:t>
            </a:r>
            <a:r>
              <a:rPr lang="es-ES" sz="1200" b="1" u="sng" dirty="0" err="1" smtClean="0"/>
              <a:t>Alessandro</a:t>
            </a:r>
            <a:r>
              <a:rPr lang="es-ES" sz="1200" b="1" u="sng" dirty="0" smtClean="0"/>
              <a:t> </a:t>
            </a:r>
            <a:r>
              <a:rPr lang="es-ES" sz="1200" b="1" u="sng" dirty="0" err="1" smtClean="0"/>
              <a:t>Attanzio</a:t>
            </a:r>
            <a:endParaRPr lang="es-ES" sz="1200" b="1" u="sng" dirty="0" smtClean="0"/>
          </a:p>
          <a:p>
            <a:pPr>
              <a:buFont typeface="Wingdings" pitchFamily="2" charset="2"/>
              <a:buChar char="§"/>
            </a:pPr>
            <a:r>
              <a:rPr lang="es-ES" sz="1200" dirty="0" smtClean="0"/>
              <a:t> Dr. Mario </a:t>
            </a:r>
            <a:r>
              <a:rPr lang="es-ES" sz="1200" dirty="0" err="1" smtClean="0"/>
              <a:t>Allegra</a:t>
            </a:r>
            <a:endParaRPr lang="es-ES" sz="1200" dirty="0" smtClean="0"/>
          </a:p>
        </p:txBody>
      </p:sp>
      <p:pic>
        <p:nvPicPr>
          <p:cNvPr id="1029" name="Picture 5" descr="http://www.uv.es/~martinjf/Escudo03.gif"/>
          <p:cNvPicPr>
            <a:picLocks noChangeAspect="1" noChangeArrowheads="1"/>
          </p:cNvPicPr>
          <p:nvPr/>
        </p:nvPicPr>
        <p:blipFill>
          <a:blip r:embed="rId5" cstate="print"/>
          <a:srcRect/>
          <a:stretch>
            <a:fillRect/>
          </a:stretch>
        </p:blipFill>
        <p:spPr bwMode="auto">
          <a:xfrm>
            <a:off x="710405" y="5445006"/>
            <a:ext cx="645743" cy="852439"/>
          </a:xfrm>
          <a:prstGeom prst="rect">
            <a:avLst/>
          </a:prstGeom>
          <a:noFill/>
        </p:spPr>
      </p:pic>
      <p:pic>
        <p:nvPicPr>
          <p:cNvPr id="1031" name="Picture 7" descr="http://www.corriereuniv.it/cms/wp-content/uploads/2013/10/riaperte-le-immatricolazioni.jpg"/>
          <p:cNvPicPr>
            <a:picLocks noChangeAspect="1" noChangeArrowheads="1"/>
          </p:cNvPicPr>
          <p:nvPr/>
        </p:nvPicPr>
        <p:blipFill>
          <a:blip r:embed="rId6" cstate="print"/>
          <a:srcRect/>
          <a:stretch>
            <a:fillRect/>
          </a:stretch>
        </p:blipFill>
        <p:spPr bwMode="auto">
          <a:xfrm>
            <a:off x="5117646" y="2852936"/>
            <a:ext cx="1614594" cy="8640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ARANJITO"/>
          <p:cNvPicPr>
            <a:picLocks noChangeAspect="1" noChangeArrowheads="1"/>
          </p:cNvPicPr>
          <p:nvPr/>
        </p:nvPicPr>
        <p:blipFill>
          <a:blip r:embed="rId3" cstate="print"/>
          <a:srcRect/>
          <a:stretch>
            <a:fillRect/>
          </a:stretch>
        </p:blipFill>
        <p:spPr bwMode="auto">
          <a:xfrm>
            <a:off x="2051050" y="1910357"/>
            <a:ext cx="5316538" cy="4111625"/>
          </a:xfrm>
          <a:prstGeom prst="rect">
            <a:avLst/>
          </a:prstGeom>
          <a:noFill/>
          <a:ln w="9525">
            <a:noFill/>
            <a:miter lim="800000"/>
            <a:headEnd/>
            <a:tailEnd/>
          </a:ln>
        </p:spPr>
      </p:pic>
      <p:sp>
        <p:nvSpPr>
          <p:cNvPr id="3" name="Text Box 5"/>
          <p:cNvSpPr txBox="1">
            <a:spLocks noChangeArrowheads="1"/>
          </p:cNvSpPr>
          <p:nvPr/>
        </p:nvSpPr>
        <p:spPr bwMode="auto">
          <a:xfrm>
            <a:off x="1476375" y="5912445"/>
            <a:ext cx="6480175" cy="396875"/>
          </a:xfrm>
          <a:prstGeom prst="rect">
            <a:avLst/>
          </a:prstGeom>
          <a:noFill/>
          <a:ln w="9525">
            <a:noFill/>
            <a:miter lim="800000"/>
            <a:headEnd/>
            <a:tailEnd/>
          </a:ln>
        </p:spPr>
        <p:txBody>
          <a:bodyPr>
            <a:spAutoFit/>
          </a:bodyPr>
          <a:lstStyle/>
          <a:p>
            <a:pPr algn="ctr">
              <a:spcBef>
                <a:spcPct val="50000"/>
              </a:spcBef>
            </a:pPr>
            <a:r>
              <a:rPr lang="es-ES" sz="2000" b="1"/>
              <a:t>Thank you for your attention</a:t>
            </a:r>
          </a:p>
        </p:txBody>
      </p:sp>
      <p:pic>
        <p:nvPicPr>
          <p:cNvPr id="4" name="Picture 6"/>
          <p:cNvPicPr>
            <a:picLocks noChangeAspect="1" noChangeArrowheads="1"/>
          </p:cNvPicPr>
          <p:nvPr/>
        </p:nvPicPr>
        <p:blipFill>
          <a:blip r:embed="rId4" cstate="print"/>
          <a:srcRect l="3518" t="7035" r="41961" b="78895"/>
          <a:stretch>
            <a:fillRect/>
          </a:stretch>
        </p:blipFill>
        <p:spPr bwMode="auto">
          <a:xfrm>
            <a:off x="1774805" y="109663"/>
            <a:ext cx="5616624" cy="1087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pic>
        <p:nvPicPr>
          <p:cNvPr id="2050" name="Picture 2"/>
          <p:cNvPicPr>
            <a:picLocks noChangeAspect="1" noChangeArrowheads="1"/>
          </p:cNvPicPr>
          <p:nvPr/>
        </p:nvPicPr>
        <p:blipFill>
          <a:blip r:embed="rId3" cstate="print"/>
          <a:srcRect l="2136" t="3664" r="8171" b="4738"/>
          <a:stretch>
            <a:fillRect/>
          </a:stretch>
        </p:blipFill>
        <p:spPr bwMode="auto">
          <a:xfrm>
            <a:off x="735414" y="1700808"/>
            <a:ext cx="2540442" cy="4536504"/>
          </a:xfrm>
          <a:prstGeom prst="rect">
            <a:avLst/>
          </a:prstGeom>
          <a:noFill/>
          <a:ln w="9525">
            <a:noFill/>
            <a:miter lim="800000"/>
            <a:headEnd/>
            <a:tailEnd/>
          </a:ln>
        </p:spPr>
      </p:pic>
      <p:sp>
        <p:nvSpPr>
          <p:cNvPr id="5" name="4 CuadroTexto"/>
          <p:cNvSpPr txBox="1"/>
          <p:nvPr/>
        </p:nvSpPr>
        <p:spPr>
          <a:xfrm>
            <a:off x="395536" y="6381328"/>
            <a:ext cx="3168352" cy="276999"/>
          </a:xfrm>
          <a:prstGeom prst="rect">
            <a:avLst/>
          </a:prstGeom>
          <a:noFill/>
        </p:spPr>
        <p:txBody>
          <a:bodyPr wrap="square" rtlCol="0">
            <a:spAutoFit/>
          </a:bodyPr>
          <a:lstStyle/>
          <a:p>
            <a:pPr algn="ctr"/>
            <a:r>
              <a:rPr lang="es-ES" sz="1200" b="1" dirty="0" err="1" smtClean="0"/>
              <a:t>Bygbjerg</a:t>
            </a:r>
            <a:r>
              <a:rPr lang="es-ES" sz="1200" b="1" dirty="0" smtClean="0"/>
              <a:t>, I.C. </a:t>
            </a:r>
            <a:r>
              <a:rPr lang="es-ES" sz="1200" b="1" i="1" dirty="0" err="1" smtClean="0"/>
              <a:t>Science</a:t>
            </a:r>
            <a:r>
              <a:rPr lang="es-ES" sz="1200" b="1" dirty="0" smtClean="0"/>
              <a:t> (2012) 337: 1499-1501</a:t>
            </a:r>
            <a:endParaRPr lang="es-ES" sz="1200" b="1" dirty="0"/>
          </a:p>
        </p:txBody>
      </p:sp>
      <p:pic>
        <p:nvPicPr>
          <p:cNvPr id="2051" name="Picture 3"/>
          <p:cNvPicPr>
            <a:picLocks noChangeAspect="1" noChangeArrowheads="1"/>
          </p:cNvPicPr>
          <p:nvPr/>
        </p:nvPicPr>
        <p:blipFill>
          <a:blip r:embed="rId4" cstate="print"/>
          <a:srcRect t="9692" r="51001" b="8894"/>
          <a:stretch>
            <a:fillRect/>
          </a:stretch>
        </p:blipFill>
        <p:spPr bwMode="auto">
          <a:xfrm>
            <a:off x="4847399" y="1749066"/>
            <a:ext cx="3600400" cy="4320480"/>
          </a:xfrm>
          <a:prstGeom prst="rect">
            <a:avLst/>
          </a:prstGeom>
          <a:noFill/>
          <a:ln w="9525">
            <a:noFill/>
            <a:miter lim="800000"/>
            <a:headEnd/>
            <a:tailEnd/>
          </a:ln>
          <a:effectLst/>
        </p:spPr>
      </p:pic>
      <p:sp>
        <p:nvSpPr>
          <p:cNvPr id="6" name="5 CuadroTexto"/>
          <p:cNvSpPr txBox="1"/>
          <p:nvPr/>
        </p:nvSpPr>
        <p:spPr>
          <a:xfrm>
            <a:off x="5220072" y="6344945"/>
            <a:ext cx="3168352" cy="276999"/>
          </a:xfrm>
          <a:prstGeom prst="rect">
            <a:avLst/>
          </a:prstGeom>
          <a:noFill/>
        </p:spPr>
        <p:txBody>
          <a:bodyPr wrap="square" rtlCol="0">
            <a:spAutoFit/>
          </a:bodyPr>
          <a:lstStyle/>
          <a:p>
            <a:pPr algn="ctr"/>
            <a:r>
              <a:rPr lang="es-ES" sz="1200" b="1" dirty="0" err="1" smtClean="0"/>
              <a:t>Yach</a:t>
            </a:r>
            <a:r>
              <a:rPr lang="es-ES" sz="1200" b="1" dirty="0" smtClean="0"/>
              <a:t> et al. </a:t>
            </a:r>
            <a:r>
              <a:rPr lang="es-ES" sz="1200" b="1" i="1" dirty="0" smtClean="0"/>
              <a:t>JAMA</a:t>
            </a:r>
            <a:r>
              <a:rPr lang="es-ES" sz="1200" b="1" dirty="0" smtClean="0"/>
              <a:t> (2004) 291: 2616-2622</a:t>
            </a:r>
            <a:endParaRPr lang="es-E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pic>
        <p:nvPicPr>
          <p:cNvPr id="3073" name="Picture 1"/>
          <p:cNvPicPr>
            <a:picLocks noChangeAspect="1" noChangeArrowheads="1"/>
          </p:cNvPicPr>
          <p:nvPr/>
        </p:nvPicPr>
        <p:blipFill>
          <a:blip r:embed="rId3" cstate="print"/>
          <a:srcRect/>
          <a:stretch>
            <a:fillRect/>
          </a:stretch>
        </p:blipFill>
        <p:spPr bwMode="auto">
          <a:xfrm>
            <a:off x="24379" y="2348880"/>
            <a:ext cx="4367980" cy="3346479"/>
          </a:xfrm>
          <a:prstGeom prst="rect">
            <a:avLst/>
          </a:prstGeom>
          <a:noFill/>
          <a:ln w="9525">
            <a:noFill/>
            <a:miter lim="800000"/>
            <a:headEnd/>
            <a:tailEnd/>
          </a:ln>
        </p:spPr>
      </p:pic>
      <p:sp>
        <p:nvSpPr>
          <p:cNvPr id="6" name="5 CuadroTexto"/>
          <p:cNvSpPr txBox="1"/>
          <p:nvPr/>
        </p:nvSpPr>
        <p:spPr>
          <a:xfrm>
            <a:off x="2304127" y="1711841"/>
            <a:ext cx="4392488" cy="307777"/>
          </a:xfrm>
          <a:prstGeom prst="rect">
            <a:avLst/>
          </a:prstGeom>
          <a:noFill/>
        </p:spPr>
        <p:txBody>
          <a:bodyPr wrap="square" rtlCol="0">
            <a:spAutoFit/>
          </a:bodyPr>
          <a:lstStyle/>
          <a:p>
            <a:pPr algn="ctr"/>
            <a:r>
              <a:rPr lang="es-ES" sz="1400" b="1" u="sng" dirty="0" err="1" smtClean="0">
                <a:latin typeface="Trebuchet MS" pitchFamily="34" charset="0"/>
              </a:rPr>
              <a:t>Colorectal</a:t>
            </a:r>
            <a:r>
              <a:rPr lang="es-ES" sz="1400" b="1" u="sng" dirty="0" smtClean="0">
                <a:latin typeface="Trebuchet MS" pitchFamily="34" charset="0"/>
              </a:rPr>
              <a:t> </a:t>
            </a:r>
            <a:r>
              <a:rPr lang="es-ES" sz="1400" b="1" u="sng" dirty="0" err="1" smtClean="0">
                <a:latin typeface="Trebuchet MS" pitchFamily="34" charset="0"/>
              </a:rPr>
              <a:t>cancer</a:t>
            </a:r>
            <a:r>
              <a:rPr lang="es-ES" sz="1400" b="1" u="sng" dirty="0" smtClean="0">
                <a:latin typeface="Trebuchet MS" pitchFamily="34" charset="0"/>
              </a:rPr>
              <a:t> </a:t>
            </a:r>
            <a:r>
              <a:rPr lang="es-ES" sz="1400" b="1" u="sng" dirty="0" err="1" smtClean="0">
                <a:latin typeface="Trebuchet MS" pitchFamily="34" charset="0"/>
              </a:rPr>
              <a:t>incidence</a:t>
            </a:r>
            <a:r>
              <a:rPr lang="es-ES" sz="1400" b="1" u="sng" dirty="0" smtClean="0">
                <a:latin typeface="Trebuchet MS" pitchFamily="34" charset="0"/>
              </a:rPr>
              <a:t> </a:t>
            </a:r>
            <a:r>
              <a:rPr lang="es-ES" sz="1400" b="1" u="sng" dirty="0" err="1" smtClean="0">
                <a:latin typeface="Trebuchet MS" pitchFamily="34" charset="0"/>
              </a:rPr>
              <a:t>rates</a:t>
            </a:r>
            <a:r>
              <a:rPr lang="es-ES" sz="1400" b="1" u="sng" dirty="0" smtClean="0">
                <a:latin typeface="Trebuchet MS" pitchFamily="34" charset="0"/>
              </a:rPr>
              <a:t> </a:t>
            </a:r>
            <a:r>
              <a:rPr lang="es-ES" sz="1400" b="1" u="sng" dirty="0" err="1" smtClean="0">
                <a:latin typeface="Trebuchet MS" pitchFamily="34" charset="0"/>
              </a:rPr>
              <a:t>by</a:t>
            </a:r>
            <a:r>
              <a:rPr lang="es-ES" sz="1400" b="1" u="sng" dirty="0" smtClean="0">
                <a:latin typeface="Trebuchet MS" pitchFamily="34" charset="0"/>
              </a:rPr>
              <a:t> sex</a:t>
            </a:r>
            <a:endParaRPr lang="es-ES" sz="1400" b="1" u="sng" dirty="0">
              <a:latin typeface="Trebuchet MS" pitchFamily="34" charset="0"/>
            </a:endParaRPr>
          </a:p>
        </p:txBody>
      </p:sp>
      <p:pic>
        <p:nvPicPr>
          <p:cNvPr id="3074" name="Picture 2"/>
          <p:cNvPicPr>
            <a:picLocks noChangeAspect="1" noChangeArrowheads="1"/>
          </p:cNvPicPr>
          <p:nvPr/>
        </p:nvPicPr>
        <p:blipFill>
          <a:blip r:embed="rId4" cstate="print"/>
          <a:srcRect/>
          <a:stretch>
            <a:fillRect/>
          </a:stretch>
        </p:blipFill>
        <p:spPr bwMode="auto">
          <a:xfrm>
            <a:off x="4468538" y="2314013"/>
            <a:ext cx="4516896" cy="3459281"/>
          </a:xfrm>
          <a:prstGeom prst="rect">
            <a:avLst/>
          </a:prstGeom>
          <a:noFill/>
          <a:ln w="9525">
            <a:noFill/>
            <a:miter lim="800000"/>
            <a:headEnd/>
            <a:tailEnd/>
          </a:ln>
        </p:spPr>
      </p:pic>
      <p:cxnSp>
        <p:nvCxnSpPr>
          <p:cNvPr id="9" name="8 Conector recto"/>
          <p:cNvCxnSpPr/>
          <p:nvPr/>
        </p:nvCxnSpPr>
        <p:spPr>
          <a:xfrm flipH="1">
            <a:off x="4427984" y="2324372"/>
            <a:ext cx="12633" cy="3384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28575" y="3419475"/>
            <a:ext cx="75557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445668" y="4816202"/>
            <a:ext cx="5395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1115616" y="5761831"/>
            <a:ext cx="2376264" cy="253916"/>
          </a:xfrm>
          <a:prstGeom prst="rect">
            <a:avLst/>
          </a:prstGeom>
          <a:noFill/>
        </p:spPr>
        <p:txBody>
          <a:bodyPr wrap="square" rtlCol="0">
            <a:spAutoFit/>
          </a:bodyPr>
          <a:lstStyle/>
          <a:p>
            <a:pPr algn="ctr"/>
            <a:r>
              <a:rPr lang="es-ES" sz="1050" b="1" dirty="0" err="1" smtClean="0">
                <a:latin typeface="Trebuchet MS" pitchFamily="34" charset="0"/>
              </a:rPr>
              <a:t>Developed</a:t>
            </a:r>
            <a:r>
              <a:rPr lang="es-ES" sz="1050" b="1" dirty="0" smtClean="0">
                <a:latin typeface="Trebuchet MS" pitchFamily="34" charset="0"/>
              </a:rPr>
              <a:t> </a:t>
            </a:r>
            <a:r>
              <a:rPr lang="es-ES" sz="1050" b="1" dirty="0" err="1" smtClean="0">
                <a:latin typeface="Trebuchet MS" pitchFamily="34" charset="0"/>
              </a:rPr>
              <a:t>countries</a:t>
            </a:r>
            <a:endParaRPr lang="es-ES" sz="1050" b="1" dirty="0">
              <a:latin typeface="Trebuchet MS" pitchFamily="34" charset="0"/>
            </a:endParaRPr>
          </a:p>
        </p:txBody>
      </p:sp>
      <p:sp>
        <p:nvSpPr>
          <p:cNvPr id="14" name="13 CuadroTexto"/>
          <p:cNvSpPr txBox="1"/>
          <p:nvPr/>
        </p:nvSpPr>
        <p:spPr>
          <a:xfrm>
            <a:off x="5714603" y="5799931"/>
            <a:ext cx="2376264" cy="253916"/>
          </a:xfrm>
          <a:prstGeom prst="rect">
            <a:avLst/>
          </a:prstGeom>
          <a:noFill/>
        </p:spPr>
        <p:txBody>
          <a:bodyPr wrap="square" rtlCol="0">
            <a:spAutoFit/>
          </a:bodyPr>
          <a:lstStyle/>
          <a:p>
            <a:pPr algn="ctr"/>
            <a:r>
              <a:rPr lang="es-ES" sz="1050" b="1" dirty="0" err="1" smtClean="0">
                <a:latin typeface="Trebuchet MS" pitchFamily="34" charset="0"/>
              </a:rPr>
              <a:t>Developing</a:t>
            </a:r>
            <a:r>
              <a:rPr lang="es-ES" sz="1050" b="1" dirty="0" smtClean="0">
                <a:latin typeface="Trebuchet MS" pitchFamily="34" charset="0"/>
              </a:rPr>
              <a:t> </a:t>
            </a:r>
            <a:r>
              <a:rPr lang="es-ES" sz="1050" b="1" dirty="0" err="1" smtClean="0">
                <a:latin typeface="Trebuchet MS" pitchFamily="34" charset="0"/>
              </a:rPr>
              <a:t>countries</a:t>
            </a:r>
            <a:endParaRPr lang="es-ES" sz="1050" b="1" dirty="0">
              <a:latin typeface="Trebuchet MS" pitchFamily="34" charset="0"/>
            </a:endParaRPr>
          </a:p>
        </p:txBody>
      </p:sp>
      <p:sp>
        <p:nvSpPr>
          <p:cNvPr id="15" name="14 Rectángulo"/>
          <p:cNvSpPr/>
          <p:nvPr/>
        </p:nvSpPr>
        <p:spPr>
          <a:xfrm>
            <a:off x="5940152" y="6453336"/>
            <a:ext cx="3024336" cy="261610"/>
          </a:xfrm>
          <a:prstGeom prst="rect">
            <a:avLst/>
          </a:prstGeom>
        </p:spPr>
        <p:txBody>
          <a:bodyPr wrap="square">
            <a:spAutoFit/>
          </a:bodyPr>
          <a:lstStyle/>
          <a:p>
            <a:pPr algn="ctr"/>
            <a:r>
              <a:rPr lang="es-ES" sz="1100" b="1" dirty="0" smtClean="0">
                <a:solidFill>
                  <a:srgbClr val="0070C0"/>
                </a:solidFill>
              </a:rPr>
              <a:t>Center et al. </a:t>
            </a:r>
            <a:r>
              <a:rPr lang="es-ES" sz="1100" b="1" i="1" dirty="0" smtClean="0">
                <a:solidFill>
                  <a:srgbClr val="0070C0"/>
                </a:solidFill>
              </a:rPr>
              <a:t>CA </a:t>
            </a:r>
            <a:r>
              <a:rPr lang="es-ES" sz="1100" b="1" i="1" dirty="0" err="1" smtClean="0">
                <a:solidFill>
                  <a:srgbClr val="0070C0"/>
                </a:solidFill>
              </a:rPr>
              <a:t>Cancer</a:t>
            </a:r>
            <a:r>
              <a:rPr lang="es-ES" sz="1100" b="1" i="1" dirty="0" smtClean="0">
                <a:solidFill>
                  <a:srgbClr val="0070C0"/>
                </a:solidFill>
              </a:rPr>
              <a:t> J </a:t>
            </a:r>
            <a:r>
              <a:rPr lang="es-ES" sz="1100" b="1" i="1" dirty="0" err="1" smtClean="0">
                <a:solidFill>
                  <a:srgbClr val="0070C0"/>
                </a:solidFill>
              </a:rPr>
              <a:t>Clin</a:t>
            </a:r>
            <a:r>
              <a:rPr lang="es-ES" sz="1100" b="1" i="1" dirty="0" smtClean="0">
                <a:solidFill>
                  <a:srgbClr val="0070C0"/>
                </a:solidFill>
              </a:rPr>
              <a:t> (</a:t>
            </a:r>
            <a:r>
              <a:rPr lang="es-ES" sz="1100" b="1" dirty="0" smtClean="0">
                <a:solidFill>
                  <a:srgbClr val="0070C0"/>
                </a:solidFill>
              </a:rPr>
              <a:t>2009)59:366–378</a:t>
            </a:r>
            <a:endParaRPr lang="es-ES" sz="1100" b="1"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sp>
        <p:nvSpPr>
          <p:cNvPr id="5" name="Text Box 11"/>
          <p:cNvSpPr txBox="1">
            <a:spLocks noChangeArrowheads="1"/>
          </p:cNvSpPr>
          <p:nvPr/>
        </p:nvSpPr>
        <p:spPr bwMode="auto">
          <a:xfrm>
            <a:off x="1237568" y="1628800"/>
            <a:ext cx="6623050" cy="366712"/>
          </a:xfrm>
          <a:prstGeom prst="rect">
            <a:avLst/>
          </a:prstGeom>
          <a:solidFill>
            <a:schemeClr val="bg1"/>
          </a:solidFill>
          <a:ln w="9525">
            <a:noFill/>
            <a:miter lim="800000"/>
            <a:headEnd/>
            <a:tailEnd/>
          </a:ln>
        </p:spPr>
        <p:txBody>
          <a:bodyPr>
            <a:spAutoFit/>
          </a:bodyPr>
          <a:lstStyle/>
          <a:p>
            <a:pPr algn="ctr">
              <a:spcBef>
                <a:spcPct val="50000"/>
              </a:spcBef>
            </a:pPr>
            <a:r>
              <a:rPr lang="es-ES" b="1" u="sng" dirty="0" err="1"/>
              <a:t>Aetiology</a:t>
            </a:r>
            <a:r>
              <a:rPr lang="es-ES" b="1" u="sng" dirty="0"/>
              <a:t> of colon </a:t>
            </a:r>
            <a:r>
              <a:rPr lang="es-ES" b="1" u="sng" dirty="0" err="1"/>
              <a:t>cancer</a:t>
            </a:r>
            <a:endParaRPr lang="es-ES" b="1" u="sng" dirty="0"/>
          </a:p>
        </p:txBody>
      </p:sp>
      <p:sp>
        <p:nvSpPr>
          <p:cNvPr id="6" name="Text Box 12"/>
          <p:cNvSpPr txBox="1">
            <a:spLocks noChangeArrowheads="1"/>
          </p:cNvSpPr>
          <p:nvPr/>
        </p:nvSpPr>
        <p:spPr bwMode="auto">
          <a:xfrm>
            <a:off x="752673" y="2710661"/>
            <a:ext cx="4251375" cy="646331"/>
          </a:xfrm>
          <a:prstGeom prst="rect">
            <a:avLst/>
          </a:prstGeom>
          <a:noFill/>
          <a:ln w="9525">
            <a:noFill/>
            <a:miter lim="800000"/>
            <a:headEnd/>
            <a:tailEnd/>
          </a:ln>
        </p:spPr>
        <p:txBody>
          <a:bodyPr wrap="square">
            <a:spAutoFit/>
          </a:bodyPr>
          <a:lstStyle/>
          <a:p>
            <a:pPr algn="just">
              <a:spcBef>
                <a:spcPct val="50000"/>
              </a:spcBef>
              <a:buClr>
                <a:schemeClr val="accent1"/>
              </a:buClr>
              <a:buFont typeface="Wingdings" pitchFamily="2" charset="2"/>
              <a:buChar char="n"/>
            </a:pPr>
            <a:r>
              <a:rPr lang="es-ES" dirty="0">
                <a:solidFill>
                  <a:schemeClr val="tx2"/>
                </a:solidFill>
              </a:rPr>
              <a:t> </a:t>
            </a:r>
            <a:r>
              <a:rPr lang="es-ES" dirty="0" err="1">
                <a:solidFill>
                  <a:schemeClr val="tx2"/>
                </a:solidFill>
              </a:rPr>
              <a:t>Colorectal</a:t>
            </a:r>
            <a:r>
              <a:rPr lang="es-ES" dirty="0">
                <a:solidFill>
                  <a:schemeClr val="tx2"/>
                </a:solidFill>
              </a:rPr>
              <a:t> </a:t>
            </a:r>
            <a:r>
              <a:rPr lang="es-ES" dirty="0" err="1">
                <a:solidFill>
                  <a:schemeClr val="tx2"/>
                </a:solidFill>
              </a:rPr>
              <a:t>cancer</a:t>
            </a:r>
            <a:r>
              <a:rPr lang="es-ES" dirty="0">
                <a:solidFill>
                  <a:schemeClr val="tx2"/>
                </a:solidFill>
              </a:rPr>
              <a:t> </a:t>
            </a:r>
            <a:r>
              <a:rPr lang="es-ES" dirty="0" err="1">
                <a:solidFill>
                  <a:schemeClr val="tx2"/>
                </a:solidFill>
              </a:rPr>
              <a:t>is</a:t>
            </a:r>
            <a:r>
              <a:rPr lang="es-ES" dirty="0">
                <a:solidFill>
                  <a:schemeClr val="tx2"/>
                </a:solidFill>
              </a:rPr>
              <a:t> </a:t>
            </a:r>
            <a:r>
              <a:rPr lang="es-ES" dirty="0" err="1">
                <a:solidFill>
                  <a:schemeClr val="tx2"/>
                </a:solidFill>
              </a:rPr>
              <a:t>widely</a:t>
            </a:r>
            <a:r>
              <a:rPr lang="es-ES" dirty="0">
                <a:solidFill>
                  <a:schemeClr val="tx2"/>
                </a:solidFill>
              </a:rPr>
              <a:t> </a:t>
            </a:r>
            <a:r>
              <a:rPr lang="es-ES" dirty="0" err="1">
                <a:solidFill>
                  <a:schemeClr val="tx2"/>
                </a:solidFill>
              </a:rPr>
              <a:t>believed</a:t>
            </a:r>
            <a:r>
              <a:rPr lang="es-ES" dirty="0">
                <a:solidFill>
                  <a:schemeClr val="tx2"/>
                </a:solidFill>
              </a:rPr>
              <a:t> </a:t>
            </a:r>
            <a:r>
              <a:rPr lang="es-ES" dirty="0" err="1">
                <a:solidFill>
                  <a:schemeClr val="tx2"/>
                </a:solidFill>
              </a:rPr>
              <a:t>to</a:t>
            </a:r>
            <a:r>
              <a:rPr lang="es-ES" dirty="0">
                <a:solidFill>
                  <a:schemeClr val="tx2"/>
                </a:solidFill>
              </a:rPr>
              <a:t> </a:t>
            </a:r>
            <a:r>
              <a:rPr lang="es-ES" dirty="0" smtClean="0">
                <a:solidFill>
                  <a:schemeClr val="tx2"/>
                </a:solidFill>
              </a:rPr>
              <a:t>     </a:t>
            </a:r>
            <a:r>
              <a:rPr lang="es-ES" dirty="0" err="1" smtClean="0">
                <a:solidFill>
                  <a:schemeClr val="tx2"/>
                </a:solidFill>
              </a:rPr>
              <a:t>be</a:t>
            </a:r>
            <a:r>
              <a:rPr lang="es-ES" dirty="0" smtClean="0">
                <a:solidFill>
                  <a:schemeClr val="tx2"/>
                </a:solidFill>
              </a:rPr>
              <a:t> </a:t>
            </a:r>
            <a:r>
              <a:rPr lang="es-ES" dirty="0" err="1">
                <a:solidFill>
                  <a:schemeClr val="tx2"/>
                </a:solidFill>
              </a:rPr>
              <a:t>an</a:t>
            </a:r>
            <a:r>
              <a:rPr lang="es-ES" dirty="0">
                <a:solidFill>
                  <a:schemeClr val="tx2"/>
                </a:solidFill>
              </a:rPr>
              <a:t> </a:t>
            </a:r>
            <a:r>
              <a:rPr lang="es-ES" b="1" dirty="0" err="1">
                <a:solidFill>
                  <a:schemeClr val="tx2"/>
                </a:solidFill>
              </a:rPr>
              <a:t>enviromental</a:t>
            </a:r>
            <a:r>
              <a:rPr lang="es-ES" b="1" dirty="0">
                <a:solidFill>
                  <a:schemeClr val="tx2"/>
                </a:solidFill>
              </a:rPr>
              <a:t> </a:t>
            </a:r>
            <a:r>
              <a:rPr lang="es-ES" b="1" dirty="0" err="1">
                <a:solidFill>
                  <a:schemeClr val="tx2"/>
                </a:solidFill>
              </a:rPr>
              <a:t>disease</a:t>
            </a:r>
            <a:endParaRPr lang="es-ES" b="1" dirty="0">
              <a:solidFill>
                <a:schemeClr val="tx2"/>
              </a:solidFill>
            </a:endParaRPr>
          </a:p>
        </p:txBody>
      </p:sp>
      <p:sp>
        <p:nvSpPr>
          <p:cNvPr id="7" name="AutoShape 19"/>
          <p:cNvSpPr>
            <a:spLocks noChangeArrowheads="1"/>
          </p:cNvSpPr>
          <p:nvPr/>
        </p:nvSpPr>
        <p:spPr bwMode="auto">
          <a:xfrm rot="5400000">
            <a:off x="468115" y="4149848"/>
            <a:ext cx="574675" cy="431800"/>
          </a:xfrm>
          <a:custGeom>
            <a:avLst/>
            <a:gdLst>
              <a:gd name="T0" fmla="*/ 410494 w 21600"/>
              <a:gd name="T1" fmla="*/ 0 h 21600"/>
              <a:gd name="T2" fmla="*/ 246285 w 21600"/>
              <a:gd name="T3" fmla="*/ 143933 h 21600"/>
              <a:gd name="T4" fmla="*/ 0 w 21600"/>
              <a:gd name="T5" fmla="*/ 359853 h 21600"/>
              <a:gd name="T6" fmla="*/ 246285 w 21600"/>
              <a:gd name="T7" fmla="*/ 431800 h 21600"/>
              <a:gd name="T8" fmla="*/ 492571 w 21600"/>
              <a:gd name="T9" fmla="*/ 299861 h 21600"/>
              <a:gd name="T10" fmla="*/ 574675 w 21600"/>
              <a:gd name="T11" fmla="*/ 14393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9966"/>
          </a:solidFill>
          <a:ln w="9525">
            <a:noFill/>
            <a:miter lim="800000"/>
            <a:headEnd/>
            <a:tailEnd/>
          </a:ln>
        </p:spPr>
        <p:txBody>
          <a:bodyPr wrap="none" anchor="ctr"/>
          <a:lstStyle/>
          <a:p>
            <a:endParaRPr lang="es-ES"/>
          </a:p>
        </p:txBody>
      </p:sp>
      <p:sp>
        <p:nvSpPr>
          <p:cNvPr id="8" name="Text Box 20"/>
          <p:cNvSpPr txBox="1">
            <a:spLocks noChangeArrowheads="1"/>
          </p:cNvSpPr>
          <p:nvPr/>
        </p:nvSpPr>
        <p:spPr bwMode="auto">
          <a:xfrm>
            <a:off x="1403153" y="3811265"/>
            <a:ext cx="1944688" cy="1200329"/>
          </a:xfrm>
          <a:prstGeom prst="rect">
            <a:avLst/>
          </a:prstGeom>
          <a:noFill/>
          <a:ln w="9525">
            <a:noFill/>
            <a:miter lim="800000"/>
            <a:headEnd/>
            <a:tailEnd/>
          </a:ln>
        </p:spPr>
        <p:txBody>
          <a:bodyPr>
            <a:spAutoFit/>
          </a:bodyPr>
          <a:lstStyle/>
          <a:p>
            <a:pPr algn="l">
              <a:spcBef>
                <a:spcPct val="50000"/>
              </a:spcBef>
            </a:pPr>
            <a:r>
              <a:rPr lang="es-ES" dirty="0" err="1">
                <a:solidFill>
                  <a:srgbClr val="00B050"/>
                </a:solidFill>
              </a:rPr>
              <a:t>Culture</a:t>
            </a:r>
            <a:endParaRPr lang="es-ES" dirty="0">
              <a:solidFill>
                <a:srgbClr val="00B050"/>
              </a:solidFill>
            </a:endParaRPr>
          </a:p>
          <a:p>
            <a:pPr algn="l">
              <a:spcBef>
                <a:spcPct val="50000"/>
              </a:spcBef>
            </a:pPr>
            <a:r>
              <a:rPr lang="es-ES" dirty="0">
                <a:solidFill>
                  <a:srgbClr val="00B050"/>
                </a:solidFill>
              </a:rPr>
              <a:t>Social status</a:t>
            </a:r>
          </a:p>
          <a:p>
            <a:pPr algn="l">
              <a:spcBef>
                <a:spcPct val="50000"/>
              </a:spcBef>
            </a:pPr>
            <a:r>
              <a:rPr lang="es-ES" dirty="0" err="1">
                <a:solidFill>
                  <a:srgbClr val="00B050"/>
                </a:solidFill>
              </a:rPr>
              <a:t>Lifestyle</a:t>
            </a:r>
            <a:r>
              <a:rPr lang="es-ES" dirty="0">
                <a:solidFill>
                  <a:srgbClr val="00B050"/>
                </a:solidFill>
              </a:rPr>
              <a:t> </a:t>
            </a:r>
            <a:r>
              <a:rPr lang="es-ES" dirty="0" err="1">
                <a:solidFill>
                  <a:srgbClr val="00B050"/>
                </a:solidFill>
              </a:rPr>
              <a:t>practices</a:t>
            </a:r>
            <a:endParaRPr lang="es-ES" dirty="0">
              <a:solidFill>
                <a:srgbClr val="00B050"/>
              </a:solidFill>
            </a:endParaRPr>
          </a:p>
        </p:txBody>
      </p:sp>
      <p:sp>
        <p:nvSpPr>
          <p:cNvPr id="9" name="AutoShape 22"/>
          <p:cNvSpPr>
            <a:spLocks/>
          </p:cNvSpPr>
          <p:nvPr/>
        </p:nvSpPr>
        <p:spPr bwMode="auto">
          <a:xfrm>
            <a:off x="1044378" y="3789040"/>
            <a:ext cx="360363" cy="1440110"/>
          </a:xfrm>
          <a:prstGeom prst="leftBrace">
            <a:avLst>
              <a:gd name="adj1" fmla="val 23311"/>
              <a:gd name="adj2" fmla="val 50000"/>
            </a:avLst>
          </a:prstGeom>
          <a:noFill/>
          <a:ln w="9525">
            <a:solidFill>
              <a:srgbClr val="339966"/>
            </a:solidFill>
            <a:round/>
            <a:headEnd/>
            <a:tailEnd/>
          </a:ln>
        </p:spPr>
        <p:txBody>
          <a:bodyPr wrap="none" anchor="ctr"/>
          <a:lstStyle/>
          <a:p>
            <a:endParaRPr lang="es-ES"/>
          </a:p>
        </p:txBody>
      </p:sp>
      <p:sp>
        <p:nvSpPr>
          <p:cNvPr id="10" name="Line 23"/>
          <p:cNvSpPr>
            <a:spLocks noChangeShapeType="1"/>
          </p:cNvSpPr>
          <p:nvPr/>
        </p:nvSpPr>
        <p:spPr bwMode="auto">
          <a:xfrm>
            <a:off x="3192731" y="4845360"/>
            <a:ext cx="431800" cy="0"/>
          </a:xfrm>
          <a:prstGeom prst="line">
            <a:avLst/>
          </a:prstGeom>
          <a:noFill/>
          <a:ln w="9525">
            <a:solidFill>
              <a:srgbClr val="00B050"/>
            </a:solidFill>
            <a:round/>
            <a:headEnd/>
            <a:tailEnd type="triangle" w="med" len="med"/>
          </a:ln>
        </p:spPr>
        <p:txBody>
          <a:bodyPr/>
          <a:lstStyle/>
          <a:p>
            <a:endParaRPr lang="es-ES"/>
          </a:p>
        </p:txBody>
      </p:sp>
      <p:sp>
        <p:nvSpPr>
          <p:cNvPr id="11" name="Text Box 24"/>
          <p:cNvSpPr txBox="1">
            <a:spLocks noChangeArrowheads="1"/>
          </p:cNvSpPr>
          <p:nvPr/>
        </p:nvSpPr>
        <p:spPr bwMode="auto">
          <a:xfrm>
            <a:off x="3756162" y="4655669"/>
            <a:ext cx="1584325" cy="369332"/>
          </a:xfrm>
          <a:prstGeom prst="rect">
            <a:avLst/>
          </a:prstGeom>
          <a:solidFill>
            <a:srgbClr val="FFFF99"/>
          </a:solidFill>
          <a:ln w="9525">
            <a:noFill/>
            <a:miter lim="800000"/>
            <a:headEnd/>
            <a:tailEnd/>
          </a:ln>
        </p:spPr>
        <p:txBody>
          <a:bodyPr>
            <a:spAutoFit/>
          </a:bodyPr>
          <a:lstStyle/>
          <a:p>
            <a:pPr algn="ctr">
              <a:spcBef>
                <a:spcPct val="50000"/>
              </a:spcBef>
            </a:pPr>
            <a:r>
              <a:rPr lang="es-ES" b="1" dirty="0" err="1"/>
              <a:t>Dietary</a:t>
            </a:r>
            <a:r>
              <a:rPr lang="es-ES" b="1" dirty="0"/>
              <a:t> </a:t>
            </a:r>
            <a:r>
              <a:rPr lang="es-ES" b="1" dirty="0" err="1"/>
              <a:t>habits</a:t>
            </a:r>
            <a:endParaRPr lang="es-ES" b="1" dirty="0"/>
          </a:p>
        </p:txBody>
      </p:sp>
      <p:pic>
        <p:nvPicPr>
          <p:cNvPr id="12" name="Picture 25" descr="cerveza"/>
          <p:cNvPicPr>
            <a:picLocks noChangeAspect="1" noChangeArrowheads="1"/>
          </p:cNvPicPr>
          <p:nvPr/>
        </p:nvPicPr>
        <p:blipFill>
          <a:blip r:embed="rId3" cstate="print"/>
          <a:srcRect/>
          <a:stretch>
            <a:fillRect/>
          </a:stretch>
        </p:blipFill>
        <p:spPr bwMode="auto">
          <a:xfrm>
            <a:off x="6077148" y="2836093"/>
            <a:ext cx="723900" cy="838200"/>
          </a:xfrm>
          <a:prstGeom prst="rect">
            <a:avLst/>
          </a:prstGeom>
          <a:noFill/>
          <a:ln w="9525">
            <a:noFill/>
            <a:miter lim="800000"/>
            <a:headEnd/>
            <a:tailEnd/>
          </a:ln>
        </p:spPr>
      </p:pic>
      <p:pic>
        <p:nvPicPr>
          <p:cNvPr id="13" name="Picture 26" descr="cigarro"/>
          <p:cNvPicPr>
            <a:picLocks noChangeAspect="1" noChangeArrowheads="1"/>
          </p:cNvPicPr>
          <p:nvPr/>
        </p:nvPicPr>
        <p:blipFill>
          <a:blip r:embed="rId4" cstate="print"/>
          <a:srcRect/>
          <a:stretch>
            <a:fillRect/>
          </a:stretch>
        </p:blipFill>
        <p:spPr bwMode="auto">
          <a:xfrm>
            <a:off x="7529710" y="2882131"/>
            <a:ext cx="782638" cy="782637"/>
          </a:xfrm>
          <a:prstGeom prst="rect">
            <a:avLst/>
          </a:prstGeom>
          <a:noFill/>
          <a:ln w="9525">
            <a:noFill/>
            <a:miter lim="800000"/>
            <a:headEnd/>
            <a:tailEnd/>
          </a:ln>
        </p:spPr>
      </p:pic>
      <p:sp>
        <p:nvSpPr>
          <p:cNvPr id="14" name="Text Box 27"/>
          <p:cNvSpPr txBox="1">
            <a:spLocks noChangeArrowheads="1"/>
          </p:cNvSpPr>
          <p:nvPr/>
        </p:nvSpPr>
        <p:spPr bwMode="auto">
          <a:xfrm>
            <a:off x="752673" y="2204864"/>
            <a:ext cx="1659087" cy="366712"/>
          </a:xfrm>
          <a:prstGeom prst="rect">
            <a:avLst/>
          </a:prstGeom>
          <a:noFill/>
          <a:ln w="9525">
            <a:noFill/>
            <a:miter lim="800000"/>
            <a:headEnd/>
            <a:tailEnd/>
          </a:ln>
        </p:spPr>
        <p:txBody>
          <a:bodyPr wrap="square">
            <a:spAutoFit/>
          </a:bodyPr>
          <a:lstStyle/>
          <a:p>
            <a:pPr algn="just">
              <a:spcBef>
                <a:spcPct val="50000"/>
              </a:spcBef>
              <a:buClr>
                <a:schemeClr val="accent1"/>
              </a:buClr>
              <a:buFont typeface="Wingdings" pitchFamily="2" charset="2"/>
              <a:buChar char="n"/>
            </a:pPr>
            <a:r>
              <a:rPr lang="es-ES" dirty="0">
                <a:solidFill>
                  <a:schemeClr val="tx2"/>
                </a:solidFill>
              </a:rPr>
              <a:t> </a:t>
            </a:r>
            <a:r>
              <a:rPr lang="es-ES" b="1" dirty="0" err="1">
                <a:solidFill>
                  <a:schemeClr val="tx2"/>
                </a:solidFill>
              </a:rPr>
              <a:t>Heredity</a:t>
            </a:r>
            <a:endParaRPr lang="es-ES" b="1" dirty="0">
              <a:solidFill>
                <a:schemeClr val="tx2"/>
              </a:solidFill>
            </a:endParaRPr>
          </a:p>
        </p:txBody>
      </p:sp>
      <p:pic>
        <p:nvPicPr>
          <p:cNvPr id="15" name="Picture 28" descr="hamburguesa"/>
          <p:cNvPicPr>
            <a:picLocks noChangeAspect="1" noChangeArrowheads="1"/>
          </p:cNvPicPr>
          <p:nvPr/>
        </p:nvPicPr>
        <p:blipFill>
          <a:blip r:embed="rId5" cstate="print"/>
          <a:srcRect b="3853"/>
          <a:stretch>
            <a:fillRect/>
          </a:stretch>
        </p:blipFill>
        <p:spPr bwMode="auto">
          <a:xfrm>
            <a:off x="5889823" y="4042593"/>
            <a:ext cx="982662" cy="792163"/>
          </a:xfrm>
          <a:prstGeom prst="rect">
            <a:avLst/>
          </a:prstGeom>
          <a:noFill/>
          <a:ln w="9525">
            <a:noFill/>
            <a:miter lim="800000"/>
            <a:headEnd/>
            <a:tailEnd/>
          </a:ln>
        </p:spPr>
      </p:pic>
      <p:pic>
        <p:nvPicPr>
          <p:cNvPr id="16" name="Picture 29" descr="aditivos"/>
          <p:cNvPicPr>
            <a:picLocks noChangeAspect="1" noChangeArrowheads="1"/>
          </p:cNvPicPr>
          <p:nvPr/>
        </p:nvPicPr>
        <p:blipFill>
          <a:blip r:embed="rId6" cstate="print"/>
          <a:srcRect/>
          <a:stretch>
            <a:fillRect/>
          </a:stretch>
        </p:blipFill>
        <p:spPr bwMode="auto">
          <a:xfrm>
            <a:off x="7509073" y="3917181"/>
            <a:ext cx="947737" cy="909637"/>
          </a:xfrm>
          <a:prstGeom prst="rect">
            <a:avLst/>
          </a:prstGeom>
          <a:noFill/>
          <a:ln w="9525">
            <a:noFill/>
            <a:miter lim="800000"/>
            <a:headEnd/>
            <a:tailEnd/>
          </a:ln>
        </p:spPr>
      </p:pic>
      <p:sp>
        <p:nvSpPr>
          <p:cNvPr id="17" name="Text Box 30"/>
          <p:cNvSpPr txBox="1">
            <a:spLocks noChangeArrowheads="1"/>
          </p:cNvSpPr>
          <p:nvPr/>
        </p:nvSpPr>
        <p:spPr bwMode="auto">
          <a:xfrm>
            <a:off x="5864423" y="3674293"/>
            <a:ext cx="936625" cy="214313"/>
          </a:xfrm>
          <a:prstGeom prst="rect">
            <a:avLst/>
          </a:prstGeom>
          <a:noFill/>
          <a:ln w="9525">
            <a:noFill/>
            <a:miter lim="800000"/>
            <a:headEnd/>
            <a:tailEnd/>
          </a:ln>
        </p:spPr>
        <p:txBody>
          <a:bodyPr>
            <a:spAutoFit/>
          </a:bodyPr>
          <a:lstStyle/>
          <a:p>
            <a:pPr algn="ctr">
              <a:spcBef>
                <a:spcPct val="50000"/>
              </a:spcBef>
            </a:pPr>
            <a:r>
              <a:rPr lang="es-ES" sz="800" b="1" dirty="0"/>
              <a:t>ALCOHOL</a:t>
            </a:r>
          </a:p>
        </p:txBody>
      </p:sp>
      <p:sp>
        <p:nvSpPr>
          <p:cNvPr id="18" name="Text Box 31"/>
          <p:cNvSpPr txBox="1">
            <a:spLocks noChangeArrowheads="1"/>
          </p:cNvSpPr>
          <p:nvPr/>
        </p:nvSpPr>
        <p:spPr bwMode="auto">
          <a:xfrm>
            <a:off x="7567810" y="3434581"/>
            <a:ext cx="719138" cy="214312"/>
          </a:xfrm>
          <a:prstGeom prst="rect">
            <a:avLst/>
          </a:prstGeom>
          <a:noFill/>
          <a:ln w="9525">
            <a:noFill/>
            <a:miter lim="800000"/>
            <a:headEnd/>
            <a:tailEnd/>
          </a:ln>
        </p:spPr>
        <p:txBody>
          <a:bodyPr>
            <a:spAutoFit/>
          </a:bodyPr>
          <a:lstStyle/>
          <a:p>
            <a:pPr algn="ctr">
              <a:spcBef>
                <a:spcPct val="50000"/>
              </a:spcBef>
            </a:pPr>
            <a:r>
              <a:rPr lang="es-ES" sz="800" b="1" dirty="0"/>
              <a:t>SMOKING</a:t>
            </a:r>
          </a:p>
        </p:txBody>
      </p:sp>
      <p:sp>
        <p:nvSpPr>
          <p:cNvPr id="19" name="Text Box 32"/>
          <p:cNvSpPr txBox="1">
            <a:spLocks noChangeArrowheads="1"/>
          </p:cNvSpPr>
          <p:nvPr/>
        </p:nvSpPr>
        <p:spPr bwMode="auto">
          <a:xfrm>
            <a:off x="5648523" y="4898256"/>
            <a:ext cx="1512887" cy="214312"/>
          </a:xfrm>
          <a:prstGeom prst="rect">
            <a:avLst/>
          </a:prstGeom>
          <a:noFill/>
          <a:ln w="9525">
            <a:noFill/>
            <a:miter lim="800000"/>
            <a:headEnd/>
            <a:tailEnd/>
          </a:ln>
        </p:spPr>
        <p:txBody>
          <a:bodyPr>
            <a:spAutoFit/>
          </a:bodyPr>
          <a:lstStyle/>
          <a:p>
            <a:pPr algn="ctr">
              <a:spcBef>
                <a:spcPct val="50000"/>
              </a:spcBef>
            </a:pPr>
            <a:r>
              <a:rPr lang="es-ES" sz="800" b="1" dirty="0"/>
              <a:t>HYPERCALORIC FOODS</a:t>
            </a:r>
          </a:p>
        </p:txBody>
      </p:sp>
      <p:sp>
        <p:nvSpPr>
          <p:cNvPr id="20" name="Text Box 33"/>
          <p:cNvSpPr txBox="1">
            <a:spLocks noChangeArrowheads="1"/>
          </p:cNvSpPr>
          <p:nvPr/>
        </p:nvSpPr>
        <p:spPr bwMode="auto">
          <a:xfrm>
            <a:off x="7451923" y="4826818"/>
            <a:ext cx="1152525" cy="214313"/>
          </a:xfrm>
          <a:prstGeom prst="rect">
            <a:avLst/>
          </a:prstGeom>
          <a:noFill/>
          <a:ln w="9525">
            <a:noFill/>
            <a:miter lim="800000"/>
            <a:headEnd/>
            <a:tailEnd/>
          </a:ln>
        </p:spPr>
        <p:txBody>
          <a:bodyPr>
            <a:spAutoFit/>
          </a:bodyPr>
          <a:lstStyle/>
          <a:p>
            <a:pPr algn="ctr">
              <a:spcBef>
                <a:spcPct val="50000"/>
              </a:spcBef>
            </a:pPr>
            <a:r>
              <a:rPr lang="es-ES" sz="800" b="1" dirty="0"/>
              <a:t>CHEMICALS</a:t>
            </a:r>
          </a:p>
        </p:txBody>
      </p:sp>
      <p:pic>
        <p:nvPicPr>
          <p:cNvPr id="22" name="Picture 16" descr="FOOTING"/>
          <p:cNvPicPr>
            <a:picLocks noChangeAspect="1" noChangeArrowheads="1"/>
          </p:cNvPicPr>
          <p:nvPr/>
        </p:nvPicPr>
        <p:blipFill>
          <a:blip r:embed="rId7" cstate="print"/>
          <a:srcRect/>
          <a:stretch>
            <a:fillRect/>
          </a:stretch>
        </p:blipFill>
        <p:spPr bwMode="auto">
          <a:xfrm>
            <a:off x="7715364" y="5355976"/>
            <a:ext cx="697568" cy="1052736"/>
          </a:xfrm>
          <a:prstGeom prst="rect">
            <a:avLst/>
          </a:prstGeom>
          <a:noFill/>
          <a:ln w="9525">
            <a:noFill/>
            <a:miter lim="800000"/>
            <a:headEnd/>
            <a:tailEnd/>
          </a:ln>
        </p:spPr>
      </p:pic>
      <p:pic>
        <p:nvPicPr>
          <p:cNvPr id="23" name="Picture 15" descr="Food_Pyramid"/>
          <p:cNvPicPr>
            <a:picLocks noChangeAspect="1" noChangeArrowheads="1"/>
          </p:cNvPicPr>
          <p:nvPr/>
        </p:nvPicPr>
        <p:blipFill>
          <a:blip r:embed="rId8" cstate="print"/>
          <a:srcRect/>
          <a:stretch>
            <a:fillRect/>
          </a:stretch>
        </p:blipFill>
        <p:spPr bwMode="auto">
          <a:xfrm>
            <a:off x="5796136" y="5346356"/>
            <a:ext cx="1224285" cy="1062356"/>
          </a:xfrm>
          <a:prstGeom prst="rect">
            <a:avLst/>
          </a:prstGeom>
          <a:noFill/>
          <a:ln w="9525">
            <a:noFill/>
            <a:miter lim="800000"/>
            <a:headEnd/>
            <a:tailEnd/>
          </a:ln>
        </p:spPr>
      </p:pic>
      <p:grpSp>
        <p:nvGrpSpPr>
          <p:cNvPr id="35" name="34 Grupo"/>
          <p:cNvGrpSpPr/>
          <p:nvPr/>
        </p:nvGrpSpPr>
        <p:grpSpPr>
          <a:xfrm>
            <a:off x="5664753" y="5448100"/>
            <a:ext cx="1440160" cy="936104"/>
            <a:chOff x="3059832" y="5589240"/>
            <a:chExt cx="1440160" cy="936104"/>
          </a:xfrm>
        </p:grpSpPr>
        <p:cxnSp>
          <p:nvCxnSpPr>
            <p:cNvPr id="26" name="25 Conector recto"/>
            <p:cNvCxnSpPr/>
            <p:nvPr/>
          </p:nvCxnSpPr>
          <p:spPr>
            <a:xfrm>
              <a:off x="3059832" y="5589240"/>
              <a:ext cx="1440160" cy="936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3059832" y="5589240"/>
              <a:ext cx="1440160" cy="936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35 Grupo"/>
          <p:cNvGrpSpPr/>
          <p:nvPr/>
        </p:nvGrpSpPr>
        <p:grpSpPr>
          <a:xfrm>
            <a:off x="7308304" y="5448100"/>
            <a:ext cx="1440160" cy="936104"/>
            <a:chOff x="3059832" y="5589240"/>
            <a:chExt cx="1440160" cy="936104"/>
          </a:xfrm>
        </p:grpSpPr>
        <p:cxnSp>
          <p:nvCxnSpPr>
            <p:cNvPr id="37" name="36 Conector recto"/>
            <p:cNvCxnSpPr/>
            <p:nvPr/>
          </p:nvCxnSpPr>
          <p:spPr>
            <a:xfrm>
              <a:off x="3059832" y="5589240"/>
              <a:ext cx="1440160" cy="936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H="1">
              <a:off x="3059832" y="5589240"/>
              <a:ext cx="1440160" cy="9361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Text Box 32"/>
          <p:cNvSpPr txBox="1">
            <a:spLocks noChangeArrowheads="1"/>
          </p:cNvSpPr>
          <p:nvPr/>
        </p:nvSpPr>
        <p:spPr bwMode="auto">
          <a:xfrm>
            <a:off x="5640245" y="6434174"/>
            <a:ext cx="1512887" cy="214312"/>
          </a:xfrm>
          <a:prstGeom prst="rect">
            <a:avLst/>
          </a:prstGeom>
          <a:noFill/>
          <a:ln w="9525">
            <a:noFill/>
            <a:miter lim="800000"/>
            <a:headEnd/>
            <a:tailEnd/>
          </a:ln>
        </p:spPr>
        <p:txBody>
          <a:bodyPr>
            <a:spAutoFit/>
          </a:bodyPr>
          <a:lstStyle/>
          <a:p>
            <a:pPr algn="ctr">
              <a:spcBef>
                <a:spcPct val="50000"/>
              </a:spcBef>
            </a:pPr>
            <a:r>
              <a:rPr lang="es-ES" sz="800" b="1" dirty="0" smtClean="0"/>
              <a:t>HEALTHY DIET</a:t>
            </a:r>
            <a:endParaRPr lang="es-ES" sz="800" b="1" dirty="0"/>
          </a:p>
        </p:txBody>
      </p:sp>
      <p:sp>
        <p:nvSpPr>
          <p:cNvPr id="40" name="Text Box 32"/>
          <p:cNvSpPr txBox="1">
            <a:spLocks noChangeArrowheads="1"/>
          </p:cNvSpPr>
          <p:nvPr/>
        </p:nvSpPr>
        <p:spPr bwMode="auto">
          <a:xfrm>
            <a:off x="7308304" y="6455048"/>
            <a:ext cx="1512887" cy="214312"/>
          </a:xfrm>
          <a:prstGeom prst="rect">
            <a:avLst/>
          </a:prstGeom>
          <a:noFill/>
          <a:ln w="9525">
            <a:noFill/>
            <a:miter lim="800000"/>
            <a:headEnd/>
            <a:tailEnd/>
          </a:ln>
        </p:spPr>
        <p:txBody>
          <a:bodyPr>
            <a:spAutoFit/>
          </a:bodyPr>
          <a:lstStyle/>
          <a:p>
            <a:pPr algn="ctr">
              <a:spcBef>
                <a:spcPct val="50000"/>
              </a:spcBef>
            </a:pPr>
            <a:r>
              <a:rPr lang="es-ES" sz="800" b="1" dirty="0" smtClean="0"/>
              <a:t>PHYSICAL ACTIVITY</a:t>
            </a:r>
            <a:endParaRPr lang="es-ES" sz="800" b="1" dirty="0"/>
          </a:p>
        </p:txBody>
      </p:sp>
      <p:sp>
        <p:nvSpPr>
          <p:cNvPr id="41" name="40 Rectángulo"/>
          <p:cNvSpPr/>
          <p:nvPr/>
        </p:nvSpPr>
        <p:spPr>
          <a:xfrm>
            <a:off x="5436096" y="2712554"/>
            <a:ext cx="3528392" cy="3933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pic>
        <p:nvPicPr>
          <p:cNvPr id="5" name="Picture 11" descr="Etapas cancer colon"/>
          <p:cNvPicPr>
            <a:picLocks noChangeAspect="1" noChangeArrowheads="1"/>
          </p:cNvPicPr>
          <p:nvPr/>
        </p:nvPicPr>
        <p:blipFill>
          <a:blip r:embed="rId3" cstate="print"/>
          <a:srcRect/>
          <a:stretch>
            <a:fillRect/>
          </a:stretch>
        </p:blipFill>
        <p:spPr bwMode="auto">
          <a:xfrm>
            <a:off x="503040" y="2785095"/>
            <a:ext cx="3924935" cy="2664296"/>
          </a:xfrm>
          <a:prstGeom prst="rect">
            <a:avLst/>
          </a:prstGeom>
          <a:noFill/>
          <a:ln w="9525">
            <a:noFill/>
            <a:miter lim="800000"/>
            <a:headEnd/>
            <a:tailEnd/>
          </a:ln>
        </p:spPr>
      </p:pic>
      <p:sp>
        <p:nvSpPr>
          <p:cNvPr id="6" name="Text Box 13"/>
          <p:cNvSpPr txBox="1">
            <a:spLocks noChangeArrowheads="1"/>
          </p:cNvSpPr>
          <p:nvPr/>
        </p:nvSpPr>
        <p:spPr bwMode="auto">
          <a:xfrm>
            <a:off x="107504" y="3586708"/>
            <a:ext cx="683568" cy="336550"/>
          </a:xfrm>
          <a:prstGeom prst="rect">
            <a:avLst/>
          </a:prstGeom>
          <a:noFill/>
          <a:ln w="9525">
            <a:noFill/>
            <a:miter lim="800000"/>
            <a:headEnd/>
            <a:tailEnd/>
          </a:ln>
        </p:spPr>
        <p:txBody>
          <a:bodyPr wrap="square">
            <a:spAutoFit/>
          </a:bodyPr>
          <a:lstStyle/>
          <a:p>
            <a:pPr algn="ctr">
              <a:spcBef>
                <a:spcPct val="50000"/>
              </a:spcBef>
            </a:pPr>
            <a:r>
              <a:rPr lang="es-ES" sz="800" b="1" dirty="0">
                <a:solidFill>
                  <a:srgbClr val="0000CC"/>
                </a:solidFill>
              </a:rPr>
              <a:t>Normal </a:t>
            </a:r>
            <a:r>
              <a:rPr lang="es-ES" sz="800" b="1" dirty="0" err="1">
                <a:solidFill>
                  <a:srgbClr val="0000CC"/>
                </a:solidFill>
              </a:rPr>
              <a:t>epithelium</a:t>
            </a:r>
            <a:endParaRPr lang="es-ES" sz="800" b="1" dirty="0">
              <a:solidFill>
                <a:srgbClr val="0000CC"/>
              </a:solidFill>
            </a:endParaRPr>
          </a:p>
        </p:txBody>
      </p:sp>
      <p:sp>
        <p:nvSpPr>
          <p:cNvPr id="7" name="Text Box 14"/>
          <p:cNvSpPr txBox="1">
            <a:spLocks noChangeArrowheads="1"/>
          </p:cNvSpPr>
          <p:nvPr/>
        </p:nvSpPr>
        <p:spPr bwMode="auto">
          <a:xfrm>
            <a:off x="517898" y="3874740"/>
            <a:ext cx="863600" cy="215444"/>
          </a:xfrm>
          <a:prstGeom prst="rect">
            <a:avLst/>
          </a:prstGeom>
          <a:noFill/>
          <a:ln w="9525">
            <a:noFill/>
            <a:miter lim="800000"/>
            <a:headEnd/>
            <a:tailEnd/>
          </a:ln>
        </p:spPr>
        <p:txBody>
          <a:bodyPr>
            <a:spAutoFit/>
          </a:bodyPr>
          <a:lstStyle/>
          <a:p>
            <a:pPr algn="ctr">
              <a:spcBef>
                <a:spcPct val="50000"/>
              </a:spcBef>
            </a:pPr>
            <a:r>
              <a:rPr lang="es-ES" sz="800" b="1" dirty="0" err="1">
                <a:solidFill>
                  <a:srgbClr val="0000CC"/>
                </a:solidFill>
              </a:rPr>
              <a:t>Early</a:t>
            </a:r>
            <a:r>
              <a:rPr lang="es-ES" sz="800" b="1" dirty="0">
                <a:solidFill>
                  <a:srgbClr val="0000CC"/>
                </a:solidFill>
              </a:rPr>
              <a:t> adenoma</a:t>
            </a:r>
          </a:p>
        </p:txBody>
      </p:sp>
      <p:sp>
        <p:nvSpPr>
          <p:cNvPr id="8" name="Text Box 15"/>
          <p:cNvSpPr txBox="1">
            <a:spLocks noChangeArrowheads="1"/>
          </p:cNvSpPr>
          <p:nvPr/>
        </p:nvSpPr>
        <p:spPr bwMode="auto">
          <a:xfrm>
            <a:off x="1007096" y="4056856"/>
            <a:ext cx="863600" cy="336550"/>
          </a:xfrm>
          <a:prstGeom prst="rect">
            <a:avLst/>
          </a:prstGeom>
          <a:noFill/>
          <a:ln w="9525">
            <a:noFill/>
            <a:miter lim="800000"/>
            <a:headEnd/>
            <a:tailEnd/>
          </a:ln>
        </p:spPr>
        <p:txBody>
          <a:bodyPr>
            <a:spAutoFit/>
          </a:bodyPr>
          <a:lstStyle/>
          <a:p>
            <a:pPr algn="ctr">
              <a:spcBef>
                <a:spcPct val="50000"/>
              </a:spcBef>
            </a:pPr>
            <a:r>
              <a:rPr lang="es-ES" sz="800" b="1" dirty="0" err="1">
                <a:solidFill>
                  <a:srgbClr val="0000CC"/>
                </a:solidFill>
              </a:rPr>
              <a:t>Intermediate</a:t>
            </a:r>
            <a:r>
              <a:rPr lang="es-ES" sz="800" b="1" dirty="0">
                <a:solidFill>
                  <a:srgbClr val="0000CC"/>
                </a:solidFill>
              </a:rPr>
              <a:t> adenoma</a:t>
            </a:r>
          </a:p>
        </p:txBody>
      </p:sp>
      <p:sp>
        <p:nvSpPr>
          <p:cNvPr id="9" name="Text Box 16"/>
          <p:cNvSpPr txBox="1">
            <a:spLocks noChangeArrowheads="1"/>
          </p:cNvSpPr>
          <p:nvPr/>
        </p:nvSpPr>
        <p:spPr bwMode="auto">
          <a:xfrm>
            <a:off x="2231232" y="4873327"/>
            <a:ext cx="863600" cy="214362"/>
          </a:xfrm>
          <a:prstGeom prst="rect">
            <a:avLst/>
          </a:prstGeom>
          <a:noFill/>
          <a:ln w="9525">
            <a:noFill/>
            <a:miter lim="800000"/>
            <a:headEnd/>
            <a:tailEnd/>
          </a:ln>
        </p:spPr>
        <p:txBody>
          <a:bodyPr wrap="square">
            <a:spAutoFit/>
          </a:bodyPr>
          <a:lstStyle/>
          <a:p>
            <a:pPr algn="ctr">
              <a:spcBef>
                <a:spcPct val="50000"/>
              </a:spcBef>
            </a:pPr>
            <a:r>
              <a:rPr lang="es-ES" sz="800" b="1" dirty="0">
                <a:solidFill>
                  <a:srgbClr val="0000CC"/>
                </a:solidFill>
              </a:rPr>
              <a:t>Carcinoma</a:t>
            </a:r>
          </a:p>
        </p:txBody>
      </p:sp>
      <p:sp>
        <p:nvSpPr>
          <p:cNvPr id="10" name="Text Box 17"/>
          <p:cNvSpPr txBox="1">
            <a:spLocks noChangeArrowheads="1"/>
          </p:cNvSpPr>
          <p:nvPr/>
        </p:nvSpPr>
        <p:spPr bwMode="auto">
          <a:xfrm>
            <a:off x="1583160" y="4272880"/>
            <a:ext cx="792162" cy="215444"/>
          </a:xfrm>
          <a:prstGeom prst="rect">
            <a:avLst/>
          </a:prstGeom>
          <a:noFill/>
          <a:ln w="9525">
            <a:noFill/>
            <a:miter lim="800000"/>
            <a:headEnd/>
            <a:tailEnd/>
          </a:ln>
        </p:spPr>
        <p:txBody>
          <a:bodyPr>
            <a:spAutoFit/>
          </a:bodyPr>
          <a:lstStyle/>
          <a:p>
            <a:pPr algn="ctr">
              <a:spcBef>
                <a:spcPct val="50000"/>
              </a:spcBef>
            </a:pPr>
            <a:r>
              <a:rPr lang="es-ES" sz="800" b="1" dirty="0">
                <a:solidFill>
                  <a:srgbClr val="0000CC"/>
                </a:solidFill>
              </a:rPr>
              <a:t>Late adenoma</a:t>
            </a:r>
          </a:p>
        </p:txBody>
      </p:sp>
      <p:sp>
        <p:nvSpPr>
          <p:cNvPr id="11" name="Text Box 18"/>
          <p:cNvSpPr txBox="1">
            <a:spLocks noChangeArrowheads="1"/>
          </p:cNvSpPr>
          <p:nvPr/>
        </p:nvSpPr>
        <p:spPr bwMode="auto">
          <a:xfrm>
            <a:off x="539552" y="1700808"/>
            <a:ext cx="3562424"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a:t>Steps</a:t>
            </a:r>
            <a:r>
              <a:rPr lang="es-ES" b="1" u="sng" dirty="0"/>
              <a:t> and </a:t>
            </a:r>
            <a:r>
              <a:rPr lang="es-ES" b="1" u="sng" dirty="0" err="1"/>
              <a:t>evolution</a:t>
            </a:r>
            <a:r>
              <a:rPr lang="es-ES" b="1" u="sng" dirty="0"/>
              <a:t> of colon </a:t>
            </a:r>
            <a:r>
              <a:rPr lang="es-ES" b="1" u="sng" dirty="0" err="1"/>
              <a:t>cancer</a:t>
            </a:r>
            <a:endParaRPr lang="es-ES" b="1" u="sng" dirty="0"/>
          </a:p>
        </p:txBody>
      </p:sp>
      <p:sp>
        <p:nvSpPr>
          <p:cNvPr id="12" name="Text Box 20"/>
          <p:cNvSpPr txBox="1">
            <a:spLocks noChangeArrowheads="1"/>
          </p:cNvSpPr>
          <p:nvPr/>
        </p:nvSpPr>
        <p:spPr bwMode="auto">
          <a:xfrm>
            <a:off x="138808" y="4387080"/>
            <a:ext cx="1008112" cy="396875"/>
          </a:xfrm>
          <a:prstGeom prst="rect">
            <a:avLst/>
          </a:prstGeom>
          <a:noFill/>
          <a:ln w="9525">
            <a:solidFill>
              <a:schemeClr val="tx1"/>
            </a:solidFill>
            <a:miter lim="800000"/>
            <a:headEnd/>
            <a:tailEnd/>
          </a:ln>
        </p:spPr>
        <p:txBody>
          <a:bodyPr wrap="square">
            <a:spAutoFit/>
          </a:bodyPr>
          <a:lstStyle/>
          <a:p>
            <a:pPr algn="ctr">
              <a:spcBef>
                <a:spcPct val="50000"/>
              </a:spcBef>
            </a:pPr>
            <a:r>
              <a:rPr lang="es-ES" sz="1000" b="1" dirty="0" err="1">
                <a:solidFill>
                  <a:srgbClr val="FF0000"/>
                </a:solidFill>
              </a:rPr>
              <a:t>Transformation</a:t>
            </a:r>
            <a:r>
              <a:rPr lang="es-ES" sz="1000" b="1" dirty="0">
                <a:solidFill>
                  <a:srgbClr val="FF0000"/>
                </a:solidFill>
              </a:rPr>
              <a:t> (</a:t>
            </a:r>
            <a:r>
              <a:rPr lang="es-ES" sz="1000" b="1" dirty="0" err="1">
                <a:solidFill>
                  <a:srgbClr val="FF0000"/>
                </a:solidFill>
              </a:rPr>
              <a:t>initiation</a:t>
            </a:r>
            <a:r>
              <a:rPr lang="es-ES" sz="1000" b="1" dirty="0">
                <a:solidFill>
                  <a:srgbClr val="FF0000"/>
                </a:solidFill>
              </a:rPr>
              <a:t>)</a:t>
            </a:r>
          </a:p>
        </p:txBody>
      </p:sp>
      <p:sp>
        <p:nvSpPr>
          <p:cNvPr id="13" name="Text Box 24"/>
          <p:cNvSpPr txBox="1">
            <a:spLocks noChangeArrowheads="1"/>
          </p:cNvSpPr>
          <p:nvPr/>
        </p:nvSpPr>
        <p:spPr bwMode="auto">
          <a:xfrm>
            <a:off x="1026147" y="4817442"/>
            <a:ext cx="1224136" cy="396875"/>
          </a:xfrm>
          <a:prstGeom prst="rect">
            <a:avLst/>
          </a:prstGeom>
          <a:noFill/>
          <a:ln w="9525">
            <a:solidFill>
              <a:schemeClr val="tx1"/>
            </a:solidFill>
            <a:miter lim="800000"/>
            <a:headEnd/>
            <a:tailEnd/>
          </a:ln>
        </p:spPr>
        <p:txBody>
          <a:bodyPr wrap="square">
            <a:spAutoFit/>
          </a:bodyPr>
          <a:lstStyle/>
          <a:p>
            <a:pPr algn="ctr">
              <a:spcBef>
                <a:spcPct val="50000"/>
              </a:spcBef>
            </a:pPr>
            <a:r>
              <a:rPr lang="es-ES" sz="1000" b="1" dirty="0" err="1">
                <a:solidFill>
                  <a:srgbClr val="FF0000"/>
                </a:solidFill>
              </a:rPr>
              <a:t>Promotion</a:t>
            </a:r>
            <a:r>
              <a:rPr lang="es-ES" sz="1000" b="1" dirty="0">
                <a:solidFill>
                  <a:srgbClr val="FF0000"/>
                </a:solidFill>
              </a:rPr>
              <a:t> (tumoral </a:t>
            </a:r>
            <a:r>
              <a:rPr lang="es-ES" sz="1000" b="1" dirty="0" err="1">
                <a:solidFill>
                  <a:srgbClr val="FF0000"/>
                </a:solidFill>
              </a:rPr>
              <a:t>growing</a:t>
            </a:r>
            <a:r>
              <a:rPr lang="es-ES" sz="1000" b="1" dirty="0">
                <a:solidFill>
                  <a:srgbClr val="FF0000"/>
                </a:solidFill>
              </a:rPr>
              <a:t>)</a:t>
            </a:r>
          </a:p>
        </p:txBody>
      </p:sp>
      <p:sp>
        <p:nvSpPr>
          <p:cNvPr id="14" name="Line 26"/>
          <p:cNvSpPr>
            <a:spLocks noChangeShapeType="1"/>
          </p:cNvSpPr>
          <p:nvPr/>
        </p:nvSpPr>
        <p:spPr bwMode="auto">
          <a:xfrm>
            <a:off x="359024" y="3937223"/>
            <a:ext cx="0" cy="432048"/>
          </a:xfrm>
          <a:prstGeom prst="line">
            <a:avLst/>
          </a:prstGeom>
          <a:noFill/>
          <a:ln w="9525">
            <a:solidFill>
              <a:schemeClr val="tx1"/>
            </a:solidFill>
            <a:round/>
            <a:headEnd/>
            <a:tailEnd type="triangle" w="med" len="med"/>
          </a:ln>
        </p:spPr>
        <p:txBody>
          <a:bodyPr/>
          <a:lstStyle/>
          <a:p>
            <a:endParaRPr lang="es-ES"/>
          </a:p>
        </p:txBody>
      </p:sp>
      <p:sp>
        <p:nvSpPr>
          <p:cNvPr id="15" name="Line 27"/>
          <p:cNvSpPr>
            <a:spLocks noChangeShapeType="1"/>
          </p:cNvSpPr>
          <p:nvPr/>
        </p:nvSpPr>
        <p:spPr bwMode="auto">
          <a:xfrm flipH="1">
            <a:off x="791072" y="4108450"/>
            <a:ext cx="82030" cy="251296"/>
          </a:xfrm>
          <a:prstGeom prst="line">
            <a:avLst/>
          </a:prstGeom>
          <a:noFill/>
          <a:ln w="9525">
            <a:solidFill>
              <a:schemeClr val="tx1"/>
            </a:solidFill>
            <a:round/>
            <a:headEnd/>
            <a:tailEnd type="triangle" w="med" len="med"/>
          </a:ln>
        </p:spPr>
        <p:txBody>
          <a:bodyPr/>
          <a:lstStyle/>
          <a:p>
            <a:endParaRPr lang="es-ES"/>
          </a:p>
        </p:txBody>
      </p:sp>
      <p:sp>
        <p:nvSpPr>
          <p:cNvPr id="17" name="Line 28"/>
          <p:cNvSpPr>
            <a:spLocks noChangeShapeType="1"/>
          </p:cNvSpPr>
          <p:nvPr/>
        </p:nvSpPr>
        <p:spPr bwMode="auto">
          <a:xfrm>
            <a:off x="1439144" y="4441279"/>
            <a:ext cx="0" cy="215900"/>
          </a:xfrm>
          <a:prstGeom prst="line">
            <a:avLst/>
          </a:prstGeom>
          <a:noFill/>
          <a:ln w="9525">
            <a:solidFill>
              <a:schemeClr val="tx1"/>
            </a:solidFill>
            <a:round/>
            <a:headEnd/>
            <a:tailEnd type="triangle" w="med" len="med"/>
          </a:ln>
        </p:spPr>
        <p:txBody>
          <a:bodyPr/>
          <a:lstStyle/>
          <a:p>
            <a:endParaRPr lang="es-ES"/>
          </a:p>
        </p:txBody>
      </p:sp>
      <p:sp>
        <p:nvSpPr>
          <p:cNvPr id="18" name="Line 29"/>
          <p:cNvSpPr>
            <a:spLocks noChangeShapeType="1"/>
          </p:cNvSpPr>
          <p:nvPr/>
        </p:nvSpPr>
        <p:spPr bwMode="auto">
          <a:xfrm flipH="1">
            <a:off x="1871192" y="4469854"/>
            <a:ext cx="53181" cy="220315"/>
          </a:xfrm>
          <a:prstGeom prst="line">
            <a:avLst/>
          </a:prstGeom>
          <a:noFill/>
          <a:ln w="9525">
            <a:solidFill>
              <a:schemeClr val="tx1"/>
            </a:solidFill>
            <a:round/>
            <a:headEnd/>
            <a:tailEnd type="triangle" w="med" len="med"/>
          </a:ln>
        </p:spPr>
        <p:txBody>
          <a:bodyPr/>
          <a:lstStyle/>
          <a:p>
            <a:endParaRPr lang="es-ES"/>
          </a:p>
        </p:txBody>
      </p:sp>
      <p:sp>
        <p:nvSpPr>
          <p:cNvPr id="19" name="Text Box 30"/>
          <p:cNvSpPr txBox="1">
            <a:spLocks noChangeArrowheads="1"/>
          </p:cNvSpPr>
          <p:nvPr/>
        </p:nvSpPr>
        <p:spPr bwMode="auto">
          <a:xfrm>
            <a:off x="1967583" y="5396433"/>
            <a:ext cx="1439863" cy="336823"/>
          </a:xfrm>
          <a:prstGeom prst="rect">
            <a:avLst/>
          </a:prstGeom>
          <a:noFill/>
          <a:ln w="9525">
            <a:solidFill>
              <a:schemeClr val="tx1"/>
            </a:solidFill>
            <a:miter lim="800000"/>
            <a:headEnd/>
            <a:tailEnd/>
          </a:ln>
        </p:spPr>
        <p:txBody>
          <a:bodyPr>
            <a:spAutoFit/>
          </a:bodyPr>
          <a:lstStyle/>
          <a:p>
            <a:pPr algn="ctr">
              <a:lnSpc>
                <a:spcPct val="50000"/>
              </a:lnSpc>
              <a:spcBef>
                <a:spcPct val="50000"/>
              </a:spcBef>
            </a:pPr>
            <a:r>
              <a:rPr lang="es-ES" sz="1000" b="1" dirty="0" err="1">
                <a:solidFill>
                  <a:srgbClr val="FF0000"/>
                </a:solidFill>
              </a:rPr>
              <a:t>Invasion</a:t>
            </a:r>
            <a:r>
              <a:rPr lang="es-ES" sz="1000" b="1" dirty="0">
                <a:solidFill>
                  <a:srgbClr val="FF0000"/>
                </a:solidFill>
              </a:rPr>
              <a:t> </a:t>
            </a:r>
          </a:p>
          <a:p>
            <a:pPr algn="ctr">
              <a:lnSpc>
                <a:spcPct val="50000"/>
              </a:lnSpc>
              <a:spcBef>
                <a:spcPct val="50000"/>
              </a:spcBef>
            </a:pPr>
            <a:r>
              <a:rPr lang="es-ES" sz="1000" b="1" dirty="0">
                <a:solidFill>
                  <a:srgbClr val="FF0000"/>
                </a:solidFill>
              </a:rPr>
              <a:t>(</a:t>
            </a:r>
            <a:r>
              <a:rPr lang="es-ES" sz="1000" b="1" dirty="0" err="1">
                <a:solidFill>
                  <a:srgbClr val="FF0000"/>
                </a:solidFill>
              </a:rPr>
              <a:t>distant</a:t>
            </a:r>
            <a:r>
              <a:rPr lang="es-ES" sz="1000" b="1" dirty="0">
                <a:solidFill>
                  <a:srgbClr val="FF0000"/>
                </a:solidFill>
              </a:rPr>
              <a:t> </a:t>
            </a:r>
            <a:r>
              <a:rPr lang="es-ES" sz="1000" b="1" dirty="0" err="1">
                <a:solidFill>
                  <a:srgbClr val="FF0000"/>
                </a:solidFill>
              </a:rPr>
              <a:t>metastasis</a:t>
            </a:r>
            <a:r>
              <a:rPr lang="es-ES" sz="1000" b="1" dirty="0">
                <a:solidFill>
                  <a:srgbClr val="FF0000"/>
                </a:solidFill>
              </a:rPr>
              <a:t>)</a:t>
            </a:r>
          </a:p>
        </p:txBody>
      </p:sp>
      <p:sp>
        <p:nvSpPr>
          <p:cNvPr id="20" name="Line 31"/>
          <p:cNvSpPr>
            <a:spLocks noChangeShapeType="1"/>
          </p:cNvSpPr>
          <p:nvPr/>
        </p:nvSpPr>
        <p:spPr bwMode="auto">
          <a:xfrm>
            <a:off x="2687663" y="5089351"/>
            <a:ext cx="0" cy="215900"/>
          </a:xfrm>
          <a:prstGeom prst="line">
            <a:avLst/>
          </a:prstGeom>
          <a:noFill/>
          <a:ln w="9525">
            <a:solidFill>
              <a:schemeClr val="tx1"/>
            </a:solidFill>
            <a:round/>
            <a:headEnd/>
            <a:tailEnd type="triangle" w="med" len="med"/>
          </a:ln>
        </p:spPr>
        <p:txBody>
          <a:bodyPr/>
          <a:lstStyle/>
          <a:p>
            <a:endParaRPr lang="es-ES"/>
          </a:p>
        </p:txBody>
      </p:sp>
      <p:sp>
        <p:nvSpPr>
          <p:cNvPr id="21" name="Line 32"/>
          <p:cNvSpPr>
            <a:spLocks noChangeShapeType="1"/>
          </p:cNvSpPr>
          <p:nvPr/>
        </p:nvSpPr>
        <p:spPr bwMode="auto">
          <a:xfrm flipH="1">
            <a:off x="2879304" y="3073127"/>
            <a:ext cx="864096" cy="2231479"/>
          </a:xfrm>
          <a:prstGeom prst="line">
            <a:avLst/>
          </a:prstGeom>
          <a:noFill/>
          <a:ln w="9525">
            <a:solidFill>
              <a:schemeClr val="tx1"/>
            </a:solidFill>
            <a:round/>
            <a:headEnd/>
            <a:tailEnd type="triangle" w="med" len="med"/>
          </a:ln>
        </p:spPr>
        <p:txBody>
          <a:bodyPr/>
          <a:lstStyle/>
          <a:p>
            <a:endParaRPr lang="es-ES"/>
          </a:p>
        </p:txBody>
      </p:sp>
      <p:pic>
        <p:nvPicPr>
          <p:cNvPr id="1026" name="Picture 2"/>
          <p:cNvPicPr>
            <a:picLocks noChangeAspect="1" noChangeArrowheads="1"/>
          </p:cNvPicPr>
          <p:nvPr/>
        </p:nvPicPr>
        <p:blipFill>
          <a:blip r:embed="rId4" cstate="print"/>
          <a:srcRect l="5465" t="1457" r="3452" b="2406"/>
          <a:stretch>
            <a:fillRect/>
          </a:stretch>
        </p:blipFill>
        <p:spPr bwMode="auto">
          <a:xfrm>
            <a:off x="5512468" y="2276872"/>
            <a:ext cx="3163988" cy="4176464"/>
          </a:xfrm>
          <a:prstGeom prst="rect">
            <a:avLst/>
          </a:prstGeom>
          <a:noFill/>
          <a:ln w="9525">
            <a:noFill/>
            <a:miter lim="800000"/>
            <a:headEnd/>
            <a:tailEnd/>
          </a:ln>
        </p:spPr>
      </p:pic>
      <p:sp>
        <p:nvSpPr>
          <p:cNvPr id="22" name="21 CuadroTexto"/>
          <p:cNvSpPr txBox="1"/>
          <p:nvPr/>
        </p:nvSpPr>
        <p:spPr>
          <a:xfrm>
            <a:off x="5580112" y="6536377"/>
            <a:ext cx="3168352" cy="276999"/>
          </a:xfrm>
          <a:prstGeom prst="rect">
            <a:avLst/>
          </a:prstGeom>
          <a:noFill/>
        </p:spPr>
        <p:txBody>
          <a:bodyPr wrap="square" rtlCol="0">
            <a:spAutoFit/>
          </a:bodyPr>
          <a:lstStyle/>
          <a:p>
            <a:pPr algn="ctr"/>
            <a:r>
              <a:rPr lang="es-ES" sz="1200" b="1" dirty="0" err="1" smtClean="0"/>
              <a:t>Manson</a:t>
            </a:r>
            <a:r>
              <a:rPr lang="es-ES" sz="1200" b="1" dirty="0" smtClean="0"/>
              <a:t>, M.M. </a:t>
            </a:r>
            <a:r>
              <a:rPr lang="es-ES" sz="1200" b="1" i="1" dirty="0" err="1" smtClean="0"/>
              <a:t>Trends</a:t>
            </a:r>
            <a:r>
              <a:rPr lang="es-ES" sz="1200" b="1" i="1" dirty="0" smtClean="0"/>
              <a:t> Mol. </a:t>
            </a:r>
            <a:r>
              <a:rPr lang="es-ES" sz="1200" b="1" i="1" dirty="0" err="1" smtClean="0"/>
              <a:t>Med</a:t>
            </a:r>
            <a:r>
              <a:rPr lang="es-ES" sz="1200" b="1" i="1" dirty="0" smtClean="0"/>
              <a:t>. </a:t>
            </a:r>
            <a:r>
              <a:rPr lang="es-ES" sz="1200" b="1" dirty="0" smtClean="0"/>
              <a:t>(2003) 9: 11-18</a:t>
            </a:r>
            <a:endParaRPr lang="es-ES" sz="1200" b="1" dirty="0"/>
          </a:p>
        </p:txBody>
      </p:sp>
      <p:sp>
        <p:nvSpPr>
          <p:cNvPr id="23" name="Text Box 18"/>
          <p:cNvSpPr txBox="1">
            <a:spLocks noChangeArrowheads="1"/>
          </p:cNvSpPr>
          <p:nvPr/>
        </p:nvSpPr>
        <p:spPr bwMode="auto">
          <a:xfrm>
            <a:off x="5196673" y="1700808"/>
            <a:ext cx="3706440"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Chemoprevention</a:t>
            </a:r>
            <a:r>
              <a:rPr lang="es-ES" b="1" u="sng" dirty="0" smtClean="0"/>
              <a:t> </a:t>
            </a:r>
            <a:r>
              <a:rPr lang="es-ES" b="1" u="sng" dirty="0" err="1" smtClean="0"/>
              <a:t>by</a:t>
            </a:r>
            <a:r>
              <a:rPr lang="es-ES" b="1" u="sng" dirty="0" smtClean="0"/>
              <a:t> </a:t>
            </a:r>
            <a:r>
              <a:rPr lang="es-ES" b="1" u="sng" dirty="0" err="1" smtClean="0"/>
              <a:t>phytochemicals</a:t>
            </a:r>
            <a:endParaRPr lang="es-ES" b="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270265" y="1949856"/>
            <a:ext cx="6552728" cy="4607387"/>
          </a:xfrm>
          <a:prstGeom prst="rect">
            <a:avLst/>
          </a:prstGeom>
          <a:noFill/>
          <a:ln w="9525">
            <a:noFill/>
            <a:miter lim="800000"/>
            <a:headEnd/>
            <a:tailEnd/>
          </a:ln>
          <a:effectLst/>
        </p:spPr>
      </p:pic>
      <p:sp>
        <p:nvSpPr>
          <p:cNvPr id="5" name="Text Box 18"/>
          <p:cNvSpPr txBox="1">
            <a:spLocks noChangeArrowheads="1"/>
          </p:cNvSpPr>
          <p:nvPr/>
        </p:nvSpPr>
        <p:spPr bwMode="auto">
          <a:xfrm>
            <a:off x="2809776" y="1514260"/>
            <a:ext cx="3562424" cy="369332"/>
          </a:xfrm>
          <a:prstGeom prst="rect">
            <a:avLst/>
          </a:prstGeom>
          <a:solidFill>
            <a:schemeClr val="bg1"/>
          </a:solidFill>
          <a:ln w="9525">
            <a:noFill/>
            <a:miter lim="800000"/>
            <a:headEnd/>
            <a:tailEnd/>
          </a:ln>
        </p:spPr>
        <p:txBody>
          <a:bodyPr wrap="square">
            <a:spAutoFit/>
          </a:bodyPr>
          <a:lstStyle/>
          <a:p>
            <a:pPr algn="ctr">
              <a:spcBef>
                <a:spcPct val="50000"/>
              </a:spcBef>
            </a:pPr>
            <a:r>
              <a:rPr lang="es-ES" b="1" u="sng" dirty="0" err="1" smtClean="0"/>
              <a:t>Functional</a:t>
            </a:r>
            <a:r>
              <a:rPr lang="es-ES" b="1" u="sng" dirty="0" smtClean="0"/>
              <a:t> </a:t>
            </a:r>
            <a:r>
              <a:rPr lang="es-ES" b="1" u="sng" dirty="0" err="1" smtClean="0"/>
              <a:t>food</a:t>
            </a:r>
            <a:r>
              <a:rPr lang="es-ES" b="1" u="sng" dirty="0" smtClean="0"/>
              <a:t> </a:t>
            </a:r>
            <a:r>
              <a:rPr lang="es-ES" b="1" u="sng" dirty="0" err="1" smtClean="0"/>
              <a:t>trends</a:t>
            </a:r>
            <a:r>
              <a:rPr lang="es-ES" b="1" u="sng" dirty="0" smtClean="0"/>
              <a:t> in 2014</a:t>
            </a:r>
            <a:endParaRPr lang="es-ES" b="1" u="sng" dirty="0"/>
          </a:p>
        </p:txBody>
      </p:sp>
      <p:sp>
        <p:nvSpPr>
          <p:cNvPr id="6" name="5 Rectángulo"/>
          <p:cNvSpPr/>
          <p:nvPr/>
        </p:nvSpPr>
        <p:spPr>
          <a:xfrm>
            <a:off x="1710523" y="6546610"/>
            <a:ext cx="6029829" cy="276999"/>
          </a:xfrm>
          <a:prstGeom prst="rect">
            <a:avLst/>
          </a:prstGeom>
        </p:spPr>
        <p:txBody>
          <a:bodyPr wrap="square">
            <a:spAutoFit/>
          </a:bodyPr>
          <a:lstStyle/>
          <a:p>
            <a:pPr algn="ctr"/>
            <a:r>
              <a:rPr lang="es-ES" sz="1200" b="1" dirty="0" smtClean="0"/>
              <a:t>http://www.foodmag.com.au/news/naturally-functional-foods-to-lead-the-way-in-2014</a:t>
            </a:r>
            <a:endParaRPr lang="es-ES" sz="1200" b="1" dirty="0"/>
          </a:p>
        </p:txBody>
      </p:sp>
      <p:sp>
        <p:nvSpPr>
          <p:cNvPr id="7" name="6 Flecha derecha"/>
          <p:cNvSpPr/>
          <p:nvPr/>
        </p:nvSpPr>
        <p:spPr>
          <a:xfrm>
            <a:off x="435645" y="2914311"/>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259632" y="2348880"/>
            <a:ext cx="1656184"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sp>
        <p:nvSpPr>
          <p:cNvPr id="3" name="Rectangle 21"/>
          <p:cNvSpPr>
            <a:spLocks noChangeArrowheads="1"/>
          </p:cNvSpPr>
          <p:nvPr/>
        </p:nvSpPr>
        <p:spPr bwMode="auto">
          <a:xfrm>
            <a:off x="5939731" y="3212355"/>
            <a:ext cx="2305050" cy="2520950"/>
          </a:xfrm>
          <a:prstGeom prst="rect">
            <a:avLst/>
          </a:prstGeom>
          <a:solidFill>
            <a:srgbClr val="FFCC99"/>
          </a:solidFill>
          <a:ln w="9525">
            <a:solidFill>
              <a:schemeClr val="tx1"/>
            </a:solidFill>
            <a:miter lim="800000"/>
            <a:headEnd/>
            <a:tailEnd/>
          </a:ln>
        </p:spPr>
        <p:txBody>
          <a:bodyPr wrap="none" anchor="ctr"/>
          <a:lstStyle/>
          <a:p>
            <a:endParaRPr lang="es-ES"/>
          </a:p>
        </p:txBody>
      </p:sp>
      <p:sp>
        <p:nvSpPr>
          <p:cNvPr id="4" name="Rectangle 19"/>
          <p:cNvSpPr>
            <a:spLocks noChangeArrowheads="1"/>
          </p:cNvSpPr>
          <p:nvPr/>
        </p:nvSpPr>
        <p:spPr bwMode="auto">
          <a:xfrm>
            <a:off x="3085406" y="3259980"/>
            <a:ext cx="2016125" cy="2617788"/>
          </a:xfrm>
          <a:prstGeom prst="rect">
            <a:avLst/>
          </a:prstGeom>
          <a:solidFill>
            <a:srgbClr val="CCFFFF"/>
          </a:solidFill>
          <a:ln w="9525">
            <a:solidFill>
              <a:schemeClr val="tx1"/>
            </a:solidFill>
            <a:miter lim="800000"/>
            <a:headEnd/>
            <a:tailEnd/>
          </a:ln>
        </p:spPr>
        <p:txBody>
          <a:bodyPr wrap="none" anchor="ctr"/>
          <a:lstStyle/>
          <a:p>
            <a:endParaRPr lang="es-ES"/>
          </a:p>
        </p:txBody>
      </p:sp>
      <p:sp>
        <p:nvSpPr>
          <p:cNvPr id="5" name="Rectangle 17"/>
          <p:cNvSpPr>
            <a:spLocks noChangeArrowheads="1"/>
          </p:cNvSpPr>
          <p:nvPr/>
        </p:nvSpPr>
        <p:spPr bwMode="auto">
          <a:xfrm>
            <a:off x="827981" y="3283793"/>
            <a:ext cx="1435100" cy="1728787"/>
          </a:xfrm>
          <a:prstGeom prst="rect">
            <a:avLst/>
          </a:prstGeom>
          <a:solidFill>
            <a:srgbClr val="FFFF99"/>
          </a:solidFill>
          <a:ln w="9525">
            <a:solidFill>
              <a:schemeClr val="tx1"/>
            </a:solidFill>
            <a:miter lim="800000"/>
            <a:headEnd/>
            <a:tailEnd/>
          </a:ln>
        </p:spPr>
        <p:txBody>
          <a:bodyPr wrap="none" anchor="ctr"/>
          <a:lstStyle/>
          <a:p>
            <a:endParaRPr lang="es-ES"/>
          </a:p>
        </p:txBody>
      </p:sp>
      <p:pic>
        <p:nvPicPr>
          <p:cNvPr id="6" name="Picture 11" descr="alimentos funcionales"/>
          <p:cNvPicPr>
            <a:picLocks noChangeAspect="1" noChangeArrowheads="1"/>
          </p:cNvPicPr>
          <p:nvPr/>
        </p:nvPicPr>
        <p:blipFill>
          <a:blip r:embed="rId3" cstate="print"/>
          <a:srcRect/>
          <a:stretch>
            <a:fillRect/>
          </a:stretch>
        </p:blipFill>
        <p:spPr bwMode="auto">
          <a:xfrm>
            <a:off x="6156325" y="1621680"/>
            <a:ext cx="828675" cy="942975"/>
          </a:xfrm>
          <a:prstGeom prst="rect">
            <a:avLst/>
          </a:prstGeom>
          <a:noFill/>
          <a:ln w="9525">
            <a:noFill/>
            <a:miter lim="800000"/>
            <a:headEnd/>
            <a:tailEnd/>
          </a:ln>
        </p:spPr>
      </p:pic>
      <p:sp>
        <p:nvSpPr>
          <p:cNvPr id="7" name="Text Box 12"/>
          <p:cNvSpPr txBox="1">
            <a:spLocks noChangeArrowheads="1"/>
          </p:cNvSpPr>
          <p:nvPr/>
        </p:nvSpPr>
        <p:spPr bwMode="auto">
          <a:xfrm>
            <a:off x="2064353" y="2053480"/>
            <a:ext cx="4105275" cy="366713"/>
          </a:xfrm>
          <a:prstGeom prst="rect">
            <a:avLst/>
          </a:prstGeom>
          <a:noFill/>
          <a:ln w="9525">
            <a:noFill/>
            <a:miter lim="800000"/>
            <a:headEnd/>
            <a:tailEnd/>
          </a:ln>
        </p:spPr>
        <p:txBody>
          <a:bodyPr>
            <a:spAutoFit/>
          </a:bodyPr>
          <a:lstStyle/>
          <a:p>
            <a:pPr algn="ctr">
              <a:spcBef>
                <a:spcPct val="50000"/>
              </a:spcBef>
            </a:pPr>
            <a:r>
              <a:rPr lang="es-ES" b="1" u="sng" dirty="0" err="1"/>
              <a:t>Functional</a:t>
            </a:r>
            <a:r>
              <a:rPr lang="es-ES" b="1" u="sng" dirty="0"/>
              <a:t> </a:t>
            </a:r>
            <a:r>
              <a:rPr lang="es-ES" b="1" u="sng" dirty="0" err="1"/>
              <a:t>foods</a:t>
            </a:r>
            <a:endParaRPr lang="es-ES" b="1" u="sng" dirty="0"/>
          </a:p>
        </p:txBody>
      </p:sp>
      <p:sp>
        <p:nvSpPr>
          <p:cNvPr id="8" name="Text Box 13"/>
          <p:cNvSpPr txBox="1">
            <a:spLocks noChangeArrowheads="1"/>
          </p:cNvSpPr>
          <p:nvPr/>
        </p:nvSpPr>
        <p:spPr bwMode="auto">
          <a:xfrm>
            <a:off x="899418" y="2774205"/>
            <a:ext cx="1223963" cy="366713"/>
          </a:xfrm>
          <a:prstGeom prst="rect">
            <a:avLst/>
          </a:prstGeom>
          <a:noFill/>
          <a:ln w="9525">
            <a:noFill/>
            <a:miter lim="800000"/>
            <a:headEnd/>
            <a:tailEnd/>
          </a:ln>
        </p:spPr>
        <p:txBody>
          <a:bodyPr>
            <a:spAutoFit/>
          </a:bodyPr>
          <a:lstStyle/>
          <a:p>
            <a:pPr algn="ctr">
              <a:spcBef>
                <a:spcPct val="50000"/>
              </a:spcBef>
            </a:pPr>
            <a:r>
              <a:rPr lang="es-ES" b="1" dirty="0" err="1">
                <a:solidFill>
                  <a:srgbClr val="0000CC"/>
                </a:solidFill>
              </a:rPr>
              <a:t>Classical</a:t>
            </a:r>
            <a:endParaRPr lang="es-ES" b="1" dirty="0">
              <a:solidFill>
                <a:srgbClr val="0000CC"/>
              </a:solidFill>
            </a:endParaRPr>
          </a:p>
        </p:txBody>
      </p:sp>
      <p:sp>
        <p:nvSpPr>
          <p:cNvPr id="9" name="Text Box 14"/>
          <p:cNvSpPr txBox="1">
            <a:spLocks noChangeArrowheads="1"/>
          </p:cNvSpPr>
          <p:nvPr/>
        </p:nvSpPr>
        <p:spPr bwMode="auto">
          <a:xfrm>
            <a:off x="2637731" y="2774205"/>
            <a:ext cx="2951162" cy="366713"/>
          </a:xfrm>
          <a:prstGeom prst="rect">
            <a:avLst/>
          </a:prstGeom>
          <a:noFill/>
          <a:ln w="9525">
            <a:noFill/>
            <a:miter lim="800000"/>
            <a:headEnd/>
            <a:tailEnd/>
          </a:ln>
        </p:spPr>
        <p:txBody>
          <a:bodyPr>
            <a:spAutoFit/>
          </a:bodyPr>
          <a:lstStyle/>
          <a:p>
            <a:pPr algn="ctr">
              <a:spcBef>
                <a:spcPct val="50000"/>
              </a:spcBef>
            </a:pPr>
            <a:r>
              <a:rPr lang="es-ES" b="1" dirty="0" err="1">
                <a:solidFill>
                  <a:srgbClr val="0000CC"/>
                </a:solidFill>
              </a:rPr>
              <a:t>Fiber</a:t>
            </a:r>
            <a:r>
              <a:rPr lang="es-ES" b="1" dirty="0">
                <a:solidFill>
                  <a:srgbClr val="0000CC"/>
                </a:solidFill>
              </a:rPr>
              <a:t> &amp; </a:t>
            </a:r>
            <a:r>
              <a:rPr lang="es-ES" b="1" dirty="0" err="1">
                <a:solidFill>
                  <a:srgbClr val="0000CC"/>
                </a:solidFill>
              </a:rPr>
              <a:t>carbohydrates</a:t>
            </a:r>
            <a:endParaRPr lang="es-ES" b="1" dirty="0">
              <a:solidFill>
                <a:srgbClr val="0000CC"/>
              </a:solidFill>
            </a:endParaRPr>
          </a:p>
        </p:txBody>
      </p:sp>
      <p:sp>
        <p:nvSpPr>
          <p:cNvPr id="10" name="Text Box 15"/>
          <p:cNvSpPr txBox="1">
            <a:spLocks noChangeArrowheads="1"/>
          </p:cNvSpPr>
          <p:nvPr/>
        </p:nvSpPr>
        <p:spPr bwMode="auto">
          <a:xfrm>
            <a:off x="6515993" y="2774205"/>
            <a:ext cx="1223963" cy="366713"/>
          </a:xfrm>
          <a:prstGeom prst="rect">
            <a:avLst/>
          </a:prstGeom>
          <a:noFill/>
          <a:ln w="9525">
            <a:noFill/>
            <a:miter lim="800000"/>
            <a:headEnd/>
            <a:tailEnd/>
          </a:ln>
        </p:spPr>
        <p:txBody>
          <a:bodyPr>
            <a:spAutoFit/>
          </a:bodyPr>
          <a:lstStyle/>
          <a:p>
            <a:pPr algn="ctr">
              <a:spcBef>
                <a:spcPct val="50000"/>
              </a:spcBef>
            </a:pPr>
            <a:r>
              <a:rPr lang="es-ES" b="1" dirty="0" err="1">
                <a:solidFill>
                  <a:srgbClr val="0000CC"/>
                </a:solidFill>
              </a:rPr>
              <a:t>Bioactive</a:t>
            </a:r>
            <a:endParaRPr lang="es-ES" b="1" dirty="0">
              <a:solidFill>
                <a:srgbClr val="0000CC"/>
              </a:solidFill>
            </a:endParaRPr>
          </a:p>
        </p:txBody>
      </p:sp>
      <p:sp>
        <p:nvSpPr>
          <p:cNvPr id="11" name="Text Box 16"/>
          <p:cNvSpPr txBox="1">
            <a:spLocks noChangeArrowheads="1"/>
          </p:cNvSpPr>
          <p:nvPr/>
        </p:nvSpPr>
        <p:spPr bwMode="auto">
          <a:xfrm>
            <a:off x="899418" y="3356818"/>
            <a:ext cx="1366838" cy="2017712"/>
          </a:xfrm>
          <a:prstGeom prst="rect">
            <a:avLst/>
          </a:prstGeom>
          <a:noFill/>
          <a:ln w="9525">
            <a:noFill/>
            <a:miter lim="800000"/>
            <a:headEnd/>
            <a:tailEnd/>
          </a:ln>
        </p:spPr>
        <p:txBody>
          <a:bodyPr>
            <a:spAutoFit/>
          </a:bodyPr>
          <a:lstStyle/>
          <a:p>
            <a:pPr algn="ctr">
              <a:spcBef>
                <a:spcPct val="50000"/>
              </a:spcBef>
            </a:pPr>
            <a:r>
              <a:rPr lang="es-ES" dirty="0" err="1"/>
              <a:t>Vitamins</a:t>
            </a:r>
            <a:endParaRPr lang="es-ES" dirty="0"/>
          </a:p>
          <a:p>
            <a:pPr algn="ctr">
              <a:spcBef>
                <a:spcPct val="50000"/>
              </a:spcBef>
            </a:pPr>
            <a:r>
              <a:rPr lang="es-ES" dirty="0" err="1"/>
              <a:t>Minerals</a:t>
            </a:r>
            <a:endParaRPr lang="es-ES" dirty="0"/>
          </a:p>
          <a:p>
            <a:pPr algn="ctr">
              <a:spcBef>
                <a:spcPct val="50000"/>
              </a:spcBef>
            </a:pPr>
            <a:r>
              <a:rPr lang="es-ES" dirty="0" err="1"/>
              <a:t>Aminoacids</a:t>
            </a:r>
            <a:endParaRPr lang="es-ES" dirty="0"/>
          </a:p>
          <a:p>
            <a:pPr algn="ctr">
              <a:spcBef>
                <a:spcPct val="50000"/>
              </a:spcBef>
            </a:pPr>
            <a:r>
              <a:rPr lang="es-ES" dirty="0" err="1"/>
              <a:t>Probiotics</a:t>
            </a:r>
            <a:endParaRPr lang="es-ES" dirty="0"/>
          </a:p>
          <a:p>
            <a:pPr algn="ctr">
              <a:spcBef>
                <a:spcPct val="50000"/>
              </a:spcBef>
            </a:pPr>
            <a:endParaRPr lang="es-ES" dirty="0"/>
          </a:p>
        </p:txBody>
      </p:sp>
      <p:sp>
        <p:nvSpPr>
          <p:cNvPr id="12" name="Text Box 18"/>
          <p:cNvSpPr txBox="1">
            <a:spLocks noChangeArrowheads="1"/>
          </p:cNvSpPr>
          <p:nvPr/>
        </p:nvSpPr>
        <p:spPr bwMode="auto">
          <a:xfrm>
            <a:off x="2844106" y="3356818"/>
            <a:ext cx="2519362" cy="2430462"/>
          </a:xfrm>
          <a:prstGeom prst="rect">
            <a:avLst/>
          </a:prstGeom>
          <a:noFill/>
          <a:ln w="9525">
            <a:noFill/>
            <a:miter lim="800000"/>
            <a:headEnd/>
            <a:tailEnd/>
          </a:ln>
        </p:spPr>
        <p:txBody>
          <a:bodyPr>
            <a:spAutoFit/>
          </a:bodyPr>
          <a:lstStyle/>
          <a:p>
            <a:pPr algn="ctr">
              <a:spcBef>
                <a:spcPct val="50000"/>
              </a:spcBef>
            </a:pPr>
            <a:r>
              <a:rPr lang="es-ES" dirty="0" err="1"/>
              <a:t>Cereals</a:t>
            </a:r>
            <a:endParaRPr lang="es-ES" dirty="0"/>
          </a:p>
          <a:p>
            <a:pPr algn="ctr">
              <a:spcBef>
                <a:spcPct val="50000"/>
              </a:spcBef>
            </a:pPr>
            <a:r>
              <a:rPr lang="es-ES" dirty="0">
                <a:sym typeface="Symbol" pitchFamily="18" charset="2"/>
              </a:rPr>
              <a:t>-</a:t>
            </a:r>
            <a:r>
              <a:rPr lang="es-ES" dirty="0" err="1">
                <a:sym typeface="Symbol" pitchFamily="18" charset="2"/>
              </a:rPr>
              <a:t>glucans</a:t>
            </a:r>
            <a:endParaRPr lang="es-ES" dirty="0">
              <a:sym typeface="Symbol" pitchFamily="18" charset="2"/>
            </a:endParaRPr>
          </a:p>
          <a:p>
            <a:pPr algn="ctr">
              <a:spcBef>
                <a:spcPct val="50000"/>
              </a:spcBef>
            </a:pPr>
            <a:r>
              <a:rPr lang="es-ES" dirty="0">
                <a:sym typeface="Symbol" pitchFamily="18" charset="2"/>
              </a:rPr>
              <a:t>Soy</a:t>
            </a:r>
          </a:p>
          <a:p>
            <a:pPr algn="ctr">
              <a:spcBef>
                <a:spcPct val="50000"/>
              </a:spcBef>
            </a:pPr>
            <a:r>
              <a:rPr lang="es-ES" dirty="0" err="1">
                <a:sym typeface="Symbol" pitchFamily="18" charset="2"/>
              </a:rPr>
              <a:t>Resistant</a:t>
            </a:r>
            <a:r>
              <a:rPr lang="es-ES" dirty="0">
                <a:sym typeface="Symbol" pitchFamily="18" charset="2"/>
              </a:rPr>
              <a:t> </a:t>
            </a:r>
            <a:r>
              <a:rPr lang="es-ES" dirty="0" err="1">
                <a:sym typeface="Symbol" pitchFamily="18" charset="2"/>
              </a:rPr>
              <a:t>starch</a:t>
            </a:r>
            <a:endParaRPr lang="es-ES" dirty="0">
              <a:sym typeface="Symbol" pitchFamily="18" charset="2"/>
            </a:endParaRPr>
          </a:p>
          <a:p>
            <a:pPr algn="ctr">
              <a:spcBef>
                <a:spcPct val="50000"/>
              </a:spcBef>
            </a:pPr>
            <a:r>
              <a:rPr lang="es-ES" dirty="0" err="1">
                <a:sym typeface="Symbol" pitchFamily="18" charset="2"/>
              </a:rPr>
              <a:t>Inulin</a:t>
            </a:r>
            <a:endParaRPr lang="es-ES" dirty="0">
              <a:sym typeface="Symbol" pitchFamily="18" charset="2"/>
            </a:endParaRPr>
          </a:p>
          <a:p>
            <a:pPr algn="ctr">
              <a:spcBef>
                <a:spcPct val="50000"/>
              </a:spcBef>
            </a:pPr>
            <a:r>
              <a:rPr lang="es-ES" dirty="0" err="1">
                <a:sym typeface="Symbol" pitchFamily="18" charset="2"/>
              </a:rPr>
              <a:t>Fruit</a:t>
            </a:r>
            <a:r>
              <a:rPr lang="es-ES" dirty="0">
                <a:sym typeface="Symbol" pitchFamily="18" charset="2"/>
              </a:rPr>
              <a:t> </a:t>
            </a:r>
            <a:r>
              <a:rPr lang="es-ES" dirty="0" err="1">
                <a:sym typeface="Symbol" pitchFamily="18" charset="2"/>
              </a:rPr>
              <a:t>fiber</a:t>
            </a:r>
            <a:endParaRPr lang="es-ES" dirty="0">
              <a:sym typeface="Symbol" pitchFamily="18" charset="2"/>
            </a:endParaRPr>
          </a:p>
        </p:txBody>
      </p:sp>
      <p:sp>
        <p:nvSpPr>
          <p:cNvPr id="13" name="Text Box 20"/>
          <p:cNvSpPr txBox="1">
            <a:spLocks noChangeArrowheads="1"/>
          </p:cNvSpPr>
          <p:nvPr/>
        </p:nvSpPr>
        <p:spPr bwMode="auto">
          <a:xfrm>
            <a:off x="6012756" y="3285380"/>
            <a:ext cx="2232025" cy="2292350"/>
          </a:xfrm>
          <a:prstGeom prst="rect">
            <a:avLst/>
          </a:prstGeom>
          <a:noFill/>
          <a:ln w="9525">
            <a:noFill/>
            <a:miter lim="800000"/>
            <a:headEnd/>
            <a:tailEnd/>
          </a:ln>
        </p:spPr>
        <p:txBody>
          <a:bodyPr>
            <a:spAutoFit/>
          </a:bodyPr>
          <a:lstStyle/>
          <a:p>
            <a:pPr algn="ctr">
              <a:spcBef>
                <a:spcPct val="50000"/>
              </a:spcBef>
            </a:pPr>
            <a:r>
              <a:rPr lang="es-ES" dirty="0"/>
              <a:t>Phytosterols</a:t>
            </a:r>
          </a:p>
          <a:p>
            <a:pPr algn="ctr">
              <a:spcBef>
                <a:spcPct val="50000"/>
              </a:spcBef>
            </a:pPr>
            <a:r>
              <a:rPr lang="es-ES" dirty="0" err="1"/>
              <a:t>Carotenoids</a:t>
            </a:r>
            <a:endParaRPr lang="es-ES" dirty="0"/>
          </a:p>
          <a:p>
            <a:pPr algn="ctr">
              <a:spcBef>
                <a:spcPct val="50000"/>
              </a:spcBef>
            </a:pPr>
            <a:r>
              <a:rPr lang="es-ES" dirty="0" err="1"/>
              <a:t>Polyphenols</a:t>
            </a:r>
            <a:endParaRPr lang="es-ES" dirty="0"/>
          </a:p>
          <a:p>
            <a:pPr algn="ctr">
              <a:spcBef>
                <a:spcPct val="50000"/>
              </a:spcBef>
            </a:pPr>
            <a:r>
              <a:rPr lang="es-ES" dirty="0" err="1"/>
              <a:t>Antioxidant</a:t>
            </a:r>
            <a:r>
              <a:rPr lang="es-ES" dirty="0"/>
              <a:t> </a:t>
            </a:r>
            <a:r>
              <a:rPr lang="es-ES" dirty="0" err="1"/>
              <a:t>extracts</a:t>
            </a:r>
            <a:r>
              <a:rPr lang="es-ES" dirty="0"/>
              <a:t> (</a:t>
            </a:r>
            <a:r>
              <a:rPr lang="es-ES" dirty="0" err="1"/>
              <a:t>cocoa</a:t>
            </a:r>
            <a:r>
              <a:rPr lang="es-ES" dirty="0"/>
              <a:t>, grape </a:t>
            </a:r>
            <a:r>
              <a:rPr lang="es-ES" dirty="0" err="1"/>
              <a:t>seed</a:t>
            </a:r>
            <a:r>
              <a:rPr lang="es-ES" dirty="0"/>
              <a:t>)</a:t>
            </a:r>
          </a:p>
          <a:p>
            <a:pPr algn="ctr">
              <a:spcBef>
                <a:spcPct val="50000"/>
              </a:spcBef>
            </a:pPr>
            <a:r>
              <a:rPr lang="el-GR" dirty="0">
                <a:latin typeface="Times New Roman" pitchFamily="18" charset="0"/>
                <a:cs typeface="Times New Roman" pitchFamily="18" charset="0"/>
              </a:rPr>
              <a:t>ω</a:t>
            </a:r>
            <a:r>
              <a:rPr lang="es-ES" dirty="0">
                <a:latin typeface="Times New Roman" pitchFamily="18" charset="0"/>
                <a:cs typeface="Times New Roman" pitchFamily="18" charset="0"/>
              </a:rPr>
              <a:t>-3 and </a:t>
            </a:r>
            <a:r>
              <a:rPr lang="el-GR" dirty="0">
                <a:latin typeface="Times New Roman" pitchFamily="18" charset="0"/>
                <a:cs typeface="Times New Roman" pitchFamily="18" charset="0"/>
              </a:rPr>
              <a:t>ω</a:t>
            </a:r>
            <a:r>
              <a:rPr lang="es-ES" dirty="0">
                <a:latin typeface="Times New Roman" pitchFamily="18" charset="0"/>
                <a:cs typeface="Times New Roman" pitchFamily="18" charset="0"/>
              </a:rPr>
              <a:t>-6</a:t>
            </a:r>
            <a:endParaRPr lang="el-GR" dirty="0">
              <a:latin typeface="Times New Roman" pitchFamily="18" charset="0"/>
              <a:cs typeface="Times New Roman" pitchFamily="18" charset="0"/>
            </a:endParaRPr>
          </a:p>
        </p:txBody>
      </p:sp>
      <p:sp>
        <p:nvSpPr>
          <p:cNvPr id="16" name="Oval 24"/>
          <p:cNvSpPr>
            <a:spLocks noChangeArrowheads="1"/>
          </p:cNvSpPr>
          <p:nvPr/>
        </p:nvSpPr>
        <p:spPr bwMode="auto">
          <a:xfrm>
            <a:off x="6372200" y="3251076"/>
            <a:ext cx="1439862" cy="457671"/>
          </a:xfrm>
          <a:prstGeom prst="ellipse">
            <a:avLst/>
          </a:prstGeom>
          <a:noFill/>
          <a:ln w="25400">
            <a:solidFill>
              <a:srgbClr val="0000FF"/>
            </a:solidFill>
            <a:round/>
            <a:headEnd/>
            <a:tailEnd/>
          </a:ln>
        </p:spPr>
        <p:txBody>
          <a:bodyPr wrap="none" anchor="ctr"/>
          <a:lstStyle/>
          <a:p>
            <a:endParaRPr lang="es-ES" b="1"/>
          </a:p>
        </p:txBody>
      </p:sp>
      <p:sp>
        <p:nvSpPr>
          <p:cNvPr id="21" name="Line 29"/>
          <p:cNvSpPr>
            <a:spLocks noChangeShapeType="1"/>
          </p:cNvSpPr>
          <p:nvPr/>
        </p:nvSpPr>
        <p:spPr bwMode="auto">
          <a:xfrm flipH="1">
            <a:off x="7163692" y="4077073"/>
            <a:ext cx="595" cy="1800696"/>
          </a:xfrm>
          <a:prstGeom prst="line">
            <a:avLst/>
          </a:prstGeom>
          <a:noFill/>
          <a:ln w="9525">
            <a:solidFill>
              <a:schemeClr val="tx1"/>
            </a:solidFill>
            <a:round/>
            <a:headEnd/>
            <a:tailEnd type="triangle" w="med" len="med"/>
          </a:ln>
        </p:spPr>
        <p:txBody>
          <a:bodyPr/>
          <a:lstStyle/>
          <a:p>
            <a:endParaRPr lang="es-ES" b="1"/>
          </a:p>
        </p:txBody>
      </p:sp>
      <p:sp>
        <p:nvSpPr>
          <p:cNvPr id="22" name="Text Box 31"/>
          <p:cNvSpPr txBox="1">
            <a:spLocks noChangeArrowheads="1"/>
          </p:cNvSpPr>
          <p:nvPr/>
        </p:nvSpPr>
        <p:spPr bwMode="auto">
          <a:xfrm>
            <a:off x="5651871" y="5827330"/>
            <a:ext cx="2880569" cy="553998"/>
          </a:xfrm>
          <a:prstGeom prst="rect">
            <a:avLst/>
          </a:prstGeom>
          <a:noFill/>
          <a:ln w="9525">
            <a:noFill/>
            <a:miter lim="800000"/>
            <a:headEnd/>
            <a:tailEnd/>
          </a:ln>
        </p:spPr>
        <p:txBody>
          <a:bodyPr wrap="square">
            <a:spAutoFit/>
          </a:bodyPr>
          <a:lstStyle/>
          <a:p>
            <a:pPr algn="ctr">
              <a:spcBef>
                <a:spcPct val="50000"/>
              </a:spcBef>
            </a:pPr>
            <a:r>
              <a:rPr lang="el-GR" sz="1200" b="1" dirty="0" smtClean="0">
                <a:solidFill>
                  <a:schemeClr val="accent2"/>
                </a:solidFill>
                <a:latin typeface="Calibri"/>
              </a:rPr>
              <a:t>β</a:t>
            </a:r>
            <a:r>
              <a:rPr lang="es-ES" sz="1200" b="1" dirty="0" smtClean="0">
                <a:solidFill>
                  <a:schemeClr val="accent2"/>
                </a:solidFill>
                <a:latin typeface="Calibri"/>
              </a:rPr>
              <a:t>-</a:t>
            </a:r>
            <a:r>
              <a:rPr lang="es-ES" sz="1200" b="1" dirty="0" err="1" smtClean="0">
                <a:solidFill>
                  <a:schemeClr val="accent2"/>
                </a:solidFill>
                <a:latin typeface="Calibri"/>
              </a:rPr>
              <a:t>sitosterol</a:t>
            </a:r>
            <a:r>
              <a:rPr lang="es-ES" sz="1200" b="1" dirty="0" smtClean="0">
                <a:solidFill>
                  <a:schemeClr val="accent2"/>
                </a:solidFill>
                <a:latin typeface="Calibri"/>
              </a:rPr>
              <a:t> , </a:t>
            </a:r>
            <a:r>
              <a:rPr lang="es-ES" sz="1200" b="1" dirty="0" err="1" smtClean="0">
                <a:solidFill>
                  <a:schemeClr val="accent2"/>
                </a:solidFill>
                <a:latin typeface="Calibri"/>
              </a:rPr>
              <a:t>campesterol</a:t>
            </a:r>
            <a:r>
              <a:rPr lang="es-ES" sz="1200" b="1" dirty="0" smtClean="0">
                <a:solidFill>
                  <a:schemeClr val="accent2"/>
                </a:solidFill>
                <a:latin typeface="Calibri"/>
              </a:rPr>
              <a:t> and stigmasterol</a:t>
            </a:r>
            <a:r>
              <a:rPr lang="es-ES" sz="1200" b="1" dirty="0" smtClean="0">
                <a:solidFill>
                  <a:schemeClr val="accent2"/>
                </a:solidFill>
              </a:rPr>
              <a:t> </a:t>
            </a:r>
          </a:p>
          <a:p>
            <a:pPr algn="ctr">
              <a:spcBef>
                <a:spcPct val="50000"/>
              </a:spcBef>
            </a:pPr>
            <a:r>
              <a:rPr lang="el-GR" sz="1200" b="1" dirty="0" smtClean="0">
                <a:solidFill>
                  <a:schemeClr val="accent2"/>
                </a:solidFill>
                <a:latin typeface="Calibri"/>
              </a:rPr>
              <a:t>β</a:t>
            </a:r>
            <a:r>
              <a:rPr lang="es-ES" sz="1200" b="1" dirty="0" smtClean="0">
                <a:solidFill>
                  <a:schemeClr val="accent2"/>
                </a:solidFill>
                <a:latin typeface="Calibri"/>
              </a:rPr>
              <a:t>-</a:t>
            </a:r>
            <a:r>
              <a:rPr lang="es-ES" sz="1200" b="1" dirty="0" err="1" smtClean="0">
                <a:solidFill>
                  <a:schemeClr val="accent2"/>
                </a:solidFill>
                <a:latin typeface="Calibri"/>
              </a:rPr>
              <a:t>cryptoxanthin</a:t>
            </a:r>
            <a:endParaRPr lang="es-ES" sz="1200" b="1" dirty="0">
              <a:solidFill>
                <a:schemeClr val="accent2"/>
              </a:solidFill>
            </a:endParaRPr>
          </a:p>
        </p:txBody>
      </p:sp>
      <p:sp>
        <p:nvSpPr>
          <p:cNvPr id="23" name="Text Box 38"/>
          <p:cNvSpPr txBox="1">
            <a:spLocks noChangeArrowheads="1"/>
          </p:cNvSpPr>
          <p:nvPr/>
        </p:nvSpPr>
        <p:spPr bwMode="auto">
          <a:xfrm>
            <a:off x="2711692" y="6381328"/>
            <a:ext cx="2808287" cy="276999"/>
          </a:xfrm>
          <a:prstGeom prst="rect">
            <a:avLst/>
          </a:prstGeom>
          <a:noFill/>
          <a:ln w="9525">
            <a:noFill/>
            <a:miter lim="800000"/>
            <a:headEnd/>
            <a:tailEnd/>
          </a:ln>
        </p:spPr>
        <p:txBody>
          <a:bodyPr>
            <a:spAutoFit/>
          </a:bodyPr>
          <a:lstStyle/>
          <a:p>
            <a:pPr algn="ctr">
              <a:spcBef>
                <a:spcPct val="50000"/>
              </a:spcBef>
            </a:pPr>
            <a:r>
              <a:rPr lang="es-ES" sz="1200" b="1" dirty="0"/>
              <a:t>Saura-Calixto et al., </a:t>
            </a:r>
            <a:r>
              <a:rPr lang="es-ES" sz="1200" b="1" dirty="0" smtClean="0"/>
              <a:t>(2005)</a:t>
            </a:r>
            <a:endParaRPr lang="es-ES" sz="1200" b="1" dirty="0"/>
          </a:p>
        </p:txBody>
      </p:sp>
      <p:sp>
        <p:nvSpPr>
          <p:cNvPr id="24" name="Oval 24"/>
          <p:cNvSpPr>
            <a:spLocks noChangeArrowheads="1"/>
          </p:cNvSpPr>
          <p:nvPr/>
        </p:nvSpPr>
        <p:spPr bwMode="auto">
          <a:xfrm>
            <a:off x="6372200" y="3638451"/>
            <a:ext cx="1439862" cy="457671"/>
          </a:xfrm>
          <a:prstGeom prst="ellipse">
            <a:avLst/>
          </a:prstGeom>
          <a:noFill/>
          <a:ln w="25400">
            <a:solidFill>
              <a:srgbClr val="0000FF"/>
            </a:solidFill>
            <a:round/>
            <a:headEnd/>
            <a:tailEnd/>
          </a:ln>
        </p:spPr>
        <p:txBody>
          <a:bodyPr wrap="none" anchor="ctr"/>
          <a:lstStyle/>
          <a:p>
            <a:endParaRPr lang="es-E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87824" y="344531"/>
            <a:ext cx="3096344" cy="523220"/>
          </a:xfrm>
          <a:prstGeom prst="rect">
            <a:avLst/>
          </a:prstGeom>
          <a:solidFill>
            <a:schemeClr val="accent4">
              <a:lumMod val="60000"/>
              <a:lumOff val="40000"/>
            </a:schemeClr>
          </a:solidFill>
        </p:spPr>
        <p:txBody>
          <a:bodyPr wrap="square" rtlCol="0">
            <a:spAutoFit/>
          </a:bodyPr>
          <a:lstStyle/>
          <a:p>
            <a:pPr algn="ctr"/>
            <a:r>
              <a:rPr lang="es-ES" sz="2800" b="1" dirty="0" smtClean="0">
                <a:solidFill>
                  <a:srgbClr val="0070C0"/>
                </a:solidFill>
                <a:latin typeface="Trebuchet MS" pitchFamily="34" charset="0"/>
              </a:rPr>
              <a:t>BACKGROUND</a:t>
            </a:r>
            <a:endParaRPr lang="es-ES" sz="2800" b="1" dirty="0">
              <a:solidFill>
                <a:srgbClr val="0070C0"/>
              </a:solidFill>
              <a:latin typeface="Trebuchet MS" pitchFamily="34" charset="0"/>
            </a:endParaRPr>
          </a:p>
        </p:txBody>
      </p:sp>
      <p:sp>
        <p:nvSpPr>
          <p:cNvPr id="3" name="2 CuadroTexto"/>
          <p:cNvSpPr txBox="1"/>
          <p:nvPr/>
        </p:nvSpPr>
        <p:spPr>
          <a:xfrm>
            <a:off x="2304127" y="1711841"/>
            <a:ext cx="4392488" cy="307777"/>
          </a:xfrm>
          <a:prstGeom prst="rect">
            <a:avLst/>
          </a:prstGeom>
          <a:noFill/>
        </p:spPr>
        <p:txBody>
          <a:bodyPr wrap="square" rtlCol="0">
            <a:spAutoFit/>
          </a:bodyPr>
          <a:lstStyle/>
          <a:p>
            <a:pPr algn="ctr"/>
            <a:r>
              <a:rPr lang="es-ES" sz="1400" b="1" u="sng" dirty="0" smtClean="0">
                <a:latin typeface="Trebuchet MS" pitchFamily="34" charset="0"/>
              </a:rPr>
              <a:t>WHY THESE COMPOUNDS?</a:t>
            </a:r>
            <a:endParaRPr lang="es-ES" sz="1400" b="1" u="sng" dirty="0">
              <a:latin typeface="Trebuchet MS" pitchFamily="34" charset="0"/>
            </a:endParaRPr>
          </a:p>
        </p:txBody>
      </p:sp>
      <p:sp>
        <p:nvSpPr>
          <p:cNvPr id="17410" name="Rectangle 2"/>
          <p:cNvSpPr>
            <a:spLocks noChangeArrowheads="1"/>
          </p:cNvSpPr>
          <p:nvPr/>
        </p:nvSpPr>
        <p:spPr bwMode="auto">
          <a:xfrm>
            <a:off x="539552" y="2149897"/>
            <a:ext cx="7920880" cy="738664"/>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LI" sz="1400" b="1" i="0" u="none" strike="noStrike" cap="none" normalizeH="0" baseline="0" dirty="0" smtClean="0">
                <a:ln>
                  <a:noFill/>
                </a:ln>
                <a:solidFill>
                  <a:srgbClr val="000000"/>
                </a:solidFill>
                <a:effectLst/>
                <a:latin typeface="Arial" pitchFamily="34" charset="0"/>
                <a:ea typeface="Times New Roman" pitchFamily="18" charset="0"/>
              </a:rPr>
              <a:t>Gastrointestinal and systemic effects of a doubly modified functional beverage containing β-cryptoxanthin and phytosterols; unravelling potential mechanisms and mediators</a:t>
            </a:r>
            <a:r>
              <a:rPr kumimoji="0" lang="de-LI" sz="1400" b="1" i="0" u="none" strike="noStrike" cap="none" normalizeH="0" baseline="0" dirty="0" smtClean="0">
                <a:ln>
                  <a:noFill/>
                </a:ln>
                <a:solidFill>
                  <a:srgbClr val="000000"/>
                </a:solidFill>
                <a:effectLst/>
                <a:latin typeface="Arial Narrow" pitchFamily="34" charset="0"/>
                <a:ea typeface="Times New Roman" pitchFamily="18" charset="0"/>
              </a:rPr>
              <a:t>.</a:t>
            </a:r>
            <a:endParaRPr kumimoji="0" lang="de-LI" sz="14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1259632" y="3140968"/>
            <a:ext cx="4053674" cy="307777"/>
          </a:xfrm>
          <a:prstGeom prst="rect">
            <a:avLst/>
          </a:prstGeom>
        </p:spPr>
        <p:txBody>
          <a:bodyPr wrap="none">
            <a:spAutoFit/>
          </a:bodyPr>
          <a:lstStyle/>
          <a:p>
            <a:r>
              <a:rPr lang="en-US" sz="1400" dirty="0" smtClean="0"/>
              <a:t>National Research Project (AGL2012-39503-C02-01)</a:t>
            </a:r>
            <a:endParaRPr lang="es-ES" sz="1400" dirty="0"/>
          </a:p>
        </p:txBody>
      </p:sp>
      <p:sp>
        <p:nvSpPr>
          <p:cNvPr id="17412" name="AutoShape 4" descr="data:image/jpeg;base64,/9j/4AAQSkZJRgABAQAAAQABAAD/2wCEAAkGBxQQEhUSEhQUFhISFRgXFRQWGBcdGBYYGBkYGBgeFB8dHyggGBwlHx0UJTIhJykrLi4vGB8zRDMuNygtLisBCgoKDg0OGxAQGy4kICUwMzg2MiwvLCwtLTc0LSw0LDAyMiwsLC0vNCwsLCwsLCwvNCwsNCwsLCw0LCwsLiwsLP/AABEIAHMBtQMBEQACEQEDEQH/xAAcAAEAAgIDAQAAAAAAAAAAAAAABAUDBgIHCAH/xABIEAACAQMCAwQIAwQFCQkAAAABAgMABBESIQUTMQYiQVEUMjNhcXKBsQdCkSNSobJTYpKz0RYXJDQ1Q4KT0hUlRGNzosLh8f/EABsBAQACAwEBAAAAAAAAAAAAAAACAwEEBQYH/8QAQBEAAgECAwUFBQYEBQQDAAAAAAECAxEEEiEFMUFRcRMyYYGxIjORocE0QlJy0fAGFLLhFSM1YoIWQ+LxJKKz/9oADAMBAAIRAxEAPwDp7WfM/rXq7GsNZ8z+tLAlcMc81dz4+PuNaG0/ss/L1R1dh/bqfn/Sy/1nzNeSPoVkNZ8zQWRuv4YHMs3yL/NXE233IdTkbW7sep2FXnDhigFAKAUAoBQCgFAKAUAoBQCgFAKAUAoBQCgFAKAUAoBQHKL1h8R96spe8j1XqYluZm4j7V/mNbO0vtdTqQo+7RHrSLBQCgFAKAUAoBQCgFAKAUAoBQCgFAKAUAoBQCgFAeXa+9nmhQEvhftV+v2NaG1Pss/L1R1th/b6fn/Sy+ryJ9DFAbt+F/tZvkX+auHtvuQ6nI2v3Y9TsOvOnCFAKAUAoBQCgFAKAUAoBQCgFAKAUAoBQCgFAKAUAoBQCgOcXrL8R96so+8j1XqYluZl4h7V/mNbO0ftdTqQo+7RHrSLBQCgFAKAUAoBQCgFAKAUAoBQCgFAKAUAoBQCgFAeXa+9nmhQEvhftV+v2NaG1Pss/L1R1th/b6fn/Sy+ryJ9DFAbt+F/tZvkX+auHtvuQ6nI2v3Y9TsOvOnCFAKAUAoD4TjrWYxc3aKuw2lvKjtFfhICyEnvKCUPTfx2O3h8SK6eA2fUq1cs1ZW8H9UviymrVUY3RZR3CkAZwxA7pIyNvH31qTwlVN+zu/e7eTU48zNWsTFAKAUAoBQCgFAKAUAoBQCgFAKAUAoDnD6y/EferKPvI9V6mJbmZeIe1f5jWztH7XU6kKPu10I9aRYKAUAoBQCgFAKAUAoBQCgFAKAUAoBQCgFAKAUAoDy7X3s80W3D+BvNa3N0M6bYx5GOutiD+mxrn4jaNOji6OGlvqZvkr/PcWxptxcuQ7K8Oa6uo4Y9Id9WNRwNkZjnAPgDVO3MRHD4CpVnuVt35kjc2TVjSxcJy3K/ozsT/Nxd/vQf2m/6a+ef9QYXlL4L9T2n+L0OT+H9x/m4u/3oP7Tf9NP+oMLyl8F+o/xehyfw/ubB2P7MTWLyNKYyHUAaCTuDnfIFaGP2lRxcVGmnpz/9mjjsbTxCShfTmbRXMOaKAUAoCpvOIqGcNKsUcWAzEjJZhkBc7dPcf4V0KdFxjFQhmlLzS/fF/txjGVSVo/Ip5e0Nrq1GVpIUB1DBOXONIIwNQxq936V0HhcXKjlcbSb8FpbTd5ln8nUVVRa37vqQH7SQXjiMRCMDUeYxUHZGwMAHxx4+FXYfZs8PJSqTuvlu5snjcHOjTzPnwMnD+2FqQIpYdAG2oBWBI8dsEfEZrXqbIxCXaQlfw3P9C97PnkUlbd5lhZcbg2R7lkkHTJGNOe5qJUjOnGd81nE0cUrSULqyvonrx8TTp4WpKGdJ24F5w+6Ll0YgtGR3h0YEBgR9D0rlV6cciqRVr71y/dv2tFCLd8rJtapMUAoBQCgFAKAUAoBQCgFAKAUAoDnD6y/EferKPvY9V6oxLczLxD2r/Ma2No/a6nVkKPu49CPWmWCgFAKAUAoBQCgFAKAUAoBQCgFAKAUAoBQCgFAKA8zcPuzDIsgSN9P5JUDow8mB/wD2vumIoKvTdNycb8Ytpro1/wCjzkZZXc9D9mEt5bOPFvDCt2mtrcBcPkb7YGsYwenQiviu1ZYujjZ/5spuk7Ket158NdOp2KeVwWlr8Drbs3xITcbhVLaG2SJ5kEcaKGyIpAeYwHeO3wH8T7nauElQ2BVlOrKq5KDzSba1lHcnuXz9DTpTzV0rW3+h3TXyo6YoDDc9BWxh97JRI9bRIUAoADQGl9u+AmUidc4GzaVyVAHrHxPlt7q7uzNoZPYdt3HS/Lw/suZfhazoSbik78/356mmW9vpXGNWoAtsenXT0yrZxv09+N67VaonJPNu5cHz5NG1iMRnmnmtbdbnxfJr58DLb2xTdV0kjdsklTk7L5gjT5+O/TFVatTna8r+Gln4+BVXxMamkpXtwtZPx4W1v8vE4Pab6uWAcnIBJVfV0nH5jnVkfDp4yVeOTKpv5a+Hh1ZJYpZMiqP4avfdeHCz6+Bxaw5rjGQznBUKSS3XIAGApPTfP3qca6pUt6aXjbTz4oup4vsqdlaVt2ttOWu99F+h2f2W4UbaAK3rNgkHGVyOjY2JHu/j1ry2Oxfbzdt1+HHx1+XU5k3mm5vey4rRMCgFAKAUAoBQCgFAKAUAoBQCgFAc4fWX5h96soe9h1XqjEu6zLxD2r/Ma2No/a6n5mQo+7XQj1plgoBQCgFAKAUAoBQCgFAKAUAoBQCgFAKAUAoBQCgPLtfezzRPu+MzyyLK0ja4wBGVOnlquyiMD1QPdWpRwGHpUpUowWWV731zN72777+JN1JN3Nj/AA7vGn4xDLJgvI0jMQAMtyZMnA2yTufeTXC/iWhChsOrSp92Kilxss8bLy3LwL8NJyrJvx9Dv6vjR1xQGG56CtjD72SiR62iQoCi7YSSLCOVIUbV0GcuPFQR6vnn3VvYDs+0eeN1b4ePiM2VPS5Tdi5ZuaRJK+jScRvltTHfIOcLgD65rb2h2Tp+xFX5rSy+phTvo0vLzL/ivaS3tX5crEMVDYCk7HI8Pga08Ps+viI56a06mxSw9SorwV/gaNxzisDM7W7ppffSyOMHG+MDYZz4+NdzC4OtFJVY7uTX1D2dWf3dOq/Upo72WUrF+ybUwCrhsam2/N08K6McLG91mv1X0L4YKNCLnJSVlwa/U2FOBXx06kiwvTvDYe7BrEsDo7ZvijnVKuAeqzX8jaOz3DzCWeTSZDgdzGFHU+WCcj9BXJxWzMXV0jHTqvoURxFJF9HJnz2864uKwlXDSUKqs2r8y+FSM1eJ13f8Qu+cSkxYKSEcKAuk46g7+X9muzShhOzWaHVXZnOvw/N+H78zf7FsxoS2slR38Y1bdceFcCp33ZW8CRnqAFAVE3aKMO8caTTNGdMhhjLKjeTNsNQ8hkityOCm4qUnGKe7M7X8uXjuK3VV7LXoZbjjsMcKzuWVHOlVKOJGYkjSqY1Fsg7Y8PKoQwdWdR04pNrfqrJc77rGXUildmK07RRPIsTpNC8nsxNGUD+5DuCf6uc+6p1MDUjBzi1JLfld7dePnuMKqm7PTqY7jtRBG0iuJQsLiOSXlsY0YhT3mHQYZd/fUobPqzjFxteSuldXfl5GHVim78CTecbiiMwct/o0SyyYGe42rGnzPdbaqqeEqVMmX7zsuqt+pJ1Er+Bi/wAoECSSPFcIkUZkZniKjSvXT5n3e41P+SlmjCMott20dzHaKzbTMvDuNxzuYgJEkCa9EqMhKE41LnZhkgbdMioVsJOlHO7NXtdO+vLwMxqKTsc+EcYiuw5hbPLco4OxVlONx9j41jEYWph2lUW9XXiZhNS3HCTjkKxySu2mOGRo3JB9dSBhQMlskjAG5rKwlWU404q7krrp9PEx2kbN8iNF2niLIsiTw80hY2miZEZj0GropPgGxmrZbPqZW4uMrb8rTa8uPlcwqqvrddS7rRLDnD6y/MPvVtD3sOq9UYl3WZeIe1f5jV+0ftdT8zIUfdroR60ywUBV8N7QQXETzI+EiLCTXsY9PXX5DG4PiK2q2CrUaipyWr3W1vfkQjUjJXR84b2ghuBAY9eLnmcvK49kcNq3291ZrYKrRc1K3sWv57jEakZWtxMvAeNQ30QmgbKk4IOzKfJh4HofgQahisLVwtTs6i1+T6GYTU1dGKDtDC4jbLBZopJVLDACRFQ5bfb1hU5YKrFyX4Wl5vd6GFUi7HGDjwdSwt7rGAygxYLqxABTve8HBwceFZng3GWVzj8d3XT0uvEKpdbmfLDtCszFVhuBpYozNGAqMoyQx1bf/dZq4KVNXc46q6s9X8hGqpbkxw/tCk6iRYbgRshkEjIApUDV11eI6UrYKVKWVyje9rJ6+gjVUlezOXCu0EVwyKqyo0kfNjEiaeYm3eQ7g+su2c7io18FUopttNJ2dnez5P4CFVSD9oYFh5xLaTI0SqFJd5EdkKoq5LHKt9BnaiwVV1OzVr2T36JNJ3be7eO1ja4tOPo8ixOk0Mj50LMmnXjc6CCVJxvpzn3UqYOcYOcWpJb8rvbrufnuCqJuz06ltWoWCgFAKAUAoBQCgFAKA8xQWzSMqKpLOQqjzLHA/iRX3epVhTi5yei1flvPOKLbsXfbfgHoN28CglAqMh3OQyjP/uDfpXL2HtNbQwUa8tHdp+Fn+liytTyTsS/wt/2pbfGT+5krU/iz/SK3/H+uJPCe9Xn6HoWvip2BQGG56CtjD72SiR62iQoCFxezWaPS3TIORjI+GRtXR2VTVXExg3o7+hTXllhchcG4UkMjFSSdON8bdOm1dHbWFjQpxytu749CrDVHNu5pP4mf62v/AKK/zPW3sL7M/wAz9Eem2b7p9foiDBw0hNOk94JndcjJOrTtttilTGJzzX3Xtv5aX8znVcVnqZ77r20fl8yHw2IpdxKRjEybe7UMfwxXWoTU4xkuJ0q1TtMFKX+1+jOyuITvGzEltBxpK6e57iCN8/Y9a34xzKy3nk6FKNVWXe8b6/DkV/DkLF3DtrbSpkBOMswG/v8AKpThCMk+JtYqFKm4K17J38dP1NptRjI8sfavE/xD9oj+X6srwncfUorzgMbMzZYamOw0gDJ8Nq6mB2fCrh4TlJ3aRTVrOM2kbDCoCgDoAPtXjW23dnQOdAKA0zgXFY7S19Emmit7uEsGM/quS5bmLll5isDnIPX4V2sVh54iv28IOcJW7u9ad3c7NdDWpzUI5W7NczDFxN3FlxC4AMUfpKyOitpj1nRHLpySF0qQWycB89DU5YeMXWwtLvPK0m1d21cb6a3e7wMKbeWct2v9mTO0HFIb1Y7a1dZpmmicNGdQhWORXZ3YbJsCBvk5xVOEw9XDSlVrpxik1rpmumkkuOvkSqTjO0Y6v0KPikseviCSXgizcFhakIRNiKEgMo/aMGI04UjOPjW/QjUy0JRpZvZ72vs+1Lj3VbfqiqVryvLju57vMk8XmaROIO6aHfhluzR/uMROSv0O1VYeMYSoRi7pVZa8+7qSk21JvkvqZ7++R7K7Vb9bk+iSHljkZUBev7MA+IG/nVdKlOOKpN0cntrX2tdfHQy5Jwl7V9PAl8Oia2vInuZDKLiERW8pCqI22domVQBlsAhup0kfGqtKNbDSjRjlyu8lvvwUrvXS9mvG5KKcZpyd77v0InA+HSejJdWuPSY5LkMhOFuIxczHlv5H91vA+4mrcVXh2zoVu41HXjF5I6r6rivEjCLy5o79fPVka2uOZEl2I5DDDxKWWWPSdaKVKainUlGYEgb7Hyq2cMlR0G0pSpJJ30et7X/3JaEU7rPbS5adpeN295bPbW0iXE9wumNIzqKkkYd8ezVdmycdPOtXBYSvh68a1aLhGOrb08lzvusiypOM45Y6tm2RjAAJyQACfOuQ3d6GwZYfWX5h96soe9h1XqiMu6zLf+0f5jV+0PtVT8zI0fdroR60ywCgNQ7P9m45obeWQOGTVrTosoWV2jEy/mCthh/ga7GLx1SnUqQhaz3PivZSdnwutGa9OknFN/vUxdnIWDWOVYYk4hnIO2qViufLPh51PGSi1Ws+FP0Rimn7Pn6nzgPDZIbS1uoFPPSBFngO3PRR0Oekq76T/wAJ2OzFV6dTEVKFV+y5Oz/C/wBHxXmIQaipR32+Jj4JEQLEvG5UWd3rTSc7tEdJHmRnbxqeJkr1lGSvnhZ38Ja+XMxBaRuuD+hZdl5dMrQwPLJZrEGXmo4ML5wI1ZwGcacnByVx13rVx0b01UqJKpf7rXtLnZNpa8dzJ0nrZbvQmdn0IF3kEZupiMjqCFwR5iqcW03St+CP1JU/vdWa/wBk3AtY4zcXLSejMpt3jARSIzkA8oHbwyx+tdHHpvESmoRSzd5PV6/me/oVUu6ld7t37Rz7OWclsbGaUySpJbRwrqG9o7qrYwoHcbAXLDKlVydzUcZVhXVanTSi1JvT76TfO+qvey0d3oKcXHK3rp8D5YwvCtvcmN3SC4vhIiqS6rNM+mRV6tjHhvh8ilWUKjqUVJJyjTs29HaKvG/C/jpdBJq0rbm/UseJXgvngit1dhHcRzSSsjokaxnUQCwGXb1cDwY5rWo0nhYznVaV4tJXTbb6X0W+75KxOUs7SjzNorll4oBQCgFAKAUAoBQCgOpvwf47OsrQNIPQ443lk5h2iAwMoSe5kkZHTr4719C/jPZuGnQVeMP85yUVl3y8GuOi047tbaHHwlSV7N6Gw/iL2tY2KTcPmUxSSGKWRM60OkkAeKZwfDO4xXE/hrYcI4+VLaFNqcY5op9166vlK2nG2+5fiK3sXgzQPwtP/elt8ZP7mSvY/wAWf6RW/wCP9cTUwvvV5+h6Fr4qdgUBhuegrYw+9koketokKA03tD2wZJWt7eEvIhwSQTuP3VXcj35Fel2PgJQlHEt9F1RtxwMKlLNVlli/3x0IEXE+KZLLAOm40fDwJz5V09pQoVIxWJdlfTgYo0NnxbUJtv8Afga12jvZ7iYG4j0ShQunSy5AJwcH4n3VnBUqNGk1SleN770/Q6+GjTpweWV1v+SLa2yqKjPh2UaQQMghRnb82DvXNlFSm6sad4RftWvZ3k7a8LrTyueYryXaSSlvbt/bnzKPm8q6DuDhJg5A6lQ+dvpXawSz04ZFfRbtep3XUpvBZcyV42u3ZXt4nYUXELadTOmXOVUqQe62+nWPAfqD4b1vwk3ojzbpV6L7N6J66NarwZ94cG1ctjpV8NjB3xvgZ6dDv7vhV9Rpq/I2MVKEo51q46b1u56b/A4ce4peRyiO1i1goGLaGODkjGc6R0Fec2nhsJOop15203XS4vzLtmUqMqTlUlbX6Ip5uMcSj3kgBXOT3CfH+qdq38LaNGKpaxtp0LpYTZ1STXaNPrb1RsnZXtKt6GXQUkjA1DqpHTY+fuP8a8bj9nPC2aldP4ksRhnRtrdM2CucawFAa3acbuJ4+ctmrx5bAEy8w6GKnSrKBnY7aq6dTCUaU+zdWz0+67aq+9N+hTGpKSvl+Zmn7SaltjbR803bOqh25ekxozOH7pwRpYEeYqEcDldRVpZcltyve7SVtVzTMuruyq9y14czlP2saxNk91G1DHgc6Rv9K1KygpexJyXNq31ZON7aqxU8P4vPO7mO2j5cc7wmQzYb9m5RmC6PdnGa26uGo0opTqO7inbLpqrpXuQjOUnouPM58M4xJcvlLcejGR4+aZBrBjZlJaPTsuoH82dwcVGvhadGNpT9uydraa2e+++3hbxEZuT0WhCs+07MiTPbBbeWYwiRZFZg3MaIF00julh4E9RV9TARUpU41LzSvZqy3X0d3rZkY1Xa7WhPg7QI949npPcXIk/K0ihWdBt6yq8Z+p8q15YKUcMsRffw4papPzaa/wDZNVE55CPe8XR7o2LmWE9wpLG2kOzKW0Zx3W8QPzaT8DZTw040FiY2lvumr2V9/jy8L+ZGU05ZHoTrG60Tm077lIFmMrkFmLySKQwAA/L4YG+MbVRVp5qXb6K8mrLcrJPm+ZOLtLL4GHhXHo5rme3VNJi3V9sTaTpkK/I/dPxqyvg506EKrd78Pw8V8VqjEKicnH9suq0Sw5w+svzD71bQ97DqvVEZd1mW/wDaP8xq/aH2qp+ZkaPu10I9aZYKA1uy47dSx88WitEdRASfMpCsVOFZACdjtqrpVMHh4T7J1WpeMdN3NNv5FMak2s2X5mWbtC8jQLaRpMLiF5gzyGMBVKDwRjnvjbbGDUY4KMIzdeTjlaWivq7+K5GXUbayq9y3EziIvIoV1QsyK2oAgE4DYGfjitPJF1MsHdX32t8rssu7XZVcJ4zNJEtxPDFFbtFzdYmZmC6dQ1KY1HTrvW3iMLShUdKnJyne1stuNt+Z+hXGcmszVl1/sfIeMXUqiWOzBhYZUPMFmZfA6NJVc+RYdfCsyw2Gg8k6vteEbxXne/wQU5tXUdOupkueMStK8NrCJWixzXeTlxozDUEBCsWbGCQBgZG9QhhaapqpWnlUtySu3470kvMy5tu0VcwSdpmSK4MkJW4tUDtCXBDhs6WjcDvKSGGcAgjcCrFgFKpTUZ3hN2Ttu5prmv2yLq2TutUSJe0SehyXcaluUjlo2OlldPWR+ulgdjVccDL+ZjQk7Xa13qz3Nc0S7VZHJC74zIZTBbQiWRFVpWd9EceoZUFtLEsRvgDpjzpTwsFTVStLKnusrt236XWnjcObvaKuYJe0jRx3HOh0XFtCZjFrykiAHBjfG4yMHK5B8KnHAqc6fZyvGbte2qfJr579eZh1bJ3WqMV12xjS154RjL3l9G6SCRF1OrfuhV7xbppwd8ip09l1JV+yb9n8XCzdk11eluehh10o5uPImWN7zrojDDl20TgBzpPPL5yuNyNAAJz1PTJzTVpdnQT01k1u19m3Hz3epKMry8vUcC7QLdSTIFK8pu4T/vY8sgkX3a0kH0B8aYrBSoQhJu99/g99vg0xCopNoua0iwUAoBQCgFAKA8wpMwVkDEK+NSg7Np3GrzxX3h04uSk1qt3hfeebu7WCTMqsoYhXxqUHZsHIyPHBo4RlJSa1W7w5i73Gz/hb/tS2+Mn9zJXA/iz/AEit/wAf64mxhPerz9D0LXxQ7AoDDc9BWxh97JRI9bRIUBQ8R4TDHcC+aTlkDDgkBG7pUE+/GP0Feh2JjZ9pHDtaa68tBWnOVB0Yq/Lnv4FHcdoDPdQx2ZdsSAyEDusmVDZz4Yzua7W1OxnQl2ltE7X520sW4TASoU5VK9ldaLjchfiNbMblHBHqog885c5rlbGrRVCVNrm/Q3MFXjGEqbV978rGuXAlBdi+TAQM/McbbV1KVWmoKlFWjU3rnbVXMxpYSpOm+z1d7eHMwwrzCykEysepPTGc52rvYGX8vRjXi0oK6krXfDLx8/jzPObatVrKil92Ljy4t/Hd8C07O8WW3uC6o5RkwUXBO2CDjboRVOMUqDi60k5NavzeX5foX4Gn/NYSUI6KM9L8PZ9pbuevU2Y9qI+ZzPR59eNP5d/iM79etaX87St3tPIuWzamTL2kbb97/QtLPi7XVrcSW6usi6lUHGrWFB28PH+Fed2tKnPG0nPu2V+l2XUsK8PJRqNNOz05FXwHtPG0axTOVnUgMZNtRDbnPgfccV6Wi4Rgox0S3cinH7NrRm6kFeL5F92a4Glmh0MXaTDM7YydtsY8Ovn1NeDxmMniZLMrW4G1WrOq03pbkXFaZSfRWAaj2e4i9tbiI2t00qtJ3RHhTqkdh32IUDBG9djF0IVqzmqkVFpcfBcFdmvTk4xtZ3IN3wR40tOckr/6RcTXAt+ZlDMkhAQoQ2AzKMgjO/ga2KeLjOVXs2l7MVHNbXK1vvpuTZF02lG/N3sbVwEIIsRrOqhjtPzNedj1kJYj61ycVndS83Fv/ba3ysi+FraX8zWODWSRyyGWG95hvJnUp6QIirSkoSFYIRjBORuOtdTE1ZTpxUJQtkitcubu6rVXKIJJu6e/xtvJaRn0yOS3guIZGlIuwVxBJGA3eJzoZyQpVl72+9UuS/lpRqzjJW9n8SemnNLfdPTkS++nFNc+Rg4DwNYbUXEsMrzxPPIkLNIRrEshj0RE6FYjSQceOffU8Vi5VK/ZQmlFqKbst2VXvK1+fHwMU6aUMzWupwfs1dRW6SibXcQubrlCNBrmbJkTX6xDBnX9PKprH4edZwcLRkst7vRcHbdpZP4mOymo3vqtS0Thi3Mt2JY3EU6W5UkFWBVGOVP5XU4+BrUeIdCnSySWaLl48V8n80WZMzldaOxWRC9gmuHeMyypaRwwSqNp25shRmx6rDWNQ/qk9DW1L+Vq0qcYyypzbaf3dFdeO72ett5BdpFttX0+Jybs7NZpBLHK0xszkRCNQzpIcTjI7zkglsHqVHjWFjqWIlOEo5c/G7smu74Ll0Y7KUEmne37ZugriGyc4PWX5h96tw/vofmXqiMu6zJf+0f5j96u2h9qqfmZGl7tdDBWoWAUBqnBLi6gt1gWzkMi6wHeSERbuzAsQ5fG46LmutiYYerWdV1VZ20Slm3LwS+diiDnGOXL6EO47PtC1opgkukhglRzGyIeZI8b6u867Eh9s+VXQxqqqq1NU3KSaum9EmraJ+BF07ZdL2RtEEebbSsbR5jYCJiCy7EAEhiD+p61y5StXu5X1Wq3ei9C9L2dxrHA+CBrf0aS0ngd7UwyTl0ZclAraQJW6ncd39K6mKxbVbto1YySldRs09+n3V6lEKfs5XG2n74lrb8Su40Eb2TvKoC645IhC5AxqyzB1B640kj31qToYacnONVKL4NSzLw0Vn8fgTU5pWcdfkAk9nNOyQNPDcuJf2bIJI5NCowIdlDKdKkEHI32peliKcFKeWUVbVOzV21uT111HtQbsrpkK/4XcXCXUzx6JJoFhhgDKWCqxYmRgdOpiegOAB1OavpYijRlSpxldRk25WdrtW0W+yt58iMoSkpNrhuOfbDgUrxzSWgHMniMc0RIAmBGlWGdhIvgfEbHwxHZ2MpxnCNfdF3T/DzXR8uD1M1qbabjvZKaGa0nlljhaeK50M6oyCSOREEewcqGQhV8cg58DtUpUsRSjCUsso3tdOzTd+CbTTfK1jNpRk2ldMhcT4ZcXSXUzRct3s5LeCDUpc6+8xkIOkEkIAATgDrvV9CvRoSp04yulNSlKztpppx0V76EZRlK7a4WRZcU4IjRTyJEpupbVodW2pu4QFyduuBn3DyFa1DFyjUhCUvYU0/DfvJzppptLWxXzWFyjTGJCHltLWBGyuFcGUSMd/yBg3v8KvjWoSUFN6Kc5Na6rSy/5NWIuMle3JH2Ls29o9vLDLLMIMQmNxCMQPgNpKqpJUhG3J9U+JpLHQxEakKkVHNrdZu8t29vfqtOYVJwaad7dNxtdckvFAKAUAoBQCgPLtfezzRecB7PtdW95OP/AAkSuPIktlv0RZD8cVysftOOExGHoy/7kmvlp/8AZxXxLqdLNGT5E/8ACz/alt8ZP7mStL+LP9Irf8f64k8J71efoeha+KHYFAYbnoK2MPvZKJHraJCgNN4t2eNzfOZzIYdCtFg938qup/d33wOu9ep2PXhkhSja7bvz3Np/Q2JYyVDD/wCXbN8y+4PYRwFkiQKuB06np1PU/WpfxEkqVO3N+hzaNepWm5VHdmrfiD7VPmj/APlWjsjdLo/odHDd6f5X6GtXnq3XzR/zV1KPeodJehs4fvUPP6mO+tcyOVOnTEHPvON/hWxg8bOjSUd6lK3Brfpo+RrKjRrUoKtHN7TSd2mt3Fa+R8trTC9H76A6ug8dj5j9aYjFyq1HOck2n++j5bkbkFToJQp5Uou1vhrrx8Xx4kpc6tShjqcdDkAYAz8duvketaslli4TaVl58/348CinWpVaN4yTVn56v99dbG4fhv7CbqP27bHr6qda5O2/ew/KvVmcd34/lX1JvG+BQXGTInf1Y1rs3XHXx+ua9Ns2KeDpflRx446vh6j7OWl929GLsVw17cTqS/K5mIg/kuQzAeGT+uK8ptPExr9nLTNbW3juXkdXE1VUyvS9tbGy1yzVFAKAUAoBQCgFAKAUAoBQCgOcHrL8w+4q3D++h+ZeqIz7rMl97R/mP3q7aH2qp+Z+pGl3F0MFahYfGG2xx7/KiBrMfGrlpBZ6ALtWBkl0nkiDO0q77lvVCZ2bV4DfqPC0FD+Yv/lvcr+1m/C+m9vlbiyjPK+Tj8rcy347xE20WpV1yO6RxpnAZ3OldR8B4k+QNaeFoKtUs3ZJNt+C3/2LJyyow2lteBlMk8DqT30ELLgf+W3MJ294OfdU6k8K4tQhJPg8yfxVvQwlO+rXwINhd3d4nPhkhhhYnkq0ZkZ1BIDSHWunVgkKOgxvV9WnhsNLsqkXKS32dknyWjvbm+JGLnNZk7Ii3faO55aCOKP0pbv0eaIk6W0o0h5TeGpdJUnpqwaup4Ghnlmk8jhmT4rW2q8He/yIurKystb2OT9rDNLALZcwtNHHO7ggqzg/slH9IMEt+7sPHbC2aqcJus/aSbilxS+90fDmO2u1l3cf0I0HaaXUDzrdy120HooX9toExj1AhychRqOVxgGrZ4CnlaySXsKWa/s3y3tu4vTeYVV33rfu47yTwXjUk7ENd2ytzZkFvoHMwjuq/wC8yThQ3q1VicLClG6pSatF5r6apN/d8bbzMKjk+8un7ZlilvTdPb+kQ9yGOXV6Od9bSLjHN8NHX31CUcKqCq5HrJq2bkk/w+JlOpmy3Xw/uSra5uJzOEljj5Nw0YJi1ZQIjD843yTvVU4UKSg5RbzRT321u/B8iScpXs9zKpOMXa8Oa/aSJibfmLGIiNLErjJ1nUANQxgdfdW28LhnjVhlFr2rXzcNfAhnn2ee/DkXI4vypLpLggLAomRgMZgK7582V1cfVfOtL+W7SFOVLfLR/m/Rpp/Esz2bUuHoQI+M3K6RKEVzYzXLLp9R1ZdC9dwobB8yM7VsPC0Hdwu12kY35qzu/Nq6IZ5ceTZyF1epbrdF4Jl5QleERMjFSoZhG2sjUBnGRg48Kx2eElWdG0ou9k7prfZXVlp5mb1FHNoz7x7tI0XJaBQ6cv0mc75W27oJX+sdRI90bVjC4CM8yquzvlj4y/TSz6oxUq2tbq+hJ4xezc+2hgkjQTpM5dk17RiMrp7y9dRqrD0qXY1KlVN5XFWTtvvfg+RKcpZko8bnKzvpo7hba5Mb81HeGWNSueXp1rIpZsEBgQQcHfYYpUo0p0XWo3Vmk03ffezTsuW4ypSUssi6rRLBQCgPMlndvC6yRsVdDlWHgfrsR7jX3atRp1qbp1FeL3o85GTi7o9CdluPK9rbPdGGKa6B0oMLzNyAQD5jB/4gPHFfF9r7MnTxlaOFU5wpb3q8vNX8H56X4XOvSqJwWbRs6/btPIONJ6ViOG1kmUIinAGiRVY43YnK7+/wr2E9k0l/D8nh7ylUjB3k9e9Ftckly8OLKqCqVsUqaWuvozsD/Luy/pW/5b/4V4X/AATG/h+a/U7n+GYn8PzQ/wAu7L+lb/lv/hT/AATG/h+a/Uf4Zifw/NEqw7QwXZKwuWKDJyrDY7eIqMsBXw2tVWv4plVXC1aOs1a5NqJSKAgcavhCgJGSWAA8/E10NmVeyxCqWva/zViqtHNDKQeDcXEspUqVLLtnxxjbp5ZP0robXxf8zTjZWs+ZVQpZG9Si/EOMh4m8GZMfEFs/cfrVex3dTXg/odHDd6X5X6Gr3nq3XzR/zV1aPeodJehs4fvUPP6kyK2aWZ409Z4MD9Kxh6bnGCX42/gavaKnQhN8J/oV6vhA4GSF0ED8mCd3H8cH31c4t1HBu2t9ePgvRnTcc1Rwb0bv18F9TNqBcg+rGwbWenQbHwzvt9KqaahfjJWtx69OZTlcKat95WsvXpzN3/DqAras5GBLKzKPdgL9wf0ri7amniFFfdSRRjmnVtySR9ue0AyQEJAY4OeoBz5V18JtHsaEKbjuXM4lShmk3c2O1lDorDoQCK8lKLi7M30ZawBQCgFAKAUAoBQCgFAKAUAoDJb+svzD7ircP76H5l6ojPus53/tH+Y/ersf9qqfmfqRpdxdDBWoWCgK2Ph7C8e4yNL28cQG+co8jE+WMMP0rZddPDKlxUm/ikvoQy+3m8DJxrhvpMWjUUYMrxyAAlHQhlODsd+o8QTUcNX7GpmtdaprmnvRmccysR7X03UokNqEBGtk5pZwOulTgIT8Wqyf8pleTPfhe1l5rf8ABEV2l9bES04bdWoMVs0DQZJiEusNCCSdPdyJFBO3qnG2auqV8PXfaVlJS45bWl467nz3kVGcdI2t4iLs6y8k8wPIt0bmdyMa2MbIdAGdIGUAHkvWksdGWdZbLJliuWqevzv4sdk9NeNyw4rw4y8nRpXl3CTN4ZC6tWMD1jmtehXyZ82t4tehOUb2tzOPAOGejowbSWaaZ9SjwklZwCcZ2BArOLxHbSTV7WivgkvoIQyog8E4ZcW50FbZo+dI+vL8zTJIz7d3GRqx18KvxOIo1lmTknZK2ltElz8CEISjpoWEXD2F3JcZGl4I4gN8go8jEnwx3h+la8qyeHjS4qTfxSX0JqPtuXgOE2DQtcFiDzp2kXGdgVRcH3900r1lUUEvuxt83+ohG1/Fla/Z9zwv0HUnM5Ai1b6cjG/TOPpWysbBY/8AmbO2a9uJDs32WTwJXaDgK3bwuW08p++P6SLIYofcXWI/Q1VhMY8PGcbXutPB7r/BslUp52j7xThLSzNIGUBrSWDBznVIykHp02pQxMadNQa++peSuJQblfwsQ/8Asu7kgW1d4I4uWI3ePW0jIFCkJqACEjx3xnpV38xhoVXWipOV7pOyV731tdu3LQjkm45Xaxkt+y8bPI86hi5CRqryBUgRQsabEZ/MT72NRntCooxjTdrau6TvJu7fHougVFXbl+0RoeBXEJtjG0LeiCeNBIXGYpCnKBIU95VXB+AqyWMoVFUzprPlbtber347m3cx2cla3C5Y2XDJWnFzcshdEZIo4wdEYcguSW3djpUZ2AA6VrVK9NUuxop2bu297tu3aJK75k4xebNIuK0ywUAoDy7X3s80Zrq6eUgyMWKqqDPgqjCgeQA8BVdKjCkmoK1231b3vqyTk3vJVtdPLOryMXcjBZtyQq6Rk+OwAyfKufjqMKWClCmrLkt2sk38zq7Ek3j6bfj/AEsua8sfQhQG7fhf7Wb5F/mrh7b7kOpyNr92PU7DrzpwhQGt9ouHSzS9xCyCMeOF1ZbOMyAZxj8o+bwHqtiY7AYfDtYi2Zy/Dd2sv9r0vfj/AMTn4qlWnU9i9rc7fX98yssuDTqVcRMuHHjhsbZP+sE4xn83/CfHqYjaeyJQlTi46p/c0vbT/trj4eaNenQxKabvv5/+T/fA2zinDY7lNEgyAQykdVYdCp8DXh6FedGWaD/udpScdxqd32Jc80CUFZSpzp3XSc7jO/6128LtKheHaXjlvwunfpr8iccRKm4NRvlvxte5KPBmh1ctNTOgUy5IdcdAqkaQPrn9BXVpV8EqeSNVc9Wl+hzHWxCkk4XiuBGu+yzTs8ij0d2PRMujZ8SCFCn4E/fOa2NwKis9RO3LX0NvC43ERjkq07xW7WzXn9Dla9h2ds3MxZMg6EGnOPM+A+H61xqu1qdNWw0deb/T9fgb0cWor/LgovrdmzcQgIt2SFSCE0oqbYxgALhlxt/WHxrn4CpT/m4TxDvG93fX46O/wfQ0K+aUJZd/76GptwCbUByjvjfIwPieeAP7LfWvaLa+yHFyutP9mv8A+f1Xkcl4fE5ra/H/AMvozZOzdvJHGyyAjDnSCc7YHq99tuvTHyivK7br4aviIzw1suVXsra3e/2Y62tz6s6GEhUjBqpvv++L/fAtq45tCgFAKAUAoBQCgFAKAUAoBQGS39dfmH3FXYf30PzL1RGfdZzvvaP8x+9W4/7VU/M/UjS7kehgrULBQCgFAKAUAoBQCgFAKAUAoBQCgFAKAUAoBQCgFAeXa+9nmhQEvhftV+v2NaG1Pss/L1R1th/b6fn/AEsvq8ifQxQG7fhf7Wb5F/mrh7b7kOpyNr92PU7DrzpwhQCgFAKAUAoBQCgFAKAUAoBQCgFAKAUAoBQCgFAKAUAoDJb+uvzD7irsP76H5l6ojPuvoc772j/MfvVuP+1VPzP1I0u5HoYK1CwUAoBQCgFAKAUAoBQCgFAKAUAoBQCgFAKAUAoBQHl2vvZ5oUBL4X7Vfr9jWhtT7LPy9UdbYf2+n5/0svq8ifQxQG7fhf7Wb5F/mrh7b7kOpyNr92PU7DrzpwhQCgFAKAUAoBQCgFAKAUAoBQCgFAKAUAoBQCgFAKAUAoDJb+uvzD7irsN7+H5l6ojPuvoc772j/M33qzH/AGqp+Z+pil3F0MFapMUAoBQCgFAKAUAoBQCgFAKAUAoBQCgFAKAUAoBQHmnkr5fevvNzzlhyV8vvS4sSeGwjmrt5+fka0dpP/wCLPy9UdTYumOp+f9LL7lDyryZ9Auxyh5UF2bh+GqgSzY/cX+auHtz3cOr9Dk7VfsR6m/15w4goBQCgFAKAUAoBQCgFAKAUAoBQCgFAKAUAoBQCgFAKAUBkt/XX5h9xV2G9/D8y9URn3X0Od97R/mP3qzHfaqn5n6mKXcXQwVqkxQCgFAKAUAoBQCgFAKAUAoBQCgFAKAUAoBQCg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414" name="AutoShape 6" descr="data:image/jpeg;base64,/9j/4AAQSkZJRgABAQAAAQABAAD/2wCEAAkGBxQQEhUSEhQUFhISFRgXFRQWGBcdGBYYGBkYGBgeFB8dHyggGBwlHx0UJTIhJykrLi4vGB8zRDMuNygtLisBCgoKDg0OGxAQGy4kICUwMzg2MiwvLCwtLTc0LSw0LDAyMiwsLC0vNCwsLCwsLCwvNCwsNCwsLCw0LCwsLiwsLP/AABEIAHMBtQMBEQACEQEDEQH/xAAcAAEAAgIDAQAAAAAAAAAAAAAABAUDBgIHCAH/xABIEAACAQMCAwQIAwQFCQkAAAABAgMABBESIQUTMQYiQVEUMjNhcXKBsQdCkSNSobJTYpKz0RYXJDQ1Q4KT0hUlRGNzosLh8f/EABsBAQACAwEBAAAAAAAAAAAAAAACAwEEBQYH/8QAQBEAAgECAwUFBQYEBQQDAAAAAAECAxEEEiEFMUFRcRMyYYGxIjORocE0QlJy0fAGFLLhFSM1YoIWQ+LxJKKz/9oADAMBAAIRAxEAPwDp7WfM/rXq7GsNZ8z+tLAlcMc81dz4+PuNaG0/ss/L1R1dh/bqfn/Sy/1nzNeSPoVkNZ8zQWRuv4YHMs3yL/NXE233IdTkbW7sep2FXnDhigFAKAUAoBQCgFAKAUAoBQCgFAKAUAoBQCgFAKAUAoBQHKL1h8R96spe8j1XqYluZm4j7V/mNbO0vtdTqQo+7RHrSLBQCgFAKAUAoBQCgFAKAUAoBQCgFAKAUAoBQCgFAeXa+9nmhQEvhftV+v2NaG1Pss/L1R1th/b6fn/Sy+ryJ9DFAbt+F/tZvkX+auHtvuQ6nI2v3Y9TsOvOnCFAKAUAoBQCgFAKAUAoBQCgFAKAUAoBQCgFAKAUAoBQCgOcXrL8R96so+8j1XqYluZl4h7V/mNbO0ftdTqQo+7RHrSLBQCgFAKAUAoBQCgFAKAUAoBQCgFAKAUAoBQCgFAeXa+9nmhQEvhftV+v2NaG1Pss/L1R1th/b6fn/Sy+ryJ9DFAbt+F/tZvkX+auHtvuQ6nI2v3Y9TsOvOnCFAKAUAoD4TjrWYxc3aKuw2lvKjtFfhICyEnvKCUPTfx2O3h8SK6eA2fUq1cs1ZW8H9UviymrVUY3RZR3CkAZwxA7pIyNvH31qTwlVN+zu/e7eTU48zNWsTFAKAUAoBQCgFAKAUAoBQCgFAKAUAoDnD6y/EferKPvI9V6mJbmZeIe1f5jWztH7XU6kKPu10I9aRYKAUAoBQCgFAKAUAoBQCgFAKAUAoBQCgFAKAUAoDy7X3s80W3D+BvNa3N0M6bYx5GOutiD+mxrn4jaNOji6OGlvqZvkr/PcWxptxcuQ7K8Oa6uo4Y9Id9WNRwNkZjnAPgDVO3MRHD4CpVnuVt35kjc2TVjSxcJy3K/ozsT/Nxd/vQf2m/6a+ef9QYXlL4L9T2n+L0OT+H9x/m4u/3oP7Tf9NP+oMLyl8F+o/xehyfw/ubB2P7MTWLyNKYyHUAaCTuDnfIFaGP2lRxcVGmnpz/9mjjsbTxCShfTmbRXMOaKAUAoCpvOIqGcNKsUcWAzEjJZhkBc7dPcf4V0KdFxjFQhmlLzS/fF/txjGVSVo/Ip5e0Nrq1GVpIUB1DBOXONIIwNQxq936V0HhcXKjlcbSb8FpbTd5ln8nUVVRa37vqQH7SQXjiMRCMDUeYxUHZGwMAHxx4+FXYfZs8PJSqTuvlu5snjcHOjTzPnwMnD+2FqQIpYdAG2oBWBI8dsEfEZrXqbIxCXaQlfw3P9C97PnkUlbd5lhZcbg2R7lkkHTJGNOe5qJUjOnGd81nE0cUrSULqyvonrx8TTp4WpKGdJ24F5w+6Ll0YgtGR3h0YEBgR9D0rlV6cciqRVr71y/dv2tFCLd8rJtapMUAoBQCgFAKAUAoBQCgFAKAUAoDnD6y/EferKPvY9V6oxLczLxD2r/Ma2No/a6nVkKPu49CPWmWCgFAKAUAoBQCgFAKAUAoBQCgFAKAUAoBQCgFAKA8zcPuzDIsgSN9P5JUDow8mB/wD2vumIoKvTdNycb8Ytpro1/wCjzkZZXc9D9mEt5bOPFvDCt2mtrcBcPkb7YGsYwenQiviu1ZYujjZ/5spuk7Ket158NdOp2KeVwWlr8Drbs3xITcbhVLaG2SJ5kEcaKGyIpAeYwHeO3wH8T7nauElQ2BVlOrKq5KDzSba1lHcnuXz9DTpTzV0rW3+h3TXyo6YoDDc9BWxh97JRI9bRIUAoADQGl9u+AmUidc4GzaVyVAHrHxPlt7q7uzNoZPYdt3HS/Lw/suZfhazoSbik78/356mmW9vpXGNWoAtsenXT0yrZxv09+N67VaonJPNu5cHz5NG1iMRnmnmtbdbnxfJr58DLb2xTdV0kjdsklTk7L5gjT5+O/TFVatTna8r+Gln4+BVXxMamkpXtwtZPx4W1v8vE4Pab6uWAcnIBJVfV0nH5jnVkfDp4yVeOTKpv5a+Hh1ZJYpZMiqP4avfdeHCz6+Bxaw5rjGQznBUKSS3XIAGApPTfP3qca6pUt6aXjbTz4oup4vsqdlaVt2ttOWu99F+h2f2W4UbaAK3rNgkHGVyOjY2JHu/j1ry2Oxfbzdt1+HHx1+XU5k3mm5vey4rRMCgFAKAUAoBQCgFAKAUAoBQCgFAc4fWX5h96soe9h1XqjEu6zLxD2r/Ma2No/a6n5mQo+7XQj1plgoBQCgFAKAUAoBQCgFAKAUAoBQCgFAKAUAoBQCgPLtfezzRPu+MzyyLK0ja4wBGVOnlquyiMD1QPdWpRwGHpUpUowWWV731zN72777+JN1JN3Nj/AA7vGn4xDLJgvI0jMQAMtyZMnA2yTufeTXC/iWhChsOrSp92Kilxss8bLy3LwL8NJyrJvx9Dv6vjR1xQGG56CtjD72SiR62iQoCi7YSSLCOVIUbV0GcuPFQR6vnn3VvYDs+0eeN1b4ePiM2VPS5Tdi5ZuaRJK+jScRvltTHfIOcLgD65rb2h2Tp+xFX5rSy+phTvo0vLzL/ivaS3tX5crEMVDYCk7HI8Pga08Ps+viI56a06mxSw9SorwV/gaNxzisDM7W7ppffSyOMHG+MDYZz4+NdzC4OtFJVY7uTX1D2dWf3dOq/Upo72WUrF+ybUwCrhsam2/N08K6McLG91mv1X0L4YKNCLnJSVlwa/U2FOBXx06kiwvTvDYe7BrEsDo7ZvijnVKuAeqzX8jaOz3DzCWeTSZDgdzGFHU+WCcj9BXJxWzMXV0jHTqvoURxFJF9HJnz2864uKwlXDSUKqs2r8y+FSM1eJ13f8Qu+cSkxYKSEcKAuk46g7+X9muzShhOzWaHVXZnOvw/N+H78zf7FsxoS2slR38Y1bdceFcCp33ZW8CRnqAFAVE3aKMO8caTTNGdMhhjLKjeTNsNQ8hkityOCm4qUnGKe7M7X8uXjuK3VV7LXoZbjjsMcKzuWVHOlVKOJGYkjSqY1Fsg7Y8PKoQwdWdR04pNrfqrJc77rGXUildmK07RRPIsTpNC8nsxNGUD+5DuCf6uc+6p1MDUjBzi1JLfld7dePnuMKqm7PTqY7jtRBG0iuJQsLiOSXlsY0YhT3mHQYZd/fUobPqzjFxteSuldXfl5GHVim78CTecbiiMwct/o0SyyYGe42rGnzPdbaqqeEqVMmX7zsuqt+pJ1Er+Bi/wAoECSSPFcIkUZkZniKjSvXT5n3e41P+SlmjCMott20dzHaKzbTMvDuNxzuYgJEkCa9EqMhKE41LnZhkgbdMioVsJOlHO7NXtdO+vLwMxqKTsc+EcYiuw5hbPLco4OxVlONx9j41jEYWph2lUW9XXiZhNS3HCTjkKxySu2mOGRo3JB9dSBhQMlskjAG5rKwlWU404q7krrp9PEx2kbN8iNF2niLIsiTw80hY2miZEZj0GropPgGxmrZbPqZW4uMrb8rTa8uPlcwqqvrddS7rRLDnD6y/MPvVtD3sOq9UYl3WZeIe1f5jV+0ftdT8zIUfdroR60ywUBV8N7QQXETzI+EiLCTXsY9PXX5DG4PiK2q2CrUaipyWr3W1vfkQjUjJXR84b2ghuBAY9eLnmcvK49kcNq3291ZrYKrRc1K3sWv57jEakZWtxMvAeNQ30QmgbKk4IOzKfJh4HofgQahisLVwtTs6i1+T6GYTU1dGKDtDC4jbLBZopJVLDACRFQ5bfb1hU5YKrFyX4Wl5vd6GFUi7HGDjwdSwt7rGAygxYLqxABTve8HBwceFZng3GWVzj8d3XT0uvEKpdbmfLDtCszFVhuBpYozNGAqMoyQx1bf/dZq4KVNXc46q6s9X8hGqpbkxw/tCk6iRYbgRshkEjIApUDV11eI6UrYKVKWVyje9rJ6+gjVUlezOXCu0EVwyKqyo0kfNjEiaeYm3eQ7g+su2c7io18FUopttNJ2dnez5P4CFVSD9oYFh5xLaTI0SqFJd5EdkKoq5LHKt9BnaiwVV1OzVr2T36JNJ3be7eO1ja4tOPo8ixOk0Mj50LMmnXjc6CCVJxvpzn3UqYOcYOcWpJb8rvbrufnuCqJuz06ltWoWCgFAKAUAoBQCgFAKA8xQWzSMqKpLOQqjzLHA/iRX3epVhTi5yei1flvPOKLbsXfbfgHoN28CglAqMh3OQyjP/uDfpXL2HtNbQwUa8tHdp+Fn+liytTyTsS/wt/2pbfGT+5krU/iz/SK3/H+uJPCe9Xn6HoWvip2BQGG56CtjD72SiR62iQoCFxezWaPS3TIORjI+GRtXR2VTVXExg3o7+hTXllhchcG4UkMjFSSdON8bdOm1dHbWFjQpxytu749CrDVHNu5pP4mf62v/AKK/zPW3sL7M/wAz9Eem2b7p9foiDBw0hNOk94JndcjJOrTtttilTGJzzX3Xtv5aX8znVcVnqZ77r20fl8yHw2IpdxKRjEybe7UMfwxXWoTU4xkuJ0q1TtMFKX+1+jOyuITvGzEltBxpK6e57iCN8/Y9a34xzKy3nk6FKNVWXe8b6/DkV/DkLF3DtrbSpkBOMswG/v8AKpThCMk+JtYqFKm4K17J38dP1NptRjI8sfavE/xD9oj+X6srwncfUorzgMbMzZYamOw0gDJ8Nq6mB2fCrh4TlJ3aRTVrOM2kbDCoCgDoAPtXjW23dnQOdAKA0zgXFY7S19Emmit7uEsGM/quS5bmLll5isDnIPX4V2sVh54iv28IOcJW7u9ad3c7NdDWpzUI5W7NczDFxN3FlxC4AMUfpKyOitpj1nRHLpySF0qQWycB89DU5YeMXWwtLvPK0m1d21cb6a3e7wMKbeWct2v9mTO0HFIb1Y7a1dZpmmicNGdQhWORXZ3YbJsCBvk5xVOEw9XDSlVrpxik1rpmumkkuOvkSqTjO0Y6v0KPikseviCSXgizcFhakIRNiKEgMo/aMGI04UjOPjW/QjUy0JRpZvZ72vs+1Lj3VbfqiqVryvLju57vMk8XmaROIO6aHfhluzR/uMROSv0O1VYeMYSoRi7pVZa8+7qSk21JvkvqZ7++R7K7Vb9bk+iSHljkZUBev7MA+IG/nVdKlOOKpN0cntrX2tdfHQy5Jwl7V9PAl8Oia2vInuZDKLiERW8pCqI22domVQBlsAhup0kfGqtKNbDSjRjlyu8lvvwUrvXS9mvG5KKcZpyd77v0InA+HSejJdWuPSY5LkMhOFuIxczHlv5H91vA+4mrcVXh2zoVu41HXjF5I6r6rivEjCLy5o79fPVka2uOZEl2I5DDDxKWWWPSdaKVKainUlGYEgb7Hyq2cMlR0G0pSpJJ30et7X/3JaEU7rPbS5adpeN295bPbW0iXE9wumNIzqKkkYd8ezVdmycdPOtXBYSvh68a1aLhGOrb08lzvusiypOM45Y6tm2RjAAJyQACfOuQ3d6GwZYfWX5h96soe9h1XqiMu6zLf+0f5jV+0PtVT8zI0fdroR60ywCgNQ7P9m45obeWQOGTVrTosoWV2jEy/mCthh/ga7GLx1SnUqQhaz3PivZSdnwutGa9OknFN/vUxdnIWDWOVYYk4hnIO2qViufLPh51PGSi1Ws+FP0Rimn7Pn6nzgPDZIbS1uoFPPSBFngO3PRR0Oekq76T/wAJ2OzFV6dTEVKFV+y5Oz/C/wBHxXmIQaipR32+Jj4JEQLEvG5UWd3rTSc7tEdJHmRnbxqeJkr1lGSvnhZ38Ja+XMxBaRuuD+hZdl5dMrQwPLJZrEGXmo4ML5wI1ZwGcacnByVx13rVx0b01UqJKpf7rXtLnZNpa8dzJ0nrZbvQmdn0IF3kEZupiMjqCFwR5iqcW03St+CP1JU/vdWa/wBk3AtY4zcXLSejMpt3jARSIzkA8oHbwyx+tdHHpvESmoRSzd5PV6/me/oVUu6ld7t37Rz7OWclsbGaUySpJbRwrqG9o7qrYwoHcbAXLDKlVydzUcZVhXVanTSi1JvT76TfO+qvey0d3oKcXHK3rp8D5YwvCtvcmN3SC4vhIiqS6rNM+mRV6tjHhvh8ilWUKjqUVJJyjTs29HaKvG/C/jpdBJq0rbm/UseJXgvngit1dhHcRzSSsjokaxnUQCwGXb1cDwY5rWo0nhYznVaV4tJXTbb6X0W+75KxOUs7SjzNorll4oBQCgFAKAUAoBQCgOpvwf47OsrQNIPQ443lk5h2iAwMoSe5kkZHTr4719C/jPZuGnQVeMP85yUVl3y8GuOi047tbaHHwlSV7N6Gw/iL2tY2KTcPmUxSSGKWRM60OkkAeKZwfDO4xXE/hrYcI4+VLaFNqcY5op9166vlK2nG2+5fiK3sXgzQPwtP/elt8ZP7mSvY/wAWf6RW/wCP9cTUwvvV5+h6Fr4qdgUBhuegrYw+9koketokKA03tD2wZJWt7eEvIhwSQTuP3VXcj35Fel2PgJQlHEt9F1RtxwMKlLNVlli/3x0IEXE+KZLLAOm40fDwJz5V09pQoVIxWJdlfTgYo0NnxbUJtv8Afga12jvZ7iYG4j0ShQunSy5AJwcH4n3VnBUqNGk1SleN770/Q6+GjTpweWV1v+SLa2yqKjPh2UaQQMghRnb82DvXNlFSm6sad4RftWvZ3k7a8LrTyueYryXaSSlvbt/bnzKPm8q6DuDhJg5A6lQ+dvpXawSz04ZFfRbtep3XUpvBZcyV42u3ZXt4nYUXELadTOmXOVUqQe62+nWPAfqD4b1vwk3ojzbpV6L7N6J66NarwZ94cG1ctjpV8NjB3xvgZ6dDv7vhV9Rpq/I2MVKEo51q46b1u56b/A4ce4peRyiO1i1goGLaGODkjGc6R0Fec2nhsJOop15203XS4vzLtmUqMqTlUlbX6Ip5uMcSj3kgBXOT3CfH+qdq38LaNGKpaxtp0LpYTZ1STXaNPrb1RsnZXtKt6GXQUkjA1DqpHTY+fuP8a8bj9nPC2aldP4ksRhnRtrdM2CucawFAa3acbuJ4+ctmrx5bAEy8w6GKnSrKBnY7aq6dTCUaU+zdWz0+67aq+9N+hTGpKSvl+Zmn7SaltjbR803bOqh25ekxozOH7pwRpYEeYqEcDldRVpZcltyve7SVtVzTMuruyq9y14czlP2saxNk91G1DHgc6Rv9K1KygpexJyXNq31ZON7aqxU8P4vPO7mO2j5cc7wmQzYb9m5RmC6PdnGa26uGo0opTqO7inbLpqrpXuQjOUnouPM58M4xJcvlLcejGR4+aZBrBjZlJaPTsuoH82dwcVGvhadGNpT9uydraa2e+++3hbxEZuT0WhCs+07MiTPbBbeWYwiRZFZg3MaIF00julh4E9RV9TARUpU41LzSvZqy3X0d3rZkY1Xa7WhPg7QI949npPcXIk/K0ihWdBt6yq8Z+p8q15YKUcMsRffw4papPzaa/wDZNVE55CPe8XR7o2LmWE9wpLG2kOzKW0Zx3W8QPzaT8DZTw040FiY2lvumr2V9/jy8L+ZGU05ZHoTrG60Tm077lIFmMrkFmLySKQwAA/L4YG+MbVRVp5qXb6K8mrLcrJPm+ZOLtLL4GHhXHo5rme3VNJi3V9sTaTpkK/I/dPxqyvg506EKrd78Pw8V8VqjEKicnH9suq0Sw5w+svzD71bQ97DqvVEZd1mW/wDaP8xq/aH2qp+ZkaPu10I9aZYKA1uy47dSx88WitEdRASfMpCsVOFZACdjtqrpVMHh4T7J1WpeMdN3NNv5FMak2s2X5mWbtC8jQLaRpMLiF5gzyGMBVKDwRjnvjbbGDUY4KMIzdeTjlaWivq7+K5GXUbayq9y3EziIvIoV1QsyK2oAgE4DYGfjitPJF1MsHdX32t8rssu7XZVcJ4zNJEtxPDFFbtFzdYmZmC6dQ1KY1HTrvW3iMLShUdKnJyne1stuNt+Z+hXGcmszVl1/sfIeMXUqiWOzBhYZUPMFmZfA6NJVc+RYdfCsyw2Gg8k6vteEbxXne/wQU5tXUdOupkueMStK8NrCJWixzXeTlxozDUEBCsWbGCQBgZG9QhhaapqpWnlUtySu3470kvMy5tu0VcwSdpmSK4MkJW4tUDtCXBDhs6WjcDvKSGGcAgjcCrFgFKpTUZ3hN2Ttu5prmv2yLq2TutUSJe0SehyXcaluUjlo2OlldPWR+ulgdjVccDL+ZjQk7Xa13qz3Nc0S7VZHJC74zIZTBbQiWRFVpWd9EceoZUFtLEsRvgDpjzpTwsFTVStLKnusrt236XWnjcObvaKuYJe0jRx3HOh0XFtCZjFrykiAHBjfG4yMHK5B8KnHAqc6fZyvGbte2qfJr579eZh1bJ3WqMV12xjS154RjL3l9G6SCRF1OrfuhV7xbppwd8ip09l1JV+yb9n8XCzdk11eluehh10o5uPImWN7zrojDDl20TgBzpPPL5yuNyNAAJz1PTJzTVpdnQT01k1u19m3Hz3epKMry8vUcC7QLdSTIFK8pu4T/vY8sgkX3a0kH0B8aYrBSoQhJu99/g99vg0xCopNoua0iwUAoBQCgFAKA8wpMwVkDEK+NSg7Np3GrzxX3h04uSk1qt3hfeebu7WCTMqsoYhXxqUHZsHIyPHBo4RlJSa1W7w5i73Gz/hb/tS2+Mn9zJXA/iz/AEit/wAf64mxhPerz9D0LXxQ7AoDDc9BWxh97JRI9bRIUBQ8R4TDHcC+aTlkDDgkBG7pUE+/GP0Feh2JjZ9pHDtaa68tBWnOVB0Yq/Lnv4FHcdoDPdQx2ZdsSAyEDusmVDZz4Yzua7W1OxnQl2ltE7X520sW4TASoU5VK9ldaLjchfiNbMblHBHqog885c5rlbGrRVCVNrm/Q3MFXjGEqbV978rGuXAlBdi+TAQM/McbbV1KVWmoKlFWjU3rnbVXMxpYSpOm+z1d7eHMwwrzCykEysepPTGc52rvYGX8vRjXi0oK6krXfDLx8/jzPObatVrKil92Ljy4t/Hd8C07O8WW3uC6o5RkwUXBO2CDjboRVOMUqDi60k5NavzeX5foX4Gn/NYSUI6KM9L8PZ9pbuevU2Y9qI+ZzPR59eNP5d/iM79etaX87St3tPIuWzamTL2kbb97/QtLPi7XVrcSW6usi6lUHGrWFB28PH+Fed2tKnPG0nPu2V+l2XUsK8PJRqNNOz05FXwHtPG0axTOVnUgMZNtRDbnPgfccV6Wi4Rgox0S3cinH7NrRm6kFeL5F92a4Glmh0MXaTDM7YydtsY8Ovn1NeDxmMniZLMrW4G1WrOq03pbkXFaZSfRWAaj2e4i9tbiI2t00qtJ3RHhTqkdh32IUDBG9djF0IVqzmqkVFpcfBcFdmvTk4xtZ3IN3wR40tOckr/6RcTXAt+ZlDMkhAQoQ2AzKMgjO/ga2KeLjOVXs2l7MVHNbXK1vvpuTZF02lG/N3sbVwEIIsRrOqhjtPzNedj1kJYj61ycVndS83Fv/ba3ysi+FraX8zWODWSRyyGWG95hvJnUp6QIirSkoSFYIRjBORuOtdTE1ZTpxUJQtkitcubu6rVXKIJJu6e/xtvJaRn0yOS3guIZGlIuwVxBJGA3eJzoZyQpVl72+9UuS/lpRqzjJW9n8SemnNLfdPTkS++nFNc+Rg4DwNYbUXEsMrzxPPIkLNIRrEshj0RE6FYjSQceOffU8Vi5VK/ZQmlFqKbst2VXvK1+fHwMU6aUMzWupwfs1dRW6SibXcQubrlCNBrmbJkTX6xDBnX9PKprH4edZwcLRkst7vRcHbdpZP4mOymo3vqtS0Thi3Mt2JY3EU6W5UkFWBVGOVP5XU4+BrUeIdCnSySWaLl48V8n80WZMzldaOxWRC9gmuHeMyypaRwwSqNp25shRmx6rDWNQ/qk9DW1L+Vq0qcYyypzbaf3dFdeO72ett5BdpFttX0+Jybs7NZpBLHK0xszkRCNQzpIcTjI7zkglsHqVHjWFjqWIlOEo5c/G7smu74Ll0Y7KUEmne37ZugriGyc4PWX5h96tw/vofmXqiMu6zJf+0f5j96u2h9qqfmZGl7tdDBWoWAUBqnBLi6gt1gWzkMi6wHeSERbuzAsQ5fG46LmutiYYerWdV1VZ20Slm3LwS+diiDnGOXL6EO47PtC1opgkukhglRzGyIeZI8b6u867Eh9s+VXQxqqqq1NU3KSaum9EmraJ+BF07ZdL2RtEEebbSsbR5jYCJiCy7EAEhiD+p61y5StXu5X1Wq3ei9C9L2dxrHA+CBrf0aS0ngd7UwyTl0ZclAraQJW6ncd39K6mKxbVbto1YySldRs09+n3V6lEKfs5XG2n74lrb8Su40Eb2TvKoC645IhC5AxqyzB1B640kj31qToYacnONVKL4NSzLw0Vn8fgTU5pWcdfkAk9nNOyQNPDcuJf2bIJI5NCowIdlDKdKkEHI32peliKcFKeWUVbVOzV21uT111HtQbsrpkK/4XcXCXUzx6JJoFhhgDKWCqxYmRgdOpiegOAB1OavpYijRlSpxldRk25WdrtW0W+yt58iMoSkpNrhuOfbDgUrxzSWgHMniMc0RIAmBGlWGdhIvgfEbHwxHZ2MpxnCNfdF3T/DzXR8uD1M1qbabjvZKaGa0nlljhaeK50M6oyCSOREEewcqGQhV8cg58DtUpUsRSjCUsso3tdOzTd+CbTTfK1jNpRk2ldMhcT4ZcXSXUzRct3s5LeCDUpc6+8xkIOkEkIAATgDrvV9CvRoSp04yulNSlKztpppx0V76EZRlK7a4WRZcU4IjRTyJEpupbVodW2pu4QFyduuBn3DyFa1DFyjUhCUvYU0/DfvJzppptLWxXzWFyjTGJCHltLWBGyuFcGUSMd/yBg3v8KvjWoSUFN6Kc5Na6rSy/5NWIuMle3JH2Ls29o9vLDLLMIMQmNxCMQPgNpKqpJUhG3J9U+JpLHQxEakKkVHNrdZu8t29vfqtOYVJwaad7dNxtdckvFAKAUAoBQCgPLtfezzRecB7PtdW95OP/AAkSuPIktlv0RZD8cVysftOOExGHoy/7kmvlp/8AZxXxLqdLNGT5E/8ACz/alt8ZP7mStL+LP9Irf8f64k8J71efoeha+KHYFAYbnoK2MPvZKJHraJCgNN4t2eNzfOZzIYdCtFg938qup/d33wOu9ep2PXhkhSja7bvz3Np/Q2JYyVDD/wCXbN8y+4PYRwFkiQKuB06np1PU/WpfxEkqVO3N+hzaNepWm5VHdmrfiD7VPmj/APlWjsjdLo/odHDd6f5X6GtXnq3XzR/zV1KPeodJehs4fvUPP6mO+tcyOVOnTEHPvON/hWxg8bOjSUd6lK3Brfpo+RrKjRrUoKtHN7TSd2mt3Fa+R8trTC9H76A6ug8dj5j9aYjFyq1HOck2n++j5bkbkFToJQp5Uou1vhrrx8Xx4kpc6tShjqcdDkAYAz8duvketaslli4TaVl58/348CinWpVaN4yTVn56v99dbG4fhv7CbqP27bHr6qda5O2/ew/KvVmcd34/lX1JvG+BQXGTInf1Y1rs3XHXx+ua9Ns2KeDpflRx446vh6j7OWl929GLsVw17cTqS/K5mIg/kuQzAeGT+uK8ptPExr9nLTNbW3juXkdXE1VUyvS9tbGy1yzVFAKAUAoBQCgFAKAUAoBQCgOcHrL8w+4q3D++h+ZeqIz7rMl97R/mP3q7aH2qp+Z+pGl3F0MFahYfGG2xx7/KiBrMfGrlpBZ6ALtWBkl0nkiDO0q77lvVCZ2bV4DfqPC0FD+Yv/lvcr+1m/C+m9vlbiyjPK+Tj8rcy347xE20WpV1yO6RxpnAZ3OldR8B4k+QNaeFoKtUs3ZJNt+C3/2LJyyow2lteBlMk8DqT30ELLgf+W3MJ294OfdU6k8K4tQhJPg8yfxVvQwlO+rXwINhd3d4nPhkhhhYnkq0ZkZ1BIDSHWunVgkKOgxvV9WnhsNLsqkXKS32dknyWjvbm+JGLnNZk7Ii3faO55aCOKP0pbv0eaIk6W0o0h5TeGpdJUnpqwaup4Ghnlmk8jhmT4rW2q8He/yIurKystb2OT9rDNLALZcwtNHHO7ggqzg/slH9IMEt+7sPHbC2aqcJus/aSbilxS+90fDmO2u1l3cf0I0HaaXUDzrdy120HooX9toExj1AhychRqOVxgGrZ4CnlaySXsKWa/s3y3tu4vTeYVV33rfu47yTwXjUk7ENd2ytzZkFvoHMwjuq/wC8yThQ3q1VicLClG6pSatF5r6apN/d8bbzMKjk+8un7ZlilvTdPb+kQ9yGOXV6Od9bSLjHN8NHX31CUcKqCq5HrJq2bkk/w+JlOpmy3Xw/uSra5uJzOEljj5Nw0YJi1ZQIjD843yTvVU4UKSg5RbzRT321u/B8iScpXs9zKpOMXa8Oa/aSJibfmLGIiNLErjJ1nUANQxgdfdW28LhnjVhlFr2rXzcNfAhnn2ee/DkXI4vypLpLggLAomRgMZgK7582V1cfVfOtL+W7SFOVLfLR/m/Rpp/Esz2bUuHoQI+M3K6RKEVzYzXLLp9R1ZdC9dwobB8yM7VsPC0Hdwu12kY35qzu/Nq6IZ5ceTZyF1epbrdF4Jl5QleERMjFSoZhG2sjUBnGRg48Kx2eElWdG0ou9k7prfZXVlp5mb1FHNoz7x7tI0XJaBQ6cv0mc75W27oJX+sdRI90bVjC4CM8yquzvlj4y/TSz6oxUq2tbq+hJ4xezc+2hgkjQTpM5dk17RiMrp7y9dRqrD0qXY1KlVN5XFWTtvvfg+RKcpZko8bnKzvpo7hba5Mb81HeGWNSueXp1rIpZsEBgQQcHfYYpUo0p0XWo3Vmk03ffezTsuW4ypSUssi6rRLBQCgPMlndvC6yRsVdDlWHgfrsR7jX3atRp1qbp1FeL3o85GTi7o9CdluPK9rbPdGGKa6B0oMLzNyAQD5jB/4gPHFfF9r7MnTxlaOFU5wpb3q8vNX8H56X4XOvSqJwWbRs6/btPIONJ6ViOG1kmUIinAGiRVY43YnK7+/wr2E9k0l/D8nh7ylUjB3k9e9Ftckly8OLKqCqVsUqaWuvozsD/Luy/pW/5b/4V4X/AATG/h+a/U7n+GYn8PzQ/wAu7L+lb/lv/hT/AATG/h+a/Uf4Zifw/NEqw7QwXZKwuWKDJyrDY7eIqMsBXw2tVWv4plVXC1aOs1a5NqJSKAgcavhCgJGSWAA8/E10NmVeyxCqWva/zViqtHNDKQeDcXEspUqVLLtnxxjbp5ZP0robXxf8zTjZWs+ZVQpZG9Si/EOMh4m8GZMfEFs/cfrVex3dTXg/odHDd6X5X6Gr3nq3XzR/zV1aPeodJehs4fvUPP6kyK2aWZ409Z4MD9Kxh6bnGCX42/gavaKnQhN8J/oV6vhA4GSF0ED8mCd3H8cH31c4t1HBu2t9ePgvRnTcc1Rwb0bv18F9TNqBcg+rGwbWenQbHwzvt9KqaahfjJWtx69OZTlcKat95WsvXpzN3/DqAras5GBLKzKPdgL9wf0ri7amniFFfdSRRjmnVtySR9ue0AyQEJAY4OeoBz5V18JtHsaEKbjuXM4lShmk3c2O1lDorDoQCK8lKLi7M30ZawBQCgFAKAUAoBQCgFAKAUAoDJb+svzD7ircP76H5l6ojPus53/tH+Y/ersf9qqfmfqRpdxdDBWoWCgK2Ph7C8e4yNL28cQG+co8jE+WMMP0rZddPDKlxUm/ikvoQy+3m8DJxrhvpMWjUUYMrxyAAlHQhlODsd+o8QTUcNX7GpmtdaprmnvRmccysR7X03UokNqEBGtk5pZwOulTgIT8Wqyf8pleTPfhe1l5rf8ABEV2l9bES04bdWoMVs0DQZJiEusNCCSdPdyJFBO3qnG2auqV8PXfaVlJS45bWl467nz3kVGcdI2t4iLs6y8k8wPIt0bmdyMa2MbIdAGdIGUAHkvWksdGWdZbLJliuWqevzv4sdk9NeNyw4rw4y8nRpXl3CTN4ZC6tWMD1jmtehXyZ82t4tehOUb2tzOPAOGejowbSWaaZ9SjwklZwCcZ2BArOLxHbSTV7WivgkvoIQyog8E4ZcW50FbZo+dI+vL8zTJIz7d3GRqx18KvxOIo1lmTknZK2ltElz8CEISjpoWEXD2F3JcZGl4I4gN8go8jEnwx3h+la8qyeHjS4qTfxSX0JqPtuXgOE2DQtcFiDzp2kXGdgVRcH3900r1lUUEvuxt83+ohG1/Fla/Z9zwv0HUnM5Ai1b6cjG/TOPpWysbBY/8AmbO2a9uJDs32WTwJXaDgK3bwuW08p++P6SLIYofcXWI/Q1VhMY8PGcbXutPB7r/BslUp52j7xThLSzNIGUBrSWDBznVIykHp02pQxMadNQa++peSuJQblfwsQ/8Asu7kgW1d4I4uWI3ePW0jIFCkJqACEjx3xnpV38xhoVXWipOV7pOyV731tdu3LQjkm45Xaxkt+y8bPI86hi5CRqryBUgRQsabEZ/MT72NRntCooxjTdrau6TvJu7fHougVFXbl+0RoeBXEJtjG0LeiCeNBIXGYpCnKBIU95VXB+AqyWMoVFUzprPlbtber347m3cx2cla3C5Y2XDJWnFzcshdEZIo4wdEYcguSW3djpUZ2AA6VrVK9NUuxop2bu297tu3aJK75k4xebNIuK0ywUAoDy7X3s80Zrq6eUgyMWKqqDPgqjCgeQA8BVdKjCkmoK1231b3vqyTk3vJVtdPLOryMXcjBZtyQq6Rk+OwAyfKufjqMKWClCmrLkt2sk38zq7Ek3j6bfj/AEsua8sfQhQG7fhf7Wb5F/mrh7b7kOpyNr92PU7DrzpwhQGt9ouHSzS9xCyCMeOF1ZbOMyAZxj8o+bwHqtiY7AYfDtYi2Zy/Dd2sv9r0vfj/AMTn4qlWnU9i9rc7fX98yssuDTqVcRMuHHjhsbZP+sE4xn83/CfHqYjaeyJQlTi46p/c0vbT/trj4eaNenQxKabvv5/+T/fA2zinDY7lNEgyAQykdVYdCp8DXh6FedGWaD/udpScdxqd32Jc80CUFZSpzp3XSc7jO/6128LtKheHaXjlvwunfpr8iccRKm4NRvlvxte5KPBmh1ctNTOgUy5IdcdAqkaQPrn9BXVpV8EqeSNVc9Wl+hzHWxCkk4XiuBGu+yzTs8ij0d2PRMujZ8SCFCn4E/fOa2NwKis9RO3LX0NvC43ERjkq07xW7WzXn9Dla9h2ds3MxZMg6EGnOPM+A+H61xqu1qdNWw0deb/T9fgb0cWor/LgovrdmzcQgIt2SFSCE0oqbYxgALhlxt/WHxrn4CpT/m4TxDvG93fX46O/wfQ0K+aUJZd/76GptwCbUByjvjfIwPieeAP7LfWvaLa+yHFyutP9mv8A+f1Xkcl4fE5ra/H/AMvozZOzdvJHGyyAjDnSCc7YHq99tuvTHyivK7br4aviIzw1suVXsra3e/2Y62tz6s6GEhUjBqpvv++L/fAtq45tCgFAKAUAoBQCgFAKAUAoBQGS39dfmH3FXYf30PzL1RGfdZzvvaP8x+9W4/7VU/M/UjS7kehgrULBQCgFAKAUAoBQCgFAKAUAoBQCgFAKAUAoBQCgFAeXa+9nmhQEvhftV+v2NaG1Pss/L1R1th/b6fn/AEsvq8ifQxQG7fhf7Wb5F/mrh7b7kOpyNr92PU7DrzpwhQCgFAKAUAoBQCgFAKAUAoBQCgFAKAUAoBQCgFAKAUAoDJb+uvzD7irsP76H5l6ojPuvoc772j/MfvVuP+1VPzP1I0u5HoYK1CwUAoBQCgFAKAUAoBQCgFAKAUAoBQCgFAKAUAoBQHl2vvZ5oUBL4X7Vfr9jWhtT7LPy9UdbYf2+n5/0svq8ifQxQG7fhf7Wb5F/mrh7b7kOpyNr92PU7DrzpwhQCgFAKAUAoBQCgFAKAUAoBQCgFAKAUAoBQCgFAKAUAoDJb+uvzD7irsN7+H5l6ojPuvoc772j/M33qzH/AGqp+Z+pil3F0MFapMUAoBQCgFAKAUAoBQCgFAKAUAoBQCgFAKAUAoBQHmnkr5fevvNzzlhyV8vvS4sSeGwjmrt5+fka0dpP/wCLPy9UdTYumOp+f9LL7lDyryZ9Auxyh5UF2bh+GqgSzY/cX+auHtz3cOr9Dk7VfsR6m/15w4goBQCgFAKAUAoBQCgFAKAUAoBQCgFAKAUAoBQCgFAKAUBkt/XX5h9xV2G9/D8y9URn3X0Od97R/mP3qzHfaqn5n6mKXcXQwVqkxQCgFAKAUAoBQCgFAKAUAoBQCgFAKAUAoBQCgF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7416" name="Picture 8" descr="Logo"/>
          <p:cNvPicPr>
            <a:picLocks noChangeAspect="1" noChangeArrowheads="1"/>
          </p:cNvPicPr>
          <p:nvPr/>
        </p:nvPicPr>
        <p:blipFill>
          <a:blip r:embed="rId3" cstate="print"/>
          <a:srcRect/>
          <a:stretch>
            <a:fillRect/>
          </a:stretch>
        </p:blipFill>
        <p:spPr bwMode="auto">
          <a:xfrm>
            <a:off x="5508104" y="2985077"/>
            <a:ext cx="2351537" cy="622516"/>
          </a:xfrm>
          <a:prstGeom prst="rect">
            <a:avLst/>
          </a:prstGeom>
          <a:noFill/>
        </p:spPr>
      </p:pic>
      <p:sp>
        <p:nvSpPr>
          <p:cNvPr id="10" name="9 CuadroTexto"/>
          <p:cNvSpPr txBox="1"/>
          <p:nvPr/>
        </p:nvSpPr>
        <p:spPr>
          <a:xfrm>
            <a:off x="203262" y="4124572"/>
            <a:ext cx="2016224" cy="369332"/>
          </a:xfrm>
          <a:prstGeom prst="rect">
            <a:avLst/>
          </a:prstGeom>
          <a:noFill/>
        </p:spPr>
        <p:txBody>
          <a:bodyPr wrap="square" rtlCol="0">
            <a:spAutoFit/>
          </a:bodyPr>
          <a:lstStyle/>
          <a:p>
            <a:pPr algn="ctr"/>
            <a:r>
              <a:rPr lang="de-LI" b="1" dirty="0" smtClean="0">
                <a:solidFill>
                  <a:srgbClr val="0070C0"/>
                </a:solidFill>
                <a:latin typeface="Arial" pitchFamily="34" charset="0"/>
                <a:ea typeface="Times New Roman" pitchFamily="18" charset="0"/>
              </a:rPr>
              <a:t>β-cryptoxanthin</a:t>
            </a:r>
            <a:endParaRPr lang="es-ES" dirty="0">
              <a:solidFill>
                <a:srgbClr val="0070C0"/>
              </a:solidFill>
            </a:endParaRPr>
          </a:p>
        </p:txBody>
      </p:sp>
      <p:sp>
        <p:nvSpPr>
          <p:cNvPr id="11" name="10 CuadroTexto"/>
          <p:cNvSpPr txBox="1"/>
          <p:nvPr/>
        </p:nvSpPr>
        <p:spPr>
          <a:xfrm>
            <a:off x="2771800" y="4149080"/>
            <a:ext cx="6336704" cy="307777"/>
          </a:xfrm>
          <a:prstGeom prst="rect">
            <a:avLst/>
          </a:prstGeom>
          <a:noFill/>
        </p:spPr>
        <p:txBody>
          <a:bodyPr wrap="square" rtlCol="0">
            <a:spAutoFit/>
          </a:bodyPr>
          <a:lstStyle/>
          <a:p>
            <a:pPr algn="just"/>
            <a:r>
              <a:rPr lang="en-US" sz="1400" dirty="0" smtClean="0"/>
              <a:t>beneficial properties in different bone remodeling markers (formation and </a:t>
            </a:r>
            <a:r>
              <a:rPr lang="en-US" sz="1400" dirty="0" err="1" smtClean="0"/>
              <a:t>resorption</a:t>
            </a:r>
            <a:r>
              <a:rPr lang="en-US" sz="1400" dirty="0" smtClean="0"/>
              <a:t>)</a:t>
            </a:r>
            <a:endParaRPr lang="es-ES" sz="1400" dirty="0"/>
          </a:p>
        </p:txBody>
      </p:sp>
      <p:sp>
        <p:nvSpPr>
          <p:cNvPr id="12" name="11 Flecha a la derecha con muesca"/>
          <p:cNvSpPr/>
          <p:nvPr/>
        </p:nvSpPr>
        <p:spPr>
          <a:xfrm>
            <a:off x="2267744" y="4244838"/>
            <a:ext cx="36004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395536" y="4643844"/>
            <a:ext cx="2016224" cy="369332"/>
          </a:xfrm>
          <a:prstGeom prst="rect">
            <a:avLst/>
          </a:prstGeom>
          <a:noFill/>
        </p:spPr>
        <p:txBody>
          <a:bodyPr wrap="square" rtlCol="0">
            <a:spAutoFit/>
          </a:bodyPr>
          <a:lstStyle/>
          <a:p>
            <a:pPr algn="ctr"/>
            <a:r>
              <a:rPr lang="de-LI" b="1" dirty="0" smtClean="0">
                <a:solidFill>
                  <a:srgbClr val="0070C0"/>
                </a:solidFill>
                <a:latin typeface="Arial" pitchFamily="34" charset="0"/>
                <a:ea typeface="Times New Roman" pitchFamily="18" charset="0"/>
              </a:rPr>
              <a:t>Phytosterols</a:t>
            </a:r>
            <a:endParaRPr lang="es-ES" dirty="0">
              <a:solidFill>
                <a:srgbClr val="0070C0"/>
              </a:solidFill>
            </a:endParaRPr>
          </a:p>
        </p:txBody>
      </p:sp>
      <p:sp>
        <p:nvSpPr>
          <p:cNvPr id="14" name="13 CuadroTexto"/>
          <p:cNvSpPr txBox="1"/>
          <p:nvPr/>
        </p:nvSpPr>
        <p:spPr>
          <a:xfrm>
            <a:off x="2843808" y="4668352"/>
            <a:ext cx="2160240" cy="307777"/>
          </a:xfrm>
          <a:prstGeom prst="rect">
            <a:avLst/>
          </a:prstGeom>
          <a:noFill/>
        </p:spPr>
        <p:txBody>
          <a:bodyPr wrap="square" rtlCol="0">
            <a:spAutoFit/>
          </a:bodyPr>
          <a:lstStyle/>
          <a:p>
            <a:pPr algn="just"/>
            <a:r>
              <a:rPr lang="en-US" sz="1400" dirty="0" err="1" smtClean="0"/>
              <a:t>hypocholesterolemic</a:t>
            </a:r>
            <a:r>
              <a:rPr lang="en-US" sz="1400" dirty="0" smtClean="0"/>
              <a:t> effect</a:t>
            </a:r>
            <a:endParaRPr lang="es-ES" sz="1400" dirty="0"/>
          </a:p>
        </p:txBody>
      </p:sp>
      <p:sp>
        <p:nvSpPr>
          <p:cNvPr id="15" name="14 Flecha a la derecha con muesca"/>
          <p:cNvSpPr/>
          <p:nvPr/>
        </p:nvSpPr>
        <p:spPr>
          <a:xfrm>
            <a:off x="2267744" y="4764110"/>
            <a:ext cx="360040"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418" name="Picture 10" descr="http://1.bp.blogspot.com/-suKiyXUvLUo/UI_zlB8YHDI/AAAAAAAABN4/mhaa83o-Oeg/s1600/interrogation.png"/>
          <p:cNvPicPr>
            <a:picLocks noChangeAspect="1" noChangeArrowheads="1"/>
          </p:cNvPicPr>
          <p:nvPr/>
        </p:nvPicPr>
        <p:blipFill>
          <a:blip r:embed="rId4" cstate="print"/>
          <a:srcRect/>
          <a:stretch>
            <a:fillRect/>
          </a:stretch>
        </p:blipFill>
        <p:spPr bwMode="auto">
          <a:xfrm>
            <a:off x="6876256" y="5085184"/>
            <a:ext cx="1247957" cy="1519834"/>
          </a:xfrm>
          <a:prstGeom prst="rect">
            <a:avLst/>
          </a:prstGeom>
          <a:noFill/>
        </p:spPr>
      </p:pic>
      <p:sp>
        <p:nvSpPr>
          <p:cNvPr id="17" name="16 CuadroTexto"/>
          <p:cNvSpPr txBox="1"/>
          <p:nvPr/>
        </p:nvSpPr>
        <p:spPr>
          <a:xfrm>
            <a:off x="971600" y="5733256"/>
            <a:ext cx="5760640" cy="461665"/>
          </a:xfrm>
          <a:prstGeom prst="rect">
            <a:avLst/>
          </a:prstGeom>
          <a:noFill/>
        </p:spPr>
        <p:txBody>
          <a:bodyPr wrap="square" rtlCol="0">
            <a:spAutoFit/>
          </a:bodyPr>
          <a:lstStyle/>
          <a:p>
            <a:pPr algn="ctr"/>
            <a:r>
              <a:rPr lang="es-ES" sz="2400" b="1" dirty="0" err="1" smtClean="0">
                <a:solidFill>
                  <a:srgbClr val="C00000"/>
                </a:solidFill>
              </a:rPr>
              <a:t>Combined</a:t>
            </a:r>
            <a:r>
              <a:rPr lang="es-ES" sz="2400" b="1" dirty="0" smtClean="0">
                <a:solidFill>
                  <a:srgbClr val="C00000"/>
                </a:solidFill>
              </a:rPr>
              <a:t> </a:t>
            </a:r>
            <a:r>
              <a:rPr lang="es-ES" sz="2400" b="1" dirty="0" err="1" smtClean="0">
                <a:solidFill>
                  <a:srgbClr val="C00000"/>
                </a:solidFill>
              </a:rPr>
              <a:t>action</a:t>
            </a:r>
            <a:r>
              <a:rPr lang="es-ES" sz="2400" b="1" dirty="0" smtClean="0">
                <a:solidFill>
                  <a:srgbClr val="C00000"/>
                </a:solidFill>
              </a:rPr>
              <a:t> </a:t>
            </a:r>
            <a:r>
              <a:rPr lang="es-ES" sz="2400" b="1" dirty="0" err="1" smtClean="0">
                <a:solidFill>
                  <a:srgbClr val="C00000"/>
                </a:solidFill>
              </a:rPr>
              <a:t>against</a:t>
            </a:r>
            <a:r>
              <a:rPr lang="es-ES" sz="2400" b="1" dirty="0" smtClean="0">
                <a:solidFill>
                  <a:srgbClr val="C00000"/>
                </a:solidFill>
              </a:rPr>
              <a:t> colon </a:t>
            </a:r>
            <a:r>
              <a:rPr lang="es-ES" sz="2400" b="1" dirty="0" err="1" smtClean="0">
                <a:solidFill>
                  <a:srgbClr val="C00000"/>
                </a:solidFill>
              </a:rPr>
              <a:t>cancer</a:t>
            </a:r>
            <a:r>
              <a:rPr lang="es-ES" sz="2400" b="1" dirty="0" smtClean="0">
                <a:solidFill>
                  <a:srgbClr val="C00000"/>
                </a:solidFill>
              </a:rPr>
              <a:t>?</a:t>
            </a:r>
            <a:endParaRPr lang="es-E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7335</TotalTime>
  <Words>3330</Words>
  <Application>Microsoft Office PowerPoint</Application>
  <PresentationFormat>Presentación en pantalla (4:3)</PresentationFormat>
  <Paragraphs>430</Paragraphs>
  <Slides>26</Slides>
  <Notes>26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Intermedio</vt:lpstr>
      <vt:lpstr>ANTICARCINOGENIC EFFECT OF PHYTOSTEROLS AND/OR BETA-CRYPTOXANTHIN IN COLON CANCER CELLS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Amparo</dc:creator>
  <cp:lastModifiedBy>Toni</cp:lastModifiedBy>
  <cp:revision>579</cp:revision>
  <dcterms:created xsi:type="dcterms:W3CDTF">2011-10-24T21:51:47Z</dcterms:created>
  <dcterms:modified xsi:type="dcterms:W3CDTF">2014-09-20T19:24:43Z</dcterms:modified>
</cp:coreProperties>
</file>