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7" r:id="rId6"/>
  </p:sldMasterIdLst>
  <p:notesMasterIdLst>
    <p:notesMasterId r:id="rId23"/>
  </p:notesMasterIdLst>
  <p:handoutMasterIdLst>
    <p:handoutMasterId r:id="rId24"/>
  </p:handoutMasterIdLst>
  <p:sldIdLst>
    <p:sldId id="263" r:id="rId7"/>
    <p:sldId id="351" r:id="rId8"/>
    <p:sldId id="352" r:id="rId9"/>
    <p:sldId id="357" r:id="rId10"/>
    <p:sldId id="363" r:id="rId11"/>
    <p:sldId id="353" r:id="rId12"/>
    <p:sldId id="354" r:id="rId13"/>
    <p:sldId id="355" r:id="rId14"/>
    <p:sldId id="356" r:id="rId15"/>
    <p:sldId id="364" r:id="rId16"/>
    <p:sldId id="358" r:id="rId17"/>
    <p:sldId id="359" r:id="rId18"/>
    <p:sldId id="360" r:id="rId19"/>
    <p:sldId id="361" r:id="rId20"/>
    <p:sldId id="362" r:id="rId21"/>
    <p:sldId id="343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482B25"/>
    <a:srgbClr val="008000"/>
    <a:srgbClr val="F0F0E8"/>
    <a:srgbClr val="75787B"/>
    <a:srgbClr val="007398"/>
    <a:srgbClr val="A04111"/>
    <a:srgbClr val="8F7029"/>
    <a:srgbClr val="C1A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5" autoAdjust="0"/>
    <p:restoredTop sz="88988" autoAdjust="0"/>
  </p:normalViewPr>
  <p:slideViewPr>
    <p:cSldViewPr snapToGrid="0">
      <p:cViewPr>
        <p:scale>
          <a:sx n="70" d="100"/>
          <a:sy n="70" d="100"/>
        </p:scale>
        <p:origin x="-1428" y="-216"/>
      </p:cViewPr>
      <p:guideLst>
        <p:guide orient="horz" pos="249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>
        <p:scale>
          <a:sx n="140" d="100"/>
          <a:sy n="140" d="100"/>
        </p:scale>
        <p:origin x="-2568" y="304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6.emf"/><Relationship Id="rId4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6.emf"/><Relationship Id="rId4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C3E3F2-CFAC-4B96-93BE-C4FCEE529209}" type="datetimeFigureOut">
              <a:rPr lang="en-US" smtClean="0"/>
              <a:pPr/>
              <a:t>Label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E3D88D-38BE-4ED4-9CE3-096BF9489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74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7B5FCC-9116-4EB0-82EE-240C31BE59BE}" type="datetimeFigureOut">
              <a:rPr lang="en-US" smtClean="0"/>
              <a:pPr/>
              <a:t>Label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81F8ED-CEC2-4A76-85B5-D62B57BD9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5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5634" indent="-2867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7130" indent="-2294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5982" indent="-2294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4833" indent="-2294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3686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538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1389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0241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7DA464-5D74-4939-B76E-65293157A7C5}" type="slidenum">
              <a:rPr 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oleObject" Target="../embeddings/oleObject4.bin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26.e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tags" Target="../tags/tag11.xml"/><Relationship Id="rId11" Type="http://schemas.openxmlformats.org/officeDocument/2006/relationships/oleObject" Target="../embeddings/oleObject3.bin"/><Relationship Id="rId5" Type="http://schemas.openxmlformats.org/officeDocument/2006/relationships/tags" Target="../tags/tag1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2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16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9.emf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2.xml"/><Relationship Id="rId11" Type="http://schemas.openxmlformats.org/officeDocument/2006/relationships/oleObject" Target="../embeddings/oleObject7.bin"/><Relationship Id="rId5" Type="http://schemas.openxmlformats.org/officeDocument/2006/relationships/tags" Target="../tags/tag18.xml"/><Relationship Id="rId10" Type="http://schemas.openxmlformats.org/officeDocument/2006/relationships/image" Target="../media/image28.emf"/><Relationship Id="rId4" Type="http://schemas.openxmlformats.org/officeDocument/2006/relationships/tags" Target="../tags/tag17.xml"/><Relationship Id="rId9" Type="http://schemas.openxmlformats.org/officeDocument/2006/relationships/oleObject" Target="../embeddings/oleObject6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1.emf"/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12" Type="http://schemas.openxmlformats.org/officeDocument/2006/relationships/oleObject" Target="../embeddings/oleObject10.bin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tags" Target="../tags/tag23.xml"/><Relationship Id="rId11" Type="http://schemas.openxmlformats.org/officeDocument/2006/relationships/image" Target="../media/image30.emf"/><Relationship Id="rId5" Type="http://schemas.openxmlformats.org/officeDocument/2006/relationships/tags" Target="../tags/tag22.xml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9.bin"/><Relationship Id="rId4" Type="http://schemas.openxmlformats.org/officeDocument/2006/relationships/tags" Target="../tags/tag21.xml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11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6.emf"/><Relationship Id="rId2" Type="http://schemas.openxmlformats.org/officeDocument/2006/relationships/tags" Target="../tags/tag28.xml"/><Relationship Id="rId1" Type="http://schemas.openxmlformats.org/officeDocument/2006/relationships/vmlDrawing" Target="../drawings/vmlDrawing7.vml"/><Relationship Id="rId6" Type="http://schemas.openxmlformats.org/officeDocument/2006/relationships/tags" Target="../tags/tag32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27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37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9.emf"/><Relationship Id="rId2" Type="http://schemas.openxmlformats.org/officeDocument/2006/relationships/tags" Target="../tags/tag36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3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39.xml"/><Relationship Id="rId10" Type="http://schemas.openxmlformats.org/officeDocument/2006/relationships/image" Target="../media/image28.emf"/><Relationship Id="rId4" Type="http://schemas.openxmlformats.org/officeDocument/2006/relationships/tags" Target="../tags/tag38.xml"/><Relationship Id="rId9" Type="http://schemas.openxmlformats.org/officeDocument/2006/relationships/oleObject" Target="../embeddings/oleObject16.bin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1.emf"/><Relationship Id="rId3" Type="http://schemas.openxmlformats.org/officeDocument/2006/relationships/tags" Target="../tags/tag41.xml"/><Relationship Id="rId7" Type="http://schemas.openxmlformats.org/officeDocument/2006/relationships/slideMaster" Target="../slideMasters/slideMaster3.xml"/><Relationship Id="rId12" Type="http://schemas.openxmlformats.org/officeDocument/2006/relationships/oleObject" Target="../embeddings/oleObject20.bin"/><Relationship Id="rId2" Type="http://schemas.openxmlformats.org/officeDocument/2006/relationships/tags" Target="../tags/tag40.xml"/><Relationship Id="rId1" Type="http://schemas.openxmlformats.org/officeDocument/2006/relationships/vmlDrawing" Target="../drawings/vmlDrawing9.vml"/><Relationship Id="rId6" Type="http://schemas.openxmlformats.org/officeDocument/2006/relationships/tags" Target="../tags/tag44.xml"/><Relationship Id="rId11" Type="http://schemas.openxmlformats.org/officeDocument/2006/relationships/image" Target="../media/image30.emf"/><Relationship Id="rId5" Type="http://schemas.openxmlformats.org/officeDocument/2006/relationships/tags" Target="../tags/tag43.xml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19.bin"/><Relationship Id="rId4" Type="http://schemas.openxmlformats.org/officeDocument/2006/relationships/tags" Target="../tags/tag42.xml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21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pic>
        <p:nvPicPr>
          <p:cNvPr id="23" name="Picture 22" descr="orange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674620"/>
            <a:ext cx="9144000" cy="1508760"/>
          </a:xfrm>
          <a:prstGeom prst="rect">
            <a:avLst/>
          </a:prstGeom>
        </p:spPr>
      </p:pic>
      <p:pic>
        <p:nvPicPr>
          <p:cNvPr id="24" name="Picture 23" descr="infoflow.png"/>
          <p:cNvPicPr>
            <a:picLocks noChangeAspect="1"/>
          </p:cNvPicPr>
          <p:nvPr userDrawn="1"/>
        </p:nvPicPr>
        <p:blipFill>
          <a:blip r:embed="rId4" cstate="print">
            <a:alphaModFix amt="60000"/>
          </a:blip>
          <a:stretch>
            <a:fillRect/>
          </a:stretch>
        </p:blipFill>
        <p:spPr>
          <a:xfrm>
            <a:off x="0" y="3183636"/>
            <a:ext cx="9144000" cy="99974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2" y="3665542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13947" y="4401798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52412" y="4400662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  <a:endParaRPr lang="en-US" sz="8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9341" y="4578690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XX_XX_XX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691" y="4577554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8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ELS_NS_Logo_2C_RGB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42954" y="345829"/>
            <a:ext cx="685800" cy="757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928" y="2910351"/>
            <a:ext cx="7772400" cy="722764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366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 xmlns:mv="urn:schemas-microsoft-com:mac:vml" xmlns:mc="http://schemas.openxmlformats.org/markup-compatibility/2006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Auth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3788" y="1804309"/>
            <a:ext cx="5543776" cy="3224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600" b="0" i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93788" y="124051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Slide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93788" y="5132159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093788" y="5352143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4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5894615"/>
            <a:ext cx="7429500" cy="7592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445079"/>
            <a:ext cx="9144000" cy="427808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2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07064" y="0"/>
            <a:ext cx="486811" cy="36849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54669799-F225-4621-A630-1EDCC0C962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038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3"/>
          </p:nvPr>
        </p:nvSpPr>
        <p:spPr>
          <a:xfrm>
            <a:off x="457200" y="64008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22A5E2-E646-4A45-9189-6145D14FA354}" type="datetime3">
              <a:rPr lang="en-US">
                <a:solidFill>
                  <a:srgbClr val="5F5F5F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 November 2014</a:t>
            </a:fld>
            <a:endParaRPr lang="en-US" dirty="0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3505200" y="6400800"/>
            <a:ext cx="2133600" cy="228600"/>
          </a:xfrm>
          <a:prstGeom prst="rect">
            <a:avLst/>
          </a:prstGeom>
        </p:spPr>
        <p:txBody>
          <a:bodyPr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1A6C89-FD8C-4C32-A428-74EC86521898}" type="slidenum">
              <a:rPr lang="en-US">
                <a:solidFill>
                  <a:srgbClr val="5F5F5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55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 userDrawn="1"/>
        </p:nvGrpSpPr>
        <p:grpSpPr bwMode="auto">
          <a:xfrm>
            <a:off x="778373" y="100013"/>
            <a:ext cx="7565274" cy="3714750"/>
            <a:chOff x="495" y="63"/>
            <a:chExt cx="5161" cy="2340"/>
          </a:xfrm>
        </p:grpSpPr>
        <p:pic>
          <p:nvPicPr>
            <p:cNvPr id="5" name="Picture 3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6" y="845"/>
              <a:ext cx="1284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7" y="845"/>
              <a:ext cx="1284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72" y="845"/>
              <a:ext cx="1284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6" descr="Untitled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63"/>
              <a:ext cx="1284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70" y="63"/>
              <a:ext cx="128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" y="63"/>
              <a:ext cx="1284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85" y="63"/>
              <a:ext cx="1284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85" y="1623"/>
              <a:ext cx="1284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1" descr="7652978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80" y="1623"/>
              <a:ext cx="1278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68" y="1623"/>
              <a:ext cx="1284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95" y="846"/>
              <a:ext cx="1284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5" y="1623"/>
              <a:ext cx="128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4"/>
          <p:cNvSpPr>
            <a:spLocks noChangeArrowheads="1"/>
          </p:cNvSpPr>
          <p:nvPr userDrawn="1"/>
        </p:nvSpPr>
        <p:spPr bwMode="auto">
          <a:xfrm>
            <a:off x="678696" y="57150"/>
            <a:ext cx="7701599" cy="6540500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Tx/>
              <a:buChar char="•"/>
              <a:defRPr/>
            </a:pPr>
            <a:endParaRPr lang="en-GB" sz="1200" dirty="0">
              <a:solidFill>
                <a:srgbClr val="5F5F5F"/>
              </a:solidFill>
              <a:latin typeface="Arial Narrow" pitchFamily="34" charset="0"/>
            </a:endParaRPr>
          </a:p>
        </p:txBody>
      </p:sp>
      <p:pic>
        <p:nvPicPr>
          <p:cNvPr id="18" name="Picture 2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7511" y="5230822"/>
            <a:ext cx="96013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0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8208" y="4122738"/>
            <a:ext cx="7773426" cy="819150"/>
          </a:xfrm>
        </p:spPr>
        <p:txBody>
          <a:bodyPr/>
          <a:lstStyle>
            <a:lvl1pPr>
              <a:defRPr sz="3100">
                <a:solidFill>
                  <a:srgbClr val="5F5F5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3091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9319" y="5013325"/>
            <a:ext cx="6401387" cy="342924"/>
          </a:xfrm>
          <a:ln/>
        </p:spPr>
        <p:txBody>
          <a:bodyPr lIns="95765" tIns="47884" rIns="95765" bIns="47884"/>
          <a:lstStyle>
            <a:lvl1pPr>
              <a:spcBef>
                <a:spcPct val="5000"/>
              </a:spcBef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61788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0" y="1066800"/>
            <a:ext cx="8811251" cy="12988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4494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67" y="4406913"/>
            <a:ext cx="77719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67" y="2906725"/>
            <a:ext cx="777196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519115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3840480" cy="94179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6180" y="1676400"/>
            <a:ext cx="3840480" cy="94179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353979"/>
            <a:ext cx="3840480" cy="246221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>
          <a:xfrm>
            <a:off x="4846180" y="1353979"/>
            <a:ext cx="3840480" cy="246221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832001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2560320" cy="94179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0"/>
            <p:custDataLst>
              <p:tags r:id="rId1"/>
            </p:custDataLst>
          </p:nvPr>
        </p:nvSpPr>
        <p:spPr>
          <a:xfrm>
            <a:off x="457200" y="1066801"/>
            <a:ext cx="2560320" cy="533400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6126340" y="1066801"/>
            <a:ext cx="2560320" cy="533400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291770" y="1066801"/>
            <a:ext cx="2560320" cy="533400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3291770" y="1676400"/>
            <a:ext cx="2560320" cy="94179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6126340" y="1676400"/>
            <a:ext cx="2560320" cy="94179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633881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66099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5F5F5F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>
            <p:custDataLst>
              <p:tags r:id="rId4"/>
            </p:custDataLst>
          </p:nvPr>
        </p:nvCxnSpPr>
        <p:spPr bwMode="auto">
          <a:xfrm>
            <a:off x="5310188" y="1674813"/>
            <a:ext cx="619125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>
            <p:custDataLst>
              <p:tags r:id="rId5"/>
            </p:custDataLst>
          </p:nvPr>
        </p:nvCxnSpPr>
        <p:spPr bwMode="auto">
          <a:xfrm>
            <a:off x="3119438" y="2903538"/>
            <a:ext cx="619125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1" name="Object 10"/>
          <p:cNvGraphicFramePr>
            <a:graphicFrameLocks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7253721"/>
              </p:ext>
            </p:extLst>
          </p:nvPr>
        </p:nvGraphicFramePr>
        <p:xfrm>
          <a:off x="1157288" y="1322388"/>
          <a:ext cx="6753343" cy="33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" name="Chart" r:id="rId13" imgW="6753343" imgH="3362425" progId="MSGraph.Chart.8">
                  <p:embed followColorScheme="full"/>
                </p:oleObj>
              </mc:Choice>
              <mc:Fallback>
                <p:oleObj name="Chart" r:id="rId13" imgW="6753343" imgH="336242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57288" y="1322388"/>
                        <a:ext cx="6753343" cy="336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 bwMode="auto">
          <a:xfrm>
            <a:off x="2147888" y="4672013"/>
            <a:ext cx="382588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7FFA93A8-0DFC-420E-9154-660DB8212573}" type="datetime'''''''''La''''''''''b''e''''''''l'''''">
              <a:rPr lang="en-US" sz="1200" smtClean="0">
                <a:solidFill>
                  <a:srgbClr val="5F5F5F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Label</a:t>
            </a:fld>
            <a:endParaRPr lang="en-US" sz="1200" smtClean="0">
              <a:solidFill>
                <a:srgbClr val="5F5F5F"/>
              </a:solidFill>
              <a:sym typeface="Arial"/>
            </a:endParaRPr>
          </a:p>
        </p:txBody>
      </p:sp>
      <p:sp>
        <p:nvSpPr>
          <p:cNvPr id="13" name="Rectangle 12"/>
          <p:cNvSpPr/>
          <p:nvPr userDrawn="1">
            <p:custDataLst>
              <p:tags r:id="rId8"/>
            </p:custDataLst>
          </p:nvPr>
        </p:nvSpPr>
        <p:spPr bwMode="auto">
          <a:xfrm>
            <a:off x="4333875" y="4672013"/>
            <a:ext cx="382588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FC832A6B-CC0B-4D86-8FF0-56DB87BE1F4F}" type="datetime'L''''''''''a''''''''''''b''''''el'''''''''''''">
              <a:rPr lang="en-US" sz="1200" smtClean="0">
                <a:solidFill>
                  <a:srgbClr val="5F5F5F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Label</a:t>
            </a:fld>
            <a:endParaRPr lang="en-US" sz="1200" smtClean="0">
              <a:solidFill>
                <a:srgbClr val="5F5F5F"/>
              </a:solidFill>
              <a:sym typeface="Arial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 bwMode="auto">
          <a:xfrm>
            <a:off x="6519863" y="4672013"/>
            <a:ext cx="382588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ED47EAC-AFE1-487D-A1CC-71A6162AAEEF}" type="datetime'''L''''a''''''''''''''''be''''l'''''''">
              <a:rPr lang="en-US" sz="1200" smtClean="0">
                <a:solidFill>
                  <a:srgbClr val="5F5F5F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Label</a:t>
            </a:fld>
            <a:endParaRPr lang="en-US" sz="1200" smtClean="0">
              <a:solidFill>
                <a:srgbClr val="5F5F5F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41618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pic>
        <p:nvPicPr>
          <p:cNvPr id="16" name="Picture 15" descr="orange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674620"/>
            <a:ext cx="9144000" cy="1508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928" y="2910351"/>
            <a:ext cx="7772400" cy="722764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2" y="3665542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834188" y="642938"/>
            <a:ext cx="1093787" cy="3016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Insert Logo</a:t>
            </a:r>
            <a:br>
              <a:rPr lang="en-US" dirty="0" smtClean="0"/>
            </a:br>
            <a:r>
              <a:rPr lang="en-US" dirty="0" smtClean="0"/>
              <a:t>(Adjust as needed)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379311" y="5953013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7776" y="5951877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  <a:endParaRPr lang="en-US" sz="8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84705" y="6129905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XX_XX_XX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5055" y="6128769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8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ELS_NS_Logo_2C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14164" y="349006"/>
            <a:ext cx="685800" cy="7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674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00410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5F5F5F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353979"/>
            <a:ext cx="3840480" cy="246221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1"/>
          </p:nvPr>
        </p:nvSpPr>
        <p:spPr>
          <a:xfrm>
            <a:off x="4846180" y="1353979"/>
            <a:ext cx="3840480" cy="246221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aphicFrame>
        <p:nvGraphicFramePr>
          <p:cNvPr id="20" name="Object 19"/>
          <p:cNvGraphicFramePr>
            <a:graphicFrameLocks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73697014"/>
              </p:ext>
            </p:extLst>
          </p:nvPr>
        </p:nvGraphicFramePr>
        <p:xfrm>
          <a:off x="896938" y="1905000"/>
          <a:ext cx="3190959" cy="390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3" name="Chart" r:id="rId9" imgW="3190959" imgH="3905223" progId="MSGraph.Chart.8">
                  <p:embed followColorScheme="full"/>
                </p:oleObj>
              </mc:Choice>
              <mc:Fallback>
                <p:oleObj name="Chart" r:id="rId9" imgW="3190959" imgH="39052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6938" y="1905000"/>
                        <a:ext cx="3190959" cy="390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29025505"/>
              </p:ext>
            </p:extLst>
          </p:nvPr>
        </p:nvGraphicFramePr>
        <p:xfrm>
          <a:off x="5286375" y="1905001"/>
          <a:ext cx="3190959" cy="390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4" name="Chart" r:id="rId11" imgW="3190959" imgH="3905223" progId="MSGraph.Chart.8">
                  <p:embed followColorScheme="full"/>
                </p:oleObj>
              </mc:Choice>
              <mc:Fallback>
                <p:oleObj name="Chart" r:id="rId11" imgW="3190959" imgH="39052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86375" y="1905001"/>
                        <a:ext cx="3190959" cy="390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599100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8379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5F5F5F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066801"/>
            <a:ext cx="2560320" cy="533400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1"/>
          </p:nvPr>
        </p:nvSpPr>
        <p:spPr>
          <a:xfrm>
            <a:off x="6126340" y="1066801"/>
            <a:ext cx="2560320" cy="533400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aphicFrame>
        <p:nvGraphicFramePr>
          <p:cNvPr id="20" name="Object 19"/>
          <p:cNvGraphicFramePr>
            <a:graphicFrameLocks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67508690"/>
              </p:ext>
            </p:extLst>
          </p:nvPr>
        </p:nvGraphicFramePr>
        <p:xfrm>
          <a:off x="639763" y="1847850"/>
          <a:ext cx="2390657" cy="390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3" name="Chart" r:id="rId10" imgW="2390657" imgH="3905223" progId="MSGraph.Chart.8">
                  <p:embed followColorScheme="full"/>
                </p:oleObj>
              </mc:Choice>
              <mc:Fallback>
                <p:oleObj name="Chart" r:id="rId10" imgW="2390657" imgH="39052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9763" y="1847850"/>
                        <a:ext cx="2390657" cy="390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5"/>
          <p:cNvSpPr>
            <a:spLocks noGrp="1"/>
          </p:cNvSpPr>
          <p:nvPr>
            <p:ph sz="quarter" idx="12"/>
          </p:nvPr>
        </p:nvSpPr>
        <p:spPr>
          <a:xfrm>
            <a:off x="3291770" y="1066801"/>
            <a:ext cx="2560320" cy="533400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aphicFrame>
        <p:nvGraphicFramePr>
          <p:cNvPr id="17" name="Object 16"/>
          <p:cNvGraphicFramePr>
            <a:graphicFrameLocks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01099445"/>
              </p:ext>
            </p:extLst>
          </p:nvPr>
        </p:nvGraphicFramePr>
        <p:xfrm>
          <a:off x="3475038" y="1847850"/>
          <a:ext cx="2390657" cy="390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4" name="Chart" r:id="rId12" imgW="2390657" imgH="3905223" progId="MSGraph.Chart.8">
                  <p:embed followColorScheme="full"/>
                </p:oleObj>
              </mc:Choice>
              <mc:Fallback>
                <p:oleObj name="Chart" r:id="rId12" imgW="2390657" imgH="39052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75038" y="1847850"/>
                        <a:ext cx="2390657" cy="390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46227006"/>
              </p:ext>
            </p:extLst>
          </p:nvPr>
        </p:nvGraphicFramePr>
        <p:xfrm>
          <a:off x="6308725" y="1847850"/>
          <a:ext cx="2390657" cy="390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5" name="Chart" r:id="rId14" imgW="2390657" imgH="3905223" progId="MSGraph.Chart.8">
                  <p:embed followColorScheme="full"/>
                </p:oleObj>
              </mc:Choice>
              <mc:Fallback>
                <p:oleObj name="Chart" r:id="rId14" imgW="2390657" imgH="39052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08725" y="1847850"/>
                        <a:ext cx="2390657" cy="390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080752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894910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50" y="273050"/>
            <a:ext cx="30079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19" y="273055"/>
            <a:ext cx="5111434" cy="2462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50" y="1435101"/>
            <a:ext cx="300793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316066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47" y="4800600"/>
            <a:ext cx="548522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47" y="612778"/>
            <a:ext cx="5485227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47" y="5367338"/>
            <a:ext cx="5485227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329672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355" y="1066800"/>
            <a:ext cx="3530197" cy="97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48683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844" y="44450"/>
            <a:ext cx="2201713" cy="200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4078" y="44450"/>
            <a:ext cx="1545038" cy="200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30665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1" y="44450"/>
            <a:ext cx="7631238" cy="7937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0300" y="1066812"/>
            <a:ext cx="8811251" cy="246221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02888274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44462"/>
            <a:ext cx="7364032" cy="1052513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48400" y="6705600"/>
            <a:ext cx="2743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F0D57-56AA-481B-9850-8AC67388E9D1}" type="slidenum">
              <a:rPr lang="en-GB" sz="1200">
                <a:solidFill>
                  <a:srgbClr val="5F5F5F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dirty="0">
              <a:solidFill>
                <a:srgbClr val="5F5F5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5452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Subtitle for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8301" y="698500"/>
            <a:ext cx="8417355" cy="719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4465638" y="166688"/>
            <a:ext cx="43195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72400" y="6580188"/>
            <a:ext cx="13716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431937-AE90-4137-97B7-C43B6B65212E}" type="slidenum">
              <a:rPr lang="en-GB" sz="1200">
                <a:solidFill>
                  <a:srgbClr val="5F5F5F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dirty="0">
              <a:solidFill>
                <a:srgbClr val="5F5F5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5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5055" y="310026"/>
            <a:ext cx="7772400" cy="722764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2539" y="1065217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379311" y="5953013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7776" y="5951877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  <a:endParaRPr lang="en-US" sz="8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84705" y="6129905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XX_XX_XX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5055" y="6128769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800" dirty="0">
              <a:solidFill>
                <a:srgbClr val="757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899400" y="347947"/>
            <a:ext cx="914400" cy="1010004"/>
            <a:chOff x="7899400" y="347947"/>
            <a:chExt cx="914400" cy="1010004"/>
          </a:xfrm>
        </p:grpSpPr>
        <p:pic>
          <p:nvPicPr>
            <p:cNvPr id="15" name="Picture 14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  <p:pic>
          <p:nvPicPr>
            <p:cNvPr id="16" name="Picture 15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1351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 userDrawn="1"/>
        </p:nvGrpSpPr>
        <p:grpSpPr bwMode="auto">
          <a:xfrm>
            <a:off x="778373" y="100013"/>
            <a:ext cx="7565274" cy="3714750"/>
            <a:chOff x="495" y="63"/>
            <a:chExt cx="5161" cy="2340"/>
          </a:xfrm>
        </p:grpSpPr>
        <p:pic>
          <p:nvPicPr>
            <p:cNvPr id="5" name="Picture 3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6" y="845"/>
              <a:ext cx="1284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7" y="845"/>
              <a:ext cx="1284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72" y="845"/>
              <a:ext cx="1284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6" descr="Untitled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63"/>
              <a:ext cx="1284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70" y="63"/>
              <a:ext cx="128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" y="63"/>
              <a:ext cx="1284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85" y="63"/>
              <a:ext cx="1284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85" y="1623"/>
              <a:ext cx="1284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1" descr="7652978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80" y="1623"/>
              <a:ext cx="1278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68" y="1623"/>
              <a:ext cx="1284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95" y="846"/>
              <a:ext cx="1284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5" y="1623"/>
              <a:ext cx="1284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4"/>
          <p:cNvSpPr>
            <a:spLocks noChangeArrowheads="1"/>
          </p:cNvSpPr>
          <p:nvPr userDrawn="1"/>
        </p:nvSpPr>
        <p:spPr bwMode="auto">
          <a:xfrm>
            <a:off x="678696" y="57150"/>
            <a:ext cx="7701599" cy="6540500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Tx/>
              <a:buChar char="•"/>
              <a:defRPr/>
            </a:pPr>
            <a:endParaRPr lang="en-GB" sz="1200" dirty="0">
              <a:solidFill>
                <a:srgbClr val="5F5F5F"/>
              </a:solidFill>
              <a:latin typeface="Arial Narrow" pitchFamily="34" charset="0"/>
            </a:endParaRPr>
          </a:p>
        </p:txBody>
      </p:sp>
      <p:pic>
        <p:nvPicPr>
          <p:cNvPr id="18" name="Picture 2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7511" y="5230822"/>
            <a:ext cx="96013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0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8208" y="4122738"/>
            <a:ext cx="7773426" cy="819150"/>
          </a:xfrm>
        </p:spPr>
        <p:txBody>
          <a:bodyPr/>
          <a:lstStyle>
            <a:lvl1pPr>
              <a:defRPr sz="3100">
                <a:solidFill>
                  <a:srgbClr val="5F5F5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3091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9319" y="5013325"/>
            <a:ext cx="6401387" cy="342924"/>
          </a:xfrm>
          <a:ln/>
        </p:spPr>
        <p:txBody>
          <a:bodyPr lIns="95765" tIns="47884" rIns="95765" bIns="47884"/>
          <a:lstStyle>
            <a:lvl1pPr>
              <a:spcBef>
                <a:spcPct val="5000"/>
              </a:spcBef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0785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0" y="1066800"/>
            <a:ext cx="8811251" cy="12988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5278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67" y="4406913"/>
            <a:ext cx="77719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67" y="2906725"/>
            <a:ext cx="777196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353817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3840480" cy="94179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6180" y="1676400"/>
            <a:ext cx="3840480" cy="94179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353979"/>
            <a:ext cx="3840480" cy="246221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>
          <a:xfrm>
            <a:off x="4846180" y="1353979"/>
            <a:ext cx="3840480" cy="246221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85534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2560320" cy="94179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0"/>
            <p:custDataLst>
              <p:tags r:id="rId1"/>
            </p:custDataLst>
          </p:nvPr>
        </p:nvSpPr>
        <p:spPr>
          <a:xfrm>
            <a:off x="457200" y="1066801"/>
            <a:ext cx="2560320" cy="533400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6126340" y="1066801"/>
            <a:ext cx="2560320" cy="533400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291770" y="1066801"/>
            <a:ext cx="2560320" cy="533400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3291770" y="1676400"/>
            <a:ext cx="2560320" cy="94179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6126340" y="1676400"/>
            <a:ext cx="2560320" cy="94179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673049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4377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5F5F5F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>
            <p:custDataLst>
              <p:tags r:id="rId4"/>
            </p:custDataLst>
          </p:nvPr>
        </p:nvCxnSpPr>
        <p:spPr bwMode="auto">
          <a:xfrm>
            <a:off x="5310188" y="1674813"/>
            <a:ext cx="619125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>
            <p:custDataLst>
              <p:tags r:id="rId5"/>
            </p:custDataLst>
          </p:nvPr>
        </p:nvCxnSpPr>
        <p:spPr bwMode="auto">
          <a:xfrm>
            <a:off x="3119438" y="2903538"/>
            <a:ext cx="619125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1" name="Object 10"/>
          <p:cNvGraphicFramePr>
            <a:graphicFrameLocks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49867506"/>
              </p:ext>
            </p:extLst>
          </p:nvPr>
        </p:nvGraphicFramePr>
        <p:xfrm>
          <a:off x="1157288" y="1322388"/>
          <a:ext cx="6753343" cy="33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7" name="Chart" r:id="rId13" imgW="6753343" imgH="3362425" progId="MSGraph.Chart.8">
                  <p:embed followColorScheme="full"/>
                </p:oleObj>
              </mc:Choice>
              <mc:Fallback>
                <p:oleObj name="Chart" r:id="rId13" imgW="6753343" imgH="336242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57288" y="1322388"/>
                        <a:ext cx="6753343" cy="336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 userDrawn="1">
            <p:custDataLst>
              <p:tags r:id="rId7"/>
            </p:custDataLst>
          </p:nvPr>
        </p:nvSpPr>
        <p:spPr bwMode="auto">
          <a:xfrm>
            <a:off x="2147888" y="4672013"/>
            <a:ext cx="382588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7FFA93A8-0DFC-420E-9154-660DB8212573}" type="datetime'''''''''La''''''''''b''e''''''''l'''''">
              <a:rPr lang="en-US" sz="1200">
                <a:solidFill>
                  <a:srgbClr val="5F5F5F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Label</a:t>
            </a:fld>
            <a:endParaRPr lang="en-US" sz="1200">
              <a:solidFill>
                <a:srgbClr val="5F5F5F"/>
              </a:solidFill>
              <a:sym typeface="Arial"/>
            </a:endParaRPr>
          </a:p>
        </p:txBody>
      </p:sp>
      <p:sp>
        <p:nvSpPr>
          <p:cNvPr id="13" name="Rectangle 12"/>
          <p:cNvSpPr/>
          <p:nvPr userDrawn="1">
            <p:custDataLst>
              <p:tags r:id="rId8"/>
            </p:custDataLst>
          </p:nvPr>
        </p:nvSpPr>
        <p:spPr bwMode="auto">
          <a:xfrm>
            <a:off x="4333875" y="4672013"/>
            <a:ext cx="382588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FC832A6B-CC0B-4D86-8FF0-56DB87BE1F4F}" type="datetime'L''''''''''a''''''''''''b''''''el'''''''''''''">
              <a:rPr lang="en-US" sz="1200">
                <a:solidFill>
                  <a:srgbClr val="5F5F5F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Label</a:t>
            </a:fld>
            <a:endParaRPr lang="en-US" sz="1200">
              <a:solidFill>
                <a:srgbClr val="5F5F5F"/>
              </a:solidFill>
              <a:sym typeface="Arial"/>
            </a:endParaRPr>
          </a:p>
        </p:txBody>
      </p:sp>
      <p:sp>
        <p:nvSpPr>
          <p:cNvPr id="14" name="Rectangle 13"/>
          <p:cNvSpPr/>
          <p:nvPr userDrawn="1">
            <p:custDataLst>
              <p:tags r:id="rId9"/>
            </p:custDataLst>
          </p:nvPr>
        </p:nvSpPr>
        <p:spPr bwMode="auto">
          <a:xfrm>
            <a:off x="6519863" y="4672013"/>
            <a:ext cx="382588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ED47EAC-AFE1-487D-A1CC-71A6162AAEEF}" type="datetime'''L''''a''''''''''''''''be''''l'''''''">
              <a:rPr lang="en-US" sz="1200">
                <a:solidFill>
                  <a:srgbClr val="5F5F5F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Label</a:t>
            </a:fld>
            <a:endParaRPr lang="en-US" sz="1200">
              <a:solidFill>
                <a:srgbClr val="5F5F5F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535922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6519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5F5F5F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353979"/>
            <a:ext cx="3840480" cy="246221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1"/>
          </p:nvPr>
        </p:nvSpPr>
        <p:spPr>
          <a:xfrm>
            <a:off x="4846180" y="1353979"/>
            <a:ext cx="3840480" cy="246221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aphicFrame>
        <p:nvGraphicFramePr>
          <p:cNvPr id="20" name="Object 19"/>
          <p:cNvGraphicFramePr>
            <a:graphicFrameLocks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18229966"/>
              </p:ext>
            </p:extLst>
          </p:nvPr>
        </p:nvGraphicFramePr>
        <p:xfrm>
          <a:off x="896938" y="1905000"/>
          <a:ext cx="3190959" cy="390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9" name="Chart" r:id="rId9" imgW="3190959" imgH="3905223" progId="MSGraph.Chart.8">
                  <p:embed followColorScheme="full"/>
                </p:oleObj>
              </mc:Choice>
              <mc:Fallback>
                <p:oleObj name="Chart" r:id="rId9" imgW="3190959" imgH="39052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6938" y="1905000"/>
                        <a:ext cx="3190959" cy="390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94237712"/>
              </p:ext>
            </p:extLst>
          </p:nvPr>
        </p:nvGraphicFramePr>
        <p:xfrm>
          <a:off x="5286375" y="1905001"/>
          <a:ext cx="3190959" cy="390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0" name="Chart" r:id="rId11" imgW="3190959" imgH="3905223" progId="MSGraph.Chart.8">
                  <p:embed followColorScheme="full"/>
                </p:oleObj>
              </mc:Choice>
              <mc:Fallback>
                <p:oleObj name="Chart" r:id="rId11" imgW="3190959" imgH="39052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86375" y="1905001"/>
                        <a:ext cx="3190959" cy="390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318490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62955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5F5F5F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066801"/>
            <a:ext cx="2560320" cy="533400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1"/>
          </p:nvPr>
        </p:nvSpPr>
        <p:spPr>
          <a:xfrm>
            <a:off x="6126340" y="1066801"/>
            <a:ext cx="2560320" cy="533400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aphicFrame>
        <p:nvGraphicFramePr>
          <p:cNvPr id="20" name="Object 19"/>
          <p:cNvGraphicFramePr>
            <a:graphicFrameLocks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74901839"/>
              </p:ext>
            </p:extLst>
          </p:nvPr>
        </p:nvGraphicFramePr>
        <p:xfrm>
          <a:off x="639763" y="1847850"/>
          <a:ext cx="2390657" cy="390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7" name="Chart" r:id="rId10" imgW="2390657" imgH="3905223" progId="MSGraph.Chart.8">
                  <p:embed followColorScheme="full"/>
                </p:oleObj>
              </mc:Choice>
              <mc:Fallback>
                <p:oleObj name="Chart" r:id="rId10" imgW="2390657" imgH="39052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9763" y="1847850"/>
                        <a:ext cx="2390657" cy="390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5"/>
          <p:cNvSpPr>
            <a:spLocks noGrp="1"/>
          </p:cNvSpPr>
          <p:nvPr>
            <p:ph sz="quarter" idx="12"/>
          </p:nvPr>
        </p:nvSpPr>
        <p:spPr>
          <a:xfrm>
            <a:off x="3291770" y="1066801"/>
            <a:ext cx="2560320" cy="533400"/>
          </a:xfrm>
          <a:solidFill>
            <a:schemeClr val="bg1"/>
          </a:solidFill>
          <a:effectLst>
            <a:outerShdw blurRad="508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txBody>
          <a:bodyPr anchor="b" anchorCtr="0"/>
          <a:lstStyle>
            <a:lvl1pPr algn="ctr">
              <a:defRPr sz="16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aphicFrame>
        <p:nvGraphicFramePr>
          <p:cNvPr id="17" name="Object 16"/>
          <p:cNvGraphicFramePr>
            <a:graphicFrameLocks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2002077"/>
              </p:ext>
            </p:extLst>
          </p:nvPr>
        </p:nvGraphicFramePr>
        <p:xfrm>
          <a:off x="3475038" y="1847850"/>
          <a:ext cx="2390657" cy="390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8" name="Chart" r:id="rId12" imgW="2390657" imgH="3905223" progId="MSGraph.Chart.8">
                  <p:embed followColorScheme="full"/>
                </p:oleObj>
              </mc:Choice>
              <mc:Fallback>
                <p:oleObj name="Chart" r:id="rId12" imgW="2390657" imgH="39052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75038" y="1847850"/>
                        <a:ext cx="2390657" cy="390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78918613"/>
              </p:ext>
            </p:extLst>
          </p:nvPr>
        </p:nvGraphicFramePr>
        <p:xfrm>
          <a:off x="6308725" y="1847850"/>
          <a:ext cx="2390657" cy="390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9" name="Chart" r:id="rId14" imgW="2390657" imgH="3905223" progId="MSGraph.Chart.8">
                  <p:embed followColorScheme="full"/>
                </p:oleObj>
              </mc:Choice>
              <mc:Fallback>
                <p:oleObj name="Chart" r:id="rId14" imgW="2390657" imgH="390522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08725" y="1847850"/>
                        <a:ext cx="2390657" cy="390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694815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517856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50" y="273050"/>
            <a:ext cx="30079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19" y="273055"/>
            <a:ext cx="5111434" cy="2462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50" y="1435101"/>
            <a:ext cx="300793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782116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range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52412" y="3665542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13947" y="4401798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52412" y="4400662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19341" y="4578690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XX_XX_XX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49691" y="4577554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42900" y="347947"/>
            <a:ext cx="914400" cy="1010004"/>
            <a:chOff x="7899400" y="347947"/>
            <a:chExt cx="914400" cy="1010004"/>
          </a:xfrm>
        </p:grpSpPr>
        <p:pic>
          <p:nvPicPr>
            <p:cNvPr id="10" name="Picture 9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  <p:pic>
          <p:nvPicPr>
            <p:cNvPr id="11" name="Picture 10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40043" y="2910702"/>
            <a:ext cx="7772400" cy="722764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351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47" y="4800600"/>
            <a:ext cx="548522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47" y="612778"/>
            <a:ext cx="5485227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47" y="5367338"/>
            <a:ext cx="5485227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604098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355" y="1066800"/>
            <a:ext cx="3530197" cy="97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25308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844" y="44450"/>
            <a:ext cx="2201713" cy="200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4078" y="44450"/>
            <a:ext cx="1545038" cy="200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62452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1" y="44450"/>
            <a:ext cx="7631238" cy="7937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0300" y="1066812"/>
            <a:ext cx="8811251" cy="246221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96107327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44462"/>
            <a:ext cx="7364032" cy="1052513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48400" y="6705600"/>
            <a:ext cx="2743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F0D57-56AA-481B-9850-8AC67388E9D1}" type="slidenum">
              <a:rPr lang="en-GB" sz="1200">
                <a:solidFill>
                  <a:srgbClr val="5F5F5F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dirty="0">
              <a:solidFill>
                <a:srgbClr val="5F5F5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8208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Subtitle for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8301" y="698500"/>
            <a:ext cx="8417355" cy="719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4465638" y="166688"/>
            <a:ext cx="431958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72400" y="6580188"/>
            <a:ext cx="13716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431937-AE90-4137-97B7-C43B6B65212E}" type="slidenum">
              <a:rPr lang="en-GB" sz="1200">
                <a:solidFill>
                  <a:srgbClr val="5F5F5F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dirty="0">
              <a:solidFill>
                <a:srgbClr val="5F5F5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7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5055" y="1728080"/>
            <a:ext cx="7772400" cy="503491"/>
          </a:xfrm>
        </p:spPr>
        <p:txBody>
          <a:bodyPr anchor="t">
            <a:noAutofit/>
          </a:bodyPr>
          <a:lstStyle>
            <a:lvl1pPr algn="l"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714375" y="2318657"/>
            <a:ext cx="4567918" cy="2343150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Section title text here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899400" y="347947"/>
            <a:ext cx="914400" cy="1010004"/>
            <a:chOff x="7899400" y="347947"/>
            <a:chExt cx="914400" cy="1010004"/>
          </a:xfrm>
        </p:grpSpPr>
        <p:pic>
          <p:nvPicPr>
            <p:cNvPr id="7" name="Picture 6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  <p:pic>
          <p:nvPicPr>
            <p:cNvPr id="8" name="Picture 7" descr="ELS_NS_Logo_1C_White_RG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899400" y="347947"/>
              <a:ext cx="914400" cy="1010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0657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FBAE40"/>
          </p15:clr>
        </p15:guide>
        <p15:guide id="2" pos="2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10404"/>
            <a:ext cx="3502478" cy="4798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5422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59325" y="1610634"/>
            <a:ext cx="4384675" cy="47983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3526970"/>
            <a:ext cx="2166481" cy="2873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5422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93790" y="1604739"/>
            <a:ext cx="2166479" cy="179977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450546" y="1604739"/>
            <a:ext cx="2166479" cy="179977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3699" y="1604738"/>
            <a:ext cx="2166479" cy="179977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450544" y="3526970"/>
            <a:ext cx="2166481" cy="2873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5793697" y="3526970"/>
            <a:ext cx="2166481" cy="2873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26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05184"/>
            <a:ext cx="3706812" cy="4803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816476" y="1605184"/>
            <a:ext cx="3706812" cy="4803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909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05188"/>
            <a:ext cx="7429500" cy="4803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2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vmlDrawing" Target="../drawings/vmlDrawing2.v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2.emf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vmlDrawing" Target="../drawings/vmlDrawing6.v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12.emf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ags" Target="../tags/tag2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418720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1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header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9144000" cy="3474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4016" y="920300"/>
            <a:ext cx="7453992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8837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94016" y="1776639"/>
            <a:ext cx="74539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954136" y="57298"/>
            <a:ext cx="3618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Construction of cancer pathways for personalized medicine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31679" y="90014"/>
            <a:ext cx="269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|</a:t>
            </a:r>
            <a:endParaRPr lang="en-US" sz="7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3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8" r:id="rId12"/>
    <p:sldLayoutId id="2147483719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739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b="1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862640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301" y="44450"/>
            <a:ext cx="76312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84" rIns="95765" bIns="478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300" y="1066800"/>
            <a:ext cx="8811251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70031" y="76202"/>
            <a:ext cx="69774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9894" name="Text Box 6"/>
          <p:cNvSpPr txBox="1">
            <a:spLocks noChangeArrowheads="1"/>
          </p:cNvSpPr>
          <p:nvPr/>
        </p:nvSpPr>
        <p:spPr bwMode="auto">
          <a:xfrm>
            <a:off x="8938439" y="6697671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842AB9-6E06-49D3-AAF8-F9C38BCCBD43}" type="slidenum">
              <a:rPr lang="en-US" sz="900">
                <a:solidFill>
                  <a:srgbClr val="5F5F5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5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advClick="0"/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000">
          <a:solidFill>
            <a:srgbClr val="FF9900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9pPr>
    </p:titleStyle>
    <p:bodyStyle>
      <a:lvl1pPr marL="342900" indent="-342900" algn="l" defTabSz="938213" rtl="0" eaLnBrk="0" fontAlgn="base" hangingPunct="0">
        <a:spcBef>
          <a:spcPct val="0"/>
        </a:spcBef>
        <a:spcAft>
          <a:spcPct val="0"/>
        </a:spcAft>
        <a:buSzPct val="120000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150813" indent="-149225" algn="l" defTabSz="938213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20000"/>
        <a:buChar char="•"/>
        <a:defRPr sz="1400">
          <a:solidFill>
            <a:srgbClr val="000000"/>
          </a:solidFill>
          <a:latin typeface="+mn-lt"/>
          <a:cs typeface="+mn-cs"/>
        </a:defRPr>
      </a:lvl2pPr>
      <a:lvl3pPr marL="309563" indent="-157163" algn="l" defTabSz="938213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Char char="–"/>
        <a:defRPr sz="1400">
          <a:solidFill>
            <a:srgbClr val="000000"/>
          </a:solidFill>
          <a:latin typeface="+mn-lt"/>
          <a:cs typeface="+mn-cs"/>
        </a:defRPr>
      </a:lvl3pPr>
      <a:lvl4pPr marL="452438" indent="-141288" algn="l" defTabSz="938213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Char char="•"/>
        <a:defRPr sz="1400">
          <a:solidFill>
            <a:srgbClr val="000000"/>
          </a:solidFill>
          <a:latin typeface="+mn-lt"/>
          <a:cs typeface="+mn-cs"/>
        </a:defRPr>
      </a:lvl4pPr>
      <a:lvl5pPr marL="611188" indent="-157163" algn="l" defTabSz="938213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Char char="»"/>
        <a:defRPr sz="1700">
          <a:solidFill>
            <a:srgbClr val="5F5F5F"/>
          </a:solidFill>
          <a:latin typeface="Arial Narrow" pitchFamily="34" charset="0"/>
          <a:cs typeface="+mn-cs"/>
        </a:defRPr>
      </a:lvl5pPr>
      <a:lvl6pPr marL="1068388" indent="-157163" algn="l" defTabSz="938213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Char char="»"/>
        <a:defRPr sz="1700">
          <a:solidFill>
            <a:srgbClr val="5F5F5F"/>
          </a:solidFill>
          <a:latin typeface="Arial Narrow" pitchFamily="34" charset="0"/>
          <a:cs typeface="+mn-cs"/>
        </a:defRPr>
      </a:lvl6pPr>
      <a:lvl7pPr marL="1525588" indent="-157163" algn="l" defTabSz="938213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Char char="»"/>
        <a:defRPr sz="1700">
          <a:solidFill>
            <a:srgbClr val="5F5F5F"/>
          </a:solidFill>
          <a:latin typeface="Arial Narrow" pitchFamily="34" charset="0"/>
          <a:cs typeface="+mn-cs"/>
        </a:defRPr>
      </a:lvl7pPr>
      <a:lvl8pPr marL="1982788" indent="-157163" algn="l" defTabSz="938213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Char char="»"/>
        <a:defRPr sz="1700">
          <a:solidFill>
            <a:srgbClr val="5F5F5F"/>
          </a:solidFill>
          <a:latin typeface="Arial Narrow" pitchFamily="34" charset="0"/>
          <a:cs typeface="+mn-cs"/>
        </a:defRPr>
      </a:lvl8pPr>
      <a:lvl9pPr marL="2439988" indent="-157163" algn="l" defTabSz="938213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Char char="»"/>
        <a:defRPr sz="1700">
          <a:solidFill>
            <a:srgbClr val="5F5F5F"/>
          </a:solidFill>
          <a:latin typeface="Arial Narrow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6363505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301" y="44450"/>
            <a:ext cx="76312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84" rIns="95765" bIns="478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300" y="1066800"/>
            <a:ext cx="8811251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70031" y="76202"/>
            <a:ext cx="69774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9894" name="Text Box 6"/>
          <p:cNvSpPr txBox="1">
            <a:spLocks noChangeArrowheads="1"/>
          </p:cNvSpPr>
          <p:nvPr/>
        </p:nvSpPr>
        <p:spPr bwMode="auto">
          <a:xfrm>
            <a:off x="8938439" y="6697671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842AB9-6E06-49D3-AAF8-F9C38BCCBD43}" type="slidenum">
              <a:rPr lang="en-US" sz="900">
                <a:solidFill>
                  <a:srgbClr val="5F5F5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6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advClick="0"/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000">
          <a:solidFill>
            <a:srgbClr val="FF9900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  <a:cs typeface="Arial" charset="0"/>
        </a:defRPr>
      </a:lvl9pPr>
    </p:titleStyle>
    <p:bodyStyle>
      <a:lvl1pPr marL="342900" indent="-342900" algn="l" defTabSz="938213" rtl="0" eaLnBrk="0" fontAlgn="base" hangingPunct="0">
        <a:spcBef>
          <a:spcPct val="0"/>
        </a:spcBef>
        <a:spcAft>
          <a:spcPct val="0"/>
        </a:spcAft>
        <a:buSzPct val="120000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150813" indent="-149225" algn="l" defTabSz="938213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20000"/>
        <a:buChar char="•"/>
        <a:defRPr sz="1400">
          <a:solidFill>
            <a:srgbClr val="000000"/>
          </a:solidFill>
          <a:latin typeface="+mn-lt"/>
          <a:cs typeface="+mn-cs"/>
        </a:defRPr>
      </a:lvl2pPr>
      <a:lvl3pPr marL="309563" indent="-157163" algn="l" defTabSz="938213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Char char="–"/>
        <a:defRPr sz="1400">
          <a:solidFill>
            <a:srgbClr val="000000"/>
          </a:solidFill>
          <a:latin typeface="+mn-lt"/>
          <a:cs typeface="+mn-cs"/>
        </a:defRPr>
      </a:lvl3pPr>
      <a:lvl4pPr marL="452438" indent="-141288" algn="l" defTabSz="938213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Char char="•"/>
        <a:defRPr sz="1400">
          <a:solidFill>
            <a:srgbClr val="000000"/>
          </a:solidFill>
          <a:latin typeface="+mn-lt"/>
          <a:cs typeface="+mn-cs"/>
        </a:defRPr>
      </a:lvl4pPr>
      <a:lvl5pPr marL="611188" indent="-157163" algn="l" defTabSz="938213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Char char="»"/>
        <a:defRPr sz="1700">
          <a:solidFill>
            <a:srgbClr val="5F5F5F"/>
          </a:solidFill>
          <a:latin typeface="Arial Narrow" pitchFamily="34" charset="0"/>
          <a:cs typeface="+mn-cs"/>
        </a:defRPr>
      </a:lvl5pPr>
      <a:lvl6pPr marL="1068388" indent="-157163" algn="l" defTabSz="938213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Char char="»"/>
        <a:defRPr sz="1700">
          <a:solidFill>
            <a:srgbClr val="5F5F5F"/>
          </a:solidFill>
          <a:latin typeface="Arial Narrow" pitchFamily="34" charset="0"/>
          <a:cs typeface="+mn-cs"/>
        </a:defRPr>
      </a:lvl6pPr>
      <a:lvl7pPr marL="1525588" indent="-157163" algn="l" defTabSz="938213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Char char="»"/>
        <a:defRPr sz="1700">
          <a:solidFill>
            <a:srgbClr val="5F5F5F"/>
          </a:solidFill>
          <a:latin typeface="Arial Narrow" pitchFamily="34" charset="0"/>
          <a:cs typeface="+mn-cs"/>
        </a:defRPr>
      </a:lvl7pPr>
      <a:lvl8pPr marL="1982788" indent="-157163" algn="l" defTabSz="938213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Char char="»"/>
        <a:defRPr sz="1700">
          <a:solidFill>
            <a:srgbClr val="5F5F5F"/>
          </a:solidFill>
          <a:latin typeface="Arial Narrow" pitchFamily="34" charset="0"/>
          <a:cs typeface="+mn-cs"/>
        </a:defRPr>
      </a:lvl8pPr>
      <a:lvl9pPr marL="2439988" indent="-157163" algn="l" defTabSz="938213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Char char="»"/>
        <a:defRPr sz="1700">
          <a:solidFill>
            <a:srgbClr val="5F5F5F"/>
          </a:solidFill>
          <a:latin typeface="Arial Narrow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http://mcb.asm.org/current.dtl" TargetMode="External"/><Relationship Id="rId1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hyperlink" Target="http://www.jimmunol.org/content/vol176/issue6/cover.shtml" TargetMode="External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11" Type="http://schemas.openxmlformats.org/officeDocument/2006/relationships/hyperlink" Target="http://www.pnas.org/current.shtml" TargetMode="External"/><Relationship Id="rId5" Type="http://schemas.openxmlformats.org/officeDocument/2006/relationships/hyperlink" Target="http://images.google.co.uk/imgres?imgurl=http://upload.wikimedia.org/wikipedia/en/2/2a/Notepad.png&amp;imgrefurl=http://en.wikipedia.org/wiki/File:Notepad.png&amp;usg=__gDFfK5cf9NuUHp39mVn1HfDYhUc=&amp;h=256&amp;w=256&amp;sz=60&amp;hl=en&amp;start=1&amp;um=1&amp;tbnid=yIlEKtyaRPgVwM:&amp;tbnh=111&amp;tbnw=111&amp;prev=/images?q=microsoft+notepad+icons&amp;hl=en&amp;rlz=1D1GGLD_en-GBUS343US343&amp;sa=G&amp;um=1" TargetMode="External"/><Relationship Id="rId15" Type="http://schemas.openxmlformats.org/officeDocument/2006/relationships/image" Target="../media/image45.jp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hyperlink" Target="http://www.jbc.org/content/vol281/issue11/cover.shtml" TargetMode="External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2" y="2957853"/>
            <a:ext cx="7707085" cy="722764"/>
          </a:xfrm>
        </p:spPr>
        <p:txBody>
          <a:bodyPr/>
          <a:lstStyle/>
          <a:p>
            <a:r>
              <a:rPr lang="en-US" dirty="0"/>
              <a:t>Construction of cancer pathways for personalized medicine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5533" y="3724919"/>
            <a:ext cx="6545953" cy="407987"/>
          </a:xfrm>
        </p:spPr>
        <p:txBody>
          <a:bodyPr/>
          <a:lstStyle/>
          <a:p>
            <a:r>
              <a:rPr lang="en-US" dirty="0"/>
              <a:t>Predictive, Preventive and Personalized Medicine &amp; Molecular Diagnostics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426813" y="5953014"/>
            <a:ext cx="3111046" cy="263293"/>
          </a:xfrm>
        </p:spPr>
        <p:txBody>
          <a:bodyPr/>
          <a:lstStyle/>
          <a:p>
            <a:r>
              <a:rPr lang="en-US" dirty="0" smtClean="0"/>
              <a:t>Dr. Anton Yuryev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84705" y="6116257"/>
            <a:ext cx="3111046" cy="263293"/>
          </a:xfrm>
        </p:spPr>
        <p:txBody>
          <a:bodyPr/>
          <a:lstStyle/>
          <a:p>
            <a:r>
              <a:rPr lang="en-US" dirty="0" smtClean="0"/>
              <a:t>Nov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7480" y="2642417"/>
            <a:ext cx="6414448" cy="2434549"/>
          </a:xfrm>
        </p:spPr>
        <p:txBody>
          <a:bodyPr>
            <a:noAutofit/>
          </a:bodyPr>
          <a:lstStyle/>
          <a:p>
            <a:r>
              <a:rPr lang="en-US" sz="2400" dirty="0" smtClean="0"/>
              <a:t>Gallbladder/Liver cancer</a:t>
            </a:r>
          </a:p>
          <a:p>
            <a:r>
              <a:rPr lang="en-US" sz="2400" dirty="0" smtClean="0"/>
              <a:t>Lung cancer #1</a:t>
            </a:r>
          </a:p>
          <a:p>
            <a:r>
              <a:rPr lang="en-US" sz="2400" dirty="0" smtClean="0"/>
              <a:t>Lung cancer #2</a:t>
            </a:r>
          </a:p>
          <a:p>
            <a:r>
              <a:rPr lang="en-US" sz="2400" dirty="0" smtClean="0"/>
              <a:t>Breast cancer metastasis in lung</a:t>
            </a:r>
          </a:p>
          <a:p>
            <a:r>
              <a:rPr lang="en-US" sz="2400" dirty="0" smtClean="0"/>
              <a:t>Colon cancer metastasis in liver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531686"/>
            <a:ext cx="9144000" cy="1392648"/>
          </a:xfrm>
        </p:spPr>
        <p:txBody>
          <a:bodyPr/>
          <a:lstStyle/>
          <a:p>
            <a:pPr algn="ctr"/>
            <a:r>
              <a:rPr lang="en-US" sz="2800" dirty="0"/>
              <a:t>Personalized Hematology-Oncology of Wake </a:t>
            </a:r>
            <a:r>
              <a:rPr lang="en-US" sz="2800" dirty="0" smtClean="0"/>
              <a:t>Forest</a:t>
            </a:r>
            <a:endParaRPr lang="en-US" dirty="0" smtClean="0"/>
          </a:p>
          <a:p>
            <a:pPr algn="ctr"/>
            <a:r>
              <a:rPr lang="en-US" sz="2800" dirty="0" smtClean="0"/>
              <a:t>5 cancer patients </a:t>
            </a:r>
          </a:p>
          <a:p>
            <a:pPr algn="ctr"/>
            <a:r>
              <a:rPr lang="en-US" sz="2400" dirty="0" smtClean="0"/>
              <a:t>analyzed with SNEA to build cancer pathways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726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8750"/>
            <a:ext cx="9212052" cy="517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68208"/>
            <a:ext cx="9143999" cy="6330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/>
              <a:t>Upper estimate: 10 hallmarks X 250 tissues = </a:t>
            </a:r>
            <a:r>
              <a:rPr lang="en-US" sz="1600" dirty="0" smtClean="0"/>
              <a:t>2,500</a:t>
            </a:r>
          </a:p>
          <a:p>
            <a:pPr marL="0" indent="0" algn="ctr">
              <a:buNone/>
            </a:pPr>
            <a:r>
              <a:rPr lang="en-US" sz="1600" dirty="0" smtClean="0"/>
              <a:t>In practice some pathways may be common for all tissues.  Example: Cell cycle pathways </a:t>
            </a:r>
            <a:endParaRPr lang="en-US" sz="1600" dirty="0"/>
          </a:p>
          <a:p>
            <a:pPr algn="ctr"/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54265"/>
            <a:ext cx="9144000" cy="642022"/>
          </a:xfrm>
        </p:spPr>
        <p:txBody>
          <a:bodyPr/>
          <a:lstStyle/>
          <a:p>
            <a:pPr algn="ctr"/>
            <a:r>
              <a:rPr lang="en-US" sz="2800" dirty="0" smtClean="0"/>
              <a:t>How many cancer pathways must be built?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181" y="5404514"/>
            <a:ext cx="2672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 highlight </a:t>
            </a:r>
            <a:r>
              <a:rPr lang="en-US" b="1" dirty="0" smtClean="0"/>
              <a:t>–</a:t>
            </a:r>
          </a:p>
          <a:p>
            <a:r>
              <a:rPr lang="en-US" b="1" dirty="0" smtClean="0"/>
              <a:t>Activated SNEA regulators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10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239"/>
            <a:ext cx="8993875" cy="57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6022" y="288045"/>
            <a:ext cx="9144000" cy="792149"/>
          </a:xfrm>
        </p:spPr>
        <p:txBody>
          <a:bodyPr/>
          <a:lstStyle/>
          <a:p>
            <a:r>
              <a:rPr lang="en-US" sz="2800" dirty="0" smtClean="0"/>
              <a:t>Cancer pathways: Insights to cancer biology</a:t>
            </a:r>
          </a:p>
          <a:p>
            <a:r>
              <a:rPr lang="en-US" dirty="0" smtClean="0"/>
              <a:t>EGFR activation by apoptotic clearance (wound healing pathway)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24131" y="5081348"/>
            <a:ext cx="201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 highlight </a:t>
            </a:r>
            <a:r>
              <a:rPr lang="en-US" b="1" dirty="0" smtClean="0"/>
              <a:t>–</a:t>
            </a:r>
          </a:p>
          <a:p>
            <a:r>
              <a:rPr lang="en-US" b="1" dirty="0" smtClean="0"/>
              <a:t>Activated SNEA regulators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0739" y="1137271"/>
            <a:ext cx="230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Apoptotic debris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88358" y="1106188"/>
            <a:ext cx="4355241" cy="39591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1462586" y="1681835"/>
            <a:ext cx="652818" cy="48702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95208"/>
            <a:ext cx="9144000" cy="628373"/>
          </a:xfrm>
        </p:spPr>
        <p:txBody>
          <a:bodyPr/>
          <a:lstStyle/>
          <a:p>
            <a:pPr algn="ctr"/>
            <a:r>
              <a:rPr lang="en-US" sz="3600" dirty="0" smtClean="0"/>
              <a:t>TGF-</a:t>
            </a:r>
            <a:r>
              <a:rPr lang="en-US" sz="3600" dirty="0" smtClean="0">
                <a:latin typeface="Symbol" panose="05050102010706020507" pitchFamily="18" charset="2"/>
              </a:rPr>
              <a:t>b</a:t>
            </a:r>
            <a:r>
              <a:rPr lang="en-US" sz="3600" dirty="0" smtClean="0"/>
              <a:t> autocrine loop sustains EMT</a:t>
            </a:r>
            <a:endParaRPr lang="en-US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r="3384"/>
          <a:stretch/>
        </p:blipFill>
        <p:spPr bwMode="auto">
          <a:xfrm>
            <a:off x="150125" y="1246590"/>
            <a:ext cx="8993875" cy="564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81560"/>
            <a:ext cx="9144000" cy="1051455"/>
          </a:xfrm>
        </p:spPr>
        <p:txBody>
          <a:bodyPr/>
          <a:lstStyle/>
          <a:p>
            <a:pPr algn="ctr"/>
            <a:r>
              <a:rPr lang="en-US" sz="2800" dirty="0"/>
              <a:t>Avoiding immune </a:t>
            </a:r>
            <a:r>
              <a:rPr lang="en-US" sz="2800" dirty="0" smtClean="0"/>
              <a:t>response: N1-&gt;N2 polarization</a:t>
            </a:r>
          </a:p>
          <a:p>
            <a:pPr algn="ctr"/>
            <a:r>
              <a:rPr lang="en-US" sz="2400" dirty="0" smtClean="0"/>
              <a:t>Highlights – SNEA regulators from </a:t>
            </a:r>
            <a:r>
              <a:rPr lang="en-US" sz="2400" u="sng" dirty="0" smtClean="0"/>
              <a:t>different</a:t>
            </a:r>
            <a:r>
              <a:rPr lang="en-US" sz="2400" dirty="0" smtClean="0"/>
              <a:t> patients</a:t>
            </a:r>
            <a:endParaRPr lang="en-US" sz="3600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" y="1678675"/>
            <a:ext cx="9145996" cy="48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36152"/>
            <a:ext cx="9144000" cy="478248"/>
          </a:xfrm>
        </p:spPr>
        <p:txBody>
          <a:bodyPr/>
          <a:lstStyle/>
          <a:p>
            <a:pPr algn="ctr"/>
            <a:r>
              <a:rPr lang="en-US" sz="2400" dirty="0" smtClean="0"/>
              <a:t>How to select anti-cancer drugs in Pathway Studio</a:t>
            </a:r>
            <a:endParaRPr lang="en-US" sz="2400" dirty="0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649"/>
            <a:ext cx="9144000" cy="472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35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0125" y="1468772"/>
            <a:ext cx="8269091" cy="592039"/>
          </a:xfrm>
        </p:spPr>
        <p:txBody>
          <a:bodyPr/>
          <a:lstStyle/>
          <a:p>
            <a:r>
              <a:rPr lang="en-US" sz="3200" b="1" i="1" dirty="0" smtClean="0"/>
              <a:t>Conclusions:</a:t>
            </a:r>
            <a:br>
              <a:rPr lang="en-US" sz="3200" b="1" i="1" dirty="0" smtClean="0"/>
            </a:br>
            <a:r>
              <a:rPr lang="en-US" sz="3200" b="1" i="1" dirty="0" smtClean="0"/>
              <a:t/>
            </a:r>
            <a:br>
              <a:rPr lang="en-US" sz="3200" b="1" i="1" dirty="0" smtClean="0"/>
            </a:b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28575"/>
            <a:ext cx="457200" cy="328613"/>
          </a:xfrm>
        </p:spPr>
        <p:txBody>
          <a:bodyPr/>
          <a:lstStyle/>
          <a:p>
            <a:fld id="{DA90C27C-B466-447E-8014-D7193B6E2F63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439116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bg1"/>
                </a:solidFill>
              </a:rPr>
              <a:t>48 </a:t>
            </a:r>
            <a:r>
              <a:rPr lang="en-US" sz="3200" b="1" i="1" dirty="0" smtClean="0">
                <a:solidFill>
                  <a:schemeClr val="bg1"/>
                </a:solidFill>
              </a:rPr>
              <a:t>pathways </a:t>
            </a:r>
            <a:r>
              <a:rPr lang="en-US" sz="3200" b="1" i="1" dirty="0">
                <a:solidFill>
                  <a:schemeClr val="bg1"/>
                </a:solidFill>
              </a:rPr>
              <a:t>containing 2,796 </a:t>
            </a:r>
            <a:r>
              <a:rPr lang="en-US" sz="3200" b="1" i="1" dirty="0">
                <a:solidFill>
                  <a:schemeClr val="bg1"/>
                </a:solidFill>
              </a:rPr>
              <a:t>proteins provide mechanism </a:t>
            </a:r>
            <a:r>
              <a:rPr lang="en-US" sz="3200" b="1" i="1" dirty="0" smtClean="0">
                <a:solidFill>
                  <a:schemeClr val="bg1"/>
                </a:solidFill>
              </a:rPr>
              <a:t>for advanced cancer in 5 patients</a:t>
            </a:r>
            <a:endParaRPr lang="en-US" sz="3200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</a:rPr>
              <a:t>Pathways explain about 50% (378) of all top 100 SNEA regulators </a:t>
            </a:r>
            <a:r>
              <a:rPr lang="en-US" sz="3200" b="1" i="1" dirty="0" err="1" smtClean="0">
                <a:solidFill>
                  <a:schemeClr val="bg1"/>
                </a:solidFill>
              </a:rPr>
              <a:t>indentified</a:t>
            </a:r>
            <a:r>
              <a:rPr lang="en-US" sz="3200" b="1" i="1" dirty="0" smtClean="0">
                <a:solidFill>
                  <a:schemeClr val="bg1"/>
                </a:solidFill>
              </a:rPr>
              <a:t> in five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</a:rPr>
              <a:t>Pathways </a:t>
            </a:r>
            <a:r>
              <a:rPr lang="en-US" sz="3200" b="1" i="1" dirty="0" smtClean="0">
                <a:solidFill>
                  <a:schemeClr val="bg1"/>
                </a:solidFill>
              </a:rPr>
              <a:t>are validated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</a:rPr>
              <a:t>Scientific literature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</a:rPr>
              <a:t>Patient microarray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</a:rPr>
              <a:t>Efficacy of personalized therapy</a:t>
            </a:r>
          </a:p>
        </p:txBody>
      </p:sp>
    </p:spTree>
    <p:extLst>
      <p:ext uri="{BB962C8B-B14F-4D97-AF65-F5344CB8AC3E}">
        <p14:creationId xmlns:p14="http://schemas.microsoft.com/office/powerpoint/2010/main" val="10523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3" t="39319" r="14861" b="20383"/>
          <a:stretch/>
        </p:blipFill>
        <p:spPr bwMode="auto">
          <a:xfrm>
            <a:off x="1837175" y="2036976"/>
            <a:ext cx="5704762" cy="385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428980"/>
            <a:ext cx="9021170" cy="7856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ea typeface="ＭＳ Ｐゴシック" pitchFamily="34" charset="-128"/>
              </a:rPr>
              <a:t>Curse of Dimensionality </a:t>
            </a:r>
            <a:r>
              <a:rPr lang="en-US" sz="2200" dirty="0" smtClean="0">
                <a:ea typeface="ＭＳ Ｐゴシック" pitchFamily="34" charset="-128"/>
              </a:rPr>
              <a:t>of OMICs data: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We will never have enough patient samples to calculate robust signatures from large scale molecular profiling data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FDCE92B-8B60-43DD-BDC7-FB7053022322}" type="slidenum">
              <a:rPr lang="en-GB" smtClean="0">
                <a:solidFill>
                  <a:srgbClr val="5F5F5F"/>
                </a:solidFill>
                <a:latin typeface="Arial Narrow" pitchFamily="34" charset="0"/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mtClean="0">
              <a:solidFill>
                <a:srgbClr val="5F5F5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4781" y="5599406"/>
            <a:ext cx="1524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signature size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36871" y="5255145"/>
            <a:ext cx="11678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 patients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7175" y="2063845"/>
            <a:ext cx="1082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error rate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1390645"/>
            <a:ext cx="9143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Hua et </a:t>
            </a:r>
            <a:r>
              <a:rPr lang="en-US" b="1" dirty="0" smtClean="0"/>
              <a:t>al</a:t>
            </a:r>
            <a:r>
              <a:rPr lang="en-US" dirty="0" smtClean="0"/>
              <a:t>. </a:t>
            </a:r>
            <a:r>
              <a:rPr lang="en-US" i="1" dirty="0"/>
              <a:t>Optimal number of features as a function of sample size for various classification rules</a:t>
            </a:r>
            <a:r>
              <a:rPr lang="en-US" dirty="0"/>
              <a:t>. Bioinformatics. </a:t>
            </a:r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" y="6077920"/>
            <a:ext cx="9143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Fig.3</a:t>
            </a:r>
            <a:r>
              <a:rPr lang="en-US" dirty="0" smtClean="0"/>
              <a:t> Optimal </a:t>
            </a:r>
            <a:r>
              <a:rPr lang="en-US" dirty="0"/>
              <a:t>feature size versus sample size for </a:t>
            </a:r>
            <a:r>
              <a:rPr lang="en-US" b="1" dirty="0"/>
              <a:t>Polynomial</a:t>
            </a:r>
            <a:r>
              <a:rPr lang="en-US" b="1" dirty="0" smtClean="0"/>
              <a:t> SVM </a:t>
            </a:r>
            <a:r>
              <a:rPr lang="en-US" dirty="0" smtClean="0"/>
              <a:t>classifier.</a:t>
            </a:r>
            <a:endParaRPr lang="en-US" dirty="0"/>
          </a:p>
          <a:p>
            <a:r>
              <a:rPr lang="en-US" dirty="0" smtClean="0"/>
              <a:t>nonlinear </a:t>
            </a:r>
            <a:r>
              <a:rPr lang="en-US" dirty="0"/>
              <a:t>model, correlated feature, G=1,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= </a:t>
            </a:r>
            <a:r>
              <a:rPr lang="en-US" dirty="0"/>
              <a:t>0.25.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baseline="30000" dirty="0"/>
              <a:t>2</a:t>
            </a:r>
            <a:r>
              <a:rPr lang="en-US" dirty="0"/>
              <a:t> is set to let </a:t>
            </a:r>
            <a:r>
              <a:rPr lang="en-US" dirty="0" err="1" smtClean="0"/>
              <a:t>Bayers</a:t>
            </a:r>
            <a:r>
              <a:rPr lang="en-US" dirty="0" smtClean="0"/>
              <a:t> </a:t>
            </a:r>
            <a:r>
              <a:rPr lang="en-US" dirty="0"/>
              <a:t>error be 0.05</a:t>
            </a:r>
          </a:p>
        </p:txBody>
      </p:sp>
    </p:spTree>
    <p:extLst>
      <p:ext uri="{BB962C8B-B14F-4D97-AF65-F5344CB8AC3E}">
        <p14:creationId xmlns:p14="http://schemas.microsoft.com/office/powerpoint/2010/main" val="251448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037"/>
            <a:ext cx="9144000" cy="512715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Mathematical requirements for short signature size vs. Biological reality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145377"/>
              </p:ext>
            </p:extLst>
          </p:nvPr>
        </p:nvGraphicFramePr>
        <p:xfrm>
          <a:off x="0" y="1121131"/>
          <a:ext cx="9144000" cy="531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737"/>
                <a:gridCol w="5104263"/>
              </a:tblGrid>
              <a:tr h="5291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Mathematical requirement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Biological reality</a:t>
                      </a:r>
                      <a:endParaRPr lang="en-US" sz="2400" b="1" dirty="0"/>
                    </a:p>
                  </a:txBody>
                  <a:tcPr/>
                </a:tc>
              </a:tr>
              <a:tr h="740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Signature size must be </a:t>
                      </a:r>
                      <a:r>
                        <a:rPr lang="en-US" b="1" dirty="0" smtClean="0"/>
                        <a:t>20-30 </a:t>
                      </a:r>
                      <a:r>
                        <a:rPr lang="en-US" dirty="0" smtClean="0"/>
                        <a:t>genes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</a:t>
                      </a:r>
                      <a:r>
                        <a:rPr lang="en-US" baseline="0" dirty="0" smtClean="0"/>
                        <a:t> cancer </a:t>
                      </a:r>
                      <a:r>
                        <a:rPr lang="en-US" baseline="0" dirty="0" err="1" smtClean="0"/>
                        <a:t>transcriptomics</a:t>
                      </a:r>
                      <a:r>
                        <a:rPr lang="en-US" baseline="0" dirty="0" smtClean="0"/>
                        <a:t> profile has </a:t>
                      </a:r>
                      <a:r>
                        <a:rPr lang="en-US" b="1" baseline="0" dirty="0" smtClean="0"/>
                        <a:t>500-2000 </a:t>
                      </a:r>
                      <a:r>
                        <a:rPr lang="en-US" baseline="0" dirty="0" smtClean="0"/>
                        <a:t>differentially expressed genes with p-value &lt; 0.005</a:t>
                      </a:r>
                      <a:endParaRPr lang="en-US" dirty="0"/>
                    </a:p>
                  </a:txBody>
                  <a:tcPr/>
                </a:tc>
              </a:tr>
              <a:tr h="740772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Increasing number of </a:t>
                      </a:r>
                      <a:r>
                        <a:rPr lang="en-US" baseline="0" dirty="0" smtClean="0"/>
                        <a:t>samples above </a:t>
                      </a:r>
                      <a:r>
                        <a:rPr lang="en-US" b="1" baseline="0" dirty="0" smtClean="0"/>
                        <a:t>200</a:t>
                      </a:r>
                      <a:r>
                        <a:rPr lang="en-US" baseline="0" dirty="0" smtClean="0"/>
                        <a:t> does not change optimal s</a:t>
                      </a:r>
                      <a:r>
                        <a:rPr lang="en-US" dirty="0" smtClean="0"/>
                        <a:t>ignature size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cancer</a:t>
                      </a:r>
                      <a:r>
                        <a:rPr lang="en-US" baseline="0" dirty="0" smtClean="0"/>
                        <a:t> dataset has not more than </a:t>
                      </a:r>
                      <a:r>
                        <a:rPr lang="en-US" b="1" baseline="0" dirty="0" smtClean="0"/>
                        <a:t>100</a:t>
                      </a:r>
                      <a:r>
                        <a:rPr lang="en-US" baseline="0" dirty="0" smtClean="0"/>
                        <a:t> patients.  </a:t>
                      </a:r>
                      <a:endParaRPr lang="en-US" dirty="0"/>
                    </a:p>
                  </a:txBody>
                  <a:tcPr/>
                </a:tc>
              </a:tr>
              <a:tr h="10582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Increasing number of patients results in finding different </a:t>
                      </a:r>
                      <a:r>
                        <a:rPr lang="en-US" b="1" baseline="0" dirty="0" smtClean="0"/>
                        <a:t>cancer sub-types </a:t>
                      </a:r>
                      <a:r>
                        <a:rPr lang="en-US" baseline="0" dirty="0" smtClean="0"/>
                        <a:t>each having small number of samples</a:t>
                      </a:r>
                      <a:endParaRPr lang="en-US" dirty="0"/>
                    </a:p>
                  </a:txBody>
                  <a:tcPr/>
                </a:tc>
              </a:tr>
              <a:tr h="1058246"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r>
                        <a:rPr lang="en-US" baseline="0" dirty="0" smtClean="0"/>
                        <a:t> rate and robustness of signatures from </a:t>
                      </a:r>
                      <a:r>
                        <a:rPr lang="en-US" b="1" baseline="0" dirty="0" smtClean="0"/>
                        <a:t>u</a:t>
                      </a:r>
                      <a:r>
                        <a:rPr lang="en-US" b="1" dirty="0" smtClean="0"/>
                        <a:t>ncorrelated</a:t>
                      </a:r>
                      <a:r>
                        <a:rPr lang="en-US" dirty="0" smtClean="0"/>
                        <a:t> feature is better than from correlated</a:t>
                      </a:r>
                      <a:r>
                        <a:rPr lang="en-US" baseline="0" dirty="0" smtClean="0"/>
                        <a:t>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 DE genes are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correlated</a:t>
                      </a:r>
                      <a:r>
                        <a:rPr lang="en-US" baseline="0" dirty="0" smtClean="0"/>
                        <a:t> due to transcriptional linkage and different TFs regulated by only few biological pathways</a:t>
                      </a:r>
                      <a:endParaRPr lang="en-US" dirty="0"/>
                    </a:p>
                  </a:txBody>
                  <a:tcPr/>
                </a:tc>
              </a:tr>
              <a:tr h="4291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 can use </a:t>
                      </a:r>
                      <a:r>
                        <a:rPr lang="en-US" b="1" dirty="0" smtClean="0"/>
                        <a:t>prior knowledge </a:t>
                      </a:r>
                      <a:r>
                        <a:rPr lang="en-US" dirty="0" smtClean="0"/>
                        <a:t>about transcriptional</a:t>
                      </a:r>
                      <a:r>
                        <a:rPr lang="en-US" baseline="0" dirty="0" smtClean="0"/>
                        <a:t> regulation to select most uncorrelated features, e.g. genes controlled by different TFs in different pathways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69799-F225-4621-A630-1EDCC0C962C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9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262" y="381560"/>
            <a:ext cx="9114738" cy="1119694"/>
          </a:xfrm>
        </p:spPr>
        <p:txBody>
          <a:bodyPr/>
          <a:lstStyle/>
          <a:p>
            <a:pPr algn="ctr"/>
            <a:r>
              <a:rPr lang="en-US" sz="2800" dirty="0"/>
              <a:t>Our solution: Pathway Activity </a:t>
            </a:r>
            <a:r>
              <a:rPr lang="en-US" sz="2800" dirty="0" smtClean="0"/>
              <a:t>signature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SNEA (sub-network enrichment analysis) -&gt; pathway analysis </a:t>
            </a:r>
            <a:endParaRPr lang="en-US" sz="2000" dirty="0" smtClean="0"/>
          </a:p>
          <a:p>
            <a:pPr algn="ctr"/>
            <a:r>
              <a:rPr lang="en-US" sz="1600" dirty="0" err="1" smtClean="0"/>
              <a:t>Hanahan</a:t>
            </a:r>
            <a:r>
              <a:rPr lang="en-US" sz="1600" dirty="0" smtClean="0"/>
              <a:t> &amp; Weinberg. Hallmarks of cancer: the next generation. Cell. 2011;144(5):646-74</a:t>
            </a:r>
          </a:p>
          <a:p>
            <a:pPr algn="ctr"/>
            <a:endParaRPr lang="en-US" sz="32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21" y="1540731"/>
            <a:ext cx="7247803" cy="531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84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742"/>
            <a:ext cx="9144000" cy="44447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Common misconception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69799-F225-4621-A630-1EDCC0C962C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"/>
          <a:stretch/>
        </p:blipFill>
        <p:spPr bwMode="auto">
          <a:xfrm>
            <a:off x="0" y="1876885"/>
            <a:ext cx="9239534" cy="498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ot Equal 4"/>
          <p:cNvSpPr/>
          <p:nvPr/>
        </p:nvSpPr>
        <p:spPr>
          <a:xfrm>
            <a:off x="2276106" y="1426188"/>
            <a:ext cx="603569" cy="372743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6778" y="1439837"/>
            <a:ext cx="4560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Differential Expression of its components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488" y="1416796"/>
            <a:ext cx="1932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Pathway </a:t>
            </a:r>
            <a:r>
              <a:rPr lang="en-US" sz="2000" b="1" dirty="0" smtClean="0"/>
              <a:t>activity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82982" y="1003109"/>
            <a:ext cx="1932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Pathway </a:t>
            </a:r>
            <a:r>
              <a:rPr lang="en-US" sz="2000" b="1" dirty="0" smtClean="0"/>
              <a:t>activity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961563" y="1003109"/>
            <a:ext cx="5178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Differential Expression of its expression targets</a:t>
            </a:r>
          </a:p>
        </p:txBody>
      </p:sp>
      <p:sp>
        <p:nvSpPr>
          <p:cNvPr id="11" name="Equal 10"/>
          <p:cNvSpPr/>
          <p:nvPr/>
        </p:nvSpPr>
        <p:spPr>
          <a:xfrm>
            <a:off x="2310626" y="975812"/>
            <a:ext cx="569049" cy="413687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04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447"/>
            <a:ext cx="9144000" cy="717432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STEP1: SNEA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calculating activity transcriptional activity of upstream regulators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69799-F225-4621-A630-1EDCC0C962C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18922" r="13209" b="9375"/>
          <a:stretch/>
        </p:blipFill>
        <p:spPr bwMode="auto">
          <a:xfrm>
            <a:off x="443551" y="2205911"/>
            <a:ext cx="8495733" cy="465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10282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Input</a:t>
            </a:r>
            <a:r>
              <a:rPr lang="en-US" dirty="0" smtClean="0"/>
              <a:t>: DE fold changes + prior knowledgebase of known expression regulation events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2567" y="6396335"/>
            <a:ext cx="4981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Molecular networks in microarray </a:t>
            </a:r>
            <a:r>
              <a:rPr lang="en-US" sz="1200" b="1" dirty="0" smtClean="0">
                <a:solidFill>
                  <a:srgbClr val="000000"/>
                </a:solidFill>
              </a:rPr>
              <a:t>analysis.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</a:rPr>
              <a:t>Sivachenko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A, Yuryev A, Daraselia N, Mazo I.  J </a:t>
            </a:r>
            <a:r>
              <a:rPr lang="en-US" sz="1200" b="1" dirty="0" err="1">
                <a:solidFill>
                  <a:srgbClr val="000000"/>
                </a:solidFill>
              </a:rPr>
              <a:t>Bioinform</a:t>
            </a:r>
            <a:r>
              <a:rPr lang="en-US" sz="1200" b="1" dirty="0">
                <a:solidFill>
                  <a:srgbClr val="000000"/>
                </a:solidFill>
              </a:rPr>
              <a:t> Comp. Biol. 2007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23681"/>
              </p:ext>
            </p:extLst>
          </p:nvPr>
        </p:nvGraphicFramePr>
        <p:xfrm>
          <a:off x="304796" y="1397630"/>
          <a:ext cx="8579896" cy="797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948"/>
                <a:gridCol w="4289948"/>
              </a:tblGrid>
              <a:tr h="31894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SNEA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Reverse Causal Reasoning </a:t>
                      </a:r>
                      <a:endParaRPr lang="en-US" dirty="0"/>
                    </a:p>
                  </a:txBody>
                  <a:tcPr/>
                </a:tc>
              </a:tr>
              <a:tr h="431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Mann-Whitney enrichment test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Fisher’s overlap test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697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194"/>
            <a:ext cx="9169101" cy="6823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Pathway Studio Knowledgebase for SNEA</a:t>
            </a:r>
            <a:br>
              <a:rPr lang="en-US" sz="2800" dirty="0" smtClean="0"/>
            </a:br>
            <a:r>
              <a:rPr lang="en-US" sz="2800" dirty="0" smtClean="0"/>
              <a:t>powered by Elsevier NLP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69799-F225-4621-A630-1EDCC0C962C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-62660" y="1023583"/>
            <a:ext cx="2777439" cy="5815760"/>
            <a:chOff x="-54004" y="1577258"/>
            <a:chExt cx="2337004" cy="5262089"/>
          </a:xfrm>
        </p:grpSpPr>
        <p:sp>
          <p:nvSpPr>
            <p:cNvPr id="67" name="Pentagon 66"/>
            <p:cNvSpPr/>
            <p:nvPr/>
          </p:nvSpPr>
          <p:spPr bwMode="auto">
            <a:xfrm>
              <a:off x="8224" y="1679086"/>
              <a:ext cx="2046097" cy="3551887"/>
            </a:xfrm>
            <a:prstGeom prst="homePlate">
              <a:avLst>
                <a:gd name="adj" fmla="val 22286"/>
              </a:avLst>
            </a:prstGeom>
            <a:solidFill>
              <a:schemeClr val="bg1"/>
            </a:solidFill>
            <a:ln w="381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40000"/>
                <a:buFontTx/>
                <a:buChar char="•"/>
              </a:pPr>
              <a:endParaRPr lang="en-US" sz="1200" smtClean="0">
                <a:solidFill>
                  <a:srgbClr val="5F5F5F"/>
                </a:solidFill>
                <a:latin typeface="Arial Narrow" pitchFamily="34" charset="0"/>
              </a:endParaRPr>
            </a:p>
          </p:txBody>
        </p:sp>
        <p:sp>
          <p:nvSpPr>
            <p:cNvPr id="68" name="Pentagon 67"/>
            <p:cNvSpPr/>
            <p:nvPr/>
          </p:nvSpPr>
          <p:spPr bwMode="auto">
            <a:xfrm>
              <a:off x="8223" y="1577258"/>
              <a:ext cx="2274777" cy="3653716"/>
            </a:xfrm>
            <a:prstGeom prst="homePlate">
              <a:avLst>
                <a:gd name="adj" fmla="val 22286"/>
              </a:avLst>
            </a:prstGeom>
            <a:solidFill>
              <a:srgbClr val="FF0000"/>
            </a:solidFill>
            <a:ln w="381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40000"/>
              </a:pPr>
              <a:r>
                <a:rPr lang="en-US" sz="1200" dirty="0" smtClean="0">
                  <a:solidFill>
                    <a:srgbClr val="5F5F5F"/>
                  </a:solidFill>
                  <a:latin typeface="Arial Narrow" pitchFamily="34" charset="0"/>
                </a:rPr>
                <a:t>&gt;</a:t>
              </a:r>
            </a:p>
          </p:txBody>
        </p:sp>
        <p:pic>
          <p:nvPicPr>
            <p:cNvPr id="6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69" y="1617573"/>
              <a:ext cx="1274388" cy="62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Rectangle 49"/>
            <p:cNvSpPr>
              <a:spLocks noChangeArrowheads="1"/>
            </p:cNvSpPr>
            <p:nvPr/>
          </p:nvSpPr>
          <p:spPr bwMode="auto">
            <a:xfrm>
              <a:off x="-54004" y="5877293"/>
              <a:ext cx="791074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Internal Documents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54638" y="6244259"/>
              <a:ext cx="580082" cy="595088"/>
              <a:chOff x="-109173" y="6218665"/>
              <a:chExt cx="580082" cy="595087"/>
            </a:xfrm>
          </p:grpSpPr>
          <p:pic>
            <p:nvPicPr>
              <p:cNvPr id="9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09173" y="6218665"/>
                <a:ext cx="299943" cy="389653"/>
              </a:xfrm>
              <a:prstGeom prst="rect">
                <a:avLst/>
              </a:prstGeom>
              <a:solidFill>
                <a:srgbClr val="F6CBCA"/>
              </a:solidFill>
              <a:ln w="28575" algn="ctr">
                <a:noFill/>
                <a:miter lim="800000"/>
                <a:headEnd/>
                <a:tailEnd/>
              </a:ln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440" y="6267371"/>
                <a:ext cx="417469" cy="432271"/>
              </a:xfrm>
              <a:prstGeom prst="rect">
                <a:avLst/>
              </a:prstGeom>
              <a:solidFill>
                <a:srgbClr val="F6CBCA"/>
              </a:solidFill>
              <a:ln w="28575" algn="ctr">
                <a:noFill/>
                <a:miter lim="800000"/>
                <a:headEnd/>
                <a:tailEnd/>
              </a:ln>
            </p:spPr>
          </p:pic>
          <p:pic>
            <p:nvPicPr>
              <p:cNvPr id="93" name="Picture 13" descr="http://t0.gstatic.com/images?q=tbn:yIlEKtyaRPgVwM:http://upload.wikimedia.org/wikipedia/en/2/2a/Notepad.pn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52488" y="6472806"/>
                <a:ext cx="299721" cy="340946"/>
              </a:xfrm>
              <a:prstGeom prst="rect">
                <a:avLst/>
              </a:prstGeom>
              <a:solidFill>
                <a:srgbClr val="F6CBC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72" name="Rectangle 49"/>
            <p:cNvSpPr>
              <a:spLocks noChangeArrowheads="1"/>
            </p:cNvSpPr>
            <p:nvPr/>
          </p:nvSpPr>
          <p:spPr bwMode="auto">
            <a:xfrm>
              <a:off x="801115" y="5922741"/>
              <a:ext cx="588868" cy="33417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Subscribed Titles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73" name="Group 42"/>
            <p:cNvGrpSpPr>
              <a:grpSpLocks/>
            </p:cNvGrpSpPr>
            <p:nvPr/>
          </p:nvGrpSpPr>
          <p:grpSpPr bwMode="auto">
            <a:xfrm>
              <a:off x="881730" y="6128819"/>
              <a:ext cx="617645" cy="707009"/>
              <a:chOff x="-273" y="5731"/>
              <a:chExt cx="1052" cy="1126"/>
            </a:xfrm>
            <a:solidFill>
              <a:srgbClr val="F6CBCA"/>
            </a:solidFill>
          </p:grpSpPr>
          <p:pic>
            <p:nvPicPr>
              <p:cNvPr id="87" name="Picture 43" descr="Cover Image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69" y="5731"/>
                <a:ext cx="510" cy="7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8" name="Picture 44" descr="Cover Image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9" y="5897"/>
                <a:ext cx="510" cy="7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9" name="Picture 45" descr="cover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-71" y="6012"/>
                <a:ext cx="542" cy="7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90" name="Picture 46" descr="Cover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273" y="6107"/>
                <a:ext cx="523" cy="75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74" name="Group 42"/>
            <p:cNvGrpSpPr>
              <a:grpSpLocks/>
            </p:cNvGrpSpPr>
            <p:nvPr/>
          </p:nvGrpSpPr>
          <p:grpSpPr bwMode="auto">
            <a:xfrm>
              <a:off x="218380" y="3259175"/>
              <a:ext cx="617645" cy="744681"/>
              <a:chOff x="964" y="3344"/>
              <a:chExt cx="1052" cy="1186"/>
            </a:xfrm>
            <a:solidFill>
              <a:srgbClr val="F6CBCA"/>
            </a:solidFill>
          </p:grpSpPr>
          <p:pic>
            <p:nvPicPr>
              <p:cNvPr id="83" name="Picture 43" descr="Cover Image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506" y="3344"/>
                <a:ext cx="510" cy="7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4" name="Picture 44" descr="Cover Image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336" y="3510"/>
                <a:ext cx="510" cy="7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5" name="Picture 45" descr="cover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166" y="3625"/>
                <a:ext cx="542" cy="7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6" name="Picture 46" descr="Cover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964" y="3780"/>
                <a:ext cx="523" cy="75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75" name="Rectangle 49"/>
            <p:cNvSpPr>
              <a:spLocks noChangeArrowheads="1"/>
            </p:cNvSpPr>
            <p:nvPr/>
          </p:nvSpPr>
          <p:spPr bwMode="auto">
            <a:xfrm>
              <a:off x="88357" y="2821769"/>
              <a:ext cx="884358" cy="33417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613 Elsevier journals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6" name="Rectangle 49"/>
            <p:cNvSpPr>
              <a:spLocks noChangeArrowheads="1"/>
            </p:cNvSpPr>
            <p:nvPr/>
          </p:nvSpPr>
          <p:spPr bwMode="auto">
            <a:xfrm>
              <a:off x="49441" y="2265919"/>
              <a:ext cx="2057597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23,641,270 Pubmed abstracts from &gt;9,500 journals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77" name="Group 42"/>
            <p:cNvGrpSpPr>
              <a:grpSpLocks/>
            </p:cNvGrpSpPr>
            <p:nvPr/>
          </p:nvGrpSpPr>
          <p:grpSpPr bwMode="auto">
            <a:xfrm>
              <a:off x="1340943" y="3184055"/>
              <a:ext cx="617645" cy="744682"/>
              <a:chOff x="-118" y="3392"/>
              <a:chExt cx="1052" cy="1186"/>
            </a:xfrm>
            <a:solidFill>
              <a:srgbClr val="F6CBCA"/>
            </a:solidFill>
          </p:grpSpPr>
          <p:pic>
            <p:nvPicPr>
              <p:cNvPr id="79" name="Picture 43" descr="Cover Image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24" y="3392"/>
                <a:ext cx="510" cy="7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0" name="Picture 44" descr="Cover Image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54" y="3558"/>
                <a:ext cx="510" cy="7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1" name="Picture 45" descr="cover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4" y="3673"/>
                <a:ext cx="542" cy="7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2" name="Picture 46" descr="Cover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118" y="3828"/>
                <a:ext cx="523" cy="75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78" name="Rectangle 49"/>
            <p:cNvSpPr>
              <a:spLocks noChangeArrowheads="1"/>
            </p:cNvSpPr>
            <p:nvPr/>
          </p:nvSpPr>
          <p:spPr bwMode="auto">
            <a:xfrm>
              <a:off x="1197013" y="2825798"/>
              <a:ext cx="956154" cy="33417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884 non-Elsevier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journals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5977" y="4471107"/>
            <a:ext cx="219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Custom data can be imported into dedicated PS instance</a:t>
            </a:r>
            <a:endParaRPr lang="en-US" sz="1200" b="1" i="1" dirty="0"/>
          </a:p>
        </p:txBody>
      </p:sp>
      <p:sp>
        <p:nvSpPr>
          <p:cNvPr id="95" name="AutoShape 5"/>
          <p:cNvSpPr>
            <a:spLocks noChangeArrowheads="1"/>
          </p:cNvSpPr>
          <p:nvPr/>
        </p:nvSpPr>
        <p:spPr bwMode="auto">
          <a:xfrm>
            <a:off x="1935695" y="6189216"/>
            <a:ext cx="698071" cy="610261"/>
          </a:xfrm>
          <a:prstGeom prst="can">
            <a:avLst>
              <a:gd name="adj" fmla="val 25000"/>
            </a:avLst>
          </a:prstGeom>
          <a:solidFill>
            <a:srgbClr val="CCECFF"/>
          </a:solidFill>
          <a:ln w="9525">
            <a:solidFill>
              <a:srgbClr val="5F5F5F"/>
            </a:solidFill>
            <a:round/>
            <a:headEnd/>
            <a:tailEnd/>
          </a:ln>
          <a:effectLst>
            <a:outerShdw dist="28398" dir="1593903" algn="ctr" rotWithShape="0">
              <a:srgbClr val="777777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u="none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65223" y="5768923"/>
            <a:ext cx="99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Public databases</a:t>
            </a:r>
            <a:endParaRPr lang="en-US" sz="1200" dirty="0"/>
          </a:p>
        </p:txBody>
      </p:sp>
      <p:sp>
        <p:nvSpPr>
          <p:cNvPr id="97" name="Down Arrow 96"/>
          <p:cNvSpPr/>
          <p:nvPr/>
        </p:nvSpPr>
        <p:spPr bwMode="auto">
          <a:xfrm rot="10800000">
            <a:off x="58186" y="5166382"/>
            <a:ext cx="2434984" cy="678411"/>
          </a:xfrm>
          <a:prstGeom prst="downArrow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0" y="6399663"/>
            <a:ext cx="471974" cy="471974"/>
          </a:xfrm>
          <a:prstGeom prst="rect">
            <a:avLst/>
          </a:prstGeom>
        </p:spPr>
      </p:pic>
      <p:sp>
        <p:nvSpPr>
          <p:cNvPr id="100" name="Rectangle 49"/>
          <p:cNvSpPr>
            <a:spLocks noChangeArrowheads="1"/>
          </p:cNvSpPr>
          <p:nvPr/>
        </p:nvSpPr>
        <p:spPr bwMode="auto">
          <a:xfrm>
            <a:off x="540100" y="3802733"/>
            <a:ext cx="142598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&gt;3,500,000 full-text articles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5" b="4478"/>
          <a:stretch/>
        </p:blipFill>
        <p:spPr bwMode="auto">
          <a:xfrm>
            <a:off x="2858245" y="1124125"/>
            <a:ext cx="6285755" cy="380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73041" y="5021775"/>
            <a:ext cx="1409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71020" y="6072247"/>
            <a:ext cx="1402080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7217306" y="5013949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27,243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135418" y="6032222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477,365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645185" y="6514373"/>
            <a:ext cx="3089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Expression: </a:t>
            </a:r>
            <a:r>
              <a:rPr lang="en-US" sz="1600" b="1" dirty="0"/>
              <a:t>Protein</a:t>
            </a:r>
            <a:r>
              <a:rPr lang="en-US" sz="1600" dirty="0"/>
              <a:t>-</a:t>
            </a:r>
            <a:r>
              <a:rPr lang="en-US" sz="1600" dirty="0" smtClean="0"/>
              <a:t>&gt;Protein</a:t>
            </a:r>
            <a:endParaRPr lang="en-US" sz="1600" dirty="0"/>
          </a:p>
        </p:txBody>
      </p:sp>
      <p:sp>
        <p:nvSpPr>
          <p:cNvPr id="107" name="Rectangle 106"/>
          <p:cNvSpPr/>
          <p:nvPr/>
        </p:nvSpPr>
        <p:spPr>
          <a:xfrm>
            <a:off x="4192821" y="5462567"/>
            <a:ext cx="3524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Promoter Binding: Protein TF</a:t>
            </a:r>
            <a:r>
              <a:rPr lang="en-US" sz="1600" dirty="0" smtClean="0"/>
              <a:t>-&gt;Protein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938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436152"/>
            <a:ext cx="9144000" cy="805795"/>
          </a:xfrm>
        </p:spPr>
        <p:txBody>
          <a:bodyPr/>
          <a:lstStyle/>
          <a:p>
            <a:pPr algn="ctr"/>
            <a:r>
              <a:rPr lang="en-US" sz="2000" dirty="0" smtClean="0"/>
              <a:t>Example of expression regulators and Cell processes identified by SNEA </a:t>
            </a:r>
          </a:p>
          <a:p>
            <a:pPr algn="ctr"/>
            <a:r>
              <a:rPr lang="en-US" sz="2000" dirty="0" smtClean="0"/>
              <a:t>in lung cancer patient</a:t>
            </a:r>
            <a:endParaRPr lang="en-US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"/>
          <a:stretch/>
        </p:blipFill>
        <p:spPr bwMode="auto">
          <a:xfrm>
            <a:off x="-31771" y="1514903"/>
            <a:ext cx="9175771" cy="49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454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7"/>
          <a:stretch/>
        </p:blipFill>
        <p:spPr bwMode="auto">
          <a:xfrm>
            <a:off x="4244454" y="3288370"/>
            <a:ext cx="4828875" cy="356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367913"/>
            <a:ext cx="9143999" cy="396362"/>
          </a:xfrm>
        </p:spPr>
        <p:txBody>
          <a:bodyPr/>
          <a:lstStyle/>
          <a:p>
            <a:pPr algn="ctr"/>
            <a:r>
              <a:rPr lang="en-US" sz="2800" dirty="0" smtClean="0"/>
              <a:t>STEP2: Mapping expression regulators on pathways</a:t>
            </a:r>
            <a:endParaRPr lang="en-US" sz="2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855"/>
            <a:ext cx="5236542" cy="307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48918" y="1153656"/>
            <a:ext cx="21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Hypoxia-&gt;EMT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605924" y="5819338"/>
            <a:ext cx="3072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Hypoxia-&gt;Angiogenesis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531057"/>
            <a:ext cx="397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Blue highlight </a:t>
            </a:r>
            <a:r>
              <a:rPr lang="en-US" dirty="0" smtClean="0"/>
              <a:t>– expression regulators in </a:t>
            </a:r>
          </a:p>
          <a:p>
            <a:r>
              <a:rPr lang="en-US" dirty="0" smtClean="0"/>
              <a:t>Lung cancer patient identified by SNEA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fFBuZaoUSfilx1Fe4M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8YLPoFSUaLF4g9QM8W6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P4qFG6r0uKArfsaVz8t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IVlGqYPU6kf875M7zhM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EIrnxZDkSjtA13y_C3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Z6GI8Ob0OtKAID9J18Z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rQXjexf0iUFvOtaCjb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qHTaRClU.gVluTleRFJ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Z6GI8Ob0OtKAID9J18Z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rQXjexf0iUFvOtaCjb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1GxZ6FeECYp3lVFd_U6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D903Xfa06DDt.tgGtKC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gIG8T5PkeT5j5vf5R8c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dclDaKy0WsGVlU5FpU2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Vee84YGkWnp_yvhXOq0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Z6GI8Ob0OtKAID9J18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L1KJUrRUOYCxT2tAl20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fFBuZaoUSfilx1Fe4MP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8YLPoFSUaLF4g9QM8W6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P4qFG6r0uKArfsaVz8t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IVlGqYPU6kf875M7zhM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EIrnxZDkSjtA13y_C3a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Z6GI8Ob0OtKAID9J18Z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rQXjexf0iUFvOtaCjbZ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qHTaRClU.gVluTleRF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gIG8T5PkeT5j5vf5R8c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Z6GI8Ob0OtKAID9J18Z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rQXjexf0iUFvOtaCjbZ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1GxZ6FeECYp3lVFd_U6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D903Xfa06DDt.tgGtK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dclDaKy0WsGVlU5FpU2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Vee84YGkWnp_yvhXOq0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Z6GI8Ob0OtKAID9J18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L1KJUrRUOYCxT2tAl20w"/>
</p:tagLst>
</file>

<file path=ppt/theme/theme1.xml><?xml version="1.0" encoding="utf-8"?>
<a:theme xmlns:a="http://schemas.openxmlformats.org/drawingml/2006/main" name="Office Theme">
  <a:themeElements>
    <a:clrScheme name="Elsevier Master Brand">
      <a:dk1>
        <a:srgbClr val="53565A"/>
      </a:dk1>
      <a:lt1>
        <a:srgbClr val="FFFFFF"/>
      </a:lt1>
      <a:dk2>
        <a:srgbClr val="FF8200"/>
      </a:dk2>
      <a:lt2>
        <a:srgbClr val="A7A8AA"/>
      </a:lt2>
      <a:accent1>
        <a:srgbClr val="FF8200"/>
      </a:accent1>
      <a:accent2>
        <a:srgbClr val="53565A"/>
      </a:accent2>
      <a:accent3>
        <a:srgbClr val="A7A8AA"/>
      </a:accent3>
      <a:accent4>
        <a:srgbClr val="007398"/>
      </a:accent4>
      <a:accent5>
        <a:srgbClr val="FFFFFF"/>
      </a:accent5>
      <a:accent6>
        <a:srgbClr val="EAAA00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1_Default Design 14">
      <a:dk1>
        <a:srgbClr val="5F5F5F"/>
      </a:dk1>
      <a:lt1>
        <a:srgbClr val="FFFFFF"/>
      </a:lt1>
      <a:dk2>
        <a:srgbClr val="5F5F5F"/>
      </a:dk2>
      <a:lt2>
        <a:srgbClr val="969696"/>
      </a:lt2>
      <a:accent1>
        <a:srgbClr val="FFFF66"/>
      </a:accent1>
      <a:accent2>
        <a:srgbClr val="FFCC66"/>
      </a:accent2>
      <a:accent3>
        <a:srgbClr val="FFFFFF"/>
      </a:accent3>
      <a:accent4>
        <a:srgbClr val="505050"/>
      </a:accent4>
      <a:accent5>
        <a:srgbClr val="FFFFB8"/>
      </a:accent5>
      <a:accent6>
        <a:srgbClr val="E7B95C"/>
      </a:accent6>
      <a:hlink>
        <a:srgbClr val="FF6600"/>
      </a:hlink>
      <a:folHlink>
        <a:srgbClr val="CC99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chemeClr val="bg1"/>
        </a:solidFill>
        <a:effectLst>
          <a:outerShdw blurRad="50800" dist="38100" dir="5400000" algn="t" rotWithShape="0">
            <a:srgbClr val="FFC000">
              <a:alpha val="40000"/>
            </a:srgbClr>
          </a:outerShdw>
        </a:effectLst>
      </a:spPr>
      <a:bodyPr vert="horz" lIns="91440" tIns="45720" rIns="91440" bIns="45720" rtlCol="0" anchor="b">
        <a:normAutofit/>
      </a:bodyPr>
      <a:lstStyle>
        <a:defPPr marL="0" indent="0" algn="ctr">
          <a:buNone/>
          <a:defRPr sz="1600" b="1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5F5F5F"/>
        </a:dk1>
        <a:lt1>
          <a:srgbClr val="FFFFFF"/>
        </a:lt1>
        <a:dk2>
          <a:srgbClr val="5F5F5F"/>
        </a:dk2>
        <a:lt2>
          <a:srgbClr val="969696"/>
        </a:lt2>
        <a:accent1>
          <a:srgbClr val="FFFFFF"/>
        </a:accent1>
        <a:accent2>
          <a:srgbClr val="FF99FF"/>
        </a:accent2>
        <a:accent3>
          <a:srgbClr val="FFFFFF"/>
        </a:accent3>
        <a:accent4>
          <a:srgbClr val="505050"/>
        </a:accent4>
        <a:accent5>
          <a:srgbClr val="FFFFFF"/>
        </a:accent5>
        <a:accent6>
          <a:srgbClr val="E7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5F5F5F"/>
        </a:dk1>
        <a:lt1>
          <a:srgbClr val="FFFFFF"/>
        </a:lt1>
        <a:dk2>
          <a:srgbClr val="5F5F5F"/>
        </a:dk2>
        <a:lt2>
          <a:srgbClr val="969696"/>
        </a:lt2>
        <a:accent1>
          <a:srgbClr val="FFFF66"/>
        </a:accent1>
        <a:accent2>
          <a:srgbClr val="FFCC66"/>
        </a:accent2>
        <a:accent3>
          <a:srgbClr val="FFFFFF"/>
        </a:accent3>
        <a:accent4>
          <a:srgbClr val="505050"/>
        </a:accent4>
        <a:accent5>
          <a:srgbClr val="FFFFB8"/>
        </a:accent5>
        <a:accent6>
          <a:srgbClr val="E7B95C"/>
        </a:accent6>
        <a:hlink>
          <a:srgbClr val="FF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1_Default Design 14">
      <a:dk1>
        <a:srgbClr val="5F5F5F"/>
      </a:dk1>
      <a:lt1>
        <a:srgbClr val="FFFFFF"/>
      </a:lt1>
      <a:dk2>
        <a:srgbClr val="5F5F5F"/>
      </a:dk2>
      <a:lt2>
        <a:srgbClr val="969696"/>
      </a:lt2>
      <a:accent1>
        <a:srgbClr val="FFFF66"/>
      </a:accent1>
      <a:accent2>
        <a:srgbClr val="FFCC66"/>
      </a:accent2>
      <a:accent3>
        <a:srgbClr val="FFFFFF"/>
      </a:accent3>
      <a:accent4>
        <a:srgbClr val="505050"/>
      </a:accent4>
      <a:accent5>
        <a:srgbClr val="FFFFB8"/>
      </a:accent5>
      <a:accent6>
        <a:srgbClr val="E7B95C"/>
      </a:accent6>
      <a:hlink>
        <a:srgbClr val="FF6600"/>
      </a:hlink>
      <a:folHlink>
        <a:srgbClr val="CC99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chemeClr val="bg1"/>
        </a:solidFill>
        <a:effectLst>
          <a:outerShdw blurRad="50800" dist="38100" dir="5400000" algn="t" rotWithShape="0">
            <a:srgbClr val="FFC000">
              <a:alpha val="40000"/>
            </a:srgbClr>
          </a:outerShdw>
        </a:effectLst>
      </a:spPr>
      <a:bodyPr vert="horz" lIns="91440" tIns="45720" rIns="91440" bIns="45720" rtlCol="0" anchor="b">
        <a:normAutofit/>
      </a:bodyPr>
      <a:lstStyle>
        <a:defPPr marL="0" indent="0" algn="ctr">
          <a:buNone/>
          <a:defRPr sz="1600" b="1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5F5F5F"/>
        </a:dk1>
        <a:lt1>
          <a:srgbClr val="FFFFFF"/>
        </a:lt1>
        <a:dk2>
          <a:srgbClr val="5F5F5F"/>
        </a:dk2>
        <a:lt2>
          <a:srgbClr val="969696"/>
        </a:lt2>
        <a:accent1>
          <a:srgbClr val="FFFFFF"/>
        </a:accent1>
        <a:accent2>
          <a:srgbClr val="FF99FF"/>
        </a:accent2>
        <a:accent3>
          <a:srgbClr val="FFFFFF"/>
        </a:accent3>
        <a:accent4>
          <a:srgbClr val="505050"/>
        </a:accent4>
        <a:accent5>
          <a:srgbClr val="FFFFFF"/>
        </a:accent5>
        <a:accent6>
          <a:srgbClr val="E7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5F5F5F"/>
        </a:dk1>
        <a:lt1>
          <a:srgbClr val="FFFFFF"/>
        </a:lt1>
        <a:dk2>
          <a:srgbClr val="5F5F5F"/>
        </a:dk2>
        <a:lt2>
          <a:srgbClr val="969696"/>
        </a:lt2>
        <a:accent1>
          <a:srgbClr val="FFFF66"/>
        </a:accent1>
        <a:accent2>
          <a:srgbClr val="FFCC66"/>
        </a:accent2>
        <a:accent3>
          <a:srgbClr val="FFFFFF"/>
        </a:accent3>
        <a:accent4>
          <a:srgbClr val="505050"/>
        </a:accent4>
        <a:accent5>
          <a:srgbClr val="FFFFB8"/>
        </a:accent5>
        <a:accent6>
          <a:srgbClr val="E7B95C"/>
        </a:accent6>
        <a:hlink>
          <a:srgbClr val="FF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15DCDC76E5A47A176FB52CE6ED02E" ma:contentTypeVersion="1" ma:contentTypeDescription="Create a new document." ma:contentTypeScope="" ma:versionID="595b1facca9e5cb9707c1ffef65eb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d6e3d604101a5d093af696c7f54af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48CAAE-68CD-4AC3-98A0-FAE5418B2C86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C10AE13-3B65-4A11-AC73-015D64328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0E346CC-DB92-497A-80B1-D16635CE42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5901</TotalTime>
  <Words>575</Words>
  <Application>Microsoft Office PowerPoint</Application>
  <PresentationFormat>On-screen Show (4:3)</PresentationFormat>
  <Paragraphs>103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7_Default Design</vt:lpstr>
      <vt:lpstr>8_Default Design</vt:lpstr>
      <vt:lpstr>think-cell Slide</vt:lpstr>
      <vt:lpstr>Chart</vt:lpstr>
      <vt:lpstr>Construction of cancer pathways for personalized medicine</vt:lpstr>
      <vt:lpstr>Curse of Dimensionality of OMICs data: We will never have enough patient samples to calculate robust signatures from large scale molecular profiling data</vt:lpstr>
      <vt:lpstr>Mathematical requirements for short signature size vs. Biological reality</vt:lpstr>
      <vt:lpstr>PowerPoint Presentation</vt:lpstr>
      <vt:lpstr>Common misconception</vt:lpstr>
      <vt:lpstr>STEP1: SNEA calculating activity transcriptional activity of upstream regulators</vt:lpstr>
      <vt:lpstr>Pathway Studio Knowledgebase for SNEA powered by Elsevier NLP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Garvin</dc:creator>
  <cp:lastModifiedBy>Anton Yuryev</cp:lastModifiedBy>
  <cp:revision>381</cp:revision>
  <cp:lastPrinted>2014-08-29T12:28:30Z</cp:lastPrinted>
  <dcterms:created xsi:type="dcterms:W3CDTF">2014-02-28T17:11:34Z</dcterms:created>
  <dcterms:modified xsi:type="dcterms:W3CDTF">2014-11-04T04:23:24Z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0x010100B7815DCDC76E5A47A176FB52CE6ED02E</vt:lpwstr>
  </property>
</Properties>
</file>