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16" r:id="rId3"/>
    <p:sldId id="340" r:id="rId4"/>
    <p:sldId id="329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3" r:id="rId13"/>
    <p:sldId id="337" r:id="rId14"/>
    <p:sldId id="341" r:id="rId15"/>
    <p:sldId id="338" r:id="rId16"/>
    <p:sldId id="334" r:id="rId17"/>
    <p:sldId id="335" r:id="rId18"/>
    <p:sldId id="339" r:id="rId19"/>
    <p:sldId id="336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646"/>
    <a:srgbClr val="56BA5B"/>
    <a:srgbClr val="339933"/>
    <a:srgbClr val="E6E6E6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4" autoAdjust="0"/>
    <p:restoredTop sz="94660"/>
  </p:normalViewPr>
  <p:slideViewPr>
    <p:cSldViewPr>
      <p:cViewPr>
        <p:scale>
          <a:sx n="103" d="100"/>
          <a:sy n="103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49EEEEF-17E7-2C41-9D19-546BD7D674CD}" type="datetime1">
              <a:rPr lang="en-US"/>
              <a:pPr>
                <a:defRPr/>
              </a:pPr>
              <a:t>10/5/2014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9312271-5D74-894A-A33B-BF1776A21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83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A0F7-EBE9-BD43-8FE4-8183546FA56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E8482-D7E8-C449-8D08-159C1FAA6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18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25E4-1F68-FE47-86F6-49BF6D45A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78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1F9F-A159-274A-AEFC-24B31F73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04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8B43-8EC3-D54A-9A5F-36D3CED51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06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D018-D459-8F45-A87B-B9855370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93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FBC8-CE00-9F4E-95F8-E877011D2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12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1D41-EA71-E14D-94FC-9A93A308C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0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A2DF-1B81-AC4B-87E6-6E6000CF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21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CC9E-E5C0-0444-A037-D3580D43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37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BD25-9CE6-8444-8B31-407FC12C3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BFF0-2705-EA49-B982-0C05E7DA0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13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BA13-52C3-C74E-A878-8700E538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6C9C4A-433B-6A4C-B3B3-44C9A3EEE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657600" y="4191000"/>
            <a:ext cx="1847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dirty="0">
                <a:latin typeface="Calibri" charset="0"/>
              </a:rPr>
              <a:t>Anton </a:t>
            </a:r>
            <a:r>
              <a:rPr lang="en-US" sz="2200" dirty="0" err="1">
                <a:latin typeface="Calibri" charset="0"/>
              </a:rPr>
              <a:t>Sholukh</a:t>
            </a:r>
            <a:endParaRPr lang="en-US" sz="2200" dirty="0">
              <a:latin typeface="Calibri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941058" y="5791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Calibri" charset="0"/>
              </a:rPr>
              <a:t>10-06-2014</a:t>
            </a:r>
            <a:endParaRPr lang="en-US" sz="1800" dirty="0">
              <a:latin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IgG dose dictates outcome for passive immunization of macaques with polyclonal anti-SHIV IgG against challenge with heterologous tier 2 SHIV</a:t>
            </a:r>
            <a:endParaRPr lang="en-US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154" y="6160532"/>
            <a:ext cx="2953781" cy="676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4" y="28821"/>
            <a:ext cx="2362199" cy="423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137" y="21044"/>
            <a:ext cx="1947863" cy="54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All RMs were infected with SHIV-2873Nip despite the dose of SHIVIG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62" y="718126"/>
            <a:ext cx="8683238" cy="57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2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 at 400 mg/kg significantly lowered peak of viremia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752600"/>
            <a:ext cx="4140200" cy="3173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82" y="1676400"/>
            <a:ext cx="4185412" cy="29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 at low-dose (25 mg/kg) increased virus acquisition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05" y="1451449"/>
            <a:ext cx="4991100" cy="3908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7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Possible mechanisms of the enhancement of the virus infection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82296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sz="2400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Ab-mediated enhancement through Fc</a:t>
            </a:r>
            <a:r>
              <a:rPr lang="el-GR" sz="2400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γ</a:t>
            </a:r>
            <a:r>
              <a:rPr lang="en-US" sz="2400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receptor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10" y="2819400"/>
            <a:ext cx="8430780" cy="152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2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Possible mechanisms of the enhancement of virus infection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7936"/>
            <a:ext cx="9144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sz="2400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C’-ADE: complement-mediated antibody dependent enhancement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36" y="1829890"/>
            <a:ext cx="5216705" cy="89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4114800" cy="109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62462"/>
            <a:ext cx="4672014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8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C’-ADE assay prerequisites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755" y="1159148"/>
            <a:ext cx="84582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sz="1600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Viruses coding luciferase reporter gene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SHIV-2873Ni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	parental virus used to obtain SHIV-2873Nip, the challenge virus, through</a:t>
            </a:r>
          </a:p>
          <a:p>
            <a:pPr>
              <a:buSzPct val="100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	passaging in RMs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SHIV-2873Nipd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	late virus isolated from the RM developed AIDS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SHIV-1157ip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	tier 1 virus homologous to SHIVIG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US" sz="1600" b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SupT1.R5 cells</a:t>
            </a:r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Derived from T-cell </a:t>
            </a:r>
            <a:r>
              <a:rPr lang="en-US" sz="1600" dirty="0">
                <a:latin typeface="Calibri" panose="020F0502020204030204" pitchFamily="34" charset="0"/>
              </a:rPr>
              <a:t>lymphoblastic </a:t>
            </a:r>
            <a:r>
              <a:rPr lang="en-US" sz="1600" dirty="0" smtClean="0">
                <a:latin typeface="Calibri" panose="020F0502020204030204" pitchFamily="34" charset="0"/>
              </a:rPr>
              <a:t>lymphoma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Naturally expressing CD4 and CD21 (Complement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eceptor 2)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Engineered to express CCR5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1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 enhances the SHIV infection through C’-ADE mechanism in vitro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25" y="1022301"/>
            <a:ext cx="7791950" cy="53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5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How relevant are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vitro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C’-ADE to the increased virus acquisition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vivo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541318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Group 3 (25 mg/kg)</a:t>
            </a:r>
            <a:r>
              <a:rPr lang="en-US" b="1" u="sng" dirty="0">
                <a:solidFill>
                  <a:srgbClr val="0070C0"/>
                </a:solidFill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</a:rPr>
              <a:t>SHIVIG concentration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day 1		180 – 250 µg/ml</a:t>
            </a:r>
          </a:p>
          <a:p>
            <a:r>
              <a:rPr lang="en-US" dirty="0"/>
              <a:t>	d</a:t>
            </a:r>
            <a:r>
              <a:rPr lang="en-US" dirty="0" smtClean="0"/>
              <a:t>ay 8		70 – 130 µg/ml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4290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Maximum of C’-ADE</a:t>
            </a:r>
            <a:r>
              <a:rPr lang="en-US" dirty="0"/>
              <a:t>: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	NL-LucR.2873Ni</a:t>
            </a:r>
            <a:r>
              <a:rPr lang="en-US" dirty="0"/>
              <a:t>		15.7 – 141 µg/ml</a:t>
            </a:r>
          </a:p>
          <a:p>
            <a:r>
              <a:rPr lang="en-US" dirty="0"/>
              <a:t>	NL-LucR.2873Nipd	5.2 – 47 µg/ml</a:t>
            </a:r>
          </a:p>
        </p:txBody>
      </p:sp>
    </p:spTree>
    <p:extLst>
      <p:ext uri="{BB962C8B-B14F-4D97-AF65-F5344CB8AC3E}">
        <p14:creationId xmlns:p14="http://schemas.microsoft.com/office/powerpoint/2010/main" xmlns="" val="33459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Our study paralleled the results of recent HIVIGLOB clinical trial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447800"/>
            <a:ext cx="4724400" cy="15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143000"/>
            <a:ext cx="4924425" cy="2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3429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HIV-infected pregnant mothers and their infants were passively immunized with HIVIGLOB (anti-HIV human IgG) aiming to lower the risk of mother-to-child transmission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At birth, 9.1% of infants born from HIVIGLOB-treated mothers were HIV positive compared with 4.1% of controls infants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Passive immunization with HIVIGLOB did not prevent HIV-1 acquisition in any infant born to infected mothers, and may have enhanced in utero HIV-1 transmission</a:t>
            </a:r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4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Challenges for AIDS vaccine development: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676400"/>
            <a:ext cx="8229600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Can the Ab-mediated infection-enhancing activity be separated from protective functions, such as neutralization, ADCVI and ADCC?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Can immunogens be designed that will elicit protective but not infection-enhancing Abs?</a:t>
            </a:r>
          </a:p>
          <a:p>
            <a:pPr marL="342900" indent="-342900">
              <a:lnSpc>
                <a:spcPct val="150000"/>
              </a:lnSpc>
              <a:spcBef>
                <a:spcPts val="24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Will it be possible to induce durable nAb responses at sufficiently high levels to counteract any potential Ab-mediated enhancement of infection?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6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Why do perform a passive immunization with polyclonal IgG again?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8229600" cy="453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Polyclonal anti-virus IgG reflects the Ab repertoire which might be induced by a complex vaccine congaing Env, Gag and Tat proteins</a:t>
            </a:r>
          </a:p>
          <a:p>
            <a:pPr marL="342900" indent="-342900">
              <a:spcBef>
                <a:spcPts val="2400"/>
              </a:spcBef>
              <a:buAutoNum type="arabicPeriod"/>
            </a:pPr>
            <a:r>
              <a:rPr lang="en-US" sz="1600" dirty="0" smtClean="0"/>
              <a:t>Polyclonal anti-SHIV IgG should represent key features of HIVIG, human IgG raised upon HIV-1 infection</a:t>
            </a:r>
          </a:p>
          <a:p>
            <a:pPr marL="342900" indent="-342900">
              <a:spcBef>
                <a:spcPts val="2400"/>
              </a:spcBef>
              <a:buAutoNum type="arabicPeriod"/>
            </a:pPr>
            <a:r>
              <a:rPr lang="en-US" sz="1600" dirty="0" smtClean="0"/>
              <a:t>Earlier passive immunization studies suffered from using: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en-US" sz="1600" dirty="0" smtClean="0"/>
              <a:t>uman anti-HIV IgG in non-human primates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asy-to-neutralize lab adapted tier 1 viruses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hallenge viruses were homologous to those used to raise Abs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ual </a:t>
            </a:r>
            <a:r>
              <a:rPr lang="en-US" sz="1600" dirty="0"/>
              <a:t>tropic (X4 and R5) </a:t>
            </a:r>
            <a:r>
              <a:rPr lang="en-US" sz="1600" dirty="0" smtClean="0"/>
              <a:t>SHIVs while all recently transmitted viruses are exclusively R5-tropic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ntravenous or single high-dose mucosal challenges instead of multiple </a:t>
            </a:r>
            <a:r>
              <a:rPr lang="en-US" sz="1600" dirty="0"/>
              <a:t>low-dose mucosal challenges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371792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u="sng" dirty="0" smtClean="0">
                <a:cs typeface="Arial" charset="0"/>
              </a:rPr>
              <a:t>Ruth </a:t>
            </a:r>
            <a:r>
              <a:rPr lang="en-US" sz="1600" u="sng" dirty="0" err="1" smtClean="0">
                <a:cs typeface="Arial" charset="0"/>
              </a:rPr>
              <a:t>Ruprecht’s</a:t>
            </a:r>
            <a:r>
              <a:rPr lang="en-US" sz="1600" u="sng" dirty="0" smtClean="0">
                <a:cs typeface="Arial" charset="0"/>
              </a:rPr>
              <a:t> Lab at</a:t>
            </a:r>
          </a:p>
          <a:p>
            <a:pPr eaLnBrk="1" hangingPunct="1"/>
            <a:r>
              <a:rPr lang="en-US" sz="1600" u="sng" dirty="0" smtClean="0">
                <a:cs typeface="Arial" charset="0"/>
              </a:rPr>
              <a:t>DFCI, HMS and now at</a:t>
            </a:r>
          </a:p>
          <a:p>
            <a:pPr eaLnBrk="1" hangingPunct="1"/>
            <a:r>
              <a:rPr lang="en-US" sz="1600" u="sng" dirty="0">
                <a:cs typeface="Arial" charset="0"/>
              </a:rPr>
              <a:t>t</a:t>
            </a:r>
            <a:r>
              <a:rPr lang="en-US" sz="1600" u="sng" dirty="0" smtClean="0">
                <a:cs typeface="Arial" charset="0"/>
              </a:rPr>
              <a:t>he Texas Biomed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err="1" smtClean="0">
                <a:cs typeface="Arial" charset="0"/>
              </a:rPr>
              <a:t>Siddappa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Byrareddy</a:t>
            </a:r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err="1" smtClean="0">
                <a:cs typeface="Arial" charset="0"/>
              </a:rPr>
              <a:t>Vivek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Shanmuganathan</a:t>
            </a:r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smtClean="0">
                <a:cs typeface="Arial" charset="0"/>
              </a:rPr>
              <a:t>Girish Hemashettar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Samir Lakhashe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Bob Rasmussen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Jenny Watkins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Hemant Vyas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Swati </a:t>
            </a:r>
            <a:r>
              <a:rPr lang="en-US" sz="1600" dirty="0" err="1" smtClean="0">
                <a:cs typeface="Arial" charset="0"/>
              </a:rPr>
              <a:t>Thorat</a:t>
            </a:r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smtClean="0">
                <a:cs typeface="Arial" charset="0"/>
              </a:rPr>
              <a:t>Tania </a:t>
            </a:r>
            <a:r>
              <a:rPr lang="en-US" sz="1600" dirty="0" err="1" smtClean="0">
                <a:cs typeface="Arial" charset="0"/>
              </a:rPr>
              <a:t>Brandstoetter</a:t>
            </a:r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smtClean="0">
                <a:cs typeface="Arial" charset="0"/>
              </a:rPr>
              <a:t>Muhammad Mukhtar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John Yoon</a:t>
            </a:r>
          </a:p>
          <a:p>
            <a:pPr eaLnBrk="1" hangingPunct="1"/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smtClean="0">
                <a:cs typeface="Arial" charset="0"/>
              </a:rPr>
              <a:t>Ruth Ruprecht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81400" y="757380"/>
            <a:ext cx="2438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u="sng" dirty="0" smtClean="0">
                <a:cs typeface="Arial" charset="0"/>
              </a:rPr>
              <a:t>Yerkes National Primate Center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F. Villinger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S. Ehnert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F. </a:t>
            </a:r>
            <a:r>
              <a:rPr lang="en-US" sz="1600" dirty="0" err="1" smtClean="0">
                <a:cs typeface="Arial" charset="0"/>
              </a:rPr>
              <a:t>Novembre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>
              <a:cs typeface="Arial" charset="0"/>
            </a:endParaRPr>
          </a:p>
          <a:p>
            <a:pPr eaLnBrk="1" hangingPunct="1"/>
            <a:r>
              <a:rPr lang="en-US" sz="1600" u="sng" dirty="0" err="1" smtClean="0">
                <a:cs typeface="Arial" charset="0"/>
              </a:rPr>
              <a:t>Wistar</a:t>
            </a:r>
            <a:r>
              <a:rPr lang="en-US" sz="1600" u="sng" dirty="0" smtClean="0">
                <a:cs typeface="Arial" charset="0"/>
              </a:rPr>
              <a:t> Institute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H. </a:t>
            </a:r>
            <a:r>
              <a:rPr lang="en-US" sz="1600" dirty="0" err="1" smtClean="0">
                <a:cs typeface="Arial" charset="0"/>
              </a:rPr>
              <a:t>Ertl</a:t>
            </a:r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smtClean="0">
                <a:cs typeface="Arial" charset="0"/>
              </a:rPr>
              <a:t>S. </a:t>
            </a:r>
            <a:r>
              <a:rPr lang="en-US" sz="1600" dirty="0" err="1" smtClean="0">
                <a:cs typeface="Arial" charset="0"/>
              </a:rPr>
              <a:t>Ratcliffe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u="sng" dirty="0">
              <a:cs typeface="Arial" charset="0"/>
            </a:endParaRPr>
          </a:p>
          <a:p>
            <a:pPr eaLnBrk="1" hangingPunct="1"/>
            <a:r>
              <a:rPr lang="en-US" sz="1600" u="sng" dirty="0" smtClean="0">
                <a:cs typeface="Arial" charset="0"/>
              </a:rPr>
              <a:t>UC Irvine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D. Forthal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G. </a:t>
            </a:r>
            <a:r>
              <a:rPr lang="en-US" sz="1600" dirty="0" err="1" smtClean="0">
                <a:cs typeface="Arial" charset="0"/>
              </a:rPr>
              <a:t>Landucci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>
              <a:cs typeface="Arial" charset="0"/>
            </a:endParaRPr>
          </a:p>
          <a:p>
            <a:pPr eaLnBrk="1" hangingPunct="1"/>
            <a:r>
              <a:rPr lang="en-US" sz="1600" u="sng" dirty="0" smtClean="0">
                <a:cs typeface="Arial" charset="0"/>
              </a:rPr>
              <a:t>Duke University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D. </a:t>
            </a:r>
            <a:r>
              <a:rPr lang="en-US" sz="1600" dirty="0" err="1" smtClean="0">
                <a:cs typeface="Arial" charset="0"/>
              </a:rPr>
              <a:t>Montefiori</a:t>
            </a:r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smtClean="0">
                <a:cs typeface="Arial" charset="0"/>
              </a:rPr>
              <a:t>M. </a:t>
            </a:r>
            <a:r>
              <a:rPr lang="en-US" sz="1600" dirty="0" err="1" smtClean="0">
                <a:cs typeface="Arial" charset="0"/>
              </a:rPr>
              <a:t>Bilska</a:t>
            </a:r>
            <a:endParaRPr lang="en-US" sz="1600" dirty="0" smtClean="0"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05600" y="761998"/>
            <a:ext cx="2286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u="sng" dirty="0" smtClean="0">
                <a:cs typeface="Arial" charset="0"/>
              </a:rPr>
              <a:t>NCI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M. Robert-</a:t>
            </a:r>
            <a:r>
              <a:rPr lang="en-US" sz="1600" dirty="0" err="1" smtClean="0">
                <a:cs typeface="Arial" charset="0"/>
              </a:rPr>
              <a:t>Guroff</a:t>
            </a:r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dirty="0" smtClean="0">
                <a:cs typeface="Arial" charset="0"/>
              </a:rPr>
              <a:t>I. </a:t>
            </a:r>
            <a:r>
              <a:rPr lang="en-US" sz="1600" dirty="0" err="1" smtClean="0">
                <a:cs typeface="Arial" charset="0"/>
              </a:rPr>
              <a:t>Tuero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u="sng" dirty="0">
                <a:cs typeface="Arial" charset="0"/>
              </a:rPr>
              <a:t>Walter Reed Army Institute of </a:t>
            </a:r>
            <a:r>
              <a:rPr lang="en-US" sz="1600" u="sng" dirty="0" smtClean="0">
                <a:cs typeface="Arial" charset="0"/>
              </a:rPr>
              <a:t>Research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V. </a:t>
            </a:r>
            <a:r>
              <a:rPr lang="en-US" sz="1600" dirty="0" err="1" smtClean="0">
                <a:cs typeface="Arial" charset="0"/>
              </a:rPr>
              <a:t>Polonis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>
              <a:cs typeface="Arial" charset="0"/>
            </a:endParaRPr>
          </a:p>
          <a:p>
            <a:pPr eaLnBrk="1" hangingPunct="1"/>
            <a:r>
              <a:rPr lang="en-US" sz="1600" u="sng" dirty="0" smtClean="0">
                <a:cs typeface="Arial" charset="0"/>
              </a:rPr>
              <a:t>Boston College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W. Johnson</a:t>
            </a:r>
          </a:p>
          <a:p>
            <a:pPr eaLnBrk="1" hangingPunct="1"/>
            <a:endParaRPr lang="en-US" sz="1600" u="sng" dirty="0">
              <a:cs typeface="Arial" charset="0"/>
            </a:endParaRPr>
          </a:p>
          <a:p>
            <a:pPr eaLnBrk="1" hangingPunct="1"/>
            <a:r>
              <a:rPr lang="en-US" sz="1600" u="sng" dirty="0" err="1" smtClean="0">
                <a:cs typeface="Arial" charset="0"/>
              </a:rPr>
              <a:t>UPenn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J. Hoxie</a:t>
            </a:r>
          </a:p>
          <a:p>
            <a:pPr eaLnBrk="1" hangingPunct="1"/>
            <a:endParaRPr lang="en-US" sz="1600" dirty="0">
              <a:cs typeface="Arial" charset="0"/>
            </a:endParaRPr>
          </a:p>
          <a:p>
            <a:pPr eaLnBrk="1" hangingPunct="1"/>
            <a:r>
              <a:rPr lang="en-US" sz="1600" u="sng" dirty="0" smtClean="0">
                <a:cs typeface="Arial" charset="0"/>
              </a:rPr>
              <a:t>DFCI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W. </a:t>
            </a:r>
            <a:r>
              <a:rPr lang="en-US" sz="1600" dirty="0" err="1" smtClean="0">
                <a:cs typeface="Arial" charset="0"/>
              </a:rPr>
              <a:t>Marasco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>
              <a:cs typeface="Arial" charset="0"/>
            </a:endParaRPr>
          </a:p>
          <a:p>
            <a:pPr eaLnBrk="1" hangingPunct="1"/>
            <a:r>
              <a:rPr lang="en-US" sz="1600" u="sng" dirty="0" smtClean="0">
                <a:cs typeface="Arial" charset="0"/>
              </a:rPr>
              <a:t>NIAID VRC</a:t>
            </a:r>
            <a:r>
              <a:rPr lang="en-US" sz="1600" dirty="0" smtClean="0">
                <a:cs typeface="Arial" charset="0"/>
              </a:rPr>
              <a:t>: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J. </a:t>
            </a:r>
            <a:r>
              <a:rPr lang="en-US" sz="1600" dirty="0" err="1" smtClean="0">
                <a:cs typeface="Arial" charset="0"/>
              </a:rPr>
              <a:t>Mascola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 smtClean="0">
              <a:cs typeface="Arial" charset="0"/>
            </a:endParaRPr>
          </a:p>
          <a:p>
            <a:pPr eaLnBrk="1" hangingPunct="1"/>
            <a:r>
              <a:rPr lang="en-US" sz="1600" u="sng" dirty="0" smtClean="0">
                <a:cs typeface="Arial" charset="0"/>
              </a:rPr>
              <a:t>UAB</a:t>
            </a:r>
            <a:r>
              <a:rPr lang="en-US" sz="1600" dirty="0" smtClean="0">
                <a:cs typeface="Arial" charset="0"/>
              </a:rPr>
              <a:t>:</a:t>
            </a:r>
            <a:endParaRPr lang="en-US" sz="1600" dirty="0">
              <a:cs typeface="Arial" charset="0"/>
            </a:endParaRPr>
          </a:p>
          <a:p>
            <a:pPr eaLnBrk="1" hangingPunct="1"/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Ochsenbauer</a:t>
            </a:r>
            <a:r>
              <a:rPr lang="en-US" sz="1600" dirty="0"/>
              <a:t> </a:t>
            </a:r>
            <a:endParaRPr lang="en-US" sz="1600" dirty="0" smtClean="0">
              <a:cs typeface="Arial" charset="0"/>
            </a:endParaRPr>
          </a:p>
          <a:p>
            <a:pPr eaLnBrk="1" hangingPunct="1"/>
            <a:endParaRPr lang="en-US" sz="16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344" y="5257800"/>
            <a:ext cx="5841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/>
              <a:t>This work was supported by:</a:t>
            </a:r>
          </a:p>
          <a:p>
            <a:r>
              <a:rPr lang="en-US" sz="1400" u="sng" dirty="0" smtClean="0"/>
              <a:t>NIH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P01 AI082282 , R37 AI034266 , P01 AI048240, R01 AI083118, HHSN27201100016C and P51OD11107</a:t>
            </a:r>
          </a:p>
          <a:p>
            <a:r>
              <a:rPr lang="en-US" sz="1400" u="sng" dirty="0"/>
              <a:t>Henry M. Jackson </a:t>
            </a:r>
            <a:r>
              <a:rPr lang="en-US" sz="1400" u="sng" dirty="0" smtClean="0"/>
              <a:t>Foundation</a:t>
            </a:r>
            <a:r>
              <a:rPr lang="en-US" sz="1400" dirty="0" smtClean="0"/>
              <a:t>: </a:t>
            </a:r>
          </a:p>
          <a:p>
            <a:r>
              <a:rPr lang="en-US" sz="1400" dirty="0"/>
              <a:t>W81XWH-07-2-0067</a:t>
            </a: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Acknowledgments: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910" y="6324600"/>
            <a:ext cx="2237026" cy="512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29" y="76201"/>
            <a:ext cx="2125571" cy="380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132" y="21044"/>
            <a:ext cx="1735868" cy="486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Why do perform another passive immunization with polyclonal IgG?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237673"/>
            <a:ext cx="85344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Multiple-low dose challenges with tier 2 virus</a:t>
            </a:r>
            <a:r>
              <a:rPr lang="en-US" sz="1600" b="1" dirty="0" smtClean="0"/>
              <a:t>:</a:t>
            </a:r>
          </a:p>
          <a:p>
            <a:pPr>
              <a:spcBef>
                <a:spcPts val="600"/>
              </a:spcBef>
              <a:buSzPct val="120000"/>
            </a:pPr>
            <a:r>
              <a:rPr lang="en-US" sz="1600" b="1" dirty="0" smtClean="0"/>
              <a:t>SHIV-2873Nip</a:t>
            </a:r>
            <a:r>
              <a:rPr lang="en-US" sz="1600" dirty="0"/>
              <a:t>	</a:t>
            </a:r>
            <a:r>
              <a:rPr lang="en-US" sz="1600" dirty="0" smtClean="0"/>
              <a:t>an R5-tropic SHIV carrying a HIV-1 clade C env isolated from a</a:t>
            </a:r>
          </a:p>
          <a:p>
            <a:pPr>
              <a:buSzPct val="120000"/>
            </a:pPr>
            <a:r>
              <a:rPr lang="en-US" sz="1600" dirty="0"/>
              <a:t>	</a:t>
            </a:r>
            <a:r>
              <a:rPr lang="en-US" sz="1600" dirty="0" smtClean="0"/>
              <a:t>	Zambian infant who had rapid disease progression (</a:t>
            </a:r>
            <a:r>
              <a:rPr lang="en-US" sz="1600" dirty="0" err="1"/>
              <a:t>Siddappa</a:t>
            </a:r>
            <a:r>
              <a:rPr lang="en-US" sz="1600" dirty="0"/>
              <a:t> </a:t>
            </a:r>
            <a:r>
              <a:rPr lang="en-US" sz="1600" dirty="0" smtClean="0"/>
              <a:t>NB</a:t>
            </a:r>
          </a:p>
          <a:p>
            <a:pPr>
              <a:buSzPct val="120000"/>
            </a:pPr>
            <a:r>
              <a:rPr lang="en-US" sz="1600" i="1" dirty="0"/>
              <a:t>	</a:t>
            </a:r>
            <a:r>
              <a:rPr lang="en-US" sz="1600" i="1" dirty="0" smtClean="0"/>
              <a:t>	at al.</a:t>
            </a:r>
            <a:r>
              <a:rPr lang="en-US" sz="1600" dirty="0" smtClean="0"/>
              <a:t> </a:t>
            </a:r>
            <a:r>
              <a:rPr lang="en-US" sz="1600" i="1" dirty="0" smtClean="0"/>
              <a:t>J </a:t>
            </a:r>
            <a:r>
              <a:rPr lang="en-US" sz="1600" i="1" dirty="0" err="1"/>
              <a:t>Virol</a:t>
            </a:r>
            <a:r>
              <a:rPr lang="en-US" sz="1600" i="1" dirty="0"/>
              <a:t> </a:t>
            </a:r>
            <a:r>
              <a:rPr lang="en-US" sz="1600" dirty="0"/>
              <a:t>2009, </a:t>
            </a:r>
            <a:r>
              <a:rPr lang="en-US" sz="1600" b="1" dirty="0" smtClean="0"/>
              <a:t>83:</a:t>
            </a:r>
            <a:r>
              <a:rPr lang="en-US" sz="1600" dirty="0" smtClean="0"/>
              <a:t>1422-1432)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sz="1600" b="1" dirty="0" smtClean="0"/>
              <a:t>SHIV-2873Nip</a:t>
            </a:r>
            <a:r>
              <a:rPr lang="en-US" sz="1600" dirty="0"/>
              <a:t>	</a:t>
            </a:r>
            <a:r>
              <a:rPr lang="en-US" sz="1600" dirty="0" smtClean="0"/>
              <a:t>is a tier 2 virus and causes AIDS in RMs with clinical parameters and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1600" dirty="0"/>
              <a:t>	</a:t>
            </a:r>
            <a:r>
              <a:rPr lang="en-US" sz="1600" dirty="0" smtClean="0"/>
              <a:t>	disease progression rate similar to those in humans</a:t>
            </a:r>
          </a:p>
          <a:p>
            <a:pPr>
              <a:spcBef>
                <a:spcPts val="0"/>
              </a:spcBef>
              <a:buSzPct val="120000"/>
            </a:pP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Antibodies derived from the same specie: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sz="1600" b="1" dirty="0"/>
              <a:t>SHIVIG</a:t>
            </a:r>
            <a:r>
              <a:rPr lang="en-US" sz="1600" dirty="0"/>
              <a:t>		polyclonal anti-SHIV IgG isolated from </a:t>
            </a:r>
            <a:r>
              <a:rPr lang="en-US" sz="1600" dirty="0" smtClean="0"/>
              <a:t>rhesus monkeys </a:t>
            </a:r>
            <a:r>
              <a:rPr lang="en-US" sz="1600" dirty="0"/>
              <a:t>infected </a:t>
            </a:r>
            <a:r>
              <a:rPr lang="en-US" sz="1600" dirty="0" smtClean="0"/>
              <a:t>with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1600" dirty="0"/>
              <a:t>	</a:t>
            </a:r>
            <a:r>
              <a:rPr lang="en-US" sz="1600" dirty="0" smtClean="0"/>
              <a:t>	SHIVs</a:t>
            </a:r>
            <a:endParaRPr lang="en-US" sz="1600" dirty="0"/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Antibodies  heterologous to the challenge virus: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sz="1600" b="1" dirty="0"/>
              <a:t>SHIVIG</a:t>
            </a:r>
            <a:r>
              <a:rPr lang="en-US" sz="1600" dirty="0"/>
              <a:t>		</a:t>
            </a:r>
            <a:r>
              <a:rPr lang="en-US" sz="1600" dirty="0" smtClean="0"/>
              <a:t>isolated </a:t>
            </a:r>
            <a:r>
              <a:rPr lang="en-US" sz="1600" dirty="0"/>
              <a:t>from RMs infected with </a:t>
            </a:r>
            <a:r>
              <a:rPr lang="en-US" sz="1600" dirty="0" smtClean="0"/>
              <a:t>SHIV strains </a:t>
            </a:r>
            <a:r>
              <a:rPr lang="en-US" sz="1600" dirty="0"/>
              <a:t>heterologous </a:t>
            </a:r>
            <a:r>
              <a:rPr lang="en-US" sz="1600" dirty="0" smtClean="0"/>
              <a:t>to the  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1600" dirty="0" smtClean="0"/>
              <a:t>		challenge virus SHIV-2873Nip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7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preparation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4962" y="1550426"/>
            <a:ext cx="1981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Selection of RMs with high </a:t>
            </a:r>
            <a:r>
              <a:rPr lang="en-US" dirty="0"/>
              <a:t>nAb</a:t>
            </a:r>
          </a:p>
          <a:p>
            <a:pPr algn="ctr"/>
            <a:r>
              <a:rPr lang="en-US" dirty="0" smtClean="0"/>
              <a:t>titers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5817" y="1501522"/>
            <a:ext cx="1828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Neutralization analysis of IgG preps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647054"/>
            <a:ext cx="1981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Isolation of total IgG on Protein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95818" y="4044244"/>
            <a:ext cx="18287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Pooling of IgG isolated from different RMs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164912"/>
            <a:ext cx="1981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SHIVIG characterization and testing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962" y="4164912"/>
            <a:ext cx="1981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RM passive immunization and SHIV challenge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668153" y="1792239"/>
            <a:ext cx="762001" cy="371564"/>
          </a:xfrm>
          <a:prstGeom prst="rightArrow">
            <a:avLst/>
          </a:prstGeom>
          <a:solidFill>
            <a:srgbClr val="DBE646">
              <a:alpha val="4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638800" y="1777405"/>
            <a:ext cx="838199" cy="371564"/>
          </a:xfrm>
          <a:prstGeom prst="rightArrow">
            <a:avLst/>
          </a:prstGeom>
          <a:solidFill>
            <a:srgbClr val="DBE646">
              <a:alpha val="4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2612157" y="4391722"/>
            <a:ext cx="873991" cy="371564"/>
          </a:xfrm>
          <a:prstGeom prst="rightArrow">
            <a:avLst/>
          </a:prstGeom>
          <a:solidFill>
            <a:srgbClr val="DBE646">
              <a:alpha val="4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638799" y="4391722"/>
            <a:ext cx="838200" cy="371564"/>
          </a:xfrm>
          <a:prstGeom prst="rightArrow">
            <a:avLst/>
          </a:prstGeom>
          <a:solidFill>
            <a:srgbClr val="DBE646">
              <a:alpha val="4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6917593" y="3041516"/>
            <a:ext cx="1053832" cy="457200"/>
          </a:xfrm>
          <a:prstGeom prst="rightArrow">
            <a:avLst/>
          </a:prstGeom>
          <a:solidFill>
            <a:srgbClr val="DBE646">
              <a:alpha val="4392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7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 binds cross-clade and competes with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nmAbs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974" y="1905000"/>
            <a:ext cx="869805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1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 resembles binding pattern of HIVIG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638300"/>
            <a:ext cx="9067800" cy="430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9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 demonstrates cell-mediated anti-viral activity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42" y="1517119"/>
            <a:ext cx="8840158" cy="33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4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SHIVIG neutralizes tier 1 and tier 2 viruses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898" y="1828800"/>
            <a:ext cx="3019336" cy="25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1002" y="5410200"/>
            <a:ext cx="691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PBMC assay IC</a:t>
            </a:r>
            <a:r>
              <a:rPr lang="en-US" baseline="-25000" dirty="0" smtClean="0"/>
              <a:t>50</a:t>
            </a:r>
            <a:r>
              <a:rPr lang="en-US" dirty="0" smtClean="0"/>
              <a:t> = 0.2 – 144 μg/ml (PBMC from different donors)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3345" y="1447800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TZM-</a:t>
            </a:r>
            <a:r>
              <a:rPr lang="en-US" sz="1400" dirty="0" err="1" smtClean="0"/>
              <a:t>bl</a:t>
            </a:r>
            <a:r>
              <a:rPr lang="en-US" sz="1400" dirty="0" smtClean="0"/>
              <a:t> assay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04363"/>
            <a:ext cx="5479977" cy="29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6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561" y="580838"/>
            <a:ext cx="4663769" cy="6124761"/>
          </a:xfrm>
          <a:prstGeom prst="rect">
            <a:avLst/>
          </a:prstGeom>
        </p:spPr>
      </p:pic>
      <p:sp>
        <p:nvSpPr>
          <p:cNvPr id="20481" name="Text Box 89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Design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timeline of the passive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immunization study</a:t>
            </a:r>
          </a:p>
        </p:txBody>
      </p:sp>
      <p:sp>
        <p:nvSpPr>
          <p:cNvPr id="20483" name="Line 115"/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67100"/>
            <a:ext cx="2819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Sholukh </a:t>
            </a:r>
            <a:r>
              <a:rPr lang="en-US" sz="1200" i="1" dirty="0" smtClean="0"/>
              <a:t>et al. </a:t>
            </a:r>
            <a:r>
              <a:rPr lang="en-US" sz="1200" i="1" dirty="0" err="1" smtClean="0"/>
              <a:t>Retrovirology</a:t>
            </a:r>
            <a:r>
              <a:rPr lang="en-US" sz="1200" dirty="0" smtClean="0"/>
              <a:t> 2014, </a:t>
            </a:r>
            <a:r>
              <a:rPr lang="en-US" sz="1200" b="1" dirty="0" smtClean="0"/>
              <a:t>11</a:t>
            </a:r>
            <a:r>
              <a:rPr lang="en-US" sz="1200" dirty="0" smtClean="0"/>
              <a:t>:8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6400800"/>
            <a:ext cx="1904135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1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5391</TotalTime>
  <Words>721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IgG dose dictates outcome for passive immunization of macaques with polyclonal anti-SHIV IgG against challenge with heterologous tier 2 SHIV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Partners HealthCare System,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Correlate in vitro neutralization in PBMC-based assay with in vivo protection against a Tier 2 R5 SHIV using passive immunization with SHIVIG</dc:title>
  <dc:creator>Partners Information Systems</dc:creator>
  <cp:lastModifiedBy>divya-k</cp:lastModifiedBy>
  <cp:revision>224</cp:revision>
  <dcterms:created xsi:type="dcterms:W3CDTF">2012-02-22T13:30:21Z</dcterms:created>
  <dcterms:modified xsi:type="dcterms:W3CDTF">2014-10-05T13:13:49Z</dcterms:modified>
</cp:coreProperties>
</file>