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43"/>
  </p:notesMasterIdLst>
  <p:sldIdLst>
    <p:sldId id="256" r:id="rId2"/>
    <p:sldId id="265" r:id="rId3"/>
    <p:sldId id="270" r:id="rId4"/>
    <p:sldId id="318" r:id="rId5"/>
    <p:sldId id="293" r:id="rId6"/>
    <p:sldId id="319" r:id="rId7"/>
    <p:sldId id="322" r:id="rId8"/>
    <p:sldId id="323" r:id="rId9"/>
    <p:sldId id="324" r:id="rId10"/>
    <p:sldId id="326" r:id="rId11"/>
    <p:sldId id="327" r:id="rId12"/>
    <p:sldId id="366" r:id="rId13"/>
    <p:sldId id="329" r:id="rId14"/>
    <p:sldId id="330" r:id="rId15"/>
    <p:sldId id="331" r:id="rId16"/>
    <p:sldId id="367" r:id="rId17"/>
    <p:sldId id="333" r:id="rId18"/>
    <p:sldId id="334" r:id="rId19"/>
    <p:sldId id="368" r:id="rId20"/>
    <p:sldId id="336" r:id="rId21"/>
    <p:sldId id="337" r:id="rId22"/>
    <p:sldId id="338" r:id="rId23"/>
    <p:sldId id="339" r:id="rId24"/>
    <p:sldId id="342" r:id="rId25"/>
    <p:sldId id="343" r:id="rId26"/>
    <p:sldId id="344" r:id="rId27"/>
    <p:sldId id="345" r:id="rId28"/>
    <p:sldId id="346" r:id="rId29"/>
    <p:sldId id="347" r:id="rId30"/>
    <p:sldId id="348" r:id="rId31"/>
    <p:sldId id="357" r:id="rId32"/>
    <p:sldId id="358" r:id="rId33"/>
    <p:sldId id="353" r:id="rId34"/>
    <p:sldId id="359" r:id="rId35"/>
    <p:sldId id="360" r:id="rId36"/>
    <p:sldId id="369" r:id="rId37"/>
    <p:sldId id="365" r:id="rId38"/>
    <p:sldId id="363" r:id="rId39"/>
    <p:sldId id="364" r:id="rId40"/>
    <p:sldId id="354" r:id="rId41"/>
    <p:sldId id="27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04" autoAdjust="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82D2C-8C73-472E-AA77-DF054E43A788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268D8-3CBD-47E2-8686-BB1EE655DB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25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X2 = 2L/3 fully plastic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268D8-3CBD-47E2-8686-BB1EE655DB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419">
              <a:defRPr sz="3500">
                <a:solidFill>
                  <a:schemeClr val="tx1"/>
                </a:solidFill>
                <a:latin typeface="Arial" pitchFamily="34" charset="0"/>
              </a:defRPr>
            </a:lvl1pPr>
            <a:lvl2pPr marL="731286" indent="-281264" defTabSz="909419">
              <a:defRPr sz="3500">
                <a:solidFill>
                  <a:schemeClr val="tx1"/>
                </a:solidFill>
                <a:latin typeface="Arial" pitchFamily="34" charset="0"/>
              </a:defRPr>
            </a:lvl2pPr>
            <a:lvl3pPr marL="1125055" indent="-225011" defTabSz="909419">
              <a:defRPr sz="3500">
                <a:solidFill>
                  <a:schemeClr val="tx1"/>
                </a:solidFill>
                <a:latin typeface="Arial" pitchFamily="34" charset="0"/>
              </a:defRPr>
            </a:lvl3pPr>
            <a:lvl4pPr marL="1575077" indent="-225011" defTabSz="909419">
              <a:defRPr sz="3500">
                <a:solidFill>
                  <a:schemeClr val="tx1"/>
                </a:solidFill>
                <a:latin typeface="Arial" pitchFamily="34" charset="0"/>
              </a:defRPr>
            </a:lvl4pPr>
            <a:lvl5pPr marL="2025099" indent="-225011" defTabSz="909419">
              <a:defRPr sz="3500">
                <a:solidFill>
                  <a:schemeClr val="tx1"/>
                </a:solidFill>
                <a:latin typeface="Arial" pitchFamily="34" charset="0"/>
              </a:defRPr>
            </a:lvl5pPr>
            <a:lvl6pPr marL="2475121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6pPr>
            <a:lvl7pPr marL="2925143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7pPr>
            <a:lvl8pPr marL="3375165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8pPr>
            <a:lvl9pPr marL="3825187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2D7E65D-DAA0-4F4B-9DCA-15522E929804}" type="slidenum">
              <a:rPr lang="en-US" altLang="en-US" sz="1200">
                <a:latin typeface="Times New Roman" pitchFamily="18" charset="0"/>
              </a:rPr>
              <a:pPr/>
              <a:t>34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419">
              <a:defRPr sz="3500">
                <a:solidFill>
                  <a:schemeClr val="tx1"/>
                </a:solidFill>
                <a:latin typeface="Arial" pitchFamily="34" charset="0"/>
              </a:defRPr>
            </a:lvl1pPr>
            <a:lvl2pPr marL="731286" indent="-281264" defTabSz="909419">
              <a:defRPr sz="3500">
                <a:solidFill>
                  <a:schemeClr val="tx1"/>
                </a:solidFill>
                <a:latin typeface="Arial" pitchFamily="34" charset="0"/>
              </a:defRPr>
            </a:lvl2pPr>
            <a:lvl3pPr marL="1125055" indent="-225011" defTabSz="909419">
              <a:defRPr sz="3500">
                <a:solidFill>
                  <a:schemeClr val="tx1"/>
                </a:solidFill>
                <a:latin typeface="Arial" pitchFamily="34" charset="0"/>
              </a:defRPr>
            </a:lvl3pPr>
            <a:lvl4pPr marL="1575077" indent="-225011" defTabSz="909419">
              <a:defRPr sz="3500">
                <a:solidFill>
                  <a:schemeClr val="tx1"/>
                </a:solidFill>
                <a:latin typeface="Arial" pitchFamily="34" charset="0"/>
              </a:defRPr>
            </a:lvl4pPr>
            <a:lvl5pPr marL="2025099" indent="-225011" defTabSz="909419">
              <a:defRPr sz="3500">
                <a:solidFill>
                  <a:schemeClr val="tx1"/>
                </a:solidFill>
                <a:latin typeface="Arial" pitchFamily="34" charset="0"/>
              </a:defRPr>
            </a:lvl5pPr>
            <a:lvl6pPr marL="2475121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6pPr>
            <a:lvl7pPr marL="2925143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7pPr>
            <a:lvl8pPr marL="3375165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8pPr>
            <a:lvl9pPr marL="3825187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23CAC81-9AA3-4E8D-919D-DD60CB3DABC4}" type="slidenum">
              <a:rPr lang="en-US" altLang="en-US" sz="1200">
                <a:latin typeface="Times New Roman" pitchFamily="18" charset="0"/>
              </a:rPr>
              <a:pPr/>
              <a:t>35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419">
              <a:defRPr sz="3500">
                <a:solidFill>
                  <a:schemeClr val="tx1"/>
                </a:solidFill>
                <a:latin typeface="Arial" pitchFamily="34" charset="0"/>
              </a:defRPr>
            </a:lvl1pPr>
            <a:lvl2pPr marL="731286" indent="-281264" defTabSz="909419">
              <a:defRPr sz="3500">
                <a:solidFill>
                  <a:schemeClr val="tx1"/>
                </a:solidFill>
                <a:latin typeface="Arial" pitchFamily="34" charset="0"/>
              </a:defRPr>
            </a:lvl2pPr>
            <a:lvl3pPr marL="1125055" indent="-225011" defTabSz="909419">
              <a:defRPr sz="3500">
                <a:solidFill>
                  <a:schemeClr val="tx1"/>
                </a:solidFill>
                <a:latin typeface="Arial" pitchFamily="34" charset="0"/>
              </a:defRPr>
            </a:lvl3pPr>
            <a:lvl4pPr marL="1575077" indent="-225011" defTabSz="909419">
              <a:defRPr sz="3500">
                <a:solidFill>
                  <a:schemeClr val="tx1"/>
                </a:solidFill>
                <a:latin typeface="Arial" pitchFamily="34" charset="0"/>
              </a:defRPr>
            </a:lvl4pPr>
            <a:lvl5pPr marL="2025099" indent="-225011" defTabSz="909419">
              <a:defRPr sz="3500">
                <a:solidFill>
                  <a:schemeClr val="tx1"/>
                </a:solidFill>
                <a:latin typeface="Arial" pitchFamily="34" charset="0"/>
              </a:defRPr>
            </a:lvl5pPr>
            <a:lvl6pPr marL="2475121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6pPr>
            <a:lvl7pPr marL="2925143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7pPr>
            <a:lvl8pPr marL="3375165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8pPr>
            <a:lvl9pPr marL="3825187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B0EE6F4-9796-4490-BD55-F35244ECE089}" type="slidenum">
              <a:rPr lang="en-US" altLang="en-US" sz="1200">
                <a:latin typeface="Times New Roman" pitchFamily="18" charset="0"/>
              </a:rPr>
              <a:pPr/>
              <a:t>36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419">
              <a:defRPr sz="3500">
                <a:solidFill>
                  <a:schemeClr val="tx1"/>
                </a:solidFill>
                <a:latin typeface="Arial" pitchFamily="34" charset="0"/>
              </a:defRPr>
            </a:lvl1pPr>
            <a:lvl2pPr marL="731286" indent="-281264" defTabSz="909419">
              <a:defRPr sz="3500">
                <a:solidFill>
                  <a:schemeClr val="tx1"/>
                </a:solidFill>
                <a:latin typeface="Arial" pitchFamily="34" charset="0"/>
              </a:defRPr>
            </a:lvl2pPr>
            <a:lvl3pPr marL="1125055" indent="-225011" defTabSz="909419">
              <a:defRPr sz="3500">
                <a:solidFill>
                  <a:schemeClr val="tx1"/>
                </a:solidFill>
                <a:latin typeface="Arial" pitchFamily="34" charset="0"/>
              </a:defRPr>
            </a:lvl3pPr>
            <a:lvl4pPr marL="1575077" indent="-225011" defTabSz="909419">
              <a:defRPr sz="3500">
                <a:solidFill>
                  <a:schemeClr val="tx1"/>
                </a:solidFill>
                <a:latin typeface="Arial" pitchFamily="34" charset="0"/>
              </a:defRPr>
            </a:lvl4pPr>
            <a:lvl5pPr marL="2025099" indent="-225011" defTabSz="909419">
              <a:defRPr sz="3500">
                <a:solidFill>
                  <a:schemeClr val="tx1"/>
                </a:solidFill>
                <a:latin typeface="Arial" pitchFamily="34" charset="0"/>
              </a:defRPr>
            </a:lvl5pPr>
            <a:lvl6pPr marL="2475121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6pPr>
            <a:lvl7pPr marL="2925143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7pPr>
            <a:lvl8pPr marL="3375165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8pPr>
            <a:lvl9pPr marL="3825187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495EFD0-3AE0-4258-AD07-93015F0B9775}" type="slidenum">
              <a:rPr lang="en-US" altLang="en-US" sz="1200">
                <a:latin typeface="Times New Roman" pitchFamily="18" charset="0"/>
              </a:rPr>
              <a:pPr/>
              <a:t>38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419">
              <a:defRPr sz="3500">
                <a:solidFill>
                  <a:schemeClr val="tx1"/>
                </a:solidFill>
                <a:latin typeface="Arial" pitchFamily="34" charset="0"/>
              </a:defRPr>
            </a:lvl1pPr>
            <a:lvl2pPr marL="731286" indent="-281264" defTabSz="909419">
              <a:defRPr sz="3500">
                <a:solidFill>
                  <a:schemeClr val="tx1"/>
                </a:solidFill>
                <a:latin typeface="Arial" pitchFamily="34" charset="0"/>
              </a:defRPr>
            </a:lvl2pPr>
            <a:lvl3pPr marL="1125055" indent="-225011" defTabSz="909419">
              <a:defRPr sz="3500">
                <a:solidFill>
                  <a:schemeClr val="tx1"/>
                </a:solidFill>
                <a:latin typeface="Arial" pitchFamily="34" charset="0"/>
              </a:defRPr>
            </a:lvl3pPr>
            <a:lvl4pPr marL="1575077" indent="-225011" defTabSz="909419">
              <a:defRPr sz="3500">
                <a:solidFill>
                  <a:schemeClr val="tx1"/>
                </a:solidFill>
                <a:latin typeface="Arial" pitchFamily="34" charset="0"/>
              </a:defRPr>
            </a:lvl4pPr>
            <a:lvl5pPr marL="2025099" indent="-225011" defTabSz="909419">
              <a:defRPr sz="3500">
                <a:solidFill>
                  <a:schemeClr val="tx1"/>
                </a:solidFill>
                <a:latin typeface="Arial" pitchFamily="34" charset="0"/>
              </a:defRPr>
            </a:lvl5pPr>
            <a:lvl6pPr marL="2475121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6pPr>
            <a:lvl7pPr marL="2925143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7pPr>
            <a:lvl8pPr marL="3375165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8pPr>
            <a:lvl9pPr marL="3825187" indent="-225011" algn="ctr" defTabSz="90941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BDCEA1D-CD10-4A0E-9744-D3A2D47D6D4A}" type="slidenum">
              <a:rPr lang="en-US" altLang="en-US" sz="1200">
                <a:latin typeface="Times New Roman" pitchFamily="18" charset="0"/>
              </a:rPr>
              <a:pPr/>
              <a:t>39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42A8-47A2-416F-9E88-E8ACE5FDFC7A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9953E1-8F86-4BB9-87A7-76645287ED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42A8-47A2-416F-9E88-E8ACE5FDFC7A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953E1-8F86-4BB9-87A7-76645287E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42A8-47A2-416F-9E88-E8ACE5FDFC7A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953E1-8F86-4BB9-87A7-76645287E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42A8-47A2-416F-9E88-E8ACE5FDFC7A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953E1-8F86-4BB9-87A7-76645287E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42A8-47A2-416F-9E88-E8ACE5FDFC7A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953E1-8F86-4BB9-87A7-76645287ED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42A8-47A2-416F-9E88-E8ACE5FDFC7A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953E1-8F86-4BB9-87A7-76645287ED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42A8-47A2-416F-9E88-E8ACE5FDFC7A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953E1-8F86-4BB9-87A7-76645287ED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42A8-47A2-416F-9E88-E8ACE5FDFC7A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953E1-8F86-4BB9-87A7-76645287E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42A8-47A2-416F-9E88-E8ACE5FDFC7A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953E1-8F86-4BB9-87A7-76645287E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42A8-47A2-416F-9E88-E8ACE5FDFC7A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953E1-8F86-4BB9-87A7-76645287E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42A8-47A2-416F-9E88-E8ACE5FDFC7A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953E1-8F86-4BB9-87A7-76645287E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73042A8-47A2-416F-9E88-E8ACE5FDFC7A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F9953E1-8F86-4BB9-87A7-76645287ED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balamand.edu.lb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5" Type="http://schemas.openxmlformats.org/officeDocument/2006/relationships/image" Target="../media/image13.wmf"/><Relationship Id="rId10" Type="http://schemas.openxmlformats.org/officeDocument/2006/relationships/image" Target="../media/image15.w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http://web.presby.edu/~jtbell/transit/Miami/Metromover/OmniView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6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8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2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3.emf"/><Relationship Id="rId4" Type="http://schemas.openxmlformats.org/officeDocument/2006/relationships/oleObject" Target="../embeddings/Microsoft_Word_97_-_2003_Document1.doc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7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lamand.edu.lb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604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Cold Bending Steel Beams: a State-of The-Art Engineering Solution that Meets </a:t>
            </a:r>
            <a:r>
              <a:rPr lang="en-US" sz="2400" dirty="0" smtClean="0"/>
              <a:t>Industry Challenges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62400"/>
            <a:ext cx="7924800" cy="1143000"/>
          </a:xfrm>
        </p:spPr>
        <p:txBody>
          <a:bodyPr>
            <a:noAutofit/>
          </a:bodyPr>
          <a:lstStyle/>
          <a:p>
            <a:endParaRPr lang="en-US" sz="2000" dirty="0" smtClean="0"/>
          </a:p>
          <a:p>
            <a:pPr marL="342900" indent="-342900" algn="ctr">
              <a:lnSpc>
                <a:spcPct val="80000"/>
              </a:lnSpc>
            </a:pPr>
            <a:r>
              <a:rPr lang="en-US" sz="2000" dirty="0" smtClean="0">
                <a:solidFill>
                  <a:srgbClr val="7F6C4D"/>
                </a:solidFill>
              </a:rPr>
              <a:t>By: Antoine N. Gergess, </a:t>
            </a:r>
            <a:r>
              <a:rPr lang="en-US" sz="2000" i="1" dirty="0" smtClean="0">
                <a:solidFill>
                  <a:srgbClr val="7F6C4D"/>
                </a:solidFill>
              </a:rPr>
              <a:t>PhD, PE, F.ASCE</a:t>
            </a:r>
          </a:p>
          <a:p>
            <a:pPr marL="342900" indent="-342900" algn="ctr">
              <a:lnSpc>
                <a:spcPct val="80000"/>
              </a:lnSpc>
            </a:pPr>
            <a:r>
              <a:rPr lang="en-US" sz="2000" i="1" dirty="0" smtClean="0">
                <a:solidFill>
                  <a:srgbClr val="7F6C4D"/>
                </a:solidFill>
              </a:rPr>
              <a:t>Professor, University of </a:t>
            </a:r>
            <a:r>
              <a:rPr lang="en-US" sz="2000" i="1" dirty="0" err="1" smtClean="0">
                <a:solidFill>
                  <a:srgbClr val="7F6C4D"/>
                </a:solidFill>
              </a:rPr>
              <a:t>Balamand</a:t>
            </a:r>
            <a:r>
              <a:rPr lang="en-US" sz="2000" i="1" dirty="0" smtClean="0">
                <a:solidFill>
                  <a:srgbClr val="7F6C4D"/>
                </a:solidFill>
              </a:rPr>
              <a:t>, Lebanon</a:t>
            </a:r>
          </a:p>
          <a:p>
            <a:pPr marL="342900" indent="-342900" algn="ctr">
              <a:lnSpc>
                <a:spcPct val="80000"/>
              </a:lnSpc>
            </a:pPr>
            <a:r>
              <a:rPr lang="en-US" sz="2000" i="1" dirty="0" smtClean="0">
                <a:solidFill>
                  <a:srgbClr val="7F6C4D"/>
                </a:solidFill>
                <a:hlinkClick r:id="rId2"/>
              </a:rPr>
              <a:t>www.balamand.edu.lb</a:t>
            </a:r>
            <a:endParaRPr lang="en-US" sz="2000" i="1" dirty="0" smtClean="0">
              <a:solidFill>
                <a:srgbClr val="7F6C4D"/>
              </a:solidFill>
            </a:endParaRPr>
          </a:p>
          <a:p>
            <a:pPr marL="342900" indent="-342900" algn="ctr">
              <a:lnSpc>
                <a:spcPct val="80000"/>
              </a:lnSpc>
            </a:pPr>
            <a:endParaRPr lang="en-US" sz="2000" i="1" dirty="0" smtClean="0">
              <a:solidFill>
                <a:srgbClr val="7F6C4D"/>
              </a:solidFill>
            </a:endParaRPr>
          </a:p>
          <a:p>
            <a:pPr marL="342900" indent="-342900" algn="ctr">
              <a:lnSpc>
                <a:spcPct val="80000"/>
              </a:lnSpc>
            </a:pPr>
            <a:endParaRPr lang="en-US" sz="2000" i="1" dirty="0">
              <a:solidFill>
                <a:srgbClr val="7F6C4D"/>
              </a:solidFill>
            </a:endParaRPr>
          </a:p>
        </p:txBody>
      </p:sp>
      <p:pic>
        <p:nvPicPr>
          <p:cNvPr id="5" name="Picture 14" descr="C:\papers\simplified\balamand-logo-colored-f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087099"/>
            <a:ext cx="658812" cy="67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429281"/>
            <a:ext cx="3581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71600" y="4876800"/>
            <a:ext cx="678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dirty="0" smtClean="0"/>
              <a:t>World Congress and Exhibition on Steel Structure, Dubai </a:t>
            </a:r>
          </a:p>
          <a:p>
            <a:pPr algn="ctr"/>
            <a:r>
              <a:rPr lang="en-US" b="1" dirty="0" smtClean="0"/>
              <a:t>November 15 - 17,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03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459" y="650557"/>
            <a:ext cx="6153341" cy="567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14600" y="-228600"/>
            <a:ext cx="3962400" cy="46574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COLD BENDING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5788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609600" y="5715000"/>
          <a:ext cx="1462088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92" name="Equation" r:id="rId4" imgW="736280" imgH="444307" progId="Equation.3">
                  <p:embed/>
                </p:oleObj>
              </mc:Choice>
              <mc:Fallback>
                <p:oleObj name="Equation" r:id="rId4" imgW="736280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715000"/>
                        <a:ext cx="1462088" cy="884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57200" y="838200"/>
            <a:ext cx="1882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smtClean="0">
                <a:sym typeface="Symbol"/>
              </a:rPr>
              <a:t></a:t>
            </a:r>
            <a:r>
              <a:rPr lang="en-US" dirty="0" smtClean="0">
                <a:sym typeface="Symbol"/>
              </a:rPr>
              <a:t> = </a:t>
            </a:r>
            <a:r>
              <a:rPr lang="en-US" i="1" dirty="0" smtClean="0">
                <a:sym typeface="Symbol"/>
              </a:rPr>
              <a:t>a’</a:t>
            </a:r>
            <a:r>
              <a:rPr lang="en-US" dirty="0" smtClean="0">
                <a:sym typeface="Symbol"/>
              </a:rPr>
              <a:t>/</a:t>
            </a:r>
            <a:r>
              <a:rPr lang="en-US" i="1" dirty="0" smtClean="0">
                <a:sym typeface="Symbol"/>
              </a:rPr>
              <a:t>L</a:t>
            </a:r>
            <a:r>
              <a:rPr lang="en-US" dirty="0" smtClean="0">
                <a:sym typeface="Symbol"/>
              </a:rPr>
              <a:t>; </a:t>
            </a:r>
            <a:r>
              <a:rPr lang="en-US" i="1" dirty="0" smtClean="0">
                <a:sym typeface="Symbol"/>
              </a:rPr>
              <a:t></a:t>
            </a:r>
            <a:r>
              <a:rPr lang="en-US" dirty="0" smtClean="0">
                <a:sym typeface="Symbol"/>
              </a:rPr>
              <a:t> = </a:t>
            </a:r>
            <a:r>
              <a:rPr lang="en-US" i="1" dirty="0" smtClean="0">
                <a:sym typeface="Symbol"/>
              </a:rPr>
              <a:t>x</a:t>
            </a:r>
            <a:r>
              <a:rPr lang="en-US" i="1" baseline="-25000" dirty="0" smtClean="0">
                <a:sym typeface="Symbol"/>
              </a:rPr>
              <a:t>2</a:t>
            </a:r>
            <a:r>
              <a:rPr lang="en-US" dirty="0" smtClean="0">
                <a:sym typeface="Symbol"/>
              </a:rPr>
              <a:t>/</a:t>
            </a:r>
            <a:r>
              <a:rPr lang="en-US" i="1" dirty="0" smtClean="0">
                <a:sym typeface="Symbol"/>
              </a:rPr>
              <a:t>a’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" y="1457325"/>
            <a:ext cx="8001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1981200" y="5257800"/>
            <a:ext cx="762000" cy="501134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chemeClr val="tx2"/>
                </a:solidFill>
                <a:ea typeface="+mj-ea"/>
                <a:cs typeface="+mj-cs"/>
              </a:rPr>
              <a:t>Analysis</a:t>
            </a:r>
            <a:endParaRPr lang="en-US" sz="3600" kern="0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7110" name="Object 6"/>
          <p:cNvGraphicFramePr>
            <a:graphicFrameLocks noChangeAspect="1"/>
          </p:cNvGraphicFramePr>
          <p:nvPr/>
        </p:nvGraphicFramePr>
        <p:xfrm>
          <a:off x="3581400" y="6094413"/>
          <a:ext cx="17462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93" name="Equation" r:id="rId7" imgW="1092200" imgH="457200" progId="Equation.3">
                  <p:embed/>
                </p:oleObj>
              </mc:Choice>
              <mc:Fallback>
                <p:oleObj name="Equation" r:id="rId7" imgW="1092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6094413"/>
                        <a:ext cx="1746250" cy="73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5257800" y="624681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smtClean="0">
                <a:sym typeface="Symbol"/>
              </a:rPr>
              <a:t>(lateral bracing limit)</a:t>
            </a: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7112" name="Object 8"/>
          <p:cNvGraphicFramePr>
            <a:graphicFrameLocks noChangeAspect="1"/>
          </p:cNvGraphicFramePr>
          <p:nvPr/>
        </p:nvGraphicFramePr>
        <p:xfrm>
          <a:off x="3581400" y="5559425"/>
          <a:ext cx="1673225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94" name="Equation" r:id="rId9" imgW="1028254" imgH="253890" progId="Equation.3">
                  <p:embed/>
                </p:oleObj>
              </mc:Choice>
              <mc:Fallback>
                <p:oleObj name="Equation" r:id="rId9" imgW="1028254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5559425"/>
                        <a:ext cx="1673225" cy="411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257800" y="5574268"/>
            <a:ext cx="3711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smtClean="0">
                <a:sym typeface="Symbol"/>
              </a:rPr>
              <a:t>(limit state of flange local buckling)</a:t>
            </a:r>
          </a:p>
        </p:txBody>
      </p:sp>
    </p:spTree>
    <p:extLst>
      <p:ext uri="{BB962C8B-B14F-4D97-AF65-F5344CB8AC3E}">
        <p14:creationId xmlns:p14="http://schemas.microsoft.com/office/powerpoint/2010/main" val="2000531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042988"/>
            <a:ext cx="641032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chemeClr val="tx2"/>
                </a:solidFill>
                <a:ea typeface="+mj-ea"/>
                <a:cs typeface="+mj-cs"/>
              </a:rPr>
              <a:t>Stress-strain curve</a:t>
            </a:r>
            <a:endParaRPr lang="en-US" sz="3600" kern="0" dirty="0">
              <a:solidFill>
                <a:schemeClr val="tx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572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542254"/>
              </p:ext>
            </p:extLst>
          </p:nvPr>
        </p:nvGraphicFramePr>
        <p:xfrm>
          <a:off x="92828" y="685800"/>
          <a:ext cx="6569954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0" name="Worksheet" r:id="rId3" imgW="5943735" imgH="4067280" progId="Excel.Sheet.12">
                  <p:embed/>
                </p:oleObj>
              </mc:Choice>
              <mc:Fallback>
                <p:oleObj name="Worksheet" r:id="rId3" imgW="5943735" imgH="406728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28" y="685800"/>
                        <a:ext cx="6569954" cy="4495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chemeClr val="tx2"/>
                </a:solidFill>
                <a:ea typeface="+mj-ea"/>
                <a:cs typeface="+mj-cs"/>
              </a:rPr>
              <a:t>Idealization</a:t>
            </a:r>
            <a:endParaRPr lang="en-US" sz="3600" kern="0" dirty="0">
              <a:solidFill>
                <a:schemeClr val="tx2"/>
              </a:solidFill>
              <a:ea typeface="+mj-ea"/>
              <a:cs typeface="+mj-cs"/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60" y="4526280"/>
            <a:ext cx="3406140" cy="233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5943600" y="5410200"/>
            <a:ext cx="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086600" y="5334000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943600" y="5791200"/>
            <a:ext cx="1143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371471" y="5329508"/>
            <a:ext cx="344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smtClean="0">
                <a:sym typeface="Symbol"/>
              </a:rPr>
              <a:t>a</a:t>
            </a:r>
          </a:p>
        </p:txBody>
      </p:sp>
    </p:spTree>
    <p:extLst>
      <p:ext uri="{BB962C8B-B14F-4D97-AF65-F5344CB8AC3E}">
        <p14:creationId xmlns:p14="http://schemas.microsoft.com/office/powerpoint/2010/main" val="2190677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-48006"/>
            <a:ext cx="9157335" cy="690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404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3200" dirty="0" smtClean="0"/>
              <a:t>Residual Stresses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i="1" dirty="0"/>
              <a:t>Flexural stiffness is reduced by the presence </a:t>
            </a:r>
            <a:r>
              <a:rPr lang="en-US" i="1" dirty="0" smtClean="0"/>
              <a:t>of cold </a:t>
            </a:r>
            <a:r>
              <a:rPr lang="en-US" i="1" dirty="0"/>
              <a:t>bending residual stresses.</a:t>
            </a:r>
            <a:endParaRPr lang="en-US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498848" cy="270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524000"/>
            <a:ext cx="473392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4572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ROLLED BEAMS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4572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WELDED SHAPES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84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9638"/>
            <a:ext cx="91440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2400" dirty="0" smtClean="0"/>
              <a:t>Influence of Residual Stress on Average Stress-Strain Curve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9838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dirty="0">
                <a:latin typeface="+mn-lt"/>
                <a:cs typeface="Arial" pitchFamily="34" charset="0"/>
              </a:rPr>
              <a:t>Tampa Steel Concept</a:t>
            </a:r>
          </a:p>
        </p:txBody>
      </p:sp>
      <p:sp>
        <p:nvSpPr>
          <p:cNvPr id="194565" name="Rectangle 5"/>
          <p:cNvSpPr>
            <a:spLocks noChangeArrowheads="1"/>
          </p:cNvSpPr>
          <p:nvPr/>
        </p:nvSpPr>
        <p:spPr bwMode="auto">
          <a:xfrm>
            <a:off x="457200" y="1066800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	Apply smaller loads at uniform intervals to achieve desired curvature</a:t>
            </a:r>
          </a:p>
        </p:txBody>
      </p:sp>
      <p:pic>
        <p:nvPicPr>
          <p:cNvPr id="6" name="Picture 19" descr="http://web.presby.edu/~jtbell/transit/Miami/Metromover/OmniView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000250"/>
            <a:ext cx="6380163" cy="41132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927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ChangeArrowheads="1"/>
          </p:cNvSpPr>
          <p:nvPr/>
        </p:nvSpPr>
        <p:spPr bwMode="auto">
          <a:xfrm>
            <a:off x="304800" y="0"/>
            <a:ext cx="838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dirty="0" smtClean="0">
                <a:latin typeface="+mn-lt"/>
              </a:rPr>
              <a:t>Idealization of Curve</a:t>
            </a:r>
            <a:endParaRPr lang="en-US" altLang="en-US" sz="2800" dirty="0">
              <a:latin typeface="+mn-lt"/>
            </a:endParaRPr>
          </a:p>
        </p:txBody>
      </p:sp>
      <p:graphicFrame>
        <p:nvGraphicFramePr>
          <p:cNvPr id="167000" name="Object 88"/>
          <p:cNvGraphicFramePr>
            <a:graphicFrameLocks noChangeAspect="1"/>
          </p:cNvGraphicFramePr>
          <p:nvPr/>
        </p:nvGraphicFramePr>
        <p:xfrm>
          <a:off x="7137400" y="2541588"/>
          <a:ext cx="1820863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8" name="Equation" r:id="rId3" imgW="660240" imgH="393480" progId="Equation.3">
                  <p:embed/>
                </p:oleObj>
              </mc:Choice>
              <mc:Fallback>
                <p:oleObj name="Equation" r:id="rId3" imgW="6602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7400" y="2541588"/>
                        <a:ext cx="1820863" cy="10858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22" name="Freeform 10"/>
          <p:cNvSpPr>
            <a:spLocks/>
          </p:cNvSpPr>
          <p:nvPr/>
        </p:nvSpPr>
        <p:spPr bwMode="auto">
          <a:xfrm>
            <a:off x="647700" y="2820988"/>
            <a:ext cx="6129338" cy="2290762"/>
          </a:xfrm>
          <a:custGeom>
            <a:avLst/>
            <a:gdLst>
              <a:gd name="T0" fmla="*/ 26517 w 26517"/>
              <a:gd name="T1" fmla="*/ 9712 h 9712"/>
              <a:gd name="T2" fmla="*/ 25919 w 26517"/>
              <a:gd name="T3" fmla="*/ 8146 h 9712"/>
              <a:gd name="T4" fmla="*/ 25137 w 26517"/>
              <a:gd name="T5" fmla="*/ 6663 h 9712"/>
              <a:gd name="T6" fmla="*/ 24183 w 26517"/>
              <a:gd name="T7" fmla="*/ 5286 h 9712"/>
              <a:gd name="T8" fmla="*/ 23070 w 26517"/>
              <a:gd name="T9" fmla="*/ 4032 h 9712"/>
              <a:gd name="T10" fmla="*/ 21815 w 26517"/>
              <a:gd name="T11" fmla="*/ 2923 h 9712"/>
              <a:gd name="T12" fmla="*/ 20435 w 26517"/>
              <a:gd name="T13" fmla="*/ 1972 h 9712"/>
              <a:gd name="T14" fmla="*/ 18951 w 26517"/>
              <a:gd name="T15" fmla="*/ 1195 h 9712"/>
              <a:gd name="T16" fmla="*/ 17384 w 26517"/>
              <a:gd name="T17" fmla="*/ 602 h 9712"/>
              <a:gd name="T18" fmla="*/ 15759 w 26517"/>
              <a:gd name="T19" fmla="*/ 201 h 9712"/>
              <a:gd name="T20" fmla="*/ 14095 w 26517"/>
              <a:gd name="T21" fmla="*/ 0 h 9712"/>
              <a:gd name="T22" fmla="*/ 12420 w 26517"/>
              <a:gd name="T23" fmla="*/ 0 h 9712"/>
              <a:gd name="T24" fmla="*/ 10758 w 26517"/>
              <a:gd name="T25" fmla="*/ 201 h 9712"/>
              <a:gd name="T26" fmla="*/ 9131 w 26517"/>
              <a:gd name="T27" fmla="*/ 602 h 9712"/>
              <a:gd name="T28" fmla="*/ 7565 w 26517"/>
              <a:gd name="T29" fmla="*/ 1195 h 9712"/>
              <a:gd name="T30" fmla="*/ 6082 w 26517"/>
              <a:gd name="T31" fmla="*/ 1972 h 9712"/>
              <a:gd name="T32" fmla="*/ 4702 w 26517"/>
              <a:gd name="T33" fmla="*/ 2923 h 9712"/>
              <a:gd name="T34" fmla="*/ 3446 w 26517"/>
              <a:gd name="T35" fmla="*/ 4032 h 9712"/>
              <a:gd name="T36" fmla="*/ 2334 w 26517"/>
              <a:gd name="T37" fmla="*/ 5286 h 9712"/>
              <a:gd name="T38" fmla="*/ 1380 w 26517"/>
              <a:gd name="T39" fmla="*/ 6663 h 9712"/>
              <a:gd name="T40" fmla="*/ 598 w 26517"/>
              <a:gd name="T41" fmla="*/ 8146 h 9712"/>
              <a:gd name="T42" fmla="*/ 0 w 26517"/>
              <a:gd name="T43" fmla="*/ 9712 h 9712"/>
              <a:gd name="T44" fmla="*/ 1 w 26517"/>
              <a:gd name="T45" fmla="*/ 9712 h 9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517" h="9712">
                <a:moveTo>
                  <a:pt x="26517" y="9712"/>
                </a:moveTo>
                <a:lnTo>
                  <a:pt x="25919" y="8146"/>
                </a:lnTo>
                <a:lnTo>
                  <a:pt x="25137" y="6663"/>
                </a:lnTo>
                <a:lnTo>
                  <a:pt x="24183" y="5286"/>
                </a:lnTo>
                <a:lnTo>
                  <a:pt x="23070" y="4032"/>
                </a:lnTo>
                <a:lnTo>
                  <a:pt x="21815" y="2923"/>
                </a:lnTo>
                <a:lnTo>
                  <a:pt x="20435" y="1972"/>
                </a:lnTo>
                <a:lnTo>
                  <a:pt x="18951" y="1195"/>
                </a:lnTo>
                <a:lnTo>
                  <a:pt x="17384" y="602"/>
                </a:lnTo>
                <a:lnTo>
                  <a:pt x="15759" y="201"/>
                </a:lnTo>
                <a:lnTo>
                  <a:pt x="14095" y="0"/>
                </a:lnTo>
                <a:lnTo>
                  <a:pt x="12420" y="0"/>
                </a:lnTo>
                <a:lnTo>
                  <a:pt x="10758" y="201"/>
                </a:lnTo>
                <a:lnTo>
                  <a:pt x="9131" y="602"/>
                </a:lnTo>
                <a:lnTo>
                  <a:pt x="7565" y="1195"/>
                </a:lnTo>
                <a:lnTo>
                  <a:pt x="6082" y="1972"/>
                </a:lnTo>
                <a:lnTo>
                  <a:pt x="4702" y="2923"/>
                </a:lnTo>
                <a:lnTo>
                  <a:pt x="3446" y="4032"/>
                </a:lnTo>
                <a:lnTo>
                  <a:pt x="2334" y="5286"/>
                </a:lnTo>
                <a:lnTo>
                  <a:pt x="1380" y="6663"/>
                </a:lnTo>
                <a:lnTo>
                  <a:pt x="598" y="8146"/>
                </a:lnTo>
                <a:lnTo>
                  <a:pt x="0" y="9712"/>
                </a:lnTo>
                <a:lnTo>
                  <a:pt x="1" y="9712"/>
                </a:lnTo>
              </a:path>
            </a:pathLst>
          </a:custGeom>
          <a:noFill/>
          <a:ln w="38100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3" name="Freeform 11"/>
          <p:cNvSpPr>
            <a:spLocks/>
          </p:cNvSpPr>
          <p:nvPr/>
        </p:nvSpPr>
        <p:spPr bwMode="auto">
          <a:xfrm>
            <a:off x="647700" y="3692525"/>
            <a:ext cx="939800" cy="1406525"/>
          </a:xfrm>
          <a:custGeom>
            <a:avLst/>
            <a:gdLst>
              <a:gd name="T0" fmla="*/ 0 w 3993"/>
              <a:gd name="T1" fmla="*/ 6195 h 6195"/>
              <a:gd name="T2" fmla="*/ 3992 w 3993"/>
              <a:gd name="T3" fmla="*/ 0 h 6195"/>
              <a:gd name="T4" fmla="*/ 3993 w 3993"/>
              <a:gd name="T5" fmla="*/ 0 h 6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93" h="6195">
                <a:moveTo>
                  <a:pt x="0" y="6195"/>
                </a:moveTo>
                <a:lnTo>
                  <a:pt x="3992" y="0"/>
                </a:lnTo>
                <a:lnTo>
                  <a:pt x="3993" y="0"/>
                </a:lnTo>
              </a:path>
            </a:pathLst>
          </a:custGeom>
          <a:solidFill>
            <a:schemeClr val="accent1"/>
          </a:solidFill>
          <a:ln w="38100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24" name="Freeform 12"/>
          <p:cNvSpPr>
            <a:spLocks/>
          </p:cNvSpPr>
          <p:nvPr/>
        </p:nvSpPr>
        <p:spPr bwMode="auto">
          <a:xfrm>
            <a:off x="1587500" y="2397125"/>
            <a:ext cx="0" cy="128588"/>
          </a:xfrm>
          <a:custGeom>
            <a:avLst/>
            <a:gdLst>
              <a:gd name="T0" fmla="*/ 0 w 1"/>
              <a:gd name="T1" fmla="*/ 557 h 557"/>
              <a:gd name="T2" fmla="*/ 0 w 1"/>
              <a:gd name="T3" fmla="*/ 0 h 557"/>
              <a:gd name="T4" fmla="*/ 1 w 1"/>
              <a:gd name="T5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557">
                <a:moveTo>
                  <a:pt x="0" y="557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5" name="Freeform 13"/>
          <p:cNvSpPr>
            <a:spLocks/>
          </p:cNvSpPr>
          <p:nvPr/>
        </p:nvSpPr>
        <p:spPr bwMode="auto">
          <a:xfrm>
            <a:off x="4800600" y="2998788"/>
            <a:ext cx="0" cy="2066925"/>
          </a:xfrm>
          <a:custGeom>
            <a:avLst/>
            <a:gdLst>
              <a:gd name="T0" fmla="*/ 0 w 1"/>
              <a:gd name="T1" fmla="*/ 8943 h 8943"/>
              <a:gd name="T2" fmla="*/ 0 w 1"/>
              <a:gd name="T3" fmla="*/ 0 h 8943"/>
              <a:gd name="T4" fmla="*/ 1 w 1"/>
              <a:gd name="T5" fmla="*/ 0 h 8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8943">
                <a:moveTo>
                  <a:pt x="0" y="8943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6" name="Freeform 14"/>
          <p:cNvSpPr>
            <a:spLocks/>
          </p:cNvSpPr>
          <p:nvPr/>
        </p:nvSpPr>
        <p:spPr bwMode="auto">
          <a:xfrm>
            <a:off x="3729038" y="2814638"/>
            <a:ext cx="1587" cy="2251075"/>
          </a:xfrm>
          <a:custGeom>
            <a:avLst/>
            <a:gdLst>
              <a:gd name="T0" fmla="*/ 0 w 1"/>
              <a:gd name="T1" fmla="*/ 9738 h 9738"/>
              <a:gd name="T2" fmla="*/ 0 w 1"/>
              <a:gd name="T3" fmla="*/ 0 h 9738"/>
              <a:gd name="T4" fmla="*/ 1 w 1"/>
              <a:gd name="T5" fmla="*/ 0 h 9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9738">
                <a:moveTo>
                  <a:pt x="0" y="9738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7" name="Freeform 15"/>
          <p:cNvSpPr>
            <a:spLocks/>
          </p:cNvSpPr>
          <p:nvPr/>
        </p:nvSpPr>
        <p:spPr bwMode="auto">
          <a:xfrm>
            <a:off x="2659063" y="2998788"/>
            <a:ext cx="0" cy="2066925"/>
          </a:xfrm>
          <a:custGeom>
            <a:avLst/>
            <a:gdLst>
              <a:gd name="T0" fmla="*/ 0 w 1"/>
              <a:gd name="T1" fmla="*/ 8942 h 8942"/>
              <a:gd name="T2" fmla="*/ 0 w 1"/>
              <a:gd name="T3" fmla="*/ 0 h 8942"/>
              <a:gd name="T4" fmla="*/ 1 w 1"/>
              <a:gd name="T5" fmla="*/ 0 h 8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8942">
                <a:moveTo>
                  <a:pt x="0" y="8942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8" name="Freeform 16"/>
          <p:cNvSpPr>
            <a:spLocks/>
          </p:cNvSpPr>
          <p:nvPr/>
        </p:nvSpPr>
        <p:spPr bwMode="auto">
          <a:xfrm>
            <a:off x="4800600" y="2397125"/>
            <a:ext cx="0" cy="128588"/>
          </a:xfrm>
          <a:custGeom>
            <a:avLst/>
            <a:gdLst>
              <a:gd name="T0" fmla="*/ 0 w 1"/>
              <a:gd name="T1" fmla="*/ 557 h 557"/>
              <a:gd name="T2" fmla="*/ 0 w 1"/>
              <a:gd name="T3" fmla="*/ 0 h 557"/>
              <a:gd name="T4" fmla="*/ 1 w 1"/>
              <a:gd name="T5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557">
                <a:moveTo>
                  <a:pt x="0" y="557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9" name="Freeform 17"/>
          <p:cNvSpPr>
            <a:spLocks/>
          </p:cNvSpPr>
          <p:nvPr/>
        </p:nvSpPr>
        <p:spPr bwMode="auto">
          <a:xfrm>
            <a:off x="3729038" y="2397125"/>
            <a:ext cx="1587" cy="128588"/>
          </a:xfrm>
          <a:custGeom>
            <a:avLst/>
            <a:gdLst>
              <a:gd name="T0" fmla="*/ 0 w 1"/>
              <a:gd name="T1" fmla="*/ 557 h 557"/>
              <a:gd name="T2" fmla="*/ 0 w 1"/>
              <a:gd name="T3" fmla="*/ 0 h 557"/>
              <a:gd name="T4" fmla="*/ 1 w 1"/>
              <a:gd name="T5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557">
                <a:moveTo>
                  <a:pt x="0" y="557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0" name="Freeform 18"/>
          <p:cNvSpPr>
            <a:spLocks/>
          </p:cNvSpPr>
          <p:nvPr/>
        </p:nvSpPr>
        <p:spPr bwMode="auto">
          <a:xfrm>
            <a:off x="2659063" y="2397125"/>
            <a:ext cx="0" cy="128588"/>
          </a:xfrm>
          <a:custGeom>
            <a:avLst/>
            <a:gdLst>
              <a:gd name="T0" fmla="*/ 0 w 1"/>
              <a:gd name="T1" fmla="*/ 557 h 557"/>
              <a:gd name="T2" fmla="*/ 0 w 1"/>
              <a:gd name="T3" fmla="*/ 0 h 557"/>
              <a:gd name="T4" fmla="*/ 1 w 1"/>
              <a:gd name="T5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557">
                <a:moveTo>
                  <a:pt x="0" y="557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1" name="Freeform 19"/>
          <p:cNvSpPr>
            <a:spLocks/>
          </p:cNvSpPr>
          <p:nvPr/>
        </p:nvSpPr>
        <p:spPr bwMode="auto">
          <a:xfrm>
            <a:off x="2644775" y="2814638"/>
            <a:ext cx="2155825" cy="204787"/>
          </a:xfrm>
          <a:custGeom>
            <a:avLst/>
            <a:gdLst>
              <a:gd name="T0" fmla="*/ 0 w 9266"/>
              <a:gd name="T1" fmla="*/ 796 h 796"/>
              <a:gd name="T2" fmla="*/ 4633 w 9266"/>
              <a:gd name="T3" fmla="*/ 0 h 796"/>
              <a:gd name="T4" fmla="*/ 9265 w 9266"/>
              <a:gd name="T5" fmla="*/ 795 h 796"/>
              <a:gd name="T6" fmla="*/ 9266 w 9266"/>
              <a:gd name="T7" fmla="*/ 795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66" h="796">
                <a:moveTo>
                  <a:pt x="0" y="796"/>
                </a:moveTo>
                <a:lnTo>
                  <a:pt x="4633" y="0"/>
                </a:lnTo>
                <a:lnTo>
                  <a:pt x="9265" y="795"/>
                </a:lnTo>
                <a:lnTo>
                  <a:pt x="9266" y="795"/>
                </a:lnTo>
              </a:path>
            </a:pathLst>
          </a:custGeom>
          <a:noFill/>
          <a:ln w="3810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2" name="Freeform 20"/>
          <p:cNvSpPr>
            <a:spLocks/>
          </p:cNvSpPr>
          <p:nvPr/>
        </p:nvSpPr>
        <p:spPr bwMode="auto">
          <a:xfrm>
            <a:off x="5870575" y="2397125"/>
            <a:ext cx="1588" cy="128588"/>
          </a:xfrm>
          <a:custGeom>
            <a:avLst/>
            <a:gdLst>
              <a:gd name="T0" fmla="*/ 0 w 1"/>
              <a:gd name="T1" fmla="*/ 557 h 557"/>
              <a:gd name="T2" fmla="*/ 0 w 1"/>
              <a:gd name="T3" fmla="*/ 0 h 557"/>
              <a:gd name="T4" fmla="*/ 1 w 1"/>
              <a:gd name="T5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557">
                <a:moveTo>
                  <a:pt x="0" y="557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3" name="Line 21"/>
          <p:cNvSpPr>
            <a:spLocks noChangeShapeType="1"/>
          </p:cNvSpPr>
          <p:nvPr/>
        </p:nvSpPr>
        <p:spPr bwMode="auto">
          <a:xfrm>
            <a:off x="688975" y="1922463"/>
            <a:ext cx="60737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4" name="Text Box 22"/>
          <p:cNvSpPr txBox="1">
            <a:spLocks noChangeArrowheads="1"/>
          </p:cNvSpPr>
          <p:nvPr/>
        </p:nvSpPr>
        <p:spPr bwMode="auto">
          <a:xfrm>
            <a:off x="3568700" y="1520825"/>
            <a:ext cx="26066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latin typeface="Arial" pitchFamily="34" charset="0"/>
              </a:rPr>
              <a:t>L </a:t>
            </a:r>
          </a:p>
        </p:txBody>
      </p:sp>
      <p:sp>
        <p:nvSpPr>
          <p:cNvPr id="166941" name="Text Box 29"/>
          <p:cNvSpPr txBox="1">
            <a:spLocks noChangeArrowheads="1"/>
          </p:cNvSpPr>
          <p:nvPr/>
        </p:nvSpPr>
        <p:spPr bwMode="auto">
          <a:xfrm>
            <a:off x="588963" y="2039938"/>
            <a:ext cx="47148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 noProof="1">
                <a:latin typeface="Arial" pitchFamily="34" charset="0"/>
              </a:rPr>
              <a:t>1</a:t>
            </a:r>
          </a:p>
        </p:txBody>
      </p:sp>
      <p:sp>
        <p:nvSpPr>
          <p:cNvPr id="166942" name="Text Box 30"/>
          <p:cNvSpPr txBox="1">
            <a:spLocks noChangeArrowheads="1"/>
          </p:cNvSpPr>
          <p:nvPr/>
        </p:nvSpPr>
        <p:spPr bwMode="auto">
          <a:xfrm>
            <a:off x="1420813" y="1998663"/>
            <a:ext cx="47148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latin typeface="Arial" pitchFamily="34" charset="0"/>
              </a:rPr>
              <a:t>2</a:t>
            </a:r>
          </a:p>
        </p:txBody>
      </p:sp>
      <p:sp>
        <p:nvSpPr>
          <p:cNvPr id="166943" name="Text Box 31"/>
          <p:cNvSpPr txBox="1">
            <a:spLocks noChangeArrowheads="1"/>
          </p:cNvSpPr>
          <p:nvPr/>
        </p:nvSpPr>
        <p:spPr bwMode="auto">
          <a:xfrm>
            <a:off x="2489200" y="2022475"/>
            <a:ext cx="47148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latin typeface="Arial" pitchFamily="34" charset="0"/>
              </a:rPr>
              <a:t>3</a:t>
            </a:r>
          </a:p>
        </p:txBody>
      </p:sp>
      <p:sp>
        <p:nvSpPr>
          <p:cNvPr id="166944" name="Text Box 32"/>
          <p:cNvSpPr txBox="1">
            <a:spLocks noChangeArrowheads="1"/>
          </p:cNvSpPr>
          <p:nvPr/>
        </p:nvSpPr>
        <p:spPr bwMode="auto">
          <a:xfrm>
            <a:off x="3551238" y="2012950"/>
            <a:ext cx="47148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latin typeface="Arial" pitchFamily="34" charset="0"/>
              </a:rPr>
              <a:t>4</a:t>
            </a:r>
          </a:p>
        </p:txBody>
      </p:sp>
      <p:sp>
        <p:nvSpPr>
          <p:cNvPr id="166945" name="Text Box 33"/>
          <p:cNvSpPr txBox="1">
            <a:spLocks noChangeArrowheads="1"/>
          </p:cNvSpPr>
          <p:nvPr/>
        </p:nvSpPr>
        <p:spPr bwMode="auto">
          <a:xfrm>
            <a:off x="4643438" y="2012950"/>
            <a:ext cx="127635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latin typeface="Arial" pitchFamily="34" charset="0"/>
              </a:rPr>
              <a:t>5 </a:t>
            </a:r>
          </a:p>
        </p:txBody>
      </p:sp>
      <p:sp>
        <p:nvSpPr>
          <p:cNvPr id="166946" name="Text Box 34"/>
          <p:cNvSpPr txBox="1">
            <a:spLocks noChangeArrowheads="1"/>
          </p:cNvSpPr>
          <p:nvPr/>
        </p:nvSpPr>
        <p:spPr bwMode="auto">
          <a:xfrm>
            <a:off x="6526213" y="2070100"/>
            <a:ext cx="85883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latin typeface="Arial" pitchFamily="34" charset="0"/>
              </a:rPr>
              <a:t>7 </a:t>
            </a:r>
          </a:p>
        </p:txBody>
      </p:sp>
      <p:sp>
        <p:nvSpPr>
          <p:cNvPr id="166947" name="Text Box 35"/>
          <p:cNvSpPr txBox="1">
            <a:spLocks noChangeArrowheads="1"/>
          </p:cNvSpPr>
          <p:nvPr/>
        </p:nvSpPr>
        <p:spPr bwMode="auto">
          <a:xfrm>
            <a:off x="5700713" y="2022475"/>
            <a:ext cx="8604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latin typeface="Arial" pitchFamily="34" charset="0"/>
              </a:rPr>
              <a:t>6</a:t>
            </a:r>
          </a:p>
        </p:txBody>
      </p:sp>
      <p:sp>
        <p:nvSpPr>
          <p:cNvPr id="166949" name="Text Box 37"/>
          <p:cNvSpPr txBox="1">
            <a:spLocks noChangeArrowheads="1"/>
          </p:cNvSpPr>
          <p:nvPr/>
        </p:nvSpPr>
        <p:spPr bwMode="auto">
          <a:xfrm>
            <a:off x="1252537" y="3276600"/>
            <a:ext cx="65246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 dirty="0">
                <a:latin typeface="Arial" pitchFamily="34" charset="0"/>
                <a:sym typeface="Symbol" pitchFamily="18" charset="2"/>
              </a:rPr>
              <a:t></a:t>
            </a:r>
            <a:r>
              <a:rPr lang="en-US" altLang="en-US" baseline="-25000" dirty="0">
                <a:latin typeface="Arial" pitchFamily="34" charset="0"/>
              </a:rPr>
              <a:t>2</a:t>
            </a:r>
            <a:endParaRPr lang="en-US" altLang="en-US" dirty="0">
              <a:latin typeface="Arial" pitchFamily="34" charset="0"/>
            </a:endParaRPr>
          </a:p>
        </p:txBody>
      </p:sp>
      <p:sp>
        <p:nvSpPr>
          <p:cNvPr id="166950" name="Text Box 38"/>
          <p:cNvSpPr txBox="1">
            <a:spLocks noChangeArrowheads="1"/>
          </p:cNvSpPr>
          <p:nvPr/>
        </p:nvSpPr>
        <p:spPr bwMode="auto">
          <a:xfrm>
            <a:off x="2381250" y="2590800"/>
            <a:ext cx="81915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 dirty="0">
                <a:latin typeface="Arial" pitchFamily="34" charset="0"/>
                <a:sym typeface="Symbol" pitchFamily="18" charset="2"/>
              </a:rPr>
              <a:t></a:t>
            </a:r>
            <a:r>
              <a:rPr lang="en-US" altLang="en-US" baseline="-25000" dirty="0">
                <a:latin typeface="Arial" pitchFamily="34" charset="0"/>
              </a:rPr>
              <a:t>3</a:t>
            </a:r>
            <a:r>
              <a:rPr lang="en-US" altLang="en-US" dirty="0">
                <a:latin typeface="Arial" pitchFamily="34" charset="0"/>
              </a:rPr>
              <a:t> </a:t>
            </a:r>
          </a:p>
        </p:txBody>
      </p:sp>
      <p:sp>
        <p:nvSpPr>
          <p:cNvPr id="166952" name="Text Box 40"/>
          <p:cNvSpPr txBox="1">
            <a:spLocks noChangeArrowheads="1"/>
          </p:cNvSpPr>
          <p:nvPr/>
        </p:nvSpPr>
        <p:spPr bwMode="auto">
          <a:xfrm>
            <a:off x="4721225" y="2682875"/>
            <a:ext cx="8048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 dirty="0">
                <a:latin typeface="Arial" pitchFamily="34" charset="0"/>
                <a:sym typeface="Symbol" pitchFamily="18" charset="2"/>
              </a:rPr>
              <a:t></a:t>
            </a:r>
            <a:r>
              <a:rPr lang="en-US" altLang="en-US" baseline="-25000" dirty="0">
                <a:latin typeface="Arial" pitchFamily="34" charset="0"/>
              </a:rPr>
              <a:t>5</a:t>
            </a:r>
            <a:r>
              <a:rPr lang="en-US" altLang="en-US" dirty="0">
                <a:latin typeface="Arial" pitchFamily="34" charset="0"/>
              </a:rPr>
              <a:t> </a:t>
            </a:r>
          </a:p>
        </p:txBody>
      </p:sp>
      <p:sp>
        <p:nvSpPr>
          <p:cNvPr id="166953" name="Text Box 41"/>
          <p:cNvSpPr txBox="1">
            <a:spLocks noChangeArrowheads="1"/>
          </p:cNvSpPr>
          <p:nvPr/>
        </p:nvSpPr>
        <p:spPr bwMode="auto">
          <a:xfrm>
            <a:off x="5807075" y="3328988"/>
            <a:ext cx="1330325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latin typeface="Arial" pitchFamily="34" charset="0"/>
                <a:sym typeface="Symbol" pitchFamily="18" charset="2"/>
              </a:rPr>
              <a:t></a:t>
            </a:r>
            <a:r>
              <a:rPr lang="en-US" altLang="en-US" baseline="-25000">
                <a:latin typeface="Arial" pitchFamily="34" charset="0"/>
              </a:rPr>
              <a:t>6</a:t>
            </a:r>
            <a:r>
              <a:rPr lang="en-US" altLang="en-US">
                <a:latin typeface="Arial" pitchFamily="34" charset="0"/>
              </a:rPr>
              <a:t> </a:t>
            </a:r>
          </a:p>
        </p:txBody>
      </p:sp>
      <p:sp>
        <p:nvSpPr>
          <p:cNvPr id="166961" name="Line 49"/>
          <p:cNvSpPr>
            <a:spLocks noChangeShapeType="1"/>
          </p:cNvSpPr>
          <p:nvPr/>
        </p:nvSpPr>
        <p:spPr bwMode="auto">
          <a:xfrm flipH="1">
            <a:off x="6777038" y="1687513"/>
            <a:ext cx="0" cy="34115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62" name="Line 50"/>
          <p:cNvSpPr>
            <a:spLocks noChangeShapeType="1"/>
          </p:cNvSpPr>
          <p:nvPr/>
        </p:nvSpPr>
        <p:spPr bwMode="auto">
          <a:xfrm>
            <a:off x="647700" y="1770063"/>
            <a:ext cx="0" cy="32877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73" name="Line 61"/>
          <p:cNvSpPr>
            <a:spLocks noChangeShapeType="1"/>
          </p:cNvSpPr>
          <p:nvPr/>
        </p:nvSpPr>
        <p:spPr bwMode="auto">
          <a:xfrm flipV="1">
            <a:off x="647700" y="2452688"/>
            <a:ext cx="612933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85" name="Line 73"/>
          <p:cNvSpPr>
            <a:spLocks noChangeShapeType="1"/>
          </p:cNvSpPr>
          <p:nvPr/>
        </p:nvSpPr>
        <p:spPr bwMode="auto">
          <a:xfrm>
            <a:off x="4794250" y="3014663"/>
            <a:ext cx="1081088" cy="6937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86" name="Line 74"/>
          <p:cNvSpPr>
            <a:spLocks noChangeShapeType="1"/>
          </p:cNvSpPr>
          <p:nvPr/>
        </p:nvSpPr>
        <p:spPr bwMode="auto">
          <a:xfrm>
            <a:off x="5875338" y="3706813"/>
            <a:ext cx="901700" cy="13589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87" name="Line 75"/>
          <p:cNvSpPr>
            <a:spLocks noChangeShapeType="1"/>
          </p:cNvSpPr>
          <p:nvPr/>
        </p:nvSpPr>
        <p:spPr bwMode="auto">
          <a:xfrm flipV="1">
            <a:off x="1587500" y="3028950"/>
            <a:ext cx="1071563" cy="6635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95" name="Line 83"/>
          <p:cNvSpPr>
            <a:spLocks noChangeShapeType="1"/>
          </p:cNvSpPr>
          <p:nvPr/>
        </p:nvSpPr>
        <p:spPr bwMode="auto">
          <a:xfrm>
            <a:off x="1604963" y="3692525"/>
            <a:ext cx="0" cy="1381125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96" name="Line 84"/>
          <p:cNvSpPr>
            <a:spLocks noChangeShapeType="1"/>
          </p:cNvSpPr>
          <p:nvPr/>
        </p:nvSpPr>
        <p:spPr bwMode="auto">
          <a:xfrm>
            <a:off x="5889625" y="3721100"/>
            <a:ext cx="0" cy="1344613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98" name="Line 86"/>
          <p:cNvSpPr>
            <a:spLocks noChangeShapeType="1"/>
          </p:cNvSpPr>
          <p:nvPr/>
        </p:nvSpPr>
        <p:spPr bwMode="auto">
          <a:xfrm flipV="1">
            <a:off x="644525" y="5111750"/>
            <a:ext cx="61436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001" name="Text Box 89"/>
          <p:cNvSpPr txBox="1">
            <a:spLocks noChangeArrowheads="1"/>
          </p:cNvSpPr>
          <p:nvPr/>
        </p:nvSpPr>
        <p:spPr bwMode="auto">
          <a:xfrm>
            <a:off x="3048000" y="2454275"/>
            <a:ext cx="16430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 dirty="0">
                <a:latin typeface="Arial" pitchFamily="34" charset="0"/>
                <a:sym typeface="Symbol" pitchFamily="18" charset="2"/>
              </a:rPr>
              <a:t></a:t>
            </a:r>
            <a:r>
              <a:rPr lang="en-US" altLang="en-US" baseline="-25000" dirty="0">
                <a:latin typeface="Arial" pitchFamily="34" charset="0"/>
              </a:rPr>
              <a:t>max</a:t>
            </a:r>
            <a:r>
              <a:rPr lang="en-US" altLang="en-US" dirty="0">
                <a:latin typeface="Arial" pitchFamily="34" charset="0"/>
                <a:sym typeface="Symbol" pitchFamily="18" charset="2"/>
              </a:rPr>
              <a:t> = </a:t>
            </a:r>
            <a:r>
              <a:rPr lang="en-US" altLang="en-US" baseline="-25000" dirty="0">
                <a:latin typeface="Arial" pitchFamily="34" charset="0"/>
              </a:rPr>
              <a:t>4</a:t>
            </a:r>
            <a:r>
              <a:rPr lang="en-US" altLang="en-US" dirty="0">
                <a:latin typeface="Arial" pitchFamily="34" charset="0"/>
              </a:rPr>
              <a:t> </a:t>
            </a:r>
          </a:p>
        </p:txBody>
      </p:sp>
      <p:sp>
        <p:nvSpPr>
          <p:cNvPr id="167003" name="Line 91"/>
          <p:cNvSpPr>
            <a:spLocks noChangeShapeType="1"/>
          </p:cNvSpPr>
          <p:nvPr/>
        </p:nvSpPr>
        <p:spPr bwMode="auto">
          <a:xfrm>
            <a:off x="3730625" y="4171950"/>
            <a:ext cx="91281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004" name="Text Box 92"/>
          <p:cNvSpPr txBox="1">
            <a:spLocks noChangeArrowheads="1"/>
          </p:cNvSpPr>
          <p:nvPr/>
        </p:nvSpPr>
        <p:spPr bwMode="auto">
          <a:xfrm>
            <a:off x="4475163" y="3783013"/>
            <a:ext cx="47148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graphicFrame>
        <p:nvGraphicFramePr>
          <p:cNvPr id="167005" name="Object 93"/>
          <p:cNvGraphicFramePr>
            <a:graphicFrameLocks noChangeAspect="1"/>
          </p:cNvGraphicFramePr>
          <p:nvPr/>
        </p:nvGraphicFramePr>
        <p:xfrm>
          <a:off x="1941513" y="5689600"/>
          <a:ext cx="432435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9" name="Equation" r:id="rId5" imgW="1447560" imgH="228600" progId="Equation.3">
                  <p:embed/>
                </p:oleObj>
              </mc:Choice>
              <mc:Fallback>
                <p:oleObj name="Equation" r:id="rId5" imgW="1447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1513" y="5689600"/>
                        <a:ext cx="4324350" cy="6921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17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2760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5"/>
          <p:cNvSpPr>
            <a:spLocks noChangeArrowheads="1"/>
          </p:cNvSpPr>
          <p:nvPr/>
        </p:nvSpPr>
        <p:spPr bwMode="auto">
          <a:xfrm>
            <a:off x="-1830388" y="-990600"/>
            <a:ext cx="838200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5603" name="Rectangle 16"/>
          <p:cNvSpPr>
            <a:spLocks noChangeArrowheads="1"/>
          </p:cNvSpPr>
          <p:nvPr/>
        </p:nvSpPr>
        <p:spPr bwMode="auto">
          <a:xfrm>
            <a:off x="-914400" y="4953000"/>
            <a:ext cx="1097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2200">
              <a:latin typeface="Arial" charset="0"/>
            </a:endParaRPr>
          </a:p>
        </p:txBody>
      </p:sp>
      <p:sp>
        <p:nvSpPr>
          <p:cNvPr id="25604" name="Rectangle 17"/>
          <p:cNvSpPr>
            <a:spLocks noChangeArrowheads="1"/>
          </p:cNvSpPr>
          <p:nvPr/>
        </p:nvSpPr>
        <p:spPr bwMode="auto">
          <a:xfrm>
            <a:off x="457200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5" name="Rectangle 20"/>
          <p:cNvSpPr>
            <a:spLocks noChangeArrowheads="1"/>
          </p:cNvSpPr>
          <p:nvPr/>
        </p:nvSpPr>
        <p:spPr bwMode="auto">
          <a:xfrm>
            <a:off x="0" y="4953000"/>
            <a:ext cx="1097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2200">
              <a:latin typeface="Arial" charset="0"/>
            </a:endParaRPr>
          </a:p>
        </p:txBody>
      </p:sp>
      <p:sp>
        <p:nvSpPr>
          <p:cNvPr id="25606" name="Rectangle 21"/>
          <p:cNvSpPr>
            <a:spLocks noChangeArrowheads="1"/>
          </p:cNvSpPr>
          <p:nvPr/>
        </p:nvSpPr>
        <p:spPr bwMode="auto">
          <a:xfrm>
            <a:off x="548640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5607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31750"/>
            <a:ext cx="4491038" cy="33829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8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0900" y="3657600"/>
            <a:ext cx="445135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9" name="Picture 18" descr="019_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88" y="3657600"/>
            <a:ext cx="4460875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0" name="Picture 18" descr="PICTURE1"/>
          <p:cNvPicPr>
            <a:picLocks noChangeAspect="1" noChangeArrowheads="1"/>
          </p:cNvPicPr>
          <p:nvPr/>
        </p:nvPicPr>
        <p:blipFill>
          <a:blip r:embed="rId5">
            <a:lum bright="8000"/>
          </a:blip>
          <a:srcRect/>
          <a:stretch>
            <a:fillRect/>
          </a:stretch>
        </p:blipFill>
        <p:spPr bwMode="auto">
          <a:xfrm>
            <a:off x="4660900" y="31750"/>
            <a:ext cx="4451350" cy="33829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25611" name="Straight Connector 11"/>
          <p:cNvCxnSpPr>
            <a:cxnSpLocks noChangeShapeType="1"/>
          </p:cNvCxnSpPr>
          <p:nvPr/>
        </p:nvCxnSpPr>
        <p:spPr bwMode="auto">
          <a:xfrm rot="16200000" flipH="1">
            <a:off x="272256" y="2456657"/>
            <a:ext cx="587375" cy="14288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5612" name="Straight Connector 12"/>
          <p:cNvCxnSpPr>
            <a:cxnSpLocks noChangeShapeType="1"/>
          </p:cNvCxnSpPr>
          <p:nvPr/>
        </p:nvCxnSpPr>
        <p:spPr bwMode="auto">
          <a:xfrm rot="16200000" flipH="1">
            <a:off x="2704306" y="2609057"/>
            <a:ext cx="587375" cy="14288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5613" name="Straight Arrow Connector 14"/>
          <p:cNvCxnSpPr>
            <a:cxnSpLocks noChangeShapeType="1"/>
          </p:cNvCxnSpPr>
          <p:nvPr/>
        </p:nvCxnSpPr>
        <p:spPr bwMode="auto">
          <a:xfrm>
            <a:off x="573088" y="2322513"/>
            <a:ext cx="2417762" cy="201612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 type="arrow" w="med" len="med"/>
            <a:tailEnd type="arrow" w="med" len="med"/>
          </a:ln>
        </p:spPr>
      </p:cxnSp>
      <p:sp>
        <p:nvSpPr>
          <p:cNvPr id="25614" name="TextBox 15"/>
          <p:cNvSpPr txBox="1">
            <a:spLocks noChangeArrowheads="1"/>
          </p:cNvSpPr>
          <p:nvPr/>
        </p:nvSpPr>
        <p:spPr bwMode="auto">
          <a:xfrm>
            <a:off x="1781257" y="2463801"/>
            <a:ext cx="454819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</a:t>
            </a:r>
          </a:p>
        </p:txBody>
      </p:sp>
      <p:cxnSp>
        <p:nvCxnSpPr>
          <p:cNvPr id="25615" name="Straight Connector 19"/>
          <p:cNvCxnSpPr>
            <a:cxnSpLocks noChangeShapeType="1"/>
          </p:cNvCxnSpPr>
          <p:nvPr/>
        </p:nvCxnSpPr>
        <p:spPr bwMode="auto">
          <a:xfrm rot="5400000">
            <a:off x="5811837" y="2112963"/>
            <a:ext cx="417513" cy="1588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5616" name="Straight Connector 21"/>
          <p:cNvCxnSpPr>
            <a:cxnSpLocks noChangeShapeType="1"/>
          </p:cNvCxnSpPr>
          <p:nvPr/>
        </p:nvCxnSpPr>
        <p:spPr bwMode="auto">
          <a:xfrm rot="5400000">
            <a:off x="6411119" y="2113757"/>
            <a:ext cx="415925" cy="1587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5617" name="Straight Arrow Connector 23"/>
          <p:cNvCxnSpPr>
            <a:cxnSpLocks noChangeShapeType="1"/>
          </p:cNvCxnSpPr>
          <p:nvPr/>
        </p:nvCxnSpPr>
        <p:spPr bwMode="auto">
          <a:xfrm>
            <a:off x="6018213" y="2170113"/>
            <a:ext cx="600075" cy="1587"/>
          </a:xfrm>
          <a:prstGeom prst="straightConnector1">
            <a:avLst/>
          </a:prstGeom>
          <a:noFill/>
          <a:ln w="9525" algn="ctr">
            <a:solidFill>
              <a:srgbClr val="FFFFFF"/>
            </a:solidFill>
            <a:round/>
            <a:headEnd type="arrow" w="med" len="med"/>
            <a:tailEnd type="arrow" w="med" len="med"/>
          </a:ln>
        </p:spPr>
      </p:cxnSp>
      <p:sp>
        <p:nvSpPr>
          <p:cNvPr id="25618" name="TextBox 24"/>
          <p:cNvSpPr txBox="1">
            <a:spLocks noChangeArrowheads="1"/>
          </p:cNvSpPr>
          <p:nvPr/>
        </p:nvSpPr>
        <p:spPr bwMode="auto">
          <a:xfrm>
            <a:off x="5672138" y="2176463"/>
            <a:ext cx="1309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</a:t>
            </a:r>
          </a:p>
        </p:txBody>
      </p:sp>
      <p:cxnSp>
        <p:nvCxnSpPr>
          <p:cNvPr id="25619" name="Straight Arrow Connector 26"/>
          <p:cNvCxnSpPr>
            <a:cxnSpLocks noChangeShapeType="1"/>
          </p:cNvCxnSpPr>
          <p:nvPr/>
        </p:nvCxnSpPr>
        <p:spPr bwMode="auto">
          <a:xfrm>
            <a:off x="5672138" y="5591175"/>
            <a:ext cx="1471612" cy="28575"/>
          </a:xfrm>
          <a:prstGeom prst="straightConnector1">
            <a:avLst/>
          </a:prstGeom>
          <a:noFill/>
          <a:ln w="9525" algn="ctr">
            <a:solidFill>
              <a:srgbClr val="FFFFFF"/>
            </a:solidFill>
            <a:round/>
            <a:headEnd type="arrow" w="med" len="med"/>
            <a:tailEnd type="arrow" w="med" len="med"/>
          </a:ln>
        </p:spPr>
      </p:cxnSp>
      <p:sp>
        <p:nvSpPr>
          <p:cNvPr id="25620" name="TextBox 27"/>
          <p:cNvSpPr txBox="1">
            <a:spLocks noChangeArrowheads="1"/>
          </p:cNvSpPr>
          <p:nvPr/>
        </p:nvSpPr>
        <p:spPr bwMode="auto">
          <a:xfrm>
            <a:off x="5805488" y="5281613"/>
            <a:ext cx="1309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L</a:t>
            </a:r>
            <a:r>
              <a:rPr lang="en-US" sz="1600" baseline="-25000" dirty="0">
                <a:solidFill>
                  <a:srgbClr val="FFFFFF"/>
                </a:solidFill>
              </a:rPr>
              <a:t>i</a:t>
            </a:r>
          </a:p>
        </p:txBody>
      </p:sp>
      <p:cxnSp>
        <p:nvCxnSpPr>
          <p:cNvPr id="25621" name="Straight Arrow Connector 29"/>
          <p:cNvCxnSpPr>
            <a:cxnSpLocks noChangeShapeType="1"/>
          </p:cNvCxnSpPr>
          <p:nvPr/>
        </p:nvCxnSpPr>
        <p:spPr bwMode="auto">
          <a:xfrm flipV="1">
            <a:off x="942975" y="4476750"/>
            <a:ext cx="1190625" cy="28575"/>
          </a:xfrm>
          <a:prstGeom prst="straightConnector1">
            <a:avLst/>
          </a:prstGeom>
          <a:noFill/>
          <a:ln w="38100" algn="ctr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25622" name="TextBox 30"/>
          <p:cNvSpPr txBox="1">
            <a:spLocks noChangeArrowheads="1"/>
          </p:cNvSpPr>
          <p:nvPr/>
        </p:nvSpPr>
        <p:spPr bwMode="auto">
          <a:xfrm>
            <a:off x="823913" y="3962400"/>
            <a:ext cx="1309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Load P</a:t>
            </a:r>
          </a:p>
        </p:txBody>
      </p:sp>
    </p:spTree>
    <p:extLst>
      <p:ext uri="{BB962C8B-B14F-4D97-AF65-F5344CB8AC3E}">
        <p14:creationId xmlns:p14="http://schemas.microsoft.com/office/powerpoint/2010/main" val="94248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231900"/>
            <a:ext cx="7493000" cy="4394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58674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Horizontal Curves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742950" y="0"/>
            <a:ext cx="838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dirty="0">
                <a:latin typeface="+mn-lt"/>
              </a:rPr>
              <a:t>OFFSETS </a:t>
            </a:r>
            <a:r>
              <a:rPr lang="en-US" altLang="en-US" sz="3600" dirty="0">
                <a:latin typeface="+mn-lt"/>
                <a:sym typeface="Symbol" pitchFamily="18" charset="2"/>
              </a:rPr>
              <a:t></a:t>
            </a:r>
            <a:r>
              <a:rPr lang="en-US" altLang="en-US" sz="3600" baseline="-25000" dirty="0">
                <a:latin typeface="+mn-lt"/>
                <a:sym typeface="Symbol" pitchFamily="18" charset="2"/>
              </a:rPr>
              <a:t>ii</a:t>
            </a:r>
            <a:r>
              <a:rPr lang="en-US" altLang="en-US" sz="3600" dirty="0">
                <a:latin typeface="+mn-lt"/>
                <a:sym typeface="Symbol" pitchFamily="18" charset="2"/>
              </a:rPr>
              <a:t>, </a:t>
            </a:r>
            <a:r>
              <a:rPr lang="en-US" altLang="en-US" sz="3600" baseline="-25000" dirty="0" err="1">
                <a:latin typeface="+mn-lt"/>
                <a:sym typeface="Symbol" pitchFamily="18" charset="2"/>
              </a:rPr>
              <a:t>ij</a:t>
            </a:r>
            <a:r>
              <a:rPr lang="en-US" altLang="en-US" sz="3600" dirty="0">
                <a:latin typeface="+mn-lt"/>
                <a:sym typeface="Symbol" pitchFamily="18" charset="2"/>
              </a:rPr>
              <a:t> </a:t>
            </a:r>
          </a:p>
        </p:txBody>
      </p:sp>
      <p:grpSp>
        <p:nvGrpSpPr>
          <p:cNvPr id="196758" name="Group 150"/>
          <p:cNvGrpSpPr>
            <a:grpSpLocks/>
          </p:cNvGrpSpPr>
          <p:nvPr/>
        </p:nvGrpSpPr>
        <p:grpSpPr bwMode="auto">
          <a:xfrm>
            <a:off x="3100388" y="6480175"/>
            <a:ext cx="4430712" cy="430213"/>
            <a:chOff x="993" y="4082"/>
            <a:chExt cx="2791" cy="271"/>
          </a:xfrm>
        </p:grpSpPr>
        <p:sp>
          <p:nvSpPr>
            <p:cNvPr id="196747" name="Text Box 139"/>
            <p:cNvSpPr txBox="1">
              <a:spLocks noChangeArrowheads="1"/>
            </p:cNvSpPr>
            <p:nvPr/>
          </p:nvSpPr>
          <p:spPr bwMode="auto">
            <a:xfrm>
              <a:off x="993" y="4082"/>
              <a:ext cx="943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  <a:sym typeface="Symbol" pitchFamily="18" charset="2"/>
                </a:rPr>
                <a:t></a:t>
              </a:r>
              <a:r>
                <a:rPr lang="en-US" altLang="en-US" sz="2000" baseline="-25000">
                  <a:latin typeface="Arial" pitchFamily="34" charset="0"/>
                </a:rPr>
                <a:t>26</a:t>
              </a:r>
              <a:endParaRPr lang="en-US" altLang="en-US" sz="2000">
                <a:latin typeface="Arial" pitchFamily="34" charset="0"/>
              </a:endParaRPr>
            </a:p>
          </p:txBody>
        </p:sp>
        <p:sp>
          <p:nvSpPr>
            <p:cNvPr id="196748" name="Text Box 140"/>
            <p:cNvSpPr txBox="1">
              <a:spLocks noChangeArrowheads="1"/>
            </p:cNvSpPr>
            <p:nvPr/>
          </p:nvSpPr>
          <p:spPr bwMode="auto">
            <a:xfrm>
              <a:off x="1449" y="4094"/>
              <a:ext cx="943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  <a:sym typeface="Symbol" pitchFamily="18" charset="2"/>
                </a:rPr>
                <a:t></a:t>
              </a:r>
              <a:r>
                <a:rPr lang="en-US" altLang="en-US" sz="2000" baseline="-25000">
                  <a:latin typeface="Arial" pitchFamily="34" charset="0"/>
                </a:rPr>
                <a:t>36</a:t>
              </a:r>
              <a:endParaRPr lang="en-US" altLang="en-US" sz="2000">
                <a:latin typeface="Arial" pitchFamily="34" charset="0"/>
              </a:endParaRPr>
            </a:p>
          </p:txBody>
        </p:sp>
        <p:sp>
          <p:nvSpPr>
            <p:cNvPr id="196749" name="Text Box 141"/>
            <p:cNvSpPr txBox="1">
              <a:spLocks noChangeArrowheads="1"/>
            </p:cNvSpPr>
            <p:nvPr/>
          </p:nvSpPr>
          <p:spPr bwMode="auto">
            <a:xfrm>
              <a:off x="1917" y="4082"/>
              <a:ext cx="943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  <a:sym typeface="Symbol" pitchFamily="18" charset="2"/>
                </a:rPr>
                <a:t></a:t>
              </a:r>
              <a:r>
                <a:rPr lang="en-US" altLang="en-US" sz="2000" baseline="-25000">
                  <a:latin typeface="Arial" pitchFamily="34" charset="0"/>
                </a:rPr>
                <a:t>46</a:t>
              </a:r>
              <a:endParaRPr lang="en-US" altLang="en-US" sz="2000">
                <a:latin typeface="Arial" pitchFamily="34" charset="0"/>
              </a:endParaRPr>
            </a:p>
          </p:txBody>
        </p:sp>
        <p:sp>
          <p:nvSpPr>
            <p:cNvPr id="196750" name="Text Box 142"/>
            <p:cNvSpPr txBox="1">
              <a:spLocks noChangeArrowheads="1"/>
            </p:cNvSpPr>
            <p:nvPr/>
          </p:nvSpPr>
          <p:spPr bwMode="auto">
            <a:xfrm>
              <a:off x="2397" y="4094"/>
              <a:ext cx="943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  <a:sym typeface="Symbol" pitchFamily="18" charset="2"/>
                </a:rPr>
                <a:t></a:t>
              </a:r>
              <a:r>
                <a:rPr lang="en-US" altLang="en-US" sz="2000" baseline="-25000">
                  <a:latin typeface="Arial" pitchFamily="34" charset="0"/>
                </a:rPr>
                <a:t>56</a:t>
              </a:r>
              <a:endParaRPr lang="en-US" altLang="en-US" sz="2000">
                <a:latin typeface="Arial" pitchFamily="34" charset="0"/>
              </a:endParaRPr>
            </a:p>
          </p:txBody>
        </p:sp>
        <p:sp>
          <p:nvSpPr>
            <p:cNvPr id="196751" name="Text Box 143"/>
            <p:cNvSpPr txBox="1">
              <a:spLocks noChangeArrowheads="1"/>
            </p:cNvSpPr>
            <p:nvPr/>
          </p:nvSpPr>
          <p:spPr bwMode="auto">
            <a:xfrm>
              <a:off x="2841" y="4094"/>
              <a:ext cx="943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  <a:sym typeface="Symbol" pitchFamily="18" charset="2"/>
                </a:rPr>
                <a:t></a:t>
              </a:r>
              <a:r>
                <a:rPr lang="en-US" altLang="en-US" sz="2000" baseline="-25000">
                  <a:latin typeface="Arial" pitchFamily="34" charset="0"/>
                </a:rPr>
                <a:t>66</a:t>
              </a:r>
              <a:endParaRPr lang="en-US" altLang="en-US" sz="2000">
                <a:latin typeface="Arial" pitchFamily="34" charset="0"/>
              </a:endParaRPr>
            </a:p>
          </p:txBody>
        </p:sp>
      </p:grpSp>
      <p:sp>
        <p:nvSpPr>
          <p:cNvPr id="196752" name="Rectangle 144"/>
          <p:cNvSpPr>
            <a:spLocks noChangeArrowheads="1"/>
          </p:cNvSpPr>
          <p:nvPr/>
        </p:nvSpPr>
        <p:spPr bwMode="auto">
          <a:xfrm>
            <a:off x="3357563" y="317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6754" name="Rectangle 146"/>
          <p:cNvSpPr>
            <a:spLocks noChangeArrowheads="1"/>
          </p:cNvSpPr>
          <p:nvPr/>
        </p:nvSpPr>
        <p:spPr bwMode="auto">
          <a:xfrm>
            <a:off x="3109913" y="3157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196757" name="Group 149"/>
          <p:cNvGrpSpPr>
            <a:grpSpLocks/>
          </p:cNvGrpSpPr>
          <p:nvPr/>
        </p:nvGrpSpPr>
        <p:grpSpPr bwMode="auto">
          <a:xfrm>
            <a:off x="1447800" y="1404938"/>
            <a:ext cx="6348413" cy="5278437"/>
            <a:chOff x="-24" y="885"/>
            <a:chExt cx="3999" cy="3325"/>
          </a:xfrm>
        </p:grpSpPr>
        <p:sp>
          <p:nvSpPr>
            <p:cNvPr id="196614" name="Text Box 6"/>
            <p:cNvSpPr txBox="1">
              <a:spLocks noChangeArrowheads="1"/>
            </p:cNvSpPr>
            <p:nvPr/>
          </p:nvSpPr>
          <p:spPr bwMode="auto">
            <a:xfrm>
              <a:off x="2417" y="3300"/>
              <a:ext cx="617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  <a:sym typeface="Symbol" pitchFamily="18" charset="2"/>
                </a:rPr>
                <a:t></a:t>
              </a:r>
              <a:r>
                <a:rPr lang="en-US" altLang="en-US" sz="2000" baseline="-25000">
                  <a:latin typeface="Arial" pitchFamily="34" charset="0"/>
                </a:rPr>
                <a:t>55</a:t>
              </a:r>
              <a:endParaRPr lang="en-US" altLang="en-US" sz="2000">
                <a:latin typeface="Arial" pitchFamily="34" charset="0"/>
              </a:endParaRPr>
            </a:p>
          </p:txBody>
        </p:sp>
        <p:sp>
          <p:nvSpPr>
            <p:cNvPr id="196615" name="Freeform 7"/>
            <p:cNvSpPr>
              <a:spLocks/>
            </p:cNvSpPr>
            <p:nvPr/>
          </p:nvSpPr>
          <p:spPr bwMode="auto">
            <a:xfrm>
              <a:off x="852" y="4149"/>
              <a:ext cx="2442" cy="0"/>
            </a:xfrm>
            <a:custGeom>
              <a:avLst/>
              <a:gdLst>
                <a:gd name="T0" fmla="*/ 0 w 23756"/>
                <a:gd name="T1" fmla="*/ 0 h 6"/>
                <a:gd name="T2" fmla="*/ 23755 w 23756"/>
                <a:gd name="T3" fmla="*/ 6 h 6"/>
                <a:gd name="T4" fmla="*/ 23756 w 2375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756" h="6">
                  <a:moveTo>
                    <a:pt x="0" y="0"/>
                  </a:moveTo>
                  <a:lnTo>
                    <a:pt x="23755" y="6"/>
                  </a:lnTo>
                  <a:lnTo>
                    <a:pt x="23756" y="6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16" name="Freeform 8"/>
            <p:cNvSpPr>
              <a:spLocks/>
            </p:cNvSpPr>
            <p:nvPr/>
          </p:nvSpPr>
          <p:spPr bwMode="auto">
            <a:xfrm>
              <a:off x="2073" y="3623"/>
              <a:ext cx="508" cy="65"/>
            </a:xfrm>
            <a:custGeom>
              <a:avLst/>
              <a:gdLst>
                <a:gd name="T0" fmla="*/ 0 w 4948"/>
                <a:gd name="T1" fmla="*/ 0 h 997"/>
                <a:gd name="T2" fmla="*/ 4947 w 4948"/>
                <a:gd name="T3" fmla="*/ 997 h 997"/>
                <a:gd name="T4" fmla="*/ 4948 w 4948"/>
                <a:gd name="T5" fmla="*/ 997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48" h="997">
                  <a:moveTo>
                    <a:pt x="0" y="0"/>
                  </a:moveTo>
                  <a:lnTo>
                    <a:pt x="4947" y="997"/>
                  </a:lnTo>
                  <a:lnTo>
                    <a:pt x="4948" y="997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17" name="Freeform 9"/>
            <p:cNvSpPr>
              <a:spLocks/>
            </p:cNvSpPr>
            <p:nvPr/>
          </p:nvSpPr>
          <p:spPr bwMode="auto">
            <a:xfrm>
              <a:off x="852" y="3873"/>
              <a:ext cx="283" cy="276"/>
            </a:xfrm>
            <a:custGeom>
              <a:avLst/>
              <a:gdLst>
                <a:gd name="T0" fmla="*/ 2752 w 2752"/>
                <a:gd name="T1" fmla="*/ 0 h 4233"/>
                <a:gd name="T2" fmla="*/ 0 w 2752"/>
                <a:gd name="T3" fmla="*/ 4233 h 4233"/>
                <a:gd name="T4" fmla="*/ 1 w 2752"/>
                <a:gd name="T5" fmla="*/ 4233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52" h="4233">
                  <a:moveTo>
                    <a:pt x="2752" y="0"/>
                  </a:moveTo>
                  <a:lnTo>
                    <a:pt x="0" y="4233"/>
                  </a:lnTo>
                  <a:lnTo>
                    <a:pt x="1" y="4233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18" name="Freeform 10"/>
            <p:cNvSpPr>
              <a:spLocks/>
            </p:cNvSpPr>
            <p:nvPr/>
          </p:nvSpPr>
          <p:spPr bwMode="auto">
            <a:xfrm>
              <a:off x="1564" y="3623"/>
              <a:ext cx="509" cy="65"/>
            </a:xfrm>
            <a:custGeom>
              <a:avLst/>
              <a:gdLst>
                <a:gd name="T0" fmla="*/ 0 w 4949"/>
                <a:gd name="T1" fmla="*/ 997 h 997"/>
                <a:gd name="T2" fmla="*/ 4948 w 4949"/>
                <a:gd name="T3" fmla="*/ 0 h 997"/>
                <a:gd name="T4" fmla="*/ 4949 w 4949"/>
                <a:gd name="T5" fmla="*/ 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49" h="997">
                  <a:moveTo>
                    <a:pt x="0" y="997"/>
                  </a:moveTo>
                  <a:lnTo>
                    <a:pt x="4948" y="0"/>
                  </a:lnTo>
                  <a:lnTo>
                    <a:pt x="4949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19" name="Freeform 11"/>
            <p:cNvSpPr>
              <a:spLocks/>
            </p:cNvSpPr>
            <p:nvPr/>
          </p:nvSpPr>
          <p:spPr bwMode="auto">
            <a:xfrm>
              <a:off x="1135" y="3688"/>
              <a:ext cx="429" cy="185"/>
            </a:xfrm>
            <a:custGeom>
              <a:avLst/>
              <a:gdLst>
                <a:gd name="T0" fmla="*/ 0 w 4177"/>
                <a:gd name="T1" fmla="*/ 2838 h 2838"/>
                <a:gd name="T2" fmla="*/ 4176 w 4177"/>
                <a:gd name="T3" fmla="*/ 0 h 2838"/>
                <a:gd name="T4" fmla="*/ 4177 w 4177"/>
                <a:gd name="T5" fmla="*/ 0 h 2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77" h="2838">
                  <a:moveTo>
                    <a:pt x="0" y="2838"/>
                  </a:moveTo>
                  <a:lnTo>
                    <a:pt x="4176" y="0"/>
                  </a:lnTo>
                  <a:lnTo>
                    <a:pt x="4177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20" name="Freeform 12"/>
            <p:cNvSpPr>
              <a:spLocks/>
            </p:cNvSpPr>
            <p:nvPr/>
          </p:nvSpPr>
          <p:spPr bwMode="auto">
            <a:xfrm>
              <a:off x="2581" y="3688"/>
              <a:ext cx="713" cy="461"/>
            </a:xfrm>
            <a:custGeom>
              <a:avLst/>
              <a:gdLst>
                <a:gd name="T0" fmla="*/ 0 w 6930"/>
                <a:gd name="T1" fmla="*/ 0 h 7070"/>
                <a:gd name="T2" fmla="*/ 4176 w 6930"/>
                <a:gd name="T3" fmla="*/ 2836 h 7070"/>
                <a:gd name="T4" fmla="*/ 6929 w 6930"/>
                <a:gd name="T5" fmla="*/ 7070 h 7070"/>
                <a:gd name="T6" fmla="*/ 6930 w 6930"/>
                <a:gd name="T7" fmla="*/ 7070 h 7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30" h="7070">
                  <a:moveTo>
                    <a:pt x="0" y="0"/>
                  </a:moveTo>
                  <a:lnTo>
                    <a:pt x="4176" y="2836"/>
                  </a:lnTo>
                  <a:lnTo>
                    <a:pt x="6929" y="7070"/>
                  </a:lnTo>
                  <a:lnTo>
                    <a:pt x="6930" y="707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21" name="Line 13"/>
            <p:cNvSpPr>
              <a:spLocks noChangeShapeType="1"/>
            </p:cNvSpPr>
            <p:nvPr/>
          </p:nvSpPr>
          <p:spPr bwMode="auto">
            <a:xfrm>
              <a:off x="1131" y="3874"/>
              <a:ext cx="0" cy="2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22" name="Line 14"/>
            <p:cNvSpPr>
              <a:spLocks noChangeShapeType="1"/>
            </p:cNvSpPr>
            <p:nvPr/>
          </p:nvSpPr>
          <p:spPr bwMode="auto">
            <a:xfrm>
              <a:off x="1565" y="3688"/>
              <a:ext cx="0" cy="4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23" name="Line 15"/>
            <p:cNvSpPr>
              <a:spLocks noChangeShapeType="1"/>
            </p:cNvSpPr>
            <p:nvPr/>
          </p:nvSpPr>
          <p:spPr bwMode="auto">
            <a:xfrm>
              <a:off x="2074" y="3624"/>
              <a:ext cx="0" cy="5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24" name="Line 16"/>
            <p:cNvSpPr>
              <a:spLocks noChangeShapeType="1"/>
            </p:cNvSpPr>
            <p:nvPr/>
          </p:nvSpPr>
          <p:spPr bwMode="auto">
            <a:xfrm>
              <a:off x="2583" y="3688"/>
              <a:ext cx="0" cy="4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25" name="Line 17"/>
            <p:cNvSpPr>
              <a:spLocks noChangeShapeType="1"/>
            </p:cNvSpPr>
            <p:nvPr/>
          </p:nvSpPr>
          <p:spPr bwMode="auto">
            <a:xfrm>
              <a:off x="3008" y="3870"/>
              <a:ext cx="0" cy="27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26" name="Freeform 18"/>
            <p:cNvSpPr>
              <a:spLocks/>
            </p:cNvSpPr>
            <p:nvPr/>
          </p:nvSpPr>
          <p:spPr bwMode="auto">
            <a:xfrm>
              <a:off x="697" y="1160"/>
              <a:ext cx="2868" cy="245"/>
            </a:xfrm>
            <a:custGeom>
              <a:avLst/>
              <a:gdLst>
                <a:gd name="T0" fmla="*/ 0 w 27901"/>
                <a:gd name="T1" fmla="*/ 0 h 3751"/>
                <a:gd name="T2" fmla="*/ 27900 w 27901"/>
                <a:gd name="T3" fmla="*/ 3751 h 3751"/>
                <a:gd name="T4" fmla="*/ 27901 w 27901"/>
                <a:gd name="T5" fmla="*/ 3751 h 3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901" h="3751">
                  <a:moveTo>
                    <a:pt x="0" y="0"/>
                  </a:moveTo>
                  <a:lnTo>
                    <a:pt x="27900" y="3751"/>
                  </a:lnTo>
                  <a:lnTo>
                    <a:pt x="27901" y="3751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27" name="Freeform 19"/>
            <p:cNvSpPr>
              <a:spLocks/>
            </p:cNvSpPr>
            <p:nvPr/>
          </p:nvSpPr>
          <p:spPr bwMode="auto">
            <a:xfrm>
              <a:off x="1175" y="1099"/>
              <a:ext cx="2390" cy="306"/>
            </a:xfrm>
            <a:custGeom>
              <a:avLst/>
              <a:gdLst>
                <a:gd name="T0" fmla="*/ 0 w 23251"/>
                <a:gd name="T1" fmla="*/ 0 h 4687"/>
                <a:gd name="T2" fmla="*/ 23250 w 23251"/>
                <a:gd name="T3" fmla="*/ 4687 h 4687"/>
                <a:gd name="T4" fmla="*/ 23251 w 23251"/>
                <a:gd name="T5" fmla="*/ 4687 h 4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51" h="4687">
                  <a:moveTo>
                    <a:pt x="0" y="0"/>
                  </a:moveTo>
                  <a:lnTo>
                    <a:pt x="23250" y="4687"/>
                  </a:lnTo>
                  <a:lnTo>
                    <a:pt x="23251" y="4687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28" name="Freeform 20"/>
            <p:cNvSpPr>
              <a:spLocks/>
            </p:cNvSpPr>
            <p:nvPr/>
          </p:nvSpPr>
          <p:spPr bwMode="auto">
            <a:xfrm>
              <a:off x="688" y="1143"/>
              <a:ext cx="2925" cy="0"/>
            </a:xfrm>
            <a:custGeom>
              <a:avLst/>
              <a:gdLst>
                <a:gd name="T0" fmla="*/ 0 w 28461"/>
                <a:gd name="T1" fmla="*/ 28459 w 28461"/>
                <a:gd name="T2" fmla="*/ 28461 w 2846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8461">
                  <a:moveTo>
                    <a:pt x="0" y="0"/>
                  </a:moveTo>
                  <a:lnTo>
                    <a:pt x="28459" y="0"/>
                  </a:lnTo>
                  <a:lnTo>
                    <a:pt x="28461" y="0"/>
                  </a:lnTo>
                </a:path>
              </a:pathLst>
            </a:custGeom>
            <a:noFill/>
            <a:ln w="381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29" name="Freeform 21"/>
            <p:cNvSpPr>
              <a:spLocks/>
            </p:cNvSpPr>
            <p:nvPr/>
          </p:nvSpPr>
          <p:spPr bwMode="auto">
            <a:xfrm>
              <a:off x="697" y="1099"/>
              <a:ext cx="478" cy="61"/>
            </a:xfrm>
            <a:custGeom>
              <a:avLst/>
              <a:gdLst>
                <a:gd name="T0" fmla="*/ 4650 w 4650"/>
                <a:gd name="T1" fmla="*/ 0 h 936"/>
                <a:gd name="T2" fmla="*/ 0 w 4650"/>
                <a:gd name="T3" fmla="*/ 936 h 936"/>
                <a:gd name="T4" fmla="*/ 1 w 4650"/>
                <a:gd name="T5" fmla="*/ 936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50" h="936">
                  <a:moveTo>
                    <a:pt x="4650" y="0"/>
                  </a:moveTo>
                  <a:lnTo>
                    <a:pt x="0" y="936"/>
                  </a:lnTo>
                  <a:lnTo>
                    <a:pt x="1" y="9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30" name="Text Box 22"/>
            <p:cNvSpPr txBox="1">
              <a:spLocks noChangeArrowheads="1"/>
            </p:cNvSpPr>
            <p:nvPr/>
          </p:nvSpPr>
          <p:spPr bwMode="auto">
            <a:xfrm>
              <a:off x="579" y="887"/>
              <a:ext cx="339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</a:rPr>
                <a:t>1</a:t>
              </a:r>
            </a:p>
          </p:txBody>
        </p:sp>
        <p:sp>
          <p:nvSpPr>
            <p:cNvPr id="196631" name="Text Box 23"/>
            <p:cNvSpPr txBox="1">
              <a:spLocks noChangeArrowheads="1"/>
            </p:cNvSpPr>
            <p:nvPr/>
          </p:nvSpPr>
          <p:spPr bwMode="auto">
            <a:xfrm>
              <a:off x="1091" y="885"/>
              <a:ext cx="339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</a:rPr>
                <a:t>2</a:t>
              </a:r>
            </a:p>
          </p:txBody>
        </p:sp>
        <p:sp>
          <p:nvSpPr>
            <p:cNvPr id="196632" name="Text Box 24"/>
            <p:cNvSpPr txBox="1">
              <a:spLocks noChangeArrowheads="1"/>
            </p:cNvSpPr>
            <p:nvPr/>
          </p:nvSpPr>
          <p:spPr bwMode="auto">
            <a:xfrm>
              <a:off x="1560" y="889"/>
              <a:ext cx="339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</a:rPr>
                <a:t>3</a:t>
              </a:r>
            </a:p>
          </p:txBody>
        </p:sp>
        <p:sp>
          <p:nvSpPr>
            <p:cNvPr id="196633" name="Text Box 25"/>
            <p:cNvSpPr txBox="1">
              <a:spLocks noChangeArrowheads="1"/>
            </p:cNvSpPr>
            <p:nvPr/>
          </p:nvSpPr>
          <p:spPr bwMode="auto">
            <a:xfrm>
              <a:off x="2053" y="903"/>
              <a:ext cx="561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</a:rPr>
                <a:t>4</a:t>
              </a:r>
            </a:p>
          </p:txBody>
        </p:sp>
        <p:sp>
          <p:nvSpPr>
            <p:cNvPr id="196634" name="Text Box 26"/>
            <p:cNvSpPr txBox="1">
              <a:spLocks noChangeArrowheads="1"/>
            </p:cNvSpPr>
            <p:nvPr/>
          </p:nvSpPr>
          <p:spPr bwMode="auto">
            <a:xfrm>
              <a:off x="2527" y="889"/>
              <a:ext cx="679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</a:rPr>
                <a:t>5</a:t>
              </a:r>
            </a:p>
          </p:txBody>
        </p:sp>
        <p:sp>
          <p:nvSpPr>
            <p:cNvPr id="196635" name="Text Box 27"/>
            <p:cNvSpPr txBox="1">
              <a:spLocks noChangeArrowheads="1"/>
            </p:cNvSpPr>
            <p:nvPr/>
          </p:nvSpPr>
          <p:spPr bwMode="auto">
            <a:xfrm>
              <a:off x="3064" y="885"/>
              <a:ext cx="339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</a:rPr>
                <a:t>6</a:t>
              </a:r>
            </a:p>
          </p:txBody>
        </p:sp>
        <p:sp>
          <p:nvSpPr>
            <p:cNvPr id="196636" name="Line 28"/>
            <p:cNvSpPr>
              <a:spLocks noChangeShapeType="1"/>
            </p:cNvSpPr>
            <p:nvPr/>
          </p:nvSpPr>
          <p:spPr bwMode="auto">
            <a:xfrm flipH="1">
              <a:off x="1176" y="1101"/>
              <a:ext cx="1" cy="10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37" name="Text Box 29"/>
            <p:cNvSpPr txBox="1">
              <a:spLocks noChangeArrowheads="1"/>
            </p:cNvSpPr>
            <p:nvPr/>
          </p:nvSpPr>
          <p:spPr bwMode="auto">
            <a:xfrm>
              <a:off x="1042" y="1145"/>
              <a:ext cx="345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  <a:sym typeface="Symbol" pitchFamily="18" charset="2"/>
                </a:rPr>
                <a:t></a:t>
              </a:r>
              <a:r>
                <a:rPr lang="en-US" altLang="en-US" sz="2000" baseline="-25000">
                  <a:latin typeface="Arial" pitchFamily="34" charset="0"/>
                </a:rPr>
                <a:t>22</a:t>
              </a:r>
              <a:endParaRPr lang="en-US" altLang="en-US" sz="2000">
                <a:latin typeface="Arial" pitchFamily="34" charset="0"/>
              </a:endParaRPr>
            </a:p>
          </p:txBody>
        </p:sp>
        <p:sp>
          <p:nvSpPr>
            <p:cNvPr id="196638" name="Line 30"/>
            <p:cNvSpPr>
              <a:spLocks noChangeShapeType="1"/>
            </p:cNvSpPr>
            <p:nvPr/>
          </p:nvSpPr>
          <p:spPr bwMode="auto">
            <a:xfrm>
              <a:off x="3144" y="1091"/>
              <a:ext cx="0" cy="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39" name="Line 31"/>
            <p:cNvSpPr>
              <a:spLocks noChangeShapeType="1"/>
            </p:cNvSpPr>
            <p:nvPr/>
          </p:nvSpPr>
          <p:spPr bwMode="auto">
            <a:xfrm>
              <a:off x="2638" y="1095"/>
              <a:ext cx="0" cy="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40" name="Line 32"/>
            <p:cNvSpPr>
              <a:spLocks noChangeShapeType="1"/>
            </p:cNvSpPr>
            <p:nvPr/>
          </p:nvSpPr>
          <p:spPr bwMode="auto">
            <a:xfrm>
              <a:off x="2151" y="1103"/>
              <a:ext cx="0" cy="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41" name="Line 33"/>
            <p:cNvSpPr>
              <a:spLocks noChangeShapeType="1"/>
            </p:cNvSpPr>
            <p:nvPr/>
          </p:nvSpPr>
          <p:spPr bwMode="auto">
            <a:xfrm>
              <a:off x="1664" y="1099"/>
              <a:ext cx="0" cy="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42" name="Line 34"/>
            <p:cNvSpPr>
              <a:spLocks noChangeShapeType="1"/>
            </p:cNvSpPr>
            <p:nvPr/>
          </p:nvSpPr>
          <p:spPr bwMode="auto">
            <a:xfrm>
              <a:off x="690" y="1103"/>
              <a:ext cx="0" cy="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43" name="Line 35"/>
            <p:cNvSpPr>
              <a:spLocks noChangeShapeType="1"/>
            </p:cNvSpPr>
            <p:nvPr/>
          </p:nvSpPr>
          <p:spPr bwMode="auto">
            <a:xfrm flipV="1">
              <a:off x="1183" y="1099"/>
              <a:ext cx="0" cy="4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44" name="Freeform 36"/>
            <p:cNvSpPr>
              <a:spLocks/>
            </p:cNvSpPr>
            <p:nvPr/>
          </p:nvSpPr>
          <p:spPr bwMode="auto">
            <a:xfrm>
              <a:off x="713" y="1642"/>
              <a:ext cx="2778" cy="365"/>
            </a:xfrm>
            <a:custGeom>
              <a:avLst/>
              <a:gdLst>
                <a:gd name="T0" fmla="*/ 0 w 27032"/>
                <a:gd name="T1" fmla="*/ 0 h 5603"/>
                <a:gd name="T2" fmla="*/ 27031 w 27032"/>
                <a:gd name="T3" fmla="*/ 5603 h 5603"/>
                <a:gd name="T4" fmla="*/ 27032 w 27032"/>
                <a:gd name="T5" fmla="*/ 5603 h 5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32" h="5603">
                  <a:moveTo>
                    <a:pt x="0" y="0"/>
                  </a:moveTo>
                  <a:lnTo>
                    <a:pt x="27031" y="5603"/>
                  </a:lnTo>
                  <a:lnTo>
                    <a:pt x="27032" y="5603"/>
                  </a:lnTo>
                </a:path>
              </a:pathLst>
            </a:custGeom>
            <a:noFill/>
            <a:ln w="28575" cmpd="sng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45" name="Freeform 37"/>
            <p:cNvSpPr>
              <a:spLocks/>
            </p:cNvSpPr>
            <p:nvPr/>
          </p:nvSpPr>
          <p:spPr bwMode="auto">
            <a:xfrm>
              <a:off x="1664" y="1520"/>
              <a:ext cx="1827" cy="487"/>
            </a:xfrm>
            <a:custGeom>
              <a:avLst/>
              <a:gdLst>
                <a:gd name="T0" fmla="*/ 0 w 17771"/>
                <a:gd name="T1" fmla="*/ 0 h 7469"/>
                <a:gd name="T2" fmla="*/ 17770 w 17771"/>
                <a:gd name="T3" fmla="*/ 7469 h 7469"/>
                <a:gd name="T4" fmla="*/ 17771 w 17771"/>
                <a:gd name="T5" fmla="*/ 7469 h 7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771" h="7469">
                  <a:moveTo>
                    <a:pt x="0" y="0"/>
                  </a:moveTo>
                  <a:lnTo>
                    <a:pt x="17770" y="7469"/>
                  </a:lnTo>
                  <a:lnTo>
                    <a:pt x="17771" y="7469"/>
                  </a:lnTo>
                </a:path>
              </a:pathLst>
            </a:custGeom>
            <a:noFill/>
            <a:ln w="28575" cmpd="sng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46" name="Freeform 38"/>
            <p:cNvSpPr>
              <a:spLocks/>
            </p:cNvSpPr>
            <p:nvPr/>
          </p:nvSpPr>
          <p:spPr bwMode="auto">
            <a:xfrm>
              <a:off x="670" y="1546"/>
              <a:ext cx="2971" cy="0"/>
            </a:xfrm>
            <a:custGeom>
              <a:avLst/>
              <a:gdLst>
                <a:gd name="T0" fmla="*/ 0 w 28911"/>
                <a:gd name="T1" fmla="*/ 28910 w 28911"/>
                <a:gd name="T2" fmla="*/ 28911 w 289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8911">
                  <a:moveTo>
                    <a:pt x="0" y="0"/>
                  </a:moveTo>
                  <a:lnTo>
                    <a:pt x="28910" y="0"/>
                  </a:lnTo>
                  <a:lnTo>
                    <a:pt x="28911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47" name="Freeform 39"/>
            <p:cNvSpPr>
              <a:spLocks/>
            </p:cNvSpPr>
            <p:nvPr/>
          </p:nvSpPr>
          <p:spPr bwMode="auto">
            <a:xfrm>
              <a:off x="713" y="1520"/>
              <a:ext cx="456" cy="122"/>
            </a:xfrm>
            <a:custGeom>
              <a:avLst/>
              <a:gdLst>
                <a:gd name="T0" fmla="*/ 4442 w 4442"/>
                <a:gd name="T1" fmla="*/ 0 h 1866"/>
                <a:gd name="T2" fmla="*/ 0 w 4442"/>
                <a:gd name="T3" fmla="*/ 1866 h 1866"/>
                <a:gd name="T4" fmla="*/ 1 w 4442"/>
                <a:gd name="T5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42" h="1866">
                  <a:moveTo>
                    <a:pt x="4442" y="0"/>
                  </a:moveTo>
                  <a:lnTo>
                    <a:pt x="0" y="1866"/>
                  </a:lnTo>
                  <a:lnTo>
                    <a:pt x="1" y="1866"/>
                  </a:lnTo>
                </a:path>
              </a:pathLst>
            </a:custGeom>
            <a:noFill/>
            <a:ln w="28575" cmpd="sng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48" name="Line 40"/>
            <p:cNvSpPr>
              <a:spLocks noChangeShapeType="1"/>
            </p:cNvSpPr>
            <p:nvPr/>
          </p:nvSpPr>
          <p:spPr bwMode="auto">
            <a:xfrm flipH="1">
              <a:off x="1142" y="1522"/>
              <a:ext cx="26" cy="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49" name="Text Box 41"/>
            <p:cNvSpPr txBox="1">
              <a:spLocks noChangeArrowheads="1"/>
            </p:cNvSpPr>
            <p:nvPr/>
          </p:nvSpPr>
          <p:spPr bwMode="auto">
            <a:xfrm>
              <a:off x="980" y="1634"/>
              <a:ext cx="61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  <a:sym typeface="Symbol" pitchFamily="18" charset="2"/>
                </a:rPr>
                <a:t></a:t>
              </a:r>
              <a:r>
                <a:rPr lang="en-US" altLang="en-US" sz="2000" baseline="-25000">
                  <a:latin typeface="Arial" pitchFamily="34" charset="0"/>
                </a:rPr>
                <a:t>23</a:t>
              </a:r>
              <a:endParaRPr lang="en-US" altLang="en-US" sz="2000">
                <a:latin typeface="Arial" pitchFamily="34" charset="0"/>
              </a:endParaRPr>
            </a:p>
            <a:p>
              <a:pPr algn="l" eaLnBrk="0" hangingPunct="0"/>
              <a:endParaRPr lang="en-US" altLang="en-US" sz="2000" noProof="1">
                <a:latin typeface="Arial" pitchFamily="34" charset="0"/>
              </a:endParaRPr>
            </a:p>
          </p:txBody>
        </p:sp>
        <p:sp>
          <p:nvSpPr>
            <p:cNvPr id="196650" name="Line 42"/>
            <p:cNvSpPr>
              <a:spLocks noChangeShapeType="1"/>
            </p:cNvSpPr>
            <p:nvPr/>
          </p:nvSpPr>
          <p:spPr bwMode="auto">
            <a:xfrm flipH="1">
              <a:off x="1627" y="1520"/>
              <a:ext cx="37" cy="2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51" name="Text Box 43"/>
            <p:cNvSpPr txBox="1">
              <a:spLocks noChangeArrowheads="1"/>
            </p:cNvSpPr>
            <p:nvPr/>
          </p:nvSpPr>
          <p:spPr bwMode="auto">
            <a:xfrm>
              <a:off x="1467" y="1707"/>
              <a:ext cx="61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  <a:sym typeface="Symbol" pitchFamily="18" charset="2"/>
                </a:rPr>
                <a:t></a:t>
              </a:r>
              <a:r>
                <a:rPr lang="en-US" altLang="en-US" sz="2000" baseline="-25000">
                  <a:latin typeface="Arial" pitchFamily="34" charset="0"/>
                </a:rPr>
                <a:t>33</a:t>
              </a:r>
              <a:endParaRPr lang="en-US" altLang="en-US" sz="2000">
                <a:latin typeface="Arial" pitchFamily="34" charset="0"/>
              </a:endParaRPr>
            </a:p>
          </p:txBody>
        </p:sp>
        <p:sp>
          <p:nvSpPr>
            <p:cNvPr id="196652" name="Line 44"/>
            <p:cNvSpPr>
              <a:spLocks noChangeShapeType="1"/>
            </p:cNvSpPr>
            <p:nvPr/>
          </p:nvSpPr>
          <p:spPr bwMode="auto">
            <a:xfrm>
              <a:off x="1165" y="1520"/>
              <a:ext cx="493" cy="0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53" name="Text Box 45"/>
            <p:cNvSpPr txBox="1">
              <a:spLocks noChangeArrowheads="1"/>
            </p:cNvSpPr>
            <p:nvPr/>
          </p:nvSpPr>
          <p:spPr bwMode="auto">
            <a:xfrm>
              <a:off x="1880" y="1600"/>
              <a:ext cx="27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endParaRPr lang="en-US" altLang="en-US" sz="1200" b="0">
                <a:latin typeface="Arial" pitchFamily="34" charset="0"/>
              </a:endParaRPr>
            </a:p>
          </p:txBody>
        </p:sp>
        <p:sp>
          <p:nvSpPr>
            <p:cNvPr id="196654" name="Text Box 46"/>
            <p:cNvSpPr txBox="1">
              <a:spLocks noChangeArrowheads="1"/>
            </p:cNvSpPr>
            <p:nvPr/>
          </p:nvSpPr>
          <p:spPr bwMode="auto">
            <a:xfrm>
              <a:off x="1843" y="1787"/>
              <a:ext cx="27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endParaRPr lang="en-US" altLang="en-US" sz="1200" b="0" noProof="1">
                <a:latin typeface="Arial" pitchFamily="34" charset="0"/>
              </a:endParaRPr>
            </a:p>
          </p:txBody>
        </p:sp>
        <p:sp>
          <p:nvSpPr>
            <p:cNvPr id="196655" name="Text Box 47"/>
            <p:cNvSpPr txBox="1">
              <a:spLocks noChangeArrowheads="1"/>
            </p:cNvSpPr>
            <p:nvPr/>
          </p:nvSpPr>
          <p:spPr bwMode="auto">
            <a:xfrm>
              <a:off x="2225" y="1592"/>
              <a:ext cx="272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endParaRPr lang="en-US" altLang="en-US" sz="1200" b="0">
                <a:latin typeface="Arial" pitchFamily="34" charset="0"/>
              </a:endParaRPr>
            </a:p>
          </p:txBody>
        </p:sp>
        <p:sp>
          <p:nvSpPr>
            <p:cNvPr id="196656" name="Text Box 48"/>
            <p:cNvSpPr txBox="1">
              <a:spLocks noChangeArrowheads="1"/>
            </p:cNvSpPr>
            <p:nvPr/>
          </p:nvSpPr>
          <p:spPr bwMode="auto">
            <a:xfrm>
              <a:off x="1948" y="1619"/>
              <a:ext cx="27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endParaRPr lang="en-US" altLang="en-US" sz="1200" b="0">
                <a:latin typeface="Arial" pitchFamily="34" charset="0"/>
              </a:endParaRPr>
            </a:p>
          </p:txBody>
        </p:sp>
        <p:sp>
          <p:nvSpPr>
            <p:cNvPr id="196657" name="Line 49"/>
            <p:cNvSpPr>
              <a:spLocks noChangeShapeType="1"/>
            </p:cNvSpPr>
            <p:nvPr/>
          </p:nvSpPr>
          <p:spPr bwMode="auto">
            <a:xfrm>
              <a:off x="1173" y="1498"/>
              <a:ext cx="0" cy="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58" name="Line 50"/>
            <p:cNvSpPr>
              <a:spLocks noChangeShapeType="1"/>
            </p:cNvSpPr>
            <p:nvPr/>
          </p:nvSpPr>
          <p:spPr bwMode="auto">
            <a:xfrm>
              <a:off x="1679" y="1494"/>
              <a:ext cx="0" cy="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59" name="Freeform 51"/>
            <p:cNvSpPr>
              <a:spLocks/>
            </p:cNvSpPr>
            <p:nvPr/>
          </p:nvSpPr>
          <p:spPr bwMode="auto">
            <a:xfrm>
              <a:off x="735" y="2278"/>
              <a:ext cx="2708" cy="367"/>
            </a:xfrm>
            <a:custGeom>
              <a:avLst/>
              <a:gdLst>
                <a:gd name="T0" fmla="*/ 0 w 26346"/>
                <a:gd name="T1" fmla="*/ 0 h 5625"/>
                <a:gd name="T2" fmla="*/ 26345 w 26346"/>
                <a:gd name="T3" fmla="*/ 5625 h 5625"/>
                <a:gd name="T4" fmla="*/ 26346 w 26346"/>
                <a:gd name="T5" fmla="*/ 5625 h 5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346" h="5625">
                  <a:moveTo>
                    <a:pt x="0" y="0"/>
                  </a:moveTo>
                  <a:lnTo>
                    <a:pt x="26345" y="5625"/>
                  </a:lnTo>
                  <a:lnTo>
                    <a:pt x="26346" y="5625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60" name="Freeform 52"/>
            <p:cNvSpPr>
              <a:spLocks/>
            </p:cNvSpPr>
            <p:nvPr/>
          </p:nvSpPr>
          <p:spPr bwMode="auto">
            <a:xfrm>
              <a:off x="1664" y="2031"/>
              <a:ext cx="504" cy="64"/>
            </a:xfrm>
            <a:custGeom>
              <a:avLst/>
              <a:gdLst>
                <a:gd name="T0" fmla="*/ 0 w 4901"/>
                <a:gd name="T1" fmla="*/ 0 h 988"/>
                <a:gd name="T2" fmla="*/ 4900 w 4901"/>
                <a:gd name="T3" fmla="*/ 988 h 988"/>
                <a:gd name="T4" fmla="*/ 4901 w 4901"/>
                <a:gd name="T5" fmla="*/ 988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01" h="988">
                  <a:moveTo>
                    <a:pt x="0" y="0"/>
                  </a:moveTo>
                  <a:lnTo>
                    <a:pt x="4900" y="988"/>
                  </a:lnTo>
                  <a:lnTo>
                    <a:pt x="4901" y="988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61" name="Freeform 53"/>
            <p:cNvSpPr>
              <a:spLocks/>
            </p:cNvSpPr>
            <p:nvPr/>
          </p:nvSpPr>
          <p:spPr bwMode="auto">
            <a:xfrm>
              <a:off x="1160" y="2030"/>
              <a:ext cx="504" cy="65"/>
            </a:xfrm>
            <a:custGeom>
              <a:avLst/>
              <a:gdLst>
                <a:gd name="T0" fmla="*/ 0 w 4901"/>
                <a:gd name="T1" fmla="*/ 988 h 988"/>
                <a:gd name="T2" fmla="*/ 4900 w 4901"/>
                <a:gd name="T3" fmla="*/ 0 h 988"/>
                <a:gd name="T4" fmla="*/ 4901 w 4901"/>
                <a:gd name="T5" fmla="*/ 0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01" h="988">
                  <a:moveTo>
                    <a:pt x="0" y="988"/>
                  </a:moveTo>
                  <a:lnTo>
                    <a:pt x="4900" y="0"/>
                  </a:lnTo>
                  <a:lnTo>
                    <a:pt x="4901" y="0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62" name="Freeform 54"/>
            <p:cNvSpPr>
              <a:spLocks/>
            </p:cNvSpPr>
            <p:nvPr/>
          </p:nvSpPr>
          <p:spPr bwMode="auto">
            <a:xfrm>
              <a:off x="735" y="2095"/>
              <a:ext cx="425" cy="183"/>
            </a:xfrm>
            <a:custGeom>
              <a:avLst/>
              <a:gdLst>
                <a:gd name="T0" fmla="*/ 4136 w 4136"/>
                <a:gd name="T1" fmla="*/ 0 h 2810"/>
                <a:gd name="T2" fmla="*/ 0 w 4136"/>
                <a:gd name="T3" fmla="*/ 2810 h 2810"/>
                <a:gd name="T4" fmla="*/ 1 w 4136"/>
                <a:gd name="T5" fmla="*/ 2810 h 2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36" h="2810">
                  <a:moveTo>
                    <a:pt x="4136" y="0"/>
                  </a:moveTo>
                  <a:lnTo>
                    <a:pt x="0" y="2810"/>
                  </a:lnTo>
                  <a:lnTo>
                    <a:pt x="1" y="2810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63" name="Freeform 55"/>
            <p:cNvSpPr>
              <a:spLocks/>
            </p:cNvSpPr>
            <p:nvPr/>
          </p:nvSpPr>
          <p:spPr bwMode="auto">
            <a:xfrm>
              <a:off x="2168" y="2095"/>
              <a:ext cx="1275" cy="550"/>
            </a:xfrm>
            <a:custGeom>
              <a:avLst/>
              <a:gdLst>
                <a:gd name="T0" fmla="*/ 0 w 12409"/>
                <a:gd name="T1" fmla="*/ 0 h 8428"/>
                <a:gd name="T2" fmla="*/ 12408 w 12409"/>
                <a:gd name="T3" fmla="*/ 8428 h 8428"/>
                <a:gd name="T4" fmla="*/ 12409 w 12409"/>
                <a:gd name="T5" fmla="*/ 8428 h 8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09" h="8428">
                  <a:moveTo>
                    <a:pt x="0" y="0"/>
                  </a:moveTo>
                  <a:lnTo>
                    <a:pt x="12408" y="8428"/>
                  </a:lnTo>
                  <a:lnTo>
                    <a:pt x="12409" y="8428"/>
                  </a:lnTo>
                </a:path>
              </a:pathLst>
            </a:custGeom>
            <a:noFill/>
            <a:ln w="28575" cmpd="sng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64" name="Line 56"/>
            <p:cNvSpPr>
              <a:spLocks noChangeShapeType="1"/>
            </p:cNvSpPr>
            <p:nvPr/>
          </p:nvSpPr>
          <p:spPr bwMode="auto">
            <a:xfrm flipH="1">
              <a:off x="1121" y="2096"/>
              <a:ext cx="37" cy="2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65" name="Line 57"/>
            <p:cNvSpPr>
              <a:spLocks noChangeShapeType="1"/>
            </p:cNvSpPr>
            <p:nvPr/>
          </p:nvSpPr>
          <p:spPr bwMode="auto">
            <a:xfrm flipH="1">
              <a:off x="1596" y="2031"/>
              <a:ext cx="68" cy="39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66" name="Line 58"/>
            <p:cNvSpPr>
              <a:spLocks noChangeShapeType="1"/>
            </p:cNvSpPr>
            <p:nvPr/>
          </p:nvSpPr>
          <p:spPr bwMode="auto">
            <a:xfrm flipH="1">
              <a:off x="2114" y="2096"/>
              <a:ext cx="56" cy="3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67" name="Text Box 59"/>
            <p:cNvSpPr txBox="1">
              <a:spLocks noChangeArrowheads="1"/>
            </p:cNvSpPr>
            <p:nvPr/>
          </p:nvSpPr>
          <p:spPr bwMode="auto">
            <a:xfrm>
              <a:off x="936" y="2301"/>
              <a:ext cx="69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  <a:sym typeface="Symbol" pitchFamily="18" charset="2"/>
                </a:rPr>
                <a:t></a:t>
              </a:r>
              <a:r>
                <a:rPr lang="en-US" altLang="en-US" sz="2000" baseline="-25000">
                  <a:latin typeface="Arial" pitchFamily="34" charset="0"/>
                </a:rPr>
                <a:t>24</a:t>
              </a:r>
              <a:endParaRPr lang="en-US" altLang="en-US" sz="2000">
                <a:latin typeface="Arial" pitchFamily="34" charset="0"/>
              </a:endParaRPr>
            </a:p>
          </p:txBody>
        </p:sp>
        <p:sp>
          <p:nvSpPr>
            <p:cNvPr id="196668" name="Text Box 60"/>
            <p:cNvSpPr txBox="1">
              <a:spLocks noChangeArrowheads="1"/>
            </p:cNvSpPr>
            <p:nvPr/>
          </p:nvSpPr>
          <p:spPr bwMode="auto">
            <a:xfrm>
              <a:off x="1424" y="2367"/>
              <a:ext cx="61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  <a:sym typeface="Symbol" pitchFamily="18" charset="2"/>
                </a:rPr>
                <a:t></a:t>
              </a:r>
              <a:r>
                <a:rPr lang="en-US" altLang="en-US" sz="2000" baseline="-25000">
                  <a:latin typeface="Arial" pitchFamily="34" charset="0"/>
                </a:rPr>
                <a:t>34</a:t>
              </a:r>
              <a:endParaRPr lang="en-US" altLang="en-US" sz="2000">
                <a:latin typeface="Arial" pitchFamily="34" charset="0"/>
              </a:endParaRPr>
            </a:p>
          </p:txBody>
        </p:sp>
        <p:sp>
          <p:nvSpPr>
            <p:cNvPr id="196669" name="Text Box 61"/>
            <p:cNvSpPr txBox="1">
              <a:spLocks noChangeArrowheads="1"/>
            </p:cNvSpPr>
            <p:nvPr/>
          </p:nvSpPr>
          <p:spPr bwMode="auto">
            <a:xfrm>
              <a:off x="1923" y="2430"/>
              <a:ext cx="617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  <a:sym typeface="Symbol" pitchFamily="18" charset="2"/>
                </a:rPr>
                <a:t></a:t>
              </a:r>
              <a:r>
                <a:rPr lang="en-US" altLang="en-US" sz="2000" baseline="-25000">
                  <a:latin typeface="Arial" pitchFamily="34" charset="0"/>
                </a:rPr>
                <a:t>44</a:t>
              </a:r>
              <a:endParaRPr lang="en-US" altLang="en-US" sz="2000">
                <a:latin typeface="Arial" pitchFamily="34" charset="0"/>
              </a:endParaRPr>
            </a:p>
          </p:txBody>
        </p:sp>
        <p:sp>
          <p:nvSpPr>
            <p:cNvPr id="196670" name="Text Box 62"/>
            <p:cNvSpPr txBox="1">
              <a:spLocks noChangeArrowheads="1"/>
            </p:cNvSpPr>
            <p:nvPr/>
          </p:nvSpPr>
          <p:spPr bwMode="auto">
            <a:xfrm>
              <a:off x="2176" y="2216"/>
              <a:ext cx="27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endParaRPr lang="en-US" altLang="en-US" sz="1200" b="0">
                <a:latin typeface="Arial" pitchFamily="34" charset="0"/>
              </a:endParaRPr>
            </a:p>
          </p:txBody>
        </p:sp>
        <p:sp>
          <p:nvSpPr>
            <p:cNvPr id="196671" name="Line 63"/>
            <p:cNvSpPr>
              <a:spLocks noChangeShapeType="1"/>
            </p:cNvSpPr>
            <p:nvPr/>
          </p:nvSpPr>
          <p:spPr bwMode="auto">
            <a:xfrm>
              <a:off x="2172" y="1990"/>
              <a:ext cx="0" cy="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72" name="Line 64"/>
            <p:cNvSpPr>
              <a:spLocks noChangeShapeType="1"/>
            </p:cNvSpPr>
            <p:nvPr/>
          </p:nvSpPr>
          <p:spPr bwMode="auto">
            <a:xfrm>
              <a:off x="1666" y="1986"/>
              <a:ext cx="0" cy="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73" name="Line 65"/>
            <p:cNvSpPr>
              <a:spLocks noChangeShapeType="1"/>
            </p:cNvSpPr>
            <p:nvPr/>
          </p:nvSpPr>
          <p:spPr bwMode="auto">
            <a:xfrm>
              <a:off x="1142" y="1990"/>
              <a:ext cx="0" cy="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74" name="Freeform 66"/>
            <p:cNvSpPr>
              <a:spLocks/>
            </p:cNvSpPr>
            <p:nvPr/>
          </p:nvSpPr>
          <p:spPr bwMode="auto">
            <a:xfrm>
              <a:off x="857" y="3208"/>
              <a:ext cx="2522" cy="232"/>
            </a:xfrm>
            <a:custGeom>
              <a:avLst/>
              <a:gdLst>
                <a:gd name="T0" fmla="*/ 0 w 24541"/>
                <a:gd name="T1" fmla="*/ 0 h 3552"/>
                <a:gd name="T2" fmla="*/ 24540 w 24541"/>
                <a:gd name="T3" fmla="*/ 3552 h 3552"/>
                <a:gd name="T4" fmla="*/ 24541 w 24541"/>
                <a:gd name="T5" fmla="*/ 3552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41" h="3552">
                  <a:moveTo>
                    <a:pt x="0" y="0"/>
                  </a:moveTo>
                  <a:lnTo>
                    <a:pt x="24540" y="3552"/>
                  </a:lnTo>
                  <a:lnTo>
                    <a:pt x="24541" y="3552"/>
                  </a:lnTo>
                </a:path>
              </a:pathLst>
            </a:custGeom>
            <a:noFill/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75" name="Freeform 67"/>
            <p:cNvSpPr>
              <a:spLocks/>
            </p:cNvSpPr>
            <p:nvPr/>
          </p:nvSpPr>
          <p:spPr bwMode="auto">
            <a:xfrm>
              <a:off x="2195" y="2851"/>
              <a:ext cx="470" cy="126"/>
            </a:xfrm>
            <a:custGeom>
              <a:avLst/>
              <a:gdLst>
                <a:gd name="T0" fmla="*/ 0 w 4576"/>
                <a:gd name="T1" fmla="*/ 0 h 1923"/>
                <a:gd name="T2" fmla="*/ 4575 w 4576"/>
                <a:gd name="T3" fmla="*/ 1923 h 1923"/>
                <a:gd name="T4" fmla="*/ 4576 w 4576"/>
                <a:gd name="T5" fmla="*/ 1923 h 1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76" h="1923">
                  <a:moveTo>
                    <a:pt x="0" y="0"/>
                  </a:moveTo>
                  <a:lnTo>
                    <a:pt x="4575" y="1923"/>
                  </a:lnTo>
                  <a:lnTo>
                    <a:pt x="4576" y="1923"/>
                  </a:lnTo>
                </a:path>
              </a:pathLst>
            </a:custGeom>
            <a:noFill/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76" name="Freeform 68"/>
            <p:cNvSpPr>
              <a:spLocks/>
            </p:cNvSpPr>
            <p:nvPr/>
          </p:nvSpPr>
          <p:spPr bwMode="auto">
            <a:xfrm>
              <a:off x="857" y="2976"/>
              <a:ext cx="357" cy="232"/>
            </a:xfrm>
            <a:custGeom>
              <a:avLst/>
              <a:gdLst>
                <a:gd name="T0" fmla="*/ 3475 w 3475"/>
                <a:gd name="T1" fmla="*/ 0 h 3545"/>
                <a:gd name="T2" fmla="*/ 0 w 3475"/>
                <a:gd name="T3" fmla="*/ 3545 h 3545"/>
                <a:gd name="T4" fmla="*/ 1 w 3475"/>
                <a:gd name="T5" fmla="*/ 3545 h 3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75" h="3545">
                  <a:moveTo>
                    <a:pt x="3475" y="0"/>
                  </a:moveTo>
                  <a:lnTo>
                    <a:pt x="0" y="3545"/>
                  </a:lnTo>
                  <a:lnTo>
                    <a:pt x="1" y="3545"/>
                  </a:lnTo>
                </a:path>
              </a:pathLst>
            </a:custGeom>
            <a:noFill/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77" name="Freeform 69"/>
            <p:cNvSpPr>
              <a:spLocks/>
            </p:cNvSpPr>
            <p:nvPr/>
          </p:nvSpPr>
          <p:spPr bwMode="auto">
            <a:xfrm>
              <a:off x="1685" y="2851"/>
              <a:ext cx="510" cy="1"/>
            </a:xfrm>
            <a:custGeom>
              <a:avLst/>
              <a:gdLst>
                <a:gd name="T0" fmla="*/ 0 w 4964"/>
                <a:gd name="T1" fmla="*/ 4963 w 4964"/>
                <a:gd name="T2" fmla="*/ 4964 w 496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964">
                  <a:moveTo>
                    <a:pt x="0" y="0"/>
                  </a:moveTo>
                  <a:lnTo>
                    <a:pt x="4963" y="0"/>
                  </a:lnTo>
                  <a:lnTo>
                    <a:pt x="4964" y="0"/>
                  </a:lnTo>
                </a:path>
              </a:pathLst>
            </a:custGeom>
            <a:noFill/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78" name="Freeform 70"/>
            <p:cNvSpPr>
              <a:spLocks/>
            </p:cNvSpPr>
            <p:nvPr/>
          </p:nvSpPr>
          <p:spPr bwMode="auto">
            <a:xfrm>
              <a:off x="1214" y="2851"/>
              <a:ext cx="471" cy="125"/>
            </a:xfrm>
            <a:custGeom>
              <a:avLst/>
              <a:gdLst>
                <a:gd name="T0" fmla="*/ 0 w 4576"/>
                <a:gd name="T1" fmla="*/ 1923 h 1923"/>
                <a:gd name="T2" fmla="*/ 4575 w 4576"/>
                <a:gd name="T3" fmla="*/ 0 h 1923"/>
                <a:gd name="T4" fmla="*/ 4576 w 4576"/>
                <a:gd name="T5" fmla="*/ 0 h 1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76" h="1923">
                  <a:moveTo>
                    <a:pt x="0" y="1923"/>
                  </a:moveTo>
                  <a:lnTo>
                    <a:pt x="4575" y="0"/>
                  </a:lnTo>
                  <a:lnTo>
                    <a:pt x="4576" y="0"/>
                  </a:lnTo>
                </a:path>
              </a:pathLst>
            </a:custGeom>
            <a:noFill/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79" name="Freeform 71"/>
            <p:cNvSpPr>
              <a:spLocks/>
            </p:cNvSpPr>
            <p:nvPr/>
          </p:nvSpPr>
          <p:spPr bwMode="auto">
            <a:xfrm>
              <a:off x="2665" y="2977"/>
              <a:ext cx="714" cy="462"/>
            </a:xfrm>
            <a:custGeom>
              <a:avLst/>
              <a:gdLst>
                <a:gd name="T0" fmla="*/ 0 w 6951"/>
                <a:gd name="T1" fmla="*/ 0 h 7091"/>
                <a:gd name="T2" fmla="*/ 6950 w 6951"/>
                <a:gd name="T3" fmla="*/ 7091 h 7091"/>
                <a:gd name="T4" fmla="*/ 6951 w 6951"/>
                <a:gd name="T5" fmla="*/ 7091 h 7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51" h="7091">
                  <a:moveTo>
                    <a:pt x="0" y="0"/>
                  </a:moveTo>
                  <a:lnTo>
                    <a:pt x="6950" y="7091"/>
                  </a:lnTo>
                  <a:lnTo>
                    <a:pt x="6951" y="7091"/>
                  </a:lnTo>
                </a:path>
              </a:pathLst>
            </a:custGeom>
            <a:noFill/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80" name="Line 72"/>
            <p:cNvSpPr>
              <a:spLocks noChangeShapeType="1"/>
            </p:cNvSpPr>
            <p:nvPr/>
          </p:nvSpPr>
          <p:spPr bwMode="auto">
            <a:xfrm flipH="1">
              <a:off x="1183" y="2974"/>
              <a:ext cx="37" cy="2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81" name="Line 73"/>
            <p:cNvSpPr>
              <a:spLocks noChangeShapeType="1"/>
            </p:cNvSpPr>
            <p:nvPr/>
          </p:nvSpPr>
          <p:spPr bwMode="auto">
            <a:xfrm flipH="1">
              <a:off x="1627" y="2851"/>
              <a:ext cx="62" cy="4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82" name="Line 74"/>
            <p:cNvSpPr>
              <a:spLocks noChangeShapeType="1"/>
            </p:cNvSpPr>
            <p:nvPr/>
          </p:nvSpPr>
          <p:spPr bwMode="auto">
            <a:xfrm flipH="1">
              <a:off x="2133" y="2851"/>
              <a:ext cx="65" cy="48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83" name="Line 75"/>
            <p:cNvSpPr>
              <a:spLocks noChangeShapeType="1"/>
            </p:cNvSpPr>
            <p:nvPr/>
          </p:nvSpPr>
          <p:spPr bwMode="auto">
            <a:xfrm flipH="1">
              <a:off x="2614" y="2972"/>
              <a:ext cx="46" cy="3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84" name="Text Box 76"/>
            <p:cNvSpPr txBox="1">
              <a:spLocks noChangeArrowheads="1"/>
            </p:cNvSpPr>
            <p:nvPr/>
          </p:nvSpPr>
          <p:spPr bwMode="auto">
            <a:xfrm>
              <a:off x="1930" y="3255"/>
              <a:ext cx="617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  <a:sym typeface="Symbol" pitchFamily="18" charset="2"/>
                </a:rPr>
                <a:t></a:t>
              </a:r>
              <a:r>
                <a:rPr lang="en-US" altLang="en-US" sz="2000" baseline="-25000">
                  <a:latin typeface="Arial" pitchFamily="34" charset="0"/>
                </a:rPr>
                <a:t>45</a:t>
              </a:r>
              <a:endParaRPr lang="en-US" altLang="en-US" sz="2000">
                <a:latin typeface="Arial" pitchFamily="34" charset="0"/>
              </a:endParaRPr>
            </a:p>
          </p:txBody>
        </p:sp>
        <p:sp>
          <p:nvSpPr>
            <p:cNvPr id="196685" name="Line 77"/>
            <p:cNvSpPr>
              <a:spLocks noChangeShapeType="1"/>
            </p:cNvSpPr>
            <p:nvPr/>
          </p:nvSpPr>
          <p:spPr bwMode="auto">
            <a:xfrm>
              <a:off x="1192" y="2719"/>
              <a:ext cx="0" cy="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86" name="Line 78"/>
            <p:cNvSpPr>
              <a:spLocks noChangeShapeType="1"/>
            </p:cNvSpPr>
            <p:nvPr/>
          </p:nvSpPr>
          <p:spPr bwMode="auto">
            <a:xfrm>
              <a:off x="1710" y="2719"/>
              <a:ext cx="0" cy="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87" name="Line 79"/>
            <p:cNvSpPr>
              <a:spLocks noChangeShapeType="1"/>
            </p:cNvSpPr>
            <p:nvPr/>
          </p:nvSpPr>
          <p:spPr bwMode="auto">
            <a:xfrm>
              <a:off x="2209" y="2723"/>
              <a:ext cx="0" cy="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88" name="Line 80"/>
            <p:cNvSpPr>
              <a:spLocks noChangeShapeType="1"/>
            </p:cNvSpPr>
            <p:nvPr/>
          </p:nvSpPr>
          <p:spPr bwMode="auto">
            <a:xfrm>
              <a:off x="2727" y="2723"/>
              <a:ext cx="0" cy="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89" name="Line 81"/>
            <p:cNvSpPr>
              <a:spLocks noChangeShapeType="1"/>
            </p:cNvSpPr>
            <p:nvPr/>
          </p:nvSpPr>
          <p:spPr bwMode="auto">
            <a:xfrm>
              <a:off x="3600" y="1091"/>
              <a:ext cx="0" cy="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90" name="Line 82"/>
            <p:cNvSpPr>
              <a:spLocks noChangeShapeType="1"/>
            </p:cNvSpPr>
            <p:nvPr/>
          </p:nvSpPr>
          <p:spPr bwMode="auto">
            <a:xfrm>
              <a:off x="3600" y="1146"/>
              <a:ext cx="0" cy="29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91" name="Line 83"/>
            <p:cNvSpPr>
              <a:spLocks noChangeShapeType="1"/>
            </p:cNvSpPr>
            <p:nvPr/>
          </p:nvSpPr>
          <p:spPr bwMode="auto">
            <a:xfrm>
              <a:off x="690" y="1142"/>
              <a:ext cx="0" cy="304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92" name="Line 84"/>
            <p:cNvSpPr>
              <a:spLocks noChangeShapeType="1"/>
            </p:cNvSpPr>
            <p:nvPr/>
          </p:nvSpPr>
          <p:spPr bwMode="auto">
            <a:xfrm>
              <a:off x="1204" y="3483"/>
              <a:ext cx="0" cy="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93" name="Line 85"/>
            <p:cNvSpPr>
              <a:spLocks noChangeShapeType="1"/>
            </p:cNvSpPr>
            <p:nvPr/>
          </p:nvSpPr>
          <p:spPr bwMode="auto">
            <a:xfrm>
              <a:off x="1722" y="3483"/>
              <a:ext cx="0" cy="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94" name="Line 86"/>
            <p:cNvSpPr>
              <a:spLocks noChangeShapeType="1"/>
            </p:cNvSpPr>
            <p:nvPr/>
          </p:nvSpPr>
          <p:spPr bwMode="auto">
            <a:xfrm>
              <a:off x="2221" y="3487"/>
              <a:ext cx="0" cy="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95" name="Line 87"/>
            <p:cNvSpPr>
              <a:spLocks noChangeShapeType="1"/>
            </p:cNvSpPr>
            <p:nvPr/>
          </p:nvSpPr>
          <p:spPr bwMode="auto">
            <a:xfrm>
              <a:off x="2739" y="3487"/>
              <a:ext cx="0" cy="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96" name="Line 88"/>
            <p:cNvSpPr>
              <a:spLocks noChangeShapeType="1"/>
            </p:cNvSpPr>
            <p:nvPr/>
          </p:nvSpPr>
          <p:spPr bwMode="auto">
            <a:xfrm>
              <a:off x="3196" y="3487"/>
              <a:ext cx="0" cy="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97" name="Line 89"/>
            <p:cNvSpPr>
              <a:spLocks noChangeShapeType="1"/>
            </p:cNvSpPr>
            <p:nvPr/>
          </p:nvSpPr>
          <p:spPr bwMode="auto">
            <a:xfrm>
              <a:off x="690" y="3542"/>
              <a:ext cx="291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98" name="Line 90"/>
            <p:cNvSpPr>
              <a:spLocks noChangeShapeType="1"/>
            </p:cNvSpPr>
            <p:nvPr/>
          </p:nvSpPr>
          <p:spPr bwMode="auto">
            <a:xfrm>
              <a:off x="690" y="2771"/>
              <a:ext cx="291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699" name="Line 91"/>
            <p:cNvSpPr>
              <a:spLocks noChangeShapeType="1"/>
            </p:cNvSpPr>
            <p:nvPr/>
          </p:nvSpPr>
          <p:spPr bwMode="auto">
            <a:xfrm>
              <a:off x="690" y="2035"/>
              <a:ext cx="2910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00" name="Text Box 92"/>
            <p:cNvSpPr txBox="1">
              <a:spLocks noChangeArrowheads="1"/>
            </p:cNvSpPr>
            <p:nvPr/>
          </p:nvSpPr>
          <p:spPr bwMode="auto">
            <a:xfrm>
              <a:off x="258" y="1129"/>
              <a:ext cx="56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endParaRPr lang="en-US" altLang="en-US" sz="1100" b="0" noProof="1">
                <a:latin typeface="Arial" pitchFamily="34" charset="0"/>
              </a:endParaRPr>
            </a:p>
          </p:txBody>
        </p:sp>
        <p:sp>
          <p:nvSpPr>
            <p:cNvPr id="196701" name="Text Box 93"/>
            <p:cNvSpPr txBox="1">
              <a:spLocks noChangeArrowheads="1"/>
            </p:cNvSpPr>
            <p:nvPr/>
          </p:nvSpPr>
          <p:spPr bwMode="auto">
            <a:xfrm>
              <a:off x="-24" y="1900"/>
              <a:ext cx="1054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solidFill>
                    <a:srgbClr val="FFFFFF"/>
                  </a:solidFill>
                  <a:latin typeface="Arial" pitchFamily="34" charset="0"/>
                </a:rPr>
                <a:t>Load: 4</a:t>
              </a:r>
            </a:p>
          </p:txBody>
        </p:sp>
        <p:sp>
          <p:nvSpPr>
            <p:cNvPr id="196702" name="AutoShape 94"/>
            <p:cNvSpPr>
              <a:spLocks noChangeArrowheads="1"/>
            </p:cNvSpPr>
            <p:nvPr/>
          </p:nvSpPr>
          <p:spPr bwMode="auto">
            <a:xfrm rot="10800000">
              <a:off x="861" y="1104"/>
              <a:ext cx="35" cy="34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03" name="AutoShape 95"/>
            <p:cNvSpPr>
              <a:spLocks noChangeArrowheads="1"/>
            </p:cNvSpPr>
            <p:nvPr/>
          </p:nvSpPr>
          <p:spPr bwMode="auto">
            <a:xfrm rot="10800000">
              <a:off x="1477" y="1104"/>
              <a:ext cx="36" cy="34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04" name="Freeform 96"/>
            <p:cNvSpPr>
              <a:spLocks/>
            </p:cNvSpPr>
            <p:nvPr/>
          </p:nvSpPr>
          <p:spPr bwMode="auto">
            <a:xfrm>
              <a:off x="685" y="1563"/>
              <a:ext cx="2868" cy="241"/>
            </a:xfrm>
            <a:custGeom>
              <a:avLst/>
              <a:gdLst>
                <a:gd name="T0" fmla="*/ 0 w 27901"/>
                <a:gd name="T1" fmla="*/ 0 h 3751"/>
                <a:gd name="T2" fmla="*/ 27900 w 27901"/>
                <a:gd name="T3" fmla="*/ 3751 h 3751"/>
                <a:gd name="T4" fmla="*/ 27901 w 27901"/>
                <a:gd name="T5" fmla="*/ 3751 h 3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901" h="3751">
                  <a:moveTo>
                    <a:pt x="0" y="0"/>
                  </a:moveTo>
                  <a:lnTo>
                    <a:pt x="27900" y="3751"/>
                  </a:lnTo>
                  <a:lnTo>
                    <a:pt x="27901" y="3751"/>
                  </a:ln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05" name="Freeform 97"/>
            <p:cNvSpPr>
              <a:spLocks/>
            </p:cNvSpPr>
            <p:nvPr/>
          </p:nvSpPr>
          <p:spPr bwMode="auto">
            <a:xfrm>
              <a:off x="1157" y="1494"/>
              <a:ext cx="2389" cy="306"/>
            </a:xfrm>
            <a:custGeom>
              <a:avLst/>
              <a:gdLst>
                <a:gd name="T0" fmla="*/ 0 w 23251"/>
                <a:gd name="T1" fmla="*/ 0 h 4687"/>
                <a:gd name="T2" fmla="*/ 23250 w 23251"/>
                <a:gd name="T3" fmla="*/ 4687 h 4687"/>
                <a:gd name="T4" fmla="*/ 23251 w 23251"/>
                <a:gd name="T5" fmla="*/ 4687 h 4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51" h="4687">
                  <a:moveTo>
                    <a:pt x="0" y="0"/>
                  </a:moveTo>
                  <a:lnTo>
                    <a:pt x="23250" y="4687"/>
                  </a:lnTo>
                  <a:lnTo>
                    <a:pt x="23251" y="4687"/>
                  </a:ln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06" name="Freeform 98"/>
            <p:cNvSpPr>
              <a:spLocks/>
            </p:cNvSpPr>
            <p:nvPr/>
          </p:nvSpPr>
          <p:spPr bwMode="auto">
            <a:xfrm>
              <a:off x="685" y="1498"/>
              <a:ext cx="478" cy="61"/>
            </a:xfrm>
            <a:custGeom>
              <a:avLst/>
              <a:gdLst>
                <a:gd name="T0" fmla="*/ 4650 w 4650"/>
                <a:gd name="T1" fmla="*/ 0 h 936"/>
                <a:gd name="T2" fmla="*/ 0 w 4650"/>
                <a:gd name="T3" fmla="*/ 936 h 936"/>
                <a:gd name="T4" fmla="*/ 1 w 4650"/>
                <a:gd name="T5" fmla="*/ 936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50" h="936">
                  <a:moveTo>
                    <a:pt x="4650" y="0"/>
                  </a:moveTo>
                  <a:lnTo>
                    <a:pt x="0" y="936"/>
                  </a:lnTo>
                  <a:lnTo>
                    <a:pt x="1" y="936"/>
                  </a:ln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07" name="AutoShape 99"/>
            <p:cNvSpPr>
              <a:spLocks noChangeArrowheads="1"/>
            </p:cNvSpPr>
            <p:nvPr/>
          </p:nvSpPr>
          <p:spPr bwMode="auto">
            <a:xfrm rot="12000000">
              <a:off x="1354" y="1484"/>
              <a:ext cx="35" cy="34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08" name="AutoShape 100"/>
            <p:cNvSpPr>
              <a:spLocks noChangeArrowheads="1"/>
            </p:cNvSpPr>
            <p:nvPr/>
          </p:nvSpPr>
          <p:spPr bwMode="auto">
            <a:xfrm rot="12000000">
              <a:off x="1928" y="1558"/>
              <a:ext cx="35" cy="34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09" name="Text Box 101"/>
            <p:cNvSpPr txBox="1">
              <a:spLocks noChangeArrowheads="1"/>
            </p:cNvSpPr>
            <p:nvPr/>
          </p:nvSpPr>
          <p:spPr bwMode="auto">
            <a:xfrm>
              <a:off x="1017" y="3182"/>
              <a:ext cx="943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  <a:sym typeface="Symbol" pitchFamily="18" charset="2"/>
                </a:rPr>
                <a:t></a:t>
              </a:r>
              <a:r>
                <a:rPr lang="en-US" altLang="en-US" sz="2000" baseline="-25000">
                  <a:latin typeface="Arial" pitchFamily="34" charset="0"/>
                </a:rPr>
                <a:t>25</a:t>
              </a:r>
              <a:endParaRPr lang="en-US" altLang="en-US" sz="2000">
                <a:latin typeface="Arial" pitchFamily="34" charset="0"/>
              </a:endParaRPr>
            </a:p>
          </p:txBody>
        </p:sp>
        <p:sp>
          <p:nvSpPr>
            <p:cNvPr id="196710" name="Text Box 102"/>
            <p:cNvSpPr txBox="1">
              <a:spLocks noChangeArrowheads="1"/>
            </p:cNvSpPr>
            <p:nvPr/>
          </p:nvSpPr>
          <p:spPr bwMode="auto">
            <a:xfrm>
              <a:off x="1443" y="3210"/>
              <a:ext cx="61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  <a:sym typeface="Symbol" pitchFamily="18" charset="2"/>
                </a:rPr>
                <a:t></a:t>
              </a:r>
              <a:r>
                <a:rPr lang="en-US" altLang="en-US" sz="2000" baseline="-25000">
                  <a:latin typeface="Arial" pitchFamily="34" charset="0"/>
                </a:rPr>
                <a:t>35</a:t>
              </a:r>
              <a:endParaRPr lang="en-US" altLang="en-US" sz="2000">
                <a:latin typeface="Arial" pitchFamily="34" charset="0"/>
              </a:endParaRPr>
            </a:p>
          </p:txBody>
        </p:sp>
        <p:sp>
          <p:nvSpPr>
            <p:cNvPr id="196711" name="Freeform 103"/>
            <p:cNvSpPr>
              <a:spLocks/>
            </p:cNvSpPr>
            <p:nvPr/>
          </p:nvSpPr>
          <p:spPr bwMode="auto">
            <a:xfrm>
              <a:off x="707" y="2135"/>
              <a:ext cx="2778" cy="365"/>
            </a:xfrm>
            <a:custGeom>
              <a:avLst/>
              <a:gdLst>
                <a:gd name="T0" fmla="*/ 0 w 27032"/>
                <a:gd name="T1" fmla="*/ 0 h 5603"/>
                <a:gd name="T2" fmla="*/ 27031 w 27032"/>
                <a:gd name="T3" fmla="*/ 5603 h 5603"/>
                <a:gd name="T4" fmla="*/ 27032 w 27032"/>
                <a:gd name="T5" fmla="*/ 5603 h 5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32" h="5603">
                  <a:moveTo>
                    <a:pt x="0" y="0"/>
                  </a:moveTo>
                  <a:lnTo>
                    <a:pt x="27031" y="5603"/>
                  </a:lnTo>
                  <a:lnTo>
                    <a:pt x="27032" y="5603"/>
                  </a:lnTo>
                </a:path>
              </a:pathLst>
            </a:custGeom>
            <a:noFill/>
            <a:ln w="12700" cap="flat" cmpd="sng">
              <a:solidFill>
                <a:srgbClr val="00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12" name="Freeform 104"/>
            <p:cNvSpPr>
              <a:spLocks/>
            </p:cNvSpPr>
            <p:nvPr/>
          </p:nvSpPr>
          <p:spPr bwMode="auto">
            <a:xfrm>
              <a:off x="1664" y="2013"/>
              <a:ext cx="1827" cy="487"/>
            </a:xfrm>
            <a:custGeom>
              <a:avLst/>
              <a:gdLst>
                <a:gd name="T0" fmla="*/ 0 w 17771"/>
                <a:gd name="T1" fmla="*/ 0 h 7469"/>
                <a:gd name="T2" fmla="*/ 17770 w 17771"/>
                <a:gd name="T3" fmla="*/ 7469 h 7469"/>
                <a:gd name="T4" fmla="*/ 17771 w 17771"/>
                <a:gd name="T5" fmla="*/ 7469 h 7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771" h="7469">
                  <a:moveTo>
                    <a:pt x="0" y="0"/>
                  </a:moveTo>
                  <a:lnTo>
                    <a:pt x="17770" y="7469"/>
                  </a:lnTo>
                  <a:lnTo>
                    <a:pt x="17771" y="7469"/>
                  </a:lnTo>
                </a:path>
              </a:pathLst>
            </a:custGeom>
            <a:noFill/>
            <a:ln w="12700" cap="flat" cmpd="sng">
              <a:solidFill>
                <a:srgbClr val="00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13" name="Freeform 105"/>
            <p:cNvSpPr>
              <a:spLocks/>
            </p:cNvSpPr>
            <p:nvPr/>
          </p:nvSpPr>
          <p:spPr bwMode="auto">
            <a:xfrm>
              <a:off x="707" y="2013"/>
              <a:ext cx="456" cy="122"/>
            </a:xfrm>
            <a:custGeom>
              <a:avLst/>
              <a:gdLst>
                <a:gd name="T0" fmla="*/ 4442 w 4442"/>
                <a:gd name="T1" fmla="*/ 0 h 1866"/>
                <a:gd name="T2" fmla="*/ 0 w 4442"/>
                <a:gd name="T3" fmla="*/ 1866 h 1866"/>
                <a:gd name="T4" fmla="*/ 1 w 4442"/>
                <a:gd name="T5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42" h="1866">
                  <a:moveTo>
                    <a:pt x="4442" y="0"/>
                  </a:moveTo>
                  <a:lnTo>
                    <a:pt x="0" y="1866"/>
                  </a:lnTo>
                  <a:lnTo>
                    <a:pt x="1" y="1866"/>
                  </a:lnTo>
                </a:path>
              </a:pathLst>
            </a:custGeom>
            <a:noFill/>
            <a:ln w="12700" cap="flat" cmpd="sng">
              <a:solidFill>
                <a:srgbClr val="00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14" name="Text Box 106"/>
            <p:cNvSpPr txBox="1">
              <a:spLocks noChangeArrowheads="1"/>
            </p:cNvSpPr>
            <p:nvPr/>
          </p:nvSpPr>
          <p:spPr bwMode="auto">
            <a:xfrm>
              <a:off x="1572" y="1927"/>
              <a:ext cx="339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endParaRPr lang="en-US" altLang="en-US" sz="1100" b="0">
                <a:latin typeface="Arial" pitchFamily="34" charset="0"/>
              </a:endParaRPr>
            </a:p>
          </p:txBody>
        </p:sp>
        <p:sp>
          <p:nvSpPr>
            <p:cNvPr id="196715" name="Line 107"/>
            <p:cNvSpPr>
              <a:spLocks noChangeShapeType="1"/>
            </p:cNvSpPr>
            <p:nvPr/>
          </p:nvSpPr>
          <p:spPr bwMode="auto">
            <a:xfrm>
              <a:off x="1165" y="2013"/>
              <a:ext cx="49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16" name="Text Box 108"/>
            <p:cNvSpPr txBox="1">
              <a:spLocks noChangeArrowheads="1"/>
            </p:cNvSpPr>
            <p:nvPr/>
          </p:nvSpPr>
          <p:spPr bwMode="auto">
            <a:xfrm>
              <a:off x="1880" y="2136"/>
              <a:ext cx="27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endParaRPr lang="en-US" altLang="en-US" sz="1200" b="0">
                <a:latin typeface="Arial" pitchFamily="34" charset="0"/>
              </a:endParaRPr>
            </a:p>
          </p:txBody>
        </p:sp>
        <p:sp>
          <p:nvSpPr>
            <p:cNvPr id="196717" name="AutoShape 109"/>
            <p:cNvSpPr>
              <a:spLocks noChangeArrowheads="1"/>
            </p:cNvSpPr>
            <p:nvPr/>
          </p:nvSpPr>
          <p:spPr bwMode="auto">
            <a:xfrm rot="12600000">
              <a:off x="1730" y="2004"/>
              <a:ext cx="35" cy="33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18" name="AutoShape 110"/>
            <p:cNvSpPr>
              <a:spLocks noChangeArrowheads="1"/>
            </p:cNvSpPr>
            <p:nvPr/>
          </p:nvSpPr>
          <p:spPr bwMode="auto">
            <a:xfrm rot="12600000">
              <a:off x="2459" y="2190"/>
              <a:ext cx="35" cy="34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19" name="Freeform 111"/>
            <p:cNvSpPr>
              <a:spLocks/>
            </p:cNvSpPr>
            <p:nvPr/>
          </p:nvSpPr>
          <p:spPr bwMode="auto">
            <a:xfrm>
              <a:off x="778" y="2827"/>
              <a:ext cx="426" cy="183"/>
            </a:xfrm>
            <a:custGeom>
              <a:avLst/>
              <a:gdLst>
                <a:gd name="T0" fmla="*/ 4136 w 4136"/>
                <a:gd name="T1" fmla="*/ 0 h 2810"/>
                <a:gd name="T2" fmla="*/ 0 w 4136"/>
                <a:gd name="T3" fmla="*/ 2810 h 2810"/>
                <a:gd name="T4" fmla="*/ 1 w 4136"/>
                <a:gd name="T5" fmla="*/ 2810 h 2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36" h="2810">
                  <a:moveTo>
                    <a:pt x="4136" y="0"/>
                  </a:moveTo>
                  <a:lnTo>
                    <a:pt x="0" y="2810"/>
                  </a:lnTo>
                  <a:lnTo>
                    <a:pt x="1" y="2810"/>
                  </a:lnTo>
                </a:path>
              </a:pathLst>
            </a:custGeom>
            <a:noFill/>
            <a:ln w="12700" cap="flat" cmpd="sng">
              <a:solidFill>
                <a:srgbClr val="FF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20" name="Freeform 112"/>
            <p:cNvSpPr>
              <a:spLocks/>
            </p:cNvSpPr>
            <p:nvPr/>
          </p:nvSpPr>
          <p:spPr bwMode="auto">
            <a:xfrm>
              <a:off x="1204" y="2758"/>
              <a:ext cx="503" cy="65"/>
            </a:xfrm>
            <a:custGeom>
              <a:avLst/>
              <a:gdLst>
                <a:gd name="T0" fmla="*/ 0 w 4901"/>
                <a:gd name="T1" fmla="*/ 988 h 988"/>
                <a:gd name="T2" fmla="*/ 4900 w 4901"/>
                <a:gd name="T3" fmla="*/ 0 h 988"/>
                <a:gd name="T4" fmla="*/ 4901 w 4901"/>
                <a:gd name="T5" fmla="*/ 0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01" h="988">
                  <a:moveTo>
                    <a:pt x="0" y="988"/>
                  </a:moveTo>
                  <a:lnTo>
                    <a:pt x="4900" y="0"/>
                  </a:lnTo>
                  <a:lnTo>
                    <a:pt x="4901" y="0"/>
                  </a:lnTo>
                </a:path>
              </a:pathLst>
            </a:custGeom>
            <a:noFill/>
            <a:ln w="12700" cap="flat" cmpd="sng">
              <a:solidFill>
                <a:srgbClr val="FF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21" name="Freeform 113"/>
            <p:cNvSpPr>
              <a:spLocks/>
            </p:cNvSpPr>
            <p:nvPr/>
          </p:nvSpPr>
          <p:spPr bwMode="auto">
            <a:xfrm>
              <a:off x="1695" y="2766"/>
              <a:ext cx="503" cy="65"/>
            </a:xfrm>
            <a:custGeom>
              <a:avLst/>
              <a:gdLst>
                <a:gd name="T0" fmla="*/ 0 w 4901"/>
                <a:gd name="T1" fmla="*/ 0 h 988"/>
                <a:gd name="T2" fmla="*/ 4900 w 4901"/>
                <a:gd name="T3" fmla="*/ 988 h 988"/>
                <a:gd name="T4" fmla="*/ 4901 w 4901"/>
                <a:gd name="T5" fmla="*/ 988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01" h="988">
                  <a:moveTo>
                    <a:pt x="0" y="0"/>
                  </a:moveTo>
                  <a:lnTo>
                    <a:pt x="4900" y="988"/>
                  </a:lnTo>
                  <a:lnTo>
                    <a:pt x="4901" y="988"/>
                  </a:lnTo>
                </a:path>
              </a:pathLst>
            </a:custGeom>
            <a:noFill/>
            <a:ln w="12700" cap="flat" cmpd="sng">
              <a:solidFill>
                <a:srgbClr val="FF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22" name="Freeform 114"/>
            <p:cNvSpPr>
              <a:spLocks/>
            </p:cNvSpPr>
            <p:nvPr/>
          </p:nvSpPr>
          <p:spPr bwMode="auto">
            <a:xfrm>
              <a:off x="2192" y="2831"/>
              <a:ext cx="1276" cy="549"/>
            </a:xfrm>
            <a:custGeom>
              <a:avLst/>
              <a:gdLst>
                <a:gd name="T0" fmla="*/ 0 w 12409"/>
                <a:gd name="T1" fmla="*/ 0 h 8428"/>
                <a:gd name="T2" fmla="*/ 12408 w 12409"/>
                <a:gd name="T3" fmla="*/ 8428 h 8428"/>
                <a:gd name="T4" fmla="*/ 12409 w 12409"/>
                <a:gd name="T5" fmla="*/ 8428 h 8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09" h="8428">
                  <a:moveTo>
                    <a:pt x="0" y="0"/>
                  </a:moveTo>
                  <a:lnTo>
                    <a:pt x="12408" y="8428"/>
                  </a:lnTo>
                  <a:lnTo>
                    <a:pt x="12409" y="8428"/>
                  </a:lnTo>
                </a:path>
              </a:pathLst>
            </a:custGeom>
            <a:noFill/>
            <a:ln w="12700" cap="flat" cmpd="sng">
              <a:solidFill>
                <a:srgbClr val="FF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23" name="Freeform 115"/>
            <p:cNvSpPr>
              <a:spLocks/>
            </p:cNvSpPr>
            <p:nvPr/>
          </p:nvSpPr>
          <p:spPr bwMode="auto">
            <a:xfrm>
              <a:off x="766" y="3018"/>
              <a:ext cx="2708" cy="366"/>
            </a:xfrm>
            <a:custGeom>
              <a:avLst/>
              <a:gdLst>
                <a:gd name="T0" fmla="*/ 0 w 26346"/>
                <a:gd name="T1" fmla="*/ 0 h 5625"/>
                <a:gd name="T2" fmla="*/ 26345 w 26346"/>
                <a:gd name="T3" fmla="*/ 5625 h 5625"/>
                <a:gd name="T4" fmla="*/ 26346 w 26346"/>
                <a:gd name="T5" fmla="*/ 5625 h 5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346" h="5625">
                  <a:moveTo>
                    <a:pt x="0" y="0"/>
                  </a:moveTo>
                  <a:lnTo>
                    <a:pt x="26345" y="5625"/>
                  </a:lnTo>
                  <a:lnTo>
                    <a:pt x="26346" y="5625"/>
                  </a:lnTo>
                </a:path>
              </a:pathLst>
            </a:custGeom>
            <a:noFill/>
            <a:ln w="12700" cap="flat" cmpd="sng">
              <a:solidFill>
                <a:srgbClr val="FF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24" name="AutoShape 116"/>
            <p:cNvSpPr>
              <a:spLocks noChangeArrowheads="1"/>
            </p:cNvSpPr>
            <p:nvPr/>
          </p:nvSpPr>
          <p:spPr bwMode="auto">
            <a:xfrm rot="13200000">
              <a:off x="2908" y="3115"/>
              <a:ext cx="35" cy="34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25" name="AutoShape 117"/>
            <p:cNvSpPr>
              <a:spLocks noChangeArrowheads="1"/>
            </p:cNvSpPr>
            <p:nvPr/>
          </p:nvSpPr>
          <p:spPr bwMode="auto">
            <a:xfrm rot="13200000">
              <a:off x="2298" y="2853"/>
              <a:ext cx="35" cy="34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26" name="Freeform 118"/>
            <p:cNvSpPr>
              <a:spLocks/>
            </p:cNvSpPr>
            <p:nvPr/>
          </p:nvSpPr>
          <p:spPr bwMode="auto">
            <a:xfrm>
              <a:off x="857" y="3959"/>
              <a:ext cx="2541" cy="240"/>
            </a:xfrm>
            <a:custGeom>
              <a:avLst/>
              <a:gdLst>
                <a:gd name="T0" fmla="*/ 0 w 24541"/>
                <a:gd name="T1" fmla="*/ 0 h 3552"/>
                <a:gd name="T2" fmla="*/ 24540 w 24541"/>
                <a:gd name="T3" fmla="*/ 3552 h 3552"/>
                <a:gd name="T4" fmla="*/ 24541 w 24541"/>
                <a:gd name="T5" fmla="*/ 3552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41" h="3552">
                  <a:moveTo>
                    <a:pt x="0" y="0"/>
                  </a:moveTo>
                  <a:lnTo>
                    <a:pt x="24540" y="3552"/>
                  </a:lnTo>
                  <a:lnTo>
                    <a:pt x="24541" y="3552"/>
                  </a:lnTo>
                </a:path>
              </a:pathLst>
            </a:custGeom>
            <a:noFill/>
            <a:ln w="12700" cap="flat" cmpd="sng">
              <a:solidFill>
                <a:srgbClr val="FF99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27" name="Freeform 119"/>
            <p:cNvSpPr>
              <a:spLocks/>
            </p:cNvSpPr>
            <p:nvPr/>
          </p:nvSpPr>
          <p:spPr bwMode="auto">
            <a:xfrm>
              <a:off x="2201" y="3603"/>
              <a:ext cx="470" cy="125"/>
            </a:xfrm>
            <a:custGeom>
              <a:avLst/>
              <a:gdLst>
                <a:gd name="T0" fmla="*/ 0 w 4576"/>
                <a:gd name="T1" fmla="*/ 0 h 1923"/>
                <a:gd name="T2" fmla="*/ 4575 w 4576"/>
                <a:gd name="T3" fmla="*/ 1923 h 1923"/>
                <a:gd name="T4" fmla="*/ 4576 w 4576"/>
                <a:gd name="T5" fmla="*/ 1923 h 1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76" h="1923">
                  <a:moveTo>
                    <a:pt x="0" y="0"/>
                  </a:moveTo>
                  <a:lnTo>
                    <a:pt x="4575" y="1923"/>
                  </a:lnTo>
                  <a:lnTo>
                    <a:pt x="4576" y="1923"/>
                  </a:lnTo>
                </a:path>
              </a:pathLst>
            </a:custGeom>
            <a:noFill/>
            <a:ln w="12700" cap="flat" cmpd="sng">
              <a:solidFill>
                <a:srgbClr val="FF99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28" name="Freeform 120"/>
            <p:cNvSpPr>
              <a:spLocks/>
            </p:cNvSpPr>
            <p:nvPr/>
          </p:nvSpPr>
          <p:spPr bwMode="auto">
            <a:xfrm>
              <a:off x="857" y="3724"/>
              <a:ext cx="357" cy="231"/>
            </a:xfrm>
            <a:custGeom>
              <a:avLst/>
              <a:gdLst>
                <a:gd name="T0" fmla="*/ 3475 w 3475"/>
                <a:gd name="T1" fmla="*/ 0 h 3545"/>
                <a:gd name="T2" fmla="*/ 0 w 3475"/>
                <a:gd name="T3" fmla="*/ 3545 h 3545"/>
                <a:gd name="T4" fmla="*/ 1 w 3475"/>
                <a:gd name="T5" fmla="*/ 3545 h 3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75" h="3545">
                  <a:moveTo>
                    <a:pt x="3475" y="0"/>
                  </a:moveTo>
                  <a:lnTo>
                    <a:pt x="0" y="3545"/>
                  </a:lnTo>
                  <a:lnTo>
                    <a:pt x="1" y="3545"/>
                  </a:lnTo>
                </a:path>
              </a:pathLst>
            </a:custGeom>
            <a:noFill/>
            <a:ln w="12700" cap="flat" cmpd="sng">
              <a:solidFill>
                <a:srgbClr val="FF99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29" name="Freeform 121"/>
            <p:cNvSpPr>
              <a:spLocks/>
            </p:cNvSpPr>
            <p:nvPr/>
          </p:nvSpPr>
          <p:spPr bwMode="auto">
            <a:xfrm>
              <a:off x="1697" y="3603"/>
              <a:ext cx="510" cy="0"/>
            </a:xfrm>
            <a:custGeom>
              <a:avLst/>
              <a:gdLst>
                <a:gd name="T0" fmla="*/ 0 w 4964"/>
                <a:gd name="T1" fmla="*/ 4963 w 4964"/>
                <a:gd name="T2" fmla="*/ 4964 w 496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964">
                  <a:moveTo>
                    <a:pt x="0" y="0"/>
                  </a:moveTo>
                  <a:lnTo>
                    <a:pt x="4963" y="0"/>
                  </a:lnTo>
                  <a:lnTo>
                    <a:pt x="4964" y="0"/>
                  </a:lnTo>
                </a:path>
              </a:pathLst>
            </a:custGeom>
            <a:noFill/>
            <a:ln w="12700" cap="flat" cmpd="sng">
              <a:solidFill>
                <a:srgbClr val="FF99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30" name="Freeform 122"/>
            <p:cNvSpPr>
              <a:spLocks/>
            </p:cNvSpPr>
            <p:nvPr/>
          </p:nvSpPr>
          <p:spPr bwMode="auto">
            <a:xfrm>
              <a:off x="1208" y="3598"/>
              <a:ext cx="470" cy="126"/>
            </a:xfrm>
            <a:custGeom>
              <a:avLst/>
              <a:gdLst>
                <a:gd name="T0" fmla="*/ 0 w 4576"/>
                <a:gd name="T1" fmla="*/ 1923 h 1923"/>
                <a:gd name="T2" fmla="*/ 4575 w 4576"/>
                <a:gd name="T3" fmla="*/ 0 h 1923"/>
                <a:gd name="T4" fmla="*/ 4576 w 4576"/>
                <a:gd name="T5" fmla="*/ 0 h 1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76" h="1923">
                  <a:moveTo>
                    <a:pt x="0" y="1923"/>
                  </a:moveTo>
                  <a:lnTo>
                    <a:pt x="4575" y="0"/>
                  </a:lnTo>
                  <a:lnTo>
                    <a:pt x="4576" y="0"/>
                  </a:lnTo>
                </a:path>
              </a:pathLst>
            </a:custGeom>
            <a:noFill/>
            <a:ln w="12700" cap="flat" cmpd="sng">
              <a:solidFill>
                <a:srgbClr val="FF99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31" name="Freeform 123"/>
            <p:cNvSpPr>
              <a:spLocks/>
            </p:cNvSpPr>
            <p:nvPr/>
          </p:nvSpPr>
          <p:spPr bwMode="auto">
            <a:xfrm>
              <a:off x="2677" y="3748"/>
              <a:ext cx="714" cy="462"/>
            </a:xfrm>
            <a:custGeom>
              <a:avLst/>
              <a:gdLst>
                <a:gd name="T0" fmla="*/ 0 w 6951"/>
                <a:gd name="T1" fmla="*/ 0 h 7091"/>
                <a:gd name="T2" fmla="*/ 6950 w 6951"/>
                <a:gd name="T3" fmla="*/ 7091 h 7091"/>
                <a:gd name="T4" fmla="*/ 6951 w 6951"/>
                <a:gd name="T5" fmla="*/ 7091 h 7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51" h="7091">
                  <a:moveTo>
                    <a:pt x="0" y="0"/>
                  </a:moveTo>
                  <a:lnTo>
                    <a:pt x="6950" y="7091"/>
                  </a:lnTo>
                  <a:lnTo>
                    <a:pt x="6951" y="7091"/>
                  </a:lnTo>
                </a:path>
              </a:pathLst>
            </a:custGeom>
            <a:noFill/>
            <a:ln w="12700" cap="flat" cmpd="sng">
              <a:solidFill>
                <a:srgbClr val="FF99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32" name="AutoShape 124"/>
            <p:cNvSpPr>
              <a:spLocks noChangeArrowheads="1"/>
            </p:cNvSpPr>
            <p:nvPr/>
          </p:nvSpPr>
          <p:spPr bwMode="auto">
            <a:xfrm rot="13200000">
              <a:off x="3247" y="4082"/>
              <a:ext cx="36" cy="34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33" name="AutoShape 125"/>
            <p:cNvSpPr>
              <a:spLocks noChangeArrowheads="1"/>
            </p:cNvSpPr>
            <p:nvPr/>
          </p:nvSpPr>
          <p:spPr bwMode="auto">
            <a:xfrm rot="13200000">
              <a:off x="2637" y="3694"/>
              <a:ext cx="35" cy="34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34" name="Line 126"/>
            <p:cNvSpPr>
              <a:spLocks noChangeShapeType="1"/>
            </p:cNvSpPr>
            <p:nvPr/>
          </p:nvSpPr>
          <p:spPr bwMode="auto">
            <a:xfrm>
              <a:off x="1176" y="1136"/>
              <a:ext cx="22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35" name="Line 127"/>
            <p:cNvSpPr>
              <a:spLocks noChangeShapeType="1"/>
            </p:cNvSpPr>
            <p:nvPr/>
          </p:nvSpPr>
          <p:spPr bwMode="auto">
            <a:xfrm>
              <a:off x="1167" y="1092"/>
              <a:ext cx="36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36" name="Line 128"/>
            <p:cNvSpPr>
              <a:spLocks noChangeShapeType="1"/>
            </p:cNvSpPr>
            <p:nvPr/>
          </p:nvSpPr>
          <p:spPr bwMode="auto">
            <a:xfrm>
              <a:off x="1245" y="1125"/>
              <a:ext cx="0" cy="3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37" name="Line 129"/>
            <p:cNvSpPr>
              <a:spLocks noChangeShapeType="1"/>
            </p:cNvSpPr>
            <p:nvPr/>
          </p:nvSpPr>
          <p:spPr bwMode="auto">
            <a:xfrm flipH="1">
              <a:off x="1658" y="1520"/>
              <a:ext cx="9" cy="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38" name="Line 130"/>
            <p:cNvSpPr>
              <a:spLocks noChangeShapeType="1"/>
            </p:cNvSpPr>
            <p:nvPr/>
          </p:nvSpPr>
          <p:spPr bwMode="auto">
            <a:xfrm flipV="1">
              <a:off x="1630" y="1555"/>
              <a:ext cx="37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39" name="Line 131"/>
            <p:cNvSpPr>
              <a:spLocks noChangeShapeType="1"/>
            </p:cNvSpPr>
            <p:nvPr/>
          </p:nvSpPr>
          <p:spPr bwMode="auto">
            <a:xfrm flipV="1">
              <a:off x="1572" y="1514"/>
              <a:ext cx="0" cy="2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40" name="Line 132"/>
            <p:cNvSpPr>
              <a:spLocks noChangeShapeType="1"/>
            </p:cNvSpPr>
            <p:nvPr/>
          </p:nvSpPr>
          <p:spPr bwMode="auto">
            <a:xfrm>
              <a:off x="2149" y="2080"/>
              <a:ext cx="31" cy="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741" name="Text Box 133"/>
            <p:cNvSpPr txBox="1">
              <a:spLocks noChangeArrowheads="1"/>
            </p:cNvSpPr>
            <p:nvPr/>
          </p:nvSpPr>
          <p:spPr bwMode="auto">
            <a:xfrm>
              <a:off x="3394" y="885"/>
              <a:ext cx="581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</a:rPr>
                <a:t>7</a:t>
              </a:r>
            </a:p>
          </p:txBody>
        </p:sp>
        <p:sp>
          <p:nvSpPr>
            <p:cNvPr id="196742" name="Text Box 134"/>
            <p:cNvSpPr txBox="1">
              <a:spLocks noChangeArrowheads="1"/>
            </p:cNvSpPr>
            <p:nvPr/>
          </p:nvSpPr>
          <p:spPr bwMode="auto">
            <a:xfrm>
              <a:off x="-12" y="1456"/>
              <a:ext cx="1054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solidFill>
                    <a:srgbClr val="FFFFFF"/>
                  </a:solidFill>
                  <a:latin typeface="Arial" pitchFamily="34" charset="0"/>
                </a:rPr>
                <a:t>Load: 3</a:t>
              </a:r>
            </a:p>
          </p:txBody>
        </p:sp>
        <p:sp>
          <p:nvSpPr>
            <p:cNvPr id="196743" name="Text Box 135"/>
            <p:cNvSpPr txBox="1">
              <a:spLocks noChangeArrowheads="1"/>
            </p:cNvSpPr>
            <p:nvPr/>
          </p:nvSpPr>
          <p:spPr bwMode="auto">
            <a:xfrm>
              <a:off x="-12" y="1024"/>
              <a:ext cx="778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solidFill>
                    <a:srgbClr val="FFFFFF"/>
                  </a:solidFill>
                  <a:latin typeface="Arial" pitchFamily="34" charset="0"/>
                </a:rPr>
                <a:t>Load: 2</a:t>
              </a:r>
            </a:p>
          </p:txBody>
        </p:sp>
        <p:sp>
          <p:nvSpPr>
            <p:cNvPr id="196744" name="Text Box 136"/>
            <p:cNvSpPr txBox="1">
              <a:spLocks noChangeArrowheads="1"/>
            </p:cNvSpPr>
            <p:nvPr/>
          </p:nvSpPr>
          <p:spPr bwMode="auto">
            <a:xfrm>
              <a:off x="-12" y="2611"/>
              <a:ext cx="1054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solidFill>
                    <a:srgbClr val="FFFFFF"/>
                  </a:solidFill>
                  <a:latin typeface="Arial" pitchFamily="34" charset="0"/>
                </a:rPr>
                <a:t>Load: 5</a:t>
              </a:r>
            </a:p>
          </p:txBody>
        </p:sp>
        <p:sp>
          <p:nvSpPr>
            <p:cNvPr id="196745" name="Text Box 137"/>
            <p:cNvSpPr txBox="1">
              <a:spLocks noChangeArrowheads="1"/>
            </p:cNvSpPr>
            <p:nvPr/>
          </p:nvSpPr>
          <p:spPr bwMode="auto">
            <a:xfrm>
              <a:off x="-12" y="3395"/>
              <a:ext cx="1054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solidFill>
                    <a:srgbClr val="FFFFFF"/>
                  </a:solidFill>
                  <a:latin typeface="Arial" pitchFamily="34" charset="0"/>
                </a:rPr>
                <a:t>Load: 6</a:t>
              </a:r>
            </a:p>
          </p:txBody>
        </p:sp>
        <p:sp>
          <p:nvSpPr>
            <p:cNvPr id="196756" name="Text Box 148"/>
            <p:cNvSpPr txBox="1">
              <a:spLocks noChangeArrowheads="1"/>
            </p:cNvSpPr>
            <p:nvPr/>
          </p:nvSpPr>
          <p:spPr bwMode="auto">
            <a:xfrm>
              <a:off x="2049" y="3821"/>
              <a:ext cx="943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  <a:sym typeface="Symbol" pitchFamily="18" charset="2"/>
                </a:rPr>
                <a:t></a:t>
              </a:r>
              <a:r>
                <a:rPr lang="en-US" altLang="en-US" sz="2000" baseline="-25000">
                  <a:latin typeface="Arial" pitchFamily="34" charset="0"/>
                </a:rPr>
                <a:t>max</a:t>
              </a:r>
              <a:endParaRPr lang="en-US" altLang="en-US" sz="200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7224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457200" y="0"/>
            <a:ext cx="838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dirty="0">
                <a:latin typeface="+mn-lt"/>
              </a:rPr>
              <a:t>Test Girder</a:t>
            </a:r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-914400" y="495300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US" altLang="en-US" sz="2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4572000" y="3657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68984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1143000"/>
            <a:ext cx="6700837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033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476250" y="0"/>
            <a:ext cx="838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dirty="0" smtClean="0">
                <a:latin typeface="+mn-lt"/>
              </a:rPr>
              <a:t>Loading Details</a:t>
            </a:r>
            <a:endParaRPr lang="en-US" altLang="en-US" sz="3600" dirty="0">
              <a:latin typeface="+mn-lt"/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-895350" y="495300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US" altLang="en-US" sz="2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4591050" y="3657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70002" name="Picture 18" descr="019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1143000"/>
            <a:ext cx="6435725" cy="482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901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66800"/>
            <a:ext cx="6399213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639" name="Rectangle 7"/>
          <p:cNvSpPr>
            <a:spLocks noChangeArrowheads="1"/>
          </p:cNvSpPr>
          <p:nvPr/>
        </p:nvSpPr>
        <p:spPr bwMode="auto">
          <a:xfrm>
            <a:off x="476250" y="0"/>
            <a:ext cx="838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dirty="0">
                <a:latin typeface="+mn-lt"/>
              </a:rPr>
              <a:t>Test Girder after Curving</a:t>
            </a:r>
          </a:p>
        </p:txBody>
      </p:sp>
    </p:spTree>
    <p:extLst>
      <p:ext uri="{BB962C8B-B14F-4D97-AF65-F5344CB8AC3E}">
        <p14:creationId xmlns:p14="http://schemas.microsoft.com/office/powerpoint/2010/main" val="3324578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723900" y="0"/>
            <a:ext cx="83820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+mn-lt"/>
              </a:rPr>
              <a:t>Idealized Stress-Strain Curve</a:t>
            </a:r>
            <a:endParaRPr lang="en-US" altLang="en-US" sz="2800" dirty="0">
              <a:latin typeface="+mn-lt"/>
            </a:endParaRPr>
          </a:p>
        </p:txBody>
      </p:sp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4838700" y="3783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1734" name="Rectangle 6"/>
          <p:cNvSpPr>
            <a:spLocks noChangeArrowheads="1"/>
          </p:cNvSpPr>
          <p:nvPr/>
        </p:nvSpPr>
        <p:spPr bwMode="auto">
          <a:xfrm>
            <a:off x="3243263" y="2382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01735" name="Group 7"/>
          <p:cNvGrpSpPr>
            <a:grpSpLocks/>
          </p:cNvGrpSpPr>
          <p:nvPr/>
        </p:nvGrpSpPr>
        <p:grpSpPr bwMode="auto">
          <a:xfrm>
            <a:off x="438150" y="1219200"/>
            <a:ext cx="8610600" cy="5029200"/>
            <a:chOff x="276" y="768"/>
            <a:chExt cx="5424" cy="3168"/>
          </a:xfrm>
        </p:grpSpPr>
        <p:sp>
          <p:nvSpPr>
            <p:cNvPr id="201736" name="Line 8"/>
            <p:cNvSpPr>
              <a:spLocks noChangeShapeType="1"/>
            </p:cNvSpPr>
            <p:nvPr/>
          </p:nvSpPr>
          <p:spPr bwMode="auto">
            <a:xfrm>
              <a:off x="1371" y="3263"/>
              <a:ext cx="35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37" name="Line 9"/>
            <p:cNvSpPr>
              <a:spLocks noChangeShapeType="1"/>
            </p:cNvSpPr>
            <p:nvPr/>
          </p:nvSpPr>
          <p:spPr bwMode="auto">
            <a:xfrm flipH="1" flipV="1">
              <a:off x="1382" y="792"/>
              <a:ext cx="0" cy="3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38" name="Line 10"/>
            <p:cNvSpPr>
              <a:spLocks noChangeShapeType="1"/>
            </p:cNvSpPr>
            <p:nvPr/>
          </p:nvSpPr>
          <p:spPr bwMode="auto">
            <a:xfrm flipV="1">
              <a:off x="1382" y="1337"/>
              <a:ext cx="964" cy="19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39" name="Line 11"/>
            <p:cNvSpPr>
              <a:spLocks noChangeShapeType="1"/>
            </p:cNvSpPr>
            <p:nvPr/>
          </p:nvSpPr>
          <p:spPr bwMode="auto">
            <a:xfrm>
              <a:off x="2369" y="1337"/>
              <a:ext cx="174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40" name="Line 12"/>
            <p:cNvSpPr>
              <a:spLocks noChangeShapeType="1"/>
            </p:cNvSpPr>
            <p:nvPr/>
          </p:nvSpPr>
          <p:spPr bwMode="auto">
            <a:xfrm flipV="1">
              <a:off x="2829" y="1326"/>
              <a:ext cx="1264" cy="2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41" name="Line 13"/>
            <p:cNvSpPr>
              <a:spLocks noChangeShapeType="1"/>
            </p:cNvSpPr>
            <p:nvPr/>
          </p:nvSpPr>
          <p:spPr bwMode="auto">
            <a:xfrm>
              <a:off x="1382" y="1336"/>
              <a:ext cx="95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42" name="Line 14"/>
            <p:cNvSpPr>
              <a:spLocks noChangeShapeType="1"/>
            </p:cNvSpPr>
            <p:nvPr/>
          </p:nvSpPr>
          <p:spPr bwMode="auto">
            <a:xfrm flipH="1">
              <a:off x="4093" y="1274"/>
              <a:ext cx="8" cy="265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43" name="Line 15"/>
            <p:cNvSpPr>
              <a:spLocks noChangeShapeType="1"/>
            </p:cNvSpPr>
            <p:nvPr/>
          </p:nvSpPr>
          <p:spPr bwMode="auto">
            <a:xfrm>
              <a:off x="2346" y="1337"/>
              <a:ext cx="0" cy="192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44" name="Line 16"/>
            <p:cNvSpPr>
              <a:spLocks noChangeShapeType="1"/>
            </p:cNvSpPr>
            <p:nvPr/>
          </p:nvSpPr>
          <p:spPr bwMode="auto">
            <a:xfrm>
              <a:off x="2968" y="1331"/>
              <a:ext cx="7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45" name="Line 17"/>
            <p:cNvSpPr>
              <a:spLocks noChangeShapeType="1"/>
            </p:cNvSpPr>
            <p:nvPr/>
          </p:nvSpPr>
          <p:spPr bwMode="auto">
            <a:xfrm flipH="1">
              <a:off x="2037" y="2317"/>
              <a:ext cx="40" cy="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46" name="Text Box 18"/>
            <p:cNvSpPr txBox="1">
              <a:spLocks noChangeArrowheads="1"/>
            </p:cNvSpPr>
            <p:nvPr/>
          </p:nvSpPr>
          <p:spPr bwMode="auto">
            <a:xfrm>
              <a:off x="4441" y="3296"/>
              <a:ext cx="1053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r>
                <a:rPr lang="en-US" altLang="en-US">
                  <a:latin typeface="Arial" pitchFamily="34" charset="0"/>
                  <a:cs typeface="Times New Roman (Arabic)" charset="-78"/>
                </a:rPr>
                <a:t>STRAIN</a:t>
              </a:r>
            </a:p>
          </p:txBody>
        </p:sp>
        <p:sp>
          <p:nvSpPr>
            <p:cNvPr id="201747" name="Text Box 19"/>
            <p:cNvSpPr txBox="1">
              <a:spLocks noChangeArrowheads="1"/>
            </p:cNvSpPr>
            <p:nvPr/>
          </p:nvSpPr>
          <p:spPr bwMode="auto">
            <a:xfrm rot="16200000">
              <a:off x="618" y="1970"/>
              <a:ext cx="1048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r>
                <a:rPr lang="en-US" altLang="en-US">
                  <a:latin typeface="Arial" pitchFamily="34" charset="0"/>
                  <a:cs typeface="Times New Roman (Arabic)" charset="-78"/>
                </a:rPr>
                <a:t>STRESS</a:t>
              </a:r>
            </a:p>
          </p:txBody>
        </p:sp>
        <p:sp>
          <p:nvSpPr>
            <p:cNvPr id="201748" name="Text Box 20"/>
            <p:cNvSpPr txBox="1">
              <a:spLocks noChangeArrowheads="1"/>
            </p:cNvSpPr>
            <p:nvPr/>
          </p:nvSpPr>
          <p:spPr bwMode="auto">
            <a:xfrm>
              <a:off x="2217" y="3179"/>
              <a:ext cx="1055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rtl="1"/>
              <a:r>
                <a:rPr lang="en-US" altLang="en-US">
                  <a:solidFill>
                    <a:srgbClr val="000000"/>
                  </a:solidFill>
                  <a:latin typeface="Arial" pitchFamily="34" charset="0"/>
                  <a:cs typeface="Times New Roman (Arabic)" charset="-78"/>
                  <a:sym typeface="Symbol" pitchFamily="18" charset="2"/>
                </a:rPr>
                <a:t></a:t>
              </a:r>
              <a:r>
                <a:rPr lang="en-US" altLang="en-US" baseline="-25000">
                  <a:solidFill>
                    <a:srgbClr val="000000"/>
                  </a:solidFill>
                  <a:latin typeface="Arial" pitchFamily="34" charset="0"/>
                  <a:cs typeface="Times New Roman (Arabic)" charset="-78"/>
                </a:rPr>
                <a:t>y</a:t>
              </a:r>
            </a:p>
          </p:txBody>
        </p:sp>
        <p:sp>
          <p:nvSpPr>
            <p:cNvPr id="201749" name="Text Box 21"/>
            <p:cNvSpPr txBox="1">
              <a:spLocks noChangeArrowheads="1"/>
            </p:cNvSpPr>
            <p:nvPr/>
          </p:nvSpPr>
          <p:spPr bwMode="auto">
            <a:xfrm>
              <a:off x="276" y="1130"/>
              <a:ext cx="1053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r>
                <a:rPr lang="en-US" altLang="en-US">
                  <a:solidFill>
                    <a:srgbClr val="000000"/>
                  </a:solidFill>
                  <a:latin typeface="Arial" pitchFamily="34" charset="0"/>
                  <a:cs typeface="Times New Roman (Arabic)" charset="-78"/>
                </a:rPr>
                <a:t>F</a:t>
              </a:r>
              <a:r>
                <a:rPr lang="en-US" altLang="en-US" baseline="-25000">
                  <a:solidFill>
                    <a:srgbClr val="000000"/>
                  </a:solidFill>
                  <a:latin typeface="Arial" pitchFamily="34" charset="0"/>
                  <a:cs typeface="Times New Roman (Arabic)" charset="-78"/>
                </a:rPr>
                <a:t>y</a:t>
              </a:r>
            </a:p>
          </p:txBody>
        </p:sp>
        <p:sp>
          <p:nvSpPr>
            <p:cNvPr id="201750" name="Text Box 22"/>
            <p:cNvSpPr txBox="1">
              <a:spLocks noChangeArrowheads="1"/>
            </p:cNvSpPr>
            <p:nvPr/>
          </p:nvSpPr>
          <p:spPr bwMode="auto">
            <a:xfrm>
              <a:off x="4388" y="1528"/>
              <a:ext cx="120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en-US" b="0"/>
            </a:p>
          </p:txBody>
        </p:sp>
        <p:sp>
          <p:nvSpPr>
            <p:cNvPr id="201751" name="Text Box 23"/>
            <p:cNvSpPr txBox="1">
              <a:spLocks noChangeArrowheads="1"/>
            </p:cNvSpPr>
            <p:nvPr/>
          </p:nvSpPr>
          <p:spPr bwMode="auto">
            <a:xfrm>
              <a:off x="3936" y="1039"/>
              <a:ext cx="1198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r>
                <a:rPr lang="en-US" altLang="en-US">
                  <a:solidFill>
                    <a:srgbClr val="FFFFFF"/>
                  </a:solidFill>
                  <a:latin typeface="Arial" pitchFamily="34" charset="0"/>
                  <a:cs typeface="Times New Roman (Arabic)" charset="-78"/>
                  <a:sym typeface="Symbol" pitchFamily="18" charset="2"/>
                </a:rPr>
                <a:t></a:t>
              </a:r>
              <a:r>
                <a:rPr lang="en-US" altLang="en-US" baseline="-25000">
                  <a:solidFill>
                    <a:srgbClr val="FFFFFF"/>
                  </a:solidFill>
                  <a:latin typeface="Arial" pitchFamily="34" charset="0"/>
                  <a:cs typeface="Times New Roman (Arabic)" charset="-78"/>
                </a:rPr>
                <a:t>max </a:t>
              </a:r>
              <a:r>
                <a:rPr lang="en-US" altLang="en-US">
                  <a:solidFill>
                    <a:srgbClr val="FFFFFF"/>
                  </a:solidFill>
                  <a:latin typeface="Arial" pitchFamily="34" charset="0"/>
                  <a:cs typeface="Times New Roman (Arabic)" charset="-78"/>
                  <a:sym typeface="Symbol" pitchFamily="18" charset="2"/>
                </a:rPr>
                <a:t> </a:t>
              </a:r>
              <a:r>
                <a:rPr lang="en-US" altLang="en-US">
                  <a:solidFill>
                    <a:srgbClr val="FFFFFF"/>
                  </a:solidFill>
                  <a:latin typeface="Arial" pitchFamily="34" charset="0"/>
                  <a:cs typeface="Times New Roman (Arabic)" charset="-78"/>
                </a:rPr>
                <a:t>10 </a:t>
              </a:r>
              <a:r>
                <a:rPr lang="en-US" altLang="en-US">
                  <a:solidFill>
                    <a:srgbClr val="FFFFFF"/>
                  </a:solidFill>
                  <a:latin typeface="Arial" pitchFamily="34" charset="0"/>
                  <a:cs typeface="Times New Roman (Arabic)" charset="-78"/>
                  <a:sym typeface="Symbol" pitchFamily="18" charset="2"/>
                </a:rPr>
                <a:t></a:t>
              </a:r>
              <a:r>
                <a:rPr lang="en-US" altLang="en-US" baseline="-25000">
                  <a:solidFill>
                    <a:srgbClr val="FFFFFF"/>
                  </a:solidFill>
                  <a:latin typeface="Arial" pitchFamily="34" charset="0"/>
                  <a:cs typeface="Times New Roman (Arabic)" charset="-78"/>
                </a:rPr>
                <a:t>y</a:t>
              </a:r>
            </a:p>
          </p:txBody>
        </p:sp>
        <p:sp>
          <p:nvSpPr>
            <p:cNvPr id="201752" name="Line 24"/>
            <p:cNvSpPr>
              <a:spLocks noChangeShapeType="1"/>
            </p:cNvSpPr>
            <p:nvPr/>
          </p:nvSpPr>
          <p:spPr bwMode="auto">
            <a:xfrm flipV="1">
              <a:off x="2829" y="3263"/>
              <a:ext cx="0" cy="67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53" name="Line 25"/>
            <p:cNvSpPr>
              <a:spLocks noChangeShapeType="1"/>
            </p:cNvSpPr>
            <p:nvPr/>
          </p:nvSpPr>
          <p:spPr bwMode="auto">
            <a:xfrm>
              <a:off x="2829" y="3789"/>
              <a:ext cx="126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54" name="Text Box 26"/>
            <p:cNvSpPr txBox="1">
              <a:spLocks noChangeArrowheads="1"/>
            </p:cNvSpPr>
            <p:nvPr/>
          </p:nvSpPr>
          <p:spPr bwMode="auto">
            <a:xfrm>
              <a:off x="2809" y="3487"/>
              <a:ext cx="996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r>
                <a:rPr lang="en-US" altLang="en-US">
                  <a:latin typeface="Arial" pitchFamily="34" charset="0"/>
                  <a:cs typeface="Times New Roman (Arabic)" charset="-78"/>
                </a:rPr>
                <a:t>1.5 </a:t>
              </a:r>
              <a:r>
                <a:rPr lang="en-US" altLang="en-US">
                  <a:latin typeface="Arial" pitchFamily="34" charset="0"/>
                  <a:cs typeface="Times New Roman (Arabic)" charset="-78"/>
                  <a:sym typeface="Symbol" pitchFamily="18" charset="2"/>
                </a:rPr>
                <a:t></a:t>
              </a:r>
              <a:r>
                <a:rPr lang="en-US" altLang="en-US" baseline="-25000">
                  <a:latin typeface="Arial" pitchFamily="34" charset="0"/>
                  <a:cs typeface="Times New Roman (Arabic)" charset="-78"/>
                </a:rPr>
                <a:t>y</a:t>
              </a:r>
            </a:p>
          </p:txBody>
        </p:sp>
        <p:sp>
          <p:nvSpPr>
            <p:cNvPr id="201755" name="Line 27"/>
            <p:cNvSpPr>
              <a:spLocks noChangeShapeType="1"/>
            </p:cNvSpPr>
            <p:nvPr/>
          </p:nvSpPr>
          <p:spPr bwMode="auto">
            <a:xfrm>
              <a:off x="1371" y="3789"/>
              <a:ext cx="14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56" name="Text Box 28"/>
            <p:cNvSpPr txBox="1">
              <a:spLocks noChangeArrowheads="1"/>
            </p:cNvSpPr>
            <p:nvPr/>
          </p:nvSpPr>
          <p:spPr bwMode="auto">
            <a:xfrm>
              <a:off x="1152" y="3487"/>
              <a:ext cx="1568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r>
                <a:rPr lang="en-US" altLang="en-US">
                  <a:latin typeface="Arial" pitchFamily="34" charset="0"/>
                  <a:cs typeface="Times New Roman (Arabic)" charset="-78"/>
                  <a:sym typeface="Symbol" pitchFamily="18" charset="2"/>
                </a:rPr>
                <a:t></a:t>
              </a:r>
              <a:r>
                <a:rPr lang="en-US" altLang="en-US" baseline="-25000">
                  <a:latin typeface="Arial" pitchFamily="34" charset="0"/>
                  <a:cs typeface="Times New Roman (Arabic)" charset="-78"/>
                </a:rPr>
                <a:t>residual</a:t>
              </a:r>
              <a:r>
                <a:rPr lang="en-US" altLang="en-US">
                  <a:latin typeface="Arial" pitchFamily="34" charset="0"/>
                  <a:cs typeface="Times New Roman (Arabic)" charset="-78"/>
                </a:rPr>
                <a:t> </a:t>
              </a:r>
              <a:r>
                <a:rPr lang="en-US" altLang="en-US">
                  <a:latin typeface="Arial" pitchFamily="34" charset="0"/>
                  <a:cs typeface="Times New Roman (Arabic)" charset="-78"/>
                  <a:sym typeface="Symbol" pitchFamily="18" charset="2"/>
                </a:rPr>
                <a:t></a:t>
              </a:r>
              <a:r>
                <a:rPr lang="en-US" altLang="en-US">
                  <a:latin typeface="Arial" pitchFamily="34" charset="0"/>
                  <a:cs typeface="Times New Roman (Arabic)" charset="-78"/>
                </a:rPr>
                <a:t> 8.5 </a:t>
              </a:r>
              <a:r>
                <a:rPr lang="en-US" altLang="en-US">
                  <a:latin typeface="Arial" pitchFamily="34" charset="0"/>
                  <a:cs typeface="Times New Roman (Arabic)" charset="-78"/>
                  <a:sym typeface="Symbol" pitchFamily="18" charset="2"/>
                </a:rPr>
                <a:t></a:t>
              </a:r>
              <a:r>
                <a:rPr lang="en-US" altLang="en-US" baseline="-25000">
                  <a:latin typeface="Arial" pitchFamily="34" charset="0"/>
                  <a:cs typeface="Times New Roman (Arabic)" charset="-78"/>
                </a:rPr>
                <a:t>y</a:t>
              </a:r>
            </a:p>
          </p:txBody>
        </p:sp>
        <p:sp>
          <p:nvSpPr>
            <p:cNvPr id="201757" name="Line 29"/>
            <p:cNvSpPr>
              <a:spLocks noChangeShapeType="1"/>
            </p:cNvSpPr>
            <p:nvPr/>
          </p:nvSpPr>
          <p:spPr bwMode="auto">
            <a:xfrm flipH="1">
              <a:off x="1531" y="1337"/>
              <a:ext cx="1010" cy="21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58" name="Line 30"/>
            <p:cNvSpPr>
              <a:spLocks noChangeShapeType="1"/>
            </p:cNvSpPr>
            <p:nvPr/>
          </p:nvSpPr>
          <p:spPr bwMode="auto">
            <a:xfrm>
              <a:off x="4200" y="1517"/>
              <a:ext cx="51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59" name="Text Box 31"/>
            <p:cNvSpPr txBox="1">
              <a:spLocks noChangeArrowheads="1"/>
            </p:cNvSpPr>
            <p:nvPr/>
          </p:nvSpPr>
          <p:spPr bwMode="auto">
            <a:xfrm>
              <a:off x="4704" y="1344"/>
              <a:ext cx="996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r>
                <a:rPr lang="en-US" altLang="en-US" dirty="0">
                  <a:solidFill>
                    <a:srgbClr val="000000"/>
                  </a:solidFill>
                  <a:latin typeface="Arial" pitchFamily="34" charset="0"/>
                  <a:cs typeface="Times New Roman (Arabic)" charset="-78"/>
                </a:rPr>
                <a:t>R = </a:t>
              </a:r>
              <a:r>
                <a:rPr lang="en-US" altLang="en-US" dirty="0" smtClean="0">
                  <a:solidFill>
                    <a:srgbClr val="000000"/>
                  </a:solidFill>
                  <a:latin typeface="Arial" pitchFamily="34" charset="0"/>
                  <a:cs typeface="Times New Roman (Arabic)" charset="-78"/>
                </a:rPr>
                <a:t>255 m</a:t>
              </a:r>
              <a:endParaRPr lang="en-US" altLang="en-US" baseline="-25000" dirty="0">
                <a:solidFill>
                  <a:srgbClr val="000000"/>
                </a:solidFill>
                <a:latin typeface="Arial" pitchFamily="34" charset="0"/>
                <a:cs typeface="Times New Roman (Arabic)" charset="-78"/>
              </a:endParaRPr>
            </a:p>
          </p:txBody>
        </p:sp>
        <p:sp>
          <p:nvSpPr>
            <p:cNvPr id="201760" name="Text Box 32"/>
            <p:cNvSpPr txBox="1">
              <a:spLocks noChangeArrowheads="1"/>
            </p:cNvSpPr>
            <p:nvPr/>
          </p:nvSpPr>
          <p:spPr bwMode="auto">
            <a:xfrm>
              <a:off x="1346" y="978"/>
              <a:ext cx="996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r>
                <a:rPr lang="en-US" altLang="en-US" sz="2000">
                  <a:solidFill>
                    <a:srgbClr val="FF0000"/>
                  </a:solidFill>
                  <a:latin typeface="Arial" pitchFamily="34" charset="0"/>
                  <a:cs typeface="Times New Roman (Arabic)" charset="-78"/>
                  <a:sym typeface="Symbol" pitchFamily="18" charset="2"/>
                </a:rPr>
                <a:t></a:t>
              </a:r>
              <a:r>
                <a:rPr lang="en-US" altLang="en-US" sz="2000" baseline="-25000">
                  <a:solidFill>
                    <a:srgbClr val="FF0000"/>
                  </a:solidFill>
                  <a:latin typeface="Arial" pitchFamily="34" charset="0"/>
                  <a:cs typeface="Times New Roman (Arabic)" charset="-78"/>
                </a:rPr>
                <a:t> </a:t>
              </a:r>
              <a:r>
                <a:rPr lang="en-US" altLang="en-US" sz="2000">
                  <a:solidFill>
                    <a:srgbClr val="FF0000"/>
                  </a:solidFill>
                  <a:latin typeface="Arial" pitchFamily="34" charset="0"/>
                  <a:cs typeface="Times New Roman (Arabic)" charset="-78"/>
                  <a:sym typeface="Symbol" pitchFamily="18" charset="2"/>
                </a:rPr>
                <a:t> 1.89</a:t>
              </a:r>
              <a:r>
                <a:rPr lang="en-US" altLang="en-US" sz="2000" baseline="-25000">
                  <a:solidFill>
                    <a:srgbClr val="FF0000"/>
                  </a:solidFill>
                  <a:latin typeface="Arial" pitchFamily="34" charset="0"/>
                  <a:cs typeface="Times New Roman (Arabic)" charset="-78"/>
                </a:rPr>
                <a:t>y</a:t>
              </a:r>
            </a:p>
          </p:txBody>
        </p:sp>
        <p:sp>
          <p:nvSpPr>
            <p:cNvPr id="201761" name="Text Box 33"/>
            <p:cNvSpPr txBox="1">
              <a:spLocks noChangeArrowheads="1"/>
            </p:cNvSpPr>
            <p:nvPr/>
          </p:nvSpPr>
          <p:spPr bwMode="auto">
            <a:xfrm>
              <a:off x="509" y="3141"/>
              <a:ext cx="1255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rtl="1"/>
              <a:r>
                <a:rPr lang="en-US" altLang="en-US" sz="2000">
                  <a:solidFill>
                    <a:srgbClr val="FF0000"/>
                  </a:solidFill>
                  <a:latin typeface="Arial" pitchFamily="34" charset="0"/>
                  <a:cs typeface="Times New Roman (Arabic)" charset="-78"/>
                  <a:sym typeface="Symbol" pitchFamily="18" charset="2"/>
                </a:rPr>
                <a:t></a:t>
              </a:r>
              <a:r>
                <a:rPr lang="en-US" altLang="en-US" sz="2000" baseline="-25000">
                  <a:solidFill>
                    <a:srgbClr val="FF0000"/>
                  </a:solidFill>
                  <a:latin typeface="Arial" pitchFamily="34" charset="0"/>
                  <a:cs typeface="Times New Roman (Arabic)" charset="-78"/>
                  <a:sym typeface="Symbol" pitchFamily="18" charset="2"/>
                </a:rPr>
                <a:t>r</a:t>
              </a:r>
              <a:r>
                <a:rPr lang="en-US" altLang="en-US" sz="2000" baseline="-25000">
                  <a:solidFill>
                    <a:srgbClr val="FF0000"/>
                  </a:solidFill>
                  <a:latin typeface="Arial" pitchFamily="34" charset="0"/>
                  <a:cs typeface="Times New Roman (Arabic)" charset="-78"/>
                </a:rPr>
                <a:t> </a:t>
              </a:r>
              <a:r>
                <a:rPr lang="en-US" altLang="en-US" sz="2000">
                  <a:solidFill>
                    <a:srgbClr val="FF0000"/>
                  </a:solidFill>
                  <a:latin typeface="Arial" pitchFamily="34" charset="0"/>
                  <a:cs typeface="Times New Roman (Arabic)" charset="-78"/>
                  <a:sym typeface="Symbol" pitchFamily="18" charset="2"/>
                </a:rPr>
                <a:t> 0.39</a:t>
              </a:r>
              <a:r>
                <a:rPr lang="en-US" altLang="en-US" sz="2000" baseline="-25000">
                  <a:solidFill>
                    <a:srgbClr val="FF0000"/>
                  </a:solidFill>
                  <a:latin typeface="Arial" pitchFamily="34" charset="0"/>
                  <a:cs typeface="Times New Roman (Arabic)" charset="-78"/>
                </a:rPr>
                <a:t>y</a:t>
              </a:r>
            </a:p>
            <a:p>
              <a:pPr algn="l" rtl="1"/>
              <a:r>
                <a:rPr lang="en-US" altLang="en-US" sz="2000">
                  <a:solidFill>
                    <a:srgbClr val="FFFF00"/>
                  </a:solidFill>
                  <a:latin typeface="Arial" pitchFamily="34" charset="0"/>
                  <a:cs typeface="Times New Roman (Arabic)" charset="-78"/>
                  <a:sym typeface="Symbol" pitchFamily="18" charset="2"/>
                </a:rPr>
                <a:t></a:t>
              </a:r>
              <a:r>
                <a:rPr lang="en-US" altLang="en-US" sz="2000" baseline="-25000">
                  <a:solidFill>
                    <a:srgbClr val="FFFF00"/>
                  </a:solidFill>
                  <a:latin typeface="Arial" pitchFamily="34" charset="0"/>
                  <a:cs typeface="Times New Roman (Arabic)" charset="-78"/>
                  <a:sym typeface="Symbol" pitchFamily="18" charset="2"/>
                </a:rPr>
                <a:t>r</a:t>
              </a:r>
              <a:r>
                <a:rPr lang="en-US" altLang="en-US" sz="2000" baseline="-25000">
                  <a:solidFill>
                    <a:srgbClr val="FFFF00"/>
                  </a:solidFill>
                  <a:latin typeface="Arial" pitchFamily="34" charset="0"/>
                  <a:cs typeface="Times New Roman (Arabic)" charset="-78"/>
                </a:rPr>
                <a:t> </a:t>
              </a:r>
              <a:r>
                <a:rPr lang="en-US" altLang="en-US" sz="2000">
                  <a:solidFill>
                    <a:srgbClr val="FFFF00"/>
                  </a:solidFill>
                  <a:latin typeface="Arial" pitchFamily="34" charset="0"/>
                  <a:cs typeface="Times New Roman (Arabic)" charset="-78"/>
                  <a:sym typeface="Symbol" pitchFamily="18" charset="2"/>
                </a:rPr>
                <a:t> 0.77</a:t>
              </a:r>
              <a:r>
                <a:rPr lang="en-US" altLang="en-US" sz="2000" baseline="-25000">
                  <a:solidFill>
                    <a:srgbClr val="FFFF00"/>
                  </a:solidFill>
                  <a:latin typeface="Arial" pitchFamily="34" charset="0"/>
                  <a:cs typeface="Times New Roman (Arabic)" charset="-78"/>
                </a:rPr>
                <a:t>y</a:t>
              </a:r>
            </a:p>
          </p:txBody>
        </p:sp>
        <p:sp>
          <p:nvSpPr>
            <p:cNvPr id="201762" name="Line 34"/>
            <p:cNvSpPr>
              <a:spLocks noChangeShapeType="1"/>
            </p:cNvSpPr>
            <p:nvPr/>
          </p:nvSpPr>
          <p:spPr bwMode="auto">
            <a:xfrm flipH="1">
              <a:off x="1741" y="1337"/>
              <a:ext cx="979" cy="215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63" name="Text Box 35"/>
            <p:cNvSpPr txBox="1">
              <a:spLocks noChangeArrowheads="1"/>
            </p:cNvSpPr>
            <p:nvPr/>
          </p:nvSpPr>
          <p:spPr bwMode="auto">
            <a:xfrm>
              <a:off x="4399" y="1871"/>
              <a:ext cx="120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en-US" b="0"/>
            </a:p>
          </p:txBody>
        </p:sp>
        <p:sp>
          <p:nvSpPr>
            <p:cNvPr id="201764" name="Line 36"/>
            <p:cNvSpPr>
              <a:spLocks noChangeShapeType="1"/>
            </p:cNvSpPr>
            <p:nvPr/>
          </p:nvSpPr>
          <p:spPr bwMode="auto">
            <a:xfrm>
              <a:off x="4211" y="1860"/>
              <a:ext cx="51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65" name="Text Box 37"/>
            <p:cNvSpPr txBox="1">
              <a:spLocks noChangeArrowheads="1"/>
            </p:cNvSpPr>
            <p:nvPr/>
          </p:nvSpPr>
          <p:spPr bwMode="auto">
            <a:xfrm>
              <a:off x="4669" y="1728"/>
              <a:ext cx="995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r>
                <a:rPr lang="en-US" altLang="en-US" dirty="0">
                  <a:solidFill>
                    <a:srgbClr val="000000"/>
                  </a:solidFill>
                  <a:latin typeface="Arial" pitchFamily="34" charset="0"/>
                  <a:cs typeface="Times New Roman (Arabic)" charset="-78"/>
                </a:rPr>
                <a:t>R = </a:t>
              </a:r>
              <a:r>
                <a:rPr lang="en-US" altLang="en-US" dirty="0" smtClean="0">
                  <a:solidFill>
                    <a:srgbClr val="000000"/>
                  </a:solidFill>
                  <a:latin typeface="Arial" pitchFamily="34" charset="0"/>
                  <a:cs typeface="Times New Roman (Arabic)" charset="-78"/>
                </a:rPr>
                <a:t>115 m</a:t>
              </a:r>
              <a:endParaRPr lang="en-US" altLang="en-US" baseline="-25000" dirty="0">
                <a:solidFill>
                  <a:srgbClr val="000000"/>
                </a:solidFill>
                <a:latin typeface="Arial" pitchFamily="34" charset="0"/>
                <a:cs typeface="Times New Roman (Arabic)" charset="-78"/>
              </a:endParaRPr>
            </a:p>
          </p:txBody>
        </p:sp>
        <p:sp>
          <p:nvSpPr>
            <p:cNvPr id="201766" name="Line 38"/>
            <p:cNvSpPr>
              <a:spLocks noChangeShapeType="1"/>
            </p:cNvSpPr>
            <p:nvPr/>
          </p:nvSpPr>
          <p:spPr bwMode="auto">
            <a:xfrm>
              <a:off x="2346" y="1337"/>
              <a:ext cx="19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67" name="Line 39"/>
            <p:cNvSpPr>
              <a:spLocks noChangeShapeType="1"/>
            </p:cNvSpPr>
            <p:nvPr/>
          </p:nvSpPr>
          <p:spPr bwMode="auto">
            <a:xfrm flipV="1">
              <a:off x="2541" y="1326"/>
              <a:ext cx="179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68" name="Line 40"/>
            <p:cNvSpPr>
              <a:spLocks noChangeShapeType="1"/>
            </p:cNvSpPr>
            <p:nvPr/>
          </p:nvSpPr>
          <p:spPr bwMode="auto">
            <a:xfrm flipH="1">
              <a:off x="2215" y="2373"/>
              <a:ext cx="40" cy="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69" name="Line 41"/>
            <p:cNvSpPr>
              <a:spLocks noChangeShapeType="1"/>
            </p:cNvSpPr>
            <p:nvPr/>
          </p:nvSpPr>
          <p:spPr bwMode="auto">
            <a:xfrm flipV="1">
              <a:off x="2541" y="1130"/>
              <a:ext cx="0" cy="1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70" name="Line 42"/>
            <p:cNvSpPr>
              <a:spLocks noChangeShapeType="1"/>
            </p:cNvSpPr>
            <p:nvPr/>
          </p:nvSpPr>
          <p:spPr bwMode="auto">
            <a:xfrm>
              <a:off x="1382" y="1215"/>
              <a:ext cx="115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71" name="Line 43"/>
            <p:cNvSpPr>
              <a:spLocks noChangeShapeType="1"/>
            </p:cNvSpPr>
            <p:nvPr/>
          </p:nvSpPr>
          <p:spPr bwMode="auto">
            <a:xfrm flipV="1">
              <a:off x="2720" y="792"/>
              <a:ext cx="0" cy="5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72" name="Line 44"/>
            <p:cNvSpPr>
              <a:spLocks noChangeShapeType="1"/>
            </p:cNvSpPr>
            <p:nvPr/>
          </p:nvSpPr>
          <p:spPr bwMode="auto">
            <a:xfrm>
              <a:off x="1394" y="1000"/>
              <a:ext cx="132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773" name="Text Box 45"/>
            <p:cNvSpPr txBox="1">
              <a:spLocks noChangeArrowheads="1"/>
            </p:cNvSpPr>
            <p:nvPr/>
          </p:nvSpPr>
          <p:spPr bwMode="auto">
            <a:xfrm>
              <a:off x="1358" y="768"/>
              <a:ext cx="995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r>
                <a:rPr lang="en-US" altLang="en-US" sz="2000">
                  <a:solidFill>
                    <a:srgbClr val="FFFF00"/>
                  </a:solidFill>
                  <a:latin typeface="Arial" pitchFamily="34" charset="0"/>
                  <a:cs typeface="Times New Roman (Arabic)" charset="-78"/>
                  <a:sym typeface="Symbol" pitchFamily="18" charset="2"/>
                </a:rPr>
                <a:t></a:t>
              </a:r>
              <a:r>
                <a:rPr lang="en-US" altLang="en-US" sz="2000" baseline="-25000">
                  <a:solidFill>
                    <a:srgbClr val="FFFF00"/>
                  </a:solidFill>
                  <a:latin typeface="Arial" pitchFamily="34" charset="0"/>
                  <a:cs typeface="Times New Roman (Arabic)" charset="-78"/>
                </a:rPr>
                <a:t> </a:t>
              </a:r>
              <a:r>
                <a:rPr lang="en-US" altLang="en-US" sz="2000">
                  <a:solidFill>
                    <a:srgbClr val="FFFF00"/>
                  </a:solidFill>
                  <a:latin typeface="Arial" pitchFamily="34" charset="0"/>
                  <a:cs typeface="Times New Roman (Arabic)" charset="-78"/>
                  <a:sym typeface="Symbol" pitchFamily="18" charset="2"/>
                </a:rPr>
                <a:t> 2.27</a:t>
              </a:r>
              <a:r>
                <a:rPr lang="en-US" altLang="en-US" sz="2000" baseline="-25000">
                  <a:solidFill>
                    <a:srgbClr val="FFFF00"/>
                  </a:solidFill>
                  <a:latin typeface="Arial" pitchFamily="34" charset="0"/>
                  <a:cs typeface="Times New Roman (Arabic)" charset="-78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9094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476250" y="0"/>
            <a:ext cx="838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dirty="0">
                <a:latin typeface="+mn-lt"/>
              </a:rPr>
              <a:t>FORMULATION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-895350" y="495300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US" altLang="en-US" sz="2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4591050" y="3657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6200" y="1314450"/>
            <a:ext cx="8964370" cy="5167313"/>
            <a:chOff x="-361950" y="1314450"/>
            <a:chExt cx="9345698" cy="5167313"/>
          </a:xfrm>
        </p:grpSpPr>
        <p:pic>
          <p:nvPicPr>
            <p:cNvPr id="18" name="Picture 18" descr="PICTURE1"/>
            <p:cNvPicPr>
              <a:picLocks noChangeAspect="1" noChangeArrowheads="1"/>
            </p:cNvPicPr>
            <p:nvPr/>
          </p:nvPicPr>
          <p:blipFill>
            <a:blip r:embed="rId2" cstate="print">
              <a:lum brigh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273" y="1584325"/>
              <a:ext cx="3546475" cy="263525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0" descr="PICTURE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0" y="4681538"/>
              <a:ext cx="2449513" cy="1800225"/>
            </a:xfrm>
            <a:prstGeom prst="rect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-361950" y="1314450"/>
              <a:ext cx="6216650" cy="411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457200" indent="-4572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914400" indent="-4572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371600" indent="-4572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828800" indent="-4572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indent="-4572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lvl="1">
                <a:lnSpc>
                  <a:spcPct val="125000"/>
                </a:lnSpc>
                <a:spcBef>
                  <a:spcPct val="20000"/>
                </a:spcBef>
              </a:pPr>
              <a:r>
                <a:rPr lang="en-US" altLang="en-US" sz="2800" b="0" dirty="0">
                  <a:solidFill>
                    <a:srgbClr val="000000"/>
                  </a:solidFill>
                  <a:latin typeface="Arial" pitchFamily="34" charset="0"/>
                </a:rPr>
                <a:t>PARAMETERS:</a:t>
              </a:r>
            </a:p>
            <a:p>
              <a:pPr lvl="1">
                <a:lnSpc>
                  <a:spcPct val="120000"/>
                </a:lnSpc>
                <a:spcBef>
                  <a:spcPct val="20000"/>
                </a:spcBef>
                <a:buFont typeface="Wingdings" panose="05000000000000000000" pitchFamily="2" charset="2"/>
                <a:buChar char="Ø"/>
              </a:pPr>
              <a:r>
                <a:rPr lang="en-US" altLang="en-US" sz="2800" b="0" dirty="0" smtClean="0">
                  <a:solidFill>
                    <a:srgbClr val="000000"/>
                  </a:solidFill>
                  <a:latin typeface="Arial" pitchFamily="34" charset="0"/>
                </a:rPr>
                <a:t>Load </a:t>
              </a:r>
              <a:r>
                <a:rPr lang="en-US" altLang="en-US" sz="2800" b="0" dirty="0">
                  <a:solidFill>
                    <a:srgbClr val="000000"/>
                  </a:solidFill>
                  <a:latin typeface="Arial" pitchFamily="34" charset="0"/>
                </a:rPr>
                <a:t>Frame Spacing S</a:t>
              </a:r>
            </a:p>
            <a:p>
              <a:pPr lvl="1">
                <a:lnSpc>
                  <a:spcPct val="120000"/>
                </a:lnSpc>
                <a:spcBef>
                  <a:spcPct val="20000"/>
                </a:spcBef>
                <a:buFont typeface="Wingdings" panose="05000000000000000000" pitchFamily="2" charset="2"/>
                <a:buChar char="Ø"/>
              </a:pPr>
              <a:r>
                <a:rPr lang="en-US" altLang="en-US" sz="2800" b="0" dirty="0" smtClean="0">
                  <a:solidFill>
                    <a:srgbClr val="000000"/>
                  </a:solidFill>
                  <a:latin typeface="Arial" pitchFamily="34" charset="0"/>
                </a:rPr>
                <a:t>Bending </a:t>
              </a:r>
              <a:r>
                <a:rPr lang="en-US" altLang="en-US" sz="2800" b="0" dirty="0">
                  <a:solidFill>
                    <a:srgbClr val="000000"/>
                  </a:solidFill>
                  <a:latin typeface="Arial" pitchFamily="34" charset="0"/>
                </a:rPr>
                <a:t>Loads </a:t>
              </a:r>
              <a:r>
                <a:rPr lang="en-US" altLang="en-US" sz="2800" b="0" dirty="0" err="1">
                  <a:solidFill>
                    <a:srgbClr val="000000"/>
                  </a:solidFill>
                  <a:latin typeface="Arial" pitchFamily="34" charset="0"/>
                </a:rPr>
                <a:t>P</a:t>
              </a:r>
              <a:r>
                <a:rPr lang="en-US" altLang="en-US" sz="2800" b="0" baseline="-25000" dirty="0" err="1">
                  <a:solidFill>
                    <a:srgbClr val="000000"/>
                  </a:solidFill>
                  <a:latin typeface="Arial" pitchFamily="34" charset="0"/>
                </a:rPr>
                <a:t>tf</a:t>
              </a:r>
              <a:r>
                <a:rPr lang="en-US" altLang="en-US" sz="2800" b="0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altLang="en-US" sz="2800" b="0" dirty="0" err="1">
                  <a:solidFill>
                    <a:srgbClr val="000000"/>
                  </a:solidFill>
                  <a:latin typeface="Arial" pitchFamily="34" charset="0"/>
                </a:rPr>
                <a:t>P</a:t>
              </a:r>
              <a:r>
                <a:rPr lang="en-US" altLang="en-US" sz="2800" b="0" baseline="-25000" dirty="0" err="1">
                  <a:solidFill>
                    <a:srgbClr val="000000"/>
                  </a:solidFill>
                  <a:latin typeface="Arial" pitchFamily="34" charset="0"/>
                </a:rPr>
                <a:t>bf</a:t>
              </a:r>
              <a:r>
                <a:rPr lang="en-US" altLang="en-US" sz="2800" b="0" baseline="-250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</a:p>
            <a:p>
              <a:pPr lvl="1">
                <a:lnSpc>
                  <a:spcPct val="120000"/>
                </a:lnSpc>
                <a:spcBef>
                  <a:spcPct val="20000"/>
                </a:spcBef>
                <a:buFont typeface="Wingdings" panose="05000000000000000000" pitchFamily="2" charset="2"/>
                <a:buChar char="Ø"/>
              </a:pPr>
              <a:r>
                <a:rPr lang="en-US" altLang="en-US" sz="2800" b="0" dirty="0" smtClean="0">
                  <a:solidFill>
                    <a:srgbClr val="000000"/>
                  </a:solidFill>
                  <a:latin typeface="Arial" pitchFamily="34" charset="0"/>
                </a:rPr>
                <a:t>Deflection </a:t>
              </a:r>
              <a:r>
                <a:rPr lang="en-US" altLang="en-US" sz="2800" b="0" dirty="0">
                  <a:solidFill>
                    <a:srgbClr val="000000"/>
                  </a:solidFill>
                  <a:latin typeface="Arial" pitchFamily="34" charset="0"/>
                  <a:sym typeface="Symbol" pitchFamily="18" charset="2"/>
                </a:rPr>
                <a:t> within span S</a:t>
              </a:r>
              <a:endParaRPr lang="en-US" altLang="en-US" sz="2800" b="0" u="sng" dirty="0">
                <a:solidFill>
                  <a:srgbClr val="000000"/>
                </a:solidFill>
                <a:latin typeface="Arial" pitchFamily="34" charset="0"/>
              </a:endParaRPr>
            </a:p>
            <a:p>
              <a:pPr lvl="1">
                <a:lnSpc>
                  <a:spcPct val="120000"/>
                </a:lnSpc>
                <a:spcBef>
                  <a:spcPct val="20000"/>
                </a:spcBef>
                <a:buFont typeface="Wingdings" panose="05000000000000000000" pitchFamily="2" charset="2"/>
                <a:buChar char="Ø"/>
              </a:pPr>
              <a:r>
                <a:rPr lang="en-US" altLang="en-US" sz="2800" b="0" dirty="0" smtClean="0">
                  <a:solidFill>
                    <a:srgbClr val="000000"/>
                  </a:solidFill>
                  <a:latin typeface="Arial" pitchFamily="34" charset="0"/>
                </a:rPr>
                <a:t>Segment </a:t>
              </a:r>
              <a:r>
                <a:rPr lang="en-US" altLang="en-US" sz="2800" b="0" dirty="0">
                  <a:solidFill>
                    <a:srgbClr val="000000"/>
                  </a:solidFill>
                  <a:latin typeface="Arial" pitchFamily="34" charset="0"/>
                </a:rPr>
                <a:t>Length L</a:t>
              </a:r>
              <a:r>
                <a:rPr lang="en-US" altLang="en-US" sz="2800" b="0" baseline="-25000" dirty="0">
                  <a:solidFill>
                    <a:srgbClr val="000000"/>
                  </a:solidFill>
                  <a:latin typeface="Arial" pitchFamily="34" charset="0"/>
                </a:rPr>
                <a:t>i</a:t>
              </a:r>
            </a:p>
            <a:p>
              <a:pPr lvl="1">
                <a:lnSpc>
                  <a:spcPct val="120000"/>
                </a:lnSpc>
                <a:spcBef>
                  <a:spcPct val="20000"/>
                </a:spcBef>
                <a:buFont typeface="Wingdings" panose="05000000000000000000" pitchFamily="2" charset="2"/>
                <a:buChar char="Ø"/>
              </a:pPr>
              <a:r>
                <a:rPr lang="en-US" altLang="en-US" sz="2800" b="0" dirty="0" smtClean="0">
                  <a:solidFill>
                    <a:srgbClr val="000000"/>
                  </a:solidFill>
                  <a:latin typeface="Arial" pitchFamily="34" charset="0"/>
                </a:rPr>
                <a:t>Number </a:t>
              </a:r>
              <a:r>
                <a:rPr lang="en-US" altLang="en-US" sz="2800" b="0" dirty="0">
                  <a:solidFill>
                    <a:srgbClr val="000000"/>
                  </a:solidFill>
                  <a:latin typeface="Arial" pitchFamily="34" charset="0"/>
                </a:rPr>
                <a:t>of Segments n</a:t>
              </a:r>
            </a:p>
            <a:p>
              <a:pPr lvl="1">
                <a:lnSpc>
                  <a:spcPct val="120000"/>
                </a:lnSpc>
                <a:spcBef>
                  <a:spcPct val="20000"/>
                </a:spcBef>
                <a:buFont typeface="Wingdings" panose="05000000000000000000" pitchFamily="2" charset="2"/>
                <a:buChar char="Ø"/>
              </a:pPr>
              <a:r>
                <a:rPr lang="en-US" altLang="en-US" sz="2800" b="0" dirty="0" smtClean="0">
                  <a:solidFill>
                    <a:srgbClr val="000000"/>
                  </a:solidFill>
                  <a:latin typeface="Arial" pitchFamily="34" charset="0"/>
                </a:rPr>
                <a:t>Offsets</a:t>
              </a:r>
              <a:endParaRPr lang="en-US" altLang="en-US" sz="2800" b="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lvl="2">
                <a:lnSpc>
                  <a:spcPct val="125000"/>
                </a:lnSpc>
                <a:spcBef>
                  <a:spcPct val="20000"/>
                </a:spcBef>
                <a:buFontTx/>
                <a:buChar char="•"/>
              </a:pPr>
              <a:endParaRPr lang="en-US" altLang="en-US" sz="2800" b="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lvl="1">
                <a:lnSpc>
                  <a:spcPct val="125000"/>
                </a:lnSpc>
                <a:spcBef>
                  <a:spcPct val="20000"/>
                </a:spcBef>
              </a:pPr>
              <a:endParaRPr lang="en-US" altLang="en-US" sz="2800" b="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lvl="1">
                <a:lnSpc>
                  <a:spcPct val="175000"/>
                </a:lnSpc>
                <a:spcBef>
                  <a:spcPct val="20000"/>
                </a:spcBef>
                <a:buFontTx/>
                <a:buChar char="•"/>
              </a:pPr>
              <a:endParaRPr lang="en-US" altLang="en-US" sz="2800" b="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lvl="1">
                <a:lnSpc>
                  <a:spcPct val="130000"/>
                </a:lnSpc>
                <a:spcBef>
                  <a:spcPct val="20000"/>
                </a:spcBef>
              </a:pPr>
              <a:r>
                <a:rPr lang="en-US" altLang="en-US" sz="2800" b="0" dirty="0">
                  <a:solidFill>
                    <a:srgbClr val="000000"/>
                  </a:solidFill>
                  <a:latin typeface="Arial" pitchFamily="34" charset="0"/>
                </a:rPr>
                <a:t>	</a:t>
              </a:r>
            </a:p>
            <a:p>
              <a:pPr lvl="1">
                <a:lnSpc>
                  <a:spcPct val="130000"/>
                </a:lnSpc>
                <a:spcBef>
                  <a:spcPct val="20000"/>
                </a:spcBef>
                <a:buFontTx/>
                <a:buChar char="•"/>
              </a:pPr>
              <a:endParaRPr lang="en-US" altLang="en-US" sz="2800" b="0" dirty="0">
                <a:solidFill>
                  <a:srgbClr val="000000"/>
                </a:solidFill>
                <a:latin typeface="Arial" pitchFamily="34" charset="0"/>
              </a:endParaRPr>
            </a:p>
            <a:p>
              <a:pPr>
                <a:spcBef>
                  <a:spcPct val="20000"/>
                </a:spcBef>
              </a:pPr>
              <a:endParaRPr lang="en-US" altLang="en-US" sz="2800" b="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6496050" y="3048000"/>
              <a:ext cx="0" cy="32385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7010400" y="3028950"/>
              <a:ext cx="0" cy="32385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>
              <a:off x="6496050" y="3181350"/>
              <a:ext cx="51435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6481589" y="3181350"/>
              <a:ext cx="54451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0" dirty="0">
                  <a:solidFill>
                    <a:srgbClr val="FFFFFF"/>
                  </a:solidFill>
                  <a:latin typeface="Arial" pitchFamily="34" charset="0"/>
                </a:rPr>
                <a:t>S</a:t>
              </a:r>
            </a:p>
          </p:txBody>
        </p:sp>
        <p:sp>
          <p:nvSpPr>
            <p:cNvPr id="25" name="Text Box 26"/>
            <p:cNvSpPr txBox="1">
              <a:spLocks noChangeArrowheads="1"/>
            </p:cNvSpPr>
            <p:nvPr/>
          </p:nvSpPr>
          <p:spPr bwMode="auto">
            <a:xfrm>
              <a:off x="6708335" y="5181600"/>
              <a:ext cx="11414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0" dirty="0" err="1">
                  <a:solidFill>
                    <a:srgbClr val="FFFFFF"/>
                  </a:solidFill>
                  <a:latin typeface="Arial" pitchFamily="34" charset="0"/>
                </a:rPr>
                <a:t>P</a:t>
              </a:r>
              <a:r>
                <a:rPr lang="en-US" altLang="en-US" b="0" baseline="-25000" dirty="0" err="1">
                  <a:solidFill>
                    <a:srgbClr val="FFFFFF"/>
                  </a:solidFill>
                  <a:latin typeface="Arial" pitchFamily="34" charset="0"/>
                </a:rPr>
                <a:t>tf</a:t>
              </a:r>
              <a:endParaRPr lang="en-US" altLang="en-US" b="0" baseline="-250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6013450" y="5810250"/>
              <a:ext cx="925513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28"/>
            <p:cNvSpPr txBox="1">
              <a:spLocks noChangeArrowheads="1"/>
            </p:cNvSpPr>
            <p:nvPr/>
          </p:nvSpPr>
          <p:spPr bwMode="auto">
            <a:xfrm>
              <a:off x="5854700" y="5486400"/>
              <a:ext cx="114141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0" dirty="0">
                  <a:solidFill>
                    <a:srgbClr val="FFFFFF"/>
                  </a:solidFill>
                  <a:latin typeface="Arial" pitchFamily="34" charset="0"/>
                </a:rPr>
                <a:t>L</a:t>
              </a:r>
              <a:r>
                <a:rPr lang="en-US" altLang="en-US" b="0" baseline="-25000" dirty="0">
                  <a:solidFill>
                    <a:srgbClr val="FFFFFF"/>
                  </a:solidFill>
                  <a:latin typeface="Arial" pitchFamily="34" charset="0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7181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476250" y="0"/>
            <a:ext cx="838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dirty="0">
                <a:latin typeface="+mn-lt"/>
              </a:rPr>
              <a:t>LOAD FRAME SPACING (S)</a:t>
            </a: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4138613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2042" name="Rectangle 10"/>
          <p:cNvSpPr>
            <a:spLocks noChangeArrowheads="1"/>
          </p:cNvSpPr>
          <p:nvPr/>
        </p:nvSpPr>
        <p:spPr bwMode="auto">
          <a:xfrm>
            <a:off x="-466725" y="1341438"/>
            <a:ext cx="6867525" cy="92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20000"/>
              </a:spcBef>
            </a:pPr>
            <a:r>
              <a:rPr lang="en-US" altLang="en-US" sz="2700" b="0" u="sng" dirty="0">
                <a:solidFill>
                  <a:srgbClr val="000000"/>
                </a:solidFill>
                <a:latin typeface="Arial" pitchFamily="34" charset="0"/>
              </a:rPr>
              <a:t>Based on lateral bracing limit</a:t>
            </a:r>
            <a:r>
              <a:rPr lang="en-US" altLang="en-US" sz="2700" b="0" dirty="0">
                <a:solidFill>
                  <a:srgbClr val="000000"/>
                </a:solidFill>
                <a:latin typeface="Arial" pitchFamily="34" charset="0"/>
              </a:rPr>
              <a:t>:</a:t>
            </a:r>
          </a:p>
          <a:p>
            <a:pPr lvl="1">
              <a:lnSpc>
                <a:spcPct val="110000"/>
              </a:lnSpc>
              <a:spcBef>
                <a:spcPct val="20000"/>
              </a:spcBef>
            </a:pPr>
            <a:r>
              <a:rPr lang="en-US" altLang="en-US" sz="2700" b="0" dirty="0">
                <a:solidFill>
                  <a:srgbClr val="000000"/>
                </a:solidFill>
                <a:latin typeface="Arial" pitchFamily="34" charset="0"/>
              </a:rPr>
              <a:t>S = 14.4c for Grade 250 steel</a:t>
            </a:r>
          </a:p>
          <a:p>
            <a:pPr lvl="1">
              <a:lnSpc>
                <a:spcPct val="110000"/>
              </a:lnSpc>
              <a:spcBef>
                <a:spcPct val="20000"/>
              </a:spcBef>
            </a:pPr>
            <a:r>
              <a:rPr lang="en-US" altLang="en-US" sz="2700" b="0" dirty="0">
                <a:solidFill>
                  <a:srgbClr val="000000"/>
                </a:solidFill>
                <a:latin typeface="Arial" pitchFamily="34" charset="0"/>
              </a:rPr>
              <a:t>S = 12.2c for Grade 345 steel</a:t>
            </a:r>
          </a:p>
          <a:p>
            <a:pPr lvl="1">
              <a:lnSpc>
                <a:spcPct val="110000"/>
              </a:lnSpc>
              <a:spcBef>
                <a:spcPct val="20000"/>
              </a:spcBef>
            </a:pPr>
            <a:r>
              <a:rPr lang="en-US" altLang="en-US" sz="2700" b="0" dirty="0">
                <a:latin typeface="Arial" pitchFamily="34" charset="0"/>
              </a:rPr>
              <a:t>For unsymmetrical sections use </a:t>
            </a:r>
            <a:r>
              <a:rPr lang="en-US" altLang="en-US" sz="2700" b="0" dirty="0" err="1">
                <a:latin typeface="Arial" pitchFamily="34" charset="0"/>
              </a:rPr>
              <a:t>c</a:t>
            </a:r>
            <a:r>
              <a:rPr lang="en-US" altLang="en-US" sz="2700" b="0" baseline="-25000" dirty="0" err="1">
                <a:latin typeface="Arial" pitchFamily="34" charset="0"/>
              </a:rPr>
              <a:t>tf</a:t>
            </a:r>
            <a:endParaRPr lang="en-US" altLang="en-US" sz="2700" b="0" baseline="-25000" dirty="0">
              <a:latin typeface="Arial" pitchFamily="34" charset="0"/>
            </a:endParaRPr>
          </a:p>
          <a:p>
            <a:pPr lvl="2">
              <a:lnSpc>
                <a:spcPct val="125000"/>
              </a:lnSpc>
              <a:spcBef>
                <a:spcPct val="20000"/>
              </a:spcBef>
            </a:pPr>
            <a:endParaRPr lang="en-US" altLang="en-US" sz="2700" b="0" dirty="0">
              <a:solidFill>
                <a:srgbClr val="000000"/>
              </a:solidFill>
              <a:latin typeface="Arial" pitchFamily="34" charset="0"/>
            </a:endParaRPr>
          </a:p>
          <a:p>
            <a:pPr lvl="1">
              <a:lnSpc>
                <a:spcPct val="130000"/>
              </a:lnSpc>
              <a:spcBef>
                <a:spcPct val="20000"/>
              </a:spcBef>
            </a:pPr>
            <a:r>
              <a:rPr lang="en-US" altLang="en-US" sz="2700" b="0" dirty="0">
                <a:solidFill>
                  <a:srgbClr val="000000"/>
                </a:solidFill>
                <a:latin typeface="Arial" pitchFamily="34" charset="0"/>
              </a:rPr>
              <a:t>	</a:t>
            </a: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endParaRPr lang="en-US" altLang="en-US" sz="2700" b="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spcBef>
                <a:spcPct val="20000"/>
              </a:spcBef>
            </a:pPr>
            <a:endParaRPr lang="en-US" altLang="en-US" sz="2700" b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4" name="Text Box 12"/>
          <p:cNvSpPr txBox="1">
            <a:spLocks noChangeArrowheads="1"/>
          </p:cNvSpPr>
          <p:nvPr/>
        </p:nvSpPr>
        <p:spPr bwMode="auto">
          <a:xfrm>
            <a:off x="6524625" y="3074988"/>
            <a:ext cx="495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endParaRPr lang="en-US" altLang="en-US" sz="1200" b="0">
              <a:solidFill>
                <a:srgbClr val="FFFFFF"/>
              </a:solidFill>
            </a:endParaRP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2109788" y="4224338"/>
            <a:ext cx="5800725" cy="1666875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2109788" y="4987925"/>
            <a:ext cx="5781675" cy="19843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2049" name="AutoShape 17"/>
          <p:cNvSpPr>
            <a:spLocks noChangeArrowheads="1"/>
          </p:cNvSpPr>
          <p:nvPr/>
        </p:nvSpPr>
        <p:spPr bwMode="auto">
          <a:xfrm>
            <a:off x="4822825" y="3543300"/>
            <a:ext cx="250825" cy="663575"/>
          </a:xfrm>
          <a:prstGeom prst="downArrow">
            <a:avLst>
              <a:gd name="adj1" fmla="val 50000"/>
              <a:gd name="adj2" fmla="val 66139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2053" name="Text Box 21"/>
          <p:cNvSpPr txBox="1">
            <a:spLocks noChangeArrowheads="1"/>
          </p:cNvSpPr>
          <p:nvPr/>
        </p:nvSpPr>
        <p:spPr bwMode="auto">
          <a:xfrm>
            <a:off x="5035550" y="3740150"/>
            <a:ext cx="2170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Load P</a:t>
            </a:r>
          </a:p>
        </p:txBody>
      </p:sp>
      <p:grpSp>
        <p:nvGrpSpPr>
          <p:cNvPr id="172063" name="Group 31"/>
          <p:cNvGrpSpPr>
            <a:grpSpLocks/>
          </p:cNvGrpSpPr>
          <p:nvPr/>
        </p:nvGrpSpPr>
        <p:grpSpPr bwMode="auto">
          <a:xfrm>
            <a:off x="1101725" y="4206875"/>
            <a:ext cx="5713413" cy="2593975"/>
            <a:chOff x="430" y="2518"/>
            <a:chExt cx="3599" cy="1634"/>
          </a:xfrm>
        </p:grpSpPr>
        <p:sp>
          <p:nvSpPr>
            <p:cNvPr id="172047" name="AutoShape 15"/>
            <p:cNvSpPr>
              <a:spLocks noChangeArrowheads="1"/>
            </p:cNvSpPr>
            <p:nvPr/>
          </p:nvSpPr>
          <p:spPr bwMode="auto">
            <a:xfrm>
              <a:off x="1761" y="3577"/>
              <a:ext cx="126" cy="126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048" name="AutoShape 16"/>
            <p:cNvSpPr>
              <a:spLocks noChangeArrowheads="1"/>
            </p:cNvSpPr>
            <p:nvPr/>
          </p:nvSpPr>
          <p:spPr bwMode="auto">
            <a:xfrm>
              <a:off x="3903" y="3591"/>
              <a:ext cx="126" cy="124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050" name="Rectangle 18"/>
            <p:cNvSpPr>
              <a:spLocks noChangeArrowheads="1"/>
            </p:cNvSpPr>
            <p:nvPr/>
          </p:nvSpPr>
          <p:spPr bwMode="auto">
            <a:xfrm>
              <a:off x="1828" y="2523"/>
              <a:ext cx="2142" cy="485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051" name="Text Box 19"/>
            <p:cNvSpPr txBox="1">
              <a:spLocks noChangeArrowheads="1"/>
            </p:cNvSpPr>
            <p:nvPr/>
          </p:nvSpPr>
          <p:spPr bwMode="auto">
            <a:xfrm>
              <a:off x="2248" y="2585"/>
              <a:ext cx="136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Comp. side</a:t>
              </a:r>
            </a:p>
          </p:txBody>
        </p:sp>
        <p:sp>
          <p:nvSpPr>
            <p:cNvPr id="172052" name="Line 20"/>
            <p:cNvSpPr>
              <a:spLocks noChangeShapeType="1"/>
            </p:cNvSpPr>
            <p:nvPr/>
          </p:nvSpPr>
          <p:spPr bwMode="auto">
            <a:xfrm>
              <a:off x="1828" y="3968"/>
              <a:ext cx="214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54" name="Text Box 22"/>
            <p:cNvSpPr txBox="1">
              <a:spLocks noChangeArrowheads="1"/>
            </p:cNvSpPr>
            <p:nvPr/>
          </p:nvSpPr>
          <p:spPr bwMode="auto">
            <a:xfrm>
              <a:off x="2346" y="3182"/>
              <a:ext cx="1366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Flange</a:t>
              </a:r>
            </a:p>
          </p:txBody>
        </p:sp>
        <p:sp>
          <p:nvSpPr>
            <p:cNvPr id="172056" name="Line 24"/>
            <p:cNvSpPr>
              <a:spLocks noChangeShapeType="1"/>
            </p:cNvSpPr>
            <p:nvPr/>
          </p:nvSpPr>
          <p:spPr bwMode="auto">
            <a:xfrm>
              <a:off x="1828" y="3715"/>
              <a:ext cx="0" cy="4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57" name="Line 25"/>
            <p:cNvSpPr>
              <a:spLocks noChangeShapeType="1"/>
            </p:cNvSpPr>
            <p:nvPr/>
          </p:nvSpPr>
          <p:spPr bwMode="auto">
            <a:xfrm>
              <a:off x="3970" y="3713"/>
              <a:ext cx="0" cy="4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58" name="Text Box 26"/>
            <p:cNvSpPr txBox="1">
              <a:spLocks noChangeArrowheads="1"/>
            </p:cNvSpPr>
            <p:nvPr/>
          </p:nvSpPr>
          <p:spPr bwMode="auto">
            <a:xfrm>
              <a:off x="2608" y="3679"/>
              <a:ext cx="136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S = L</a:t>
              </a:r>
              <a:r>
                <a:rPr lang="en-US" altLang="en-US" baseline="-25000">
                  <a:solidFill>
                    <a:srgbClr val="000000"/>
                  </a:solidFill>
                  <a:latin typeface="Arial" pitchFamily="34" charset="0"/>
                </a:rPr>
                <a:t>p</a:t>
              </a:r>
            </a:p>
          </p:txBody>
        </p:sp>
        <p:sp>
          <p:nvSpPr>
            <p:cNvPr id="172059" name="Line 27"/>
            <p:cNvSpPr>
              <a:spLocks noChangeShapeType="1"/>
            </p:cNvSpPr>
            <p:nvPr/>
          </p:nvSpPr>
          <p:spPr bwMode="auto">
            <a:xfrm>
              <a:off x="502" y="2518"/>
              <a:ext cx="36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60" name="Line 28"/>
            <p:cNvSpPr>
              <a:spLocks noChangeShapeType="1"/>
            </p:cNvSpPr>
            <p:nvPr/>
          </p:nvSpPr>
          <p:spPr bwMode="auto">
            <a:xfrm>
              <a:off x="430" y="3567"/>
              <a:ext cx="56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61" name="Line 29"/>
            <p:cNvSpPr>
              <a:spLocks noChangeShapeType="1"/>
            </p:cNvSpPr>
            <p:nvPr/>
          </p:nvSpPr>
          <p:spPr bwMode="auto">
            <a:xfrm flipV="1">
              <a:off x="697" y="2523"/>
              <a:ext cx="0" cy="104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2062" name="Text Box 30"/>
          <p:cNvSpPr txBox="1">
            <a:spLocks noChangeArrowheads="1"/>
          </p:cNvSpPr>
          <p:nvPr/>
        </p:nvSpPr>
        <p:spPr bwMode="auto">
          <a:xfrm rot="16200000">
            <a:off x="343693" y="4275932"/>
            <a:ext cx="2170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lnSpc>
                <a:spcPct val="110000"/>
              </a:lnSpc>
            </a:pPr>
            <a:r>
              <a:rPr lang="en-US" altLang="en-US" sz="2000">
                <a:solidFill>
                  <a:srgbClr val="000000"/>
                </a:solidFill>
                <a:latin typeface="Arial" pitchFamily="34" charset="0"/>
              </a:rPr>
              <a:t>Flange </a:t>
            </a:r>
          </a:p>
          <a:p>
            <a:pPr algn="l" eaLnBrk="0" hangingPunct="0">
              <a:lnSpc>
                <a:spcPct val="110000"/>
              </a:lnSpc>
            </a:pPr>
            <a:r>
              <a:rPr lang="en-US" altLang="en-US" sz="2000">
                <a:solidFill>
                  <a:srgbClr val="000000"/>
                </a:solidFill>
                <a:latin typeface="Arial" pitchFamily="34" charset="0"/>
              </a:rPr>
              <a:t>Width 2c</a:t>
            </a:r>
            <a:endParaRPr lang="en-US" altLang="en-US" sz="2000" baseline="-2500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172064" name="Object 32"/>
          <p:cNvGraphicFramePr>
            <a:graphicFrameLocks noChangeAspect="1"/>
          </p:cNvGraphicFramePr>
          <p:nvPr/>
        </p:nvGraphicFramePr>
        <p:xfrm>
          <a:off x="6107113" y="1703388"/>
          <a:ext cx="2751137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3" name="Equation" r:id="rId3" imgW="914400" imgH="457200" progId="Equation.3">
                  <p:embed/>
                </p:oleObj>
              </mc:Choice>
              <mc:Fallback>
                <p:oleObj name="Equation" r:id="rId3" imgW="914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7113" y="1703388"/>
                        <a:ext cx="2751137" cy="1371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8744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ChangeArrowheads="1"/>
          </p:cNvSpPr>
          <p:nvPr/>
        </p:nvSpPr>
        <p:spPr bwMode="auto">
          <a:xfrm>
            <a:off x="476250" y="0"/>
            <a:ext cx="838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dirty="0">
                <a:latin typeface="+mn-lt"/>
              </a:rPr>
              <a:t>BENDING LOADS (</a:t>
            </a:r>
            <a:r>
              <a:rPr lang="en-US" altLang="en-US" sz="3200" dirty="0" err="1">
                <a:latin typeface="+mn-lt"/>
              </a:rPr>
              <a:t>P</a:t>
            </a:r>
            <a:r>
              <a:rPr lang="en-US" altLang="en-US" sz="3200" baseline="-25000" dirty="0" err="1">
                <a:latin typeface="+mn-lt"/>
              </a:rPr>
              <a:t>tf</a:t>
            </a:r>
            <a:r>
              <a:rPr lang="en-US" altLang="en-US" sz="3200" dirty="0">
                <a:latin typeface="+mn-lt"/>
              </a:rPr>
              <a:t>, </a:t>
            </a:r>
            <a:r>
              <a:rPr lang="en-US" altLang="en-US" sz="3200" dirty="0" err="1">
                <a:latin typeface="+mn-lt"/>
              </a:rPr>
              <a:t>P</a:t>
            </a:r>
            <a:r>
              <a:rPr lang="en-US" altLang="en-US" sz="3200" baseline="-25000" dirty="0" err="1">
                <a:latin typeface="+mn-lt"/>
              </a:rPr>
              <a:t>bf</a:t>
            </a:r>
            <a:r>
              <a:rPr lang="en-US" altLang="en-US" sz="3200" dirty="0">
                <a:latin typeface="+mn-lt"/>
              </a:rPr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91050" y="3657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4138613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-438150" y="1322388"/>
            <a:ext cx="9234488" cy="92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20000"/>
              </a:spcBef>
            </a:pPr>
            <a:r>
              <a:rPr lang="en-US" altLang="en-US" sz="3200" b="0" dirty="0">
                <a:solidFill>
                  <a:srgbClr val="000000"/>
                </a:solidFill>
                <a:latin typeface="Arial" pitchFamily="34" charset="0"/>
              </a:rPr>
              <a:t>From simple beam plastic load analysis:</a:t>
            </a:r>
          </a:p>
          <a:p>
            <a:pPr lvl="2">
              <a:lnSpc>
                <a:spcPct val="125000"/>
              </a:lnSpc>
              <a:spcBef>
                <a:spcPct val="20000"/>
              </a:spcBef>
            </a:pPr>
            <a:endParaRPr lang="en-US" altLang="en-US" sz="3200" b="0" dirty="0">
              <a:solidFill>
                <a:srgbClr val="000000"/>
              </a:solidFill>
              <a:latin typeface="Arial" pitchFamily="34" charset="0"/>
            </a:endParaRPr>
          </a:p>
          <a:p>
            <a:pPr lvl="1">
              <a:lnSpc>
                <a:spcPct val="130000"/>
              </a:lnSpc>
              <a:spcBef>
                <a:spcPct val="20000"/>
              </a:spcBef>
            </a:pPr>
            <a:r>
              <a:rPr lang="en-US" altLang="en-US" sz="3200" b="0" dirty="0">
                <a:solidFill>
                  <a:srgbClr val="000000"/>
                </a:solidFill>
                <a:latin typeface="Arial" pitchFamily="34" charset="0"/>
              </a:rPr>
              <a:t>	</a:t>
            </a: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endParaRPr lang="en-US" altLang="en-US" sz="3200" b="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spcBef>
                <a:spcPct val="20000"/>
              </a:spcBef>
            </a:pPr>
            <a:endParaRPr lang="en-US" altLang="en-US" sz="3200" b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3065" name="Text Box 9"/>
          <p:cNvSpPr txBox="1">
            <a:spLocks noChangeArrowheads="1"/>
          </p:cNvSpPr>
          <p:nvPr/>
        </p:nvSpPr>
        <p:spPr bwMode="auto">
          <a:xfrm>
            <a:off x="6524625" y="3074988"/>
            <a:ext cx="495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endParaRPr lang="en-US" altLang="en-US" sz="1200" b="0">
              <a:solidFill>
                <a:srgbClr val="FFFFFF"/>
              </a:solidFill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4081463" y="3209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73079" name="Object 23"/>
          <p:cNvGraphicFramePr>
            <a:graphicFrameLocks noChangeAspect="1"/>
          </p:cNvGraphicFramePr>
          <p:nvPr/>
        </p:nvGraphicFramePr>
        <p:xfrm>
          <a:off x="523875" y="2133600"/>
          <a:ext cx="22606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6" name="Equation" r:id="rId3" imgW="761760" imgH="406080" progId="Equation.3">
                  <p:embed/>
                </p:oleObj>
              </mc:Choice>
              <mc:Fallback>
                <p:oleObj name="Equation" r:id="rId3" imgW="76176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875" y="2133600"/>
                        <a:ext cx="2260600" cy="12065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87" name="Line 31"/>
          <p:cNvSpPr>
            <a:spLocks noChangeShapeType="1"/>
          </p:cNvSpPr>
          <p:nvPr/>
        </p:nvSpPr>
        <p:spPr bwMode="auto">
          <a:xfrm>
            <a:off x="7142163" y="3689350"/>
            <a:ext cx="0" cy="18446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88" name="Line 32"/>
          <p:cNvSpPr>
            <a:spLocks noChangeShapeType="1"/>
          </p:cNvSpPr>
          <p:nvPr/>
        </p:nvSpPr>
        <p:spPr bwMode="auto">
          <a:xfrm>
            <a:off x="7142163" y="3689350"/>
            <a:ext cx="5937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89" name="Line 33"/>
          <p:cNvSpPr>
            <a:spLocks noChangeShapeType="1"/>
          </p:cNvSpPr>
          <p:nvPr/>
        </p:nvSpPr>
        <p:spPr bwMode="auto">
          <a:xfrm>
            <a:off x="7735888" y="3689350"/>
            <a:ext cx="0" cy="9128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90" name="Line 34"/>
          <p:cNvSpPr>
            <a:spLocks noChangeShapeType="1"/>
          </p:cNvSpPr>
          <p:nvPr/>
        </p:nvSpPr>
        <p:spPr bwMode="auto">
          <a:xfrm>
            <a:off x="7142163" y="4602163"/>
            <a:ext cx="5937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91" name="Line 35"/>
          <p:cNvSpPr>
            <a:spLocks noChangeShapeType="1"/>
          </p:cNvSpPr>
          <p:nvPr/>
        </p:nvSpPr>
        <p:spPr bwMode="auto">
          <a:xfrm>
            <a:off x="6546850" y="4602163"/>
            <a:ext cx="5953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92" name="Line 36"/>
          <p:cNvSpPr>
            <a:spLocks noChangeShapeType="1"/>
          </p:cNvSpPr>
          <p:nvPr/>
        </p:nvSpPr>
        <p:spPr bwMode="auto">
          <a:xfrm>
            <a:off x="6546850" y="5534025"/>
            <a:ext cx="5953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93" name="Line 37"/>
          <p:cNvSpPr>
            <a:spLocks noChangeShapeType="1"/>
          </p:cNvSpPr>
          <p:nvPr/>
        </p:nvSpPr>
        <p:spPr bwMode="auto">
          <a:xfrm>
            <a:off x="6546850" y="4602163"/>
            <a:ext cx="0" cy="912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94" name="Line 38"/>
          <p:cNvSpPr>
            <a:spLocks noChangeShapeType="1"/>
          </p:cNvSpPr>
          <p:nvPr/>
        </p:nvSpPr>
        <p:spPr bwMode="auto">
          <a:xfrm>
            <a:off x="8331200" y="3708400"/>
            <a:ext cx="42703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95" name="Line 39"/>
          <p:cNvSpPr>
            <a:spLocks noChangeShapeType="1"/>
          </p:cNvSpPr>
          <p:nvPr/>
        </p:nvSpPr>
        <p:spPr bwMode="auto">
          <a:xfrm>
            <a:off x="8313738" y="4583113"/>
            <a:ext cx="5016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96" name="Line 40"/>
          <p:cNvSpPr>
            <a:spLocks noChangeShapeType="1"/>
          </p:cNvSpPr>
          <p:nvPr/>
        </p:nvSpPr>
        <p:spPr bwMode="auto">
          <a:xfrm>
            <a:off x="8350250" y="5476875"/>
            <a:ext cx="5016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99" name="Text Box 43"/>
          <p:cNvSpPr txBox="1">
            <a:spLocks noChangeArrowheads="1"/>
          </p:cNvSpPr>
          <p:nvPr/>
        </p:nvSpPr>
        <p:spPr bwMode="auto">
          <a:xfrm>
            <a:off x="6256338" y="5722938"/>
            <a:ext cx="27305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M</a:t>
            </a:r>
            <a:r>
              <a:rPr lang="en-US" altLang="en-US" baseline="-25000">
                <a:solidFill>
                  <a:srgbClr val="000000"/>
                </a:solidFill>
                <a:latin typeface="Arial" pitchFamily="34" charset="0"/>
              </a:rPr>
              <a:t>p</a:t>
            </a:r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 = F</a:t>
            </a:r>
            <a:r>
              <a:rPr lang="en-US" altLang="en-US" baseline="-25000">
                <a:solidFill>
                  <a:srgbClr val="000000"/>
                </a:solidFill>
                <a:latin typeface="Arial" pitchFamily="34" charset="0"/>
              </a:rPr>
              <a:t>y</a:t>
            </a:r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altLang="en-US" baseline="-25000">
                <a:solidFill>
                  <a:srgbClr val="000000"/>
                </a:solidFill>
                <a:latin typeface="Arial" pitchFamily="34" charset="0"/>
              </a:rPr>
              <a:t>f</a:t>
            </a:r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c</a:t>
            </a:r>
            <a:r>
              <a:rPr lang="en-US" altLang="en-US" baseline="30000">
                <a:solidFill>
                  <a:srgbClr val="000000"/>
                </a:solidFill>
                <a:latin typeface="Arial" pitchFamily="34" charset="0"/>
              </a:rPr>
              <a:t>2</a:t>
            </a:r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173100" name="AutoShape 44"/>
          <p:cNvSpPr>
            <a:spLocks noChangeArrowheads="1"/>
          </p:cNvSpPr>
          <p:nvPr/>
        </p:nvSpPr>
        <p:spPr bwMode="auto">
          <a:xfrm>
            <a:off x="5738813" y="5019675"/>
            <a:ext cx="854075" cy="177800"/>
          </a:xfrm>
          <a:prstGeom prst="rightArrow">
            <a:avLst>
              <a:gd name="adj1" fmla="val 50000"/>
              <a:gd name="adj2" fmla="val 120089"/>
            </a:avLst>
          </a:prstGeom>
          <a:solidFill>
            <a:srgbClr val="C0C0C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101" name="Text Box 45"/>
          <p:cNvSpPr txBox="1">
            <a:spLocks noChangeArrowheads="1"/>
          </p:cNvSpPr>
          <p:nvPr/>
        </p:nvSpPr>
        <p:spPr bwMode="auto">
          <a:xfrm>
            <a:off x="5618163" y="4572000"/>
            <a:ext cx="32464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 sz="2000">
                <a:solidFill>
                  <a:srgbClr val="000000"/>
                </a:solidFill>
                <a:latin typeface="Arial" pitchFamily="34" charset="0"/>
              </a:rPr>
              <a:t>F</a:t>
            </a:r>
            <a:r>
              <a:rPr lang="en-US" altLang="en-US" sz="2000" baseline="-25000">
                <a:solidFill>
                  <a:srgbClr val="000000"/>
                </a:solidFill>
                <a:latin typeface="Arial" pitchFamily="34" charset="0"/>
              </a:rPr>
              <a:t>y</a:t>
            </a:r>
            <a:r>
              <a:rPr lang="en-US" altLang="en-US" sz="200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altLang="en-US" sz="2000" baseline="-25000">
                <a:solidFill>
                  <a:srgbClr val="000000"/>
                </a:solidFill>
                <a:latin typeface="Arial" pitchFamily="34" charset="0"/>
              </a:rPr>
              <a:t>f</a:t>
            </a:r>
            <a:r>
              <a:rPr lang="en-US" altLang="en-US" sz="2000">
                <a:solidFill>
                  <a:srgbClr val="000000"/>
                </a:solidFill>
                <a:latin typeface="Arial" pitchFamily="34" charset="0"/>
              </a:rPr>
              <a:t>c</a:t>
            </a:r>
            <a:endParaRPr lang="en-US" altLang="en-US" sz="2000" baseline="30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3102" name="AutoShape 46"/>
          <p:cNvSpPr>
            <a:spLocks noChangeArrowheads="1"/>
          </p:cNvSpPr>
          <p:nvPr/>
        </p:nvSpPr>
        <p:spPr bwMode="auto">
          <a:xfrm rot="10800000">
            <a:off x="7708900" y="4068763"/>
            <a:ext cx="855663" cy="177800"/>
          </a:xfrm>
          <a:prstGeom prst="rightArrow">
            <a:avLst>
              <a:gd name="adj1" fmla="val 50000"/>
              <a:gd name="adj2" fmla="val 120313"/>
            </a:avLst>
          </a:prstGeom>
          <a:solidFill>
            <a:srgbClr val="C0C0C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104" name="AutoShape 48"/>
          <p:cNvSpPr>
            <a:spLocks noChangeArrowheads="1"/>
          </p:cNvSpPr>
          <p:nvPr/>
        </p:nvSpPr>
        <p:spPr bwMode="auto">
          <a:xfrm>
            <a:off x="1477963" y="4246563"/>
            <a:ext cx="4216400" cy="1287462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105" name="AutoShape 49"/>
          <p:cNvSpPr>
            <a:spLocks noChangeArrowheads="1"/>
          </p:cNvSpPr>
          <p:nvPr/>
        </p:nvSpPr>
        <p:spPr bwMode="auto">
          <a:xfrm>
            <a:off x="3451225" y="3521075"/>
            <a:ext cx="250825" cy="663575"/>
          </a:xfrm>
          <a:prstGeom prst="downArrow">
            <a:avLst>
              <a:gd name="adj1" fmla="val 50000"/>
              <a:gd name="adj2" fmla="val 66139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73106" name="Object 50"/>
          <p:cNvGraphicFramePr>
            <a:graphicFrameLocks noChangeAspect="1"/>
          </p:cNvGraphicFramePr>
          <p:nvPr/>
        </p:nvGraphicFramePr>
        <p:xfrm>
          <a:off x="1978025" y="3787775"/>
          <a:ext cx="1235075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7" name="Equation" r:id="rId5" imgW="622080" imgH="368280" progId="Equation.3">
                  <p:embed/>
                </p:oleObj>
              </mc:Choice>
              <mc:Fallback>
                <p:oleObj name="Equation" r:id="rId5" imgW="6220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8025" y="3787775"/>
                        <a:ext cx="1235075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107" name="Text Box 51"/>
          <p:cNvSpPr txBox="1">
            <a:spLocks noChangeArrowheads="1"/>
          </p:cNvSpPr>
          <p:nvPr/>
        </p:nvSpPr>
        <p:spPr bwMode="auto">
          <a:xfrm>
            <a:off x="3625850" y="3511550"/>
            <a:ext cx="2170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P</a:t>
            </a:r>
          </a:p>
        </p:txBody>
      </p:sp>
      <p:sp>
        <p:nvSpPr>
          <p:cNvPr id="173108" name="AutoShape 52"/>
          <p:cNvSpPr>
            <a:spLocks noChangeArrowheads="1"/>
          </p:cNvSpPr>
          <p:nvPr/>
        </p:nvSpPr>
        <p:spPr bwMode="auto">
          <a:xfrm>
            <a:off x="1347788" y="5545138"/>
            <a:ext cx="200025" cy="20002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109" name="AutoShape 53"/>
          <p:cNvSpPr>
            <a:spLocks noChangeArrowheads="1"/>
          </p:cNvSpPr>
          <p:nvPr/>
        </p:nvSpPr>
        <p:spPr bwMode="auto">
          <a:xfrm>
            <a:off x="5627688" y="5545138"/>
            <a:ext cx="200025" cy="20002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110" name="Line 54"/>
          <p:cNvSpPr>
            <a:spLocks noChangeShapeType="1"/>
          </p:cNvSpPr>
          <p:nvPr/>
        </p:nvSpPr>
        <p:spPr bwMode="auto">
          <a:xfrm>
            <a:off x="1435100" y="6223000"/>
            <a:ext cx="425926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111" name="Line 55"/>
          <p:cNvSpPr>
            <a:spLocks noChangeShapeType="1"/>
          </p:cNvSpPr>
          <p:nvPr/>
        </p:nvSpPr>
        <p:spPr bwMode="auto">
          <a:xfrm>
            <a:off x="1435100" y="5821363"/>
            <a:ext cx="0" cy="693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112" name="Line 56"/>
          <p:cNvSpPr>
            <a:spLocks noChangeShapeType="1"/>
          </p:cNvSpPr>
          <p:nvPr/>
        </p:nvSpPr>
        <p:spPr bwMode="auto">
          <a:xfrm>
            <a:off x="5711825" y="5818188"/>
            <a:ext cx="0" cy="693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113" name="Text Box 57"/>
          <p:cNvSpPr txBox="1">
            <a:spLocks noChangeArrowheads="1"/>
          </p:cNvSpPr>
          <p:nvPr/>
        </p:nvSpPr>
        <p:spPr bwMode="auto">
          <a:xfrm>
            <a:off x="3206750" y="5840413"/>
            <a:ext cx="2170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S</a:t>
            </a:r>
            <a:endParaRPr lang="en-US" altLang="en-US" baseline="-25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3114" name="Rectangle 58"/>
          <p:cNvSpPr>
            <a:spLocks noChangeArrowheads="1"/>
          </p:cNvSpPr>
          <p:nvPr/>
        </p:nvSpPr>
        <p:spPr bwMode="auto">
          <a:xfrm>
            <a:off x="7142163" y="3689350"/>
            <a:ext cx="593725" cy="912813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115" name="Rectangle 59"/>
          <p:cNvSpPr>
            <a:spLocks noChangeArrowheads="1"/>
          </p:cNvSpPr>
          <p:nvPr/>
        </p:nvSpPr>
        <p:spPr bwMode="auto">
          <a:xfrm>
            <a:off x="6551613" y="4603750"/>
            <a:ext cx="593725" cy="912813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116" name="Line 60"/>
          <p:cNvSpPr>
            <a:spLocks noChangeShapeType="1"/>
          </p:cNvSpPr>
          <p:nvPr/>
        </p:nvSpPr>
        <p:spPr bwMode="auto">
          <a:xfrm flipV="1">
            <a:off x="8610600" y="4583113"/>
            <a:ext cx="0" cy="892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117" name="Line 61"/>
          <p:cNvSpPr>
            <a:spLocks noChangeShapeType="1"/>
          </p:cNvSpPr>
          <p:nvPr/>
        </p:nvSpPr>
        <p:spPr bwMode="auto">
          <a:xfrm flipV="1">
            <a:off x="8610600" y="3687763"/>
            <a:ext cx="0" cy="892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118" name="Text Box 62"/>
          <p:cNvSpPr txBox="1">
            <a:spLocks noChangeArrowheads="1"/>
          </p:cNvSpPr>
          <p:nvPr/>
        </p:nvSpPr>
        <p:spPr bwMode="auto">
          <a:xfrm>
            <a:off x="8618537" y="3883025"/>
            <a:ext cx="373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 dirty="0">
                <a:solidFill>
                  <a:srgbClr val="000000"/>
                </a:solidFill>
                <a:latin typeface="Arial" pitchFamily="34" charset="0"/>
              </a:rPr>
              <a:t>c</a:t>
            </a:r>
            <a:endParaRPr lang="en-US" altLang="en-US" baseline="-25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3119" name="Text Box 63"/>
          <p:cNvSpPr txBox="1">
            <a:spLocks noChangeArrowheads="1"/>
          </p:cNvSpPr>
          <p:nvPr/>
        </p:nvSpPr>
        <p:spPr bwMode="auto">
          <a:xfrm>
            <a:off x="8609013" y="4784725"/>
            <a:ext cx="331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 dirty="0">
                <a:solidFill>
                  <a:srgbClr val="000000"/>
                </a:solidFill>
                <a:latin typeface="Arial" pitchFamily="34" charset="0"/>
              </a:rPr>
              <a:t>c</a:t>
            </a:r>
            <a:endParaRPr lang="en-US" altLang="en-US" baseline="-25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3120" name="Text Box 64"/>
          <p:cNvSpPr txBox="1">
            <a:spLocks noChangeArrowheads="1"/>
          </p:cNvSpPr>
          <p:nvPr/>
        </p:nvSpPr>
        <p:spPr bwMode="auto">
          <a:xfrm>
            <a:off x="7754939" y="3633788"/>
            <a:ext cx="7032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 sz="2000">
                <a:solidFill>
                  <a:srgbClr val="000000"/>
                </a:solidFill>
                <a:latin typeface="Arial" pitchFamily="34" charset="0"/>
              </a:rPr>
              <a:t>F</a:t>
            </a:r>
            <a:r>
              <a:rPr lang="en-US" altLang="en-US" sz="2000" baseline="-25000">
                <a:solidFill>
                  <a:srgbClr val="000000"/>
                </a:solidFill>
                <a:latin typeface="Arial" pitchFamily="34" charset="0"/>
              </a:rPr>
              <a:t>y</a:t>
            </a:r>
            <a:r>
              <a:rPr lang="en-US" altLang="en-US" sz="200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altLang="en-US" sz="2000" baseline="-25000">
                <a:solidFill>
                  <a:srgbClr val="000000"/>
                </a:solidFill>
                <a:latin typeface="Arial" pitchFamily="34" charset="0"/>
              </a:rPr>
              <a:t>f</a:t>
            </a:r>
            <a:r>
              <a:rPr lang="en-US" altLang="en-US" sz="2000">
                <a:solidFill>
                  <a:srgbClr val="000000"/>
                </a:solidFill>
                <a:latin typeface="Arial" pitchFamily="34" charset="0"/>
              </a:rPr>
              <a:t>c</a:t>
            </a:r>
            <a:endParaRPr lang="en-US" altLang="en-US" sz="2000" baseline="30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3121" name="Line 65"/>
          <p:cNvSpPr>
            <a:spLocks noChangeShapeType="1"/>
          </p:cNvSpPr>
          <p:nvPr/>
        </p:nvSpPr>
        <p:spPr bwMode="auto">
          <a:xfrm flipH="1">
            <a:off x="2133600" y="3151188"/>
            <a:ext cx="15319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122" name="Text Box 66"/>
          <p:cNvSpPr txBox="1">
            <a:spLocks noChangeArrowheads="1"/>
          </p:cNvSpPr>
          <p:nvPr/>
        </p:nvSpPr>
        <p:spPr bwMode="auto">
          <a:xfrm>
            <a:off x="3589338" y="2935288"/>
            <a:ext cx="2170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latin typeface="Arial" pitchFamily="34" charset="0"/>
              </a:rPr>
              <a:t>Constant</a:t>
            </a:r>
          </a:p>
        </p:txBody>
      </p:sp>
      <p:sp>
        <p:nvSpPr>
          <p:cNvPr id="173123" name="Text Box 67"/>
          <p:cNvSpPr txBox="1">
            <a:spLocks noChangeArrowheads="1"/>
          </p:cNvSpPr>
          <p:nvPr/>
        </p:nvSpPr>
        <p:spPr bwMode="auto">
          <a:xfrm>
            <a:off x="3929063" y="1924050"/>
            <a:ext cx="549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>
              <a:lnSpc>
                <a:spcPct val="120000"/>
              </a:lnSpc>
            </a:pPr>
            <a:r>
              <a:rPr lang="en-US" altLang="en-US" sz="2800" b="0" dirty="0">
                <a:latin typeface="Arial" pitchFamily="34" charset="0"/>
              </a:rPr>
              <a:t>Top  Flange: </a:t>
            </a:r>
            <a:r>
              <a:rPr lang="en-US" altLang="en-US" sz="2800" b="0" dirty="0" err="1">
                <a:latin typeface="Arial" pitchFamily="34" charset="0"/>
              </a:rPr>
              <a:t>P</a:t>
            </a:r>
            <a:r>
              <a:rPr lang="en-US" altLang="en-US" sz="2800" b="0" baseline="-25000" dirty="0" err="1">
                <a:latin typeface="Arial" pitchFamily="34" charset="0"/>
              </a:rPr>
              <a:t>tf</a:t>
            </a:r>
            <a:r>
              <a:rPr lang="en-US" altLang="en-US" sz="2800" b="0" dirty="0">
                <a:latin typeface="Arial" pitchFamily="34" charset="0"/>
              </a:rPr>
              <a:t> based on </a:t>
            </a:r>
            <a:r>
              <a:rPr lang="en-US" altLang="en-US" sz="2800" b="0" dirty="0" err="1">
                <a:latin typeface="Arial" pitchFamily="34" charset="0"/>
              </a:rPr>
              <a:t>t</a:t>
            </a:r>
            <a:r>
              <a:rPr lang="en-US" altLang="en-US" sz="2800" b="0" baseline="-25000" dirty="0" err="1">
                <a:latin typeface="Arial" pitchFamily="34" charset="0"/>
              </a:rPr>
              <a:t>tf</a:t>
            </a:r>
            <a:r>
              <a:rPr lang="en-US" altLang="en-US" sz="2800" b="0" dirty="0">
                <a:latin typeface="Arial" pitchFamily="34" charset="0"/>
              </a:rPr>
              <a:t>, </a:t>
            </a:r>
            <a:r>
              <a:rPr lang="en-US" altLang="en-US" sz="2800" b="0" dirty="0" err="1">
                <a:latin typeface="Arial" pitchFamily="34" charset="0"/>
              </a:rPr>
              <a:t>c</a:t>
            </a:r>
            <a:r>
              <a:rPr lang="en-US" altLang="en-US" sz="2800" b="0" baseline="-25000" dirty="0" err="1">
                <a:latin typeface="Arial" pitchFamily="34" charset="0"/>
              </a:rPr>
              <a:t>tf</a:t>
            </a:r>
            <a:endParaRPr lang="en-US" altLang="en-US" sz="2800" b="0" baseline="-25000" dirty="0">
              <a:latin typeface="Arial" pitchFamily="34" charset="0"/>
            </a:endParaRPr>
          </a:p>
          <a:p>
            <a:pPr algn="l" eaLnBrk="0" hangingPunct="0">
              <a:lnSpc>
                <a:spcPct val="120000"/>
              </a:lnSpc>
            </a:pPr>
            <a:r>
              <a:rPr lang="en-US" altLang="en-US" sz="2800" b="0" dirty="0">
                <a:latin typeface="Arial" pitchFamily="34" charset="0"/>
              </a:rPr>
              <a:t>Bot. Flange: </a:t>
            </a:r>
            <a:r>
              <a:rPr lang="en-US" altLang="en-US" sz="2800" b="0" dirty="0" err="1">
                <a:latin typeface="Arial" pitchFamily="34" charset="0"/>
              </a:rPr>
              <a:t>P</a:t>
            </a:r>
            <a:r>
              <a:rPr lang="en-US" altLang="en-US" sz="2800" b="0" baseline="-25000" dirty="0" err="1">
                <a:latin typeface="Arial" pitchFamily="34" charset="0"/>
              </a:rPr>
              <a:t>bf</a:t>
            </a:r>
            <a:r>
              <a:rPr lang="en-US" altLang="en-US" sz="2800" b="0" dirty="0">
                <a:latin typeface="Arial" pitchFamily="34" charset="0"/>
              </a:rPr>
              <a:t> based on </a:t>
            </a:r>
            <a:r>
              <a:rPr lang="en-US" altLang="en-US" sz="2800" b="0" dirty="0" err="1">
                <a:latin typeface="Arial" pitchFamily="34" charset="0"/>
              </a:rPr>
              <a:t>t</a:t>
            </a:r>
            <a:r>
              <a:rPr lang="en-US" altLang="en-US" sz="2800" b="0" baseline="-25000" dirty="0" err="1">
                <a:latin typeface="Arial" pitchFamily="34" charset="0"/>
              </a:rPr>
              <a:t>bf</a:t>
            </a:r>
            <a:r>
              <a:rPr lang="en-US" altLang="en-US" sz="2800" b="0" dirty="0">
                <a:latin typeface="Arial" pitchFamily="34" charset="0"/>
              </a:rPr>
              <a:t>, </a:t>
            </a:r>
            <a:r>
              <a:rPr lang="en-US" altLang="en-US" sz="2800" b="0" dirty="0" err="1">
                <a:latin typeface="Arial" pitchFamily="34" charset="0"/>
              </a:rPr>
              <a:t>c</a:t>
            </a:r>
            <a:r>
              <a:rPr lang="en-US" altLang="en-US" sz="2800" b="0" baseline="-25000" dirty="0" err="1">
                <a:latin typeface="Arial" pitchFamily="34" charset="0"/>
              </a:rPr>
              <a:t>bf</a:t>
            </a:r>
            <a:endParaRPr lang="en-US" altLang="en-US" sz="2800" b="0" baseline="-25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778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457200" y="0"/>
            <a:ext cx="838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dirty="0">
                <a:latin typeface="+mn-lt"/>
              </a:rPr>
              <a:t>DEFLECTION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>
                <a:latin typeface="+mj-lt"/>
                <a:sym typeface="Symbol" pitchFamily="18" charset="2"/>
              </a:rPr>
              <a:t></a:t>
            </a:r>
            <a:endParaRPr lang="en-US" altLang="en-US" sz="3600" dirty="0">
              <a:latin typeface="+mj-lt"/>
            </a:endParaRP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4572000" y="3657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4119563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4062413" y="3209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74090" name="Object 10"/>
          <p:cNvGraphicFramePr>
            <a:graphicFrameLocks noChangeAspect="1"/>
          </p:cNvGraphicFramePr>
          <p:nvPr/>
        </p:nvGraphicFramePr>
        <p:xfrm>
          <a:off x="539750" y="1695450"/>
          <a:ext cx="22606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0" name="Equation" r:id="rId3" imgW="761760" imgH="406080" progId="Equation.3">
                  <p:embed/>
                </p:oleObj>
              </mc:Choice>
              <mc:Fallback>
                <p:oleObj name="Equation" r:id="rId3" imgW="76176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695450"/>
                        <a:ext cx="2260600" cy="12065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05" name="AutoShape 25"/>
          <p:cNvSpPr>
            <a:spLocks noChangeArrowheads="1"/>
          </p:cNvSpPr>
          <p:nvPr/>
        </p:nvSpPr>
        <p:spPr bwMode="auto">
          <a:xfrm rot="10800000">
            <a:off x="144463" y="3903663"/>
            <a:ext cx="4216400" cy="1287462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6" name="AutoShape 26"/>
          <p:cNvSpPr>
            <a:spLocks noChangeArrowheads="1"/>
          </p:cNvSpPr>
          <p:nvPr/>
        </p:nvSpPr>
        <p:spPr bwMode="auto">
          <a:xfrm>
            <a:off x="2117725" y="3178175"/>
            <a:ext cx="250825" cy="663575"/>
          </a:xfrm>
          <a:prstGeom prst="downArrow">
            <a:avLst>
              <a:gd name="adj1" fmla="val 50000"/>
              <a:gd name="adj2" fmla="val 66139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08" name="Text Box 28"/>
          <p:cNvSpPr txBox="1">
            <a:spLocks noChangeArrowheads="1"/>
          </p:cNvSpPr>
          <p:nvPr/>
        </p:nvSpPr>
        <p:spPr bwMode="auto">
          <a:xfrm>
            <a:off x="2311400" y="3054350"/>
            <a:ext cx="2170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Load P</a:t>
            </a:r>
          </a:p>
        </p:txBody>
      </p:sp>
      <p:sp>
        <p:nvSpPr>
          <p:cNvPr id="174109" name="AutoShape 29"/>
          <p:cNvSpPr>
            <a:spLocks noChangeArrowheads="1"/>
          </p:cNvSpPr>
          <p:nvPr/>
        </p:nvSpPr>
        <p:spPr bwMode="auto">
          <a:xfrm>
            <a:off x="14288" y="3887788"/>
            <a:ext cx="200025" cy="20002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10" name="AutoShape 30"/>
          <p:cNvSpPr>
            <a:spLocks noChangeArrowheads="1"/>
          </p:cNvSpPr>
          <p:nvPr/>
        </p:nvSpPr>
        <p:spPr bwMode="auto">
          <a:xfrm>
            <a:off x="4294188" y="3906838"/>
            <a:ext cx="200025" cy="20002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11" name="Line 31"/>
          <p:cNvSpPr>
            <a:spLocks noChangeShapeType="1"/>
          </p:cNvSpPr>
          <p:nvPr/>
        </p:nvSpPr>
        <p:spPr bwMode="auto">
          <a:xfrm>
            <a:off x="101600" y="5613400"/>
            <a:ext cx="425926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3" name="Line 33"/>
          <p:cNvSpPr>
            <a:spLocks noChangeShapeType="1"/>
          </p:cNvSpPr>
          <p:nvPr/>
        </p:nvSpPr>
        <p:spPr bwMode="auto">
          <a:xfrm>
            <a:off x="4378325" y="4106863"/>
            <a:ext cx="0" cy="17954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4" name="Text Box 34"/>
          <p:cNvSpPr txBox="1">
            <a:spLocks noChangeArrowheads="1"/>
          </p:cNvSpPr>
          <p:nvPr/>
        </p:nvSpPr>
        <p:spPr bwMode="auto">
          <a:xfrm>
            <a:off x="2100263" y="5613400"/>
            <a:ext cx="2170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S</a:t>
            </a:r>
            <a:endParaRPr lang="en-US" altLang="en-US" baseline="-25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4124" name="AutoShape 44"/>
          <p:cNvSpPr>
            <a:spLocks noChangeArrowheads="1"/>
          </p:cNvSpPr>
          <p:nvPr/>
        </p:nvSpPr>
        <p:spPr bwMode="auto">
          <a:xfrm>
            <a:off x="2214563" y="5151438"/>
            <a:ext cx="109537" cy="109537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25" name="Line 45"/>
          <p:cNvSpPr>
            <a:spLocks noChangeShapeType="1"/>
          </p:cNvSpPr>
          <p:nvPr/>
        </p:nvSpPr>
        <p:spPr bwMode="auto">
          <a:xfrm flipV="1">
            <a:off x="106363" y="4106863"/>
            <a:ext cx="0" cy="17145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7" name="Text Box 47"/>
          <p:cNvSpPr txBox="1">
            <a:spLocks noChangeArrowheads="1"/>
          </p:cNvSpPr>
          <p:nvPr/>
        </p:nvSpPr>
        <p:spPr bwMode="auto">
          <a:xfrm>
            <a:off x="3092450" y="4824413"/>
            <a:ext cx="34496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Plastic </a:t>
            </a:r>
          </a:p>
          <a:p>
            <a:pPr algn="l" eaLnBrk="0" hangingPunct="0"/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Hinge</a:t>
            </a:r>
          </a:p>
        </p:txBody>
      </p:sp>
      <p:sp>
        <p:nvSpPr>
          <p:cNvPr id="174128" name="AutoShape 48"/>
          <p:cNvSpPr>
            <a:spLocks noChangeArrowheads="1"/>
          </p:cNvSpPr>
          <p:nvPr/>
        </p:nvSpPr>
        <p:spPr bwMode="auto">
          <a:xfrm rot="10800000">
            <a:off x="144463" y="3884613"/>
            <a:ext cx="4216400" cy="61277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29" name="Line 49"/>
          <p:cNvSpPr>
            <a:spLocks noChangeShapeType="1"/>
          </p:cNvSpPr>
          <p:nvPr/>
        </p:nvSpPr>
        <p:spPr bwMode="auto">
          <a:xfrm>
            <a:off x="125413" y="3884613"/>
            <a:ext cx="42338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0" name="Text Box 50"/>
          <p:cNvSpPr txBox="1">
            <a:spLocks noChangeArrowheads="1"/>
          </p:cNvSpPr>
          <p:nvPr/>
        </p:nvSpPr>
        <p:spPr bwMode="auto">
          <a:xfrm>
            <a:off x="749300" y="4921250"/>
            <a:ext cx="7778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en-US" altLang="en-US" baseline="-250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tf</a:t>
            </a:r>
            <a:endParaRPr lang="en-US" altLang="en-US" baseline="-25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4131" name="Line 51"/>
          <p:cNvSpPr>
            <a:spLocks noChangeShapeType="1"/>
          </p:cNvSpPr>
          <p:nvPr/>
        </p:nvSpPr>
        <p:spPr bwMode="auto">
          <a:xfrm flipH="1">
            <a:off x="1431925" y="5192713"/>
            <a:ext cx="74295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2" name="Line 52"/>
          <p:cNvSpPr>
            <a:spLocks noChangeShapeType="1"/>
          </p:cNvSpPr>
          <p:nvPr/>
        </p:nvSpPr>
        <p:spPr bwMode="auto">
          <a:xfrm flipH="1">
            <a:off x="749300" y="4506913"/>
            <a:ext cx="15208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3" name="Text Box 53"/>
          <p:cNvSpPr txBox="1">
            <a:spLocks noChangeArrowheads="1"/>
          </p:cNvSpPr>
          <p:nvPr/>
        </p:nvSpPr>
        <p:spPr bwMode="auto">
          <a:xfrm>
            <a:off x="234950" y="4216400"/>
            <a:ext cx="7778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altLang="en-US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en-US" altLang="en-US" baseline="-250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bf</a:t>
            </a:r>
            <a:endParaRPr lang="en-US" altLang="en-US" baseline="-25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4136" name="Text Box 56"/>
          <p:cNvSpPr txBox="1">
            <a:spLocks noChangeArrowheads="1"/>
          </p:cNvSpPr>
          <p:nvPr/>
        </p:nvSpPr>
        <p:spPr bwMode="auto">
          <a:xfrm>
            <a:off x="5824538" y="1587500"/>
            <a:ext cx="2160587" cy="4953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c</a:t>
            </a:r>
            <a:r>
              <a:rPr lang="en-US" altLang="en-US" baseline="-25000">
                <a:solidFill>
                  <a:srgbClr val="000000"/>
                </a:solidFill>
                <a:latin typeface="Arial" pitchFamily="34" charset="0"/>
              </a:rPr>
              <a:t>tf</a:t>
            </a:r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 c</a:t>
            </a:r>
            <a:r>
              <a:rPr lang="en-US" altLang="en-US" baseline="-250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bf</a:t>
            </a:r>
          </a:p>
        </p:txBody>
      </p:sp>
      <p:sp>
        <p:nvSpPr>
          <p:cNvPr id="174139" name="Line 59"/>
          <p:cNvSpPr>
            <a:spLocks noChangeShapeType="1"/>
          </p:cNvSpPr>
          <p:nvPr/>
        </p:nvSpPr>
        <p:spPr bwMode="auto">
          <a:xfrm>
            <a:off x="6915150" y="2082800"/>
            <a:ext cx="0" cy="4191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0" name="Text Box 60"/>
          <p:cNvSpPr txBox="1">
            <a:spLocks noChangeArrowheads="1"/>
          </p:cNvSpPr>
          <p:nvPr/>
        </p:nvSpPr>
        <p:spPr bwMode="auto">
          <a:xfrm>
            <a:off x="5824538" y="2368550"/>
            <a:ext cx="2160587" cy="4953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P</a:t>
            </a:r>
            <a:r>
              <a:rPr lang="en-US" altLang="en-US" baseline="-250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tf</a:t>
            </a:r>
            <a:r>
              <a:rPr lang="en-US" altLang="en-US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  P</a:t>
            </a:r>
            <a:r>
              <a:rPr lang="en-US" altLang="en-US" baseline="-250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bf</a:t>
            </a:r>
          </a:p>
        </p:txBody>
      </p:sp>
      <p:sp>
        <p:nvSpPr>
          <p:cNvPr id="174142" name="Line 62"/>
          <p:cNvSpPr>
            <a:spLocks noChangeShapeType="1"/>
          </p:cNvSpPr>
          <p:nvPr/>
        </p:nvSpPr>
        <p:spPr bwMode="auto">
          <a:xfrm>
            <a:off x="6934200" y="2863850"/>
            <a:ext cx="0" cy="4191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3" name="Text Box 63"/>
          <p:cNvSpPr txBox="1">
            <a:spLocks noChangeArrowheads="1"/>
          </p:cNvSpPr>
          <p:nvPr/>
        </p:nvSpPr>
        <p:spPr bwMode="auto">
          <a:xfrm>
            <a:off x="5862638" y="3130550"/>
            <a:ext cx="2160587" cy="4953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en-US" altLang="en-US" baseline="-25000">
                <a:solidFill>
                  <a:srgbClr val="000000"/>
                </a:solidFill>
                <a:latin typeface="Arial" pitchFamily="34" charset="0"/>
              </a:rPr>
              <a:t>tf</a:t>
            </a:r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 </a:t>
            </a:r>
            <a:r>
              <a:rPr lang="en-US" altLang="en-US" baseline="-250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bf</a:t>
            </a:r>
          </a:p>
        </p:txBody>
      </p:sp>
      <p:sp>
        <p:nvSpPr>
          <p:cNvPr id="174144" name="Line 64"/>
          <p:cNvSpPr>
            <a:spLocks noChangeShapeType="1"/>
          </p:cNvSpPr>
          <p:nvPr/>
        </p:nvSpPr>
        <p:spPr bwMode="auto">
          <a:xfrm>
            <a:off x="6934200" y="3606800"/>
            <a:ext cx="0" cy="4191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5" name="Text Box 65"/>
          <p:cNvSpPr txBox="1">
            <a:spLocks noChangeArrowheads="1"/>
          </p:cNvSpPr>
          <p:nvPr/>
        </p:nvSpPr>
        <p:spPr bwMode="auto">
          <a:xfrm>
            <a:off x="5634038" y="3892550"/>
            <a:ext cx="2595562" cy="1042988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set  = cte = </a:t>
            </a:r>
            <a:r>
              <a:rPr lang="en-US" altLang="en-US" baseline="-25000">
                <a:solidFill>
                  <a:srgbClr val="000000"/>
                </a:solidFill>
                <a:latin typeface="Arial" pitchFamily="34" charset="0"/>
              </a:rPr>
              <a:t>tf</a:t>
            </a:r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   </a:t>
            </a:r>
            <a:r>
              <a:rPr lang="en-US" altLang="en-US" baseline="-25000">
                <a:solidFill>
                  <a:srgbClr val="000000"/>
                </a:solidFill>
                <a:latin typeface="Arial" pitchFamily="34" charset="0"/>
              </a:rPr>
              <a:t>bf</a:t>
            </a:r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 ???</a:t>
            </a:r>
            <a:endParaRPr lang="en-US" altLang="en-US" baseline="-25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4147" name="Line 67"/>
          <p:cNvSpPr>
            <a:spLocks noChangeShapeType="1"/>
          </p:cNvSpPr>
          <p:nvPr/>
        </p:nvSpPr>
        <p:spPr bwMode="auto">
          <a:xfrm>
            <a:off x="6781800" y="4921250"/>
            <a:ext cx="7938" cy="387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1" name="Text Box 71"/>
          <p:cNvSpPr txBox="1">
            <a:spLocks noChangeArrowheads="1"/>
          </p:cNvSpPr>
          <p:nvPr/>
        </p:nvSpPr>
        <p:spPr bwMode="auto">
          <a:xfrm>
            <a:off x="7029450" y="5083175"/>
            <a:ext cx="1990725" cy="738664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P  </a:t>
            </a:r>
            <a:r>
              <a:rPr lang="en-US" altLang="en-US" dirty="0" err="1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P</a:t>
            </a:r>
            <a:r>
              <a:rPr lang="en-US" altLang="en-US" baseline="-25000" dirty="0" err="1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bf</a:t>
            </a:r>
            <a:endParaRPr lang="en-US" altLang="en-US" baseline="-25000" dirty="0">
              <a:solidFill>
                <a:srgbClr val="000000"/>
              </a:solidFill>
              <a:latin typeface="Arial" pitchFamily="34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altLang="en-US" sz="1600" dirty="0" smtClean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(on-going research)</a:t>
            </a:r>
            <a:endParaRPr lang="en-US" altLang="en-US" sz="1600" dirty="0">
              <a:solidFill>
                <a:srgbClr val="000000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174152" name="Line 72"/>
          <p:cNvSpPr>
            <a:spLocks noChangeShapeType="1"/>
          </p:cNvSpPr>
          <p:nvPr/>
        </p:nvSpPr>
        <p:spPr bwMode="auto">
          <a:xfrm flipH="1">
            <a:off x="6542088" y="5308600"/>
            <a:ext cx="23971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3" name="Line 73"/>
          <p:cNvSpPr>
            <a:spLocks noChangeShapeType="1"/>
          </p:cNvSpPr>
          <p:nvPr/>
        </p:nvSpPr>
        <p:spPr bwMode="auto">
          <a:xfrm flipH="1">
            <a:off x="6789738" y="5308600"/>
            <a:ext cx="23971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4" name="Text Box 74"/>
          <p:cNvSpPr txBox="1">
            <a:spLocks noChangeArrowheads="1"/>
          </p:cNvSpPr>
          <p:nvPr/>
        </p:nvSpPr>
        <p:spPr bwMode="auto">
          <a:xfrm>
            <a:off x="4481513" y="5078413"/>
            <a:ext cx="2066925" cy="1500187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Set P = P</a:t>
            </a:r>
            <a:r>
              <a:rPr lang="en-US" altLang="en-US" sz="2000" baseline="-250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bf</a:t>
            </a:r>
            <a:r>
              <a:rPr lang="en-US" altLang="en-US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,</a:t>
            </a:r>
          </a:p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Load in cycles</a:t>
            </a:r>
          </a:p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m=</a:t>
            </a:r>
            <a:r>
              <a:rPr lang="en-US" altLang="en-US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en-US" altLang="en-US" baseline="-25000">
                <a:solidFill>
                  <a:srgbClr val="000000"/>
                </a:solidFill>
                <a:latin typeface="Arial" pitchFamily="34" charset="0"/>
              </a:rPr>
              <a:t>tf</a:t>
            </a:r>
            <a:r>
              <a:rPr lang="en-US" altLang="en-US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/</a:t>
            </a:r>
            <a:r>
              <a:rPr lang="en-US" altLang="en-US" baseline="-250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bf</a:t>
            </a:r>
            <a:endParaRPr lang="en-US" altLang="en-US" sz="2000">
              <a:solidFill>
                <a:srgbClr val="000000"/>
              </a:solidFill>
              <a:latin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08502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457200" y="0"/>
            <a:ext cx="838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dirty="0">
                <a:latin typeface="+mn-lt"/>
              </a:rPr>
              <a:t>SEGMENT LENGTH L</a:t>
            </a:r>
            <a:r>
              <a:rPr lang="en-US" altLang="en-US" sz="3200" baseline="-25000" dirty="0">
                <a:latin typeface="+mn-lt"/>
              </a:rPr>
              <a:t>i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4572000" y="3657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4119563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4062413" y="3209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168275" y="1543050"/>
            <a:ext cx="8955088" cy="5014913"/>
            <a:chOff x="168275" y="1543050"/>
            <a:chExt cx="8955088" cy="5014913"/>
          </a:xfrm>
        </p:grpSpPr>
        <p:graphicFrame>
          <p:nvGraphicFramePr>
            <p:cNvPr id="58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2289455"/>
                </p:ext>
              </p:extLst>
            </p:nvPr>
          </p:nvGraphicFramePr>
          <p:xfrm>
            <a:off x="449263" y="1781175"/>
            <a:ext cx="1846262" cy="1092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47" name="Equation" r:id="rId3" imgW="622080" imgH="368280" progId="Equation.3">
                    <p:embed/>
                  </p:oleObj>
                </mc:Choice>
                <mc:Fallback>
                  <p:oleObj name="Equation" r:id="rId3" imgW="62208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263" y="1781175"/>
                          <a:ext cx="1846262" cy="10922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381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" name="Text Box 29"/>
            <p:cNvSpPr txBox="1">
              <a:spLocks noChangeArrowheads="1"/>
            </p:cNvSpPr>
            <p:nvPr/>
          </p:nvSpPr>
          <p:spPr bwMode="auto">
            <a:xfrm>
              <a:off x="7596188" y="2555875"/>
              <a:ext cx="1527175" cy="59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>
                  <a:solidFill>
                    <a:srgbClr val="000000"/>
                  </a:solidFill>
                  <a:latin typeface="Arial" pitchFamily="34" charset="0"/>
                  <a:sym typeface="Symbol" pitchFamily="18" charset="2"/>
                </a:rPr>
                <a:t></a:t>
              </a: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0" name="Line 30"/>
            <p:cNvSpPr>
              <a:spLocks noChangeShapeType="1"/>
            </p:cNvSpPr>
            <p:nvPr/>
          </p:nvSpPr>
          <p:spPr bwMode="auto">
            <a:xfrm flipV="1">
              <a:off x="4289425" y="1781175"/>
              <a:ext cx="0" cy="4016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31"/>
            <p:cNvSpPr>
              <a:spLocks noChangeShapeType="1"/>
            </p:cNvSpPr>
            <p:nvPr/>
          </p:nvSpPr>
          <p:spPr bwMode="auto">
            <a:xfrm>
              <a:off x="4289425" y="1973263"/>
              <a:ext cx="314166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 Box 32"/>
            <p:cNvSpPr txBox="1">
              <a:spLocks noChangeArrowheads="1"/>
            </p:cNvSpPr>
            <p:nvPr/>
          </p:nvSpPr>
          <p:spPr bwMode="auto">
            <a:xfrm>
              <a:off x="5572125" y="1543050"/>
              <a:ext cx="931863" cy="61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/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2L</a:t>
              </a:r>
              <a:r>
                <a:rPr lang="en-US" altLang="en-US" baseline="-25000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3" name="Line 33"/>
            <p:cNvSpPr>
              <a:spLocks noChangeShapeType="1"/>
            </p:cNvSpPr>
            <p:nvPr/>
          </p:nvSpPr>
          <p:spPr bwMode="auto">
            <a:xfrm flipV="1">
              <a:off x="7431088" y="1781175"/>
              <a:ext cx="0" cy="4016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34"/>
            <p:cNvSpPr>
              <a:spLocks/>
            </p:cNvSpPr>
            <p:nvPr/>
          </p:nvSpPr>
          <p:spPr bwMode="auto">
            <a:xfrm>
              <a:off x="4221163" y="2668588"/>
              <a:ext cx="3376612" cy="519112"/>
            </a:xfrm>
            <a:custGeom>
              <a:avLst/>
              <a:gdLst>
                <a:gd name="T0" fmla="*/ 1892 w 1892"/>
                <a:gd name="T1" fmla="*/ 214 h 214"/>
                <a:gd name="T2" fmla="*/ 1588 w 1892"/>
                <a:gd name="T3" fmla="*/ 95 h 214"/>
                <a:gd name="T4" fmla="*/ 1270 w 1892"/>
                <a:gd name="T5" fmla="*/ 24 h 214"/>
                <a:gd name="T6" fmla="*/ 945 w 1892"/>
                <a:gd name="T7" fmla="*/ 0 h 214"/>
                <a:gd name="T8" fmla="*/ 620 w 1892"/>
                <a:gd name="T9" fmla="*/ 24 h 214"/>
                <a:gd name="T10" fmla="*/ 303 w 1892"/>
                <a:gd name="T11" fmla="*/ 95 h 214"/>
                <a:gd name="T12" fmla="*/ 0 w 1892"/>
                <a:gd name="T13" fmla="*/ 214 h 214"/>
                <a:gd name="T14" fmla="*/ 0 w 1892"/>
                <a:gd name="T15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2" h="214">
                  <a:moveTo>
                    <a:pt x="1892" y="214"/>
                  </a:moveTo>
                  <a:lnTo>
                    <a:pt x="1588" y="95"/>
                  </a:lnTo>
                  <a:lnTo>
                    <a:pt x="1270" y="24"/>
                  </a:lnTo>
                  <a:lnTo>
                    <a:pt x="945" y="0"/>
                  </a:lnTo>
                  <a:lnTo>
                    <a:pt x="620" y="24"/>
                  </a:lnTo>
                  <a:lnTo>
                    <a:pt x="303" y="95"/>
                  </a:lnTo>
                  <a:lnTo>
                    <a:pt x="0" y="214"/>
                  </a:lnTo>
                  <a:lnTo>
                    <a:pt x="0" y="214"/>
                  </a:lnTo>
                </a:path>
              </a:pathLst>
            </a:custGeom>
            <a:noFill/>
            <a:ln w="381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 Box 35"/>
            <p:cNvSpPr txBox="1">
              <a:spLocks noChangeArrowheads="1"/>
            </p:cNvSpPr>
            <p:nvPr/>
          </p:nvSpPr>
          <p:spPr bwMode="auto">
            <a:xfrm>
              <a:off x="6588125" y="5141913"/>
              <a:ext cx="2032000" cy="68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/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Radius R</a:t>
              </a:r>
            </a:p>
          </p:txBody>
        </p:sp>
        <p:sp>
          <p:nvSpPr>
            <p:cNvPr id="66" name="Line 36"/>
            <p:cNvSpPr>
              <a:spLocks noChangeShapeType="1"/>
            </p:cNvSpPr>
            <p:nvPr/>
          </p:nvSpPr>
          <p:spPr bwMode="auto">
            <a:xfrm>
              <a:off x="5926138" y="2663825"/>
              <a:ext cx="24542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37"/>
            <p:cNvSpPr>
              <a:spLocks noChangeShapeType="1"/>
            </p:cNvSpPr>
            <p:nvPr/>
          </p:nvSpPr>
          <p:spPr bwMode="auto">
            <a:xfrm>
              <a:off x="6973888" y="2960688"/>
              <a:ext cx="8683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AutoShape 38"/>
            <p:cNvSpPr>
              <a:spLocks noChangeArrowheads="1"/>
            </p:cNvSpPr>
            <p:nvPr/>
          </p:nvSpPr>
          <p:spPr bwMode="auto">
            <a:xfrm>
              <a:off x="4891088" y="2965450"/>
              <a:ext cx="107950" cy="87313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AutoShape 39"/>
            <p:cNvSpPr>
              <a:spLocks noChangeArrowheads="1"/>
            </p:cNvSpPr>
            <p:nvPr/>
          </p:nvSpPr>
          <p:spPr bwMode="auto">
            <a:xfrm>
              <a:off x="6791325" y="2952750"/>
              <a:ext cx="109538" cy="87313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40"/>
            <p:cNvSpPr>
              <a:spLocks noChangeShapeType="1"/>
            </p:cNvSpPr>
            <p:nvPr/>
          </p:nvSpPr>
          <p:spPr bwMode="auto">
            <a:xfrm>
              <a:off x="4921250" y="2960688"/>
              <a:ext cx="1955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41"/>
            <p:cNvSpPr>
              <a:spLocks noChangeShapeType="1"/>
            </p:cNvSpPr>
            <p:nvPr/>
          </p:nvSpPr>
          <p:spPr bwMode="auto">
            <a:xfrm flipV="1">
              <a:off x="4900613" y="2209800"/>
              <a:ext cx="0" cy="1936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42"/>
            <p:cNvSpPr>
              <a:spLocks noChangeShapeType="1"/>
            </p:cNvSpPr>
            <p:nvPr/>
          </p:nvSpPr>
          <p:spPr bwMode="auto">
            <a:xfrm flipV="1">
              <a:off x="6878638" y="2206625"/>
              <a:ext cx="0" cy="1793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43"/>
            <p:cNvSpPr>
              <a:spLocks noChangeShapeType="1"/>
            </p:cNvSpPr>
            <p:nvPr/>
          </p:nvSpPr>
          <p:spPr bwMode="auto">
            <a:xfrm>
              <a:off x="4900613" y="2297113"/>
              <a:ext cx="197008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 Box 44"/>
            <p:cNvSpPr txBox="1">
              <a:spLocks noChangeArrowheads="1"/>
            </p:cNvSpPr>
            <p:nvPr/>
          </p:nvSpPr>
          <p:spPr bwMode="auto">
            <a:xfrm>
              <a:off x="5670550" y="1924050"/>
              <a:ext cx="931863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/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S</a:t>
              </a:r>
            </a:p>
          </p:txBody>
        </p:sp>
        <p:sp>
          <p:nvSpPr>
            <p:cNvPr id="75" name="Line 45"/>
            <p:cNvSpPr>
              <a:spLocks noChangeShapeType="1"/>
            </p:cNvSpPr>
            <p:nvPr/>
          </p:nvSpPr>
          <p:spPr bwMode="auto">
            <a:xfrm>
              <a:off x="4957763" y="3071813"/>
              <a:ext cx="966787" cy="21447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46"/>
            <p:cNvSpPr>
              <a:spLocks noChangeShapeType="1"/>
            </p:cNvSpPr>
            <p:nvPr/>
          </p:nvSpPr>
          <p:spPr bwMode="auto">
            <a:xfrm flipH="1">
              <a:off x="5908675" y="3044825"/>
              <a:ext cx="917575" cy="21717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47"/>
            <p:cNvSpPr>
              <a:spLocks noChangeShapeType="1"/>
            </p:cNvSpPr>
            <p:nvPr/>
          </p:nvSpPr>
          <p:spPr bwMode="auto">
            <a:xfrm>
              <a:off x="7608888" y="2587625"/>
              <a:ext cx="0" cy="4000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48"/>
            <p:cNvSpPr>
              <a:spLocks noChangeShapeType="1"/>
            </p:cNvSpPr>
            <p:nvPr/>
          </p:nvSpPr>
          <p:spPr bwMode="auto">
            <a:xfrm>
              <a:off x="7570788" y="2627313"/>
              <a:ext cx="90487" cy="635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49"/>
            <p:cNvSpPr>
              <a:spLocks noChangeShapeType="1"/>
            </p:cNvSpPr>
            <p:nvPr/>
          </p:nvSpPr>
          <p:spPr bwMode="auto">
            <a:xfrm>
              <a:off x="7570788" y="2922588"/>
              <a:ext cx="90487" cy="650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51"/>
            <p:cNvSpPr>
              <a:spLocks noChangeShapeType="1"/>
            </p:cNvSpPr>
            <p:nvPr/>
          </p:nvSpPr>
          <p:spPr bwMode="auto">
            <a:xfrm flipV="1">
              <a:off x="4224338" y="2668588"/>
              <a:ext cx="1733550" cy="5143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52"/>
            <p:cNvSpPr>
              <a:spLocks noChangeShapeType="1"/>
            </p:cNvSpPr>
            <p:nvPr/>
          </p:nvSpPr>
          <p:spPr bwMode="auto">
            <a:xfrm>
              <a:off x="5910263" y="2655888"/>
              <a:ext cx="1698625" cy="539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AutoShape 53"/>
            <p:cNvSpPr>
              <a:spLocks noChangeArrowheads="1"/>
            </p:cNvSpPr>
            <p:nvPr/>
          </p:nvSpPr>
          <p:spPr bwMode="auto">
            <a:xfrm>
              <a:off x="5872163" y="2633663"/>
              <a:ext cx="85725" cy="85725"/>
            </a:xfrm>
            <a:prstGeom prst="octagon">
              <a:avLst>
                <a:gd name="adj" fmla="val 29287"/>
              </a:avLst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54"/>
            <p:cNvSpPr>
              <a:spLocks noChangeShapeType="1"/>
            </p:cNvSpPr>
            <p:nvPr/>
          </p:nvSpPr>
          <p:spPr bwMode="auto">
            <a:xfrm flipV="1">
              <a:off x="5910263" y="2500313"/>
              <a:ext cx="0" cy="26416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55"/>
            <p:cNvSpPr>
              <a:spLocks noChangeShapeType="1"/>
            </p:cNvSpPr>
            <p:nvPr/>
          </p:nvSpPr>
          <p:spPr bwMode="auto">
            <a:xfrm>
              <a:off x="4224338" y="3170238"/>
              <a:ext cx="1673225" cy="33623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56"/>
            <p:cNvSpPr>
              <a:spLocks noChangeShapeType="1"/>
            </p:cNvSpPr>
            <p:nvPr/>
          </p:nvSpPr>
          <p:spPr bwMode="auto">
            <a:xfrm flipH="1">
              <a:off x="5897563" y="3170238"/>
              <a:ext cx="1698625" cy="3387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 Box 66"/>
            <p:cNvSpPr txBox="1">
              <a:spLocks noChangeArrowheads="1"/>
            </p:cNvSpPr>
            <p:nvPr/>
          </p:nvSpPr>
          <p:spPr bwMode="auto">
            <a:xfrm>
              <a:off x="3051175" y="2947988"/>
              <a:ext cx="1408113" cy="93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en-US" altLang="en-US" dirty="0">
                  <a:latin typeface="Arial" pitchFamily="34" charset="0"/>
                </a:rPr>
                <a:t>[m-1]</a:t>
              </a:r>
            </a:p>
          </p:txBody>
        </p:sp>
        <p:sp>
          <p:nvSpPr>
            <p:cNvPr id="87" name="Line 71"/>
            <p:cNvSpPr>
              <a:spLocks noChangeShapeType="1"/>
            </p:cNvSpPr>
            <p:nvPr/>
          </p:nvSpPr>
          <p:spPr bwMode="auto">
            <a:xfrm>
              <a:off x="4216400" y="3190875"/>
              <a:ext cx="417195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72"/>
            <p:cNvSpPr>
              <a:spLocks noChangeShapeType="1"/>
            </p:cNvSpPr>
            <p:nvPr/>
          </p:nvSpPr>
          <p:spPr bwMode="auto">
            <a:xfrm>
              <a:off x="8091488" y="2598738"/>
              <a:ext cx="0" cy="6048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73"/>
            <p:cNvSpPr>
              <a:spLocks noChangeShapeType="1"/>
            </p:cNvSpPr>
            <p:nvPr/>
          </p:nvSpPr>
          <p:spPr bwMode="auto">
            <a:xfrm>
              <a:off x="8034338" y="2627313"/>
              <a:ext cx="90487" cy="635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74"/>
            <p:cNvSpPr>
              <a:spLocks noChangeShapeType="1"/>
            </p:cNvSpPr>
            <p:nvPr/>
          </p:nvSpPr>
          <p:spPr bwMode="auto">
            <a:xfrm>
              <a:off x="8034338" y="3154363"/>
              <a:ext cx="90487" cy="650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 Box 77"/>
            <p:cNvSpPr txBox="1">
              <a:spLocks noChangeArrowheads="1"/>
            </p:cNvSpPr>
            <p:nvPr/>
          </p:nvSpPr>
          <p:spPr bwMode="auto">
            <a:xfrm>
              <a:off x="7323138" y="3143250"/>
              <a:ext cx="1408112" cy="93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en-US" altLang="en-US" dirty="0">
                  <a:latin typeface="Arial" pitchFamily="34" charset="0"/>
                </a:rPr>
                <a:t>[m+1]</a:t>
              </a:r>
            </a:p>
          </p:txBody>
        </p:sp>
        <p:sp>
          <p:nvSpPr>
            <p:cNvPr id="92" name="Text Box 78"/>
            <p:cNvSpPr txBox="1">
              <a:spLocks noChangeArrowheads="1"/>
            </p:cNvSpPr>
            <p:nvPr/>
          </p:nvSpPr>
          <p:spPr bwMode="auto">
            <a:xfrm>
              <a:off x="4994275" y="2262189"/>
              <a:ext cx="1839913" cy="587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en-US" altLang="en-US">
                  <a:latin typeface="Arial" pitchFamily="34" charset="0"/>
                </a:rPr>
                <a:t>[m]</a:t>
              </a:r>
            </a:p>
          </p:txBody>
        </p:sp>
        <p:graphicFrame>
          <p:nvGraphicFramePr>
            <p:cNvPr id="93" name="Object 8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7927217"/>
                </p:ext>
              </p:extLst>
            </p:nvPr>
          </p:nvGraphicFramePr>
          <p:xfrm>
            <a:off x="8280400" y="2640013"/>
            <a:ext cx="679450" cy="731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48" name="Equation" r:id="rId5" imgW="342720" imgH="368280" progId="Equation.3">
                    <p:embed/>
                  </p:oleObj>
                </mc:Choice>
                <mc:Fallback>
                  <p:oleObj name="Equation" r:id="rId5" imgW="34272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80400" y="2640013"/>
                          <a:ext cx="679450" cy="731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" name="Text Box 83"/>
            <p:cNvSpPr txBox="1">
              <a:spLocks noChangeArrowheads="1"/>
            </p:cNvSpPr>
            <p:nvPr/>
          </p:nvSpPr>
          <p:spPr bwMode="auto">
            <a:xfrm>
              <a:off x="1033463" y="2911475"/>
              <a:ext cx="21701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>
                  <a:latin typeface="Arial" pitchFamily="34" charset="0"/>
                </a:rPr>
                <a:t>Constant</a:t>
              </a:r>
            </a:p>
          </p:txBody>
        </p:sp>
        <p:sp>
          <p:nvSpPr>
            <p:cNvPr id="95" name="Line 85"/>
            <p:cNvSpPr>
              <a:spLocks noChangeShapeType="1"/>
            </p:cNvSpPr>
            <p:nvPr/>
          </p:nvSpPr>
          <p:spPr bwMode="auto">
            <a:xfrm flipV="1">
              <a:off x="609600" y="2555875"/>
              <a:ext cx="0" cy="5873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86"/>
            <p:cNvSpPr>
              <a:spLocks noChangeShapeType="1"/>
            </p:cNvSpPr>
            <p:nvPr/>
          </p:nvSpPr>
          <p:spPr bwMode="auto">
            <a:xfrm>
              <a:off x="609600" y="3149600"/>
              <a:ext cx="47783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88"/>
            <p:cNvSpPr>
              <a:spLocks noChangeShapeType="1"/>
            </p:cNvSpPr>
            <p:nvPr/>
          </p:nvSpPr>
          <p:spPr bwMode="auto">
            <a:xfrm flipH="1">
              <a:off x="2124075" y="2135188"/>
              <a:ext cx="8318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Text Box 89"/>
            <p:cNvSpPr txBox="1">
              <a:spLocks noChangeArrowheads="1"/>
            </p:cNvSpPr>
            <p:nvPr/>
          </p:nvSpPr>
          <p:spPr bwMode="auto">
            <a:xfrm>
              <a:off x="2967038" y="1820863"/>
              <a:ext cx="777875" cy="86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>
                  <a:latin typeface="Arial" pitchFamily="34" charset="0"/>
                  <a:sym typeface="Symbol" pitchFamily="18" charset="2"/>
                </a:rPr>
                <a:t></a:t>
              </a:r>
              <a:r>
                <a:rPr lang="en-US" altLang="en-US" baseline="-25000">
                  <a:latin typeface="Arial" pitchFamily="34" charset="0"/>
                  <a:sym typeface="Symbol" pitchFamily="18" charset="2"/>
                </a:rPr>
                <a:t>tf</a:t>
              </a:r>
              <a:endParaRPr lang="en-US" altLang="en-US" baseline="-25000">
                <a:latin typeface="Arial" pitchFamily="34" charset="0"/>
              </a:endParaRPr>
            </a:p>
          </p:txBody>
        </p:sp>
        <p:graphicFrame>
          <p:nvGraphicFramePr>
            <p:cNvPr id="99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6295720"/>
                </p:ext>
              </p:extLst>
            </p:nvPr>
          </p:nvGraphicFramePr>
          <p:xfrm>
            <a:off x="1485900" y="3897313"/>
            <a:ext cx="1431925" cy="1168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49" name="Equation" r:id="rId7" imgW="482400" imgH="393480" progId="Equation.3">
                    <p:embed/>
                  </p:oleObj>
                </mc:Choice>
                <mc:Fallback>
                  <p:oleObj name="Equation" r:id="rId7" imgW="48240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5900" y="3897313"/>
                          <a:ext cx="1431925" cy="11684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381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" name="Line 92"/>
            <p:cNvSpPr>
              <a:spLocks noChangeShapeType="1"/>
            </p:cNvSpPr>
            <p:nvPr/>
          </p:nvSpPr>
          <p:spPr bwMode="auto">
            <a:xfrm flipH="1">
              <a:off x="2619375" y="4340225"/>
              <a:ext cx="8318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Text Box 93"/>
            <p:cNvSpPr txBox="1">
              <a:spLocks noChangeArrowheads="1"/>
            </p:cNvSpPr>
            <p:nvPr/>
          </p:nvSpPr>
          <p:spPr bwMode="auto">
            <a:xfrm>
              <a:off x="3441700" y="4073525"/>
              <a:ext cx="931863" cy="61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/>
              <a:r>
                <a:rPr lang="en-US" altLang="en-US">
                  <a:latin typeface="Arial" pitchFamily="34" charset="0"/>
                </a:rPr>
                <a:t>2L</a:t>
              </a:r>
              <a:r>
                <a:rPr lang="en-US" altLang="en-US" baseline="-25000">
                  <a:latin typeface="Arial" pitchFamily="34" charset="0"/>
                </a:rPr>
                <a:t>i</a:t>
              </a:r>
              <a:endParaRPr lang="en-US" altLang="en-US">
                <a:latin typeface="Arial" pitchFamily="34" charset="0"/>
              </a:endParaRPr>
            </a:p>
          </p:txBody>
        </p:sp>
        <p:sp>
          <p:nvSpPr>
            <p:cNvPr id="102" name="Line 94"/>
            <p:cNvSpPr>
              <a:spLocks noChangeShapeType="1"/>
            </p:cNvSpPr>
            <p:nvPr/>
          </p:nvSpPr>
          <p:spPr bwMode="auto">
            <a:xfrm>
              <a:off x="1192213" y="4475163"/>
              <a:ext cx="3508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Rectangle 96"/>
            <p:cNvSpPr>
              <a:spLocks noChangeArrowheads="1"/>
            </p:cNvSpPr>
            <p:nvPr/>
          </p:nvSpPr>
          <p:spPr bwMode="auto">
            <a:xfrm>
              <a:off x="168275" y="4206875"/>
              <a:ext cx="10715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latin typeface="Arial" pitchFamily="34" charset="0"/>
                </a:rPr>
                <a:t>2</a:t>
              </a:r>
              <a:r>
                <a:rPr lang="en-US" altLang="en-US">
                  <a:latin typeface="Arial" pitchFamily="34" charset="0"/>
                  <a:sym typeface="Symbol" pitchFamily="18" charset="2"/>
                </a:rPr>
                <a:t></a:t>
              </a:r>
              <a:r>
                <a:rPr lang="en-US" altLang="en-US">
                  <a:latin typeface="Arial" pitchFamily="34" charset="0"/>
                </a:rPr>
                <a:t>L</a:t>
              </a:r>
              <a:r>
                <a:rPr lang="en-US" altLang="en-US" baseline="-25000">
                  <a:latin typeface="Arial" pitchFamily="34" charset="0"/>
                </a:rPr>
                <a:t>i</a:t>
              </a:r>
              <a:r>
                <a:rPr lang="en-US" altLang="en-US">
                  <a:latin typeface="Arial" pitchFamily="34" charset="0"/>
                </a:rPr>
                <a:t>/S</a:t>
              </a:r>
              <a:endParaRPr lang="en-US" altLang="en-US" baseline="-25000">
                <a:latin typeface="Arial" pitchFamily="34" charset="0"/>
              </a:endParaRPr>
            </a:p>
          </p:txBody>
        </p:sp>
        <p:sp>
          <p:nvSpPr>
            <p:cNvPr id="104" name="Text Box 97"/>
            <p:cNvSpPr txBox="1">
              <a:spLocks noChangeArrowheads="1"/>
            </p:cNvSpPr>
            <p:nvPr/>
          </p:nvSpPr>
          <p:spPr bwMode="auto">
            <a:xfrm>
              <a:off x="4051300" y="2930525"/>
              <a:ext cx="931863" cy="61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/>
              <a:r>
                <a:rPr lang="en-US" altLang="en-US">
                  <a:latin typeface="Arial" pitchFamily="34" charset="0"/>
                  <a:sym typeface="Symbol" pitchFamily="18" charset="2"/>
                </a:rPr>
                <a:t></a:t>
              </a:r>
              <a:endParaRPr lang="en-US" altLang="en-US">
                <a:latin typeface="Arial" pitchFamily="34" charset="0"/>
              </a:endParaRPr>
            </a:p>
          </p:txBody>
        </p:sp>
        <p:sp>
          <p:nvSpPr>
            <p:cNvPr id="105" name="Text Box 98"/>
            <p:cNvSpPr txBox="1">
              <a:spLocks noChangeArrowheads="1"/>
            </p:cNvSpPr>
            <p:nvPr/>
          </p:nvSpPr>
          <p:spPr bwMode="auto">
            <a:xfrm>
              <a:off x="5727700" y="2416175"/>
              <a:ext cx="931863" cy="61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/>
              <a:r>
                <a:rPr lang="en-US" altLang="en-US" dirty="0">
                  <a:latin typeface="Arial" pitchFamily="34" charset="0"/>
                  <a:sym typeface="Symbol" pitchFamily="18" charset="2"/>
                </a:rPr>
                <a:t></a:t>
              </a:r>
              <a:endParaRPr lang="en-US" altLang="en-US" dirty="0">
                <a:latin typeface="Arial" pitchFamily="34" charset="0"/>
              </a:endParaRPr>
            </a:p>
          </p:txBody>
        </p:sp>
        <p:sp>
          <p:nvSpPr>
            <p:cNvPr id="106" name="Text Box 99"/>
            <p:cNvSpPr txBox="1">
              <a:spLocks noChangeArrowheads="1"/>
            </p:cNvSpPr>
            <p:nvPr/>
          </p:nvSpPr>
          <p:spPr bwMode="auto">
            <a:xfrm>
              <a:off x="7404100" y="2928938"/>
              <a:ext cx="931863" cy="61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/>
              <a:r>
                <a:rPr lang="en-US" altLang="en-US">
                  <a:latin typeface="Arial" pitchFamily="34" charset="0"/>
                  <a:sym typeface="Symbol" pitchFamily="18" charset="2"/>
                </a:rPr>
                <a:t></a:t>
              </a:r>
              <a:endParaRPr lang="en-US" altLang="en-US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387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e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4168775" cy="30448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0" descr="practi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8038" y="838200"/>
            <a:ext cx="4451350" cy="30638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09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Heat Curving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219200" y="3886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Continuous heat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3886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heat (R &gt; 300m) </a:t>
            </a:r>
            <a:endParaRPr lang="en-US" dirty="0"/>
          </a:p>
        </p:txBody>
      </p:sp>
      <p:pic>
        <p:nvPicPr>
          <p:cNvPr id="9" name="Picture 1031" descr="A:\the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43400"/>
            <a:ext cx="3302813" cy="24259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ChangeArrowheads="1"/>
          </p:cNvSpPr>
          <p:nvPr/>
        </p:nvSpPr>
        <p:spPr bwMode="auto">
          <a:xfrm>
            <a:off x="457200" y="0"/>
            <a:ext cx="838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dirty="0">
                <a:latin typeface="+mn-lt"/>
              </a:rPr>
              <a:t>NUMBER OF SEGMENTS </a:t>
            </a:r>
            <a:r>
              <a:rPr lang="en-US" altLang="en-US" sz="3600" dirty="0" smtClean="0">
                <a:latin typeface="+mn-lt"/>
              </a:rPr>
              <a:t> </a:t>
            </a:r>
            <a:endParaRPr lang="en-US" altLang="en-US" sz="2800" dirty="0">
              <a:latin typeface="+mn-lt"/>
            </a:endParaRP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4572000" y="3657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76200" y="1584325"/>
            <a:ext cx="8915400" cy="4435475"/>
            <a:chOff x="-914400" y="1584325"/>
            <a:chExt cx="9563100" cy="4435475"/>
          </a:xfrm>
        </p:grpSpPr>
        <p:sp>
          <p:nvSpPr>
            <p:cNvPr id="43" name="Rectangle 3"/>
            <p:cNvSpPr>
              <a:spLocks noChangeArrowheads="1"/>
            </p:cNvSpPr>
            <p:nvPr/>
          </p:nvSpPr>
          <p:spPr bwMode="auto">
            <a:xfrm>
              <a:off x="-914400" y="4953000"/>
              <a:ext cx="5243513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1pPr>
              <a:lvl2pPr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2pPr>
              <a:lvl3pPr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3pPr>
              <a:lvl4pPr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4pPr>
              <a:lvl5pPr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endParaRPr lang="en-US" altLang="en-US" sz="22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graphicFrame>
          <p:nvGraphicFramePr>
            <p:cNvPr id="4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7951336"/>
                </p:ext>
              </p:extLst>
            </p:nvPr>
          </p:nvGraphicFramePr>
          <p:xfrm>
            <a:off x="2208213" y="4927600"/>
            <a:ext cx="1620837" cy="1092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160" name="Equation" r:id="rId3" imgW="545760" imgH="368280" progId="Equation.3">
                    <p:embed/>
                  </p:oleObj>
                </mc:Choice>
                <mc:Fallback>
                  <p:oleObj name="Equation" r:id="rId3" imgW="54576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213" y="4927600"/>
                          <a:ext cx="1620837" cy="10922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381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1548940"/>
                </p:ext>
              </p:extLst>
            </p:nvPr>
          </p:nvGraphicFramePr>
          <p:xfrm>
            <a:off x="5897563" y="4926013"/>
            <a:ext cx="1920875" cy="1092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161" name="Equation" r:id="rId5" imgW="647640" imgH="368280" progId="Equation.3">
                    <p:embed/>
                  </p:oleObj>
                </mc:Choice>
                <mc:Fallback>
                  <p:oleObj name="Equation" r:id="rId5" imgW="64764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97563" y="4926013"/>
                          <a:ext cx="1920875" cy="10922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381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Line 65"/>
            <p:cNvSpPr>
              <a:spLocks noChangeShapeType="1"/>
            </p:cNvSpPr>
            <p:nvPr/>
          </p:nvSpPr>
          <p:spPr bwMode="auto">
            <a:xfrm flipH="1">
              <a:off x="1125538" y="5467350"/>
              <a:ext cx="10080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 Box 66"/>
            <p:cNvSpPr txBox="1">
              <a:spLocks noChangeArrowheads="1"/>
            </p:cNvSpPr>
            <p:nvPr/>
          </p:nvSpPr>
          <p:spPr bwMode="auto">
            <a:xfrm>
              <a:off x="20638" y="4792663"/>
              <a:ext cx="2074862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 dirty="0">
                  <a:latin typeface="Arial" pitchFamily="34" charset="0"/>
                </a:rPr>
                <a:t>Round-down to the nearest even integer</a:t>
              </a:r>
            </a:p>
            <a:p>
              <a:pPr algn="l" eaLnBrk="0" hangingPunct="0"/>
              <a:endParaRPr lang="en-US" altLang="en-US" sz="2000" dirty="0">
                <a:latin typeface="Arial" pitchFamily="34" charset="0"/>
              </a:endParaRPr>
            </a:p>
            <a:p>
              <a:pPr algn="l" eaLnBrk="0" hangingPunct="0"/>
              <a:endParaRPr lang="en-US" altLang="en-US" sz="2000" dirty="0">
                <a:latin typeface="Arial" pitchFamily="34" charset="0"/>
              </a:endParaRPr>
            </a:p>
          </p:txBody>
        </p:sp>
        <p:grpSp>
          <p:nvGrpSpPr>
            <p:cNvPr id="48" name="Group 71"/>
            <p:cNvGrpSpPr>
              <a:grpSpLocks/>
            </p:cNvGrpSpPr>
            <p:nvPr/>
          </p:nvGrpSpPr>
          <p:grpSpPr bwMode="auto">
            <a:xfrm>
              <a:off x="549275" y="1584325"/>
              <a:ext cx="8099425" cy="2447925"/>
              <a:chOff x="346" y="998"/>
              <a:chExt cx="5102" cy="1542"/>
            </a:xfrm>
          </p:grpSpPr>
          <p:sp>
            <p:nvSpPr>
              <p:cNvPr id="51" name="Freeform 9"/>
              <p:cNvSpPr>
                <a:spLocks/>
              </p:cNvSpPr>
              <p:nvPr/>
            </p:nvSpPr>
            <p:spPr bwMode="auto">
              <a:xfrm>
                <a:off x="1576" y="1822"/>
                <a:ext cx="0" cy="81"/>
              </a:xfrm>
              <a:custGeom>
                <a:avLst/>
                <a:gdLst>
                  <a:gd name="T0" fmla="*/ 0 w 1"/>
                  <a:gd name="T1" fmla="*/ 557 h 557"/>
                  <a:gd name="T2" fmla="*/ 0 w 1"/>
                  <a:gd name="T3" fmla="*/ 0 h 557"/>
                  <a:gd name="T4" fmla="*/ 1 w 1"/>
                  <a:gd name="T5" fmla="*/ 0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57">
                    <a:moveTo>
                      <a:pt x="0" y="557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3600" y="1822"/>
                <a:ext cx="0" cy="81"/>
              </a:xfrm>
              <a:custGeom>
                <a:avLst/>
                <a:gdLst>
                  <a:gd name="T0" fmla="*/ 0 w 1"/>
                  <a:gd name="T1" fmla="*/ 557 h 557"/>
                  <a:gd name="T2" fmla="*/ 0 w 1"/>
                  <a:gd name="T3" fmla="*/ 0 h 557"/>
                  <a:gd name="T4" fmla="*/ 1 w 1"/>
                  <a:gd name="T5" fmla="*/ 0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57">
                    <a:moveTo>
                      <a:pt x="0" y="557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4"/>
              <p:cNvSpPr>
                <a:spLocks/>
              </p:cNvSpPr>
              <p:nvPr/>
            </p:nvSpPr>
            <p:spPr bwMode="auto">
              <a:xfrm>
                <a:off x="2925" y="1822"/>
                <a:ext cx="1" cy="81"/>
              </a:xfrm>
              <a:custGeom>
                <a:avLst/>
                <a:gdLst>
                  <a:gd name="T0" fmla="*/ 0 w 1"/>
                  <a:gd name="T1" fmla="*/ 557 h 557"/>
                  <a:gd name="T2" fmla="*/ 0 w 1"/>
                  <a:gd name="T3" fmla="*/ 0 h 557"/>
                  <a:gd name="T4" fmla="*/ 1 w 1"/>
                  <a:gd name="T5" fmla="*/ 0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57">
                    <a:moveTo>
                      <a:pt x="0" y="557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5"/>
              <p:cNvSpPr>
                <a:spLocks/>
              </p:cNvSpPr>
              <p:nvPr/>
            </p:nvSpPr>
            <p:spPr bwMode="auto">
              <a:xfrm>
                <a:off x="2251" y="1822"/>
                <a:ext cx="0" cy="81"/>
              </a:xfrm>
              <a:custGeom>
                <a:avLst/>
                <a:gdLst>
                  <a:gd name="T0" fmla="*/ 0 w 1"/>
                  <a:gd name="T1" fmla="*/ 557 h 557"/>
                  <a:gd name="T2" fmla="*/ 0 w 1"/>
                  <a:gd name="T3" fmla="*/ 0 h 557"/>
                  <a:gd name="T4" fmla="*/ 1 w 1"/>
                  <a:gd name="T5" fmla="*/ 0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57">
                    <a:moveTo>
                      <a:pt x="0" y="557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7"/>
              <p:cNvSpPr>
                <a:spLocks/>
              </p:cNvSpPr>
              <p:nvPr/>
            </p:nvSpPr>
            <p:spPr bwMode="auto">
              <a:xfrm>
                <a:off x="4274" y="1822"/>
                <a:ext cx="1" cy="81"/>
              </a:xfrm>
              <a:custGeom>
                <a:avLst/>
                <a:gdLst>
                  <a:gd name="T0" fmla="*/ 0 w 1"/>
                  <a:gd name="T1" fmla="*/ 557 h 557"/>
                  <a:gd name="T2" fmla="*/ 0 w 1"/>
                  <a:gd name="T3" fmla="*/ 0 h 557"/>
                  <a:gd name="T4" fmla="*/ 1 w 1"/>
                  <a:gd name="T5" fmla="*/ 0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57">
                    <a:moveTo>
                      <a:pt x="0" y="557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18"/>
              <p:cNvSpPr>
                <a:spLocks noChangeShapeType="1"/>
              </p:cNvSpPr>
              <p:nvPr/>
            </p:nvSpPr>
            <p:spPr bwMode="auto">
              <a:xfrm>
                <a:off x="1010" y="1523"/>
                <a:ext cx="3826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19"/>
              <p:cNvSpPr txBox="1">
                <a:spLocks noChangeArrowheads="1"/>
              </p:cNvSpPr>
              <p:nvPr/>
            </p:nvSpPr>
            <p:spPr bwMode="auto">
              <a:xfrm>
                <a:off x="2727" y="1258"/>
                <a:ext cx="434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en-US" altLang="en-US">
                    <a:latin typeface="Arial" pitchFamily="34" charset="0"/>
                  </a:rPr>
                  <a:t>nL</a:t>
                </a:r>
                <a:r>
                  <a:rPr lang="en-US" altLang="en-US" baseline="-25000">
                    <a:latin typeface="Arial" pitchFamily="34" charset="0"/>
                  </a:rPr>
                  <a:t>i</a:t>
                </a:r>
                <a:endParaRPr lang="en-US" altLang="en-US">
                  <a:latin typeface="Arial" pitchFamily="34" charset="0"/>
                </a:endParaRPr>
              </a:p>
            </p:txBody>
          </p:sp>
          <p:sp>
            <p:nvSpPr>
              <p:cNvPr id="58" name="Text Box 20"/>
              <p:cNvSpPr txBox="1">
                <a:spLocks noChangeArrowheads="1"/>
              </p:cNvSpPr>
              <p:nvPr/>
            </p:nvSpPr>
            <p:spPr bwMode="auto">
              <a:xfrm>
                <a:off x="947" y="1621"/>
                <a:ext cx="297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en-US" altLang="en-US" noProof="1">
                    <a:latin typeface="Arial" pitchFamily="34" charset="0"/>
                  </a:rPr>
                  <a:t>1</a:t>
                </a:r>
              </a:p>
            </p:txBody>
          </p:sp>
          <p:sp>
            <p:nvSpPr>
              <p:cNvPr id="59" name="Text Box 21"/>
              <p:cNvSpPr txBox="1">
                <a:spLocks noChangeArrowheads="1"/>
              </p:cNvSpPr>
              <p:nvPr/>
            </p:nvSpPr>
            <p:spPr bwMode="auto">
              <a:xfrm>
                <a:off x="1471" y="1571"/>
                <a:ext cx="297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en-US" altLang="en-US">
                    <a:latin typeface="Arial" pitchFamily="34" charset="0"/>
                  </a:rPr>
                  <a:t>2</a:t>
                </a:r>
              </a:p>
            </p:txBody>
          </p:sp>
          <p:sp>
            <p:nvSpPr>
              <p:cNvPr id="60" name="Text Box 22"/>
              <p:cNvSpPr txBox="1">
                <a:spLocks noChangeArrowheads="1"/>
              </p:cNvSpPr>
              <p:nvPr/>
            </p:nvSpPr>
            <p:spPr bwMode="auto">
              <a:xfrm>
                <a:off x="2144" y="1586"/>
                <a:ext cx="297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en-US" altLang="en-US">
                    <a:latin typeface="Arial" pitchFamily="34" charset="0"/>
                  </a:rPr>
                  <a:t>3</a:t>
                </a:r>
              </a:p>
            </p:txBody>
          </p:sp>
          <p:sp>
            <p:nvSpPr>
              <p:cNvPr id="61" name="Text Box 23"/>
              <p:cNvSpPr txBox="1">
                <a:spLocks noChangeArrowheads="1"/>
              </p:cNvSpPr>
              <p:nvPr/>
            </p:nvSpPr>
            <p:spPr bwMode="auto">
              <a:xfrm>
                <a:off x="2813" y="1580"/>
                <a:ext cx="297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en-US" altLang="en-US">
                    <a:latin typeface="Arial" pitchFamily="34" charset="0"/>
                  </a:rPr>
                  <a:t>4</a:t>
                </a:r>
              </a:p>
            </p:txBody>
          </p:sp>
          <p:sp>
            <p:nvSpPr>
              <p:cNvPr id="62" name="Text Box 24"/>
              <p:cNvSpPr txBox="1">
                <a:spLocks noChangeArrowheads="1"/>
              </p:cNvSpPr>
              <p:nvPr/>
            </p:nvSpPr>
            <p:spPr bwMode="auto">
              <a:xfrm>
                <a:off x="3501" y="1580"/>
                <a:ext cx="804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en-US" altLang="en-US">
                    <a:latin typeface="Arial" pitchFamily="34" charset="0"/>
                  </a:rPr>
                  <a:t>5 </a:t>
                </a:r>
              </a:p>
            </p:txBody>
          </p:sp>
          <p:sp>
            <p:nvSpPr>
              <p:cNvPr id="63" name="Text Box 25"/>
              <p:cNvSpPr txBox="1">
                <a:spLocks noChangeArrowheads="1"/>
              </p:cNvSpPr>
              <p:nvPr/>
            </p:nvSpPr>
            <p:spPr bwMode="auto">
              <a:xfrm>
                <a:off x="4447" y="1556"/>
                <a:ext cx="541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en-US" altLang="en-US">
                    <a:latin typeface="Arial" pitchFamily="34" charset="0"/>
                  </a:rPr>
                  <a:t>n+1 </a:t>
                </a:r>
              </a:p>
            </p:txBody>
          </p:sp>
          <p:sp>
            <p:nvSpPr>
              <p:cNvPr id="64" name="Text Box 26"/>
              <p:cNvSpPr txBox="1">
                <a:spLocks noChangeArrowheads="1"/>
              </p:cNvSpPr>
              <p:nvPr/>
            </p:nvSpPr>
            <p:spPr bwMode="auto">
              <a:xfrm>
                <a:off x="4155" y="1550"/>
                <a:ext cx="542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en-US" altLang="en-US">
                    <a:latin typeface="Arial" pitchFamily="34" charset="0"/>
                  </a:rPr>
                  <a:t>n</a:t>
                </a:r>
              </a:p>
            </p:txBody>
          </p:sp>
          <p:sp>
            <p:nvSpPr>
              <p:cNvPr id="65" name="Line 34"/>
              <p:cNvSpPr>
                <a:spLocks noChangeShapeType="1"/>
              </p:cNvSpPr>
              <p:nvPr/>
            </p:nvSpPr>
            <p:spPr bwMode="auto">
              <a:xfrm flipH="1">
                <a:off x="4845" y="1375"/>
                <a:ext cx="0" cy="47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35"/>
              <p:cNvSpPr>
                <a:spLocks noChangeShapeType="1"/>
              </p:cNvSpPr>
              <p:nvPr/>
            </p:nvSpPr>
            <p:spPr bwMode="auto">
              <a:xfrm>
                <a:off x="984" y="1427"/>
                <a:ext cx="0" cy="42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46"/>
              <p:cNvSpPr>
                <a:spLocks noChangeShapeType="1"/>
              </p:cNvSpPr>
              <p:nvPr/>
            </p:nvSpPr>
            <p:spPr bwMode="auto">
              <a:xfrm flipV="1">
                <a:off x="774" y="1857"/>
                <a:ext cx="4307" cy="9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47"/>
              <p:cNvSpPr>
                <a:spLocks noChangeShapeType="1"/>
              </p:cNvSpPr>
              <p:nvPr/>
            </p:nvSpPr>
            <p:spPr bwMode="auto">
              <a:xfrm flipV="1">
                <a:off x="774" y="1220"/>
                <a:ext cx="0" cy="63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48"/>
              <p:cNvSpPr>
                <a:spLocks noChangeShapeType="1"/>
              </p:cNvSpPr>
              <p:nvPr/>
            </p:nvSpPr>
            <p:spPr bwMode="auto">
              <a:xfrm flipV="1">
                <a:off x="5081" y="1202"/>
                <a:ext cx="0" cy="66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49"/>
              <p:cNvSpPr>
                <a:spLocks noChangeShapeType="1"/>
              </p:cNvSpPr>
              <p:nvPr/>
            </p:nvSpPr>
            <p:spPr bwMode="auto">
              <a:xfrm>
                <a:off x="774" y="1281"/>
                <a:ext cx="4298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 Box 50"/>
              <p:cNvSpPr txBox="1">
                <a:spLocks noChangeArrowheads="1"/>
              </p:cNvSpPr>
              <p:nvPr/>
            </p:nvSpPr>
            <p:spPr bwMode="auto">
              <a:xfrm>
                <a:off x="2384" y="998"/>
                <a:ext cx="2323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en-US" altLang="en-US">
                    <a:latin typeface="Arial" pitchFamily="34" charset="0"/>
                  </a:rPr>
                  <a:t>Length L</a:t>
                </a:r>
              </a:p>
            </p:txBody>
          </p:sp>
          <p:sp>
            <p:nvSpPr>
              <p:cNvPr id="72" name="Line 51"/>
              <p:cNvSpPr>
                <a:spLocks noChangeShapeType="1"/>
              </p:cNvSpPr>
              <p:nvPr/>
            </p:nvSpPr>
            <p:spPr bwMode="auto">
              <a:xfrm>
                <a:off x="346" y="1534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52"/>
              <p:cNvSpPr>
                <a:spLocks noChangeShapeType="1"/>
              </p:cNvSpPr>
              <p:nvPr/>
            </p:nvSpPr>
            <p:spPr bwMode="auto">
              <a:xfrm flipH="1">
                <a:off x="5090" y="1531"/>
                <a:ext cx="35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Text Box 53"/>
              <p:cNvSpPr txBox="1">
                <a:spLocks noChangeArrowheads="1"/>
              </p:cNvSpPr>
              <p:nvPr/>
            </p:nvSpPr>
            <p:spPr bwMode="auto">
              <a:xfrm>
                <a:off x="769" y="1377"/>
                <a:ext cx="297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en-US" altLang="en-US">
                    <a:latin typeface="Arial" pitchFamily="34" charset="0"/>
                  </a:rPr>
                  <a:t>a</a:t>
                </a:r>
              </a:p>
            </p:txBody>
          </p:sp>
          <p:sp>
            <p:nvSpPr>
              <p:cNvPr id="75" name="Text Box 54"/>
              <p:cNvSpPr txBox="1">
                <a:spLocks noChangeArrowheads="1"/>
              </p:cNvSpPr>
              <p:nvPr/>
            </p:nvSpPr>
            <p:spPr bwMode="auto">
              <a:xfrm>
                <a:off x="4860" y="1389"/>
                <a:ext cx="298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en-US" altLang="en-US">
                    <a:latin typeface="Arial" pitchFamily="34" charset="0"/>
                  </a:rPr>
                  <a:t>a</a:t>
                </a:r>
              </a:p>
            </p:txBody>
          </p:sp>
          <p:sp>
            <p:nvSpPr>
              <p:cNvPr id="76" name="Line 67"/>
              <p:cNvSpPr>
                <a:spLocks noChangeShapeType="1"/>
              </p:cNvSpPr>
              <p:nvPr/>
            </p:nvSpPr>
            <p:spPr bwMode="auto">
              <a:xfrm>
                <a:off x="2926" y="1810"/>
                <a:ext cx="0" cy="73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Text Box 68"/>
              <p:cNvSpPr txBox="1">
                <a:spLocks noChangeArrowheads="1"/>
              </p:cNvSpPr>
              <p:nvPr/>
            </p:nvSpPr>
            <p:spPr bwMode="auto">
              <a:xfrm>
                <a:off x="2910" y="2035"/>
                <a:ext cx="1307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en-US" altLang="en-US">
                    <a:latin typeface="Arial" pitchFamily="34" charset="0"/>
                  </a:rPr>
                  <a:t>Line of symmetry</a:t>
                </a:r>
              </a:p>
              <a:p>
                <a:pPr algn="l" eaLnBrk="0" hangingPunct="0"/>
                <a:endParaRPr lang="en-US" altLang="en-US">
                  <a:latin typeface="Arial" pitchFamily="34" charset="0"/>
                </a:endParaRPr>
              </a:p>
            </p:txBody>
          </p:sp>
        </p:grpSp>
        <p:sp>
          <p:nvSpPr>
            <p:cNvPr id="49" name="AutoShape 69"/>
            <p:cNvSpPr>
              <a:spLocks noChangeArrowheads="1"/>
            </p:cNvSpPr>
            <p:nvPr/>
          </p:nvSpPr>
          <p:spPr bwMode="auto">
            <a:xfrm>
              <a:off x="3913188" y="5397500"/>
              <a:ext cx="1062037" cy="203200"/>
            </a:xfrm>
            <a:prstGeom prst="rightArrow">
              <a:avLst>
                <a:gd name="adj1" fmla="val 50000"/>
                <a:gd name="adj2" fmla="val 13066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 Box 70"/>
            <p:cNvSpPr txBox="1">
              <a:spLocks noChangeArrowheads="1"/>
            </p:cNvSpPr>
            <p:nvPr/>
          </p:nvSpPr>
          <p:spPr bwMode="auto">
            <a:xfrm>
              <a:off x="4911725" y="5270500"/>
              <a:ext cx="2074863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sz="2000">
                  <a:latin typeface="Arial" pitchFamily="34" charset="0"/>
                </a:rPr>
                <a:t>adjust</a:t>
              </a:r>
            </a:p>
            <a:p>
              <a:pPr algn="l" eaLnBrk="0" hangingPunct="0"/>
              <a:endParaRPr lang="en-US" altLang="en-US" sz="2000">
                <a:latin typeface="Arial" pitchFamily="34" charset="0"/>
              </a:endParaRPr>
            </a:p>
            <a:p>
              <a:pPr algn="l" eaLnBrk="0" hangingPunct="0"/>
              <a:endParaRPr lang="en-US" altLang="en-US" sz="200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340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292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457200" y="0"/>
            <a:ext cx="838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dirty="0" smtClean="0">
                <a:latin typeface="+mn-lt"/>
              </a:rPr>
              <a:t>Challenges ?</a:t>
            </a:r>
            <a:endParaRPr lang="en-US" altLang="en-US" sz="3200" dirty="0">
              <a:latin typeface="+mn-lt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-914400" y="495300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US" altLang="en-US" sz="2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0" y="990600"/>
            <a:ext cx="9144000" cy="309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3000" b="0" dirty="0" smtClean="0">
                <a:solidFill>
                  <a:srgbClr val="000000"/>
                </a:solidFill>
                <a:latin typeface="+mn-lt"/>
              </a:rPr>
              <a:t>Cracking</a:t>
            </a:r>
            <a:r>
              <a:rPr lang="en-US" altLang="en-US" sz="3000" b="0" dirty="0">
                <a:solidFill>
                  <a:srgbClr val="000000"/>
                </a:solidFill>
                <a:latin typeface="+mn-lt"/>
              </a:rPr>
              <a:t>, Fracture</a:t>
            </a:r>
          </a:p>
          <a:p>
            <a:pPr lvl="1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3000" b="0" dirty="0" smtClean="0">
                <a:solidFill>
                  <a:srgbClr val="000000"/>
                </a:solidFill>
                <a:latin typeface="+mn-lt"/>
              </a:rPr>
              <a:t>Flange </a:t>
            </a:r>
            <a:r>
              <a:rPr lang="en-US" altLang="en-US" sz="3000" b="0" dirty="0">
                <a:solidFill>
                  <a:srgbClr val="000000"/>
                </a:solidFill>
                <a:latin typeface="+mn-lt"/>
              </a:rPr>
              <a:t>Upsets</a:t>
            </a:r>
          </a:p>
          <a:p>
            <a:pPr lvl="1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3000" b="0" dirty="0" smtClean="0">
                <a:solidFill>
                  <a:srgbClr val="000000"/>
                </a:solidFill>
                <a:latin typeface="+mn-lt"/>
              </a:rPr>
              <a:t>Dimples</a:t>
            </a:r>
            <a:endParaRPr lang="en-US" altLang="en-US" sz="3000" b="0" dirty="0">
              <a:solidFill>
                <a:srgbClr val="000000"/>
              </a:solidFill>
              <a:latin typeface="+mn-lt"/>
            </a:endParaRPr>
          </a:p>
          <a:p>
            <a:pPr lvl="1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3000" b="0" dirty="0" smtClean="0">
                <a:solidFill>
                  <a:srgbClr val="000000"/>
                </a:solidFill>
                <a:latin typeface="+mn-lt"/>
              </a:rPr>
              <a:t>Web </a:t>
            </a:r>
            <a:r>
              <a:rPr lang="en-US" altLang="en-US" sz="3000" b="0" dirty="0">
                <a:solidFill>
                  <a:srgbClr val="000000"/>
                </a:solidFill>
                <a:latin typeface="+mn-lt"/>
              </a:rPr>
              <a:t>Crippling</a:t>
            </a:r>
          </a:p>
          <a:p>
            <a:pPr lvl="1">
              <a:lnSpc>
                <a:spcPct val="125000"/>
              </a:lnSpc>
              <a:spcBef>
                <a:spcPct val="20000"/>
              </a:spcBef>
            </a:pPr>
            <a:endParaRPr lang="en-US" altLang="en-US" sz="3000" b="0" dirty="0">
              <a:solidFill>
                <a:srgbClr val="000000"/>
              </a:solidFill>
              <a:latin typeface="+mn-lt"/>
            </a:endParaRPr>
          </a:p>
          <a:p>
            <a:pPr lvl="1">
              <a:lnSpc>
                <a:spcPct val="175000"/>
              </a:lnSpc>
              <a:spcBef>
                <a:spcPct val="20000"/>
              </a:spcBef>
              <a:buFontTx/>
              <a:buChar char="•"/>
            </a:pPr>
            <a:endParaRPr lang="en-US" altLang="en-US" sz="3000" b="0" dirty="0">
              <a:solidFill>
                <a:srgbClr val="000000"/>
              </a:solidFill>
              <a:latin typeface="+mn-lt"/>
            </a:endParaRPr>
          </a:p>
          <a:p>
            <a:pPr lvl="1">
              <a:lnSpc>
                <a:spcPct val="130000"/>
              </a:lnSpc>
              <a:spcBef>
                <a:spcPct val="20000"/>
              </a:spcBef>
            </a:pPr>
            <a:r>
              <a:rPr lang="en-US" altLang="en-US" sz="3000" b="0" dirty="0">
                <a:solidFill>
                  <a:srgbClr val="000000"/>
                </a:solidFill>
                <a:latin typeface="+mn-lt"/>
              </a:rPr>
              <a:t>	</a:t>
            </a: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endParaRPr lang="en-US" altLang="en-US" sz="3000" b="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20000"/>
              </a:spcBef>
            </a:pPr>
            <a:endParaRPr lang="en-US" altLang="en-US" sz="3000" b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3436" name="Picture 12" descr="fig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7" y="1219200"/>
            <a:ext cx="4176713" cy="2500313"/>
          </a:xfrm>
          <a:prstGeom prst="rect">
            <a:avLst/>
          </a:prstGeom>
          <a:solidFill>
            <a:srgbClr val="969696"/>
          </a:solidFill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01703"/>
            <a:ext cx="4050506" cy="269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9" y="4101701"/>
            <a:ext cx="4307205" cy="267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4084320"/>
            <a:ext cx="3703320" cy="2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767" y="4002883"/>
            <a:ext cx="2607564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99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/>
          <p:cNvSpPr>
            <a:spLocks noChangeArrowheads="1"/>
          </p:cNvSpPr>
          <p:nvPr/>
        </p:nvSpPr>
        <p:spPr bwMode="auto">
          <a:xfrm>
            <a:off x="-914400" y="495300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US" altLang="en-US" sz="2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89446" name="Rectangle 6"/>
          <p:cNvSpPr>
            <a:spLocks noChangeArrowheads="1"/>
          </p:cNvSpPr>
          <p:nvPr/>
        </p:nvSpPr>
        <p:spPr bwMode="auto">
          <a:xfrm>
            <a:off x="0" y="1562100"/>
            <a:ext cx="91440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lnSpc>
                <a:spcPct val="125000"/>
              </a:lnSpc>
              <a:spcBef>
                <a:spcPct val="20000"/>
              </a:spcBef>
            </a:pPr>
            <a:r>
              <a:rPr lang="en-US" altLang="en-US" sz="2800" b="0" dirty="0">
                <a:solidFill>
                  <a:srgbClr val="000000"/>
                </a:solidFill>
                <a:latin typeface="+mn-lt"/>
              </a:rPr>
              <a:t>-	Effects on Steel mainly </a:t>
            </a:r>
            <a:r>
              <a:rPr lang="en-US" altLang="en-US" sz="2800" b="0" dirty="0">
                <a:solidFill>
                  <a:srgbClr val="CC3300"/>
                </a:solidFill>
                <a:latin typeface="+mn-lt"/>
              </a:rPr>
              <a:t>fracture characteristics</a:t>
            </a:r>
            <a:r>
              <a:rPr lang="en-US" altLang="en-US" sz="2800" b="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lvl="1">
              <a:lnSpc>
                <a:spcPct val="125000"/>
              </a:lnSpc>
              <a:spcBef>
                <a:spcPct val="20000"/>
              </a:spcBef>
            </a:pPr>
            <a:r>
              <a:rPr lang="en-US" altLang="en-US" sz="2800" b="0" dirty="0">
                <a:solidFill>
                  <a:srgbClr val="000000"/>
                </a:solidFill>
                <a:latin typeface="+mn-lt"/>
              </a:rPr>
              <a:t>-	Does it lead to a permanent reduction </a:t>
            </a:r>
          </a:p>
          <a:p>
            <a:pPr lvl="1">
              <a:lnSpc>
                <a:spcPct val="125000"/>
              </a:lnSpc>
              <a:spcBef>
                <a:spcPct val="20000"/>
              </a:spcBef>
            </a:pPr>
            <a:r>
              <a:rPr lang="en-US" altLang="en-US" sz="2800" b="0" dirty="0">
                <a:solidFill>
                  <a:srgbClr val="000000"/>
                </a:solidFill>
                <a:latin typeface="+mn-lt"/>
              </a:rPr>
              <a:t>	in the ductility and fracture resistance of steel? </a:t>
            </a:r>
          </a:p>
          <a:p>
            <a:pPr lvl="1">
              <a:lnSpc>
                <a:spcPct val="125000"/>
              </a:lnSpc>
              <a:spcBef>
                <a:spcPct val="20000"/>
              </a:spcBef>
            </a:pPr>
            <a:r>
              <a:rPr lang="en-US" altLang="en-US" sz="2800" b="0" dirty="0">
                <a:solidFill>
                  <a:srgbClr val="000000"/>
                </a:solidFill>
                <a:latin typeface="+mn-lt"/>
              </a:rPr>
              <a:t>-	Effects if steel is loaded beyond plastic limits</a:t>
            </a:r>
          </a:p>
          <a:p>
            <a:pPr lvl="1">
              <a:lnSpc>
                <a:spcPct val="125000"/>
              </a:lnSpc>
              <a:spcBef>
                <a:spcPct val="20000"/>
              </a:spcBef>
            </a:pPr>
            <a:r>
              <a:rPr lang="en-US" altLang="en-US" sz="2800" b="0" dirty="0">
                <a:solidFill>
                  <a:srgbClr val="000000"/>
                </a:solidFill>
                <a:latin typeface="+mn-lt"/>
              </a:rPr>
              <a:t>-	</a:t>
            </a:r>
            <a:r>
              <a:rPr lang="en-US" altLang="en-US" sz="2800" b="0" u="sng" dirty="0">
                <a:solidFill>
                  <a:srgbClr val="000000"/>
                </a:solidFill>
                <a:latin typeface="+mn-lt"/>
              </a:rPr>
              <a:t>ANSWERS ?</a:t>
            </a:r>
            <a:r>
              <a:rPr lang="en-US" altLang="en-US" sz="2800" b="0" dirty="0">
                <a:solidFill>
                  <a:srgbClr val="000000"/>
                </a:solidFill>
                <a:latin typeface="+mn-lt"/>
              </a:rPr>
              <a:t> Specific need for full-scale </a:t>
            </a:r>
          </a:p>
          <a:p>
            <a:pPr lvl="1">
              <a:lnSpc>
                <a:spcPct val="125000"/>
              </a:lnSpc>
              <a:spcBef>
                <a:spcPct val="20000"/>
              </a:spcBef>
            </a:pPr>
            <a:r>
              <a:rPr lang="en-US" altLang="en-US" sz="2800" b="0" dirty="0">
                <a:solidFill>
                  <a:srgbClr val="000000"/>
                </a:solidFill>
                <a:latin typeface="+mn-lt"/>
              </a:rPr>
              <a:t>	</a:t>
            </a:r>
            <a:r>
              <a:rPr lang="en-US" altLang="en-US" sz="2800" b="0" dirty="0" smtClean="0">
                <a:solidFill>
                  <a:srgbClr val="000000"/>
                </a:solidFill>
                <a:latin typeface="+mn-lt"/>
              </a:rPr>
              <a:t>testing.  </a:t>
            </a:r>
            <a:endParaRPr lang="en-US" altLang="en-US" sz="2800" b="0" dirty="0">
              <a:solidFill>
                <a:srgbClr val="000000"/>
              </a:solidFill>
              <a:latin typeface="+mn-lt"/>
            </a:endParaRPr>
          </a:p>
          <a:p>
            <a:pPr lvl="1">
              <a:lnSpc>
                <a:spcPct val="125000"/>
              </a:lnSpc>
              <a:spcBef>
                <a:spcPct val="20000"/>
              </a:spcBef>
            </a:pPr>
            <a:endParaRPr lang="en-US" altLang="en-US" sz="2800" b="0" dirty="0">
              <a:solidFill>
                <a:srgbClr val="000000"/>
              </a:solidFill>
              <a:latin typeface="+mn-lt"/>
            </a:endParaRPr>
          </a:p>
          <a:p>
            <a:pPr lvl="1">
              <a:lnSpc>
                <a:spcPct val="125000"/>
              </a:lnSpc>
              <a:spcBef>
                <a:spcPct val="20000"/>
              </a:spcBef>
              <a:buFontTx/>
              <a:buAutoNum type="arabicPeriod"/>
            </a:pPr>
            <a:endParaRPr lang="en-US" altLang="en-US" sz="2800" b="0" dirty="0">
              <a:solidFill>
                <a:srgbClr val="000000"/>
              </a:solidFill>
              <a:latin typeface="+mn-lt"/>
            </a:endParaRPr>
          </a:p>
          <a:p>
            <a:pPr lvl="1">
              <a:lnSpc>
                <a:spcPct val="125000"/>
              </a:lnSpc>
              <a:spcBef>
                <a:spcPct val="20000"/>
              </a:spcBef>
            </a:pPr>
            <a:endParaRPr lang="en-US" altLang="en-US" sz="2800" b="0" dirty="0">
              <a:solidFill>
                <a:srgbClr val="000000"/>
              </a:solidFill>
              <a:latin typeface="+mn-lt"/>
            </a:endParaRPr>
          </a:p>
          <a:p>
            <a:pPr lvl="1">
              <a:lnSpc>
                <a:spcPct val="175000"/>
              </a:lnSpc>
              <a:spcBef>
                <a:spcPct val="20000"/>
              </a:spcBef>
              <a:buFontTx/>
              <a:buChar char="•"/>
            </a:pPr>
            <a:endParaRPr lang="en-US" altLang="en-US" sz="2800" b="0" dirty="0">
              <a:solidFill>
                <a:srgbClr val="000000"/>
              </a:solidFill>
              <a:latin typeface="+mn-lt"/>
            </a:endParaRPr>
          </a:p>
          <a:p>
            <a:pPr lvl="1">
              <a:lnSpc>
                <a:spcPct val="130000"/>
              </a:lnSpc>
              <a:spcBef>
                <a:spcPct val="20000"/>
              </a:spcBef>
            </a:pPr>
            <a:r>
              <a:rPr lang="en-US" altLang="en-US" sz="2800" b="0" dirty="0">
                <a:solidFill>
                  <a:srgbClr val="000000"/>
                </a:solidFill>
                <a:latin typeface="+mn-lt"/>
              </a:rPr>
              <a:t>	</a:t>
            </a: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endParaRPr lang="en-US" altLang="en-US" sz="2800" b="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20000"/>
              </a:spcBef>
            </a:pPr>
            <a:endParaRPr lang="en-US" altLang="en-US" sz="28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7200" y="0"/>
            <a:ext cx="838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dirty="0" smtClean="0">
                <a:latin typeface="+mn-lt"/>
              </a:rPr>
              <a:t>Challenges ?</a:t>
            </a:r>
            <a:endParaRPr lang="en-US" alt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9450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8546"/>
            <a:ext cx="8229600" cy="685800"/>
          </a:xfrm>
        </p:spPr>
        <p:txBody>
          <a:bodyPr/>
          <a:lstStyle/>
          <a:p>
            <a:r>
              <a:rPr lang="en-US" altLang="en-US" sz="3200" dirty="0" smtClean="0"/>
              <a:t>How could it be assessed - 1?</a:t>
            </a:r>
            <a:endParaRPr lang="en-US" altLang="en-US" sz="3200" b="1" dirty="0" smtClean="0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rgbClr val="0033CC"/>
              </a:buClr>
              <a:buSzPct val="75000"/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rgbClr val="3366CC"/>
              </a:buClr>
              <a:buSzPct val="75000"/>
              <a:buFont typeface="Monotype Sort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lnSpc>
                <a:spcPct val="130000"/>
              </a:lnSpc>
              <a:buClrTx/>
              <a:buSzTx/>
              <a:buFontTx/>
              <a:buNone/>
            </a:pPr>
            <a:endParaRPr kumimoji="0" lang="en-US" altLang="en-US" sz="2400" b="1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434180" name="Text Box 4"/>
          <p:cNvSpPr txBox="1">
            <a:spLocks noChangeArrowheads="1"/>
          </p:cNvSpPr>
          <p:nvPr/>
        </p:nvSpPr>
        <p:spPr bwMode="auto">
          <a:xfrm>
            <a:off x="304800" y="1676400"/>
            <a:ext cx="304800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 algn="l">
              <a:spcBef>
                <a:spcPct val="20000"/>
              </a:spcBef>
              <a:buClr>
                <a:srgbClr val="0033CC"/>
              </a:buClr>
              <a:buSzPct val="75000"/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914400" indent="-457200" algn="l">
              <a:spcBef>
                <a:spcPct val="20000"/>
              </a:spcBef>
              <a:buClr>
                <a:srgbClr val="3366CC"/>
              </a:buClr>
              <a:buSzPct val="75000"/>
              <a:buFont typeface="Monotype Sort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371600" indent="-457200" algn="l"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828800" indent="-457200" algn="l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286000" indent="-457200" algn="l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en-US" altLang="en-US" sz="2400" dirty="0">
                <a:latin typeface="+mn-lt"/>
              </a:rPr>
              <a:t>Perform visual inspection using NDT techniques</a:t>
            </a:r>
          </a:p>
        </p:txBody>
      </p:sp>
      <p:pic>
        <p:nvPicPr>
          <p:cNvPr id="434181" name="Picture 5" descr="fig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47800"/>
            <a:ext cx="49276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82" name="Rectangle 6"/>
          <p:cNvSpPr>
            <a:spLocks noChangeArrowheads="1"/>
          </p:cNvSpPr>
          <p:nvPr/>
        </p:nvSpPr>
        <p:spPr bwMode="auto">
          <a:xfrm>
            <a:off x="304800" y="3276600"/>
            <a:ext cx="3276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spcBef>
                <a:spcPct val="20000"/>
              </a:spcBef>
              <a:buClr>
                <a:srgbClr val="0033CC"/>
              </a:buClr>
              <a:buSzPct val="75000"/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914400" indent="-457200" algn="l">
              <a:spcBef>
                <a:spcPct val="20000"/>
              </a:spcBef>
              <a:buClr>
                <a:srgbClr val="3366CC"/>
              </a:buClr>
              <a:buSzPct val="75000"/>
              <a:buFont typeface="Monotype Sort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371600" indent="-457200" algn="l"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828800" indent="-457200" algn="l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286000" indent="-457200" algn="l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kumimoji="0" lang="en-US" altLang="en-US" sz="2400" dirty="0">
                <a:latin typeface="+mn-lt"/>
              </a:rPr>
              <a:t>Instrument to measure loads, offsets, strains and web movement </a:t>
            </a:r>
          </a:p>
        </p:txBody>
      </p:sp>
    </p:spTree>
    <p:extLst>
      <p:ext uri="{BB962C8B-B14F-4D97-AF65-F5344CB8AC3E}">
        <p14:creationId xmlns:p14="http://schemas.microsoft.com/office/powerpoint/2010/main" val="299701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4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4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80" grpId="0"/>
      <p:bldP spid="43418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en-US" altLang="en-US" sz="3200" dirty="0" smtClean="0"/>
              <a:t>How could it be assessed - 2?</a:t>
            </a:r>
            <a:endParaRPr lang="en-US" altLang="en-US" sz="3200" b="1" dirty="0" smtClean="0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rgbClr val="0033CC"/>
              </a:buClr>
              <a:buSzPct val="75000"/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rgbClr val="3366CC"/>
              </a:buClr>
              <a:buSzPct val="75000"/>
              <a:buFont typeface="Monotype Sort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lnSpc>
                <a:spcPct val="130000"/>
              </a:lnSpc>
              <a:buClrTx/>
              <a:buSzTx/>
              <a:buFontTx/>
              <a:buNone/>
            </a:pPr>
            <a:endParaRPr kumimoji="0" lang="en-US" altLang="en-US" sz="2400" b="1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431108" name="Text Box 4"/>
          <p:cNvSpPr txBox="1">
            <a:spLocks noChangeArrowheads="1"/>
          </p:cNvSpPr>
          <p:nvPr/>
        </p:nvSpPr>
        <p:spPr bwMode="auto">
          <a:xfrm>
            <a:off x="685800" y="1828800"/>
            <a:ext cx="2895600" cy="280076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en-US" sz="2400" b="1" dirty="0">
                <a:latin typeface="+mn-lt"/>
              </a:rPr>
              <a:t>Perform in-depth material testing of the bent zone, e.g.</a:t>
            </a:r>
          </a:p>
          <a:p>
            <a:pPr algn="l"/>
            <a:endParaRPr lang="en-US" altLang="en-US" sz="2400" b="1" dirty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en-US" sz="2000" dirty="0" err="1">
                <a:latin typeface="+mn-lt"/>
              </a:rPr>
              <a:t>Charpy</a:t>
            </a:r>
            <a:r>
              <a:rPr lang="en-US" altLang="en-US" sz="2000" dirty="0">
                <a:latin typeface="+mn-lt"/>
              </a:rPr>
              <a:t> V-notch test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+mn-lt"/>
              </a:rPr>
              <a:t>Fracture sensitivity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en-US" sz="2000" dirty="0">
                <a:latin typeface="+mn-lt"/>
              </a:rPr>
              <a:t>Tensile strength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en-US" sz="2000" dirty="0" err="1">
                <a:latin typeface="+mn-lt"/>
              </a:rPr>
              <a:t>Brinell</a:t>
            </a:r>
            <a:r>
              <a:rPr lang="en-US" altLang="en-US" sz="2000" dirty="0">
                <a:latin typeface="+mn-lt"/>
              </a:rPr>
              <a:t> hardness</a:t>
            </a:r>
          </a:p>
        </p:txBody>
      </p:sp>
      <p:pic>
        <p:nvPicPr>
          <p:cNvPr id="337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81200"/>
            <a:ext cx="3395663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1981200"/>
            <a:ext cx="137001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11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lr>
                <a:srgbClr val="0033CC"/>
              </a:buClr>
              <a:buSzPct val="75000"/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rgbClr val="3366CC"/>
              </a:buClr>
              <a:buSzPct val="75000"/>
              <a:buFont typeface="Monotype Sort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tx2"/>
                </a:solidFill>
                <a:latin typeface="+mn-lt"/>
              </a:rPr>
              <a:t>How could it be assessed – </a:t>
            </a:r>
            <a:r>
              <a:rPr lang="en-US" altLang="en-US" dirty="0" smtClean="0">
                <a:solidFill>
                  <a:schemeClr val="tx2"/>
                </a:solidFill>
                <a:latin typeface="+mn-lt"/>
              </a:rPr>
              <a:t>3?</a:t>
            </a:r>
            <a:endParaRPr kumimoji="0" lang="en-US" altLang="en-US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801560"/>
              </p:ext>
            </p:extLst>
          </p:nvPr>
        </p:nvGraphicFramePr>
        <p:xfrm>
          <a:off x="1755775" y="2136775"/>
          <a:ext cx="6791325" cy="464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1" name="Document" r:id="rId4" imgW="8573029" imgH="5895520" progId="Word.Document.8">
                  <p:embed/>
                </p:oleObj>
              </mc:Choice>
              <mc:Fallback>
                <p:oleObj name="Document" r:id="rId4" imgW="8573029" imgH="589552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5775" y="2136775"/>
                        <a:ext cx="6791325" cy="464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35475" y="1600200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rtl="1" eaLnBrk="1" hangingPunct="1"/>
            <a:r>
              <a:rPr lang="en-US" altLang="en-US" sz="2400" b="1">
                <a:solidFill>
                  <a:schemeClr val="hlink"/>
                </a:solidFill>
                <a:cs typeface="Times New Roman (Arabic)" charset="-78"/>
              </a:rPr>
              <a:t> 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381000" y="1595735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spcBef>
                <a:spcPct val="20000"/>
              </a:spcBef>
            </a:pPr>
            <a:r>
              <a:rPr lang="en-US" altLang="en-US" sz="2400" b="1" dirty="0"/>
              <a:t>Check for </a:t>
            </a:r>
            <a:r>
              <a:rPr lang="en-US" altLang="en-US" sz="2400" b="1" dirty="0">
                <a:latin typeface="+mn-lt"/>
              </a:rPr>
              <a:t>compliance</a:t>
            </a:r>
            <a:r>
              <a:rPr lang="en-US" altLang="en-US" sz="2400" b="1" dirty="0"/>
              <a:t> with AASHTO Requirements </a:t>
            </a:r>
          </a:p>
        </p:txBody>
      </p:sp>
    </p:spTree>
    <p:extLst>
      <p:ext uri="{BB962C8B-B14F-4D97-AF65-F5344CB8AC3E}">
        <p14:creationId xmlns:p14="http://schemas.microsoft.com/office/powerpoint/2010/main" val="97590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547687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44958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i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Results of FHWA Tensile Tests on HPS 485W </a:t>
            </a:r>
            <a:r>
              <a:rPr lang="hi-I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Specimens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hi-I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Wright </a:t>
            </a:r>
            <a:r>
              <a:rPr lang="hi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W, Candra H, Albrecht P. “</a:t>
            </a:r>
            <a:r>
              <a:rPr lang="hi-IN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Fracture Toughness of A709 Grade HPD -485W Steel</a:t>
            </a:r>
            <a:r>
              <a:rPr lang="hi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”. Draft FHWA Report, Washington, D.C, 2005.</a:t>
            </a:r>
            <a:r>
              <a:rPr lang="hi-IN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en-US" sz="3200" dirty="0" smtClean="0"/>
              <a:t>HPS 485W </a:t>
            </a:r>
            <a:endParaRPr lang="en-US" altLang="en-US" sz="3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02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lr>
                <a:srgbClr val="0033CC"/>
              </a:buClr>
              <a:buSzPct val="75000"/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rgbClr val="3366CC"/>
              </a:buClr>
              <a:buSzPct val="75000"/>
              <a:buFont typeface="Monotype Sort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tx2"/>
                </a:solidFill>
                <a:latin typeface="+mn-lt"/>
              </a:rPr>
              <a:t>How could it be assessed – </a:t>
            </a:r>
            <a:r>
              <a:rPr lang="en-US" altLang="en-US" dirty="0" smtClean="0">
                <a:solidFill>
                  <a:schemeClr val="tx2"/>
                </a:solidFill>
                <a:latin typeface="+mn-lt"/>
              </a:rPr>
              <a:t>4?</a:t>
            </a:r>
            <a:endParaRPr kumimoji="0" lang="en-US" alt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4435475" y="1600200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rtl="1" eaLnBrk="1" hangingPunct="1"/>
            <a:r>
              <a:rPr lang="en-US" altLang="en-US" sz="2400" b="1">
                <a:solidFill>
                  <a:schemeClr val="hlink"/>
                </a:solidFill>
                <a:cs typeface="Times New Roman (Arabic)" charset="-78"/>
              </a:rPr>
              <a:t> </a:t>
            </a:r>
          </a:p>
        </p:txBody>
      </p:sp>
      <p:graphicFrame>
        <p:nvGraphicFramePr>
          <p:cNvPr id="36868" name="Object 6"/>
          <p:cNvGraphicFramePr>
            <a:graphicFrameLocks noChangeAspect="1"/>
          </p:cNvGraphicFramePr>
          <p:nvPr/>
        </p:nvGraphicFramePr>
        <p:xfrm>
          <a:off x="1676400" y="1371600"/>
          <a:ext cx="4543425" cy="386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2" r:id="rId4" imgW="5928360" imgH="7894320" progId="Word.Picture.8">
                  <p:embed/>
                </p:oleObj>
              </mc:Choice>
              <mc:Fallback>
                <p:oleObj r:id="rId4" imgW="5928360" imgH="78943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445" t="18185" r="32700" b="53860"/>
                      <a:stretch>
                        <a:fillRect/>
                      </a:stretch>
                    </p:blipFill>
                    <p:spPr bwMode="auto">
                      <a:xfrm>
                        <a:off x="1676400" y="1371600"/>
                        <a:ext cx="4543425" cy="386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6400800" y="3886200"/>
            <a:ext cx="1828800" cy="137318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en-US" sz="2800" dirty="0">
                <a:latin typeface="+mn-lt"/>
              </a:rPr>
              <a:t>3D Finite Element Modeling</a:t>
            </a:r>
          </a:p>
        </p:txBody>
      </p:sp>
    </p:spTree>
    <p:extLst>
      <p:ext uri="{BB962C8B-B14F-4D97-AF65-F5344CB8AC3E}">
        <p14:creationId xmlns:p14="http://schemas.microsoft.com/office/powerpoint/2010/main" val="223827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pPr algn="ctr"/>
            <a:r>
              <a:rPr lang="en-US" altLang="en-US" sz="3200" dirty="0" smtClean="0"/>
              <a:t>Specifications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8178800" cy="4171950"/>
          </a:xfrm>
        </p:spPr>
        <p:txBody>
          <a:bodyPr/>
          <a:lstStyle/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2800" b="1" dirty="0" smtClean="0">
                <a:latin typeface="Arial" pitchFamily="34" charset="0"/>
              </a:rPr>
              <a:t>Develop criteria and specifications for consideration by AASHTO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 smtClean="0">
                <a:latin typeface="Arial" pitchFamily="34" charset="0"/>
              </a:rPr>
              <a:t>Limits on strain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 smtClean="0">
                <a:latin typeface="Arial" pitchFamily="34" charset="0"/>
              </a:rPr>
              <a:t>Limits on applied load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 smtClean="0">
                <a:latin typeface="Arial" pitchFamily="34" charset="0"/>
              </a:rPr>
              <a:t>Limits on minimum radius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2800" b="1" dirty="0" smtClean="0">
                <a:latin typeface="Arial" pitchFamily="34" charset="0"/>
              </a:rPr>
              <a:t>Guidelines for localized damage repair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2800" b="1" dirty="0" smtClean="0">
                <a:latin typeface="Arial" pitchFamily="34" charset="0"/>
              </a:rPr>
              <a:t>Guidelines for inspection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en-US" sz="2800" b="1" dirty="0" smtClean="0">
                <a:latin typeface="Arial" pitchFamily="34" charset="0"/>
              </a:rPr>
              <a:t>Fabrication aids   </a:t>
            </a:r>
          </a:p>
        </p:txBody>
      </p:sp>
    </p:spTree>
    <p:extLst>
      <p:ext uri="{BB962C8B-B14F-4D97-AF65-F5344CB8AC3E}">
        <p14:creationId xmlns:p14="http://schemas.microsoft.com/office/powerpoint/2010/main" val="210544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8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8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8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8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8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8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762000"/>
          </a:xfrm>
        </p:spPr>
        <p:txBody>
          <a:bodyPr/>
          <a:lstStyle/>
          <a:p>
            <a:r>
              <a:rPr lang="en-US" sz="3200" dirty="0" smtClean="0"/>
              <a:t>Drawbacks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991600" cy="4876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</a:rPr>
              <a:t>Procedure is complex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</a:rPr>
              <a:t>Numerical computations have to account for material and geometric non-linearity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</a:rPr>
              <a:t>Temperature distribution along the flange width are not exactly uniform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</a:rPr>
              <a:t>Analysis has to account for the girder behavior during heating and during cooling (natural cooling).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</a:rPr>
              <a:t>During heating, heated zone elongates to form a larger outer radius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</a:rPr>
              <a:t>During cooling, the heated portion shortens to form a reverse </a:t>
            </a:r>
            <a:r>
              <a:rPr lang="en-US" sz="2200" dirty="0" smtClean="0">
                <a:solidFill>
                  <a:schemeClr val="tx1"/>
                </a:solidFill>
              </a:rPr>
              <a:t>curvature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636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374650" y="304800"/>
            <a:ext cx="838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solidFill>
                  <a:srgbClr val="CC3300"/>
                </a:solidFill>
                <a:latin typeface="Arial" pitchFamily="34" charset="0"/>
              </a:rPr>
              <a:t>Acknowledgment</a:t>
            </a:r>
            <a:endParaRPr lang="en-US" altLang="en-US" sz="2800">
              <a:solidFill>
                <a:srgbClr val="CC3300"/>
              </a:solidFill>
              <a:latin typeface="Arial" pitchFamily="34" charset="0"/>
            </a:endParaRPr>
          </a:p>
        </p:txBody>
      </p:sp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1946275" y="1609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4391" name="Rectangle 7"/>
          <p:cNvSpPr>
            <a:spLocks noChangeArrowheads="1"/>
          </p:cNvSpPr>
          <p:nvPr/>
        </p:nvSpPr>
        <p:spPr bwMode="auto">
          <a:xfrm>
            <a:off x="4205288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4393" name="Rectangle 9"/>
          <p:cNvSpPr>
            <a:spLocks noChangeArrowheads="1"/>
          </p:cNvSpPr>
          <p:nvPr/>
        </p:nvSpPr>
        <p:spPr bwMode="auto">
          <a:xfrm>
            <a:off x="-187325" y="723900"/>
            <a:ext cx="91440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2">
              <a:lnSpc>
                <a:spcPct val="130000"/>
              </a:lnSpc>
              <a:spcBef>
                <a:spcPct val="20000"/>
              </a:spcBef>
            </a:pPr>
            <a:r>
              <a:rPr lang="en-US" altLang="en-US" sz="3600" dirty="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en-US" altLang="en-US" sz="3600" dirty="0" smtClean="0">
              <a:solidFill>
                <a:srgbClr val="000000"/>
              </a:solidFill>
              <a:latin typeface="Arial" pitchFamily="34" charset="0"/>
            </a:endParaRPr>
          </a:p>
          <a:p>
            <a:pPr lvl="2">
              <a:lnSpc>
                <a:spcPct val="13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7F6C4D"/>
                </a:solidFill>
              </a:rPr>
              <a:t>Dr. Rajan Sen, </a:t>
            </a:r>
            <a:r>
              <a:rPr lang="en-US" sz="2000" i="1" dirty="0" smtClean="0">
                <a:solidFill>
                  <a:srgbClr val="7F6C4D"/>
                </a:solidFill>
              </a:rPr>
              <a:t>PhD</a:t>
            </a:r>
            <a:r>
              <a:rPr lang="en-US" sz="2000" i="1" dirty="0">
                <a:solidFill>
                  <a:srgbClr val="7F6C4D"/>
                </a:solidFill>
              </a:rPr>
              <a:t>, PE, </a:t>
            </a:r>
            <a:r>
              <a:rPr lang="en-US" sz="2000" i="1" dirty="0" smtClean="0">
                <a:solidFill>
                  <a:srgbClr val="7F6C4D"/>
                </a:solidFill>
              </a:rPr>
              <a:t>F.ASCE, Samuel and Julia </a:t>
            </a:r>
            <a:r>
              <a:rPr lang="en-US" sz="2000" i="1" dirty="0" err="1" smtClean="0">
                <a:solidFill>
                  <a:srgbClr val="7F6C4D"/>
                </a:solidFill>
              </a:rPr>
              <a:t>Flom</a:t>
            </a:r>
            <a:r>
              <a:rPr lang="en-US" sz="2000" i="1" dirty="0" smtClean="0">
                <a:solidFill>
                  <a:srgbClr val="7F6C4D"/>
                </a:solidFill>
              </a:rPr>
              <a:t> Professor</a:t>
            </a:r>
            <a:r>
              <a:rPr lang="en-US" sz="2000" i="1" dirty="0">
                <a:solidFill>
                  <a:srgbClr val="7F6C4D"/>
                </a:solidFill>
              </a:rPr>
              <a:t>, University of </a:t>
            </a:r>
            <a:r>
              <a:rPr lang="en-US" sz="2000" i="1" dirty="0" smtClean="0">
                <a:solidFill>
                  <a:srgbClr val="7F6C4D"/>
                </a:solidFill>
              </a:rPr>
              <a:t>South Florida, Tampa</a:t>
            </a:r>
          </a:p>
          <a:p>
            <a:pPr lvl="2">
              <a:lnSpc>
                <a:spcPct val="13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7F6C4D"/>
                </a:solidFill>
              </a:rPr>
              <a:t>Tampa Steel Erecting Company</a:t>
            </a:r>
            <a:r>
              <a:rPr lang="en-US" sz="2000" i="1" dirty="0" smtClean="0">
                <a:solidFill>
                  <a:srgbClr val="7F6C4D"/>
                </a:solidFill>
              </a:rPr>
              <a:t>, Tampa, Florida</a:t>
            </a:r>
            <a:endParaRPr lang="en-US" sz="2000" i="1" dirty="0">
              <a:solidFill>
                <a:srgbClr val="7F6C4D"/>
              </a:solidFill>
            </a:endParaRP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endParaRPr lang="en-US" altLang="en-US" sz="3600" b="0" dirty="0">
              <a:solidFill>
                <a:srgbClr val="000000"/>
              </a:solidFill>
              <a:latin typeface="Arial" pitchFamily="34" charset="0"/>
            </a:endParaRPr>
          </a:p>
          <a:p>
            <a:pPr lvl="2">
              <a:lnSpc>
                <a:spcPct val="130000"/>
              </a:lnSpc>
              <a:spcBef>
                <a:spcPct val="20000"/>
              </a:spcBef>
            </a:pPr>
            <a:endParaRPr lang="en-US" altLang="en-US" sz="3600" dirty="0">
              <a:solidFill>
                <a:srgbClr val="000000"/>
              </a:solidFill>
              <a:latin typeface="Arial" pitchFamily="34" charset="0"/>
            </a:endParaRPr>
          </a:p>
          <a:p>
            <a:pPr lvl="2">
              <a:lnSpc>
                <a:spcPct val="130000"/>
              </a:lnSpc>
              <a:spcBef>
                <a:spcPct val="20000"/>
              </a:spcBef>
            </a:pPr>
            <a:endParaRPr lang="en-US" altLang="en-US" sz="3600" dirty="0">
              <a:solidFill>
                <a:srgbClr val="000000"/>
              </a:solidFill>
              <a:latin typeface="Arial" pitchFamily="34" charset="0"/>
            </a:endParaRP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endParaRPr lang="en-US" altLang="en-US" sz="3600" dirty="0">
              <a:solidFill>
                <a:srgbClr val="000000"/>
              </a:solidFill>
              <a:latin typeface="Arial" pitchFamily="34" charset="0"/>
            </a:endParaRPr>
          </a:p>
          <a:p>
            <a:pPr lvl="1">
              <a:lnSpc>
                <a:spcPct val="130000"/>
              </a:lnSpc>
              <a:spcBef>
                <a:spcPct val="20000"/>
              </a:spcBef>
            </a:pPr>
            <a:r>
              <a:rPr lang="en-US" altLang="en-US" sz="3600" dirty="0">
                <a:solidFill>
                  <a:srgbClr val="000000"/>
                </a:solidFill>
                <a:latin typeface="Arial" pitchFamily="34" charset="0"/>
              </a:rPr>
              <a:t>	</a:t>
            </a: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endParaRPr lang="en-US" altLang="en-US" sz="36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spcBef>
                <a:spcPct val="20000"/>
              </a:spcBef>
            </a:pPr>
            <a:endParaRPr lang="en-US" altLang="en-US" sz="36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302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tony.gergess\Desktop\First Choice\First Choice Oussama\IMG_ 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09600"/>
            <a:ext cx="8966731" cy="6105491"/>
          </a:xfrm>
          <a:prstGeom prst="rect">
            <a:avLst/>
          </a:prstGeom>
          <a:noFill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905000" y="381000"/>
            <a:ext cx="54102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Thank You!</a:t>
            </a:r>
          </a:p>
          <a:p>
            <a:pPr algn="ctr">
              <a:spcBef>
                <a:spcPct val="50000"/>
              </a:spcBef>
            </a:pPr>
            <a:r>
              <a:rPr lang="en-US" i="1" dirty="0">
                <a:hlinkClick r:id="rId3"/>
              </a:rPr>
              <a:t>www.balamand.edu.lb</a:t>
            </a:r>
            <a:endParaRPr lang="en-US" i="1" dirty="0"/>
          </a:p>
          <a:p>
            <a:pPr algn="ctr">
              <a:spcBef>
                <a:spcPct val="50000"/>
              </a:spcBef>
            </a:pP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6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926109"/>
              </p:ext>
            </p:extLst>
          </p:nvPr>
        </p:nvGraphicFramePr>
        <p:xfrm>
          <a:off x="1016000" y="152400"/>
          <a:ext cx="7029450" cy="542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4" name="Graph Sheet" r:id="rId3" imgW="3352680" imgH="2590560" progId="Axum6GraphSheetFileType">
                  <p:embed/>
                </p:oleObj>
              </mc:Choice>
              <mc:Fallback>
                <p:oleObj name="Graph Sheet" r:id="rId3" imgW="3352680" imgH="2590560" progId="Axum6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152400"/>
                        <a:ext cx="7029450" cy="542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1600200" y="0"/>
            <a:ext cx="518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en-US" sz="3200" dirty="0" smtClean="0">
                <a:latin typeface="+mn-lt"/>
              </a:rPr>
              <a:t>Material Properties</a:t>
            </a:r>
            <a:endParaRPr lang="en-US" altLang="en-US" sz="3200" dirty="0">
              <a:solidFill>
                <a:srgbClr val="CC3300"/>
              </a:solidFill>
              <a:latin typeface="+mn-lt"/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-838200" y="495300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imes New Roman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endParaRPr lang="en-US" altLang="en-US" sz="2200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3672" name="Rectangle 8"/>
          <p:cNvSpPr>
            <a:spLocks noChangeArrowheads="1"/>
          </p:cNvSpPr>
          <p:nvPr/>
        </p:nvSpPr>
        <p:spPr bwMode="auto">
          <a:xfrm>
            <a:off x="-152400" y="1600200"/>
            <a:ext cx="9525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2">
              <a:lnSpc>
                <a:spcPct val="130000"/>
              </a:lnSpc>
              <a:spcBef>
                <a:spcPct val="20000"/>
              </a:spcBef>
            </a:pPr>
            <a:endParaRPr lang="en-US" altLang="en-US" sz="3200" b="1">
              <a:solidFill>
                <a:srgbClr val="000000"/>
              </a:solidFill>
              <a:latin typeface="Arial" charset="0"/>
            </a:endParaRPr>
          </a:p>
          <a:p>
            <a:pPr lvl="2">
              <a:lnSpc>
                <a:spcPct val="130000"/>
              </a:lnSpc>
              <a:spcBef>
                <a:spcPct val="20000"/>
              </a:spcBef>
            </a:pPr>
            <a:endParaRPr lang="en-US" altLang="en-US" sz="3200" b="1">
              <a:solidFill>
                <a:srgbClr val="000000"/>
              </a:solidFill>
              <a:latin typeface="Arial" charset="0"/>
            </a:endParaRP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endParaRPr lang="en-US" altLang="en-US" sz="3200" b="1">
              <a:solidFill>
                <a:srgbClr val="000000"/>
              </a:solidFill>
              <a:latin typeface="Arial" charset="0"/>
            </a:endParaRPr>
          </a:p>
          <a:p>
            <a:pPr lvl="1">
              <a:lnSpc>
                <a:spcPct val="130000"/>
              </a:lnSpc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endParaRPr lang="en-US" altLang="en-US" sz="3600" b="1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endParaRPr lang="en-US" alt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3675" name="Text Box 11"/>
          <p:cNvSpPr txBox="1">
            <a:spLocks noChangeArrowheads="1"/>
          </p:cNvSpPr>
          <p:nvPr/>
        </p:nvSpPr>
        <p:spPr bwMode="auto">
          <a:xfrm>
            <a:off x="6419361" y="2514600"/>
            <a:ext cx="74343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r>
              <a:rPr lang="en-US" altLang="en-US" i="1" dirty="0" smtClean="0">
                <a:solidFill>
                  <a:srgbClr val="FF0000"/>
                </a:solidFill>
                <a:latin typeface="Arial" charset="0"/>
              </a:rPr>
              <a:t>E/E</a:t>
            </a:r>
            <a:r>
              <a:rPr lang="en-US" altLang="en-US" i="1" dirty="0" smtClean="0">
                <a:solidFill>
                  <a:srgbClr val="FF0000"/>
                </a:solidFill>
                <a:latin typeface="Arial" charset="0"/>
                <a:sym typeface="Symbol"/>
              </a:rPr>
              <a:t></a:t>
            </a:r>
            <a:endParaRPr lang="en-US" altLang="en-US" i="1" baseline="-25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3676" name="Text Box 12"/>
          <p:cNvSpPr txBox="1">
            <a:spLocks noChangeArrowheads="1"/>
          </p:cNvSpPr>
          <p:nvPr/>
        </p:nvSpPr>
        <p:spPr bwMode="auto">
          <a:xfrm>
            <a:off x="5943600" y="3429000"/>
            <a:ext cx="842962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r>
              <a:rPr lang="en-US" altLang="en-US" i="1" dirty="0" err="1" smtClean="0">
                <a:solidFill>
                  <a:srgbClr val="FF0000"/>
                </a:solidFill>
                <a:latin typeface="Arial" charset="0"/>
              </a:rPr>
              <a:t>F</a:t>
            </a:r>
            <a:r>
              <a:rPr lang="en-US" altLang="en-US" i="1" baseline="-25000" dirty="0" err="1" smtClean="0">
                <a:solidFill>
                  <a:srgbClr val="FF0000"/>
                </a:solidFill>
                <a:latin typeface="Arial" charset="0"/>
              </a:rPr>
              <a:t>y</a:t>
            </a:r>
            <a:r>
              <a:rPr lang="en-US" altLang="en-US" i="1" dirty="0" smtClean="0">
                <a:solidFill>
                  <a:srgbClr val="FF0000"/>
                </a:solidFill>
                <a:latin typeface="Arial" charset="0"/>
              </a:rPr>
              <a:t>/</a:t>
            </a:r>
            <a:r>
              <a:rPr lang="en-US" altLang="en-US" i="1" dirty="0" err="1" smtClean="0">
                <a:solidFill>
                  <a:srgbClr val="FF0000"/>
                </a:solidFill>
                <a:latin typeface="Arial" charset="0"/>
              </a:rPr>
              <a:t>F</a:t>
            </a:r>
            <a:r>
              <a:rPr lang="en-US" altLang="en-US" i="1" dirty="0" err="1" smtClean="0">
                <a:solidFill>
                  <a:srgbClr val="FF0000"/>
                </a:solidFill>
                <a:latin typeface="Arial" charset="0"/>
                <a:sym typeface="Symbol"/>
              </a:rPr>
              <a:t></a:t>
            </a:r>
            <a:r>
              <a:rPr lang="en-US" altLang="en-US" i="1" baseline="-25000" dirty="0" err="1" smtClean="0">
                <a:solidFill>
                  <a:srgbClr val="FF0000"/>
                </a:solidFill>
                <a:latin typeface="Arial" charset="0"/>
              </a:rPr>
              <a:t>y</a:t>
            </a:r>
            <a:endParaRPr lang="en-US" altLang="en-US" i="1" baseline="-2500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85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4800" y="0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Cut-Curving</a:t>
            </a:r>
            <a:endParaRPr lang="en-US" sz="3200" dirty="0"/>
          </a:p>
        </p:txBody>
      </p:sp>
      <p:grpSp>
        <p:nvGrpSpPr>
          <p:cNvPr id="57" name="Group 56"/>
          <p:cNvGrpSpPr>
            <a:grpSpLocks noChangeAspect="1"/>
          </p:cNvGrpSpPr>
          <p:nvPr/>
        </p:nvGrpSpPr>
        <p:grpSpPr>
          <a:xfrm>
            <a:off x="1674467" y="838200"/>
            <a:ext cx="5183533" cy="3083243"/>
            <a:chOff x="1153318" y="1151898"/>
            <a:chExt cx="6245225" cy="3714750"/>
          </a:xfrm>
        </p:grpSpPr>
        <p:sp>
          <p:nvSpPr>
            <p:cNvPr id="4" name="Text Box 12"/>
            <p:cNvSpPr txBox="1">
              <a:spLocks noChangeArrowheads="1"/>
            </p:cNvSpPr>
            <p:nvPr/>
          </p:nvSpPr>
          <p:spPr bwMode="auto">
            <a:xfrm>
              <a:off x="3607593" y="1728160"/>
              <a:ext cx="106045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r" rtl="1"/>
              <a:r>
                <a:rPr lang="en-US" altLang="en-US">
                  <a:latin typeface="Arial" pitchFamily="34" charset="0"/>
                  <a:cs typeface="Times New Roman (Arabic)" charset="-78"/>
                </a:rPr>
                <a:t>Flange</a:t>
              </a:r>
            </a:p>
          </p:txBody>
        </p:sp>
        <p:sp>
          <p:nvSpPr>
            <p:cNvPr id="5" name="Text Box 13"/>
            <p:cNvSpPr txBox="1">
              <a:spLocks noChangeArrowheads="1"/>
            </p:cNvSpPr>
            <p:nvPr/>
          </p:nvSpPr>
          <p:spPr bwMode="auto">
            <a:xfrm>
              <a:off x="3515519" y="4271335"/>
              <a:ext cx="1808163" cy="370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 rtl="1"/>
              <a:r>
                <a:rPr lang="en-US" altLang="en-US" sz="2000" dirty="0">
                  <a:solidFill>
                    <a:srgbClr val="FF0000"/>
                  </a:solidFill>
                  <a:latin typeface="Arial" pitchFamily="34" charset="0"/>
                  <a:cs typeface="Times New Roman (Arabic)" charset="-78"/>
                </a:rPr>
                <a:t>Scrap</a:t>
              </a:r>
            </a:p>
          </p:txBody>
        </p:sp>
        <p:sp>
          <p:nvSpPr>
            <p:cNvPr id="6" name="Text Box 42"/>
            <p:cNvSpPr txBox="1">
              <a:spLocks noChangeArrowheads="1"/>
            </p:cNvSpPr>
            <p:nvPr/>
          </p:nvSpPr>
          <p:spPr bwMode="auto">
            <a:xfrm>
              <a:off x="3590130" y="2677485"/>
              <a:ext cx="106045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r" rtl="1"/>
              <a:r>
                <a:rPr lang="en-US" altLang="en-US">
                  <a:latin typeface="Arial" pitchFamily="34" charset="0"/>
                  <a:cs typeface="Times New Roman (Arabic)" charset="-78"/>
                </a:rPr>
                <a:t>Flange</a:t>
              </a:r>
            </a:p>
          </p:txBody>
        </p:sp>
        <p:sp>
          <p:nvSpPr>
            <p:cNvPr id="7" name="Text Box 43"/>
            <p:cNvSpPr txBox="1">
              <a:spLocks noChangeArrowheads="1"/>
            </p:cNvSpPr>
            <p:nvPr/>
          </p:nvSpPr>
          <p:spPr bwMode="auto">
            <a:xfrm>
              <a:off x="3345655" y="3561723"/>
              <a:ext cx="1400175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r" rtl="1"/>
              <a:r>
                <a:rPr lang="en-US" altLang="en-US" dirty="0">
                  <a:latin typeface="Arial" pitchFamily="34" charset="0"/>
                  <a:cs typeface="Times New Roman (Arabic)" charset="-78"/>
                </a:rPr>
                <a:t>Flange</a:t>
              </a:r>
            </a:p>
          </p:txBody>
        </p:sp>
        <p:sp>
          <p:nvSpPr>
            <p:cNvPr id="8" name="Rectangle 45"/>
            <p:cNvSpPr>
              <a:spLocks noChangeArrowheads="1"/>
            </p:cNvSpPr>
            <p:nvPr/>
          </p:nvSpPr>
          <p:spPr bwMode="auto">
            <a:xfrm>
              <a:off x="1153318" y="1151898"/>
              <a:ext cx="6245225" cy="364966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49"/>
            <p:cNvGrpSpPr>
              <a:grpSpLocks/>
            </p:cNvGrpSpPr>
            <p:nvPr/>
          </p:nvGrpSpPr>
          <p:grpSpPr bwMode="auto">
            <a:xfrm>
              <a:off x="1451768" y="1594810"/>
              <a:ext cx="5594350" cy="1382713"/>
              <a:chOff x="2151" y="3988"/>
              <a:chExt cx="3492" cy="738"/>
            </a:xfrm>
          </p:grpSpPr>
          <p:grpSp>
            <p:nvGrpSpPr>
              <p:cNvPr id="28" name="Group 50"/>
              <p:cNvGrpSpPr>
                <a:grpSpLocks/>
              </p:cNvGrpSpPr>
              <p:nvPr/>
            </p:nvGrpSpPr>
            <p:grpSpPr bwMode="auto">
              <a:xfrm>
                <a:off x="2189" y="4291"/>
                <a:ext cx="3431" cy="435"/>
                <a:chOff x="2391" y="4426"/>
                <a:chExt cx="3184" cy="435"/>
              </a:xfrm>
            </p:grpSpPr>
            <p:sp>
              <p:nvSpPr>
                <p:cNvPr id="34" name="Arc 51"/>
                <p:cNvSpPr>
                  <a:spLocks/>
                </p:cNvSpPr>
                <p:nvPr/>
              </p:nvSpPr>
              <p:spPr bwMode="auto">
                <a:xfrm rot="16200000">
                  <a:off x="2923" y="3894"/>
                  <a:ext cx="435" cy="1499"/>
                </a:xfrm>
                <a:custGeom>
                  <a:avLst/>
                  <a:gdLst>
                    <a:gd name="G0" fmla="+- 0 0 0"/>
                    <a:gd name="G1" fmla="+- 17127 0 0"/>
                    <a:gd name="G2" fmla="+- 21600 0 0"/>
                    <a:gd name="T0" fmla="*/ 13161 w 21600"/>
                    <a:gd name="T1" fmla="*/ 0 h 17127"/>
                    <a:gd name="T2" fmla="*/ 21600 w 21600"/>
                    <a:gd name="T3" fmla="*/ 17127 h 17127"/>
                    <a:gd name="T4" fmla="*/ 0 w 21600"/>
                    <a:gd name="T5" fmla="*/ 17127 h 17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7127" fill="none" extrusionOk="0">
                      <a:moveTo>
                        <a:pt x="13161" y="-1"/>
                      </a:moveTo>
                      <a:cubicBezTo>
                        <a:pt x="18481" y="4088"/>
                        <a:pt x="21600" y="10417"/>
                        <a:pt x="21600" y="17127"/>
                      </a:cubicBezTo>
                    </a:path>
                    <a:path w="21600" h="17127" stroke="0" extrusionOk="0">
                      <a:moveTo>
                        <a:pt x="13161" y="-1"/>
                      </a:moveTo>
                      <a:cubicBezTo>
                        <a:pt x="18481" y="4088"/>
                        <a:pt x="21600" y="10417"/>
                        <a:pt x="21600" y="17127"/>
                      </a:cubicBezTo>
                      <a:lnTo>
                        <a:pt x="0" y="17127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Arc 52"/>
                <p:cNvSpPr>
                  <a:spLocks/>
                </p:cNvSpPr>
                <p:nvPr/>
              </p:nvSpPr>
              <p:spPr bwMode="auto">
                <a:xfrm rot="16200000" flipV="1">
                  <a:off x="4521" y="3793"/>
                  <a:ext cx="420" cy="1688"/>
                </a:xfrm>
                <a:custGeom>
                  <a:avLst/>
                  <a:gdLst>
                    <a:gd name="G0" fmla="+- 0 0 0"/>
                    <a:gd name="G1" fmla="+- 17812 0 0"/>
                    <a:gd name="G2" fmla="+- 21600 0 0"/>
                    <a:gd name="T0" fmla="*/ 12218 w 21600"/>
                    <a:gd name="T1" fmla="*/ 0 h 17812"/>
                    <a:gd name="T2" fmla="*/ 21600 w 21600"/>
                    <a:gd name="T3" fmla="*/ 17812 h 17812"/>
                    <a:gd name="T4" fmla="*/ 0 w 21600"/>
                    <a:gd name="T5" fmla="*/ 17812 h 178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7812" fill="none" extrusionOk="0">
                      <a:moveTo>
                        <a:pt x="12218" y="-1"/>
                      </a:moveTo>
                      <a:cubicBezTo>
                        <a:pt x="18090" y="4027"/>
                        <a:pt x="21600" y="10691"/>
                        <a:pt x="21600" y="17812"/>
                      </a:cubicBezTo>
                    </a:path>
                    <a:path w="21600" h="17812" stroke="0" extrusionOk="0">
                      <a:moveTo>
                        <a:pt x="12218" y="-1"/>
                      </a:moveTo>
                      <a:cubicBezTo>
                        <a:pt x="18090" y="4027"/>
                        <a:pt x="21600" y="10691"/>
                        <a:pt x="21600" y="17812"/>
                      </a:cubicBezTo>
                      <a:lnTo>
                        <a:pt x="0" y="17812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53"/>
              <p:cNvGrpSpPr>
                <a:grpSpLocks/>
              </p:cNvGrpSpPr>
              <p:nvPr/>
            </p:nvGrpSpPr>
            <p:grpSpPr bwMode="auto">
              <a:xfrm>
                <a:off x="2151" y="3988"/>
                <a:ext cx="3485" cy="435"/>
                <a:chOff x="2391" y="4426"/>
                <a:chExt cx="3184" cy="435"/>
              </a:xfrm>
            </p:grpSpPr>
            <p:sp>
              <p:nvSpPr>
                <p:cNvPr id="32" name="Arc 54"/>
                <p:cNvSpPr>
                  <a:spLocks/>
                </p:cNvSpPr>
                <p:nvPr/>
              </p:nvSpPr>
              <p:spPr bwMode="auto">
                <a:xfrm rot="16200000">
                  <a:off x="2923" y="3894"/>
                  <a:ext cx="435" cy="1499"/>
                </a:xfrm>
                <a:custGeom>
                  <a:avLst/>
                  <a:gdLst>
                    <a:gd name="G0" fmla="+- 0 0 0"/>
                    <a:gd name="G1" fmla="+- 17127 0 0"/>
                    <a:gd name="G2" fmla="+- 21600 0 0"/>
                    <a:gd name="T0" fmla="*/ 13161 w 21600"/>
                    <a:gd name="T1" fmla="*/ 0 h 17127"/>
                    <a:gd name="T2" fmla="*/ 21600 w 21600"/>
                    <a:gd name="T3" fmla="*/ 17127 h 17127"/>
                    <a:gd name="T4" fmla="*/ 0 w 21600"/>
                    <a:gd name="T5" fmla="*/ 17127 h 17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7127" fill="none" extrusionOk="0">
                      <a:moveTo>
                        <a:pt x="13161" y="-1"/>
                      </a:moveTo>
                      <a:cubicBezTo>
                        <a:pt x="18481" y="4088"/>
                        <a:pt x="21600" y="10417"/>
                        <a:pt x="21600" y="17127"/>
                      </a:cubicBezTo>
                    </a:path>
                    <a:path w="21600" h="17127" stroke="0" extrusionOk="0">
                      <a:moveTo>
                        <a:pt x="13161" y="-1"/>
                      </a:moveTo>
                      <a:cubicBezTo>
                        <a:pt x="18481" y="4088"/>
                        <a:pt x="21600" y="10417"/>
                        <a:pt x="21600" y="17127"/>
                      </a:cubicBezTo>
                      <a:lnTo>
                        <a:pt x="0" y="17127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Arc 55"/>
                <p:cNvSpPr>
                  <a:spLocks/>
                </p:cNvSpPr>
                <p:nvPr/>
              </p:nvSpPr>
              <p:spPr bwMode="auto">
                <a:xfrm rot="16200000" flipV="1">
                  <a:off x="4521" y="3793"/>
                  <a:ext cx="420" cy="1688"/>
                </a:xfrm>
                <a:custGeom>
                  <a:avLst/>
                  <a:gdLst>
                    <a:gd name="G0" fmla="+- 0 0 0"/>
                    <a:gd name="G1" fmla="+- 17812 0 0"/>
                    <a:gd name="G2" fmla="+- 21600 0 0"/>
                    <a:gd name="T0" fmla="*/ 12218 w 21600"/>
                    <a:gd name="T1" fmla="*/ 0 h 17812"/>
                    <a:gd name="T2" fmla="*/ 21600 w 21600"/>
                    <a:gd name="T3" fmla="*/ 17812 h 17812"/>
                    <a:gd name="T4" fmla="*/ 0 w 21600"/>
                    <a:gd name="T5" fmla="*/ 17812 h 178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7812" fill="none" extrusionOk="0">
                      <a:moveTo>
                        <a:pt x="12218" y="-1"/>
                      </a:moveTo>
                      <a:cubicBezTo>
                        <a:pt x="18090" y="4027"/>
                        <a:pt x="21600" y="10691"/>
                        <a:pt x="21600" y="17812"/>
                      </a:cubicBezTo>
                    </a:path>
                    <a:path w="21600" h="17812" stroke="0" extrusionOk="0">
                      <a:moveTo>
                        <a:pt x="12218" y="-1"/>
                      </a:moveTo>
                      <a:cubicBezTo>
                        <a:pt x="18090" y="4027"/>
                        <a:pt x="21600" y="10691"/>
                        <a:pt x="21600" y="17812"/>
                      </a:cubicBezTo>
                      <a:lnTo>
                        <a:pt x="0" y="17812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0" name="Line 56"/>
              <p:cNvSpPr>
                <a:spLocks noChangeShapeType="1"/>
              </p:cNvSpPr>
              <p:nvPr/>
            </p:nvSpPr>
            <p:spPr bwMode="auto">
              <a:xfrm>
                <a:off x="2160" y="4163"/>
                <a:ext cx="27" cy="297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57"/>
              <p:cNvSpPr>
                <a:spLocks noChangeShapeType="1"/>
              </p:cNvSpPr>
              <p:nvPr/>
            </p:nvSpPr>
            <p:spPr bwMode="auto">
              <a:xfrm flipH="1">
                <a:off x="5619" y="4166"/>
                <a:ext cx="24" cy="306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58"/>
            <p:cNvGrpSpPr>
              <a:grpSpLocks/>
            </p:cNvGrpSpPr>
            <p:nvPr/>
          </p:nvGrpSpPr>
          <p:grpSpPr bwMode="auto">
            <a:xfrm>
              <a:off x="1445418" y="2539373"/>
              <a:ext cx="5594350" cy="1382712"/>
              <a:chOff x="2151" y="3988"/>
              <a:chExt cx="3492" cy="738"/>
            </a:xfrm>
          </p:grpSpPr>
          <p:grpSp>
            <p:nvGrpSpPr>
              <p:cNvPr id="20" name="Group 59"/>
              <p:cNvGrpSpPr>
                <a:grpSpLocks/>
              </p:cNvGrpSpPr>
              <p:nvPr/>
            </p:nvGrpSpPr>
            <p:grpSpPr bwMode="auto">
              <a:xfrm>
                <a:off x="2189" y="4291"/>
                <a:ext cx="3431" cy="435"/>
                <a:chOff x="2391" y="4426"/>
                <a:chExt cx="3184" cy="435"/>
              </a:xfrm>
            </p:grpSpPr>
            <p:sp>
              <p:nvSpPr>
                <p:cNvPr id="26" name="Arc 60"/>
                <p:cNvSpPr>
                  <a:spLocks/>
                </p:cNvSpPr>
                <p:nvPr/>
              </p:nvSpPr>
              <p:spPr bwMode="auto">
                <a:xfrm rot="16200000">
                  <a:off x="2923" y="3894"/>
                  <a:ext cx="435" cy="1499"/>
                </a:xfrm>
                <a:custGeom>
                  <a:avLst/>
                  <a:gdLst>
                    <a:gd name="G0" fmla="+- 0 0 0"/>
                    <a:gd name="G1" fmla="+- 17127 0 0"/>
                    <a:gd name="G2" fmla="+- 21600 0 0"/>
                    <a:gd name="T0" fmla="*/ 13161 w 21600"/>
                    <a:gd name="T1" fmla="*/ 0 h 17127"/>
                    <a:gd name="T2" fmla="*/ 21600 w 21600"/>
                    <a:gd name="T3" fmla="*/ 17127 h 17127"/>
                    <a:gd name="T4" fmla="*/ 0 w 21600"/>
                    <a:gd name="T5" fmla="*/ 17127 h 17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7127" fill="none" extrusionOk="0">
                      <a:moveTo>
                        <a:pt x="13161" y="-1"/>
                      </a:moveTo>
                      <a:cubicBezTo>
                        <a:pt x="18481" y="4088"/>
                        <a:pt x="21600" y="10417"/>
                        <a:pt x="21600" y="17127"/>
                      </a:cubicBezTo>
                    </a:path>
                    <a:path w="21600" h="17127" stroke="0" extrusionOk="0">
                      <a:moveTo>
                        <a:pt x="13161" y="-1"/>
                      </a:moveTo>
                      <a:cubicBezTo>
                        <a:pt x="18481" y="4088"/>
                        <a:pt x="21600" y="10417"/>
                        <a:pt x="21600" y="17127"/>
                      </a:cubicBezTo>
                      <a:lnTo>
                        <a:pt x="0" y="17127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Arc 61"/>
                <p:cNvSpPr>
                  <a:spLocks/>
                </p:cNvSpPr>
                <p:nvPr/>
              </p:nvSpPr>
              <p:spPr bwMode="auto">
                <a:xfrm rot="16200000" flipV="1">
                  <a:off x="4521" y="3793"/>
                  <a:ext cx="420" cy="1688"/>
                </a:xfrm>
                <a:custGeom>
                  <a:avLst/>
                  <a:gdLst>
                    <a:gd name="G0" fmla="+- 0 0 0"/>
                    <a:gd name="G1" fmla="+- 17812 0 0"/>
                    <a:gd name="G2" fmla="+- 21600 0 0"/>
                    <a:gd name="T0" fmla="*/ 12218 w 21600"/>
                    <a:gd name="T1" fmla="*/ 0 h 17812"/>
                    <a:gd name="T2" fmla="*/ 21600 w 21600"/>
                    <a:gd name="T3" fmla="*/ 17812 h 17812"/>
                    <a:gd name="T4" fmla="*/ 0 w 21600"/>
                    <a:gd name="T5" fmla="*/ 17812 h 178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7812" fill="none" extrusionOk="0">
                      <a:moveTo>
                        <a:pt x="12218" y="-1"/>
                      </a:moveTo>
                      <a:cubicBezTo>
                        <a:pt x="18090" y="4027"/>
                        <a:pt x="21600" y="10691"/>
                        <a:pt x="21600" y="17812"/>
                      </a:cubicBezTo>
                    </a:path>
                    <a:path w="21600" h="17812" stroke="0" extrusionOk="0">
                      <a:moveTo>
                        <a:pt x="12218" y="-1"/>
                      </a:moveTo>
                      <a:cubicBezTo>
                        <a:pt x="18090" y="4027"/>
                        <a:pt x="21600" y="10691"/>
                        <a:pt x="21600" y="17812"/>
                      </a:cubicBezTo>
                      <a:lnTo>
                        <a:pt x="0" y="17812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62"/>
              <p:cNvGrpSpPr>
                <a:grpSpLocks/>
              </p:cNvGrpSpPr>
              <p:nvPr/>
            </p:nvGrpSpPr>
            <p:grpSpPr bwMode="auto">
              <a:xfrm>
                <a:off x="2151" y="3988"/>
                <a:ext cx="3485" cy="435"/>
                <a:chOff x="2391" y="4426"/>
                <a:chExt cx="3184" cy="435"/>
              </a:xfrm>
            </p:grpSpPr>
            <p:sp>
              <p:nvSpPr>
                <p:cNvPr id="24" name="Arc 63"/>
                <p:cNvSpPr>
                  <a:spLocks/>
                </p:cNvSpPr>
                <p:nvPr/>
              </p:nvSpPr>
              <p:spPr bwMode="auto">
                <a:xfrm rot="16200000">
                  <a:off x="2923" y="3894"/>
                  <a:ext cx="435" cy="1499"/>
                </a:xfrm>
                <a:custGeom>
                  <a:avLst/>
                  <a:gdLst>
                    <a:gd name="G0" fmla="+- 0 0 0"/>
                    <a:gd name="G1" fmla="+- 17127 0 0"/>
                    <a:gd name="G2" fmla="+- 21600 0 0"/>
                    <a:gd name="T0" fmla="*/ 13161 w 21600"/>
                    <a:gd name="T1" fmla="*/ 0 h 17127"/>
                    <a:gd name="T2" fmla="*/ 21600 w 21600"/>
                    <a:gd name="T3" fmla="*/ 17127 h 17127"/>
                    <a:gd name="T4" fmla="*/ 0 w 21600"/>
                    <a:gd name="T5" fmla="*/ 17127 h 17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7127" fill="none" extrusionOk="0">
                      <a:moveTo>
                        <a:pt x="13161" y="-1"/>
                      </a:moveTo>
                      <a:cubicBezTo>
                        <a:pt x="18481" y="4088"/>
                        <a:pt x="21600" y="10417"/>
                        <a:pt x="21600" y="17127"/>
                      </a:cubicBezTo>
                    </a:path>
                    <a:path w="21600" h="17127" stroke="0" extrusionOk="0">
                      <a:moveTo>
                        <a:pt x="13161" y="-1"/>
                      </a:moveTo>
                      <a:cubicBezTo>
                        <a:pt x="18481" y="4088"/>
                        <a:pt x="21600" y="10417"/>
                        <a:pt x="21600" y="17127"/>
                      </a:cubicBezTo>
                      <a:lnTo>
                        <a:pt x="0" y="17127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Arc 64"/>
                <p:cNvSpPr>
                  <a:spLocks/>
                </p:cNvSpPr>
                <p:nvPr/>
              </p:nvSpPr>
              <p:spPr bwMode="auto">
                <a:xfrm rot="16200000" flipV="1">
                  <a:off x="4521" y="3793"/>
                  <a:ext cx="420" cy="1688"/>
                </a:xfrm>
                <a:custGeom>
                  <a:avLst/>
                  <a:gdLst>
                    <a:gd name="G0" fmla="+- 0 0 0"/>
                    <a:gd name="G1" fmla="+- 17812 0 0"/>
                    <a:gd name="G2" fmla="+- 21600 0 0"/>
                    <a:gd name="T0" fmla="*/ 12218 w 21600"/>
                    <a:gd name="T1" fmla="*/ 0 h 17812"/>
                    <a:gd name="T2" fmla="*/ 21600 w 21600"/>
                    <a:gd name="T3" fmla="*/ 17812 h 17812"/>
                    <a:gd name="T4" fmla="*/ 0 w 21600"/>
                    <a:gd name="T5" fmla="*/ 17812 h 178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7812" fill="none" extrusionOk="0">
                      <a:moveTo>
                        <a:pt x="12218" y="-1"/>
                      </a:moveTo>
                      <a:cubicBezTo>
                        <a:pt x="18090" y="4027"/>
                        <a:pt x="21600" y="10691"/>
                        <a:pt x="21600" y="17812"/>
                      </a:cubicBezTo>
                    </a:path>
                    <a:path w="21600" h="17812" stroke="0" extrusionOk="0">
                      <a:moveTo>
                        <a:pt x="12218" y="-1"/>
                      </a:moveTo>
                      <a:cubicBezTo>
                        <a:pt x="18090" y="4027"/>
                        <a:pt x="21600" y="10691"/>
                        <a:pt x="21600" y="17812"/>
                      </a:cubicBezTo>
                      <a:lnTo>
                        <a:pt x="0" y="17812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2" name="Line 65"/>
              <p:cNvSpPr>
                <a:spLocks noChangeShapeType="1"/>
              </p:cNvSpPr>
              <p:nvPr/>
            </p:nvSpPr>
            <p:spPr bwMode="auto">
              <a:xfrm>
                <a:off x="2160" y="4163"/>
                <a:ext cx="27" cy="297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66"/>
              <p:cNvSpPr>
                <a:spLocks noChangeShapeType="1"/>
              </p:cNvSpPr>
              <p:nvPr/>
            </p:nvSpPr>
            <p:spPr bwMode="auto">
              <a:xfrm flipH="1">
                <a:off x="5619" y="4166"/>
                <a:ext cx="24" cy="306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1445418" y="3483935"/>
              <a:ext cx="5594350" cy="1382713"/>
              <a:chOff x="2151" y="3988"/>
              <a:chExt cx="3492" cy="738"/>
            </a:xfrm>
          </p:grpSpPr>
          <p:grpSp>
            <p:nvGrpSpPr>
              <p:cNvPr id="12" name="Group 68"/>
              <p:cNvGrpSpPr>
                <a:grpSpLocks/>
              </p:cNvGrpSpPr>
              <p:nvPr/>
            </p:nvGrpSpPr>
            <p:grpSpPr bwMode="auto">
              <a:xfrm>
                <a:off x="2189" y="4291"/>
                <a:ext cx="3431" cy="435"/>
                <a:chOff x="2391" y="4426"/>
                <a:chExt cx="3184" cy="435"/>
              </a:xfrm>
            </p:grpSpPr>
            <p:sp>
              <p:nvSpPr>
                <p:cNvPr id="18" name="Arc 69"/>
                <p:cNvSpPr>
                  <a:spLocks/>
                </p:cNvSpPr>
                <p:nvPr/>
              </p:nvSpPr>
              <p:spPr bwMode="auto">
                <a:xfrm rot="16200000">
                  <a:off x="2923" y="3894"/>
                  <a:ext cx="435" cy="1499"/>
                </a:xfrm>
                <a:custGeom>
                  <a:avLst/>
                  <a:gdLst>
                    <a:gd name="G0" fmla="+- 0 0 0"/>
                    <a:gd name="G1" fmla="+- 17127 0 0"/>
                    <a:gd name="G2" fmla="+- 21600 0 0"/>
                    <a:gd name="T0" fmla="*/ 13161 w 21600"/>
                    <a:gd name="T1" fmla="*/ 0 h 17127"/>
                    <a:gd name="T2" fmla="*/ 21600 w 21600"/>
                    <a:gd name="T3" fmla="*/ 17127 h 17127"/>
                    <a:gd name="T4" fmla="*/ 0 w 21600"/>
                    <a:gd name="T5" fmla="*/ 17127 h 17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7127" fill="none" extrusionOk="0">
                      <a:moveTo>
                        <a:pt x="13161" y="-1"/>
                      </a:moveTo>
                      <a:cubicBezTo>
                        <a:pt x="18481" y="4088"/>
                        <a:pt x="21600" y="10417"/>
                        <a:pt x="21600" y="17127"/>
                      </a:cubicBezTo>
                    </a:path>
                    <a:path w="21600" h="17127" stroke="0" extrusionOk="0">
                      <a:moveTo>
                        <a:pt x="13161" y="-1"/>
                      </a:moveTo>
                      <a:cubicBezTo>
                        <a:pt x="18481" y="4088"/>
                        <a:pt x="21600" y="10417"/>
                        <a:pt x="21600" y="17127"/>
                      </a:cubicBezTo>
                      <a:lnTo>
                        <a:pt x="0" y="17127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Arc 70"/>
                <p:cNvSpPr>
                  <a:spLocks/>
                </p:cNvSpPr>
                <p:nvPr/>
              </p:nvSpPr>
              <p:spPr bwMode="auto">
                <a:xfrm rot="16200000" flipV="1">
                  <a:off x="4521" y="3793"/>
                  <a:ext cx="420" cy="1688"/>
                </a:xfrm>
                <a:custGeom>
                  <a:avLst/>
                  <a:gdLst>
                    <a:gd name="G0" fmla="+- 0 0 0"/>
                    <a:gd name="G1" fmla="+- 17812 0 0"/>
                    <a:gd name="G2" fmla="+- 21600 0 0"/>
                    <a:gd name="T0" fmla="*/ 12218 w 21600"/>
                    <a:gd name="T1" fmla="*/ 0 h 17812"/>
                    <a:gd name="T2" fmla="*/ 21600 w 21600"/>
                    <a:gd name="T3" fmla="*/ 17812 h 17812"/>
                    <a:gd name="T4" fmla="*/ 0 w 21600"/>
                    <a:gd name="T5" fmla="*/ 17812 h 178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7812" fill="none" extrusionOk="0">
                      <a:moveTo>
                        <a:pt x="12218" y="-1"/>
                      </a:moveTo>
                      <a:cubicBezTo>
                        <a:pt x="18090" y="4027"/>
                        <a:pt x="21600" y="10691"/>
                        <a:pt x="21600" y="17812"/>
                      </a:cubicBezTo>
                    </a:path>
                    <a:path w="21600" h="17812" stroke="0" extrusionOk="0">
                      <a:moveTo>
                        <a:pt x="12218" y="-1"/>
                      </a:moveTo>
                      <a:cubicBezTo>
                        <a:pt x="18090" y="4027"/>
                        <a:pt x="21600" y="10691"/>
                        <a:pt x="21600" y="17812"/>
                      </a:cubicBezTo>
                      <a:lnTo>
                        <a:pt x="0" y="17812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71"/>
              <p:cNvGrpSpPr>
                <a:grpSpLocks/>
              </p:cNvGrpSpPr>
              <p:nvPr/>
            </p:nvGrpSpPr>
            <p:grpSpPr bwMode="auto">
              <a:xfrm>
                <a:off x="2151" y="3988"/>
                <a:ext cx="3485" cy="435"/>
                <a:chOff x="2391" y="4426"/>
                <a:chExt cx="3184" cy="435"/>
              </a:xfrm>
            </p:grpSpPr>
            <p:sp>
              <p:nvSpPr>
                <p:cNvPr id="16" name="Arc 72"/>
                <p:cNvSpPr>
                  <a:spLocks/>
                </p:cNvSpPr>
                <p:nvPr/>
              </p:nvSpPr>
              <p:spPr bwMode="auto">
                <a:xfrm rot="16200000">
                  <a:off x="2923" y="3894"/>
                  <a:ext cx="435" cy="1499"/>
                </a:xfrm>
                <a:custGeom>
                  <a:avLst/>
                  <a:gdLst>
                    <a:gd name="G0" fmla="+- 0 0 0"/>
                    <a:gd name="G1" fmla="+- 17127 0 0"/>
                    <a:gd name="G2" fmla="+- 21600 0 0"/>
                    <a:gd name="T0" fmla="*/ 13161 w 21600"/>
                    <a:gd name="T1" fmla="*/ 0 h 17127"/>
                    <a:gd name="T2" fmla="*/ 21600 w 21600"/>
                    <a:gd name="T3" fmla="*/ 17127 h 17127"/>
                    <a:gd name="T4" fmla="*/ 0 w 21600"/>
                    <a:gd name="T5" fmla="*/ 17127 h 17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7127" fill="none" extrusionOk="0">
                      <a:moveTo>
                        <a:pt x="13161" y="-1"/>
                      </a:moveTo>
                      <a:cubicBezTo>
                        <a:pt x="18481" y="4088"/>
                        <a:pt x="21600" y="10417"/>
                        <a:pt x="21600" y="17127"/>
                      </a:cubicBezTo>
                    </a:path>
                    <a:path w="21600" h="17127" stroke="0" extrusionOk="0">
                      <a:moveTo>
                        <a:pt x="13161" y="-1"/>
                      </a:moveTo>
                      <a:cubicBezTo>
                        <a:pt x="18481" y="4088"/>
                        <a:pt x="21600" y="10417"/>
                        <a:pt x="21600" y="17127"/>
                      </a:cubicBezTo>
                      <a:lnTo>
                        <a:pt x="0" y="17127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Arc 73"/>
                <p:cNvSpPr>
                  <a:spLocks/>
                </p:cNvSpPr>
                <p:nvPr/>
              </p:nvSpPr>
              <p:spPr bwMode="auto">
                <a:xfrm rot="16200000" flipV="1">
                  <a:off x="4521" y="3793"/>
                  <a:ext cx="420" cy="1688"/>
                </a:xfrm>
                <a:custGeom>
                  <a:avLst/>
                  <a:gdLst>
                    <a:gd name="G0" fmla="+- 0 0 0"/>
                    <a:gd name="G1" fmla="+- 17812 0 0"/>
                    <a:gd name="G2" fmla="+- 21600 0 0"/>
                    <a:gd name="T0" fmla="*/ 12218 w 21600"/>
                    <a:gd name="T1" fmla="*/ 0 h 17812"/>
                    <a:gd name="T2" fmla="*/ 21600 w 21600"/>
                    <a:gd name="T3" fmla="*/ 17812 h 17812"/>
                    <a:gd name="T4" fmla="*/ 0 w 21600"/>
                    <a:gd name="T5" fmla="*/ 17812 h 178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7812" fill="none" extrusionOk="0">
                      <a:moveTo>
                        <a:pt x="12218" y="-1"/>
                      </a:moveTo>
                      <a:cubicBezTo>
                        <a:pt x="18090" y="4027"/>
                        <a:pt x="21600" y="10691"/>
                        <a:pt x="21600" y="17812"/>
                      </a:cubicBezTo>
                    </a:path>
                    <a:path w="21600" h="17812" stroke="0" extrusionOk="0">
                      <a:moveTo>
                        <a:pt x="12218" y="-1"/>
                      </a:moveTo>
                      <a:cubicBezTo>
                        <a:pt x="18090" y="4027"/>
                        <a:pt x="21600" y="10691"/>
                        <a:pt x="21600" y="17812"/>
                      </a:cubicBezTo>
                      <a:lnTo>
                        <a:pt x="0" y="17812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4" name="Line 74"/>
              <p:cNvSpPr>
                <a:spLocks noChangeShapeType="1"/>
              </p:cNvSpPr>
              <p:nvPr/>
            </p:nvSpPr>
            <p:spPr bwMode="auto">
              <a:xfrm>
                <a:off x="2160" y="4163"/>
                <a:ext cx="27" cy="297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75"/>
              <p:cNvSpPr>
                <a:spLocks noChangeShapeType="1"/>
              </p:cNvSpPr>
              <p:nvPr/>
            </p:nvSpPr>
            <p:spPr bwMode="auto">
              <a:xfrm flipH="1">
                <a:off x="5619" y="4166"/>
                <a:ext cx="24" cy="306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483552" y="4188460"/>
            <a:ext cx="7669848" cy="2288540"/>
            <a:chOff x="38100" y="2551113"/>
            <a:chExt cx="9023350" cy="2692400"/>
          </a:xfrm>
        </p:grpSpPr>
        <p:grpSp>
          <p:nvGrpSpPr>
            <p:cNvPr id="59" name="Group 58"/>
            <p:cNvGrpSpPr/>
            <p:nvPr/>
          </p:nvGrpSpPr>
          <p:grpSpPr>
            <a:xfrm>
              <a:off x="38100" y="2551113"/>
              <a:ext cx="9023350" cy="2692400"/>
              <a:chOff x="38100" y="2551113"/>
              <a:chExt cx="9023350" cy="2692400"/>
            </a:xfrm>
          </p:grpSpPr>
          <p:sp>
            <p:nvSpPr>
              <p:cNvPr id="61" name="Text Box 3"/>
              <p:cNvSpPr txBox="1">
                <a:spLocks noChangeArrowheads="1"/>
              </p:cNvSpPr>
              <p:nvPr/>
            </p:nvSpPr>
            <p:spPr bwMode="auto">
              <a:xfrm>
                <a:off x="1489075" y="3729038"/>
                <a:ext cx="2932113" cy="819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en-US" altLang="en-US">
                    <a:latin typeface="Arial" pitchFamily="34" charset="0"/>
                  </a:rPr>
                  <a:t>Flange</a:t>
                </a:r>
              </a:p>
              <a:p>
                <a:pPr algn="l" eaLnBrk="0" hangingPunct="0"/>
                <a:endParaRPr lang="en-US" altLang="en-US">
                  <a:latin typeface="Arial" pitchFamily="34" charset="0"/>
                </a:endParaRPr>
              </a:p>
              <a:p>
                <a:pPr algn="l" eaLnBrk="0" hangingPunct="0"/>
                <a:endParaRPr lang="en-US" altLang="en-US">
                  <a:latin typeface="Arial" pitchFamily="34" charset="0"/>
                </a:endParaRPr>
              </a:p>
            </p:txBody>
          </p:sp>
          <p:sp>
            <p:nvSpPr>
              <p:cNvPr id="62" name="Text Box 4"/>
              <p:cNvSpPr txBox="1">
                <a:spLocks noChangeArrowheads="1"/>
              </p:cNvSpPr>
              <p:nvPr/>
            </p:nvSpPr>
            <p:spPr bwMode="auto">
              <a:xfrm>
                <a:off x="4003675" y="2551113"/>
                <a:ext cx="2587625" cy="971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endParaRPr lang="en-US" altLang="en-US">
                  <a:latin typeface="Arial" pitchFamily="34" charset="0"/>
                </a:endParaRPr>
              </a:p>
              <a:p>
                <a:pPr algn="l" eaLnBrk="0" hangingPunct="0"/>
                <a:r>
                  <a:rPr lang="en-US" altLang="en-US">
                    <a:latin typeface="Arial" pitchFamily="34" charset="0"/>
                  </a:rPr>
                  <a:t>Web</a:t>
                </a:r>
              </a:p>
            </p:txBody>
          </p:sp>
          <p:sp>
            <p:nvSpPr>
              <p:cNvPr id="63" name="Line 5"/>
              <p:cNvSpPr>
                <a:spLocks noChangeShapeType="1"/>
              </p:cNvSpPr>
              <p:nvPr/>
            </p:nvSpPr>
            <p:spPr bwMode="auto">
              <a:xfrm>
                <a:off x="727075" y="3441700"/>
                <a:ext cx="1882775" cy="0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6"/>
              <p:cNvSpPr>
                <a:spLocks noChangeShapeType="1"/>
              </p:cNvSpPr>
              <p:nvPr/>
            </p:nvSpPr>
            <p:spPr bwMode="auto">
              <a:xfrm rot="10800000">
                <a:off x="7177088" y="3441700"/>
                <a:ext cx="1884362" cy="0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Rectangle 7"/>
              <p:cNvSpPr>
                <a:spLocks noChangeArrowheads="1"/>
              </p:cNvSpPr>
              <p:nvPr/>
            </p:nvSpPr>
            <p:spPr bwMode="auto">
              <a:xfrm>
                <a:off x="2609850" y="2889250"/>
                <a:ext cx="95250" cy="110490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Rectangle 8"/>
              <p:cNvSpPr>
                <a:spLocks noChangeArrowheads="1"/>
              </p:cNvSpPr>
              <p:nvPr/>
            </p:nvSpPr>
            <p:spPr bwMode="auto">
              <a:xfrm>
                <a:off x="7083425" y="2889250"/>
                <a:ext cx="93663" cy="110490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Rectangle 9"/>
              <p:cNvSpPr>
                <a:spLocks noChangeArrowheads="1"/>
              </p:cNvSpPr>
              <p:nvPr/>
            </p:nvSpPr>
            <p:spPr bwMode="auto">
              <a:xfrm>
                <a:off x="2705100" y="3403600"/>
                <a:ext cx="4378325" cy="7620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Rectangle 10"/>
              <p:cNvSpPr>
                <a:spLocks noChangeArrowheads="1"/>
              </p:cNvSpPr>
              <p:nvPr/>
            </p:nvSpPr>
            <p:spPr bwMode="auto">
              <a:xfrm>
                <a:off x="3048000" y="3479800"/>
                <a:ext cx="95250" cy="1751013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11"/>
              <p:cNvSpPr>
                <a:spLocks noChangeArrowheads="1"/>
              </p:cNvSpPr>
              <p:nvPr/>
            </p:nvSpPr>
            <p:spPr bwMode="auto">
              <a:xfrm>
                <a:off x="6626225" y="3479800"/>
                <a:ext cx="114300" cy="1751013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Rectangle 12"/>
              <p:cNvSpPr>
                <a:spLocks noChangeArrowheads="1"/>
              </p:cNvSpPr>
              <p:nvPr/>
            </p:nvSpPr>
            <p:spPr bwMode="auto">
              <a:xfrm>
                <a:off x="2705100" y="3213100"/>
                <a:ext cx="400050" cy="19050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Rectangle 13"/>
              <p:cNvSpPr>
                <a:spLocks noChangeArrowheads="1"/>
              </p:cNvSpPr>
              <p:nvPr/>
            </p:nvSpPr>
            <p:spPr bwMode="auto">
              <a:xfrm>
                <a:off x="6683375" y="3213100"/>
                <a:ext cx="400050" cy="19050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14"/>
              <p:cNvSpPr>
                <a:spLocks noChangeShapeType="1"/>
              </p:cNvSpPr>
              <p:nvPr/>
            </p:nvSpPr>
            <p:spPr bwMode="auto">
              <a:xfrm>
                <a:off x="973138" y="5243513"/>
                <a:ext cx="7859712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15"/>
              <p:cNvSpPr>
                <a:spLocks noChangeShapeType="1"/>
              </p:cNvSpPr>
              <p:nvPr/>
            </p:nvSpPr>
            <p:spPr bwMode="auto">
              <a:xfrm>
                <a:off x="3143250" y="3873500"/>
                <a:ext cx="3463925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Rectangle 16"/>
              <p:cNvSpPr>
                <a:spLocks noChangeArrowheads="1"/>
              </p:cNvSpPr>
              <p:nvPr/>
            </p:nvSpPr>
            <p:spPr bwMode="auto">
              <a:xfrm>
                <a:off x="4818063" y="3479800"/>
                <a:ext cx="114300" cy="1751013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Text Box 19"/>
              <p:cNvSpPr txBox="1">
                <a:spLocks noChangeArrowheads="1"/>
              </p:cNvSpPr>
              <p:nvPr/>
            </p:nvSpPr>
            <p:spPr bwMode="auto">
              <a:xfrm>
                <a:off x="38100" y="2587625"/>
                <a:ext cx="42068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en-US" altLang="en-US" dirty="0">
                    <a:latin typeface="Arial" pitchFamily="34" charset="0"/>
                  </a:rPr>
                  <a:t>Pressure Applied </a:t>
                </a:r>
              </a:p>
              <a:p>
                <a:pPr algn="l" eaLnBrk="0" hangingPunct="0"/>
                <a:r>
                  <a:rPr lang="en-US" altLang="en-US" dirty="0">
                    <a:latin typeface="Arial" pitchFamily="34" charset="0"/>
                  </a:rPr>
                  <a:t>During Fit-up</a:t>
                </a:r>
              </a:p>
              <a:p>
                <a:pPr eaLnBrk="0" hangingPunct="0"/>
                <a:endParaRPr lang="en-US" altLang="en-US" sz="2300" dirty="0">
                  <a:latin typeface="Arial" pitchFamily="34" charset="0"/>
                </a:endParaRPr>
              </a:p>
            </p:txBody>
          </p:sp>
          <p:sp>
            <p:nvSpPr>
              <p:cNvPr id="76" name="Line 27"/>
              <p:cNvSpPr>
                <a:spLocks noChangeAspect="1" noChangeShapeType="1"/>
              </p:cNvSpPr>
              <p:nvPr/>
            </p:nvSpPr>
            <p:spPr bwMode="auto">
              <a:xfrm flipV="1">
                <a:off x="3352800" y="3117850"/>
                <a:ext cx="274638" cy="27463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28"/>
              <p:cNvSpPr>
                <a:spLocks noChangeShapeType="1"/>
              </p:cNvSpPr>
              <p:nvPr/>
            </p:nvSpPr>
            <p:spPr bwMode="auto">
              <a:xfrm>
                <a:off x="3621088" y="3116263"/>
                <a:ext cx="417512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Text Box 72"/>
              <p:cNvSpPr txBox="1">
                <a:spLocks noChangeArrowheads="1"/>
              </p:cNvSpPr>
              <p:nvPr/>
            </p:nvSpPr>
            <p:spPr bwMode="auto">
              <a:xfrm>
                <a:off x="3162300" y="4356100"/>
                <a:ext cx="2932113" cy="819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en-US" altLang="en-US">
                    <a:latin typeface="Arial" pitchFamily="34" charset="0"/>
                  </a:rPr>
                  <a:t>Fitting Jig</a:t>
                </a:r>
              </a:p>
              <a:p>
                <a:pPr algn="l" eaLnBrk="0" hangingPunct="0"/>
                <a:endParaRPr lang="en-US" altLang="en-US">
                  <a:latin typeface="Arial" pitchFamily="34" charset="0"/>
                </a:endParaRPr>
              </a:p>
            </p:txBody>
          </p:sp>
        </p:grpSp>
        <p:sp>
          <p:nvSpPr>
            <p:cNvPr id="60" name="Text Box 76"/>
            <p:cNvSpPr txBox="1">
              <a:spLocks noChangeArrowheads="1"/>
            </p:cNvSpPr>
            <p:nvPr/>
          </p:nvSpPr>
          <p:spPr bwMode="auto">
            <a:xfrm>
              <a:off x="7158038" y="3713163"/>
              <a:ext cx="1071562" cy="42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altLang="en-US" dirty="0">
                  <a:latin typeface="Arial" pitchFamily="34" charset="0"/>
                </a:rPr>
                <a:t>Flange</a:t>
              </a:r>
            </a:p>
            <a:p>
              <a:pPr algn="l" eaLnBrk="0" hangingPunct="0"/>
              <a:endParaRPr lang="en-US" altLang="en-US" dirty="0">
                <a:latin typeface="Arial" pitchFamily="34" charset="0"/>
              </a:endParaRPr>
            </a:p>
            <a:p>
              <a:pPr algn="l" eaLnBrk="0" hangingPunct="0"/>
              <a:endParaRPr lang="en-US" altLang="en-US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3718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4362450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7701" name="Rectangle 5"/>
          <p:cNvSpPr>
            <a:spLocks noChangeArrowheads="1"/>
          </p:cNvSpPr>
          <p:nvPr/>
        </p:nvSpPr>
        <p:spPr bwMode="auto">
          <a:xfrm>
            <a:off x="4362450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-114300" y="952500"/>
            <a:ext cx="81153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200" b="0" dirty="0" smtClean="0">
                <a:latin typeface="+mj-lt"/>
              </a:rPr>
              <a:t>Too </a:t>
            </a:r>
            <a:r>
              <a:rPr lang="en-US" altLang="en-US" sz="2200" b="0" dirty="0">
                <a:latin typeface="+mj-lt"/>
              </a:rPr>
              <a:t>costly because of excessive waste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200" b="0" dirty="0" smtClean="0">
                <a:latin typeface="+mj-lt"/>
              </a:rPr>
              <a:t>Too </a:t>
            </a:r>
            <a:r>
              <a:rPr lang="en-US" altLang="en-US" sz="2200" b="0" dirty="0">
                <a:latin typeface="+mj-lt"/>
              </a:rPr>
              <a:t>much scrap for sharp curvatures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200" b="0" dirty="0" smtClean="0">
                <a:latin typeface="+mj-lt"/>
              </a:rPr>
              <a:t>Used </a:t>
            </a:r>
            <a:r>
              <a:rPr lang="en-US" altLang="en-US" sz="2200" b="0" dirty="0">
                <a:latin typeface="+mj-lt"/>
              </a:rPr>
              <a:t>for mild curvatures (R </a:t>
            </a:r>
            <a:r>
              <a:rPr lang="en-US" altLang="en-US" sz="2200" b="0" dirty="0">
                <a:latin typeface="+mj-lt"/>
                <a:sym typeface="Symbol" pitchFamily="18" charset="2"/>
              </a:rPr>
              <a:t> 300m)</a:t>
            </a:r>
            <a:r>
              <a:rPr lang="en-US" altLang="en-US" sz="2200" b="0" dirty="0">
                <a:latin typeface="+mj-lt"/>
              </a:rPr>
              <a:t>  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200" b="0" dirty="0" smtClean="0">
                <a:latin typeface="+mj-lt"/>
              </a:rPr>
              <a:t>Fit-up </a:t>
            </a:r>
            <a:r>
              <a:rPr lang="en-US" altLang="en-US" sz="2200" b="0" dirty="0">
                <a:latin typeface="+mj-lt"/>
              </a:rPr>
              <a:t>operation too complicated</a:t>
            </a:r>
          </a:p>
          <a:p>
            <a:pPr lvl="1">
              <a:lnSpc>
                <a:spcPct val="125000"/>
              </a:lnSpc>
              <a:spcBef>
                <a:spcPct val="20000"/>
              </a:spcBef>
              <a:buFontTx/>
              <a:buChar char="•"/>
            </a:pPr>
            <a:endParaRPr lang="en-US" altLang="en-US" sz="2000" b="0" dirty="0">
              <a:latin typeface="+mj-lt"/>
            </a:endParaRPr>
          </a:p>
          <a:p>
            <a:pPr lvl="1">
              <a:lnSpc>
                <a:spcPct val="125000"/>
              </a:lnSpc>
              <a:spcBef>
                <a:spcPct val="20000"/>
              </a:spcBef>
              <a:buFontTx/>
              <a:buAutoNum type="arabicPeriod"/>
            </a:pPr>
            <a:endParaRPr lang="en-US" altLang="en-US" sz="2000" b="0" dirty="0">
              <a:latin typeface="+mj-lt"/>
            </a:endParaRPr>
          </a:p>
          <a:p>
            <a:pPr lvl="1">
              <a:lnSpc>
                <a:spcPct val="125000"/>
              </a:lnSpc>
              <a:spcBef>
                <a:spcPct val="20000"/>
              </a:spcBef>
            </a:pPr>
            <a:endParaRPr lang="en-US" altLang="en-US" sz="2000" b="0" dirty="0">
              <a:latin typeface="+mj-lt"/>
            </a:endParaRPr>
          </a:p>
          <a:p>
            <a:pPr lvl="1">
              <a:lnSpc>
                <a:spcPct val="175000"/>
              </a:lnSpc>
              <a:spcBef>
                <a:spcPct val="20000"/>
              </a:spcBef>
              <a:buFontTx/>
              <a:buChar char="•"/>
            </a:pPr>
            <a:endParaRPr lang="en-US" altLang="en-US" sz="2000" b="0" dirty="0">
              <a:latin typeface="+mj-lt"/>
            </a:endParaRPr>
          </a:p>
          <a:p>
            <a:pPr lvl="1">
              <a:lnSpc>
                <a:spcPct val="130000"/>
              </a:lnSpc>
              <a:spcBef>
                <a:spcPct val="20000"/>
              </a:spcBef>
            </a:pPr>
            <a:r>
              <a:rPr lang="en-US" altLang="en-US" sz="2000" b="0" dirty="0">
                <a:latin typeface="+mj-lt"/>
              </a:rPr>
              <a:t>	</a:t>
            </a: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endParaRPr lang="en-US" altLang="en-US" sz="2000" b="0" dirty="0">
              <a:latin typeface="+mj-lt"/>
            </a:endParaRPr>
          </a:p>
          <a:p>
            <a:pPr>
              <a:spcBef>
                <a:spcPct val="20000"/>
              </a:spcBef>
            </a:pPr>
            <a:endParaRPr lang="en-US" altLang="en-US" sz="2000" b="0" dirty="0">
              <a:latin typeface="+mj-lt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304800" y="0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Draw-Backs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57928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89-img-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194"/>
            <a:ext cx="4724400" cy="3549206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81" y="3226594"/>
            <a:ext cx="4607719" cy="3631406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29200" y="0"/>
            <a:ext cx="39624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3-ROLLERS BENDING</a:t>
            </a:r>
            <a:endParaRPr lang="en-US" sz="2400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886200"/>
            <a:ext cx="4521326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200" dirty="0" smtClean="0">
                <a:latin typeface="+mj-lt"/>
              </a:rPr>
              <a:t>Mainly used in buildings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200" b="0" dirty="0" smtClean="0">
                <a:latin typeface="+mj-lt"/>
              </a:rPr>
              <a:t>Fit-up difficult for larger size bridge girders</a:t>
            </a:r>
            <a:endParaRPr lang="en-US" altLang="en-US" sz="2200" b="0" dirty="0">
              <a:latin typeface="+mj-lt"/>
            </a:endParaRPr>
          </a:p>
          <a:p>
            <a:pPr lvl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200" b="0" dirty="0" smtClean="0">
                <a:latin typeface="+mj-lt"/>
              </a:rPr>
              <a:t>Perfect curve</a:t>
            </a:r>
            <a:endParaRPr lang="en-US" altLang="en-US" sz="2200" b="0" dirty="0">
              <a:latin typeface="+mj-lt"/>
            </a:endParaRPr>
          </a:p>
          <a:p>
            <a:pPr lvl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n-US" altLang="en-US" sz="2200" b="0" dirty="0">
              <a:latin typeface="+mj-lt"/>
            </a:endParaRPr>
          </a:p>
          <a:p>
            <a:pPr lvl="1">
              <a:lnSpc>
                <a:spcPct val="125000"/>
              </a:lnSpc>
              <a:spcBef>
                <a:spcPct val="20000"/>
              </a:spcBef>
              <a:buFontTx/>
              <a:buChar char="•"/>
            </a:pPr>
            <a:endParaRPr lang="en-US" altLang="en-US" sz="2000" b="0" dirty="0">
              <a:latin typeface="+mj-lt"/>
            </a:endParaRPr>
          </a:p>
          <a:p>
            <a:pPr lvl="1">
              <a:lnSpc>
                <a:spcPct val="125000"/>
              </a:lnSpc>
              <a:spcBef>
                <a:spcPct val="20000"/>
              </a:spcBef>
              <a:buFontTx/>
              <a:buAutoNum type="arabicPeriod"/>
            </a:pPr>
            <a:endParaRPr lang="en-US" altLang="en-US" sz="2000" b="0" dirty="0">
              <a:latin typeface="+mj-lt"/>
            </a:endParaRPr>
          </a:p>
          <a:p>
            <a:pPr lvl="1">
              <a:lnSpc>
                <a:spcPct val="125000"/>
              </a:lnSpc>
              <a:spcBef>
                <a:spcPct val="20000"/>
              </a:spcBef>
            </a:pPr>
            <a:endParaRPr lang="en-US" altLang="en-US" sz="2000" b="0" dirty="0">
              <a:latin typeface="+mj-lt"/>
            </a:endParaRPr>
          </a:p>
          <a:p>
            <a:pPr lvl="1">
              <a:lnSpc>
                <a:spcPct val="175000"/>
              </a:lnSpc>
              <a:spcBef>
                <a:spcPct val="20000"/>
              </a:spcBef>
              <a:buFontTx/>
              <a:buChar char="•"/>
            </a:pPr>
            <a:endParaRPr lang="en-US" altLang="en-US" sz="2000" b="0" dirty="0">
              <a:latin typeface="+mj-lt"/>
            </a:endParaRPr>
          </a:p>
          <a:p>
            <a:pPr lvl="1">
              <a:lnSpc>
                <a:spcPct val="130000"/>
              </a:lnSpc>
              <a:spcBef>
                <a:spcPct val="20000"/>
              </a:spcBef>
            </a:pPr>
            <a:r>
              <a:rPr lang="en-US" altLang="en-US" sz="2000" b="0" dirty="0">
                <a:latin typeface="+mj-lt"/>
              </a:rPr>
              <a:t>	</a:t>
            </a:r>
          </a:p>
          <a:p>
            <a:pPr lvl="1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endParaRPr lang="en-US" altLang="en-US" sz="2000" b="0" dirty="0">
              <a:latin typeface="+mj-lt"/>
            </a:endParaRPr>
          </a:p>
          <a:p>
            <a:pPr>
              <a:spcBef>
                <a:spcPct val="20000"/>
              </a:spcBef>
            </a:pPr>
            <a:endParaRPr lang="en-US" altLang="en-US" sz="2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090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361014"/>
              </p:ext>
            </p:extLst>
          </p:nvPr>
        </p:nvGraphicFramePr>
        <p:xfrm>
          <a:off x="1600200" y="839787"/>
          <a:ext cx="5715000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4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839787"/>
                        <a:ext cx="5715000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2514600" y="8546"/>
            <a:ext cx="39624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OTHER IDEAS?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64862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3829</TotalTime>
  <Words>828</Words>
  <Application>Microsoft Office PowerPoint</Application>
  <PresentationFormat>On-screen Show (4:3)</PresentationFormat>
  <Paragraphs>295</Paragraphs>
  <Slides>41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Executive</vt:lpstr>
      <vt:lpstr>Graph Sheet</vt:lpstr>
      <vt:lpstr>Slide</vt:lpstr>
      <vt:lpstr>Equation</vt:lpstr>
      <vt:lpstr>Worksheet</vt:lpstr>
      <vt:lpstr>Microsoft Word Picture</vt:lpstr>
      <vt:lpstr>Microsoft Word 97 - 2003 Document</vt:lpstr>
      <vt:lpstr> Cold Bending Steel Beams: a State-of The-Art Engineering Solution that Meets Industry Challenges</vt:lpstr>
      <vt:lpstr>PowerPoint Presentation</vt:lpstr>
      <vt:lpstr>Heat Curving</vt:lpstr>
      <vt:lpstr>Drawbacks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Residual Stresses</vt:lpstr>
      <vt:lpstr>Influence of Residual Stress on Average Stress-Strain Curve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could it be assessed - 1?</vt:lpstr>
      <vt:lpstr>How could it be assessed - 2?</vt:lpstr>
      <vt:lpstr>PowerPoint Presentation</vt:lpstr>
      <vt:lpstr>PowerPoint Presentation</vt:lpstr>
      <vt:lpstr>PowerPoint Presentation</vt:lpstr>
      <vt:lpstr>Specifications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Tony Gergess</cp:lastModifiedBy>
  <cp:revision>352</cp:revision>
  <dcterms:created xsi:type="dcterms:W3CDTF">2014-02-11T21:04:17Z</dcterms:created>
  <dcterms:modified xsi:type="dcterms:W3CDTF">2015-11-13T08:16:45Z</dcterms:modified>
</cp:coreProperties>
</file>