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3" r:id="rId3"/>
    <p:sldId id="284" r:id="rId4"/>
    <p:sldId id="296" r:id="rId5"/>
    <p:sldId id="286" r:id="rId6"/>
    <p:sldId id="287" r:id="rId7"/>
    <p:sldId id="288" r:id="rId8"/>
    <p:sldId id="290" r:id="rId9"/>
    <p:sldId id="289" r:id="rId10"/>
    <p:sldId id="299" r:id="rId11"/>
    <p:sldId id="300" r:id="rId12"/>
    <p:sldId id="301" r:id="rId13"/>
    <p:sldId id="297" r:id="rId14"/>
    <p:sldId id="302" r:id="rId15"/>
    <p:sldId id="304" r:id="rId16"/>
    <p:sldId id="305" r:id="rId17"/>
    <p:sldId id="303" r:id="rId1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1" d="100"/>
          <a:sy n="71" d="100"/>
        </p:scale>
        <p:origin x="-13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B2421-D3FD-46E1-843E-1D17407556D5}" type="datetimeFigureOut">
              <a:rPr lang="en-US" smtClean="0"/>
              <a:t>8/21/2017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BBD01-A28C-4DD5-806D-3B5EDDBEBCA5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5" y="1357745"/>
            <a:ext cx="9036000" cy="54864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IN" sz="2000" dirty="0" smtClean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  <a:p>
            <a:pPr algn="l"/>
            <a:endParaRPr lang="en-IN" sz="2000" dirty="0" smtClean="0">
              <a:solidFill>
                <a:schemeClr val="tx1"/>
              </a:solidFill>
              <a:latin typeface="Arial Rounded MT Bold" pitchFamily="34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Copperplate Gothic Light" pitchFamily="34" charset="0"/>
              <a:cs typeface="Times New Roman" pitchFamily="18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Copperplate Gothic Light" pitchFamily="34" charset="0"/>
              <a:cs typeface="Times New Roman" pitchFamily="18" charset="0"/>
            </a:endParaRPr>
          </a:p>
          <a:p>
            <a:pPr algn="l"/>
            <a:endParaRPr lang="en-I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IN" dirty="0"/>
          </a:p>
        </p:txBody>
      </p:sp>
      <p:pic>
        <p:nvPicPr>
          <p:cNvPr id="2052" name="Picture 4" descr="H:\e-waste-infographic-590x3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3048000"/>
            <a:ext cx="3657600" cy="2133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0780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 smtClean="0">
                <a:latin typeface="Bell MT" pitchFamily="18" charset="0"/>
                <a:ea typeface="Batang" pitchFamily="18" charset="-127"/>
              </a:rPr>
              <a:t>5TH WORLD CONVENTION ON RECYCLING AND WASTE MANAGEMENT </a:t>
            </a:r>
          </a:p>
          <a:p>
            <a:endParaRPr lang="en-US" sz="1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September 11-12, 2017 						          Singapore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0"/>
            <a:ext cx="8763000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600" b="1" dirty="0" smtClean="0">
                <a:latin typeface="Aharoni" pitchFamily="2" charset="-79"/>
                <a:cs typeface="Aharoni" pitchFamily="2" charset="-79"/>
              </a:rPr>
              <a:t>Recycling based comprehensive characterization of waste printed circuit boards of various brown and white goods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5353054"/>
            <a:ext cx="7772400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mbria" pitchFamily="18" charset="0"/>
              </a:rPr>
              <a:t>Anshupriya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algn="ctr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Dept. of Civil &amp; Environmental Engineering</a:t>
            </a:r>
          </a:p>
          <a:p>
            <a:pPr marL="342900" lvl="2" indent="-342900" algn="ctr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    Indian Institute of Technology Patna</a:t>
            </a:r>
          </a:p>
          <a:p>
            <a:pPr marL="342900" lvl="2" indent="-342900"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Bihar, India</a:t>
            </a:r>
            <a:endParaRPr lang="en-IN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H:\imagesCAHVV9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75710"/>
            <a:ext cx="3581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Metal Bioleaching for Mobile Phone PCBs using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A. acidophilum</a:t>
            </a:r>
            <a:endParaRPr lang="en-IN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072426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Fig. 2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Metal bioleaching from mobile phone PCB (A)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bioleaching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 Cu (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B) bioleaching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Zn.</a:t>
            </a:r>
            <a:endParaRPr lang="en-IN" sz="1600" dirty="0" smtClean="0">
              <a:ea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54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IN" b="1" dirty="0" smtClean="0">
                <a:solidFill>
                  <a:prstClr val="black"/>
                </a:solidFill>
                <a:latin typeface="Cooper Black" pitchFamily="18" charset="0"/>
              </a:rPr>
              <a:t>Result and Discussion cont…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914400"/>
            <a:ext cx="8610600" cy="4876800"/>
            <a:chOff x="152400" y="762000"/>
            <a:chExt cx="8077200" cy="2810435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29283" t="23958" r="50031" b="41299"/>
            <a:stretch>
              <a:fillRect/>
            </a:stretch>
          </p:blipFill>
          <p:spPr bwMode="auto">
            <a:xfrm>
              <a:off x="152400" y="762000"/>
              <a:ext cx="41910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1940" t="58701" r="49073" b="10417"/>
            <a:stretch>
              <a:fillRect/>
            </a:stretch>
          </p:blipFill>
          <p:spPr bwMode="auto">
            <a:xfrm>
              <a:off x="4343400" y="793376"/>
              <a:ext cx="3886200" cy="2779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213411" y="838200"/>
              <a:ext cx="533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latin typeface="Times New Roman" pitchFamily="18" charset="0"/>
                  <a:cs typeface="Times New Roman" pitchFamily="18" charset="0"/>
                </a:rPr>
                <a:t>B.</a:t>
              </a:r>
              <a:endParaRPr lang="en-IN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dvGulliv-R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IN" sz="2200" b="1" dirty="0" smtClean="0">
                <a:solidFill>
                  <a:prstClr val="black"/>
                </a:solidFill>
                <a:latin typeface="Cooper Black" pitchFamily="18" charset="0"/>
              </a:rPr>
              <a:t>Result and Discussion cont…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8600" y="381000"/>
            <a:ext cx="4237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 Characterization of </a:t>
            </a:r>
            <a:r>
              <a:rPr lang="en-IN" sz="2000" b="1" i="1" dirty="0" smtClean="0">
                <a:latin typeface="Times New Roman" pitchFamily="18" charset="0"/>
                <a:cs typeface="Times New Roman" pitchFamily="18" charset="0"/>
              </a:rPr>
              <a:t>A. acidophilum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718458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Rod shaped cells of size 0.5-0.8 µm x 1.0- 1.5µm</a:t>
            </a:r>
          </a:p>
          <a:p>
            <a:pPr algn="just"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Occur singly, usually in pairs and very rarely in chains</a:t>
            </a:r>
          </a:p>
          <a:p>
            <a:pPr algn="just"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Colonies are small, round, smooth, convex translucent and cream in colour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04800" y="3124200"/>
            <a:ext cx="586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dvGulliv-R"/>
                <a:cs typeface="Times New Roman" pitchFamily="18" charset="0"/>
              </a:rPr>
              <a:t>Fig. 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dvGulliv-R"/>
                <a:cs typeface="Times New Roman" pitchFamily="18" charset="0"/>
              </a:rPr>
              <a:t> SEM micrograph of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dvGulliv-R"/>
                <a:cs typeface="Times New Roman" pitchFamily="18" charset="0"/>
              </a:rPr>
              <a:t>Acidiphilium acidophilum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dvGulliv-R"/>
                <a:cs typeface="Times New Roman" pitchFamily="18" charset="0"/>
              </a:rPr>
              <a:t> cells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dvGulliv-R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T_ACID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54632"/>
            <a:ext cx="2971800" cy="1447800"/>
          </a:xfrm>
          <a:prstGeom prst="rect">
            <a:avLst/>
          </a:prstGeom>
          <a:noFill/>
        </p:spPr>
      </p:pic>
      <p:pic>
        <p:nvPicPr>
          <p:cNvPr id="26" name="Picture 4" descr="T_ACID siz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54632"/>
            <a:ext cx="2895600" cy="1447800"/>
          </a:xfrm>
          <a:prstGeom prst="rect">
            <a:avLst/>
          </a:prstGeom>
          <a:noFill/>
        </p:spPr>
      </p:pic>
      <p:pic>
        <p:nvPicPr>
          <p:cNvPr id="27" name="Picture 37"/>
          <p:cNvPicPr>
            <a:picLocks noChangeAspect="1" noChangeArrowheads="1"/>
          </p:cNvPicPr>
          <p:nvPr/>
        </p:nvPicPr>
        <p:blipFill>
          <a:blip r:embed="rId4" cstate="print"/>
          <a:srcRect l="1981" t="2318" r="4289" b="2318"/>
          <a:stretch>
            <a:fillRect/>
          </a:stretch>
        </p:blipFill>
        <p:spPr bwMode="auto">
          <a:xfrm>
            <a:off x="2541493" y="3953435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457200" y="3505200"/>
            <a:ext cx="2855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Metal Bioleaching Studies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28600" y="6248400"/>
            <a:ext cx="8610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Fig. 4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Variation in pH of the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 acidophilum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medium with leaching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time.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Metal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Bioleaching for Computer PCBs using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A. ferrooxidans</a:t>
            </a:r>
            <a:endParaRPr lang="en-IN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IN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Fig. 5 </a:t>
            </a:r>
            <a:r>
              <a:rPr lang="en-I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Metal solubilisation from waste PCB of computer </a:t>
            </a:r>
            <a:r>
              <a:rPr lang="en-I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I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 </a:t>
            </a:r>
            <a:r>
              <a:rPr lang="en-I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bioleaching </a:t>
            </a:r>
            <a:r>
              <a:rPr lang="en-I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Cu, (b) </a:t>
            </a:r>
            <a:r>
              <a:rPr lang="en-I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bioleaching </a:t>
            </a:r>
            <a:r>
              <a:rPr lang="en-I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</a:t>
            </a:r>
            <a:r>
              <a:rPr lang="en-IN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Pb.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54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IN" b="1" dirty="0" smtClean="0">
                <a:solidFill>
                  <a:prstClr val="black"/>
                </a:solidFill>
                <a:latin typeface="Cooper Black" pitchFamily="18" charset="0"/>
              </a:rPr>
              <a:t>Result and Discussion cont…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371600"/>
            <a:ext cx="8534400" cy="3886200"/>
            <a:chOff x="305616" y="887506"/>
            <a:chExt cx="8121916" cy="2604247"/>
          </a:xfrm>
        </p:grpSpPr>
        <p:pic>
          <p:nvPicPr>
            <p:cNvPr id="15" name="Picture 14"/>
            <p:cNvPicPr/>
            <p:nvPr/>
          </p:nvPicPr>
          <p:blipFill>
            <a:blip r:embed="rId2" cstate="print"/>
            <a:srcRect l="1581" t="7220" r="7591" b="3249"/>
            <a:stretch>
              <a:fillRect/>
            </a:stretch>
          </p:blipFill>
          <p:spPr bwMode="auto">
            <a:xfrm>
              <a:off x="305616" y="914400"/>
              <a:ext cx="4061722" cy="2514600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/>
            <p:nvPr/>
          </p:nvPicPr>
          <p:blipFill>
            <a:blip r:embed="rId3" cstate="print"/>
            <a:srcRect l="4465" t="2465" r="4581"/>
            <a:stretch>
              <a:fillRect/>
            </a:stretch>
          </p:blipFill>
          <p:spPr bwMode="auto">
            <a:xfrm>
              <a:off x="4365811" y="900953"/>
              <a:ext cx="4061721" cy="25908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912659" y="887506"/>
              <a:ext cx="5334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Times New Roman" pitchFamily="18" charset="0"/>
                  <a:cs typeface="Times New Roman" pitchFamily="18" charset="0"/>
                </a:rPr>
                <a:t>(b)</a:t>
              </a:r>
              <a:endParaRPr lang="en-IN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IN" sz="2400" b="1" dirty="0" smtClean="0">
                <a:latin typeface="Cooper Black" pitchFamily="18" charset="0"/>
              </a:rPr>
              <a:t>Results and Discussion</a:t>
            </a:r>
            <a:endParaRPr lang="en-US" sz="2400" dirty="0">
              <a:latin typeface="Cooper Black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5415" y="590490"/>
            <a:ext cx="22320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Bioleaching studies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4252" r="8557" b="3132"/>
          <a:stretch>
            <a:fillRect/>
          </a:stretch>
        </p:blipFill>
        <p:spPr bwMode="auto">
          <a:xfrm>
            <a:off x="2286000" y="1219200"/>
            <a:ext cx="4876800" cy="3200400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4724400"/>
            <a:ext cx="8610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Fig. 6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Variation in pH of the </a:t>
            </a:r>
            <a:r>
              <a:rPr lang="en-IN" sz="1600" i="1" dirty="0" smtClean="0">
                <a:latin typeface="Times New Roman" pitchFamily="18" charset="0"/>
                <a:cs typeface="Times New Roman" pitchFamily="18" charset="0"/>
              </a:rPr>
              <a:t>A. ferrooxidans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medium with leaching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IN" sz="2800" b="1" dirty="0" smtClean="0">
                <a:latin typeface="Cooper Black" pitchFamily="18" charset="0"/>
              </a:rPr>
              <a:t>Conclusion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2037"/>
            <a:ext cx="9144000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Based on the content of metals quantified in waste PCBs,  computer, laptop and mobile phone can be categorized under high grade PCBs.</a:t>
            </a:r>
          </a:p>
          <a:p>
            <a:pPr marL="7200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IN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Metal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bioleaching results indicated dissolution of both the base and toxic metals from the comminuted PCB fines.</a:t>
            </a:r>
          </a:p>
          <a:p>
            <a:pPr marL="720000" indent="-571500" algn="just">
              <a:spcBef>
                <a:spcPts val="600"/>
              </a:spcBef>
              <a:spcAft>
                <a:spcPts val="600"/>
              </a:spcAft>
            </a:pPr>
            <a:endParaRPr lang="en-US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. acidophilum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recovered 0.424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mg/L  and 0.132 mg/L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Cu and Zn respectively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from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mobile phone PCB at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day of bioleaching.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A. ferrooxidans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achieved Cu solubilisation of 86% at 12 day which asymptotically increased to 89% at 18 day and Pb recovery of 51% at 12 day which asymptotically increased  to 52% at 18 days of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bioleaching from computer PCB.</a:t>
            </a: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Bioleaching of metals was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significantly more effective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A. ferrooxidans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than bioleaching by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acidophilum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Enhanced recovery of the selected metals from the waste comminuted PCB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from computer PCB can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be attributed to the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efficiency of bioleaching bacteria,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A. ferrooxidans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These findings highlight practical applicability of bioleaching technique and successful development of fast recovery of metals by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ferrooxidans. </a:t>
            </a: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indent="-5715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However, the rate of metal recovery needs to be improved for commercial applications by optimizing various </a:t>
            </a:r>
            <a:r>
              <a:rPr lang="en-IN" sz="1600" dirty="0" smtClean="0">
                <a:latin typeface="Times New Roman"/>
                <a:ea typeface="Times New Roman"/>
              </a:rPr>
              <a:t>environmental, biological and physicochemical factors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regulating the bioleaching process. </a:t>
            </a:r>
            <a:endParaRPr lang="en-IN" sz="1600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:\E-Waste-Re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86200"/>
            <a:ext cx="2286000" cy="1219200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 flipH="1">
            <a:off x="1828800" y="3200400"/>
            <a:ext cx="533400" cy="6858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>
            <a:noAutofit/>
          </a:bodyPr>
          <a:lstStyle/>
          <a:p>
            <a:pPr algn="just"/>
            <a:r>
              <a:rPr lang="en-US" sz="205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cs typeface="Times New Roman" pitchFamily="18" charset="0"/>
              </a:rPr>
              <a:t>Electronic Waste (E-waste) - Bioleaching &amp; Adsorptive Removal of Heavy Metals</a:t>
            </a:r>
            <a:endParaRPr lang="en-IN" sz="205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46976" y="28932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ill Sans MT" pitchFamily="34" charset="0"/>
              </a:rPr>
              <a:t>Sources of E-waste</a:t>
            </a:r>
            <a:endParaRPr lang="en-IN" sz="1600" b="1" dirty="0">
              <a:latin typeface="Gill Sans MT" pitchFamily="34" charset="0"/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-76200" y="685800"/>
            <a:ext cx="3733800" cy="2395954"/>
            <a:chOff x="-76200" y="685800"/>
            <a:chExt cx="3733800" cy="2395954"/>
          </a:xfrm>
        </p:grpSpPr>
        <p:grpSp>
          <p:nvGrpSpPr>
            <p:cNvPr id="3" name="Group 96"/>
            <p:cNvGrpSpPr/>
            <p:nvPr/>
          </p:nvGrpSpPr>
          <p:grpSpPr>
            <a:xfrm>
              <a:off x="0" y="685800"/>
              <a:ext cx="3657600" cy="2209800"/>
              <a:chOff x="0" y="685800"/>
              <a:chExt cx="3657600" cy="2209800"/>
            </a:xfrm>
          </p:grpSpPr>
          <p:pic>
            <p:nvPicPr>
              <p:cNvPr id="17412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85825" y="1828800"/>
                <a:ext cx="1933575" cy="10668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7414" name="Picture 6" descr="H:\download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685800"/>
                <a:ext cx="1828800" cy="12954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 b="22932"/>
              <a:stretch>
                <a:fillRect/>
              </a:stretch>
            </p:blipFill>
            <p:spPr bwMode="auto">
              <a:xfrm>
                <a:off x="1905000" y="762000"/>
                <a:ext cx="1752600" cy="12192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2057400" y="9144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Gill Sans MT" pitchFamily="34" charset="0"/>
                </a:rPr>
                <a:t>Industry</a:t>
              </a:r>
              <a:endParaRPr lang="en-IN" sz="1600" b="1" dirty="0">
                <a:latin typeface="Gill Sans MT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0" y="2743200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Gill Sans MT" pitchFamily="34" charset="0"/>
                </a:rPr>
                <a:t>Repair Shops</a:t>
              </a:r>
              <a:endParaRPr lang="en-IN" sz="1600" b="1" dirty="0">
                <a:latin typeface="Gill Sans MT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76200" y="186826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Gill Sans MT" pitchFamily="34" charset="0"/>
                </a:rPr>
                <a:t>Domestic Source</a:t>
              </a:r>
              <a:endParaRPr lang="en-IN" sz="1600" b="1" dirty="0">
                <a:latin typeface="Gill Sans MT" pitchFamily="34" charset="0"/>
              </a:endParaRPr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457200" y="5029200"/>
            <a:ext cx="2895600" cy="685800"/>
            <a:chOff x="457200" y="5029200"/>
            <a:chExt cx="2895600" cy="685800"/>
          </a:xfrm>
        </p:grpSpPr>
        <p:sp>
          <p:nvSpPr>
            <p:cNvPr id="15" name="Curved Down Arrow 14"/>
            <p:cNvSpPr/>
            <p:nvPr/>
          </p:nvSpPr>
          <p:spPr>
            <a:xfrm>
              <a:off x="457200" y="5029200"/>
              <a:ext cx="2895600" cy="685800"/>
            </a:xfrm>
            <a:prstGeom prst="curvedDownArrow">
              <a:avLst>
                <a:gd name="adj1" fmla="val 41935"/>
                <a:gd name="adj2" fmla="val 69499"/>
                <a:gd name="adj3" fmla="val 27151"/>
              </a:avLst>
            </a:prstGeom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0" y="5105400"/>
              <a:ext cx="198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Gill Sans MT" pitchFamily="34" charset="0"/>
                </a:rPr>
                <a:t>Dismantling &amp; Crushing</a:t>
              </a:r>
              <a:endParaRPr lang="en-IN" sz="1600" b="1" dirty="0">
                <a:latin typeface="Gill Sans MT" pitchFamily="34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57200" y="4191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ill Sans MT" pitchFamily="34" charset="0"/>
              </a:rPr>
              <a:t>E-waste</a:t>
            </a:r>
            <a:endParaRPr lang="en-IN" b="1" dirty="0">
              <a:latin typeface="Gill Sans MT" pitchFamily="34" charset="0"/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0" y="5791200"/>
            <a:ext cx="2286000" cy="1112222"/>
            <a:chOff x="0" y="5791200"/>
            <a:chExt cx="2286000" cy="1112222"/>
          </a:xfrm>
        </p:grpSpPr>
        <p:pic>
          <p:nvPicPr>
            <p:cNvPr id="25" name="Picture 15" descr="H:\images (14).jpg"/>
            <p:cNvPicPr>
              <a:picLocks noChangeAspect="1" noChangeArrowheads="1"/>
            </p:cNvPicPr>
            <p:nvPr/>
          </p:nvPicPr>
          <p:blipFill>
            <a:blip r:embed="rId6"/>
            <a:srcRect l="52067"/>
            <a:stretch>
              <a:fillRect/>
            </a:stretch>
          </p:blipFill>
          <p:spPr bwMode="auto">
            <a:xfrm>
              <a:off x="152400" y="5791200"/>
              <a:ext cx="1843087" cy="838200"/>
            </a:xfrm>
            <a:prstGeom prst="rect">
              <a:avLst/>
            </a:prstGeom>
            <a:noFill/>
          </p:spPr>
        </p:pic>
        <p:sp>
          <p:nvSpPr>
            <p:cNvPr id="82" name="TextBox 81"/>
            <p:cNvSpPr txBox="1"/>
            <p:nvPr/>
          </p:nvSpPr>
          <p:spPr>
            <a:xfrm>
              <a:off x="0" y="6564868"/>
              <a:ext cx="228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Gill Sans MT" pitchFamily="34" charset="0"/>
                </a:rPr>
                <a:t>Printed Circuit Board</a:t>
              </a:r>
              <a:endParaRPr lang="en-IN" sz="1600" b="1" dirty="0">
                <a:latin typeface="Gill Sans MT" pitchFamily="34" charset="0"/>
              </a:endParaRPr>
            </a:p>
          </p:txBody>
        </p:sp>
      </p:grpSp>
      <p:grpSp>
        <p:nvGrpSpPr>
          <p:cNvPr id="6" name="Group 57"/>
          <p:cNvGrpSpPr/>
          <p:nvPr/>
        </p:nvGrpSpPr>
        <p:grpSpPr>
          <a:xfrm>
            <a:off x="2209800" y="5791200"/>
            <a:ext cx="2286000" cy="1112222"/>
            <a:chOff x="2209800" y="5791200"/>
            <a:chExt cx="2286000" cy="1112222"/>
          </a:xfrm>
        </p:grpSpPr>
        <p:pic>
          <p:nvPicPr>
            <p:cNvPr id="26" name="Picture 16" descr="H:\images (15).jpg"/>
            <p:cNvPicPr>
              <a:picLocks noChangeAspect="1" noChangeArrowheads="1"/>
            </p:cNvPicPr>
            <p:nvPr/>
          </p:nvPicPr>
          <p:blipFill>
            <a:blip r:embed="rId7"/>
            <a:srcRect l="28866" t="37066" r="25773" b="25869"/>
            <a:stretch>
              <a:fillRect/>
            </a:stretch>
          </p:blipFill>
          <p:spPr bwMode="auto">
            <a:xfrm>
              <a:off x="2209800" y="5791200"/>
              <a:ext cx="1752600" cy="838200"/>
            </a:xfrm>
            <a:prstGeom prst="rect">
              <a:avLst/>
            </a:prstGeom>
            <a:noFill/>
          </p:spPr>
        </p:pic>
        <p:sp>
          <p:nvSpPr>
            <p:cNvPr id="85" name="TextBox 84"/>
            <p:cNvSpPr txBox="1"/>
            <p:nvPr/>
          </p:nvSpPr>
          <p:spPr>
            <a:xfrm>
              <a:off x="2286000" y="6564868"/>
              <a:ext cx="2209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Gill Sans MT" pitchFamily="34" charset="0"/>
                </a:rPr>
                <a:t>Powdered PCB</a:t>
              </a:r>
              <a:endParaRPr lang="en-IN" sz="1600" b="1" dirty="0">
                <a:latin typeface="Gill Sans MT" pitchFamily="34" charset="0"/>
              </a:endParaRPr>
            </a:p>
          </p:txBody>
        </p:sp>
      </p:grpSp>
      <p:grpSp>
        <p:nvGrpSpPr>
          <p:cNvPr id="7" name="Group 60"/>
          <p:cNvGrpSpPr/>
          <p:nvPr/>
        </p:nvGrpSpPr>
        <p:grpSpPr>
          <a:xfrm>
            <a:off x="6172200" y="3733800"/>
            <a:ext cx="3192192" cy="2362200"/>
            <a:chOff x="6172200" y="3733800"/>
            <a:chExt cx="3192192" cy="2362200"/>
          </a:xfrm>
        </p:grpSpPr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72200" y="3733800"/>
              <a:ext cx="28956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7" name="TextBox 86"/>
            <p:cNvSpPr txBox="1"/>
            <p:nvPr/>
          </p:nvSpPr>
          <p:spPr>
            <a:xfrm>
              <a:off x="6324600" y="41148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Gill Sans MT" pitchFamily="34" charset="0"/>
                </a:rPr>
                <a:t>Bioreactor</a:t>
              </a:r>
              <a:endParaRPr lang="en-IN" sz="1600" b="1" dirty="0">
                <a:latin typeface="Gill Sans MT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230792" y="5486400"/>
              <a:ext cx="213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Gill Sans MT" pitchFamily="34" charset="0"/>
                </a:rPr>
                <a:t>Adsorbent Column</a:t>
              </a:r>
              <a:endParaRPr lang="en-IN" sz="1600" b="1" dirty="0">
                <a:latin typeface="Gill Sans MT" pitchFamily="34" charset="0"/>
              </a:endParaRPr>
            </a:p>
          </p:txBody>
        </p:sp>
      </p:grpSp>
      <p:grpSp>
        <p:nvGrpSpPr>
          <p:cNvPr id="8" name="Group 58"/>
          <p:cNvGrpSpPr/>
          <p:nvPr/>
        </p:nvGrpSpPr>
        <p:grpSpPr>
          <a:xfrm>
            <a:off x="3581400" y="4572000"/>
            <a:ext cx="1752600" cy="1100554"/>
            <a:chOff x="3581400" y="4572000"/>
            <a:chExt cx="1752600" cy="1100554"/>
          </a:xfrm>
        </p:grpSpPr>
        <p:pic>
          <p:nvPicPr>
            <p:cNvPr id="36" name="Picture 4" descr="H:\download (5)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81400" y="4572000"/>
              <a:ext cx="1752600" cy="838200"/>
            </a:xfrm>
            <a:prstGeom prst="rect">
              <a:avLst/>
            </a:prstGeom>
            <a:noFill/>
          </p:spPr>
        </p:pic>
        <p:sp>
          <p:nvSpPr>
            <p:cNvPr id="91" name="TextBox 90"/>
            <p:cNvSpPr txBox="1"/>
            <p:nvPr/>
          </p:nvSpPr>
          <p:spPr>
            <a:xfrm>
              <a:off x="4038600" y="53340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Gill Sans MT" pitchFamily="34" charset="0"/>
                </a:rPr>
                <a:t>Bacteria</a:t>
              </a:r>
              <a:endParaRPr lang="en-IN" sz="1600" b="1" dirty="0">
                <a:latin typeface="Gill Sans MT" pitchFamily="34" charset="0"/>
              </a:endParaRPr>
            </a:p>
          </p:txBody>
        </p:sp>
      </p:grpSp>
      <p:sp>
        <p:nvSpPr>
          <p:cNvPr id="40" name="Down Arrow 39"/>
          <p:cNvSpPr/>
          <p:nvPr/>
        </p:nvSpPr>
        <p:spPr>
          <a:xfrm rot="14417496" flipH="1">
            <a:off x="5767938" y="5133885"/>
            <a:ext cx="381000" cy="94588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315200" y="1371600"/>
            <a:ext cx="18288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Down Arrow 42"/>
          <p:cNvSpPr/>
          <p:nvPr/>
        </p:nvSpPr>
        <p:spPr>
          <a:xfrm rot="10800000" flipH="1">
            <a:off x="8001000" y="3048000"/>
            <a:ext cx="533400" cy="6858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TextBox 45"/>
          <p:cNvSpPr txBox="1"/>
          <p:nvPr/>
        </p:nvSpPr>
        <p:spPr>
          <a:xfrm>
            <a:off x="6096000" y="6096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ill Sans MT" pitchFamily="34" charset="0"/>
              </a:rPr>
              <a:t>Bioleaching </a:t>
            </a:r>
            <a:r>
              <a:rPr lang="en-US" sz="1400" b="1" dirty="0" smtClean="0">
                <a:latin typeface="Gill Sans MT" pitchFamily="34" charset="0"/>
              </a:rPr>
              <a:t>Metals </a:t>
            </a:r>
            <a:r>
              <a:rPr lang="en-US" sz="1400" b="1" dirty="0" smtClean="0">
                <a:latin typeface="Gill Sans MT" pitchFamily="34" charset="0"/>
              </a:rPr>
              <a:t>in Bioreactor Coupled </a:t>
            </a:r>
            <a:r>
              <a:rPr lang="en-US" sz="1400" b="1" dirty="0" smtClean="0">
                <a:latin typeface="Gill Sans MT" pitchFamily="34" charset="0"/>
              </a:rPr>
              <a:t>with extraction</a:t>
            </a:r>
            <a:endParaRPr lang="en-IN" sz="1400" b="1" dirty="0">
              <a:latin typeface="Gill Sans MT" pitchFamily="34" charset="0"/>
            </a:endParaRPr>
          </a:p>
        </p:txBody>
      </p:sp>
      <p:grpSp>
        <p:nvGrpSpPr>
          <p:cNvPr id="9" name="Group 59"/>
          <p:cNvGrpSpPr/>
          <p:nvPr/>
        </p:nvGrpSpPr>
        <p:grpSpPr>
          <a:xfrm>
            <a:off x="5334000" y="4495800"/>
            <a:ext cx="1295400" cy="762001"/>
            <a:chOff x="5334000" y="4495800"/>
            <a:chExt cx="1295400" cy="762001"/>
          </a:xfrm>
        </p:grpSpPr>
        <p:sp>
          <p:nvSpPr>
            <p:cNvPr id="92" name="TextBox 91"/>
            <p:cNvSpPr txBox="1"/>
            <p:nvPr/>
          </p:nvSpPr>
          <p:spPr>
            <a:xfrm>
              <a:off x="5334000" y="44958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Gill Sans MT" pitchFamily="34" charset="0"/>
                </a:rPr>
                <a:t>Inoculation</a:t>
              </a:r>
              <a:endParaRPr lang="en-IN" sz="1600" b="1" dirty="0">
                <a:latin typeface="Gill Sans MT" pitchFamily="34" charset="0"/>
              </a:endParaRPr>
            </a:p>
          </p:txBody>
        </p:sp>
        <p:sp>
          <p:nvSpPr>
            <p:cNvPr id="47" name="Down Arrow 46"/>
            <p:cNvSpPr/>
            <p:nvPr/>
          </p:nvSpPr>
          <p:spPr>
            <a:xfrm rot="16200000" flipH="1">
              <a:off x="5753100" y="4686301"/>
              <a:ext cx="381000" cy="762000"/>
            </a:xfrm>
            <a:prstGeom prst="downArrow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239000" y="27432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ill Sans MT" pitchFamily="34" charset="0"/>
              </a:rPr>
              <a:t>Metals Recovered</a:t>
            </a:r>
            <a:endParaRPr lang="en-IN" sz="1600" b="1" dirty="0">
              <a:latin typeface="Gill Sans MT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762000"/>
            <a:ext cx="17526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TextBox 49"/>
          <p:cNvSpPr txBox="1"/>
          <p:nvPr/>
        </p:nvSpPr>
        <p:spPr>
          <a:xfrm>
            <a:off x="4876800" y="21336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ill Sans MT" pitchFamily="34" charset="0"/>
              </a:rPr>
              <a:t>Recycled Metals</a:t>
            </a:r>
            <a:endParaRPr lang="en-IN" sz="1600" b="1" dirty="0">
              <a:latin typeface="Gill Sans MT" pitchFamily="34" charset="0"/>
            </a:endParaRPr>
          </a:p>
        </p:txBody>
      </p:sp>
      <p:sp>
        <p:nvSpPr>
          <p:cNvPr id="53" name="Down Arrow 52"/>
          <p:cNvSpPr/>
          <p:nvPr/>
        </p:nvSpPr>
        <p:spPr>
          <a:xfrm rot="5400000" flipH="1">
            <a:off x="3924300" y="1028700"/>
            <a:ext cx="457200" cy="8382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Down Arrow 53"/>
          <p:cNvSpPr/>
          <p:nvPr/>
        </p:nvSpPr>
        <p:spPr>
          <a:xfrm rot="6161775" flipH="1">
            <a:off x="6679632" y="1288042"/>
            <a:ext cx="533400" cy="6858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TextBox 54"/>
          <p:cNvSpPr txBox="1"/>
          <p:nvPr/>
        </p:nvSpPr>
        <p:spPr>
          <a:xfrm>
            <a:off x="3886200" y="990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ill Sans MT" pitchFamily="34" charset="0"/>
              </a:rPr>
              <a:t>Reuse</a:t>
            </a:r>
            <a:endParaRPr lang="en-IN" sz="1600" b="1" dirty="0">
              <a:latin typeface="Gill Sans MT" pitchFamily="34" charset="0"/>
            </a:endParaRPr>
          </a:p>
        </p:txBody>
      </p:sp>
      <p:sp>
        <p:nvSpPr>
          <p:cNvPr id="44" name="AutoShape 44"/>
          <p:cNvSpPr>
            <a:spLocks noChangeArrowheads="1"/>
          </p:cNvSpPr>
          <p:nvPr/>
        </p:nvSpPr>
        <p:spPr bwMode="auto">
          <a:xfrm rot="19604467" flipV="1">
            <a:off x="2383390" y="946004"/>
            <a:ext cx="4724400" cy="4267200"/>
          </a:xfrm>
          <a:custGeom>
            <a:avLst/>
            <a:gdLst>
              <a:gd name="T0" fmla="*/ 1790679 w 21600"/>
              <a:gd name="T1" fmla="*/ 63218 h 21600"/>
              <a:gd name="T2" fmla="*/ 2308176 w 21600"/>
              <a:gd name="T3" fmla="*/ 3857470 h 21600"/>
              <a:gd name="T4" fmla="*/ 2009839 w 21600"/>
              <a:gd name="T5" fmla="*/ 856996 h 21600"/>
              <a:gd name="T6" fmla="*/ 3821296 w 21600"/>
              <a:gd name="T7" fmla="*/ 4452112 h 21600"/>
              <a:gd name="T8" fmla="*/ 2398289 w 21600"/>
              <a:gd name="T9" fmla="*/ 4098488 h 21600"/>
              <a:gd name="T10" fmla="*/ 2790021 w 21600"/>
              <a:gd name="T11" fmla="*/ 281338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090" y="16589"/>
                </a:moveTo>
                <a:cubicBezTo>
                  <a:pt x="16172" y="15405"/>
                  <a:pt x="17459" y="13195"/>
                  <a:pt x="17459" y="10800"/>
                </a:cubicBezTo>
                <a:cubicBezTo>
                  <a:pt x="17459" y="7122"/>
                  <a:pt x="14477" y="4141"/>
                  <a:pt x="10800" y="4141"/>
                </a:cubicBezTo>
                <a:cubicBezTo>
                  <a:pt x="7122" y="4141"/>
                  <a:pt x="4141" y="7122"/>
                  <a:pt x="4141" y="10800"/>
                </a:cubicBezTo>
                <a:cubicBezTo>
                  <a:pt x="4140" y="14404"/>
                  <a:pt x="7009" y="17354"/>
                  <a:pt x="10612" y="17456"/>
                </a:cubicBezTo>
                <a:lnTo>
                  <a:pt x="10495" y="21595"/>
                </a:lnTo>
                <a:cubicBezTo>
                  <a:pt x="4651" y="21430"/>
                  <a:pt x="0" y="1664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684"/>
                  <a:pt x="19513" y="18269"/>
                  <a:pt x="16136" y="20189"/>
                </a:cubicBezTo>
                <a:lnTo>
                  <a:pt x="17471" y="22536"/>
                </a:lnTo>
                <a:lnTo>
                  <a:pt x="10965" y="20746"/>
                </a:lnTo>
                <a:lnTo>
                  <a:pt x="12756" y="14241"/>
                </a:lnTo>
                <a:lnTo>
                  <a:pt x="14090" y="16589"/>
                </a:lnTo>
                <a:close/>
              </a:path>
            </a:pathLst>
          </a:custGeom>
          <a:solidFill>
            <a:srgbClr val="CCCC00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Down Arrow 44"/>
          <p:cNvSpPr/>
          <p:nvPr/>
        </p:nvSpPr>
        <p:spPr>
          <a:xfrm rot="16200000" flipH="1">
            <a:off x="4139453" y="6031082"/>
            <a:ext cx="381000" cy="48409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TextBox 50"/>
          <p:cNvSpPr txBox="1"/>
          <p:nvPr/>
        </p:nvSpPr>
        <p:spPr>
          <a:xfrm>
            <a:off x="4576482" y="5844988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Gill Sans MT" pitchFamily="34" charset="0"/>
              </a:rPr>
              <a:t>Metals content analysis</a:t>
            </a:r>
            <a:endParaRPr lang="en-IN" sz="1600" b="1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IN" sz="2400" b="1" dirty="0" smtClean="0">
                <a:latin typeface="Cooper Black" pitchFamily="18" charset="0"/>
              </a:rPr>
              <a:t>References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609600"/>
            <a:ext cx="87630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IN" sz="1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Baldé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C.P., Wang, F.,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Kuehr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R.,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Huisman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J.,  2015. The global e-waste monitor – 2014, United Nations University, IAS – SCYCLE, Bonn, Germany.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 Chang, E.E., Chiang, P.C., Lu, P.H.,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Ko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Y.W., 2001. Comparisons of metal leachability for various wastes by extraction and leaching methods. Chemosphere, 45: 91-99.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Cui J, Zhang L (2008) Metallurgical recovery of metals from electronic waste: A review. J Hazard Mater 158:228 -256</a:t>
            </a:r>
            <a:endParaRPr lang="en-IN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IN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 Das, A.,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Vidyadhar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A.,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Mehrotra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S.P., 2009. A novel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flowsheet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 for the recovery of metal values from waste circuit boards.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Resour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Conserv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Recy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. 53 (8): 464–469.</a:t>
            </a:r>
          </a:p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endParaRPr lang="en-IN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 Department of Toxic Substances Control (DTSC), 2004. Determination of regulated elements in even types of discarded consumer electronic products. Hazardous Material Laboratory, California.</a:t>
            </a:r>
          </a:p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endParaRPr lang="en-IN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Dutta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S. K.,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Upadhyay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V. P.,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Sridharan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U., 2006. Environmental management of industrial hazardous wastes in India. J. Environ. Sci. Eng. 48(2): 143-150.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Hicks C,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</a:rPr>
              <a:t>Dietmar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R,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</a:rPr>
              <a:t>Eugster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 M (2005) The recycling and disposal of electrical and electronic waste in China – legislative and market responses. Environ Impact Assess Rev 25:459–471</a:t>
            </a:r>
            <a:r>
              <a:rPr lang="en-US" dirty="0" smtClean="0">
                <a:solidFill>
                  <a:srgbClr val="00B0F0"/>
                </a:solidFill>
                <a:latin typeface="Times New Roman"/>
                <a:ea typeface="AdvOT863180fb"/>
                <a:cs typeface="Times New Roman"/>
              </a:rPr>
              <a:t> </a:t>
            </a:r>
            <a:endParaRPr lang="en-IN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Liang, G.; Tang, J.; Liu, W.; Zhou, Q. ,2013. </a:t>
            </a:r>
            <a:r>
              <a:rPr lang="en-IN" dirty="0" smtClean="0">
                <a:latin typeface="Times New Roman"/>
              </a:rPr>
              <a:t>Optimizing mixed culture of two acidophiles to improve copper recovery from printed circuit boards (PCBs).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J Hazard Mater. 250– 251: 238– 245.</a:t>
            </a:r>
          </a:p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Li, J.;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</a:rPr>
              <a:t>Shrivastava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, P.; </a:t>
            </a:r>
            <a:r>
              <a:rPr lang="en-US" dirty="0" err="1" smtClean="0">
                <a:latin typeface="Times New Roman"/>
                <a:ea typeface="Times New Roman"/>
                <a:cs typeface="Times New Roman"/>
              </a:rPr>
              <a:t>Gao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, Z.; Zhang, H.C., 2004. Printed circuit board recycling: A state-of-the-art survey. 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IEEE Trans. Electron.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Packag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Manuf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27: 33–42.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United States (US) Federal Register, 1980. Hazardous/radioactive materials management and operations, 45 (98): 33063–33285.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IN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Widmer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R.,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Karpi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H. O.,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Khetriwal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D. S.,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Schenellmann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M., </a:t>
            </a:r>
            <a:r>
              <a:rPr lang="en-IN" dirty="0" err="1" smtClean="0">
                <a:latin typeface="Times New Roman"/>
                <a:ea typeface="Times New Roman"/>
                <a:cs typeface="Times New Roman"/>
              </a:rPr>
              <a:t>Bonii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, H.,  2005. Global perspectives on e-waste.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Environ. Impact. Assess. Rev</a:t>
            </a:r>
            <a:r>
              <a:rPr lang="en-IN" dirty="0" smtClean="0">
                <a:latin typeface="Times New Roman"/>
                <a:ea typeface="Times New Roman"/>
                <a:cs typeface="Times New Roman"/>
              </a:rPr>
              <a:t>. 25(5):436-458.</a:t>
            </a:r>
            <a:endParaRPr lang="en-IN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endParaRPr lang="en-IN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en-IN" dirty="0" smtClean="0">
              <a:ea typeface="Times New Roman"/>
              <a:cs typeface="Times New Roman"/>
            </a:endParaRPr>
          </a:p>
          <a:p>
            <a:pPr marL="270510" marR="0" lvl="0" indent="-27051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AdvGulliv-R"/>
              <a:cs typeface="Times New Roman" pitchFamily="18" charset="0"/>
            </a:endParaRPr>
          </a:p>
          <a:p>
            <a:pPr marL="270510" marR="0" lvl="0" indent="-27051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70510" marR="0" lvl="0" indent="-27051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AdvGulliv-R"/>
              <a:cs typeface="Times New Roman"/>
            </a:endParaRPr>
          </a:p>
          <a:p>
            <a:pPr marL="270510" marR="0" lvl="0" indent="-27051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/>
              <a:cs typeface="Times New Roman"/>
            </a:endParaRPr>
          </a:p>
          <a:p>
            <a:pPr marL="270510" marR="0" lvl="0" indent="-27051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70510" marR="0" lvl="0" indent="-27051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70510" marR="0" lvl="0" indent="-2705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/>
              <a:cs typeface="Times New Roman"/>
            </a:endParaRPr>
          </a:p>
          <a:p>
            <a:pPr marL="270510" marR="0" lvl="0" indent="-2705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/>
              <a:cs typeface="Times New Roman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sz="2000" i="1" dirty="0" smtClean="0">
              <a:latin typeface="Algerian" pitchFamily="82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endParaRPr lang="en-US" dirty="0" smtClean="0">
              <a:latin typeface="Algerian" pitchFamily="82" charset="0"/>
            </a:endParaRPr>
          </a:p>
          <a:p>
            <a:pPr>
              <a:buNone/>
            </a:pPr>
            <a:r>
              <a:rPr lang="en-US" sz="6600" dirty="0" smtClean="0">
                <a:latin typeface="Goudy Stout" pitchFamily="18" charset="0"/>
                <a:cs typeface="Times New Roman" pitchFamily="18" charset="0"/>
              </a:rPr>
              <a:t>ThanK </a:t>
            </a:r>
          </a:p>
          <a:p>
            <a:pPr>
              <a:buNone/>
            </a:pPr>
            <a:r>
              <a:rPr lang="en-US" sz="6600" dirty="0" smtClean="0">
                <a:latin typeface="Goudy Stout" pitchFamily="18" charset="0"/>
                <a:cs typeface="Times New Roman" pitchFamily="18" charset="0"/>
              </a:rPr>
              <a:t>             You</a:t>
            </a:r>
          </a:p>
        </p:txBody>
      </p:sp>
      <p:pic>
        <p:nvPicPr>
          <p:cNvPr id="5" name="Picture 2" descr="F:\e-waste-management--e1326255944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"/>
            <a:ext cx="3124200" cy="2819400"/>
          </a:xfrm>
          <a:prstGeom prst="rect">
            <a:avLst/>
          </a:prstGeom>
          <a:noFill/>
        </p:spPr>
      </p:pic>
      <p:pic>
        <p:nvPicPr>
          <p:cNvPr id="11" name="Picture 6" descr="F:\400_F_6491521_YySCMHCPHDfhMFY9GkAmxg9r9U2GFe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3810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b="1" dirty="0" smtClean="0">
                <a:latin typeface="Cooper Black" pitchFamily="18" charset="0"/>
                <a:cs typeface="Times New Roman" pitchFamily="18" charset="0"/>
              </a:rPr>
              <a:t>Introduction</a:t>
            </a:r>
          </a:p>
        </p:txBody>
      </p:sp>
      <p:pic>
        <p:nvPicPr>
          <p:cNvPr id="1030" name="Picture 6" descr="H:\E-Waste-Re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-70340"/>
            <a:ext cx="1447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2345" y="872840"/>
            <a:ext cx="9144000" cy="5868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r>
              <a:rPr lang="en-IN" dirty="0" smtClean="0">
                <a:latin typeface="Times New Roman"/>
                <a:ea typeface="Times New Roman"/>
              </a:rPr>
              <a:t>Electronic waste (e-waste) constituting of various groups such as brown and white goods is one is the fastest growing waste stream in the world making up about 8% of municipal solid waste (MSW) </a:t>
            </a:r>
            <a:r>
              <a:rPr lang="en-IN" sz="1200" dirty="0" smtClean="0">
                <a:latin typeface="Times New Roman"/>
                <a:ea typeface="Times New Roman"/>
              </a:rPr>
              <a:t>(</a:t>
            </a:r>
            <a:r>
              <a:rPr lang="en-IN" sz="1200" dirty="0" err="1" smtClean="0">
                <a:latin typeface="Times New Roman"/>
                <a:ea typeface="Times New Roman"/>
              </a:rPr>
              <a:t>Widmer</a:t>
            </a:r>
            <a:r>
              <a:rPr lang="en-IN" sz="1200" dirty="0" smtClean="0">
                <a:latin typeface="Times New Roman"/>
                <a:ea typeface="Times New Roman"/>
              </a:rPr>
              <a:t> et al., 2005).</a:t>
            </a:r>
          </a:p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endParaRPr lang="en-IN" sz="6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endParaRPr lang="en-IN" sz="1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r>
              <a:rPr lang="en-IN" dirty="0" smtClean="0">
                <a:latin typeface="Times New Roman"/>
                <a:ea typeface="Times New Roman"/>
              </a:rPr>
              <a:t>Printed circuit board (PCB) is core component of EEEs and constitute </a:t>
            </a:r>
            <a:r>
              <a:rPr lang="en-US" dirty="0" smtClean="0">
                <a:latin typeface="Times New Roman"/>
                <a:ea typeface="Times New Roman"/>
              </a:rPr>
              <a:t>3-6% of the total weight of EEEs </a:t>
            </a:r>
            <a:r>
              <a:rPr lang="en-US" sz="1200" dirty="0" smtClean="0">
                <a:latin typeface="Times New Roman"/>
                <a:ea typeface="Times New Roman"/>
              </a:rPr>
              <a:t>(Das et al., 2009; Li et al., 2004)</a:t>
            </a:r>
            <a:r>
              <a:rPr lang="en-IN" sz="2000" dirty="0" smtClean="0">
                <a:latin typeface="Times New Roman"/>
                <a:ea typeface="Times New Roman"/>
              </a:rPr>
              <a:t>.</a:t>
            </a:r>
          </a:p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endParaRPr lang="en-IN" sz="100" dirty="0" smtClean="0"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endParaRPr lang="en-IN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rich content of metals, precious metals and toxic metals make PCB potential secondary metal reservoirs as well as source of metal toxicity.</a:t>
            </a:r>
          </a:p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endParaRPr lang="en-IN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500"/>
              </a:spcAft>
            </a:pPr>
            <a:endParaRPr lang="en-IN" sz="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Comprehensive characterization of PCB of e-waste is critical attribute in determination of resource content for recycling.</a:t>
            </a:r>
          </a:p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Till date, very scarce and scattered information on comprehensive characterization of PCBs of different end-of-life EEEs in terms of their metals content, moisture, volatile matter content, and pH exist.</a:t>
            </a:r>
          </a:p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endParaRPr lang="en-IN" sz="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endParaRPr lang="en-IN" sz="3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500"/>
              </a:spcAft>
              <a:buBlip>
                <a:blip r:embed="rId3"/>
              </a:buBlip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research aims at comprehensive characterization of two brands of PCBs from each of 16 end-of-life EEEs classified as brown and white goods for content of general and precious metals along with moisture, volatile matter and pH for recycling purpose.</a:t>
            </a:r>
            <a:endParaRPr lang="en-IN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068" y="27710"/>
            <a:ext cx="9129932" cy="6858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latin typeface="Cooper Black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Cooper Black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Cooper Black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-69275"/>
            <a:ext cx="9144000" cy="8382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IN" sz="2200" b="1" dirty="0" smtClean="0">
                <a:latin typeface="Cooper Black" pitchFamily="18" charset="0"/>
                <a:ea typeface="Times New Roman"/>
                <a:cs typeface="Times New Roman"/>
              </a:rPr>
              <a:t/>
            </a:r>
            <a:br>
              <a:rPr lang="en-IN" sz="2200" b="1" dirty="0" smtClean="0">
                <a:latin typeface="Cooper Black" pitchFamily="18" charset="0"/>
                <a:ea typeface="Times New Roman"/>
                <a:cs typeface="Times New Roman"/>
              </a:rPr>
            </a:br>
            <a:r>
              <a:rPr lang="en-IN" sz="3600" b="1" u="sng" dirty="0" smtClean="0">
                <a:latin typeface="Cooper Black" pitchFamily="18" charset="0"/>
                <a:ea typeface="Times New Roman"/>
                <a:cs typeface="Times New Roman"/>
              </a:rPr>
              <a:t>Materials and Methods</a:t>
            </a:r>
            <a:r>
              <a:rPr lang="en-US" sz="2400" dirty="0" smtClean="0">
                <a:ea typeface="Times New Roman"/>
                <a:cs typeface="Times New Roman"/>
              </a:rPr>
              <a:t/>
            </a:r>
            <a:br>
              <a:rPr lang="en-US" sz="2400" dirty="0" smtClean="0">
                <a:ea typeface="Times New Roman"/>
                <a:cs typeface="Times New Roman"/>
              </a:rPr>
            </a:b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762000"/>
            <a:ext cx="2895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ea typeface="+mj-ea"/>
                <a:cs typeface="+mj-cs"/>
              </a:rPr>
              <a:t>      </a:t>
            </a:r>
            <a:r>
              <a:rPr lang="en-US" sz="2000" b="1" dirty="0" smtClean="0">
                <a:ea typeface="+mj-ea"/>
                <a:cs typeface="+mj-cs"/>
              </a:rPr>
              <a:t>Collection of PCBs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37964" y="1143000"/>
            <a:ext cx="775363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1195760" y="1143000"/>
            <a:ext cx="152400" cy="4572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553200" y="1143000"/>
            <a:ext cx="152400" cy="4572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50"/>
          <p:cNvGrpSpPr/>
          <p:nvPr/>
        </p:nvGrpSpPr>
        <p:grpSpPr>
          <a:xfrm>
            <a:off x="1219200" y="3962399"/>
            <a:ext cx="6934200" cy="228601"/>
            <a:chOff x="1219200" y="4008116"/>
            <a:chExt cx="6934200" cy="38258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221188" y="4389116"/>
              <a:ext cx="693221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029363" y="4198747"/>
              <a:ext cx="381000" cy="13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7962237" y="4197953"/>
              <a:ext cx="381000" cy="13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Down Arrow 28"/>
          <p:cNvSpPr/>
          <p:nvPr/>
        </p:nvSpPr>
        <p:spPr>
          <a:xfrm>
            <a:off x="8853055" y="1143000"/>
            <a:ext cx="152400" cy="4572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93965" y="2320635"/>
            <a:ext cx="1143000" cy="616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29687" t="4688" r="17969" b="5208"/>
          <a:stretch>
            <a:fillRect/>
          </a:stretch>
        </p:blipFill>
        <p:spPr bwMode="auto">
          <a:xfrm rot="5400000">
            <a:off x="533405" y="2272141"/>
            <a:ext cx="1142999" cy="713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391400" y="2514600"/>
            <a:ext cx="1143000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5689" y="2286000"/>
            <a:ext cx="471055" cy="613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4161535" y="4249271"/>
            <a:ext cx="651629" cy="1353670"/>
          </a:xfrm>
          <a:prstGeom prst="downArrow">
            <a:avLst>
              <a:gd name="adj1" fmla="val 60943"/>
              <a:gd name="adj2" fmla="val 61621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1400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rPr>
              <a:t>Comminution</a:t>
            </a:r>
            <a:endParaRPr lang="en-US" sz="1400" dirty="0">
              <a:ln>
                <a:solidFill>
                  <a:srgbClr val="0000FF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7" name="Down Arrow 46"/>
          <p:cNvSpPr/>
          <p:nvPr/>
        </p:nvSpPr>
        <p:spPr>
          <a:xfrm rot="16200000">
            <a:off x="5222033" y="5858008"/>
            <a:ext cx="380999" cy="47572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631875" y="5796034"/>
            <a:ext cx="1676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Metal Quantification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7356817" y="5230110"/>
            <a:ext cx="1717906" cy="1499213"/>
            <a:chOff x="5672649" y="5167547"/>
            <a:chExt cx="1426364" cy="1499213"/>
          </a:xfrm>
        </p:grpSpPr>
        <p:sp>
          <p:nvSpPr>
            <p:cNvPr id="48" name="TextBox 47"/>
            <p:cNvSpPr txBox="1"/>
            <p:nvPr/>
          </p:nvSpPr>
          <p:spPr>
            <a:xfrm>
              <a:off x="6047944" y="5167547"/>
              <a:ext cx="1045218" cy="6463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General Metals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053796" y="6020429"/>
              <a:ext cx="1045217" cy="6463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b="1" dirty="0" smtClean="0"/>
                <a:t>Precious Metals</a:t>
              </a:r>
              <a:endParaRPr lang="en-US" dirty="0"/>
            </a:p>
          </p:txBody>
        </p:sp>
        <p:sp>
          <p:nvSpPr>
            <p:cNvPr id="55" name="Down Arrow 54"/>
            <p:cNvSpPr/>
            <p:nvPr/>
          </p:nvSpPr>
          <p:spPr>
            <a:xfrm rot="14899605">
              <a:off x="5655129" y="5729820"/>
              <a:ext cx="380999" cy="34596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wn Arrow 55"/>
            <p:cNvSpPr/>
            <p:nvPr/>
          </p:nvSpPr>
          <p:spPr>
            <a:xfrm rot="17131020">
              <a:off x="5666113" y="6078366"/>
              <a:ext cx="380999" cy="345960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50"/>
          <p:cNvPicPr/>
          <p:nvPr/>
        </p:nvPicPr>
        <p:blipFill>
          <a:blip r:embed="rId6"/>
          <a:srcRect l="19899" t="19097" r="75902" b="65239"/>
          <a:stretch>
            <a:fillRect/>
          </a:stretch>
        </p:blipFill>
        <p:spPr bwMode="auto">
          <a:xfrm>
            <a:off x="1496290" y="1988125"/>
            <a:ext cx="53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/>
          <p:cNvPicPr/>
          <p:nvPr/>
        </p:nvPicPr>
        <p:blipFill>
          <a:blip r:embed="rId6"/>
          <a:srcRect l="1347" t="67428" r="93489" b="18731"/>
          <a:stretch>
            <a:fillRect/>
          </a:stretch>
        </p:blipFill>
        <p:spPr bwMode="auto">
          <a:xfrm>
            <a:off x="2029690" y="2008910"/>
            <a:ext cx="6358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/>
          <p:cNvPicPr/>
          <p:nvPr/>
        </p:nvPicPr>
        <p:blipFill>
          <a:blip r:embed="rId6"/>
          <a:srcRect l="19230" t="66899" r="76380" b="19639"/>
          <a:stretch>
            <a:fillRect/>
          </a:stretch>
        </p:blipFill>
        <p:spPr bwMode="auto">
          <a:xfrm>
            <a:off x="2701635" y="2022765"/>
            <a:ext cx="588825" cy="110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/>
          <p:cNvPicPr/>
          <p:nvPr/>
        </p:nvPicPr>
        <p:blipFill>
          <a:blip r:embed="rId6"/>
          <a:srcRect l="1427" t="34678" r="90558" b="52540"/>
          <a:stretch>
            <a:fillRect/>
          </a:stretch>
        </p:blipFill>
        <p:spPr bwMode="auto">
          <a:xfrm>
            <a:off x="3345861" y="2015834"/>
            <a:ext cx="838200" cy="110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8"/>
          <p:cNvPicPr/>
          <p:nvPr/>
        </p:nvPicPr>
        <p:blipFill>
          <a:blip r:embed="rId6"/>
          <a:srcRect l="9652" t="67504" r="85260" b="18731"/>
          <a:stretch>
            <a:fillRect/>
          </a:stretch>
        </p:blipFill>
        <p:spPr bwMode="auto">
          <a:xfrm>
            <a:off x="4211780" y="2036620"/>
            <a:ext cx="671945" cy="116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/>
          <p:cNvPicPr/>
          <p:nvPr/>
        </p:nvPicPr>
        <p:blipFill>
          <a:blip r:embed="rId6"/>
          <a:srcRect l="1343" t="51696" r="93369" b="32723"/>
          <a:stretch>
            <a:fillRect/>
          </a:stretch>
        </p:blipFill>
        <p:spPr bwMode="auto">
          <a:xfrm>
            <a:off x="4911435" y="2043545"/>
            <a:ext cx="609599" cy="115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60"/>
          <p:cNvPicPr/>
          <p:nvPr/>
        </p:nvPicPr>
        <p:blipFill>
          <a:blip r:embed="rId6"/>
          <a:srcRect l="6924" t="67730" r="90422" b="18731"/>
          <a:stretch>
            <a:fillRect/>
          </a:stretch>
        </p:blipFill>
        <p:spPr bwMode="auto">
          <a:xfrm>
            <a:off x="5548745" y="2050475"/>
            <a:ext cx="381000" cy="117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/>
          <p:cNvPicPr/>
          <p:nvPr/>
        </p:nvPicPr>
        <p:blipFill>
          <a:blip r:embed="rId6"/>
          <a:srcRect l="12380" t="51545" r="82534" b="33827"/>
          <a:stretch>
            <a:fillRect/>
          </a:stretch>
        </p:blipFill>
        <p:spPr bwMode="auto">
          <a:xfrm>
            <a:off x="5950525" y="2029690"/>
            <a:ext cx="50568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/>
          <p:cNvPicPr/>
          <p:nvPr/>
        </p:nvPicPr>
        <p:blipFill>
          <a:blip r:embed="rId6"/>
          <a:srcRect l="14982" t="69414" r="80976" b="22244"/>
          <a:stretch>
            <a:fillRect/>
          </a:stretch>
        </p:blipFill>
        <p:spPr bwMode="auto">
          <a:xfrm>
            <a:off x="6477000" y="2182090"/>
            <a:ext cx="346365" cy="71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/>
          <p:cNvPicPr/>
          <p:nvPr/>
        </p:nvPicPr>
        <p:blipFill>
          <a:blip r:embed="rId6"/>
          <a:srcRect l="17836" t="56273" r="76247" b="33559"/>
          <a:stretch>
            <a:fillRect/>
          </a:stretch>
        </p:blipFill>
        <p:spPr bwMode="auto">
          <a:xfrm rot="16200000">
            <a:off x="6504714" y="2424541"/>
            <a:ext cx="1129145" cy="42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/>
          <p:cNvPicPr/>
          <p:nvPr/>
        </p:nvPicPr>
        <p:blipFill>
          <a:blip r:embed="rId6"/>
          <a:srcRect l="15863" t="35620" r="80309" b="51459"/>
          <a:stretch>
            <a:fillRect/>
          </a:stretch>
        </p:blipFill>
        <p:spPr bwMode="auto">
          <a:xfrm>
            <a:off x="7315200" y="2057400"/>
            <a:ext cx="45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/>
          <p:cNvPicPr/>
          <p:nvPr/>
        </p:nvPicPr>
        <p:blipFill>
          <a:blip r:embed="rId6"/>
          <a:srcRect l="6835" t="51588" r="87998" b="32781"/>
          <a:stretch>
            <a:fillRect/>
          </a:stretch>
        </p:blipFill>
        <p:spPr bwMode="auto">
          <a:xfrm>
            <a:off x="8624454" y="2085111"/>
            <a:ext cx="49183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3426110" y="6495996"/>
            <a:ext cx="20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Gill Sans MT" pitchFamily="34" charset="0"/>
              </a:rPr>
              <a:t>    </a:t>
            </a:r>
            <a:r>
              <a:rPr lang="en-US" sz="1600" b="1" dirty="0" smtClean="0">
                <a:latin typeface="Gill Sans MT" pitchFamily="34" charset="0"/>
              </a:rPr>
              <a:t>Powdered PCB</a:t>
            </a:r>
            <a:endParaRPr lang="en-IN" sz="1600" b="1" dirty="0">
              <a:latin typeface="Gill Sans MT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83675" y="3207325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2133600" y="3200400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1551710" y="3200400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4343400" y="3200400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2777835" y="3172690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3581400" y="3200400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200890" y="3158836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5029200" y="3193470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638800" y="3186545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6061365" y="3186545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6477000" y="3200400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6975765" y="3207325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7377545" y="3200400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</a:t>
            </a:r>
            <a:endParaRPr lang="en-US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7786255" y="3193470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</a:t>
            </a:r>
            <a:endParaRPr 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8181110" y="3200400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</a:t>
            </a:r>
            <a:endParaRPr lang="en-US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8686805" y="3193470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152400" y="3470565"/>
            <a:ext cx="899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(a) Computer, (b) Laptop, (c) Mobile phones (MP), (d) Calculators, (e) Modem, (f) TV, (g) Radio, (h) DVD player, (</a:t>
            </a:r>
            <a:r>
              <a:rPr lang="en-US" sz="1400" dirty="0" err="1" smtClean="0"/>
              <a:t>i</a:t>
            </a:r>
            <a:r>
              <a:rPr lang="en-US" sz="1400" dirty="0" smtClean="0"/>
              <a:t>) TV remote control (TRC), (j) Stereo amplifiers (SA)</a:t>
            </a:r>
            <a:r>
              <a:rPr lang="en-IN" sz="1400" dirty="0" smtClean="0"/>
              <a:t> , (k) CFL, (l) Rechargeable lamp (RL), (m) </a:t>
            </a:r>
            <a:r>
              <a:rPr lang="en-US" sz="1400" dirty="0" smtClean="0"/>
              <a:t>Refrigerator, (n) WM,  (o) Air conditioner (AC), (p) Inverter</a:t>
            </a:r>
            <a:r>
              <a:rPr lang="en-IN" sz="1400" dirty="0" smtClean="0"/>
              <a:t> </a:t>
            </a:r>
            <a:endParaRPr lang="en-IN" sz="1400" dirty="0"/>
          </a:p>
        </p:txBody>
      </p:sp>
      <p:sp>
        <p:nvSpPr>
          <p:cNvPr id="88" name="Down Arrow 87"/>
          <p:cNvSpPr/>
          <p:nvPr/>
        </p:nvSpPr>
        <p:spPr>
          <a:xfrm rot="6448468">
            <a:off x="2711751" y="5122857"/>
            <a:ext cx="367146" cy="1321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Down Arrow 88"/>
          <p:cNvSpPr/>
          <p:nvPr/>
        </p:nvSpPr>
        <p:spPr>
          <a:xfrm rot="4562844">
            <a:off x="2661858" y="5812679"/>
            <a:ext cx="380999" cy="138655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Down Arrow 89"/>
          <p:cNvSpPr/>
          <p:nvPr/>
        </p:nvSpPr>
        <p:spPr>
          <a:xfrm rot="5400000">
            <a:off x="2673924" y="5488784"/>
            <a:ext cx="380999" cy="128155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77980" y="4987640"/>
            <a:ext cx="1676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Moisture Content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64125" y="5705979"/>
            <a:ext cx="1676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Volatile Matter Content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443345" y="6442365"/>
            <a:ext cx="16764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pH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715495" y="1281545"/>
            <a:ext cx="158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Brown Goods</a:t>
            </a:r>
            <a:endParaRPr lang="en-US" sz="2000" dirty="0"/>
          </a:p>
        </p:txBody>
      </p:sp>
      <p:sp>
        <p:nvSpPr>
          <p:cNvPr id="96" name="Right Brace 95"/>
          <p:cNvSpPr/>
          <p:nvPr/>
        </p:nvSpPr>
        <p:spPr>
          <a:xfrm rot="5400000" flipH="1">
            <a:off x="3238500" y="-1347355"/>
            <a:ext cx="457200" cy="6324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Right Brace 96"/>
          <p:cNvSpPr/>
          <p:nvPr/>
        </p:nvSpPr>
        <p:spPr>
          <a:xfrm rot="16200000">
            <a:off x="7658100" y="841665"/>
            <a:ext cx="457200" cy="19050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8" name="TextBox 97"/>
          <p:cNvSpPr txBox="1"/>
          <p:nvPr/>
        </p:nvSpPr>
        <p:spPr>
          <a:xfrm>
            <a:off x="7114310" y="1295400"/>
            <a:ext cx="158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White Goods</a:t>
            </a:r>
            <a:endParaRPr lang="en-US" sz="2000" dirty="0"/>
          </a:p>
        </p:txBody>
      </p:sp>
      <p:pic>
        <p:nvPicPr>
          <p:cNvPr id="99" name="Picture 98"/>
          <p:cNvPicPr/>
          <p:nvPr/>
        </p:nvPicPr>
        <p:blipFill>
          <a:blip r:embed="rId7" cstate="print"/>
          <a:srcRect l="42608" t="24662" r="47401" b="57988"/>
          <a:stretch>
            <a:fillRect/>
          </a:stretch>
        </p:blipFill>
        <p:spPr bwMode="auto">
          <a:xfrm>
            <a:off x="3748472" y="5646133"/>
            <a:ext cx="13716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-40341" y="0"/>
            <a:ext cx="9144000" cy="6858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IN" sz="1800" b="1" u="sng" dirty="0" smtClean="0">
                <a:latin typeface="Cooper Black" pitchFamily="18" charset="0"/>
                <a:ea typeface="Times New Roman"/>
                <a:cs typeface="Times New Roman"/>
              </a:rPr>
              <a:t>Materials and Methods cont…</a:t>
            </a:r>
            <a:endParaRPr lang="en-US" sz="1800" dirty="0" smtClean="0"/>
          </a:p>
          <a:p>
            <a:pPr algn="ctr">
              <a:buNone/>
            </a:pPr>
            <a:endParaRPr lang="en-US" b="1" dirty="0" smtClean="0">
              <a:latin typeface="Cooper Black" pitchFamily="18" charset="0"/>
              <a:cs typeface="Times New Roman" pitchFamily="18" charset="0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86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28600" y="190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Mobile Phone PCB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6388" y="2259107"/>
            <a:ext cx="281940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Gill Sans MT" pitchFamily="34" charset="0"/>
              </a:rPr>
              <a:t>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Pulverized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PCBs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6482" y="4442012"/>
            <a:ext cx="1828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A. acidophilum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ased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Down Arrow 29"/>
          <p:cNvSpPr/>
          <p:nvPr/>
        </p:nvSpPr>
        <p:spPr>
          <a:xfrm rot="1964461">
            <a:off x="5665280" y="3943969"/>
            <a:ext cx="355878" cy="48424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9561966">
            <a:off x="7101401" y="3941088"/>
            <a:ext cx="340073" cy="47015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10200" y="3556002"/>
            <a:ext cx="2209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Bioleaching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2743200" y="1915120"/>
            <a:ext cx="1659739" cy="751880"/>
            <a:chOff x="2378861" y="1410508"/>
            <a:chExt cx="1681692" cy="751880"/>
          </a:xfrm>
        </p:grpSpPr>
        <p:sp>
          <p:nvSpPr>
            <p:cNvPr id="34" name="TextBox 33"/>
            <p:cNvSpPr txBox="1"/>
            <p:nvPr/>
          </p:nvSpPr>
          <p:spPr>
            <a:xfrm rot="16200000">
              <a:off x="2843767" y="945602"/>
              <a:ext cx="751880" cy="1681692"/>
            </a:xfrm>
            <a:prstGeom prst="downArrow">
              <a:avLst>
                <a:gd name="adj1" fmla="val 60943"/>
                <a:gd name="adj2" fmla="val 6162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endParaRPr lang="en-US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78861" y="1611868"/>
              <a:ext cx="1544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CC"/>
                  </a:solidFill>
                </a:rPr>
                <a:t>Comminution</a:t>
              </a:r>
              <a:endParaRPr lang="en-US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36" name="Down Arrow 35"/>
          <p:cNvSpPr/>
          <p:nvPr/>
        </p:nvSpPr>
        <p:spPr>
          <a:xfrm>
            <a:off x="5450542" y="2590800"/>
            <a:ext cx="504372" cy="9144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61858"/>
            <a:ext cx="206533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134428"/>
            <a:ext cx="205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Box 41"/>
          <p:cNvSpPr txBox="1"/>
          <p:nvPr/>
        </p:nvSpPr>
        <p:spPr>
          <a:xfrm>
            <a:off x="4800600" y="601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62800" y="6019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64" y="5791200"/>
            <a:ext cx="4301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ambria" pitchFamily="18" charset="0"/>
              </a:rPr>
              <a:t>Fig. 1 </a:t>
            </a:r>
            <a:r>
              <a:rPr lang="en-US" dirty="0" smtClean="0">
                <a:latin typeface="Cambria" pitchFamily="18" charset="0"/>
              </a:rPr>
              <a:t>Experimental set up for </a:t>
            </a:r>
            <a:r>
              <a:rPr lang="en-US" dirty="0" smtClean="0">
                <a:latin typeface="Cambria" pitchFamily="18" charset="0"/>
              </a:rPr>
              <a:t>feasibility of bioleaching </a:t>
            </a:r>
            <a:r>
              <a:rPr lang="en-US" dirty="0" smtClean="0">
                <a:latin typeface="Cambria" pitchFamily="18" charset="0"/>
              </a:rPr>
              <a:t>of selected metals from high grade </a:t>
            </a:r>
            <a:r>
              <a:rPr lang="en-US" dirty="0" smtClean="0">
                <a:latin typeface="Cambria" pitchFamily="18" charset="0"/>
              </a:rPr>
              <a:t>PCBs.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95300" y="2247900"/>
            <a:ext cx="1752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228600" y="426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Computer PCB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76200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2424545" y="228600"/>
            <a:ext cx="381000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b="1" u="sng" dirty="0" smtClean="0">
                <a:latin typeface="Times New Roman" pitchFamily="18" charset="0"/>
                <a:cs typeface="Times New Roman" pitchFamily="18" charset="0"/>
              </a:rPr>
              <a:t>Bioleaching studies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4419600"/>
            <a:ext cx="18288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ferrooxidans based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7"/>
          <p:cNvPicPr/>
          <p:nvPr/>
        </p:nvPicPr>
        <p:blipFill>
          <a:blip r:embed="rId7" cstate="print"/>
          <a:srcRect l="42608" t="24662" r="47401" b="57988"/>
          <a:stretch>
            <a:fillRect/>
          </a:stretch>
        </p:blipFill>
        <p:spPr bwMode="auto">
          <a:xfrm>
            <a:off x="4648200" y="770965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Down Arrow 48"/>
          <p:cNvSpPr/>
          <p:nvPr/>
        </p:nvSpPr>
        <p:spPr>
          <a:xfrm>
            <a:off x="7052875" y="2577353"/>
            <a:ext cx="504372" cy="92100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IN" sz="2400" b="1" dirty="0" smtClean="0">
                <a:latin typeface="Cooper Black" pitchFamily="18" charset="0"/>
              </a:rPr>
              <a:t>Results and Discussion</a:t>
            </a:r>
            <a:endParaRPr lang="en-US" sz="2400" dirty="0">
              <a:latin typeface="Cooper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123" y="665730"/>
          <a:ext cx="9088588" cy="61645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83394"/>
                <a:gridCol w="1024041"/>
                <a:gridCol w="949125"/>
                <a:gridCol w="790936"/>
                <a:gridCol w="790936"/>
                <a:gridCol w="1107312"/>
                <a:gridCol w="796985"/>
                <a:gridCol w="840764"/>
                <a:gridCol w="815384"/>
                <a:gridCol w="789711"/>
              </a:tblGrid>
              <a:tr h="4615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/>
                        <a:t>WEEE</a:t>
                      </a:r>
                      <a:endParaRPr lang="en-IN" sz="1200" b="1" dirty="0"/>
                    </a:p>
                  </a:txBody>
                  <a:tcPr marL="11780" marR="11780" marT="0" marB="0"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/>
                        <a:t>General </a:t>
                      </a:r>
                      <a:r>
                        <a:rPr lang="en-IN" sz="1200" b="1" dirty="0" smtClean="0"/>
                        <a:t>Metals (wt.%)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Precious Metals (g/ton)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9851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/>
                        <a:t>Cu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/>
                        <a:t>Zn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/>
                        <a:t>Al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/>
                        <a:t>Pb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/>
                        <a:t>Ni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/>
                        <a:t>Cd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/>
                        <a:t>Ba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/>
                        <a:t>Au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/>
                        <a:t>Ag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2335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/>
                        <a:t>(</a:t>
                      </a:r>
                      <a:r>
                        <a:rPr lang="en-IN" sz="1100" b="1" dirty="0" err="1"/>
                        <a:t>i</a:t>
                      </a:r>
                      <a:r>
                        <a:rPr lang="en-IN" sz="1100" b="1" dirty="0"/>
                        <a:t>) Computer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453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Brand I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20.91±0.31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1.59±0.70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3.03±0.50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4.64±0.60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0.014±0.003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0.033±0.015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0.510±0.006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184.57±0.02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630.78±0.4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453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Brand II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20.73±0.21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FF00FF"/>
                          </a:solidFill>
                        </a:rPr>
                        <a:t>2.19±0.40</a:t>
                      </a:r>
                      <a:endParaRPr lang="en-IN" sz="1100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FF00FF"/>
                          </a:solidFill>
                        </a:rPr>
                        <a:t>5.94±0.10</a:t>
                      </a:r>
                      <a:endParaRPr lang="en-IN" sz="1100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3.31±0.60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0.028±0.002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0.047±0.002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0.214±0.004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/>
                        <a:t>224.69±0.13</a:t>
                      </a:r>
                      <a:endParaRPr lang="en-IN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524.04±0.49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219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Literature data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6.9-24.69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0.07-4.48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1.3-5.7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1.5-5.5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/>
                        <a:t>0.13-1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/>
                        <a:t>-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0.19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/>
                        <a:t>86-1300</a:t>
                      </a:r>
                      <a:endParaRPr lang="en-IN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570-1600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2335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/>
                        <a:t>(ii) Laptop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36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Brand I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20.59±0.73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1.81±0.01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0.50±0.04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FF00FF"/>
                          </a:solidFill>
                        </a:rPr>
                        <a:t>8.08±0.14</a:t>
                      </a:r>
                      <a:endParaRPr lang="en-IN" sz="1100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0.03±0.01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0.029±0.004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0.58±0.03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194.46±1.17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FF00FF"/>
                          </a:solidFill>
                        </a:rPr>
                        <a:t>635.77±7.84</a:t>
                      </a:r>
                      <a:endParaRPr lang="en-IN" sz="11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36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Brand II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FF00FF"/>
                          </a:solidFill>
                        </a:rPr>
                        <a:t>22.57±1.69</a:t>
                      </a:r>
                      <a:endParaRPr lang="en-IN" sz="1100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0.72±0.60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0.60±0.04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6.71±3.56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0.11±0.14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0.025±0.004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0.34±0.02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/>
                        <a:t>222.74±0.36</a:t>
                      </a:r>
                      <a:endParaRPr lang="en-IN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632.88±0.34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219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Literature data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-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-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-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-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-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-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-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/>
                        <a:t>-</a:t>
                      </a:r>
                      <a:endParaRPr lang="en-IN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-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2335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/>
                        <a:t>(iii) Mobile phone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36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Brand I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11.53±0.85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1.04±0.11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0.68±0.08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6.29±1.55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FF00FF"/>
                          </a:solidFill>
                        </a:rPr>
                        <a:t>0.32±0.01</a:t>
                      </a:r>
                      <a:endParaRPr lang="en-IN" sz="1100" dirty="0">
                        <a:solidFill>
                          <a:srgbClr val="FF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0.077±0.004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0.11±0.01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FF00FF"/>
                          </a:solidFill>
                        </a:rPr>
                        <a:t>315.93±2.51</a:t>
                      </a:r>
                      <a:endParaRPr lang="en-IN" sz="11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524.53±0.33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362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Brand II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19.27±1.41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/>
                        <a:t>1.27±0.24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1.00±0.15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5.50±2.88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0.30±0.03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0.018±0.002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0.13±0.01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/>
                        <a:t>280.58±3.36</a:t>
                      </a:r>
                      <a:endParaRPr lang="en-IN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510.90±0.24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219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Literature data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0.187-34.5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0.5-3.39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0.26-1.5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0.3-1.9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0.1-33.41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2.16-5.23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1.9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/>
                        <a:t>350-1500</a:t>
                      </a:r>
                      <a:endParaRPr lang="en-IN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1380-3800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2335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/>
                        <a:t>(iv) Calculator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219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Brand I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0.717±0.018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0.020±0.003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0.20±0.04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0.74±3.95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0.07±0.01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C00000"/>
                          </a:solidFill>
                        </a:rPr>
                        <a:t>0.016±0.004</a:t>
                      </a:r>
                      <a:endParaRPr lang="en-IN" sz="11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0.02±0.01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0.15±0.09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0.14±0.01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219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Brand II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0.590±0.001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0.136±.041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0.25±0.02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1.59±2.60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0.59±0.15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0.084±0.035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0.15±0.02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/>
                        <a:t>0.08±0.02</a:t>
                      </a:r>
                      <a:endParaRPr lang="en-IN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0.94±0.07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219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Literature data</a:t>
                      </a:r>
                      <a:endParaRPr lang="en-IN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3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-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-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-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/>
                        <a:t>50</a:t>
                      </a:r>
                      <a:endParaRPr lang="en-IN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260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  <a:tr h="2335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/>
                        <a:t>(v) Modem</a:t>
                      </a:r>
                      <a:endParaRPr lang="en-IN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219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/>
                        <a:t>Brand I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0.70±0.04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0.012±0.005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0.68±0.03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0.14±0.04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0.026±0.001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0.07±0.02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0.20±0.02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3.68±0.55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8.20±0.01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19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/>
                        <a:t>Brand II</a:t>
                      </a:r>
                      <a:endParaRPr lang="en-IN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1.16±0.11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0.016±0.003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0.32±0.02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0.71±0.15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0.018±0.008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0.14±0.02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0.16±0.01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/>
                        <a:t>9.99±0.63</a:t>
                      </a:r>
                      <a:endParaRPr lang="en-IN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13.15±0.05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00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Literature data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21.63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0.861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5.90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0.34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0.464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0.00006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0.17</a:t>
                      </a:r>
                      <a:endParaRPr lang="en-IN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199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/>
                        <a:t>1213</a:t>
                      </a:r>
                      <a:endParaRPr lang="en-IN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332500"/>
            <a:ext cx="689567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1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Metal concentrations in </a:t>
            </a:r>
            <a:r>
              <a:rPr lang="en-US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waste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brown electrical</a:t>
            </a:r>
            <a:r>
              <a:rPr kumimoji="0" lang="en-US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electronic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goods.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IN" sz="2400" b="1" dirty="0" smtClean="0">
                <a:latin typeface="Cooper Black" pitchFamily="18" charset="0"/>
              </a:rPr>
              <a:t>Results and Discussion</a:t>
            </a:r>
            <a:endParaRPr lang="en-US" sz="2400" dirty="0">
              <a:latin typeface="Cooper Black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9268" y="644237"/>
          <a:ext cx="9128457" cy="61721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83394"/>
                <a:gridCol w="1024041"/>
                <a:gridCol w="949125"/>
                <a:gridCol w="790936"/>
                <a:gridCol w="790936"/>
                <a:gridCol w="893445"/>
                <a:gridCol w="914400"/>
                <a:gridCol w="914400"/>
                <a:gridCol w="762000"/>
                <a:gridCol w="905780"/>
              </a:tblGrid>
              <a:tr h="3573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/>
                        <a:t>WEEE</a:t>
                      </a:r>
                      <a:endParaRPr lang="en-IN" sz="1200" b="1" dirty="0">
                        <a:latin typeface="+mn-lt"/>
                      </a:endParaRPr>
                    </a:p>
                  </a:txBody>
                  <a:tcPr marL="11780" marR="11780" marT="0" marB="0"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/>
                        <a:t>General </a:t>
                      </a:r>
                      <a:r>
                        <a:rPr lang="en-IN" sz="1200" b="1" dirty="0" smtClean="0"/>
                        <a:t>Metals (wt.%)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Precious Metals (g/ton)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1209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Cu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Zn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Al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Pb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Ni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Cd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Ba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Au</a:t>
                      </a:r>
                      <a:endParaRPr lang="en-IN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Ag</a:t>
                      </a:r>
                      <a:endParaRPr lang="en-IN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2238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/>
                        <a:t>(vi</a:t>
                      </a:r>
                      <a:r>
                        <a:rPr lang="en-IN" sz="1200" b="1" dirty="0"/>
                        <a:t>) TV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382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13.05 ±0.01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1.15±0.83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0.27±0.08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3.48±0.23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0.050±0.001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0.08±0.01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4.33±1.72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23.44±0.07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286.58±0.68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382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16.17±0.09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0.93±0.01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0.36±0.02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3.17±0.12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0.008±0.003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0.05±0.01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FF00FF"/>
                          </a:solidFill>
                        </a:rPr>
                        <a:t>7.08±0.65</a:t>
                      </a:r>
                      <a:endParaRPr lang="en-IN" sz="12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32.91±0.32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294.51±0.01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11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Literature data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7.2-10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0.02-0.53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0.75-10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0.0003-4.6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0.01-0.3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0.24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3-20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86-280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238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/>
                        <a:t>(vii</a:t>
                      </a:r>
                      <a:r>
                        <a:rPr lang="en-IN" sz="1200" b="1" dirty="0"/>
                        <a:t>) Radio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221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5.74±0.23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0.04±0.01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0.26±0.04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3.59±0.08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0.031±0.005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FF00FF"/>
                          </a:solidFill>
                        </a:rPr>
                        <a:t>0.195±0.003</a:t>
                      </a:r>
                      <a:endParaRPr lang="en-IN" sz="12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0.006±0.003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2.38±0.41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20.43±0.11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382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8.71±0.38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0.04±0.02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0.25±0.10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5.08±0.32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0.019±0.002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0.188±0.003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0.010±0.003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1.63±0.24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26.66±0.33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11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Literature data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14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1.1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6.1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1.7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1.4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26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170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238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/>
                        <a:t>(viii</a:t>
                      </a:r>
                      <a:r>
                        <a:rPr lang="en-IN" sz="1200" b="1" dirty="0"/>
                        <a:t>) DVD player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L="27305" marR="27305" marT="0" marB="0" anchor="ctr"/>
                </a:tc>
              </a:tr>
              <a:tr h="382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11.21±0.08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0.09±.01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2.68±0.04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14.88±3.09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0.013±0.002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0.079±0.004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0.007±0.004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18.86±2.35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136.14±0.11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382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8.24±0.19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0.07±0.01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2.56±0.04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14.65±3.26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0.009±0.001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0.045±0.003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0.015±0.009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4.39±0.69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87.88±0.06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11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Literature data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5-22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2.6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2-5.4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0.3-1.2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0.05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4.3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15-150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115-710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238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(</a:t>
                      </a:r>
                      <a:r>
                        <a:rPr lang="en-IN" sz="1200" b="1" dirty="0" smtClean="0"/>
                        <a:t>ix) </a:t>
                      </a:r>
                      <a:r>
                        <a:rPr lang="en-IN" sz="1200" b="1" dirty="0"/>
                        <a:t>Stereo amplifier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434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1.25±0.15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0.02±0.01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C00000"/>
                          </a:solidFill>
                        </a:rPr>
                        <a:t>0.14±0.01</a:t>
                      </a:r>
                      <a:endParaRPr lang="en-IN" sz="12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0.15±0.06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0.09±1.79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0.164±0.004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0.008±0.002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0.720±0.013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0.15±0.03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434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2.85±0.25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0.06±0.01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0.34±0.02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0.47±0.29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0.04±1.41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0.075±0.007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0.006±0.002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1.002±0.602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0.08±0.04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11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Literature data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15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1.4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2.9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1.9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1.4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6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57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2389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/>
                        <a:t>(x) </a:t>
                      </a:r>
                      <a:r>
                        <a:rPr lang="en-IN" sz="1200" b="1" dirty="0"/>
                        <a:t>TV remote control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211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1.32±0.13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C00000"/>
                          </a:solidFill>
                        </a:rPr>
                        <a:t>0.006±0.001</a:t>
                      </a:r>
                      <a:endParaRPr lang="en-IN" sz="12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0.50±0.06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0.58±0.08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0.018±0.003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0.05±0.01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0.044±0.007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N.D.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N.D.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11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1.79±0.08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0.032±0.008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0.28±0.04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0.49±0.01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0.008±0.001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0.03±0.01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0.006±0.003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N.D.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N.D.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11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Literature data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4745" y="304790"/>
            <a:ext cx="158812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1</a:t>
            </a:r>
            <a:r>
              <a:rPr kumimoji="0" lang="en-US" sz="1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…cont.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IN" sz="2400" b="1" dirty="0" smtClean="0">
                <a:latin typeface="Cooper Black" pitchFamily="18" charset="0"/>
              </a:rPr>
              <a:t>Results and Discussion</a:t>
            </a:r>
            <a:endParaRPr lang="en-US" sz="2400" dirty="0">
              <a:latin typeface="Cooper Black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371" y="1350810"/>
          <a:ext cx="9128457" cy="381000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58182"/>
                <a:gridCol w="838200"/>
                <a:gridCol w="914400"/>
                <a:gridCol w="914400"/>
                <a:gridCol w="838200"/>
                <a:gridCol w="990600"/>
                <a:gridCol w="914400"/>
                <a:gridCol w="914400"/>
                <a:gridCol w="990600"/>
                <a:gridCol w="755075"/>
              </a:tblGrid>
              <a:tr h="4847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 smtClean="0"/>
                        <a:t>WEEE</a:t>
                      </a:r>
                      <a:endParaRPr lang="en-IN" sz="1300" b="1" dirty="0">
                        <a:latin typeface="+mn-lt"/>
                      </a:endParaRPr>
                    </a:p>
                  </a:txBody>
                  <a:tcPr marL="11780" marR="11780" marT="0" marB="0"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300" b="1" dirty="0"/>
                        <a:t>General </a:t>
                      </a:r>
                      <a:r>
                        <a:rPr lang="en-IN" sz="1300" b="1" dirty="0" smtClean="0"/>
                        <a:t>Metals (wt.%)</a:t>
                      </a:r>
                      <a:endParaRPr lang="en-IN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/>
                        <a:t>Precious Metals (g/ton)</a:t>
                      </a:r>
                      <a:endParaRPr lang="en-IN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45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/>
                        <a:t>Cu</a:t>
                      </a:r>
                      <a:endParaRPr lang="en-IN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/>
                        <a:t>Zn</a:t>
                      </a:r>
                      <a:endParaRPr lang="en-IN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/>
                        <a:t>Al</a:t>
                      </a:r>
                      <a:endParaRPr lang="en-IN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/>
                        <a:t>Pb</a:t>
                      </a:r>
                      <a:endParaRPr lang="en-IN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/>
                        <a:t>Ni</a:t>
                      </a:r>
                      <a:endParaRPr lang="en-IN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/>
                        <a:t>Cd</a:t>
                      </a:r>
                      <a:endParaRPr lang="en-IN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/>
                        <a:t>Ba</a:t>
                      </a:r>
                      <a:endParaRPr lang="en-IN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/>
                        <a:t>Au</a:t>
                      </a:r>
                      <a:endParaRPr lang="en-IN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smtClean="0"/>
                        <a:t>Ag</a:t>
                      </a:r>
                      <a:endParaRPr lang="en-IN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3036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 smtClean="0"/>
                        <a:t>(xi</a:t>
                      </a:r>
                      <a:r>
                        <a:rPr lang="en-IN" sz="1300" b="1" dirty="0"/>
                        <a:t>) CFL</a:t>
                      </a:r>
                      <a:endParaRPr lang="en-IN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51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Brand I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0.36±0.02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0.061±0.005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0.97±0.05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C00000"/>
                          </a:solidFill>
                        </a:rPr>
                        <a:t>0.09±0.02</a:t>
                      </a:r>
                      <a:endParaRPr lang="en-IN" sz="13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0.018±0.002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0.022±0.003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0.028±0.008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0.039±0.006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0.16±0.08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51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Brand II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C00000"/>
                          </a:solidFill>
                        </a:rPr>
                        <a:t>0.23±0.04</a:t>
                      </a:r>
                      <a:endParaRPr lang="en-IN" sz="13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0.059±0.001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0.50±0.15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0.30±0.01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0.008±0.001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0.036±0.002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0.012±0.003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0.008±0.004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0.08±0.02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8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Literature data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-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-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-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-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-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-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-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-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-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30366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b="1" dirty="0" smtClean="0"/>
                        <a:t>(xii</a:t>
                      </a:r>
                      <a:r>
                        <a:rPr lang="en-IN" sz="1300" b="1" dirty="0"/>
                        <a:t>) Rechargeable lamp</a:t>
                      </a:r>
                      <a:endParaRPr lang="en-IN" sz="13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300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Brand I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1.35±0.28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0.014±0.004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0.189±0.005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1.94±0.11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0.012±0.002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0.148±0.003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C00000"/>
                          </a:solidFill>
                        </a:rPr>
                        <a:t>0.004±0.001</a:t>
                      </a:r>
                      <a:endParaRPr lang="en-IN" sz="13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0.008±0.003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0.13±0.02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519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Brand II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2.23±0.05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0.634±0.166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0.123±0.002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7.13±2.91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>
                          <a:solidFill>
                            <a:srgbClr val="C00000"/>
                          </a:solidFill>
                        </a:rPr>
                        <a:t>0.006±0.002</a:t>
                      </a:r>
                      <a:endParaRPr lang="en-IN" sz="13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0.175±0.059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0.006±0.003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/>
                        <a:t>0.090±2.137</a:t>
                      </a:r>
                      <a:endParaRPr lang="en-IN" sz="13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0.15±0.06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8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300" dirty="0"/>
                        <a:t>Literature data</a:t>
                      </a:r>
                      <a:endParaRPr lang="en-IN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/>
                        <a:t>-</a:t>
                      </a:r>
                      <a:endParaRPr lang="en-IN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/>
                        <a:t>-</a:t>
                      </a:r>
                      <a:endParaRPr lang="en-IN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/>
                        <a:t>-</a:t>
                      </a:r>
                      <a:endParaRPr lang="en-IN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/>
                        <a:t>-</a:t>
                      </a:r>
                      <a:endParaRPr lang="en-IN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/>
                        <a:t>-</a:t>
                      </a:r>
                      <a:endParaRPr lang="en-IN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/>
                        <a:t>-</a:t>
                      </a:r>
                      <a:endParaRPr lang="en-IN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/>
                        <a:t>-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/>
                        <a:t>-</a:t>
                      </a:r>
                      <a:endParaRPr lang="en-IN" sz="1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/>
                        <a:t>-</a:t>
                      </a:r>
                      <a:endParaRPr lang="en-IN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" y="5195445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N.D.: Not detected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8600" y="914400"/>
            <a:ext cx="16703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1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…cont.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IN" sz="2800" b="1" dirty="0" smtClean="0">
                <a:latin typeface="Cooper Black" pitchFamily="18" charset="0"/>
              </a:rPr>
              <a:t>Results and Discussion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533400"/>
            <a:ext cx="682353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2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Metal concentrations in </a:t>
            </a:r>
            <a:r>
              <a:rPr lang="en-US" sz="17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waste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white electrical</a:t>
            </a:r>
            <a:r>
              <a:rPr kumimoji="0" lang="en-US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electronic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goods.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9268" y="1025232"/>
          <a:ext cx="9128457" cy="56041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83394"/>
                <a:gridCol w="1024041"/>
                <a:gridCol w="949125"/>
                <a:gridCol w="888972"/>
                <a:gridCol w="692900"/>
                <a:gridCol w="893445"/>
                <a:gridCol w="914400"/>
                <a:gridCol w="914400"/>
                <a:gridCol w="762000"/>
                <a:gridCol w="905780"/>
              </a:tblGrid>
              <a:tr h="4756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 smtClean="0"/>
                        <a:t>WEEE</a:t>
                      </a:r>
                      <a:endParaRPr lang="en-IN" sz="1200" b="1" dirty="0">
                        <a:latin typeface="+mn-lt"/>
                      </a:endParaRPr>
                    </a:p>
                  </a:txBody>
                  <a:tcPr marL="11780" marR="11780" marT="0" marB="0" anchor="ctr"/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/>
                        <a:t>General </a:t>
                      </a:r>
                      <a:r>
                        <a:rPr lang="en-IN" sz="1200" b="1" dirty="0" smtClean="0"/>
                        <a:t>Metals (wt.%)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Precious Metals (g/ton)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6549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Cu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Zn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Al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Pb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Ni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Cd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Ba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Au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/>
                        <a:t>Ag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29799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(</a:t>
                      </a:r>
                      <a:r>
                        <a:rPr lang="en-IN" sz="1200" b="1" dirty="0" err="1"/>
                        <a:t>i</a:t>
                      </a:r>
                      <a:r>
                        <a:rPr lang="en-IN" sz="1200" b="1" dirty="0"/>
                        <a:t>) Refrigerator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29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FF00FF"/>
                          </a:solidFill>
                        </a:rPr>
                        <a:t>16.61±0.25</a:t>
                      </a:r>
                      <a:endParaRPr lang="en-IN" sz="12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FF00FF"/>
                          </a:solidFill>
                        </a:rPr>
                        <a:t>2.04±0.33</a:t>
                      </a:r>
                      <a:endParaRPr lang="en-IN" sz="12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0.76±0.04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1.92±0.28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0.023±0.003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0.07±0.01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C00000"/>
                          </a:solidFill>
                        </a:rPr>
                        <a:t>0.008±0.001</a:t>
                      </a:r>
                      <a:endParaRPr lang="en-IN" sz="12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8.02±0.72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FF00FF"/>
                          </a:solidFill>
                        </a:rPr>
                        <a:t>357.67±4.95</a:t>
                      </a:r>
                      <a:endParaRPr lang="en-IN" sz="12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320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14.13±0.09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1.15±0.43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FF00FF"/>
                          </a:solidFill>
                        </a:rPr>
                        <a:t>1.60±0.06</a:t>
                      </a:r>
                      <a:endParaRPr lang="en-IN" sz="12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C00000"/>
                          </a:solidFill>
                        </a:rPr>
                        <a:t>1.8±0.06</a:t>
                      </a:r>
                      <a:endParaRPr lang="en-IN" sz="12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0.016±0.002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0.08±0.01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0.013±0.008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9.12±1.01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334.71±3.58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9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Literature data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17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1.7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1.6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2.1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0.0082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42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44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2822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(ii) WM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29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2.94±0.67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0.35±0.07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0.49±0.03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2.53±1.19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0.011±0.001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0.043±0.003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smtClean="0"/>
                        <a:t>0.014±0.001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4.41±0.05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C00000"/>
                          </a:solidFill>
                        </a:rPr>
                        <a:t>9.42±0.10</a:t>
                      </a:r>
                      <a:endParaRPr lang="en-IN" sz="12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333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4.02±0.47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0.54±2.12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0.55±0.07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3.86±0.98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FF00FF"/>
                          </a:solidFill>
                        </a:rPr>
                        <a:t>0.037±0.002</a:t>
                      </a:r>
                      <a:endParaRPr lang="en-IN" sz="12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0.030±0.006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FF00FF"/>
                          </a:solidFill>
                        </a:rPr>
                        <a:t>0.021±0.004</a:t>
                      </a:r>
                      <a:endParaRPr lang="en-IN" sz="12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9.04±3.73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15.55±0.03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9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Literature data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7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0.24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0.22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0.0065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17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51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9799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(iii) AC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endParaRPr lang="en-IN" sz="1200" dirty="0">
                        <a:latin typeface="+mn-lt"/>
                      </a:endParaRPr>
                    </a:p>
                  </a:txBody>
                  <a:tcPr marL="27305" marR="27305" marT="0" marB="0" anchor="ctr"/>
                </a:tc>
              </a:tr>
              <a:tr h="341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4.78±0.15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0.38±0.01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0.628±0.029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3.94±0.19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0.032±0.003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0.035±0.001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0.009±0.001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C00000"/>
                          </a:solidFill>
                        </a:rPr>
                        <a:t>2.03±0.31</a:t>
                      </a:r>
                      <a:endParaRPr lang="en-IN" sz="12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18.82±0.01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349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6.64±0.16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0.46±0.01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C00000"/>
                          </a:solidFill>
                        </a:rPr>
                        <a:t>0.314±0.002</a:t>
                      </a:r>
                      <a:endParaRPr lang="en-IN" sz="12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3.45±0.31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C00000"/>
                          </a:solidFill>
                        </a:rPr>
                        <a:t>0.005±0.003</a:t>
                      </a:r>
                      <a:endParaRPr lang="en-IN" sz="12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C00000"/>
                          </a:solidFill>
                        </a:rPr>
                        <a:t>0.020±0.002</a:t>
                      </a:r>
                      <a:endParaRPr lang="en-IN" sz="12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0.019±0.002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1.53±0.18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16.34±0.30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9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Literature data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7.5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0.49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0.69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0.58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-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0.032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15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581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6363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/>
                        <a:t>(iv) Inverter</a:t>
                      </a:r>
                      <a:endParaRPr lang="en-IN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780" marR="11780" marT="0" marB="0" anchor="ctr"/>
                </a:tc>
              </a:tr>
              <a:tr h="3223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1.74±0.13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0.50±0.34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0.31±0.01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2.75±0.05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0.011±0.002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0.09±0.01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0.03±0.01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FF00FF"/>
                          </a:solidFill>
                        </a:rPr>
                        <a:t>9.77±3.96</a:t>
                      </a:r>
                      <a:endParaRPr lang="en-IN" sz="12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14.44±0.01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9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/>
                        <a:t>Brand II</a:t>
                      </a:r>
                      <a:endParaRPr lang="en-IN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2.40±0.10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C00000"/>
                          </a:solidFill>
                        </a:rPr>
                        <a:t>0.03±0.01</a:t>
                      </a:r>
                      <a:endParaRPr lang="en-IN" sz="1200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1.26±0.02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FF00FF"/>
                          </a:solidFill>
                        </a:rPr>
                        <a:t>4.87±0.17</a:t>
                      </a:r>
                      <a:endParaRPr lang="en-IN" sz="12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0.009±0.001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FF00FF"/>
                          </a:solidFill>
                        </a:rPr>
                        <a:t>0.17±0.01</a:t>
                      </a:r>
                      <a:endParaRPr lang="en-IN" sz="12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0.04±0.01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4.17±0.37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10.32±0.04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</a:tr>
              <a:tr h="296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Literature data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/>
                        <a:t>-</a:t>
                      </a:r>
                      <a:endParaRPr lang="en-IN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7305" marR="2730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0" y="0"/>
            <a:ext cx="92964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IN" sz="2400" b="1" dirty="0" smtClean="0">
                <a:latin typeface="Cooper Black" pitchFamily="18" charset="0"/>
              </a:rPr>
              <a:t>Results and Discussion</a:t>
            </a:r>
            <a:endParaRPr lang="en-US" sz="2400" dirty="0">
              <a:latin typeface="Cooper Black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5415" y="526470"/>
            <a:ext cx="84029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3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General physico-chemical characterization of PCBs of various end-of-life EEEs.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4690" y="962890"/>
          <a:ext cx="9033164" cy="583485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27365"/>
                <a:gridCol w="1129145"/>
                <a:gridCol w="2133600"/>
                <a:gridCol w="1766455"/>
                <a:gridCol w="1752600"/>
                <a:gridCol w="1523999"/>
              </a:tblGrid>
              <a:tr h="646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Sl. No.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WEEE category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EEEs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Moisture content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(%)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Volatile matter content (%)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pH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7324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1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Brown goods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Computer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0.007±0.002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0.061±0.003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7.82±0.05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732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Laptop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0.006±0.001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/>
                        <a:t>0.032±0.001</a:t>
                      </a:r>
                      <a:endParaRPr lang="en-IN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7.85±0.03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732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Mobile Phone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0.005±0.002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/>
                        <a:t>0.022±0.001</a:t>
                      </a:r>
                      <a:endParaRPr lang="en-IN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7.83±0.02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732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Calculator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0.013±0.003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/>
                        <a:t>0.201±0.003</a:t>
                      </a:r>
                      <a:endParaRPr lang="en-IN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7.82±0.01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944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Modem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0.013±0.004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0.011±0.006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7.70±0.10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7324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2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White goods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Refrigerator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0.008±0.002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0.162±0.004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7.80±0.02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732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WM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0.015±0.004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0.202±0.006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7.83±0.06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732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AC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0.012±0.006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/>
                        <a:t>0.187±0.004</a:t>
                      </a:r>
                      <a:endParaRPr lang="en-IN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7.78±0.09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732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Inverter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0.010±0.003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/>
                        <a:t>0.121±0.003</a:t>
                      </a:r>
                      <a:endParaRPr lang="en-IN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7.81±0.07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7324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3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Brown goods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TV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0.012±0.002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/>
                        <a:t>0.193±0.002</a:t>
                      </a:r>
                      <a:endParaRPr lang="en-IN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7.81±0.05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732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Radio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0.010±0.002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/>
                        <a:t>0.147±0.004</a:t>
                      </a:r>
                      <a:endParaRPr lang="en-IN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FF00FF"/>
                          </a:solidFill>
                        </a:rPr>
                        <a:t>7.86±0.03</a:t>
                      </a:r>
                      <a:endParaRPr lang="en-IN" sz="18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732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DVD player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FF00FF"/>
                          </a:solidFill>
                        </a:rPr>
                        <a:t>0.018±0.001</a:t>
                      </a:r>
                      <a:endParaRPr lang="en-IN" sz="18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/>
                        <a:t>0.200±0.003</a:t>
                      </a:r>
                      <a:endParaRPr lang="en-IN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7.79±0.01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34074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TV remote control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0.014±0.002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FF00FF"/>
                          </a:solidFill>
                        </a:rPr>
                        <a:t>0.271±0.002</a:t>
                      </a:r>
                      <a:endParaRPr lang="en-IN" sz="1800" dirty="0">
                        <a:solidFill>
                          <a:srgbClr val="FF00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7.80±0.12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7324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Stereo amplifier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0.010±0.002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/>
                        <a:t>0.167±0.002</a:t>
                      </a:r>
                      <a:endParaRPr lang="en-IN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7.78±0.02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2732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4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Brown goods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CFL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0.011±0.006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/>
                        <a:t>0.163±0.005</a:t>
                      </a:r>
                      <a:endParaRPr lang="en-IN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7.79±0.01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  <a:tr h="4310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Rechargeable lamp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0.016±0.001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/>
                        <a:t>0.156±0.004</a:t>
                      </a:r>
                      <a:endParaRPr lang="en-IN" sz="18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/>
                        <a:t>7.79±0.13</a:t>
                      </a:r>
                      <a:endParaRPr lang="en-IN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106" marR="63106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2117</Words>
  <Application>Microsoft Office PowerPoint</Application>
  <PresentationFormat>On-screen Show (4:3)</PresentationFormat>
  <Paragraphs>807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 Materials and Methods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Electronic Waste (E-waste) - Bioleaching &amp; Adsorptive Removal of Heavy Metals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engineering</dc:title>
  <dc:creator>Anshu</dc:creator>
  <cp:lastModifiedBy>Anshu</cp:lastModifiedBy>
  <cp:revision>412</cp:revision>
  <dcterms:created xsi:type="dcterms:W3CDTF">2006-08-16T00:00:00Z</dcterms:created>
  <dcterms:modified xsi:type="dcterms:W3CDTF">2017-08-21T10:11:26Z</dcterms:modified>
</cp:coreProperties>
</file>