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28"/>
  </p:notesMasterIdLst>
  <p:sldIdLst>
    <p:sldId id="257" r:id="rId2"/>
    <p:sldId id="258" r:id="rId3"/>
    <p:sldId id="259" r:id="rId4"/>
    <p:sldId id="262" r:id="rId5"/>
    <p:sldId id="267" r:id="rId6"/>
    <p:sldId id="271" r:id="rId7"/>
    <p:sldId id="269" r:id="rId8"/>
    <p:sldId id="270" r:id="rId9"/>
    <p:sldId id="263" r:id="rId10"/>
    <p:sldId id="264" r:id="rId11"/>
    <p:sldId id="265" r:id="rId12"/>
    <p:sldId id="273" r:id="rId13"/>
    <p:sldId id="284" r:id="rId14"/>
    <p:sldId id="274" r:id="rId15"/>
    <p:sldId id="288" r:id="rId16"/>
    <p:sldId id="287" r:id="rId17"/>
    <p:sldId id="280" r:id="rId18"/>
    <p:sldId id="292" r:id="rId19"/>
    <p:sldId id="283" r:id="rId20"/>
    <p:sldId id="290" r:id="rId21"/>
    <p:sldId id="291" r:id="rId22"/>
    <p:sldId id="278" r:id="rId23"/>
    <p:sldId id="275" r:id="rId24"/>
    <p:sldId id="276" r:id="rId25"/>
    <p:sldId id="279" r:id="rId26"/>
    <p:sldId id="266"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1513" autoAdjust="0"/>
  </p:normalViewPr>
  <p:slideViewPr>
    <p:cSldViewPr snapToGrid="0">
      <p:cViewPr>
        <p:scale>
          <a:sx n="50" d="100"/>
          <a:sy n="50" d="100"/>
        </p:scale>
        <p:origin x="-1278" y="-3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h-T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prevalence</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th-TH"/>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Sheet1!$A$2:$A$5</c:f>
              <c:numCache>
                <c:formatCode>General</c:formatCode>
                <c:ptCount val="4"/>
                <c:pt idx="0">
                  <c:v>1991</c:v>
                </c:pt>
                <c:pt idx="1">
                  <c:v>1997</c:v>
                </c:pt>
                <c:pt idx="2">
                  <c:v>2004</c:v>
                </c:pt>
                <c:pt idx="3">
                  <c:v>2009</c:v>
                </c:pt>
              </c:numCache>
            </c:numRef>
          </c:cat>
          <c:val>
            <c:numRef>
              <c:f>Sheet1!$B$2:$B$5</c:f>
              <c:numCache>
                <c:formatCode>General</c:formatCode>
                <c:ptCount val="4"/>
                <c:pt idx="0">
                  <c:v>2.2999999999999998</c:v>
                </c:pt>
                <c:pt idx="1">
                  <c:v>4.5999999999999996</c:v>
                </c:pt>
                <c:pt idx="2">
                  <c:v>6.8</c:v>
                </c:pt>
                <c:pt idx="3">
                  <c:v>6.9</c:v>
                </c:pt>
              </c:numCache>
            </c:numRef>
          </c:val>
          <c:extLst xmlns:c16r2="http://schemas.microsoft.com/office/drawing/2015/06/chart">
            <c:ext xmlns:c16="http://schemas.microsoft.com/office/drawing/2014/chart" uri="{C3380CC4-5D6E-409C-BE32-E72D297353CC}">
              <c16:uniqueId val="{00000000-4DB8-47A9-841E-6803171CD3AF}"/>
            </c:ext>
          </c:extLst>
        </c:ser>
        <c:dLbls>
          <c:dLblPos val="inEnd"/>
          <c:showLegendKey val="0"/>
          <c:showVal val="1"/>
          <c:showCatName val="0"/>
          <c:showSerName val="0"/>
          <c:showPercent val="0"/>
          <c:showBubbleSize val="0"/>
        </c:dLbls>
        <c:gapWidth val="65"/>
        <c:axId val="23721472"/>
        <c:axId val="73793920"/>
      </c:barChart>
      <c:catAx>
        <c:axId val="2372147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600" b="0" i="0" u="none" strike="noStrike" kern="1200" cap="all" baseline="0">
                <a:solidFill>
                  <a:schemeClr val="dk1">
                    <a:lumMod val="75000"/>
                    <a:lumOff val="25000"/>
                  </a:schemeClr>
                </a:solidFill>
                <a:latin typeface="+mn-lt"/>
                <a:ea typeface="+mn-ea"/>
                <a:cs typeface="+mn-cs"/>
              </a:defRPr>
            </a:pPr>
            <a:endParaRPr lang="th-TH"/>
          </a:p>
        </c:txPr>
        <c:crossAx val="73793920"/>
        <c:crosses val="autoZero"/>
        <c:auto val="1"/>
        <c:lblAlgn val="ctr"/>
        <c:lblOffset val="100"/>
        <c:noMultiLvlLbl val="0"/>
      </c:catAx>
      <c:valAx>
        <c:axId val="7379392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23721472"/>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2000" b="0" i="0" u="none" strike="noStrike" kern="1200" baseline="0">
              <a:solidFill>
                <a:schemeClr val="dk1">
                  <a:lumMod val="75000"/>
                  <a:lumOff val="25000"/>
                </a:schemeClr>
              </a:solidFill>
              <a:latin typeface="+mn-lt"/>
              <a:ea typeface="+mn-ea"/>
              <a:cs typeface="+mn-cs"/>
            </a:defRPr>
          </a:pPr>
          <a:endParaRPr lang="th-TH"/>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h-TH"/>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th-T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Men</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th-TH"/>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Sheet1!$A$2:$A$3</c:f>
              <c:strCache>
                <c:ptCount val="2"/>
                <c:pt idx="0">
                  <c:v>1999-2003</c:v>
                </c:pt>
                <c:pt idx="1">
                  <c:v>2001-2005</c:v>
                </c:pt>
              </c:strCache>
            </c:strRef>
          </c:cat>
          <c:val>
            <c:numRef>
              <c:f>Sheet1!$B$2:$B$3</c:f>
              <c:numCache>
                <c:formatCode>General</c:formatCode>
                <c:ptCount val="2"/>
                <c:pt idx="0">
                  <c:v>17.8</c:v>
                </c:pt>
                <c:pt idx="1">
                  <c:v>13.6</c:v>
                </c:pt>
              </c:numCache>
            </c:numRef>
          </c:val>
          <c:extLst xmlns:c16r2="http://schemas.microsoft.com/office/drawing/2015/06/chart">
            <c:ext xmlns:c16="http://schemas.microsoft.com/office/drawing/2014/chart" uri="{C3380CC4-5D6E-409C-BE32-E72D297353CC}">
              <c16:uniqueId val="{00000000-F649-4A2A-83E9-A0536E2C0173}"/>
            </c:ext>
          </c:extLst>
        </c:ser>
        <c:ser>
          <c:idx val="1"/>
          <c:order val="1"/>
          <c:tx>
            <c:strRef>
              <c:f>Sheet1!$C$1</c:f>
              <c:strCache>
                <c:ptCount val="1"/>
                <c:pt idx="0">
                  <c:v>Women</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th-TH"/>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Sheet1!$A$2:$A$3</c:f>
              <c:strCache>
                <c:ptCount val="2"/>
                <c:pt idx="0">
                  <c:v>1999-2003</c:v>
                </c:pt>
                <c:pt idx="1">
                  <c:v>2001-2005</c:v>
                </c:pt>
              </c:strCache>
            </c:strRef>
          </c:cat>
          <c:val>
            <c:numRef>
              <c:f>Sheet1!$C$2:$C$3</c:f>
              <c:numCache>
                <c:formatCode>General</c:formatCode>
                <c:ptCount val="2"/>
                <c:pt idx="0">
                  <c:v>9.2000000000000011</c:v>
                </c:pt>
                <c:pt idx="1">
                  <c:v>6.4</c:v>
                </c:pt>
              </c:numCache>
            </c:numRef>
          </c:val>
          <c:extLst xmlns:c16r2="http://schemas.microsoft.com/office/drawing/2015/06/chart">
            <c:ext xmlns:c16="http://schemas.microsoft.com/office/drawing/2014/chart" uri="{C3380CC4-5D6E-409C-BE32-E72D297353CC}">
              <c16:uniqueId val="{00000001-F649-4A2A-83E9-A0536E2C0173}"/>
            </c:ext>
          </c:extLst>
        </c:ser>
        <c:dLbls>
          <c:dLblPos val="inEnd"/>
          <c:showLegendKey val="0"/>
          <c:showVal val="1"/>
          <c:showCatName val="0"/>
          <c:showSerName val="0"/>
          <c:showPercent val="0"/>
          <c:showBubbleSize val="0"/>
        </c:dLbls>
        <c:gapWidth val="65"/>
        <c:axId val="21754240"/>
        <c:axId val="21755776"/>
      </c:barChart>
      <c:catAx>
        <c:axId val="21754240"/>
        <c:scaling>
          <c:orientation val="minMax"/>
        </c:scaling>
        <c:delete val="0"/>
        <c:axPos val="b"/>
        <c:numFmt formatCode="General" sourceLinked="0"/>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800" b="0" i="0" u="none" strike="noStrike" kern="1200" cap="all" baseline="0">
                <a:solidFill>
                  <a:schemeClr val="dk1">
                    <a:lumMod val="75000"/>
                    <a:lumOff val="25000"/>
                  </a:schemeClr>
                </a:solidFill>
                <a:latin typeface="+mn-lt"/>
                <a:ea typeface="+mn-ea"/>
                <a:cs typeface="+mn-cs"/>
              </a:defRPr>
            </a:pPr>
            <a:endParaRPr lang="th-TH"/>
          </a:p>
        </c:txPr>
        <c:crossAx val="21755776"/>
        <c:crosses val="autoZero"/>
        <c:auto val="1"/>
        <c:lblAlgn val="ctr"/>
        <c:lblOffset val="100"/>
        <c:noMultiLvlLbl val="0"/>
      </c:catAx>
      <c:valAx>
        <c:axId val="2175577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21754240"/>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2400" b="0" i="0" u="none" strike="noStrike" kern="1200" baseline="0">
              <a:solidFill>
                <a:schemeClr val="dk1">
                  <a:lumMod val="75000"/>
                  <a:lumOff val="25000"/>
                </a:schemeClr>
              </a:solidFill>
              <a:latin typeface="+mn-lt"/>
              <a:ea typeface="+mn-ea"/>
              <a:cs typeface="+mn-cs"/>
            </a:defRPr>
          </a:pPr>
          <a:endParaRPr lang="th-TH"/>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h-TH"/>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th-TH"/>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032131725721785"/>
          <c:y val="9.1956359932620385E-2"/>
          <c:w val="0.65778939741907283"/>
          <c:h val="0.78578832575505519"/>
        </c:manualLayout>
      </c:layout>
      <c:barChart>
        <c:barDir val="col"/>
        <c:grouping val="clustered"/>
        <c:varyColors val="0"/>
        <c:ser>
          <c:idx val="0"/>
          <c:order val="0"/>
          <c:tx>
            <c:strRef>
              <c:f>Sheet1!$B$1</c:f>
              <c:strCache>
                <c:ptCount val="1"/>
                <c:pt idx="0">
                  <c:v>% prevalence</c:v>
                </c:pt>
              </c:strCache>
            </c:strRef>
          </c:tx>
          <c:spPr>
            <a:gradFill>
              <a:gsLst>
                <a:gs pos="0">
                  <a:schemeClr val="accent2"/>
                </a:gs>
                <a:gs pos="100000">
                  <a:schemeClr val="accent2">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th-TH"/>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Sheet1!$A$2:$A$3</c:f>
              <c:numCache>
                <c:formatCode>General</c:formatCode>
                <c:ptCount val="2"/>
                <c:pt idx="0">
                  <c:v>2003</c:v>
                </c:pt>
                <c:pt idx="1">
                  <c:v>2008</c:v>
                </c:pt>
              </c:numCache>
            </c:numRef>
          </c:cat>
          <c:val>
            <c:numRef>
              <c:f>Sheet1!$B$2:$B$3</c:f>
              <c:numCache>
                <c:formatCode>General</c:formatCode>
                <c:ptCount val="2"/>
                <c:pt idx="0">
                  <c:v>7.3</c:v>
                </c:pt>
                <c:pt idx="1">
                  <c:v>10.039999999999999</c:v>
                </c:pt>
              </c:numCache>
            </c:numRef>
          </c:val>
          <c:extLst xmlns:c16r2="http://schemas.microsoft.com/office/drawing/2015/06/chart">
            <c:ext xmlns:c16="http://schemas.microsoft.com/office/drawing/2014/chart" uri="{C3380CC4-5D6E-409C-BE32-E72D297353CC}">
              <c16:uniqueId val="{00000000-3AC0-42CF-849A-4CF7A8F2D18B}"/>
            </c:ext>
          </c:extLst>
        </c:ser>
        <c:dLbls>
          <c:dLblPos val="inEnd"/>
          <c:showLegendKey val="0"/>
          <c:showVal val="1"/>
          <c:showCatName val="0"/>
          <c:showSerName val="0"/>
          <c:showPercent val="0"/>
          <c:showBubbleSize val="0"/>
        </c:dLbls>
        <c:gapWidth val="41"/>
        <c:axId val="77270400"/>
        <c:axId val="77302016"/>
      </c:barChart>
      <c:catAx>
        <c:axId val="77270400"/>
        <c:scaling>
          <c:orientation val="minMax"/>
        </c:scaling>
        <c:delete val="0"/>
        <c:axPos val="b"/>
        <c:numFmt formatCode="General" sourceLinked="0"/>
        <c:majorTickMark val="none"/>
        <c:minorTickMark val="none"/>
        <c:tickLblPos val="nextTo"/>
        <c:spPr>
          <a:noFill/>
          <a:ln>
            <a:noFill/>
          </a:ln>
          <a:effectLst/>
        </c:spPr>
        <c:txPr>
          <a:bodyPr rot="-60000000" spcFirstLastPara="1" vertOverflow="ellipsis" vert="horz" wrap="square" anchor="t" anchorCtr="1"/>
          <a:lstStyle/>
          <a:p>
            <a:pPr>
              <a:defRPr sz="2000" b="0" i="0" u="none" strike="noStrike" kern="1200" baseline="0">
                <a:solidFill>
                  <a:schemeClr val="dk1">
                    <a:lumMod val="65000"/>
                    <a:lumOff val="35000"/>
                  </a:schemeClr>
                </a:solidFill>
                <a:effectLst/>
                <a:latin typeface="+mn-lt"/>
                <a:ea typeface="+mn-ea"/>
                <a:cs typeface="+mn-cs"/>
              </a:defRPr>
            </a:pPr>
            <a:endParaRPr lang="th-TH"/>
          </a:p>
        </c:txPr>
        <c:crossAx val="77302016"/>
        <c:crosses val="autoZero"/>
        <c:auto val="1"/>
        <c:lblAlgn val="ctr"/>
        <c:lblOffset val="100"/>
        <c:noMultiLvlLbl val="0"/>
      </c:catAx>
      <c:valAx>
        <c:axId val="77302016"/>
        <c:scaling>
          <c:orientation val="minMax"/>
        </c:scaling>
        <c:delete val="1"/>
        <c:axPos val="l"/>
        <c:numFmt formatCode="General" sourceLinked="1"/>
        <c:majorTickMark val="none"/>
        <c:minorTickMark val="none"/>
        <c:tickLblPos val="nextTo"/>
        <c:crossAx val="7727040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2400" b="0" i="0" u="none" strike="noStrike" kern="1200" baseline="0">
              <a:solidFill>
                <a:schemeClr val="dk1">
                  <a:lumMod val="65000"/>
                  <a:lumOff val="35000"/>
                </a:schemeClr>
              </a:solidFill>
              <a:latin typeface="+mn-lt"/>
              <a:ea typeface="+mn-ea"/>
              <a:cs typeface="+mn-cs"/>
            </a:defRPr>
          </a:pPr>
          <a:endParaRPr lang="th-TH"/>
        </a:p>
      </c:txPr>
    </c:legend>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th-TH"/>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89363E-1A52-4C3F-A681-D1089DE81398}" type="doc">
      <dgm:prSet loTypeId="urn:microsoft.com/office/officeart/2005/8/layout/lProcess3" loCatId="process" qsTypeId="urn:microsoft.com/office/officeart/2005/8/quickstyle/simple5" qsCatId="simple" csTypeId="urn:microsoft.com/office/officeart/2005/8/colors/colorful1" csCatId="colorful" phldr="1"/>
      <dgm:spPr/>
      <dgm:t>
        <a:bodyPr/>
        <a:lstStyle/>
        <a:p>
          <a:endParaRPr lang="en-US"/>
        </a:p>
      </dgm:t>
    </dgm:pt>
    <dgm:pt modelId="{244512EF-AEEC-42A5-A334-00A965479BE1}">
      <dgm:prSet phldrT="[Text]" custT="1"/>
      <dgm:spPr/>
      <dgm:t>
        <a:bodyPr/>
        <a:lstStyle/>
        <a:p>
          <a:r>
            <a:rPr lang="en-US" sz="4000" dirty="0" smtClean="0"/>
            <a:t>Exposures </a:t>
          </a:r>
          <a:r>
            <a:rPr lang="en-US" sz="2000" dirty="0" smtClean="0"/>
            <a:t>(Risk factors)</a:t>
          </a:r>
          <a:endParaRPr lang="en-US" sz="2000" dirty="0"/>
        </a:p>
      </dgm:t>
    </dgm:pt>
    <dgm:pt modelId="{5F14F9A7-4912-42B3-88CA-65FBFE2F5154}" type="parTrans" cxnId="{AC1744E8-9929-4A13-A1AA-567BF9CAC76F}">
      <dgm:prSet/>
      <dgm:spPr/>
      <dgm:t>
        <a:bodyPr/>
        <a:lstStyle/>
        <a:p>
          <a:endParaRPr lang="en-US"/>
        </a:p>
      </dgm:t>
    </dgm:pt>
    <dgm:pt modelId="{AA2497D3-717D-4CFA-AE0B-AA7E5D062662}" type="sibTrans" cxnId="{AC1744E8-9929-4A13-A1AA-567BF9CAC76F}">
      <dgm:prSet/>
      <dgm:spPr/>
      <dgm:t>
        <a:bodyPr/>
        <a:lstStyle/>
        <a:p>
          <a:endParaRPr lang="en-US"/>
        </a:p>
      </dgm:t>
    </dgm:pt>
    <dgm:pt modelId="{78E035DB-9A0D-43BA-86C4-89632AD300C1}">
      <dgm:prSet phldrT="[Text]"/>
      <dgm:spPr/>
      <dgm:t>
        <a:bodyPr/>
        <a:lstStyle/>
        <a:p>
          <a:r>
            <a:rPr lang="en-US" dirty="0" smtClean="0"/>
            <a:t>Standardized Questionnaires</a:t>
          </a:r>
          <a:endParaRPr lang="en-US" dirty="0"/>
        </a:p>
      </dgm:t>
    </dgm:pt>
    <dgm:pt modelId="{139BD25A-2E3A-4515-9942-9159C7E3FE6A}" type="parTrans" cxnId="{D85EAC89-CB78-48A9-9BF3-BF42D3E360A7}">
      <dgm:prSet/>
      <dgm:spPr/>
      <dgm:t>
        <a:bodyPr/>
        <a:lstStyle/>
        <a:p>
          <a:endParaRPr lang="en-US"/>
        </a:p>
      </dgm:t>
    </dgm:pt>
    <dgm:pt modelId="{0ACEB5A3-DBBA-49CB-A0FC-ACC746540349}" type="sibTrans" cxnId="{D85EAC89-CB78-48A9-9BF3-BF42D3E360A7}">
      <dgm:prSet/>
      <dgm:spPr/>
      <dgm:t>
        <a:bodyPr/>
        <a:lstStyle/>
        <a:p>
          <a:endParaRPr lang="en-US"/>
        </a:p>
      </dgm:t>
    </dgm:pt>
    <dgm:pt modelId="{4133A708-BE21-4BEB-AF37-AB856575F5E6}">
      <dgm:prSet phldrT="[Text]"/>
      <dgm:spPr/>
      <dgm:t>
        <a:bodyPr/>
        <a:lstStyle/>
        <a:p>
          <a:r>
            <a:rPr lang="en-US" dirty="0" smtClean="0"/>
            <a:t>Physical examination</a:t>
          </a:r>
          <a:endParaRPr lang="en-US" dirty="0"/>
        </a:p>
      </dgm:t>
    </dgm:pt>
    <dgm:pt modelId="{08FF51E4-102D-4F26-A16D-AD39DAA812C2}" type="parTrans" cxnId="{CC39DFCD-99AE-4CF5-8CD5-A2E1ACCA4A77}">
      <dgm:prSet/>
      <dgm:spPr/>
      <dgm:t>
        <a:bodyPr/>
        <a:lstStyle/>
        <a:p>
          <a:endParaRPr lang="en-US"/>
        </a:p>
      </dgm:t>
    </dgm:pt>
    <dgm:pt modelId="{49D05EFE-0453-425A-96A8-F283C820E408}" type="sibTrans" cxnId="{CC39DFCD-99AE-4CF5-8CD5-A2E1ACCA4A77}">
      <dgm:prSet/>
      <dgm:spPr/>
      <dgm:t>
        <a:bodyPr/>
        <a:lstStyle/>
        <a:p>
          <a:endParaRPr lang="en-US"/>
        </a:p>
      </dgm:t>
    </dgm:pt>
    <dgm:pt modelId="{013A5787-F66B-4F60-97FC-B014DA3280C8}">
      <dgm:prSet phldrT="[Text]" custT="1"/>
      <dgm:spPr/>
      <dgm:t>
        <a:bodyPr/>
        <a:lstStyle/>
        <a:p>
          <a:r>
            <a:rPr lang="en-US" sz="4000" dirty="0" smtClean="0"/>
            <a:t>Outcome</a:t>
          </a:r>
          <a:r>
            <a:rPr lang="en-US" sz="3800" dirty="0" smtClean="0"/>
            <a:t> </a:t>
          </a:r>
          <a:r>
            <a:rPr lang="en-US" sz="2000" dirty="0" smtClean="0"/>
            <a:t>(Incidence of T2DM)</a:t>
          </a:r>
          <a:endParaRPr lang="en-US" sz="2000" dirty="0"/>
        </a:p>
      </dgm:t>
    </dgm:pt>
    <dgm:pt modelId="{6370118B-D74F-4417-8B71-CCE76F870287}" type="parTrans" cxnId="{E4A20ABC-D338-4CF5-9433-CA92EDC08FE4}">
      <dgm:prSet/>
      <dgm:spPr/>
      <dgm:t>
        <a:bodyPr/>
        <a:lstStyle/>
        <a:p>
          <a:endParaRPr lang="en-US"/>
        </a:p>
      </dgm:t>
    </dgm:pt>
    <dgm:pt modelId="{18A146C3-466E-4371-930A-892BEF7512E3}" type="sibTrans" cxnId="{E4A20ABC-D338-4CF5-9433-CA92EDC08FE4}">
      <dgm:prSet/>
      <dgm:spPr/>
      <dgm:t>
        <a:bodyPr/>
        <a:lstStyle/>
        <a:p>
          <a:endParaRPr lang="en-US"/>
        </a:p>
      </dgm:t>
    </dgm:pt>
    <dgm:pt modelId="{EAC4D8D5-1A52-4DA7-8D6D-8886CB09E4AB}">
      <dgm:prSet phldrT="[Text]"/>
      <dgm:spPr/>
      <dgm:t>
        <a:bodyPr/>
        <a:lstStyle/>
        <a:p>
          <a:r>
            <a:rPr lang="en-US" dirty="0" smtClean="0"/>
            <a:t>Plasma glucose ≥ 126 mg/dl </a:t>
          </a:r>
          <a:endParaRPr lang="en-US" dirty="0"/>
        </a:p>
      </dgm:t>
    </dgm:pt>
    <dgm:pt modelId="{9417C213-1553-49EB-A681-703F7435F232}" type="parTrans" cxnId="{8A83FFC2-D5B7-4BB5-B738-48DD543E227F}">
      <dgm:prSet/>
      <dgm:spPr/>
      <dgm:t>
        <a:bodyPr/>
        <a:lstStyle/>
        <a:p>
          <a:endParaRPr lang="en-US"/>
        </a:p>
      </dgm:t>
    </dgm:pt>
    <dgm:pt modelId="{2340A74F-5265-4BCC-A936-9C6EFE6E8F03}" type="sibTrans" cxnId="{8A83FFC2-D5B7-4BB5-B738-48DD543E227F}">
      <dgm:prSet/>
      <dgm:spPr/>
      <dgm:t>
        <a:bodyPr/>
        <a:lstStyle/>
        <a:p>
          <a:endParaRPr lang="en-US"/>
        </a:p>
      </dgm:t>
    </dgm:pt>
    <dgm:pt modelId="{F0BA06D9-4A85-44E4-B3BE-66AF03C72D6F}">
      <dgm:prSet phldrT="[Text]"/>
      <dgm:spPr/>
      <dgm:t>
        <a:bodyPr/>
        <a:lstStyle/>
        <a:p>
          <a:r>
            <a:rPr lang="en-US" dirty="0" smtClean="0"/>
            <a:t>HbA1c ≥ 6.5</a:t>
          </a:r>
          <a:endParaRPr lang="en-US" dirty="0"/>
        </a:p>
      </dgm:t>
    </dgm:pt>
    <dgm:pt modelId="{E5B9661E-5557-4C9D-A759-4FA9EFE67B6C}" type="parTrans" cxnId="{65D71300-2B67-4F55-8C1E-8EA23360CD77}">
      <dgm:prSet/>
      <dgm:spPr/>
      <dgm:t>
        <a:bodyPr/>
        <a:lstStyle/>
        <a:p>
          <a:endParaRPr lang="en-US"/>
        </a:p>
      </dgm:t>
    </dgm:pt>
    <dgm:pt modelId="{BA1A1821-E417-4EC5-98C4-BC5981A528AA}" type="sibTrans" cxnId="{65D71300-2B67-4F55-8C1E-8EA23360CD77}">
      <dgm:prSet/>
      <dgm:spPr/>
      <dgm:t>
        <a:bodyPr/>
        <a:lstStyle/>
        <a:p>
          <a:endParaRPr lang="en-US"/>
        </a:p>
      </dgm:t>
    </dgm:pt>
    <dgm:pt modelId="{01652462-7F23-48DD-BDE3-6C4D497854DF}" type="pres">
      <dgm:prSet presAssocID="{1B89363E-1A52-4C3F-A681-D1089DE81398}" presName="Name0" presStyleCnt="0">
        <dgm:presLayoutVars>
          <dgm:chPref val="3"/>
          <dgm:dir/>
          <dgm:animLvl val="lvl"/>
          <dgm:resizeHandles/>
        </dgm:presLayoutVars>
      </dgm:prSet>
      <dgm:spPr/>
      <dgm:t>
        <a:bodyPr/>
        <a:lstStyle/>
        <a:p>
          <a:endParaRPr lang="th-TH"/>
        </a:p>
      </dgm:t>
    </dgm:pt>
    <dgm:pt modelId="{11151013-7C6E-46FF-9FED-57E7B45B8166}" type="pres">
      <dgm:prSet presAssocID="{244512EF-AEEC-42A5-A334-00A965479BE1}" presName="horFlow" presStyleCnt="0"/>
      <dgm:spPr/>
    </dgm:pt>
    <dgm:pt modelId="{8EA91592-23A1-4A28-9035-CABEADD8C0A1}" type="pres">
      <dgm:prSet presAssocID="{244512EF-AEEC-42A5-A334-00A965479BE1}" presName="bigChev" presStyleLbl="node1" presStyleIdx="0" presStyleCnt="2"/>
      <dgm:spPr/>
      <dgm:t>
        <a:bodyPr/>
        <a:lstStyle/>
        <a:p>
          <a:endParaRPr lang="en-US"/>
        </a:p>
      </dgm:t>
    </dgm:pt>
    <dgm:pt modelId="{2CCE65F8-C2D7-4C36-8B56-99BDEEC18DAA}" type="pres">
      <dgm:prSet presAssocID="{139BD25A-2E3A-4515-9942-9159C7E3FE6A}" presName="parTrans" presStyleCnt="0"/>
      <dgm:spPr/>
    </dgm:pt>
    <dgm:pt modelId="{936ADC2F-4E72-4F53-8147-BF3E76CC39C4}" type="pres">
      <dgm:prSet presAssocID="{78E035DB-9A0D-43BA-86C4-89632AD300C1}" presName="node" presStyleLbl="alignAccFollowNode1" presStyleIdx="0" presStyleCnt="4">
        <dgm:presLayoutVars>
          <dgm:bulletEnabled val="1"/>
        </dgm:presLayoutVars>
      </dgm:prSet>
      <dgm:spPr/>
      <dgm:t>
        <a:bodyPr/>
        <a:lstStyle/>
        <a:p>
          <a:endParaRPr lang="en-US"/>
        </a:p>
      </dgm:t>
    </dgm:pt>
    <dgm:pt modelId="{E86731FD-9489-4B2D-949B-B0C547652104}" type="pres">
      <dgm:prSet presAssocID="{0ACEB5A3-DBBA-49CB-A0FC-ACC746540349}" presName="sibTrans" presStyleCnt="0"/>
      <dgm:spPr/>
    </dgm:pt>
    <dgm:pt modelId="{4485BC7D-12E6-456D-AC34-893EE57967A0}" type="pres">
      <dgm:prSet presAssocID="{4133A708-BE21-4BEB-AF37-AB856575F5E6}" presName="node" presStyleLbl="alignAccFollowNode1" presStyleIdx="1" presStyleCnt="4">
        <dgm:presLayoutVars>
          <dgm:bulletEnabled val="1"/>
        </dgm:presLayoutVars>
      </dgm:prSet>
      <dgm:spPr/>
      <dgm:t>
        <a:bodyPr/>
        <a:lstStyle/>
        <a:p>
          <a:endParaRPr lang="th-TH"/>
        </a:p>
      </dgm:t>
    </dgm:pt>
    <dgm:pt modelId="{CC8557A1-4C1F-4A44-B111-D7F23F8252A5}" type="pres">
      <dgm:prSet presAssocID="{244512EF-AEEC-42A5-A334-00A965479BE1}" presName="vSp" presStyleCnt="0"/>
      <dgm:spPr/>
    </dgm:pt>
    <dgm:pt modelId="{5975DF3C-ED64-4327-A261-721B39852D5B}" type="pres">
      <dgm:prSet presAssocID="{013A5787-F66B-4F60-97FC-B014DA3280C8}" presName="horFlow" presStyleCnt="0"/>
      <dgm:spPr/>
    </dgm:pt>
    <dgm:pt modelId="{E4F5A191-A542-4B5E-8887-B07F7BD8467C}" type="pres">
      <dgm:prSet presAssocID="{013A5787-F66B-4F60-97FC-B014DA3280C8}" presName="bigChev" presStyleLbl="node1" presStyleIdx="1" presStyleCnt="2"/>
      <dgm:spPr/>
      <dgm:t>
        <a:bodyPr/>
        <a:lstStyle/>
        <a:p>
          <a:endParaRPr lang="en-US"/>
        </a:p>
      </dgm:t>
    </dgm:pt>
    <dgm:pt modelId="{2A5A6F6E-0F6E-48AE-A2BB-3A1EA7E031C2}" type="pres">
      <dgm:prSet presAssocID="{9417C213-1553-49EB-A681-703F7435F232}" presName="parTrans" presStyleCnt="0"/>
      <dgm:spPr/>
    </dgm:pt>
    <dgm:pt modelId="{487E2550-9DE5-44FC-B48F-497516D682B8}" type="pres">
      <dgm:prSet presAssocID="{EAC4D8D5-1A52-4DA7-8D6D-8886CB09E4AB}" presName="node" presStyleLbl="alignAccFollowNode1" presStyleIdx="2" presStyleCnt="4">
        <dgm:presLayoutVars>
          <dgm:bulletEnabled val="1"/>
        </dgm:presLayoutVars>
      </dgm:prSet>
      <dgm:spPr/>
      <dgm:t>
        <a:bodyPr/>
        <a:lstStyle/>
        <a:p>
          <a:endParaRPr lang="en-US"/>
        </a:p>
      </dgm:t>
    </dgm:pt>
    <dgm:pt modelId="{3DA69F85-3E2B-434D-A200-56D7E2E424E1}" type="pres">
      <dgm:prSet presAssocID="{2340A74F-5265-4BCC-A936-9C6EFE6E8F03}" presName="sibTrans" presStyleCnt="0"/>
      <dgm:spPr/>
    </dgm:pt>
    <dgm:pt modelId="{922E3C34-E9AE-4861-A49E-3D56FD0BC2CF}" type="pres">
      <dgm:prSet presAssocID="{F0BA06D9-4A85-44E4-B3BE-66AF03C72D6F}" presName="node" presStyleLbl="alignAccFollowNode1" presStyleIdx="3" presStyleCnt="4">
        <dgm:presLayoutVars>
          <dgm:bulletEnabled val="1"/>
        </dgm:presLayoutVars>
      </dgm:prSet>
      <dgm:spPr/>
      <dgm:t>
        <a:bodyPr/>
        <a:lstStyle/>
        <a:p>
          <a:endParaRPr lang="en-US"/>
        </a:p>
      </dgm:t>
    </dgm:pt>
  </dgm:ptLst>
  <dgm:cxnLst>
    <dgm:cxn modelId="{D85EAC89-CB78-48A9-9BF3-BF42D3E360A7}" srcId="{244512EF-AEEC-42A5-A334-00A965479BE1}" destId="{78E035DB-9A0D-43BA-86C4-89632AD300C1}" srcOrd="0" destOrd="0" parTransId="{139BD25A-2E3A-4515-9942-9159C7E3FE6A}" sibTransId="{0ACEB5A3-DBBA-49CB-A0FC-ACC746540349}"/>
    <dgm:cxn modelId="{353F58FA-F6C5-48F6-806C-7372A0B55D81}" type="presOf" srcId="{013A5787-F66B-4F60-97FC-B014DA3280C8}" destId="{E4F5A191-A542-4B5E-8887-B07F7BD8467C}" srcOrd="0" destOrd="0" presId="urn:microsoft.com/office/officeart/2005/8/layout/lProcess3"/>
    <dgm:cxn modelId="{8515389A-B518-448B-A87F-D8835B8B8FC5}" type="presOf" srcId="{78E035DB-9A0D-43BA-86C4-89632AD300C1}" destId="{936ADC2F-4E72-4F53-8147-BF3E76CC39C4}" srcOrd="0" destOrd="0" presId="urn:microsoft.com/office/officeart/2005/8/layout/lProcess3"/>
    <dgm:cxn modelId="{65D71300-2B67-4F55-8C1E-8EA23360CD77}" srcId="{013A5787-F66B-4F60-97FC-B014DA3280C8}" destId="{F0BA06D9-4A85-44E4-B3BE-66AF03C72D6F}" srcOrd="1" destOrd="0" parTransId="{E5B9661E-5557-4C9D-A759-4FA9EFE67B6C}" sibTransId="{BA1A1821-E417-4EC5-98C4-BC5981A528AA}"/>
    <dgm:cxn modelId="{CC39DFCD-99AE-4CF5-8CD5-A2E1ACCA4A77}" srcId="{244512EF-AEEC-42A5-A334-00A965479BE1}" destId="{4133A708-BE21-4BEB-AF37-AB856575F5E6}" srcOrd="1" destOrd="0" parTransId="{08FF51E4-102D-4F26-A16D-AD39DAA812C2}" sibTransId="{49D05EFE-0453-425A-96A8-F283C820E408}"/>
    <dgm:cxn modelId="{AC1744E8-9929-4A13-A1AA-567BF9CAC76F}" srcId="{1B89363E-1A52-4C3F-A681-D1089DE81398}" destId="{244512EF-AEEC-42A5-A334-00A965479BE1}" srcOrd="0" destOrd="0" parTransId="{5F14F9A7-4912-42B3-88CA-65FBFE2F5154}" sibTransId="{AA2497D3-717D-4CFA-AE0B-AA7E5D062662}"/>
    <dgm:cxn modelId="{BBC55B5D-36B3-4947-AAF3-22834FC3C8D0}" type="presOf" srcId="{EAC4D8D5-1A52-4DA7-8D6D-8886CB09E4AB}" destId="{487E2550-9DE5-44FC-B48F-497516D682B8}" srcOrd="0" destOrd="0" presId="urn:microsoft.com/office/officeart/2005/8/layout/lProcess3"/>
    <dgm:cxn modelId="{355EF578-2D6C-49B3-A3FD-FF5345E28998}" type="presOf" srcId="{F0BA06D9-4A85-44E4-B3BE-66AF03C72D6F}" destId="{922E3C34-E9AE-4861-A49E-3D56FD0BC2CF}" srcOrd="0" destOrd="0" presId="urn:microsoft.com/office/officeart/2005/8/layout/lProcess3"/>
    <dgm:cxn modelId="{E4A20ABC-D338-4CF5-9433-CA92EDC08FE4}" srcId="{1B89363E-1A52-4C3F-A681-D1089DE81398}" destId="{013A5787-F66B-4F60-97FC-B014DA3280C8}" srcOrd="1" destOrd="0" parTransId="{6370118B-D74F-4417-8B71-CCE76F870287}" sibTransId="{18A146C3-466E-4371-930A-892BEF7512E3}"/>
    <dgm:cxn modelId="{8A83FFC2-D5B7-4BB5-B738-48DD543E227F}" srcId="{013A5787-F66B-4F60-97FC-B014DA3280C8}" destId="{EAC4D8D5-1A52-4DA7-8D6D-8886CB09E4AB}" srcOrd="0" destOrd="0" parTransId="{9417C213-1553-49EB-A681-703F7435F232}" sibTransId="{2340A74F-5265-4BCC-A936-9C6EFE6E8F03}"/>
    <dgm:cxn modelId="{F6148DF3-06B6-445C-8E77-E7DF31EAF8B7}" type="presOf" srcId="{1B89363E-1A52-4C3F-A681-D1089DE81398}" destId="{01652462-7F23-48DD-BDE3-6C4D497854DF}" srcOrd="0" destOrd="0" presId="urn:microsoft.com/office/officeart/2005/8/layout/lProcess3"/>
    <dgm:cxn modelId="{8F0F49AC-59C1-4D84-A004-223FD029B751}" type="presOf" srcId="{244512EF-AEEC-42A5-A334-00A965479BE1}" destId="{8EA91592-23A1-4A28-9035-CABEADD8C0A1}" srcOrd="0" destOrd="0" presId="urn:microsoft.com/office/officeart/2005/8/layout/lProcess3"/>
    <dgm:cxn modelId="{263FE6E9-3F90-42A0-9045-131194ED9C29}" type="presOf" srcId="{4133A708-BE21-4BEB-AF37-AB856575F5E6}" destId="{4485BC7D-12E6-456D-AC34-893EE57967A0}" srcOrd="0" destOrd="0" presId="urn:microsoft.com/office/officeart/2005/8/layout/lProcess3"/>
    <dgm:cxn modelId="{58910ADC-878B-42CB-93C0-B7622214AC52}" type="presParOf" srcId="{01652462-7F23-48DD-BDE3-6C4D497854DF}" destId="{11151013-7C6E-46FF-9FED-57E7B45B8166}" srcOrd="0" destOrd="0" presId="urn:microsoft.com/office/officeart/2005/8/layout/lProcess3"/>
    <dgm:cxn modelId="{5685AFD4-4210-46BF-8A72-394014328C72}" type="presParOf" srcId="{11151013-7C6E-46FF-9FED-57E7B45B8166}" destId="{8EA91592-23A1-4A28-9035-CABEADD8C0A1}" srcOrd="0" destOrd="0" presId="urn:microsoft.com/office/officeart/2005/8/layout/lProcess3"/>
    <dgm:cxn modelId="{FCF6E76E-E485-4EAE-9F55-52EEF7626AEE}" type="presParOf" srcId="{11151013-7C6E-46FF-9FED-57E7B45B8166}" destId="{2CCE65F8-C2D7-4C36-8B56-99BDEEC18DAA}" srcOrd="1" destOrd="0" presId="urn:microsoft.com/office/officeart/2005/8/layout/lProcess3"/>
    <dgm:cxn modelId="{506817E5-0920-44FB-9A9E-122B83D9EAD4}" type="presParOf" srcId="{11151013-7C6E-46FF-9FED-57E7B45B8166}" destId="{936ADC2F-4E72-4F53-8147-BF3E76CC39C4}" srcOrd="2" destOrd="0" presId="urn:microsoft.com/office/officeart/2005/8/layout/lProcess3"/>
    <dgm:cxn modelId="{1F50A7CE-8F93-4ECF-8EE2-5CA3F579CA8E}" type="presParOf" srcId="{11151013-7C6E-46FF-9FED-57E7B45B8166}" destId="{E86731FD-9489-4B2D-949B-B0C547652104}" srcOrd="3" destOrd="0" presId="urn:microsoft.com/office/officeart/2005/8/layout/lProcess3"/>
    <dgm:cxn modelId="{5C92B789-7CBA-4556-BBAE-632F64B2BA2C}" type="presParOf" srcId="{11151013-7C6E-46FF-9FED-57E7B45B8166}" destId="{4485BC7D-12E6-456D-AC34-893EE57967A0}" srcOrd="4" destOrd="0" presId="urn:microsoft.com/office/officeart/2005/8/layout/lProcess3"/>
    <dgm:cxn modelId="{1C29D271-AB6D-4F0F-8FB8-CBDAA447DDA1}" type="presParOf" srcId="{01652462-7F23-48DD-BDE3-6C4D497854DF}" destId="{CC8557A1-4C1F-4A44-B111-D7F23F8252A5}" srcOrd="1" destOrd="0" presId="urn:microsoft.com/office/officeart/2005/8/layout/lProcess3"/>
    <dgm:cxn modelId="{D60099AF-4B0B-45BB-B754-EE9E60C3F7F0}" type="presParOf" srcId="{01652462-7F23-48DD-BDE3-6C4D497854DF}" destId="{5975DF3C-ED64-4327-A261-721B39852D5B}" srcOrd="2" destOrd="0" presId="urn:microsoft.com/office/officeart/2005/8/layout/lProcess3"/>
    <dgm:cxn modelId="{6EAD0E8E-E9E0-4065-8630-B06824F57BDC}" type="presParOf" srcId="{5975DF3C-ED64-4327-A261-721B39852D5B}" destId="{E4F5A191-A542-4B5E-8887-B07F7BD8467C}" srcOrd="0" destOrd="0" presId="urn:microsoft.com/office/officeart/2005/8/layout/lProcess3"/>
    <dgm:cxn modelId="{3A31DA9A-5E5B-4038-991C-E5DC916A239C}" type="presParOf" srcId="{5975DF3C-ED64-4327-A261-721B39852D5B}" destId="{2A5A6F6E-0F6E-48AE-A2BB-3A1EA7E031C2}" srcOrd="1" destOrd="0" presId="urn:microsoft.com/office/officeart/2005/8/layout/lProcess3"/>
    <dgm:cxn modelId="{D52B2A93-408E-4EC7-9089-A481F2B0D985}" type="presParOf" srcId="{5975DF3C-ED64-4327-A261-721B39852D5B}" destId="{487E2550-9DE5-44FC-B48F-497516D682B8}" srcOrd="2" destOrd="0" presId="urn:microsoft.com/office/officeart/2005/8/layout/lProcess3"/>
    <dgm:cxn modelId="{A5266366-C515-48F8-8871-087572412530}" type="presParOf" srcId="{5975DF3C-ED64-4327-A261-721B39852D5B}" destId="{3DA69F85-3E2B-434D-A200-56D7E2E424E1}" srcOrd="3" destOrd="0" presId="urn:microsoft.com/office/officeart/2005/8/layout/lProcess3"/>
    <dgm:cxn modelId="{D9874916-F31C-44D8-A4CD-DB9ED43A94E0}" type="presParOf" srcId="{5975DF3C-ED64-4327-A261-721B39852D5B}" destId="{922E3C34-E9AE-4861-A49E-3D56FD0BC2CF}"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A91592-23A1-4A28-9035-CABEADD8C0A1}">
      <dsp:nvSpPr>
        <dsp:cNvPr id="0" name=""/>
        <dsp:cNvSpPr/>
      </dsp:nvSpPr>
      <dsp:spPr>
        <a:xfrm>
          <a:off x="2573" y="22743"/>
          <a:ext cx="3976811" cy="1590724"/>
        </a:xfrm>
        <a:prstGeom prst="chevron">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50800" tIns="25400" rIns="0" bIns="25400" numCol="1" spcCol="1270" anchor="ctr" anchorCtr="0">
          <a:noAutofit/>
        </a:bodyPr>
        <a:lstStyle/>
        <a:p>
          <a:pPr lvl="0" algn="ctr" defTabSz="1778000">
            <a:lnSpc>
              <a:spcPct val="90000"/>
            </a:lnSpc>
            <a:spcBef>
              <a:spcPct val="0"/>
            </a:spcBef>
            <a:spcAft>
              <a:spcPct val="35000"/>
            </a:spcAft>
          </a:pPr>
          <a:r>
            <a:rPr lang="en-US" sz="4000" kern="1200" dirty="0" smtClean="0"/>
            <a:t>Exposures </a:t>
          </a:r>
          <a:r>
            <a:rPr lang="en-US" sz="2000" kern="1200" dirty="0" smtClean="0"/>
            <a:t>(Risk factors)</a:t>
          </a:r>
          <a:endParaRPr lang="en-US" sz="2000" kern="1200" dirty="0"/>
        </a:p>
      </dsp:txBody>
      <dsp:txXfrm>
        <a:off x="797935" y="22743"/>
        <a:ext cx="2386087" cy="1590724"/>
      </dsp:txXfrm>
    </dsp:sp>
    <dsp:sp modelId="{936ADC2F-4E72-4F53-8147-BF3E76CC39C4}">
      <dsp:nvSpPr>
        <dsp:cNvPr id="0" name=""/>
        <dsp:cNvSpPr/>
      </dsp:nvSpPr>
      <dsp:spPr>
        <a:xfrm>
          <a:off x="3462399" y="157955"/>
          <a:ext cx="3300753" cy="1320301"/>
        </a:xfrm>
        <a:prstGeom prst="chevron">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n-US" sz="2400" kern="1200" dirty="0" smtClean="0"/>
            <a:t>Standardized Questionnaires</a:t>
          </a:r>
          <a:endParaRPr lang="en-US" sz="2400" kern="1200" dirty="0"/>
        </a:p>
      </dsp:txBody>
      <dsp:txXfrm>
        <a:off x="4122550" y="157955"/>
        <a:ext cx="1980452" cy="1320301"/>
      </dsp:txXfrm>
    </dsp:sp>
    <dsp:sp modelId="{4485BC7D-12E6-456D-AC34-893EE57967A0}">
      <dsp:nvSpPr>
        <dsp:cNvPr id="0" name=""/>
        <dsp:cNvSpPr/>
      </dsp:nvSpPr>
      <dsp:spPr>
        <a:xfrm>
          <a:off x="6301047" y="157955"/>
          <a:ext cx="3300753" cy="1320301"/>
        </a:xfrm>
        <a:prstGeom prst="chevron">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n-US" sz="2400" kern="1200" dirty="0" smtClean="0"/>
            <a:t>Physical examination</a:t>
          </a:r>
          <a:endParaRPr lang="en-US" sz="2400" kern="1200" dirty="0"/>
        </a:p>
      </dsp:txBody>
      <dsp:txXfrm>
        <a:off x="6961198" y="157955"/>
        <a:ext cx="1980452" cy="1320301"/>
      </dsp:txXfrm>
    </dsp:sp>
    <dsp:sp modelId="{E4F5A191-A542-4B5E-8887-B07F7BD8467C}">
      <dsp:nvSpPr>
        <dsp:cNvPr id="0" name=""/>
        <dsp:cNvSpPr/>
      </dsp:nvSpPr>
      <dsp:spPr>
        <a:xfrm>
          <a:off x="2573" y="1836169"/>
          <a:ext cx="3976811" cy="1590724"/>
        </a:xfrm>
        <a:prstGeom prst="chevron">
          <a:avLst/>
        </a:prstGeom>
        <a:gradFill rotWithShape="0">
          <a:gsLst>
            <a:gs pos="0">
              <a:schemeClr val="accent3">
                <a:hueOff val="0"/>
                <a:satOff val="0"/>
                <a:lumOff val="0"/>
                <a:alphaOff val="0"/>
                <a:tint val="98000"/>
                <a:satMod val="110000"/>
                <a:lumMod val="104000"/>
              </a:schemeClr>
            </a:gs>
            <a:gs pos="69000">
              <a:schemeClr val="accent3">
                <a:hueOff val="0"/>
                <a:satOff val="0"/>
                <a:lumOff val="0"/>
                <a:alphaOff val="0"/>
                <a:shade val="88000"/>
                <a:satMod val="130000"/>
                <a:lumMod val="92000"/>
              </a:schemeClr>
            </a:gs>
            <a:gs pos="100000">
              <a:schemeClr val="accent3">
                <a:hueOff val="0"/>
                <a:satOff val="0"/>
                <a:lumOff val="0"/>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50800" tIns="25400" rIns="0" bIns="25400" numCol="1" spcCol="1270" anchor="ctr" anchorCtr="0">
          <a:noAutofit/>
        </a:bodyPr>
        <a:lstStyle/>
        <a:p>
          <a:pPr lvl="0" algn="ctr" defTabSz="1778000">
            <a:lnSpc>
              <a:spcPct val="90000"/>
            </a:lnSpc>
            <a:spcBef>
              <a:spcPct val="0"/>
            </a:spcBef>
            <a:spcAft>
              <a:spcPct val="35000"/>
            </a:spcAft>
          </a:pPr>
          <a:r>
            <a:rPr lang="en-US" sz="4000" kern="1200" dirty="0" smtClean="0"/>
            <a:t>Outcome</a:t>
          </a:r>
          <a:r>
            <a:rPr lang="en-US" sz="3800" kern="1200" dirty="0" smtClean="0"/>
            <a:t> </a:t>
          </a:r>
          <a:r>
            <a:rPr lang="en-US" sz="2000" kern="1200" dirty="0" smtClean="0"/>
            <a:t>(Incidence of T2DM)</a:t>
          </a:r>
          <a:endParaRPr lang="en-US" sz="2000" kern="1200" dirty="0"/>
        </a:p>
      </dsp:txBody>
      <dsp:txXfrm>
        <a:off x="797935" y="1836169"/>
        <a:ext cx="2386087" cy="1590724"/>
      </dsp:txXfrm>
    </dsp:sp>
    <dsp:sp modelId="{487E2550-9DE5-44FC-B48F-497516D682B8}">
      <dsp:nvSpPr>
        <dsp:cNvPr id="0" name=""/>
        <dsp:cNvSpPr/>
      </dsp:nvSpPr>
      <dsp:spPr>
        <a:xfrm>
          <a:off x="3462399" y="1971381"/>
          <a:ext cx="3300753" cy="1320301"/>
        </a:xfrm>
        <a:prstGeom prst="chevron">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n-US" sz="2400" kern="1200" dirty="0" smtClean="0"/>
            <a:t>Plasma glucose ≥ 126 mg/dl </a:t>
          </a:r>
          <a:endParaRPr lang="en-US" sz="2400" kern="1200" dirty="0"/>
        </a:p>
      </dsp:txBody>
      <dsp:txXfrm>
        <a:off x="4122550" y="1971381"/>
        <a:ext cx="1980452" cy="1320301"/>
      </dsp:txXfrm>
    </dsp:sp>
    <dsp:sp modelId="{922E3C34-E9AE-4861-A49E-3D56FD0BC2CF}">
      <dsp:nvSpPr>
        <dsp:cNvPr id="0" name=""/>
        <dsp:cNvSpPr/>
      </dsp:nvSpPr>
      <dsp:spPr>
        <a:xfrm>
          <a:off x="6301047" y="1971381"/>
          <a:ext cx="3300753" cy="1320301"/>
        </a:xfrm>
        <a:prstGeom prst="chevron">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n-US" sz="2400" kern="1200" dirty="0" smtClean="0"/>
            <a:t>HbA1c ≥ 6.5</a:t>
          </a:r>
          <a:endParaRPr lang="en-US" sz="2400" kern="1200" dirty="0"/>
        </a:p>
      </dsp:txBody>
      <dsp:txXfrm>
        <a:off x="6961198" y="1971381"/>
        <a:ext cx="1980452" cy="1320301"/>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DB082D-5328-4AD3-86F2-977BEFE000D8}" type="datetimeFigureOut">
              <a:rPr lang="en-US" smtClean="0"/>
              <a:t>2/28/2016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8329A4-B114-44F4-BE73-1DFFB7A1E096}" type="slidenum">
              <a:rPr lang="en-US" smtClean="0"/>
              <a:t>‹#›</a:t>
            </a:fld>
            <a:endParaRPr lang="en-US"/>
          </a:p>
        </p:txBody>
      </p:sp>
    </p:spTree>
    <p:extLst>
      <p:ext uri="{BB962C8B-B14F-4D97-AF65-F5344CB8AC3E}">
        <p14:creationId xmlns:p14="http://schemas.microsoft.com/office/powerpoint/2010/main" val="1577574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Good afternoon chair, </a:t>
            </a:r>
            <a:r>
              <a:rPr lang="en-US" sz="1200" kern="1200" dirty="0" err="1" smtClean="0">
                <a:solidFill>
                  <a:schemeClr val="tx1"/>
                </a:solidFill>
                <a:effectLst/>
                <a:latin typeface="+mn-lt"/>
                <a:ea typeface="+mn-ea"/>
                <a:cs typeface="+mn-cs"/>
              </a:rPr>
              <a:t>cochair</a:t>
            </a:r>
            <a:r>
              <a:rPr lang="en-US" sz="1200" kern="1200" dirty="0" smtClean="0">
                <a:solidFill>
                  <a:schemeClr val="tx1"/>
                </a:solidFill>
                <a:effectLst/>
                <a:latin typeface="+mn-lt"/>
                <a:ea typeface="+mn-ea"/>
                <a:cs typeface="+mn-cs"/>
              </a:rPr>
              <a:t>, ladies and </a:t>
            </a:r>
            <a:r>
              <a:rPr lang="en-US" sz="1200" kern="1200" dirty="0" err="1" smtClean="0">
                <a:solidFill>
                  <a:schemeClr val="tx1"/>
                </a:solidFill>
                <a:effectLst/>
                <a:latin typeface="+mn-lt"/>
                <a:ea typeface="+mn-ea"/>
                <a:cs typeface="+mn-cs"/>
              </a:rPr>
              <a:t>gentlemen,I</a:t>
            </a:r>
            <a:r>
              <a:rPr lang="en-US" sz="1200" kern="1200" dirty="0" smtClean="0">
                <a:solidFill>
                  <a:schemeClr val="tx1"/>
                </a:solidFill>
                <a:effectLst/>
                <a:latin typeface="+mn-lt"/>
                <a:ea typeface="+mn-ea"/>
                <a:cs typeface="+mn-cs"/>
              </a:rPr>
              <a:t> am </a:t>
            </a:r>
            <a:r>
              <a:rPr lang="en-US" sz="1200" kern="1200" dirty="0" err="1" smtClean="0">
                <a:solidFill>
                  <a:schemeClr val="tx1"/>
                </a:solidFill>
                <a:effectLst/>
                <a:latin typeface="+mn-lt"/>
                <a:ea typeface="+mn-ea"/>
                <a:cs typeface="+mn-cs"/>
              </a:rPr>
              <a:t>Annop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Kittithaworn</a:t>
            </a:r>
            <a:r>
              <a:rPr lang="en-US" sz="1200" kern="1200" dirty="0" smtClean="0">
                <a:solidFill>
                  <a:schemeClr val="tx1"/>
                </a:solidFill>
                <a:effectLst/>
                <a:latin typeface="+mn-lt"/>
                <a:ea typeface="+mn-ea"/>
                <a:cs typeface="+mn-cs"/>
              </a:rPr>
              <a:t>, fifth year medical cadet from </a:t>
            </a:r>
            <a:r>
              <a:rPr lang="en-US" sz="1200" kern="1200" dirty="0" err="1" smtClean="0">
                <a:solidFill>
                  <a:schemeClr val="tx1"/>
                </a:solidFill>
                <a:effectLst/>
                <a:latin typeface="+mn-lt"/>
                <a:ea typeface="+mn-ea"/>
                <a:cs typeface="+mn-cs"/>
              </a:rPr>
              <a:t>Phramongkutklao</a:t>
            </a:r>
            <a:r>
              <a:rPr lang="en-US" sz="1200" kern="1200" dirty="0" smtClean="0">
                <a:solidFill>
                  <a:schemeClr val="tx1"/>
                </a:solidFill>
                <a:effectLst/>
                <a:latin typeface="+mn-lt"/>
                <a:ea typeface="+mn-ea"/>
                <a:cs typeface="+mn-cs"/>
              </a:rPr>
              <a:t> College of Medicine.</a:t>
            </a:r>
          </a:p>
          <a:p>
            <a:r>
              <a:rPr lang="en-US" sz="1200" kern="1200" dirty="0" smtClean="0">
                <a:solidFill>
                  <a:schemeClr val="tx1"/>
                </a:solidFill>
                <a:effectLst/>
                <a:latin typeface="+mn-lt"/>
                <a:ea typeface="+mn-ea"/>
                <a:cs typeface="+mn-cs"/>
              </a:rPr>
              <a:t>, I’d like to present our study entitled, A study of incident and associates of type2 Diabetes in a Thai rural community. </a:t>
            </a:r>
            <a:endParaRPr lang="en-US" sz="1200" kern="1200" dirty="0">
              <a:solidFill>
                <a:schemeClr val="tx1"/>
              </a:solidFill>
              <a:effectLst/>
              <a:latin typeface="+mn-lt"/>
              <a:ea typeface="+mn-ea"/>
              <a:cs typeface="+mn-cs"/>
            </a:endParaRPr>
          </a:p>
        </p:txBody>
      </p:sp>
      <p:sp>
        <p:nvSpPr>
          <p:cNvPr id="4" name="ตัวแทนหมายเลขภาพนิ่ง 3"/>
          <p:cNvSpPr>
            <a:spLocks noGrp="1"/>
          </p:cNvSpPr>
          <p:nvPr>
            <p:ph type="sldNum" sz="quarter" idx="10"/>
          </p:nvPr>
        </p:nvSpPr>
        <p:spPr/>
        <p:txBody>
          <a:bodyPr/>
          <a:lstStyle/>
          <a:p>
            <a:fld id="{C96E58A0-F2DD-4FB2-B04C-034F3A87F4C9}" type="slidenum">
              <a:rPr lang="en-US" smtClean="0"/>
              <a:t>1</a:t>
            </a:fld>
            <a:endParaRPr lang="en-US"/>
          </a:p>
        </p:txBody>
      </p:sp>
    </p:spTree>
    <p:extLst>
      <p:ext uri="{BB962C8B-B14F-4D97-AF65-F5344CB8AC3E}">
        <p14:creationId xmlns:p14="http://schemas.microsoft.com/office/powerpoint/2010/main" val="263092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Our study </a:t>
            </a:r>
            <a:r>
              <a:rPr lang="en-US" sz="1200" u="sng" kern="1200" dirty="0" smtClean="0">
                <a:solidFill>
                  <a:schemeClr val="tx1"/>
                </a:solidFill>
                <a:effectLst/>
                <a:latin typeface="+mn-lt"/>
                <a:ea typeface="+mn-ea"/>
                <a:cs typeface="+mn-cs"/>
              </a:rPr>
              <a:t>design/</a:t>
            </a:r>
            <a:r>
              <a:rPr lang="en-US" sz="1200" kern="1200" dirty="0" smtClean="0">
                <a:solidFill>
                  <a:schemeClr val="tx1"/>
                </a:solidFill>
                <a:effectLst/>
                <a:latin typeface="+mn-lt"/>
                <a:ea typeface="+mn-ea"/>
                <a:cs typeface="+mn-cs"/>
              </a:rPr>
              <a:t> was conducted as a </a:t>
            </a:r>
            <a:r>
              <a:rPr lang="en-US" sz="1200" kern="1200" dirty="0" err="1" smtClean="0">
                <a:solidFill>
                  <a:schemeClr val="tx1"/>
                </a:solidFill>
                <a:effectLst/>
                <a:latin typeface="+mn-lt"/>
                <a:ea typeface="+mn-ea"/>
                <a:cs typeface="+mn-cs"/>
              </a:rPr>
              <a:t>Retrosoective</a:t>
            </a:r>
            <a:r>
              <a:rPr lang="en-US" sz="1200" kern="1200" dirty="0" smtClean="0">
                <a:solidFill>
                  <a:schemeClr val="tx1"/>
                </a:solidFill>
                <a:effectLst/>
                <a:latin typeface="+mn-lt"/>
                <a:ea typeface="+mn-ea"/>
                <a:cs typeface="+mn-cs"/>
              </a:rPr>
              <a:t> Cohort study based on data collection from Medical staff  department of military and community medicine in 2008</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endParaRPr lang="th-TH" dirty="0"/>
          </a:p>
        </p:txBody>
      </p:sp>
      <p:sp>
        <p:nvSpPr>
          <p:cNvPr id="4" name="ตัวแทนหมายเลขภาพนิ่ง 3"/>
          <p:cNvSpPr>
            <a:spLocks noGrp="1"/>
          </p:cNvSpPr>
          <p:nvPr>
            <p:ph type="sldNum" sz="quarter" idx="10"/>
          </p:nvPr>
        </p:nvSpPr>
        <p:spPr/>
        <p:txBody>
          <a:bodyPr/>
          <a:lstStyle/>
          <a:p>
            <a:fld id="{E78329A4-B114-44F4-BE73-1DFFB7A1E096}" type="slidenum">
              <a:rPr lang="en-US" smtClean="0"/>
              <a:t>10</a:t>
            </a:fld>
            <a:endParaRPr lang="en-US"/>
          </a:p>
        </p:txBody>
      </p:sp>
    </p:spTree>
    <p:extLst>
      <p:ext uri="{BB962C8B-B14F-4D97-AF65-F5344CB8AC3E}">
        <p14:creationId xmlns:p14="http://schemas.microsoft.com/office/powerpoint/2010/main" val="1968212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for the criteria for study population, the study divided as followed…</a:t>
            </a:r>
          </a:p>
          <a:p>
            <a:r>
              <a:rPr lang="en-US" sz="1200" kern="1200" dirty="0" smtClean="0">
                <a:solidFill>
                  <a:schemeClr val="tx1"/>
                </a:solidFill>
                <a:effectLst/>
                <a:latin typeface="+mn-lt"/>
                <a:ea typeface="+mn-ea"/>
                <a:cs typeface="+mn-cs"/>
              </a:rPr>
              <a:t>Firstly, the inclusion criteria was composed of 3 factors . The first of all, the study population must be the people who have tested blood glucose level in 2008-2009 without diabetes mellitus diagnosis. The second, they must be people who was 35 years old or older, and the last one, the study population must sign on the informed consent form</a:t>
            </a:r>
          </a:p>
          <a:p>
            <a:r>
              <a:rPr lang="en-US" sz="1200" kern="1200" dirty="0" smtClean="0">
                <a:solidFill>
                  <a:schemeClr val="tx1"/>
                </a:solidFill>
                <a:effectLst/>
                <a:latin typeface="+mn-lt"/>
                <a:ea typeface="+mn-ea"/>
                <a:cs typeface="+mn-cs"/>
              </a:rPr>
              <a:t>Secondly, the exclusion criteria were pregnant women or women with less than 6-month post partum to exclude gestational diabetes  and people who did not stay in </a:t>
            </a:r>
            <a:r>
              <a:rPr lang="en-US" sz="1200" kern="1200" dirty="0" err="1" smtClean="0">
                <a:solidFill>
                  <a:schemeClr val="tx1"/>
                </a:solidFill>
                <a:effectLst/>
                <a:latin typeface="+mn-lt"/>
                <a:ea typeface="+mn-ea"/>
                <a:cs typeface="+mn-cs"/>
              </a:rPr>
              <a:t>Nayao</a:t>
            </a:r>
            <a:r>
              <a:rPr lang="en-US" sz="1200" kern="1200" dirty="0" smtClean="0">
                <a:solidFill>
                  <a:schemeClr val="tx1"/>
                </a:solidFill>
                <a:effectLst/>
                <a:latin typeface="+mn-lt"/>
                <a:ea typeface="+mn-ea"/>
                <a:cs typeface="+mn-cs"/>
              </a:rPr>
              <a:t> community during the research process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8329A4-B114-44F4-BE73-1DFFB7A1E096}" type="slidenum">
              <a:rPr lang="en-US" smtClean="0"/>
              <a:t>11</a:t>
            </a:fld>
            <a:endParaRPr lang="en-US"/>
          </a:p>
        </p:txBody>
      </p:sp>
    </p:spTree>
    <p:extLst>
      <p:ext uri="{BB962C8B-B14F-4D97-AF65-F5344CB8AC3E}">
        <p14:creationId xmlns:p14="http://schemas.microsoft.com/office/powerpoint/2010/main" val="1642718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US" sz="1200" kern="1200" dirty="0" smtClean="0">
                <a:solidFill>
                  <a:schemeClr val="tx1"/>
                </a:solidFill>
                <a:effectLst/>
                <a:latin typeface="+mn-lt"/>
                <a:ea typeface="+mn-ea"/>
                <a:cs typeface="+mn-cs"/>
              </a:rPr>
              <a:t>-A previous study in 2008-2009 showed that</a:t>
            </a:r>
          </a:p>
          <a:p>
            <a:r>
              <a:rPr lang="en-US" sz="1200" kern="1200" dirty="0" smtClean="0">
                <a:solidFill>
                  <a:schemeClr val="tx1"/>
                </a:solidFill>
                <a:effectLst/>
                <a:latin typeface="+mn-lt"/>
                <a:ea typeface="+mn-ea"/>
                <a:cs typeface="+mn-cs"/>
              </a:rPr>
              <a:t>-The total of  1,735 people were studied in plasma glucose and associated factor. The result were divided into three groups. In the first group, the normal plasma glucose group had 1,393 people. The second group were 155 people in the impaired plasma glucose group, and 187 people were in the third group, the Diabetes group.</a:t>
            </a:r>
          </a:p>
          <a:p>
            <a:r>
              <a:rPr lang="en-US" sz="1200" kern="1200" dirty="0" smtClean="0">
                <a:solidFill>
                  <a:schemeClr val="tx1"/>
                </a:solidFill>
                <a:effectLst/>
                <a:latin typeface="+mn-lt"/>
                <a:ea typeface="+mn-ea"/>
                <a:cs typeface="+mn-cs"/>
              </a:rPr>
              <a:t>- After that, 1,548 people in the non diabetes group were followed up to serum study in 2015.</a:t>
            </a:r>
          </a:p>
          <a:p>
            <a:endParaRPr lang="th-TH" dirty="0"/>
          </a:p>
        </p:txBody>
      </p:sp>
      <p:sp>
        <p:nvSpPr>
          <p:cNvPr id="4" name="ตัวแทนหมายเลขภาพนิ่ง 3"/>
          <p:cNvSpPr>
            <a:spLocks noGrp="1"/>
          </p:cNvSpPr>
          <p:nvPr>
            <p:ph type="sldNum" sz="quarter" idx="10"/>
          </p:nvPr>
        </p:nvSpPr>
        <p:spPr/>
        <p:txBody>
          <a:bodyPr/>
          <a:lstStyle/>
          <a:p>
            <a:fld id="{E78329A4-B114-44F4-BE73-1DFFB7A1E096}" type="slidenum">
              <a:rPr lang="en-US" smtClean="0"/>
              <a:t>12</a:t>
            </a:fld>
            <a:endParaRPr lang="en-US"/>
          </a:p>
        </p:txBody>
      </p:sp>
    </p:spTree>
    <p:extLst>
      <p:ext uri="{BB962C8B-B14F-4D97-AF65-F5344CB8AC3E}">
        <p14:creationId xmlns:p14="http://schemas.microsoft.com/office/powerpoint/2010/main" val="546748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Data collection was divided into two main parts to determine associated factors. The first part of the data collection was to collect the modified factors and the latter the non modified factors with standardized questionnaires and physical examination. </a:t>
            </a:r>
          </a:p>
          <a:p>
            <a:r>
              <a:rPr lang="en-US" sz="1200" kern="1200" dirty="0" smtClean="0">
                <a:solidFill>
                  <a:schemeClr val="tx1"/>
                </a:solidFill>
                <a:effectLst/>
                <a:latin typeface="+mn-lt"/>
                <a:ea typeface="+mn-ea"/>
                <a:cs typeface="+mn-cs"/>
              </a:rPr>
              <a:t>In this study, the outcome showed a number of new case as plasma glucose which was greater than or equal to 126 mg/</a:t>
            </a:r>
            <a:r>
              <a:rPr lang="en-US" sz="1200" kern="1200" dirty="0" err="1" smtClean="0">
                <a:solidFill>
                  <a:schemeClr val="tx1"/>
                </a:solidFill>
                <a:effectLst/>
                <a:latin typeface="+mn-lt"/>
                <a:ea typeface="+mn-ea"/>
                <a:cs typeface="+mn-cs"/>
              </a:rPr>
              <a:t>dL</a:t>
            </a:r>
            <a:r>
              <a:rPr lang="en-US" sz="1200" kern="1200" dirty="0" smtClean="0">
                <a:solidFill>
                  <a:schemeClr val="tx1"/>
                </a:solidFill>
                <a:effectLst/>
                <a:latin typeface="+mn-lt"/>
                <a:ea typeface="+mn-ea"/>
                <a:cs typeface="+mn-cs"/>
              </a:rPr>
              <a:t>  to diagnosis and confirmed diagnosis with HbA1C  greater than or equal to  6.5.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8329A4-B114-44F4-BE73-1DFFB7A1E096}" type="slidenum">
              <a:rPr lang="en-US" smtClean="0"/>
              <a:t>13</a:t>
            </a:fld>
            <a:endParaRPr lang="en-US"/>
          </a:p>
        </p:txBody>
      </p:sp>
    </p:spTree>
    <p:extLst>
      <p:ext uri="{BB962C8B-B14F-4D97-AF65-F5344CB8AC3E}">
        <p14:creationId xmlns:p14="http://schemas.microsoft.com/office/powerpoint/2010/main" val="1449356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Ethical </a:t>
            </a:r>
            <a:r>
              <a:rPr lang="en-US" sz="1200" kern="1200" dirty="0" err="1" smtClean="0">
                <a:solidFill>
                  <a:schemeClr val="tx1"/>
                </a:solidFill>
                <a:effectLst/>
                <a:latin typeface="+mn-lt"/>
                <a:ea typeface="+mn-ea"/>
                <a:cs typeface="+mn-cs"/>
              </a:rPr>
              <a:t>consideration,This</a:t>
            </a:r>
            <a:r>
              <a:rPr lang="en-US" sz="1200" kern="1200" dirty="0" smtClean="0">
                <a:solidFill>
                  <a:schemeClr val="tx1"/>
                </a:solidFill>
                <a:effectLst/>
                <a:latin typeface="+mn-lt"/>
                <a:ea typeface="+mn-ea"/>
                <a:cs typeface="+mn-cs"/>
              </a:rPr>
              <a:t> study was reviewed and Approved by the Institutional Review Board(IRB) of the medical department of royal Thai army. </a:t>
            </a:r>
          </a:p>
          <a:p>
            <a:endParaRPr lang="th-TH" dirty="0"/>
          </a:p>
        </p:txBody>
      </p:sp>
      <p:sp>
        <p:nvSpPr>
          <p:cNvPr id="4" name="ตัวแทนหมายเลขภาพนิ่ง 3"/>
          <p:cNvSpPr>
            <a:spLocks noGrp="1"/>
          </p:cNvSpPr>
          <p:nvPr>
            <p:ph type="sldNum" sz="quarter" idx="10"/>
          </p:nvPr>
        </p:nvSpPr>
        <p:spPr/>
        <p:txBody>
          <a:bodyPr/>
          <a:lstStyle/>
          <a:p>
            <a:fld id="{E78329A4-B114-44F4-BE73-1DFFB7A1E096}" type="slidenum">
              <a:rPr lang="en-US" smtClean="0"/>
              <a:t>14</a:t>
            </a:fld>
            <a:endParaRPr lang="en-US"/>
          </a:p>
        </p:txBody>
      </p:sp>
    </p:spTree>
    <p:extLst>
      <p:ext uri="{BB962C8B-B14F-4D97-AF65-F5344CB8AC3E}">
        <p14:creationId xmlns:p14="http://schemas.microsoft.com/office/powerpoint/2010/main" val="2387950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US" sz="1200" kern="1200" dirty="0" smtClean="0">
                <a:solidFill>
                  <a:schemeClr val="tx1"/>
                </a:solidFill>
                <a:effectLst/>
                <a:latin typeface="+mn-lt"/>
                <a:ea typeface="+mn-ea"/>
                <a:cs typeface="+mn-cs"/>
              </a:rPr>
              <a:t>-The study follow up 1,548 participants from 2008 to 2015, but then lost track of 778 participants during the 7 years.</a:t>
            </a:r>
          </a:p>
          <a:p>
            <a:r>
              <a:rPr lang="en-US" sz="1200" kern="1200" dirty="0" smtClean="0">
                <a:solidFill>
                  <a:schemeClr val="tx1"/>
                </a:solidFill>
                <a:effectLst/>
                <a:latin typeface="+mn-lt"/>
                <a:ea typeface="+mn-ea"/>
                <a:cs typeface="+mn-cs"/>
              </a:rPr>
              <a:t>Finally, the final coverage was 770 participants. </a:t>
            </a:r>
          </a:p>
          <a:p>
            <a:r>
              <a:rPr lang="en-US" sz="1200" kern="1200" dirty="0" smtClean="0">
                <a:solidFill>
                  <a:schemeClr val="tx1"/>
                </a:solidFill>
                <a:effectLst/>
                <a:latin typeface="+mn-lt"/>
                <a:ea typeface="+mn-ea"/>
                <a:cs typeface="+mn-cs"/>
              </a:rPr>
              <a:t>-And the end result after the serum study showed that there were 136 participants who had Diabetes. </a:t>
            </a:r>
          </a:p>
          <a:p>
            <a:endParaRPr lang="th-TH" dirty="0"/>
          </a:p>
        </p:txBody>
      </p:sp>
      <p:sp>
        <p:nvSpPr>
          <p:cNvPr id="4" name="ตัวแทนหมายเลขภาพนิ่ง 3"/>
          <p:cNvSpPr>
            <a:spLocks noGrp="1"/>
          </p:cNvSpPr>
          <p:nvPr>
            <p:ph type="sldNum" sz="quarter" idx="10"/>
          </p:nvPr>
        </p:nvSpPr>
        <p:spPr/>
        <p:txBody>
          <a:bodyPr/>
          <a:lstStyle/>
          <a:p>
            <a:fld id="{E78329A4-B114-44F4-BE73-1DFFB7A1E096}" type="slidenum">
              <a:rPr lang="en-US" smtClean="0"/>
              <a:t>15</a:t>
            </a:fld>
            <a:endParaRPr lang="en-US"/>
          </a:p>
        </p:txBody>
      </p:sp>
    </p:spTree>
    <p:extLst>
      <p:ext uri="{BB962C8B-B14F-4D97-AF65-F5344CB8AC3E}">
        <p14:creationId xmlns:p14="http://schemas.microsoft.com/office/powerpoint/2010/main" val="4420143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US" sz="1200" kern="1200" dirty="0" smtClean="0">
                <a:solidFill>
                  <a:schemeClr val="tx1"/>
                </a:solidFill>
                <a:effectLst/>
                <a:latin typeface="+mn-lt"/>
                <a:ea typeface="+mn-ea"/>
                <a:cs typeface="+mn-cs"/>
              </a:rPr>
              <a:t>therefore, we found that cumulative incidence of this study is 17.66% and total time of follow up is 5,323.53 years ,so incidence density of the study is 25.55 per 1,000 person year</a:t>
            </a:r>
            <a:endParaRPr lang="th-TH" dirty="0"/>
          </a:p>
        </p:txBody>
      </p:sp>
      <p:sp>
        <p:nvSpPr>
          <p:cNvPr id="4" name="ตัวแทนหมายเลขภาพนิ่ง 3"/>
          <p:cNvSpPr>
            <a:spLocks noGrp="1"/>
          </p:cNvSpPr>
          <p:nvPr>
            <p:ph type="sldNum" sz="quarter" idx="10"/>
          </p:nvPr>
        </p:nvSpPr>
        <p:spPr/>
        <p:txBody>
          <a:bodyPr/>
          <a:lstStyle/>
          <a:p>
            <a:fld id="{E78329A4-B114-44F4-BE73-1DFFB7A1E096}" type="slidenum">
              <a:rPr lang="en-US" smtClean="0"/>
              <a:t>16</a:t>
            </a:fld>
            <a:endParaRPr lang="en-US"/>
          </a:p>
        </p:txBody>
      </p:sp>
    </p:spTree>
    <p:extLst>
      <p:ext uri="{BB962C8B-B14F-4D97-AF65-F5344CB8AC3E}">
        <p14:creationId xmlns:p14="http://schemas.microsoft.com/office/powerpoint/2010/main" val="15671042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In this table1  present the demographic data of </a:t>
            </a:r>
            <a:r>
              <a:rPr lang="en-US" cap="none" dirty="0" smtClean="0"/>
              <a:t>-Baseline Characteristics of the Study Population</a:t>
            </a:r>
            <a:br>
              <a:rPr lang="en-US" cap="none" dirty="0" smtClean="0"/>
            </a:br>
            <a:r>
              <a:rPr lang="en-US" dirty="0" smtClean="0"/>
              <a:t>•	We found that most</a:t>
            </a:r>
            <a:r>
              <a:rPr lang="en-US" baseline="0" dirty="0" smtClean="0"/>
              <a:t> participants were 40-59 years and the number of new diabetes patient in female more than male  </a:t>
            </a:r>
            <a:endParaRPr lang="en-US" dirty="0" smtClean="0"/>
          </a:p>
          <a:p>
            <a:endParaRPr lang="th-TH" dirty="0"/>
          </a:p>
        </p:txBody>
      </p:sp>
      <p:sp>
        <p:nvSpPr>
          <p:cNvPr id="4" name="ตัวแทนหมายเลขภาพนิ่ง 3"/>
          <p:cNvSpPr>
            <a:spLocks noGrp="1"/>
          </p:cNvSpPr>
          <p:nvPr>
            <p:ph type="sldNum" sz="quarter" idx="10"/>
          </p:nvPr>
        </p:nvSpPr>
        <p:spPr/>
        <p:txBody>
          <a:bodyPr/>
          <a:lstStyle/>
          <a:p>
            <a:fld id="{E78329A4-B114-44F4-BE73-1DFFB7A1E096}" type="slidenum">
              <a:rPr lang="en-US" smtClean="0"/>
              <a:t>17</a:t>
            </a:fld>
            <a:endParaRPr lang="en-US"/>
          </a:p>
        </p:txBody>
      </p:sp>
    </p:spTree>
    <p:extLst>
      <p:ext uri="{BB962C8B-B14F-4D97-AF65-F5344CB8AC3E}">
        <p14:creationId xmlns:p14="http://schemas.microsoft.com/office/powerpoint/2010/main" val="25646329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study determined the habits of</a:t>
            </a:r>
            <a:r>
              <a:rPr lang="en-US" sz="1200" kern="1200" baseline="0" dirty="0" smtClean="0">
                <a:solidFill>
                  <a:schemeClr val="tx1"/>
                </a:solidFill>
                <a:effectLst/>
                <a:latin typeface="+mn-lt"/>
                <a:ea typeface="+mn-ea"/>
                <a:cs typeface="+mn-cs"/>
              </a:rPr>
              <a:t> participants show  that almost  all participants are  </a:t>
            </a:r>
            <a:r>
              <a:rPr lang="en-US" sz="1200" kern="1200" dirty="0" smtClean="0">
                <a:solidFill>
                  <a:schemeClr val="tx1"/>
                </a:solidFill>
                <a:effectLst/>
                <a:latin typeface="+mn-lt"/>
                <a:ea typeface="+mn-ea"/>
                <a:cs typeface="+mn-cs"/>
              </a:rPr>
              <a:t>not smoking, not consuming alcohol nor having a Family history of DM.</a:t>
            </a:r>
          </a:p>
          <a:p>
            <a:endParaRPr lang="th-TH" dirty="0"/>
          </a:p>
        </p:txBody>
      </p:sp>
      <p:sp>
        <p:nvSpPr>
          <p:cNvPr id="4" name="ตัวแทนหมายเลขภาพนิ่ง 3"/>
          <p:cNvSpPr>
            <a:spLocks noGrp="1"/>
          </p:cNvSpPr>
          <p:nvPr>
            <p:ph type="sldNum" sz="quarter" idx="10"/>
          </p:nvPr>
        </p:nvSpPr>
        <p:spPr/>
        <p:txBody>
          <a:bodyPr/>
          <a:lstStyle/>
          <a:p>
            <a:fld id="{E78329A4-B114-44F4-BE73-1DFFB7A1E096}" type="slidenum">
              <a:rPr lang="en-US" smtClean="0"/>
              <a:t>18</a:t>
            </a:fld>
            <a:endParaRPr lang="en-US"/>
          </a:p>
        </p:txBody>
      </p:sp>
    </p:spTree>
    <p:extLst>
      <p:ext uri="{BB962C8B-B14F-4D97-AF65-F5344CB8AC3E}">
        <p14:creationId xmlns:p14="http://schemas.microsoft.com/office/powerpoint/2010/main" val="14949130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US" dirty="0" smtClean="0"/>
              <a:t>•The study uses Univariate &amp; Multivariate analysis using cox proportional hazard regression to evaluate the risk factors </a:t>
            </a:r>
            <a:br>
              <a:rPr lang="en-US" dirty="0" smtClean="0"/>
            </a:br>
            <a:r>
              <a:rPr lang="en-US" sz="1200" kern="1200" dirty="0" smtClean="0">
                <a:solidFill>
                  <a:schemeClr val="tx1"/>
                </a:solidFill>
                <a:effectLst/>
                <a:latin typeface="+mn-lt"/>
                <a:ea typeface="+mn-ea"/>
                <a:cs typeface="+mn-cs"/>
              </a:rPr>
              <a:t>associated to incidence of DM include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gender,  age,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th-TH" dirty="0"/>
          </a:p>
        </p:txBody>
      </p:sp>
      <p:sp>
        <p:nvSpPr>
          <p:cNvPr id="4" name="ตัวแทนหมายเลขภาพนิ่ง 3"/>
          <p:cNvSpPr>
            <a:spLocks noGrp="1"/>
          </p:cNvSpPr>
          <p:nvPr>
            <p:ph type="sldNum" sz="quarter" idx="10"/>
          </p:nvPr>
        </p:nvSpPr>
        <p:spPr/>
        <p:txBody>
          <a:bodyPr/>
          <a:lstStyle/>
          <a:p>
            <a:fld id="{E78329A4-B114-44F4-BE73-1DFFB7A1E096}" type="slidenum">
              <a:rPr lang="en-US" smtClean="0"/>
              <a:t>19</a:t>
            </a:fld>
            <a:endParaRPr lang="en-US"/>
          </a:p>
        </p:txBody>
      </p:sp>
    </p:spTree>
    <p:extLst>
      <p:ext uri="{BB962C8B-B14F-4D97-AF65-F5344CB8AC3E}">
        <p14:creationId xmlns:p14="http://schemas.microsoft.com/office/powerpoint/2010/main" val="3665290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US" dirty="0" smtClean="0"/>
              <a:t>Slide 2</a:t>
            </a:r>
          </a:p>
          <a:p>
            <a:endParaRPr lang="en-US" dirty="0" smtClean="0"/>
          </a:p>
          <a:p>
            <a:r>
              <a:rPr lang="en-US" dirty="0" smtClean="0"/>
              <a:t>-Let’s start with the current situation of diabetes around the world…</a:t>
            </a:r>
          </a:p>
          <a:p>
            <a:r>
              <a:rPr lang="en-US" dirty="0" smtClean="0"/>
              <a:t>-According to the International Diabetes Federation studied , there are  415 million people worldwide who are living with diabetes. Unfortunately there is only a half of the people with diabetes know that they have the disease. And 4 out of 5 diabetes sufferers live in low- and middle-income countries.</a:t>
            </a:r>
          </a:p>
          <a:p>
            <a:r>
              <a:rPr lang="en-US" dirty="0" smtClean="0"/>
              <a:t>--As seen in this illustration, Western Pacific is the most highest Diabetes prevalence in the world and Thailand is a country on this area, Base on the International Diabetes Federation  classifies</a:t>
            </a:r>
          </a:p>
          <a:p>
            <a:endParaRPr lang="th-TH" dirty="0"/>
          </a:p>
        </p:txBody>
      </p:sp>
      <p:sp>
        <p:nvSpPr>
          <p:cNvPr id="4" name="ตัวแทนหมายเลขภาพนิ่ง 3"/>
          <p:cNvSpPr>
            <a:spLocks noGrp="1"/>
          </p:cNvSpPr>
          <p:nvPr>
            <p:ph type="sldNum" sz="quarter" idx="10"/>
          </p:nvPr>
        </p:nvSpPr>
        <p:spPr/>
        <p:txBody>
          <a:bodyPr/>
          <a:lstStyle/>
          <a:p>
            <a:fld id="{E78329A4-B114-44F4-BE73-1DFFB7A1E096}" type="slidenum">
              <a:rPr lang="en-US" smtClean="0"/>
              <a:t>2</a:t>
            </a:fld>
            <a:endParaRPr lang="en-US"/>
          </a:p>
        </p:txBody>
      </p:sp>
    </p:spTree>
    <p:extLst>
      <p:ext uri="{BB962C8B-B14F-4D97-AF65-F5344CB8AC3E}">
        <p14:creationId xmlns:p14="http://schemas.microsoft.com/office/powerpoint/2010/main" val="12623082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US" sz="1200" kern="1200" dirty="0" smtClean="0">
                <a:solidFill>
                  <a:schemeClr val="tx1"/>
                </a:solidFill>
                <a:effectLst/>
                <a:latin typeface="+mn-lt"/>
                <a:ea typeface="+mn-ea"/>
                <a:cs typeface="+mn-cs"/>
              </a:rPr>
              <a:t>Family history of </a:t>
            </a:r>
            <a:r>
              <a:rPr lang="en-US" sz="1200" kern="1200" dirty="0" err="1" smtClean="0">
                <a:solidFill>
                  <a:schemeClr val="tx1"/>
                </a:solidFill>
                <a:effectLst/>
                <a:latin typeface="+mn-lt"/>
                <a:ea typeface="+mn-ea"/>
                <a:cs typeface="+mn-cs"/>
              </a:rPr>
              <a:t>dm</a:t>
            </a:r>
            <a:r>
              <a:rPr lang="en-US" sz="1200" kern="1200" dirty="0" smtClean="0">
                <a:solidFill>
                  <a:schemeClr val="tx1"/>
                </a:solidFill>
                <a:effectLst/>
                <a:latin typeface="+mn-lt"/>
                <a:ea typeface="+mn-ea"/>
                <a:cs typeface="+mn-cs"/>
              </a:rPr>
              <a:t>, Pre hypertension, hypertension,</a:t>
            </a:r>
            <a:endParaRPr lang="th-TH" dirty="0"/>
          </a:p>
        </p:txBody>
      </p:sp>
      <p:sp>
        <p:nvSpPr>
          <p:cNvPr id="4" name="ตัวแทนหมายเลขภาพนิ่ง 3"/>
          <p:cNvSpPr>
            <a:spLocks noGrp="1"/>
          </p:cNvSpPr>
          <p:nvPr>
            <p:ph type="sldNum" sz="quarter" idx="10"/>
          </p:nvPr>
        </p:nvSpPr>
        <p:spPr/>
        <p:txBody>
          <a:bodyPr/>
          <a:lstStyle/>
          <a:p>
            <a:fld id="{E78329A4-B114-44F4-BE73-1DFFB7A1E096}" type="slidenum">
              <a:rPr lang="en-US" smtClean="0"/>
              <a:t>20</a:t>
            </a:fld>
            <a:endParaRPr lang="en-US"/>
          </a:p>
        </p:txBody>
      </p:sp>
    </p:spTree>
    <p:extLst>
      <p:ext uri="{BB962C8B-B14F-4D97-AF65-F5344CB8AC3E}">
        <p14:creationId xmlns:p14="http://schemas.microsoft.com/office/powerpoint/2010/main" val="29248392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US" sz="1200" kern="1200" dirty="0" smtClean="0">
                <a:solidFill>
                  <a:schemeClr val="tx1"/>
                </a:solidFill>
                <a:effectLst/>
                <a:latin typeface="+mn-lt"/>
                <a:ea typeface="+mn-ea"/>
                <a:cs typeface="+mn-cs"/>
              </a:rPr>
              <a:t>waist circumference and impaired FBS.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impaired Fasting blood sugar was especially the most significant key factor of risking having Diabetes in this community</a:t>
            </a:r>
            <a:endParaRPr lang="th-TH" dirty="0"/>
          </a:p>
        </p:txBody>
      </p:sp>
      <p:sp>
        <p:nvSpPr>
          <p:cNvPr id="4" name="ตัวแทนหมายเลขภาพนิ่ง 3"/>
          <p:cNvSpPr>
            <a:spLocks noGrp="1"/>
          </p:cNvSpPr>
          <p:nvPr>
            <p:ph type="sldNum" sz="quarter" idx="10"/>
          </p:nvPr>
        </p:nvSpPr>
        <p:spPr/>
        <p:txBody>
          <a:bodyPr/>
          <a:lstStyle/>
          <a:p>
            <a:fld id="{E78329A4-B114-44F4-BE73-1DFFB7A1E096}" type="slidenum">
              <a:rPr lang="en-US" smtClean="0"/>
              <a:t>21</a:t>
            </a:fld>
            <a:endParaRPr lang="en-US"/>
          </a:p>
        </p:txBody>
      </p:sp>
    </p:spTree>
    <p:extLst>
      <p:ext uri="{BB962C8B-B14F-4D97-AF65-F5344CB8AC3E}">
        <p14:creationId xmlns:p14="http://schemas.microsoft.com/office/powerpoint/2010/main" val="35209872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US" sz="1200" kern="1200" dirty="0" smtClean="0">
                <a:solidFill>
                  <a:schemeClr val="tx1"/>
                </a:solidFill>
                <a:effectLst/>
                <a:latin typeface="+mn-lt"/>
                <a:ea typeface="+mn-ea"/>
                <a:cs typeface="+mn-cs"/>
              </a:rPr>
              <a:t>-The findings show that </a:t>
            </a:r>
            <a:r>
              <a:rPr lang="en-US" sz="1200" dirty="0" smtClean="0"/>
              <a:t>T2DM was common health problem in rural community in Thailand that need the effective intervention to prevent and control as same as in the urban area.</a:t>
            </a:r>
            <a:br>
              <a:rPr lang="en-US" sz="1200" dirty="0" smtClean="0"/>
            </a:br>
            <a:endParaRPr lang="en-US" sz="1200" dirty="0" smtClean="0"/>
          </a:p>
          <a:p>
            <a:r>
              <a:rPr lang="en-US" sz="1200" kern="1200" dirty="0" smtClean="0">
                <a:solidFill>
                  <a:schemeClr val="tx1"/>
                </a:solidFill>
                <a:effectLst/>
                <a:latin typeface="+mn-lt"/>
                <a:ea typeface="+mn-ea"/>
                <a:cs typeface="+mn-cs"/>
              </a:rPr>
              <a:t>Moreover, this study shows that there was a significant increase in the incidence density compared with 11.4 per 1,000 person year during 1999-2003.</a:t>
            </a:r>
          </a:p>
          <a:p>
            <a:r>
              <a:rPr lang="en-US" sz="1200" kern="1200" dirty="0" smtClean="0">
                <a:solidFill>
                  <a:schemeClr val="tx1"/>
                </a:solidFill>
                <a:effectLst/>
                <a:latin typeface="+mn-lt"/>
                <a:ea typeface="+mn-ea"/>
                <a:cs typeface="+mn-cs"/>
              </a:rPr>
              <a:t>- Also, comparing with other countries, the findings indicates the diabetes is the crucial health problem in Thailand. </a:t>
            </a:r>
          </a:p>
          <a:p>
            <a:endParaRPr lang="th-TH" dirty="0"/>
          </a:p>
        </p:txBody>
      </p:sp>
      <p:sp>
        <p:nvSpPr>
          <p:cNvPr id="4" name="ตัวแทนหมายเลขภาพนิ่ง 3"/>
          <p:cNvSpPr>
            <a:spLocks noGrp="1"/>
          </p:cNvSpPr>
          <p:nvPr>
            <p:ph type="sldNum" sz="quarter" idx="10"/>
          </p:nvPr>
        </p:nvSpPr>
        <p:spPr/>
        <p:txBody>
          <a:bodyPr/>
          <a:lstStyle/>
          <a:p>
            <a:fld id="{E78329A4-B114-44F4-BE73-1DFFB7A1E096}" type="slidenum">
              <a:rPr lang="en-US" smtClean="0"/>
              <a:t>22</a:t>
            </a:fld>
            <a:endParaRPr lang="en-US"/>
          </a:p>
        </p:txBody>
      </p:sp>
    </p:spTree>
    <p:extLst>
      <p:ext uri="{BB962C8B-B14F-4D97-AF65-F5344CB8AC3E}">
        <p14:creationId xmlns:p14="http://schemas.microsoft.com/office/powerpoint/2010/main" val="2457092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So,we</a:t>
            </a:r>
            <a:r>
              <a:rPr lang="en-US" sz="1200" kern="1200" dirty="0" smtClean="0">
                <a:solidFill>
                  <a:schemeClr val="tx1"/>
                </a:solidFill>
                <a:effectLst/>
                <a:latin typeface="+mn-lt"/>
                <a:ea typeface="+mn-ea"/>
                <a:cs typeface="+mn-cs"/>
              </a:rPr>
              <a:t> found  that Associated factors in this study  are subset of previous study</a:t>
            </a:r>
          </a:p>
          <a:p>
            <a:endParaRPr lang="th-TH" dirty="0"/>
          </a:p>
        </p:txBody>
      </p:sp>
      <p:sp>
        <p:nvSpPr>
          <p:cNvPr id="4" name="ตัวแทนหมายเลขภาพนิ่ง 3"/>
          <p:cNvSpPr>
            <a:spLocks noGrp="1"/>
          </p:cNvSpPr>
          <p:nvPr>
            <p:ph type="sldNum" sz="quarter" idx="10"/>
          </p:nvPr>
        </p:nvSpPr>
        <p:spPr/>
        <p:txBody>
          <a:bodyPr/>
          <a:lstStyle/>
          <a:p>
            <a:fld id="{E78329A4-B114-44F4-BE73-1DFFB7A1E096}" type="slidenum">
              <a:rPr lang="en-US" smtClean="0"/>
              <a:t>23</a:t>
            </a:fld>
            <a:endParaRPr lang="en-US"/>
          </a:p>
        </p:txBody>
      </p:sp>
    </p:spTree>
    <p:extLst>
      <p:ext uri="{BB962C8B-B14F-4D97-AF65-F5344CB8AC3E}">
        <p14:creationId xmlns:p14="http://schemas.microsoft.com/office/powerpoint/2010/main" val="20023768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US" dirty="0" smtClean="0"/>
              <a:t>So , health promotion interventions focusing on maintaining an optimal</a:t>
            </a:r>
          </a:p>
          <a:p>
            <a:r>
              <a:rPr lang="en-US" dirty="0" smtClean="0"/>
              <a:t>Waist circumferential ,control blood sugar and  decreasing blood pressure may be effective in reducing the rise</a:t>
            </a:r>
          </a:p>
          <a:p>
            <a:r>
              <a:rPr lang="en-US" dirty="0" smtClean="0"/>
              <a:t>in T2DM cases.</a:t>
            </a:r>
          </a:p>
          <a:p>
            <a:r>
              <a:rPr lang="en-US" dirty="0" smtClean="0"/>
              <a:t>However, Early detection is necessary for high risk people</a:t>
            </a:r>
          </a:p>
          <a:p>
            <a:endParaRPr lang="th-TH" dirty="0"/>
          </a:p>
        </p:txBody>
      </p:sp>
      <p:sp>
        <p:nvSpPr>
          <p:cNvPr id="4" name="ตัวแทนหมายเลขภาพนิ่ง 3"/>
          <p:cNvSpPr>
            <a:spLocks noGrp="1"/>
          </p:cNvSpPr>
          <p:nvPr>
            <p:ph type="sldNum" sz="quarter" idx="10"/>
          </p:nvPr>
        </p:nvSpPr>
        <p:spPr/>
        <p:txBody>
          <a:bodyPr/>
          <a:lstStyle/>
          <a:p>
            <a:fld id="{E78329A4-B114-44F4-BE73-1DFFB7A1E096}" type="slidenum">
              <a:rPr lang="en-US" smtClean="0"/>
              <a:t>24</a:t>
            </a:fld>
            <a:endParaRPr lang="en-US"/>
          </a:p>
        </p:txBody>
      </p:sp>
    </p:spTree>
    <p:extLst>
      <p:ext uri="{BB962C8B-B14F-4D97-AF65-F5344CB8AC3E}">
        <p14:creationId xmlns:p14="http://schemas.microsoft.com/office/powerpoint/2010/main" val="32558602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US" dirty="0" smtClean="0"/>
              <a:t>I would like to thanks to department of military and community medicine, department of parasitology, department of physiology , staff department of </a:t>
            </a:r>
            <a:r>
              <a:rPr lang="en-US" dirty="0" err="1" smtClean="0"/>
              <a:t>endrocrinology</a:t>
            </a:r>
            <a:endParaRPr lang="en-US" dirty="0" smtClean="0"/>
          </a:p>
          <a:p>
            <a:endParaRPr lang="th-TH" dirty="0"/>
          </a:p>
        </p:txBody>
      </p:sp>
      <p:sp>
        <p:nvSpPr>
          <p:cNvPr id="4" name="ตัวแทนหมายเลขภาพนิ่ง 3"/>
          <p:cNvSpPr>
            <a:spLocks noGrp="1"/>
          </p:cNvSpPr>
          <p:nvPr>
            <p:ph type="sldNum" sz="quarter" idx="10"/>
          </p:nvPr>
        </p:nvSpPr>
        <p:spPr/>
        <p:txBody>
          <a:bodyPr/>
          <a:lstStyle/>
          <a:p>
            <a:fld id="{E78329A4-B114-44F4-BE73-1DFFB7A1E096}" type="slidenum">
              <a:rPr lang="en-US" smtClean="0"/>
              <a:t>25</a:t>
            </a:fld>
            <a:endParaRPr lang="en-US"/>
          </a:p>
        </p:txBody>
      </p:sp>
    </p:spTree>
    <p:extLst>
      <p:ext uri="{BB962C8B-B14F-4D97-AF65-F5344CB8AC3E}">
        <p14:creationId xmlns:p14="http://schemas.microsoft.com/office/powerpoint/2010/main" val="34564333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US" sz="1200" kern="1200" dirty="0" smtClean="0">
                <a:solidFill>
                  <a:schemeClr val="tx1"/>
                </a:solidFill>
                <a:effectLst/>
                <a:latin typeface="+mn-lt"/>
                <a:ea typeface="+mn-ea"/>
                <a:cs typeface="+mn-cs"/>
              </a:rPr>
              <a:t>here are our medical student team behind this research</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and thanks for you’re attention</a:t>
            </a:r>
          </a:p>
          <a:p>
            <a:endParaRPr lang="th-TH" dirty="0"/>
          </a:p>
        </p:txBody>
      </p:sp>
      <p:sp>
        <p:nvSpPr>
          <p:cNvPr id="4" name="ตัวแทนหมายเลขภาพนิ่ง 3"/>
          <p:cNvSpPr>
            <a:spLocks noGrp="1"/>
          </p:cNvSpPr>
          <p:nvPr>
            <p:ph type="sldNum" sz="quarter" idx="10"/>
          </p:nvPr>
        </p:nvSpPr>
        <p:spPr/>
        <p:txBody>
          <a:bodyPr/>
          <a:lstStyle/>
          <a:p>
            <a:fld id="{E78329A4-B114-44F4-BE73-1DFFB7A1E096}" type="slidenum">
              <a:rPr lang="en-US" smtClean="0"/>
              <a:t>26</a:t>
            </a:fld>
            <a:endParaRPr lang="en-US"/>
          </a:p>
        </p:txBody>
      </p:sp>
    </p:spTree>
    <p:extLst>
      <p:ext uri="{BB962C8B-B14F-4D97-AF65-F5344CB8AC3E}">
        <p14:creationId xmlns:p14="http://schemas.microsoft.com/office/powerpoint/2010/main" val="912543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US" dirty="0" smtClean="0"/>
              <a:t>Moreover, at the current growth rates in this region,  the number of diabetes patient is estimated to reach 592 million by 2035. And among countries with the largest incidence of diabetes, China is the leader.</a:t>
            </a:r>
            <a:endParaRPr lang="th-TH" dirty="0"/>
          </a:p>
        </p:txBody>
      </p:sp>
      <p:sp>
        <p:nvSpPr>
          <p:cNvPr id="4" name="ตัวแทนหมายเลขภาพนิ่ง 3"/>
          <p:cNvSpPr>
            <a:spLocks noGrp="1"/>
          </p:cNvSpPr>
          <p:nvPr>
            <p:ph type="sldNum" sz="quarter" idx="10"/>
          </p:nvPr>
        </p:nvSpPr>
        <p:spPr/>
        <p:txBody>
          <a:bodyPr/>
          <a:lstStyle/>
          <a:p>
            <a:fld id="{E78329A4-B114-44F4-BE73-1DFFB7A1E096}" type="slidenum">
              <a:rPr lang="en-US" smtClean="0"/>
              <a:t>3</a:t>
            </a:fld>
            <a:endParaRPr lang="en-US"/>
          </a:p>
        </p:txBody>
      </p:sp>
    </p:spTree>
    <p:extLst>
      <p:ext uri="{BB962C8B-B14F-4D97-AF65-F5344CB8AC3E}">
        <p14:creationId xmlns:p14="http://schemas.microsoft.com/office/powerpoint/2010/main" val="2116509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US" dirty="0" smtClean="0"/>
              <a:t>In Thailand, as presented on the bar chart, the percentage of the prevalence of type 2 Diabetes in the country from 1991 to 2009 had gradually increased.</a:t>
            </a:r>
            <a:endParaRPr lang="th-TH" dirty="0"/>
          </a:p>
        </p:txBody>
      </p:sp>
      <p:sp>
        <p:nvSpPr>
          <p:cNvPr id="4" name="ตัวแทนหมายเลขภาพนิ่ง 3"/>
          <p:cNvSpPr>
            <a:spLocks noGrp="1"/>
          </p:cNvSpPr>
          <p:nvPr>
            <p:ph type="sldNum" sz="quarter" idx="10"/>
          </p:nvPr>
        </p:nvSpPr>
        <p:spPr/>
        <p:txBody>
          <a:bodyPr/>
          <a:lstStyle/>
          <a:p>
            <a:fld id="{E78329A4-B114-44F4-BE73-1DFFB7A1E096}" type="slidenum">
              <a:rPr lang="en-US" smtClean="0"/>
              <a:t>4</a:t>
            </a:fld>
            <a:endParaRPr lang="en-US"/>
          </a:p>
        </p:txBody>
      </p:sp>
    </p:spTree>
    <p:extLst>
      <p:ext uri="{BB962C8B-B14F-4D97-AF65-F5344CB8AC3E}">
        <p14:creationId xmlns:p14="http://schemas.microsoft.com/office/powerpoint/2010/main" val="3034542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US" dirty="0" smtClean="0"/>
              <a:t>•	Data from many countries also reports similar trend and shows </a:t>
            </a:r>
            <a:r>
              <a:rPr lang="en-US" dirty="0" err="1" smtClean="0"/>
              <a:t>smiliar</a:t>
            </a:r>
            <a:r>
              <a:rPr lang="en-US" dirty="0" smtClean="0"/>
              <a:t> risk factors, for type 2 diabetes such as age, gender, BMI, underlying diseases and medications. </a:t>
            </a:r>
          </a:p>
          <a:p>
            <a:r>
              <a:rPr lang="en-US" dirty="0" smtClean="0"/>
              <a:t>•Also, previous studies illustrated the incidence of type 2 </a:t>
            </a:r>
            <a:r>
              <a:rPr lang="en-US" dirty="0" err="1" smtClean="0"/>
              <a:t>Dm</a:t>
            </a:r>
            <a:r>
              <a:rPr lang="en-US" dirty="0" smtClean="0"/>
              <a:t> in Thailand which was different with gender and its incident was approximately 15  per 1,000 year </a:t>
            </a:r>
          </a:p>
          <a:p>
            <a:endParaRPr lang="th-TH" dirty="0"/>
          </a:p>
        </p:txBody>
      </p:sp>
      <p:sp>
        <p:nvSpPr>
          <p:cNvPr id="4" name="ตัวแทนหมายเลขภาพนิ่ง 3"/>
          <p:cNvSpPr>
            <a:spLocks noGrp="1"/>
          </p:cNvSpPr>
          <p:nvPr>
            <p:ph type="sldNum" sz="quarter" idx="10"/>
          </p:nvPr>
        </p:nvSpPr>
        <p:spPr/>
        <p:txBody>
          <a:bodyPr/>
          <a:lstStyle/>
          <a:p>
            <a:fld id="{E78329A4-B114-44F4-BE73-1DFFB7A1E096}" type="slidenum">
              <a:rPr lang="en-US" smtClean="0"/>
              <a:t>5</a:t>
            </a:fld>
            <a:endParaRPr lang="en-US"/>
          </a:p>
        </p:txBody>
      </p:sp>
    </p:spTree>
    <p:extLst>
      <p:ext uri="{BB962C8B-B14F-4D97-AF65-F5344CB8AC3E}">
        <p14:creationId xmlns:p14="http://schemas.microsoft.com/office/powerpoint/2010/main" val="3998650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US" dirty="0" smtClean="0"/>
              <a:t>And our study concerns over a community in Thailand called Na Yao, which is located in </a:t>
            </a:r>
            <a:r>
              <a:rPr lang="en-US" dirty="0" err="1" smtClean="0"/>
              <a:t>Sanam</a:t>
            </a:r>
            <a:r>
              <a:rPr lang="en-US" dirty="0" smtClean="0"/>
              <a:t> chai </a:t>
            </a:r>
            <a:r>
              <a:rPr lang="en-US" dirty="0" err="1" smtClean="0"/>
              <a:t>Khet</a:t>
            </a:r>
            <a:r>
              <a:rPr lang="en-US" dirty="0" smtClean="0"/>
              <a:t> district in </a:t>
            </a:r>
            <a:r>
              <a:rPr lang="en-US" dirty="0" err="1" smtClean="0"/>
              <a:t>Chacheongsao</a:t>
            </a:r>
            <a:r>
              <a:rPr lang="en-US" dirty="0" smtClean="0"/>
              <a:t> Province in the central region of Thailand. The number of population is approximately 6,500 people .This community can be divide into main 5 villages.</a:t>
            </a:r>
            <a:endParaRPr lang="th-TH" dirty="0"/>
          </a:p>
        </p:txBody>
      </p:sp>
      <p:sp>
        <p:nvSpPr>
          <p:cNvPr id="4" name="ตัวแทนหมายเลขภาพนิ่ง 3"/>
          <p:cNvSpPr>
            <a:spLocks noGrp="1"/>
          </p:cNvSpPr>
          <p:nvPr>
            <p:ph type="sldNum" sz="quarter" idx="10"/>
          </p:nvPr>
        </p:nvSpPr>
        <p:spPr/>
        <p:txBody>
          <a:bodyPr/>
          <a:lstStyle/>
          <a:p>
            <a:fld id="{E78329A4-B114-44F4-BE73-1DFFB7A1E096}" type="slidenum">
              <a:rPr lang="en-US" smtClean="0"/>
              <a:t>6</a:t>
            </a:fld>
            <a:endParaRPr lang="en-US"/>
          </a:p>
        </p:txBody>
      </p:sp>
    </p:spTree>
    <p:extLst>
      <p:ext uri="{BB962C8B-B14F-4D97-AF65-F5344CB8AC3E}">
        <p14:creationId xmlns:p14="http://schemas.microsoft.com/office/powerpoint/2010/main" val="1448323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Along with the trend in the region,  the prevalence of type 2 Diabetes from the year 2003 to the year 2008 rose gradually in </a:t>
            </a:r>
            <a:r>
              <a:rPr lang="en-US" sz="1200" kern="1200" dirty="0" err="1" smtClean="0">
                <a:solidFill>
                  <a:schemeClr val="tx1"/>
                </a:solidFill>
                <a:effectLst/>
                <a:latin typeface="+mn-lt"/>
                <a:ea typeface="+mn-ea"/>
                <a:cs typeface="+mn-cs"/>
              </a:rPr>
              <a:t>Nayao</a:t>
            </a:r>
            <a:r>
              <a:rPr lang="en-US" sz="1200" kern="1200" dirty="0" smtClean="0">
                <a:solidFill>
                  <a:schemeClr val="tx1"/>
                </a:solidFill>
                <a:effectLst/>
                <a:latin typeface="+mn-lt"/>
                <a:ea typeface="+mn-ea"/>
                <a:cs typeface="+mn-cs"/>
              </a:rPr>
              <a:t> community.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8329A4-B114-44F4-BE73-1DFFB7A1E096}" type="slidenum">
              <a:rPr lang="en-US" smtClean="0"/>
              <a:t>7</a:t>
            </a:fld>
            <a:endParaRPr lang="en-US"/>
          </a:p>
        </p:txBody>
      </p:sp>
    </p:spTree>
    <p:extLst>
      <p:ext uri="{BB962C8B-B14F-4D97-AF65-F5344CB8AC3E}">
        <p14:creationId xmlns:p14="http://schemas.microsoft.com/office/powerpoint/2010/main" val="312587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US" sz="1200" kern="1200" dirty="0" smtClean="0">
                <a:solidFill>
                  <a:schemeClr val="tx1"/>
                </a:solidFill>
                <a:effectLst/>
                <a:latin typeface="+mn-lt"/>
                <a:ea typeface="+mn-ea"/>
                <a:cs typeface="+mn-cs"/>
              </a:rPr>
              <a:t>These previous studies do yield the broad the preliminary information that…</a:t>
            </a:r>
          </a:p>
          <a:p>
            <a:r>
              <a:rPr lang="en-US" sz="1200" kern="1200" dirty="0" smtClean="0">
                <a:solidFill>
                  <a:schemeClr val="tx1"/>
                </a:solidFill>
                <a:effectLst/>
                <a:latin typeface="+mn-lt"/>
                <a:ea typeface="+mn-ea"/>
                <a:cs typeface="+mn-cs"/>
              </a:rPr>
              <a:t>-type 2 diabetes mellitus (DM) in </a:t>
            </a:r>
            <a:r>
              <a:rPr lang="en-US" sz="1200" kern="1200" dirty="0" err="1" smtClean="0">
                <a:solidFill>
                  <a:schemeClr val="tx1"/>
                </a:solidFill>
                <a:effectLst/>
                <a:latin typeface="+mn-lt"/>
                <a:ea typeface="+mn-ea"/>
                <a:cs typeface="+mn-cs"/>
              </a:rPr>
              <a:t>thai</a:t>
            </a:r>
            <a:r>
              <a:rPr lang="en-US" sz="1200" kern="1200" dirty="0" smtClean="0">
                <a:solidFill>
                  <a:schemeClr val="tx1"/>
                </a:solidFill>
                <a:effectLst/>
                <a:latin typeface="+mn-lt"/>
                <a:ea typeface="+mn-ea"/>
                <a:cs typeface="+mn-cs"/>
              </a:rPr>
              <a:t> population tends to increase every year. </a:t>
            </a:r>
          </a:p>
          <a:p>
            <a:r>
              <a:rPr lang="en-US" sz="1200" kern="1200" dirty="0" smtClean="0">
                <a:solidFill>
                  <a:schemeClr val="tx1"/>
                </a:solidFill>
                <a:effectLst/>
                <a:latin typeface="+mn-lt"/>
                <a:ea typeface="+mn-ea"/>
                <a:cs typeface="+mn-cs"/>
              </a:rPr>
              <a:t>and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-this study is useful for effective early screening and preventing of the disease.   </a:t>
            </a:r>
          </a:p>
          <a:p>
            <a:r>
              <a:rPr lang="en-US" sz="1200" kern="1200" dirty="0" smtClean="0">
                <a:solidFill>
                  <a:schemeClr val="tx1"/>
                </a:solidFill>
                <a:effectLst/>
                <a:latin typeface="+mn-lt"/>
                <a:ea typeface="+mn-ea"/>
                <a:cs typeface="+mn-cs"/>
              </a:rPr>
              <a:t> </a:t>
            </a:r>
            <a:r>
              <a:rPr lang="th-TH" sz="1200" kern="1200" dirty="0" smtClean="0">
                <a:solidFill>
                  <a:schemeClr val="tx1"/>
                </a:solidFill>
                <a:effectLst/>
                <a:latin typeface="+mn-lt"/>
                <a:ea typeface="+mn-ea"/>
                <a:cs typeface="+mn-cs"/>
              </a:rPr>
              <a:t/>
            </a:r>
            <a:br>
              <a:rPr lang="th-TH"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However, the limitation of most studies was that they were based on urban communities while only a few were conducted in rural communities. So, the result cannot represent the incidence in Thailand as a whole accurately yet.</a:t>
            </a:r>
          </a:p>
          <a:p>
            <a:r>
              <a:rPr lang="en-US" sz="1200" kern="1200" dirty="0" smtClean="0">
                <a:solidFill>
                  <a:schemeClr val="tx1"/>
                </a:solidFill>
                <a:effectLst/>
                <a:latin typeface="+mn-lt"/>
                <a:ea typeface="+mn-ea"/>
                <a:cs typeface="+mn-cs"/>
              </a:rPr>
              <a:t> </a:t>
            </a:r>
          </a:p>
          <a:p>
            <a:endParaRPr lang="th-TH" dirty="0"/>
          </a:p>
        </p:txBody>
      </p:sp>
      <p:sp>
        <p:nvSpPr>
          <p:cNvPr id="4" name="ตัวแทนหมายเลขภาพนิ่ง 3"/>
          <p:cNvSpPr>
            <a:spLocks noGrp="1"/>
          </p:cNvSpPr>
          <p:nvPr>
            <p:ph type="sldNum" sz="quarter" idx="10"/>
          </p:nvPr>
        </p:nvSpPr>
        <p:spPr/>
        <p:txBody>
          <a:bodyPr/>
          <a:lstStyle/>
          <a:p>
            <a:fld id="{E78329A4-B114-44F4-BE73-1DFFB7A1E096}" type="slidenum">
              <a:rPr lang="en-US" smtClean="0"/>
              <a:t>8</a:t>
            </a:fld>
            <a:endParaRPr lang="en-US"/>
          </a:p>
        </p:txBody>
      </p:sp>
    </p:spTree>
    <p:extLst>
      <p:ext uri="{BB962C8B-B14F-4D97-AF65-F5344CB8AC3E}">
        <p14:creationId xmlns:p14="http://schemas.microsoft.com/office/powerpoint/2010/main" val="3402562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order to expand the knowledge of the prevalence of this disease in other parts of Thailand apart from the urban ones, this study then was conducted to determine the incidence and associated factors of type 2 diabetes among people in a chosen rural community called </a:t>
            </a:r>
            <a:r>
              <a:rPr lang="en-US" sz="1200" kern="1200" dirty="0" err="1" smtClean="0">
                <a:solidFill>
                  <a:schemeClr val="tx1"/>
                </a:solidFill>
                <a:effectLst/>
                <a:latin typeface="+mn-lt"/>
                <a:ea typeface="+mn-ea"/>
                <a:cs typeface="+mn-cs"/>
              </a:rPr>
              <a:t>Nayao</a:t>
            </a:r>
            <a:r>
              <a:rPr lang="en-US" sz="1200" kern="1200" dirty="0" smtClean="0">
                <a:solidFill>
                  <a:schemeClr val="tx1"/>
                </a:solidFill>
                <a:effectLst/>
                <a:latin typeface="+mn-lt"/>
                <a:ea typeface="+mn-ea"/>
                <a:cs typeface="+mn-cs"/>
              </a:rPr>
              <a:t> community. </a:t>
            </a:r>
          </a:p>
          <a:p>
            <a:endParaRPr lang="th-TH" dirty="0"/>
          </a:p>
        </p:txBody>
      </p:sp>
      <p:sp>
        <p:nvSpPr>
          <p:cNvPr id="4" name="ตัวแทนหมายเลขภาพนิ่ง 3"/>
          <p:cNvSpPr>
            <a:spLocks noGrp="1"/>
          </p:cNvSpPr>
          <p:nvPr>
            <p:ph type="sldNum" sz="quarter" idx="10"/>
          </p:nvPr>
        </p:nvSpPr>
        <p:spPr/>
        <p:txBody>
          <a:bodyPr/>
          <a:lstStyle/>
          <a:p>
            <a:fld id="{E78329A4-B114-44F4-BE73-1DFFB7A1E096}" type="slidenum">
              <a:rPr lang="en-US" smtClean="0"/>
              <a:t>9</a:t>
            </a:fld>
            <a:endParaRPr lang="en-US"/>
          </a:p>
        </p:txBody>
      </p:sp>
    </p:spTree>
    <p:extLst>
      <p:ext uri="{BB962C8B-B14F-4D97-AF65-F5344CB8AC3E}">
        <p14:creationId xmlns:p14="http://schemas.microsoft.com/office/powerpoint/2010/main" val="1113195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A23722A-54D4-4AF1-AFBD-8D2BA722127F}" type="datetime1">
              <a:rPr lang="en-US" smtClean="0"/>
              <a:t>2/28/2016</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961549-D103-4EB4-8871-1A62D1A7C9A7}" type="datetime1">
              <a:rPr lang="en-US" smtClean="0"/>
              <a:t>2/28/2016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0792886-7E65-4C86-8933-4ED22E3D7385}" type="datetime1">
              <a:rPr lang="en-US" smtClean="0"/>
              <a:t>2/28/2016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5E288E-C1F3-4428-A658-DDF4F2843C6C}" type="datetime1">
              <a:rPr lang="en-US" smtClean="0"/>
              <a:t>2/28/2016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CC7FE92-6E03-43FC-93E1-9FC3A6E4FC25}" type="datetime1">
              <a:rPr lang="en-US" smtClean="0"/>
              <a:t>2/28/2016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9BE531E-20DD-4D6D-BB21-E2AC323399DD}" type="datetime1">
              <a:rPr lang="en-US" smtClean="0"/>
              <a:t>2/28/2016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F187599-F456-4F08-99C6-A180562781CE}" type="datetime1">
              <a:rPr lang="en-US" smtClean="0"/>
              <a:t>2/28/2016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680F4F9-9858-49D9-9F35-8949407D12EA}" type="datetime1">
              <a:rPr lang="en-US" smtClean="0"/>
              <a:t>2/28/2016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F7191A-784D-400B-BB2D-FC5CE0399486}" type="datetime1">
              <a:rPr lang="en-US" smtClean="0"/>
              <a:t>2/28/2016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952990-FFDA-4F69-A7FF-9200ECEC23A9}" type="datetime1">
              <a:rPr lang="en-US" smtClean="0"/>
              <a:t>2/28/2016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7A6D0FAE-9206-4352-93E2-AAC7036DB887}" type="datetime1">
              <a:rPr lang="en-US" smtClean="0"/>
              <a:t>2/28/2016</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3641BF95-B6F6-41CD-A849-3EED6DE71762}" type="datetime1">
              <a:rPr lang="en-US" smtClean="0"/>
              <a:t>2/28/2016</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donot6.info/images_portfolio/246/246_pic1_10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36803"/>
            <a:ext cx="12009120" cy="7193094"/>
          </a:xfrm>
          <a:prstGeom prst="rect">
            <a:avLst/>
          </a:prstGeom>
          <a:ln>
            <a:noFill/>
          </a:ln>
          <a:effectLst>
            <a:softEdge rad="850900"/>
          </a:effectLst>
          <a:extLst>
            <a:ext uri="{909E8E84-426E-40DD-AFC4-6F175D3DCCD1}">
              <a14:hiddenFill xmlns:a14="http://schemas.microsoft.com/office/drawing/2010/main">
                <a:solidFill>
                  <a:srgbClr val="FFFFFF"/>
                </a:solidFill>
              </a14:hiddenFill>
            </a:ext>
          </a:extLst>
        </p:spPr>
      </p:pic>
      <p:pic>
        <p:nvPicPr>
          <p:cNvPr id="1026" name="Picture 2" descr="C:\Users\Pompamm\Desktop\130px-PCM_logo.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769" r="100000"/>
                    </a14:imgEffect>
                  </a14:imgLayer>
                </a14:imgProps>
              </a:ext>
              <a:ext uri="{28A0092B-C50C-407E-A947-70E740481C1C}">
                <a14:useLocalDpi xmlns:a14="http://schemas.microsoft.com/office/drawing/2010/main" val="0"/>
              </a:ext>
            </a:extLst>
          </a:blip>
          <a:srcRect/>
          <a:stretch>
            <a:fillRect/>
          </a:stretch>
        </p:blipFill>
        <p:spPr bwMode="auto">
          <a:xfrm>
            <a:off x="230446" y="170323"/>
            <a:ext cx="839121" cy="1143000"/>
          </a:xfrm>
          <a:prstGeom prst="rect">
            <a:avLst/>
          </a:prstGeom>
          <a:noFill/>
          <a:extLst>
            <a:ext uri="{909E8E84-426E-40DD-AFC4-6F175D3DCCD1}">
              <a14:hiddenFill xmlns:a14="http://schemas.microsoft.com/office/drawing/2010/main">
                <a:solidFill>
                  <a:srgbClr val="FFFFFF"/>
                </a:solidFill>
              </a14:hiddenFill>
            </a:ext>
          </a:extLst>
        </p:spPr>
      </p:pic>
      <p:sp>
        <p:nvSpPr>
          <p:cNvPr id="10" name="Subtitle 6"/>
          <p:cNvSpPr>
            <a:spLocks noGrp="1"/>
          </p:cNvSpPr>
          <p:nvPr>
            <p:ph type="subTitle" idx="1"/>
          </p:nvPr>
        </p:nvSpPr>
        <p:spPr>
          <a:xfrm>
            <a:off x="2317434" y="6238875"/>
            <a:ext cx="8882062" cy="517416"/>
          </a:xfrm>
        </p:spPr>
        <p:txBody>
          <a:bodyPr>
            <a:noAutofit/>
          </a:bodyPr>
          <a:lstStyle/>
          <a:p>
            <a:pPr algn="r"/>
            <a:r>
              <a:rPr lang="en-US" sz="2000" b="1" cap="none" dirty="0" smtClean="0">
                <a:solidFill>
                  <a:schemeClr val="bg1"/>
                </a:solidFill>
                <a:cs typeface="Times New Roman" panose="02020603050405020304" pitchFamily="18" charset="0"/>
              </a:rPr>
              <a:t>5</a:t>
            </a:r>
            <a:r>
              <a:rPr lang="en-US" sz="2000" b="1" cap="none" baseline="30000" dirty="0" smtClean="0">
                <a:solidFill>
                  <a:schemeClr val="bg1"/>
                </a:solidFill>
                <a:cs typeface="Times New Roman" panose="02020603050405020304" pitchFamily="18" charset="0"/>
              </a:rPr>
              <a:t>th</a:t>
            </a:r>
            <a:r>
              <a:rPr lang="en-US" sz="2000" b="1" cap="none" dirty="0" smtClean="0">
                <a:solidFill>
                  <a:schemeClr val="bg1"/>
                </a:solidFill>
                <a:cs typeface="Times New Roman" panose="02020603050405020304" pitchFamily="18" charset="0"/>
              </a:rPr>
              <a:t> Year Medical Cadet Student, Phramongkutklao College Of Medicine</a:t>
            </a:r>
            <a:endParaRPr lang="en-US" sz="2000" b="1" cap="none" dirty="0">
              <a:solidFill>
                <a:schemeClr val="bg1"/>
              </a:solidFill>
              <a:cs typeface="Times New Roman" panose="02020603050405020304" pitchFamily="18" charset="0"/>
            </a:endParaRPr>
          </a:p>
        </p:txBody>
      </p:sp>
      <p:sp>
        <p:nvSpPr>
          <p:cNvPr id="2" name="Title 1"/>
          <p:cNvSpPr>
            <a:spLocks noGrp="1"/>
          </p:cNvSpPr>
          <p:nvPr>
            <p:ph type="ctrTitle"/>
          </p:nvPr>
        </p:nvSpPr>
        <p:spPr>
          <a:xfrm>
            <a:off x="1069567" y="991697"/>
            <a:ext cx="10503308" cy="2957947"/>
          </a:xfrm>
          <a:solidFill>
            <a:schemeClr val="lt1">
              <a:alpha val="65000"/>
            </a:schemeClr>
          </a:solidFill>
        </p:spPr>
        <p:style>
          <a:lnRef idx="2">
            <a:schemeClr val="accent2"/>
          </a:lnRef>
          <a:fillRef idx="1">
            <a:schemeClr val="lt1"/>
          </a:fillRef>
          <a:effectRef idx="0">
            <a:schemeClr val="accent2"/>
          </a:effectRef>
          <a:fontRef idx="minor">
            <a:schemeClr val="dk1"/>
          </a:fontRef>
        </p:style>
        <p:txBody>
          <a:bodyPr anchor="ctr">
            <a:normAutofit fontScale="90000"/>
          </a:bodyPr>
          <a:lstStyle/>
          <a:p>
            <a:pPr algn="ctr"/>
            <a:r>
              <a:rPr lang="en-US" cap="none" dirty="0" smtClean="0">
                <a:latin typeface="+mn-lt"/>
                <a:cs typeface="Aharoni" panose="02010803020104030203" pitchFamily="2" charset="-79"/>
              </a:rPr>
              <a:t>Incidence and Associated Factors of Type2 Diabetes Mellitus in Thai Rural Community</a:t>
            </a:r>
            <a:endParaRPr lang="en-US" b="1" cap="none" dirty="0">
              <a:latin typeface="+mn-lt"/>
              <a:ea typeface="DotumChe" pitchFamily="49" charset="-127"/>
              <a:cs typeface="Aharoni" panose="02010803020104030203" pitchFamily="2" charset="-79"/>
            </a:endParaRPr>
          </a:p>
        </p:txBody>
      </p:sp>
    </p:spTree>
    <p:extLst>
      <p:ext uri="{BB962C8B-B14F-4D97-AF65-F5344CB8AC3E}">
        <p14:creationId xmlns:p14="http://schemas.microsoft.com/office/powerpoint/2010/main" val="42301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6000" dirty="0" smtClean="0"/>
              <a:t>Study design</a:t>
            </a:r>
            <a:endParaRPr lang="en-US" sz="6000" dirty="0"/>
          </a:p>
        </p:txBody>
      </p:sp>
      <p:sp>
        <p:nvSpPr>
          <p:cNvPr id="6" name="Text Placeholder 5"/>
          <p:cNvSpPr>
            <a:spLocks noGrp="1"/>
          </p:cNvSpPr>
          <p:nvPr>
            <p:ph type="body" idx="1"/>
          </p:nvPr>
        </p:nvSpPr>
        <p:spPr/>
        <p:txBody>
          <a:bodyPr>
            <a:noAutofit/>
          </a:bodyPr>
          <a:lstStyle/>
          <a:p>
            <a:r>
              <a:rPr lang="en-US" sz="4800" dirty="0" smtClean="0"/>
              <a:t>Retrospective Cohort Study</a:t>
            </a:r>
            <a:endParaRPr lang="en-US" sz="4800" dirty="0"/>
          </a:p>
        </p:txBody>
      </p:sp>
      <p:sp>
        <p:nvSpPr>
          <p:cNvPr id="4" name="Slide Number Placeholder 3"/>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4054169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Study population</a:t>
            </a:r>
            <a:endParaRPr lang="en-US" dirty="0"/>
          </a:p>
        </p:txBody>
      </p:sp>
      <p:sp>
        <p:nvSpPr>
          <p:cNvPr id="12" name="Text Placeholder 11"/>
          <p:cNvSpPr>
            <a:spLocks noGrp="1"/>
          </p:cNvSpPr>
          <p:nvPr>
            <p:ph type="body" idx="1"/>
          </p:nvPr>
        </p:nvSpPr>
        <p:spPr>
          <a:xfrm>
            <a:off x="1447191" y="2019550"/>
            <a:ext cx="4645152" cy="510460"/>
          </a:xfrm>
        </p:spPr>
        <p:txBody>
          <a:bodyPr/>
          <a:lstStyle/>
          <a:p>
            <a:r>
              <a:rPr lang="en-US" dirty="0" smtClean="0"/>
              <a:t>Inclusion criteria</a:t>
            </a:r>
            <a:endParaRPr lang="en-US" dirty="0"/>
          </a:p>
        </p:txBody>
      </p:sp>
      <p:sp>
        <p:nvSpPr>
          <p:cNvPr id="13" name="Content Placeholder 12"/>
          <p:cNvSpPr>
            <a:spLocks noGrp="1"/>
          </p:cNvSpPr>
          <p:nvPr>
            <p:ph sz="half" idx="2"/>
          </p:nvPr>
        </p:nvSpPr>
        <p:spPr>
          <a:xfrm>
            <a:off x="1291079" y="2689078"/>
            <a:ext cx="4801264" cy="2779649"/>
          </a:xfrm>
        </p:spPr>
        <p:txBody>
          <a:bodyPr>
            <a:noAutofit/>
          </a:bodyPr>
          <a:lstStyle/>
          <a:p>
            <a:r>
              <a:rPr lang="en-US" sz="2400" dirty="0"/>
              <a:t>T</a:t>
            </a:r>
            <a:r>
              <a:rPr lang="en-US" sz="2400" dirty="0" smtClean="0"/>
              <a:t>ested </a:t>
            </a:r>
            <a:r>
              <a:rPr lang="en-US" sz="2400" dirty="0"/>
              <a:t>blood glucose level in 2008-2009 without diabetes mellitus </a:t>
            </a:r>
            <a:r>
              <a:rPr lang="en-US" sz="2400" dirty="0" smtClean="0"/>
              <a:t>diagnosis</a:t>
            </a:r>
            <a:endParaRPr lang="en-US" sz="2400" dirty="0"/>
          </a:p>
          <a:p>
            <a:r>
              <a:rPr lang="en-US" sz="2400" dirty="0" smtClean="0"/>
              <a:t>Age 35 </a:t>
            </a:r>
            <a:r>
              <a:rPr lang="en-US" sz="2400" dirty="0"/>
              <a:t>years old or older in </a:t>
            </a:r>
            <a:r>
              <a:rPr lang="en-US" sz="2400" dirty="0" smtClean="0"/>
              <a:t>2015</a:t>
            </a:r>
          </a:p>
          <a:p>
            <a:r>
              <a:rPr lang="en-US" sz="2400" dirty="0"/>
              <a:t>A</a:t>
            </a:r>
            <a:r>
              <a:rPr lang="en-US" sz="2400" dirty="0" smtClean="0"/>
              <a:t>ccept </a:t>
            </a:r>
            <a:r>
              <a:rPr lang="en-US" sz="2400" dirty="0"/>
              <a:t>and sign on the informed consent form</a:t>
            </a:r>
          </a:p>
        </p:txBody>
      </p:sp>
      <p:sp>
        <p:nvSpPr>
          <p:cNvPr id="14" name="Text Placeholder 13"/>
          <p:cNvSpPr>
            <a:spLocks noGrp="1"/>
          </p:cNvSpPr>
          <p:nvPr>
            <p:ph type="body" sz="quarter" idx="3"/>
          </p:nvPr>
        </p:nvSpPr>
        <p:spPr>
          <a:xfrm>
            <a:off x="6412362" y="2023003"/>
            <a:ext cx="4645152" cy="510647"/>
          </a:xfrm>
        </p:spPr>
        <p:txBody>
          <a:bodyPr/>
          <a:lstStyle/>
          <a:p>
            <a:r>
              <a:rPr lang="en-US" dirty="0" smtClean="0"/>
              <a:t>Exclusion criteria</a:t>
            </a:r>
            <a:endParaRPr lang="en-US" dirty="0"/>
          </a:p>
        </p:txBody>
      </p:sp>
      <p:sp>
        <p:nvSpPr>
          <p:cNvPr id="15" name="Content Placeholder 14"/>
          <p:cNvSpPr>
            <a:spLocks noGrp="1"/>
          </p:cNvSpPr>
          <p:nvPr>
            <p:ph sz="quarter" idx="4"/>
          </p:nvPr>
        </p:nvSpPr>
        <p:spPr>
          <a:xfrm>
            <a:off x="6412362" y="2677121"/>
            <a:ext cx="4645152" cy="2762692"/>
          </a:xfrm>
        </p:spPr>
        <p:txBody>
          <a:bodyPr>
            <a:normAutofit/>
          </a:bodyPr>
          <a:lstStyle/>
          <a:p>
            <a:r>
              <a:rPr lang="en-US" sz="2400" dirty="0"/>
              <a:t>Pregnant woman or less than 6-month post </a:t>
            </a:r>
            <a:r>
              <a:rPr lang="en-US" sz="2400" dirty="0" smtClean="0"/>
              <a:t>partum</a:t>
            </a:r>
            <a:endParaRPr lang="en-US" sz="2400" dirty="0"/>
          </a:p>
          <a:p>
            <a:r>
              <a:rPr lang="en-US" sz="2400" dirty="0" smtClean="0"/>
              <a:t>Move out from </a:t>
            </a:r>
            <a:r>
              <a:rPr lang="en-US" sz="2400" dirty="0" err="1"/>
              <a:t>Nayao</a:t>
            </a:r>
            <a:r>
              <a:rPr lang="en-US" sz="2400" dirty="0"/>
              <a:t> </a:t>
            </a:r>
            <a:r>
              <a:rPr lang="en-US" sz="2400" dirty="0" smtClean="0"/>
              <a:t>community</a:t>
            </a:r>
            <a:endParaRPr lang="en-US" sz="2400" dirty="0"/>
          </a:p>
        </p:txBody>
      </p:sp>
      <p:sp>
        <p:nvSpPr>
          <p:cNvPr id="4" name="Slide Number Placeholder 3"/>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199161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anim calcmode="lin" valueType="num">
                                      <p:cBhvr>
                                        <p:cTn id="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1000"/>
                                        <p:tgtEl>
                                          <p:spTgt spid="15">
                                            <p:txEl>
                                              <p:pRg st="1" end="1"/>
                                            </p:txEl>
                                          </p:spTgt>
                                        </p:tgtEl>
                                      </p:cBhvr>
                                    </p:animEffect>
                                    <p:anim calcmode="lin" valueType="num">
                                      <p:cBhvr>
                                        <p:cTn id="13"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1411115" y="3276600"/>
            <a:ext cx="1524000" cy="198738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endParaRPr lang="en-US" dirty="0"/>
          </a:p>
        </p:txBody>
      </p:sp>
      <p:sp>
        <p:nvSpPr>
          <p:cNvPr id="8" name="Title 7"/>
          <p:cNvSpPr>
            <a:spLocks noGrp="1"/>
          </p:cNvSpPr>
          <p:nvPr>
            <p:ph type="title"/>
          </p:nvPr>
        </p:nvSpPr>
        <p:spPr/>
        <p:txBody>
          <a:bodyPr>
            <a:normAutofit/>
          </a:bodyPr>
          <a:lstStyle/>
          <a:p>
            <a:r>
              <a:rPr lang="en-US" sz="4400" dirty="0" smtClean="0">
                <a:latin typeface="+mn-lt"/>
              </a:rPr>
              <a:t>Study procedure</a:t>
            </a:r>
            <a:endParaRPr lang="en-US" sz="4400" dirty="0">
              <a:latin typeface="+mn-lt"/>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t>12</a:t>
            </a:fld>
            <a:endParaRPr lang="en-US" dirty="0"/>
          </a:p>
        </p:txBody>
      </p:sp>
      <p:sp>
        <p:nvSpPr>
          <p:cNvPr id="11" name="Rectangle 10"/>
          <p:cNvSpPr/>
          <p:nvPr/>
        </p:nvSpPr>
        <p:spPr>
          <a:xfrm>
            <a:off x="1414451" y="2614400"/>
            <a:ext cx="1524000" cy="264958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endParaRPr lang="en-US" dirty="0"/>
          </a:p>
        </p:txBody>
      </p:sp>
      <p:sp>
        <p:nvSpPr>
          <p:cNvPr id="12" name="TextBox 11"/>
          <p:cNvSpPr txBox="1"/>
          <p:nvPr/>
        </p:nvSpPr>
        <p:spPr>
          <a:xfrm>
            <a:off x="1389215" y="5321798"/>
            <a:ext cx="1549235"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000" b="1" dirty="0" smtClean="0"/>
              <a:t>Baseline</a:t>
            </a:r>
          </a:p>
          <a:p>
            <a:pPr algn="ctr"/>
            <a:r>
              <a:rPr lang="en-US" sz="2000" b="1" dirty="0" smtClean="0"/>
              <a:t>2008-2009</a:t>
            </a:r>
            <a:endParaRPr lang="en-US" sz="2000" b="1" dirty="0"/>
          </a:p>
        </p:txBody>
      </p:sp>
      <p:sp>
        <p:nvSpPr>
          <p:cNvPr id="16" name="TextBox 15"/>
          <p:cNvSpPr txBox="1"/>
          <p:nvPr/>
        </p:nvSpPr>
        <p:spPr>
          <a:xfrm>
            <a:off x="1062480" y="2063197"/>
            <a:ext cx="3174240" cy="461665"/>
          </a:xfrm>
          <a:prstGeom prst="rect">
            <a:avLst/>
          </a:prstGeom>
          <a:noFill/>
        </p:spPr>
        <p:txBody>
          <a:bodyPr wrap="square" rtlCol="0">
            <a:spAutoFit/>
          </a:bodyPr>
          <a:lstStyle/>
          <a:p>
            <a:r>
              <a:rPr lang="en-US" sz="2400" b="1" dirty="0" smtClean="0"/>
              <a:t>Participants = 1,735</a:t>
            </a:r>
            <a:endParaRPr lang="en-US" sz="2400" b="1" dirty="0"/>
          </a:p>
        </p:txBody>
      </p:sp>
      <p:sp>
        <p:nvSpPr>
          <p:cNvPr id="30" name="TextBox 29"/>
          <p:cNvSpPr txBox="1"/>
          <p:nvPr/>
        </p:nvSpPr>
        <p:spPr>
          <a:xfrm>
            <a:off x="8393894" y="5568019"/>
            <a:ext cx="152400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smtClean="0"/>
              <a:t>2015</a:t>
            </a:r>
            <a:endParaRPr lang="en-US" sz="2400" b="1" dirty="0"/>
          </a:p>
        </p:txBody>
      </p:sp>
      <p:cxnSp>
        <p:nvCxnSpPr>
          <p:cNvPr id="31" name="Straight Arrow Connector 30"/>
          <p:cNvCxnSpPr/>
          <p:nvPr/>
        </p:nvCxnSpPr>
        <p:spPr>
          <a:xfrm>
            <a:off x="3459299" y="5597441"/>
            <a:ext cx="4541701" cy="1"/>
          </a:xfrm>
          <a:prstGeom prst="straightConnector1">
            <a:avLst/>
          </a:prstGeom>
          <a:ln w="57150">
            <a:tailEnd type="arrow"/>
          </a:ln>
        </p:spPr>
        <p:style>
          <a:lnRef idx="3">
            <a:schemeClr val="dk1"/>
          </a:lnRef>
          <a:fillRef idx="0">
            <a:schemeClr val="dk1"/>
          </a:fillRef>
          <a:effectRef idx="2">
            <a:schemeClr val="dk1"/>
          </a:effectRef>
          <a:fontRef idx="minor">
            <a:schemeClr val="tx1"/>
          </a:fontRef>
        </p:style>
      </p:cxnSp>
      <p:sp>
        <p:nvSpPr>
          <p:cNvPr id="35" name="Rectangle 34"/>
          <p:cNvSpPr/>
          <p:nvPr/>
        </p:nvSpPr>
        <p:spPr>
          <a:xfrm>
            <a:off x="1414451" y="2619100"/>
            <a:ext cx="1517329" cy="657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T2DM = 187</a:t>
            </a:r>
            <a:endParaRPr lang="en-US" dirty="0"/>
          </a:p>
        </p:txBody>
      </p:sp>
      <p:sp>
        <p:nvSpPr>
          <p:cNvPr id="36" name="Rectangle 35"/>
          <p:cNvSpPr/>
          <p:nvPr/>
        </p:nvSpPr>
        <p:spPr>
          <a:xfrm>
            <a:off x="1414451" y="3276600"/>
            <a:ext cx="1517329" cy="62048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IFG = 155</a:t>
            </a:r>
            <a:endParaRPr lang="en-US" dirty="0"/>
          </a:p>
        </p:txBody>
      </p:sp>
      <p:sp>
        <p:nvSpPr>
          <p:cNvPr id="37" name="TextBox 36"/>
          <p:cNvSpPr txBox="1"/>
          <p:nvPr/>
        </p:nvSpPr>
        <p:spPr>
          <a:xfrm>
            <a:off x="1625348" y="4008940"/>
            <a:ext cx="1298665" cy="646331"/>
          </a:xfrm>
          <a:prstGeom prst="rect">
            <a:avLst/>
          </a:prstGeom>
          <a:noFill/>
        </p:spPr>
        <p:txBody>
          <a:bodyPr wrap="square" rtlCol="0">
            <a:spAutoFit/>
          </a:bodyPr>
          <a:lstStyle/>
          <a:p>
            <a:r>
              <a:rPr lang="en-US" dirty="0" smtClean="0">
                <a:solidFill>
                  <a:schemeClr val="bg1"/>
                </a:solidFill>
              </a:rPr>
              <a:t>Normal = 1,393</a:t>
            </a:r>
            <a:endParaRPr lang="en-US" dirty="0">
              <a:solidFill>
                <a:schemeClr val="bg1"/>
              </a:solidFill>
            </a:endParaRPr>
          </a:p>
        </p:txBody>
      </p:sp>
      <p:grpSp>
        <p:nvGrpSpPr>
          <p:cNvPr id="42" name="Group 41"/>
          <p:cNvGrpSpPr/>
          <p:nvPr/>
        </p:nvGrpSpPr>
        <p:grpSpPr>
          <a:xfrm>
            <a:off x="3026229" y="3276600"/>
            <a:ext cx="3441811" cy="1987383"/>
            <a:chOff x="3026229" y="3276600"/>
            <a:chExt cx="3441811" cy="1987383"/>
          </a:xfrm>
        </p:grpSpPr>
        <p:sp>
          <p:nvSpPr>
            <p:cNvPr id="39" name="Right Brace 38"/>
            <p:cNvSpPr/>
            <p:nvPr/>
          </p:nvSpPr>
          <p:spPr>
            <a:xfrm>
              <a:off x="3026229" y="3276600"/>
              <a:ext cx="304800" cy="1987383"/>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0" name="TextBox 39"/>
            <p:cNvSpPr txBox="1"/>
            <p:nvPr/>
          </p:nvSpPr>
          <p:spPr>
            <a:xfrm>
              <a:off x="3418807" y="4008681"/>
              <a:ext cx="3049233" cy="52322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800" dirty="0" smtClean="0"/>
                <a:t>Non T2DM = 1,548</a:t>
              </a:r>
              <a:endParaRPr lang="en-US" sz="2800" dirty="0"/>
            </a:p>
          </p:txBody>
        </p:sp>
      </p:grpSp>
      <p:sp>
        <p:nvSpPr>
          <p:cNvPr id="43" name="TextBox 42"/>
          <p:cNvSpPr txBox="1"/>
          <p:nvPr/>
        </p:nvSpPr>
        <p:spPr>
          <a:xfrm>
            <a:off x="8455566" y="3897086"/>
            <a:ext cx="1370888" cy="523220"/>
          </a:xfrm>
          <a:prstGeom prst="rect">
            <a:avLst/>
          </a:prstGeom>
          <a:noFill/>
        </p:spPr>
        <p:txBody>
          <a:bodyPr wrap="none" rtlCol="0">
            <a:spAutoFit/>
          </a:bodyPr>
          <a:lstStyle/>
          <a:p>
            <a:r>
              <a:rPr lang="en-US" sz="2800" dirty="0" smtClean="0">
                <a:solidFill>
                  <a:schemeClr val="bg1"/>
                </a:solidFill>
              </a:rPr>
              <a:t>n=1,548</a:t>
            </a:r>
            <a:endParaRPr lang="en-US" sz="2800" dirty="0">
              <a:solidFill>
                <a:schemeClr val="bg1"/>
              </a:solidFill>
            </a:endParaRPr>
          </a:p>
        </p:txBody>
      </p:sp>
    </p:spTree>
    <p:extLst>
      <p:ext uri="{BB962C8B-B14F-4D97-AF65-F5344CB8AC3E}">
        <p14:creationId xmlns:p14="http://schemas.microsoft.com/office/powerpoint/2010/main" val="3805581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1000"/>
                                        <p:tgtEl>
                                          <p:spTgt spid="36"/>
                                        </p:tgtEl>
                                      </p:cBhvr>
                                    </p:animEffect>
                                    <p:anim calcmode="lin" valueType="num">
                                      <p:cBhvr>
                                        <p:cTn id="14" dur="1000" fill="hold"/>
                                        <p:tgtEl>
                                          <p:spTgt spid="36"/>
                                        </p:tgtEl>
                                        <p:attrNameLst>
                                          <p:attrName>ppt_x</p:attrName>
                                        </p:attrNameLst>
                                      </p:cBhvr>
                                      <p:tavLst>
                                        <p:tav tm="0">
                                          <p:val>
                                            <p:strVal val="#ppt_x"/>
                                          </p:val>
                                        </p:tav>
                                        <p:tav tm="100000">
                                          <p:val>
                                            <p:strVal val="#ppt_x"/>
                                          </p:val>
                                        </p:tav>
                                      </p:tavLst>
                                    </p:anim>
                                    <p:anim calcmode="lin" valueType="num">
                                      <p:cBhvr>
                                        <p:cTn id="15" dur="1000" fill="hold"/>
                                        <p:tgtEl>
                                          <p:spTgt spid="3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3" presetClass="path" presetSubtype="0" accel="50000" decel="50000" fill="hold" grpId="0" nodeType="clickEffect">
                                  <p:stCondLst>
                                    <p:cond delay="0"/>
                                  </p:stCondLst>
                                  <p:childTnLst>
                                    <p:animMotion origin="layout" path="M 4.79167E-6 4.81481E-6 L 0.57265 0.00324 " pathEditMode="relative" rAng="0" ptsTypes="AA">
                                      <p:cBhvr>
                                        <p:cTn id="32" dur="2000" fill="hold"/>
                                        <p:tgtEl>
                                          <p:spTgt spid="41"/>
                                        </p:tgtEl>
                                        <p:attrNameLst>
                                          <p:attrName>ppt_x</p:attrName>
                                          <p:attrName>ppt_y</p:attrName>
                                        </p:attrNameLst>
                                      </p:cBhvr>
                                      <p:rCtr x="28633" y="162"/>
                                    </p:animMotion>
                                  </p:childTnLst>
                                </p:cTn>
                              </p:par>
                              <p:par>
                                <p:cTn id="33" presetID="42"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1000"/>
                                        <p:tgtEl>
                                          <p:spTgt spid="43"/>
                                        </p:tgtEl>
                                      </p:cBhvr>
                                    </p:animEffect>
                                    <p:anim calcmode="lin" valueType="num">
                                      <p:cBhvr>
                                        <p:cTn id="36" dur="1000" fill="hold"/>
                                        <p:tgtEl>
                                          <p:spTgt spid="43"/>
                                        </p:tgtEl>
                                        <p:attrNameLst>
                                          <p:attrName>ppt_x</p:attrName>
                                        </p:attrNameLst>
                                      </p:cBhvr>
                                      <p:tavLst>
                                        <p:tav tm="0">
                                          <p:val>
                                            <p:strVal val="#ppt_x"/>
                                          </p:val>
                                        </p:tav>
                                        <p:tav tm="100000">
                                          <p:val>
                                            <p:strVal val="#ppt_x"/>
                                          </p:val>
                                        </p:tav>
                                      </p:tavLst>
                                    </p:anim>
                                    <p:anim calcmode="lin" valueType="num">
                                      <p:cBhvr>
                                        <p:cTn id="3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5" grpId="0" animBg="1"/>
      <p:bldP spid="36" grpId="0" animBg="1"/>
      <p:bldP spid="37" grpId="0"/>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4400" dirty="0" smtClean="0"/>
              <a:t>Data collection</a:t>
            </a:r>
            <a:endParaRPr lang="en-US" sz="4400" dirty="0"/>
          </a:p>
        </p:txBody>
      </p:sp>
      <p:graphicFrame>
        <p:nvGraphicFramePr>
          <p:cNvPr id="10" name="Content Placeholder 9"/>
          <p:cNvGraphicFramePr>
            <a:graphicFrameLocks noGrp="1"/>
          </p:cNvGraphicFramePr>
          <p:nvPr>
            <p:ph idx="1"/>
          </p:nvPr>
        </p:nvGraphicFramePr>
        <p:xfrm>
          <a:off x="1450975" y="2016125"/>
          <a:ext cx="9604375" cy="3449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1615419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graphicEl>
                                              <a:dgm id="{8EA91592-23A1-4A28-9035-CABEADD8C0A1}"/>
                                            </p:graphicEl>
                                          </p:spTgt>
                                        </p:tgtEl>
                                        <p:attrNameLst>
                                          <p:attrName>style.visibility</p:attrName>
                                        </p:attrNameLst>
                                      </p:cBhvr>
                                      <p:to>
                                        <p:strVal val="visible"/>
                                      </p:to>
                                    </p:set>
                                    <p:animEffect transition="in" filter="fade">
                                      <p:cBhvr>
                                        <p:cTn id="7" dur="1000"/>
                                        <p:tgtEl>
                                          <p:spTgt spid="10">
                                            <p:graphicEl>
                                              <a:dgm id="{8EA91592-23A1-4A28-9035-CABEADD8C0A1}"/>
                                            </p:graphicEl>
                                          </p:spTgt>
                                        </p:tgtEl>
                                      </p:cBhvr>
                                    </p:animEffect>
                                    <p:anim calcmode="lin" valueType="num">
                                      <p:cBhvr>
                                        <p:cTn id="8" dur="1000" fill="hold"/>
                                        <p:tgtEl>
                                          <p:spTgt spid="10">
                                            <p:graphicEl>
                                              <a:dgm id="{8EA91592-23A1-4A28-9035-CABEADD8C0A1}"/>
                                            </p:graphicEl>
                                          </p:spTgt>
                                        </p:tgtEl>
                                        <p:attrNameLst>
                                          <p:attrName>ppt_x</p:attrName>
                                        </p:attrNameLst>
                                      </p:cBhvr>
                                      <p:tavLst>
                                        <p:tav tm="0">
                                          <p:val>
                                            <p:strVal val="#ppt_x"/>
                                          </p:val>
                                        </p:tav>
                                        <p:tav tm="100000">
                                          <p:val>
                                            <p:strVal val="#ppt_x"/>
                                          </p:val>
                                        </p:tav>
                                      </p:tavLst>
                                    </p:anim>
                                    <p:anim calcmode="lin" valueType="num">
                                      <p:cBhvr>
                                        <p:cTn id="9" dur="1000" fill="hold"/>
                                        <p:tgtEl>
                                          <p:spTgt spid="10">
                                            <p:graphicEl>
                                              <a:dgm id="{8EA91592-23A1-4A28-9035-CABEADD8C0A1}"/>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0">
                                            <p:graphicEl>
                                              <a:dgm id="{936ADC2F-4E72-4F53-8147-BF3E76CC39C4}"/>
                                            </p:graphicEl>
                                          </p:spTgt>
                                        </p:tgtEl>
                                        <p:attrNameLst>
                                          <p:attrName>style.visibility</p:attrName>
                                        </p:attrNameLst>
                                      </p:cBhvr>
                                      <p:to>
                                        <p:strVal val="visible"/>
                                      </p:to>
                                    </p:set>
                                    <p:animEffect transition="in" filter="fade">
                                      <p:cBhvr>
                                        <p:cTn id="13" dur="1000"/>
                                        <p:tgtEl>
                                          <p:spTgt spid="10">
                                            <p:graphicEl>
                                              <a:dgm id="{936ADC2F-4E72-4F53-8147-BF3E76CC39C4}"/>
                                            </p:graphicEl>
                                          </p:spTgt>
                                        </p:tgtEl>
                                      </p:cBhvr>
                                    </p:animEffect>
                                    <p:anim calcmode="lin" valueType="num">
                                      <p:cBhvr>
                                        <p:cTn id="14" dur="1000" fill="hold"/>
                                        <p:tgtEl>
                                          <p:spTgt spid="10">
                                            <p:graphicEl>
                                              <a:dgm id="{936ADC2F-4E72-4F53-8147-BF3E76CC39C4}"/>
                                            </p:graphicEl>
                                          </p:spTgt>
                                        </p:tgtEl>
                                        <p:attrNameLst>
                                          <p:attrName>ppt_x</p:attrName>
                                        </p:attrNameLst>
                                      </p:cBhvr>
                                      <p:tavLst>
                                        <p:tav tm="0">
                                          <p:val>
                                            <p:strVal val="#ppt_x"/>
                                          </p:val>
                                        </p:tav>
                                        <p:tav tm="100000">
                                          <p:val>
                                            <p:strVal val="#ppt_x"/>
                                          </p:val>
                                        </p:tav>
                                      </p:tavLst>
                                    </p:anim>
                                    <p:anim calcmode="lin" valueType="num">
                                      <p:cBhvr>
                                        <p:cTn id="15" dur="1000" fill="hold"/>
                                        <p:tgtEl>
                                          <p:spTgt spid="10">
                                            <p:graphicEl>
                                              <a:dgm id="{936ADC2F-4E72-4F53-8147-BF3E76CC39C4}"/>
                                            </p:graphic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0">
                                            <p:graphicEl>
                                              <a:dgm id="{4485BC7D-12E6-456D-AC34-893EE57967A0}"/>
                                            </p:graphicEl>
                                          </p:spTgt>
                                        </p:tgtEl>
                                        <p:attrNameLst>
                                          <p:attrName>style.visibility</p:attrName>
                                        </p:attrNameLst>
                                      </p:cBhvr>
                                      <p:to>
                                        <p:strVal val="visible"/>
                                      </p:to>
                                    </p:set>
                                    <p:animEffect transition="in" filter="fade">
                                      <p:cBhvr>
                                        <p:cTn id="19" dur="1000"/>
                                        <p:tgtEl>
                                          <p:spTgt spid="10">
                                            <p:graphicEl>
                                              <a:dgm id="{4485BC7D-12E6-456D-AC34-893EE57967A0}"/>
                                            </p:graphicEl>
                                          </p:spTgt>
                                        </p:tgtEl>
                                      </p:cBhvr>
                                    </p:animEffect>
                                    <p:anim calcmode="lin" valueType="num">
                                      <p:cBhvr>
                                        <p:cTn id="20" dur="1000" fill="hold"/>
                                        <p:tgtEl>
                                          <p:spTgt spid="10">
                                            <p:graphicEl>
                                              <a:dgm id="{4485BC7D-12E6-456D-AC34-893EE57967A0}"/>
                                            </p:graphicEl>
                                          </p:spTgt>
                                        </p:tgtEl>
                                        <p:attrNameLst>
                                          <p:attrName>ppt_x</p:attrName>
                                        </p:attrNameLst>
                                      </p:cBhvr>
                                      <p:tavLst>
                                        <p:tav tm="0">
                                          <p:val>
                                            <p:strVal val="#ppt_x"/>
                                          </p:val>
                                        </p:tav>
                                        <p:tav tm="100000">
                                          <p:val>
                                            <p:strVal val="#ppt_x"/>
                                          </p:val>
                                        </p:tav>
                                      </p:tavLst>
                                    </p:anim>
                                    <p:anim calcmode="lin" valueType="num">
                                      <p:cBhvr>
                                        <p:cTn id="21" dur="1000" fill="hold"/>
                                        <p:tgtEl>
                                          <p:spTgt spid="10">
                                            <p:graphicEl>
                                              <a:dgm id="{4485BC7D-12E6-456D-AC34-893EE57967A0}"/>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graphicEl>
                                              <a:dgm id="{E4F5A191-A542-4B5E-8887-B07F7BD8467C}"/>
                                            </p:graphicEl>
                                          </p:spTgt>
                                        </p:tgtEl>
                                        <p:attrNameLst>
                                          <p:attrName>style.visibility</p:attrName>
                                        </p:attrNameLst>
                                      </p:cBhvr>
                                      <p:to>
                                        <p:strVal val="visible"/>
                                      </p:to>
                                    </p:set>
                                    <p:animEffect transition="in" filter="fade">
                                      <p:cBhvr>
                                        <p:cTn id="26" dur="1000"/>
                                        <p:tgtEl>
                                          <p:spTgt spid="10">
                                            <p:graphicEl>
                                              <a:dgm id="{E4F5A191-A542-4B5E-8887-B07F7BD8467C}"/>
                                            </p:graphicEl>
                                          </p:spTgt>
                                        </p:tgtEl>
                                      </p:cBhvr>
                                    </p:animEffect>
                                    <p:anim calcmode="lin" valueType="num">
                                      <p:cBhvr>
                                        <p:cTn id="27" dur="1000" fill="hold"/>
                                        <p:tgtEl>
                                          <p:spTgt spid="10">
                                            <p:graphicEl>
                                              <a:dgm id="{E4F5A191-A542-4B5E-8887-B07F7BD8467C}"/>
                                            </p:graphicEl>
                                          </p:spTgt>
                                        </p:tgtEl>
                                        <p:attrNameLst>
                                          <p:attrName>ppt_x</p:attrName>
                                        </p:attrNameLst>
                                      </p:cBhvr>
                                      <p:tavLst>
                                        <p:tav tm="0">
                                          <p:val>
                                            <p:strVal val="#ppt_x"/>
                                          </p:val>
                                        </p:tav>
                                        <p:tav tm="100000">
                                          <p:val>
                                            <p:strVal val="#ppt_x"/>
                                          </p:val>
                                        </p:tav>
                                      </p:tavLst>
                                    </p:anim>
                                    <p:anim calcmode="lin" valueType="num">
                                      <p:cBhvr>
                                        <p:cTn id="28" dur="1000" fill="hold"/>
                                        <p:tgtEl>
                                          <p:spTgt spid="10">
                                            <p:graphicEl>
                                              <a:dgm id="{E4F5A191-A542-4B5E-8887-B07F7BD8467C}"/>
                                            </p:graphicEl>
                                          </p:spTgt>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0">
                                            <p:graphicEl>
                                              <a:dgm id="{487E2550-9DE5-44FC-B48F-497516D682B8}"/>
                                            </p:graphicEl>
                                          </p:spTgt>
                                        </p:tgtEl>
                                        <p:attrNameLst>
                                          <p:attrName>style.visibility</p:attrName>
                                        </p:attrNameLst>
                                      </p:cBhvr>
                                      <p:to>
                                        <p:strVal val="visible"/>
                                      </p:to>
                                    </p:set>
                                    <p:animEffect transition="in" filter="fade">
                                      <p:cBhvr>
                                        <p:cTn id="32" dur="1000"/>
                                        <p:tgtEl>
                                          <p:spTgt spid="10">
                                            <p:graphicEl>
                                              <a:dgm id="{487E2550-9DE5-44FC-B48F-497516D682B8}"/>
                                            </p:graphicEl>
                                          </p:spTgt>
                                        </p:tgtEl>
                                      </p:cBhvr>
                                    </p:animEffect>
                                    <p:anim calcmode="lin" valueType="num">
                                      <p:cBhvr>
                                        <p:cTn id="33" dur="1000" fill="hold"/>
                                        <p:tgtEl>
                                          <p:spTgt spid="10">
                                            <p:graphicEl>
                                              <a:dgm id="{487E2550-9DE5-44FC-B48F-497516D682B8}"/>
                                            </p:graphicEl>
                                          </p:spTgt>
                                        </p:tgtEl>
                                        <p:attrNameLst>
                                          <p:attrName>ppt_x</p:attrName>
                                        </p:attrNameLst>
                                      </p:cBhvr>
                                      <p:tavLst>
                                        <p:tav tm="0">
                                          <p:val>
                                            <p:strVal val="#ppt_x"/>
                                          </p:val>
                                        </p:tav>
                                        <p:tav tm="100000">
                                          <p:val>
                                            <p:strVal val="#ppt_x"/>
                                          </p:val>
                                        </p:tav>
                                      </p:tavLst>
                                    </p:anim>
                                    <p:anim calcmode="lin" valueType="num">
                                      <p:cBhvr>
                                        <p:cTn id="34" dur="1000" fill="hold"/>
                                        <p:tgtEl>
                                          <p:spTgt spid="10">
                                            <p:graphicEl>
                                              <a:dgm id="{487E2550-9DE5-44FC-B48F-497516D682B8}"/>
                                            </p:graphicEl>
                                          </p:spTgt>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10">
                                            <p:graphicEl>
                                              <a:dgm id="{922E3C34-E9AE-4861-A49E-3D56FD0BC2CF}"/>
                                            </p:graphicEl>
                                          </p:spTgt>
                                        </p:tgtEl>
                                        <p:attrNameLst>
                                          <p:attrName>style.visibility</p:attrName>
                                        </p:attrNameLst>
                                      </p:cBhvr>
                                      <p:to>
                                        <p:strVal val="visible"/>
                                      </p:to>
                                    </p:set>
                                    <p:animEffect transition="in" filter="fade">
                                      <p:cBhvr>
                                        <p:cTn id="38" dur="1000"/>
                                        <p:tgtEl>
                                          <p:spTgt spid="10">
                                            <p:graphicEl>
                                              <a:dgm id="{922E3C34-E9AE-4861-A49E-3D56FD0BC2CF}"/>
                                            </p:graphicEl>
                                          </p:spTgt>
                                        </p:tgtEl>
                                      </p:cBhvr>
                                    </p:animEffect>
                                    <p:anim calcmode="lin" valueType="num">
                                      <p:cBhvr>
                                        <p:cTn id="39" dur="1000" fill="hold"/>
                                        <p:tgtEl>
                                          <p:spTgt spid="10">
                                            <p:graphicEl>
                                              <a:dgm id="{922E3C34-E9AE-4861-A49E-3D56FD0BC2CF}"/>
                                            </p:graphicEl>
                                          </p:spTgt>
                                        </p:tgtEl>
                                        <p:attrNameLst>
                                          <p:attrName>ppt_x</p:attrName>
                                        </p:attrNameLst>
                                      </p:cBhvr>
                                      <p:tavLst>
                                        <p:tav tm="0">
                                          <p:val>
                                            <p:strVal val="#ppt_x"/>
                                          </p:val>
                                        </p:tav>
                                        <p:tav tm="100000">
                                          <p:val>
                                            <p:strVal val="#ppt_x"/>
                                          </p:val>
                                        </p:tav>
                                      </p:tavLst>
                                    </p:anim>
                                    <p:anim calcmode="lin" valueType="num">
                                      <p:cBhvr>
                                        <p:cTn id="40" dur="1000" fill="hold"/>
                                        <p:tgtEl>
                                          <p:spTgt spid="10">
                                            <p:graphicEl>
                                              <a:dgm id="{922E3C34-E9AE-4861-A49E-3D56FD0BC2C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4400" dirty="0" smtClean="0"/>
              <a:t>Ethical consideration</a:t>
            </a:r>
            <a:endParaRPr lang="en-US" sz="4400" dirty="0"/>
          </a:p>
        </p:txBody>
      </p:sp>
      <p:sp>
        <p:nvSpPr>
          <p:cNvPr id="9" name="Content Placeholder 8"/>
          <p:cNvSpPr>
            <a:spLocks noGrp="1"/>
          </p:cNvSpPr>
          <p:nvPr>
            <p:ph idx="1"/>
          </p:nvPr>
        </p:nvSpPr>
        <p:spPr/>
        <p:txBody>
          <a:bodyPr>
            <a:normAutofit/>
          </a:bodyPr>
          <a:lstStyle/>
          <a:p>
            <a:r>
              <a:rPr lang="en-US" sz="3200" dirty="0" smtClean="0"/>
              <a:t>This study was reviewed </a:t>
            </a:r>
            <a:r>
              <a:rPr lang="en-US" sz="3200" dirty="0"/>
              <a:t>and approved by the Institutional Review Board (IRB) of the Royal Thai Army Medical Department</a:t>
            </a:r>
          </a:p>
          <a:p>
            <a:endParaRPr lang="en-US" sz="3200" dirty="0"/>
          </a:p>
        </p:txBody>
      </p:sp>
      <p:sp>
        <p:nvSpPr>
          <p:cNvPr id="7" name="Slide Number Placeholder 6"/>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1323045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4400" dirty="0"/>
              <a:t>Results: Enrollment</a:t>
            </a:r>
            <a:endParaRPr lang="en-US" sz="4400" dirty="0">
              <a:latin typeface="+mn-lt"/>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t>15</a:t>
            </a:fld>
            <a:endParaRPr lang="en-US" dirty="0"/>
          </a:p>
        </p:txBody>
      </p:sp>
      <p:sp>
        <p:nvSpPr>
          <p:cNvPr id="30" name="TextBox 29"/>
          <p:cNvSpPr txBox="1"/>
          <p:nvPr/>
        </p:nvSpPr>
        <p:spPr>
          <a:xfrm>
            <a:off x="1595181" y="5323506"/>
            <a:ext cx="152400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smtClean="0"/>
              <a:t>2015</a:t>
            </a:r>
            <a:endParaRPr lang="en-US" sz="2400" b="1" dirty="0"/>
          </a:p>
        </p:txBody>
      </p:sp>
      <p:sp>
        <p:nvSpPr>
          <p:cNvPr id="2" name="Rectangle 1"/>
          <p:cNvSpPr/>
          <p:nvPr/>
        </p:nvSpPr>
        <p:spPr>
          <a:xfrm>
            <a:off x="1595182" y="3151588"/>
            <a:ext cx="1527335" cy="19873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ine Callout 1 8"/>
          <p:cNvSpPr/>
          <p:nvPr/>
        </p:nvSpPr>
        <p:spPr>
          <a:xfrm>
            <a:off x="4525109" y="2152817"/>
            <a:ext cx="4047391" cy="1587500"/>
          </a:xfrm>
          <a:prstGeom prst="borderCallout1">
            <a:avLst>
              <a:gd name="adj1" fmla="val 18750"/>
              <a:gd name="adj2" fmla="val -8333"/>
              <a:gd name="adj3" fmla="val 19206"/>
              <a:gd name="adj4" fmla="val -38542"/>
            </a:avLst>
          </a:prstGeom>
          <a:ln w="38100"/>
        </p:spPr>
        <p:style>
          <a:lnRef idx="2">
            <a:schemeClr val="accent4"/>
          </a:lnRef>
          <a:fillRef idx="1">
            <a:schemeClr val="lt1"/>
          </a:fillRef>
          <a:effectRef idx="0">
            <a:schemeClr val="accent4"/>
          </a:effectRef>
          <a:fontRef idx="minor">
            <a:schemeClr val="dk1"/>
          </a:fontRef>
        </p:style>
        <p:txBody>
          <a:bodyPr rtlCol="0" anchor="ctr"/>
          <a:lstStyle/>
          <a:p>
            <a:pPr marL="285750" indent="-285750">
              <a:buFont typeface="Arial" panose="020B0604020202020204" pitchFamily="34" charset="0"/>
              <a:buChar char="•"/>
            </a:pPr>
            <a:r>
              <a:rPr lang="en-US" sz="2400" dirty="0" smtClean="0"/>
              <a:t>Excluded = 778</a:t>
            </a:r>
          </a:p>
          <a:p>
            <a:pPr marL="742950" lvl="1" indent="-285750">
              <a:buFont typeface="Arial" panose="020B0604020202020204" pitchFamily="34" charset="0"/>
              <a:buChar char="•"/>
            </a:pPr>
            <a:r>
              <a:rPr lang="en-US" sz="2400" dirty="0" smtClean="0"/>
              <a:t>Move out = 341</a:t>
            </a:r>
          </a:p>
          <a:p>
            <a:pPr marL="742950" lvl="1" indent="-285750">
              <a:buFont typeface="Arial" panose="020B0604020202020204" pitchFamily="34" charset="0"/>
              <a:buChar char="•"/>
            </a:pPr>
            <a:r>
              <a:rPr lang="en-US" sz="2400" dirty="0" smtClean="0"/>
              <a:t>Death = 82</a:t>
            </a:r>
          </a:p>
          <a:p>
            <a:pPr marL="742950" lvl="1" indent="-285750">
              <a:buFont typeface="Arial" panose="020B0604020202020204" pitchFamily="34" charset="0"/>
              <a:buChar char="•"/>
            </a:pPr>
            <a:r>
              <a:rPr lang="en-US" sz="2400" dirty="0" smtClean="0"/>
              <a:t>Loss of follow up = 355 </a:t>
            </a:r>
            <a:endParaRPr lang="en-US" sz="2400" dirty="0"/>
          </a:p>
        </p:txBody>
      </p:sp>
      <p:sp>
        <p:nvSpPr>
          <p:cNvPr id="20" name="Rectangle 19"/>
          <p:cNvSpPr/>
          <p:nvPr/>
        </p:nvSpPr>
        <p:spPr>
          <a:xfrm>
            <a:off x="1595181" y="2152817"/>
            <a:ext cx="1527336" cy="99877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0" name="Line Callout 1 9"/>
          <p:cNvSpPr/>
          <p:nvPr/>
        </p:nvSpPr>
        <p:spPr>
          <a:xfrm>
            <a:off x="4525108" y="4068205"/>
            <a:ext cx="4047392" cy="1255301"/>
          </a:xfrm>
          <a:prstGeom prst="borderCallout1">
            <a:avLst>
              <a:gd name="adj1" fmla="val 18750"/>
              <a:gd name="adj2" fmla="val -8333"/>
              <a:gd name="adj3" fmla="val 18319"/>
              <a:gd name="adj4" fmla="val -34465"/>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en-US" sz="2400" dirty="0" smtClean="0"/>
              <a:t>Included =770</a:t>
            </a:r>
          </a:p>
          <a:p>
            <a:pPr marL="742950" lvl="1" indent="-285750">
              <a:buFont typeface="Arial" panose="020B0604020202020204" pitchFamily="34" charset="0"/>
              <a:buChar char="•"/>
            </a:pPr>
            <a:r>
              <a:rPr lang="en-US" sz="2400" dirty="0" smtClean="0"/>
              <a:t>T2DM = 136</a:t>
            </a:r>
          </a:p>
          <a:p>
            <a:pPr marL="742950" lvl="1" indent="-285750">
              <a:buFont typeface="Arial" panose="020B0604020202020204" pitchFamily="34" charset="0"/>
              <a:buChar char="•"/>
            </a:pPr>
            <a:r>
              <a:rPr lang="en-US" sz="2400" dirty="0" smtClean="0"/>
              <a:t>Non T2DM = 634 </a:t>
            </a:r>
            <a:endParaRPr lang="en-US" sz="2400" dirty="0"/>
          </a:p>
        </p:txBody>
      </p:sp>
    </p:spTree>
    <p:extLst>
      <p:ext uri="{BB962C8B-B14F-4D97-AF65-F5344CB8AC3E}">
        <p14:creationId xmlns:p14="http://schemas.microsoft.com/office/powerpoint/2010/main" val="266353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4400" dirty="0"/>
              <a:t>Results: Incidence of t2dm</a:t>
            </a:r>
            <a:endParaRPr lang="en-US" sz="4400" dirty="0">
              <a:latin typeface="+mn-lt"/>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t>16</a:t>
            </a:fld>
            <a:endParaRPr lang="en-US" dirty="0"/>
          </a:p>
        </p:txBody>
      </p:sp>
      <p:sp>
        <p:nvSpPr>
          <p:cNvPr id="30" name="TextBox 29"/>
          <p:cNvSpPr txBox="1"/>
          <p:nvPr/>
        </p:nvSpPr>
        <p:spPr>
          <a:xfrm>
            <a:off x="1595181" y="5323506"/>
            <a:ext cx="152400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smtClean="0"/>
              <a:t>2015</a:t>
            </a:r>
            <a:endParaRPr lang="en-US" sz="2400" b="1" dirty="0"/>
          </a:p>
        </p:txBody>
      </p:sp>
      <p:sp>
        <p:nvSpPr>
          <p:cNvPr id="2" name="Rectangle 1"/>
          <p:cNvSpPr/>
          <p:nvPr/>
        </p:nvSpPr>
        <p:spPr>
          <a:xfrm>
            <a:off x="1595182" y="3151588"/>
            <a:ext cx="1527335" cy="19873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Non T2DM =634</a:t>
            </a:r>
            <a:endParaRPr lang="en-US" dirty="0"/>
          </a:p>
        </p:txBody>
      </p:sp>
      <p:sp>
        <p:nvSpPr>
          <p:cNvPr id="20" name="Rectangle 19"/>
          <p:cNvSpPr/>
          <p:nvPr/>
        </p:nvSpPr>
        <p:spPr>
          <a:xfrm>
            <a:off x="1595181" y="2152817"/>
            <a:ext cx="1527336" cy="99877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T2DM = 136</a:t>
            </a:r>
            <a:endParaRPr lang="en-US" dirty="0"/>
          </a:p>
        </p:txBody>
      </p:sp>
      <p:sp>
        <p:nvSpPr>
          <p:cNvPr id="21" name="Line Callout 1 20"/>
          <p:cNvSpPr/>
          <p:nvPr/>
        </p:nvSpPr>
        <p:spPr>
          <a:xfrm>
            <a:off x="4515334" y="2152816"/>
            <a:ext cx="6823225" cy="803463"/>
          </a:xfrm>
          <a:prstGeom prst="borderCallout1">
            <a:avLst>
              <a:gd name="adj1" fmla="val 18750"/>
              <a:gd name="adj2" fmla="val -8333"/>
              <a:gd name="adj3" fmla="val 18319"/>
              <a:gd name="adj4" fmla="val -23126"/>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en-US" sz="2800" dirty="0" smtClean="0"/>
              <a:t>Cumulative incidence = 136/770 = 17.66%</a:t>
            </a:r>
          </a:p>
        </p:txBody>
      </p:sp>
      <p:sp>
        <p:nvSpPr>
          <p:cNvPr id="23" name="Line Callout 1 22"/>
          <p:cNvSpPr/>
          <p:nvPr/>
        </p:nvSpPr>
        <p:spPr>
          <a:xfrm>
            <a:off x="4515335" y="4519039"/>
            <a:ext cx="6823224" cy="1266132"/>
          </a:xfrm>
          <a:prstGeom prst="borderCallout1">
            <a:avLst>
              <a:gd name="adj1" fmla="val 18750"/>
              <a:gd name="adj2" fmla="val -8333"/>
              <a:gd name="adj3" fmla="val 18319"/>
              <a:gd name="adj4" fmla="val -19716"/>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en-US" sz="2800" dirty="0" smtClean="0"/>
              <a:t>Incidence density = 136/5323.54 = 25.55 per 1,000 PY</a:t>
            </a:r>
          </a:p>
        </p:txBody>
      </p:sp>
      <p:grpSp>
        <p:nvGrpSpPr>
          <p:cNvPr id="5" name="Group 4"/>
          <p:cNvGrpSpPr/>
          <p:nvPr/>
        </p:nvGrpSpPr>
        <p:grpSpPr>
          <a:xfrm>
            <a:off x="3119181" y="2152817"/>
            <a:ext cx="5483124" cy="2986154"/>
            <a:chOff x="3119181" y="2152817"/>
            <a:chExt cx="5483124" cy="2986154"/>
          </a:xfrm>
        </p:grpSpPr>
        <p:sp>
          <p:nvSpPr>
            <p:cNvPr id="3" name="Right Brace 2"/>
            <p:cNvSpPr/>
            <p:nvPr/>
          </p:nvSpPr>
          <p:spPr>
            <a:xfrm>
              <a:off x="3119181" y="2152817"/>
              <a:ext cx="398719" cy="2986154"/>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a:off x="3517900" y="3415061"/>
              <a:ext cx="5084405" cy="46166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400" dirty="0" smtClean="0"/>
                <a:t>Total time of follow up = 5323.53 years</a:t>
              </a:r>
              <a:endParaRPr lang="en-US" sz="2400" dirty="0"/>
            </a:p>
          </p:txBody>
        </p:sp>
      </p:grpSp>
    </p:spTree>
    <p:extLst>
      <p:ext uri="{BB962C8B-B14F-4D97-AF65-F5344CB8AC3E}">
        <p14:creationId xmlns:p14="http://schemas.microsoft.com/office/powerpoint/2010/main" val="1627461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Table1-Baseline Characteristics of the Study Population</a:t>
            </a:r>
            <a:endParaRPr lang="en-US" cap="none"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06064053"/>
              </p:ext>
            </p:extLst>
          </p:nvPr>
        </p:nvGraphicFramePr>
        <p:xfrm>
          <a:off x="1450478" y="1853754"/>
          <a:ext cx="9604376" cy="4044123"/>
        </p:xfrm>
        <a:graphic>
          <a:graphicData uri="http://schemas.openxmlformats.org/drawingml/2006/table">
            <a:tbl>
              <a:tblPr firstRow="1" bandRow="1">
                <a:tableStyleId>{5C22544A-7EE6-4342-B048-85BDC9FD1C3A}</a:tableStyleId>
              </a:tblPr>
              <a:tblGrid>
                <a:gridCol w="2401094">
                  <a:extLst>
                    <a:ext uri="{9D8B030D-6E8A-4147-A177-3AD203B41FA5}">
                      <a16:colId xmlns:a16="http://schemas.microsoft.com/office/drawing/2014/main" xmlns="" val="1405596784"/>
                    </a:ext>
                  </a:extLst>
                </a:gridCol>
                <a:gridCol w="2401094">
                  <a:extLst>
                    <a:ext uri="{9D8B030D-6E8A-4147-A177-3AD203B41FA5}">
                      <a16:colId xmlns:a16="http://schemas.microsoft.com/office/drawing/2014/main" xmlns="" val="1870886344"/>
                    </a:ext>
                  </a:extLst>
                </a:gridCol>
                <a:gridCol w="2401094">
                  <a:extLst>
                    <a:ext uri="{9D8B030D-6E8A-4147-A177-3AD203B41FA5}">
                      <a16:colId xmlns:a16="http://schemas.microsoft.com/office/drawing/2014/main" xmlns="" val="959244926"/>
                    </a:ext>
                  </a:extLst>
                </a:gridCol>
                <a:gridCol w="2401094">
                  <a:extLst>
                    <a:ext uri="{9D8B030D-6E8A-4147-A177-3AD203B41FA5}">
                      <a16:colId xmlns:a16="http://schemas.microsoft.com/office/drawing/2014/main" xmlns="" val="2536755882"/>
                    </a:ext>
                  </a:extLst>
                </a:gridCol>
              </a:tblGrid>
              <a:tr h="449347">
                <a:tc>
                  <a:txBody>
                    <a:bodyPr/>
                    <a:lstStyle/>
                    <a:p>
                      <a:endParaRPr lang="en-US" sz="2000" dirty="0"/>
                    </a:p>
                  </a:txBody>
                  <a:tcPr/>
                </a:tc>
                <a:tc>
                  <a:txBody>
                    <a:bodyPr/>
                    <a:lstStyle/>
                    <a:p>
                      <a:pPr algn="ctr"/>
                      <a:r>
                        <a:rPr lang="en-US" sz="2000" dirty="0" smtClean="0"/>
                        <a:t>Non T2DM,</a:t>
                      </a:r>
                      <a:r>
                        <a:rPr lang="en-US" sz="2000" baseline="0" dirty="0" smtClean="0"/>
                        <a:t> n(%)</a:t>
                      </a:r>
                      <a:endParaRPr lang="en-US" sz="2000" dirty="0"/>
                    </a:p>
                  </a:txBody>
                  <a:tcPr/>
                </a:tc>
                <a:tc>
                  <a:txBody>
                    <a:bodyPr/>
                    <a:lstStyle/>
                    <a:p>
                      <a:pPr algn="ctr"/>
                      <a:r>
                        <a:rPr lang="en-US" sz="2000" dirty="0" smtClean="0"/>
                        <a:t>T2DM, n(%)</a:t>
                      </a:r>
                      <a:endParaRPr lang="en-US" sz="2000" dirty="0"/>
                    </a:p>
                  </a:txBody>
                  <a:tcPr/>
                </a:tc>
                <a:tc>
                  <a:txBody>
                    <a:bodyPr/>
                    <a:lstStyle/>
                    <a:p>
                      <a:pPr algn="ctr"/>
                      <a:r>
                        <a:rPr lang="en-US" sz="2000" dirty="0" smtClean="0"/>
                        <a:t>p-value</a:t>
                      </a:r>
                      <a:endParaRPr lang="en-US" sz="2000" dirty="0"/>
                    </a:p>
                  </a:txBody>
                  <a:tcPr/>
                </a:tc>
                <a:extLst>
                  <a:ext uri="{0D108BD9-81ED-4DB2-BD59-A6C34878D82A}">
                    <a16:rowId xmlns:a16="http://schemas.microsoft.com/office/drawing/2014/main" xmlns="" val="1988299413"/>
                  </a:ext>
                </a:extLst>
              </a:tr>
              <a:tr h="449347">
                <a:tc>
                  <a:txBody>
                    <a:bodyPr/>
                    <a:lstStyle/>
                    <a:p>
                      <a:r>
                        <a:rPr lang="en-US" sz="2000" b="1" dirty="0" smtClean="0"/>
                        <a:t>Gender</a:t>
                      </a:r>
                      <a:endParaRPr lang="en-US" sz="2000" b="1" dirty="0"/>
                    </a:p>
                  </a:txBody>
                  <a:tcPr/>
                </a:tc>
                <a:tc>
                  <a:txBody>
                    <a:bodyPr/>
                    <a:lstStyle/>
                    <a:p>
                      <a:pPr algn="ctr"/>
                      <a:endParaRPr lang="en-US" sz="2000" dirty="0"/>
                    </a:p>
                  </a:txBody>
                  <a:tcPr/>
                </a:tc>
                <a:tc>
                  <a:txBody>
                    <a:bodyPr/>
                    <a:lstStyle/>
                    <a:p>
                      <a:pPr algn="ctr"/>
                      <a:endParaRPr lang="en-US" sz="2000"/>
                    </a:p>
                  </a:txBody>
                  <a:tcPr/>
                </a:tc>
                <a:tc>
                  <a:txBody>
                    <a:bodyPr/>
                    <a:lstStyle/>
                    <a:p>
                      <a:pPr algn="ctr"/>
                      <a:endParaRPr lang="en-US" sz="2000" dirty="0"/>
                    </a:p>
                  </a:txBody>
                  <a:tcPr/>
                </a:tc>
                <a:extLst>
                  <a:ext uri="{0D108BD9-81ED-4DB2-BD59-A6C34878D82A}">
                    <a16:rowId xmlns:a16="http://schemas.microsoft.com/office/drawing/2014/main" xmlns="" val="3357333712"/>
                  </a:ext>
                </a:extLst>
              </a:tr>
              <a:tr h="449347">
                <a:tc>
                  <a:txBody>
                    <a:bodyPr/>
                    <a:lstStyle/>
                    <a:p>
                      <a:pPr algn="ctr"/>
                      <a:r>
                        <a:rPr lang="en-US" sz="2000" dirty="0" smtClean="0"/>
                        <a:t>Male</a:t>
                      </a:r>
                      <a:endParaRPr lang="en-US" sz="2000" dirty="0"/>
                    </a:p>
                  </a:txBody>
                  <a:tcPr/>
                </a:tc>
                <a:tc>
                  <a:txBody>
                    <a:bodyPr/>
                    <a:lstStyle/>
                    <a:p>
                      <a:pPr algn="ctr"/>
                      <a:r>
                        <a:rPr lang="en-US" sz="2000" dirty="0" smtClean="0"/>
                        <a:t>217 (34.2)</a:t>
                      </a:r>
                      <a:endParaRPr lang="en-US" sz="2000" dirty="0"/>
                    </a:p>
                  </a:txBody>
                  <a:tcPr/>
                </a:tc>
                <a:tc>
                  <a:txBody>
                    <a:bodyPr/>
                    <a:lstStyle/>
                    <a:p>
                      <a:pPr algn="ctr"/>
                      <a:r>
                        <a:rPr lang="en-US" sz="2000" dirty="0" smtClean="0"/>
                        <a:t>61 (45.5)</a:t>
                      </a:r>
                      <a:endParaRPr lang="en-US" sz="2000" dirty="0"/>
                    </a:p>
                  </a:txBody>
                  <a:tcPr/>
                </a:tc>
                <a:tc>
                  <a:txBody>
                    <a:bodyPr/>
                    <a:lstStyle/>
                    <a:p>
                      <a:pPr algn="ctr"/>
                      <a:r>
                        <a:rPr lang="en-US" sz="2000" dirty="0" smtClean="0"/>
                        <a:t>0.013</a:t>
                      </a:r>
                      <a:endParaRPr lang="en-US" sz="2000" dirty="0"/>
                    </a:p>
                  </a:txBody>
                  <a:tcPr/>
                </a:tc>
                <a:extLst>
                  <a:ext uri="{0D108BD9-81ED-4DB2-BD59-A6C34878D82A}">
                    <a16:rowId xmlns:a16="http://schemas.microsoft.com/office/drawing/2014/main" xmlns="" val="1706539497"/>
                  </a:ext>
                </a:extLst>
              </a:tr>
              <a:tr h="449347">
                <a:tc>
                  <a:txBody>
                    <a:bodyPr/>
                    <a:lstStyle/>
                    <a:p>
                      <a:pPr algn="ctr"/>
                      <a:r>
                        <a:rPr lang="en-US" sz="2000" dirty="0" smtClean="0"/>
                        <a:t>Female</a:t>
                      </a:r>
                      <a:endParaRPr lang="en-US" sz="2000" dirty="0"/>
                    </a:p>
                  </a:txBody>
                  <a:tcPr/>
                </a:tc>
                <a:tc>
                  <a:txBody>
                    <a:bodyPr/>
                    <a:lstStyle/>
                    <a:p>
                      <a:pPr algn="ctr"/>
                      <a:r>
                        <a:rPr lang="en-US" sz="2000" dirty="0" smtClean="0"/>
                        <a:t>417 (65.8)</a:t>
                      </a:r>
                      <a:endParaRPr lang="en-US" sz="2000" dirty="0"/>
                    </a:p>
                  </a:txBody>
                  <a:tcPr/>
                </a:tc>
                <a:tc>
                  <a:txBody>
                    <a:bodyPr/>
                    <a:lstStyle/>
                    <a:p>
                      <a:pPr algn="ctr"/>
                      <a:r>
                        <a:rPr lang="en-US" sz="2000" dirty="0" smtClean="0"/>
                        <a:t>73 (54.5)</a:t>
                      </a:r>
                      <a:endParaRPr lang="en-US" sz="2000" dirty="0"/>
                    </a:p>
                  </a:txBody>
                  <a:tcPr/>
                </a:tc>
                <a:tc>
                  <a:txBody>
                    <a:bodyPr/>
                    <a:lstStyle/>
                    <a:p>
                      <a:pPr algn="ctr"/>
                      <a:endParaRPr lang="en-US" sz="2000"/>
                    </a:p>
                  </a:txBody>
                  <a:tcPr/>
                </a:tc>
                <a:extLst>
                  <a:ext uri="{0D108BD9-81ED-4DB2-BD59-A6C34878D82A}">
                    <a16:rowId xmlns:a16="http://schemas.microsoft.com/office/drawing/2014/main" xmlns="" val="216526400"/>
                  </a:ext>
                </a:extLst>
              </a:tr>
              <a:tr h="449347">
                <a:tc>
                  <a:txBody>
                    <a:bodyPr/>
                    <a:lstStyle/>
                    <a:p>
                      <a:pPr algn="l"/>
                      <a:r>
                        <a:rPr lang="en-US" sz="2000" b="1" dirty="0" smtClean="0"/>
                        <a:t>Age group (years)</a:t>
                      </a:r>
                      <a:endParaRPr lang="en-US" sz="2000" b="1" dirty="0"/>
                    </a:p>
                  </a:txBody>
                  <a:tcPr/>
                </a:tc>
                <a:tc>
                  <a:txBody>
                    <a:bodyPr/>
                    <a:lstStyle/>
                    <a:p>
                      <a:pPr algn="ctr"/>
                      <a:endParaRPr lang="en-US" sz="2000" dirty="0"/>
                    </a:p>
                  </a:txBody>
                  <a:tcPr/>
                </a:tc>
                <a:tc>
                  <a:txBody>
                    <a:bodyPr/>
                    <a:lstStyle/>
                    <a:p>
                      <a:pPr algn="ctr"/>
                      <a:endParaRPr lang="en-US" sz="2000"/>
                    </a:p>
                  </a:txBody>
                  <a:tcPr/>
                </a:tc>
                <a:tc>
                  <a:txBody>
                    <a:bodyPr/>
                    <a:lstStyle/>
                    <a:p>
                      <a:pPr algn="ctr"/>
                      <a:endParaRPr lang="en-US" sz="2000"/>
                    </a:p>
                  </a:txBody>
                  <a:tcPr/>
                </a:tc>
                <a:extLst>
                  <a:ext uri="{0D108BD9-81ED-4DB2-BD59-A6C34878D82A}">
                    <a16:rowId xmlns:a16="http://schemas.microsoft.com/office/drawing/2014/main" xmlns="" val="1315054054"/>
                  </a:ext>
                </a:extLst>
              </a:tr>
              <a:tr h="449347">
                <a:tc>
                  <a:txBody>
                    <a:bodyPr/>
                    <a:lstStyle/>
                    <a:p>
                      <a:pPr algn="ctr"/>
                      <a:r>
                        <a:rPr lang="en-US" sz="2000" dirty="0" smtClean="0"/>
                        <a:t>30-39</a:t>
                      </a:r>
                      <a:endParaRPr lang="en-US" sz="2000" dirty="0"/>
                    </a:p>
                  </a:txBody>
                  <a:tcPr/>
                </a:tc>
                <a:tc>
                  <a:txBody>
                    <a:bodyPr/>
                    <a:lstStyle/>
                    <a:p>
                      <a:pPr algn="ctr"/>
                      <a:r>
                        <a:rPr lang="en-US" sz="2000" dirty="0" smtClean="0"/>
                        <a:t>163 (26.6)</a:t>
                      </a:r>
                      <a:endParaRPr lang="en-US" sz="2000" dirty="0"/>
                    </a:p>
                  </a:txBody>
                  <a:tcPr/>
                </a:tc>
                <a:tc>
                  <a:txBody>
                    <a:bodyPr/>
                    <a:lstStyle/>
                    <a:p>
                      <a:pPr algn="ctr"/>
                      <a:r>
                        <a:rPr lang="en-US" sz="2000" dirty="0" smtClean="0"/>
                        <a:t>12</a:t>
                      </a:r>
                      <a:r>
                        <a:rPr lang="en-US" sz="2000" baseline="0" dirty="0" smtClean="0"/>
                        <a:t> (9.2)</a:t>
                      </a:r>
                      <a:endParaRPr lang="en-US" sz="2000" dirty="0"/>
                    </a:p>
                  </a:txBody>
                  <a:tcPr/>
                </a:tc>
                <a:tc>
                  <a:txBody>
                    <a:bodyPr/>
                    <a:lstStyle/>
                    <a:p>
                      <a:pPr algn="ctr"/>
                      <a:r>
                        <a:rPr lang="en-US" sz="2000" dirty="0" smtClean="0"/>
                        <a:t>0.001</a:t>
                      </a:r>
                      <a:endParaRPr lang="en-US" sz="2000" dirty="0"/>
                    </a:p>
                  </a:txBody>
                  <a:tcPr/>
                </a:tc>
                <a:extLst>
                  <a:ext uri="{0D108BD9-81ED-4DB2-BD59-A6C34878D82A}">
                    <a16:rowId xmlns:a16="http://schemas.microsoft.com/office/drawing/2014/main" xmlns="" val="2787395560"/>
                  </a:ext>
                </a:extLst>
              </a:tr>
              <a:tr h="449347">
                <a:tc>
                  <a:txBody>
                    <a:bodyPr/>
                    <a:lstStyle/>
                    <a:p>
                      <a:pPr algn="ctr"/>
                      <a:r>
                        <a:rPr lang="en-US" sz="2000" dirty="0" smtClean="0"/>
                        <a:t>40-49</a:t>
                      </a:r>
                      <a:endParaRPr lang="en-US" sz="2000" dirty="0"/>
                    </a:p>
                  </a:txBody>
                  <a:tcPr/>
                </a:tc>
                <a:tc>
                  <a:txBody>
                    <a:bodyPr/>
                    <a:lstStyle/>
                    <a:p>
                      <a:pPr algn="ctr"/>
                      <a:r>
                        <a:rPr lang="en-US" sz="2000" dirty="0" smtClean="0"/>
                        <a:t>185 (30.2)</a:t>
                      </a:r>
                      <a:endParaRPr lang="en-US" sz="2000" dirty="0"/>
                    </a:p>
                  </a:txBody>
                  <a:tcPr/>
                </a:tc>
                <a:tc>
                  <a:txBody>
                    <a:bodyPr/>
                    <a:lstStyle/>
                    <a:p>
                      <a:pPr algn="ctr"/>
                      <a:r>
                        <a:rPr lang="en-US" sz="2000" dirty="0" smtClean="0"/>
                        <a:t>40 (30.8)</a:t>
                      </a:r>
                      <a:endParaRPr lang="en-US" sz="2000" dirty="0"/>
                    </a:p>
                  </a:txBody>
                  <a:tcPr/>
                </a:tc>
                <a:tc>
                  <a:txBody>
                    <a:bodyPr/>
                    <a:lstStyle/>
                    <a:p>
                      <a:pPr algn="ctr"/>
                      <a:endParaRPr lang="en-US" sz="2000"/>
                    </a:p>
                  </a:txBody>
                  <a:tcPr/>
                </a:tc>
                <a:extLst>
                  <a:ext uri="{0D108BD9-81ED-4DB2-BD59-A6C34878D82A}">
                    <a16:rowId xmlns:a16="http://schemas.microsoft.com/office/drawing/2014/main" xmlns="" val="2304281871"/>
                  </a:ext>
                </a:extLst>
              </a:tr>
              <a:tr h="449347">
                <a:tc>
                  <a:txBody>
                    <a:bodyPr/>
                    <a:lstStyle/>
                    <a:p>
                      <a:pPr algn="ctr"/>
                      <a:r>
                        <a:rPr lang="en-US" sz="2000" dirty="0" smtClean="0"/>
                        <a:t>50-59</a:t>
                      </a:r>
                      <a:endParaRPr lang="en-US" sz="2000" dirty="0"/>
                    </a:p>
                  </a:txBody>
                  <a:tcPr/>
                </a:tc>
                <a:tc>
                  <a:txBody>
                    <a:bodyPr/>
                    <a:lstStyle/>
                    <a:p>
                      <a:pPr algn="ctr"/>
                      <a:r>
                        <a:rPr lang="en-US" sz="2000" dirty="0" smtClean="0"/>
                        <a:t>157 (25.7)</a:t>
                      </a:r>
                      <a:endParaRPr lang="en-US" sz="2000" dirty="0"/>
                    </a:p>
                  </a:txBody>
                  <a:tcPr/>
                </a:tc>
                <a:tc>
                  <a:txBody>
                    <a:bodyPr/>
                    <a:lstStyle/>
                    <a:p>
                      <a:pPr algn="ctr"/>
                      <a:r>
                        <a:rPr lang="en-US" sz="2000" dirty="0" smtClean="0"/>
                        <a:t>50 (38.5)</a:t>
                      </a:r>
                      <a:endParaRPr lang="en-US" sz="2000" dirty="0"/>
                    </a:p>
                  </a:txBody>
                  <a:tcPr/>
                </a:tc>
                <a:tc>
                  <a:txBody>
                    <a:bodyPr/>
                    <a:lstStyle/>
                    <a:p>
                      <a:pPr algn="ctr"/>
                      <a:endParaRPr lang="en-US" sz="2000"/>
                    </a:p>
                  </a:txBody>
                  <a:tcPr/>
                </a:tc>
                <a:extLst>
                  <a:ext uri="{0D108BD9-81ED-4DB2-BD59-A6C34878D82A}">
                    <a16:rowId xmlns:a16="http://schemas.microsoft.com/office/drawing/2014/main" xmlns="" val="4017061509"/>
                  </a:ext>
                </a:extLst>
              </a:tr>
              <a:tr h="449347">
                <a:tc>
                  <a:txBody>
                    <a:bodyPr/>
                    <a:lstStyle/>
                    <a:p>
                      <a:pPr algn="ctr"/>
                      <a:r>
                        <a:rPr lang="en-US" sz="2000" dirty="0" smtClean="0"/>
                        <a:t>&gt;60</a:t>
                      </a:r>
                      <a:endParaRPr lang="en-US" sz="2000" dirty="0"/>
                    </a:p>
                  </a:txBody>
                  <a:tcPr/>
                </a:tc>
                <a:tc>
                  <a:txBody>
                    <a:bodyPr/>
                    <a:lstStyle/>
                    <a:p>
                      <a:pPr algn="ctr"/>
                      <a:r>
                        <a:rPr lang="en-US" sz="2000" dirty="0" smtClean="0"/>
                        <a:t>107 (17.5)</a:t>
                      </a:r>
                      <a:endParaRPr lang="en-US" sz="2000" dirty="0"/>
                    </a:p>
                  </a:txBody>
                  <a:tcPr/>
                </a:tc>
                <a:tc>
                  <a:txBody>
                    <a:bodyPr/>
                    <a:lstStyle/>
                    <a:p>
                      <a:pPr algn="ctr"/>
                      <a:r>
                        <a:rPr lang="en-US" sz="2000" dirty="0" smtClean="0"/>
                        <a:t>28 (21.5)</a:t>
                      </a:r>
                      <a:endParaRPr lang="en-US" sz="2000" dirty="0"/>
                    </a:p>
                  </a:txBody>
                  <a:tcPr/>
                </a:tc>
                <a:tc>
                  <a:txBody>
                    <a:bodyPr/>
                    <a:lstStyle/>
                    <a:p>
                      <a:pPr algn="ctr"/>
                      <a:endParaRPr lang="en-US" sz="2000" dirty="0"/>
                    </a:p>
                  </a:txBody>
                  <a:tcPr/>
                </a:tc>
                <a:extLst>
                  <a:ext uri="{0D108BD9-81ED-4DB2-BD59-A6C34878D82A}">
                    <a16:rowId xmlns:a16="http://schemas.microsoft.com/office/drawing/2014/main" xmlns="" val="2361599272"/>
                  </a:ext>
                </a:extLst>
              </a:tr>
            </a:tbl>
          </a:graphicData>
        </a:graphic>
      </p:graphicFrame>
      <p:sp>
        <p:nvSpPr>
          <p:cNvPr id="4" name="Slide Number Placeholder 3"/>
          <p:cNvSpPr>
            <a:spLocks noGrp="1"/>
          </p:cNvSpPr>
          <p:nvPr>
            <p:ph type="sldNum" sz="quarter" idx="12"/>
          </p:nvPr>
        </p:nvSpPr>
        <p:spPr/>
        <p:txBody>
          <a:bodyPr/>
          <a:lstStyle/>
          <a:p>
            <a:fld id="{6D22F896-40B5-4ADD-8801-0D06FADFA095}" type="slidenum">
              <a:rPr lang="en-US" smtClean="0"/>
              <a:t>17</a:t>
            </a:fld>
            <a:endParaRPr lang="en-US" dirty="0"/>
          </a:p>
        </p:txBody>
      </p:sp>
    </p:spTree>
    <p:extLst>
      <p:ext uri="{BB962C8B-B14F-4D97-AF65-F5344CB8AC3E}">
        <p14:creationId xmlns:p14="http://schemas.microsoft.com/office/powerpoint/2010/main" val="35117287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Table1-Baseline </a:t>
            </a:r>
            <a:r>
              <a:rPr lang="en-US" cap="none" dirty="0"/>
              <a:t>Characteristics of the Study Population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76004610"/>
              </p:ext>
            </p:extLst>
          </p:nvPr>
        </p:nvGraphicFramePr>
        <p:xfrm>
          <a:off x="1450478" y="1853754"/>
          <a:ext cx="9604376" cy="3846003"/>
        </p:xfrm>
        <a:graphic>
          <a:graphicData uri="http://schemas.openxmlformats.org/drawingml/2006/table">
            <a:tbl>
              <a:tblPr firstRow="1" bandRow="1">
                <a:tableStyleId>{5C22544A-7EE6-4342-B048-85BDC9FD1C3A}</a:tableStyleId>
              </a:tblPr>
              <a:tblGrid>
                <a:gridCol w="2401094">
                  <a:extLst>
                    <a:ext uri="{9D8B030D-6E8A-4147-A177-3AD203B41FA5}">
                      <a16:colId xmlns:a16="http://schemas.microsoft.com/office/drawing/2014/main" xmlns="" val="1405596784"/>
                    </a:ext>
                  </a:extLst>
                </a:gridCol>
                <a:gridCol w="2401094">
                  <a:extLst>
                    <a:ext uri="{9D8B030D-6E8A-4147-A177-3AD203B41FA5}">
                      <a16:colId xmlns:a16="http://schemas.microsoft.com/office/drawing/2014/main" xmlns="" val="1870886344"/>
                    </a:ext>
                  </a:extLst>
                </a:gridCol>
                <a:gridCol w="117654">
                  <a:extLst>
                    <a:ext uri="{9D8B030D-6E8A-4147-A177-3AD203B41FA5}">
                      <a16:colId xmlns:a16="http://schemas.microsoft.com/office/drawing/2014/main" xmlns="" val="959244926"/>
                    </a:ext>
                  </a:extLst>
                </a:gridCol>
                <a:gridCol w="2283440">
                  <a:extLst>
                    <a:ext uri="{9D8B030D-6E8A-4147-A177-3AD203B41FA5}">
                      <a16:colId xmlns:a16="http://schemas.microsoft.com/office/drawing/2014/main" xmlns="" val="760212278"/>
                    </a:ext>
                  </a:extLst>
                </a:gridCol>
                <a:gridCol w="2401094">
                  <a:extLst>
                    <a:ext uri="{9D8B030D-6E8A-4147-A177-3AD203B41FA5}">
                      <a16:colId xmlns:a16="http://schemas.microsoft.com/office/drawing/2014/main" xmlns="" val="2536755882"/>
                    </a:ext>
                  </a:extLst>
                </a:gridCol>
              </a:tblGrid>
              <a:tr h="549429">
                <a:tc>
                  <a:txBody>
                    <a:bodyPr/>
                    <a:lstStyle/>
                    <a:p>
                      <a:endParaRPr lang="en-US" sz="2400" dirty="0"/>
                    </a:p>
                  </a:txBody>
                  <a:tcPr/>
                </a:tc>
                <a:tc gridSpan="2">
                  <a:txBody>
                    <a:bodyPr/>
                    <a:lstStyle/>
                    <a:p>
                      <a:pPr algn="ctr"/>
                      <a:r>
                        <a:rPr lang="en-US" sz="2400" dirty="0" smtClean="0"/>
                        <a:t>Non T2DM,</a:t>
                      </a:r>
                      <a:r>
                        <a:rPr lang="en-US" sz="2400" baseline="0" dirty="0" smtClean="0"/>
                        <a:t> n(%)</a:t>
                      </a:r>
                      <a:endParaRPr lang="en-US" sz="2400" dirty="0"/>
                    </a:p>
                  </a:txBody>
                  <a:tcPr/>
                </a:tc>
                <a:tc hMerge="1">
                  <a:txBody>
                    <a:bodyPr/>
                    <a:lstStyle/>
                    <a:p>
                      <a:pPr algn="ctr"/>
                      <a:endParaRPr lang="en-US" sz="2400" dirty="0"/>
                    </a:p>
                  </a:txBody>
                  <a:tcPr/>
                </a:tc>
                <a:tc>
                  <a:txBody>
                    <a:bodyPr/>
                    <a:lstStyle/>
                    <a:p>
                      <a:pPr algn="ctr"/>
                      <a:r>
                        <a:rPr lang="en-US" sz="2400" dirty="0" smtClean="0"/>
                        <a:t>T2DM, n(%)</a:t>
                      </a:r>
                      <a:endParaRPr lang="en-US" sz="2400" dirty="0"/>
                    </a:p>
                  </a:txBody>
                  <a:tcPr/>
                </a:tc>
                <a:tc>
                  <a:txBody>
                    <a:bodyPr/>
                    <a:lstStyle/>
                    <a:p>
                      <a:pPr algn="ctr"/>
                      <a:r>
                        <a:rPr lang="en-US" sz="2400" dirty="0" smtClean="0"/>
                        <a:t>p-value</a:t>
                      </a:r>
                      <a:endParaRPr lang="en-US" sz="2400" dirty="0"/>
                    </a:p>
                  </a:txBody>
                  <a:tcPr/>
                </a:tc>
                <a:extLst>
                  <a:ext uri="{0D108BD9-81ED-4DB2-BD59-A6C34878D82A}">
                    <a16:rowId xmlns:a16="http://schemas.microsoft.com/office/drawing/2014/main" xmlns="" val="1988299413"/>
                  </a:ext>
                </a:extLst>
              </a:tr>
              <a:tr h="549429">
                <a:tc>
                  <a:txBody>
                    <a:bodyPr/>
                    <a:lstStyle/>
                    <a:p>
                      <a:r>
                        <a:rPr lang="en-US" sz="2400" b="1" dirty="0" smtClean="0"/>
                        <a:t>Smoking</a:t>
                      </a:r>
                      <a:endParaRPr lang="en-US" sz="2400" b="1" dirty="0"/>
                    </a:p>
                  </a:txBody>
                  <a:tcPr/>
                </a:tc>
                <a:tc gridSpan="2">
                  <a:txBody>
                    <a:bodyPr/>
                    <a:lstStyle/>
                    <a:p>
                      <a:pPr algn="ctr"/>
                      <a:endParaRPr lang="en-US" sz="2400" dirty="0"/>
                    </a:p>
                  </a:txBody>
                  <a:tcPr/>
                </a:tc>
                <a:tc hMerge="1">
                  <a:txBody>
                    <a:bodyPr/>
                    <a:lstStyle/>
                    <a:p>
                      <a:pPr algn="ctr"/>
                      <a:endParaRPr lang="en-US" sz="2400"/>
                    </a:p>
                  </a:txBody>
                  <a:tcPr/>
                </a:tc>
                <a:tc>
                  <a:txBody>
                    <a:bodyPr/>
                    <a:lstStyle/>
                    <a:p>
                      <a:endParaRPr lang="en-US"/>
                    </a:p>
                  </a:txBody>
                  <a:tcPr/>
                </a:tc>
                <a:tc>
                  <a:txBody>
                    <a:bodyPr/>
                    <a:lstStyle/>
                    <a:p>
                      <a:pPr algn="ctr"/>
                      <a:endParaRPr lang="en-US" sz="2400" dirty="0"/>
                    </a:p>
                  </a:txBody>
                  <a:tcPr/>
                </a:tc>
                <a:extLst>
                  <a:ext uri="{0D108BD9-81ED-4DB2-BD59-A6C34878D82A}">
                    <a16:rowId xmlns:a16="http://schemas.microsoft.com/office/drawing/2014/main" xmlns="" val="3357333712"/>
                  </a:ext>
                </a:extLst>
              </a:tr>
              <a:tr h="549429">
                <a:tc>
                  <a:txBody>
                    <a:bodyPr/>
                    <a:lstStyle/>
                    <a:p>
                      <a:pPr algn="ctr"/>
                      <a:r>
                        <a:rPr lang="en-US" sz="2400" dirty="0" smtClean="0"/>
                        <a:t>Never</a:t>
                      </a:r>
                      <a:endParaRPr lang="en-US" sz="2400" dirty="0"/>
                    </a:p>
                  </a:txBody>
                  <a:tcPr/>
                </a:tc>
                <a:tc gridSpan="2">
                  <a:txBody>
                    <a:bodyPr/>
                    <a:lstStyle/>
                    <a:p>
                      <a:pPr algn="ctr"/>
                      <a:r>
                        <a:rPr lang="en-US" sz="2400" dirty="0" smtClean="0"/>
                        <a:t>521 (82.2)</a:t>
                      </a:r>
                      <a:endParaRPr lang="en-US" sz="2400" dirty="0"/>
                    </a:p>
                  </a:txBody>
                  <a:tcPr/>
                </a:tc>
                <a:tc hMerge="1">
                  <a:txBody>
                    <a:bodyPr/>
                    <a:lstStyle/>
                    <a:p>
                      <a:pPr algn="ctr"/>
                      <a:endParaRPr lang="en-US" sz="2400" dirty="0"/>
                    </a:p>
                  </a:txBody>
                  <a:tcPr/>
                </a:tc>
                <a:tc>
                  <a:txBody>
                    <a:bodyPr/>
                    <a:lstStyle/>
                    <a:p>
                      <a:pPr algn="ctr"/>
                      <a:r>
                        <a:rPr lang="en-US" sz="2400" dirty="0" smtClean="0"/>
                        <a:t>103</a:t>
                      </a:r>
                      <a:r>
                        <a:rPr lang="en-US" sz="2400" baseline="0" dirty="0" smtClean="0"/>
                        <a:t> (75.7)</a:t>
                      </a:r>
                      <a:endParaRPr lang="en-US" sz="2400" dirty="0"/>
                    </a:p>
                  </a:txBody>
                  <a:tcPr/>
                </a:tc>
                <a:tc>
                  <a:txBody>
                    <a:bodyPr/>
                    <a:lstStyle/>
                    <a:p>
                      <a:pPr algn="ctr"/>
                      <a:r>
                        <a:rPr lang="en-US" sz="2400" dirty="0" smtClean="0"/>
                        <a:t>0.082</a:t>
                      </a:r>
                      <a:endParaRPr lang="en-US" sz="2400" dirty="0"/>
                    </a:p>
                  </a:txBody>
                  <a:tcPr/>
                </a:tc>
                <a:extLst>
                  <a:ext uri="{0D108BD9-81ED-4DB2-BD59-A6C34878D82A}">
                    <a16:rowId xmlns:a16="http://schemas.microsoft.com/office/drawing/2014/main" xmlns="" val="1706539497"/>
                  </a:ext>
                </a:extLst>
              </a:tr>
              <a:tr h="549429">
                <a:tc>
                  <a:txBody>
                    <a:bodyPr/>
                    <a:lstStyle/>
                    <a:p>
                      <a:pPr algn="ctr"/>
                      <a:r>
                        <a:rPr lang="en-US" sz="2400" dirty="0" smtClean="0"/>
                        <a:t>Ever</a:t>
                      </a:r>
                      <a:endParaRPr lang="en-US" sz="2400" dirty="0"/>
                    </a:p>
                  </a:txBody>
                  <a:tcPr/>
                </a:tc>
                <a:tc gridSpan="2">
                  <a:txBody>
                    <a:bodyPr/>
                    <a:lstStyle/>
                    <a:p>
                      <a:pPr algn="ctr"/>
                      <a:r>
                        <a:rPr lang="en-US" sz="2400" dirty="0" smtClean="0"/>
                        <a:t>113</a:t>
                      </a:r>
                      <a:r>
                        <a:rPr lang="en-US" sz="2400" baseline="0" dirty="0" smtClean="0"/>
                        <a:t> (17.8)</a:t>
                      </a:r>
                      <a:endParaRPr lang="en-US" sz="2400" dirty="0"/>
                    </a:p>
                  </a:txBody>
                  <a:tcPr/>
                </a:tc>
                <a:tc hMerge="1">
                  <a:txBody>
                    <a:bodyPr/>
                    <a:lstStyle/>
                    <a:p>
                      <a:pPr algn="ctr"/>
                      <a:endParaRPr lang="en-US" sz="2400" dirty="0"/>
                    </a:p>
                  </a:txBody>
                  <a:tcPr/>
                </a:tc>
                <a:tc>
                  <a:txBody>
                    <a:bodyPr/>
                    <a:lstStyle/>
                    <a:p>
                      <a:pPr algn="ctr"/>
                      <a:r>
                        <a:rPr lang="en-US" sz="2400" dirty="0" smtClean="0"/>
                        <a:t>33</a:t>
                      </a:r>
                      <a:r>
                        <a:rPr lang="en-US" sz="2400" baseline="0" dirty="0" smtClean="0"/>
                        <a:t> (24.3)</a:t>
                      </a:r>
                      <a:endParaRPr lang="en-US" sz="2400" dirty="0"/>
                    </a:p>
                  </a:txBody>
                  <a:tcPr/>
                </a:tc>
                <a:tc>
                  <a:txBody>
                    <a:bodyPr/>
                    <a:lstStyle/>
                    <a:p>
                      <a:pPr algn="ctr"/>
                      <a:endParaRPr lang="en-US" sz="2400"/>
                    </a:p>
                  </a:txBody>
                  <a:tcPr/>
                </a:tc>
                <a:extLst>
                  <a:ext uri="{0D108BD9-81ED-4DB2-BD59-A6C34878D82A}">
                    <a16:rowId xmlns:a16="http://schemas.microsoft.com/office/drawing/2014/main" xmlns="" val="216526400"/>
                  </a:ext>
                </a:extLst>
              </a:tr>
              <a:tr h="549429">
                <a:tc gridSpan="5">
                  <a:txBody>
                    <a:bodyPr/>
                    <a:lstStyle/>
                    <a:p>
                      <a:pPr algn="l"/>
                      <a:r>
                        <a:rPr lang="en-US" sz="2400" b="1" dirty="0" smtClean="0"/>
                        <a:t>Alcohol drinking</a:t>
                      </a:r>
                      <a:r>
                        <a:rPr lang="en-US" sz="2400" b="1" baseline="0" dirty="0" smtClean="0"/>
                        <a:t> </a:t>
                      </a:r>
                      <a:endParaRPr lang="en-US" sz="2400" b="1" dirty="0"/>
                    </a:p>
                  </a:txBody>
                  <a:tcPr/>
                </a:tc>
                <a:tc hMerge="1">
                  <a:txBody>
                    <a:bodyPr/>
                    <a:lstStyle/>
                    <a:p>
                      <a:pPr algn="ctr"/>
                      <a:endParaRPr lang="en-US" sz="2400" dirty="0"/>
                    </a:p>
                  </a:txBody>
                  <a:tcPr/>
                </a:tc>
                <a:tc hMerge="1">
                  <a:txBody>
                    <a:bodyPr/>
                    <a:lstStyle/>
                    <a:p>
                      <a:pPr algn="ctr"/>
                      <a:endParaRPr lang="en-US" sz="2400" dirty="0"/>
                    </a:p>
                  </a:txBody>
                  <a:tcPr/>
                </a:tc>
                <a:tc hMerge="1">
                  <a:txBody>
                    <a:bodyPr/>
                    <a:lstStyle/>
                    <a:p>
                      <a:endParaRPr lang="en-US"/>
                    </a:p>
                  </a:txBody>
                  <a:tcPr/>
                </a:tc>
                <a:tc hMerge="1">
                  <a:txBody>
                    <a:bodyPr/>
                    <a:lstStyle/>
                    <a:p>
                      <a:pPr algn="ctr"/>
                      <a:endParaRPr lang="en-US" sz="2400" dirty="0"/>
                    </a:p>
                  </a:txBody>
                  <a:tcPr/>
                </a:tc>
                <a:extLst>
                  <a:ext uri="{0D108BD9-81ED-4DB2-BD59-A6C34878D82A}">
                    <a16:rowId xmlns:a16="http://schemas.microsoft.com/office/drawing/2014/main" xmlns="" val="1315054054"/>
                  </a:ext>
                </a:extLst>
              </a:tr>
              <a:tr h="549429">
                <a:tc>
                  <a:txBody>
                    <a:bodyPr/>
                    <a:lstStyle/>
                    <a:p>
                      <a:pPr algn="ctr"/>
                      <a:r>
                        <a:rPr lang="en-US" sz="2400" dirty="0" smtClean="0"/>
                        <a:t>Never</a:t>
                      </a:r>
                      <a:endParaRPr lang="en-US" sz="2400" dirty="0"/>
                    </a:p>
                  </a:txBody>
                  <a:tcPr/>
                </a:tc>
                <a:tc>
                  <a:txBody>
                    <a:bodyPr/>
                    <a:lstStyle/>
                    <a:p>
                      <a:pPr algn="ctr"/>
                      <a:r>
                        <a:rPr lang="en-US" sz="2400" dirty="0" smtClean="0"/>
                        <a:t>439 (69.2)</a:t>
                      </a:r>
                      <a:endParaRPr lang="en-US" sz="2400" dirty="0"/>
                    </a:p>
                  </a:txBody>
                  <a:tcPr/>
                </a:tc>
                <a:tc gridSpan="2">
                  <a:txBody>
                    <a:bodyPr/>
                    <a:lstStyle/>
                    <a:p>
                      <a:pPr algn="ctr"/>
                      <a:r>
                        <a:rPr lang="en-US" sz="2400" dirty="0" smtClean="0"/>
                        <a:t>91</a:t>
                      </a:r>
                      <a:r>
                        <a:rPr lang="en-US" sz="2400" baseline="0" dirty="0" smtClean="0"/>
                        <a:t> (66.9)</a:t>
                      </a:r>
                      <a:endParaRPr lang="en-US" sz="2400" dirty="0"/>
                    </a:p>
                  </a:txBody>
                  <a:tcPr/>
                </a:tc>
                <a:tc hMerge="1">
                  <a:txBody>
                    <a:bodyPr/>
                    <a:lstStyle/>
                    <a:p>
                      <a:endParaRPr lang="en-US"/>
                    </a:p>
                  </a:txBody>
                  <a:tcPr/>
                </a:tc>
                <a:tc>
                  <a:txBody>
                    <a:bodyPr/>
                    <a:lstStyle/>
                    <a:p>
                      <a:pPr algn="ctr"/>
                      <a:r>
                        <a:rPr lang="en-US" sz="2400" dirty="0" smtClean="0"/>
                        <a:t>0.594</a:t>
                      </a:r>
                      <a:endParaRPr lang="en-US" sz="2400" dirty="0"/>
                    </a:p>
                  </a:txBody>
                  <a:tcPr/>
                </a:tc>
                <a:extLst>
                  <a:ext uri="{0D108BD9-81ED-4DB2-BD59-A6C34878D82A}">
                    <a16:rowId xmlns:a16="http://schemas.microsoft.com/office/drawing/2014/main" xmlns="" val="2787395560"/>
                  </a:ext>
                </a:extLst>
              </a:tr>
              <a:tr h="549429">
                <a:tc>
                  <a:txBody>
                    <a:bodyPr/>
                    <a:lstStyle/>
                    <a:p>
                      <a:pPr algn="ctr"/>
                      <a:r>
                        <a:rPr lang="en-US" sz="2400" dirty="0" smtClean="0"/>
                        <a:t>Ever</a:t>
                      </a:r>
                      <a:endParaRPr lang="en-US" sz="2400" dirty="0"/>
                    </a:p>
                  </a:txBody>
                  <a:tcPr/>
                </a:tc>
                <a:tc>
                  <a:txBody>
                    <a:bodyPr/>
                    <a:lstStyle/>
                    <a:p>
                      <a:pPr algn="ctr"/>
                      <a:r>
                        <a:rPr lang="en-US" sz="2400" dirty="0" smtClean="0"/>
                        <a:t>195 (30.8)</a:t>
                      </a:r>
                      <a:endParaRPr lang="en-US" sz="2400" dirty="0"/>
                    </a:p>
                  </a:txBody>
                  <a:tcPr/>
                </a:tc>
                <a:tc gridSpan="2">
                  <a:txBody>
                    <a:bodyPr/>
                    <a:lstStyle/>
                    <a:p>
                      <a:pPr algn="ctr"/>
                      <a:r>
                        <a:rPr lang="en-US" sz="2400" dirty="0" smtClean="0"/>
                        <a:t>45</a:t>
                      </a:r>
                      <a:r>
                        <a:rPr lang="en-US" sz="2400" baseline="0" dirty="0" smtClean="0"/>
                        <a:t> (33.1)</a:t>
                      </a:r>
                      <a:endParaRPr lang="en-US" sz="2400" dirty="0"/>
                    </a:p>
                  </a:txBody>
                  <a:tcPr/>
                </a:tc>
                <a:tc hMerge="1">
                  <a:txBody>
                    <a:bodyPr/>
                    <a:lstStyle/>
                    <a:p>
                      <a:endParaRPr lang="en-US"/>
                    </a:p>
                  </a:txBody>
                  <a:tcPr/>
                </a:tc>
                <a:tc>
                  <a:txBody>
                    <a:bodyPr/>
                    <a:lstStyle/>
                    <a:p>
                      <a:pPr algn="ctr"/>
                      <a:endParaRPr lang="en-US" sz="2400" dirty="0"/>
                    </a:p>
                  </a:txBody>
                  <a:tcPr/>
                </a:tc>
                <a:extLst>
                  <a:ext uri="{0D108BD9-81ED-4DB2-BD59-A6C34878D82A}">
                    <a16:rowId xmlns:a16="http://schemas.microsoft.com/office/drawing/2014/main" xmlns="" val="2304281871"/>
                  </a:ext>
                </a:extLst>
              </a:tr>
            </a:tbl>
          </a:graphicData>
        </a:graphic>
      </p:graphicFrame>
      <p:sp>
        <p:nvSpPr>
          <p:cNvPr id="4" name="Slide Number Placeholder 3"/>
          <p:cNvSpPr>
            <a:spLocks noGrp="1"/>
          </p:cNvSpPr>
          <p:nvPr>
            <p:ph type="sldNum" sz="quarter" idx="12"/>
          </p:nvPr>
        </p:nvSpPr>
        <p:spPr/>
        <p:txBody>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39076622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cap="none" dirty="0" smtClean="0"/>
              <a:t>Table-2 </a:t>
            </a:r>
            <a:r>
              <a:rPr lang="en-US" sz="2800" cap="none" dirty="0" smtClean="0"/>
              <a:t>Univariate </a:t>
            </a:r>
            <a:r>
              <a:rPr lang="en-US" sz="2800" cap="none" dirty="0" smtClean="0"/>
              <a:t>and Multivariate Analysis Using Cox Proportional Hazard Regression for Factors Associated with Type2 DM</a:t>
            </a:r>
            <a:endParaRPr lang="en-US" sz="2800" cap="none"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74534138"/>
              </p:ext>
            </p:extLst>
          </p:nvPr>
        </p:nvGraphicFramePr>
        <p:xfrm>
          <a:off x="1450972" y="2016125"/>
          <a:ext cx="9603881" cy="4074160"/>
        </p:xfrm>
        <a:graphic>
          <a:graphicData uri="http://schemas.openxmlformats.org/drawingml/2006/table">
            <a:tbl>
              <a:tblPr firstRow="1" bandRow="1">
                <a:tableStyleId>{5C22544A-7EE6-4342-B048-85BDC9FD1C3A}</a:tableStyleId>
              </a:tblPr>
              <a:tblGrid>
                <a:gridCol w="1627508">
                  <a:extLst>
                    <a:ext uri="{9D8B030D-6E8A-4147-A177-3AD203B41FA5}">
                      <a16:colId xmlns:a16="http://schemas.microsoft.com/office/drawing/2014/main" xmlns="" val="3089315404"/>
                    </a:ext>
                  </a:extLst>
                </a:gridCol>
                <a:gridCol w="1295400">
                  <a:extLst>
                    <a:ext uri="{9D8B030D-6E8A-4147-A177-3AD203B41FA5}">
                      <a16:colId xmlns:a16="http://schemas.microsoft.com/office/drawing/2014/main" xmlns="" val="2847442455"/>
                    </a:ext>
                  </a:extLst>
                </a:gridCol>
                <a:gridCol w="1478280">
                  <a:extLst>
                    <a:ext uri="{9D8B030D-6E8A-4147-A177-3AD203B41FA5}">
                      <a16:colId xmlns:a16="http://schemas.microsoft.com/office/drawing/2014/main" xmlns="" val="4163431456"/>
                    </a:ext>
                  </a:extLst>
                </a:gridCol>
                <a:gridCol w="1086744">
                  <a:extLst>
                    <a:ext uri="{9D8B030D-6E8A-4147-A177-3AD203B41FA5}">
                      <a16:colId xmlns:a16="http://schemas.microsoft.com/office/drawing/2014/main" xmlns="" val="861521475"/>
                    </a:ext>
                  </a:extLst>
                </a:gridCol>
                <a:gridCol w="1610736">
                  <a:extLst>
                    <a:ext uri="{9D8B030D-6E8A-4147-A177-3AD203B41FA5}">
                      <a16:colId xmlns:a16="http://schemas.microsoft.com/office/drawing/2014/main" xmlns="" val="1569442358"/>
                    </a:ext>
                  </a:extLst>
                </a:gridCol>
                <a:gridCol w="1478280">
                  <a:extLst>
                    <a:ext uri="{9D8B030D-6E8A-4147-A177-3AD203B41FA5}">
                      <a16:colId xmlns:a16="http://schemas.microsoft.com/office/drawing/2014/main" xmlns="" val="1351619842"/>
                    </a:ext>
                  </a:extLst>
                </a:gridCol>
                <a:gridCol w="1026933">
                  <a:extLst>
                    <a:ext uri="{9D8B030D-6E8A-4147-A177-3AD203B41FA5}">
                      <a16:colId xmlns:a16="http://schemas.microsoft.com/office/drawing/2014/main" xmlns="" val="3708679922"/>
                    </a:ext>
                  </a:extLst>
                </a:gridCol>
              </a:tblGrid>
              <a:tr h="178435">
                <a:tc>
                  <a:txBody>
                    <a:bodyPr/>
                    <a:lstStyle/>
                    <a:p>
                      <a:endParaRPr lang="en-US" dirty="0"/>
                    </a:p>
                  </a:txBody>
                  <a:tcPr/>
                </a:tc>
                <a:tc gridSpan="3">
                  <a:txBody>
                    <a:bodyPr/>
                    <a:lstStyle/>
                    <a:p>
                      <a:pPr algn="ctr"/>
                      <a:r>
                        <a:rPr lang="en-US" dirty="0" smtClean="0"/>
                        <a:t>Univariate</a:t>
                      </a:r>
                      <a:endParaRPr lang="en-US" dirty="0"/>
                    </a:p>
                  </a:txBody>
                  <a:tcPr/>
                </a:tc>
                <a:tc hMerge="1">
                  <a:txBody>
                    <a:bodyPr/>
                    <a:lstStyle/>
                    <a:p>
                      <a:endParaRPr lang="en-US" dirty="0"/>
                    </a:p>
                  </a:txBody>
                  <a:tcPr/>
                </a:tc>
                <a:tc hMerge="1">
                  <a:txBody>
                    <a:bodyPr/>
                    <a:lstStyle/>
                    <a:p>
                      <a:endParaRPr lang="en-US" dirty="0"/>
                    </a:p>
                  </a:txBody>
                  <a:tcPr/>
                </a:tc>
                <a:tc gridSpan="3">
                  <a:txBody>
                    <a:bodyPr/>
                    <a:lstStyle/>
                    <a:p>
                      <a:pPr algn="ctr"/>
                      <a:r>
                        <a:rPr lang="en-US" dirty="0" smtClean="0"/>
                        <a:t>Multivariate</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2000874745"/>
                  </a:ext>
                </a:extLst>
              </a:tr>
              <a:tr h="370840">
                <a:tc>
                  <a:txBody>
                    <a:bodyPr/>
                    <a:lstStyle/>
                    <a:p>
                      <a:endParaRPr lang="en-US"/>
                    </a:p>
                  </a:txBody>
                  <a:tcPr/>
                </a:tc>
                <a:tc>
                  <a:txBody>
                    <a:bodyPr/>
                    <a:lstStyle/>
                    <a:p>
                      <a:pPr algn="ctr"/>
                      <a:r>
                        <a:rPr lang="en-US" b="1" dirty="0" smtClean="0"/>
                        <a:t>Crude HR</a:t>
                      </a:r>
                      <a:endParaRPr lang="en-US" b="1" dirty="0"/>
                    </a:p>
                  </a:txBody>
                  <a:tcPr/>
                </a:tc>
                <a:tc>
                  <a:txBody>
                    <a:bodyPr/>
                    <a:lstStyle/>
                    <a:p>
                      <a:pPr algn="ctr"/>
                      <a:r>
                        <a:rPr lang="en-US" b="1" dirty="0" smtClean="0"/>
                        <a:t>95% CI</a:t>
                      </a:r>
                      <a:endParaRPr lang="en-US" b="1" dirty="0"/>
                    </a:p>
                  </a:txBody>
                  <a:tcPr/>
                </a:tc>
                <a:tc>
                  <a:txBody>
                    <a:bodyPr/>
                    <a:lstStyle/>
                    <a:p>
                      <a:pPr algn="ctr"/>
                      <a:r>
                        <a:rPr lang="en-US" b="1" dirty="0" smtClean="0"/>
                        <a:t>p-value</a:t>
                      </a:r>
                      <a:endParaRPr lang="en-US" b="1" dirty="0"/>
                    </a:p>
                  </a:txBody>
                  <a:tcPr/>
                </a:tc>
                <a:tc>
                  <a:txBody>
                    <a:bodyPr/>
                    <a:lstStyle/>
                    <a:p>
                      <a:pPr algn="ctr"/>
                      <a:r>
                        <a:rPr lang="en-US" b="1" dirty="0" smtClean="0"/>
                        <a:t>Adjusted HR</a:t>
                      </a:r>
                      <a:endParaRPr lang="en-US" b="1" dirty="0"/>
                    </a:p>
                  </a:txBody>
                  <a:tcPr/>
                </a:tc>
                <a:tc>
                  <a:txBody>
                    <a:bodyPr/>
                    <a:lstStyle/>
                    <a:p>
                      <a:pPr algn="ctr"/>
                      <a:r>
                        <a:rPr lang="en-US" b="1" dirty="0" smtClean="0"/>
                        <a:t>95% CI</a:t>
                      </a:r>
                      <a:endParaRPr lang="en-US" b="1" dirty="0"/>
                    </a:p>
                  </a:txBody>
                  <a:tcPr/>
                </a:tc>
                <a:tc>
                  <a:txBody>
                    <a:bodyPr/>
                    <a:lstStyle/>
                    <a:p>
                      <a:pPr algn="ctr"/>
                      <a:r>
                        <a:rPr lang="en-US" b="1" dirty="0" smtClean="0"/>
                        <a:t>p-value</a:t>
                      </a:r>
                      <a:endParaRPr lang="en-US" b="1" dirty="0"/>
                    </a:p>
                  </a:txBody>
                  <a:tcPr/>
                </a:tc>
                <a:extLst>
                  <a:ext uri="{0D108BD9-81ED-4DB2-BD59-A6C34878D82A}">
                    <a16:rowId xmlns:a16="http://schemas.microsoft.com/office/drawing/2014/main" xmlns="" val="2086688255"/>
                  </a:ext>
                </a:extLst>
              </a:tr>
              <a:tr h="370840">
                <a:tc>
                  <a:txBody>
                    <a:bodyPr/>
                    <a:lstStyle/>
                    <a:p>
                      <a:r>
                        <a:rPr lang="en-US" b="1" dirty="0" smtClean="0"/>
                        <a:t>Gender</a:t>
                      </a:r>
                      <a:endParaRPr lang="en-US" b="1"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626866981"/>
                  </a:ext>
                </a:extLst>
              </a:tr>
              <a:tr h="370840">
                <a:tc>
                  <a:txBody>
                    <a:bodyPr/>
                    <a:lstStyle/>
                    <a:p>
                      <a:pPr lvl="0" algn="ctr"/>
                      <a:r>
                        <a:rPr lang="en-US" dirty="0" smtClean="0"/>
                        <a:t>Female</a:t>
                      </a:r>
                      <a:endParaRPr lang="en-US" dirty="0"/>
                    </a:p>
                  </a:txBody>
                  <a:tcPr/>
                </a:tc>
                <a:tc>
                  <a:txBody>
                    <a:bodyPr/>
                    <a:lstStyle/>
                    <a:p>
                      <a:pPr algn="ctr"/>
                      <a:r>
                        <a:rPr lang="en-US" dirty="0" smtClean="0"/>
                        <a:t>1.00</a:t>
                      </a: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r>
                        <a:rPr lang="en-US" dirty="0" smtClean="0"/>
                        <a:t>1.00</a:t>
                      </a:r>
                      <a:endParaRPr lang="en-US" dirty="0"/>
                    </a:p>
                  </a:txBody>
                  <a:tcPr/>
                </a:tc>
                <a:tc>
                  <a:txBody>
                    <a:bodyPr/>
                    <a:lstStyle/>
                    <a:p>
                      <a:pPr algn="ctr"/>
                      <a:endParaRPr lang="en-US"/>
                    </a:p>
                  </a:txBody>
                  <a:tcPr/>
                </a:tc>
                <a:tc>
                  <a:txBody>
                    <a:bodyPr/>
                    <a:lstStyle/>
                    <a:p>
                      <a:pPr algn="ctr"/>
                      <a:endParaRPr lang="en-US"/>
                    </a:p>
                  </a:txBody>
                  <a:tcPr/>
                </a:tc>
                <a:extLst>
                  <a:ext uri="{0D108BD9-81ED-4DB2-BD59-A6C34878D82A}">
                    <a16:rowId xmlns:a16="http://schemas.microsoft.com/office/drawing/2014/main" xmlns="" val="3752800518"/>
                  </a:ext>
                </a:extLst>
              </a:tr>
              <a:tr h="370840">
                <a:tc>
                  <a:txBody>
                    <a:bodyPr/>
                    <a:lstStyle/>
                    <a:p>
                      <a:pPr lvl="0" algn="ctr"/>
                      <a:r>
                        <a:rPr lang="en-US" dirty="0" smtClean="0"/>
                        <a:t>Male</a:t>
                      </a:r>
                      <a:endParaRPr lang="en-US" dirty="0"/>
                    </a:p>
                  </a:txBody>
                  <a:tcPr/>
                </a:tc>
                <a:tc>
                  <a:txBody>
                    <a:bodyPr/>
                    <a:lstStyle/>
                    <a:p>
                      <a:pPr algn="ctr"/>
                      <a:r>
                        <a:rPr lang="en-US" dirty="0" smtClean="0"/>
                        <a:t>1.47</a:t>
                      </a:r>
                      <a:endParaRPr lang="en-US" dirty="0"/>
                    </a:p>
                  </a:txBody>
                  <a:tcPr/>
                </a:tc>
                <a:tc>
                  <a:txBody>
                    <a:bodyPr/>
                    <a:lstStyle/>
                    <a:p>
                      <a:pPr algn="ctr"/>
                      <a:r>
                        <a:rPr lang="en-US" dirty="0" smtClean="0"/>
                        <a:t>1.04-2.07</a:t>
                      </a:r>
                      <a:endParaRPr lang="en-US" dirty="0"/>
                    </a:p>
                  </a:txBody>
                  <a:tcPr/>
                </a:tc>
                <a:tc>
                  <a:txBody>
                    <a:bodyPr/>
                    <a:lstStyle/>
                    <a:p>
                      <a:pPr algn="ctr"/>
                      <a:r>
                        <a:rPr lang="en-US" dirty="0" smtClean="0"/>
                        <a:t>0.03</a:t>
                      </a:r>
                      <a:endParaRPr lang="en-US" dirty="0"/>
                    </a:p>
                  </a:txBody>
                  <a:tcPr/>
                </a:tc>
                <a:tc>
                  <a:txBody>
                    <a:bodyPr/>
                    <a:lstStyle/>
                    <a:p>
                      <a:pPr algn="ctr"/>
                      <a:r>
                        <a:rPr lang="en-US" dirty="0" smtClean="0"/>
                        <a:t>1.77</a:t>
                      </a:r>
                      <a:endParaRPr lang="en-US" dirty="0"/>
                    </a:p>
                  </a:txBody>
                  <a:tcPr/>
                </a:tc>
                <a:tc>
                  <a:txBody>
                    <a:bodyPr/>
                    <a:lstStyle/>
                    <a:p>
                      <a:pPr algn="ctr"/>
                      <a:r>
                        <a:rPr lang="en-US" dirty="0" smtClean="0"/>
                        <a:t>1.18-2.67</a:t>
                      </a:r>
                      <a:endParaRPr lang="en-US" dirty="0"/>
                    </a:p>
                  </a:txBody>
                  <a:tcPr/>
                </a:tc>
                <a:tc>
                  <a:txBody>
                    <a:bodyPr/>
                    <a:lstStyle/>
                    <a:p>
                      <a:pPr algn="ctr"/>
                      <a:r>
                        <a:rPr lang="en-US" dirty="0" smtClean="0"/>
                        <a:t>&lt;0.01</a:t>
                      </a:r>
                      <a:endParaRPr lang="en-US" dirty="0"/>
                    </a:p>
                  </a:txBody>
                  <a:tcPr/>
                </a:tc>
                <a:extLst>
                  <a:ext uri="{0D108BD9-81ED-4DB2-BD59-A6C34878D82A}">
                    <a16:rowId xmlns:a16="http://schemas.microsoft.com/office/drawing/2014/main" xmlns="" val="2415390746"/>
                  </a:ext>
                </a:extLst>
              </a:tr>
              <a:tr h="370840">
                <a:tc>
                  <a:txBody>
                    <a:bodyPr/>
                    <a:lstStyle/>
                    <a:p>
                      <a:r>
                        <a:rPr lang="en-US" b="1" dirty="0" smtClean="0"/>
                        <a:t>Age</a:t>
                      </a:r>
                      <a:endParaRPr lang="en-US" b="1" dirty="0"/>
                    </a:p>
                  </a:txBody>
                  <a:tcPr/>
                </a:tc>
                <a:tc>
                  <a:txBody>
                    <a:bodyPr/>
                    <a:lstStyle/>
                    <a:p>
                      <a:pPr algn="ctr"/>
                      <a:r>
                        <a:rPr lang="en-US" dirty="0" smtClean="0"/>
                        <a:t>1.02</a:t>
                      </a:r>
                      <a:endParaRPr lang="en-US" dirty="0"/>
                    </a:p>
                  </a:txBody>
                  <a:tcPr/>
                </a:tc>
                <a:tc>
                  <a:txBody>
                    <a:bodyPr/>
                    <a:lstStyle/>
                    <a:p>
                      <a:pPr algn="ctr"/>
                      <a:r>
                        <a:rPr lang="en-US" dirty="0" smtClean="0"/>
                        <a:t>1.01-1.04</a:t>
                      </a:r>
                      <a:endParaRPr lang="en-US" dirty="0"/>
                    </a:p>
                  </a:txBody>
                  <a:tcPr/>
                </a:tc>
                <a:tc>
                  <a:txBody>
                    <a:bodyPr/>
                    <a:lstStyle/>
                    <a:p>
                      <a:pPr algn="ctr"/>
                      <a:r>
                        <a:rPr lang="en-US" dirty="0" smtClean="0"/>
                        <a:t>&lt;0.01</a:t>
                      </a:r>
                      <a:endParaRPr lang="en-US" dirty="0"/>
                    </a:p>
                  </a:txBody>
                  <a:tcPr/>
                </a:tc>
                <a:tc>
                  <a:txBody>
                    <a:bodyPr/>
                    <a:lstStyle/>
                    <a:p>
                      <a:pPr algn="ctr"/>
                      <a:r>
                        <a:rPr lang="en-US" dirty="0" smtClean="0"/>
                        <a:t>1.02</a:t>
                      </a:r>
                      <a:endParaRPr lang="en-US" dirty="0"/>
                    </a:p>
                  </a:txBody>
                  <a:tcPr/>
                </a:tc>
                <a:tc>
                  <a:txBody>
                    <a:bodyPr/>
                    <a:lstStyle/>
                    <a:p>
                      <a:pPr algn="ctr"/>
                      <a:r>
                        <a:rPr lang="en-US" dirty="0" smtClean="0"/>
                        <a:t>1.00-1.04</a:t>
                      </a:r>
                      <a:endParaRPr lang="en-US" dirty="0"/>
                    </a:p>
                  </a:txBody>
                  <a:tcPr/>
                </a:tc>
                <a:tc>
                  <a:txBody>
                    <a:bodyPr/>
                    <a:lstStyle/>
                    <a:p>
                      <a:pPr algn="ctr"/>
                      <a:r>
                        <a:rPr lang="en-US" dirty="0" smtClean="0"/>
                        <a:t>0.04</a:t>
                      </a:r>
                      <a:endParaRPr lang="en-US" dirty="0"/>
                    </a:p>
                  </a:txBody>
                  <a:tcPr/>
                </a:tc>
                <a:extLst>
                  <a:ext uri="{0D108BD9-81ED-4DB2-BD59-A6C34878D82A}">
                    <a16:rowId xmlns:a16="http://schemas.microsoft.com/office/drawing/2014/main" xmlns="" val="4114070748"/>
                  </a:ext>
                </a:extLst>
              </a:tr>
              <a:tr h="370840">
                <a:tc>
                  <a:txBody>
                    <a:bodyPr/>
                    <a:lstStyle/>
                    <a:p>
                      <a:r>
                        <a:rPr lang="en-US" b="1" dirty="0" smtClean="0"/>
                        <a:t>BMI</a:t>
                      </a:r>
                      <a:endParaRPr lang="en-US" b="1" dirty="0"/>
                    </a:p>
                  </a:txBody>
                  <a:tcPr/>
                </a:tc>
                <a:tc>
                  <a:txBody>
                    <a:bodyPr/>
                    <a:lstStyle/>
                    <a:p>
                      <a:pPr algn="ctr"/>
                      <a:endParaRPr lang="en-US"/>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extLst>
                  <a:ext uri="{0D108BD9-81ED-4DB2-BD59-A6C34878D82A}">
                    <a16:rowId xmlns:a16="http://schemas.microsoft.com/office/drawing/2014/main" xmlns="" val="2218658989"/>
                  </a:ext>
                </a:extLst>
              </a:tr>
              <a:tr h="370840">
                <a:tc>
                  <a:txBody>
                    <a:bodyPr/>
                    <a:lstStyle/>
                    <a:p>
                      <a:pPr algn="ctr"/>
                      <a:r>
                        <a:rPr lang="en-US" dirty="0" smtClean="0"/>
                        <a:t>18.5-22.9</a:t>
                      </a:r>
                      <a:endParaRPr lang="en-US" dirty="0"/>
                    </a:p>
                  </a:txBody>
                  <a:tcPr/>
                </a:tc>
                <a:tc>
                  <a:txBody>
                    <a:bodyPr/>
                    <a:lstStyle/>
                    <a:p>
                      <a:pPr algn="ctr"/>
                      <a:r>
                        <a:rPr lang="en-US" dirty="0" smtClean="0"/>
                        <a:t>1.00</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smtClean="0"/>
                        <a:t>1.00</a:t>
                      </a:r>
                      <a:endParaRPr lang="en-US" dirty="0"/>
                    </a:p>
                  </a:txBody>
                  <a:tcPr/>
                </a:tc>
                <a:tc>
                  <a:txBody>
                    <a:bodyPr/>
                    <a:lstStyle/>
                    <a:p>
                      <a:pPr algn="ctr"/>
                      <a:endParaRPr lang="en-US" dirty="0"/>
                    </a:p>
                  </a:txBody>
                  <a:tcPr/>
                </a:tc>
                <a:tc>
                  <a:txBody>
                    <a:bodyPr/>
                    <a:lstStyle/>
                    <a:p>
                      <a:pPr algn="ctr"/>
                      <a:endParaRPr lang="en-US"/>
                    </a:p>
                  </a:txBody>
                  <a:tcPr/>
                </a:tc>
                <a:extLst>
                  <a:ext uri="{0D108BD9-81ED-4DB2-BD59-A6C34878D82A}">
                    <a16:rowId xmlns:a16="http://schemas.microsoft.com/office/drawing/2014/main" xmlns="" val="3695335557"/>
                  </a:ext>
                </a:extLst>
              </a:tr>
              <a:tr h="370840">
                <a:tc>
                  <a:txBody>
                    <a:bodyPr/>
                    <a:lstStyle/>
                    <a:p>
                      <a:pPr algn="ctr"/>
                      <a:r>
                        <a:rPr lang="en-US" dirty="0" smtClean="0"/>
                        <a:t>23.0-24.9</a:t>
                      </a:r>
                      <a:endParaRPr lang="en-US" dirty="0"/>
                    </a:p>
                  </a:txBody>
                  <a:tcPr/>
                </a:tc>
                <a:tc>
                  <a:txBody>
                    <a:bodyPr/>
                    <a:lstStyle/>
                    <a:p>
                      <a:pPr algn="ctr"/>
                      <a:r>
                        <a:rPr lang="en-US" dirty="0" smtClean="0"/>
                        <a:t>0.72</a:t>
                      </a:r>
                      <a:endParaRPr lang="en-US" dirty="0"/>
                    </a:p>
                  </a:txBody>
                  <a:tcPr/>
                </a:tc>
                <a:tc>
                  <a:txBody>
                    <a:bodyPr/>
                    <a:lstStyle/>
                    <a:p>
                      <a:pPr algn="ctr"/>
                      <a:r>
                        <a:rPr lang="en-US" dirty="0" smtClean="0"/>
                        <a:t>0.42-1.25</a:t>
                      </a:r>
                      <a:endParaRPr lang="en-US" dirty="0"/>
                    </a:p>
                  </a:txBody>
                  <a:tcPr/>
                </a:tc>
                <a:tc>
                  <a:txBody>
                    <a:bodyPr/>
                    <a:lstStyle/>
                    <a:p>
                      <a:pPr algn="ctr"/>
                      <a:r>
                        <a:rPr lang="en-US" dirty="0" smtClean="0"/>
                        <a:t>0.24</a:t>
                      </a:r>
                      <a:endParaRPr lang="en-US" dirty="0"/>
                    </a:p>
                  </a:txBody>
                  <a:tcPr/>
                </a:tc>
                <a:tc>
                  <a:txBody>
                    <a:bodyPr/>
                    <a:lstStyle/>
                    <a:p>
                      <a:pPr algn="ctr"/>
                      <a:r>
                        <a:rPr lang="en-US" dirty="0" smtClean="0"/>
                        <a:t>0.84</a:t>
                      </a:r>
                      <a:endParaRPr lang="en-US" dirty="0"/>
                    </a:p>
                  </a:txBody>
                  <a:tcPr/>
                </a:tc>
                <a:tc>
                  <a:txBody>
                    <a:bodyPr/>
                    <a:lstStyle/>
                    <a:p>
                      <a:pPr algn="ctr"/>
                      <a:r>
                        <a:rPr lang="en-US" dirty="0" smtClean="0"/>
                        <a:t>0.46-1.52</a:t>
                      </a:r>
                      <a:endParaRPr lang="en-US" dirty="0"/>
                    </a:p>
                  </a:txBody>
                  <a:tcPr/>
                </a:tc>
                <a:tc>
                  <a:txBody>
                    <a:bodyPr/>
                    <a:lstStyle/>
                    <a:p>
                      <a:pPr algn="ctr"/>
                      <a:r>
                        <a:rPr lang="en-US" dirty="0" smtClean="0"/>
                        <a:t>0.55</a:t>
                      </a:r>
                      <a:endParaRPr lang="en-US" dirty="0"/>
                    </a:p>
                  </a:txBody>
                  <a:tcPr/>
                </a:tc>
                <a:extLst>
                  <a:ext uri="{0D108BD9-81ED-4DB2-BD59-A6C34878D82A}">
                    <a16:rowId xmlns:a16="http://schemas.microsoft.com/office/drawing/2014/main" xmlns="" val="1249691927"/>
                  </a:ext>
                </a:extLst>
              </a:tr>
              <a:tr h="370840">
                <a:tc>
                  <a:txBody>
                    <a:bodyPr/>
                    <a:lstStyle/>
                    <a:p>
                      <a:pPr algn="ctr"/>
                      <a:r>
                        <a:rPr lang="en-US" dirty="0" smtClean="0"/>
                        <a:t>25.0-29.9</a:t>
                      </a:r>
                      <a:endParaRPr lang="en-US" dirty="0"/>
                    </a:p>
                  </a:txBody>
                  <a:tcPr/>
                </a:tc>
                <a:tc>
                  <a:txBody>
                    <a:bodyPr/>
                    <a:lstStyle/>
                    <a:p>
                      <a:pPr algn="ctr"/>
                      <a:r>
                        <a:rPr lang="en-US" dirty="0" smtClean="0"/>
                        <a:t>1.47</a:t>
                      </a:r>
                      <a:endParaRPr lang="en-US" dirty="0"/>
                    </a:p>
                  </a:txBody>
                  <a:tcPr/>
                </a:tc>
                <a:tc>
                  <a:txBody>
                    <a:bodyPr/>
                    <a:lstStyle/>
                    <a:p>
                      <a:pPr algn="ctr"/>
                      <a:r>
                        <a:rPr lang="en-US" dirty="0" smtClean="0"/>
                        <a:t>0.97-2.23</a:t>
                      </a:r>
                      <a:endParaRPr lang="en-US" dirty="0"/>
                    </a:p>
                  </a:txBody>
                  <a:tcPr/>
                </a:tc>
                <a:tc>
                  <a:txBody>
                    <a:bodyPr/>
                    <a:lstStyle/>
                    <a:p>
                      <a:pPr algn="ctr"/>
                      <a:r>
                        <a:rPr lang="en-US" dirty="0" smtClean="0"/>
                        <a:t>0.07</a:t>
                      </a:r>
                      <a:endParaRPr lang="en-US" dirty="0"/>
                    </a:p>
                  </a:txBody>
                  <a:tcPr/>
                </a:tc>
                <a:tc>
                  <a:txBody>
                    <a:bodyPr/>
                    <a:lstStyle/>
                    <a:p>
                      <a:pPr algn="ctr"/>
                      <a:r>
                        <a:rPr lang="en-US" dirty="0" smtClean="0"/>
                        <a:t>1.43</a:t>
                      </a:r>
                      <a:endParaRPr lang="en-US" dirty="0"/>
                    </a:p>
                  </a:txBody>
                  <a:tcPr/>
                </a:tc>
                <a:tc>
                  <a:txBody>
                    <a:bodyPr/>
                    <a:lstStyle/>
                    <a:p>
                      <a:pPr algn="ctr"/>
                      <a:r>
                        <a:rPr lang="en-US" dirty="0" smtClean="0"/>
                        <a:t>0.80-2.56</a:t>
                      </a:r>
                      <a:endParaRPr lang="en-US" dirty="0"/>
                    </a:p>
                  </a:txBody>
                  <a:tcPr/>
                </a:tc>
                <a:tc>
                  <a:txBody>
                    <a:bodyPr/>
                    <a:lstStyle/>
                    <a:p>
                      <a:pPr algn="ctr"/>
                      <a:r>
                        <a:rPr lang="en-US" dirty="0" smtClean="0"/>
                        <a:t>0.23</a:t>
                      </a:r>
                      <a:endParaRPr lang="en-US" dirty="0"/>
                    </a:p>
                  </a:txBody>
                  <a:tcPr/>
                </a:tc>
                <a:extLst>
                  <a:ext uri="{0D108BD9-81ED-4DB2-BD59-A6C34878D82A}">
                    <a16:rowId xmlns:a16="http://schemas.microsoft.com/office/drawing/2014/main" xmlns="" val="641161572"/>
                  </a:ext>
                </a:extLst>
              </a:tr>
              <a:tr h="370840">
                <a:tc>
                  <a:txBody>
                    <a:bodyPr/>
                    <a:lstStyle/>
                    <a:p>
                      <a:pPr algn="ctr"/>
                      <a:r>
                        <a:rPr lang="en-US" dirty="0" smtClean="0"/>
                        <a:t>&gt;30.0</a:t>
                      </a:r>
                      <a:endParaRPr lang="en-US" dirty="0"/>
                    </a:p>
                  </a:txBody>
                  <a:tcPr/>
                </a:tc>
                <a:tc>
                  <a:txBody>
                    <a:bodyPr/>
                    <a:lstStyle/>
                    <a:p>
                      <a:pPr algn="ctr"/>
                      <a:r>
                        <a:rPr lang="en-US" dirty="0" smtClean="0"/>
                        <a:t>2.55</a:t>
                      </a:r>
                      <a:endParaRPr lang="en-US" dirty="0"/>
                    </a:p>
                  </a:txBody>
                  <a:tcPr/>
                </a:tc>
                <a:tc>
                  <a:txBody>
                    <a:bodyPr/>
                    <a:lstStyle/>
                    <a:p>
                      <a:pPr algn="ctr"/>
                      <a:r>
                        <a:rPr lang="en-US" dirty="0" smtClean="0"/>
                        <a:t>1.55-4.19</a:t>
                      </a:r>
                      <a:endParaRPr lang="en-US" dirty="0"/>
                    </a:p>
                  </a:txBody>
                  <a:tcPr/>
                </a:tc>
                <a:tc>
                  <a:txBody>
                    <a:bodyPr/>
                    <a:lstStyle/>
                    <a:p>
                      <a:pPr algn="ctr"/>
                      <a:r>
                        <a:rPr lang="en-US" dirty="0" smtClean="0"/>
                        <a:t>&lt;0.01</a:t>
                      </a:r>
                      <a:endParaRPr lang="en-US" dirty="0"/>
                    </a:p>
                  </a:txBody>
                  <a:tcPr/>
                </a:tc>
                <a:tc>
                  <a:txBody>
                    <a:bodyPr/>
                    <a:lstStyle/>
                    <a:p>
                      <a:pPr algn="ctr"/>
                      <a:r>
                        <a:rPr lang="en-US" dirty="0" smtClean="0"/>
                        <a:t>1.62</a:t>
                      </a:r>
                      <a:endParaRPr lang="en-US" dirty="0"/>
                    </a:p>
                  </a:txBody>
                  <a:tcPr/>
                </a:tc>
                <a:tc>
                  <a:txBody>
                    <a:bodyPr/>
                    <a:lstStyle/>
                    <a:p>
                      <a:pPr algn="ctr"/>
                      <a:r>
                        <a:rPr lang="en-US" dirty="0" smtClean="0"/>
                        <a:t>0.78-3.35</a:t>
                      </a:r>
                      <a:endParaRPr lang="en-US" dirty="0"/>
                    </a:p>
                  </a:txBody>
                  <a:tcPr/>
                </a:tc>
                <a:tc>
                  <a:txBody>
                    <a:bodyPr/>
                    <a:lstStyle/>
                    <a:p>
                      <a:pPr algn="ctr"/>
                      <a:r>
                        <a:rPr lang="en-US" dirty="0" smtClean="0"/>
                        <a:t>0.20</a:t>
                      </a:r>
                      <a:endParaRPr lang="en-US" dirty="0"/>
                    </a:p>
                  </a:txBody>
                  <a:tcPr/>
                </a:tc>
                <a:extLst>
                  <a:ext uri="{0D108BD9-81ED-4DB2-BD59-A6C34878D82A}">
                    <a16:rowId xmlns:a16="http://schemas.microsoft.com/office/drawing/2014/main" xmlns="" val="2957234113"/>
                  </a:ext>
                </a:extLst>
              </a:tr>
            </a:tbl>
          </a:graphicData>
        </a:graphic>
      </p:graphicFrame>
      <p:sp>
        <p:nvSpPr>
          <p:cNvPr id="4" name="Slide Number Placeholder 3"/>
          <p:cNvSpPr>
            <a:spLocks noGrp="1"/>
          </p:cNvSpPr>
          <p:nvPr>
            <p:ph type="sldNum" sz="quarter" idx="12"/>
          </p:nvPr>
        </p:nvSpPr>
        <p:spPr/>
        <p:txBody>
          <a:bodyPr/>
          <a:lstStyle/>
          <a:p>
            <a:fld id="{6D22F896-40B5-4ADD-8801-0D06FADFA095}" type="slidenum">
              <a:rPr lang="en-US" smtClean="0"/>
              <a:t>19</a:t>
            </a:fld>
            <a:endParaRPr lang="en-US" dirty="0"/>
          </a:p>
        </p:txBody>
      </p:sp>
      <p:sp>
        <p:nvSpPr>
          <p:cNvPr id="6" name="Rectangle 5"/>
          <p:cNvSpPr/>
          <p:nvPr/>
        </p:nvSpPr>
        <p:spPr>
          <a:xfrm>
            <a:off x="1450972" y="3474720"/>
            <a:ext cx="9603881" cy="396240"/>
          </a:xfrm>
          <a:prstGeom prst="rect">
            <a:avLst/>
          </a:prstGeom>
          <a:solidFill>
            <a:schemeClr val="accent1">
              <a:alpha val="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450972" y="3870960"/>
            <a:ext cx="9603881" cy="396240"/>
          </a:xfrm>
          <a:prstGeom prst="rect">
            <a:avLst/>
          </a:prstGeom>
          <a:solidFill>
            <a:schemeClr val="accent1">
              <a:alpha val="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3475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cap="none" dirty="0" smtClean="0"/>
              <a:t>Global Prevalence of Type2 DM in 2015</a:t>
            </a:r>
            <a:endParaRPr lang="en-US" sz="4000" cap="none" dirty="0"/>
          </a:p>
        </p:txBody>
      </p:sp>
      <p:pic>
        <p:nvPicPr>
          <p:cNvPr id="4" name="Picture 2"/>
          <p:cNvPicPr>
            <a:picLocks noGrp="1" noChangeAspect="1" noChangeArrowheads="1"/>
          </p:cNvPicPr>
          <p:nvPr>
            <p:ph idx="1"/>
          </p:nvPr>
        </p:nvPicPr>
        <p:blipFill rotWithShape="1">
          <a:blip r:embed="rId3"/>
          <a:srcRect l="7222" b="6681"/>
          <a:stretch/>
        </p:blipFill>
        <p:spPr bwMode="auto">
          <a:xfrm>
            <a:off x="1451580" y="2016125"/>
            <a:ext cx="9603274" cy="3449638"/>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6565227" y="5626993"/>
            <a:ext cx="4489627" cy="40011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000" dirty="0" smtClean="0">
                <a:solidFill>
                  <a:sysClr val="windowText" lastClr="000000"/>
                </a:solidFill>
              </a:rPr>
              <a:t>Source: International Diabetes Federation</a:t>
            </a:r>
            <a:endParaRPr lang="en-US" sz="2000" dirty="0">
              <a:solidFill>
                <a:sysClr val="windowText" lastClr="000000"/>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t>2</a:t>
            </a:fld>
            <a:endParaRPr lang="en-US" dirty="0"/>
          </a:p>
        </p:txBody>
      </p:sp>
      <p:sp>
        <p:nvSpPr>
          <p:cNvPr id="8" name="Rectangle 7"/>
          <p:cNvSpPr/>
          <p:nvPr/>
        </p:nvSpPr>
        <p:spPr>
          <a:xfrm>
            <a:off x="5502960" y="4551363"/>
            <a:ext cx="330708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415 million</a:t>
            </a:r>
            <a:endParaRPr lang="en-US" sz="3600" b="1" dirty="0"/>
          </a:p>
        </p:txBody>
      </p:sp>
      <p:sp>
        <p:nvSpPr>
          <p:cNvPr id="9" name="Line Callout 2 8"/>
          <p:cNvSpPr/>
          <p:nvPr/>
        </p:nvSpPr>
        <p:spPr>
          <a:xfrm>
            <a:off x="8312974" y="2014984"/>
            <a:ext cx="2727960" cy="914400"/>
          </a:xfrm>
          <a:prstGeom prst="borderCallout2">
            <a:avLst>
              <a:gd name="adj1" fmla="val 18750"/>
              <a:gd name="adj2" fmla="val -8333"/>
              <a:gd name="adj3" fmla="val 18750"/>
              <a:gd name="adj4" fmla="val -16667"/>
              <a:gd name="adj5" fmla="val 144167"/>
              <a:gd name="adj6" fmla="val -19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140 million</a:t>
            </a:r>
            <a:endParaRPr lang="en-US" sz="3600" b="1" dirty="0"/>
          </a:p>
        </p:txBody>
      </p:sp>
    </p:spTree>
    <p:extLst>
      <p:ext uri="{BB962C8B-B14F-4D97-AF65-F5344CB8AC3E}">
        <p14:creationId xmlns:p14="http://schemas.microsoft.com/office/powerpoint/2010/main" val="5962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cap="none" dirty="0" smtClean="0"/>
              <a:t>Univariate and Multivariate Analysis Using Cox Proportional Hazard Regression for Factors Associated with Type2 DM</a:t>
            </a:r>
            <a:endParaRPr lang="en-US" sz="2800" cap="none"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00239638"/>
              </p:ext>
            </p:extLst>
          </p:nvPr>
        </p:nvGraphicFramePr>
        <p:xfrm>
          <a:off x="1331723" y="2117725"/>
          <a:ext cx="9723131" cy="3327400"/>
        </p:xfrm>
        <a:graphic>
          <a:graphicData uri="http://schemas.openxmlformats.org/drawingml/2006/table">
            <a:tbl>
              <a:tblPr firstRow="1" bandRow="1">
                <a:tableStyleId>{5C22544A-7EE6-4342-B048-85BDC9FD1C3A}</a:tableStyleId>
              </a:tblPr>
              <a:tblGrid>
                <a:gridCol w="1835341">
                  <a:extLst>
                    <a:ext uri="{9D8B030D-6E8A-4147-A177-3AD203B41FA5}">
                      <a16:colId xmlns:a16="http://schemas.microsoft.com/office/drawing/2014/main" xmlns="" val="3089315404"/>
                    </a:ext>
                  </a:extLst>
                </a:gridCol>
                <a:gridCol w="1328736">
                  <a:extLst>
                    <a:ext uri="{9D8B030D-6E8A-4147-A177-3AD203B41FA5}">
                      <a16:colId xmlns:a16="http://schemas.microsoft.com/office/drawing/2014/main" xmlns="" val="2847442455"/>
                    </a:ext>
                  </a:extLst>
                </a:gridCol>
                <a:gridCol w="1356361">
                  <a:extLst>
                    <a:ext uri="{9D8B030D-6E8A-4147-A177-3AD203B41FA5}">
                      <a16:colId xmlns:a16="http://schemas.microsoft.com/office/drawing/2014/main" xmlns="" val="1757658521"/>
                    </a:ext>
                  </a:extLst>
                </a:gridCol>
                <a:gridCol w="1086744">
                  <a:extLst>
                    <a:ext uri="{9D8B030D-6E8A-4147-A177-3AD203B41FA5}">
                      <a16:colId xmlns:a16="http://schemas.microsoft.com/office/drawing/2014/main" xmlns="" val="861521475"/>
                    </a:ext>
                  </a:extLst>
                </a:gridCol>
                <a:gridCol w="1610736">
                  <a:extLst>
                    <a:ext uri="{9D8B030D-6E8A-4147-A177-3AD203B41FA5}">
                      <a16:colId xmlns:a16="http://schemas.microsoft.com/office/drawing/2014/main" xmlns="" val="1569442358"/>
                    </a:ext>
                  </a:extLst>
                </a:gridCol>
                <a:gridCol w="1478280">
                  <a:extLst>
                    <a:ext uri="{9D8B030D-6E8A-4147-A177-3AD203B41FA5}">
                      <a16:colId xmlns:a16="http://schemas.microsoft.com/office/drawing/2014/main" xmlns="" val="1351619842"/>
                    </a:ext>
                  </a:extLst>
                </a:gridCol>
                <a:gridCol w="1026933">
                  <a:extLst>
                    <a:ext uri="{9D8B030D-6E8A-4147-A177-3AD203B41FA5}">
                      <a16:colId xmlns:a16="http://schemas.microsoft.com/office/drawing/2014/main" xmlns="" val="3708679922"/>
                    </a:ext>
                  </a:extLst>
                </a:gridCol>
              </a:tblGrid>
              <a:tr h="178435">
                <a:tc>
                  <a:txBody>
                    <a:bodyPr/>
                    <a:lstStyle/>
                    <a:p>
                      <a:endParaRPr lang="en-US" dirty="0"/>
                    </a:p>
                  </a:txBody>
                  <a:tcPr/>
                </a:tc>
                <a:tc gridSpan="3">
                  <a:txBody>
                    <a:bodyPr/>
                    <a:lstStyle/>
                    <a:p>
                      <a:pPr algn="ctr"/>
                      <a:r>
                        <a:rPr lang="en-US" dirty="0" smtClean="0"/>
                        <a:t>Univariate</a:t>
                      </a:r>
                      <a:endParaRPr lang="en-US" dirty="0"/>
                    </a:p>
                  </a:txBody>
                  <a:tcPr/>
                </a:tc>
                <a:tc hMerge="1">
                  <a:txBody>
                    <a:bodyPr/>
                    <a:lstStyle/>
                    <a:p>
                      <a:endParaRPr lang="en-US"/>
                    </a:p>
                  </a:txBody>
                  <a:tcPr/>
                </a:tc>
                <a:tc hMerge="1">
                  <a:txBody>
                    <a:bodyPr/>
                    <a:lstStyle/>
                    <a:p>
                      <a:endParaRPr lang="en-US" dirty="0"/>
                    </a:p>
                  </a:txBody>
                  <a:tcPr/>
                </a:tc>
                <a:tc gridSpan="3">
                  <a:txBody>
                    <a:bodyPr/>
                    <a:lstStyle/>
                    <a:p>
                      <a:pPr algn="ctr"/>
                      <a:r>
                        <a:rPr lang="en-US" dirty="0" smtClean="0"/>
                        <a:t>Multivariate</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2000874745"/>
                  </a:ext>
                </a:extLst>
              </a:tr>
              <a:tr h="370840">
                <a:tc>
                  <a:txBody>
                    <a:bodyPr/>
                    <a:lstStyle/>
                    <a:p>
                      <a:endParaRPr lang="en-US"/>
                    </a:p>
                  </a:txBody>
                  <a:tcPr/>
                </a:tc>
                <a:tc>
                  <a:txBody>
                    <a:bodyPr/>
                    <a:lstStyle/>
                    <a:p>
                      <a:pPr algn="ctr"/>
                      <a:r>
                        <a:rPr lang="en-US" b="1" dirty="0" smtClean="0"/>
                        <a:t>Crude HR</a:t>
                      </a:r>
                      <a:endParaRPr lang="en-US" b="1" dirty="0"/>
                    </a:p>
                  </a:txBody>
                  <a:tcPr/>
                </a:tc>
                <a:tc>
                  <a:txBody>
                    <a:bodyPr/>
                    <a:lstStyle/>
                    <a:p>
                      <a:pPr algn="ctr"/>
                      <a:r>
                        <a:rPr lang="en-US" b="1" dirty="0" smtClean="0"/>
                        <a:t>95% CI</a:t>
                      </a:r>
                      <a:endParaRPr lang="en-US" b="1" dirty="0"/>
                    </a:p>
                  </a:txBody>
                  <a:tcPr/>
                </a:tc>
                <a:tc>
                  <a:txBody>
                    <a:bodyPr/>
                    <a:lstStyle/>
                    <a:p>
                      <a:pPr algn="ctr"/>
                      <a:r>
                        <a:rPr lang="en-US" b="1" dirty="0" smtClean="0"/>
                        <a:t>p-value</a:t>
                      </a:r>
                      <a:endParaRPr lang="en-US" b="1" dirty="0"/>
                    </a:p>
                  </a:txBody>
                  <a:tcPr/>
                </a:tc>
                <a:tc>
                  <a:txBody>
                    <a:bodyPr/>
                    <a:lstStyle/>
                    <a:p>
                      <a:pPr algn="ctr"/>
                      <a:r>
                        <a:rPr lang="en-US" b="1" dirty="0" smtClean="0"/>
                        <a:t>Adjusted HR</a:t>
                      </a:r>
                      <a:endParaRPr lang="en-US" b="1" dirty="0"/>
                    </a:p>
                  </a:txBody>
                  <a:tcPr/>
                </a:tc>
                <a:tc>
                  <a:txBody>
                    <a:bodyPr/>
                    <a:lstStyle/>
                    <a:p>
                      <a:pPr algn="ctr"/>
                      <a:r>
                        <a:rPr lang="en-US" b="1" dirty="0" smtClean="0"/>
                        <a:t>95% CI</a:t>
                      </a:r>
                      <a:endParaRPr lang="en-US" b="1" dirty="0"/>
                    </a:p>
                  </a:txBody>
                  <a:tcPr/>
                </a:tc>
                <a:tc>
                  <a:txBody>
                    <a:bodyPr/>
                    <a:lstStyle/>
                    <a:p>
                      <a:pPr algn="ctr"/>
                      <a:r>
                        <a:rPr lang="en-US" b="1" dirty="0" smtClean="0"/>
                        <a:t>p-value</a:t>
                      </a:r>
                      <a:endParaRPr lang="en-US" b="1" dirty="0"/>
                    </a:p>
                  </a:txBody>
                  <a:tcPr/>
                </a:tc>
                <a:extLst>
                  <a:ext uri="{0D108BD9-81ED-4DB2-BD59-A6C34878D82A}">
                    <a16:rowId xmlns:a16="http://schemas.microsoft.com/office/drawing/2014/main" xmlns="" val="2086688255"/>
                  </a:ext>
                </a:extLst>
              </a:tr>
              <a:tr h="173355">
                <a:tc gridSpan="7">
                  <a:txBody>
                    <a:bodyPr/>
                    <a:lstStyle/>
                    <a:p>
                      <a:r>
                        <a:rPr lang="en-US" b="1" dirty="0" smtClean="0"/>
                        <a:t>Family</a:t>
                      </a:r>
                      <a:r>
                        <a:rPr lang="en-US" b="1" baseline="0" dirty="0" smtClean="0"/>
                        <a:t> history of T2DM</a:t>
                      </a:r>
                      <a:endParaRPr lang="en-US" b="1"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626866981"/>
                  </a:ext>
                </a:extLst>
              </a:tr>
              <a:tr h="370840">
                <a:tc>
                  <a:txBody>
                    <a:bodyPr/>
                    <a:lstStyle/>
                    <a:p>
                      <a:pPr lvl="0" algn="ctr"/>
                      <a:r>
                        <a:rPr lang="en-US" dirty="0" smtClean="0"/>
                        <a:t>No</a:t>
                      </a:r>
                      <a:endParaRPr lang="en-US" dirty="0"/>
                    </a:p>
                  </a:txBody>
                  <a:tcPr/>
                </a:tc>
                <a:tc>
                  <a:txBody>
                    <a:bodyPr/>
                    <a:lstStyle/>
                    <a:p>
                      <a:pPr algn="ctr"/>
                      <a:r>
                        <a:rPr lang="en-US" dirty="0" smtClean="0"/>
                        <a:t>1.00</a:t>
                      </a:r>
                      <a:endParaRPr lang="en-US" dirty="0"/>
                    </a:p>
                  </a:txBody>
                  <a:tcPr/>
                </a:tc>
                <a:tc>
                  <a:txBody>
                    <a:bodyPr/>
                    <a:lstStyle/>
                    <a:p>
                      <a:endParaRPr lang="en-US"/>
                    </a:p>
                  </a:txBody>
                  <a:tcPr/>
                </a:tc>
                <a:tc>
                  <a:txBody>
                    <a:bodyPr/>
                    <a:lstStyle/>
                    <a:p>
                      <a:pPr algn="ctr"/>
                      <a:endParaRPr lang="en-US"/>
                    </a:p>
                  </a:txBody>
                  <a:tcPr/>
                </a:tc>
                <a:tc>
                  <a:txBody>
                    <a:bodyPr/>
                    <a:lstStyle/>
                    <a:p>
                      <a:pPr algn="ctr"/>
                      <a:r>
                        <a:rPr lang="en-US" dirty="0" smtClean="0"/>
                        <a:t>1.00</a:t>
                      </a:r>
                      <a:endParaRPr lang="en-US" dirty="0"/>
                    </a:p>
                  </a:txBody>
                  <a:tcPr/>
                </a:tc>
                <a:tc>
                  <a:txBody>
                    <a:bodyPr/>
                    <a:lstStyle/>
                    <a:p>
                      <a:pPr algn="ctr"/>
                      <a:endParaRPr lang="en-US"/>
                    </a:p>
                  </a:txBody>
                  <a:tcPr/>
                </a:tc>
                <a:tc>
                  <a:txBody>
                    <a:bodyPr/>
                    <a:lstStyle/>
                    <a:p>
                      <a:pPr algn="ctr"/>
                      <a:endParaRPr lang="en-US"/>
                    </a:p>
                  </a:txBody>
                  <a:tcPr/>
                </a:tc>
                <a:extLst>
                  <a:ext uri="{0D108BD9-81ED-4DB2-BD59-A6C34878D82A}">
                    <a16:rowId xmlns:a16="http://schemas.microsoft.com/office/drawing/2014/main" xmlns="" val="3752800518"/>
                  </a:ext>
                </a:extLst>
              </a:tr>
              <a:tr h="370840">
                <a:tc>
                  <a:txBody>
                    <a:bodyPr/>
                    <a:lstStyle/>
                    <a:p>
                      <a:pPr lvl="0" algn="ctr"/>
                      <a:r>
                        <a:rPr lang="en-US" dirty="0" smtClean="0"/>
                        <a:t>Yes</a:t>
                      </a:r>
                      <a:endParaRPr lang="en-US" dirty="0"/>
                    </a:p>
                  </a:txBody>
                  <a:tcPr/>
                </a:tc>
                <a:tc>
                  <a:txBody>
                    <a:bodyPr/>
                    <a:lstStyle/>
                    <a:p>
                      <a:pPr algn="ctr"/>
                      <a:r>
                        <a:rPr lang="en-US" dirty="0" smtClean="0"/>
                        <a:t>1.77</a:t>
                      </a:r>
                      <a:endParaRPr lang="en-US" dirty="0"/>
                    </a:p>
                  </a:txBody>
                  <a:tcPr/>
                </a:tc>
                <a:tc>
                  <a:txBody>
                    <a:bodyPr/>
                    <a:lstStyle/>
                    <a:p>
                      <a:pPr algn="ctr"/>
                      <a:r>
                        <a:rPr lang="en-US" dirty="0" smtClean="0"/>
                        <a:t>1.26-2.50</a:t>
                      </a:r>
                      <a:endParaRPr lang="en-US" dirty="0"/>
                    </a:p>
                  </a:txBody>
                  <a:tcPr/>
                </a:tc>
                <a:tc>
                  <a:txBody>
                    <a:bodyPr/>
                    <a:lstStyle/>
                    <a:p>
                      <a:pPr algn="ctr"/>
                      <a:r>
                        <a:rPr lang="en-US" dirty="0" smtClean="0"/>
                        <a:t>&lt;0.01</a:t>
                      </a:r>
                      <a:endParaRPr lang="en-US" dirty="0"/>
                    </a:p>
                  </a:txBody>
                  <a:tcPr/>
                </a:tc>
                <a:tc>
                  <a:txBody>
                    <a:bodyPr/>
                    <a:lstStyle/>
                    <a:p>
                      <a:pPr algn="ctr"/>
                      <a:r>
                        <a:rPr lang="en-US" dirty="0" smtClean="0"/>
                        <a:t>1.85</a:t>
                      </a:r>
                      <a:endParaRPr lang="en-US" dirty="0"/>
                    </a:p>
                  </a:txBody>
                  <a:tcPr/>
                </a:tc>
                <a:tc>
                  <a:txBody>
                    <a:bodyPr/>
                    <a:lstStyle/>
                    <a:p>
                      <a:pPr algn="ctr"/>
                      <a:r>
                        <a:rPr lang="en-US" dirty="0" smtClean="0"/>
                        <a:t>1.27-2.69</a:t>
                      </a:r>
                      <a:endParaRPr lang="en-US" dirty="0"/>
                    </a:p>
                  </a:txBody>
                  <a:tcPr/>
                </a:tc>
                <a:tc>
                  <a:txBody>
                    <a:bodyPr/>
                    <a:lstStyle/>
                    <a:p>
                      <a:pPr algn="ctr"/>
                      <a:r>
                        <a:rPr lang="en-US" dirty="0" smtClean="0"/>
                        <a:t>&lt;0.01</a:t>
                      </a:r>
                      <a:endParaRPr lang="en-US" dirty="0"/>
                    </a:p>
                  </a:txBody>
                  <a:tcPr/>
                </a:tc>
                <a:extLst>
                  <a:ext uri="{0D108BD9-81ED-4DB2-BD59-A6C34878D82A}">
                    <a16:rowId xmlns:a16="http://schemas.microsoft.com/office/drawing/2014/main" xmlns="" val="2415390746"/>
                  </a:ext>
                </a:extLst>
              </a:tr>
              <a:tr h="370840">
                <a:tc gridSpan="7">
                  <a:txBody>
                    <a:bodyPr/>
                    <a:lstStyle/>
                    <a:p>
                      <a:r>
                        <a:rPr lang="en-US" b="1" dirty="0" smtClean="0"/>
                        <a:t>Blood</a:t>
                      </a:r>
                      <a:r>
                        <a:rPr lang="en-US" b="1" baseline="0" dirty="0" smtClean="0"/>
                        <a:t> Pressure</a:t>
                      </a:r>
                      <a:endParaRPr lang="en-US" b="1" dirty="0"/>
                    </a:p>
                  </a:txBody>
                  <a:tcPr/>
                </a:tc>
                <a:tc hMerge="1">
                  <a:txBody>
                    <a:bodyPr/>
                    <a:lstStyle/>
                    <a:p>
                      <a:pPr algn="ctr"/>
                      <a:endParaRPr lang="en-US" dirty="0"/>
                    </a:p>
                  </a:txBody>
                  <a:tcPr/>
                </a:tc>
                <a:tc hMerge="1">
                  <a:txBody>
                    <a:bodyPr/>
                    <a:lstStyle/>
                    <a:p>
                      <a:endParaRPr lang="en-US"/>
                    </a:p>
                  </a:txBody>
                  <a:tcPr/>
                </a:tc>
                <a:tc hMerge="1">
                  <a:txBody>
                    <a:bodyPr/>
                    <a:lstStyle/>
                    <a:p>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xmlns="" val="4114070748"/>
                  </a:ext>
                </a:extLst>
              </a:tr>
              <a:tr h="370840">
                <a:tc>
                  <a:txBody>
                    <a:bodyPr/>
                    <a:lstStyle/>
                    <a:p>
                      <a:pPr algn="ctr"/>
                      <a:r>
                        <a:rPr lang="en-US" b="0" dirty="0" smtClean="0"/>
                        <a:t>Normal</a:t>
                      </a:r>
                      <a:endParaRPr lang="en-US" b="0" dirty="0"/>
                    </a:p>
                  </a:txBody>
                  <a:tcPr/>
                </a:tc>
                <a:tc>
                  <a:txBody>
                    <a:bodyPr/>
                    <a:lstStyle/>
                    <a:p>
                      <a:pPr algn="ctr"/>
                      <a:r>
                        <a:rPr lang="en-US" dirty="0" smtClean="0"/>
                        <a:t>1.00</a:t>
                      </a:r>
                      <a:endParaRPr lang="en-US" dirty="0"/>
                    </a:p>
                  </a:txBody>
                  <a:tcPr/>
                </a:tc>
                <a:tc>
                  <a:txBody>
                    <a:bodyPr/>
                    <a:lstStyle/>
                    <a:p>
                      <a:endParaRPr lang="en-US"/>
                    </a:p>
                  </a:txBody>
                  <a:tcPr/>
                </a:tc>
                <a:tc>
                  <a:txBody>
                    <a:bodyPr/>
                    <a:lstStyle/>
                    <a:p>
                      <a:pPr algn="ctr"/>
                      <a:endParaRPr lang="en-US"/>
                    </a:p>
                  </a:txBody>
                  <a:tcPr/>
                </a:tc>
                <a:tc>
                  <a:txBody>
                    <a:bodyPr/>
                    <a:lstStyle/>
                    <a:p>
                      <a:pPr algn="ctr"/>
                      <a:r>
                        <a:rPr lang="en-US" dirty="0" smtClean="0"/>
                        <a:t>1.00</a:t>
                      </a:r>
                      <a:endParaRPr lang="en-US" dirty="0"/>
                    </a:p>
                  </a:txBody>
                  <a:tcPr/>
                </a:tc>
                <a:tc>
                  <a:txBody>
                    <a:bodyPr/>
                    <a:lstStyle/>
                    <a:p>
                      <a:pPr algn="ctr"/>
                      <a:endParaRPr lang="en-US"/>
                    </a:p>
                  </a:txBody>
                  <a:tcPr/>
                </a:tc>
                <a:tc>
                  <a:txBody>
                    <a:bodyPr/>
                    <a:lstStyle/>
                    <a:p>
                      <a:pPr algn="ctr"/>
                      <a:endParaRPr lang="en-US"/>
                    </a:p>
                  </a:txBody>
                  <a:tcPr/>
                </a:tc>
                <a:extLst>
                  <a:ext uri="{0D108BD9-81ED-4DB2-BD59-A6C34878D82A}">
                    <a16:rowId xmlns:a16="http://schemas.microsoft.com/office/drawing/2014/main" xmlns="" val="2218658989"/>
                  </a:ext>
                </a:extLst>
              </a:tr>
              <a:tr h="370840">
                <a:tc>
                  <a:txBody>
                    <a:bodyPr/>
                    <a:lstStyle/>
                    <a:p>
                      <a:pPr algn="ctr"/>
                      <a:r>
                        <a:rPr lang="en-US" dirty="0" smtClean="0"/>
                        <a:t>Pre-hypertension</a:t>
                      </a:r>
                      <a:endParaRPr lang="en-US" dirty="0"/>
                    </a:p>
                  </a:txBody>
                  <a:tcPr/>
                </a:tc>
                <a:tc>
                  <a:txBody>
                    <a:bodyPr/>
                    <a:lstStyle/>
                    <a:p>
                      <a:pPr algn="ctr"/>
                      <a:r>
                        <a:rPr lang="en-US" dirty="0" smtClean="0"/>
                        <a:t>2.07</a:t>
                      </a:r>
                      <a:endParaRPr lang="en-US" dirty="0"/>
                    </a:p>
                  </a:txBody>
                  <a:tcPr/>
                </a:tc>
                <a:tc>
                  <a:txBody>
                    <a:bodyPr/>
                    <a:lstStyle/>
                    <a:p>
                      <a:pPr algn="ctr"/>
                      <a:r>
                        <a:rPr lang="en-US" dirty="0" smtClean="0"/>
                        <a:t>1.23-3.25</a:t>
                      </a:r>
                      <a:endParaRPr lang="en-US" dirty="0"/>
                    </a:p>
                  </a:txBody>
                  <a:tcPr/>
                </a:tc>
                <a:tc>
                  <a:txBody>
                    <a:bodyPr/>
                    <a:lstStyle/>
                    <a:p>
                      <a:pPr algn="ctr"/>
                      <a:r>
                        <a:rPr lang="en-US" dirty="0" smtClean="0"/>
                        <a:t>&lt;0.01</a:t>
                      </a:r>
                      <a:endParaRPr lang="en-US" dirty="0"/>
                    </a:p>
                  </a:txBody>
                  <a:tcPr/>
                </a:tc>
                <a:tc>
                  <a:txBody>
                    <a:bodyPr/>
                    <a:lstStyle/>
                    <a:p>
                      <a:pPr algn="ctr"/>
                      <a:r>
                        <a:rPr lang="en-US" dirty="0" smtClean="0"/>
                        <a:t>2.03</a:t>
                      </a:r>
                      <a:endParaRPr lang="en-US" dirty="0"/>
                    </a:p>
                  </a:txBody>
                  <a:tcPr/>
                </a:tc>
                <a:tc>
                  <a:txBody>
                    <a:bodyPr/>
                    <a:lstStyle/>
                    <a:p>
                      <a:pPr algn="ctr"/>
                      <a:r>
                        <a:rPr lang="en-US" dirty="0" smtClean="0"/>
                        <a:t>1.28-3.21</a:t>
                      </a:r>
                      <a:endParaRPr lang="en-US" dirty="0"/>
                    </a:p>
                  </a:txBody>
                  <a:tcPr/>
                </a:tc>
                <a:tc>
                  <a:txBody>
                    <a:bodyPr/>
                    <a:lstStyle/>
                    <a:p>
                      <a:pPr algn="ctr"/>
                      <a:r>
                        <a:rPr lang="en-US" dirty="0" smtClean="0"/>
                        <a:t>&lt;0.01</a:t>
                      </a:r>
                      <a:endParaRPr lang="en-US" dirty="0"/>
                    </a:p>
                  </a:txBody>
                  <a:tcPr/>
                </a:tc>
                <a:extLst>
                  <a:ext uri="{0D108BD9-81ED-4DB2-BD59-A6C34878D82A}">
                    <a16:rowId xmlns:a16="http://schemas.microsoft.com/office/drawing/2014/main" xmlns="" val="3695335557"/>
                  </a:ext>
                </a:extLst>
              </a:tr>
              <a:tr h="370840">
                <a:tc>
                  <a:txBody>
                    <a:bodyPr/>
                    <a:lstStyle/>
                    <a:p>
                      <a:pPr algn="ctr"/>
                      <a:r>
                        <a:rPr lang="en-US" dirty="0" smtClean="0"/>
                        <a:t>Hypertension</a:t>
                      </a:r>
                      <a:endParaRPr lang="en-US" dirty="0"/>
                    </a:p>
                  </a:txBody>
                  <a:tcPr/>
                </a:tc>
                <a:tc>
                  <a:txBody>
                    <a:bodyPr/>
                    <a:lstStyle/>
                    <a:p>
                      <a:pPr algn="ctr"/>
                      <a:r>
                        <a:rPr lang="en-US" dirty="0" smtClean="0"/>
                        <a:t>2.27</a:t>
                      </a:r>
                      <a:endParaRPr lang="en-US" dirty="0"/>
                    </a:p>
                  </a:txBody>
                  <a:tcPr/>
                </a:tc>
                <a:tc>
                  <a:txBody>
                    <a:bodyPr/>
                    <a:lstStyle/>
                    <a:p>
                      <a:pPr algn="ctr"/>
                      <a:r>
                        <a:rPr lang="en-US" dirty="0" smtClean="0"/>
                        <a:t>1.25-2.43</a:t>
                      </a:r>
                      <a:endParaRPr lang="en-US" dirty="0"/>
                    </a:p>
                  </a:txBody>
                  <a:tcPr/>
                </a:tc>
                <a:tc>
                  <a:txBody>
                    <a:bodyPr/>
                    <a:lstStyle/>
                    <a:p>
                      <a:pPr algn="ctr"/>
                      <a:r>
                        <a:rPr lang="en-US" dirty="0" smtClean="0"/>
                        <a:t>&lt;0.01</a:t>
                      </a:r>
                      <a:endParaRPr lang="en-US" dirty="0"/>
                    </a:p>
                  </a:txBody>
                  <a:tcPr/>
                </a:tc>
                <a:tc>
                  <a:txBody>
                    <a:bodyPr/>
                    <a:lstStyle/>
                    <a:p>
                      <a:pPr algn="ctr"/>
                      <a:r>
                        <a:rPr lang="en-US" dirty="0" smtClean="0"/>
                        <a:t>1.69</a:t>
                      </a:r>
                      <a:endParaRPr lang="en-US" dirty="0"/>
                    </a:p>
                  </a:txBody>
                  <a:tcPr/>
                </a:tc>
                <a:tc>
                  <a:txBody>
                    <a:bodyPr/>
                    <a:lstStyle/>
                    <a:p>
                      <a:pPr algn="ctr"/>
                      <a:r>
                        <a:rPr lang="en-US" dirty="0" smtClean="0"/>
                        <a:t>1.04-2.75</a:t>
                      </a:r>
                      <a:endParaRPr lang="en-US" dirty="0"/>
                    </a:p>
                  </a:txBody>
                  <a:tcPr/>
                </a:tc>
                <a:tc>
                  <a:txBody>
                    <a:bodyPr/>
                    <a:lstStyle/>
                    <a:p>
                      <a:pPr algn="ctr"/>
                      <a:r>
                        <a:rPr lang="en-US" dirty="0" smtClean="0"/>
                        <a:t>0.03</a:t>
                      </a:r>
                      <a:endParaRPr lang="en-US" dirty="0"/>
                    </a:p>
                  </a:txBody>
                  <a:tcPr/>
                </a:tc>
                <a:extLst>
                  <a:ext uri="{0D108BD9-81ED-4DB2-BD59-A6C34878D82A}">
                    <a16:rowId xmlns:a16="http://schemas.microsoft.com/office/drawing/2014/main" xmlns="" val="1249691927"/>
                  </a:ext>
                </a:extLst>
              </a:tr>
            </a:tbl>
          </a:graphicData>
        </a:graphic>
      </p:graphicFrame>
      <p:sp>
        <p:nvSpPr>
          <p:cNvPr id="4" name="Slide Number Placeholder 3"/>
          <p:cNvSpPr>
            <a:spLocks noGrp="1"/>
          </p:cNvSpPr>
          <p:nvPr>
            <p:ph type="sldNum" sz="quarter" idx="12"/>
          </p:nvPr>
        </p:nvSpPr>
        <p:spPr/>
        <p:txBody>
          <a:bodyPr/>
          <a:lstStyle/>
          <a:p>
            <a:fld id="{6D22F896-40B5-4ADD-8801-0D06FADFA095}" type="slidenum">
              <a:rPr lang="en-US" smtClean="0"/>
              <a:t>20</a:t>
            </a:fld>
            <a:endParaRPr lang="en-US" dirty="0"/>
          </a:p>
        </p:txBody>
      </p:sp>
      <p:sp>
        <p:nvSpPr>
          <p:cNvPr id="6" name="Rectangle 5"/>
          <p:cNvSpPr/>
          <p:nvPr/>
        </p:nvSpPr>
        <p:spPr>
          <a:xfrm>
            <a:off x="1331723" y="3583304"/>
            <a:ext cx="9723131" cy="417195"/>
          </a:xfrm>
          <a:prstGeom prst="rect">
            <a:avLst/>
          </a:prstGeom>
          <a:solidFill>
            <a:schemeClr val="accent1">
              <a:alpha val="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337279" y="4706301"/>
            <a:ext cx="9723131" cy="759777"/>
          </a:xfrm>
          <a:prstGeom prst="rect">
            <a:avLst/>
          </a:prstGeom>
          <a:solidFill>
            <a:schemeClr val="accent1">
              <a:alpha val="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900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cap="none" dirty="0" smtClean="0"/>
              <a:t>Univariate and Multivariate Analysis Using Cox Proportional Hazard Regression for Factors Associated with Type2 DM</a:t>
            </a:r>
            <a:endParaRPr lang="en-US" sz="2800" cap="none"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6347795"/>
              </p:ext>
            </p:extLst>
          </p:nvPr>
        </p:nvGraphicFramePr>
        <p:xfrm>
          <a:off x="1450972" y="2016125"/>
          <a:ext cx="9603881" cy="4074160"/>
        </p:xfrm>
        <a:graphic>
          <a:graphicData uri="http://schemas.openxmlformats.org/drawingml/2006/table">
            <a:tbl>
              <a:tblPr firstRow="1" bandRow="1">
                <a:tableStyleId>{5C22544A-7EE6-4342-B048-85BDC9FD1C3A}</a:tableStyleId>
              </a:tblPr>
              <a:tblGrid>
                <a:gridCol w="1627508">
                  <a:extLst>
                    <a:ext uri="{9D8B030D-6E8A-4147-A177-3AD203B41FA5}">
                      <a16:colId xmlns:a16="http://schemas.microsoft.com/office/drawing/2014/main" xmlns="" val="3089315404"/>
                    </a:ext>
                  </a:extLst>
                </a:gridCol>
                <a:gridCol w="1295400">
                  <a:extLst>
                    <a:ext uri="{9D8B030D-6E8A-4147-A177-3AD203B41FA5}">
                      <a16:colId xmlns:a16="http://schemas.microsoft.com/office/drawing/2014/main" xmlns="" val="2847442455"/>
                    </a:ext>
                  </a:extLst>
                </a:gridCol>
                <a:gridCol w="1478280">
                  <a:extLst>
                    <a:ext uri="{9D8B030D-6E8A-4147-A177-3AD203B41FA5}">
                      <a16:colId xmlns:a16="http://schemas.microsoft.com/office/drawing/2014/main" xmlns="" val="4163431456"/>
                    </a:ext>
                  </a:extLst>
                </a:gridCol>
                <a:gridCol w="1086744">
                  <a:extLst>
                    <a:ext uri="{9D8B030D-6E8A-4147-A177-3AD203B41FA5}">
                      <a16:colId xmlns:a16="http://schemas.microsoft.com/office/drawing/2014/main" xmlns="" val="861521475"/>
                    </a:ext>
                  </a:extLst>
                </a:gridCol>
                <a:gridCol w="1610736">
                  <a:extLst>
                    <a:ext uri="{9D8B030D-6E8A-4147-A177-3AD203B41FA5}">
                      <a16:colId xmlns:a16="http://schemas.microsoft.com/office/drawing/2014/main" xmlns="" val="1569442358"/>
                    </a:ext>
                  </a:extLst>
                </a:gridCol>
                <a:gridCol w="1478280">
                  <a:extLst>
                    <a:ext uri="{9D8B030D-6E8A-4147-A177-3AD203B41FA5}">
                      <a16:colId xmlns:a16="http://schemas.microsoft.com/office/drawing/2014/main" xmlns="" val="1351619842"/>
                    </a:ext>
                  </a:extLst>
                </a:gridCol>
                <a:gridCol w="1026933">
                  <a:extLst>
                    <a:ext uri="{9D8B030D-6E8A-4147-A177-3AD203B41FA5}">
                      <a16:colId xmlns:a16="http://schemas.microsoft.com/office/drawing/2014/main" xmlns="" val="3708679922"/>
                    </a:ext>
                  </a:extLst>
                </a:gridCol>
              </a:tblGrid>
              <a:tr h="178435">
                <a:tc>
                  <a:txBody>
                    <a:bodyPr/>
                    <a:lstStyle/>
                    <a:p>
                      <a:endParaRPr lang="en-US" dirty="0"/>
                    </a:p>
                  </a:txBody>
                  <a:tcPr/>
                </a:tc>
                <a:tc gridSpan="3">
                  <a:txBody>
                    <a:bodyPr/>
                    <a:lstStyle/>
                    <a:p>
                      <a:pPr algn="ctr"/>
                      <a:r>
                        <a:rPr lang="en-US" dirty="0" smtClean="0"/>
                        <a:t>Univariate</a:t>
                      </a:r>
                      <a:endParaRPr lang="en-US" dirty="0"/>
                    </a:p>
                  </a:txBody>
                  <a:tcPr/>
                </a:tc>
                <a:tc hMerge="1">
                  <a:txBody>
                    <a:bodyPr/>
                    <a:lstStyle/>
                    <a:p>
                      <a:endParaRPr lang="en-US" dirty="0"/>
                    </a:p>
                  </a:txBody>
                  <a:tcPr/>
                </a:tc>
                <a:tc hMerge="1">
                  <a:txBody>
                    <a:bodyPr/>
                    <a:lstStyle/>
                    <a:p>
                      <a:endParaRPr lang="en-US" dirty="0"/>
                    </a:p>
                  </a:txBody>
                  <a:tcPr/>
                </a:tc>
                <a:tc gridSpan="3">
                  <a:txBody>
                    <a:bodyPr/>
                    <a:lstStyle/>
                    <a:p>
                      <a:pPr algn="ctr"/>
                      <a:r>
                        <a:rPr lang="en-US" dirty="0" smtClean="0"/>
                        <a:t>Multivariate</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2000874745"/>
                  </a:ext>
                </a:extLst>
              </a:tr>
              <a:tr h="370840">
                <a:tc>
                  <a:txBody>
                    <a:bodyPr/>
                    <a:lstStyle/>
                    <a:p>
                      <a:endParaRPr lang="en-US"/>
                    </a:p>
                  </a:txBody>
                  <a:tcPr/>
                </a:tc>
                <a:tc>
                  <a:txBody>
                    <a:bodyPr/>
                    <a:lstStyle/>
                    <a:p>
                      <a:pPr algn="ctr"/>
                      <a:r>
                        <a:rPr lang="en-US" b="1" dirty="0" smtClean="0"/>
                        <a:t>Crude HR</a:t>
                      </a:r>
                      <a:endParaRPr lang="en-US" b="1" dirty="0"/>
                    </a:p>
                  </a:txBody>
                  <a:tcPr/>
                </a:tc>
                <a:tc>
                  <a:txBody>
                    <a:bodyPr/>
                    <a:lstStyle/>
                    <a:p>
                      <a:pPr algn="ctr"/>
                      <a:r>
                        <a:rPr lang="en-US" b="1" dirty="0" smtClean="0"/>
                        <a:t>95% CI</a:t>
                      </a:r>
                      <a:endParaRPr lang="en-US" b="1" dirty="0"/>
                    </a:p>
                  </a:txBody>
                  <a:tcPr/>
                </a:tc>
                <a:tc>
                  <a:txBody>
                    <a:bodyPr/>
                    <a:lstStyle/>
                    <a:p>
                      <a:pPr algn="ctr"/>
                      <a:r>
                        <a:rPr lang="en-US" b="1" dirty="0" smtClean="0"/>
                        <a:t>p-value</a:t>
                      </a:r>
                      <a:endParaRPr lang="en-US" b="1" dirty="0"/>
                    </a:p>
                  </a:txBody>
                  <a:tcPr/>
                </a:tc>
                <a:tc>
                  <a:txBody>
                    <a:bodyPr/>
                    <a:lstStyle/>
                    <a:p>
                      <a:pPr algn="ctr"/>
                      <a:r>
                        <a:rPr lang="en-US" b="1" dirty="0" smtClean="0"/>
                        <a:t>Adjusted HR</a:t>
                      </a:r>
                      <a:endParaRPr lang="en-US" b="1" dirty="0"/>
                    </a:p>
                  </a:txBody>
                  <a:tcPr/>
                </a:tc>
                <a:tc>
                  <a:txBody>
                    <a:bodyPr/>
                    <a:lstStyle/>
                    <a:p>
                      <a:pPr algn="ctr"/>
                      <a:r>
                        <a:rPr lang="en-US" b="1" dirty="0" smtClean="0"/>
                        <a:t>95% CI</a:t>
                      </a:r>
                      <a:endParaRPr lang="en-US" b="1" dirty="0"/>
                    </a:p>
                  </a:txBody>
                  <a:tcPr/>
                </a:tc>
                <a:tc>
                  <a:txBody>
                    <a:bodyPr/>
                    <a:lstStyle/>
                    <a:p>
                      <a:pPr algn="ctr"/>
                      <a:r>
                        <a:rPr lang="en-US" b="1" dirty="0" smtClean="0"/>
                        <a:t>p-value</a:t>
                      </a:r>
                      <a:endParaRPr lang="en-US" b="1" dirty="0"/>
                    </a:p>
                  </a:txBody>
                  <a:tcPr/>
                </a:tc>
                <a:extLst>
                  <a:ext uri="{0D108BD9-81ED-4DB2-BD59-A6C34878D82A}">
                    <a16:rowId xmlns:a16="http://schemas.microsoft.com/office/drawing/2014/main" xmlns="" val="2086688255"/>
                  </a:ext>
                </a:extLst>
              </a:tr>
              <a:tr h="370840">
                <a:tc gridSpan="7">
                  <a:txBody>
                    <a:bodyPr/>
                    <a:lstStyle/>
                    <a:p>
                      <a:r>
                        <a:rPr lang="en-US" b="1" dirty="0" smtClean="0"/>
                        <a:t>Waist circumference (inches)</a:t>
                      </a:r>
                      <a:endParaRPr lang="en-US" b="1"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626866981"/>
                  </a:ext>
                </a:extLst>
              </a:tr>
              <a:tr h="370840">
                <a:tc>
                  <a:txBody>
                    <a:bodyPr/>
                    <a:lstStyle/>
                    <a:p>
                      <a:pPr lvl="0" algn="ctr"/>
                      <a:r>
                        <a:rPr lang="en-US" dirty="0" smtClean="0"/>
                        <a:t>M≤36, F≤32</a:t>
                      </a:r>
                      <a:endParaRPr lang="en-US" dirty="0"/>
                    </a:p>
                  </a:txBody>
                  <a:tcPr/>
                </a:tc>
                <a:tc>
                  <a:txBody>
                    <a:bodyPr/>
                    <a:lstStyle/>
                    <a:p>
                      <a:pPr algn="ctr"/>
                      <a:r>
                        <a:rPr lang="en-US" dirty="0" smtClean="0"/>
                        <a:t>1.00</a:t>
                      </a: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r>
                        <a:rPr lang="en-US" dirty="0" smtClean="0"/>
                        <a:t>1.00</a:t>
                      </a:r>
                      <a:endParaRPr lang="en-US" dirty="0"/>
                    </a:p>
                  </a:txBody>
                  <a:tcPr/>
                </a:tc>
                <a:tc>
                  <a:txBody>
                    <a:bodyPr/>
                    <a:lstStyle/>
                    <a:p>
                      <a:pPr algn="ctr"/>
                      <a:endParaRPr lang="en-US"/>
                    </a:p>
                  </a:txBody>
                  <a:tcPr/>
                </a:tc>
                <a:tc>
                  <a:txBody>
                    <a:bodyPr/>
                    <a:lstStyle/>
                    <a:p>
                      <a:pPr algn="ctr"/>
                      <a:endParaRPr lang="en-US"/>
                    </a:p>
                  </a:txBody>
                  <a:tcPr/>
                </a:tc>
                <a:extLst>
                  <a:ext uri="{0D108BD9-81ED-4DB2-BD59-A6C34878D82A}">
                    <a16:rowId xmlns:a16="http://schemas.microsoft.com/office/drawing/2014/main" xmlns="" val="3752800518"/>
                  </a:ext>
                </a:extLst>
              </a:tr>
              <a:tr h="370840">
                <a:tc>
                  <a:txBody>
                    <a:bodyPr/>
                    <a:lstStyle/>
                    <a:p>
                      <a:pPr lvl="0" algn="ctr"/>
                      <a:r>
                        <a:rPr lang="en-US" dirty="0" smtClean="0"/>
                        <a:t>M&gt;36,</a:t>
                      </a:r>
                      <a:r>
                        <a:rPr lang="en-US" baseline="0" dirty="0" smtClean="0"/>
                        <a:t> F&gt;32</a:t>
                      </a:r>
                      <a:endParaRPr lang="en-US" dirty="0"/>
                    </a:p>
                  </a:txBody>
                  <a:tcPr/>
                </a:tc>
                <a:tc>
                  <a:txBody>
                    <a:bodyPr/>
                    <a:lstStyle/>
                    <a:p>
                      <a:pPr algn="ctr"/>
                      <a:r>
                        <a:rPr lang="en-US" dirty="0" smtClean="0"/>
                        <a:t>1.83</a:t>
                      </a:r>
                      <a:endParaRPr lang="en-US" dirty="0"/>
                    </a:p>
                  </a:txBody>
                  <a:tcPr/>
                </a:tc>
                <a:tc>
                  <a:txBody>
                    <a:bodyPr/>
                    <a:lstStyle/>
                    <a:p>
                      <a:pPr algn="ctr"/>
                      <a:r>
                        <a:rPr lang="en-US" dirty="0" smtClean="0"/>
                        <a:t>1.27-2.64</a:t>
                      </a:r>
                      <a:endParaRPr lang="en-US" dirty="0"/>
                    </a:p>
                  </a:txBody>
                  <a:tcPr/>
                </a:tc>
                <a:tc>
                  <a:txBody>
                    <a:bodyPr/>
                    <a:lstStyle/>
                    <a:p>
                      <a:pPr algn="ctr"/>
                      <a:r>
                        <a:rPr lang="en-US" dirty="0" smtClean="0"/>
                        <a:t>&lt;0.01</a:t>
                      </a:r>
                      <a:endParaRPr lang="en-US" dirty="0"/>
                    </a:p>
                  </a:txBody>
                  <a:tcPr/>
                </a:tc>
                <a:tc>
                  <a:txBody>
                    <a:bodyPr/>
                    <a:lstStyle/>
                    <a:p>
                      <a:pPr algn="ctr"/>
                      <a:r>
                        <a:rPr lang="en-US" dirty="0" smtClean="0"/>
                        <a:t>1.75</a:t>
                      </a:r>
                      <a:endParaRPr lang="en-US" dirty="0"/>
                    </a:p>
                  </a:txBody>
                  <a:tcPr/>
                </a:tc>
                <a:tc>
                  <a:txBody>
                    <a:bodyPr/>
                    <a:lstStyle/>
                    <a:p>
                      <a:pPr algn="ctr"/>
                      <a:r>
                        <a:rPr lang="en-US" dirty="0" smtClean="0"/>
                        <a:t>1.02-3.02</a:t>
                      </a:r>
                      <a:endParaRPr lang="en-US" dirty="0"/>
                    </a:p>
                  </a:txBody>
                  <a:tcPr/>
                </a:tc>
                <a:tc>
                  <a:txBody>
                    <a:bodyPr/>
                    <a:lstStyle/>
                    <a:p>
                      <a:pPr algn="ctr"/>
                      <a:r>
                        <a:rPr lang="en-US" dirty="0" smtClean="0"/>
                        <a:t>0.04</a:t>
                      </a:r>
                      <a:endParaRPr lang="en-US" dirty="0"/>
                    </a:p>
                  </a:txBody>
                  <a:tcPr/>
                </a:tc>
                <a:extLst>
                  <a:ext uri="{0D108BD9-81ED-4DB2-BD59-A6C34878D82A}">
                    <a16:rowId xmlns:a16="http://schemas.microsoft.com/office/drawing/2014/main" xmlns="" val="2415390746"/>
                  </a:ext>
                </a:extLst>
              </a:tr>
              <a:tr h="370840">
                <a:tc gridSpan="7">
                  <a:txBody>
                    <a:bodyPr/>
                    <a:lstStyle/>
                    <a:p>
                      <a:r>
                        <a:rPr lang="en-US" b="1" dirty="0" smtClean="0"/>
                        <a:t>Fasting</a:t>
                      </a:r>
                      <a:r>
                        <a:rPr lang="en-US" b="1" baseline="0" dirty="0" smtClean="0"/>
                        <a:t> Blood Sugar </a:t>
                      </a:r>
                      <a:endParaRPr lang="en-US" b="1"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xmlns="" val="4114070748"/>
                  </a:ext>
                </a:extLst>
              </a:tr>
              <a:tr h="370840">
                <a:tc>
                  <a:txBody>
                    <a:bodyPr/>
                    <a:lstStyle/>
                    <a:p>
                      <a:pPr algn="ctr"/>
                      <a:r>
                        <a:rPr lang="en-US" b="0" dirty="0" smtClean="0"/>
                        <a:t>Normal</a:t>
                      </a:r>
                      <a:endParaRPr lang="en-US" b="0" dirty="0"/>
                    </a:p>
                  </a:txBody>
                  <a:tcPr/>
                </a:tc>
                <a:tc>
                  <a:txBody>
                    <a:bodyPr/>
                    <a:lstStyle/>
                    <a:p>
                      <a:pPr algn="ctr"/>
                      <a:r>
                        <a:rPr lang="en-US" dirty="0" smtClean="0"/>
                        <a:t>1.00</a:t>
                      </a: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r>
                        <a:rPr lang="en-US" dirty="0" smtClean="0"/>
                        <a:t>1.00</a:t>
                      </a:r>
                      <a:endParaRPr lang="en-US" dirty="0"/>
                    </a:p>
                  </a:txBody>
                  <a:tcPr/>
                </a:tc>
                <a:tc>
                  <a:txBody>
                    <a:bodyPr/>
                    <a:lstStyle/>
                    <a:p>
                      <a:pPr algn="ctr"/>
                      <a:endParaRPr lang="en-US"/>
                    </a:p>
                  </a:txBody>
                  <a:tcPr/>
                </a:tc>
                <a:tc>
                  <a:txBody>
                    <a:bodyPr/>
                    <a:lstStyle/>
                    <a:p>
                      <a:pPr algn="ctr"/>
                      <a:endParaRPr lang="en-US"/>
                    </a:p>
                  </a:txBody>
                  <a:tcPr/>
                </a:tc>
                <a:extLst>
                  <a:ext uri="{0D108BD9-81ED-4DB2-BD59-A6C34878D82A}">
                    <a16:rowId xmlns:a16="http://schemas.microsoft.com/office/drawing/2014/main" xmlns="" val="2218658989"/>
                  </a:ext>
                </a:extLst>
              </a:tr>
              <a:tr h="370840">
                <a:tc>
                  <a:txBody>
                    <a:bodyPr/>
                    <a:lstStyle/>
                    <a:p>
                      <a:pPr algn="ctr"/>
                      <a:r>
                        <a:rPr lang="en-US" dirty="0" smtClean="0"/>
                        <a:t>Impaired</a:t>
                      </a:r>
                      <a:endParaRPr lang="en-US" dirty="0"/>
                    </a:p>
                  </a:txBody>
                  <a:tcPr/>
                </a:tc>
                <a:tc>
                  <a:txBody>
                    <a:bodyPr/>
                    <a:lstStyle/>
                    <a:p>
                      <a:pPr algn="ctr"/>
                      <a:r>
                        <a:rPr lang="en-US" dirty="0" smtClean="0"/>
                        <a:t>5.55</a:t>
                      </a:r>
                      <a:endParaRPr lang="en-US" dirty="0"/>
                    </a:p>
                  </a:txBody>
                  <a:tcPr/>
                </a:tc>
                <a:tc>
                  <a:txBody>
                    <a:bodyPr/>
                    <a:lstStyle/>
                    <a:p>
                      <a:pPr algn="ctr"/>
                      <a:r>
                        <a:rPr lang="en-US" dirty="0" smtClean="0"/>
                        <a:t>3.48-8.86</a:t>
                      </a:r>
                      <a:endParaRPr lang="en-US" dirty="0"/>
                    </a:p>
                  </a:txBody>
                  <a:tcPr/>
                </a:tc>
                <a:tc>
                  <a:txBody>
                    <a:bodyPr/>
                    <a:lstStyle/>
                    <a:p>
                      <a:pPr algn="ctr"/>
                      <a:r>
                        <a:rPr lang="en-US" dirty="0" smtClean="0"/>
                        <a:t>&lt;0.01</a:t>
                      </a:r>
                      <a:endParaRPr lang="en-US" dirty="0"/>
                    </a:p>
                  </a:txBody>
                  <a:tcPr/>
                </a:tc>
                <a:tc>
                  <a:txBody>
                    <a:bodyPr/>
                    <a:lstStyle/>
                    <a:p>
                      <a:pPr algn="ctr"/>
                      <a:r>
                        <a:rPr lang="en-US" dirty="0" smtClean="0"/>
                        <a:t>4.08</a:t>
                      </a:r>
                      <a:endParaRPr lang="en-US" dirty="0"/>
                    </a:p>
                  </a:txBody>
                  <a:tcPr/>
                </a:tc>
                <a:tc>
                  <a:txBody>
                    <a:bodyPr/>
                    <a:lstStyle/>
                    <a:p>
                      <a:pPr algn="ctr"/>
                      <a:r>
                        <a:rPr lang="en-US" dirty="0" smtClean="0"/>
                        <a:t>2.73-6.08</a:t>
                      </a:r>
                      <a:endParaRPr lang="en-US" dirty="0"/>
                    </a:p>
                  </a:txBody>
                  <a:tcPr/>
                </a:tc>
                <a:tc>
                  <a:txBody>
                    <a:bodyPr/>
                    <a:lstStyle/>
                    <a:p>
                      <a:pPr algn="ctr"/>
                      <a:r>
                        <a:rPr lang="en-US" dirty="0" smtClean="0"/>
                        <a:t>&lt;0.01</a:t>
                      </a:r>
                      <a:endParaRPr lang="en-US" dirty="0"/>
                    </a:p>
                  </a:txBody>
                  <a:tcPr/>
                </a:tc>
                <a:extLst>
                  <a:ext uri="{0D108BD9-81ED-4DB2-BD59-A6C34878D82A}">
                    <a16:rowId xmlns:a16="http://schemas.microsoft.com/office/drawing/2014/main" xmlns="" val="3695335557"/>
                  </a:ext>
                </a:extLst>
              </a:tr>
              <a:tr h="370840">
                <a:tc gridSpan="7">
                  <a:txBody>
                    <a:bodyPr/>
                    <a:lstStyle/>
                    <a:p>
                      <a:pPr algn="l"/>
                      <a:r>
                        <a:rPr lang="en-US" b="1" dirty="0" smtClean="0"/>
                        <a:t>Cholesterol level (mg/dl)</a:t>
                      </a:r>
                      <a:endParaRPr lang="en-US" b="1"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xmlns="" val="1249691927"/>
                  </a:ext>
                </a:extLst>
              </a:tr>
              <a:tr h="370840">
                <a:tc>
                  <a:txBody>
                    <a:bodyPr/>
                    <a:lstStyle/>
                    <a:p>
                      <a:pPr algn="ctr"/>
                      <a:r>
                        <a:rPr lang="en-US" dirty="0" smtClean="0"/>
                        <a:t>&lt;</a:t>
                      </a:r>
                      <a:r>
                        <a:rPr lang="en-US" baseline="0" dirty="0" smtClean="0"/>
                        <a:t> 200</a:t>
                      </a:r>
                      <a:endParaRPr lang="en-US" dirty="0"/>
                    </a:p>
                  </a:txBody>
                  <a:tcPr/>
                </a:tc>
                <a:tc>
                  <a:txBody>
                    <a:bodyPr/>
                    <a:lstStyle/>
                    <a:p>
                      <a:pPr algn="ctr"/>
                      <a:r>
                        <a:rPr lang="en-US" dirty="0" smtClean="0"/>
                        <a:t>1.00</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smtClean="0"/>
                        <a:t>1.00</a:t>
                      </a: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xmlns="" val="641161572"/>
                  </a:ext>
                </a:extLst>
              </a:tr>
              <a:tr h="370840">
                <a:tc>
                  <a:txBody>
                    <a:bodyPr/>
                    <a:lstStyle/>
                    <a:p>
                      <a:pPr algn="ctr"/>
                      <a:r>
                        <a:rPr lang="en-US" dirty="0" smtClean="0"/>
                        <a:t>≥ 200</a:t>
                      </a:r>
                      <a:endParaRPr lang="en-US" dirty="0"/>
                    </a:p>
                  </a:txBody>
                  <a:tcPr/>
                </a:tc>
                <a:tc>
                  <a:txBody>
                    <a:bodyPr/>
                    <a:lstStyle/>
                    <a:p>
                      <a:pPr algn="ctr"/>
                      <a:r>
                        <a:rPr lang="en-US" dirty="0" smtClean="0"/>
                        <a:t>1.48</a:t>
                      </a:r>
                      <a:endParaRPr lang="en-US" dirty="0"/>
                    </a:p>
                  </a:txBody>
                  <a:tcPr/>
                </a:tc>
                <a:tc>
                  <a:txBody>
                    <a:bodyPr/>
                    <a:lstStyle/>
                    <a:p>
                      <a:pPr algn="ctr"/>
                      <a:r>
                        <a:rPr lang="en-US" dirty="0" smtClean="0"/>
                        <a:t>1.05-2.08</a:t>
                      </a:r>
                      <a:endParaRPr lang="en-US" dirty="0"/>
                    </a:p>
                  </a:txBody>
                  <a:tcPr/>
                </a:tc>
                <a:tc>
                  <a:txBody>
                    <a:bodyPr/>
                    <a:lstStyle/>
                    <a:p>
                      <a:pPr algn="ctr"/>
                      <a:r>
                        <a:rPr lang="en-US" dirty="0" smtClean="0"/>
                        <a:t>0.03</a:t>
                      </a:r>
                      <a:endParaRPr lang="en-US" dirty="0"/>
                    </a:p>
                  </a:txBody>
                  <a:tcPr/>
                </a:tc>
                <a:tc>
                  <a:txBody>
                    <a:bodyPr/>
                    <a:lstStyle/>
                    <a:p>
                      <a:pPr algn="ctr"/>
                      <a:r>
                        <a:rPr lang="en-US" dirty="0" smtClean="0"/>
                        <a:t>0.94</a:t>
                      </a:r>
                      <a:endParaRPr lang="en-US" dirty="0"/>
                    </a:p>
                  </a:txBody>
                  <a:tcPr/>
                </a:tc>
                <a:tc>
                  <a:txBody>
                    <a:bodyPr/>
                    <a:lstStyle/>
                    <a:p>
                      <a:pPr algn="ctr"/>
                      <a:r>
                        <a:rPr lang="en-US" dirty="0" smtClean="0"/>
                        <a:t>0.63-1.39</a:t>
                      </a:r>
                      <a:endParaRPr lang="en-US" dirty="0"/>
                    </a:p>
                  </a:txBody>
                  <a:tcPr/>
                </a:tc>
                <a:tc>
                  <a:txBody>
                    <a:bodyPr/>
                    <a:lstStyle/>
                    <a:p>
                      <a:pPr algn="ctr"/>
                      <a:r>
                        <a:rPr lang="en-US" dirty="0" smtClean="0"/>
                        <a:t>0.76</a:t>
                      </a:r>
                      <a:endParaRPr lang="en-US" dirty="0"/>
                    </a:p>
                  </a:txBody>
                  <a:tcPr/>
                </a:tc>
                <a:extLst>
                  <a:ext uri="{0D108BD9-81ED-4DB2-BD59-A6C34878D82A}">
                    <a16:rowId xmlns:a16="http://schemas.microsoft.com/office/drawing/2014/main" xmlns="" val="2957234113"/>
                  </a:ext>
                </a:extLst>
              </a:tr>
            </a:tbl>
          </a:graphicData>
        </a:graphic>
      </p:graphicFrame>
      <p:sp>
        <p:nvSpPr>
          <p:cNvPr id="4" name="Slide Number Placeholder 3"/>
          <p:cNvSpPr>
            <a:spLocks noGrp="1"/>
          </p:cNvSpPr>
          <p:nvPr>
            <p:ph type="sldNum" sz="quarter" idx="12"/>
          </p:nvPr>
        </p:nvSpPr>
        <p:spPr/>
        <p:txBody>
          <a:bodyPr/>
          <a:lstStyle/>
          <a:p>
            <a:fld id="{6D22F896-40B5-4ADD-8801-0D06FADFA095}" type="slidenum">
              <a:rPr lang="en-US" smtClean="0"/>
              <a:t>21</a:t>
            </a:fld>
            <a:endParaRPr lang="en-US" dirty="0"/>
          </a:p>
        </p:txBody>
      </p:sp>
      <p:sp>
        <p:nvSpPr>
          <p:cNvPr id="7" name="Rectangle 6"/>
          <p:cNvSpPr/>
          <p:nvPr/>
        </p:nvSpPr>
        <p:spPr>
          <a:xfrm>
            <a:off x="1450972" y="3469004"/>
            <a:ext cx="9603882" cy="417195"/>
          </a:xfrm>
          <a:prstGeom prst="rect">
            <a:avLst/>
          </a:prstGeom>
          <a:solidFill>
            <a:schemeClr val="accent1">
              <a:alpha val="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450971" y="4571046"/>
            <a:ext cx="9603882" cy="417195"/>
          </a:xfrm>
          <a:prstGeom prst="rect">
            <a:avLst/>
          </a:prstGeom>
          <a:solidFill>
            <a:schemeClr val="accent1">
              <a:alpha val="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154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Discussion</a:t>
            </a:r>
          </a:p>
        </p:txBody>
      </p:sp>
      <p:sp>
        <p:nvSpPr>
          <p:cNvPr id="3" name="Content Placeholder 2"/>
          <p:cNvSpPr>
            <a:spLocks noGrp="1"/>
          </p:cNvSpPr>
          <p:nvPr>
            <p:ph idx="1"/>
          </p:nvPr>
        </p:nvSpPr>
        <p:spPr>
          <a:xfrm>
            <a:off x="1451579" y="2015732"/>
            <a:ext cx="9603275" cy="3794518"/>
          </a:xfrm>
        </p:spPr>
        <p:txBody>
          <a:bodyPr>
            <a:normAutofit fontScale="85000" lnSpcReduction="20000"/>
          </a:bodyPr>
          <a:lstStyle/>
          <a:p>
            <a:r>
              <a:rPr lang="en-US" sz="3200" dirty="0" smtClean="0"/>
              <a:t>T2DM was common health problem in rural community in Thailand that need the effective intervention to prevent and control as same as in the urban area.</a:t>
            </a:r>
          </a:p>
          <a:p>
            <a:r>
              <a:rPr lang="en-US" sz="3200" dirty="0" smtClean="0"/>
              <a:t>Incidence </a:t>
            </a:r>
            <a:r>
              <a:rPr lang="en-US" sz="3200" dirty="0"/>
              <a:t>density in </a:t>
            </a:r>
            <a:r>
              <a:rPr lang="en-US" sz="3200" dirty="0" smtClean="0"/>
              <a:t>1999-2003  = 11.4 </a:t>
            </a:r>
            <a:r>
              <a:rPr lang="en-US" sz="3200" dirty="0"/>
              <a:t>per 1000 person-year in a Thai urban </a:t>
            </a:r>
            <a:r>
              <a:rPr lang="en-US" sz="3200" dirty="0" smtClean="0"/>
              <a:t>area</a:t>
            </a:r>
            <a:endParaRPr lang="en-US" sz="3200" dirty="0"/>
          </a:p>
          <a:p>
            <a:r>
              <a:rPr lang="en-US" sz="3200" dirty="0"/>
              <a:t>Other countries </a:t>
            </a:r>
            <a:endParaRPr lang="en-US" sz="3200" dirty="0" smtClean="0"/>
          </a:p>
          <a:p>
            <a:pPr lvl="1"/>
            <a:r>
              <a:rPr lang="en-US" sz="2800" dirty="0" smtClean="0"/>
              <a:t>India </a:t>
            </a:r>
            <a:r>
              <a:rPr lang="en-US" sz="2800" dirty="0"/>
              <a:t>(rural area in 2007-2011) </a:t>
            </a:r>
            <a:r>
              <a:rPr lang="en-US" sz="2800" dirty="0" smtClean="0"/>
              <a:t>= </a:t>
            </a:r>
            <a:r>
              <a:rPr lang="en-US" sz="2800" dirty="0"/>
              <a:t>21.5/1000 </a:t>
            </a:r>
            <a:r>
              <a:rPr lang="en-US" sz="2800" dirty="0" smtClean="0"/>
              <a:t>Person-Year</a:t>
            </a:r>
          </a:p>
          <a:p>
            <a:pPr lvl="1"/>
            <a:r>
              <a:rPr lang="en-US" sz="2800" dirty="0" smtClean="0"/>
              <a:t>Islamic </a:t>
            </a:r>
            <a:r>
              <a:rPr lang="en-US" sz="2800" dirty="0"/>
              <a:t>Republic of Iran (2001-2008</a:t>
            </a:r>
            <a:r>
              <a:rPr lang="en-US" sz="2800" dirty="0" smtClean="0"/>
              <a:t>) = </a:t>
            </a:r>
            <a:r>
              <a:rPr lang="en-US" sz="2800" dirty="0"/>
              <a:t>18.9/1,000 </a:t>
            </a:r>
            <a:r>
              <a:rPr lang="en-US" sz="2800" dirty="0" smtClean="0"/>
              <a:t>Person-Year</a:t>
            </a:r>
            <a:endParaRPr lang="en-US" sz="2800" dirty="0"/>
          </a:p>
          <a:p>
            <a:endParaRPr lang="en-US" sz="3200" dirty="0"/>
          </a:p>
        </p:txBody>
      </p:sp>
      <p:sp>
        <p:nvSpPr>
          <p:cNvPr id="4" name="Slide Number Placeholder 3"/>
          <p:cNvSpPr>
            <a:spLocks noGrp="1"/>
          </p:cNvSpPr>
          <p:nvPr>
            <p:ph type="sldNum" sz="quarter" idx="12"/>
          </p:nvPr>
        </p:nvSpPr>
        <p:spPr/>
        <p:txBody>
          <a:bodyPr/>
          <a:lstStyle/>
          <a:p>
            <a:fld id="{6D22F896-40B5-4ADD-8801-0D06FADFA095}" type="slidenum">
              <a:rPr lang="en-US" smtClean="0"/>
              <a:t>22</a:t>
            </a:fld>
            <a:endParaRPr lang="en-US" dirty="0"/>
          </a:p>
        </p:txBody>
      </p:sp>
    </p:spTree>
    <p:extLst>
      <p:ext uri="{BB962C8B-B14F-4D97-AF65-F5344CB8AC3E}">
        <p14:creationId xmlns:p14="http://schemas.microsoft.com/office/powerpoint/2010/main" val="308596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Discussion: associated factors</a:t>
            </a:r>
            <a:endParaRPr lang="en-US" dirty="0"/>
          </a:p>
        </p:txBody>
      </p:sp>
      <p:sp>
        <p:nvSpPr>
          <p:cNvPr id="10" name="Text Placeholder 9"/>
          <p:cNvSpPr>
            <a:spLocks noGrp="1"/>
          </p:cNvSpPr>
          <p:nvPr>
            <p:ph type="body" idx="1"/>
          </p:nvPr>
        </p:nvSpPr>
        <p:spPr/>
        <p:txBody>
          <a:bodyPr/>
          <a:lstStyle/>
          <a:p>
            <a:r>
              <a:rPr lang="en-US" b="1" dirty="0" smtClean="0">
                <a:solidFill>
                  <a:schemeClr val="tx1"/>
                </a:solidFill>
              </a:rPr>
              <a:t>Previous studies</a:t>
            </a:r>
            <a:endParaRPr lang="en-US" b="1" dirty="0">
              <a:solidFill>
                <a:schemeClr val="tx1"/>
              </a:solidFill>
            </a:endParaRPr>
          </a:p>
        </p:txBody>
      </p:sp>
      <p:sp>
        <p:nvSpPr>
          <p:cNvPr id="11" name="Content Placeholder 10"/>
          <p:cNvSpPr>
            <a:spLocks noGrp="1"/>
          </p:cNvSpPr>
          <p:nvPr>
            <p:ph sz="half" idx="2"/>
          </p:nvPr>
        </p:nvSpPr>
        <p:spPr/>
        <p:txBody>
          <a:bodyPr>
            <a:noAutofit/>
          </a:bodyPr>
          <a:lstStyle/>
          <a:p>
            <a:r>
              <a:rPr lang="en-US" sz="2400" dirty="0" smtClean="0">
                <a:solidFill>
                  <a:schemeClr val="accent1"/>
                </a:solidFill>
              </a:rPr>
              <a:t>Gender, Age, Family history, Waist circumference, Hypertension, Impaired fasting </a:t>
            </a:r>
            <a:r>
              <a:rPr lang="en-US" sz="2400" dirty="0">
                <a:solidFill>
                  <a:schemeClr val="accent1"/>
                </a:solidFill>
              </a:rPr>
              <a:t>plasma </a:t>
            </a:r>
            <a:r>
              <a:rPr lang="en-US" sz="2400" dirty="0" smtClean="0">
                <a:solidFill>
                  <a:schemeClr val="accent1"/>
                </a:solidFill>
              </a:rPr>
              <a:t>glucose</a:t>
            </a:r>
          </a:p>
          <a:p>
            <a:r>
              <a:rPr lang="en-US" sz="2400" dirty="0" smtClean="0"/>
              <a:t>Physical status, BMI, Alcohol drinking, Smoking, Dyslipidemia</a:t>
            </a:r>
            <a:endParaRPr lang="en-US" sz="2400" dirty="0"/>
          </a:p>
          <a:p>
            <a:endParaRPr lang="en-US" sz="2400" dirty="0"/>
          </a:p>
        </p:txBody>
      </p:sp>
      <p:sp>
        <p:nvSpPr>
          <p:cNvPr id="12" name="Text Placeholder 11"/>
          <p:cNvSpPr>
            <a:spLocks noGrp="1"/>
          </p:cNvSpPr>
          <p:nvPr>
            <p:ph type="body" sz="quarter" idx="3"/>
          </p:nvPr>
        </p:nvSpPr>
        <p:spPr/>
        <p:txBody>
          <a:bodyPr/>
          <a:lstStyle/>
          <a:p>
            <a:r>
              <a:rPr lang="en-US" b="1" dirty="0" smtClean="0">
                <a:solidFill>
                  <a:schemeClr val="tx1"/>
                </a:solidFill>
              </a:rPr>
              <a:t>Current study</a:t>
            </a:r>
            <a:endParaRPr lang="en-US" b="1" dirty="0">
              <a:solidFill>
                <a:schemeClr val="tx1"/>
              </a:solidFill>
            </a:endParaRPr>
          </a:p>
        </p:txBody>
      </p:sp>
      <p:sp>
        <p:nvSpPr>
          <p:cNvPr id="13" name="Content Placeholder 12"/>
          <p:cNvSpPr>
            <a:spLocks noGrp="1"/>
          </p:cNvSpPr>
          <p:nvPr>
            <p:ph sz="quarter" idx="4"/>
          </p:nvPr>
        </p:nvSpPr>
        <p:spPr/>
        <p:txBody>
          <a:bodyPr>
            <a:normAutofit/>
          </a:bodyPr>
          <a:lstStyle/>
          <a:p>
            <a:r>
              <a:rPr lang="en-US" sz="2400" dirty="0">
                <a:solidFill>
                  <a:schemeClr val="accent1"/>
                </a:solidFill>
              </a:rPr>
              <a:t>Gender, </a:t>
            </a:r>
            <a:r>
              <a:rPr lang="en-US" sz="2400" dirty="0" smtClean="0">
                <a:solidFill>
                  <a:schemeClr val="accent1"/>
                </a:solidFill>
              </a:rPr>
              <a:t>Age</a:t>
            </a:r>
            <a:r>
              <a:rPr lang="en-US" sz="2400" dirty="0">
                <a:solidFill>
                  <a:schemeClr val="accent1"/>
                </a:solidFill>
              </a:rPr>
              <a:t>, Family history, Waist circumference, Hypertension, Impaired fasting plasma glucose</a:t>
            </a:r>
          </a:p>
          <a:p>
            <a:endParaRPr lang="en-US" sz="2400" dirty="0"/>
          </a:p>
        </p:txBody>
      </p:sp>
      <p:sp>
        <p:nvSpPr>
          <p:cNvPr id="7" name="Slide Number Placeholder 6"/>
          <p:cNvSpPr>
            <a:spLocks noGrp="1"/>
          </p:cNvSpPr>
          <p:nvPr>
            <p:ph type="sldNum" sz="quarter" idx="12"/>
          </p:nvPr>
        </p:nvSpPr>
        <p:spPr/>
        <p:txBody>
          <a:bodyPr/>
          <a:lstStyle/>
          <a:p>
            <a:fld id="{6D22F896-40B5-4ADD-8801-0D06FADFA095}" type="slidenum">
              <a:rPr lang="en-US" smtClean="0"/>
              <a:t>23</a:t>
            </a:fld>
            <a:endParaRPr lang="en-US" dirty="0"/>
          </a:p>
        </p:txBody>
      </p:sp>
    </p:spTree>
    <p:extLst>
      <p:ext uri="{BB962C8B-B14F-4D97-AF65-F5344CB8AC3E}">
        <p14:creationId xmlns:p14="http://schemas.microsoft.com/office/powerpoint/2010/main" val="1339952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4400" dirty="0" smtClean="0"/>
              <a:t>conclusion</a:t>
            </a:r>
            <a:endParaRPr lang="en-US" sz="4400" dirty="0"/>
          </a:p>
        </p:txBody>
      </p:sp>
      <p:sp>
        <p:nvSpPr>
          <p:cNvPr id="9" name="Content Placeholder 8"/>
          <p:cNvSpPr>
            <a:spLocks noGrp="1"/>
          </p:cNvSpPr>
          <p:nvPr>
            <p:ph idx="1"/>
          </p:nvPr>
        </p:nvSpPr>
        <p:spPr/>
        <p:txBody>
          <a:bodyPr>
            <a:normAutofit/>
          </a:bodyPr>
          <a:lstStyle/>
          <a:p>
            <a:r>
              <a:rPr lang="en-US" sz="3200" dirty="0"/>
              <a:t>The incidence of type2 DM in rural community is </a:t>
            </a:r>
            <a:r>
              <a:rPr lang="en-US" sz="3200" dirty="0" smtClean="0"/>
              <a:t>major health problem compared </a:t>
            </a:r>
            <a:r>
              <a:rPr lang="en-US" sz="3200" dirty="0"/>
              <a:t>with other </a:t>
            </a:r>
            <a:r>
              <a:rPr lang="en-US" sz="3200" dirty="0" smtClean="0"/>
              <a:t>countries</a:t>
            </a:r>
            <a:endParaRPr lang="en-US" sz="3200" dirty="0"/>
          </a:p>
          <a:p>
            <a:r>
              <a:rPr lang="en-US" sz="3200" dirty="0"/>
              <a:t>Should </a:t>
            </a:r>
            <a:r>
              <a:rPr lang="en-US" sz="3200" dirty="0" smtClean="0"/>
              <a:t>focus </a:t>
            </a:r>
            <a:r>
              <a:rPr lang="en-US" sz="3200" dirty="0"/>
              <a:t>on modified risk factors to reduce the rise in T2DM </a:t>
            </a:r>
            <a:r>
              <a:rPr lang="en-US" sz="3200" dirty="0" smtClean="0"/>
              <a:t>cases</a:t>
            </a:r>
            <a:endParaRPr lang="en-US" sz="3200" dirty="0"/>
          </a:p>
          <a:p>
            <a:r>
              <a:rPr lang="en-US" sz="3200" dirty="0"/>
              <a:t>Early detection is necessary for high risk people</a:t>
            </a:r>
          </a:p>
          <a:p>
            <a:endParaRPr lang="en-US" sz="3200" dirty="0"/>
          </a:p>
        </p:txBody>
      </p:sp>
      <p:sp>
        <p:nvSpPr>
          <p:cNvPr id="7" name="Slide Number Placeholder 6"/>
          <p:cNvSpPr>
            <a:spLocks noGrp="1"/>
          </p:cNvSpPr>
          <p:nvPr>
            <p:ph type="sldNum" sz="quarter" idx="12"/>
          </p:nvPr>
        </p:nvSpPr>
        <p:spPr/>
        <p:txBody>
          <a:bodyPr/>
          <a:lstStyle/>
          <a:p>
            <a:fld id="{6D22F896-40B5-4ADD-8801-0D06FADFA095}" type="slidenum">
              <a:rPr lang="en-US" smtClean="0"/>
              <a:t>24</a:t>
            </a:fld>
            <a:endParaRPr lang="en-US" dirty="0"/>
          </a:p>
        </p:txBody>
      </p:sp>
    </p:spTree>
    <p:extLst>
      <p:ext uri="{BB962C8B-B14F-4D97-AF65-F5344CB8AC3E}">
        <p14:creationId xmlns:p14="http://schemas.microsoft.com/office/powerpoint/2010/main" val="103171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Acknowledgement</a:t>
            </a:r>
            <a:endParaRPr lang="en-US" sz="4400" dirty="0"/>
          </a:p>
        </p:txBody>
      </p:sp>
      <p:sp>
        <p:nvSpPr>
          <p:cNvPr id="3" name="Content Placeholder 2"/>
          <p:cNvSpPr>
            <a:spLocks noGrp="1"/>
          </p:cNvSpPr>
          <p:nvPr>
            <p:ph sz="half" idx="1"/>
          </p:nvPr>
        </p:nvSpPr>
        <p:spPr/>
        <p:txBody>
          <a:bodyPr>
            <a:normAutofit/>
          </a:bodyPr>
          <a:lstStyle/>
          <a:p>
            <a:r>
              <a:rPr lang="en-US" sz="2400" dirty="0" smtClean="0"/>
              <a:t>Phramongkutklao College of Medicine</a:t>
            </a:r>
          </a:p>
          <a:p>
            <a:pPr lvl="1"/>
            <a:r>
              <a:rPr lang="en-US" sz="2000" dirty="0" smtClean="0"/>
              <a:t>Department </a:t>
            </a:r>
            <a:r>
              <a:rPr lang="en-US" sz="2000" dirty="0"/>
              <a:t>of military and community medicine</a:t>
            </a:r>
          </a:p>
          <a:p>
            <a:pPr lvl="1"/>
            <a:r>
              <a:rPr lang="en-US" sz="2000" dirty="0"/>
              <a:t>D</a:t>
            </a:r>
            <a:r>
              <a:rPr lang="en-US" sz="2000" dirty="0" smtClean="0"/>
              <a:t>epartment </a:t>
            </a:r>
            <a:r>
              <a:rPr lang="en-US" sz="2000" dirty="0"/>
              <a:t>of parasitology</a:t>
            </a:r>
          </a:p>
          <a:p>
            <a:pPr lvl="1"/>
            <a:r>
              <a:rPr lang="en-US" sz="2000" dirty="0"/>
              <a:t>D</a:t>
            </a:r>
            <a:r>
              <a:rPr lang="en-US" sz="2000" dirty="0" smtClean="0"/>
              <a:t>epartment </a:t>
            </a:r>
            <a:r>
              <a:rPr lang="en-US" sz="2000" dirty="0"/>
              <a:t>of physiology </a:t>
            </a:r>
          </a:p>
          <a:p>
            <a:pPr lvl="1"/>
            <a:r>
              <a:rPr lang="en-US" sz="2000" dirty="0"/>
              <a:t>D</a:t>
            </a:r>
            <a:r>
              <a:rPr lang="en-US" sz="2000" dirty="0" smtClean="0"/>
              <a:t>epartment </a:t>
            </a:r>
            <a:r>
              <a:rPr lang="en-US" sz="2000" dirty="0"/>
              <a:t>of </a:t>
            </a:r>
            <a:r>
              <a:rPr lang="en-US" sz="2000" dirty="0" err="1"/>
              <a:t>endrocrinology</a:t>
            </a:r>
            <a:endParaRPr lang="en-US" sz="2000" dirty="0"/>
          </a:p>
          <a:p>
            <a:pPr marL="0" indent="0">
              <a:buNone/>
            </a:pPr>
            <a:endParaRPr lang="en-US" sz="2400" dirty="0"/>
          </a:p>
        </p:txBody>
      </p:sp>
      <p:sp>
        <p:nvSpPr>
          <p:cNvPr id="5" name="Content Placeholder 4"/>
          <p:cNvSpPr>
            <a:spLocks noGrp="1"/>
          </p:cNvSpPr>
          <p:nvPr>
            <p:ph sz="half" idx="2"/>
          </p:nvPr>
        </p:nvSpPr>
        <p:spPr/>
        <p:txBody>
          <a:bodyPr>
            <a:normAutofit/>
          </a:bodyPr>
          <a:lstStyle/>
          <a:p>
            <a:r>
              <a:rPr lang="en-US" sz="2400" dirty="0"/>
              <a:t>Sheriff of </a:t>
            </a:r>
            <a:r>
              <a:rPr lang="en-US" sz="2400" dirty="0" err="1"/>
              <a:t>Sanamchaiyaked</a:t>
            </a:r>
            <a:r>
              <a:rPr lang="en-US" sz="2400" dirty="0"/>
              <a:t> district</a:t>
            </a:r>
          </a:p>
          <a:p>
            <a:r>
              <a:rPr lang="en-US" sz="2400" dirty="0"/>
              <a:t>Abbot of </a:t>
            </a:r>
            <a:r>
              <a:rPr lang="en-US" sz="2400" dirty="0" err="1"/>
              <a:t>Nayao</a:t>
            </a:r>
            <a:r>
              <a:rPr lang="en-US" sz="2400" dirty="0"/>
              <a:t> temple</a:t>
            </a:r>
          </a:p>
          <a:p>
            <a:r>
              <a:rPr lang="en-US" sz="2400" dirty="0"/>
              <a:t>Public health volunteer of </a:t>
            </a:r>
            <a:r>
              <a:rPr lang="en-US" sz="2400" dirty="0" err="1"/>
              <a:t>Nayao</a:t>
            </a:r>
            <a:r>
              <a:rPr lang="en-US" sz="2400" dirty="0"/>
              <a:t> community</a:t>
            </a:r>
          </a:p>
          <a:p>
            <a:r>
              <a:rPr lang="en-US" sz="2400" dirty="0"/>
              <a:t>Neighbor of </a:t>
            </a:r>
            <a:r>
              <a:rPr lang="en-US" sz="2400" dirty="0" err="1"/>
              <a:t>Nayao</a:t>
            </a:r>
            <a:r>
              <a:rPr lang="en-US" sz="2400" dirty="0"/>
              <a:t> community</a:t>
            </a:r>
          </a:p>
          <a:p>
            <a:endParaRPr lang="en-US" sz="2400" dirty="0"/>
          </a:p>
        </p:txBody>
      </p:sp>
      <p:sp>
        <p:nvSpPr>
          <p:cNvPr id="4" name="Slide Number Placeholder 3"/>
          <p:cNvSpPr>
            <a:spLocks noGrp="1"/>
          </p:cNvSpPr>
          <p:nvPr>
            <p:ph type="sldNum" sz="quarter" idx="12"/>
          </p:nvPr>
        </p:nvSpPr>
        <p:spPr/>
        <p:txBody>
          <a:bodyPr/>
          <a:lstStyle/>
          <a:p>
            <a:fld id="{6D22F896-40B5-4ADD-8801-0D06FADFA095}" type="slidenum">
              <a:rPr lang="en-US" smtClean="0"/>
              <a:t>25</a:t>
            </a:fld>
            <a:endParaRPr lang="en-US" dirty="0"/>
          </a:p>
        </p:txBody>
      </p:sp>
    </p:spTree>
    <p:extLst>
      <p:ext uri="{BB962C8B-B14F-4D97-AF65-F5344CB8AC3E}">
        <p14:creationId xmlns:p14="http://schemas.microsoft.com/office/powerpoint/2010/main" val="1032773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dirty="0" smtClean="0"/>
              <a:t>Research Team</a:t>
            </a:r>
            <a:endParaRPr lang="en-US" sz="4400" dirty="0"/>
          </a:p>
        </p:txBody>
      </p:sp>
      <p:sp>
        <p:nvSpPr>
          <p:cNvPr id="4" name="Slide Number Placeholder 3"/>
          <p:cNvSpPr>
            <a:spLocks noGrp="1"/>
          </p:cNvSpPr>
          <p:nvPr>
            <p:ph type="sldNum" sz="quarter" idx="12"/>
          </p:nvPr>
        </p:nvSpPr>
        <p:spPr/>
        <p:txBody>
          <a:bodyPr/>
          <a:lstStyle/>
          <a:p>
            <a:fld id="{6D22F896-40B5-4ADD-8801-0D06FADFA095}" type="slidenum">
              <a:rPr lang="en-US" smtClean="0"/>
              <a:t>26</a:t>
            </a:fld>
            <a:endParaRPr lang="en-US" dirty="0"/>
          </a:p>
        </p:txBody>
      </p:sp>
      <p:pic>
        <p:nvPicPr>
          <p:cNvPr id="7" name="Picture 2" descr="C:\Users\Pompamm\Downloads\11406582_10206138547056265_8759149311561861212_o.jpg"/>
          <p:cNvPicPr>
            <a:picLocks noGrp="1" noChangeAspect="1" noChangeArrowheads="1"/>
          </p:cNvPicPr>
          <p:nvPr>
            <p:ph idx="1"/>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9971" t="3232" r="14077" b="13650"/>
          <a:stretch/>
        </p:blipFill>
        <p:spPr bwMode="auto">
          <a:xfrm>
            <a:off x="2708231" y="1872804"/>
            <a:ext cx="6858033" cy="4221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3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cap="none" dirty="0"/>
              <a:t>Global Prevalence of Type2 </a:t>
            </a:r>
            <a:r>
              <a:rPr lang="en-US" sz="4400" cap="none" dirty="0" smtClean="0"/>
              <a:t>DM</a:t>
            </a:r>
            <a:endParaRPr lang="en-US" sz="4400" dirty="0"/>
          </a:p>
        </p:txBody>
      </p:sp>
      <p:pic>
        <p:nvPicPr>
          <p:cNvPr id="4" name="Picture 2" descr="http://blogs.reuters.com/data-dive/files/2013/11/huq64v.gif"/>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2180" b="-955"/>
          <a:stretch/>
        </p:blipFill>
        <p:spPr bwMode="auto">
          <a:xfrm>
            <a:off x="1451579" y="2016124"/>
            <a:ext cx="9603275" cy="38703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271838" y="2357438"/>
            <a:ext cx="3386137" cy="31575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6657975" y="2016124"/>
            <a:ext cx="4286250" cy="36703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426169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cap="none" dirty="0" smtClean="0"/>
              <a:t>Prevalence of Type2 DM in Thailand</a:t>
            </a:r>
            <a:endParaRPr lang="en-US" sz="4400" cap="none" dirty="0"/>
          </a:p>
        </p:txBody>
      </p:sp>
      <p:sp>
        <p:nvSpPr>
          <p:cNvPr id="4" name="TextBox 3"/>
          <p:cNvSpPr txBox="1"/>
          <p:nvPr/>
        </p:nvSpPr>
        <p:spPr>
          <a:xfrm>
            <a:off x="1049311" y="6198275"/>
            <a:ext cx="10644241" cy="584775"/>
          </a:xfrm>
          <a:prstGeom prst="rect">
            <a:avLst/>
          </a:prstGeom>
          <a:solidFill>
            <a:schemeClr val="lt1">
              <a:alpha val="76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600" dirty="0" smtClean="0">
                <a:cs typeface="Arial" panose="020B0604020202020204" pitchFamily="34" charset="0"/>
              </a:rPr>
              <a:t>Source: </a:t>
            </a:r>
            <a:r>
              <a:rPr lang="en-US" sz="1600" dirty="0" err="1" smtClean="0">
                <a:cs typeface="Arial" panose="020B0604020202020204" pitchFamily="34" charset="0"/>
              </a:rPr>
              <a:t>Aekplakorn</a:t>
            </a:r>
            <a:r>
              <a:rPr lang="en-US" sz="1600" dirty="0" smtClean="0">
                <a:cs typeface="Arial" panose="020B0604020202020204" pitchFamily="34" charset="0"/>
              </a:rPr>
              <a:t> W, </a:t>
            </a:r>
            <a:r>
              <a:rPr lang="en-US" sz="1600" dirty="0" err="1" smtClean="0">
                <a:cs typeface="Arial" panose="020B0604020202020204" pitchFamily="34" charset="0"/>
              </a:rPr>
              <a:t>InterASIA</a:t>
            </a:r>
            <a:r>
              <a:rPr lang="en-US" sz="1600" dirty="0" smtClean="0">
                <a:cs typeface="Arial" panose="020B0604020202020204" pitchFamily="34" charset="0"/>
              </a:rPr>
              <a:t> Collaborative Group: The prevalence and management of Diabetes in Thai Adults. Diabetes Care 2003, 25(10):2758–63</a:t>
            </a:r>
            <a:endParaRPr lang="en-US" sz="1600" dirty="0">
              <a:cs typeface="Arial" panose="020B0604020202020204" pitchFamily="34" charset="0"/>
            </a:endParaRP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1181334418"/>
              </p:ext>
            </p:extLst>
          </p:nvPr>
        </p:nvGraphicFramePr>
        <p:xfrm>
          <a:off x="1450975" y="2016124"/>
          <a:ext cx="9604375" cy="3815049"/>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25697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fade">
                                      <p:cBhvr>
                                        <p:cTn id="7" dur="1000"/>
                                        <p:tgtEl>
                                          <p:spTgt spid="5">
                                            <p:graphicEl>
                                              <a:chart seriesIdx="-3" categoryIdx="-3" bldStep="gridLegend"/>
                                            </p:graphicEl>
                                          </p:spTgt>
                                        </p:tgtEl>
                                      </p:cBhvr>
                                    </p:animEffect>
                                    <p:anim calcmode="lin" valueType="num">
                                      <p:cBhvr>
                                        <p:cTn id="8" dur="1000" fill="hold"/>
                                        <p:tgtEl>
                                          <p:spTgt spid="5">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9" dur="1000" fill="hold"/>
                                        <p:tgtEl>
                                          <p:spTgt spid="5">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graphicEl>
                                              <a:chart seriesIdx="0" categoryIdx="0" bldStep="ptInSeries"/>
                                            </p:graphicEl>
                                          </p:spTgt>
                                        </p:tgtEl>
                                        <p:attrNameLst>
                                          <p:attrName>style.visibility</p:attrName>
                                        </p:attrNameLst>
                                      </p:cBhvr>
                                      <p:to>
                                        <p:strVal val="visible"/>
                                      </p:to>
                                    </p:set>
                                    <p:animEffect transition="in" filter="fade">
                                      <p:cBhvr>
                                        <p:cTn id="13" dur="1000"/>
                                        <p:tgtEl>
                                          <p:spTgt spid="5">
                                            <p:graphicEl>
                                              <a:chart seriesIdx="0" categoryIdx="0" bldStep="ptInSeries"/>
                                            </p:graphicEl>
                                          </p:spTgt>
                                        </p:tgtEl>
                                      </p:cBhvr>
                                    </p:animEffect>
                                    <p:anim calcmode="lin" valueType="num">
                                      <p:cBhvr>
                                        <p:cTn id="14" dur="1000" fill="hold"/>
                                        <p:tgtEl>
                                          <p:spTgt spid="5">
                                            <p:graphicEl>
                                              <a:chart seriesIdx="0" categoryIdx="0" bldStep="ptInSeries"/>
                                            </p:graphicEl>
                                          </p:spTgt>
                                        </p:tgtEl>
                                        <p:attrNameLst>
                                          <p:attrName>ppt_x</p:attrName>
                                        </p:attrNameLst>
                                      </p:cBhvr>
                                      <p:tavLst>
                                        <p:tav tm="0">
                                          <p:val>
                                            <p:strVal val="#ppt_x"/>
                                          </p:val>
                                        </p:tav>
                                        <p:tav tm="100000">
                                          <p:val>
                                            <p:strVal val="#ppt_x"/>
                                          </p:val>
                                        </p:tav>
                                      </p:tavLst>
                                    </p:anim>
                                    <p:anim calcmode="lin" valueType="num">
                                      <p:cBhvr>
                                        <p:cTn id="15" dur="1000" fill="hold"/>
                                        <p:tgtEl>
                                          <p:spTgt spid="5">
                                            <p:graphicEl>
                                              <a:chart seriesIdx="0" categoryIdx="0" bldStep="ptInSeries"/>
                                            </p:graphic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
                                            <p:graphicEl>
                                              <a:chart seriesIdx="0" categoryIdx="1" bldStep="ptInSeries"/>
                                            </p:graphicEl>
                                          </p:spTgt>
                                        </p:tgtEl>
                                        <p:attrNameLst>
                                          <p:attrName>style.visibility</p:attrName>
                                        </p:attrNameLst>
                                      </p:cBhvr>
                                      <p:to>
                                        <p:strVal val="visible"/>
                                      </p:to>
                                    </p:set>
                                    <p:animEffect transition="in" filter="fade">
                                      <p:cBhvr>
                                        <p:cTn id="19" dur="1000"/>
                                        <p:tgtEl>
                                          <p:spTgt spid="5">
                                            <p:graphicEl>
                                              <a:chart seriesIdx="0" categoryIdx="1" bldStep="ptInSeries"/>
                                            </p:graphicEl>
                                          </p:spTgt>
                                        </p:tgtEl>
                                      </p:cBhvr>
                                    </p:animEffect>
                                    <p:anim calcmode="lin" valueType="num">
                                      <p:cBhvr>
                                        <p:cTn id="20" dur="1000" fill="hold"/>
                                        <p:tgtEl>
                                          <p:spTgt spid="5">
                                            <p:graphicEl>
                                              <a:chart seriesIdx="0" categoryIdx="1" bldStep="ptInSeries"/>
                                            </p:graphicEl>
                                          </p:spTgt>
                                        </p:tgtEl>
                                        <p:attrNameLst>
                                          <p:attrName>ppt_x</p:attrName>
                                        </p:attrNameLst>
                                      </p:cBhvr>
                                      <p:tavLst>
                                        <p:tav tm="0">
                                          <p:val>
                                            <p:strVal val="#ppt_x"/>
                                          </p:val>
                                        </p:tav>
                                        <p:tav tm="100000">
                                          <p:val>
                                            <p:strVal val="#ppt_x"/>
                                          </p:val>
                                        </p:tav>
                                      </p:tavLst>
                                    </p:anim>
                                    <p:anim calcmode="lin" valueType="num">
                                      <p:cBhvr>
                                        <p:cTn id="21" dur="1000" fill="hold"/>
                                        <p:tgtEl>
                                          <p:spTgt spid="5">
                                            <p:graphicEl>
                                              <a:chart seriesIdx="0" categoryIdx="1" bldStep="ptInSeries"/>
                                            </p:graphic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5">
                                            <p:graphicEl>
                                              <a:chart seriesIdx="0" categoryIdx="2" bldStep="ptInSeries"/>
                                            </p:graphicEl>
                                          </p:spTgt>
                                        </p:tgtEl>
                                        <p:attrNameLst>
                                          <p:attrName>style.visibility</p:attrName>
                                        </p:attrNameLst>
                                      </p:cBhvr>
                                      <p:to>
                                        <p:strVal val="visible"/>
                                      </p:to>
                                    </p:set>
                                    <p:animEffect transition="in" filter="fade">
                                      <p:cBhvr>
                                        <p:cTn id="25" dur="1000"/>
                                        <p:tgtEl>
                                          <p:spTgt spid="5">
                                            <p:graphicEl>
                                              <a:chart seriesIdx="0" categoryIdx="2" bldStep="ptInSeries"/>
                                            </p:graphicEl>
                                          </p:spTgt>
                                        </p:tgtEl>
                                      </p:cBhvr>
                                    </p:animEffect>
                                    <p:anim calcmode="lin" valueType="num">
                                      <p:cBhvr>
                                        <p:cTn id="26" dur="1000" fill="hold"/>
                                        <p:tgtEl>
                                          <p:spTgt spid="5">
                                            <p:graphicEl>
                                              <a:chart seriesIdx="0" categoryIdx="2" bldStep="ptInSeries"/>
                                            </p:graphicEl>
                                          </p:spTgt>
                                        </p:tgtEl>
                                        <p:attrNameLst>
                                          <p:attrName>ppt_x</p:attrName>
                                        </p:attrNameLst>
                                      </p:cBhvr>
                                      <p:tavLst>
                                        <p:tav tm="0">
                                          <p:val>
                                            <p:strVal val="#ppt_x"/>
                                          </p:val>
                                        </p:tav>
                                        <p:tav tm="100000">
                                          <p:val>
                                            <p:strVal val="#ppt_x"/>
                                          </p:val>
                                        </p:tav>
                                      </p:tavLst>
                                    </p:anim>
                                    <p:anim calcmode="lin" valueType="num">
                                      <p:cBhvr>
                                        <p:cTn id="27" dur="1000" fill="hold"/>
                                        <p:tgtEl>
                                          <p:spTgt spid="5">
                                            <p:graphicEl>
                                              <a:chart seriesIdx="0" categoryIdx="2" bldStep="ptInSeries"/>
                                            </p:graphic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5">
                                            <p:graphicEl>
                                              <a:chart seriesIdx="0" categoryIdx="3" bldStep="ptInSeries"/>
                                            </p:graphicEl>
                                          </p:spTgt>
                                        </p:tgtEl>
                                        <p:attrNameLst>
                                          <p:attrName>style.visibility</p:attrName>
                                        </p:attrNameLst>
                                      </p:cBhvr>
                                      <p:to>
                                        <p:strVal val="visible"/>
                                      </p:to>
                                    </p:set>
                                    <p:animEffect transition="in" filter="fade">
                                      <p:cBhvr>
                                        <p:cTn id="31" dur="1000"/>
                                        <p:tgtEl>
                                          <p:spTgt spid="5">
                                            <p:graphicEl>
                                              <a:chart seriesIdx="0" categoryIdx="3" bldStep="ptInSeries"/>
                                            </p:graphicEl>
                                          </p:spTgt>
                                        </p:tgtEl>
                                      </p:cBhvr>
                                    </p:animEffect>
                                    <p:anim calcmode="lin" valueType="num">
                                      <p:cBhvr>
                                        <p:cTn id="32" dur="1000" fill="hold"/>
                                        <p:tgtEl>
                                          <p:spTgt spid="5">
                                            <p:graphicEl>
                                              <a:chart seriesIdx="0" categoryIdx="3" bldStep="ptInSeries"/>
                                            </p:graphicEl>
                                          </p:spTgt>
                                        </p:tgtEl>
                                        <p:attrNameLst>
                                          <p:attrName>ppt_x</p:attrName>
                                        </p:attrNameLst>
                                      </p:cBhvr>
                                      <p:tavLst>
                                        <p:tav tm="0">
                                          <p:val>
                                            <p:strVal val="#ppt_x"/>
                                          </p:val>
                                        </p:tav>
                                        <p:tav tm="100000">
                                          <p:val>
                                            <p:strVal val="#ppt_x"/>
                                          </p:val>
                                        </p:tav>
                                      </p:tavLst>
                                    </p:anim>
                                    <p:anim calcmode="lin" valueType="num">
                                      <p:cBhvr>
                                        <p:cTn id="33" dur="1000" fill="hold"/>
                                        <p:tgtEl>
                                          <p:spTgt spid="5">
                                            <p:graphicEl>
                                              <a:chart seriesIdx="0" categoryIdx="3" bldStep="ptInSeries"/>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seriesEl"/>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cap="none" dirty="0" smtClean="0"/>
              <a:t>Incidence </a:t>
            </a:r>
            <a:r>
              <a:rPr lang="en-US" sz="4000" cap="none" dirty="0"/>
              <a:t>of Type2 DM in Thailand</a:t>
            </a:r>
            <a:endParaRPr lang="en-US" sz="4000" dirty="0"/>
          </a:p>
        </p:txBody>
      </p:sp>
      <p:sp>
        <p:nvSpPr>
          <p:cNvPr id="4" name="TextBox 3"/>
          <p:cNvSpPr txBox="1"/>
          <p:nvPr/>
        </p:nvSpPr>
        <p:spPr>
          <a:xfrm>
            <a:off x="954931" y="6183095"/>
            <a:ext cx="10672762" cy="584775"/>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600" dirty="0" smtClean="0"/>
              <a:t>Source: </a:t>
            </a:r>
            <a:r>
              <a:rPr lang="en-US" sz="1600" dirty="0" err="1" smtClean="0"/>
              <a:t>Jiamjarasrangsi</a:t>
            </a:r>
            <a:r>
              <a:rPr lang="en-US" sz="1600" dirty="0" smtClean="0"/>
              <a:t> W, </a:t>
            </a:r>
            <a:r>
              <a:rPr lang="en-US" sz="1600" dirty="0" err="1" smtClean="0"/>
              <a:t>Lohsoonthorn</a:t>
            </a:r>
            <a:r>
              <a:rPr lang="en-US" sz="1600" dirty="0" smtClean="0"/>
              <a:t> V, </a:t>
            </a:r>
            <a:r>
              <a:rPr lang="en-US" sz="1600" dirty="0" err="1" smtClean="0"/>
              <a:t>Lertmaharit</a:t>
            </a:r>
            <a:r>
              <a:rPr lang="en-US" sz="1600" dirty="0" smtClean="0"/>
              <a:t> S, </a:t>
            </a:r>
            <a:r>
              <a:rPr lang="en-US" sz="1600" dirty="0" err="1" smtClean="0"/>
              <a:t>Sangwatanaroj</a:t>
            </a:r>
            <a:r>
              <a:rPr lang="en-US" sz="1600" dirty="0" smtClean="0"/>
              <a:t> S. Incidence and associates of abnormal fasting plasma glucose among the university hospital employees in Thailand. Diabetes research and clinical practice 2008;79(2):343-9</a:t>
            </a:r>
            <a:endParaRPr lang="en-US" sz="1600" dirty="0"/>
          </a:p>
        </p:txBody>
      </p:sp>
      <p:sp>
        <p:nvSpPr>
          <p:cNvPr id="5" name="Slide Number Placeholder 4"/>
          <p:cNvSpPr>
            <a:spLocks noGrp="1"/>
          </p:cNvSpPr>
          <p:nvPr>
            <p:ph type="sldNum" sz="quarter" idx="12"/>
          </p:nvPr>
        </p:nvSpPr>
        <p:spPr/>
        <p:txBody>
          <a:bodyPr/>
          <a:lstStyle/>
          <a:p>
            <a:fld id="{6D22F896-40B5-4ADD-8801-0D06FADFA095}" type="slidenum">
              <a:rPr lang="en-US" smtClean="0"/>
              <a:t>5</a:t>
            </a:fld>
            <a:endParaRPr lang="en-US" dirty="0"/>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1862274221"/>
              </p:ext>
            </p:extLst>
          </p:nvPr>
        </p:nvGraphicFramePr>
        <p:xfrm>
          <a:off x="1450975" y="2016125"/>
          <a:ext cx="9604375" cy="389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7677150" y="2130724"/>
            <a:ext cx="3511054" cy="400110"/>
          </a:xfrm>
          <a:prstGeom prst="rect">
            <a:avLst/>
          </a:prstGeom>
          <a:noFill/>
        </p:spPr>
        <p:txBody>
          <a:bodyPr wrap="square" rtlCol="0">
            <a:spAutoFit/>
          </a:bodyPr>
          <a:lstStyle/>
          <a:p>
            <a:r>
              <a:rPr lang="en-US" sz="2000" dirty="0" smtClean="0">
                <a:cs typeface="Arial" panose="020B0604020202020204" pitchFamily="34" charset="0"/>
              </a:rPr>
              <a:t>Number per 1000 people-year</a:t>
            </a:r>
            <a:endParaRPr lang="en-US" sz="2000" dirty="0">
              <a:cs typeface="Arial" panose="020B0604020202020204" pitchFamily="34" charset="0"/>
            </a:endParaRPr>
          </a:p>
        </p:txBody>
      </p:sp>
    </p:spTree>
    <p:extLst>
      <p:ext uri="{BB962C8B-B14F-4D97-AF65-F5344CB8AC3E}">
        <p14:creationId xmlns:p14="http://schemas.microsoft.com/office/powerpoint/2010/main" val="3198169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0" name="Picture 9"/>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1" name="Straight Connector 10"/>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753317" y="1847088"/>
            <a:ext cx="498508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5753318" y="804520"/>
            <a:ext cx="4985079" cy="1049235"/>
          </a:xfrm>
        </p:spPr>
        <p:txBody>
          <a:bodyPr>
            <a:normAutofit/>
          </a:bodyPr>
          <a:lstStyle/>
          <a:p>
            <a:r>
              <a:rPr lang="en-US" cap="none" dirty="0"/>
              <a:t>Na Yao Community, Thailand</a:t>
            </a:r>
            <a:endParaRPr lang="en-US" dirty="0"/>
          </a:p>
        </p:txBody>
      </p:sp>
      <p:sp>
        <p:nvSpPr>
          <p:cNvPr id="6" name="Content Placeholder 5"/>
          <p:cNvSpPr>
            <a:spLocks noGrp="1"/>
          </p:cNvSpPr>
          <p:nvPr>
            <p:ph idx="1"/>
          </p:nvPr>
        </p:nvSpPr>
        <p:spPr>
          <a:xfrm>
            <a:off x="5753317" y="2015732"/>
            <a:ext cx="4985080" cy="3450613"/>
          </a:xfrm>
        </p:spPr>
        <p:txBody>
          <a:bodyPr>
            <a:normAutofit/>
          </a:bodyPr>
          <a:lstStyle/>
          <a:p>
            <a:endParaRPr lang="en-US"/>
          </a:p>
        </p:txBody>
      </p:sp>
      <p:sp>
        <p:nvSpPr>
          <p:cNvPr id="4" name="Slide Number Placeholder 3"/>
          <p:cNvSpPr>
            <a:spLocks noGrp="1"/>
          </p:cNvSpPr>
          <p:nvPr>
            <p:ph type="sldNum" sz="quarter" idx="12"/>
          </p:nvPr>
        </p:nvSpPr>
        <p:spPr>
          <a:xfrm>
            <a:off x="10911613" y="798973"/>
            <a:ext cx="811019" cy="503579"/>
          </a:xfrm>
        </p:spPr>
        <p:txBody>
          <a:bodyPr>
            <a:noAutofit/>
          </a:bodyPr>
          <a:lstStyle/>
          <a:p>
            <a:pPr algn="l">
              <a:lnSpc>
                <a:spcPct val="90000"/>
              </a:lnSpc>
            </a:pPr>
            <a:fld id="{6D22F896-40B5-4ADD-8801-0D06FADFA095}" type="slidenum">
              <a:rPr lang="en-US" smtClean="0"/>
              <a:pPr algn="l">
                <a:lnSpc>
                  <a:spcPct val="90000"/>
                </a:lnSpc>
              </a:pPr>
              <a:t>6</a:t>
            </a:fld>
            <a:endParaRPr lang="en-US" dirty="0"/>
          </a:p>
        </p:txBody>
      </p:sp>
      <p:grpSp>
        <p:nvGrpSpPr>
          <p:cNvPr id="13" name="Group 12"/>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32238" y="482171"/>
            <a:ext cx="4641751" cy="5149101"/>
            <a:chOff x="7463259" y="583365"/>
            <a:chExt cx="4641750" cy="5181928"/>
          </a:xfrm>
        </p:grpSpPr>
        <p:sp>
          <p:nvSpPr>
            <p:cNvPr id="14" name="Rectangle 13"/>
            <p:cNvSpPr/>
            <p:nvPr>
              <p:extLst>
                <p:ext uri="{386F3935-93C4-4BCD-93E2-E3B085C9AB24}">
                  <p16:designElem xmlns:p16="http://schemas.microsoft.com/office/powerpoint/2015/main" xmlns="" val="1"/>
                </p:ext>
              </p:extLst>
            </p:nvPr>
          </p:nvSpPr>
          <p:spPr>
            <a:xfrm>
              <a:off x="7463259" y="583365"/>
              <a:ext cx="464175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extLst>
                <p:ext uri="{386F3935-93C4-4BCD-93E2-E3B085C9AB24}">
                  <p16:designElem xmlns:p16="http://schemas.microsoft.com/office/powerpoint/2015/main" xmlns="" val="1"/>
                </p:ext>
              </p:extLst>
            </p:nvPr>
          </p:nvSpPr>
          <p:spPr>
            <a:xfrm>
              <a:off x="7776318" y="915807"/>
              <a:ext cx="4001651" cy="4494927"/>
            </a:xfrm>
            <a:prstGeom prst="rect">
              <a:avLst/>
            </a:prstGeom>
            <a:solidFill>
              <a:srgbClr val="FFFFFE"/>
            </a:soli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657126" y="1116345"/>
            <a:ext cx="2590334" cy="3866172"/>
          </a:xfrm>
          <a:prstGeom prst="rect">
            <a:avLst/>
          </a:prstGeom>
        </p:spPr>
      </p:pic>
      <p:cxnSp>
        <p:nvCxnSpPr>
          <p:cNvPr id="16" name="Straight Arrow Connector 15"/>
          <p:cNvCxnSpPr>
            <a:stCxn id="2" idx="1"/>
          </p:cNvCxnSpPr>
          <p:nvPr/>
        </p:nvCxnSpPr>
        <p:spPr>
          <a:xfrm flipH="1">
            <a:off x="3143250" y="1329138"/>
            <a:ext cx="2610068" cy="150931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635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cap="none" dirty="0"/>
              <a:t>Prevalence of Type2 DM in </a:t>
            </a:r>
            <a:r>
              <a:rPr lang="en-US" sz="3600" cap="none" dirty="0" smtClean="0"/>
              <a:t>Na Yao Community</a:t>
            </a:r>
            <a:endParaRPr lang="en-US" sz="3600" dirty="0"/>
          </a:p>
        </p:txBody>
      </p:sp>
      <p:sp>
        <p:nvSpPr>
          <p:cNvPr id="4" name="Slide Number Placeholder 3"/>
          <p:cNvSpPr>
            <a:spLocks noGrp="1"/>
          </p:cNvSpPr>
          <p:nvPr>
            <p:ph type="sldNum" sz="quarter" idx="12"/>
          </p:nvPr>
        </p:nvSpPr>
        <p:spPr/>
        <p:txBody>
          <a:bodyPr/>
          <a:lstStyle/>
          <a:p>
            <a:fld id="{6D22F896-40B5-4ADD-8801-0D06FADFA095}" type="slidenum">
              <a:rPr lang="en-US" smtClean="0"/>
              <a:t>7</a:t>
            </a:fld>
            <a:endParaRPr lang="en-US" dirty="0"/>
          </a:p>
        </p:txBody>
      </p:sp>
      <p:sp>
        <p:nvSpPr>
          <p:cNvPr id="5" name="TextBox 4"/>
          <p:cNvSpPr txBox="1"/>
          <p:nvPr/>
        </p:nvSpPr>
        <p:spPr>
          <a:xfrm>
            <a:off x="1371600" y="6197025"/>
            <a:ext cx="9930904" cy="584775"/>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600" dirty="0" smtClean="0"/>
              <a:t>Source: </a:t>
            </a:r>
            <a:r>
              <a:rPr lang="en-US" sz="1600" dirty="0" err="1" smtClean="0"/>
              <a:t>Hatthachote</a:t>
            </a:r>
            <a:r>
              <a:rPr lang="en-US" sz="1600" dirty="0" smtClean="0"/>
              <a:t> P, </a:t>
            </a:r>
            <a:r>
              <a:rPr lang="en-US" sz="1600" dirty="0" err="1" smtClean="0"/>
              <a:t>Suwan</a:t>
            </a:r>
            <a:r>
              <a:rPr lang="en-US" sz="1600" dirty="0" smtClean="0"/>
              <a:t> K, </a:t>
            </a:r>
            <a:r>
              <a:rPr lang="en-US" sz="1600" dirty="0" err="1" smtClean="0"/>
              <a:t>Pongmanee</a:t>
            </a:r>
            <a:r>
              <a:rPr lang="en-US" sz="1600" dirty="0" smtClean="0"/>
              <a:t> K, </a:t>
            </a:r>
            <a:r>
              <a:rPr lang="en-US" sz="1600" dirty="0" err="1" smtClean="0"/>
              <a:t>Areekul</a:t>
            </a:r>
            <a:r>
              <a:rPr lang="en-US" sz="1600" dirty="0" smtClean="0"/>
              <a:t> W. </a:t>
            </a:r>
            <a:r>
              <a:rPr lang="en-US" sz="1600" dirty="0" err="1" smtClean="0"/>
              <a:t>Albuminuria</a:t>
            </a:r>
            <a:r>
              <a:rPr lang="en-US" sz="1600" dirty="0" smtClean="0"/>
              <a:t> in rural Thai people: a community-based screening with </a:t>
            </a:r>
            <a:r>
              <a:rPr lang="en-US" sz="1600" dirty="0" err="1" smtClean="0"/>
              <a:t>Combur</a:t>
            </a:r>
            <a:r>
              <a:rPr lang="en-US" sz="1600" dirty="0" smtClean="0"/>
              <a:t> test and </a:t>
            </a:r>
            <a:r>
              <a:rPr lang="en-US" sz="1600" dirty="0" err="1" smtClean="0"/>
              <a:t>Micral</a:t>
            </a:r>
            <a:r>
              <a:rPr lang="en-US" sz="1600" dirty="0" smtClean="0"/>
              <a:t> test strips. J Med Assoc Thai 2005;88(3):164-74</a:t>
            </a:r>
            <a:endParaRPr lang="en-US" sz="16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37039022"/>
              </p:ext>
            </p:extLst>
          </p:nvPr>
        </p:nvGraphicFramePr>
        <p:xfrm>
          <a:off x="1450975" y="2016124"/>
          <a:ext cx="9604375" cy="39846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9355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fade">
                                      <p:cBhvr>
                                        <p:cTn id="7" dur="1000"/>
                                        <p:tgtEl>
                                          <p:spTgt spid="6">
                                            <p:graphicEl>
                                              <a:chart seriesIdx="-3" categoryIdx="-3" bldStep="gridLegend"/>
                                            </p:graphicEl>
                                          </p:spTgt>
                                        </p:tgtEl>
                                      </p:cBhvr>
                                    </p:animEffect>
                                    <p:anim calcmode="lin" valueType="num">
                                      <p:cBhvr>
                                        <p:cTn id="8" dur="1000" fill="hold"/>
                                        <p:tgtEl>
                                          <p:spTgt spid="6">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9" dur="1000" fill="hold"/>
                                        <p:tgtEl>
                                          <p:spTgt spid="6">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graphicEl>
                                              <a:chart seriesIdx="-4" categoryIdx="0" bldStep="category"/>
                                            </p:graphicEl>
                                          </p:spTgt>
                                        </p:tgtEl>
                                        <p:attrNameLst>
                                          <p:attrName>style.visibility</p:attrName>
                                        </p:attrNameLst>
                                      </p:cBhvr>
                                      <p:to>
                                        <p:strVal val="visible"/>
                                      </p:to>
                                    </p:set>
                                    <p:animEffect transition="in" filter="fade">
                                      <p:cBhvr>
                                        <p:cTn id="13" dur="1000"/>
                                        <p:tgtEl>
                                          <p:spTgt spid="6">
                                            <p:graphicEl>
                                              <a:chart seriesIdx="-4" categoryIdx="0" bldStep="category"/>
                                            </p:graphicEl>
                                          </p:spTgt>
                                        </p:tgtEl>
                                      </p:cBhvr>
                                    </p:animEffect>
                                    <p:anim calcmode="lin" valueType="num">
                                      <p:cBhvr>
                                        <p:cTn id="14" dur="1000" fill="hold"/>
                                        <p:tgtEl>
                                          <p:spTgt spid="6">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5" dur="1000" fill="hold"/>
                                        <p:tgtEl>
                                          <p:spTgt spid="6">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6">
                                            <p:graphicEl>
                                              <a:chart seriesIdx="-4" categoryIdx="1" bldStep="category"/>
                                            </p:graphicEl>
                                          </p:spTgt>
                                        </p:tgtEl>
                                        <p:attrNameLst>
                                          <p:attrName>style.visibility</p:attrName>
                                        </p:attrNameLst>
                                      </p:cBhvr>
                                      <p:to>
                                        <p:strVal val="visible"/>
                                      </p:to>
                                    </p:set>
                                    <p:animEffect transition="in" filter="fade">
                                      <p:cBhvr>
                                        <p:cTn id="19" dur="1000"/>
                                        <p:tgtEl>
                                          <p:spTgt spid="6">
                                            <p:graphicEl>
                                              <a:chart seriesIdx="-4" categoryIdx="1" bldStep="category"/>
                                            </p:graphicEl>
                                          </p:spTgt>
                                        </p:tgtEl>
                                      </p:cBhvr>
                                    </p:animEffect>
                                    <p:anim calcmode="lin" valueType="num">
                                      <p:cBhvr>
                                        <p:cTn id="20" dur="1000" fill="hold"/>
                                        <p:tgtEl>
                                          <p:spTgt spid="6">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cap="none" dirty="0" smtClean="0"/>
              <a:t>RATIONALE</a:t>
            </a:r>
            <a:endParaRPr lang="en-US" sz="3600" cap="none" dirty="0"/>
          </a:p>
        </p:txBody>
      </p:sp>
      <p:sp>
        <p:nvSpPr>
          <p:cNvPr id="3" name="Content Placeholder 2"/>
          <p:cNvSpPr>
            <a:spLocks noGrp="1"/>
          </p:cNvSpPr>
          <p:nvPr>
            <p:ph idx="1"/>
          </p:nvPr>
        </p:nvSpPr>
        <p:spPr/>
        <p:txBody>
          <a:bodyPr>
            <a:noAutofit/>
          </a:bodyPr>
          <a:lstStyle/>
          <a:p>
            <a:r>
              <a:rPr lang="en-US" sz="3000" dirty="0"/>
              <a:t>Worldwide increasing in numbers of </a:t>
            </a:r>
            <a:r>
              <a:rPr lang="en-US" sz="3000" dirty="0" smtClean="0"/>
              <a:t>T2DM patient</a:t>
            </a:r>
          </a:p>
          <a:p>
            <a:r>
              <a:rPr lang="en-US" sz="3000" dirty="0" smtClean="0"/>
              <a:t>Useful for effective control and prevention of the disease</a:t>
            </a:r>
          </a:p>
          <a:p>
            <a:r>
              <a:rPr lang="en-US" sz="3000" dirty="0" smtClean="0">
                <a:cs typeface="Arial" panose="020B0604020202020204" pitchFamily="34" charset="0"/>
              </a:rPr>
              <a:t>Very first </a:t>
            </a:r>
            <a:r>
              <a:rPr lang="en-US" sz="3000" dirty="0" smtClean="0">
                <a:solidFill>
                  <a:schemeClr val="accent1"/>
                </a:solidFill>
                <a:cs typeface="Arial" panose="020B0604020202020204" pitchFamily="34" charset="0"/>
              </a:rPr>
              <a:t>community based research </a:t>
            </a:r>
            <a:r>
              <a:rPr lang="en-US" sz="3000" dirty="0" smtClean="0">
                <a:cs typeface="Arial" panose="020B0604020202020204" pitchFamily="34" charset="0"/>
              </a:rPr>
              <a:t>on incidence and associated factors of diabetes type 2 in rural community of Thailand</a:t>
            </a:r>
          </a:p>
          <a:p>
            <a:endParaRPr lang="en-US" sz="3000" dirty="0"/>
          </a:p>
        </p:txBody>
      </p:sp>
      <p:sp>
        <p:nvSpPr>
          <p:cNvPr id="4" name="Slide Number Placeholder 3"/>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3427643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objective</a:t>
            </a:r>
            <a:endParaRPr lang="en-US" sz="4400" dirty="0"/>
          </a:p>
        </p:txBody>
      </p:sp>
      <p:sp>
        <p:nvSpPr>
          <p:cNvPr id="3" name="Content Placeholder 2"/>
          <p:cNvSpPr>
            <a:spLocks noGrp="1"/>
          </p:cNvSpPr>
          <p:nvPr>
            <p:ph idx="1"/>
          </p:nvPr>
        </p:nvSpPr>
        <p:spPr/>
        <p:txBody>
          <a:bodyPr>
            <a:normAutofit/>
          </a:bodyPr>
          <a:lstStyle/>
          <a:p>
            <a:r>
              <a:rPr lang="en-US" sz="3600" dirty="0" smtClean="0"/>
              <a:t>To </a:t>
            </a:r>
            <a:r>
              <a:rPr lang="en-US" sz="3600" dirty="0"/>
              <a:t>determine the </a:t>
            </a:r>
            <a:r>
              <a:rPr lang="en-US" sz="3600" dirty="0">
                <a:solidFill>
                  <a:schemeClr val="accent1"/>
                </a:solidFill>
              </a:rPr>
              <a:t>incidence and associated factors</a:t>
            </a:r>
            <a:r>
              <a:rPr lang="en-US" sz="3600" dirty="0"/>
              <a:t> of </a:t>
            </a:r>
            <a:r>
              <a:rPr lang="en-US" sz="3600" dirty="0" smtClean="0">
                <a:solidFill>
                  <a:schemeClr val="accent1"/>
                </a:solidFill>
              </a:rPr>
              <a:t>type </a:t>
            </a:r>
            <a:r>
              <a:rPr lang="en-US" sz="3600" dirty="0">
                <a:solidFill>
                  <a:schemeClr val="accent1"/>
                </a:solidFill>
              </a:rPr>
              <a:t>2 </a:t>
            </a:r>
            <a:r>
              <a:rPr lang="en-US" sz="3600" dirty="0" smtClean="0">
                <a:solidFill>
                  <a:schemeClr val="accent1"/>
                </a:solidFill>
              </a:rPr>
              <a:t>Diabetes Mellitus </a:t>
            </a:r>
            <a:r>
              <a:rPr lang="en-US" sz="3600" dirty="0"/>
              <a:t>among people in </a:t>
            </a:r>
            <a:r>
              <a:rPr lang="en-US" sz="3600" dirty="0" err="1"/>
              <a:t>Nayao</a:t>
            </a:r>
            <a:r>
              <a:rPr lang="en-US" sz="3600" dirty="0"/>
              <a:t> community, </a:t>
            </a:r>
            <a:r>
              <a:rPr lang="en-US" sz="3600" dirty="0" err="1"/>
              <a:t>Chacheongsao</a:t>
            </a:r>
            <a:r>
              <a:rPr lang="en-US" sz="3600" dirty="0"/>
              <a:t> province</a:t>
            </a:r>
            <a:r>
              <a:rPr lang="en-US" sz="3600" dirty="0" smtClean="0"/>
              <a:t>, Thailand </a:t>
            </a:r>
            <a:r>
              <a:rPr lang="en-US" sz="3600" dirty="0"/>
              <a:t>between 2008-2015</a:t>
            </a:r>
          </a:p>
          <a:p>
            <a:endParaRPr lang="en-US" sz="3600" dirty="0"/>
          </a:p>
        </p:txBody>
      </p:sp>
      <p:sp>
        <p:nvSpPr>
          <p:cNvPr id="4" name="Slide Number Placeholder 3"/>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1327396999"/>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xmlns=""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671</TotalTime>
  <Words>2030</Words>
  <Application>Microsoft Office PowerPoint</Application>
  <PresentationFormat>กำหนดเอง</PresentationFormat>
  <Paragraphs>376</Paragraphs>
  <Slides>26</Slides>
  <Notes>26</Notes>
  <HiddenSlides>0</HiddenSlides>
  <MMClips>0</MMClips>
  <ScaleCrop>false</ScaleCrop>
  <HeadingPairs>
    <vt:vector size="4" baseType="variant">
      <vt:variant>
        <vt:lpstr>ชุดรูปแบบ</vt:lpstr>
      </vt:variant>
      <vt:variant>
        <vt:i4>1</vt:i4>
      </vt:variant>
      <vt:variant>
        <vt:lpstr>ชื่อเรื่องภาพนิ่ง</vt:lpstr>
      </vt:variant>
      <vt:variant>
        <vt:i4>26</vt:i4>
      </vt:variant>
    </vt:vector>
  </HeadingPairs>
  <TitlesOfParts>
    <vt:vector size="27" baseType="lpstr">
      <vt:lpstr>Gallery</vt:lpstr>
      <vt:lpstr>Incidence and Associated Factors of Type2 Diabetes Mellitus in Thai Rural Community</vt:lpstr>
      <vt:lpstr>Global Prevalence of Type2 DM in 2015</vt:lpstr>
      <vt:lpstr>Global Prevalence of Type2 DM</vt:lpstr>
      <vt:lpstr>Prevalence of Type2 DM in Thailand</vt:lpstr>
      <vt:lpstr>Incidence of Type2 DM in Thailand</vt:lpstr>
      <vt:lpstr>Na Yao Community, Thailand</vt:lpstr>
      <vt:lpstr>Prevalence of Type2 DM in Na Yao Community</vt:lpstr>
      <vt:lpstr>RATIONALE</vt:lpstr>
      <vt:lpstr>objective</vt:lpstr>
      <vt:lpstr>Study design</vt:lpstr>
      <vt:lpstr>Study population</vt:lpstr>
      <vt:lpstr>Study procedure</vt:lpstr>
      <vt:lpstr>Data collection</vt:lpstr>
      <vt:lpstr>Ethical consideration</vt:lpstr>
      <vt:lpstr>Results: Enrollment</vt:lpstr>
      <vt:lpstr>Results: Incidence of t2dm</vt:lpstr>
      <vt:lpstr>Table1-Baseline Characteristics of the Study Population</vt:lpstr>
      <vt:lpstr>Table1-Baseline Characteristics of the Study Population</vt:lpstr>
      <vt:lpstr>Table-2 Univariate and Multivariate Analysis Using Cox Proportional Hazard Regression for Factors Associated with Type2 DM</vt:lpstr>
      <vt:lpstr>Univariate and Multivariate Analysis Using Cox Proportional Hazard Regression for Factors Associated with Type2 DM</vt:lpstr>
      <vt:lpstr>Univariate and Multivariate Analysis Using Cox Proportional Hazard Regression for Factors Associated with Type2 DM</vt:lpstr>
      <vt:lpstr>Discussion</vt:lpstr>
      <vt:lpstr>Discussion: associated factors</vt:lpstr>
      <vt:lpstr>conclusion</vt:lpstr>
      <vt:lpstr>Acknowledgement</vt:lpstr>
      <vt:lpstr>Research Team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phunlerd piyaraj</dc:creator>
  <cp:lastModifiedBy>The Master</cp:lastModifiedBy>
  <cp:revision>69</cp:revision>
  <dcterms:created xsi:type="dcterms:W3CDTF">2016-02-25T07:02:31Z</dcterms:created>
  <dcterms:modified xsi:type="dcterms:W3CDTF">2016-02-28T17:00:59Z</dcterms:modified>
</cp:coreProperties>
</file>