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78" r:id="rId4"/>
    <p:sldId id="279" r:id="rId5"/>
    <p:sldId id="262" r:id="rId6"/>
    <p:sldId id="286" r:id="rId7"/>
    <p:sldId id="272" r:id="rId8"/>
    <p:sldId id="287" r:id="rId9"/>
    <p:sldId id="285" r:id="rId10"/>
    <p:sldId id="263" r:id="rId11"/>
    <p:sldId id="288" r:id="rId12"/>
    <p:sldId id="291" r:id="rId13"/>
    <p:sldId id="290" r:id="rId14"/>
    <p:sldId id="275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94"/>
    <a:srgbClr val="9B9B9B"/>
    <a:srgbClr val="171717"/>
    <a:srgbClr val="525252"/>
    <a:srgbClr val="696969"/>
    <a:srgbClr val="3820EC"/>
    <a:srgbClr val="0062AC"/>
    <a:srgbClr val="FFF3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76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0CB5-199E-403F-B8C1-7FF547D0796C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0C42-8DA4-45C5-8B6C-CEAC6B50A4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4337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C42-8DA4-45C5-8B6C-CEAC6B50A46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409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2B3996-6CE3-4B06-9446-085F5F95971A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2B3996-6CE3-4B06-9446-085F5F95971A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2B3996-6CE3-4B06-9446-085F5F95971A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2B3996-6CE3-4B06-9446-085F5F95971A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C42-8DA4-45C5-8B6C-CEAC6B50A46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9474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86C98-2CBF-408A-AC8A-9607C18887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975D2-C0A4-49E2-B74C-D82FE4A4D64B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975D2-C0A4-49E2-B74C-D82FE4A4D64B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E9C490-6A2D-4AC9-AB17-2B306D2AD4FE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C42-8DA4-45C5-8B6C-CEAC6B50A46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994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C42-8DA4-45C5-8B6C-CEAC6B50A46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994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C42-8DA4-45C5-8B6C-CEAC6B50A46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9474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C42-8DA4-45C5-8B6C-CEAC6B50A46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994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C42-8DA4-45C5-8B6C-CEAC6B50A46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99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428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7969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9030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0189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0252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0850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087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8540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5228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556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338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E2EF-A5F4-4C1B-8F67-A32C42C34E0E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8A9-0171-4E83-96F5-71BE0063EA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62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12" Type="http://schemas.openxmlformats.org/officeDocument/2006/relationships/image" Target="../media/image2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emf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4.jpeg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60265" y="1237501"/>
            <a:ext cx="7812097" cy="4567763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 r="-45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46648" y="222093"/>
            <a:ext cx="788216" cy="64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59632" y="1988840"/>
            <a:ext cx="699834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Deciphering the crystal structure of NF-CU</a:t>
            </a:r>
            <a:br>
              <a:rPr lang="en-US" sz="40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smtClean="0">
                <a:latin typeface="Courier New"/>
                <a:cs typeface="Courier New"/>
              </a:rPr>
              <a:t>- </a:t>
            </a:r>
            <a:r>
              <a:rPr lang="en-US" sz="3200" smtClean="0"/>
              <a:t>a novel bispecific antibody for the treatment of acute myeloid leukemia </a:t>
            </a:r>
            <a:r>
              <a:rPr lang="en-US" sz="3200" smtClean="0">
                <a:latin typeface="Courier New"/>
                <a:cs typeface="Courier New"/>
              </a:rPr>
              <a:t>-</a:t>
            </a:r>
            <a:endParaRPr lang="de-DE" sz="32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3568" y="5876751"/>
            <a:ext cx="846043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Anne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Stinn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609600" indent="-609600"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European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Immunology &amp;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Innate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Immunity Conference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609600" indent="-609600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July 22,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0" y="1100725"/>
            <a:ext cx="9144000" cy="0"/>
          </a:xfrm>
          <a:prstGeom prst="line">
            <a:avLst/>
          </a:prstGeom>
          <a:noFill/>
          <a:ln w="2540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rot="5400000">
            <a:off x="-2758132" y="3414712"/>
            <a:ext cx="6884988" cy="1588"/>
          </a:xfrm>
          <a:prstGeom prst="line">
            <a:avLst/>
          </a:prstGeom>
          <a:noFill/>
          <a:ln w="2540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9392"/>
            <a:ext cx="1923254" cy="4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45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457200" y="176883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+mj-lt"/>
                <a:ea typeface="+mj-ea"/>
                <a:cs typeface="+mj-cs"/>
              </a:rPr>
              <a:t>Structural investigation of </a:t>
            </a:r>
            <a:r>
              <a:rPr lang="en-US" sz="3000" b="1" dirty="0" smtClean="0">
                <a:latin typeface="+mj-lt"/>
                <a:ea typeface="+mj-ea"/>
                <a:cs typeface="+mj-cs"/>
              </a:rPr>
              <a:t>NF-CU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workflow -</a:t>
            </a:r>
            <a:endParaRPr lang="de-DE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08581" y="1191091"/>
            <a:ext cx="21597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(recombinant) protein production and purification</a:t>
            </a:r>
            <a:endParaRPr lang="en-US" sz="1350" dirty="0"/>
          </a:p>
        </p:txBody>
      </p:sp>
      <p:sp>
        <p:nvSpPr>
          <p:cNvPr id="3" name="Pfeil nach rechts 2"/>
          <p:cNvSpPr/>
          <p:nvPr/>
        </p:nvSpPr>
        <p:spPr>
          <a:xfrm>
            <a:off x="2638968" y="2204864"/>
            <a:ext cx="377852" cy="1887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2220568" y="2447310"/>
            <a:ext cx="11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crystallization</a:t>
            </a:r>
            <a:endParaRPr lang="en-US" sz="11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427294" y="1291118"/>
            <a:ext cx="19496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crystals</a:t>
            </a:r>
            <a:endParaRPr lang="en-US" sz="1350" dirty="0"/>
          </a:p>
        </p:txBody>
      </p:sp>
      <p:sp>
        <p:nvSpPr>
          <p:cNvPr id="19" name="Pfeil nach rechts 18"/>
          <p:cNvSpPr/>
          <p:nvPr/>
        </p:nvSpPr>
        <p:spPr>
          <a:xfrm>
            <a:off x="5948750" y="2204864"/>
            <a:ext cx="377852" cy="1887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5530350" y="2447310"/>
            <a:ext cx="118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X-ray diffraction at synchrotron</a:t>
            </a:r>
            <a:endParaRPr lang="en-US" sz="11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877722" y="1296056"/>
            <a:ext cx="1620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diffraction pattern</a:t>
            </a:r>
            <a:endParaRPr lang="en-US" sz="1350" dirty="0"/>
          </a:p>
        </p:txBody>
      </p:sp>
      <p:sp>
        <p:nvSpPr>
          <p:cNvPr id="4" name="AutoShape 2" descr="Bildergebnis für electron density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Bildergebnis für electron density m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Pfeil nach rechts 26"/>
          <p:cNvSpPr/>
          <p:nvPr/>
        </p:nvSpPr>
        <p:spPr>
          <a:xfrm rot="5400000">
            <a:off x="7395203" y="3749061"/>
            <a:ext cx="377852" cy="1887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/>
          <p:cNvSpPr txBox="1"/>
          <p:nvPr/>
        </p:nvSpPr>
        <p:spPr>
          <a:xfrm>
            <a:off x="7658367" y="3722098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phases</a:t>
            </a:r>
            <a:endParaRPr lang="en-US" sz="11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6968375" y="6027383"/>
            <a:ext cx="1438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electron </a:t>
            </a:r>
            <a:r>
              <a:rPr lang="en-US" sz="1350" dirty="0"/>
              <a:t>d</a:t>
            </a:r>
            <a:r>
              <a:rPr lang="en-US" sz="1350" dirty="0" smtClean="0"/>
              <a:t>ensity map</a:t>
            </a:r>
            <a:endParaRPr lang="en-US" sz="1350" dirty="0"/>
          </a:p>
        </p:txBody>
      </p:sp>
      <p:sp>
        <p:nvSpPr>
          <p:cNvPr id="31" name="Pfeil nach rechts 30"/>
          <p:cNvSpPr/>
          <p:nvPr/>
        </p:nvSpPr>
        <p:spPr>
          <a:xfrm flipH="1">
            <a:off x="5963680" y="4985643"/>
            <a:ext cx="377852" cy="1887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 flipH="1">
            <a:off x="5545280" y="5228089"/>
            <a:ext cx="118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molecular modelling/</a:t>
            </a:r>
          </a:p>
          <a:p>
            <a:pPr algn="ctr"/>
            <a:r>
              <a:rPr lang="en-US" sz="1100" b="1" dirty="0" smtClean="0"/>
              <a:t>fitting</a:t>
            </a:r>
            <a:endParaRPr lang="en-US" sz="11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013" y="4329280"/>
            <a:ext cx="190741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16"/>
          <a:stretch/>
        </p:blipFill>
        <p:spPr bwMode="auto">
          <a:xfrm>
            <a:off x="3523093" y="4329280"/>
            <a:ext cx="200371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feil nach rechts 34"/>
          <p:cNvSpPr/>
          <p:nvPr/>
        </p:nvSpPr>
        <p:spPr>
          <a:xfrm flipH="1">
            <a:off x="2662725" y="4985643"/>
            <a:ext cx="377852" cy="1887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/>
        </p:nvSpPr>
        <p:spPr>
          <a:xfrm flipH="1">
            <a:off x="2323155" y="5228089"/>
            <a:ext cx="118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evaluation and PDB submission</a:t>
            </a:r>
            <a:endParaRPr lang="en-US" sz="11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457708" y="5981217"/>
            <a:ext cx="2058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</a:t>
            </a:r>
            <a:r>
              <a:rPr lang="en-US" sz="1350" dirty="0" smtClean="0"/>
              <a:t>tomic model</a:t>
            </a:r>
            <a:endParaRPr lang="en-US" sz="1350" dirty="0"/>
          </a:p>
        </p:txBody>
      </p:sp>
      <p:sp>
        <p:nvSpPr>
          <p:cNvPr id="6" name="Rechteckiger Pfeil 5"/>
          <p:cNvSpPr/>
          <p:nvPr/>
        </p:nvSpPr>
        <p:spPr>
          <a:xfrm>
            <a:off x="4427984" y="3643233"/>
            <a:ext cx="2304256" cy="504000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flipH="1">
            <a:off x="5004048" y="3883317"/>
            <a:ext cx="11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refinement</a:t>
            </a:r>
            <a:endParaRPr lang="en-US" sz="1100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264" y="4337824"/>
            <a:ext cx="185170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Bildergebnis für diffraction patter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7" descr="Bildergebnis für diffraction patter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722" y="173699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37" y="1790992"/>
            <a:ext cx="1612606" cy="15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" descr="\\fileserver\p-zyc$\stinn\_DESKTOP\Picture1.t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358" r="49195" b="10099"/>
          <a:stretch/>
        </p:blipFill>
        <p:spPr bwMode="auto">
          <a:xfrm>
            <a:off x="1568428" y="1897039"/>
            <a:ext cx="476176" cy="86964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AutoShape 11" descr="https://www.proteinstrukturfabrik.de/observation/images/splash/9.jpg"/>
          <p:cNvSpPr>
            <a:spLocks noChangeAspect="1" noChangeArrowheads="1"/>
          </p:cNvSpPr>
          <p:nvPr/>
        </p:nvSpPr>
        <p:spPr bwMode="auto">
          <a:xfrm>
            <a:off x="155575" y="-852488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221"/>
          <a:stretch/>
        </p:blipFill>
        <p:spPr bwMode="auto">
          <a:xfrm>
            <a:off x="3478167" y="1736992"/>
            <a:ext cx="184790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6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457200" y="176883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Crystallization of the bispecific antibody </a:t>
            </a:r>
            <a:r>
              <a:rPr lang="en-US" sz="2800" b="1" dirty="0">
                <a:latin typeface="+mj-lt"/>
                <a:ea typeface="+mj-ea"/>
                <a:cs typeface="+mj-cs"/>
              </a:rPr>
              <a:t>NF-CU</a:t>
            </a:r>
            <a:endParaRPr lang="de-DE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17041" y="1283419"/>
            <a:ext cx="7699375" cy="5382494"/>
          </a:xfrm>
        </p:spPr>
        <p:txBody>
          <a:bodyPr>
            <a:normAutofit/>
          </a:bodyPr>
          <a:lstStyle/>
          <a:p>
            <a:r>
              <a:rPr lang="en-US" altLang="de-DE" sz="1800" dirty="0" smtClean="0"/>
              <a:t>highly pure NF-CU antibody expressed in CHO cells</a:t>
            </a:r>
          </a:p>
          <a:p>
            <a:endParaRPr lang="en-US" altLang="de-DE" sz="700" dirty="0" smtClean="0"/>
          </a:p>
          <a:p>
            <a:r>
              <a:rPr lang="en-US" altLang="de-DE" sz="1800" dirty="0" smtClean="0"/>
              <a:t>initial crystal screens (sitting drop at 20°C)</a:t>
            </a:r>
            <a:endParaRPr lang="en-US" altLang="de-DE" sz="1800" dirty="0"/>
          </a:p>
          <a:p>
            <a:pPr lvl="1"/>
            <a:r>
              <a:rPr lang="en-US" altLang="de-DE" sz="1600" dirty="0"/>
              <a:t>screened </a:t>
            </a:r>
            <a:r>
              <a:rPr lang="en-US" altLang="de-DE" sz="1600" baseline="-12000" dirty="0"/>
              <a:t>~</a:t>
            </a:r>
            <a:r>
              <a:rPr lang="en-US" altLang="de-DE" sz="1600" dirty="0"/>
              <a:t>600 </a:t>
            </a:r>
            <a:r>
              <a:rPr lang="en-US" altLang="de-DE" sz="1600" dirty="0" smtClean="0"/>
              <a:t>conditions</a:t>
            </a:r>
          </a:p>
          <a:p>
            <a:pPr lvl="1"/>
            <a:endParaRPr lang="en-US" altLang="de-DE" sz="300" dirty="0"/>
          </a:p>
          <a:p>
            <a:pPr marL="712788" lvl="2" indent="-312738">
              <a:buNone/>
            </a:pPr>
            <a:r>
              <a:rPr lang="en-US" altLang="de-DE" sz="1800" dirty="0" smtClean="0">
                <a:sym typeface="Wingdings" panose="05000000000000000000" pitchFamily="2" charset="2"/>
              </a:rPr>
              <a:t>	</a:t>
            </a:r>
            <a:r>
              <a:rPr lang="en-US" altLang="de-DE" sz="1600" b="1" dirty="0" smtClean="0"/>
              <a:t>1.6 </a:t>
            </a:r>
            <a:r>
              <a:rPr lang="en-US" altLang="de-DE" sz="1600" b="1" dirty="0"/>
              <a:t>M ammonium sulfate, 0.1 M MES pH 6.0 </a:t>
            </a:r>
            <a:r>
              <a:rPr lang="en-US" altLang="de-DE" sz="1000" dirty="0"/>
              <a:t>(pH Clear Screen</a:t>
            </a:r>
            <a:r>
              <a:rPr lang="en-US" altLang="de-DE" sz="1000" dirty="0" smtClean="0"/>
              <a:t>)</a:t>
            </a:r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712788" lvl="2" indent="-312738">
              <a:buNone/>
            </a:pPr>
            <a:endParaRPr lang="en-US" altLang="de-DE" sz="1000" dirty="0" smtClean="0"/>
          </a:p>
          <a:p>
            <a:pPr marL="312738" lvl="1" indent="-312738">
              <a:buFont typeface="Arial" panose="020B0604020202020204" pitchFamily="34" charset="0"/>
              <a:buChar char="•"/>
            </a:pPr>
            <a:r>
              <a:rPr lang="en-US" altLang="de-DE" sz="1800" dirty="0" smtClean="0"/>
              <a:t>dataset collection at </a:t>
            </a:r>
            <a:r>
              <a:rPr lang="en-US" altLang="de-DE" sz="1800" dirty="0"/>
              <a:t>the </a:t>
            </a:r>
            <a:r>
              <a:rPr lang="en-US" altLang="de-DE" sz="1800" dirty="0" smtClean="0"/>
              <a:t>synchrotrons </a:t>
            </a:r>
            <a:r>
              <a:rPr lang="en-US" altLang="de-DE" sz="1800" dirty="0"/>
              <a:t>in Berlin (BESSY) </a:t>
            </a:r>
            <a:r>
              <a:rPr lang="en-US" altLang="de-DE" sz="1800" dirty="0" smtClean="0"/>
              <a:t>and Hamburg </a:t>
            </a:r>
            <a:r>
              <a:rPr lang="en-US" altLang="de-DE" sz="1800" dirty="0"/>
              <a:t>(</a:t>
            </a:r>
            <a:r>
              <a:rPr lang="en-US" altLang="de-DE" sz="1800" dirty="0" smtClean="0"/>
              <a:t>DESY)</a:t>
            </a:r>
          </a:p>
          <a:p>
            <a:pPr marL="857250" lvl="3" indent="0">
              <a:buNone/>
            </a:pPr>
            <a:r>
              <a:rPr lang="de-DE" altLang="de-DE" sz="1800" b="1" dirty="0" smtClean="0">
                <a:sym typeface="Wingdings" panose="05000000000000000000" pitchFamily="2" charset="2"/>
              </a:rPr>
              <a:t> </a:t>
            </a:r>
            <a:r>
              <a:rPr lang="de-DE" altLang="de-DE" sz="1800" b="1" dirty="0" err="1" smtClean="0"/>
              <a:t>diffraction</a:t>
            </a:r>
            <a:r>
              <a:rPr lang="de-DE" altLang="de-DE" sz="1800" b="1" dirty="0" smtClean="0"/>
              <a:t> </a:t>
            </a:r>
            <a:r>
              <a:rPr lang="de-DE" altLang="de-DE" sz="1800" b="1" dirty="0" err="1"/>
              <a:t>with</a:t>
            </a:r>
            <a:r>
              <a:rPr lang="de-DE" altLang="de-DE" sz="1800" b="1" dirty="0"/>
              <a:t> a </a:t>
            </a:r>
            <a:r>
              <a:rPr lang="de-DE" altLang="de-DE" sz="1800" b="1" dirty="0" err="1"/>
              <a:t>resolution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of</a:t>
            </a:r>
            <a:r>
              <a:rPr lang="de-DE" altLang="de-DE" sz="1800" b="1" dirty="0"/>
              <a:t> </a:t>
            </a:r>
            <a:r>
              <a:rPr lang="en-US" altLang="de-DE" sz="1800" b="1" dirty="0"/>
              <a:t>~ 2.8 Å</a:t>
            </a:r>
          </a:p>
          <a:p>
            <a:pPr marL="312738" lvl="1" indent="-312738">
              <a:buFont typeface="Arial" panose="020B0604020202020204" pitchFamily="34" charset="0"/>
              <a:buChar char="•"/>
            </a:pPr>
            <a:endParaRPr lang="en-US" altLang="de-DE" sz="1800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9" t="29614" r="28453" b="3719"/>
          <a:stretch>
            <a:fillRect/>
          </a:stretch>
        </p:blipFill>
        <p:spPr bwMode="auto">
          <a:xfrm>
            <a:off x="4911725" y="2963499"/>
            <a:ext cx="259953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9" t="29576" r="28810" b="3906"/>
          <a:stretch>
            <a:fillRect/>
          </a:stretch>
        </p:blipFill>
        <p:spPr bwMode="auto">
          <a:xfrm>
            <a:off x="1384849" y="2963499"/>
            <a:ext cx="262967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32861" y="5192885"/>
            <a:ext cx="25336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1100" b="1" dirty="0"/>
              <a:t>1</a:t>
            </a:r>
            <a:r>
              <a:rPr lang="de-DE" altLang="de-DE" sz="1100" b="1" baseline="30000" dirty="0"/>
              <a:t>st </a:t>
            </a:r>
            <a:r>
              <a:rPr lang="de-DE" altLang="de-DE" sz="1100" b="1" dirty="0" err="1"/>
              <a:t>observation</a:t>
            </a:r>
            <a:r>
              <a:rPr lang="de-DE" altLang="de-DE" sz="1100" b="1" dirty="0"/>
              <a:t> (</a:t>
            </a:r>
            <a:r>
              <a:rPr lang="de-DE" altLang="de-DE" sz="1100" b="1" dirty="0" err="1"/>
              <a:t>day</a:t>
            </a:r>
            <a:r>
              <a:rPr lang="de-DE" altLang="de-DE" sz="1100" b="1" dirty="0"/>
              <a:t> </a:t>
            </a:r>
            <a:r>
              <a:rPr lang="de-DE" altLang="de-DE" sz="1100" b="1" dirty="0" smtClean="0"/>
              <a:t>0)</a:t>
            </a:r>
            <a:endParaRPr lang="de-DE" altLang="de-DE" sz="1100" b="1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44665" y="5192885"/>
            <a:ext cx="25336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1100" b="1" dirty="0" smtClean="0"/>
              <a:t>3</a:t>
            </a:r>
            <a:r>
              <a:rPr lang="de-DE" altLang="de-DE" sz="1100" b="1" baseline="30000" dirty="0" smtClean="0"/>
              <a:t>rd </a:t>
            </a:r>
            <a:r>
              <a:rPr lang="de-DE" altLang="de-DE" sz="1100" b="1" dirty="0" err="1"/>
              <a:t>observation</a:t>
            </a:r>
            <a:r>
              <a:rPr lang="de-DE" altLang="de-DE" sz="1100" b="1" dirty="0"/>
              <a:t> (</a:t>
            </a:r>
            <a:r>
              <a:rPr lang="de-DE" altLang="de-DE" sz="1100" b="1" dirty="0" err="1"/>
              <a:t>day</a:t>
            </a:r>
            <a:r>
              <a:rPr lang="de-DE" altLang="de-DE" sz="1100" b="1" dirty="0"/>
              <a:t> </a:t>
            </a:r>
            <a:r>
              <a:rPr lang="de-DE" altLang="de-DE" sz="1100" b="1" dirty="0" smtClean="0"/>
              <a:t>6)</a:t>
            </a:r>
            <a:endParaRPr lang="de-DE" altLang="de-DE" sz="1100" b="1" dirty="0"/>
          </a:p>
        </p:txBody>
      </p:sp>
      <p:pic>
        <p:nvPicPr>
          <p:cNvPr id="13" name="Picture 1" descr="\\fileserver\p-zyc$\stinn\_DESKTOP\Picture1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4" r="14970" b="10099"/>
          <a:stretch/>
        </p:blipFill>
        <p:spPr bwMode="auto">
          <a:xfrm>
            <a:off x="6684615" y="1268760"/>
            <a:ext cx="15181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9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457200" y="176883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electron density map of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NF-CU</a:t>
            </a:r>
            <a:endParaRPr lang="de-DE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23529" y="2204864"/>
            <a:ext cx="2592288" cy="3024336"/>
          </a:xfrm>
        </p:spPr>
        <p:txBody>
          <a:bodyPr>
            <a:normAutofit/>
          </a:bodyPr>
          <a:lstStyle/>
          <a:p>
            <a:pPr marL="312738" lvl="1" indent="-312738">
              <a:buFont typeface="Arial" panose="020B0604020202020204" pitchFamily="34" charset="0"/>
              <a:buChar char="•"/>
            </a:pPr>
            <a:r>
              <a:rPr lang="en-US" altLang="de-DE" sz="1800" dirty="0" smtClean="0"/>
              <a:t>data processing </a:t>
            </a:r>
          </a:p>
          <a:p>
            <a:pPr marL="712788" lvl="2" indent="-312738"/>
            <a:r>
              <a:rPr lang="en-US" altLang="de-DE" sz="1600" dirty="0" smtClean="0"/>
              <a:t>space group </a:t>
            </a:r>
            <a:r>
              <a:rPr lang="en-US" altLang="de-DE" sz="1600" b="1" dirty="0" smtClean="0"/>
              <a:t>H32</a:t>
            </a:r>
          </a:p>
          <a:p>
            <a:pPr marL="712788" lvl="2" indent="-312738"/>
            <a:endParaRPr lang="en-US" altLang="de-DE" sz="1400" dirty="0" smtClean="0"/>
          </a:p>
          <a:p>
            <a:pPr marL="400050" lvl="2" indent="0">
              <a:buNone/>
            </a:pPr>
            <a:endParaRPr lang="en-US" altLang="de-DE" sz="14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de-DE" sz="1800" dirty="0" smtClean="0"/>
              <a:t>molecular replacement using the crystal structure of UCHT1 (1XIW) as a template</a:t>
            </a:r>
          </a:p>
          <a:p>
            <a:pPr marL="685800" lvl="2"/>
            <a:endParaRPr lang="en-US" altLang="de-DE" sz="1400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27" name="Picture 3" descr="\\fileserver\p-zyc$\stinn\_DESKTOP\Antibody Structure Project\pictures\dens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811" y="1571650"/>
            <a:ext cx="5796136" cy="42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2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457200" y="176883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Preliminary model of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NF-CU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crystal structure</a:t>
            </a:r>
            <a:endParaRPr lang="de-DE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050" name="Picture 2" descr="\\fileserver\p-zyc$\stinn\_DESKTOP\Antibody Structure Project\pictures\prel_model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00" b="13012"/>
          <a:stretch/>
        </p:blipFill>
        <p:spPr bwMode="auto">
          <a:xfrm>
            <a:off x="2573288" y="1888790"/>
            <a:ext cx="5616624" cy="42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559" y="189746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UCHT1 light </a:t>
            </a:r>
            <a:r>
              <a:rPr lang="de-DE" sz="1600" b="1" dirty="0" err="1" smtClean="0"/>
              <a:t>chain</a:t>
            </a:r>
            <a:endParaRPr lang="de-DE" sz="1600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32"/>
          <a:stretch/>
        </p:blipFill>
        <p:spPr bwMode="auto">
          <a:xfrm>
            <a:off x="395536" y="2348880"/>
            <a:ext cx="18363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16799" y="582675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UCHT1 heavy </a:t>
            </a:r>
            <a:r>
              <a:rPr lang="de-DE" sz="1600" b="1" dirty="0" err="1" smtClean="0"/>
              <a:t>chain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xmlns="" val="8104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2147">
            <a:off x="3921855" y="2285411"/>
            <a:ext cx="43148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457200" y="176883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Summary</a:t>
            </a:r>
            <a:endParaRPr lang="de-DE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48478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NF-CU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is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a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novel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bispecific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antibody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for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the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treatment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latin typeface="Calibri" pitchFamily="34" charset="0"/>
                <a:sym typeface="Wingdings" pitchFamily="2" charset="2"/>
              </a:rPr>
              <a:t>of</a:t>
            </a:r>
            <a:r>
              <a:rPr lang="de-DE" sz="2400" dirty="0" smtClean="0">
                <a:latin typeface="Calibri" pitchFamily="34" charset="0"/>
                <a:sym typeface="Wingdings" pitchFamily="2" charset="2"/>
              </a:rPr>
              <a:t> AML.</a:t>
            </a:r>
          </a:p>
          <a:p>
            <a:pPr marL="0" indent="0">
              <a:buNone/>
            </a:pPr>
            <a:endParaRPr lang="de-DE" sz="1100" dirty="0" smtClean="0">
              <a:latin typeface="Calibri" pitchFamily="34" charset="0"/>
              <a:sym typeface="Wingdings" pitchFamily="2" charset="2"/>
            </a:endParaRPr>
          </a:p>
          <a:p>
            <a:pPr marL="623888" indent="-355600"/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first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structural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analysis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of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a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bispecific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antibody</a:t>
            </a:r>
            <a:endParaRPr lang="de-DE" sz="2000" dirty="0" smtClean="0">
              <a:latin typeface="Calibri" pitchFamily="34" charset="0"/>
              <a:sym typeface="Wingdings" pitchFamily="2" charset="2"/>
            </a:endParaRPr>
          </a:p>
          <a:p>
            <a:pPr marL="623888" indent="-355600"/>
            <a:endParaRPr lang="de-DE" sz="500" dirty="0" smtClean="0">
              <a:latin typeface="Calibri" pitchFamily="34" charset="0"/>
              <a:sym typeface="Wingdings" pitchFamily="2" charset="2"/>
            </a:endParaRPr>
          </a:p>
          <a:p>
            <a:pPr marL="901700" lvl="1" indent="-233363"/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obtained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nice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diffracting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NF-CU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protein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crystals</a:t>
            </a:r>
            <a:r>
              <a:rPr lang="de-DE" sz="1800" dirty="0">
                <a:latin typeface="Calibri" pitchFamily="34" charset="0"/>
                <a:sym typeface="Wingdings" pitchFamily="2" charset="2"/>
              </a:rPr>
              <a:t> (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2.8 Å)</a:t>
            </a:r>
            <a:r>
              <a:rPr lang="de-DE" sz="500" dirty="0" smtClean="0">
                <a:latin typeface="Calibri" pitchFamily="34" charset="0"/>
                <a:sym typeface="Wingdings" pitchFamily="2" charset="2"/>
              </a:rPr>
              <a:t> </a:t>
            </a:r>
            <a:endParaRPr lang="de-DE" sz="1050" dirty="0" smtClean="0">
              <a:latin typeface="Calibri" pitchFamily="34" charset="0"/>
              <a:sym typeface="Wingdings" pitchFamily="2" charset="2"/>
            </a:endParaRPr>
          </a:p>
          <a:p>
            <a:pPr marL="901700" lvl="1" indent="-233363">
              <a:buFont typeface="Symbol" panose="05050102010706020507" pitchFamily="18" charset="2"/>
              <a:buChar char="-"/>
            </a:pP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preliminary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model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of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crystal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structure</a:t>
            </a:r>
            <a:endParaRPr lang="de-DE" sz="2200" dirty="0" smtClean="0">
              <a:solidFill>
                <a:srgbClr val="9B9B9B"/>
              </a:solidFill>
              <a:latin typeface="Calibri" pitchFamily="34" charset="0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200" dirty="0" smtClean="0">
              <a:latin typeface="Calibri" pitchFamily="34" charset="0"/>
            </a:endParaRPr>
          </a:p>
          <a:p>
            <a:pPr marL="623888" indent="-355600"/>
            <a:r>
              <a:rPr lang="en-US" sz="2000" dirty="0" smtClean="0">
                <a:latin typeface="Calibri" pitchFamily="34" charset="0"/>
                <a:sym typeface="Wingdings" pitchFamily="2" charset="2"/>
              </a:rPr>
              <a:t>co-crystallization of NF-CU with its antigens CD3 δ/ε and FLT3</a:t>
            </a:r>
          </a:p>
          <a:p>
            <a:pPr marL="668338" lvl="1" indent="0">
              <a:buNone/>
            </a:pPr>
            <a:r>
              <a:rPr lang="de-DE" sz="500" dirty="0" smtClean="0">
                <a:latin typeface="Calibri" pitchFamily="34" charset="0"/>
                <a:sym typeface="Wingdings" pitchFamily="2" charset="2"/>
              </a:rPr>
              <a:t>   </a:t>
            </a:r>
            <a:endParaRPr lang="de-DE" sz="1050" dirty="0" smtClean="0">
              <a:latin typeface="Calibri" pitchFamily="34" charset="0"/>
              <a:sym typeface="Wingdings" pitchFamily="2" charset="2"/>
            </a:endParaRPr>
          </a:p>
          <a:p>
            <a:pPr marL="901700" lvl="1" indent="-233363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NF-CU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binds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recombinantly</a:t>
            </a:r>
            <a:r>
              <a:rPr lang="de-D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Calibri" pitchFamily="34" charset="0"/>
                <a:sym typeface="Wingdings" pitchFamily="2" charset="2"/>
              </a:rPr>
              <a:t>expressed</a:t>
            </a:r>
            <a:r>
              <a:rPr lang="de-DE" sz="18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CD3 δ/ε</a:t>
            </a:r>
            <a:r>
              <a:rPr lang="en-US" sz="1800" dirty="0"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sym typeface="Wingdings" panose="05000000000000000000" pitchFamily="2" charset="2"/>
              </a:rPr>
              <a:t>as well as FLT3 D</a:t>
            </a:r>
            <a:r>
              <a:rPr lang="en-US" sz="1800" baseline="-25000" dirty="0" smtClean="0">
                <a:latin typeface="Calibri" pitchFamily="34" charset="0"/>
                <a:sym typeface="Wingdings" panose="05000000000000000000" pitchFamily="2" charset="2"/>
              </a:rPr>
              <a:t>1-5 </a:t>
            </a:r>
          </a:p>
          <a:p>
            <a:pPr marL="668337" lvl="1" indent="0">
              <a:buNone/>
            </a:pPr>
            <a:r>
              <a:rPr lang="en-US" sz="1800" baseline="-25000" dirty="0">
                <a:latin typeface="Calibri" pitchFamily="34" charset="0"/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latin typeface="Calibri" pitchFamily="34" charset="0"/>
                <a:sym typeface="Wingdings" panose="05000000000000000000" pitchFamily="2" charset="2"/>
              </a:rPr>
              <a:t> co-crystallization plates under observation</a:t>
            </a:r>
          </a:p>
          <a:p>
            <a:pPr marL="901700" lvl="1" indent="-233363">
              <a:buFont typeface="Symbol" panose="05050102010706020507" pitchFamily="18" charset="2"/>
              <a:buChar char="-"/>
            </a:pPr>
            <a:endParaRPr lang="en-US" sz="2000" dirty="0" smtClean="0">
              <a:latin typeface="Calibri" pitchFamily="34" charset="0"/>
              <a:sym typeface="Wingdings" panose="05000000000000000000" pitchFamily="2" charset="2"/>
            </a:endParaRPr>
          </a:p>
          <a:p>
            <a:pPr marL="809625" lvl="1" indent="-361950">
              <a:buFont typeface="Calibri" panose="020F0502020204030204" pitchFamily="34" charset="0"/>
              <a:buChar char="→"/>
            </a:pPr>
            <a:r>
              <a:rPr lang="en-US" sz="1900" dirty="0" smtClean="0">
                <a:solidFill>
                  <a:srgbClr val="949494"/>
                </a:solidFill>
                <a:latin typeface="Calibri" pitchFamily="34" charset="0"/>
                <a:sym typeface="Wingdings" panose="05000000000000000000" pitchFamily="2" charset="2"/>
              </a:rPr>
              <a:t>refinement and model evaluation of NF-CU structure model</a:t>
            </a:r>
          </a:p>
          <a:p>
            <a:pPr marL="809625" lvl="1" indent="-361950">
              <a:buFont typeface="Calibri" panose="020F0502020204030204" pitchFamily="34" charset="0"/>
              <a:buChar char="→"/>
            </a:pPr>
            <a:endParaRPr lang="en-US" sz="500" dirty="0" smtClean="0">
              <a:solidFill>
                <a:srgbClr val="949494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809625" lvl="1" indent="-361950">
              <a:buFont typeface="Calibri" panose="020F0502020204030204" pitchFamily="34" charset="0"/>
              <a:buChar char="→"/>
            </a:pPr>
            <a:r>
              <a:rPr lang="en-US" sz="1900" dirty="0" smtClean="0">
                <a:solidFill>
                  <a:srgbClr val="949494"/>
                </a:solidFill>
                <a:latin typeface="Calibri" pitchFamily="34" charset="0"/>
                <a:sym typeface="Wingdings" panose="05000000000000000000" pitchFamily="2" charset="2"/>
              </a:rPr>
              <a:t>determination of NF-CU binding affinities to its antigens as well as epitope mapping</a:t>
            </a:r>
          </a:p>
        </p:txBody>
      </p:sp>
    </p:spTree>
    <p:extLst>
      <p:ext uri="{BB962C8B-B14F-4D97-AF65-F5344CB8AC3E}">
        <p14:creationId xmlns:p14="http://schemas.microsoft.com/office/powerpoint/2010/main" xmlns="" val="8066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95"/>
            <a:ext cx="8229600" cy="842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976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800" dirty="0" smtClean="0"/>
              <a:t>        </a:t>
            </a:r>
            <a:r>
              <a:rPr lang="de-DE" sz="2200" b="1" u="sng" dirty="0" err="1" smtClean="0"/>
              <a:t>Structural</a:t>
            </a:r>
            <a:r>
              <a:rPr lang="de-DE" sz="2200" b="1" u="sng" dirty="0" smtClean="0"/>
              <a:t> Systems </a:t>
            </a:r>
            <a:r>
              <a:rPr lang="de-DE" sz="2200" b="1" u="sng" dirty="0" err="1" smtClean="0"/>
              <a:t>Biology</a:t>
            </a:r>
            <a:r>
              <a:rPr lang="de-DE" sz="2200" b="1" dirty="0"/>
              <a:t> </a:t>
            </a:r>
            <a:r>
              <a:rPr lang="de-DE" sz="2200" b="1" dirty="0" smtClean="0"/>
              <a:t> 		       </a:t>
            </a:r>
            <a:r>
              <a:rPr lang="de-DE" sz="2200" b="1" u="sng" dirty="0" smtClean="0"/>
              <a:t>SYNIMMUNE Tübingen</a:t>
            </a:r>
            <a:endParaRPr lang="de-DE" sz="2200" u="sng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2000" dirty="0" smtClean="0"/>
              <a:t>					</a:t>
            </a:r>
            <a:r>
              <a:rPr lang="de-DE" sz="2000" dirty="0"/>
              <a:t> </a:t>
            </a:r>
            <a:r>
              <a:rPr lang="de-DE" sz="2000" dirty="0" smtClean="0"/>
              <a:t>          	         </a:t>
            </a:r>
            <a:r>
              <a:rPr lang="de-DE" sz="1800" dirty="0" smtClean="0"/>
              <a:t>Dr. Ludger </a:t>
            </a:r>
            <a:r>
              <a:rPr lang="de-DE" sz="1800" dirty="0" err="1" smtClean="0"/>
              <a:t>Grosse-Hovest</a:t>
            </a:r>
            <a:endParaRPr lang="de-DE" sz="1800" dirty="0" smtClean="0"/>
          </a:p>
          <a:p>
            <a:pPr>
              <a:buNone/>
            </a:pPr>
            <a:r>
              <a:rPr lang="de-DE" sz="2000" dirty="0"/>
              <a:t>	</a:t>
            </a:r>
            <a:r>
              <a:rPr lang="de-DE" sz="2000" dirty="0" smtClean="0"/>
              <a:t>					</a:t>
            </a:r>
            <a:r>
              <a:rPr lang="de-DE" sz="1800" dirty="0" smtClean="0"/>
              <a:t>              Dr. Gregor Neumann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456" y="4869160"/>
            <a:ext cx="274099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/>
              <a:t>…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 smtClean="0"/>
              <a:t>     </a:t>
            </a:r>
            <a:r>
              <a:rPr lang="de-DE" sz="2800" dirty="0" err="1" smtClean="0"/>
              <a:t>attention</a:t>
            </a:r>
            <a:r>
              <a:rPr lang="de-DE" sz="2800" dirty="0" smtClean="0"/>
              <a:t>!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403" t="34966" r="31123" b="37655"/>
          <a:stretch>
            <a:fillRect/>
          </a:stretch>
        </p:blipFill>
        <p:spPr bwMode="auto">
          <a:xfrm>
            <a:off x="2730154" y="5085184"/>
            <a:ext cx="2705942" cy="10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364" y="5085184"/>
            <a:ext cx="1378356" cy="11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fileserver\public-zyc\kolbe\group\Administration\pictures\Strukturelle Systembiologie\_Kolbe_Grupp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"/>
          <a:stretch/>
        </p:blipFill>
        <p:spPr bwMode="auto">
          <a:xfrm>
            <a:off x="251520" y="2078048"/>
            <a:ext cx="4702724" cy="26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8920"/>
            <a:ext cx="3540883" cy="82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49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457200" y="178388"/>
            <a:ext cx="8229600" cy="8286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Acute myeloid leukemia (AML)</a:t>
            </a:r>
            <a:endParaRPr lang="de-DE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Content Placeholder 25"/>
          <p:cNvSpPr>
            <a:spLocks noGrp="1"/>
          </p:cNvSpPr>
          <p:nvPr>
            <p:ph idx="1"/>
          </p:nvPr>
        </p:nvSpPr>
        <p:spPr>
          <a:xfrm>
            <a:off x="457200" y="1233488"/>
            <a:ext cx="8229600" cy="4791075"/>
          </a:xfrm>
        </p:spPr>
        <p:txBody>
          <a:bodyPr>
            <a:normAutofit/>
          </a:bodyPr>
          <a:lstStyle/>
          <a:p>
            <a:r>
              <a:rPr lang="en-US" altLang="de-DE" sz="1900" dirty="0" smtClean="0"/>
              <a:t>cancer of the myeloid blood cells</a:t>
            </a:r>
          </a:p>
          <a:p>
            <a:endParaRPr lang="en-US" altLang="de-DE" sz="200" dirty="0" smtClean="0"/>
          </a:p>
          <a:p>
            <a:pPr lvl="1">
              <a:buFont typeface="Wingdings" pitchFamily="2" charset="2"/>
              <a:buChar char="à"/>
            </a:pPr>
            <a:r>
              <a:rPr lang="en-US" altLang="de-DE" sz="1600" dirty="0" smtClean="0"/>
              <a:t>rapid growth of abnormal white blood cells: accumulate in the bone marrow and interfere with the production of normal blood cells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lood cell development; drawing shows the steps a blood stem cell goes through to become a red blood cell, platelet, or white blood cell. A myeloid stem cell becomes a red blood cell, a platelet, or a myeloblast, which then becomes a granulocyte (the types of granulocytes are eosinophils, basophils, and neutrophils). A lymphoid stem cell becomes a lymphoblast and then becomes a B-lymphocyte, T-lymphocyte, or natural killer cel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915" y="2348880"/>
            <a:ext cx="5617355" cy="419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Rounded Rectangle 1"/>
          <p:cNvSpPr/>
          <p:nvPr/>
        </p:nvSpPr>
        <p:spPr>
          <a:xfrm>
            <a:off x="2858757" y="3816335"/>
            <a:ext cx="1671501" cy="2160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6804248" y="6419692"/>
            <a:ext cx="2052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err="1" smtClean="0"/>
              <a:t>modified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by</a:t>
            </a:r>
            <a:r>
              <a:rPr lang="de-DE" sz="1000" dirty="0" smtClean="0"/>
              <a:t>: Winslow (2007)</a:t>
            </a:r>
            <a:endParaRPr lang="de-DE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51" t="63746" r="44993" b="29555"/>
          <a:stretch/>
        </p:blipFill>
        <p:spPr bwMode="auto">
          <a:xfrm>
            <a:off x="2981183" y="4594776"/>
            <a:ext cx="407625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915815" y="5095159"/>
            <a:ext cx="504000" cy="77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2744" y="4982112"/>
            <a:ext cx="720080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30" b="1" dirty="0" err="1" smtClean="0">
                <a:solidFill>
                  <a:srgbClr val="171717"/>
                </a:solidFill>
              </a:rPr>
              <a:t>Monocyte</a:t>
            </a:r>
            <a:endParaRPr lang="de-DE" sz="930" b="1" dirty="0">
              <a:solidFill>
                <a:srgbClr val="171717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915816" y="5337065"/>
            <a:ext cx="720080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solidFill>
                  <a:srgbClr val="171717"/>
                </a:solidFill>
              </a:rPr>
              <a:t>Eosinophil</a:t>
            </a:r>
            <a:endParaRPr lang="de-DE" sz="900" b="1" dirty="0">
              <a:solidFill>
                <a:srgbClr val="17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457200" y="178388"/>
            <a:ext cx="8229600" cy="8286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Acute myeloid leukemia (AML)</a:t>
            </a:r>
            <a:endParaRPr lang="de-DE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Content Placeholder 25"/>
          <p:cNvSpPr>
            <a:spLocks noGrp="1"/>
          </p:cNvSpPr>
          <p:nvPr>
            <p:ph idx="1"/>
          </p:nvPr>
        </p:nvSpPr>
        <p:spPr>
          <a:xfrm>
            <a:off x="457200" y="1233488"/>
            <a:ext cx="8229600" cy="5003824"/>
          </a:xfrm>
        </p:spPr>
        <p:txBody>
          <a:bodyPr>
            <a:normAutofit/>
          </a:bodyPr>
          <a:lstStyle/>
          <a:p>
            <a:r>
              <a:rPr lang="en-US" altLang="de-DE" sz="1900" dirty="0" smtClean="0"/>
              <a:t>cancer of the myeloid blood cells</a:t>
            </a:r>
          </a:p>
          <a:p>
            <a:endParaRPr lang="en-US" altLang="de-DE" sz="200" dirty="0" smtClean="0"/>
          </a:p>
          <a:p>
            <a:pPr lvl="1">
              <a:buFont typeface="Wingdings" pitchFamily="2" charset="2"/>
              <a:buChar char="à"/>
            </a:pPr>
            <a:r>
              <a:rPr lang="en-US" altLang="de-DE" sz="1600" dirty="0" smtClean="0"/>
              <a:t>rapid growth of abnormal white blood cells: accumulate in the bone marrow and interfere with the production of normal blood cells</a:t>
            </a:r>
          </a:p>
          <a:p>
            <a:endParaRPr lang="en-US" altLang="de-DE" sz="2000" dirty="0"/>
          </a:p>
          <a:p>
            <a:endParaRPr lang="en-US" altLang="de-DE" sz="2000" dirty="0" smtClean="0"/>
          </a:p>
          <a:p>
            <a:endParaRPr lang="en-US" altLang="de-DE" sz="2000" dirty="0"/>
          </a:p>
          <a:p>
            <a:endParaRPr lang="en-US" altLang="de-DE" sz="2000" dirty="0" smtClean="0"/>
          </a:p>
          <a:p>
            <a:endParaRPr lang="en-US" altLang="de-DE" sz="2000" dirty="0"/>
          </a:p>
          <a:p>
            <a:endParaRPr lang="en-US" altLang="de-DE" sz="2000" dirty="0" smtClean="0"/>
          </a:p>
          <a:p>
            <a:endParaRPr lang="en-US" altLang="de-DE" sz="2000" dirty="0"/>
          </a:p>
          <a:p>
            <a:endParaRPr lang="en-US" altLang="de-DE" sz="2000" dirty="0" smtClean="0"/>
          </a:p>
          <a:p>
            <a:endParaRPr lang="en-US" altLang="de-DE" sz="2000" dirty="0"/>
          </a:p>
          <a:p>
            <a:r>
              <a:rPr lang="en-US" sz="1900" dirty="0"/>
              <a:t>majority of all cases mutations in the genes </a:t>
            </a:r>
            <a:r>
              <a:rPr lang="en-US" sz="1900" i="1" dirty="0"/>
              <a:t>NPMI1</a:t>
            </a:r>
            <a:r>
              <a:rPr lang="en-US" sz="1900" dirty="0"/>
              <a:t>, </a:t>
            </a:r>
            <a:r>
              <a:rPr lang="en-US" sz="1900" i="1" dirty="0"/>
              <a:t>CEBPA</a:t>
            </a:r>
            <a:r>
              <a:rPr lang="en-US" sz="1900" dirty="0"/>
              <a:t> and </a:t>
            </a:r>
            <a:r>
              <a:rPr lang="en-US" sz="1900" b="1" i="1" u="sng" dirty="0"/>
              <a:t>FLT3</a:t>
            </a:r>
            <a:r>
              <a:rPr lang="en-US" sz="1900" dirty="0"/>
              <a:t> are reported</a:t>
            </a:r>
            <a:endParaRPr lang="en-US" altLang="de-DE" sz="1900" dirty="0"/>
          </a:p>
          <a:p>
            <a:endParaRPr lang="en-US" altLang="de-DE" sz="2000" dirty="0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0" t="22951" r="60930" b="45332"/>
          <a:stretch/>
        </p:blipFill>
        <p:spPr bwMode="auto">
          <a:xfrm>
            <a:off x="1675972" y="3075303"/>
            <a:ext cx="1039528" cy="82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0152" y="2565776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/>
              <a:t>5-year </a:t>
            </a:r>
            <a:r>
              <a:rPr lang="de-DE" sz="1500" b="1" dirty="0" err="1" smtClean="0"/>
              <a:t>survival</a:t>
            </a:r>
            <a:r>
              <a:rPr lang="de-DE" sz="1500" b="1" dirty="0" smtClean="0"/>
              <a:t> rate</a:t>
            </a:r>
            <a:endParaRPr lang="de-DE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2565776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err="1" smtClean="0"/>
              <a:t>Propotion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of</a:t>
            </a:r>
            <a:r>
              <a:rPr lang="de-DE" sz="1500" b="1" dirty="0" smtClean="0"/>
              <a:t> all </a:t>
            </a:r>
            <a:r>
              <a:rPr lang="de-DE" sz="1500" b="1" dirty="0" err="1" smtClean="0"/>
              <a:t>cases</a:t>
            </a:r>
            <a:endParaRPr lang="de-DE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565776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/>
              <a:t>Age</a:t>
            </a:r>
            <a:endParaRPr lang="de-DE" sz="15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02" t="28720" r="9226" b="38525"/>
          <a:stretch/>
        </p:blipFill>
        <p:spPr bwMode="auto">
          <a:xfrm>
            <a:off x="4186807" y="3009150"/>
            <a:ext cx="914401" cy="96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120" y="3052011"/>
            <a:ext cx="960287" cy="9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10181" y="415812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25% </a:t>
            </a:r>
            <a:r>
              <a:rPr lang="de-DE" sz="1200" dirty="0" err="1" smtClean="0"/>
              <a:t>of</a:t>
            </a:r>
            <a:r>
              <a:rPr lang="de-DE" sz="1200" dirty="0" smtClean="0"/>
              <a:t> AML </a:t>
            </a:r>
            <a:r>
              <a:rPr lang="de-DE" sz="1200" dirty="0" err="1" smtClean="0"/>
              <a:t>patients</a:t>
            </a:r>
            <a:r>
              <a:rPr lang="de-DE" sz="1200" dirty="0" smtClean="0"/>
              <a:t> live &gt; 5 </a:t>
            </a:r>
            <a:r>
              <a:rPr lang="de-DE" sz="1200" dirty="0" err="1" smtClean="0"/>
              <a:t>years</a:t>
            </a:r>
            <a:r>
              <a:rPr lang="de-DE" sz="1200" dirty="0" smtClean="0"/>
              <a:t> after </a:t>
            </a:r>
            <a:r>
              <a:rPr lang="de-DE" sz="1200" dirty="0" err="1" smtClean="0"/>
              <a:t>diagnosis</a:t>
            </a:r>
            <a:endParaRPr lang="de-D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05926" y="4158122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Age </a:t>
            </a:r>
            <a:r>
              <a:rPr lang="de-DE" sz="1200" dirty="0" err="1" smtClean="0"/>
              <a:t>that</a:t>
            </a:r>
            <a:r>
              <a:rPr lang="de-DE" sz="1200" dirty="0" smtClean="0"/>
              <a:t> </a:t>
            </a:r>
            <a:r>
              <a:rPr lang="de-DE" sz="1200" dirty="0" err="1" smtClean="0"/>
              <a:t>almost</a:t>
            </a:r>
            <a:r>
              <a:rPr lang="de-DE" sz="1200" dirty="0" smtClean="0"/>
              <a:t> 6 in 10 </a:t>
            </a:r>
            <a:r>
              <a:rPr lang="de-DE" sz="1200" dirty="0" err="1" smtClean="0"/>
              <a:t>of</a:t>
            </a:r>
            <a:r>
              <a:rPr lang="de-DE" sz="1200" dirty="0" smtClean="0"/>
              <a:t> AML </a:t>
            </a:r>
            <a:r>
              <a:rPr lang="de-DE" sz="1200" dirty="0" err="1" smtClean="0"/>
              <a:t>cases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diagnosed</a:t>
            </a:r>
            <a:endParaRPr lang="de-D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415812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Percentage</a:t>
            </a:r>
            <a:r>
              <a:rPr lang="de-DE" sz="1200" dirty="0" smtClean="0"/>
              <a:t> </a:t>
            </a:r>
            <a:r>
              <a:rPr lang="de-DE" sz="1200" dirty="0" err="1" smtClean="0"/>
              <a:t>acute</a:t>
            </a:r>
            <a:r>
              <a:rPr lang="de-DE" sz="1200" dirty="0" smtClean="0"/>
              <a:t> </a:t>
            </a:r>
            <a:r>
              <a:rPr lang="de-DE" sz="1200" dirty="0" err="1" smtClean="0"/>
              <a:t>myeloid</a:t>
            </a:r>
            <a:r>
              <a:rPr lang="de-DE" sz="1200" dirty="0" smtClean="0"/>
              <a:t> </a:t>
            </a:r>
            <a:r>
              <a:rPr lang="de-DE" sz="1200" dirty="0" err="1" smtClean="0"/>
              <a:t>leukaemia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total </a:t>
            </a:r>
            <a:r>
              <a:rPr lang="de-DE" sz="1200" dirty="0" err="1" smtClean="0"/>
              <a:t>cancer</a:t>
            </a:r>
            <a:r>
              <a:rPr lang="de-DE" sz="1200" dirty="0" smtClean="0"/>
              <a:t> </a:t>
            </a:r>
            <a:r>
              <a:rPr lang="de-DE" sz="1200" dirty="0" err="1" smtClean="0"/>
              <a:t>cases</a:t>
            </a:r>
            <a:endParaRPr lang="de-DE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68521" y="2692692"/>
            <a:ext cx="0" cy="21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7636" y="2692692"/>
            <a:ext cx="0" cy="21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796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48" t="2958" b="21826"/>
          <a:stretch/>
        </p:blipFill>
        <p:spPr bwMode="auto">
          <a:xfrm>
            <a:off x="5441798" y="1505416"/>
            <a:ext cx="3100846" cy="374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457200" y="178388"/>
            <a:ext cx="8229600" cy="84328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 smtClean="0">
                <a:latin typeface="+mn-lt"/>
                <a:cs typeface="+mn-cs"/>
              </a:rPr>
              <a:t>FLT3 (CD135) </a:t>
            </a:r>
            <a:r>
              <a:rPr lang="de-DE" sz="3200" i="1" dirty="0" err="1" smtClean="0">
                <a:latin typeface="+mn-lt"/>
                <a:cs typeface="+mn-cs"/>
              </a:rPr>
              <a:t>fms</a:t>
            </a:r>
            <a:r>
              <a:rPr lang="de-DE" sz="3200" dirty="0" smtClean="0">
                <a:latin typeface="+mn-lt"/>
                <a:cs typeface="+mn-cs"/>
              </a:rPr>
              <a:t>-like </a:t>
            </a:r>
            <a:r>
              <a:rPr lang="de-DE" sz="3200" dirty="0" err="1">
                <a:latin typeface="+mn-lt"/>
                <a:cs typeface="+mn-cs"/>
              </a:rPr>
              <a:t>tyrosine</a:t>
            </a:r>
            <a:r>
              <a:rPr lang="de-DE" sz="3200" dirty="0">
                <a:latin typeface="+mn-lt"/>
                <a:cs typeface="+mn-cs"/>
              </a:rPr>
              <a:t> </a:t>
            </a:r>
            <a:r>
              <a:rPr lang="de-DE" sz="3200" dirty="0" err="1">
                <a:latin typeface="+mn-lt"/>
                <a:cs typeface="+mn-cs"/>
              </a:rPr>
              <a:t>kinase</a:t>
            </a:r>
            <a:r>
              <a:rPr lang="de-DE" sz="3200" dirty="0">
                <a:latin typeface="+mn-lt"/>
                <a:cs typeface="+mn-cs"/>
              </a:rPr>
              <a:t> </a:t>
            </a:r>
            <a:r>
              <a:rPr lang="de-DE" sz="3200" dirty="0" smtClean="0">
                <a:latin typeface="+mn-lt"/>
                <a:cs typeface="+mn-cs"/>
              </a:rPr>
              <a:t>3</a:t>
            </a:r>
            <a:endParaRPr lang="de-DE" sz="3200" dirty="0">
              <a:latin typeface="+mn-lt"/>
              <a:cs typeface="+mn-cs"/>
            </a:endParaRPr>
          </a:p>
        </p:txBody>
      </p:sp>
      <p:sp>
        <p:nvSpPr>
          <p:cNvPr id="4100" name="Content Placeholder 25"/>
          <p:cNvSpPr>
            <a:spLocks noGrp="1"/>
          </p:cNvSpPr>
          <p:nvPr>
            <p:ph idx="1"/>
          </p:nvPr>
        </p:nvSpPr>
        <p:spPr>
          <a:xfrm>
            <a:off x="467544" y="1663401"/>
            <a:ext cx="4680520" cy="4213871"/>
          </a:xfrm>
        </p:spPr>
        <p:txBody>
          <a:bodyPr>
            <a:normAutofit/>
          </a:bodyPr>
          <a:lstStyle/>
          <a:p>
            <a:r>
              <a:rPr lang="en-US" altLang="de-DE" sz="1700" dirty="0" smtClean="0"/>
              <a:t>primarily expressed on early hematopoietic progenitors and DCs 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altLang="de-DE" sz="1600" dirty="0" smtClean="0"/>
              <a:t>proliferation and differentiation</a:t>
            </a:r>
          </a:p>
          <a:p>
            <a:endParaRPr lang="en-US" altLang="de-DE" sz="600" dirty="0" smtClean="0"/>
          </a:p>
          <a:p>
            <a:r>
              <a:rPr lang="en-US" altLang="de-DE" sz="1700" dirty="0" smtClean="0"/>
              <a:t>type III receptor tyrosine kinase family</a:t>
            </a:r>
          </a:p>
          <a:p>
            <a:endParaRPr lang="en-US" altLang="de-DE" sz="600" dirty="0" smtClean="0"/>
          </a:p>
          <a:p>
            <a:r>
              <a:rPr lang="de-DE" altLang="de-DE" sz="1700" dirty="0" err="1" smtClean="0"/>
              <a:t>five</a:t>
            </a:r>
            <a:r>
              <a:rPr lang="de-DE" altLang="de-DE" sz="1700" dirty="0" smtClean="0"/>
              <a:t> </a:t>
            </a:r>
            <a:r>
              <a:rPr lang="de-DE" altLang="de-DE" sz="1700" dirty="0" err="1" smtClean="0"/>
              <a:t>extracellular</a:t>
            </a:r>
            <a:r>
              <a:rPr lang="de-DE" altLang="de-DE" sz="1700" dirty="0" smtClean="0"/>
              <a:t> </a:t>
            </a:r>
            <a:r>
              <a:rPr lang="de-DE" altLang="de-DE" sz="1700" dirty="0" err="1" smtClean="0"/>
              <a:t>Ig</a:t>
            </a:r>
            <a:r>
              <a:rPr lang="de-DE" altLang="de-DE" sz="1700" dirty="0" smtClean="0"/>
              <a:t>-like </a:t>
            </a:r>
            <a:r>
              <a:rPr lang="de-DE" altLang="de-DE" sz="1700" dirty="0" err="1" smtClean="0"/>
              <a:t>domains</a:t>
            </a:r>
            <a:r>
              <a:rPr lang="de-DE" altLang="de-DE" sz="1700" dirty="0" smtClean="0"/>
              <a:t> </a:t>
            </a:r>
            <a:r>
              <a:rPr lang="de-DE" altLang="de-DE" sz="1400" b="1" dirty="0" smtClean="0"/>
              <a:t>(D1-5)</a:t>
            </a:r>
            <a:endParaRPr lang="en-US" altLang="de-DE" sz="1400" b="1" dirty="0" smtClean="0"/>
          </a:p>
          <a:p>
            <a:endParaRPr lang="en-US" altLang="de-DE" sz="2400" dirty="0" smtClean="0"/>
          </a:p>
          <a:p>
            <a:r>
              <a:rPr lang="en-US" altLang="de-DE" sz="1700" dirty="0" smtClean="0"/>
              <a:t>expressed on 70 - 100% of AML and &gt;90% ALL blasts </a:t>
            </a:r>
          </a:p>
          <a:p>
            <a:endParaRPr lang="en-US" altLang="de-DE" sz="600" dirty="0" smtClean="0"/>
          </a:p>
          <a:p>
            <a:r>
              <a:rPr lang="en-US" altLang="de-DE" sz="1700" dirty="0" smtClean="0"/>
              <a:t>Internal Tandem Duplications (ITD) or point mutations in the kinase domain are commonly occurring with AML </a:t>
            </a:r>
          </a:p>
          <a:p>
            <a:pPr lvl="1">
              <a:buFont typeface="Wingdings" pitchFamily="2" charset="2"/>
              <a:buChar char="à"/>
            </a:pPr>
            <a:r>
              <a:rPr lang="en-US" altLang="de-DE" sz="1700" dirty="0" smtClean="0"/>
              <a:t>poor disease prognosis</a:t>
            </a:r>
            <a:endParaRPr lang="en-US" altLang="de-DE" sz="17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907703" y="5981218"/>
            <a:ext cx="504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target </a:t>
            </a:r>
            <a:r>
              <a:rPr lang="en-US" sz="2000" b="1" dirty="0"/>
              <a:t>molecule for treatment of </a:t>
            </a:r>
            <a:r>
              <a:rPr lang="en-US" sz="2000" b="1" dirty="0" smtClean="0"/>
              <a:t>AML</a:t>
            </a:r>
            <a:endParaRPr lang="en-US" altLang="de-DE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6419692"/>
            <a:ext cx="2052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err="1" smtClean="0"/>
              <a:t>modified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by</a:t>
            </a:r>
            <a:r>
              <a:rPr lang="de-DE" sz="1000" dirty="0" smtClean="0"/>
              <a:t>: </a:t>
            </a:r>
            <a:r>
              <a:rPr lang="de-DE" sz="1000" dirty="0" err="1" smtClean="0"/>
              <a:t>Litzow</a:t>
            </a:r>
            <a:r>
              <a:rPr lang="de-DE" sz="1000" dirty="0" smtClean="0"/>
              <a:t> (2005), Blood</a:t>
            </a:r>
            <a:endParaRPr lang="de-D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9"/>
          <a:stretch/>
        </p:blipFill>
        <p:spPr bwMode="auto">
          <a:xfrm>
            <a:off x="5208921" y="1952514"/>
            <a:ext cx="3469601" cy="36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2374" y="4021317"/>
            <a:ext cx="1595327" cy="1351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242374" y="5405874"/>
            <a:ext cx="481754" cy="221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42254" y="5495189"/>
            <a:ext cx="180000" cy="138914"/>
          </a:xfrm>
          <a:prstGeom prst="straightConnector1">
            <a:avLst/>
          </a:prstGeom>
          <a:ln>
            <a:solidFill>
              <a:srgbClr val="52525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65187" y="5495189"/>
            <a:ext cx="0" cy="210922"/>
          </a:xfrm>
          <a:prstGeom prst="straightConnector1">
            <a:avLst/>
          </a:prstGeom>
          <a:ln>
            <a:solidFill>
              <a:srgbClr val="52525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35265" y="5495198"/>
            <a:ext cx="180000" cy="138914"/>
          </a:xfrm>
          <a:prstGeom prst="straightConnector1">
            <a:avLst/>
          </a:prstGeom>
          <a:ln>
            <a:solidFill>
              <a:srgbClr val="52525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5966" y="5655727"/>
            <a:ext cx="56726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rgbClr val="525252"/>
                </a:solidFill>
              </a:rPr>
              <a:t>STAT5</a:t>
            </a:r>
            <a:endParaRPr lang="de-DE" sz="900" b="1" dirty="0">
              <a:solidFill>
                <a:srgbClr val="52525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8172" y="5728145"/>
            <a:ext cx="56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rgbClr val="525252"/>
                </a:solidFill>
              </a:rPr>
              <a:t>Ras/ MAPK</a:t>
            </a:r>
            <a:endParaRPr lang="de-DE" sz="900" b="1" dirty="0">
              <a:solidFill>
                <a:srgbClr val="52525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175" y="5645120"/>
            <a:ext cx="56726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rgbClr val="525252"/>
                </a:solidFill>
              </a:rPr>
              <a:t>PI3K</a:t>
            </a:r>
            <a:endParaRPr lang="de-DE" sz="900" b="1" dirty="0">
              <a:solidFill>
                <a:srgbClr val="525252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53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118"/>
            <a:ext cx="6600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457200" y="177489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Immunotherapy with </a:t>
            </a:r>
            <a:r>
              <a:rPr lang="en-US" sz="3200" b="1" dirty="0">
                <a:latin typeface="+mj-lt"/>
                <a:ea typeface="+mj-ea"/>
                <a:cs typeface="+mj-cs"/>
              </a:rPr>
              <a:t>bispecific</a:t>
            </a:r>
            <a:r>
              <a:rPr lang="en-US" sz="3200" dirty="0">
                <a:latin typeface="+mj-lt"/>
                <a:ea typeface="+mj-ea"/>
                <a:cs typeface="+mj-cs"/>
              </a:rPr>
              <a:t> antibodies</a:t>
            </a:r>
            <a:endParaRPr lang="de-DE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Content Placeholder 25"/>
          <p:cNvSpPr>
            <a:spLocks noGrp="1"/>
          </p:cNvSpPr>
          <p:nvPr>
            <p:ph idx="1"/>
          </p:nvPr>
        </p:nvSpPr>
        <p:spPr>
          <a:xfrm>
            <a:off x="457200" y="1306513"/>
            <a:ext cx="8229600" cy="5236289"/>
          </a:xfrm>
        </p:spPr>
        <p:txBody>
          <a:bodyPr>
            <a:normAutofit/>
          </a:bodyPr>
          <a:lstStyle/>
          <a:p>
            <a:pPr marL="268288" indent="-268288"/>
            <a:r>
              <a:rPr lang="en-US" altLang="de-DE" sz="2000" dirty="0" smtClean="0"/>
              <a:t>artificially designed antibodies that are able to bind two different antigens</a:t>
            </a:r>
          </a:p>
          <a:p>
            <a:endParaRPr lang="en-US" altLang="de-DE" sz="3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/>
              <a:t>tumor-associated </a:t>
            </a:r>
            <a:r>
              <a:rPr lang="en-US" sz="1800" dirty="0" smtClean="0"/>
              <a:t>antigen </a:t>
            </a:r>
            <a:r>
              <a:rPr lang="en-US" sz="1800" dirty="0"/>
              <a:t>(TAAs</a:t>
            </a:r>
            <a:r>
              <a:rPr lang="en-US" sz="1800" dirty="0" smtClean="0"/>
              <a:t>)</a:t>
            </a:r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agonistic </a:t>
            </a:r>
            <a:r>
              <a:rPr lang="en-US" sz="1800" dirty="0"/>
              <a:t>T-cell </a:t>
            </a:r>
            <a:r>
              <a:rPr lang="en-US" sz="1800" dirty="0" smtClean="0"/>
              <a:t>receptor</a:t>
            </a:r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/>
          </a:p>
          <a:p>
            <a:pPr marL="0" indent="0">
              <a:buNone/>
            </a:pPr>
            <a:endParaRPr lang="en-US" altLang="de-DE" sz="2000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6804248" y="6419692"/>
            <a:ext cx="2052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</a:t>
            </a:r>
            <a:r>
              <a:rPr lang="de-DE" sz="1000" dirty="0" smtClean="0"/>
              <a:t>: SYNIMMUNE GmbH</a:t>
            </a:r>
            <a:endParaRPr lang="de-DE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762288" y="1905681"/>
            <a:ext cx="3842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700" dirty="0">
                <a:sym typeface="Wingdings" panose="05000000000000000000" pitchFamily="2" charset="2"/>
              </a:rPr>
              <a:t> </a:t>
            </a:r>
            <a:r>
              <a:rPr lang="en-US" sz="1700" b="1" dirty="0">
                <a:sym typeface="Wingdings" panose="05000000000000000000" pitchFamily="2" charset="2"/>
              </a:rPr>
              <a:t>selective activation of immune </a:t>
            </a:r>
            <a:r>
              <a:rPr lang="en-US" sz="1700" b="1" dirty="0" smtClean="0">
                <a:sym typeface="Wingdings" panose="05000000000000000000" pitchFamily="2" charset="2"/>
              </a:rPr>
              <a:t>cells</a:t>
            </a:r>
            <a:endParaRPr lang="en-US" sz="1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3"/>
          <a:stretch/>
        </p:blipFill>
        <p:spPr bwMode="auto">
          <a:xfrm>
            <a:off x="2191316" y="2706475"/>
            <a:ext cx="3092996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3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457200" y="177489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Immunotherapy with </a:t>
            </a:r>
            <a:r>
              <a:rPr lang="en-US" sz="3200" b="1" dirty="0">
                <a:latin typeface="+mj-lt"/>
                <a:ea typeface="+mj-ea"/>
                <a:cs typeface="+mj-cs"/>
              </a:rPr>
              <a:t>bispecific</a:t>
            </a:r>
            <a:r>
              <a:rPr lang="en-US" sz="3200" dirty="0">
                <a:latin typeface="+mj-lt"/>
                <a:ea typeface="+mj-ea"/>
                <a:cs typeface="+mj-cs"/>
              </a:rPr>
              <a:t> antibodies</a:t>
            </a:r>
            <a:endParaRPr lang="de-DE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Content Placeholder 25"/>
          <p:cNvSpPr>
            <a:spLocks noGrp="1"/>
          </p:cNvSpPr>
          <p:nvPr>
            <p:ph idx="1"/>
          </p:nvPr>
        </p:nvSpPr>
        <p:spPr>
          <a:xfrm>
            <a:off x="457200" y="1306513"/>
            <a:ext cx="8229600" cy="5236289"/>
          </a:xfrm>
        </p:spPr>
        <p:txBody>
          <a:bodyPr>
            <a:normAutofit/>
          </a:bodyPr>
          <a:lstStyle/>
          <a:p>
            <a:pPr marL="268288" indent="-268288"/>
            <a:r>
              <a:rPr lang="en-US" altLang="de-DE" sz="2000" dirty="0" smtClean="0"/>
              <a:t>artificially designed antibodies that are able to bind two different antigens</a:t>
            </a:r>
          </a:p>
          <a:p>
            <a:endParaRPr lang="en-US" altLang="de-DE" sz="3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/>
              <a:t>tumor-associated </a:t>
            </a:r>
            <a:r>
              <a:rPr lang="en-US" sz="1800" dirty="0" smtClean="0"/>
              <a:t>antigen </a:t>
            </a:r>
            <a:r>
              <a:rPr lang="en-US" sz="1800" dirty="0"/>
              <a:t>(TAAs</a:t>
            </a:r>
            <a:r>
              <a:rPr lang="en-US" sz="1800" dirty="0" smtClean="0"/>
              <a:t>)</a:t>
            </a:r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agonistic </a:t>
            </a:r>
            <a:r>
              <a:rPr lang="en-US" sz="1800" dirty="0"/>
              <a:t>T-cell </a:t>
            </a:r>
            <a:r>
              <a:rPr lang="en-US" sz="1800" dirty="0" smtClean="0"/>
              <a:t>receptor</a:t>
            </a:r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981075" indent="-357188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/>
          </a:p>
          <a:p>
            <a:pPr marL="0" indent="0">
              <a:buNone/>
            </a:pPr>
            <a:endParaRPr lang="en-US" altLang="de-DE" sz="2000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6804248" y="6419692"/>
            <a:ext cx="2052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</a:t>
            </a:r>
            <a:r>
              <a:rPr lang="de-DE" sz="1000" dirty="0" smtClean="0"/>
              <a:t>: SYNIMMUNE GmbH</a:t>
            </a:r>
            <a:endParaRPr lang="de-DE" sz="10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32"/>
          <a:stretch/>
        </p:blipFill>
        <p:spPr bwMode="auto">
          <a:xfrm>
            <a:off x="3925552" y="2568100"/>
            <a:ext cx="2304256" cy="388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339752" y="4038708"/>
            <a:ext cx="149487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2000" b="1" dirty="0" smtClean="0"/>
              <a:t>NF-CU</a:t>
            </a:r>
          </a:p>
          <a:p>
            <a:pPr algn="ctr"/>
            <a:r>
              <a:rPr lang="de-DE" altLang="de-DE" sz="1100" b="1" dirty="0" smtClean="0"/>
              <a:t>(</a:t>
            </a:r>
            <a:r>
              <a:rPr lang="de-DE" altLang="de-DE" sz="1100" b="1" dirty="0" err="1" smtClean="0"/>
              <a:t>Fabsc</a:t>
            </a:r>
            <a:r>
              <a:rPr lang="de-DE" altLang="de-DE" sz="1100" b="1" dirty="0" smtClean="0"/>
              <a:t>-format)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2288" y="1905681"/>
            <a:ext cx="3842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700" dirty="0">
                <a:sym typeface="Wingdings" panose="05000000000000000000" pitchFamily="2" charset="2"/>
              </a:rPr>
              <a:t> </a:t>
            </a:r>
            <a:r>
              <a:rPr lang="en-US" sz="1700" b="1" dirty="0">
                <a:sym typeface="Wingdings" panose="05000000000000000000" pitchFamily="2" charset="2"/>
              </a:rPr>
              <a:t>selective activation of immune </a:t>
            </a:r>
            <a:r>
              <a:rPr lang="en-US" sz="1700" b="1" dirty="0" smtClean="0">
                <a:sym typeface="Wingdings" panose="05000000000000000000" pitchFamily="2" charset="2"/>
              </a:rPr>
              <a:t>cells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xmlns="" val="31458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2147">
            <a:off x="3921855" y="2285411"/>
            <a:ext cx="43148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457200" y="176883"/>
            <a:ext cx="82296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Aims</a:t>
            </a:r>
            <a:endParaRPr lang="de-DE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9552" y="2209966"/>
            <a:ext cx="800323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lvl="1" indent="-441325">
              <a:buFont typeface="Wingdings"/>
              <a:buChar char="à"/>
            </a:pPr>
            <a:r>
              <a:rPr lang="de-DE" sz="2300" b="1" dirty="0" err="1" smtClean="0">
                <a:sym typeface="Wingdings" pitchFamily="2" charset="2"/>
              </a:rPr>
              <a:t>insights</a:t>
            </a:r>
            <a:r>
              <a:rPr lang="de-DE" sz="2300" b="1" dirty="0" smtClean="0">
                <a:sym typeface="Wingdings" pitchFamily="2" charset="2"/>
              </a:rPr>
              <a:t> </a:t>
            </a:r>
            <a:r>
              <a:rPr lang="de-DE" sz="2300" b="1" dirty="0" err="1">
                <a:sym typeface="Wingdings" pitchFamily="2" charset="2"/>
              </a:rPr>
              <a:t>into</a:t>
            </a:r>
            <a:r>
              <a:rPr lang="de-DE" sz="2300" b="1" dirty="0">
                <a:sym typeface="Wingdings" pitchFamily="2" charset="2"/>
              </a:rPr>
              <a:t> </a:t>
            </a:r>
            <a:r>
              <a:rPr lang="en-US" sz="2300" b="1" dirty="0"/>
              <a:t>epitope recognition as well as molecular mechanism of T-cell activation and tumor cell </a:t>
            </a:r>
            <a:r>
              <a:rPr lang="en-US" sz="2300" b="1" dirty="0" smtClean="0"/>
              <a:t>death</a:t>
            </a:r>
            <a:endParaRPr lang="de-DE" sz="2300" b="1" dirty="0">
              <a:sym typeface="Wingdings" pitchFamily="2" charset="2"/>
            </a:endParaRPr>
          </a:p>
          <a:p>
            <a:pPr marL="623888" indent="-355600" algn="ctr"/>
            <a:endParaRPr lang="de-DE" dirty="0" smtClean="0">
              <a:latin typeface="Calibri" pitchFamily="34" charset="0"/>
              <a:sym typeface="Wingdings" pitchFamily="2" charset="2"/>
            </a:endParaRPr>
          </a:p>
          <a:p>
            <a:pPr marL="1168400" indent="-276225"/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solving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the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crystal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structure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of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the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bispecific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Calibri" pitchFamily="34" charset="0"/>
                <a:sym typeface="Wingdings" pitchFamily="2" charset="2"/>
              </a:rPr>
              <a:t>antibody</a:t>
            </a:r>
            <a:r>
              <a:rPr lang="de-DE" sz="2000" dirty="0" smtClean="0">
                <a:latin typeface="Calibri" pitchFamily="34" charset="0"/>
                <a:sym typeface="Wingdings" pitchFamily="2" charset="2"/>
              </a:rPr>
              <a:t> NF-CU</a:t>
            </a:r>
          </a:p>
          <a:p>
            <a:pPr marL="1168400" indent="-276225"/>
            <a:endParaRPr lang="de-DE" sz="500" dirty="0" smtClean="0">
              <a:latin typeface="Calibri" pitchFamily="34" charset="0"/>
              <a:sym typeface="Wingdings" pitchFamily="2" charset="2"/>
            </a:endParaRPr>
          </a:p>
          <a:p>
            <a:pPr marL="1168400" indent="-276225"/>
            <a:endParaRPr lang="de-DE" sz="500" dirty="0" smtClean="0">
              <a:latin typeface="Calibri" pitchFamily="34" charset="0"/>
            </a:endParaRPr>
          </a:p>
          <a:p>
            <a:pPr marL="1168400" indent="-276225">
              <a:lnSpc>
                <a:spcPct val="150000"/>
              </a:lnSpc>
              <a:spcBef>
                <a:spcPts val="0"/>
              </a:spcBef>
              <a:buNone/>
            </a:pPr>
            <a:endParaRPr lang="de-DE" sz="1800" dirty="0" smtClean="0">
              <a:latin typeface="Calibri" pitchFamily="34" charset="0"/>
            </a:endParaRPr>
          </a:p>
          <a:p>
            <a:pPr marL="1168400" indent="-276225"/>
            <a:r>
              <a:rPr lang="en-US" sz="2000" dirty="0" smtClean="0">
                <a:latin typeface="Calibri" pitchFamily="34" charset="0"/>
                <a:sym typeface="Wingdings" pitchFamily="2" charset="2"/>
              </a:rPr>
              <a:t>co-crystallization of NF-CU with its antigens FLT3 and CD3 δ/ε</a:t>
            </a:r>
            <a:endParaRPr lang="de-DE" sz="900" dirty="0" smtClean="0">
              <a:latin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8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09184" y="177489"/>
            <a:ext cx="88920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Functional characterization of the bispecific antibody </a:t>
            </a:r>
            <a:r>
              <a:rPr lang="en-US" sz="2500" b="1" dirty="0" smtClean="0">
                <a:latin typeface="+mj-lt"/>
                <a:ea typeface="+mj-ea"/>
                <a:cs typeface="+mj-cs"/>
              </a:rPr>
              <a:t>NF-CU</a:t>
            </a:r>
            <a:endParaRPr lang="de-DE" sz="2500" dirty="0"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6804248" y="6419692"/>
            <a:ext cx="2052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</a:t>
            </a:r>
            <a:r>
              <a:rPr lang="de-DE" sz="1000" dirty="0" smtClean="0"/>
              <a:t>: SYNIMMUNE GmbH</a:t>
            </a:r>
            <a:endParaRPr lang="de-D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9" b="1550"/>
          <a:stretch/>
        </p:blipFill>
        <p:spPr bwMode="auto">
          <a:xfrm>
            <a:off x="1142941" y="1916832"/>
            <a:ext cx="1988899" cy="217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99"/>
          <a:stretch/>
        </p:blipFill>
        <p:spPr bwMode="auto">
          <a:xfrm>
            <a:off x="4475187" y="1916833"/>
            <a:ext cx="3348000" cy="21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921" y="1268759"/>
            <a:ext cx="24619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 err="1"/>
              <a:t>P</a:t>
            </a:r>
            <a:r>
              <a:rPr lang="de-DE" sz="1500" dirty="0" err="1" smtClean="0"/>
              <a:t>roduction</a:t>
            </a:r>
            <a:r>
              <a:rPr lang="de-DE" sz="1500" dirty="0" smtClean="0"/>
              <a:t> in </a:t>
            </a:r>
            <a:r>
              <a:rPr lang="de-DE" sz="1500" dirty="0" err="1" smtClean="0"/>
              <a:t>eukaryotic</a:t>
            </a:r>
            <a:r>
              <a:rPr lang="de-DE" sz="1500" dirty="0" smtClean="0"/>
              <a:t> </a:t>
            </a:r>
            <a:r>
              <a:rPr lang="de-DE" sz="1500" dirty="0" err="1" smtClean="0"/>
              <a:t>cells</a:t>
            </a:r>
            <a:endParaRPr lang="de-DE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1268760"/>
            <a:ext cx="4248472" cy="3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 err="1" smtClean="0"/>
              <a:t>Preserved</a:t>
            </a:r>
            <a:r>
              <a:rPr lang="de-DE" sz="1500" dirty="0" smtClean="0"/>
              <a:t> </a:t>
            </a:r>
            <a:r>
              <a:rPr lang="de-DE" sz="1500" dirty="0" err="1" smtClean="0"/>
              <a:t>binding</a:t>
            </a:r>
            <a:r>
              <a:rPr lang="de-DE" sz="1500" dirty="0" smtClean="0"/>
              <a:t> </a:t>
            </a:r>
            <a:r>
              <a:rPr lang="de-DE" sz="1500" dirty="0" err="1" smtClean="0"/>
              <a:t>to</a:t>
            </a:r>
            <a:r>
              <a:rPr lang="de-DE" sz="1500" dirty="0" smtClean="0"/>
              <a:t> </a:t>
            </a:r>
            <a:r>
              <a:rPr lang="de-DE" sz="1500" dirty="0" err="1" smtClean="0"/>
              <a:t>both</a:t>
            </a:r>
            <a:r>
              <a:rPr lang="de-DE" sz="1500" dirty="0" smtClean="0"/>
              <a:t> </a:t>
            </a:r>
            <a:r>
              <a:rPr lang="de-DE" sz="1500" dirty="0" err="1" smtClean="0"/>
              <a:t>antigens</a:t>
            </a:r>
            <a:r>
              <a:rPr lang="de-DE" sz="1500" dirty="0" smtClean="0"/>
              <a:t>, FLT3 </a:t>
            </a:r>
            <a:r>
              <a:rPr lang="de-DE" sz="1500" dirty="0" err="1" smtClean="0"/>
              <a:t>and</a:t>
            </a:r>
            <a:r>
              <a:rPr lang="de-DE" sz="1500" dirty="0" smtClean="0"/>
              <a:t> CD3</a:t>
            </a:r>
            <a:endParaRPr lang="de-DE" sz="15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24" t="19732" r="21602" b="9826"/>
          <a:stretch/>
        </p:blipFill>
        <p:spPr bwMode="auto">
          <a:xfrm>
            <a:off x="669921" y="2343431"/>
            <a:ext cx="360348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3103" y="1603687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- Flow cytometry- </a:t>
            </a:r>
            <a:endParaRPr lang="en-US" sz="105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5085184"/>
            <a:ext cx="15121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- Analytic gel filtration with recombinant expressed antigens-</a:t>
            </a:r>
            <a:endParaRPr lang="en-US" sz="1050" b="1" dirty="0"/>
          </a:p>
        </p:txBody>
      </p:sp>
      <p:pic>
        <p:nvPicPr>
          <p:cNvPr id="2051" name="Picture 3" descr="\\fileserver\p-zyc$\stinn\_DESKTOP\Picture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58792"/>
            <a:ext cx="2575784" cy="24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12131" y="4157236"/>
            <a:ext cx="3972271" cy="2295510"/>
            <a:chOff x="4211960" y="4149699"/>
            <a:chExt cx="4097491" cy="2367873"/>
          </a:xfrm>
        </p:grpSpPr>
        <p:pic>
          <p:nvPicPr>
            <p:cNvPr id="19" name="Picture 2" descr="\\fileserver\p-zyc$\stinn\_DESKTOP\Picture7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27" y="4274993"/>
              <a:ext cx="2294424" cy="219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\\fileserver\p-zyc$\stinn\_DESKTOP\Picture6.t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149699"/>
              <a:ext cx="1945347" cy="2367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894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09184" y="177489"/>
            <a:ext cx="8892000" cy="84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Target-cell restricted T-cell activation with </a:t>
            </a:r>
            <a:r>
              <a:rPr lang="en-US" sz="2500" b="1" dirty="0" smtClean="0">
                <a:latin typeface="+mj-lt"/>
                <a:ea typeface="+mj-ea"/>
                <a:cs typeface="+mj-cs"/>
              </a:rPr>
              <a:t>NF-CU</a:t>
            </a:r>
            <a:endParaRPr lang="de-DE" sz="25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6111875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9184" y="1021672"/>
            <a:ext cx="8892000" cy="0"/>
          </a:xfrm>
          <a:prstGeom prst="line">
            <a:avLst/>
          </a:prstGeom>
          <a:noFill/>
          <a:ln w="19050">
            <a:solidFill>
              <a:srgbClr val="008D8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6804248" y="6419692"/>
            <a:ext cx="2052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</a:t>
            </a:r>
            <a:r>
              <a:rPr lang="de-DE" sz="1000" dirty="0" smtClean="0"/>
              <a:t>: SYNIMMUNE GmbH</a:t>
            </a:r>
            <a:endParaRPr lang="de-DE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719802"/>
            <a:ext cx="69946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2500"/>
              </a:lnSpc>
              <a:buFont typeface="Wingdings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promising results in </a:t>
            </a:r>
            <a:r>
              <a:rPr lang="en-US" sz="2000" i="1" dirty="0" smtClean="0">
                <a:sym typeface="Wingdings" panose="05000000000000000000" pitchFamily="2" charset="2"/>
              </a:rPr>
              <a:t>in vitro</a:t>
            </a:r>
            <a:r>
              <a:rPr lang="en-US" sz="2000" dirty="0" smtClean="0">
                <a:sym typeface="Wingdings" panose="05000000000000000000" pitchFamily="2" charset="2"/>
              </a:rPr>
              <a:t> assays using laboratory cell lines as well as </a:t>
            </a:r>
            <a:r>
              <a:rPr lang="en-US" sz="2000" b="1" dirty="0" smtClean="0">
                <a:sym typeface="Wingdings" panose="05000000000000000000" pitchFamily="2" charset="2"/>
              </a:rPr>
              <a:t>material from AML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330272"/>
            <a:ext cx="5976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err="1" smtClean="0"/>
              <a:t>activation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PBMCs (</a:t>
            </a:r>
            <a:r>
              <a:rPr lang="de-DE" sz="1700" dirty="0" err="1" smtClean="0"/>
              <a:t>proliferation</a:t>
            </a:r>
            <a:r>
              <a:rPr lang="de-DE" sz="1700" dirty="0" smtClean="0"/>
              <a:t>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cytokine</a:t>
            </a:r>
            <a:r>
              <a:rPr lang="de-DE" sz="1700" dirty="0" smtClean="0"/>
              <a:t> </a:t>
            </a:r>
            <a:r>
              <a:rPr lang="de-DE" sz="1700" dirty="0" err="1" smtClean="0"/>
              <a:t>release</a:t>
            </a:r>
            <a:r>
              <a:rPr lang="de-DE" sz="17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400" dirty="0" smtClean="0"/>
          </a:p>
          <a:p>
            <a:pPr marL="742950" lvl="1" indent="-285750">
              <a:buFont typeface="Wingdings"/>
              <a:buChar char="à"/>
            </a:pPr>
            <a:r>
              <a:rPr lang="de-DE" sz="1700" dirty="0" smtClean="0">
                <a:sym typeface="Wingdings" panose="05000000000000000000" pitchFamily="2" charset="2"/>
              </a:rPr>
              <a:t>high </a:t>
            </a:r>
            <a:r>
              <a:rPr lang="de-DE" sz="1700" dirty="0" err="1" smtClean="0">
                <a:sym typeface="Wingdings" panose="05000000000000000000" pitchFamily="2" charset="2"/>
              </a:rPr>
              <a:t>toxicity</a:t>
            </a:r>
            <a:r>
              <a:rPr lang="de-DE" sz="1700" dirty="0" smtClean="0">
                <a:sym typeface="Wingdings" panose="05000000000000000000" pitchFamily="2" charset="2"/>
              </a:rPr>
              <a:t> </a:t>
            </a:r>
            <a:r>
              <a:rPr lang="de-DE" sz="1700" dirty="0" err="1" smtClean="0">
                <a:sym typeface="Wingdings" panose="05000000000000000000" pitchFamily="2" charset="2"/>
              </a:rPr>
              <a:t>and</a:t>
            </a:r>
            <a:r>
              <a:rPr lang="de-DE" sz="1700" dirty="0" smtClean="0">
                <a:sym typeface="Wingdings" panose="05000000000000000000" pitchFamily="2" charset="2"/>
              </a:rPr>
              <a:t> </a:t>
            </a:r>
            <a:r>
              <a:rPr lang="de-DE" sz="1700" dirty="0" err="1" smtClean="0">
                <a:sym typeface="Wingdings" panose="05000000000000000000" pitchFamily="2" charset="2"/>
              </a:rPr>
              <a:t>reduction</a:t>
            </a:r>
            <a:r>
              <a:rPr lang="de-DE" sz="1700" dirty="0" smtClean="0">
                <a:sym typeface="Wingdings" panose="05000000000000000000" pitchFamily="2" charset="2"/>
              </a:rPr>
              <a:t> </a:t>
            </a:r>
            <a:r>
              <a:rPr lang="de-DE" sz="1700" dirty="0" err="1" smtClean="0">
                <a:sym typeface="Wingdings" panose="05000000000000000000" pitchFamily="2" charset="2"/>
              </a:rPr>
              <a:t>of</a:t>
            </a:r>
            <a:r>
              <a:rPr lang="de-DE" sz="1700" dirty="0" smtClean="0">
                <a:sym typeface="Wingdings" panose="05000000000000000000" pitchFamily="2" charset="2"/>
              </a:rPr>
              <a:t> </a:t>
            </a:r>
            <a:r>
              <a:rPr lang="de-DE" sz="1700" dirty="0" err="1" smtClean="0">
                <a:sym typeface="Wingdings" panose="05000000000000000000" pitchFamily="2" charset="2"/>
              </a:rPr>
              <a:t>leukemic</a:t>
            </a:r>
            <a:r>
              <a:rPr lang="de-DE" sz="1700" dirty="0" smtClean="0">
                <a:sym typeface="Wingdings" panose="05000000000000000000" pitchFamily="2" charset="2"/>
              </a:rPr>
              <a:t> </a:t>
            </a:r>
            <a:r>
              <a:rPr lang="de-DE" sz="1700" dirty="0" err="1" smtClean="0">
                <a:sym typeface="Wingdings" panose="05000000000000000000" pitchFamily="2" charset="2"/>
              </a:rPr>
              <a:t>blasts</a:t>
            </a:r>
            <a:endParaRPr lang="de-DE" sz="1700" dirty="0">
              <a:sym typeface="Wingdings" panose="05000000000000000000" pitchFamily="2" charset="2"/>
            </a:endParaRPr>
          </a:p>
          <a:p>
            <a:pPr lvl="1"/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err="1" smtClean="0"/>
              <a:t>no</a:t>
            </a:r>
            <a:r>
              <a:rPr lang="de-DE" sz="1700" dirty="0" smtClean="0"/>
              <a:t> </a:t>
            </a:r>
            <a:r>
              <a:rPr lang="de-DE" sz="1700" dirty="0" err="1" smtClean="0"/>
              <a:t>cross</a:t>
            </a:r>
            <a:r>
              <a:rPr lang="de-DE" sz="1700" dirty="0" smtClean="0"/>
              <a:t> </a:t>
            </a:r>
            <a:r>
              <a:rPr lang="de-DE" sz="1700" dirty="0" err="1" smtClean="0"/>
              <a:t>reactivity</a:t>
            </a:r>
            <a:r>
              <a:rPr lang="de-DE" sz="1700" dirty="0" smtClean="0"/>
              <a:t> </a:t>
            </a:r>
            <a:r>
              <a:rPr lang="de-DE" sz="1700" dirty="0" err="1" smtClean="0"/>
              <a:t>towards</a:t>
            </a:r>
            <a:r>
              <a:rPr lang="de-DE" sz="1700" dirty="0" smtClean="0"/>
              <a:t> FLT3 </a:t>
            </a:r>
            <a:r>
              <a:rPr lang="de-DE" sz="1700" dirty="0" err="1" smtClean="0"/>
              <a:t>molecules</a:t>
            </a:r>
            <a:r>
              <a:rPr lang="de-DE" sz="1700" dirty="0" smtClean="0"/>
              <a:t> </a:t>
            </a:r>
            <a:r>
              <a:rPr lang="de-DE" sz="1700" dirty="0" err="1" smtClean="0"/>
              <a:t>from</a:t>
            </a:r>
            <a:r>
              <a:rPr lang="de-DE" sz="1700" dirty="0" smtClean="0"/>
              <a:t> </a:t>
            </a:r>
            <a:r>
              <a:rPr lang="de-DE" sz="1700" dirty="0" err="1" smtClean="0"/>
              <a:t>other</a:t>
            </a:r>
            <a:r>
              <a:rPr lang="de-DE" sz="1700" dirty="0" smtClean="0"/>
              <a:t> </a:t>
            </a:r>
            <a:r>
              <a:rPr lang="de-DE" sz="1700" dirty="0" err="1" smtClean="0"/>
              <a:t>species</a:t>
            </a:r>
            <a:endParaRPr lang="de-DE" sz="17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529995" y="1440072"/>
            <a:ext cx="367689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018" y="1683177"/>
            <a:ext cx="3293847" cy="242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53425" y="3656620"/>
            <a:ext cx="1108521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Calibri"/>
                <a:cs typeface="Calibri"/>
              </a:rPr>
              <a:t>●</a:t>
            </a:r>
            <a:r>
              <a:rPr lang="en-US" sz="1600" baseline="-12000" dirty="0" smtClean="0">
                <a:latin typeface="Calibri"/>
                <a:cs typeface="Calibri"/>
              </a:rPr>
              <a:t>▪</a:t>
            </a:r>
            <a:r>
              <a:rPr lang="en-US" sz="700" dirty="0" smtClean="0">
                <a:latin typeface="Calibri"/>
                <a:cs typeface="Calibri"/>
              </a:rPr>
              <a:t> </a:t>
            </a:r>
            <a:r>
              <a:rPr lang="en-US" sz="700" b="1" dirty="0" smtClean="0">
                <a:latin typeface="Calibri"/>
                <a:cs typeface="Calibri"/>
              </a:rPr>
              <a:t>with</a:t>
            </a:r>
            <a:r>
              <a:rPr lang="en-US" sz="700" dirty="0" smtClean="0">
                <a:latin typeface="Calibri"/>
                <a:cs typeface="Calibri"/>
              </a:rPr>
              <a:t> tumor cells</a:t>
            </a:r>
          </a:p>
          <a:p>
            <a:r>
              <a:rPr lang="en-US" sz="700" dirty="0">
                <a:latin typeface="Calibri"/>
                <a:cs typeface="Calibri"/>
              </a:rPr>
              <a:t>o</a:t>
            </a:r>
            <a:r>
              <a:rPr lang="en-US" sz="700" dirty="0" smtClean="0">
                <a:cs typeface="Calibri"/>
              </a:rPr>
              <a:t>□ </a:t>
            </a:r>
            <a:r>
              <a:rPr lang="en-US" sz="700" b="1" dirty="0" smtClean="0">
                <a:cs typeface="Calibri"/>
              </a:rPr>
              <a:t>w/o</a:t>
            </a:r>
            <a:r>
              <a:rPr lang="en-US" sz="700" dirty="0" smtClean="0"/>
              <a:t> tumor cells</a:t>
            </a:r>
            <a:endParaRPr lang="en-US" sz="700" dirty="0"/>
          </a:p>
        </p:txBody>
      </p:sp>
      <p:sp>
        <p:nvSpPr>
          <p:cNvPr id="3" name="Textfeld 2"/>
          <p:cNvSpPr txBox="1"/>
          <p:nvPr/>
        </p:nvSpPr>
        <p:spPr>
          <a:xfrm>
            <a:off x="5210018" y="1412775"/>
            <a:ext cx="329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Specific lysis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29995" y="1124744"/>
            <a:ext cx="797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PBMC : </a:t>
            </a:r>
            <a:r>
              <a:rPr lang="en-US" dirty="0" err="1" smtClean="0"/>
              <a:t>Reh</a:t>
            </a:r>
            <a:r>
              <a:rPr lang="en-US" dirty="0" smtClean="0"/>
              <a:t>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6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On-screen Show (4:3)</PresentationFormat>
  <Paragraphs>194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Acknowledgements</vt:lpstr>
    </vt:vector>
  </TitlesOfParts>
  <Company>MPIIB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Deciphering the crystal structure of NF-CU  - a novel bispecific antibody for the treatment of acute myeloid leukemia -</dc:title>
  <dc:creator>stinn</dc:creator>
  <cp:lastModifiedBy>Nivedita-Pc</cp:lastModifiedBy>
  <cp:revision>122</cp:revision>
  <dcterms:created xsi:type="dcterms:W3CDTF">2016-03-15T17:56:45Z</dcterms:created>
  <dcterms:modified xsi:type="dcterms:W3CDTF">2016-07-21T17:20:04Z</dcterms:modified>
</cp:coreProperties>
</file>