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65"/>
  </p:notesMasterIdLst>
  <p:sldIdLst>
    <p:sldId id="257" r:id="rId2"/>
    <p:sldId id="258" r:id="rId3"/>
    <p:sldId id="342" r:id="rId4"/>
    <p:sldId id="259" r:id="rId5"/>
    <p:sldId id="260" r:id="rId6"/>
    <p:sldId id="347" r:id="rId7"/>
    <p:sldId id="262" r:id="rId8"/>
    <p:sldId id="264" r:id="rId9"/>
    <p:sldId id="265" r:id="rId10"/>
    <p:sldId id="266" r:id="rId11"/>
    <p:sldId id="268" r:id="rId12"/>
    <p:sldId id="270" r:id="rId13"/>
    <p:sldId id="271" r:id="rId14"/>
    <p:sldId id="274" r:id="rId15"/>
    <p:sldId id="275"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344" r:id="rId34"/>
    <p:sldId id="296" r:id="rId35"/>
    <p:sldId id="297"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7" r:id="rId51"/>
    <p:sldId id="318" r:id="rId52"/>
    <p:sldId id="320" r:id="rId53"/>
    <p:sldId id="321" r:id="rId54"/>
    <p:sldId id="322" r:id="rId55"/>
    <p:sldId id="323" r:id="rId56"/>
    <p:sldId id="327" r:id="rId57"/>
    <p:sldId id="328" r:id="rId58"/>
    <p:sldId id="329" r:id="rId59"/>
    <p:sldId id="330" r:id="rId60"/>
    <p:sldId id="331" r:id="rId61"/>
    <p:sldId id="332" r:id="rId62"/>
    <p:sldId id="333" r:id="rId63"/>
    <p:sldId id="348"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02" autoAdjust="0"/>
  </p:normalViewPr>
  <p:slideViewPr>
    <p:cSldViewPr snapToGrid="0" snapToObjects="1">
      <p:cViewPr>
        <p:scale>
          <a:sx n="76" d="100"/>
          <a:sy n="76" d="100"/>
        </p:scale>
        <p:origin x="-145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Global TBI</a:t>
            </a:r>
            <a:endParaRPr lang="en-US" dirty="0"/>
          </a:p>
        </c:rich>
      </c:tx>
      <c:layout/>
      <c:overlay val="0"/>
    </c:title>
    <c:autoTitleDeleted val="0"/>
    <c:plotArea>
      <c:layout/>
      <c:pieChart>
        <c:varyColors val="1"/>
        <c:ser>
          <c:idx val="0"/>
          <c:order val="0"/>
          <c:tx>
            <c:strRef>
              <c:f>Sheet1!$B$1</c:f>
              <c:strCache>
                <c:ptCount val="1"/>
                <c:pt idx="0">
                  <c:v>Column1</c:v>
                </c:pt>
              </c:strCache>
            </c:strRef>
          </c:tx>
          <c:explosion val="25"/>
          <c:cat>
            <c:strRef>
              <c:f>Sheet1!$A$2:$A$5</c:f>
              <c:strCache>
                <c:ptCount val="4"/>
                <c:pt idx="0">
                  <c:v>MVA</c:v>
                </c:pt>
                <c:pt idx="1">
                  <c:v>Falls</c:v>
                </c:pt>
                <c:pt idx="2">
                  <c:v>Violence</c:v>
                </c:pt>
                <c:pt idx="3">
                  <c:v>sports/work</c:v>
                </c:pt>
              </c:strCache>
            </c:strRef>
          </c:cat>
          <c:val>
            <c:numRef>
              <c:f>Sheet1!$B$2:$B$5</c:f>
              <c:numCache>
                <c:formatCode>General</c:formatCode>
                <c:ptCount val="4"/>
                <c:pt idx="0">
                  <c:v>60.0</c:v>
                </c:pt>
                <c:pt idx="1">
                  <c:v>20.0</c:v>
                </c:pt>
                <c:pt idx="2">
                  <c:v>10.0</c:v>
                </c:pt>
                <c:pt idx="3">
                  <c:v>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B11DB-A197-D84D-8980-BFE53A46BAC6}" type="doc">
      <dgm:prSet loTypeId="urn:microsoft.com/office/officeart/2005/8/layout/venn2" loCatId="" qsTypeId="urn:microsoft.com/office/officeart/2005/8/quickstyle/simple2" qsCatId="simple" csTypeId="urn:microsoft.com/office/officeart/2005/8/colors/colorful1#1" csCatId="colorful" phldr="1"/>
      <dgm:spPr/>
      <dgm:t>
        <a:bodyPr/>
        <a:lstStyle/>
        <a:p>
          <a:endParaRPr lang="en-US"/>
        </a:p>
      </dgm:t>
    </dgm:pt>
    <dgm:pt modelId="{87E8E989-1A08-0D49-AB75-C91B3F239BC5}">
      <dgm:prSet phldrT="[Text]" custT="1"/>
      <dgm:spPr>
        <a:solidFill>
          <a:schemeClr val="accent2">
            <a:lumMod val="75000"/>
          </a:schemeClr>
        </a:solidFill>
        <a:ln>
          <a:solidFill>
            <a:schemeClr val="accent2">
              <a:lumMod val="75000"/>
            </a:schemeClr>
          </a:solidFill>
        </a:ln>
      </dgm:spPr>
      <dgm:t>
        <a:bodyPr/>
        <a:lstStyle/>
        <a:p>
          <a:r>
            <a:rPr lang="en-US" sz="1600" dirty="0" smtClean="0"/>
            <a:t>1.7million Emergency Room visits</a:t>
          </a:r>
          <a:endParaRPr lang="en-US" sz="1600" dirty="0"/>
        </a:p>
      </dgm:t>
    </dgm:pt>
    <dgm:pt modelId="{E7B93064-A682-5C48-8AC1-40667C30EB9E}" type="parTrans" cxnId="{DED2384A-F508-4A48-8B36-3C33BC6FAD31}">
      <dgm:prSet/>
      <dgm:spPr/>
      <dgm:t>
        <a:bodyPr/>
        <a:lstStyle/>
        <a:p>
          <a:endParaRPr lang="en-US"/>
        </a:p>
      </dgm:t>
    </dgm:pt>
    <dgm:pt modelId="{0D9AC4BD-862D-5748-AA9A-E07B0E432CDA}" type="sibTrans" cxnId="{DED2384A-F508-4A48-8B36-3C33BC6FAD31}">
      <dgm:prSet/>
      <dgm:spPr/>
      <dgm:t>
        <a:bodyPr/>
        <a:lstStyle/>
        <a:p>
          <a:endParaRPr lang="en-US"/>
        </a:p>
      </dgm:t>
    </dgm:pt>
    <dgm:pt modelId="{39C22FA3-EAAA-F440-9FFE-D43552F8A410}">
      <dgm:prSet phldrT="[Text]" custT="1"/>
      <dgm:spPr>
        <a:solidFill>
          <a:srgbClr val="008000"/>
        </a:solidFill>
      </dgm:spPr>
      <dgm:t>
        <a:bodyPr/>
        <a:lstStyle/>
        <a:p>
          <a:r>
            <a:rPr lang="en-US" sz="1600" dirty="0" smtClean="0"/>
            <a:t>1.4 million discharged within  24 hours</a:t>
          </a:r>
          <a:endParaRPr lang="en-US" sz="1600" dirty="0"/>
        </a:p>
      </dgm:t>
    </dgm:pt>
    <dgm:pt modelId="{3CE4C131-2B55-4044-9B79-A7F46B96EF53}" type="parTrans" cxnId="{93C6E05D-DFA2-AB4B-B136-F54F5D78930C}">
      <dgm:prSet/>
      <dgm:spPr/>
      <dgm:t>
        <a:bodyPr/>
        <a:lstStyle/>
        <a:p>
          <a:endParaRPr lang="en-US"/>
        </a:p>
      </dgm:t>
    </dgm:pt>
    <dgm:pt modelId="{4203B327-9CFC-444F-A810-6D439EC01A27}" type="sibTrans" cxnId="{93C6E05D-DFA2-AB4B-B136-F54F5D78930C}">
      <dgm:prSet/>
      <dgm:spPr/>
      <dgm:t>
        <a:bodyPr/>
        <a:lstStyle/>
        <a:p>
          <a:endParaRPr lang="en-US"/>
        </a:p>
      </dgm:t>
    </dgm:pt>
    <dgm:pt modelId="{8B415620-595E-6942-AF7B-6422AC088615}">
      <dgm:prSet phldrT="[Text]" custT="1"/>
      <dgm:spPr>
        <a:solidFill>
          <a:schemeClr val="accent4">
            <a:lumMod val="75000"/>
          </a:schemeClr>
        </a:solidFill>
      </dgm:spPr>
      <dgm:t>
        <a:bodyPr/>
        <a:lstStyle/>
        <a:p>
          <a:r>
            <a:rPr lang="en-US" sz="1600" dirty="0" smtClean="0"/>
            <a:t>275,000  Hospitalizations (16%)</a:t>
          </a:r>
          <a:endParaRPr lang="en-US" sz="1600" dirty="0"/>
        </a:p>
      </dgm:t>
    </dgm:pt>
    <dgm:pt modelId="{15714189-BF3D-E747-BD83-822485DB9449}" type="parTrans" cxnId="{86C2CE17-D726-2F48-B239-3EA56667C5F4}">
      <dgm:prSet/>
      <dgm:spPr/>
      <dgm:t>
        <a:bodyPr/>
        <a:lstStyle/>
        <a:p>
          <a:endParaRPr lang="en-US"/>
        </a:p>
      </dgm:t>
    </dgm:pt>
    <dgm:pt modelId="{226EAD79-963B-AD44-9694-F907D4348AB0}" type="sibTrans" cxnId="{86C2CE17-D726-2F48-B239-3EA56667C5F4}">
      <dgm:prSet/>
      <dgm:spPr/>
      <dgm:t>
        <a:bodyPr/>
        <a:lstStyle/>
        <a:p>
          <a:endParaRPr lang="en-US"/>
        </a:p>
      </dgm:t>
    </dgm:pt>
    <dgm:pt modelId="{DDD96942-54C6-BC43-866B-B95FBC9ABE3C}">
      <dgm:prSet/>
      <dgm:spPr>
        <a:solidFill>
          <a:schemeClr val="bg2">
            <a:lumMod val="75000"/>
          </a:schemeClr>
        </a:solidFill>
        <a:ln>
          <a:solidFill>
            <a:schemeClr val="bg2">
              <a:lumMod val="75000"/>
            </a:schemeClr>
          </a:solidFill>
        </a:ln>
      </dgm:spPr>
      <dgm:t>
        <a:bodyPr/>
        <a:lstStyle/>
        <a:p>
          <a:r>
            <a:rPr lang="en-US" dirty="0" smtClean="0"/>
            <a:t>50,000 deaths</a:t>
          </a:r>
          <a:endParaRPr lang="en-US" dirty="0"/>
        </a:p>
      </dgm:t>
    </dgm:pt>
    <dgm:pt modelId="{0748267F-9C31-4142-9D01-9CA1C7FDEB45}" type="parTrans" cxnId="{03CD7901-732F-314C-B669-E3CBF6443AEF}">
      <dgm:prSet/>
      <dgm:spPr/>
      <dgm:t>
        <a:bodyPr/>
        <a:lstStyle/>
        <a:p>
          <a:endParaRPr lang="en-US"/>
        </a:p>
      </dgm:t>
    </dgm:pt>
    <dgm:pt modelId="{E32DC528-EA8B-E54A-91BA-051EC70A9BE0}" type="sibTrans" cxnId="{03CD7901-732F-314C-B669-E3CBF6443AEF}">
      <dgm:prSet/>
      <dgm:spPr/>
      <dgm:t>
        <a:bodyPr/>
        <a:lstStyle/>
        <a:p>
          <a:endParaRPr lang="en-US"/>
        </a:p>
      </dgm:t>
    </dgm:pt>
    <dgm:pt modelId="{0E2748BB-7FDF-C744-B576-7AA56E91192F}" type="pres">
      <dgm:prSet presAssocID="{AC3B11DB-A197-D84D-8980-BFE53A46BAC6}" presName="Name0" presStyleCnt="0">
        <dgm:presLayoutVars>
          <dgm:chMax val="7"/>
          <dgm:resizeHandles val="exact"/>
        </dgm:presLayoutVars>
      </dgm:prSet>
      <dgm:spPr/>
      <dgm:t>
        <a:bodyPr/>
        <a:lstStyle/>
        <a:p>
          <a:endParaRPr lang="en-US"/>
        </a:p>
      </dgm:t>
    </dgm:pt>
    <dgm:pt modelId="{B5D41101-DE5B-AA4D-966D-19D5FF107F27}" type="pres">
      <dgm:prSet presAssocID="{AC3B11DB-A197-D84D-8980-BFE53A46BAC6}" presName="comp1" presStyleCnt="0"/>
      <dgm:spPr/>
    </dgm:pt>
    <dgm:pt modelId="{C50C3F6E-587F-7943-A719-64F76DBFE879}" type="pres">
      <dgm:prSet presAssocID="{AC3B11DB-A197-D84D-8980-BFE53A46BAC6}" presName="circle1" presStyleLbl="node1" presStyleIdx="0" presStyleCnt="4" custLinFactNeighborX="-461" custLinFactNeighborY="-4056"/>
      <dgm:spPr/>
      <dgm:t>
        <a:bodyPr/>
        <a:lstStyle/>
        <a:p>
          <a:endParaRPr lang="en-US"/>
        </a:p>
      </dgm:t>
    </dgm:pt>
    <dgm:pt modelId="{B8C73843-2A96-0843-8080-52119A558225}" type="pres">
      <dgm:prSet presAssocID="{AC3B11DB-A197-D84D-8980-BFE53A46BAC6}" presName="c1text" presStyleLbl="node1" presStyleIdx="0" presStyleCnt="4">
        <dgm:presLayoutVars>
          <dgm:bulletEnabled val="1"/>
        </dgm:presLayoutVars>
      </dgm:prSet>
      <dgm:spPr/>
      <dgm:t>
        <a:bodyPr/>
        <a:lstStyle/>
        <a:p>
          <a:endParaRPr lang="en-US"/>
        </a:p>
      </dgm:t>
    </dgm:pt>
    <dgm:pt modelId="{3042BAF7-CCEC-1A4D-BDE0-B9D08EA43046}" type="pres">
      <dgm:prSet presAssocID="{AC3B11DB-A197-D84D-8980-BFE53A46BAC6}" presName="comp2" presStyleCnt="0"/>
      <dgm:spPr/>
    </dgm:pt>
    <dgm:pt modelId="{BBD2209E-6309-4B48-84E6-31974A20B039}" type="pres">
      <dgm:prSet presAssocID="{AC3B11DB-A197-D84D-8980-BFE53A46BAC6}" presName="circle2" presStyleLbl="node1" presStyleIdx="1" presStyleCnt="4" custLinFactNeighborX="-576" custLinFactNeighborY="0"/>
      <dgm:spPr/>
      <dgm:t>
        <a:bodyPr/>
        <a:lstStyle/>
        <a:p>
          <a:endParaRPr lang="en-US"/>
        </a:p>
      </dgm:t>
    </dgm:pt>
    <dgm:pt modelId="{7F08F522-AD45-9148-970D-9D36E32653E9}" type="pres">
      <dgm:prSet presAssocID="{AC3B11DB-A197-D84D-8980-BFE53A46BAC6}" presName="c2text" presStyleLbl="node1" presStyleIdx="1" presStyleCnt="4">
        <dgm:presLayoutVars>
          <dgm:bulletEnabled val="1"/>
        </dgm:presLayoutVars>
      </dgm:prSet>
      <dgm:spPr/>
      <dgm:t>
        <a:bodyPr/>
        <a:lstStyle/>
        <a:p>
          <a:endParaRPr lang="en-US"/>
        </a:p>
      </dgm:t>
    </dgm:pt>
    <dgm:pt modelId="{581E169E-2C58-354B-8983-15957044A285}" type="pres">
      <dgm:prSet presAssocID="{AC3B11DB-A197-D84D-8980-BFE53A46BAC6}" presName="comp3" presStyleCnt="0"/>
      <dgm:spPr/>
    </dgm:pt>
    <dgm:pt modelId="{09424C5F-FD4E-CD47-A5E8-96233F142EEE}" type="pres">
      <dgm:prSet presAssocID="{AC3B11DB-A197-D84D-8980-BFE53A46BAC6}" presName="circle3" presStyleLbl="node1" presStyleIdx="2" presStyleCnt="4"/>
      <dgm:spPr/>
      <dgm:t>
        <a:bodyPr/>
        <a:lstStyle/>
        <a:p>
          <a:endParaRPr lang="en-US"/>
        </a:p>
      </dgm:t>
    </dgm:pt>
    <dgm:pt modelId="{99A9666B-4BBD-8949-B064-9DA176634288}" type="pres">
      <dgm:prSet presAssocID="{AC3B11DB-A197-D84D-8980-BFE53A46BAC6}" presName="c3text" presStyleLbl="node1" presStyleIdx="2" presStyleCnt="4">
        <dgm:presLayoutVars>
          <dgm:bulletEnabled val="1"/>
        </dgm:presLayoutVars>
      </dgm:prSet>
      <dgm:spPr/>
      <dgm:t>
        <a:bodyPr/>
        <a:lstStyle/>
        <a:p>
          <a:endParaRPr lang="en-US"/>
        </a:p>
      </dgm:t>
    </dgm:pt>
    <dgm:pt modelId="{E96FB322-0C64-B54E-A691-6A1849FA972C}" type="pres">
      <dgm:prSet presAssocID="{AC3B11DB-A197-D84D-8980-BFE53A46BAC6}" presName="comp4" presStyleCnt="0"/>
      <dgm:spPr/>
    </dgm:pt>
    <dgm:pt modelId="{9EB8AAEE-AB1C-8145-9EA4-05D7358F3252}" type="pres">
      <dgm:prSet presAssocID="{AC3B11DB-A197-D84D-8980-BFE53A46BAC6}" presName="circle4" presStyleLbl="node1" presStyleIdx="3" presStyleCnt="4"/>
      <dgm:spPr/>
      <dgm:t>
        <a:bodyPr/>
        <a:lstStyle/>
        <a:p>
          <a:endParaRPr lang="en-US"/>
        </a:p>
      </dgm:t>
    </dgm:pt>
    <dgm:pt modelId="{6DBA30AB-1875-3A48-9997-ED7EC76361B6}" type="pres">
      <dgm:prSet presAssocID="{AC3B11DB-A197-D84D-8980-BFE53A46BAC6}" presName="c4text" presStyleLbl="node1" presStyleIdx="3" presStyleCnt="4">
        <dgm:presLayoutVars>
          <dgm:bulletEnabled val="1"/>
        </dgm:presLayoutVars>
      </dgm:prSet>
      <dgm:spPr/>
      <dgm:t>
        <a:bodyPr/>
        <a:lstStyle/>
        <a:p>
          <a:endParaRPr lang="en-US"/>
        </a:p>
      </dgm:t>
    </dgm:pt>
  </dgm:ptLst>
  <dgm:cxnLst>
    <dgm:cxn modelId="{D9D245C0-BD63-B34C-BA91-F213BC3EFCEA}" type="presOf" srcId="{DDD96942-54C6-BC43-866B-B95FBC9ABE3C}" destId="{9EB8AAEE-AB1C-8145-9EA4-05D7358F3252}" srcOrd="0" destOrd="0" presId="urn:microsoft.com/office/officeart/2005/8/layout/venn2"/>
    <dgm:cxn modelId="{90514CCE-C774-1A49-9679-E42869F49AD4}" type="presOf" srcId="{8B415620-595E-6942-AF7B-6422AC088615}" destId="{09424C5F-FD4E-CD47-A5E8-96233F142EEE}" srcOrd="0" destOrd="0" presId="urn:microsoft.com/office/officeart/2005/8/layout/venn2"/>
    <dgm:cxn modelId="{DED2384A-F508-4A48-8B36-3C33BC6FAD31}" srcId="{AC3B11DB-A197-D84D-8980-BFE53A46BAC6}" destId="{87E8E989-1A08-0D49-AB75-C91B3F239BC5}" srcOrd="0" destOrd="0" parTransId="{E7B93064-A682-5C48-8AC1-40667C30EB9E}" sibTransId="{0D9AC4BD-862D-5748-AA9A-E07B0E432CDA}"/>
    <dgm:cxn modelId="{93C6E05D-DFA2-AB4B-B136-F54F5D78930C}" srcId="{AC3B11DB-A197-D84D-8980-BFE53A46BAC6}" destId="{39C22FA3-EAAA-F440-9FFE-D43552F8A410}" srcOrd="1" destOrd="0" parTransId="{3CE4C131-2B55-4044-9B79-A7F46B96EF53}" sibTransId="{4203B327-9CFC-444F-A810-6D439EC01A27}"/>
    <dgm:cxn modelId="{03CD7901-732F-314C-B669-E3CBF6443AEF}" srcId="{AC3B11DB-A197-D84D-8980-BFE53A46BAC6}" destId="{DDD96942-54C6-BC43-866B-B95FBC9ABE3C}" srcOrd="3" destOrd="0" parTransId="{0748267F-9C31-4142-9D01-9CA1C7FDEB45}" sibTransId="{E32DC528-EA8B-E54A-91BA-051EC70A9BE0}"/>
    <dgm:cxn modelId="{A8BD6AEF-E2DC-0E4D-898C-22E32F9D57EF}" type="presOf" srcId="{39C22FA3-EAAA-F440-9FFE-D43552F8A410}" destId="{7F08F522-AD45-9148-970D-9D36E32653E9}" srcOrd="1" destOrd="0" presId="urn:microsoft.com/office/officeart/2005/8/layout/venn2"/>
    <dgm:cxn modelId="{2093A6E1-8FD1-CC40-9ECA-DABBD353094D}" type="presOf" srcId="{DDD96942-54C6-BC43-866B-B95FBC9ABE3C}" destId="{6DBA30AB-1875-3A48-9997-ED7EC76361B6}" srcOrd="1" destOrd="0" presId="urn:microsoft.com/office/officeart/2005/8/layout/venn2"/>
    <dgm:cxn modelId="{51613DCA-F841-A042-BFA0-FCAC41C5064E}" type="presOf" srcId="{AC3B11DB-A197-D84D-8980-BFE53A46BAC6}" destId="{0E2748BB-7FDF-C744-B576-7AA56E91192F}" srcOrd="0" destOrd="0" presId="urn:microsoft.com/office/officeart/2005/8/layout/venn2"/>
    <dgm:cxn modelId="{6B78C3A8-63E2-7744-ADA7-2812CD5493DB}" type="presOf" srcId="{87E8E989-1A08-0D49-AB75-C91B3F239BC5}" destId="{B8C73843-2A96-0843-8080-52119A558225}" srcOrd="1" destOrd="0" presId="urn:microsoft.com/office/officeart/2005/8/layout/venn2"/>
    <dgm:cxn modelId="{86C2CE17-D726-2F48-B239-3EA56667C5F4}" srcId="{AC3B11DB-A197-D84D-8980-BFE53A46BAC6}" destId="{8B415620-595E-6942-AF7B-6422AC088615}" srcOrd="2" destOrd="0" parTransId="{15714189-BF3D-E747-BD83-822485DB9449}" sibTransId="{226EAD79-963B-AD44-9694-F907D4348AB0}"/>
    <dgm:cxn modelId="{DDC80107-825E-BE4B-B5AB-77AD055EA31D}" type="presOf" srcId="{39C22FA3-EAAA-F440-9FFE-D43552F8A410}" destId="{BBD2209E-6309-4B48-84E6-31974A20B039}" srcOrd="0" destOrd="0" presId="urn:microsoft.com/office/officeart/2005/8/layout/venn2"/>
    <dgm:cxn modelId="{9A5B6C49-7E55-D549-ADA7-C64860062485}" type="presOf" srcId="{8B415620-595E-6942-AF7B-6422AC088615}" destId="{99A9666B-4BBD-8949-B064-9DA176634288}" srcOrd="1" destOrd="0" presId="urn:microsoft.com/office/officeart/2005/8/layout/venn2"/>
    <dgm:cxn modelId="{A270E606-BB9F-FE40-97CE-A946DB68B8CB}" type="presOf" srcId="{87E8E989-1A08-0D49-AB75-C91B3F239BC5}" destId="{C50C3F6E-587F-7943-A719-64F76DBFE879}" srcOrd="0" destOrd="0" presId="urn:microsoft.com/office/officeart/2005/8/layout/venn2"/>
    <dgm:cxn modelId="{E00F2911-F482-214E-8515-2099B90121DA}" type="presParOf" srcId="{0E2748BB-7FDF-C744-B576-7AA56E91192F}" destId="{B5D41101-DE5B-AA4D-966D-19D5FF107F27}" srcOrd="0" destOrd="0" presId="urn:microsoft.com/office/officeart/2005/8/layout/venn2"/>
    <dgm:cxn modelId="{5394D7EC-0738-1E42-9696-D30D26BFC792}" type="presParOf" srcId="{B5D41101-DE5B-AA4D-966D-19D5FF107F27}" destId="{C50C3F6E-587F-7943-A719-64F76DBFE879}" srcOrd="0" destOrd="0" presId="urn:microsoft.com/office/officeart/2005/8/layout/venn2"/>
    <dgm:cxn modelId="{CDF34148-3A0B-E842-8555-83DD78D6D462}" type="presParOf" srcId="{B5D41101-DE5B-AA4D-966D-19D5FF107F27}" destId="{B8C73843-2A96-0843-8080-52119A558225}" srcOrd="1" destOrd="0" presId="urn:microsoft.com/office/officeart/2005/8/layout/venn2"/>
    <dgm:cxn modelId="{4D1F961D-2817-4D4C-8358-9BF933CCB1EA}" type="presParOf" srcId="{0E2748BB-7FDF-C744-B576-7AA56E91192F}" destId="{3042BAF7-CCEC-1A4D-BDE0-B9D08EA43046}" srcOrd="1" destOrd="0" presId="urn:microsoft.com/office/officeart/2005/8/layout/venn2"/>
    <dgm:cxn modelId="{1B15ACE0-92E6-984F-BD76-C570B0EC77BA}" type="presParOf" srcId="{3042BAF7-CCEC-1A4D-BDE0-B9D08EA43046}" destId="{BBD2209E-6309-4B48-84E6-31974A20B039}" srcOrd="0" destOrd="0" presId="urn:microsoft.com/office/officeart/2005/8/layout/venn2"/>
    <dgm:cxn modelId="{3DDBA366-1101-454E-B8E8-D496221657E0}" type="presParOf" srcId="{3042BAF7-CCEC-1A4D-BDE0-B9D08EA43046}" destId="{7F08F522-AD45-9148-970D-9D36E32653E9}" srcOrd="1" destOrd="0" presId="urn:microsoft.com/office/officeart/2005/8/layout/venn2"/>
    <dgm:cxn modelId="{BBA1EB68-B7E0-F44F-A5D3-0875F040B1A7}" type="presParOf" srcId="{0E2748BB-7FDF-C744-B576-7AA56E91192F}" destId="{581E169E-2C58-354B-8983-15957044A285}" srcOrd="2" destOrd="0" presId="urn:microsoft.com/office/officeart/2005/8/layout/venn2"/>
    <dgm:cxn modelId="{94C17BE1-7E21-3B4D-8766-C4B0240E84FE}" type="presParOf" srcId="{581E169E-2C58-354B-8983-15957044A285}" destId="{09424C5F-FD4E-CD47-A5E8-96233F142EEE}" srcOrd="0" destOrd="0" presId="urn:microsoft.com/office/officeart/2005/8/layout/venn2"/>
    <dgm:cxn modelId="{5D779F73-CCB6-684B-9A9E-7C7C23321F06}" type="presParOf" srcId="{581E169E-2C58-354B-8983-15957044A285}" destId="{99A9666B-4BBD-8949-B064-9DA176634288}" srcOrd="1" destOrd="0" presId="urn:microsoft.com/office/officeart/2005/8/layout/venn2"/>
    <dgm:cxn modelId="{1ADE81EF-BB94-B544-9099-D23EAC20F180}" type="presParOf" srcId="{0E2748BB-7FDF-C744-B576-7AA56E91192F}" destId="{E96FB322-0C64-B54E-A691-6A1849FA972C}" srcOrd="3" destOrd="0" presId="urn:microsoft.com/office/officeart/2005/8/layout/venn2"/>
    <dgm:cxn modelId="{F25C6AEB-9380-5D44-A987-FCCBEC485DC3}" type="presParOf" srcId="{E96FB322-0C64-B54E-A691-6A1849FA972C}" destId="{9EB8AAEE-AB1C-8145-9EA4-05D7358F3252}" srcOrd="0" destOrd="0" presId="urn:microsoft.com/office/officeart/2005/8/layout/venn2"/>
    <dgm:cxn modelId="{EC7B3CF0-465B-EE46-A803-E25ED071F032}" type="presParOf" srcId="{E96FB322-0C64-B54E-A691-6A1849FA972C}" destId="{6DBA30AB-1875-3A48-9997-ED7EC76361B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5BB0C-4D8C-4788-91DE-3144D2DAB694}"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6AF91DB3-DB3F-4124-8A1C-58955D2003E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Attention</a:t>
          </a:r>
          <a:endParaRPr lang="en-US" dirty="0"/>
        </a:p>
      </dgm:t>
    </dgm:pt>
    <dgm:pt modelId="{DF1B2868-4AC5-428B-A848-FD888BA4328E}" type="parTrans" cxnId="{E21AA721-6B3D-4568-9FCB-744F0D1437F1}">
      <dgm:prSet/>
      <dgm:spPr/>
      <dgm:t>
        <a:bodyPr/>
        <a:lstStyle/>
        <a:p>
          <a:endParaRPr lang="en-US"/>
        </a:p>
      </dgm:t>
    </dgm:pt>
    <dgm:pt modelId="{9557EBD0-846B-4538-9B42-705E5BAAC902}" type="sibTrans" cxnId="{E21AA721-6B3D-4568-9FCB-744F0D1437F1}">
      <dgm:prSet/>
      <dgm:spPr/>
      <dgm:t>
        <a:bodyPr/>
        <a:lstStyle/>
        <a:p>
          <a:endParaRPr lang="en-US"/>
        </a:p>
      </dgm:t>
    </dgm:pt>
    <dgm:pt modelId="{F3824837-A436-49BE-8E9A-DC9FA28A6D1C}">
      <dgm:prSet phldrT="[Text]"/>
      <dgm:spPr/>
      <dgm:t>
        <a:bodyPr/>
        <a:lstStyle/>
        <a:p>
          <a:r>
            <a:rPr lang="en-US" dirty="0" smtClean="0"/>
            <a:t>Encoding</a:t>
          </a:r>
          <a:endParaRPr lang="en-US" dirty="0"/>
        </a:p>
      </dgm:t>
    </dgm:pt>
    <dgm:pt modelId="{D87206B6-CC5E-44A5-B869-5525230B6915}" type="parTrans" cxnId="{85A174AE-DAD1-4495-8BF3-DE5CE5A6108D}">
      <dgm:prSet/>
      <dgm:spPr/>
      <dgm:t>
        <a:bodyPr/>
        <a:lstStyle/>
        <a:p>
          <a:endParaRPr lang="en-US"/>
        </a:p>
      </dgm:t>
    </dgm:pt>
    <dgm:pt modelId="{A6BF1BD2-1496-4061-AB59-E5FAC93844A6}" type="sibTrans" cxnId="{85A174AE-DAD1-4495-8BF3-DE5CE5A6108D}">
      <dgm:prSet/>
      <dgm:spPr/>
      <dgm:t>
        <a:bodyPr/>
        <a:lstStyle/>
        <a:p>
          <a:endParaRPr lang="en-US"/>
        </a:p>
      </dgm:t>
    </dgm:pt>
    <dgm:pt modelId="{3E56E5DF-1FB9-476D-9122-B5945009195A}">
      <dgm:prSet phldrT="[Text]"/>
      <dgm:spPr/>
      <dgm:t>
        <a:bodyPr/>
        <a:lstStyle/>
        <a:p>
          <a:r>
            <a:rPr lang="en-US" dirty="0" smtClean="0"/>
            <a:t>Storage</a:t>
          </a:r>
          <a:endParaRPr lang="en-US" dirty="0"/>
        </a:p>
      </dgm:t>
    </dgm:pt>
    <dgm:pt modelId="{509B2ABA-94FC-488B-91B6-E22523F57446}" type="parTrans" cxnId="{219D1CED-2FF0-4399-9BC9-1A1AF9502063}">
      <dgm:prSet/>
      <dgm:spPr/>
      <dgm:t>
        <a:bodyPr/>
        <a:lstStyle/>
        <a:p>
          <a:endParaRPr lang="en-US"/>
        </a:p>
      </dgm:t>
    </dgm:pt>
    <dgm:pt modelId="{1FBD8BFF-DE80-4EF0-BD75-06A207629637}" type="sibTrans" cxnId="{219D1CED-2FF0-4399-9BC9-1A1AF9502063}">
      <dgm:prSet/>
      <dgm:spPr/>
      <dgm:t>
        <a:bodyPr/>
        <a:lstStyle/>
        <a:p>
          <a:endParaRPr lang="en-US"/>
        </a:p>
      </dgm:t>
    </dgm:pt>
    <dgm:pt modelId="{BCF6BA9D-C83E-495A-BA44-2206FB8393A2}">
      <dgm:prSet phldrT="[Text]"/>
      <dgm:spPr/>
      <dgm:t>
        <a:bodyPr/>
        <a:lstStyle/>
        <a:p>
          <a:r>
            <a:rPr lang="en-US" dirty="0" smtClean="0"/>
            <a:t>Retrieval</a:t>
          </a:r>
          <a:endParaRPr lang="en-US" dirty="0"/>
        </a:p>
      </dgm:t>
    </dgm:pt>
    <dgm:pt modelId="{1D0B1937-1036-46B8-A4DC-7443947050D3}" type="parTrans" cxnId="{8231D865-BC9F-4EB6-A52F-3035CF725598}">
      <dgm:prSet/>
      <dgm:spPr/>
      <dgm:t>
        <a:bodyPr/>
        <a:lstStyle/>
        <a:p>
          <a:endParaRPr lang="en-US"/>
        </a:p>
      </dgm:t>
    </dgm:pt>
    <dgm:pt modelId="{231FBCBA-2FD4-4849-A9DA-904B376C0374}" type="sibTrans" cxnId="{8231D865-BC9F-4EB6-A52F-3035CF725598}">
      <dgm:prSet/>
      <dgm:spPr/>
      <dgm:t>
        <a:bodyPr/>
        <a:lstStyle/>
        <a:p>
          <a:endParaRPr lang="en-US"/>
        </a:p>
      </dgm:t>
    </dgm:pt>
    <dgm:pt modelId="{4C86C80E-967B-4145-A9EB-EEC1785786C1}" type="pres">
      <dgm:prSet presAssocID="{F2E5BB0C-4D8C-4788-91DE-3144D2DAB694}" presName="Name0" presStyleCnt="0">
        <dgm:presLayoutVars>
          <dgm:dir/>
          <dgm:resizeHandles val="exact"/>
        </dgm:presLayoutVars>
      </dgm:prSet>
      <dgm:spPr/>
      <dgm:t>
        <a:bodyPr/>
        <a:lstStyle/>
        <a:p>
          <a:endParaRPr lang="en-US"/>
        </a:p>
      </dgm:t>
    </dgm:pt>
    <dgm:pt modelId="{DEF956A1-22D0-486F-953C-98BEC8A6312F}" type="pres">
      <dgm:prSet presAssocID="{6AF91DB3-DB3F-4124-8A1C-58955D2003EB}" presName="Name5" presStyleLbl="vennNode1" presStyleIdx="0" presStyleCnt="4" custLinFactX="-6220" custLinFactNeighborX="-100000" custLinFactNeighborY="-43367">
        <dgm:presLayoutVars>
          <dgm:bulletEnabled val="1"/>
        </dgm:presLayoutVars>
      </dgm:prSet>
      <dgm:spPr/>
      <dgm:t>
        <a:bodyPr/>
        <a:lstStyle/>
        <a:p>
          <a:endParaRPr lang="en-US"/>
        </a:p>
      </dgm:t>
    </dgm:pt>
    <dgm:pt modelId="{9066004D-A05B-451D-B323-AEB53A159FF0}" type="pres">
      <dgm:prSet presAssocID="{9557EBD0-846B-4538-9B42-705E5BAAC902}" presName="space" presStyleCnt="0"/>
      <dgm:spPr/>
      <dgm:t>
        <a:bodyPr/>
        <a:lstStyle/>
        <a:p>
          <a:endParaRPr lang="en-US"/>
        </a:p>
      </dgm:t>
    </dgm:pt>
    <dgm:pt modelId="{A7DD0F1D-BE4F-4C89-888D-56EAA77EAEEE}" type="pres">
      <dgm:prSet presAssocID="{F3824837-A436-49BE-8E9A-DC9FA28A6D1C}" presName="Name5" presStyleLbl="vennNode1" presStyleIdx="1" presStyleCnt="4">
        <dgm:presLayoutVars>
          <dgm:bulletEnabled val="1"/>
        </dgm:presLayoutVars>
      </dgm:prSet>
      <dgm:spPr/>
      <dgm:t>
        <a:bodyPr/>
        <a:lstStyle/>
        <a:p>
          <a:endParaRPr lang="en-US"/>
        </a:p>
      </dgm:t>
    </dgm:pt>
    <dgm:pt modelId="{03295453-FE21-4603-AE64-A7607C4B1B1E}" type="pres">
      <dgm:prSet presAssocID="{A6BF1BD2-1496-4061-AB59-E5FAC93844A6}" presName="space" presStyleCnt="0"/>
      <dgm:spPr/>
      <dgm:t>
        <a:bodyPr/>
        <a:lstStyle/>
        <a:p>
          <a:endParaRPr lang="en-US"/>
        </a:p>
      </dgm:t>
    </dgm:pt>
    <dgm:pt modelId="{CB6A6DAC-8A12-4B4D-BF74-3E4BD2541B4D}" type="pres">
      <dgm:prSet presAssocID="{3E56E5DF-1FB9-476D-9122-B5945009195A}" presName="Name5" presStyleLbl="vennNode1" presStyleIdx="2" presStyleCnt="4">
        <dgm:presLayoutVars>
          <dgm:bulletEnabled val="1"/>
        </dgm:presLayoutVars>
      </dgm:prSet>
      <dgm:spPr/>
      <dgm:t>
        <a:bodyPr/>
        <a:lstStyle/>
        <a:p>
          <a:endParaRPr lang="en-US"/>
        </a:p>
      </dgm:t>
    </dgm:pt>
    <dgm:pt modelId="{84D1C45E-27B7-48B7-BDA9-F56342A26A66}" type="pres">
      <dgm:prSet presAssocID="{1FBD8BFF-DE80-4EF0-BD75-06A207629637}" presName="space" presStyleCnt="0"/>
      <dgm:spPr/>
      <dgm:t>
        <a:bodyPr/>
        <a:lstStyle/>
        <a:p>
          <a:endParaRPr lang="en-US"/>
        </a:p>
      </dgm:t>
    </dgm:pt>
    <dgm:pt modelId="{358E6F25-40F1-44CB-B7DE-C2856BBF6518}" type="pres">
      <dgm:prSet presAssocID="{BCF6BA9D-C83E-495A-BA44-2206FB8393A2}" presName="Name5" presStyleLbl="vennNode1" presStyleIdx="3" presStyleCnt="4">
        <dgm:presLayoutVars>
          <dgm:bulletEnabled val="1"/>
        </dgm:presLayoutVars>
      </dgm:prSet>
      <dgm:spPr/>
      <dgm:t>
        <a:bodyPr/>
        <a:lstStyle/>
        <a:p>
          <a:endParaRPr lang="en-US"/>
        </a:p>
      </dgm:t>
    </dgm:pt>
  </dgm:ptLst>
  <dgm:cxnLst>
    <dgm:cxn modelId="{A7D63E01-BFE7-364F-A257-80E59EEEB620}" type="presOf" srcId="{6AF91DB3-DB3F-4124-8A1C-58955D2003EB}" destId="{DEF956A1-22D0-486F-953C-98BEC8A6312F}" srcOrd="0" destOrd="0" presId="urn:microsoft.com/office/officeart/2005/8/layout/venn3"/>
    <dgm:cxn modelId="{8231D865-BC9F-4EB6-A52F-3035CF725598}" srcId="{F2E5BB0C-4D8C-4788-91DE-3144D2DAB694}" destId="{BCF6BA9D-C83E-495A-BA44-2206FB8393A2}" srcOrd="3" destOrd="0" parTransId="{1D0B1937-1036-46B8-A4DC-7443947050D3}" sibTransId="{231FBCBA-2FD4-4849-A9DA-904B376C0374}"/>
    <dgm:cxn modelId="{64C18600-5257-634A-A747-9CFAA5D18B8B}" type="presOf" srcId="{3E56E5DF-1FB9-476D-9122-B5945009195A}" destId="{CB6A6DAC-8A12-4B4D-BF74-3E4BD2541B4D}" srcOrd="0" destOrd="0" presId="urn:microsoft.com/office/officeart/2005/8/layout/venn3"/>
    <dgm:cxn modelId="{219D1CED-2FF0-4399-9BC9-1A1AF9502063}" srcId="{F2E5BB0C-4D8C-4788-91DE-3144D2DAB694}" destId="{3E56E5DF-1FB9-476D-9122-B5945009195A}" srcOrd="2" destOrd="0" parTransId="{509B2ABA-94FC-488B-91B6-E22523F57446}" sibTransId="{1FBD8BFF-DE80-4EF0-BD75-06A207629637}"/>
    <dgm:cxn modelId="{85A174AE-DAD1-4495-8BF3-DE5CE5A6108D}" srcId="{F2E5BB0C-4D8C-4788-91DE-3144D2DAB694}" destId="{F3824837-A436-49BE-8E9A-DC9FA28A6D1C}" srcOrd="1" destOrd="0" parTransId="{D87206B6-CC5E-44A5-B869-5525230B6915}" sibTransId="{A6BF1BD2-1496-4061-AB59-E5FAC93844A6}"/>
    <dgm:cxn modelId="{27D25B0A-243B-1F4B-991A-FCFA2F90B3B7}" type="presOf" srcId="{F3824837-A436-49BE-8E9A-DC9FA28A6D1C}" destId="{A7DD0F1D-BE4F-4C89-888D-56EAA77EAEEE}" srcOrd="0" destOrd="0" presId="urn:microsoft.com/office/officeart/2005/8/layout/venn3"/>
    <dgm:cxn modelId="{E21AA721-6B3D-4568-9FCB-744F0D1437F1}" srcId="{F2E5BB0C-4D8C-4788-91DE-3144D2DAB694}" destId="{6AF91DB3-DB3F-4124-8A1C-58955D2003EB}" srcOrd="0" destOrd="0" parTransId="{DF1B2868-4AC5-428B-A848-FD888BA4328E}" sibTransId="{9557EBD0-846B-4538-9B42-705E5BAAC902}"/>
    <dgm:cxn modelId="{24F79F45-7F60-9C4E-8EAA-099F5BB0A273}" type="presOf" srcId="{F2E5BB0C-4D8C-4788-91DE-3144D2DAB694}" destId="{4C86C80E-967B-4145-A9EB-EEC1785786C1}" srcOrd="0" destOrd="0" presId="urn:microsoft.com/office/officeart/2005/8/layout/venn3"/>
    <dgm:cxn modelId="{4F6185FC-97E6-334F-B5B1-35E4DAD2D242}" type="presOf" srcId="{BCF6BA9D-C83E-495A-BA44-2206FB8393A2}" destId="{358E6F25-40F1-44CB-B7DE-C2856BBF6518}" srcOrd="0" destOrd="0" presId="urn:microsoft.com/office/officeart/2005/8/layout/venn3"/>
    <dgm:cxn modelId="{E49C2FCD-F67C-C14D-86CE-FF3D66D109DD}" type="presParOf" srcId="{4C86C80E-967B-4145-A9EB-EEC1785786C1}" destId="{DEF956A1-22D0-486F-953C-98BEC8A6312F}" srcOrd="0" destOrd="0" presId="urn:microsoft.com/office/officeart/2005/8/layout/venn3"/>
    <dgm:cxn modelId="{F2241843-7259-DF49-AC7A-7CB20BE1CC2C}" type="presParOf" srcId="{4C86C80E-967B-4145-A9EB-EEC1785786C1}" destId="{9066004D-A05B-451D-B323-AEB53A159FF0}" srcOrd="1" destOrd="0" presId="urn:microsoft.com/office/officeart/2005/8/layout/venn3"/>
    <dgm:cxn modelId="{EA1C44F2-8D03-3649-A9AC-BB825249BBCE}" type="presParOf" srcId="{4C86C80E-967B-4145-A9EB-EEC1785786C1}" destId="{A7DD0F1D-BE4F-4C89-888D-56EAA77EAEEE}" srcOrd="2" destOrd="0" presId="urn:microsoft.com/office/officeart/2005/8/layout/venn3"/>
    <dgm:cxn modelId="{FDDF2CE5-EFF4-EE44-8CE4-809CFAE78294}" type="presParOf" srcId="{4C86C80E-967B-4145-A9EB-EEC1785786C1}" destId="{03295453-FE21-4603-AE64-A7607C4B1B1E}" srcOrd="3" destOrd="0" presId="urn:microsoft.com/office/officeart/2005/8/layout/venn3"/>
    <dgm:cxn modelId="{06ACFA43-6DDF-6D49-8315-0EA5EF80B9C6}" type="presParOf" srcId="{4C86C80E-967B-4145-A9EB-EEC1785786C1}" destId="{CB6A6DAC-8A12-4B4D-BF74-3E4BD2541B4D}" srcOrd="4" destOrd="0" presId="urn:microsoft.com/office/officeart/2005/8/layout/venn3"/>
    <dgm:cxn modelId="{07B659E9-CAFC-9241-B774-652CB5467432}" type="presParOf" srcId="{4C86C80E-967B-4145-A9EB-EEC1785786C1}" destId="{84D1C45E-27B7-48B7-BDA9-F56342A26A66}" srcOrd="5" destOrd="0" presId="urn:microsoft.com/office/officeart/2005/8/layout/venn3"/>
    <dgm:cxn modelId="{3494EF64-0A3C-D046-8B0A-376E3F3768D9}" type="presParOf" srcId="{4C86C80E-967B-4145-A9EB-EEC1785786C1}" destId="{358E6F25-40F1-44CB-B7DE-C2856BBF6518}"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9E8562-AA9A-434D-A057-5EEE13D5ED9E}" type="doc">
      <dgm:prSet loTypeId="urn:microsoft.com/office/officeart/2005/8/layout/hierarchy1" loCatId="" qsTypeId="urn:microsoft.com/office/officeart/2005/8/quickstyle/simple2" qsCatId="simple" csTypeId="urn:microsoft.com/office/officeart/2005/8/colors/accent1_2" csCatId="accent1" phldr="1"/>
      <dgm:spPr/>
      <dgm:t>
        <a:bodyPr/>
        <a:lstStyle/>
        <a:p>
          <a:endParaRPr lang="en-US"/>
        </a:p>
      </dgm:t>
    </dgm:pt>
    <dgm:pt modelId="{37C618EA-8714-034D-A4F9-5C83A1B0C048}">
      <dgm:prSet phldrT="[Text]" custT="1"/>
      <dgm:spPr/>
      <dgm:t>
        <a:bodyPr/>
        <a:lstStyle/>
        <a:p>
          <a:r>
            <a:rPr lang="en-US" sz="2000" dirty="0" smtClean="0"/>
            <a:t>Memory</a:t>
          </a:r>
          <a:endParaRPr lang="en-US" sz="2000" dirty="0"/>
        </a:p>
      </dgm:t>
    </dgm:pt>
    <dgm:pt modelId="{CF2A938E-8A34-5346-B062-6E2F9626435D}" type="parTrans" cxnId="{46F372FA-768E-D842-84F4-AA1A56A670FC}">
      <dgm:prSet/>
      <dgm:spPr/>
      <dgm:t>
        <a:bodyPr/>
        <a:lstStyle/>
        <a:p>
          <a:endParaRPr lang="en-US"/>
        </a:p>
      </dgm:t>
    </dgm:pt>
    <dgm:pt modelId="{4202C49E-67CC-D248-BB37-3F0C253C41D2}" type="sibTrans" cxnId="{46F372FA-768E-D842-84F4-AA1A56A670FC}">
      <dgm:prSet/>
      <dgm:spPr/>
      <dgm:t>
        <a:bodyPr/>
        <a:lstStyle/>
        <a:p>
          <a:endParaRPr lang="en-US"/>
        </a:p>
      </dgm:t>
    </dgm:pt>
    <dgm:pt modelId="{EDE6B75C-4744-5B40-A5C8-109F32BF289E}">
      <dgm:prSet phldrT="[Text]" custT="1"/>
      <dgm:spPr/>
      <dgm:t>
        <a:bodyPr/>
        <a:lstStyle/>
        <a:p>
          <a:r>
            <a:rPr lang="en-US" sz="1800" dirty="0" smtClean="0"/>
            <a:t>Sensory memory</a:t>
          </a:r>
        </a:p>
        <a:p>
          <a:r>
            <a:rPr lang="en-US" sz="1800" dirty="0" smtClean="0"/>
            <a:t>(&lt;1s)</a:t>
          </a:r>
          <a:endParaRPr lang="en-US" sz="1800" dirty="0"/>
        </a:p>
      </dgm:t>
    </dgm:pt>
    <dgm:pt modelId="{1E9A0F86-90B0-EF40-B6A1-67FE99971B36}" type="parTrans" cxnId="{17E8B9D0-AF26-8447-A97A-5DF71B16B2D5}">
      <dgm:prSet/>
      <dgm:spPr/>
      <dgm:t>
        <a:bodyPr/>
        <a:lstStyle/>
        <a:p>
          <a:endParaRPr lang="en-US"/>
        </a:p>
      </dgm:t>
    </dgm:pt>
    <dgm:pt modelId="{7A2A3167-48D4-0C4C-A1DA-9E932238351E}" type="sibTrans" cxnId="{17E8B9D0-AF26-8447-A97A-5DF71B16B2D5}">
      <dgm:prSet/>
      <dgm:spPr/>
      <dgm:t>
        <a:bodyPr/>
        <a:lstStyle/>
        <a:p>
          <a:endParaRPr lang="en-US"/>
        </a:p>
      </dgm:t>
    </dgm:pt>
    <dgm:pt modelId="{558BB368-5CC4-4D4A-BED6-BE73114BFB7D}">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000" dirty="0" smtClean="0"/>
            <a:t>Short</a:t>
          </a:r>
          <a:r>
            <a:rPr lang="en-US" sz="1000" dirty="0" smtClean="0"/>
            <a:t> </a:t>
          </a:r>
          <a:r>
            <a:rPr lang="en-US" sz="2000" dirty="0" smtClean="0"/>
            <a:t>term</a:t>
          </a:r>
          <a:endParaRPr lang="en-US" sz="2000" dirty="0"/>
        </a:p>
      </dgm:t>
    </dgm:pt>
    <dgm:pt modelId="{4A8BA88D-13F0-0B48-91F5-474EB71D61DD}" type="parTrans" cxnId="{5A3B255C-3551-B84B-B1AF-B1FC2AEA28B0}">
      <dgm:prSet/>
      <dgm:spPr/>
      <dgm:t>
        <a:bodyPr/>
        <a:lstStyle/>
        <a:p>
          <a:endParaRPr lang="en-US"/>
        </a:p>
      </dgm:t>
    </dgm:pt>
    <dgm:pt modelId="{3D9A0E74-0DF1-FF49-A48B-A7445D4CB5E9}" type="sibTrans" cxnId="{5A3B255C-3551-B84B-B1AF-B1FC2AEA28B0}">
      <dgm:prSet/>
      <dgm:spPr/>
      <dgm:t>
        <a:bodyPr/>
        <a:lstStyle/>
        <a:p>
          <a:endParaRPr lang="en-US"/>
        </a:p>
      </dgm:t>
    </dgm:pt>
    <dgm:pt modelId="{B979D3BD-4A90-2A42-9D88-5351AAE37834}">
      <dgm:prSet phldrT="[Text]" custT="1"/>
      <dgm:spPr/>
      <dgm:t>
        <a:bodyPr/>
        <a:lstStyle/>
        <a:p>
          <a:r>
            <a:rPr lang="en-US" sz="2000" dirty="0" smtClean="0"/>
            <a:t>Long term</a:t>
          </a:r>
          <a:endParaRPr lang="en-US" sz="2000" dirty="0"/>
        </a:p>
      </dgm:t>
    </dgm:pt>
    <dgm:pt modelId="{267FA466-E7D0-CA43-8456-6C0FE276BC6E}" type="parTrans" cxnId="{59A9534B-8CAC-5F4A-A88C-D03BCADAD6F1}">
      <dgm:prSet/>
      <dgm:spPr/>
      <dgm:t>
        <a:bodyPr/>
        <a:lstStyle/>
        <a:p>
          <a:endParaRPr lang="en-US"/>
        </a:p>
      </dgm:t>
    </dgm:pt>
    <dgm:pt modelId="{BACB9B36-CA98-9F42-B4C4-99FA26767F98}" type="sibTrans" cxnId="{59A9534B-8CAC-5F4A-A88C-D03BCADAD6F1}">
      <dgm:prSet/>
      <dgm:spPr/>
      <dgm:t>
        <a:bodyPr/>
        <a:lstStyle/>
        <a:p>
          <a:endParaRPr lang="en-US"/>
        </a:p>
      </dgm:t>
    </dgm:pt>
    <dgm:pt modelId="{12897A22-CD0E-3749-B72E-8550A8A5AB2B}">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000" dirty="0" smtClean="0"/>
            <a:t>Explicit</a:t>
          </a:r>
          <a:endParaRPr lang="en-US" sz="2000" dirty="0"/>
        </a:p>
      </dgm:t>
    </dgm:pt>
    <dgm:pt modelId="{4B56CD24-4E3B-1041-8474-57F5C6ECFA6B}" type="parTrans" cxnId="{6D410A6F-D5C7-EE41-9CD6-6CF89320160F}">
      <dgm:prSet/>
      <dgm:spPr/>
      <dgm:t>
        <a:bodyPr/>
        <a:lstStyle/>
        <a:p>
          <a:endParaRPr lang="en-US"/>
        </a:p>
      </dgm:t>
    </dgm:pt>
    <dgm:pt modelId="{AE34AAB5-9CC1-7246-BB84-11C29AE9CB65}" type="sibTrans" cxnId="{6D410A6F-D5C7-EE41-9CD6-6CF89320160F}">
      <dgm:prSet/>
      <dgm:spPr/>
      <dgm:t>
        <a:bodyPr/>
        <a:lstStyle/>
        <a:p>
          <a:endParaRPr lang="en-US"/>
        </a:p>
      </dgm:t>
    </dgm:pt>
    <dgm:pt modelId="{97A7682E-2EDD-EB45-B886-45413EF84989}">
      <dgm:prSet custT="1"/>
      <dgm:spPr/>
      <dgm:t>
        <a:bodyPr/>
        <a:lstStyle/>
        <a:p>
          <a:r>
            <a:rPr lang="en-US" sz="2000" dirty="0" smtClean="0"/>
            <a:t>Implicit</a:t>
          </a:r>
          <a:r>
            <a:rPr lang="en-US" sz="2000" baseline="0" dirty="0" smtClean="0"/>
            <a:t> memory</a:t>
          </a:r>
          <a:endParaRPr lang="en-US" sz="2000" dirty="0"/>
        </a:p>
      </dgm:t>
    </dgm:pt>
    <dgm:pt modelId="{28683D89-E5FB-7A40-AED1-A52A020B5F2A}" type="sibTrans" cxnId="{A6F03697-0B60-8044-9869-12A02C97946A}">
      <dgm:prSet/>
      <dgm:spPr/>
      <dgm:t>
        <a:bodyPr/>
        <a:lstStyle/>
        <a:p>
          <a:endParaRPr lang="en-US"/>
        </a:p>
      </dgm:t>
    </dgm:pt>
    <dgm:pt modelId="{3273BD7F-B967-7B46-9335-1F779AABA339}" type="parTrans" cxnId="{A6F03697-0B60-8044-9869-12A02C97946A}">
      <dgm:prSet/>
      <dgm:spPr/>
      <dgm:t>
        <a:bodyPr/>
        <a:lstStyle/>
        <a:p>
          <a:endParaRPr lang="en-US"/>
        </a:p>
      </dgm:t>
    </dgm:pt>
    <dgm:pt modelId="{942D4768-B118-2341-B949-A8481449453C}">
      <dgm:prSet custT="1"/>
      <dgm:spPr/>
      <dgm:t>
        <a:bodyPr/>
        <a:lstStyle/>
        <a:p>
          <a:r>
            <a:rPr lang="en-US" sz="2000" dirty="0" smtClean="0"/>
            <a:t>Procedural memory</a:t>
          </a:r>
          <a:endParaRPr lang="en-US" sz="2000" dirty="0"/>
        </a:p>
      </dgm:t>
    </dgm:pt>
    <dgm:pt modelId="{5A54EC62-9262-C948-A30E-8E02730C2D7D}" type="parTrans" cxnId="{6C73BE11-05E0-9A45-86CA-46D545F3AF93}">
      <dgm:prSet/>
      <dgm:spPr/>
      <dgm:t>
        <a:bodyPr/>
        <a:lstStyle/>
        <a:p>
          <a:endParaRPr lang="en-US"/>
        </a:p>
      </dgm:t>
    </dgm:pt>
    <dgm:pt modelId="{0ECD461D-8B24-BF46-A939-A85485DF6218}" type="sibTrans" cxnId="{6C73BE11-05E0-9A45-86CA-46D545F3AF93}">
      <dgm:prSet/>
      <dgm:spPr/>
      <dgm:t>
        <a:bodyPr/>
        <a:lstStyle/>
        <a:p>
          <a:endParaRPr lang="en-US"/>
        </a:p>
      </dgm:t>
    </dgm:pt>
    <dgm:pt modelId="{0C440225-2145-7F47-ADBB-2928DBBCA443}">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000" dirty="0" err="1" smtClean="0"/>
            <a:t>DeclarativeMemoryfacts</a:t>
          </a:r>
          <a:r>
            <a:rPr lang="en-US" sz="2000" dirty="0" smtClean="0"/>
            <a:t>, events)</a:t>
          </a:r>
          <a:endParaRPr lang="en-US" sz="2000" dirty="0"/>
        </a:p>
      </dgm:t>
    </dgm:pt>
    <dgm:pt modelId="{63323EBE-7A5F-C340-B9CC-AE5132A89BA6}" type="parTrans" cxnId="{A6152CE3-F673-1D46-A8A0-5E92D719BE3F}">
      <dgm:prSet/>
      <dgm:spPr/>
      <dgm:t>
        <a:bodyPr/>
        <a:lstStyle/>
        <a:p>
          <a:endParaRPr lang="en-US"/>
        </a:p>
      </dgm:t>
    </dgm:pt>
    <dgm:pt modelId="{AEC50876-35C2-E343-8BAF-850D38FA79D3}" type="sibTrans" cxnId="{A6152CE3-F673-1D46-A8A0-5E92D719BE3F}">
      <dgm:prSet/>
      <dgm:spPr/>
      <dgm:t>
        <a:bodyPr/>
        <a:lstStyle/>
        <a:p>
          <a:endParaRPr lang="en-US"/>
        </a:p>
      </dgm:t>
    </dgm:pt>
    <dgm:pt modelId="{F045C7BF-3D40-B540-8602-4A204FD34D51}">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400" dirty="0" smtClean="0"/>
            <a:t>Strategic memory, Prospective memory, Metamemory,       Source memory</a:t>
          </a:r>
          <a:endParaRPr lang="en-US" sz="1400" dirty="0"/>
        </a:p>
      </dgm:t>
    </dgm:pt>
    <dgm:pt modelId="{7CEC6532-0420-8B41-A16F-3F7CB72120D2}" type="parTrans" cxnId="{8EF4E87B-E930-E347-AC3E-0D56BFB484B5}">
      <dgm:prSet/>
      <dgm:spPr/>
      <dgm:t>
        <a:bodyPr/>
        <a:lstStyle/>
        <a:p>
          <a:endParaRPr lang="en-US"/>
        </a:p>
      </dgm:t>
    </dgm:pt>
    <dgm:pt modelId="{A3F1C945-C3F1-C143-B04E-34B69FC307AE}" type="sibTrans" cxnId="{8EF4E87B-E930-E347-AC3E-0D56BFB484B5}">
      <dgm:prSet/>
      <dgm:spPr/>
      <dgm:t>
        <a:bodyPr/>
        <a:lstStyle/>
        <a:p>
          <a:endParaRPr lang="en-US"/>
        </a:p>
      </dgm:t>
    </dgm:pt>
    <dgm:pt modelId="{84882969-988E-264A-A81B-86CA5229F4B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mtClean="0"/>
            <a:t>Semantic memory(facts, general knowledge)</a:t>
          </a:r>
          <a:endParaRPr lang="en-US" dirty="0"/>
        </a:p>
      </dgm:t>
    </dgm:pt>
    <dgm:pt modelId="{2F587A6E-09CB-B04D-B95E-0E7AD3A77E80}" type="parTrans" cxnId="{0C01520D-1CA8-BE48-95D8-FD17EC8AAFB6}">
      <dgm:prSet/>
      <dgm:spPr/>
      <dgm:t>
        <a:bodyPr/>
        <a:lstStyle/>
        <a:p>
          <a:endParaRPr lang="en-US"/>
        </a:p>
      </dgm:t>
    </dgm:pt>
    <dgm:pt modelId="{1A2E5E3D-EEAB-3C4D-A350-7CD26DB126C8}" type="sibTrans" cxnId="{0C01520D-1CA8-BE48-95D8-FD17EC8AAFB6}">
      <dgm:prSet/>
      <dgm:spPr/>
      <dgm:t>
        <a:bodyPr/>
        <a:lstStyle/>
        <a:p>
          <a:endParaRPr lang="en-US"/>
        </a:p>
      </dgm:t>
    </dgm:pt>
    <dgm:pt modelId="{953AEA89-B64A-7548-8308-16BE91C559C3}">
      <dgm:prSet custT="1"/>
      <dgm:spPr/>
      <dgm:t>
        <a:bodyPr/>
        <a:lstStyle/>
        <a:p>
          <a:r>
            <a:rPr lang="en-US" sz="2000" dirty="0" err="1" smtClean="0"/>
            <a:t>Episiodic</a:t>
          </a:r>
          <a:r>
            <a:rPr lang="en-US" sz="2000" dirty="0" smtClean="0"/>
            <a:t> memory</a:t>
          </a:r>
        </a:p>
      </dgm:t>
    </dgm:pt>
    <dgm:pt modelId="{39429E76-1B76-754C-ACD8-5D4696EFAAB9}" type="parTrans" cxnId="{7DE45169-AF4B-6145-A9C9-864BE2A2E791}">
      <dgm:prSet/>
      <dgm:spPr/>
      <dgm:t>
        <a:bodyPr/>
        <a:lstStyle/>
        <a:p>
          <a:endParaRPr lang="en-US"/>
        </a:p>
      </dgm:t>
    </dgm:pt>
    <dgm:pt modelId="{DA8D2AC1-AFE5-F045-95DA-1E2BA7422B6F}" type="sibTrans" cxnId="{7DE45169-AF4B-6145-A9C9-864BE2A2E791}">
      <dgm:prSet/>
      <dgm:spPr/>
      <dgm:t>
        <a:bodyPr/>
        <a:lstStyle/>
        <a:p>
          <a:endParaRPr lang="en-US"/>
        </a:p>
      </dgm:t>
    </dgm:pt>
    <dgm:pt modelId="{919AE886-044F-144B-9F0B-E0FC7D73B2CA}">
      <dgm:prSet custT="1"/>
      <dgm:spPr/>
      <dgm:t>
        <a:bodyPr/>
        <a:lstStyle/>
        <a:p>
          <a:r>
            <a:rPr lang="en-US" sz="2000" dirty="0" smtClean="0"/>
            <a:t>Priming</a:t>
          </a:r>
          <a:endParaRPr lang="en-US" sz="2000" dirty="0"/>
        </a:p>
      </dgm:t>
    </dgm:pt>
    <dgm:pt modelId="{127632AD-C422-1D4D-98F0-D9B00A53C0F3}" type="parTrans" cxnId="{3FD5FEF2-5741-2C4A-B5DA-4A523953BE2F}">
      <dgm:prSet/>
      <dgm:spPr/>
      <dgm:t>
        <a:bodyPr/>
        <a:lstStyle/>
        <a:p>
          <a:endParaRPr lang="en-US"/>
        </a:p>
      </dgm:t>
    </dgm:pt>
    <dgm:pt modelId="{6F1475D0-0847-124A-BD37-BF9536A45539}" type="sibTrans" cxnId="{3FD5FEF2-5741-2C4A-B5DA-4A523953BE2F}">
      <dgm:prSet/>
      <dgm:spPr/>
      <dgm:t>
        <a:bodyPr/>
        <a:lstStyle/>
        <a:p>
          <a:endParaRPr lang="en-US"/>
        </a:p>
      </dgm:t>
    </dgm:pt>
    <dgm:pt modelId="{E8B247D8-C9CF-5E4C-AC6D-77FD7378F818}" type="pres">
      <dgm:prSet presAssocID="{209E8562-AA9A-434D-A057-5EEE13D5ED9E}" presName="hierChild1" presStyleCnt="0">
        <dgm:presLayoutVars>
          <dgm:chPref val="1"/>
          <dgm:dir/>
          <dgm:animOne val="branch"/>
          <dgm:animLvl val="lvl"/>
          <dgm:resizeHandles/>
        </dgm:presLayoutVars>
      </dgm:prSet>
      <dgm:spPr/>
      <dgm:t>
        <a:bodyPr/>
        <a:lstStyle/>
        <a:p>
          <a:endParaRPr lang="en-US"/>
        </a:p>
      </dgm:t>
    </dgm:pt>
    <dgm:pt modelId="{4513F457-FF00-E84E-9E2F-1FB0409BA492}" type="pres">
      <dgm:prSet presAssocID="{37C618EA-8714-034D-A4F9-5C83A1B0C048}" presName="hierRoot1" presStyleCnt="0"/>
      <dgm:spPr/>
    </dgm:pt>
    <dgm:pt modelId="{0347A79B-2613-0549-8387-3F3E6DBF69BA}" type="pres">
      <dgm:prSet presAssocID="{37C618EA-8714-034D-A4F9-5C83A1B0C048}" presName="composite" presStyleCnt="0"/>
      <dgm:spPr/>
    </dgm:pt>
    <dgm:pt modelId="{29EDDFDA-0A93-D44C-B224-5DF6DCE98CB7}" type="pres">
      <dgm:prSet presAssocID="{37C618EA-8714-034D-A4F9-5C83A1B0C048}" presName="background" presStyleLbl="node0" presStyleIdx="0" presStyleCnt="1"/>
      <dgm:spPr/>
    </dgm:pt>
    <dgm:pt modelId="{BABE2205-F897-DC4D-8CA2-09EE2C82F7BD}" type="pres">
      <dgm:prSet presAssocID="{37C618EA-8714-034D-A4F9-5C83A1B0C048}" presName="text" presStyleLbl="fgAcc0" presStyleIdx="0" presStyleCnt="1">
        <dgm:presLayoutVars>
          <dgm:chPref val="3"/>
        </dgm:presLayoutVars>
      </dgm:prSet>
      <dgm:spPr/>
      <dgm:t>
        <a:bodyPr/>
        <a:lstStyle/>
        <a:p>
          <a:endParaRPr lang="en-US"/>
        </a:p>
      </dgm:t>
    </dgm:pt>
    <dgm:pt modelId="{4F88395F-A90F-5B4D-A8D1-C9753B999E86}" type="pres">
      <dgm:prSet presAssocID="{37C618EA-8714-034D-A4F9-5C83A1B0C048}" presName="hierChild2" presStyleCnt="0"/>
      <dgm:spPr/>
    </dgm:pt>
    <dgm:pt modelId="{578AA80C-AC57-2D46-B043-6D2F0C085894}" type="pres">
      <dgm:prSet presAssocID="{1E9A0F86-90B0-EF40-B6A1-67FE99971B36}" presName="Name10" presStyleLbl="parChTrans1D2" presStyleIdx="0" presStyleCnt="3"/>
      <dgm:spPr/>
      <dgm:t>
        <a:bodyPr/>
        <a:lstStyle/>
        <a:p>
          <a:endParaRPr lang="en-US"/>
        </a:p>
      </dgm:t>
    </dgm:pt>
    <dgm:pt modelId="{ABBC9576-E108-CF47-9E01-67A3C72D3208}" type="pres">
      <dgm:prSet presAssocID="{EDE6B75C-4744-5B40-A5C8-109F32BF289E}" presName="hierRoot2" presStyleCnt="0"/>
      <dgm:spPr/>
    </dgm:pt>
    <dgm:pt modelId="{FDAB1BC1-CCEB-C142-9381-2C4DDE57D040}" type="pres">
      <dgm:prSet presAssocID="{EDE6B75C-4744-5B40-A5C8-109F32BF289E}" presName="composite2" presStyleCnt="0"/>
      <dgm:spPr/>
    </dgm:pt>
    <dgm:pt modelId="{B276095D-C3B1-9C45-8254-B7F4948CD99A}" type="pres">
      <dgm:prSet presAssocID="{EDE6B75C-4744-5B40-A5C8-109F32BF289E}" presName="background2" presStyleLbl="node2" presStyleIdx="0" presStyleCnt="3"/>
      <dgm:spPr/>
    </dgm:pt>
    <dgm:pt modelId="{3ED2D6CD-6C05-5542-95D8-D86DC2DFEECB}" type="pres">
      <dgm:prSet presAssocID="{EDE6B75C-4744-5B40-A5C8-109F32BF289E}" presName="text2" presStyleLbl="fgAcc2" presStyleIdx="0" presStyleCnt="3">
        <dgm:presLayoutVars>
          <dgm:chPref val="3"/>
        </dgm:presLayoutVars>
      </dgm:prSet>
      <dgm:spPr/>
      <dgm:t>
        <a:bodyPr/>
        <a:lstStyle/>
        <a:p>
          <a:endParaRPr lang="en-US"/>
        </a:p>
      </dgm:t>
    </dgm:pt>
    <dgm:pt modelId="{C6BB61C2-ED59-3D46-A1A8-E82C8E18724D}" type="pres">
      <dgm:prSet presAssocID="{EDE6B75C-4744-5B40-A5C8-109F32BF289E}" presName="hierChild3" presStyleCnt="0"/>
      <dgm:spPr/>
    </dgm:pt>
    <dgm:pt modelId="{C8587C3D-94C1-F046-A938-D9BD3CDBC5A4}" type="pres">
      <dgm:prSet presAssocID="{4A8BA88D-13F0-0B48-91F5-474EB71D61DD}" presName="Name10" presStyleLbl="parChTrans1D2" presStyleIdx="1" presStyleCnt="3"/>
      <dgm:spPr/>
      <dgm:t>
        <a:bodyPr/>
        <a:lstStyle/>
        <a:p>
          <a:endParaRPr lang="en-US"/>
        </a:p>
      </dgm:t>
    </dgm:pt>
    <dgm:pt modelId="{E16BF954-8CB3-944A-988A-A582093EAA2A}" type="pres">
      <dgm:prSet presAssocID="{558BB368-5CC4-4D4A-BED6-BE73114BFB7D}" presName="hierRoot2" presStyleCnt="0"/>
      <dgm:spPr/>
    </dgm:pt>
    <dgm:pt modelId="{84BE035F-96B1-7143-8743-AC1B96FBD8E2}" type="pres">
      <dgm:prSet presAssocID="{558BB368-5CC4-4D4A-BED6-BE73114BFB7D}" presName="composite2" presStyleCnt="0"/>
      <dgm:spPr/>
    </dgm:pt>
    <dgm:pt modelId="{EEAF4B8A-B281-D348-95E9-AA269BB3154F}" type="pres">
      <dgm:prSet presAssocID="{558BB368-5CC4-4D4A-BED6-BE73114BFB7D}" presName="background2" presStyleLbl="node2" presStyleIdx="1" presStyleCnt="3"/>
      <dgm:spPr/>
    </dgm:pt>
    <dgm:pt modelId="{372E76CC-3A14-1D49-878F-EB3631A871EA}" type="pres">
      <dgm:prSet presAssocID="{558BB368-5CC4-4D4A-BED6-BE73114BFB7D}" presName="text2" presStyleLbl="fgAcc2" presStyleIdx="1" presStyleCnt="3">
        <dgm:presLayoutVars>
          <dgm:chPref val="3"/>
        </dgm:presLayoutVars>
      </dgm:prSet>
      <dgm:spPr/>
      <dgm:t>
        <a:bodyPr/>
        <a:lstStyle/>
        <a:p>
          <a:endParaRPr lang="en-US"/>
        </a:p>
      </dgm:t>
    </dgm:pt>
    <dgm:pt modelId="{9CC5EB67-7999-7540-BB97-13E79A3D6EBE}" type="pres">
      <dgm:prSet presAssocID="{558BB368-5CC4-4D4A-BED6-BE73114BFB7D}" presName="hierChild3" presStyleCnt="0"/>
      <dgm:spPr/>
    </dgm:pt>
    <dgm:pt modelId="{3F6962C3-E6EA-E947-9B3B-8F45B8186907}" type="pres">
      <dgm:prSet presAssocID="{267FA466-E7D0-CA43-8456-6C0FE276BC6E}" presName="Name10" presStyleLbl="parChTrans1D2" presStyleIdx="2" presStyleCnt="3"/>
      <dgm:spPr/>
      <dgm:t>
        <a:bodyPr/>
        <a:lstStyle/>
        <a:p>
          <a:endParaRPr lang="en-US"/>
        </a:p>
      </dgm:t>
    </dgm:pt>
    <dgm:pt modelId="{498C35BB-2CF4-214D-9A14-270078F3E289}" type="pres">
      <dgm:prSet presAssocID="{B979D3BD-4A90-2A42-9D88-5351AAE37834}" presName="hierRoot2" presStyleCnt="0"/>
      <dgm:spPr/>
    </dgm:pt>
    <dgm:pt modelId="{23A66C45-F770-EF48-A9FD-5A8FF3FACC95}" type="pres">
      <dgm:prSet presAssocID="{B979D3BD-4A90-2A42-9D88-5351AAE37834}" presName="composite2" presStyleCnt="0"/>
      <dgm:spPr/>
    </dgm:pt>
    <dgm:pt modelId="{288E9634-3E83-3E47-AC9E-F1E8FF49022A}" type="pres">
      <dgm:prSet presAssocID="{B979D3BD-4A90-2A42-9D88-5351AAE37834}" presName="background2" presStyleLbl="node2" presStyleIdx="2" presStyleCnt="3"/>
      <dgm:spPr/>
    </dgm:pt>
    <dgm:pt modelId="{8EAA7F23-894D-A247-B29C-5642860098A7}" type="pres">
      <dgm:prSet presAssocID="{B979D3BD-4A90-2A42-9D88-5351AAE37834}" presName="text2" presStyleLbl="fgAcc2" presStyleIdx="2" presStyleCnt="3">
        <dgm:presLayoutVars>
          <dgm:chPref val="3"/>
        </dgm:presLayoutVars>
      </dgm:prSet>
      <dgm:spPr/>
      <dgm:t>
        <a:bodyPr/>
        <a:lstStyle/>
        <a:p>
          <a:endParaRPr lang="en-US"/>
        </a:p>
      </dgm:t>
    </dgm:pt>
    <dgm:pt modelId="{D65C77D6-518C-A949-AA9F-8B43E48E1E1F}" type="pres">
      <dgm:prSet presAssocID="{B979D3BD-4A90-2A42-9D88-5351AAE37834}" presName="hierChild3" presStyleCnt="0"/>
      <dgm:spPr/>
    </dgm:pt>
    <dgm:pt modelId="{F95A0EF3-D4CC-D24A-BF01-869B3940548B}" type="pres">
      <dgm:prSet presAssocID="{4B56CD24-4E3B-1041-8474-57F5C6ECFA6B}" presName="Name17" presStyleLbl="parChTrans1D3" presStyleIdx="0" presStyleCnt="2"/>
      <dgm:spPr/>
      <dgm:t>
        <a:bodyPr/>
        <a:lstStyle/>
        <a:p>
          <a:endParaRPr lang="en-US"/>
        </a:p>
      </dgm:t>
    </dgm:pt>
    <dgm:pt modelId="{C5C1E117-79E5-BD49-B121-E8F698BDF01E}" type="pres">
      <dgm:prSet presAssocID="{12897A22-CD0E-3749-B72E-8550A8A5AB2B}" presName="hierRoot3" presStyleCnt="0"/>
      <dgm:spPr/>
    </dgm:pt>
    <dgm:pt modelId="{59805CEE-6D52-4545-BB1E-460B5C684713}" type="pres">
      <dgm:prSet presAssocID="{12897A22-CD0E-3749-B72E-8550A8A5AB2B}" presName="composite3" presStyleCnt="0"/>
      <dgm:spPr/>
    </dgm:pt>
    <dgm:pt modelId="{7FAB8BB9-9072-D942-9369-DFCD598BDFA2}" type="pres">
      <dgm:prSet presAssocID="{12897A22-CD0E-3749-B72E-8550A8A5AB2B}" presName="background3" presStyleLbl="node3" presStyleIdx="0" presStyleCnt="2"/>
      <dgm:spPr/>
    </dgm:pt>
    <dgm:pt modelId="{62C75968-AEF3-A940-B8BF-0887E4EABDCF}" type="pres">
      <dgm:prSet presAssocID="{12897A22-CD0E-3749-B72E-8550A8A5AB2B}" presName="text3" presStyleLbl="fgAcc3" presStyleIdx="0" presStyleCnt="2">
        <dgm:presLayoutVars>
          <dgm:chPref val="3"/>
        </dgm:presLayoutVars>
      </dgm:prSet>
      <dgm:spPr/>
      <dgm:t>
        <a:bodyPr/>
        <a:lstStyle/>
        <a:p>
          <a:endParaRPr lang="en-US"/>
        </a:p>
      </dgm:t>
    </dgm:pt>
    <dgm:pt modelId="{164AE4A3-CC69-4944-A20A-009C550B8311}" type="pres">
      <dgm:prSet presAssocID="{12897A22-CD0E-3749-B72E-8550A8A5AB2B}" presName="hierChild4" presStyleCnt="0"/>
      <dgm:spPr/>
    </dgm:pt>
    <dgm:pt modelId="{35A0C8B7-A96F-2B4B-A45D-A0CD621A2DEC}" type="pres">
      <dgm:prSet presAssocID="{63323EBE-7A5F-C340-B9CC-AE5132A89BA6}" presName="Name23" presStyleLbl="parChTrans1D4" presStyleIdx="0" presStyleCnt="6"/>
      <dgm:spPr/>
      <dgm:t>
        <a:bodyPr/>
        <a:lstStyle/>
        <a:p>
          <a:endParaRPr lang="en-US"/>
        </a:p>
      </dgm:t>
    </dgm:pt>
    <dgm:pt modelId="{072FACDB-705F-4844-BBD8-86B0823FC8D3}" type="pres">
      <dgm:prSet presAssocID="{0C440225-2145-7F47-ADBB-2928DBBCA443}" presName="hierRoot4" presStyleCnt="0"/>
      <dgm:spPr/>
    </dgm:pt>
    <dgm:pt modelId="{ACD6F486-DBFB-3C40-8118-934F9099F3FC}" type="pres">
      <dgm:prSet presAssocID="{0C440225-2145-7F47-ADBB-2928DBBCA443}" presName="composite4" presStyleCnt="0"/>
      <dgm:spPr/>
    </dgm:pt>
    <dgm:pt modelId="{B65E5D49-3FFB-054F-B86A-F8B7D8FB7FB2}" type="pres">
      <dgm:prSet presAssocID="{0C440225-2145-7F47-ADBB-2928DBBCA443}" presName="background4" presStyleLbl="node4" presStyleIdx="0" presStyleCnt="6"/>
      <dgm:spPr/>
    </dgm:pt>
    <dgm:pt modelId="{2EC8C440-F105-0D47-A8CA-CD1328F4FF77}" type="pres">
      <dgm:prSet presAssocID="{0C440225-2145-7F47-ADBB-2928DBBCA443}" presName="text4" presStyleLbl="fgAcc4" presStyleIdx="0" presStyleCnt="6">
        <dgm:presLayoutVars>
          <dgm:chPref val="3"/>
        </dgm:presLayoutVars>
      </dgm:prSet>
      <dgm:spPr/>
      <dgm:t>
        <a:bodyPr/>
        <a:lstStyle/>
        <a:p>
          <a:endParaRPr lang="en-US"/>
        </a:p>
      </dgm:t>
    </dgm:pt>
    <dgm:pt modelId="{9B53ED56-F78B-AC46-BE56-3F1473C772D5}" type="pres">
      <dgm:prSet presAssocID="{0C440225-2145-7F47-ADBB-2928DBBCA443}" presName="hierChild5" presStyleCnt="0"/>
      <dgm:spPr/>
    </dgm:pt>
    <dgm:pt modelId="{F9F30C26-C431-8240-9707-E0A83C1B4C43}" type="pres">
      <dgm:prSet presAssocID="{2F587A6E-09CB-B04D-B95E-0E7AD3A77E80}" presName="Name23" presStyleLbl="parChTrans1D4" presStyleIdx="1" presStyleCnt="6"/>
      <dgm:spPr/>
      <dgm:t>
        <a:bodyPr/>
        <a:lstStyle/>
        <a:p>
          <a:endParaRPr lang="en-US"/>
        </a:p>
      </dgm:t>
    </dgm:pt>
    <dgm:pt modelId="{CEF57BE4-B09D-7C4D-9F86-44F1E59F8C6F}" type="pres">
      <dgm:prSet presAssocID="{84882969-988E-264A-A81B-86CA5229F4BA}" presName="hierRoot4" presStyleCnt="0"/>
      <dgm:spPr/>
    </dgm:pt>
    <dgm:pt modelId="{ED06E211-622F-4640-9872-C55534128105}" type="pres">
      <dgm:prSet presAssocID="{84882969-988E-264A-A81B-86CA5229F4BA}" presName="composite4" presStyleCnt="0"/>
      <dgm:spPr/>
    </dgm:pt>
    <dgm:pt modelId="{DC6EA4B4-9C2D-0049-AA87-2237E17B2FBE}" type="pres">
      <dgm:prSet presAssocID="{84882969-988E-264A-A81B-86CA5229F4BA}" presName="background4" presStyleLbl="node4" presStyleIdx="1" presStyleCnt="6"/>
      <dgm:spPr/>
    </dgm:pt>
    <dgm:pt modelId="{08489995-EB9A-CE41-ABC2-B28AC1BDBD7C}" type="pres">
      <dgm:prSet presAssocID="{84882969-988E-264A-A81B-86CA5229F4BA}" presName="text4" presStyleLbl="fgAcc4" presStyleIdx="1" presStyleCnt="6">
        <dgm:presLayoutVars>
          <dgm:chPref val="3"/>
        </dgm:presLayoutVars>
      </dgm:prSet>
      <dgm:spPr/>
      <dgm:t>
        <a:bodyPr/>
        <a:lstStyle/>
        <a:p>
          <a:endParaRPr lang="en-US"/>
        </a:p>
      </dgm:t>
    </dgm:pt>
    <dgm:pt modelId="{6ABEA4E6-43B0-3440-A29E-94289B4B7167}" type="pres">
      <dgm:prSet presAssocID="{84882969-988E-264A-A81B-86CA5229F4BA}" presName="hierChild5" presStyleCnt="0"/>
      <dgm:spPr/>
    </dgm:pt>
    <dgm:pt modelId="{3D7D6954-BE81-B54B-A5B3-750DEBCE9CE3}" type="pres">
      <dgm:prSet presAssocID="{39429E76-1B76-754C-ACD8-5D4696EFAAB9}" presName="Name23" presStyleLbl="parChTrans1D4" presStyleIdx="2" presStyleCnt="6"/>
      <dgm:spPr/>
      <dgm:t>
        <a:bodyPr/>
        <a:lstStyle/>
        <a:p>
          <a:endParaRPr lang="en-US"/>
        </a:p>
      </dgm:t>
    </dgm:pt>
    <dgm:pt modelId="{51E34A16-0D88-AB4D-B68F-059154E77CF2}" type="pres">
      <dgm:prSet presAssocID="{953AEA89-B64A-7548-8308-16BE91C559C3}" presName="hierRoot4" presStyleCnt="0"/>
      <dgm:spPr/>
    </dgm:pt>
    <dgm:pt modelId="{9AE5C73C-2E7C-904B-A920-61CAA74DE320}" type="pres">
      <dgm:prSet presAssocID="{953AEA89-B64A-7548-8308-16BE91C559C3}" presName="composite4" presStyleCnt="0"/>
      <dgm:spPr/>
    </dgm:pt>
    <dgm:pt modelId="{B990A56F-19E6-2843-B106-AC54D8E668D4}" type="pres">
      <dgm:prSet presAssocID="{953AEA89-B64A-7548-8308-16BE91C559C3}" presName="background4" presStyleLbl="node4" presStyleIdx="2" presStyleCnt="6"/>
      <dgm:spPr/>
    </dgm:pt>
    <dgm:pt modelId="{C8C71D05-F988-3547-BD4B-7E6662AF4594}" type="pres">
      <dgm:prSet presAssocID="{953AEA89-B64A-7548-8308-16BE91C559C3}" presName="text4" presStyleLbl="fgAcc4" presStyleIdx="2" presStyleCnt="6">
        <dgm:presLayoutVars>
          <dgm:chPref val="3"/>
        </dgm:presLayoutVars>
      </dgm:prSet>
      <dgm:spPr/>
      <dgm:t>
        <a:bodyPr/>
        <a:lstStyle/>
        <a:p>
          <a:endParaRPr lang="en-US"/>
        </a:p>
      </dgm:t>
    </dgm:pt>
    <dgm:pt modelId="{080BD525-CAFB-894F-AB42-3623B069DE37}" type="pres">
      <dgm:prSet presAssocID="{953AEA89-B64A-7548-8308-16BE91C559C3}" presName="hierChild5" presStyleCnt="0"/>
      <dgm:spPr/>
    </dgm:pt>
    <dgm:pt modelId="{8DBB59A3-6F78-354C-8AB6-52374C1F2A44}" type="pres">
      <dgm:prSet presAssocID="{7CEC6532-0420-8B41-A16F-3F7CB72120D2}" presName="Name23" presStyleLbl="parChTrans1D4" presStyleIdx="3" presStyleCnt="6"/>
      <dgm:spPr/>
      <dgm:t>
        <a:bodyPr/>
        <a:lstStyle/>
        <a:p>
          <a:endParaRPr lang="en-US"/>
        </a:p>
      </dgm:t>
    </dgm:pt>
    <dgm:pt modelId="{891DC302-240F-5749-9287-676C8DAA60E6}" type="pres">
      <dgm:prSet presAssocID="{F045C7BF-3D40-B540-8602-4A204FD34D51}" presName="hierRoot4" presStyleCnt="0"/>
      <dgm:spPr/>
    </dgm:pt>
    <dgm:pt modelId="{549D56F8-F324-4D44-AD59-CB36302A3660}" type="pres">
      <dgm:prSet presAssocID="{F045C7BF-3D40-B540-8602-4A204FD34D51}" presName="composite4" presStyleCnt="0"/>
      <dgm:spPr/>
    </dgm:pt>
    <dgm:pt modelId="{F900EA75-D138-F845-ADA1-EC83BA239B63}" type="pres">
      <dgm:prSet presAssocID="{F045C7BF-3D40-B540-8602-4A204FD34D51}" presName="background4" presStyleLbl="node4" presStyleIdx="3" presStyleCnt="6"/>
      <dgm:spPr/>
    </dgm:pt>
    <dgm:pt modelId="{388CA094-6341-9449-BBF1-E0B003F35BD7}" type="pres">
      <dgm:prSet presAssocID="{F045C7BF-3D40-B540-8602-4A204FD34D51}" presName="text4" presStyleLbl="fgAcc4" presStyleIdx="3" presStyleCnt="6">
        <dgm:presLayoutVars>
          <dgm:chPref val="3"/>
        </dgm:presLayoutVars>
      </dgm:prSet>
      <dgm:spPr/>
      <dgm:t>
        <a:bodyPr/>
        <a:lstStyle/>
        <a:p>
          <a:endParaRPr lang="en-US"/>
        </a:p>
      </dgm:t>
    </dgm:pt>
    <dgm:pt modelId="{CE520649-8F90-2A4C-AEE2-45A915540FA6}" type="pres">
      <dgm:prSet presAssocID="{F045C7BF-3D40-B540-8602-4A204FD34D51}" presName="hierChild5" presStyleCnt="0"/>
      <dgm:spPr/>
    </dgm:pt>
    <dgm:pt modelId="{1AACB81B-D617-4A43-BD55-26DCF1C321DB}" type="pres">
      <dgm:prSet presAssocID="{3273BD7F-B967-7B46-9335-1F779AABA339}" presName="Name17" presStyleLbl="parChTrans1D3" presStyleIdx="1" presStyleCnt="2"/>
      <dgm:spPr/>
      <dgm:t>
        <a:bodyPr/>
        <a:lstStyle/>
        <a:p>
          <a:endParaRPr lang="en-US"/>
        </a:p>
      </dgm:t>
    </dgm:pt>
    <dgm:pt modelId="{A8A5D4AE-8C5E-F646-ABEF-2E4FBD380CE5}" type="pres">
      <dgm:prSet presAssocID="{97A7682E-2EDD-EB45-B886-45413EF84989}" presName="hierRoot3" presStyleCnt="0"/>
      <dgm:spPr/>
    </dgm:pt>
    <dgm:pt modelId="{D72C8849-037A-B745-BA59-DE7821D31DAC}" type="pres">
      <dgm:prSet presAssocID="{97A7682E-2EDD-EB45-B886-45413EF84989}" presName="composite3" presStyleCnt="0"/>
      <dgm:spPr/>
    </dgm:pt>
    <dgm:pt modelId="{F6518CE6-B875-314E-9F02-7E62A96E38B9}" type="pres">
      <dgm:prSet presAssocID="{97A7682E-2EDD-EB45-B886-45413EF84989}" presName="background3" presStyleLbl="node3" presStyleIdx="1" presStyleCnt="2"/>
      <dgm:spPr/>
    </dgm:pt>
    <dgm:pt modelId="{4D7CE07C-A751-7B4A-8FBB-174E54253B14}" type="pres">
      <dgm:prSet presAssocID="{97A7682E-2EDD-EB45-B886-45413EF84989}" presName="text3" presStyleLbl="fgAcc3" presStyleIdx="1" presStyleCnt="2">
        <dgm:presLayoutVars>
          <dgm:chPref val="3"/>
        </dgm:presLayoutVars>
      </dgm:prSet>
      <dgm:spPr/>
      <dgm:t>
        <a:bodyPr/>
        <a:lstStyle/>
        <a:p>
          <a:endParaRPr lang="en-US"/>
        </a:p>
      </dgm:t>
    </dgm:pt>
    <dgm:pt modelId="{EE24CB94-B772-CC46-A58F-BB21F33F68C0}" type="pres">
      <dgm:prSet presAssocID="{97A7682E-2EDD-EB45-B886-45413EF84989}" presName="hierChild4" presStyleCnt="0"/>
      <dgm:spPr/>
    </dgm:pt>
    <dgm:pt modelId="{4161F5CE-D232-8C43-82DE-1817571F7D80}" type="pres">
      <dgm:prSet presAssocID="{5A54EC62-9262-C948-A30E-8E02730C2D7D}" presName="Name23" presStyleLbl="parChTrans1D4" presStyleIdx="4" presStyleCnt="6"/>
      <dgm:spPr/>
      <dgm:t>
        <a:bodyPr/>
        <a:lstStyle/>
        <a:p>
          <a:endParaRPr lang="en-US"/>
        </a:p>
      </dgm:t>
    </dgm:pt>
    <dgm:pt modelId="{B598AC54-3775-B940-B6E1-77106B5BBA85}" type="pres">
      <dgm:prSet presAssocID="{942D4768-B118-2341-B949-A8481449453C}" presName="hierRoot4" presStyleCnt="0"/>
      <dgm:spPr/>
    </dgm:pt>
    <dgm:pt modelId="{EE9888E6-E6C7-B044-8B84-AC9D30DE1B5C}" type="pres">
      <dgm:prSet presAssocID="{942D4768-B118-2341-B949-A8481449453C}" presName="composite4" presStyleCnt="0"/>
      <dgm:spPr/>
    </dgm:pt>
    <dgm:pt modelId="{3F19FB60-AF47-9340-BF7C-23652E7F5197}" type="pres">
      <dgm:prSet presAssocID="{942D4768-B118-2341-B949-A8481449453C}" presName="background4" presStyleLbl="node4" presStyleIdx="4" presStyleCnt="6"/>
      <dgm:spPr/>
    </dgm:pt>
    <dgm:pt modelId="{FDF1A912-528A-9A43-8493-C20D1118BD72}" type="pres">
      <dgm:prSet presAssocID="{942D4768-B118-2341-B949-A8481449453C}" presName="text4" presStyleLbl="fgAcc4" presStyleIdx="4" presStyleCnt="6">
        <dgm:presLayoutVars>
          <dgm:chPref val="3"/>
        </dgm:presLayoutVars>
      </dgm:prSet>
      <dgm:spPr/>
      <dgm:t>
        <a:bodyPr/>
        <a:lstStyle/>
        <a:p>
          <a:endParaRPr lang="en-US"/>
        </a:p>
      </dgm:t>
    </dgm:pt>
    <dgm:pt modelId="{3A9C2102-004B-7040-81BE-70F5DB3F74D5}" type="pres">
      <dgm:prSet presAssocID="{942D4768-B118-2341-B949-A8481449453C}" presName="hierChild5" presStyleCnt="0"/>
      <dgm:spPr/>
    </dgm:pt>
    <dgm:pt modelId="{00920F9D-0D4F-8B4B-8E7E-F655B3E9EB4A}" type="pres">
      <dgm:prSet presAssocID="{127632AD-C422-1D4D-98F0-D9B00A53C0F3}" presName="Name23" presStyleLbl="parChTrans1D4" presStyleIdx="5" presStyleCnt="6"/>
      <dgm:spPr/>
      <dgm:t>
        <a:bodyPr/>
        <a:lstStyle/>
        <a:p>
          <a:endParaRPr lang="en-US"/>
        </a:p>
      </dgm:t>
    </dgm:pt>
    <dgm:pt modelId="{8E4200DC-DFD1-B841-9203-E14A18561D84}" type="pres">
      <dgm:prSet presAssocID="{919AE886-044F-144B-9F0B-E0FC7D73B2CA}" presName="hierRoot4" presStyleCnt="0"/>
      <dgm:spPr/>
    </dgm:pt>
    <dgm:pt modelId="{C2766484-609F-6846-BF67-617DD1F34CAC}" type="pres">
      <dgm:prSet presAssocID="{919AE886-044F-144B-9F0B-E0FC7D73B2CA}" presName="composite4" presStyleCnt="0"/>
      <dgm:spPr/>
    </dgm:pt>
    <dgm:pt modelId="{56FDFCDC-4C7A-1E45-B54B-D1421EB7AF7C}" type="pres">
      <dgm:prSet presAssocID="{919AE886-044F-144B-9F0B-E0FC7D73B2CA}" presName="background4" presStyleLbl="node4" presStyleIdx="5" presStyleCnt="6"/>
      <dgm:spPr/>
    </dgm:pt>
    <dgm:pt modelId="{0C8B8FAB-7857-7B49-BA15-4A413251CB02}" type="pres">
      <dgm:prSet presAssocID="{919AE886-044F-144B-9F0B-E0FC7D73B2CA}" presName="text4" presStyleLbl="fgAcc4" presStyleIdx="5" presStyleCnt="6">
        <dgm:presLayoutVars>
          <dgm:chPref val="3"/>
        </dgm:presLayoutVars>
      </dgm:prSet>
      <dgm:spPr/>
      <dgm:t>
        <a:bodyPr/>
        <a:lstStyle/>
        <a:p>
          <a:endParaRPr lang="en-US"/>
        </a:p>
      </dgm:t>
    </dgm:pt>
    <dgm:pt modelId="{8A35FA9F-37FF-B743-ABB1-E8C31488AE5C}" type="pres">
      <dgm:prSet presAssocID="{919AE886-044F-144B-9F0B-E0FC7D73B2CA}" presName="hierChild5" presStyleCnt="0"/>
      <dgm:spPr/>
    </dgm:pt>
  </dgm:ptLst>
  <dgm:cxnLst>
    <dgm:cxn modelId="{D55973F6-BB20-114D-917E-65BF423EA690}" type="presOf" srcId="{5A54EC62-9262-C948-A30E-8E02730C2D7D}" destId="{4161F5CE-D232-8C43-82DE-1817571F7D80}" srcOrd="0" destOrd="0" presId="urn:microsoft.com/office/officeart/2005/8/layout/hierarchy1"/>
    <dgm:cxn modelId="{DB0A0D29-854D-6746-9B61-924431443B6A}" type="presOf" srcId="{2F587A6E-09CB-B04D-B95E-0E7AD3A77E80}" destId="{F9F30C26-C431-8240-9707-E0A83C1B4C43}" srcOrd="0" destOrd="0" presId="urn:microsoft.com/office/officeart/2005/8/layout/hierarchy1"/>
    <dgm:cxn modelId="{58FD2A12-749C-F04E-9BA6-B9EB011D23E9}" type="presOf" srcId="{97A7682E-2EDD-EB45-B886-45413EF84989}" destId="{4D7CE07C-A751-7B4A-8FBB-174E54253B14}" srcOrd="0" destOrd="0" presId="urn:microsoft.com/office/officeart/2005/8/layout/hierarchy1"/>
    <dgm:cxn modelId="{17E8B9D0-AF26-8447-A97A-5DF71B16B2D5}" srcId="{37C618EA-8714-034D-A4F9-5C83A1B0C048}" destId="{EDE6B75C-4744-5B40-A5C8-109F32BF289E}" srcOrd="0" destOrd="0" parTransId="{1E9A0F86-90B0-EF40-B6A1-67FE99971B36}" sibTransId="{7A2A3167-48D4-0C4C-A1DA-9E932238351E}"/>
    <dgm:cxn modelId="{5E4B9150-51A3-CE40-ACDD-C0F553F57C17}" type="presOf" srcId="{1E9A0F86-90B0-EF40-B6A1-67FE99971B36}" destId="{578AA80C-AC57-2D46-B043-6D2F0C085894}" srcOrd="0" destOrd="0" presId="urn:microsoft.com/office/officeart/2005/8/layout/hierarchy1"/>
    <dgm:cxn modelId="{042CB21D-A630-F44F-BB6D-1C7D108CE643}" type="presOf" srcId="{39429E76-1B76-754C-ACD8-5D4696EFAAB9}" destId="{3D7D6954-BE81-B54B-A5B3-750DEBCE9CE3}" srcOrd="0" destOrd="0" presId="urn:microsoft.com/office/officeart/2005/8/layout/hierarchy1"/>
    <dgm:cxn modelId="{6D410A6F-D5C7-EE41-9CD6-6CF89320160F}" srcId="{B979D3BD-4A90-2A42-9D88-5351AAE37834}" destId="{12897A22-CD0E-3749-B72E-8550A8A5AB2B}" srcOrd="0" destOrd="0" parTransId="{4B56CD24-4E3B-1041-8474-57F5C6ECFA6B}" sibTransId="{AE34AAB5-9CC1-7246-BB84-11C29AE9CB65}"/>
    <dgm:cxn modelId="{6F6F55B4-268C-AF43-B8CF-430BAEBEA0E4}" type="presOf" srcId="{919AE886-044F-144B-9F0B-E0FC7D73B2CA}" destId="{0C8B8FAB-7857-7B49-BA15-4A413251CB02}" srcOrd="0" destOrd="0" presId="urn:microsoft.com/office/officeart/2005/8/layout/hierarchy1"/>
    <dgm:cxn modelId="{CC9051C1-DBDE-5648-AA84-F2C271F637B7}" type="presOf" srcId="{4B56CD24-4E3B-1041-8474-57F5C6ECFA6B}" destId="{F95A0EF3-D4CC-D24A-BF01-869B3940548B}" srcOrd="0" destOrd="0" presId="urn:microsoft.com/office/officeart/2005/8/layout/hierarchy1"/>
    <dgm:cxn modelId="{59A9534B-8CAC-5F4A-A88C-D03BCADAD6F1}" srcId="{37C618EA-8714-034D-A4F9-5C83A1B0C048}" destId="{B979D3BD-4A90-2A42-9D88-5351AAE37834}" srcOrd="2" destOrd="0" parTransId="{267FA466-E7D0-CA43-8456-6C0FE276BC6E}" sibTransId="{BACB9B36-CA98-9F42-B4C4-99FA26767F98}"/>
    <dgm:cxn modelId="{A6152CE3-F673-1D46-A8A0-5E92D719BE3F}" srcId="{12897A22-CD0E-3749-B72E-8550A8A5AB2B}" destId="{0C440225-2145-7F47-ADBB-2928DBBCA443}" srcOrd="0" destOrd="0" parTransId="{63323EBE-7A5F-C340-B9CC-AE5132A89BA6}" sibTransId="{AEC50876-35C2-E343-8BAF-850D38FA79D3}"/>
    <dgm:cxn modelId="{EFE247E3-0CF4-6742-8F66-8AD625A6C15A}" type="presOf" srcId="{3273BD7F-B967-7B46-9335-1F779AABA339}" destId="{1AACB81B-D617-4A43-BD55-26DCF1C321DB}" srcOrd="0" destOrd="0" presId="urn:microsoft.com/office/officeart/2005/8/layout/hierarchy1"/>
    <dgm:cxn modelId="{5A3B255C-3551-B84B-B1AF-B1FC2AEA28B0}" srcId="{37C618EA-8714-034D-A4F9-5C83A1B0C048}" destId="{558BB368-5CC4-4D4A-BED6-BE73114BFB7D}" srcOrd="1" destOrd="0" parTransId="{4A8BA88D-13F0-0B48-91F5-474EB71D61DD}" sibTransId="{3D9A0E74-0DF1-FF49-A48B-A7445D4CB5E9}"/>
    <dgm:cxn modelId="{2934CF62-BE9C-FF4A-9F1C-5E0B66D9FF3A}" type="presOf" srcId="{953AEA89-B64A-7548-8308-16BE91C559C3}" destId="{C8C71D05-F988-3547-BD4B-7E6662AF4594}" srcOrd="0" destOrd="0" presId="urn:microsoft.com/office/officeart/2005/8/layout/hierarchy1"/>
    <dgm:cxn modelId="{17029B4F-A79C-3C47-9B9A-F6E3ACD481D0}" type="presOf" srcId="{942D4768-B118-2341-B949-A8481449453C}" destId="{FDF1A912-528A-9A43-8493-C20D1118BD72}" srcOrd="0" destOrd="0" presId="urn:microsoft.com/office/officeart/2005/8/layout/hierarchy1"/>
    <dgm:cxn modelId="{37740A33-BB75-B744-9358-615145B69997}" type="presOf" srcId="{0C440225-2145-7F47-ADBB-2928DBBCA443}" destId="{2EC8C440-F105-0D47-A8CA-CD1328F4FF77}" srcOrd="0" destOrd="0" presId="urn:microsoft.com/office/officeart/2005/8/layout/hierarchy1"/>
    <dgm:cxn modelId="{7DFA2BC4-B396-384A-A614-A1918A8CF70A}" type="presOf" srcId="{84882969-988E-264A-A81B-86CA5229F4BA}" destId="{08489995-EB9A-CE41-ABC2-B28AC1BDBD7C}" srcOrd="0" destOrd="0" presId="urn:microsoft.com/office/officeart/2005/8/layout/hierarchy1"/>
    <dgm:cxn modelId="{7A1284FE-0542-514E-B307-3F7FA37B99B0}" type="presOf" srcId="{12897A22-CD0E-3749-B72E-8550A8A5AB2B}" destId="{62C75968-AEF3-A940-B8BF-0887E4EABDCF}" srcOrd="0" destOrd="0" presId="urn:microsoft.com/office/officeart/2005/8/layout/hierarchy1"/>
    <dgm:cxn modelId="{5E577B00-E438-604E-B295-C19AEB584635}" type="presOf" srcId="{37C618EA-8714-034D-A4F9-5C83A1B0C048}" destId="{BABE2205-F897-DC4D-8CA2-09EE2C82F7BD}" srcOrd="0" destOrd="0" presId="urn:microsoft.com/office/officeart/2005/8/layout/hierarchy1"/>
    <dgm:cxn modelId="{8CEAF3FA-152C-C843-9B7D-4B0160F7110A}" type="presOf" srcId="{127632AD-C422-1D4D-98F0-D9B00A53C0F3}" destId="{00920F9D-0D4F-8B4B-8E7E-F655B3E9EB4A}" srcOrd="0" destOrd="0" presId="urn:microsoft.com/office/officeart/2005/8/layout/hierarchy1"/>
    <dgm:cxn modelId="{46F372FA-768E-D842-84F4-AA1A56A670FC}" srcId="{209E8562-AA9A-434D-A057-5EEE13D5ED9E}" destId="{37C618EA-8714-034D-A4F9-5C83A1B0C048}" srcOrd="0" destOrd="0" parTransId="{CF2A938E-8A34-5346-B062-6E2F9626435D}" sibTransId="{4202C49E-67CC-D248-BB37-3F0C253C41D2}"/>
    <dgm:cxn modelId="{E1C86F72-E9CA-EE48-AC23-11A746ED9E3D}" type="presOf" srcId="{F045C7BF-3D40-B540-8602-4A204FD34D51}" destId="{388CA094-6341-9449-BBF1-E0B003F35BD7}" srcOrd="0" destOrd="0" presId="urn:microsoft.com/office/officeart/2005/8/layout/hierarchy1"/>
    <dgm:cxn modelId="{DDA1D592-D04C-BD44-A9F6-6EAB6701C9AB}" type="presOf" srcId="{7CEC6532-0420-8B41-A16F-3F7CB72120D2}" destId="{8DBB59A3-6F78-354C-8AB6-52374C1F2A44}" srcOrd="0" destOrd="0" presId="urn:microsoft.com/office/officeart/2005/8/layout/hierarchy1"/>
    <dgm:cxn modelId="{A6F03697-0B60-8044-9869-12A02C97946A}" srcId="{B979D3BD-4A90-2A42-9D88-5351AAE37834}" destId="{97A7682E-2EDD-EB45-B886-45413EF84989}" srcOrd="1" destOrd="0" parTransId="{3273BD7F-B967-7B46-9335-1F779AABA339}" sibTransId="{28683D89-E5FB-7A40-AED1-A52A020B5F2A}"/>
    <dgm:cxn modelId="{285CEA05-4B3A-0542-98BB-8FEA68B290AC}" type="presOf" srcId="{4A8BA88D-13F0-0B48-91F5-474EB71D61DD}" destId="{C8587C3D-94C1-F046-A938-D9BD3CDBC5A4}" srcOrd="0" destOrd="0" presId="urn:microsoft.com/office/officeart/2005/8/layout/hierarchy1"/>
    <dgm:cxn modelId="{24C0D624-284F-0347-8100-79964E16C5F9}" type="presOf" srcId="{209E8562-AA9A-434D-A057-5EEE13D5ED9E}" destId="{E8B247D8-C9CF-5E4C-AC6D-77FD7378F818}" srcOrd="0" destOrd="0" presId="urn:microsoft.com/office/officeart/2005/8/layout/hierarchy1"/>
    <dgm:cxn modelId="{3FD5FEF2-5741-2C4A-B5DA-4A523953BE2F}" srcId="{97A7682E-2EDD-EB45-B886-45413EF84989}" destId="{919AE886-044F-144B-9F0B-E0FC7D73B2CA}" srcOrd="1" destOrd="0" parTransId="{127632AD-C422-1D4D-98F0-D9B00A53C0F3}" sibTransId="{6F1475D0-0847-124A-BD37-BF9536A45539}"/>
    <dgm:cxn modelId="{13F8F26D-F25A-E049-BE09-A07EDE8DC562}" type="presOf" srcId="{63323EBE-7A5F-C340-B9CC-AE5132A89BA6}" destId="{35A0C8B7-A96F-2B4B-A45D-A0CD621A2DEC}" srcOrd="0" destOrd="0" presId="urn:microsoft.com/office/officeart/2005/8/layout/hierarchy1"/>
    <dgm:cxn modelId="{0C01520D-1CA8-BE48-95D8-FD17EC8AAFB6}" srcId="{0C440225-2145-7F47-ADBB-2928DBBCA443}" destId="{84882969-988E-264A-A81B-86CA5229F4BA}" srcOrd="0" destOrd="0" parTransId="{2F587A6E-09CB-B04D-B95E-0E7AD3A77E80}" sibTransId="{1A2E5E3D-EEAB-3C4D-A350-7CD26DB126C8}"/>
    <dgm:cxn modelId="{E644BE8B-C5F5-A746-A875-3E35BDAC1039}" type="presOf" srcId="{267FA466-E7D0-CA43-8456-6C0FE276BC6E}" destId="{3F6962C3-E6EA-E947-9B3B-8F45B8186907}" srcOrd="0" destOrd="0" presId="urn:microsoft.com/office/officeart/2005/8/layout/hierarchy1"/>
    <dgm:cxn modelId="{32ED843B-1140-CF41-B88B-1E8F9A87D173}" type="presOf" srcId="{B979D3BD-4A90-2A42-9D88-5351AAE37834}" destId="{8EAA7F23-894D-A247-B29C-5642860098A7}" srcOrd="0" destOrd="0" presId="urn:microsoft.com/office/officeart/2005/8/layout/hierarchy1"/>
    <dgm:cxn modelId="{8EF4E87B-E930-E347-AC3E-0D56BFB484B5}" srcId="{12897A22-CD0E-3749-B72E-8550A8A5AB2B}" destId="{F045C7BF-3D40-B540-8602-4A204FD34D51}" srcOrd="1" destOrd="0" parTransId="{7CEC6532-0420-8B41-A16F-3F7CB72120D2}" sibTransId="{A3F1C945-C3F1-C143-B04E-34B69FC307AE}"/>
    <dgm:cxn modelId="{69719B54-8A2E-9349-8B7C-9B3A9AFC68B1}" type="presOf" srcId="{558BB368-5CC4-4D4A-BED6-BE73114BFB7D}" destId="{372E76CC-3A14-1D49-878F-EB3631A871EA}" srcOrd="0" destOrd="0" presId="urn:microsoft.com/office/officeart/2005/8/layout/hierarchy1"/>
    <dgm:cxn modelId="{7DE45169-AF4B-6145-A9C9-864BE2A2E791}" srcId="{0C440225-2145-7F47-ADBB-2928DBBCA443}" destId="{953AEA89-B64A-7548-8308-16BE91C559C3}" srcOrd="1" destOrd="0" parTransId="{39429E76-1B76-754C-ACD8-5D4696EFAAB9}" sibTransId="{DA8D2AC1-AFE5-F045-95DA-1E2BA7422B6F}"/>
    <dgm:cxn modelId="{6C73BE11-05E0-9A45-86CA-46D545F3AF93}" srcId="{97A7682E-2EDD-EB45-B886-45413EF84989}" destId="{942D4768-B118-2341-B949-A8481449453C}" srcOrd="0" destOrd="0" parTransId="{5A54EC62-9262-C948-A30E-8E02730C2D7D}" sibTransId="{0ECD461D-8B24-BF46-A939-A85485DF6218}"/>
    <dgm:cxn modelId="{14AD304D-C106-A349-9BD6-5F7057C23671}" type="presOf" srcId="{EDE6B75C-4744-5B40-A5C8-109F32BF289E}" destId="{3ED2D6CD-6C05-5542-95D8-D86DC2DFEECB}" srcOrd="0" destOrd="0" presId="urn:microsoft.com/office/officeart/2005/8/layout/hierarchy1"/>
    <dgm:cxn modelId="{3AECF7B7-6DA5-A54C-A5E8-BF17B9CFFF83}" type="presParOf" srcId="{E8B247D8-C9CF-5E4C-AC6D-77FD7378F818}" destId="{4513F457-FF00-E84E-9E2F-1FB0409BA492}" srcOrd="0" destOrd="0" presId="urn:microsoft.com/office/officeart/2005/8/layout/hierarchy1"/>
    <dgm:cxn modelId="{4938E1EC-B869-4342-8166-59A5B427720C}" type="presParOf" srcId="{4513F457-FF00-E84E-9E2F-1FB0409BA492}" destId="{0347A79B-2613-0549-8387-3F3E6DBF69BA}" srcOrd="0" destOrd="0" presId="urn:microsoft.com/office/officeart/2005/8/layout/hierarchy1"/>
    <dgm:cxn modelId="{413B6B32-6667-324B-B9FE-421A0AEBAA34}" type="presParOf" srcId="{0347A79B-2613-0549-8387-3F3E6DBF69BA}" destId="{29EDDFDA-0A93-D44C-B224-5DF6DCE98CB7}" srcOrd="0" destOrd="0" presId="urn:microsoft.com/office/officeart/2005/8/layout/hierarchy1"/>
    <dgm:cxn modelId="{31B2A737-432B-FF4D-896A-111CC4F782AB}" type="presParOf" srcId="{0347A79B-2613-0549-8387-3F3E6DBF69BA}" destId="{BABE2205-F897-DC4D-8CA2-09EE2C82F7BD}" srcOrd="1" destOrd="0" presId="urn:microsoft.com/office/officeart/2005/8/layout/hierarchy1"/>
    <dgm:cxn modelId="{2E50CD21-8D9F-624C-88C4-33D83344400C}" type="presParOf" srcId="{4513F457-FF00-E84E-9E2F-1FB0409BA492}" destId="{4F88395F-A90F-5B4D-A8D1-C9753B999E86}" srcOrd="1" destOrd="0" presId="urn:microsoft.com/office/officeart/2005/8/layout/hierarchy1"/>
    <dgm:cxn modelId="{AEA524C0-2F1E-7B4F-BB7E-228152BC543F}" type="presParOf" srcId="{4F88395F-A90F-5B4D-A8D1-C9753B999E86}" destId="{578AA80C-AC57-2D46-B043-6D2F0C085894}" srcOrd="0" destOrd="0" presId="urn:microsoft.com/office/officeart/2005/8/layout/hierarchy1"/>
    <dgm:cxn modelId="{7AD11DA3-0AFE-054E-ABC1-60B2AAB3E5BE}" type="presParOf" srcId="{4F88395F-A90F-5B4D-A8D1-C9753B999E86}" destId="{ABBC9576-E108-CF47-9E01-67A3C72D3208}" srcOrd="1" destOrd="0" presId="urn:microsoft.com/office/officeart/2005/8/layout/hierarchy1"/>
    <dgm:cxn modelId="{49AE8E41-CFFA-9741-94A7-68BCE71D2CE2}" type="presParOf" srcId="{ABBC9576-E108-CF47-9E01-67A3C72D3208}" destId="{FDAB1BC1-CCEB-C142-9381-2C4DDE57D040}" srcOrd="0" destOrd="0" presId="urn:microsoft.com/office/officeart/2005/8/layout/hierarchy1"/>
    <dgm:cxn modelId="{4E1B1372-190E-DC45-BED4-00E4D934F9DE}" type="presParOf" srcId="{FDAB1BC1-CCEB-C142-9381-2C4DDE57D040}" destId="{B276095D-C3B1-9C45-8254-B7F4948CD99A}" srcOrd="0" destOrd="0" presId="urn:microsoft.com/office/officeart/2005/8/layout/hierarchy1"/>
    <dgm:cxn modelId="{7953675E-1CD6-0B4E-9B21-34AD826BF1F4}" type="presParOf" srcId="{FDAB1BC1-CCEB-C142-9381-2C4DDE57D040}" destId="{3ED2D6CD-6C05-5542-95D8-D86DC2DFEECB}" srcOrd="1" destOrd="0" presId="urn:microsoft.com/office/officeart/2005/8/layout/hierarchy1"/>
    <dgm:cxn modelId="{225F8D1C-F962-7F45-BD25-B666B3F43C1E}" type="presParOf" srcId="{ABBC9576-E108-CF47-9E01-67A3C72D3208}" destId="{C6BB61C2-ED59-3D46-A1A8-E82C8E18724D}" srcOrd="1" destOrd="0" presId="urn:microsoft.com/office/officeart/2005/8/layout/hierarchy1"/>
    <dgm:cxn modelId="{B19BE291-8473-EE4A-8891-2F5AE329314A}" type="presParOf" srcId="{4F88395F-A90F-5B4D-A8D1-C9753B999E86}" destId="{C8587C3D-94C1-F046-A938-D9BD3CDBC5A4}" srcOrd="2" destOrd="0" presId="urn:microsoft.com/office/officeart/2005/8/layout/hierarchy1"/>
    <dgm:cxn modelId="{1E910ECF-D59C-914F-B995-F2E62763230F}" type="presParOf" srcId="{4F88395F-A90F-5B4D-A8D1-C9753B999E86}" destId="{E16BF954-8CB3-944A-988A-A582093EAA2A}" srcOrd="3" destOrd="0" presId="urn:microsoft.com/office/officeart/2005/8/layout/hierarchy1"/>
    <dgm:cxn modelId="{4AD8FAC3-D759-BD4D-AF49-AADA432211DB}" type="presParOf" srcId="{E16BF954-8CB3-944A-988A-A582093EAA2A}" destId="{84BE035F-96B1-7143-8743-AC1B96FBD8E2}" srcOrd="0" destOrd="0" presId="urn:microsoft.com/office/officeart/2005/8/layout/hierarchy1"/>
    <dgm:cxn modelId="{EE2CF1C0-65AE-8E40-8557-DB4BCE51A30F}" type="presParOf" srcId="{84BE035F-96B1-7143-8743-AC1B96FBD8E2}" destId="{EEAF4B8A-B281-D348-95E9-AA269BB3154F}" srcOrd="0" destOrd="0" presId="urn:microsoft.com/office/officeart/2005/8/layout/hierarchy1"/>
    <dgm:cxn modelId="{5E9C1BD4-A744-014C-AC7C-006D9D76BCC7}" type="presParOf" srcId="{84BE035F-96B1-7143-8743-AC1B96FBD8E2}" destId="{372E76CC-3A14-1D49-878F-EB3631A871EA}" srcOrd="1" destOrd="0" presId="urn:microsoft.com/office/officeart/2005/8/layout/hierarchy1"/>
    <dgm:cxn modelId="{7B461F37-0E9A-6C47-BF7B-1B3C520BDED0}" type="presParOf" srcId="{E16BF954-8CB3-944A-988A-A582093EAA2A}" destId="{9CC5EB67-7999-7540-BB97-13E79A3D6EBE}" srcOrd="1" destOrd="0" presId="urn:microsoft.com/office/officeart/2005/8/layout/hierarchy1"/>
    <dgm:cxn modelId="{7ACEEC78-79CF-EE4E-811D-13DDF94F3BCD}" type="presParOf" srcId="{4F88395F-A90F-5B4D-A8D1-C9753B999E86}" destId="{3F6962C3-E6EA-E947-9B3B-8F45B8186907}" srcOrd="4" destOrd="0" presId="urn:microsoft.com/office/officeart/2005/8/layout/hierarchy1"/>
    <dgm:cxn modelId="{96D75B16-6352-784B-A208-BFFE476C6FCC}" type="presParOf" srcId="{4F88395F-A90F-5B4D-A8D1-C9753B999E86}" destId="{498C35BB-2CF4-214D-9A14-270078F3E289}" srcOrd="5" destOrd="0" presId="urn:microsoft.com/office/officeart/2005/8/layout/hierarchy1"/>
    <dgm:cxn modelId="{10D8D5F3-686C-4746-A827-F24352004299}" type="presParOf" srcId="{498C35BB-2CF4-214D-9A14-270078F3E289}" destId="{23A66C45-F770-EF48-A9FD-5A8FF3FACC95}" srcOrd="0" destOrd="0" presId="urn:microsoft.com/office/officeart/2005/8/layout/hierarchy1"/>
    <dgm:cxn modelId="{E74641FA-A7AB-A94D-B843-F6E6FB1F5B96}" type="presParOf" srcId="{23A66C45-F770-EF48-A9FD-5A8FF3FACC95}" destId="{288E9634-3E83-3E47-AC9E-F1E8FF49022A}" srcOrd="0" destOrd="0" presId="urn:microsoft.com/office/officeart/2005/8/layout/hierarchy1"/>
    <dgm:cxn modelId="{68F5E6EF-277C-9649-A884-1BC102C43C92}" type="presParOf" srcId="{23A66C45-F770-EF48-A9FD-5A8FF3FACC95}" destId="{8EAA7F23-894D-A247-B29C-5642860098A7}" srcOrd="1" destOrd="0" presId="urn:microsoft.com/office/officeart/2005/8/layout/hierarchy1"/>
    <dgm:cxn modelId="{29A68B99-C12A-354A-B8CD-2AB9CB13B7BA}" type="presParOf" srcId="{498C35BB-2CF4-214D-9A14-270078F3E289}" destId="{D65C77D6-518C-A949-AA9F-8B43E48E1E1F}" srcOrd="1" destOrd="0" presId="urn:microsoft.com/office/officeart/2005/8/layout/hierarchy1"/>
    <dgm:cxn modelId="{B34FA45C-9935-E646-99E8-B9D40C968203}" type="presParOf" srcId="{D65C77D6-518C-A949-AA9F-8B43E48E1E1F}" destId="{F95A0EF3-D4CC-D24A-BF01-869B3940548B}" srcOrd="0" destOrd="0" presId="urn:microsoft.com/office/officeart/2005/8/layout/hierarchy1"/>
    <dgm:cxn modelId="{304F3FAB-A768-FB4C-A81E-70E42A2FCD1E}" type="presParOf" srcId="{D65C77D6-518C-A949-AA9F-8B43E48E1E1F}" destId="{C5C1E117-79E5-BD49-B121-E8F698BDF01E}" srcOrd="1" destOrd="0" presId="urn:microsoft.com/office/officeart/2005/8/layout/hierarchy1"/>
    <dgm:cxn modelId="{CCD43C24-59E5-9342-B79A-EF207FAF13AC}" type="presParOf" srcId="{C5C1E117-79E5-BD49-B121-E8F698BDF01E}" destId="{59805CEE-6D52-4545-BB1E-460B5C684713}" srcOrd="0" destOrd="0" presId="urn:microsoft.com/office/officeart/2005/8/layout/hierarchy1"/>
    <dgm:cxn modelId="{1400B7B9-81AE-4A40-AA8A-A50DA89BE63C}" type="presParOf" srcId="{59805CEE-6D52-4545-BB1E-460B5C684713}" destId="{7FAB8BB9-9072-D942-9369-DFCD598BDFA2}" srcOrd="0" destOrd="0" presId="urn:microsoft.com/office/officeart/2005/8/layout/hierarchy1"/>
    <dgm:cxn modelId="{10A8362A-8236-084D-BE8B-882BF587A007}" type="presParOf" srcId="{59805CEE-6D52-4545-BB1E-460B5C684713}" destId="{62C75968-AEF3-A940-B8BF-0887E4EABDCF}" srcOrd="1" destOrd="0" presId="urn:microsoft.com/office/officeart/2005/8/layout/hierarchy1"/>
    <dgm:cxn modelId="{90FAB5F6-E787-CE4A-8473-19ECD59E5764}" type="presParOf" srcId="{C5C1E117-79E5-BD49-B121-E8F698BDF01E}" destId="{164AE4A3-CC69-4944-A20A-009C550B8311}" srcOrd="1" destOrd="0" presId="urn:microsoft.com/office/officeart/2005/8/layout/hierarchy1"/>
    <dgm:cxn modelId="{B4CA3B0F-7B38-9646-82A5-8B813D6BD6D0}" type="presParOf" srcId="{164AE4A3-CC69-4944-A20A-009C550B8311}" destId="{35A0C8B7-A96F-2B4B-A45D-A0CD621A2DEC}" srcOrd="0" destOrd="0" presId="urn:microsoft.com/office/officeart/2005/8/layout/hierarchy1"/>
    <dgm:cxn modelId="{69188FE9-B1A3-0646-A10A-A49E8134824A}" type="presParOf" srcId="{164AE4A3-CC69-4944-A20A-009C550B8311}" destId="{072FACDB-705F-4844-BBD8-86B0823FC8D3}" srcOrd="1" destOrd="0" presId="urn:microsoft.com/office/officeart/2005/8/layout/hierarchy1"/>
    <dgm:cxn modelId="{D0A78759-447D-AF45-A62F-69C843D7C4DB}" type="presParOf" srcId="{072FACDB-705F-4844-BBD8-86B0823FC8D3}" destId="{ACD6F486-DBFB-3C40-8118-934F9099F3FC}" srcOrd="0" destOrd="0" presId="urn:microsoft.com/office/officeart/2005/8/layout/hierarchy1"/>
    <dgm:cxn modelId="{2325C4A3-3C83-3C4E-86BF-084489B4124A}" type="presParOf" srcId="{ACD6F486-DBFB-3C40-8118-934F9099F3FC}" destId="{B65E5D49-3FFB-054F-B86A-F8B7D8FB7FB2}" srcOrd="0" destOrd="0" presId="urn:microsoft.com/office/officeart/2005/8/layout/hierarchy1"/>
    <dgm:cxn modelId="{96F0E448-6DEF-5F42-94CB-3ADFEF52CAA8}" type="presParOf" srcId="{ACD6F486-DBFB-3C40-8118-934F9099F3FC}" destId="{2EC8C440-F105-0D47-A8CA-CD1328F4FF77}" srcOrd="1" destOrd="0" presId="urn:microsoft.com/office/officeart/2005/8/layout/hierarchy1"/>
    <dgm:cxn modelId="{94EFF675-30C3-D140-91DD-FFC124E97E02}" type="presParOf" srcId="{072FACDB-705F-4844-BBD8-86B0823FC8D3}" destId="{9B53ED56-F78B-AC46-BE56-3F1473C772D5}" srcOrd="1" destOrd="0" presId="urn:microsoft.com/office/officeart/2005/8/layout/hierarchy1"/>
    <dgm:cxn modelId="{816091E5-3946-B647-8A30-B5C72D07009F}" type="presParOf" srcId="{9B53ED56-F78B-AC46-BE56-3F1473C772D5}" destId="{F9F30C26-C431-8240-9707-E0A83C1B4C43}" srcOrd="0" destOrd="0" presId="urn:microsoft.com/office/officeart/2005/8/layout/hierarchy1"/>
    <dgm:cxn modelId="{BA7A088C-D5EC-DB47-9C72-9492F332A42A}" type="presParOf" srcId="{9B53ED56-F78B-AC46-BE56-3F1473C772D5}" destId="{CEF57BE4-B09D-7C4D-9F86-44F1E59F8C6F}" srcOrd="1" destOrd="0" presId="urn:microsoft.com/office/officeart/2005/8/layout/hierarchy1"/>
    <dgm:cxn modelId="{24783454-BA75-AC4E-A292-7A0E6DE0BC55}" type="presParOf" srcId="{CEF57BE4-B09D-7C4D-9F86-44F1E59F8C6F}" destId="{ED06E211-622F-4640-9872-C55534128105}" srcOrd="0" destOrd="0" presId="urn:microsoft.com/office/officeart/2005/8/layout/hierarchy1"/>
    <dgm:cxn modelId="{5CAE5DC8-F80C-5247-8738-30A385C96138}" type="presParOf" srcId="{ED06E211-622F-4640-9872-C55534128105}" destId="{DC6EA4B4-9C2D-0049-AA87-2237E17B2FBE}" srcOrd="0" destOrd="0" presId="urn:microsoft.com/office/officeart/2005/8/layout/hierarchy1"/>
    <dgm:cxn modelId="{CDAFC743-0CB1-A240-B263-EC6C47D2900E}" type="presParOf" srcId="{ED06E211-622F-4640-9872-C55534128105}" destId="{08489995-EB9A-CE41-ABC2-B28AC1BDBD7C}" srcOrd="1" destOrd="0" presId="urn:microsoft.com/office/officeart/2005/8/layout/hierarchy1"/>
    <dgm:cxn modelId="{80F3DC23-02C7-DF46-9484-0EA60D6910C5}" type="presParOf" srcId="{CEF57BE4-B09D-7C4D-9F86-44F1E59F8C6F}" destId="{6ABEA4E6-43B0-3440-A29E-94289B4B7167}" srcOrd="1" destOrd="0" presId="urn:microsoft.com/office/officeart/2005/8/layout/hierarchy1"/>
    <dgm:cxn modelId="{8DD64D3E-4A22-3149-B604-ED3B7AF510C6}" type="presParOf" srcId="{9B53ED56-F78B-AC46-BE56-3F1473C772D5}" destId="{3D7D6954-BE81-B54B-A5B3-750DEBCE9CE3}" srcOrd="2" destOrd="0" presId="urn:microsoft.com/office/officeart/2005/8/layout/hierarchy1"/>
    <dgm:cxn modelId="{B4FED601-B6F1-2744-BCAB-867FC04A4863}" type="presParOf" srcId="{9B53ED56-F78B-AC46-BE56-3F1473C772D5}" destId="{51E34A16-0D88-AB4D-B68F-059154E77CF2}" srcOrd="3" destOrd="0" presId="urn:microsoft.com/office/officeart/2005/8/layout/hierarchy1"/>
    <dgm:cxn modelId="{3E4C22E9-05B4-6A45-ABF5-3757100CAEF5}" type="presParOf" srcId="{51E34A16-0D88-AB4D-B68F-059154E77CF2}" destId="{9AE5C73C-2E7C-904B-A920-61CAA74DE320}" srcOrd="0" destOrd="0" presId="urn:microsoft.com/office/officeart/2005/8/layout/hierarchy1"/>
    <dgm:cxn modelId="{B339C9ED-7378-8B45-A287-1FB577E5B69E}" type="presParOf" srcId="{9AE5C73C-2E7C-904B-A920-61CAA74DE320}" destId="{B990A56F-19E6-2843-B106-AC54D8E668D4}" srcOrd="0" destOrd="0" presId="urn:microsoft.com/office/officeart/2005/8/layout/hierarchy1"/>
    <dgm:cxn modelId="{AB89D80D-CFD5-A54D-9F12-CF8EE880F542}" type="presParOf" srcId="{9AE5C73C-2E7C-904B-A920-61CAA74DE320}" destId="{C8C71D05-F988-3547-BD4B-7E6662AF4594}" srcOrd="1" destOrd="0" presId="urn:microsoft.com/office/officeart/2005/8/layout/hierarchy1"/>
    <dgm:cxn modelId="{6C89A926-81FF-2A45-8700-723BA6DF9CBC}" type="presParOf" srcId="{51E34A16-0D88-AB4D-B68F-059154E77CF2}" destId="{080BD525-CAFB-894F-AB42-3623B069DE37}" srcOrd="1" destOrd="0" presId="urn:microsoft.com/office/officeart/2005/8/layout/hierarchy1"/>
    <dgm:cxn modelId="{7E5BC9DD-92E9-0B40-A88E-B34D321BAD9E}" type="presParOf" srcId="{164AE4A3-CC69-4944-A20A-009C550B8311}" destId="{8DBB59A3-6F78-354C-8AB6-52374C1F2A44}" srcOrd="2" destOrd="0" presId="urn:microsoft.com/office/officeart/2005/8/layout/hierarchy1"/>
    <dgm:cxn modelId="{4DFF9E5D-79AC-BE45-989D-051228F90694}" type="presParOf" srcId="{164AE4A3-CC69-4944-A20A-009C550B8311}" destId="{891DC302-240F-5749-9287-676C8DAA60E6}" srcOrd="3" destOrd="0" presId="urn:microsoft.com/office/officeart/2005/8/layout/hierarchy1"/>
    <dgm:cxn modelId="{C5947120-AA7C-4A49-9EA4-484ED8F83932}" type="presParOf" srcId="{891DC302-240F-5749-9287-676C8DAA60E6}" destId="{549D56F8-F324-4D44-AD59-CB36302A3660}" srcOrd="0" destOrd="0" presId="urn:microsoft.com/office/officeart/2005/8/layout/hierarchy1"/>
    <dgm:cxn modelId="{E4875803-D40F-3640-B73D-3C25673022FD}" type="presParOf" srcId="{549D56F8-F324-4D44-AD59-CB36302A3660}" destId="{F900EA75-D138-F845-ADA1-EC83BA239B63}" srcOrd="0" destOrd="0" presId="urn:microsoft.com/office/officeart/2005/8/layout/hierarchy1"/>
    <dgm:cxn modelId="{CF422236-2A45-954F-8784-FCA1935F194C}" type="presParOf" srcId="{549D56F8-F324-4D44-AD59-CB36302A3660}" destId="{388CA094-6341-9449-BBF1-E0B003F35BD7}" srcOrd="1" destOrd="0" presId="urn:microsoft.com/office/officeart/2005/8/layout/hierarchy1"/>
    <dgm:cxn modelId="{435AAF4A-2A55-D94B-826C-840903F455E0}" type="presParOf" srcId="{891DC302-240F-5749-9287-676C8DAA60E6}" destId="{CE520649-8F90-2A4C-AEE2-45A915540FA6}" srcOrd="1" destOrd="0" presId="urn:microsoft.com/office/officeart/2005/8/layout/hierarchy1"/>
    <dgm:cxn modelId="{67EEE9E5-96A1-0647-BD4F-38335F67D1A6}" type="presParOf" srcId="{D65C77D6-518C-A949-AA9F-8B43E48E1E1F}" destId="{1AACB81B-D617-4A43-BD55-26DCF1C321DB}" srcOrd="2" destOrd="0" presId="urn:microsoft.com/office/officeart/2005/8/layout/hierarchy1"/>
    <dgm:cxn modelId="{CA22ABE5-5D1B-E44C-8C23-D205F1778272}" type="presParOf" srcId="{D65C77D6-518C-A949-AA9F-8B43E48E1E1F}" destId="{A8A5D4AE-8C5E-F646-ABEF-2E4FBD380CE5}" srcOrd="3" destOrd="0" presId="urn:microsoft.com/office/officeart/2005/8/layout/hierarchy1"/>
    <dgm:cxn modelId="{2877C6D6-AD96-7141-B56C-A250E8170920}" type="presParOf" srcId="{A8A5D4AE-8C5E-F646-ABEF-2E4FBD380CE5}" destId="{D72C8849-037A-B745-BA59-DE7821D31DAC}" srcOrd="0" destOrd="0" presId="urn:microsoft.com/office/officeart/2005/8/layout/hierarchy1"/>
    <dgm:cxn modelId="{D4102101-D449-424B-A0FE-F58A5301B38A}" type="presParOf" srcId="{D72C8849-037A-B745-BA59-DE7821D31DAC}" destId="{F6518CE6-B875-314E-9F02-7E62A96E38B9}" srcOrd="0" destOrd="0" presId="urn:microsoft.com/office/officeart/2005/8/layout/hierarchy1"/>
    <dgm:cxn modelId="{7CFB5E3B-C353-C646-AE64-0C3615C68F11}" type="presParOf" srcId="{D72C8849-037A-B745-BA59-DE7821D31DAC}" destId="{4D7CE07C-A751-7B4A-8FBB-174E54253B14}" srcOrd="1" destOrd="0" presId="urn:microsoft.com/office/officeart/2005/8/layout/hierarchy1"/>
    <dgm:cxn modelId="{8324F7F0-F435-3847-912C-881240C84E6E}" type="presParOf" srcId="{A8A5D4AE-8C5E-F646-ABEF-2E4FBD380CE5}" destId="{EE24CB94-B772-CC46-A58F-BB21F33F68C0}" srcOrd="1" destOrd="0" presId="urn:microsoft.com/office/officeart/2005/8/layout/hierarchy1"/>
    <dgm:cxn modelId="{57F43BA2-F143-F24A-851B-2B9B2DFB3E61}" type="presParOf" srcId="{EE24CB94-B772-CC46-A58F-BB21F33F68C0}" destId="{4161F5CE-D232-8C43-82DE-1817571F7D80}" srcOrd="0" destOrd="0" presId="urn:microsoft.com/office/officeart/2005/8/layout/hierarchy1"/>
    <dgm:cxn modelId="{64E99AED-22A0-1A43-BF08-38A796D3EA9B}" type="presParOf" srcId="{EE24CB94-B772-CC46-A58F-BB21F33F68C0}" destId="{B598AC54-3775-B940-B6E1-77106B5BBA85}" srcOrd="1" destOrd="0" presId="urn:microsoft.com/office/officeart/2005/8/layout/hierarchy1"/>
    <dgm:cxn modelId="{F0A84D47-45D5-834E-9FDD-1F54437C0BE9}" type="presParOf" srcId="{B598AC54-3775-B940-B6E1-77106B5BBA85}" destId="{EE9888E6-E6C7-B044-8B84-AC9D30DE1B5C}" srcOrd="0" destOrd="0" presId="urn:microsoft.com/office/officeart/2005/8/layout/hierarchy1"/>
    <dgm:cxn modelId="{A3DE82A4-233B-2F40-921B-91AC19179FFC}" type="presParOf" srcId="{EE9888E6-E6C7-B044-8B84-AC9D30DE1B5C}" destId="{3F19FB60-AF47-9340-BF7C-23652E7F5197}" srcOrd="0" destOrd="0" presId="urn:microsoft.com/office/officeart/2005/8/layout/hierarchy1"/>
    <dgm:cxn modelId="{5CDD0F6B-0274-DE47-858A-30C1731FA260}" type="presParOf" srcId="{EE9888E6-E6C7-B044-8B84-AC9D30DE1B5C}" destId="{FDF1A912-528A-9A43-8493-C20D1118BD72}" srcOrd="1" destOrd="0" presId="urn:microsoft.com/office/officeart/2005/8/layout/hierarchy1"/>
    <dgm:cxn modelId="{2CB05EC6-B12F-3A45-98D7-98F67929D0ED}" type="presParOf" srcId="{B598AC54-3775-B940-B6E1-77106B5BBA85}" destId="{3A9C2102-004B-7040-81BE-70F5DB3F74D5}" srcOrd="1" destOrd="0" presId="urn:microsoft.com/office/officeart/2005/8/layout/hierarchy1"/>
    <dgm:cxn modelId="{4219F2D2-EF3B-9640-80C2-5CD2CCA771B9}" type="presParOf" srcId="{EE24CB94-B772-CC46-A58F-BB21F33F68C0}" destId="{00920F9D-0D4F-8B4B-8E7E-F655B3E9EB4A}" srcOrd="2" destOrd="0" presId="urn:microsoft.com/office/officeart/2005/8/layout/hierarchy1"/>
    <dgm:cxn modelId="{C8B3700E-56D5-A842-AE9F-F4A7F7DDF280}" type="presParOf" srcId="{EE24CB94-B772-CC46-A58F-BB21F33F68C0}" destId="{8E4200DC-DFD1-B841-9203-E14A18561D84}" srcOrd="3" destOrd="0" presId="urn:microsoft.com/office/officeart/2005/8/layout/hierarchy1"/>
    <dgm:cxn modelId="{FB9DD026-488C-AB4F-A8D7-E2AE48449310}" type="presParOf" srcId="{8E4200DC-DFD1-B841-9203-E14A18561D84}" destId="{C2766484-609F-6846-BF67-617DD1F34CAC}" srcOrd="0" destOrd="0" presId="urn:microsoft.com/office/officeart/2005/8/layout/hierarchy1"/>
    <dgm:cxn modelId="{9EF81613-1E99-4345-89E2-835C63ED375B}" type="presParOf" srcId="{C2766484-609F-6846-BF67-617DD1F34CAC}" destId="{56FDFCDC-4C7A-1E45-B54B-D1421EB7AF7C}" srcOrd="0" destOrd="0" presId="urn:microsoft.com/office/officeart/2005/8/layout/hierarchy1"/>
    <dgm:cxn modelId="{A7DC7CE0-BC43-8643-AF9A-34A7B7E3090E}" type="presParOf" srcId="{C2766484-609F-6846-BF67-617DD1F34CAC}" destId="{0C8B8FAB-7857-7B49-BA15-4A413251CB02}" srcOrd="1" destOrd="0" presId="urn:microsoft.com/office/officeart/2005/8/layout/hierarchy1"/>
    <dgm:cxn modelId="{A12AB98F-E30F-FF42-ACDD-DDBB79D70F1C}" type="presParOf" srcId="{8E4200DC-DFD1-B841-9203-E14A18561D84}" destId="{8A35FA9F-37FF-B743-ABB1-E8C31488AE5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C3F6E-587F-7943-A719-64F76DBFE879}">
      <dsp:nvSpPr>
        <dsp:cNvPr id="0" name=""/>
        <dsp:cNvSpPr/>
      </dsp:nvSpPr>
      <dsp:spPr>
        <a:xfrm>
          <a:off x="1274039" y="0"/>
          <a:ext cx="4534998" cy="4534998"/>
        </a:xfrm>
        <a:prstGeom prst="ellipse">
          <a:avLst/>
        </a:prstGeom>
        <a:solidFill>
          <a:schemeClr val="accent2">
            <a:lumMod val="75000"/>
          </a:schemeClr>
        </a:solidFill>
        <a:ln w="38100" cap="flat" cmpd="sng" algn="ctr">
          <a:solidFill>
            <a:schemeClr val="accent2">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1.7million Emergency Room visits</a:t>
          </a:r>
          <a:endParaRPr lang="en-US" sz="1600" kern="1200" dirty="0"/>
        </a:p>
      </dsp:txBody>
      <dsp:txXfrm>
        <a:off x="2907545" y="226749"/>
        <a:ext cx="1267985" cy="680249"/>
      </dsp:txXfrm>
    </dsp:sp>
    <dsp:sp modelId="{BBD2209E-6309-4B48-84E6-31974A20B039}">
      <dsp:nvSpPr>
        <dsp:cNvPr id="0" name=""/>
        <dsp:cNvSpPr/>
      </dsp:nvSpPr>
      <dsp:spPr>
        <a:xfrm>
          <a:off x="1727548" y="906999"/>
          <a:ext cx="3627998" cy="3627998"/>
        </a:xfrm>
        <a:prstGeom prst="ellipse">
          <a:avLst/>
        </a:prstGeom>
        <a:solidFill>
          <a:srgbClr val="008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1.4 million discharged within  24 hours</a:t>
          </a:r>
          <a:endParaRPr lang="en-US" sz="1600" kern="1200" dirty="0"/>
        </a:p>
      </dsp:txBody>
      <dsp:txXfrm>
        <a:off x="2907554" y="1124679"/>
        <a:ext cx="1267985" cy="653039"/>
      </dsp:txXfrm>
    </dsp:sp>
    <dsp:sp modelId="{09424C5F-FD4E-CD47-A5E8-96233F142EEE}">
      <dsp:nvSpPr>
        <dsp:cNvPr id="0" name=""/>
        <dsp:cNvSpPr/>
      </dsp:nvSpPr>
      <dsp:spPr>
        <a:xfrm>
          <a:off x="2201945" y="1813999"/>
          <a:ext cx="2720998" cy="2720998"/>
        </a:xfrm>
        <a:prstGeom prst="ellipse">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275,000  Hospitalizations (16%)</a:t>
          </a:r>
          <a:endParaRPr lang="en-US" sz="1600" kern="1200" dirty="0"/>
        </a:p>
      </dsp:txBody>
      <dsp:txXfrm>
        <a:off x="2928451" y="2018074"/>
        <a:ext cx="1267985" cy="612224"/>
      </dsp:txXfrm>
    </dsp:sp>
    <dsp:sp modelId="{9EB8AAEE-AB1C-8145-9EA4-05D7358F3252}">
      <dsp:nvSpPr>
        <dsp:cNvPr id="0" name=""/>
        <dsp:cNvSpPr/>
      </dsp:nvSpPr>
      <dsp:spPr>
        <a:xfrm>
          <a:off x="2655444" y="2720998"/>
          <a:ext cx="1813999" cy="1813999"/>
        </a:xfrm>
        <a:prstGeom prst="ellipse">
          <a:avLst/>
        </a:prstGeom>
        <a:solidFill>
          <a:schemeClr val="bg2">
            <a:lumMod val="75000"/>
          </a:schemeClr>
        </a:solidFill>
        <a:ln w="38100" cap="flat" cmpd="sng" algn="ctr">
          <a:solidFill>
            <a:schemeClr val="bg2">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50,000 deaths</a:t>
          </a:r>
          <a:endParaRPr lang="en-US" sz="2100" kern="1200" dirty="0"/>
        </a:p>
      </dsp:txBody>
      <dsp:txXfrm>
        <a:off x="2921098" y="3174498"/>
        <a:ext cx="1282691" cy="906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956A1-22D0-486F-953C-98BEC8A6312F}">
      <dsp:nvSpPr>
        <dsp:cNvPr id="0" name=""/>
        <dsp:cNvSpPr/>
      </dsp:nvSpPr>
      <dsp:spPr>
        <a:xfrm>
          <a:off x="0" y="0"/>
          <a:ext cx="1917284" cy="1917284"/>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5515" tIns="29210" rIns="105515" bIns="29210" numCol="1" spcCol="1270" anchor="ctr" anchorCtr="0">
          <a:noAutofit/>
        </a:bodyPr>
        <a:lstStyle/>
        <a:p>
          <a:pPr lvl="0" algn="ctr" defTabSz="1022350">
            <a:lnSpc>
              <a:spcPct val="90000"/>
            </a:lnSpc>
            <a:spcBef>
              <a:spcPct val="0"/>
            </a:spcBef>
            <a:spcAft>
              <a:spcPct val="35000"/>
            </a:spcAft>
          </a:pPr>
          <a:r>
            <a:rPr lang="en-US" sz="2300" kern="1200" dirty="0" smtClean="0"/>
            <a:t>Attention</a:t>
          </a:r>
          <a:endParaRPr lang="en-US" sz="2300" kern="1200" dirty="0"/>
        </a:p>
      </dsp:txBody>
      <dsp:txXfrm>
        <a:off x="280780" y="280780"/>
        <a:ext cx="1355724" cy="1355724"/>
      </dsp:txXfrm>
    </dsp:sp>
    <dsp:sp modelId="{A7DD0F1D-BE4F-4C89-888D-56EAA77EAEEE}">
      <dsp:nvSpPr>
        <dsp:cNvPr id="0" name=""/>
        <dsp:cNvSpPr/>
      </dsp:nvSpPr>
      <dsp:spPr>
        <a:xfrm>
          <a:off x="1535738" y="831460"/>
          <a:ext cx="1917284" cy="191728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5515" tIns="29210" rIns="105515" bIns="29210" numCol="1" spcCol="1270" anchor="ctr" anchorCtr="0">
          <a:noAutofit/>
        </a:bodyPr>
        <a:lstStyle/>
        <a:p>
          <a:pPr lvl="0" algn="ctr" defTabSz="1022350">
            <a:lnSpc>
              <a:spcPct val="90000"/>
            </a:lnSpc>
            <a:spcBef>
              <a:spcPct val="0"/>
            </a:spcBef>
            <a:spcAft>
              <a:spcPct val="35000"/>
            </a:spcAft>
          </a:pPr>
          <a:r>
            <a:rPr lang="en-US" sz="2300" kern="1200" dirty="0" smtClean="0"/>
            <a:t>Encoding</a:t>
          </a:r>
          <a:endParaRPr lang="en-US" sz="2300" kern="1200" dirty="0"/>
        </a:p>
      </dsp:txBody>
      <dsp:txXfrm>
        <a:off x="1816518" y="1112240"/>
        <a:ext cx="1355724" cy="1355724"/>
      </dsp:txXfrm>
    </dsp:sp>
    <dsp:sp modelId="{CB6A6DAC-8A12-4B4D-BF74-3E4BD2541B4D}">
      <dsp:nvSpPr>
        <dsp:cNvPr id="0" name=""/>
        <dsp:cNvSpPr/>
      </dsp:nvSpPr>
      <dsp:spPr>
        <a:xfrm>
          <a:off x="3069566" y="831460"/>
          <a:ext cx="1917284" cy="191728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5515" tIns="29210" rIns="105515" bIns="29210" numCol="1" spcCol="1270" anchor="ctr" anchorCtr="0">
          <a:noAutofit/>
        </a:bodyPr>
        <a:lstStyle/>
        <a:p>
          <a:pPr lvl="0" algn="ctr" defTabSz="1022350">
            <a:lnSpc>
              <a:spcPct val="90000"/>
            </a:lnSpc>
            <a:spcBef>
              <a:spcPct val="0"/>
            </a:spcBef>
            <a:spcAft>
              <a:spcPct val="35000"/>
            </a:spcAft>
          </a:pPr>
          <a:r>
            <a:rPr lang="en-US" sz="2300" kern="1200" dirty="0" smtClean="0"/>
            <a:t>Storage</a:t>
          </a:r>
          <a:endParaRPr lang="en-US" sz="2300" kern="1200" dirty="0"/>
        </a:p>
      </dsp:txBody>
      <dsp:txXfrm>
        <a:off x="3350346" y="1112240"/>
        <a:ext cx="1355724" cy="1355724"/>
      </dsp:txXfrm>
    </dsp:sp>
    <dsp:sp modelId="{358E6F25-40F1-44CB-B7DE-C2856BBF6518}">
      <dsp:nvSpPr>
        <dsp:cNvPr id="0" name=""/>
        <dsp:cNvSpPr/>
      </dsp:nvSpPr>
      <dsp:spPr>
        <a:xfrm>
          <a:off x="4603393" y="831460"/>
          <a:ext cx="1917284" cy="191728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5515" tIns="29210" rIns="105515" bIns="29210" numCol="1" spcCol="1270" anchor="ctr" anchorCtr="0">
          <a:noAutofit/>
        </a:bodyPr>
        <a:lstStyle/>
        <a:p>
          <a:pPr lvl="0" algn="ctr" defTabSz="1022350">
            <a:lnSpc>
              <a:spcPct val="90000"/>
            </a:lnSpc>
            <a:spcBef>
              <a:spcPct val="0"/>
            </a:spcBef>
            <a:spcAft>
              <a:spcPct val="35000"/>
            </a:spcAft>
          </a:pPr>
          <a:r>
            <a:rPr lang="en-US" sz="2300" kern="1200" dirty="0" smtClean="0"/>
            <a:t>Retrieval</a:t>
          </a:r>
          <a:endParaRPr lang="en-US" sz="2300" kern="1200" dirty="0"/>
        </a:p>
      </dsp:txBody>
      <dsp:txXfrm>
        <a:off x="4884173" y="1112240"/>
        <a:ext cx="1355724" cy="1355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20F9D-0D4F-8B4B-8E7E-F655B3E9EB4A}">
      <dsp:nvSpPr>
        <dsp:cNvPr id="0" name=""/>
        <dsp:cNvSpPr/>
      </dsp:nvSpPr>
      <dsp:spPr>
        <a:xfrm>
          <a:off x="6405985" y="3746436"/>
          <a:ext cx="920239" cy="437950"/>
        </a:xfrm>
        <a:custGeom>
          <a:avLst/>
          <a:gdLst/>
          <a:ahLst/>
          <a:cxnLst/>
          <a:rect l="0" t="0" r="0" b="0"/>
          <a:pathLst>
            <a:path>
              <a:moveTo>
                <a:pt x="0" y="0"/>
              </a:moveTo>
              <a:lnTo>
                <a:pt x="0" y="298450"/>
              </a:lnTo>
              <a:lnTo>
                <a:pt x="920239" y="298450"/>
              </a:lnTo>
              <a:lnTo>
                <a:pt x="920239" y="437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61F5CE-D232-8C43-82DE-1817571F7D80}">
      <dsp:nvSpPr>
        <dsp:cNvPr id="0" name=""/>
        <dsp:cNvSpPr/>
      </dsp:nvSpPr>
      <dsp:spPr>
        <a:xfrm>
          <a:off x="5485745" y="3746436"/>
          <a:ext cx="920239" cy="437950"/>
        </a:xfrm>
        <a:custGeom>
          <a:avLst/>
          <a:gdLst/>
          <a:ahLst/>
          <a:cxnLst/>
          <a:rect l="0" t="0" r="0" b="0"/>
          <a:pathLst>
            <a:path>
              <a:moveTo>
                <a:pt x="920239" y="0"/>
              </a:moveTo>
              <a:lnTo>
                <a:pt x="920239" y="298450"/>
              </a:lnTo>
              <a:lnTo>
                <a:pt x="0" y="298450"/>
              </a:lnTo>
              <a:lnTo>
                <a:pt x="0" y="437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ACB81B-D617-4A43-BD55-26DCF1C321DB}">
      <dsp:nvSpPr>
        <dsp:cNvPr id="0" name=""/>
        <dsp:cNvSpPr/>
      </dsp:nvSpPr>
      <dsp:spPr>
        <a:xfrm>
          <a:off x="4565505" y="2352273"/>
          <a:ext cx="1840479" cy="437950"/>
        </a:xfrm>
        <a:custGeom>
          <a:avLst/>
          <a:gdLst/>
          <a:ahLst/>
          <a:cxnLst/>
          <a:rect l="0" t="0" r="0" b="0"/>
          <a:pathLst>
            <a:path>
              <a:moveTo>
                <a:pt x="0" y="0"/>
              </a:moveTo>
              <a:lnTo>
                <a:pt x="0" y="298450"/>
              </a:lnTo>
              <a:lnTo>
                <a:pt x="1840479" y="298450"/>
              </a:lnTo>
              <a:lnTo>
                <a:pt x="1840479" y="437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B59A3-6F78-354C-8AB6-52374C1F2A44}">
      <dsp:nvSpPr>
        <dsp:cNvPr id="0" name=""/>
        <dsp:cNvSpPr/>
      </dsp:nvSpPr>
      <dsp:spPr>
        <a:xfrm>
          <a:off x="2725026" y="3746436"/>
          <a:ext cx="920239" cy="437950"/>
        </a:xfrm>
        <a:custGeom>
          <a:avLst/>
          <a:gdLst/>
          <a:ahLst/>
          <a:cxnLst/>
          <a:rect l="0" t="0" r="0" b="0"/>
          <a:pathLst>
            <a:path>
              <a:moveTo>
                <a:pt x="0" y="0"/>
              </a:moveTo>
              <a:lnTo>
                <a:pt x="0" y="298450"/>
              </a:lnTo>
              <a:lnTo>
                <a:pt x="920239" y="298450"/>
              </a:lnTo>
              <a:lnTo>
                <a:pt x="920239" y="437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D6954-BE81-B54B-A5B3-750DEBCE9CE3}">
      <dsp:nvSpPr>
        <dsp:cNvPr id="0" name=""/>
        <dsp:cNvSpPr/>
      </dsp:nvSpPr>
      <dsp:spPr>
        <a:xfrm>
          <a:off x="1804786" y="5140599"/>
          <a:ext cx="920239" cy="437950"/>
        </a:xfrm>
        <a:custGeom>
          <a:avLst/>
          <a:gdLst/>
          <a:ahLst/>
          <a:cxnLst/>
          <a:rect l="0" t="0" r="0" b="0"/>
          <a:pathLst>
            <a:path>
              <a:moveTo>
                <a:pt x="0" y="0"/>
              </a:moveTo>
              <a:lnTo>
                <a:pt x="0" y="298450"/>
              </a:lnTo>
              <a:lnTo>
                <a:pt x="920239" y="298450"/>
              </a:lnTo>
              <a:lnTo>
                <a:pt x="920239" y="437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F30C26-C431-8240-9707-E0A83C1B4C43}">
      <dsp:nvSpPr>
        <dsp:cNvPr id="0" name=""/>
        <dsp:cNvSpPr/>
      </dsp:nvSpPr>
      <dsp:spPr>
        <a:xfrm>
          <a:off x="884546" y="5140599"/>
          <a:ext cx="920239" cy="437950"/>
        </a:xfrm>
        <a:custGeom>
          <a:avLst/>
          <a:gdLst/>
          <a:ahLst/>
          <a:cxnLst/>
          <a:rect l="0" t="0" r="0" b="0"/>
          <a:pathLst>
            <a:path>
              <a:moveTo>
                <a:pt x="920239" y="0"/>
              </a:moveTo>
              <a:lnTo>
                <a:pt x="920239" y="298450"/>
              </a:lnTo>
              <a:lnTo>
                <a:pt x="0" y="298450"/>
              </a:lnTo>
              <a:lnTo>
                <a:pt x="0" y="437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0C8B7-A96F-2B4B-A45D-A0CD621A2DEC}">
      <dsp:nvSpPr>
        <dsp:cNvPr id="0" name=""/>
        <dsp:cNvSpPr/>
      </dsp:nvSpPr>
      <dsp:spPr>
        <a:xfrm>
          <a:off x="1804786" y="3746436"/>
          <a:ext cx="920239" cy="437950"/>
        </a:xfrm>
        <a:custGeom>
          <a:avLst/>
          <a:gdLst/>
          <a:ahLst/>
          <a:cxnLst/>
          <a:rect l="0" t="0" r="0" b="0"/>
          <a:pathLst>
            <a:path>
              <a:moveTo>
                <a:pt x="920239" y="0"/>
              </a:moveTo>
              <a:lnTo>
                <a:pt x="920239" y="298450"/>
              </a:lnTo>
              <a:lnTo>
                <a:pt x="0" y="298450"/>
              </a:lnTo>
              <a:lnTo>
                <a:pt x="0" y="437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A0EF3-D4CC-D24A-BF01-869B3940548B}">
      <dsp:nvSpPr>
        <dsp:cNvPr id="0" name=""/>
        <dsp:cNvSpPr/>
      </dsp:nvSpPr>
      <dsp:spPr>
        <a:xfrm>
          <a:off x="2725026" y="2352273"/>
          <a:ext cx="1840479" cy="437950"/>
        </a:xfrm>
        <a:custGeom>
          <a:avLst/>
          <a:gdLst/>
          <a:ahLst/>
          <a:cxnLst/>
          <a:rect l="0" t="0" r="0" b="0"/>
          <a:pathLst>
            <a:path>
              <a:moveTo>
                <a:pt x="1840479" y="0"/>
              </a:moveTo>
              <a:lnTo>
                <a:pt x="1840479" y="298450"/>
              </a:lnTo>
              <a:lnTo>
                <a:pt x="0" y="298450"/>
              </a:lnTo>
              <a:lnTo>
                <a:pt x="0" y="437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962C3-E6EA-E947-9B3B-8F45B8186907}">
      <dsp:nvSpPr>
        <dsp:cNvPr id="0" name=""/>
        <dsp:cNvSpPr/>
      </dsp:nvSpPr>
      <dsp:spPr>
        <a:xfrm>
          <a:off x="2725026" y="958110"/>
          <a:ext cx="1840479" cy="437950"/>
        </a:xfrm>
        <a:custGeom>
          <a:avLst/>
          <a:gdLst/>
          <a:ahLst/>
          <a:cxnLst/>
          <a:rect l="0" t="0" r="0" b="0"/>
          <a:pathLst>
            <a:path>
              <a:moveTo>
                <a:pt x="0" y="0"/>
              </a:moveTo>
              <a:lnTo>
                <a:pt x="0" y="298450"/>
              </a:lnTo>
              <a:lnTo>
                <a:pt x="1840479" y="298450"/>
              </a:lnTo>
              <a:lnTo>
                <a:pt x="1840479" y="43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587C3D-94C1-F046-A938-D9BD3CDBC5A4}">
      <dsp:nvSpPr>
        <dsp:cNvPr id="0" name=""/>
        <dsp:cNvSpPr/>
      </dsp:nvSpPr>
      <dsp:spPr>
        <a:xfrm>
          <a:off x="2679306" y="958110"/>
          <a:ext cx="91440" cy="437950"/>
        </a:xfrm>
        <a:custGeom>
          <a:avLst/>
          <a:gdLst/>
          <a:ahLst/>
          <a:cxnLst/>
          <a:rect l="0" t="0" r="0" b="0"/>
          <a:pathLst>
            <a:path>
              <a:moveTo>
                <a:pt x="45720" y="0"/>
              </a:moveTo>
              <a:lnTo>
                <a:pt x="45720" y="43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8AA80C-AC57-2D46-B043-6D2F0C085894}">
      <dsp:nvSpPr>
        <dsp:cNvPr id="0" name=""/>
        <dsp:cNvSpPr/>
      </dsp:nvSpPr>
      <dsp:spPr>
        <a:xfrm>
          <a:off x="884546" y="958110"/>
          <a:ext cx="1840479" cy="437950"/>
        </a:xfrm>
        <a:custGeom>
          <a:avLst/>
          <a:gdLst/>
          <a:ahLst/>
          <a:cxnLst/>
          <a:rect l="0" t="0" r="0" b="0"/>
          <a:pathLst>
            <a:path>
              <a:moveTo>
                <a:pt x="1840479" y="0"/>
              </a:moveTo>
              <a:lnTo>
                <a:pt x="1840479" y="298450"/>
              </a:lnTo>
              <a:lnTo>
                <a:pt x="0" y="298450"/>
              </a:lnTo>
              <a:lnTo>
                <a:pt x="0" y="43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EDDFDA-0A93-D44C-B224-5DF6DCE98CB7}">
      <dsp:nvSpPr>
        <dsp:cNvPr id="0" name=""/>
        <dsp:cNvSpPr/>
      </dsp:nvSpPr>
      <dsp:spPr>
        <a:xfrm>
          <a:off x="1972102" y="1897"/>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ABE2205-F897-DC4D-8CA2-09EE2C82F7BD}">
      <dsp:nvSpPr>
        <dsp:cNvPr id="0" name=""/>
        <dsp:cNvSpPr/>
      </dsp:nvSpPr>
      <dsp:spPr>
        <a:xfrm>
          <a:off x="2139419" y="160848"/>
          <a:ext cx="1505846" cy="9562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Memory</a:t>
          </a:r>
          <a:endParaRPr lang="en-US" sz="2000" kern="1200" dirty="0"/>
        </a:p>
      </dsp:txBody>
      <dsp:txXfrm>
        <a:off x="2167425" y="188854"/>
        <a:ext cx="1449834" cy="900200"/>
      </dsp:txXfrm>
    </dsp:sp>
    <dsp:sp modelId="{B276095D-C3B1-9C45-8254-B7F4948CD99A}">
      <dsp:nvSpPr>
        <dsp:cNvPr id="0" name=""/>
        <dsp:cNvSpPr/>
      </dsp:nvSpPr>
      <dsp:spPr>
        <a:xfrm>
          <a:off x="131623" y="1396060"/>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ED2D6CD-6C05-5542-95D8-D86DC2DFEECB}">
      <dsp:nvSpPr>
        <dsp:cNvPr id="0" name=""/>
        <dsp:cNvSpPr/>
      </dsp:nvSpPr>
      <dsp:spPr>
        <a:xfrm>
          <a:off x="298939" y="1555011"/>
          <a:ext cx="1505846" cy="9562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Sensory memory</a:t>
          </a:r>
        </a:p>
        <a:p>
          <a:pPr lvl="0" algn="ctr" defTabSz="800100">
            <a:lnSpc>
              <a:spcPct val="90000"/>
            </a:lnSpc>
            <a:spcBef>
              <a:spcPct val="0"/>
            </a:spcBef>
            <a:spcAft>
              <a:spcPct val="35000"/>
            </a:spcAft>
          </a:pPr>
          <a:r>
            <a:rPr lang="en-US" sz="1800" kern="1200" dirty="0" smtClean="0"/>
            <a:t>(&lt;1s)</a:t>
          </a:r>
          <a:endParaRPr lang="en-US" sz="1800" kern="1200" dirty="0"/>
        </a:p>
      </dsp:txBody>
      <dsp:txXfrm>
        <a:off x="326945" y="1583017"/>
        <a:ext cx="1449834" cy="900200"/>
      </dsp:txXfrm>
    </dsp:sp>
    <dsp:sp modelId="{EEAF4B8A-B281-D348-95E9-AA269BB3154F}">
      <dsp:nvSpPr>
        <dsp:cNvPr id="0" name=""/>
        <dsp:cNvSpPr/>
      </dsp:nvSpPr>
      <dsp:spPr>
        <a:xfrm>
          <a:off x="1972102" y="1396060"/>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72E76CC-3A14-1D49-878F-EB3631A871EA}">
      <dsp:nvSpPr>
        <dsp:cNvPr id="0" name=""/>
        <dsp:cNvSpPr/>
      </dsp:nvSpPr>
      <dsp:spPr>
        <a:xfrm>
          <a:off x="2139419" y="1555011"/>
          <a:ext cx="1505846" cy="956212"/>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Short</a:t>
          </a:r>
          <a:r>
            <a:rPr lang="en-US" sz="1000" kern="1200" dirty="0" smtClean="0"/>
            <a:t> </a:t>
          </a:r>
          <a:r>
            <a:rPr lang="en-US" sz="2000" kern="1200" dirty="0" smtClean="0"/>
            <a:t>term</a:t>
          </a:r>
          <a:endParaRPr lang="en-US" sz="2000" kern="1200" dirty="0"/>
        </a:p>
      </dsp:txBody>
      <dsp:txXfrm>
        <a:off x="2167425" y="1583017"/>
        <a:ext cx="1449834" cy="900200"/>
      </dsp:txXfrm>
    </dsp:sp>
    <dsp:sp modelId="{288E9634-3E83-3E47-AC9E-F1E8FF49022A}">
      <dsp:nvSpPr>
        <dsp:cNvPr id="0" name=""/>
        <dsp:cNvSpPr/>
      </dsp:nvSpPr>
      <dsp:spPr>
        <a:xfrm>
          <a:off x="3812582" y="1396060"/>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EAA7F23-894D-A247-B29C-5642860098A7}">
      <dsp:nvSpPr>
        <dsp:cNvPr id="0" name=""/>
        <dsp:cNvSpPr/>
      </dsp:nvSpPr>
      <dsp:spPr>
        <a:xfrm>
          <a:off x="3979898" y="1555011"/>
          <a:ext cx="1505846" cy="9562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Long term</a:t>
          </a:r>
          <a:endParaRPr lang="en-US" sz="2000" kern="1200" dirty="0"/>
        </a:p>
      </dsp:txBody>
      <dsp:txXfrm>
        <a:off x="4007904" y="1583017"/>
        <a:ext cx="1449834" cy="900200"/>
      </dsp:txXfrm>
    </dsp:sp>
    <dsp:sp modelId="{7FAB8BB9-9072-D942-9369-DFCD598BDFA2}">
      <dsp:nvSpPr>
        <dsp:cNvPr id="0" name=""/>
        <dsp:cNvSpPr/>
      </dsp:nvSpPr>
      <dsp:spPr>
        <a:xfrm>
          <a:off x="1972102" y="2790223"/>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2C75968-AEF3-A940-B8BF-0887E4EABDCF}">
      <dsp:nvSpPr>
        <dsp:cNvPr id="0" name=""/>
        <dsp:cNvSpPr/>
      </dsp:nvSpPr>
      <dsp:spPr>
        <a:xfrm>
          <a:off x="2139419" y="2949174"/>
          <a:ext cx="1505846" cy="956212"/>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Explicit</a:t>
          </a:r>
          <a:endParaRPr lang="en-US" sz="2000" kern="1200" dirty="0"/>
        </a:p>
      </dsp:txBody>
      <dsp:txXfrm>
        <a:off x="2167425" y="2977180"/>
        <a:ext cx="1449834" cy="900200"/>
      </dsp:txXfrm>
    </dsp:sp>
    <dsp:sp modelId="{B65E5D49-3FFB-054F-B86A-F8B7D8FB7FB2}">
      <dsp:nvSpPr>
        <dsp:cNvPr id="0" name=""/>
        <dsp:cNvSpPr/>
      </dsp:nvSpPr>
      <dsp:spPr>
        <a:xfrm>
          <a:off x="1051863" y="4184387"/>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EC8C440-F105-0D47-A8CA-CD1328F4FF77}">
      <dsp:nvSpPr>
        <dsp:cNvPr id="0" name=""/>
        <dsp:cNvSpPr/>
      </dsp:nvSpPr>
      <dsp:spPr>
        <a:xfrm>
          <a:off x="1219179" y="4343337"/>
          <a:ext cx="1505846" cy="956212"/>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DeclarativeMemoryfacts</a:t>
          </a:r>
          <a:r>
            <a:rPr lang="en-US" sz="2000" kern="1200" dirty="0" smtClean="0"/>
            <a:t>, events)</a:t>
          </a:r>
          <a:endParaRPr lang="en-US" sz="2000" kern="1200" dirty="0"/>
        </a:p>
      </dsp:txBody>
      <dsp:txXfrm>
        <a:off x="1247185" y="4371343"/>
        <a:ext cx="1449834" cy="900200"/>
      </dsp:txXfrm>
    </dsp:sp>
    <dsp:sp modelId="{DC6EA4B4-9C2D-0049-AA87-2237E17B2FBE}">
      <dsp:nvSpPr>
        <dsp:cNvPr id="0" name=""/>
        <dsp:cNvSpPr/>
      </dsp:nvSpPr>
      <dsp:spPr>
        <a:xfrm>
          <a:off x="131623" y="5578550"/>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8489995-EB9A-CE41-ABC2-B28AC1BDBD7C}">
      <dsp:nvSpPr>
        <dsp:cNvPr id="0" name=""/>
        <dsp:cNvSpPr/>
      </dsp:nvSpPr>
      <dsp:spPr>
        <a:xfrm>
          <a:off x="298939" y="5737500"/>
          <a:ext cx="1505846" cy="956212"/>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Semantic memory(facts, general knowledge)</a:t>
          </a:r>
          <a:endParaRPr lang="en-US" sz="1400" kern="1200" dirty="0"/>
        </a:p>
      </dsp:txBody>
      <dsp:txXfrm>
        <a:off x="326945" y="5765506"/>
        <a:ext cx="1449834" cy="900200"/>
      </dsp:txXfrm>
    </dsp:sp>
    <dsp:sp modelId="{B990A56F-19E6-2843-B106-AC54D8E668D4}">
      <dsp:nvSpPr>
        <dsp:cNvPr id="0" name=""/>
        <dsp:cNvSpPr/>
      </dsp:nvSpPr>
      <dsp:spPr>
        <a:xfrm>
          <a:off x="1972102" y="5578550"/>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8C71D05-F988-3547-BD4B-7E6662AF4594}">
      <dsp:nvSpPr>
        <dsp:cNvPr id="0" name=""/>
        <dsp:cNvSpPr/>
      </dsp:nvSpPr>
      <dsp:spPr>
        <a:xfrm>
          <a:off x="2139419" y="5737500"/>
          <a:ext cx="1505846" cy="9562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Episiodic</a:t>
          </a:r>
          <a:r>
            <a:rPr lang="en-US" sz="2000" kern="1200" dirty="0" smtClean="0"/>
            <a:t> memory</a:t>
          </a:r>
        </a:p>
      </dsp:txBody>
      <dsp:txXfrm>
        <a:off x="2167425" y="5765506"/>
        <a:ext cx="1449834" cy="900200"/>
      </dsp:txXfrm>
    </dsp:sp>
    <dsp:sp modelId="{F900EA75-D138-F845-ADA1-EC83BA239B63}">
      <dsp:nvSpPr>
        <dsp:cNvPr id="0" name=""/>
        <dsp:cNvSpPr/>
      </dsp:nvSpPr>
      <dsp:spPr>
        <a:xfrm>
          <a:off x="2892342" y="4184387"/>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88CA094-6341-9449-BBF1-E0B003F35BD7}">
      <dsp:nvSpPr>
        <dsp:cNvPr id="0" name=""/>
        <dsp:cNvSpPr/>
      </dsp:nvSpPr>
      <dsp:spPr>
        <a:xfrm>
          <a:off x="3059658" y="4343337"/>
          <a:ext cx="1505846" cy="956212"/>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Strategic memory, Prospective memory, Metamemory,       Source memory</a:t>
          </a:r>
          <a:endParaRPr lang="en-US" sz="1400" kern="1200" dirty="0"/>
        </a:p>
      </dsp:txBody>
      <dsp:txXfrm>
        <a:off x="3087664" y="4371343"/>
        <a:ext cx="1449834" cy="900200"/>
      </dsp:txXfrm>
    </dsp:sp>
    <dsp:sp modelId="{F6518CE6-B875-314E-9F02-7E62A96E38B9}">
      <dsp:nvSpPr>
        <dsp:cNvPr id="0" name=""/>
        <dsp:cNvSpPr/>
      </dsp:nvSpPr>
      <dsp:spPr>
        <a:xfrm>
          <a:off x="5653061" y="2790223"/>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D7CE07C-A751-7B4A-8FBB-174E54253B14}">
      <dsp:nvSpPr>
        <dsp:cNvPr id="0" name=""/>
        <dsp:cNvSpPr/>
      </dsp:nvSpPr>
      <dsp:spPr>
        <a:xfrm>
          <a:off x="5820378" y="2949174"/>
          <a:ext cx="1505846" cy="9562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Implicit</a:t>
          </a:r>
          <a:r>
            <a:rPr lang="en-US" sz="2000" kern="1200" baseline="0" dirty="0" smtClean="0"/>
            <a:t> memory</a:t>
          </a:r>
          <a:endParaRPr lang="en-US" sz="2000" kern="1200" dirty="0"/>
        </a:p>
      </dsp:txBody>
      <dsp:txXfrm>
        <a:off x="5848384" y="2977180"/>
        <a:ext cx="1449834" cy="900200"/>
      </dsp:txXfrm>
    </dsp:sp>
    <dsp:sp modelId="{3F19FB60-AF47-9340-BF7C-23652E7F5197}">
      <dsp:nvSpPr>
        <dsp:cNvPr id="0" name=""/>
        <dsp:cNvSpPr/>
      </dsp:nvSpPr>
      <dsp:spPr>
        <a:xfrm>
          <a:off x="4732822" y="4184387"/>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DF1A912-528A-9A43-8493-C20D1118BD72}">
      <dsp:nvSpPr>
        <dsp:cNvPr id="0" name=""/>
        <dsp:cNvSpPr/>
      </dsp:nvSpPr>
      <dsp:spPr>
        <a:xfrm>
          <a:off x="4900138" y="4343337"/>
          <a:ext cx="1505846" cy="9562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Procedural memory</a:t>
          </a:r>
          <a:endParaRPr lang="en-US" sz="2000" kern="1200" dirty="0"/>
        </a:p>
      </dsp:txBody>
      <dsp:txXfrm>
        <a:off x="4928144" y="4371343"/>
        <a:ext cx="1449834" cy="900200"/>
      </dsp:txXfrm>
    </dsp:sp>
    <dsp:sp modelId="{56FDFCDC-4C7A-1E45-B54B-D1421EB7AF7C}">
      <dsp:nvSpPr>
        <dsp:cNvPr id="0" name=""/>
        <dsp:cNvSpPr/>
      </dsp:nvSpPr>
      <dsp:spPr>
        <a:xfrm>
          <a:off x="6573301" y="4184387"/>
          <a:ext cx="1505846" cy="9562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C8B8FAB-7857-7B49-BA15-4A413251CB02}">
      <dsp:nvSpPr>
        <dsp:cNvPr id="0" name=""/>
        <dsp:cNvSpPr/>
      </dsp:nvSpPr>
      <dsp:spPr>
        <a:xfrm>
          <a:off x="6740617" y="4343337"/>
          <a:ext cx="1505846" cy="9562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Priming</a:t>
          </a:r>
          <a:endParaRPr lang="en-US" sz="2000" kern="1200" dirty="0"/>
        </a:p>
      </dsp:txBody>
      <dsp:txXfrm>
        <a:off x="6768623" y="4371343"/>
        <a:ext cx="1449834" cy="9002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6EC9B-8D38-4E49-817D-0146306E24EC}" type="datetimeFigureOut">
              <a:rPr lang="en-US" smtClean="0"/>
              <a:t>9/21/14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C7A120-0DAF-0D4B-AA42-2C2E63556A31}" type="slidenum">
              <a:rPr lang="en-US" smtClean="0"/>
              <a:t>‹#›</a:t>
            </a:fld>
            <a:endParaRPr lang="en-US"/>
          </a:p>
        </p:txBody>
      </p:sp>
    </p:spTree>
    <p:extLst>
      <p:ext uri="{BB962C8B-B14F-4D97-AF65-F5344CB8AC3E}">
        <p14:creationId xmlns:p14="http://schemas.microsoft.com/office/powerpoint/2010/main" val="2522960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urmc.rochester.edu/smd/rad/neurocases/Neurocase187.ht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 Id="rId3" Type="http://schemas.openxmlformats.org/officeDocument/2006/relationships/hyperlink" Target="http://www.armymedicine.army.mil/r2d/ANAM_Info_Brochure.pdf"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am also the Co-</a:t>
            </a:r>
            <a:r>
              <a:rPr lang="en-US" baseline="0" dirty="0" err="1" smtClean="0"/>
              <a:t>Direstor</a:t>
            </a:r>
            <a:r>
              <a:rPr lang="en-US" baseline="0" dirty="0" smtClean="0"/>
              <a:t> of Model Systems center –There are 14 such centers in the US, goal to be centers of excellence for clinical care and research.</a:t>
            </a:r>
          </a:p>
          <a:p>
            <a:r>
              <a:rPr lang="en-US" baseline="0" dirty="0" smtClean="0"/>
              <a:t>We recruit patients and maintain the national TBI </a:t>
            </a:r>
            <a:r>
              <a:rPr lang="en-US" baseline="0" dirty="0" err="1" smtClean="0"/>
              <a:t>database,We</a:t>
            </a:r>
            <a:r>
              <a:rPr lang="en-US" baseline="0" dirty="0" smtClean="0"/>
              <a:t> monitor the patients for the rest of their lives, studying the effects of </a:t>
            </a:r>
            <a:r>
              <a:rPr lang="en-US" baseline="0" dirty="0" err="1" smtClean="0"/>
              <a:t>variousinterventions</a:t>
            </a:r>
            <a:r>
              <a:rPr lang="en-US" baseline="0" dirty="0" smtClean="0"/>
              <a:t> and </a:t>
            </a:r>
            <a:r>
              <a:rPr lang="en-US" baseline="0" dirty="0" err="1" smtClean="0"/>
              <a:t>thieir</a:t>
            </a:r>
            <a:r>
              <a:rPr lang="en-US" baseline="0" dirty="0" smtClean="0"/>
              <a:t> </a:t>
            </a:r>
            <a:r>
              <a:rPr lang="en-US" baseline="0" dirty="0" err="1" smtClean="0"/>
              <a:t>outcomesWe</a:t>
            </a:r>
            <a:r>
              <a:rPr lang="en-US" baseline="0" dirty="0" smtClean="0"/>
              <a:t> also carry out interventional studies, in </a:t>
            </a:r>
            <a:r>
              <a:rPr lang="en-US" baseline="0" dirty="0" err="1" smtClean="0"/>
              <a:t>collabration</a:t>
            </a:r>
            <a:r>
              <a:rPr lang="en-US" baseline="0" dirty="0" smtClean="0"/>
              <a:t>  with   DOD , CDC and several BI foundations on joint projects</a:t>
            </a:r>
          </a:p>
          <a:p>
            <a:endParaRPr lang="en-US" baseline="0" dirty="0" smtClean="0"/>
          </a:p>
          <a:p>
            <a:r>
              <a:rPr lang="en-US" sz="1200" b="1" kern="1200" dirty="0" smtClean="0">
                <a:solidFill>
                  <a:schemeClr val="tx1"/>
                </a:solidFill>
                <a:latin typeface="+mn-lt"/>
                <a:ea typeface="+mn-ea"/>
                <a:cs typeface="+mn-cs"/>
              </a:rPr>
              <a:t>The impact of traumatic brain injuries: a global perspective.</a:t>
            </a:r>
          </a:p>
          <a:p>
            <a:r>
              <a:rPr lang="en-US" sz="1200" b="0" i="0" u="none" strike="noStrike" kern="1200" baseline="0" dirty="0" smtClean="0">
                <a:solidFill>
                  <a:schemeClr val="tx1"/>
                </a:solidFill>
                <a:latin typeface="+mn-lt"/>
                <a:ea typeface="+mn-ea"/>
                <a:cs typeface="+mn-cs"/>
              </a:rPr>
              <a:t>The TBIMS NDB is a multicenter, longitudinal study of TBI outcomes funded by the U.S. Department of Education National Institute on Disability and Rehabilitation Research. Detailed information about the database such as enrollment, variables, participating centers, data collection techniques etc. can be found at </a:t>
            </a:r>
            <a:r>
              <a:rPr lang="en-US" sz="1200" b="0" i="0" u="none" strike="noStrike" kern="1200" baseline="0" dirty="0" err="1" smtClean="0">
                <a:solidFill>
                  <a:schemeClr val="tx1"/>
                </a:solidFill>
                <a:latin typeface="+mn-lt"/>
                <a:ea typeface="+mn-ea"/>
                <a:cs typeface="+mn-cs"/>
              </a:rPr>
              <a:t>tbindsc.org</a:t>
            </a:r>
            <a:r>
              <a:rPr lang="en-US" sz="1200" b="0" i="0" u="none" strike="noStrike" kern="1200" baseline="0" dirty="0" smtClean="0">
                <a:solidFill>
                  <a:schemeClr val="tx1"/>
                </a:solidFill>
                <a:latin typeface="+mn-lt"/>
                <a:ea typeface="+mn-ea"/>
                <a:cs typeface="+mn-cs"/>
              </a:rPr>
              <a:t>. Participants have sustained </a:t>
            </a:r>
            <a:r>
              <a:rPr lang="en-US" sz="1200" b="0" i="0" u="none" strike="noStrike" kern="1200" baseline="0" dirty="0" err="1" smtClean="0">
                <a:solidFill>
                  <a:schemeClr val="tx1"/>
                </a:solidFill>
                <a:latin typeface="+mn-lt"/>
                <a:ea typeface="+mn-ea"/>
                <a:cs typeface="+mn-cs"/>
              </a:rPr>
              <a:t>eitherpenetrating</a:t>
            </a:r>
            <a:r>
              <a:rPr lang="en-US" sz="1200" b="0" i="0" u="none" strike="noStrike" kern="1200" baseline="0" dirty="0" smtClean="0">
                <a:solidFill>
                  <a:schemeClr val="tx1"/>
                </a:solidFill>
                <a:latin typeface="+mn-lt"/>
                <a:ea typeface="+mn-ea"/>
                <a:cs typeface="+mn-cs"/>
              </a:rPr>
              <a:t> or non-penetrating TBI with at least one of the following characteristics: Glasgow Coma Scale (GCS) score less than 13 on emergency admission (not due to intubation, sedation o </a:t>
            </a:r>
            <a:r>
              <a:rPr lang="en-US" sz="1200" b="0" i="0" u="none" strike="noStrike" kern="1200" baseline="0" dirty="0" err="1" smtClean="0">
                <a:solidFill>
                  <a:schemeClr val="tx1"/>
                </a:solidFill>
                <a:latin typeface="+mn-lt"/>
                <a:ea typeface="+mn-ea"/>
                <a:cs typeface="+mn-cs"/>
              </a:rPr>
              <a:t>rintoxication</a:t>
            </a:r>
            <a:r>
              <a:rPr lang="en-US" sz="1200" b="0" i="0" u="none" strike="noStrike" kern="1200" baseline="0" dirty="0" smtClean="0">
                <a:solidFill>
                  <a:schemeClr val="tx1"/>
                </a:solidFill>
                <a:latin typeface="+mn-lt"/>
                <a:ea typeface="+mn-ea"/>
                <a:cs typeface="+mn-cs"/>
              </a:rPr>
              <a:t>); loss of consciousness greater than 30 minutes (not due to sedation or intoxication);post-traumatic amnesia (PTA) greater than 24 hours; or trauma-related intracranial abnormality on neuroimaging. All TBIMS NDB enrollees are age 16 or older at the time of injury, receive medical care in a TBIMS-affiliated trauma center within 72 hours of injury, are transferred to an</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B14BB79-57E9-D84F-A98A-C8D23ADB8EB3}" type="slidenum">
              <a:rPr lang="en-US" smtClean="0"/>
              <a:t>2</a:t>
            </a:fld>
            <a:endParaRPr lang="en-US"/>
          </a:p>
        </p:txBody>
      </p:sp>
    </p:spTree>
    <p:extLst>
      <p:ext uri="{BB962C8B-B14F-4D97-AF65-F5344CB8AC3E}">
        <p14:creationId xmlns:p14="http://schemas.microsoft.com/office/powerpoint/2010/main" val="41719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line graph showing the average annual rates for traumatic brain injury (TBI) deaths, by age group and external mechanism of injury, in the United States during 1997-2007. Firearm-related TBI death rates were highest among persons aged 20-24 and ≥75 years. Motor vehicle-related TBI death rates were highest among persons aged 15-24 years. Fall-related TBI death rates were highest among adults aged ≥75 years and increased significantly with age. In each age group and for each external cause, males had higher rates of TBI-related death than females.</a:t>
            </a:r>
            <a:endParaRPr lang="en-US" dirty="0"/>
          </a:p>
        </p:txBody>
      </p:sp>
      <p:sp>
        <p:nvSpPr>
          <p:cNvPr id="4" name="Slide Number Placeholder 3"/>
          <p:cNvSpPr>
            <a:spLocks noGrp="1"/>
          </p:cNvSpPr>
          <p:nvPr>
            <p:ph type="sldNum" sz="quarter" idx="10"/>
          </p:nvPr>
        </p:nvSpPr>
        <p:spPr/>
        <p:txBody>
          <a:bodyPr/>
          <a:lstStyle/>
          <a:p>
            <a:fld id="{EB14BB79-57E9-D84F-A98A-C8D23ADB8EB3}" type="slidenum">
              <a:rPr lang="en-US" smtClean="0"/>
              <a:t>12</a:t>
            </a:fld>
            <a:endParaRPr lang="en-US"/>
          </a:p>
        </p:txBody>
      </p:sp>
    </p:spTree>
    <p:extLst>
      <p:ext uri="{BB962C8B-B14F-4D97-AF65-F5344CB8AC3E}">
        <p14:creationId xmlns:p14="http://schemas.microsoft.com/office/powerpoint/2010/main" val="189653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FF797B-F277-5A42-BC71-7F21D76BE66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96259" name="Rectangle 3"/>
          <p:cNvSpPr>
            <a:spLocks noGrp="1" noChangeArrowheads="1"/>
          </p:cNvSpPr>
          <p:nvPr>
            <p:ph type="body" idx="1"/>
          </p:nvPr>
        </p:nvSpPr>
        <p:spPr bwMode="auto">
          <a:xfrm>
            <a:off x="685800" y="4343519"/>
            <a:ext cx="5486400" cy="4114243"/>
          </a:xfrm>
          <a:prstGeom prst="rect">
            <a:avLst/>
          </a:prstGeom>
          <a:noFill/>
          <a:ln>
            <a:miter lim="800000"/>
            <a:headEnd/>
            <a:tailEnd/>
          </a:ln>
        </p:spPr>
        <p:txBody>
          <a:bodyPr/>
          <a:lstStyle/>
          <a:p>
            <a:r>
              <a:rPr lang="en-US" sz="1200" kern="1200" dirty="0" smtClean="0">
                <a:solidFill>
                  <a:schemeClr val="tx1"/>
                </a:solidFill>
                <a:latin typeface="+mn-lt"/>
                <a:ea typeface="+mn-ea"/>
                <a:cs typeface="+mn-cs"/>
              </a:rPr>
              <a:t>Trauma Audit &amp; Research Network (TARN), a large European trauma registry, to evaluate the association between the size of IB and, mortality and </a:t>
            </a:r>
            <a:r>
              <a:rPr lang="en-US" sz="1200" kern="1200" dirty="0" err="1" smtClean="0">
                <a:solidFill>
                  <a:schemeClr val="tx1"/>
                </a:solidFill>
                <a:latin typeface="+mn-lt"/>
                <a:ea typeface="+mn-ea"/>
                <a:cs typeface="+mn-cs"/>
              </a:rPr>
              <a:t>haematoma</a:t>
            </a:r>
            <a:r>
              <a:rPr lang="en-US" sz="1200" kern="1200" dirty="0" smtClean="0">
                <a:solidFill>
                  <a:schemeClr val="tx1"/>
                </a:solidFill>
                <a:latin typeface="+mn-lt"/>
                <a:ea typeface="+mn-ea"/>
                <a:cs typeface="+mn-cs"/>
              </a:rPr>
              <a:t> evacuation, in patients with TBI.</a:t>
            </a:r>
          </a:p>
          <a:p>
            <a:r>
              <a:rPr lang="en-US" sz="1200" b="1" kern="1200" dirty="0" smtClean="0">
                <a:solidFill>
                  <a:schemeClr val="tx1"/>
                </a:solidFill>
                <a:latin typeface="+mn-lt"/>
                <a:ea typeface="+mn-ea"/>
                <a:cs typeface="+mn-cs"/>
              </a:rPr>
              <a:t>Abbreviated injury Score</a:t>
            </a:r>
          </a:p>
          <a:p>
            <a:r>
              <a:rPr lang="en-US" sz="1200" b="1" kern="1200" dirty="0" smtClean="0">
                <a:solidFill>
                  <a:schemeClr val="tx1"/>
                </a:solidFill>
                <a:latin typeface="+mn-lt"/>
                <a:ea typeface="+mn-ea"/>
                <a:cs typeface="+mn-cs"/>
              </a:rPr>
              <a:t>AIS-Code	Injury	Example	AIS % prob. of death	</a:t>
            </a:r>
          </a:p>
          <a:p>
            <a:r>
              <a:rPr lang="en-US" sz="1200" b="0" kern="1200" dirty="0" smtClean="0">
                <a:solidFill>
                  <a:schemeClr val="tx1"/>
                </a:solidFill>
                <a:latin typeface="+mn-lt"/>
                <a:ea typeface="+mn-ea"/>
                <a:cs typeface="+mn-cs"/>
              </a:rPr>
              <a:t>1	Minor	superficial laceration	0	</a:t>
            </a:r>
          </a:p>
          <a:p>
            <a:r>
              <a:rPr lang="en-US" sz="1200" b="0" kern="1200" dirty="0" smtClean="0">
                <a:solidFill>
                  <a:schemeClr val="tx1"/>
                </a:solidFill>
                <a:latin typeface="+mn-lt"/>
                <a:ea typeface="+mn-ea"/>
                <a:cs typeface="+mn-cs"/>
              </a:rPr>
              <a:t>2	Moderate	fractured sternum	1 – 2	</a:t>
            </a:r>
          </a:p>
          <a:p>
            <a:r>
              <a:rPr lang="en-US" sz="1200" b="0" kern="1200" dirty="0" smtClean="0">
                <a:solidFill>
                  <a:schemeClr val="tx1"/>
                </a:solidFill>
                <a:latin typeface="+mn-lt"/>
                <a:ea typeface="+mn-ea"/>
                <a:cs typeface="+mn-cs"/>
              </a:rPr>
              <a:t>3	Serious	open fracture of </a:t>
            </a:r>
            <a:r>
              <a:rPr lang="en-US" sz="1200" b="0" kern="1200" dirty="0" err="1" smtClean="0">
                <a:solidFill>
                  <a:schemeClr val="tx1"/>
                </a:solidFill>
                <a:latin typeface="+mn-lt"/>
                <a:ea typeface="+mn-ea"/>
                <a:cs typeface="+mn-cs"/>
              </a:rPr>
              <a:t>humerus</a:t>
            </a:r>
            <a:r>
              <a:rPr lang="en-US" sz="1200" b="0" kern="1200" dirty="0" smtClean="0">
                <a:solidFill>
                  <a:schemeClr val="tx1"/>
                </a:solidFill>
                <a:latin typeface="+mn-lt"/>
                <a:ea typeface="+mn-ea"/>
                <a:cs typeface="+mn-cs"/>
              </a:rPr>
              <a:t>	8 – 10	</a:t>
            </a:r>
          </a:p>
          <a:p>
            <a:r>
              <a:rPr lang="en-US" sz="1200" b="0" kern="1200" dirty="0" smtClean="0">
                <a:solidFill>
                  <a:schemeClr val="tx1"/>
                </a:solidFill>
                <a:latin typeface="+mn-lt"/>
                <a:ea typeface="+mn-ea"/>
                <a:cs typeface="+mn-cs"/>
              </a:rPr>
              <a:t>4	Severe	perforated trachea	5 – 50	</a:t>
            </a:r>
          </a:p>
          <a:p>
            <a:r>
              <a:rPr lang="en-US" sz="1200" b="0" kern="1200" dirty="0" smtClean="0">
                <a:solidFill>
                  <a:schemeClr val="tx1"/>
                </a:solidFill>
                <a:latin typeface="+mn-lt"/>
                <a:ea typeface="+mn-ea"/>
                <a:cs typeface="+mn-cs"/>
              </a:rPr>
              <a:t>5	Critical	ruptured liver with tissue loss	5 - 50	</a:t>
            </a:r>
          </a:p>
          <a:p>
            <a:r>
              <a:rPr lang="en-US" sz="1200" b="0" kern="1200" dirty="0" smtClean="0">
                <a:solidFill>
                  <a:schemeClr val="tx1"/>
                </a:solidFill>
                <a:latin typeface="+mn-lt"/>
                <a:ea typeface="+mn-ea"/>
                <a:cs typeface="+mn-cs"/>
              </a:rPr>
              <a:t>6	Maximum	total severance of aorta	100	</a:t>
            </a:r>
          </a:p>
          <a:p>
            <a:r>
              <a:rPr lang="en-US" sz="1200" b="0" kern="1200" dirty="0" smtClean="0">
                <a:solidFill>
                  <a:schemeClr val="tx1"/>
                </a:solidFill>
                <a:latin typeface="+mn-lt"/>
                <a:ea typeface="+mn-ea"/>
                <a:cs typeface="+mn-cs"/>
              </a:rPr>
              <a:t>9	Not further specified (NFS)			</a:t>
            </a:r>
          </a:p>
          <a:p>
            <a:endParaRPr lang="en-US" sz="1200" b="0" kern="1200" dirty="0" smtClean="0">
              <a:solidFill>
                <a:schemeClr val="tx1"/>
              </a:solidFill>
              <a:latin typeface="+mn-lt"/>
              <a:ea typeface="+mn-ea"/>
              <a:cs typeface="+mn-cs"/>
            </a:endParaRP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6EEEF-7B4A-4E09-8A63-EDD953ED93DE}"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98307" name="Rectangle 3"/>
          <p:cNvSpPr>
            <a:spLocks noGrp="1" noChangeArrowheads="1"/>
          </p:cNvSpPr>
          <p:nvPr>
            <p:ph type="body" idx="1"/>
          </p:nvPr>
        </p:nvSpPr>
        <p:spPr bwMode="auto">
          <a:xfrm>
            <a:off x="685800" y="4343519"/>
            <a:ext cx="5486400" cy="4114243"/>
          </a:xfrm>
          <a:prstGeom prst="rect">
            <a:avLst/>
          </a:prstGeom>
          <a:noFill/>
          <a:ln>
            <a:miter lim="800000"/>
            <a:headEnd/>
            <a:tailEnd/>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1379" name="Rectangle 3"/>
          <p:cNvSpPr>
            <a:spLocks noGrp="1" noChangeArrowheads="1"/>
          </p:cNvSpPr>
          <p:nvPr>
            <p:ph type="body" idx="1"/>
          </p:nvPr>
        </p:nvSpPr>
        <p:spPr bwMode="auto">
          <a:xfrm>
            <a:off x="685800" y="4343519"/>
            <a:ext cx="5486400" cy="4114243"/>
          </a:xfrm>
          <a:prstGeom prst="rect">
            <a:avLst/>
          </a:prstGeom>
          <a:noFill/>
          <a:ln>
            <a:miter lim="800000"/>
            <a:headEnd/>
            <a:tailEnd/>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hlinkClick r:id="rId3"/>
              </a:rPr>
              <a:t>Clinically, SDHs are seen in 10 to 20% of all head trauma. Acute traumatic subdural hematoma has an estimated morality rate ranging from 50% to 85%. They are common in the elderly as brain atrophy is a contributing factor, however a definite history of trauma may not be present as in this case. SDHs can also be seen in children, and bilateral SDHs or mixed-age hemorrhages should raise the suspicion for nonaccidental trauma. Most patients with acute SDHs present with a Low Glasgow Coma Score, although some patients may be asymptomatic with an initial "lucid" interval. It is also common to see other lesions, such as traumatic subarachnoid hemorrhage in greater than 70% of cases. 10% to 30% of chronic SDHs rebleed, as cortical veins are stretched by the SDH itself in addition to the formation of friable vascular neomembranes. Treatment is surgical drainage if the SDH is growing or symptomatic, although they can spontaneously resolve.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bg1"/>
                </a:solidFill>
                <a:latin typeface="+mn-lt"/>
                <a:ea typeface="+mn-ea"/>
                <a:cs typeface="+mn-cs"/>
              </a:rPr>
              <a:t>Subdural hematomas (SDHs) are due to stretching and tearing of the bridging cortical veins which cross the subdural space to drain into the adjacent </a:t>
            </a:r>
            <a:r>
              <a:rPr lang="en-US" sz="1200" u="none" kern="1200" dirty="0" err="1" smtClean="0">
                <a:solidFill>
                  <a:schemeClr val="bg1"/>
                </a:solidFill>
                <a:latin typeface="+mn-lt"/>
                <a:ea typeface="+mn-ea"/>
                <a:cs typeface="+mn-cs"/>
              </a:rPr>
              <a:t>dural</a:t>
            </a:r>
            <a:r>
              <a:rPr lang="en-US" sz="1200" u="none" kern="1200" dirty="0" smtClean="0">
                <a:solidFill>
                  <a:schemeClr val="bg1"/>
                </a:solidFill>
                <a:latin typeface="+mn-lt"/>
                <a:ea typeface="+mn-ea"/>
                <a:cs typeface="+mn-cs"/>
              </a:rPr>
              <a:t> venous sinuses. The subdural space is a potential space between the inner layer of the dura mater and arachnoid mater. The rupture is due to a sudden change in head velocity. SDHs can cross sutures, but not the </a:t>
            </a:r>
            <a:r>
              <a:rPr lang="en-US" sz="1200" u="none" kern="1200" dirty="0" err="1" smtClean="0">
                <a:solidFill>
                  <a:schemeClr val="bg1"/>
                </a:solidFill>
                <a:latin typeface="+mn-lt"/>
                <a:ea typeface="+mn-ea"/>
                <a:cs typeface="+mn-cs"/>
              </a:rPr>
              <a:t>dural</a:t>
            </a:r>
            <a:r>
              <a:rPr lang="en-US" sz="1200" u="none" kern="1200" dirty="0" smtClean="0">
                <a:solidFill>
                  <a:schemeClr val="bg1"/>
                </a:solidFill>
                <a:latin typeface="+mn-lt"/>
                <a:ea typeface="+mn-ea"/>
                <a:cs typeface="+mn-cs"/>
              </a:rPr>
              <a:t> attachments, where as the opposite is true in epidural hematoma. Therefore the location is important in differentiating the two. In addition, the arachnoid mater may be torn, which can create a mixture of blood and CSF in the subdural space. SDHs are categorized into acute, </a:t>
            </a:r>
            <a:r>
              <a:rPr lang="en-US" sz="1200" u="none" kern="1200" dirty="0" err="1" smtClean="0">
                <a:solidFill>
                  <a:schemeClr val="bg1"/>
                </a:solidFill>
                <a:latin typeface="+mn-lt"/>
                <a:ea typeface="+mn-ea"/>
                <a:cs typeface="+mn-cs"/>
              </a:rPr>
              <a:t>subacute</a:t>
            </a:r>
            <a:r>
              <a:rPr lang="en-US" sz="1200" u="none" kern="1200" dirty="0" smtClean="0">
                <a:solidFill>
                  <a:schemeClr val="bg1"/>
                </a:solidFill>
                <a:latin typeface="+mn-lt"/>
                <a:ea typeface="+mn-ea"/>
                <a:cs typeface="+mn-cs"/>
              </a:rPr>
              <a:t>, and chronic forms.      </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defTabSz="457200">
              <a:spcBef>
                <a:spcPts val="0"/>
              </a:spcBef>
              <a:buClrTx/>
              <a:buSzTx/>
              <a:buFont typeface="Arial"/>
              <a:buChar char="•"/>
              <a:defRPr/>
            </a:pPr>
            <a:endParaRPr lang="en-US" sz="1600" dirty="0" smtClean="0"/>
          </a:p>
          <a:p>
            <a:pPr marL="0" indent="0" defTabSz="457200">
              <a:spcBef>
                <a:spcPts val="0"/>
              </a:spcBef>
              <a:buClrTx/>
              <a:buSzTx/>
              <a:buNone/>
              <a:defRPr/>
            </a:pPr>
            <a:r>
              <a:rPr lang="en-US" sz="1200" dirty="0" smtClean="0">
                <a:latin typeface="+mn-lt"/>
              </a:rPr>
              <a:t>Acute SDH-6 hours to 3 days. </a:t>
            </a:r>
          </a:p>
          <a:p>
            <a:pPr defTabSz="457200">
              <a:spcBef>
                <a:spcPts val="0"/>
              </a:spcBef>
              <a:defRPr/>
            </a:pPr>
            <a:r>
              <a:rPr lang="en-US" sz="1200" dirty="0" smtClean="0">
                <a:latin typeface="+mn-lt"/>
              </a:rPr>
              <a:t>Hyperacute SDH is mostly hypodense on NECT, as fresh hemorrhage is unclotted.</a:t>
            </a:r>
          </a:p>
          <a:p>
            <a:pPr defTabSz="457200">
              <a:spcBef>
                <a:spcPts val="0"/>
              </a:spcBef>
              <a:defRPr/>
            </a:pPr>
            <a:endParaRPr lang="en-US" sz="1200" dirty="0" smtClean="0">
              <a:latin typeface="+mn-lt"/>
            </a:endParaRPr>
          </a:p>
          <a:p>
            <a:pPr>
              <a:defRPr/>
            </a:pPr>
            <a:r>
              <a:rPr lang="en-US" sz="1200" dirty="0" smtClean="0">
                <a:solidFill>
                  <a:srgbClr val="000000"/>
                </a:solidFill>
              </a:rPr>
              <a:t>SDHs undergo clot lysis and organization, they being to form membranes   composed of granulation tissue and  rich in capillaries.</a:t>
            </a:r>
          </a:p>
          <a:p>
            <a:pPr marL="342900" indent="-342900">
              <a:buFont typeface="Arial"/>
              <a:buChar char="•"/>
              <a:defRPr/>
            </a:pPr>
            <a:r>
              <a:rPr lang="en-US" sz="1200" dirty="0" smtClean="0">
                <a:solidFill>
                  <a:srgbClr val="000000"/>
                </a:solidFill>
              </a:rPr>
              <a:t> NECT findings demonstrate isodense to </a:t>
            </a:r>
            <a:r>
              <a:rPr lang="en-US" sz="1200" dirty="0" err="1" smtClean="0">
                <a:solidFill>
                  <a:srgbClr val="000000"/>
                </a:solidFill>
              </a:rPr>
              <a:t>hypodensee</a:t>
            </a:r>
            <a:r>
              <a:rPr lang="en-US" sz="1200" dirty="0" smtClean="0">
                <a:solidFill>
                  <a:srgbClr val="000000"/>
                </a:solidFill>
              </a:rPr>
              <a:t> extra axial fluid collection </a:t>
            </a:r>
          </a:p>
          <a:p>
            <a:r>
              <a:rPr lang="en-US" sz="1200" dirty="0" smtClean="0">
                <a:solidFill>
                  <a:srgbClr val="000000"/>
                </a:solidFill>
              </a:rPr>
              <a:t>Further organization of Clot-crescent shaped , multi septated, extraxial collection with enhancing membranes</a:t>
            </a:r>
          </a:p>
          <a:p>
            <a:pPr marL="285750" indent="-285750">
              <a:buFont typeface="Arial"/>
              <a:buChar char="•"/>
            </a:pPr>
            <a:r>
              <a:rPr lang="en-US" sz="1200" dirty="0" smtClean="0">
                <a:solidFill>
                  <a:srgbClr val="000000"/>
                </a:solidFill>
              </a:rPr>
              <a:t>NECT-hypodense collection</a:t>
            </a:r>
          </a:p>
          <a:p>
            <a:r>
              <a:rPr lang="en-US" sz="1200" dirty="0" smtClean="0">
                <a:solidFill>
                  <a:srgbClr val="000000"/>
                </a:solidFill>
              </a:rPr>
              <a:t>Any increased density suggest rebleeding seen in 10-30%</a:t>
            </a:r>
          </a:p>
          <a:p>
            <a:r>
              <a:rPr lang="en-US" sz="1200" dirty="0" smtClean="0">
                <a:solidFill>
                  <a:srgbClr val="000000"/>
                </a:solidFill>
              </a:rPr>
              <a:t>Resorption after 3 months as outer </a:t>
            </a:r>
            <a:r>
              <a:rPr lang="en-US" sz="1200" dirty="0" err="1" smtClean="0">
                <a:solidFill>
                  <a:srgbClr val="000000"/>
                </a:solidFill>
              </a:rPr>
              <a:t>mebrane</a:t>
            </a:r>
            <a:r>
              <a:rPr lang="en-US" sz="1200" dirty="0" smtClean="0">
                <a:solidFill>
                  <a:srgbClr val="000000"/>
                </a:solidFill>
              </a:rPr>
              <a:t> stabilizes</a:t>
            </a:r>
          </a:p>
          <a:p>
            <a:pPr marL="342900" indent="-342900">
              <a:buFont typeface="Arial"/>
              <a:buChar char="•"/>
              <a:defRPr/>
            </a:pPr>
            <a:endParaRPr lang="en-US" sz="1200" dirty="0" smtClean="0">
              <a:solidFill>
                <a:srgbClr val="000000"/>
              </a:solidFill>
            </a:endParaRPr>
          </a:p>
          <a:p>
            <a:pPr defTabSz="457200">
              <a:spcBef>
                <a:spcPts val="0"/>
              </a:spcBef>
              <a:defRPr/>
            </a:pP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3FC7A120-0DAF-0D4B-AA42-2C2E63556A31}" type="slidenum">
              <a:rPr lang="en-US" smtClean="0"/>
              <a:t>20</a:t>
            </a:fld>
            <a:endParaRPr lang="en-US"/>
          </a:p>
        </p:txBody>
      </p:sp>
    </p:spTree>
    <p:extLst>
      <p:ext uri="{BB962C8B-B14F-4D97-AF65-F5344CB8AC3E}">
        <p14:creationId xmlns:p14="http://schemas.microsoft.com/office/powerpoint/2010/main" val="2373632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6499" name="Rectangle 3"/>
          <p:cNvSpPr>
            <a:spLocks noGrp="1" noChangeArrowheads="1"/>
          </p:cNvSpPr>
          <p:nvPr>
            <p:ph type="body" idx="1"/>
          </p:nvPr>
        </p:nvSpPr>
        <p:spPr bwMode="auto">
          <a:xfrm>
            <a:off x="685800" y="4343519"/>
            <a:ext cx="5486400" cy="4114243"/>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0B924C-8DC0-A942-93FA-C32B5DCC77AA}" type="slidenum">
              <a:rPr lang="en-US" sz="1200">
                <a:latin typeface="ＭＳ Ｐゴシック"/>
              </a:rPr>
              <a:pPr/>
              <a:t>22</a:t>
            </a:fld>
            <a:endParaRPr lang="en-US" sz="1200" dirty="0">
              <a:latin typeface="ＭＳ Ｐゴシック"/>
            </a:endParaRPr>
          </a:p>
        </p:txBody>
      </p:sp>
      <p:sp>
        <p:nvSpPr>
          <p:cNvPr id="573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latin typeface="+mn-lt"/>
                <a:ea typeface="+mn-ea"/>
                <a:cs typeface="+mn-cs"/>
              </a:rPr>
              <a:t>with MR imaging, because both hemorrhagic and non-hemorrhagic lesions (</a:t>
            </a:r>
            <a:r>
              <a:rPr lang="en-US" sz="1200" kern="1200" dirty="0" err="1" smtClean="0">
                <a:solidFill>
                  <a:schemeClr val="tx1"/>
                </a:solidFill>
                <a:latin typeface="+mn-lt"/>
                <a:ea typeface="+mn-ea"/>
                <a:cs typeface="+mn-cs"/>
              </a:rPr>
              <a:t>gliotic</a:t>
            </a:r>
            <a:r>
              <a:rPr lang="en-US" sz="1200" kern="1200" dirty="0" smtClean="0">
                <a:solidFill>
                  <a:schemeClr val="tx1"/>
                </a:solidFill>
                <a:latin typeface="+mn-lt"/>
                <a:ea typeface="+mn-ea"/>
                <a:cs typeface="+mn-cs"/>
              </a:rPr>
              <a:t> scars) can be detected. The MR appearance of DAI lesions depends on several factors, including age of injury, presence of hemorrhage or blood-breakdown products (e. g., hemosiderin), and type of sequence used. Non-hemorrhagic lesions can be detected with fluid attenuated inversion recovery (FLAIR), proton-density-, or T2-weighted images, whereas gradient echo sequences with long TE increase the visibility of old hemorrhagic lesions.</a:t>
            </a:r>
          </a:p>
          <a:p>
            <a:r>
              <a:rPr lang="en-US" sz="1200" kern="1200" dirty="0" smtClean="0">
                <a:solidFill>
                  <a:schemeClr val="tx1"/>
                </a:solidFill>
                <a:latin typeface="+mn-lt"/>
                <a:ea typeface="+mn-ea"/>
                <a:cs typeface="+mn-cs"/>
              </a:rPr>
              <a:t>two serum and cerebrospinal fluid (CSF) markers of central nervous system (CNS) injury have been studied in Europe. S-100B is an acidic calcium binding protein found in glial and Schwann cells with high specificity for CNS white matter. Neuron specific </a:t>
            </a:r>
            <a:r>
              <a:rPr lang="en-US" sz="1200" kern="1200" dirty="0" err="1" smtClean="0">
                <a:solidFill>
                  <a:schemeClr val="tx1"/>
                </a:solidFill>
                <a:latin typeface="+mn-lt"/>
                <a:ea typeface="+mn-ea"/>
                <a:cs typeface="+mn-cs"/>
              </a:rPr>
              <a:t>enolase</a:t>
            </a:r>
            <a:r>
              <a:rPr lang="en-US" sz="1200" kern="1200" dirty="0" smtClean="0">
                <a:solidFill>
                  <a:schemeClr val="tx1"/>
                </a:solidFill>
                <a:latin typeface="+mn-lt"/>
                <a:ea typeface="+mn-ea"/>
                <a:cs typeface="+mn-cs"/>
              </a:rPr>
              <a:t> (NSE) is an </a:t>
            </a:r>
            <a:r>
              <a:rPr lang="en-US" sz="1200" kern="1200" dirty="0" err="1" smtClean="0">
                <a:solidFill>
                  <a:schemeClr val="tx1"/>
                </a:solidFill>
                <a:latin typeface="+mn-lt"/>
                <a:ea typeface="+mn-ea"/>
                <a:cs typeface="+mn-cs"/>
              </a:rPr>
              <a:t>isoenzyme</a:t>
            </a:r>
            <a:r>
              <a:rPr lang="en-US" sz="1200" kern="1200" dirty="0" smtClean="0">
                <a:solidFill>
                  <a:schemeClr val="tx1"/>
                </a:solidFill>
                <a:latin typeface="+mn-lt"/>
                <a:ea typeface="+mn-ea"/>
                <a:cs typeface="+mn-cs"/>
              </a:rPr>
              <a:t> located in neurons, neuroendocrine cells, smooth muscle fibers, and adipose tissue. Both markers have been tentatively linked to the severity of the TBI and outcome predictability, particularly with severe injuries. The evidence for S-100B is considerably stronger than for NSE. Most authors agree that initial levels should be measured within 6 hours of the injury, certainly within the first day. Levels fall rapidly over the next few days. Levels have been measured in both CSF and, most commonly, in serum. A recent study suggests that to be strictly relevant to TBI, levels in CSF must be measured, as serum levels are affected by </a:t>
            </a:r>
            <a:r>
              <a:rPr lang="en-US" sz="1200" kern="1200" dirty="0" err="1" smtClean="0">
                <a:solidFill>
                  <a:schemeClr val="tx1"/>
                </a:solidFill>
                <a:latin typeface="+mn-lt"/>
                <a:ea typeface="+mn-ea"/>
                <a:cs typeface="+mn-cs"/>
              </a:rPr>
              <a:t>nonnervous</a:t>
            </a:r>
            <a:r>
              <a:rPr lang="en-US" sz="1200" kern="1200" dirty="0" smtClean="0">
                <a:solidFill>
                  <a:schemeClr val="tx1"/>
                </a:solidFill>
                <a:latin typeface="+mn-lt"/>
                <a:ea typeface="+mn-ea"/>
                <a:cs typeface="+mn-cs"/>
              </a:rPr>
              <a:t> system sources.11 In addition, another study has shown that serum levels of S-100B peak 2 days after CSF levels.12 As with most new research areas in medicine, the initial work has been with small groups of patients, study designs differ, studies have not controlled for the same preexisting factors, and outcome has generally been measured within 6 months of injury. Additionally, the primary outcome measure has been the Glasgow Outcome Scale (GOS), an 8-point scale that marks global states such as vegetative, dependency on others for activities of daily living, return to work, and minor deficits. It does not include in-depth neuropsychological or psychiatric testing.13</a:t>
            </a:r>
          </a:p>
          <a:p>
            <a:r>
              <a:rPr lang="en-US" sz="1200" kern="1200" dirty="0" smtClean="0">
                <a:solidFill>
                  <a:schemeClr val="tx1"/>
                </a:solidFill>
                <a:latin typeface="+mn-lt"/>
                <a:ea typeface="+mn-ea"/>
                <a:cs typeface="+mn-cs"/>
              </a:rPr>
              <a:t>A recent comparison was done of CSF and serum S-100B and NSE levels to two immunological markers (sICAM-1 and Il-6; associated with CNS inflammatory response) and to clinical outcome and initial computed tomographic (CT) contusion size in 13 patients with Glasgow coma scale (GCS) scores of ≤ 8, as compared to 17 controls.14 Levels were measured over 14 days. Both CSF S-100B and NSE strongly correlated with contusion size. With the serum markers, only S-100B correlated with clinical outcome and contusion size in all 13 patients. Serum NSE correlated with the release of the immune factors only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Pathophysiology</a:t>
            </a:r>
          </a:p>
          <a:p>
            <a:r>
              <a:rPr lang="en-US" sz="1200" b="0" i="0" u="none" strike="noStrike" kern="1200" baseline="0" dirty="0" smtClean="0">
                <a:solidFill>
                  <a:schemeClr val="tx1"/>
                </a:solidFill>
                <a:latin typeface="+mn-lt"/>
                <a:ea typeface="+mn-ea"/>
                <a:cs typeface="+mn-cs"/>
              </a:rPr>
              <a:t>Concussion in athletes is typically produced by acceleration/</a:t>
            </a:r>
          </a:p>
          <a:p>
            <a:r>
              <a:rPr lang="en-US" sz="1200" b="0" i="0" u="none" strike="noStrike" kern="1200" baseline="0" dirty="0" smtClean="0">
                <a:solidFill>
                  <a:schemeClr val="tx1"/>
                </a:solidFill>
                <a:latin typeface="+mn-lt"/>
                <a:ea typeface="+mn-ea"/>
                <a:cs typeface="+mn-cs"/>
              </a:rPr>
              <a:t>deceleration forces (e.g., helmet-to helmet contact in football</a:t>
            </a:r>
          </a:p>
          <a:p>
            <a:r>
              <a:rPr lang="en-US" sz="1200" b="0" i="0" u="none" strike="noStrike" kern="1200" baseline="0" dirty="0" smtClean="0">
                <a:solidFill>
                  <a:schemeClr val="tx1"/>
                </a:solidFill>
                <a:latin typeface="+mn-lt"/>
                <a:ea typeface="+mn-ea"/>
                <a:cs typeface="+mn-cs"/>
              </a:rPr>
              <a:t>or helmet-to-ice contact in hockey), with the injuries</a:t>
            </a:r>
          </a:p>
          <a:p>
            <a:r>
              <a:rPr lang="en-US" sz="1200" b="0" i="0" u="none" strike="noStrike" kern="1200" baseline="0" dirty="0" smtClean="0">
                <a:solidFill>
                  <a:schemeClr val="tx1"/>
                </a:solidFill>
                <a:latin typeface="+mn-lt"/>
                <a:ea typeface="+mn-ea"/>
                <a:cs typeface="+mn-cs"/>
              </a:rPr>
              <a:t>occurring along a continuum of severity dependent on</a:t>
            </a:r>
          </a:p>
          <a:p>
            <a:r>
              <a:rPr lang="en-US" sz="1200" b="0" i="0" u="none" strike="noStrike" kern="1200" baseline="0" dirty="0" smtClean="0">
                <a:solidFill>
                  <a:schemeClr val="tx1"/>
                </a:solidFill>
                <a:latin typeface="+mn-lt"/>
                <a:ea typeface="+mn-ea"/>
                <a:cs typeface="+mn-cs"/>
              </a:rPr>
              <a:t>the mechanical forces that caused them.1,2</a:t>
            </a:r>
          </a:p>
          <a:p>
            <a:r>
              <a:rPr lang="en-US" sz="1200" b="0" i="0" u="none" strike="noStrike" kern="1200" baseline="0" dirty="0" smtClean="0">
                <a:solidFill>
                  <a:schemeClr val="tx1"/>
                </a:solidFill>
                <a:latin typeface="+mn-lt"/>
                <a:ea typeface="+mn-ea"/>
                <a:cs typeface="+mn-cs"/>
              </a:rPr>
              <a:t>The complex cellular and vascular changes that occur</a:t>
            </a:r>
          </a:p>
          <a:p>
            <a:r>
              <a:rPr lang="en-US" sz="1200" b="0" i="0" u="none" strike="noStrike" kern="1200" baseline="0" dirty="0" smtClean="0">
                <a:solidFill>
                  <a:schemeClr val="tx1"/>
                </a:solidFill>
                <a:latin typeface="+mn-lt"/>
                <a:ea typeface="+mn-ea"/>
                <a:cs typeface="+mn-cs"/>
              </a:rPr>
              <a:t>following concussion have been described as a multilayered</a:t>
            </a:r>
          </a:p>
          <a:p>
            <a:r>
              <a:rPr lang="en-US" sz="1200" b="0" i="0" u="none" strike="noStrike" kern="1200" baseline="0" dirty="0" err="1" smtClean="0">
                <a:solidFill>
                  <a:schemeClr val="tx1"/>
                </a:solidFill>
                <a:latin typeface="+mn-lt"/>
                <a:ea typeface="+mn-ea"/>
                <a:cs typeface="+mn-cs"/>
              </a:rPr>
              <a:t>neurometabolic</a:t>
            </a:r>
            <a:r>
              <a:rPr lang="en-US" sz="1200" b="0" i="0" u="none" strike="noStrike" kern="1200" baseline="0" dirty="0" smtClean="0">
                <a:solidFill>
                  <a:schemeClr val="tx1"/>
                </a:solidFill>
                <a:latin typeface="+mn-lt"/>
                <a:ea typeface="+mn-ea"/>
                <a:cs typeface="+mn-cs"/>
              </a:rPr>
              <a:t> cascade.3 The primary mechanisms include</a:t>
            </a:r>
          </a:p>
          <a:p>
            <a:r>
              <a:rPr lang="en-US" sz="1200" b="0" i="0" u="none" strike="noStrike" kern="1200" baseline="0" dirty="0" smtClean="0">
                <a:solidFill>
                  <a:schemeClr val="tx1"/>
                </a:solidFill>
                <a:latin typeface="+mn-lt"/>
                <a:ea typeface="+mn-ea"/>
                <a:cs typeface="+mn-cs"/>
              </a:rPr>
              <a:t>ionic shifts, abnormal energy metabolism, diminished</a:t>
            </a:r>
          </a:p>
          <a:p>
            <a:r>
              <a:rPr lang="en-US" sz="1200" b="0" i="0" u="none" strike="noStrike" kern="1200" baseline="0" dirty="0" smtClean="0">
                <a:solidFill>
                  <a:schemeClr val="tx1"/>
                </a:solidFill>
                <a:latin typeface="+mn-lt"/>
                <a:ea typeface="+mn-ea"/>
                <a:cs typeface="+mn-cs"/>
              </a:rPr>
              <a:t>cerebral blood flow (CBF), and impaired neurotransmission.</a:t>
            </a:r>
          </a:p>
          <a:p>
            <a:r>
              <a:rPr lang="en-US" sz="1200" b="0" i="0" u="none" strike="noStrike" kern="1200" baseline="0" dirty="0" smtClean="0">
                <a:solidFill>
                  <a:schemeClr val="tx1"/>
                </a:solidFill>
                <a:latin typeface="+mn-lt"/>
                <a:ea typeface="+mn-ea"/>
                <a:cs typeface="+mn-cs"/>
              </a:rPr>
              <a:t>A brief summary of this process, derived from several</a:t>
            </a:r>
          </a:p>
          <a:p>
            <a:r>
              <a:rPr lang="en-US" sz="1200" b="0" i="0" u="none" strike="noStrike" kern="1200" baseline="0" dirty="0" smtClean="0">
                <a:solidFill>
                  <a:schemeClr val="tx1"/>
                </a:solidFill>
                <a:latin typeface="+mn-lt"/>
                <a:ea typeface="+mn-ea"/>
                <a:cs typeface="+mn-cs"/>
              </a:rPr>
              <a:t>sources,3,4 is provided in the following two paragraphs:</a:t>
            </a:r>
          </a:p>
          <a:p>
            <a:r>
              <a:rPr lang="en-US" sz="1200" b="0" i="0" u="none" strike="noStrike" kern="1200" baseline="0" dirty="0" smtClean="0">
                <a:solidFill>
                  <a:schemeClr val="tx1"/>
                </a:solidFill>
                <a:latin typeface="+mn-lt"/>
                <a:ea typeface="+mn-ea"/>
                <a:cs typeface="+mn-cs"/>
              </a:rPr>
              <a:t>The stretching of an axon results in an indiscriminate release</a:t>
            </a:r>
          </a:p>
          <a:p>
            <a:r>
              <a:rPr lang="en-US" sz="1200" b="0" i="0" u="none" strike="noStrike" kern="1200" baseline="0" dirty="0" smtClean="0">
                <a:solidFill>
                  <a:schemeClr val="tx1"/>
                </a:solidFill>
                <a:latin typeface="+mn-lt"/>
                <a:ea typeface="+mn-ea"/>
                <a:cs typeface="+mn-cs"/>
              </a:rPr>
              <a:t>of neurotransmitters and uncontrolled ionic fluxes. When</a:t>
            </a:r>
          </a:p>
          <a:p>
            <a:r>
              <a:rPr lang="en-US" sz="1200" b="0" i="0" u="none" strike="noStrike" kern="1200" baseline="0" dirty="0" smtClean="0">
                <a:solidFill>
                  <a:schemeClr val="tx1"/>
                </a:solidFill>
                <a:latin typeface="+mn-lt"/>
                <a:ea typeface="+mn-ea"/>
                <a:cs typeface="+mn-cs"/>
              </a:rPr>
              <a:t>ionic gradients are disrupted, cells respond by activating</a:t>
            </a:r>
          </a:p>
          <a:p>
            <a:r>
              <a:rPr lang="en-US" sz="1200" b="0" i="0" u="none" strike="noStrike" kern="1200" baseline="0" dirty="0" smtClean="0">
                <a:solidFill>
                  <a:schemeClr val="tx1"/>
                </a:solidFill>
                <a:latin typeface="+mn-lt"/>
                <a:ea typeface="+mn-ea"/>
                <a:cs typeface="+mn-cs"/>
              </a:rPr>
              <a:t>ion pumps in an attempt to restore the normal membrane</a:t>
            </a:r>
          </a:p>
          <a:p>
            <a:r>
              <a:rPr lang="en-US" sz="1200" b="0" i="0" u="none" strike="noStrike" kern="1200" baseline="0" dirty="0" smtClean="0">
                <a:solidFill>
                  <a:schemeClr val="tx1"/>
                </a:solidFill>
                <a:latin typeface="+mn-lt"/>
                <a:ea typeface="+mn-ea"/>
                <a:cs typeface="+mn-cs"/>
              </a:rPr>
              <a:t>potential. Pump activation increases glucose use. This</a:t>
            </a:r>
          </a:p>
          <a:p>
            <a:r>
              <a:rPr lang="en-US" sz="1200" b="0" i="0" u="none" strike="noStrike" kern="1200" baseline="0" dirty="0" smtClean="0">
                <a:solidFill>
                  <a:schemeClr val="tx1"/>
                </a:solidFill>
                <a:latin typeface="+mn-lt"/>
                <a:ea typeface="+mn-ea"/>
                <a:cs typeface="+mn-cs"/>
              </a:rPr>
              <a:t>contributes to dramatic increases in the local cerebral</a:t>
            </a:r>
          </a:p>
          <a:p>
            <a:r>
              <a:rPr lang="en-US" sz="1200" b="0" i="0" u="none" strike="noStrike" kern="1200" baseline="0" dirty="0" smtClean="0">
                <a:solidFill>
                  <a:schemeClr val="tx1"/>
                </a:solidFill>
                <a:latin typeface="+mn-lt"/>
                <a:ea typeface="+mn-ea"/>
                <a:cs typeface="+mn-cs"/>
              </a:rPr>
              <a:t>metabolic rate for glucose. This </a:t>
            </a:r>
            <a:r>
              <a:rPr lang="en-US" sz="1200" b="0" i="0" u="none" strike="noStrike" kern="1200" baseline="0" dirty="0" err="1" smtClean="0">
                <a:solidFill>
                  <a:schemeClr val="tx1"/>
                </a:solidFill>
                <a:latin typeface="+mn-lt"/>
                <a:ea typeface="+mn-ea"/>
                <a:cs typeface="+mn-cs"/>
              </a:rPr>
              <a:t>hypermetabolism</a:t>
            </a:r>
            <a:r>
              <a:rPr lang="en-US" sz="1200" b="0" i="0" u="none" strike="noStrike" kern="1200" baseline="0" dirty="0" smtClean="0">
                <a:solidFill>
                  <a:schemeClr val="tx1"/>
                </a:solidFill>
                <a:latin typeface="+mn-lt"/>
                <a:ea typeface="+mn-ea"/>
                <a:cs typeface="+mn-cs"/>
              </a:rPr>
              <a:t> occurs</a:t>
            </a:r>
          </a:p>
          <a:p>
            <a:r>
              <a:rPr lang="en-US" sz="1200" b="0" i="0" u="none" strike="noStrike" kern="1200" baseline="0" dirty="0" smtClean="0">
                <a:solidFill>
                  <a:schemeClr val="tx1"/>
                </a:solidFill>
                <a:latin typeface="+mn-lt"/>
                <a:ea typeface="+mn-ea"/>
                <a:cs typeface="+mn-cs"/>
              </a:rPr>
              <a:t>in tandem with mildly decreased CBF, which contributes</a:t>
            </a:r>
          </a:p>
          <a:p>
            <a:r>
              <a:rPr lang="en-US" sz="1200" b="0" i="0" u="none" strike="noStrike" kern="1200" baseline="0" dirty="0" smtClean="0">
                <a:solidFill>
                  <a:schemeClr val="tx1"/>
                </a:solidFill>
                <a:latin typeface="+mn-lt"/>
                <a:ea typeface="+mn-ea"/>
                <a:cs typeface="+mn-cs"/>
              </a:rPr>
              <a:t>to the disparity between glucose supply and demand.</a:t>
            </a:r>
          </a:p>
          <a:p>
            <a:r>
              <a:rPr lang="en-US" sz="1200" b="0" i="0" u="none" strike="noStrike" kern="1200" baseline="0" dirty="0" smtClean="0">
                <a:solidFill>
                  <a:schemeClr val="tx1"/>
                </a:solidFill>
                <a:latin typeface="+mn-lt"/>
                <a:ea typeface="+mn-ea"/>
                <a:cs typeface="+mn-cs"/>
              </a:rPr>
              <a:t>There also appears to be impaired oxidative metabolism and</a:t>
            </a:r>
          </a:p>
          <a:p>
            <a:r>
              <a:rPr lang="en-US" sz="1200" b="0" i="0" u="none" strike="noStrike" kern="1200" baseline="0" dirty="0" smtClean="0">
                <a:solidFill>
                  <a:schemeClr val="tx1"/>
                </a:solidFill>
                <a:latin typeface="+mn-lt"/>
                <a:ea typeface="+mn-ea"/>
                <a:cs typeface="+mn-cs"/>
              </a:rPr>
              <a:t>diminished mitochondrial function, resulting in the overuse</a:t>
            </a:r>
          </a:p>
          <a:p>
            <a:r>
              <a:rPr lang="en-US" sz="1200" b="0" i="0" u="none" strike="noStrike" kern="1200" baseline="0" dirty="0" smtClean="0">
                <a:solidFill>
                  <a:schemeClr val="tx1"/>
                </a:solidFill>
                <a:latin typeface="+mn-lt"/>
                <a:ea typeface="+mn-ea"/>
                <a:cs typeface="+mn-cs"/>
              </a:rPr>
              <a:t>of anaerobic energy pathways and elevated lactate as a</a:t>
            </a:r>
          </a:p>
          <a:p>
            <a:r>
              <a:rPr lang="en-US" sz="1200" b="0" i="0" u="none" strike="noStrike" kern="1200" baseline="0" dirty="0" smtClean="0">
                <a:solidFill>
                  <a:schemeClr val="tx1"/>
                </a:solidFill>
                <a:latin typeface="+mn-lt"/>
                <a:ea typeface="+mn-ea"/>
                <a:cs typeface="+mn-cs"/>
              </a:rPr>
              <a:t>by-product. Moreover, intracellular magnesium levels appear</a:t>
            </a:r>
          </a:p>
          <a:p>
            <a:r>
              <a:rPr lang="en-US" sz="1200" b="0" i="0" u="none" strike="noStrike" kern="1200" baseline="0" dirty="0" smtClean="0">
                <a:solidFill>
                  <a:schemeClr val="tx1"/>
                </a:solidFill>
                <a:latin typeface="+mn-lt"/>
                <a:ea typeface="+mn-ea"/>
                <a:cs typeface="+mn-cs"/>
              </a:rPr>
              <a:t>to decrease significantly and remain depressed for several</a:t>
            </a:r>
          </a:p>
          <a:p>
            <a:r>
              <a:rPr lang="en-US" sz="1200" b="0" i="0" u="none" strike="noStrike" kern="1200" baseline="0" dirty="0" smtClean="0">
                <a:solidFill>
                  <a:schemeClr val="tx1"/>
                </a:solidFill>
                <a:latin typeface="+mn-lt"/>
                <a:ea typeface="+mn-ea"/>
                <a:cs typeface="+mn-cs"/>
              </a:rPr>
              <a:t>days following injury. This is important because magnesium</a:t>
            </a:r>
          </a:p>
          <a:p>
            <a:r>
              <a:rPr lang="en-US" sz="1200" b="0" i="0" u="none" strike="noStrike" kern="1200" baseline="0" dirty="0" smtClean="0">
                <a:solidFill>
                  <a:schemeClr val="tx1"/>
                </a:solidFill>
                <a:latin typeface="+mn-lt"/>
                <a:ea typeface="+mn-ea"/>
                <a:cs typeface="+mn-cs"/>
              </a:rPr>
              <a:t>is essential for the generation of adenosine triphosphate</a:t>
            </a:r>
          </a:p>
          <a:p>
            <a:r>
              <a:rPr lang="en-US" sz="1200" b="0" i="0" u="none" strike="noStrike" kern="1200" baseline="0" dirty="0" smtClean="0">
                <a:solidFill>
                  <a:schemeClr val="tx1"/>
                </a:solidFill>
                <a:latin typeface="+mn-lt"/>
                <a:ea typeface="+mn-ea"/>
                <a:cs typeface="+mn-cs"/>
              </a:rPr>
              <a:t>(ATP; energy production). Magnesium is also essential for</a:t>
            </a:r>
          </a:p>
          <a:p>
            <a:r>
              <a:rPr lang="en-US" sz="1200" b="0" i="0" u="none" strike="noStrike" kern="1200" baseline="0" dirty="0" smtClean="0">
                <a:solidFill>
                  <a:schemeClr val="tx1"/>
                </a:solidFill>
                <a:latin typeface="+mn-lt"/>
                <a:ea typeface="+mn-ea"/>
                <a:cs typeface="+mn-cs"/>
              </a:rPr>
              <a:t>the initiation of protein synthesis and the maintenance of the</a:t>
            </a:r>
          </a:p>
          <a:p>
            <a:r>
              <a:rPr lang="en-US" sz="1200" b="0" i="0" u="none" strike="noStrike" kern="1200" baseline="0" dirty="0" smtClean="0">
                <a:solidFill>
                  <a:schemeClr val="tx1"/>
                </a:solidFill>
                <a:latin typeface="+mn-lt"/>
                <a:ea typeface="+mn-ea"/>
                <a:cs typeface="+mn-cs"/>
              </a:rPr>
              <a:t>cellular membrane potential. A sustained initial influx of</a:t>
            </a:r>
          </a:p>
          <a:p>
            <a:r>
              <a:rPr lang="en-US" sz="1200" b="0" i="0" u="none" strike="noStrike" kern="1200" baseline="0" dirty="0" smtClean="0">
                <a:solidFill>
                  <a:schemeClr val="tx1"/>
                </a:solidFill>
                <a:latin typeface="+mn-lt"/>
                <a:ea typeface="+mn-ea"/>
                <a:cs typeface="+mn-cs"/>
              </a:rPr>
              <a:t>Ca2 can result in mitochondrial accumulations of this ion</a:t>
            </a:r>
          </a:p>
          <a:p>
            <a:r>
              <a:rPr lang="en-US" sz="1200" b="0" i="0" u="none" strike="noStrike" kern="1200" baseline="0" dirty="0" smtClean="0">
                <a:solidFill>
                  <a:schemeClr val="tx1"/>
                </a:solidFill>
                <a:latin typeface="+mn-lt"/>
                <a:ea typeface="+mn-ea"/>
                <a:cs typeface="+mn-cs"/>
              </a:rPr>
              <a:t>Advancements in Assessment, Management, and Rehabilitation 3</a:t>
            </a:r>
          </a:p>
          <a:p>
            <a:r>
              <a:rPr lang="en-US" sz="1200" b="0" i="0" u="none" strike="noStrike" kern="1200" baseline="0" dirty="0" err="1" smtClean="0">
                <a:solidFill>
                  <a:schemeClr val="tx1"/>
                </a:solidFill>
                <a:latin typeface="+mn-lt"/>
                <a:ea typeface="+mn-ea"/>
                <a:cs typeface="+mn-cs"/>
              </a:rPr>
              <a:t>UPMCPhysicianResources.com</a:t>
            </a:r>
            <a:r>
              <a:rPr lang="en-US" sz="1200" b="0" i="0" u="none" strike="noStrike" kern="1200" baseline="0" dirty="0" smtClean="0">
                <a:solidFill>
                  <a:schemeClr val="tx1"/>
                </a:solidFill>
                <a:latin typeface="+mn-lt"/>
                <a:ea typeface="+mn-ea"/>
                <a:cs typeface="+mn-cs"/>
              </a:rPr>
              <a:t>/Ortho For consults and referrals, please call UPMC’s 24-hour physician </a:t>
            </a:r>
            <a:r>
              <a:rPr lang="en-US" sz="1200" b="0" i="0" u="none" strike="noStrike" kern="1200" baseline="0" dirty="0" err="1" smtClean="0">
                <a:solidFill>
                  <a:schemeClr val="tx1"/>
                </a:solidFill>
                <a:latin typeface="+mn-lt"/>
                <a:ea typeface="+mn-ea"/>
                <a:cs typeface="+mn-cs"/>
              </a:rPr>
              <a:t>OnDemand</a:t>
            </a:r>
            <a:r>
              <a:rPr lang="en-US" sz="1200" b="0" i="0" u="none" strike="noStrike" kern="1200" baseline="0" dirty="0" smtClean="0">
                <a:solidFill>
                  <a:schemeClr val="tx1"/>
                </a:solidFill>
                <a:latin typeface="+mn-lt"/>
                <a:ea typeface="+mn-ea"/>
                <a:cs typeface="+mn-cs"/>
              </a:rPr>
              <a:t> service at 1-866-884-8579.</a:t>
            </a:r>
          </a:p>
          <a:p>
            <a:r>
              <a:rPr lang="en-US" sz="1200" b="0" i="0" u="none" strike="noStrike" kern="1200" baseline="0" dirty="0" smtClean="0">
                <a:solidFill>
                  <a:schemeClr val="tx1"/>
                </a:solidFill>
                <a:latin typeface="+mn-lt"/>
                <a:ea typeface="+mn-ea"/>
                <a:cs typeface="+mn-cs"/>
              </a:rPr>
              <a:t>contributing to metabolic dysfunction and energy failure.</a:t>
            </a:r>
          </a:p>
          <a:p>
            <a:r>
              <a:rPr lang="en-US" sz="1200" b="0" i="0" u="none" strike="noStrike" kern="1200" baseline="0" dirty="0" smtClean="0">
                <a:solidFill>
                  <a:schemeClr val="tx1"/>
                </a:solidFill>
                <a:latin typeface="+mn-lt"/>
                <a:ea typeface="+mn-ea"/>
                <a:cs typeface="+mn-cs"/>
              </a:rPr>
              <a:t>High intracellular Ca2 levels, combined with stretch injury,</a:t>
            </a:r>
          </a:p>
          <a:p>
            <a:r>
              <a:rPr lang="en-US" sz="1200" b="0" i="0" u="none" strike="noStrike" kern="1200" baseline="0" dirty="0" smtClean="0">
                <a:solidFill>
                  <a:schemeClr val="tx1"/>
                </a:solidFill>
                <a:latin typeface="+mn-lt"/>
                <a:ea typeface="+mn-ea"/>
                <a:cs typeface="+mn-cs"/>
              </a:rPr>
              <a:t>can initiate an irreversible process of destruction of</a:t>
            </a:r>
          </a:p>
          <a:p>
            <a:r>
              <a:rPr lang="en-US" sz="1200" b="0" i="0" u="none" strike="noStrike" kern="1200" baseline="0" dirty="0" smtClean="0">
                <a:solidFill>
                  <a:schemeClr val="tx1"/>
                </a:solidFill>
                <a:latin typeface="+mn-lt"/>
                <a:ea typeface="+mn-ea"/>
                <a:cs typeface="+mn-cs"/>
              </a:rPr>
              <a:t>microtubules within axons.</a:t>
            </a:r>
            <a:endParaRPr lang="en-US" dirty="0"/>
          </a:p>
        </p:txBody>
      </p:sp>
      <p:sp>
        <p:nvSpPr>
          <p:cNvPr id="4" name="Slide Number Placeholder 3"/>
          <p:cNvSpPr>
            <a:spLocks noGrp="1"/>
          </p:cNvSpPr>
          <p:nvPr>
            <p:ph type="sldNum" sz="quarter" idx="10"/>
          </p:nvPr>
        </p:nvSpPr>
        <p:spPr/>
        <p:txBody>
          <a:bodyPr/>
          <a:lstStyle/>
          <a:p>
            <a:fld id="{ADFF797B-F277-5A42-BC71-7F21D76BE664}"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More</a:t>
            </a:r>
            <a:r>
              <a:rPr lang="en-US" baseline="0" dirty="0" smtClean="0"/>
              <a:t> than most, </a:t>
            </a:r>
            <a:r>
              <a:rPr lang="en-US" baseline="0" dirty="0" err="1" smtClean="0"/>
              <a:t>pts</a:t>
            </a:r>
            <a:r>
              <a:rPr lang="en-US" baseline="0" dirty="0" smtClean="0"/>
              <a:t> with TBI are involved in lawsuits so it is important to have a strong definition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EB14BB79-57E9-D84F-A98A-C8D23ADB8EB3}" type="slidenum">
              <a:rPr lang="en-US" smtClean="0"/>
              <a:t>4</a:t>
            </a:fld>
            <a:endParaRPr lang="en-US"/>
          </a:p>
        </p:txBody>
      </p:sp>
    </p:spTree>
    <p:extLst>
      <p:ext uri="{BB962C8B-B14F-4D97-AF65-F5344CB8AC3E}">
        <p14:creationId xmlns:p14="http://schemas.microsoft.com/office/powerpoint/2010/main" val="1860745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Primary Blast wave</a:t>
            </a:r>
          </a:p>
          <a:p>
            <a:r>
              <a:rPr lang="en-US" dirty="0" smtClean="0"/>
              <a:t>An explosion generates a blast wave traveling faster than sound and creating a surge of high pressure immediately followed by a vacuum.</a:t>
            </a:r>
          </a:p>
          <a:p>
            <a:r>
              <a:rPr lang="en-US" dirty="0" smtClean="0"/>
              <a:t>Blast wave shoots through armor and soldiers' skulls and brains, even if it doesn't draw blood. </a:t>
            </a:r>
          </a:p>
          <a:p>
            <a:r>
              <a:rPr lang="en-US" dirty="0" smtClean="0"/>
              <a:t>blast wave's pressure has been show to compress the torso, impacting blood vessels, which then send damaging energy pulses into the brain. </a:t>
            </a:r>
          </a:p>
          <a:p>
            <a:r>
              <a:rPr lang="en-US" dirty="0" smtClean="0"/>
              <a:t>The pressure can also be transferred partially through the skull, interacting with the brain.</a:t>
            </a:r>
          </a:p>
          <a:p>
            <a:endParaRPr lang="en-US" i="1" dirty="0" smtClean="0"/>
          </a:p>
          <a:p>
            <a:r>
              <a:rPr lang="en-US" dirty="0" smtClean="0"/>
              <a:t>Secondary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Shrapnel and debris propelled by the blast can strike a soldier's head, causing either a closed-head injury through blunt force or a penetrating head injury that damages brain tissue.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Tertiary</a:t>
            </a:r>
          </a:p>
          <a:p>
            <a:r>
              <a:rPr lang="en-US" dirty="0" smtClean="0"/>
              <a:t>The kinetic energy generated and released by an explosion can accelerate a soldier's body through the air and into the ground or nearby solid object. </a:t>
            </a:r>
          </a:p>
          <a:p>
            <a:r>
              <a:rPr lang="en-US" dirty="0" smtClean="0"/>
              <a:t>Once the body stops, the brain continues to move in the direction of the force, hitting the interior of the skull and then bouncing back into the opposite side, causing a coup-</a:t>
            </a:r>
            <a:r>
              <a:rPr lang="en-US" dirty="0" err="1" smtClean="0"/>
              <a:t>contrecoup</a:t>
            </a:r>
            <a:r>
              <a:rPr lang="en-US" dirty="0" smtClean="0"/>
              <a:t> injury.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FBD4A9-4456-4353-AFA1-2105A8071B33}" type="slidenum">
              <a:rPr lang="en-US" smtClean="0"/>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0" dirty="0" smtClean="0"/>
              <a:t>Hypotension ,Third </a:t>
            </a:r>
            <a:r>
              <a:rPr lang="en-US" sz="8000" dirty="0" err="1" smtClean="0"/>
              <a:t>spacing,compartment</a:t>
            </a:r>
            <a:r>
              <a:rPr lang="en-US" sz="8000" dirty="0" smtClean="0"/>
              <a:t> syndrome, </a:t>
            </a:r>
          </a:p>
          <a:p>
            <a:r>
              <a:rPr lang="en-US" sz="8000" dirty="0" smtClean="0"/>
              <a:t>Renal Failure ,Rhabdomyolysis ,Metabolic abnormalities</a:t>
            </a:r>
          </a:p>
          <a:p>
            <a:r>
              <a:rPr lang="en-US" sz="8000" dirty="0" err="1" smtClean="0"/>
              <a:t>Hypocalcemia</a:t>
            </a:r>
            <a:r>
              <a:rPr lang="en-US" sz="8000" dirty="0" smtClean="0"/>
              <a:t> , hyperkalemia ,Lactic acidosis ,life-threatening </a:t>
            </a:r>
          </a:p>
          <a:p>
            <a:r>
              <a:rPr lang="en-US" sz="8000" dirty="0" smtClean="0"/>
              <a:t>cardiac arrhythmias</a:t>
            </a:r>
            <a:r>
              <a:rPr lang="en-US" sz="8000" baseline="0" dirty="0" smtClean="0"/>
              <a:t> </a:t>
            </a:r>
          </a:p>
          <a:p>
            <a:endParaRPr lang="en-US" sz="8000" baseline="0" dirty="0" smtClean="0"/>
          </a:p>
          <a:p>
            <a:r>
              <a:rPr lang="en-US" sz="8000" dirty="0" smtClean="0"/>
              <a:t>Hypotension </a:t>
            </a:r>
          </a:p>
          <a:p>
            <a:pPr lvl="1"/>
            <a:r>
              <a:rPr lang="en-US" sz="8000" dirty="0" smtClean="0"/>
              <a:t>Massive third spacing occurs, requiring considerable fluid replacement in the first 24 hours; patients may sequester (third space) &gt;12 L of fluid in the crushed area over a 48-hour period </a:t>
            </a:r>
          </a:p>
          <a:p>
            <a:pPr lvl="1"/>
            <a:r>
              <a:rPr lang="en-US" sz="8000" dirty="0" smtClean="0"/>
              <a:t>Third spacing leads to  compartment syndrome, </a:t>
            </a:r>
          </a:p>
          <a:p>
            <a:pPr lvl="1"/>
            <a:r>
              <a:rPr lang="en-US" sz="8000" dirty="0" smtClean="0"/>
              <a:t>Renal Failure </a:t>
            </a:r>
          </a:p>
          <a:p>
            <a:pPr lvl="1"/>
            <a:r>
              <a:rPr lang="en-US" sz="8000" dirty="0" smtClean="0"/>
              <a:t>Rhabdomyolysis </a:t>
            </a:r>
            <a:r>
              <a:rPr lang="en-US" sz="8000" dirty="0" err="1" smtClean="0"/>
              <a:t>Myoglobinuria</a:t>
            </a:r>
            <a:r>
              <a:rPr lang="en-US" sz="8000" dirty="0" smtClean="0"/>
              <a:t> -&gt;tubular necrosis</a:t>
            </a:r>
          </a:p>
          <a:p>
            <a:r>
              <a:rPr lang="en-US" sz="8000" dirty="0" smtClean="0"/>
              <a:t>Metabolic abnormalities</a:t>
            </a:r>
          </a:p>
          <a:p>
            <a:pPr lvl="1"/>
            <a:r>
              <a:rPr lang="en-US" sz="8000" dirty="0" smtClean="0"/>
              <a:t>Calcium flows into muscle cells through leaky membranes, causing systemic </a:t>
            </a:r>
            <a:r>
              <a:rPr lang="en-US" sz="8000" dirty="0" err="1" smtClean="0"/>
              <a:t>hypocalcemia</a:t>
            </a:r>
            <a:r>
              <a:rPr lang="en-US" sz="8000" dirty="0" smtClean="0"/>
              <a:t> </a:t>
            </a:r>
          </a:p>
          <a:p>
            <a:pPr lvl="1"/>
            <a:r>
              <a:rPr lang="en-US" sz="8000" dirty="0" smtClean="0"/>
              <a:t>Potassium is released from ischemic muscle into systemic circulation, causing hyperkalemia </a:t>
            </a:r>
          </a:p>
          <a:p>
            <a:pPr lvl="1"/>
            <a:r>
              <a:rPr lang="en-US" sz="8000" dirty="0" smtClean="0"/>
              <a:t>Lactic acid is released from ischemic muscle into systemic circulation, causing metabolic acidosis </a:t>
            </a:r>
          </a:p>
          <a:p>
            <a:pPr lvl="1"/>
            <a:r>
              <a:rPr lang="en-US" sz="8000" dirty="0" smtClean="0"/>
              <a:t>Imbalance of potassium and calcium may cause life-threatening cardiac arrhythmias, including cardiac arrest; metabolic acidosis may exacerbate this situation </a:t>
            </a:r>
          </a:p>
          <a:p>
            <a:endParaRPr lang="en-US" sz="1600" dirty="0" smtClean="0"/>
          </a:p>
          <a:p>
            <a:endParaRPr lang="en-US" dirty="0"/>
          </a:p>
        </p:txBody>
      </p:sp>
      <p:sp>
        <p:nvSpPr>
          <p:cNvPr id="4" name="Slide Number Placeholder 3"/>
          <p:cNvSpPr>
            <a:spLocks noGrp="1"/>
          </p:cNvSpPr>
          <p:nvPr>
            <p:ph type="sldNum" sz="quarter" idx="10"/>
          </p:nvPr>
        </p:nvSpPr>
        <p:spPr/>
        <p:txBody>
          <a:bodyPr/>
          <a:lstStyle/>
          <a:p>
            <a:fld id="{ADFF797B-F277-5A42-BC71-7F21D76BE664}" type="slidenum">
              <a:rPr lang="en-US" smtClean="0"/>
              <a:pPr/>
              <a:t>27</a:t>
            </a:fld>
            <a:endParaRPr lang="en-US"/>
          </a:p>
        </p:txBody>
      </p:sp>
    </p:spTree>
    <p:extLst>
      <p:ext uri="{BB962C8B-B14F-4D97-AF65-F5344CB8AC3E}">
        <p14:creationId xmlns:p14="http://schemas.microsoft.com/office/powerpoint/2010/main" val="3949354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43000" y="685800"/>
            <a:ext cx="4572000" cy="3429000"/>
          </a:xfrm>
          <a:ln/>
        </p:spPr>
      </p:sp>
      <p:sp>
        <p:nvSpPr>
          <p:cNvPr id="121859" name="Rectangle 3"/>
          <p:cNvSpPr>
            <a:spLocks noGrp="1" noChangeArrowheads="1"/>
          </p:cNvSpPr>
          <p:nvPr>
            <p:ph type="body" idx="1"/>
          </p:nvPr>
        </p:nvSpPr>
        <p:spPr>
          <a:xfrm>
            <a:off x="685800" y="4344025"/>
            <a:ext cx="5486400" cy="4114488"/>
          </a:xfrm>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7788" y="8685213"/>
            <a:ext cx="296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82" tIns="45491" rIns="90982" bIns="45491" anchor="b"/>
          <a:lstStyle>
            <a:lvl1pPr defTabSz="909638" eaLnBrk="0" hangingPunct="0">
              <a:defRPr sz="2400">
                <a:solidFill>
                  <a:schemeClr val="tx1"/>
                </a:solidFill>
                <a:latin typeface="Arial" charset="0"/>
                <a:ea typeface="ＭＳ Ｐゴシック" charset="0"/>
                <a:cs typeface="ＭＳ Ｐゴシック" charset="0"/>
              </a:defRPr>
            </a:lvl1pPr>
            <a:lvl2pPr marL="742950" indent="-285750" defTabSz="909638" eaLnBrk="0" hangingPunct="0">
              <a:defRPr sz="2400">
                <a:solidFill>
                  <a:schemeClr val="tx1"/>
                </a:solidFill>
                <a:latin typeface="Arial" charset="0"/>
                <a:ea typeface="ＭＳ Ｐゴシック" charset="0"/>
              </a:defRPr>
            </a:lvl2pPr>
            <a:lvl3pPr marL="1143000" indent="-228600" defTabSz="909638" eaLnBrk="0" hangingPunct="0">
              <a:defRPr sz="2400">
                <a:solidFill>
                  <a:schemeClr val="tx1"/>
                </a:solidFill>
                <a:latin typeface="Arial" charset="0"/>
                <a:ea typeface="ＭＳ Ｐゴシック" charset="0"/>
              </a:defRPr>
            </a:lvl3pPr>
            <a:lvl4pPr marL="1600200" indent="-228600" defTabSz="909638" eaLnBrk="0" hangingPunct="0">
              <a:defRPr sz="2400">
                <a:solidFill>
                  <a:schemeClr val="tx1"/>
                </a:solidFill>
                <a:latin typeface="Arial" charset="0"/>
                <a:ea typeface="ＭＳ Ｐゴシック" charset="0"/>
              </a:defRPr>
            </a:lvl4pPr>
            <a:lvl5pPr marL="2057400" indent="-228600" defTabSz="909638" eaLnBrk="0" hangingPunct="0">
              <a:defRPr sz="24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A9B3136-7EB4-0445-88DA-D18E23C06C8A}" type="slidenum">
              <a:rPr lang="en-US" sz="1200">
                <a:latin typeface="ＭＳ Ｐゴシック"/>
                <a:cs typeface="ＭＳ Ｐゴシック"/>
              </a:rPr>
              <a:pPr algn="r" eaLnBrk="1" hangingPunct="1"/>
              <a:t>30</a:t>
            </a:fld>
            <a:endParaRPr lang="en-US" sz="1200" dirty="0">
              <a:latin typeface="ＭＳ Ｐゴシック"/>
              <a:cs typeface="ＭＳ Ｐゴシック"/>
            </a:endParaRPr>
          </a:p>
        </p:txBody>
      </p:sp>
      <p:sp>
        <p:nvSpPr>
          <p:cNvPr id="80899" name="Rectangle 2"/>
          <p:cNvSpPr>
            <a:spLocks noGrp="1" noRot="1" noChangeAspect="1" noChangeArrowheads="1" noTextEdit="1"/>
          </p:cNvSpPr>
          <p:nvPr>
            <p:ph type="sldImg"/>
          </p:nvPr>
        </p:nvSpPr>
        <p:spPr bwMode="auto">
          <a:xfrm>
            <a:off x="1141413" y="684213"/>
            <a:ext cx="4573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9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82" tIns="45491" rIns="90982" bIns="45491"/>
          <a:lstStyle/>
          <a:p>
            <a:pPr defTabSz="914400" eaLnBrk="1" hangingPunct="1"/>
            <a:endParaRPr lang="en-US" dirty="0">
              <a:latin typeface="Calibri"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Amnesia. The clinical hallmark of diffuse injury is retrograde</a:t>
            </a:r>
          </a:p>
          <a:p>
            <a:r>
              <a:rPr lang="en-US" sz="1200" b="0" i="0" u="none" strike="noStrike" kern="1200" baseline="0" dirty="0" smtClean="0">
                <a:solidFill>
                  <a:schemeClr val="tx1"/>
                </a:solidFill>
                <a:latin typeface="+mn-lt"/>
                <a:ea typeface="+mn-ea"/>
                <a:cs typeface="+mn-cs"/>
              </a:rPr>
              <a:t>amnesia. Retrograde loss begins with and includes the</a:t>
            </a:r>
          </a:p>
          <a:p>
            <a:r>
              <a:rPr lang="en-US" sz="1200" b="0" i="0" u="none" strike="noStrike" kern="1200" baseline="0" dirty="0" smtClean="0">
                <a:solidFill>
                  <a:schemeClr val="tx1"/>
                </a:solidFill>
                <a:latin typeface="+mn-lt"/>
                <a:ea typeface="+mn-ea"/>
                <a:cs typeface="+mn-cs"/>
              </a:rPr>
              <a:t>head blow8—a boxer glazed in a standing count or a knock-out</a:t>
            </a:r>
          </a:p>
          <a:p>
            <a:r>
              <a:rPr lang="en-US" sz="1200" b="0" i="0" u="none" strike="noStrike" kern="1200" baseline="0" dirty="0" smtClean="0">
                <a:solidFill>
                  <a:schemeClr val="tx1"/>
                </a:solidFill>
                <a:latin typeface="+mn-lt"/>
                <a:ea typeface="+mn-ea"/>
                <a:cs typeface="+mn-cs"/>
              </a:rPr>
              <a:t>to the floor will not afterward remember the delivering punch.</a:t>
            </a:r>
          </a:p>
          <a:p>
            <a:r>
              <a:rPr lang="en-US" sz="1200" b="0" i="0" u="none" strike="noStrike" kern="1200" baseline="0" dirty="0" smtClean="0">
                <a:solidFill>
                  <a:schemeClr val="tx1"/>
                </a:solidFill>
                <a:latin typeface="+mn-lt"/>
                <a:ea typeface="+mn-ea"/>
                <a:cs typeface="+mn-cs"/>
              </a:rPr>
              <a:t>Typically, in mild injury, the retrograde amnesia lasts for a</a:t>
            </a:r>
          </a:p>
          <a:p>
            <a:r>
              <a:rPr lang="en-US" sz="1200" b="0" i="0" u="none" strike="noStrike" kern="1200" baseline="0" dirty="0" smtClean="0">
                <a:solidFill>
                  <a:schemeClr val="tx1"/>
                </a:solidFill>
                <a:latin typeface="+mn-lt"/>
                <a:ea typeface="+mn-ea"/>
                <a:cs typeface="+mn-cs"/>
              </a:rPr>
              <a:t>period of minutes, shrinking later to seconds. More valuable</a:t>
            </a:r>
          </a:p>
          <a:p>
            <a:r>
              <a:rPr lang="en-US" sz="1200" b="0" i="0" u="none" strike="noStrike" kern="1200" baseline="0" dirty="0" smtClean="0">
                <a:solidFill>
                  <a:schemeClr val="tx1"/>
                </a:solidFill>
                <a:latin typeface="+mn-lt"/>
                <a:ea typeface="+mn-ea"/>
                <a:cs typeface="+mn-cs"/>
              </a:rPr>
              <a:t>than retrograde amnesia as a measure of severity of injury is</a:t>
            </a:r>
          </a:p>
          <a:p>
            <a:r>
              <a:rPr lang="en-US" sz="1200" b="0" i="0" u="none" strike="noStrike" kern="1200" baseline="0" dirty="0" smtClean="0">
                <a:solidFill>
                  <a:schemeClr val="tx1"/>
                </a:solidFill>
                <a:latin typeface="+mn-lt"/>
                <a:ea typeface="+mn-ea"/>
                <a:cs typeface="+mn-cs"/>
              </a:rPr>
              <a:t>PTA.8 Unlike retrograde amnesia in which there is impaired</a:t>
            </a:r>
          </a:p>
          <a:p>
            <a:r>
              <a:rPr lang="en-US" sz="1200" b="0" i="0" u="none" strike="noStrike" kern="1200" baseline="0" dirty="0" smtClean="0">
                <a:solidFill>
                  <a:schemeClr val="tx1"/>
                </a:solidFill>
                <a:latin typeface="+mn-lt"/>
                <a:ea typeface="+mn-ea"/>
                <a:cs typeface="+mn-cs"/>
              </a:rPr>
              <a:t>retrieval, the </a:t>
            </a:r>
            <a:r>
              <a:rPr lang="en-US" sz="1200" b="0" i="0" u="none" strike="noStrike" kern="1200" baseline="0" dirty="0" err="1" smtClean="0">
                <a:solidFill>
                  <a:schemeClr val="tx1"/>
                </a:solidFill>
                <a:latin typeface="+mn-lt"/>
                <a:ea typeface="+mn-ea"/>
                <a:cs typeface="+mn-cs"/>
              </a:rPr>
              <a:t>postevent</a:t>
            </a:r>
            <a:r>
              <a:rPr lang="en-US" sz="1200" b="0" i="0" u="none" strike="noStrike" kern="1200" baseline="0" dirty="0" smtClean="0">
                <a:solidFill>
                  <a:schemeClr val="tx1"/>
                </a:solidFill>
                <a:latin typeface="+mn-lt"/>
                <a:ea typeface="+mn-ea"/>
                <a:cs typeface="+mn-cs"/>
              </a:rPr>
              <a:t> amnesia does not later shrink, because</a:t>
            </a:r>
          </a:p>
          <a:p>
            <a:r>
              <a:rPr lang="en-US" sz="1200" b="0" i="0" u="none" strike="noStrike" kern="1200" baseline="0" dirty="0" smtClean="0">
                <a:solidFill>
                  <a:schemeClr val="tx1"/>
                </a:solidFill>
                <a:latin typeface="+mn-lt"/>
                <a:ea typeface="+mn-ea"/>
                <a:cs typeface="+mn-cs"/>
              </a:rPr>
              <a:t>the memory dysfunction is not a dysfunction of retrieval but</a:t>
            </a:r>
          </a:p>
          <a:p>
            <a:r>
              <a:rPr lang="en-US" sz="1200" b="0" i="0" u="none" strike="noStrike" kern="1200" baseline="0" dirty="0" smtClean="0">
                <a:solidFill>
                  <a:schemeClr val="tx1"/>
                </a:solidFill>
                <a:latin typeface="+mn-lt"/>
                <a:ea typeface="+mn-ea"/>
                <a:cs typeface="+mn-cs"/>
              </a:rPr>
              <a:t>encoding.16 Islands of recollection may exist within PTA,</a:t>
            </a:r>
          </a:p>
          <a:p>
            <a:r>
              <a:rPr lang="en-US" sz="1200" b="0" i="0" u="none" strike="noStrike" kern="1200" baseline="0" dirty="0" smtClean="0">
                <a:solidFill>
                  <a:schemeClr val="tx1"/>
                </a:solidFill>
                <a:latin typeface="+mn-lt"/>
                <a:ea typeface="+mn-ea"/>
                <a:cs typeface="+mn-cs"/>
              </a:rPr>
              <a:t>which is defined as the interval between injury and return of</a:t>
            </a:r>
          </a:p>
          <a:p>
            <a:r>
              <a:rPr lang="en-US" sz="1200" b="0" i="0" u="none" strike="noStrike" kern="1200" baseline="0" dirty="0" smtClean="0">
                <a:solidFill>
                  <a:schemeClr val="tx1"/>
                </a:solidFill>
                <a:latin typeface="+mn-lt"/>
                <a:ea typeface="+mn-ea"/>
                <a:cs typeface="+mn-cs"/>
              </a:rPr>
              <a:t>continuous recall. Until out of PTA, the individual is confused,</a:t>
            </a:r>
          </a:p>
          <a:p>
            <a:r>
              <a:rPr lang="en-US" sz="1200" b="0" i="0" u="none" strike="noStrike" kern="1200" baseline="0" dirty="0" smtClean="0">
                <a:solidFill>
                  <a:schemeClr val="tx1"/>
                </a:solidFill>
                <a:latin typeface="+mn-lt"/>
                <a:ea typeface="+mn-ea"/>
                <a:cs typeface="+mn-cs"/>
              </a:rPr>
              <a:t>but to a bystander can appear normal and be able to continue a</a:t>
            </a:r>
          </a:p>
          <a:p>
            <a:r>
              <a:rPr lang="en-US" sz="1200" b="0" i="0" u="none" strike="noStrike" kern="1200" baseline="0" dirty="0" smtClean="0">
                <a:solidFill>
                  <a:schemeClr val="tx1"/>
                </a:solidFill>
                <a:latin typeface="+mn-lt"/>
                <a:ea typeface="+mn-ea"/>
                <a:cs typeface="+mn-cs"/>
              </a:rPr>
              <a:t>sporting activity. From the patient’s perspective, the time spent</a:t>
            </a:r>
          </a:p>
          <a:p>
            <a:r>
              <a:rPr lang="en-US" sz="1200" b="0" i="0" u="none" strike="noStrike" kern="1200" baseline="0" dirty="0" smtClean="0">
                <a:solidFill>
                  <a:schemeClr val="tx1"/>
                </a:solidFill>
                <a:latin typeface="+mn-lt"/>
                <a:ea typeface="+mn-ea"/>
                <a:cs typeface="+mn-cs"/>
              </a:rPr>
              <a:t>unconscious is equal to the PTA.</a:t>
            </a:r>
            <a:endParaRPr lang="en-US" dirty="0" smtClean="0"/>
          </a:p>
          <a:p>
            <a:endParaRPr lang="en-US" dirty="0"/>
          </a:p>
        </p:txBody>
      </p:sp>
      <p:sp>
        <p:nvSpPr>
          <p:cNvPr id="4" name="Slide Number Placeholder 3"/>
          <p:cNvSpPr>
            <a:spLocks noGrp="1"/>
          </p:cNvSpPr>
          <p:nvPr>
            <p:ph type="sldNum" sz="quarter" idx="10"/>
          </p:nvPr>
        </p:nvSpPr>
        <p:spPr/>
        <p:txBody>
          <a:bodyPr/>
          <a:lstStyle/>
          <a:p>
            <a:fld id="{DA86EEEF-7B4A-4E09-8A63-EDD953ED93DE}"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3F5FD9-077E-C447-B3B8-7A67A33252D1}" type="slidenum">
              <a:rPr lang="en-US"/>
              <a:pPr>
                <a:defRPr/>
              </a:pPr>
              <a:t>32</a:t>
            </a:fld>
            <a:endParaRPr lang="en-US"/>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pPr eaLnBrk="1" hangingPunct="1">
              <a:defRPr/>
            </a:pPr>
            <a:r>
              <a:rPr lang="en-US" dirty="0" smtClean="0">
                <a:cs typeface="+mn-cs"/>
              </a:rPr>
              <a:t>Most agreement-red information </a:t>
            </a:r>
          </a:p>
          <a:p>
            <a:pPr lvl="1" eaLnBrk="1" hangingPunct="1">
              <a:defRPr/>
            </a:pPr>
            <a:r>
              <a:rPr lang="en-US" b="1" u="sng" dirty="0" smtClean="0">
                <a:cs typeface="ＭＳ Ｐゴシック"/>
              </a:rPr>
              <a:t>Choice RT paradigms</a:t>
            </a:r>
            <a:r>
              <a:rPr lang="en-US" dirty="0" smtClean="0">
                <a:cs typeface="ＭＳ Ｐゴシック"/>
              </a:rPr>
              <a:t>, requires decision making among number of alternate responses, Very sensitive to brain injury, can be used to discriminate    between grades of TBI, and demonstrate improvement over time</a:t>
            </a:r>
          </a:p>
          <a:p>
            <a:pPr lvl="1" eaLnBrk="1" hangingPunct="1">
              <a:defRPr/>
            </a:pPr>
            <a:r>
              <a:rPr lang="en-US" dirty="0" smtClean="0">
                <a:cs typeface="ＭＳ Ｐゴシック"/>
              </a:rPr>
              <a:t>Paced Auditory Serial Addition Task-study processing efficiency, given series of single digit numbers verbally and asked to add each new digit to the one </a:t>
            </a:r>
            <a:r>
              <a:rPr lang="en-US" dirty="0" err="1" smtClean="0">
                <a:cs typeface="ＭＳ Ｐゴシック"/>
              </a:rPr>
              <a:t>preceeding</a:t>
            </a:r>
            <a:r>
              <a:rPr lang="en-US" dirty="0" smtClean="0">
                <a:cs typeface="ＭＳ Ｐゴシック"/>
              </a:rPr>
              <a:t> it. Task difficulty- vary the intervals; co-relates with TBI severity: track recovery, predict return to vocational activities (</a:t>
            </a:r>
            <a:r>
              <a:rPr lang="en-US" dirty="0" err="1" smtClean="0">
                <a:cs typeface="ＭＳ Ｐゴシック"/>
              </a:rPr>
              <a:t>Lezak</a:t>
            </a:r>
            <a:r>
              <a:rPr lang="en-US" dirty="0" smtClean="0">
                <a:cs typeface="ＭＳ Ｐゴシック"/>
              </a:rPr>
              <a:t> 1995)</a:t>
            </a:r>
          </a:p>
          <a:p>
            <a:pPr lvl="1" eaLnBrk="1" hangingPunct="1">
              <a:defRPr/>
            </a:pPr>
            <a:endParaRPr lang="en-US" dirty="0" smtClean="0">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algn="just"/>
            <a:r>
              <a:rPr lang="en-US" sz="1600" smtClean="0">
                <a:cs typeface="Times New Roman" pitchFamily="18" charset="0"/>
              </a:rPr>
              <a:t>The frontal lobe is the home of our “executive functioning” skills. As previously discussed, frontal lobe abilities are more likely to be  disrupted following a traumatic brain injury.</a:t>
            </a:r>
          </a:p>
          <a:p>
            <a:pPr algn="just"/>
            <a:r>
              <a:rPr lang="en-US" sz="1600" smtClean="0">
                <a:cs typeface="Times New Roman" pitchFamily="18" charset="0"/>
              </a:rPr>
              <a:t>In this slide, you will see the types of executive difficulties a person can experience after a TBI.   It is these executive impairments, which often exist in various combinations,  that create the most difficulties in day-to-day functioning for individuals after TBI. </a:t>
            </a:r>
          </a:p>
          <a:p>
            <a:pPr algn="just"/>
            <a:r>
              <a:rPr lang="en-US" sz="1600" smtClean="0">
                <a:cs typeface="Times New Roman" pitchFamily="18" charset="0"/>
              </a:rPr>
              <a:t>The person will still function under the </a:t>
            </a:r>
            <a:r>
              <a:rPr lang="en-US" sz="1600" i="1" u="sng" smtClean="0">
                <a:cs typeface="Times New Roman" pitchFamily="18" charset="0"/>
              </a:rPr>
              <a:t>idea</a:t>
            </a:r>
            <a:r>
              <a:rPr lang="en-US" sz="1600" smtClean="0">
                <a:cs typeface="Times New Roman" pitchFamily="18" charset="0"/>
              </a:rPr>
              <a:t> of who they were before the injury without the same functioning abilities.</a:t>
            </a:r>
          </a:p>
          <a:p>
            <a:pPr algn="just"/>
            <a:endParaRPr lang="en-US" sz="1600" smtClean="0">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TBI</a:t>
            </a:r>
            <a:r>
              <a:rPr lang="en-US" baseline="0" dirty="0" smtClean="0"/>
              <a:t> </a:t>
            </a:r>
            <a:r>
              <a:rPr lang="en-US" baseline="0" dirty="0" err="1" smtClean="0"/>
              <a:t>pts</a:t>
            </a:r>
            <a:r>
              <a:rPr lang="en-US" baseline="0" dirty="0" smtClean="0"/>
              <a:t> with visual symptoms</a:t>
            </a:r>
            <a:endParaRPr lang="en-US" dirty="0"/>
          </a:p>
        </p:txBody>
      </p:sp>
      <p:sp>
        <p:nvSpPr>
          <p:cNvPr id="4" name="Slide Number Placeholder 3"/>
          <p:cNvSpPr>
            <a:spLocks noGrp="1"/>
          </p:cNvSpPr>
          <p:nvPr>
            <p:ph type="sldNum" sz="quarter" idx="10"/>
          </p:nvPr>
        </p:nvSpPr>
        <p:spPr/>
        <p:txBody>
          <a:bodyPr/>
          <a:lstStyle/>
          <a:p>
            <a:fld id="{EB14BB79-57E9-D84F-A98A-C8D23ADB8EB3}" type="slidenum">
              <a:rPr lang="en-US" smtClean="0"/>
              <a:t>35</a:t>
            </a:fld>
            <a:endParaRPr lang="en-US" dirty="0"/>
          </a:p>
        </p:txBody>
      </p:sp>
    </p:spTree>
    <p:extLst>
      <p:ext uri="{BB962C8B-B14F-4D97-AF65-F5344CB8AC3E}">
        <p14:creationId xmlns:p14="http://schemas.microsoft.com/office/powerpoint/2010/main" val="1159739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0FFEA-1C66-4DD1-989C-80C646F5A2B4}"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B96DFF-EDF2-49A1-8AEA-4BEFD578DC04}"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important points are</a:t>
            </a:r>
          </a:p>
          <a:p>
            <a:pPr marL="228600" indent="-228600">
              <a:buAutoNum type="arabicParenR"/>
            </a:pPr>
            <a:r>
              <a:rPr lang="en-US" baseline="0" dirty="0" smtClean="0"/>
              <a:t>It is a clinical diagnosis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There has to be an external force, not necessary to the head(</a:t>
            </a:r>
            <a:r>
              <a:rPr lang="fr-FR" sz="1200" dirty="0" smtClean="0"/>
              <a:t>the </a:t>
            </a:r>
            <a:r>
              <a:rPr lang="fr-FR" sz="1200" dirty="0" err="1" smtClean="0"/>
              <a:t>head</a:t>
            </a:r>
            <a:r>
              <a:rPr lang="fr-FR" sz="1200" dirty="0" smtClean="0"/>
              <a:t> </a:t>
            </a:r>
            <a:r>
              <a:rPr lang="fr-FR" sz="1200" dirty="0" err="1" smtClean="0"/>
              <a:t>being</a:t>
            </a:r>
            <a:r>
              <a:rPr lang="fr-FR" sz="1200" dirty="0" smtClean="0"/>
              <a:t> </a:t>
            </a:r>
            <a:r>
              <a:rPr lang="fr-FR" sz="1200" dirty="0" err="1" smtClean="0"/>
              <a:t>struck</a:t>
            </a:r>
            <a:r>
              <a:rPr lang="fr-FR" sz="1200" dirty="0" smtClean="0"/>
              <a:t>, </a:t>
            </a:r>
            <a:r>
              <a:rPr lang="fr-FR" sz="1200" dirty="0" err="1" smtClean="0"/>
              <a:t>striking</a:t>
            </a:r>
            <a:r>
              <a:rPr lang="fr-FR" sz="1200" dirty="0" smtClean="0"/>
              <a:t> an </a:t>
            </a:r>
            <a:r>
              <a:rPr lang="fr-FR" sz="1200" dirty="0" err="1" smtClean="0"/>
              <a:t>object</a:t>
            </a:r>
            <a:r>
              <a:rPr lang="fr-FR" sz="1200" dirty="0" smtClean="0"/>
              <a:t>, and </a:t>
            </a:r>
            <a:r>
              <a:rPr lang="fr-FR" sz="1200" dirty="0" err="1" smtClean="0"/>
              <a:t>undergoing</a:t>
            </a:r>
            <a:r>
              <a:rPr lang="fr-FR" sz="1200" dirty="0" smtClean="0"/>
              <a:t> an </a:t>
            </a:r>
            <a:r>
              <a:rPr lang="fr-FR" sz="1200" dirty="0" err="1" smtClean="0"/>
              <a:t>acceleration</a:t>
            </a:r>
            <a:r>
              <a:rPr lang="fr-FR" sz="1200" dirty="0" smtClean="0"/>
              <a:t>/</a:t>
            </a:r>
            <a:r>
              <a:rPr lang="fr-FR" sz="1200" dirty="0" err="1" smtClean="0"/>
              <a:t>deceleration</a:t>
            </a:r>
            <a:r>
              <a:rPr lang="fr-FR" sz="1200" dirty="0" smtClean="0"/>
              <a:t> </a:t>
            </a:r>
            <a:r>
              <a:rPr lang="fr-FR" sz="1200" dirty="0" err="1" smtClean="0"/>
              <a:t>movement</a:t>
            </a:r>
            <a:r>
              <a:rPr lang="fr-FR" sz="1200" dirty="0" smtClean="0"/>
              <a:t> (</a:t>
            </a:r>
            <a:r>
              <a:rPr lang="fr-FR" sz="1200" dirty="0" err="1" smtClean="0"/>
              <a:t>ie,whiplash</a:t>
            </a:r>
            <a:r>
              <a:rPr lang="fr-FR" sz="1200" dirty="0" smtClean="0"/>
              <a:t>) </a:t>
            </a:r>
            <a:r>
              <a:rPr lang="fr-FR" sz="1200" dirty="0" err="1" smtClean="0"/>
              <a:t>without</a:t>
            </a:r>
            <a:r>
              <a:rPr lang="en-US" sz="1200" dirty="0" smtClean="0"/>
              <a:t> direct external trauma to the head.</a:t>
            </a:r>
          </a:p>
          <a:p>
            <a:pPr marL="228600" indent="-228600">
              <a:buAutoNum type="arabicParenR"/>
            </a:pPr>
            <a:endParaRPr lang="en-US" baseline="0" dirty="0" smtClean="0"/>
          </a:p>
          <a:p>
            <a:pPr marL="228600" indent="-228600">
              <a:buAutoNum type="arabicParenR"/>
            </a:pPr>
            <a:r>
              <a:rPr lang="en-US" baseline="0" dirty="0" smtClean="0"/>
              <a:t>Only one of the 4 criteria has to be present</a:t>
            </a:r>
          </a:p>
          <a:p>
            <a:pPr marL="228600" indent="-228600">
              <a:buAutoNum type="arabicParenR"/>
            </a:pPr>
            <a:endParaRPr lang="en-US" baseline="0" dirty="0" smtClean="0"/>
          </a:p>
          <a:p>
            <a:pPr marL="228600" indent="-228600">
              <a:buAutoNum type="arabicParenR"/>
            </a:pPr>
            <a:r>
              <a:rPr lang="en-US" baseline="0" dirty="0" smtClean="0"/>
              <a:t>Mild TBI or concussions-additional criteria</a:t>
            </a:r>
          </a:p>
          <a:p>
            <a:pPr marL="228600" indent="-228600">
              <a:buAutoNum type="arabicParenR"/>
            </a:pPr>
            <a:r>
              <a:rPr lang="en-US" baseline="0" dirty="0" smtClean="0"/>
              <a:t>GCS&gt;13, LOC-&lt;30min and all other clinical signs have to resolve within 24 hrs</a:t>
            </a:r>
            <a:endParaRPr lang="en-US" dirty="0" smtClean="0"/>
          </a:p>
          <a:p>
            <a:endParaRPr lang="en-US" dirty="0"/>
          </a:p>
        </p:txBody>
      </p:sp>
      <p:sp>
        <p:nvSpPr>
          <p:cNvPr id="4" name="Slide Number Placeholder 3"/>
          <p:cNvSpPr>
            <a:spLocks noGrp="1"/>
          </p:cNvSpPr>
          <p:nvPr>
            <p:ph type="sldNum" sz="quarter" idx="10"/>
          </p:nvPr>
        </p:nvSpPr>
        <p:spPr/>
        <p:txBody>
          <a:bodyPr/>
          <a:lstStyle/>
          <a:p>
            <a:fld id="{EB14BB79-57E9-D84F-A98A-C8D23ADB8EB3}" type="slidenum">
              <a:rPr lang="en-US" smtClean="0"/>
              <a:t>5</a:t>
            </a:fld>
            <a:endParaRPr lang="en-US"/>
          </a:p>
        </p:txBody>
      </p:sp>
    </p:spTree>
    <p:extLst>
      <p:ext uri="{BB962C8B-B14F-4D97-AF65-F5344CB8AC3E}">
        <p14:creationId xmlns:p14="http://schemas.microsoft.com/office/powerpoint/2010/main" val="1373792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sz="1200" b="0" i="0" u="none" strike="noStrike" kern="1200" baseline="0" dirty="0" err="1" smtClean="0">
                <a:solidFill>
                  <a:schemeClr val="tx1"/>
                </a:solidFill>
                <a:latin typeface="+mn-lt"/>
                <a:ea typeface="+mn-ea"/>
                <a:cs typeface="+mn-cs"/>
              </a:rPr>
              <a:t>Neuropsychologic</a:t>
            </a:r>
            <a:r>
              <a:rPr lang="en-US" sz="1200" b="0" i="0" u="none" strike="noStrike" kern="1200" baseline="0" dirty="0" smtClean="0">
                <a:solidFill>
                  <a:schemeClr val="tx1"/>
                </a:solidFill>
                <a:latin typeface="+mn-lt"/>
                <a:ea typeface="+mn-ea"/>
                <a:cs typeface="+mn-cs"/>
              </a:rPr>
              <a:t> testing carries greatest precision in severe</a:t>
            </a:r>
          </a:p>
          <a:p>
            <a:r>
              <a:rPr lang="en-US" sz="1200" b="0" i="0" u="none" strike="noStrike" kern="1200" baseline="0" dirty="0" smtClean="0">
                <a:solidFill>
                  <a:schemeClr val="tx1"/>
                </a:solidFill>
                <a:latin typeface="+mn-lt"/>
                <a:ea typeface="+mn-ea"/>
                <a:cs typeface="+mn-cs"/>
              </a:rPr>
              <a:t>injury and in gauging serial progress. It is also sensitive to the</a:t>
            </a:r>
          </a:p>
          <a:p>
            <a:r>
              <a:rPr lang="en-US" sz="1200" b="0" i="0" u="none" strike="noStrike" kern="1200" baseline="0" dirty="0" smtClean="0">
                <a:solidFill>
                  <a:schemeClr val="tx1"/>
                </a:solidFill>
                <a:latin typeface="+mn-lt"/>
                <a:ea typeface="+mn-ea"/>
                <a:cs typeface="+mn-cs"/>
              </a:rPr>
              <a:t>effects of mild TBI and is of value in obtaining a more</a:t>
            </a:r>
          </a:p>
          <a:p>
            <a:r>
              <a:rPr lang="en-US" sz="1200" b="0" i="0" u="none" strike="noStrike" kern="1200" baseline="0" dirty="0" smtClean="0">
                <a:solidFill>
                  <a:schemeClr val="tx1"/>
                </a:solidFill>
                <a:latin typeface="+mn-lt"/>
                <a:ea typeface="+mn-ea"/>
                <a:cs typeface="+mn-cs"/>
              </a:rPr>
              <a:t>objective evaluation of subjective cognitive complaints. However,</a:t>
            </a:r>
          </a:p>
          <a:p>
            <a:r>
              <a:rPr lang="en-US" sz="1200" b="0" i="0" u="none" strike="noStrike" kern="1200" baseline="0" dirty="0" smtClean="0">
                <a:solidFill>
                  <a:schemeClr val="tx1"/>
                </a:solidFill>
                <a:latin typeface="+mn-lt"/>
                <a:ea typeface="+mn-ea"/>
                <a:cs typeface="+mn-cs"/>
              </a:rPr>
              <a:t>brain injury does not produce a unique pattern of </a:t>
            </a:r>
            <a:r>
              <a:rPr lang="en-US" sz="1200" b="0" i="0" u="none" strike="noStrike" kern="1200" baseline="0" dirty="0" err="1" smtClean="0">
                <a:solidFill>
                  <a:schemeClr val="tx1"/>
                </a:solidFill>
                <a:latin typeface="+mn-lt"/>
                <a:ea typeface="+mn-ea"/>
                <a:cs typeface="+mn-cs"/>
              </a:rPr>
              <a:t>neuropsychologic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deficits.15,19,50 Similar results may occur because</a:t>
            </a:r>
          </a:p>
          <a:p>
            <a:r>
              <a:rPr lang="en-US" sz="1200" b="0" i="0" u="none" strike="noStrike" kern="1200" baseline="0" dirty="0" smtClean="0">
                <a:solidFill>
                  <a:schemeClr val="tx1"/>
                </a:solidFill>
                <a:latin typeface="+mn-lt"/>
                <a:ea typeface="+mn-ea"/>
                <a:cs typeface="+mn-cs"/>
              </a:rPr>
              <a:t>of cognitive difficulty from other injury-related factors, including</a:t>
            </a:r>
          </a:p>
          <a:p>
            <a:r>
              <a:rPr lang="en-US" sz="1200" b="0" i="0" u="none" strike="noStrike" kern="1200" baseline="0" dirty="0" smtClean="0">
                <a:solidFill>
                  <a:schemeClr val="tx1"/>
                </a:solidFill>
                <a:latin typeface="+mn-lt"/>
                <a:ea typeface="+mn-ea"/>
                <a:cs typeface="+mn-cs"/>
              </a:rPr>
              <a:t>insomnia, stress, pain, and mood disturbances.15,50-52 Test</a:t>
            </a:r>
          </a:p>
          <a:p>
            <a:r>
              <a:rPr lang="en-US" sz="1200" b="0" i="0" u="none" strike="noStrike" kern="1200" baseline="0" dirty="0" smtClean="0">
                <a:solidFill>
                  <a:schemeClr val="tx1"/>
                </a:solidFill>
                <a:latin typeface="+mn-lt"/>
                <a:ea typeface="+mn-ea"/>
                <a:cs typeface="+mn-cs"/>
              </a:rPr>
              <a:t>results can also be confounded by premorbid </a:t>
            </a:r>
            <a:r>
              <a:rPr lang="en-US" sz="1200" b="0" i="0" u="none" strike="noStrike" kern="1200" baseline="0" dirty="0" err="1" smtClean="0">
                <a:solidFill>
                  <a:schemeClr val="tx1"/>
                </a:solidFill>
                <a:latin typeface="+mn-lt"/>
                <a:ea typeface="+mn-ea"/>
                <a:cs typeface="+mn-cs"/>
              </a:rPr>
              <a:t>psychologic</a:t>
            </a:r>
            <a:r>
              <a:rPr lang="en-US" sz="1200" b="0" i="0" u="none" strike="noStrike" kern="1200" baseline="0" dirty="0" smtClean="0">
                <a:solidFill>
                  <a:schemeClr val="tx1"/>
                </a:solidFill>
                <a:latin typeface="+mn-lt"/>
                <a:ea typeface="+mn-ea"/>
                <a:cs typeface="+mn-cs"/>
              </a:rPr>
              <a:t> or</a:t>
            </a:r>
          </a:p>
          <a:p>
            <a:r>
              <a:rPr lang="en-US" sz="1200" b="0" i="0" u="none" strike="noStrike" kern="1200" baseline="0" dirty="0" smtClean="0">
                <a:solidFill>
                  <a:schemeClr val="tx1"/>
                </a:solidFill>
                <a:latin typeface="+mn-lt"/>
                <a:ea typeface="+mn-ea"/>
                <a:cs typeface="+mn-cs"/>
              </a:rPr>
              <a:t>learning difficulties or by previous head injuries, issues that all</a:t>
            </a:r>
          </a:p>
          <a:p>
            <a:r>
              <a:rPr lang="en-US" sz="1200" b="0" i="0" u="none" strike="noStrike" kern="1200" baseline="0" dirty="0" smtClean="0">
                <a:solidFill>
                  <a:schemeClr val="tx1"/>
                </a:solidFill>
                <a:latin typeface="+mn-lt"/>
                <a:ea typeface="+mn-ea"/>
                <a:cs typeface="+mn-cs"/>
              </a:rPr>
              <a:t>have to be taken into account in the final analysis. A major</a:t>
            </a:r>
          </a:p>
          <a:p>
            <a:r>
              <a:rPr lang="en-US" sz="1200" b="0" i="0" u="none" strike="noStrike" kern="1200" baseline="0" dirty="0" smtClean="0">
                <a:solidFill>
                  <a:schemeClr val="tx1"/>
                </a:solidFill>
                <a:latin typeface="+mn-lt"/>
                <a:ea typeface="+mn-ea"/>
                <a:cs typeface="+mn-cs"/>
              </a:rPr>
              <a:t>drawback is potential lack of motivation and effort on the part</a:t>
            </a:r>
          </a:p>
          <a:p>
            <a:r>
              <a:rPr lang="en-US" sz="1200" b="0" i="0" u="none" strike="noStrike" kern="1200" baseline="0" dirty="0" smtClean="0">
                <a:solidFill>
                  <a:schemeClr val="tx1"/>
                </a:solidFill>
                <a:latin typeface="+mn-lt"/>
                <a:ea typeface="+mn-ea"/>
                <a:cs typeface="+mn-cs"/>
              </a:rPr>
              <a:t>of the patient who essentially has control of the test outcome</a:t>
            </a:r>
          </a:p>
          <a:p>
            <a:r>
              <a:rPr lang="en-US" sz="1200" b="0" i="0" u="none" strike="noStrike" kern="1200" baseline="0" dirty="0" smtClean="0">
                <a:solidFill>
                  <a:schemeClr val="tx1"/>
                </a:solidFill>
                <a:latin typeface="+mn-lt"/>
                <a:ea typeface="+mn-ea"/>
                <a:cs typeface="+mn-cs"/>
              </a:rPr>
              <a:t>and may not have the incentive to perform well. Promising</a:t>
            </a:r>
          </a:p>
          <a:p>
            <a:r>
              <a:rPr lang="en-US" sz="1200" b="0" i="0" u="none" strike="noStrike" kern="1200" baseline="0" dirty="0" smtClean="0">
                <a:solidFill>
                  <a:schemeClr val="tx1"/>
                </a:solidFill>
                <a:latin typeface="+mn-lt"/>
                <a:ea typeface="+mn-ea"/>
                <a:cs typeface="+mn-cs"/>
              </a:rPr>
              <a:t>methods for detecting </a:t>
            </a:r>
            <a:r>
              <a:rPr lang="en-US" sz="1200" b="0" i="0" u="none" strike="noStrike" kern="1200" baseline="0" dirty="0" err="1" smtClean="0">
                <a:solidFill>
                  <a:schemeClr val="tx1"/>
                </a:solidFill>
                <a:latin typeface="+mn-lt"/>
                <a:ea typeface="+mn-ea"/>
                <a:cs typeface="+mn-cs"/>
              </a:rPr>
              <a:t>nonneurologic</a:t>
            </a:r>
            <a:r>
              <a:rPr lang="en-US" sz="1200" b="0" i="0" u="none" strike="noStrike" kern="1200" baseline="0" dirty="0" smtClean="0">
                <a:solidFill>
                  <a:schemeClr val="tx1"/>
                </a:solidFill>
                <a:latin typeface="+mn-lt"/>
                <a:ea typeface="+mn-ea"/>
                <a:cs typeface="+mn-cs"/>
              </a:rPr>
              <a:t> factors influencing psychometric</a:t>
            </a:r>
          </a:p>
          <a:p>
            <a:r>
              <a:rPr lang="en-US" sz="1200" b="0" i="0" u="none" strike="noStrike" kern="1200" baseline="0" dirty="0" smtClean="0">
                <a:solidFill>
                  <a:schemeClr val="tx1"/>
                </a:solidFill>
                <a:latin typeface="+mn-lt"/>
                <a:ea typeface="+mn-ea"/>
                <a:cs typeface="+mn-cs"/>
              </a:rPr>
              <a:t>test results are being developed, including TOMM53</a:t>
            </a:r>
          </a:p>
          <a:p>
            <a:r>
              <a:rPr lang="en-US" sz="1200" b="0" i="0" u="none" strike="noStrike" kern="1200" baseline="0" dirty="0" smtClean="0">
                <a:solidFill>
                  <a:schemeClr val="tx1"/>
                </a:solidFill>
                <a:latin typeface="+mn-lt"/>
                <a:ea typeface="+mn-ea"/>
                <a:cs typeface="+mn-cs"/>
              </a:rPr>
              <a:t>(Test of Memory Malingering) and other methods of validity</a:t>
            </a:r>
          </a:p>
          <a:p>
            <a:r>
              <a:rPr lang="en-US" sz="1200" b="0" i="0" u="none" strike="noStrike" kern="1200" baseline="0" smtClean="0">
                <a:solidFill>
                  <a:schemeClr val="tx1"/>
                </a:solidFill>
                <a:latin typeface="+mn-lt"/>
                <a:ea typeface="+mn-ea"/>
                <a:cs typeface="+mn-cs"/>
              </a:rPr>
              <a:t>testing.54</a:t>
            </a:r>
            <a:endParaRPr lang="en-US" dirty="0" smtClean="0"/>
          </a:p>
        </p:txBody>
      </p:sp>
      <p:sp>
        <p:nvSpPr>
          <p:cNvPr id="101380" name="Slide Number Placeholder 3"/>
          <p:cNvSpPr>
            <a:spLocks noGrp="1"/>
          </p:cNvSpPr>
          <p:nvPr>
            <p:ph type="sldNum" sz="quarter" idx="5"/>
          </p:nvPr>
        </p:nvSpPr>
        <p:spPr>
          <a:noFill/>
        </p:spPr>
        <p:txBody>
          <a:bodyPr/>
          <a:lstStyle/>
          <a:p>
            <a:fld id="{649EE3C1-11E6-4B8B-9584-AE0C11466AF9}" type="slidenum">
              <a:rPr lang="en-US" smtClean="0"/>
              <a:pPr/>
              <a:t>39</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Glasgow Coma scale is frequently employed at time of injury by Emergency Medical Technicians and during acute admission for brain injury. It consists of a 1-5 rating of three areas: best </a:t>
            </a:r>
            <a:r>
              <a:rPr lang="en-US" b="0" dirty="0" err="1" smtClean="0"/>
              <a:t>occular</a:t>
            </a:r>
            <a:r>
              <a:rPr lang="en-US" b="0" dirty="0" smtClean="0"/>
              <a:t> response, speech, and movement/response to pain resulting in a best possible score of 15</a:t>
            </a:r>
          </a:p>
          <a:p>
            <a:r>
              <a:rPr lang="en-US" b="0" dirty="0" smtClean="0"/>
              <a:t>Glasgow Coma Scale:   </a:t>
            </a:r>
          </a:p>
          <a:p>
            <a:pPr lvl="1"/>
            <a:r>
              <a:rPr lang="en-US" b="0" dirty="0" smtClean="0"/>
              <a:t>13-15 mild; </a:t>
            </a:r>
          </a:p>
          <a:p>
            <a:pPr lvl="1"/>
            <a:r>
              <a:rPr lang="en-US" b="0" dirty="0" smtClean="0"/>
              <a:t>8-12 moderate; </a:t>
            </a:r>
          </a:p>
          <a:p>
            <a:pPr lvl="1"/>
            <a:r>
              <a:rPr lang="en-US" b="0" dirty="0" smtClean="0"/>
              <a:t>&lt; 7 = severe head trauma, poor prognosis </a:t>
            </a:r>
          </a:p>
          <a:p>
            <a:pPr lvl="1"/>
            <a:endParaRPr lang="en-US" b="0" dirty="0" smtClean="0"/>
          </a:p>
          <a:p>
            <a:r>
              <a:rPr lang="en-US" sz="1200" b="0" i="0" u="none" strike="noStrike" kern="1200" baseline="0" dirty="0" smtClean="0">
                <a:solidFill>
                  <a:schemeClr val="tx1"/>
                </a:solidFill>
                <a:latin typeface="+mn-lt"/>
                <a:ea typeface="+mn-ea"/>
                <a:cs typeface="+mn-cs"/>
              </a:rPr>
              <a:t>Glasgow Coma Scale. Originally devised in 1974</a:t>
            </a:r>
            <a:r>
              <a:rPr lang="en-US" sz="800" b="0" i="0" u="none" strike="noStrike" kern="1200" baseline="0" dirty="0" smtClean="0">
                <a:solidFill>
                  <a:schemeClr val="tx1"/>
                </a:solidFill>
                <a:latin typeface="+mn-lt"/>
                <a:ea typeface="+mn-ea"/>
                <a:cs typeface="+mn-cs"/>
              </a:rPr>
              <a:t>17 </a:t>
            </a:r>
            <a:r>
              <a:rPr lang="en-US" sz="1200" b="0" i="0" u="none" strike="noStrike" kern="1200" baseline="0" dirty="0" smtClean="0">
                <a:solidFill>
                  <a:schemeClr val="tx1"/>
                </a:solidFill>
                <a:latin typeface="+mn-lt"/>
                <a:ea typeface="+mn-ea"/>
                <a:cs typeface="+mn-cs"/>
              </a:rPr>
              <a:t>as a</a:t>
            </a:r>
          </a:p>
          <a:p>
            <a:r>
              <a:rPr lang="en-US" sz="1200" b="0" i="0" u="none" strike="noStrike" kern="1200" baseline="0" dirty="0" smtClean="0">
                <a:solidFill>
                  <a:schemeClr val="tx1"/>
                </a:solidFill>
                <a:latin typeface="+mn-lt"/>
                <a:ea typeface="+mn-ea"/>
                <a:cs typeface="+mn-cs"/>
              </a:rPr>
              <a:t>clinical flow sheet and as a way to compare research data, the</a:t>
            </a:r>
          </a:p>
          <a:p>
            <a:r>
              <a:rPr lang="en-US" sz="1200" b="0" i="0" u="none" strike="noStrike" kern="1200" baseline="0" dirty="0" smtClean="0">
                <a:solidFill>
                  <a:schemeClr val="tx1"/>
                </a:solidFill>
                <a:latin typeface="+mn-lt"/>
                <a:ea typeface="+mn-ea"/>
                <a:cs typeface="+mn-cs"/>
              </a:rPr>
              <a:t>GCS was later adapted by others to classify degree of head</a:t>
            </a:r>
          </a:p>
          <a:p>
            <a:r>
              <a:rPr lang="en-US" sz="1200" b="0" i="0" u="none" strike="noStrike" kern="1200" baseline="0" dirty="0" smtClean="0">
                <a:solidFill>
                  <a:schemeClr val="tx1"/>
                </a:solidFill>
                <a:latin typeface="+mn-lt"/>
                <a:ea typeface="+mn-ea"/>
                <a:cs typeface="+mn-cs"/>
              </a:rPr>
              <a:t>injury, a score of 13 to 15 signifying mild injury. The scale was</a:t>
            </a:r>
          </a:p>
          <a:p>
            <a:r>
              <a:rPr lang="en-US" sz="1200" b="0" i="0" u="none" strike="noStrike" kern="1200" baseline="0" dirty="0" smtClean="0">
                <a:solidFill>
                  <a:schemeClr val="tx1"/>
                </a:solidFill>
                <a:latin typeface="+mn-lt"/>
                <a:ea typeface="+mn-ea"/>
                <a:cs typeface="+mn-cs"/>
              </a:rPr>
              <a:t>not intended by its original authors to distinguish milder types</a:t>
            </a:r>
          </a:p>
          <a:p>
            <a:r>
              <a:rPr lang="en-US" sz="1200" b="0" i="0" u="none" strike="noStrike" kern="1200" baseline="0" dirty="0" smtClean="0">
                <a:solidFill>
                  <a:schemeClr val="tx1"/>
                </a:solidFill>
                <a:latin typeface="+mn-lt"/>
                <a:ea typeface="+mn-ea"/>
                <a:cs typeface="+mn-cs"/>
              </a:rPr>
              <a:t>of injury, and in this context the scale shows a number of</a:t>
            </a:r>
          </a:p>
          <a:p>
            <a:r>
              <a:rPr lang="en-US" sz="1200" b="0" i="0" u="none" strike="noStrike" kern="1200" baseline="0" dirty="0" smtClean="0">
                <a:solidFill>
                  <a:schemeClr val="tx1"/>
                </a:solidFill>
                <a:latin typeface="+mn-lt"/>
                <a:ea typeface="+mn-ea"/>
                <a:cs typeface="+mn-cs"/>
              </a:rPr>
              <a:t>weaknesses. First, the level of alertness can be so rapidly</a:t>
            </a:r>
          </a:p>
          <a:p>
            <a:r>
              <a:rPr lang="en-US" sz="1200" b="0" i="0" u="none" strike="noStrike" kern="1200" baseline="0" dirty="0" smtClean="0">
                <a:solidFill>
                  <a:schemeClr val="tx1"/>
                </a:solidFill>
                <a:latin typeface="+mn-lt"/>
                <a:ea typeface="+mn-ea"/>
                <a:cs typeface="+mn-cs"/>
              </a:rPr>
              <a:t>improving that a concussed and unconscious individual may be</a:t>
            </a:r>
          </a:p>
          <a:p>
            <a:r>
              <a:rPr lang="en-US" sz="1200" b="0" i="0" u="none" strike="noStrike" kern="1200" baseline="0" dirty="0" smtClean="0">
                <a:solidFill>
                  <a:schemeClr val="tx1"/>
                </a:solidFill>
                <a:latin typeface="+mn-lt"/>
                <a:ea typeface="+mn-ea"/>
                <a:cs typeface="+mn-cs"/>
              </a:rPr>
              <a:t>initially comatose and “severely” injured by GCS definition</a:t>
            </a:r>
          </a:p>
          <a:p>
            <a:r>
              <a:rPr lang="en-US" sz="1200" b="0" i="0" u="none" strike="noStrike" kern="1200" baseline="0" dirty="0" smtClean="0">
                <a:solidFill>
                  <a:schemeClr val="tx1"/>
                </a:solidFill>
                <a:latin typeface="+mn-lt"/>
                <a:ea typeface="+mn-ea"/>
                <a:cs typeface="+mn-cs"/>
              </a:rPr>
              <a:t>(GCS score, 8), yet may quickly attain a “mild” GCS score</a:t>
            </a:r>
          </a:p>
          <a:p>
            <a:r>
              <a:rPr lang="en-US" sz="1200" b="0" i="0" u="none" strike="noStrike" kern="1200" baseline="0" dirty="0" smtClean="0">
                <a:solidFill>
                  <a:schemeClr val="tx1"/>
                </a:solidFill>
                <a:latin typeface="+mn-lt"/>
                <a:ea typeface="+mn-ea"/>
                <a:cs typeface="+mn-cs"/>
              </a:rPr>
              <a:t>of 13 to 15 within minutes of injury. To meet this objection,</a:t>
            </a:r>
          </a:p>
          <a:p>
            <a:r>
              <a:rPr lang="en-US" sz="1200" b="0" i="0" u="none" strike="noStrike" kern="1200" baseline="0" dirty="0" smtClean="0">
                <a:solidFill>
                  <a:schemeClr val="tx1"/>
                </a:solidFill>
                <a:latin typeface="+mn-lt"/>
                <a:ea typeface="+mn-ea"/>
                <a:cs typeface="+mn-cs"/>
              </a:rPr>
              <a:t>classification by standardized timing of GCS score at 30 minutes</a:t>
            </a:r>
          </a:p>
          <a:p>
            <a:r>
              <a:rPr lang="en-US" sz="1200" b="0" i="0" u="none" strike="noStrike" kern="1200" baseline="0" dirty="0" err="1" smtClean="0">
                <a:solidFill>
                  <a:schemeClr val="tx1"/>
                </a:solidFill>
                <a:latin typeface="+mn-lt"/>
                <a:ea typeface="+mn-ea"/>
                <a:cs typeface="+mn-cs"/>
              </a:rPr>
              <a:t>postinjury</a:t>
            </a:r>
            <a:r>
              <a:rPr lang="en-US" sz="1200" b="0" i="0" u="none" strike="noStrike" kern="1200" baseline="0" dirty="0" smtClean="0">
                <a:solidFill>
                  <a:schemeClr val="tx1"/>
                </a:solidFill>
                <a:latin typeface="+mn-lt"/>
                <a:ea typeface="+mn-ea"/>
                <a:cs typeface="+mn-cs"/>
              </a:rPr>
              <a:t> has been suggested,</a:t>
            </a:r>
            <a:r>
              <a:rPr lang="en-US" sz="800" b="0" i="0" u="none" strike="noStrike" kern="1200" baseline="0" dirty="0" smtClean="0">
                <a:solidFill>
                  <a:schemeClr val="tx1"/>
                </a:solidFill>
                <a:latin typeface="+mn-lt"/>
                <a:ea typeface="+mn-ea"/>
                <a:cs typeface="+mn-cs"/>
              </a:rPr>
              <a:t>18 </a:t>
            </a:r>
            <a:r>
              <a:rPr lang="en-US" sz="1200" b="0" i="0" u="none" strike="noStrike" kern="1200" baseline="0" dirty="0" smtClean="0">
                <a:solidFill>
                  <a:schemeClr val="tx1"/>
                </a:solidFill>
                <a:latin typeface="+mn-lt"/>
                <a:ea typeface="+mn-ea"/>
                <a:cs typeface="+mn-cs"/>
              </a:rPr>
              <a:t>6 hours </a:t>
            </a:r>
            <a:r>
              <a:rPr lang="en-US" sz="1200" b="0" i="0" u="none" strike="noStrike" kern="1200" baseline="0" dirty="0" err="1" smtClean="0">
                <a:solidFill>
                  <a:schemeClr val="tx1"/>
                </a:solidFill>
                <a:latin typeface="+mn-lt"/>
                <a:ea typeface="+mn-ea"/>
                <a:cs typeface="+mn-cs"/>
              </a:rPr>
              <a:t>postinjury</a:t>
            </a:r>
            <a:r>
              <a:rPr lang="en-US" sz="1200" b="0" i="0" u="none" strike="noStrike" kern="1200" baseline="0" dirty="0" smtClean="0">
                <a:solidFill>
                  <a:schemeClr val="tx1"/>
                </a:solidFill>
                <a:latin typeface="+mn-lt"/>
                <a:ea typeface="+mn-ea"/>
                <a:cs typeface="+mn-cs"/>
              </a:rPr>
              <a:t> in</a:t>
            </a:r>
          </a:p>
          <a:p>
            <a:r>
              <a:rPr lang="en-US" sz="1200" b="0" i="0" u="none" strike="noStrike" kern="1200" baseline="0" dirty="0" smtClean="0">
                <a:solidFill>
                  <a:schemeClr val="tx1"/>
                </a:solidFill>
                <a:latin typeface="+mn-lt"/>
                <a:ea typeface="+mn-ea"/>
                <a:cs typeface="+mn-cs"/>
              </a:rPr>
              <a:t>states of intoxication.</a:t>
            </a:r>
            <a:r>
              <a:rPr lang="en-US" sz="800" b="0" i="0" u="none" strike="noStrike" kern="1200" baseline="0" dirty="0" smtClean="0">
                <a:solidFill>
                  <a:schemeClr val="tx1"/>
                </a:solidFill>
                <a:latin typeface="+mn-lt"/>
                <a:ea typeface="+mn-ea"/>
                <a:cs typeface="+mn-cs"/>
              </a:rPr>
              <a:t>19 </a:t>
            </a:r>
            <a:r>
              <a:rPr lang="en-US" sz="1200" b="0" i="0" u="none" strike="noStrike" kern="1200" baseline="0" dirty="0" smtClean="0">
                <a:solidFill>
                  <a:schemeClr val="tx1"/>
                </a:solidFill>
                <a:latin typeface="+mn-lt"/>
                <a:ea typeface="+mn-ea"/>
                <a:cs typeface="+mn-cs"/>
              </a:rPr>
              <a:t>Second, the GCS is not sensitive</a:t>
            </a:r>
          </a:p>
          <a:p>
            <a:r>
              <a:rPr lang="en-US" sz="1200" b="0" i="0" u="none" strike="noStrike" kern="1200" baseline="0" dirty="0" smtClean="0">
                <a:solidFill>
                  <a:schemeClr val="tx1"/>
                </a:solidFill>
                <a:latin typeface="+mn-lt"/>
                <a:ea typeface="+mn-ea"/>
                <a:cs typeface="+mn-cs"/>
              </a:rPr>
              <a:t>enough in mild injury—a perfect score of 15 will be of no help</a:t>
            </a:r>
          </a:p>
          <a:p>
            <a:r>
              <a:rPr lang="en-US" sz="1200" b="0" i="0" u="none" strike="noStrike" kern="1200" baseline="0" dirty="0" smtClean="0">
                <a:solidFill>
                  <a:schemeClr val="tx1"/>
                </a:solidFill>
                <a:latin typeface="+mn-lt"/>
                <a:ea typeface="+mn-ea"/>
                <a:cs typeface="+mn-cs"/>
              </a:rPr>
              <a:t>in determining whether brain injury has occurred. Last, the</a:t>
            </a:r>
          </a:p>
          <a:p>
            <a:r>
              <a:rPr lang="en-US" sz="1200" b="0" i="0" u="none" strike="noStrike" kern="1200" baseline="0" dirty="0" smtClean="0">
                <a:solidFill>
                  <a:schemeClr val="tx1"/>
                </a:solidFill>
                <a:latin typeface="+mn-lt"/>
                <a:ea typeface="+mn-ea"/>
                <a:cs typeface="+mn-cs"/>
              </a:rPr>
              <a:t>GCS does not take into account the presence or absence of</a:t>
            </a:r>
          </a:p>
          <a:p>
            <a:r>
              <a:rPr lang="en-US" sz="1200" b="0" i="0" u="none" strike="noStrike" kern="1200" baseline="0" dirty="0" smtClean="0">
                <a:solidFill>
                  <a:schemeClr val="tx1"/>
                </a:solidFill>
                <a:latin typeface="+mn-lt"/>
                <a:ea typeface="+mn-ea"/>
                <a:cs typeface="+mn-cs"/>
              </a:rPr>
              <a:t>focal neurologic injury, which leads to a common misconception</a:t>
            </a:r>
          </a:p>
          <a:p>
            <a:r>
              <a:rPr lang="en-US" sz="1200" b="0" i="0" u="none" strike="noStrike" kern="1200" baseline="0" dirty="0" smtClean="0">
                <a:solidFill>
                  <a:schemeClr val="tx1"/>
                </a:solidFill>
                <a:latin typeface="+mn-lt"/>
                <a:ea typeface="+mn-ea"/>
                <a:cs typeface="+mn-cs"/>
              </a:rPr>
              <a:t>that a score of 15 means a normal examination—it may</a:t>
            </a:r>
          </a:p>
          <a:p>
            <a:r>
              <a:rPr lang="en-US" sz="1200" b="0" i="0" u="none" strike="noStrike" kern="1200" baseline="0" dirty="0" smtClean="0">
                <a:solidFill>
                  <a:schemeClr val="tx1"/>
                </a:solidFill>
                <a:latin typeface="+mn-lt"/>
                <a:ea typeface="+mn-ea"/>
                <a:cs typeface="+mn-cs"/>
              </a:rPr>
              <a:t>not.</a:t>
            </a:r>
            <a:endParaRPr lang="en-US" b="0" dirty="0" smtClean="0"/>
          </a:p>
        </p:txBody>
      </p:sp>
      <p:sp>
        <p:nvSpPr>
          <p:cNvPr id="4" name="Slide Number Placeholder 3"/>
          <p:cNvSpPr>
            <a:spLocks noGrp="1"/>
          </p:cNvSpPr>
          <p:nvPr>
            <p:ph type="sldNum" sz="quarter" idx="10"/>
          </p:nvPr>
        </p:nvSpPr>
        <p:spPr/>
        <p:txBody>
          <a:bodyPr/>
          <a:lstStyle/>
          <a:p>
            <a:fld id="{5350FFEA-1C66-4DD1-989C-80C646F5A2B4}" type="slidenum">
              <a:rPr lang="en-US" smtClean="0"/>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Folstein</a:t>
            </a:r>
            <a:endParaRPr lang="en-US" dirty="0" smtClean="0"/>
          </a:p>
          <a:p>
            <a:endParaRPr lang="en-US" dirty="0"/>
          </a:p>
        </p:txBody>
      </p:sp>
      <p:sp>
        <p:nvSpPr>
          <p:cNvPr id="4" name="Slide Number Placeholder 3"/>
          <p:cNvSpPr>
            <a:spLocks noGrp="1"/>
          </p:cNvSpPr>
          <p:nvPr>
            <p:ph type="sldNum" sz="quarter" idx="10"/>
          </p:nvPr>
        </p:nvSpPr>
        <p:spPr/>
        <p:txBody>
          <a:bodyPr/>
          <a:lstStyle/>
          <a:p>
            <a:fld id="{DA86EEEF-7B4A-4E09-8A63-EDD953ED93DE}" type="slidenum">
              <a:rPr lang="en-US" smtClean="0"/>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6EEEF-7B4A-4E09-8A63-EDD953ED93DE}" type="slidenum">
              <a:rPr lang="en-US" smtClean="0"/>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 Injury Characteristics Date/Time of Injury Reporter: __Patient __Parent __Spouse __Other________ 1. Injury Description 1a. Is there evidence of a forcible blow to the head (direct or indirect)? __Yes __No __Unknown 1b. Is there evidence of intracranial injury or skull fracture? __Yes __No __Unknown 1c. Location of Impact: __Frontal __</a:t>
            </a:r>
            <a:r>
              <a:rPr lang="en-US" b="1" dirty="0" err="1" smtClean="0"/>
              <a:t>Lft</a:t>
            </a:r>
            <a:r>
              <a:rPr lang="en-US" b="1" dirty="0" smtClean="0"/>
              <a:t> Temporal __Rt Temporal __</a:t>
            </a:r>
            <a:r>
              <a:rPr lang="en-US" b="1" dirty="0" err="1" smtClean="0"/>
              <a:t>Lft</a:t>
            </a:r>
            <a:r>
              <a:rPr lang="en-US" b="1" dirty="0" smtClean="0"/>
              <a:t> Parietal __Rt Parietal __Occipital __Neck __Indirect Force </a:t>
            </a:r>
            <a:endParaRPr lang="en-US" dirty="0" smtClean="0"/>
          </a:p>
          <a:p>
            <a:endParaRPr lang="en-US" dirty="0" smtClean="0"/>
          </a:p>
          <a:p>
            <a:r>
              <a:rPr lang="en-US" b="1" dirty="0" smtClean="0"/>
              <a:t>2. Cause: __MVC __Pedestrian-MVC __Fall __Assault __Sports (</a:t>
            </a:r>
            <a:r>
              <a:rPr lang="en-US" b="1" i="1" dirty="0" smtClean="0"/>
              <a:t>specify) Other 3. Amnesia Before (Retrograde) Are there any events just BEFORE the injury that you/ person has no memory of (even brief)? __ Yes __No Duration 4. Amnesia After (</a:t>
            </a:r>
            <a:r>
              <a:rPr lang="en-US" b="1" i="1" dirty="0" err="1" smtClean="0"/>
              <a:t>Anterograde</a:t>
            </a:r>
            <a:r>
              <a:rPr lang="en-US" b="1" i="1" dirty="0" smtClean="0"/>
              <a:t>) Are there any events just AFTER the injury that you/ person has no memory of (even brief)? __ Yes __No Duration 5. Loss of Consciousness: Did you/ person lose consciousness? __ Yes __No Duration 6. EARLY SIGNS: __Appears dazed or stunned __Is confused about events __Answers questions slowly __Repeats Questions __Forgetful (recent info) 7. Seizures: Were seizures observed? No__ Yes___ Detail _____ B. Symptom Check List* Since the injury, has the person experienced any of these symptoms any more than usual today or in the past day? Indicate presence of each symptom (0=No, 1=Yes). *Lovell &amp; Collins, 1998 JHTR PHYSICAL (10) </a:t>
            </a:r>
            <a:r>
              <a:rPr lang="en-US" b="1" i="1" dirty="0" err="1" smtClean="0"/>
              <a:t>COGNITIvE</a:t>
            </a:r>
            <a:r>
              <a:rPr lang="en-US" b="1" i="1" dirty="0" smtClean="0"/>
              <a:t> (4) SLEEP (4) Headache 0 1 Feeling mentally foggy 0 1 Drowsiness 0 1 Nausea 0 1 Feeling slowed down 0 1 Sleeping less than usual 0 1 N/A Vomiting 0 1 Difficulty concentrating 0 1 Sleeping more than usual 0 1 N/A Balance problems 0 1 Difficulty remembering 0 1 Trouble falling asleep 0 1 N/A Dizziness 0 1 </a:t>
            </a:r>
            <a:r>
              <a:rPr lang="en-US" b="1" i="1" dirty="0" err="1" smtClean="0"/>
              <a:t>COGNITIvE</a:t>
            </a:r>
            <a:r>
              <a:rPr lang="en-US" b="1" i="1" dirty="0" smtClean="0"/>
              <a:t> Total (0-4) _____ SLEEP Total (0-4) _____ Visual problems 0 1 EMOTIONAL (4) Exertion: Do these symptoms worsen with: Fatigue 0 1 Irritability 0 1 Physical Activity __Yes __No __N/</a:t>
            </a:r>
            <a:r>
              <a:rPr lang="en-US" b="1" i="1" dirty="0" err="1" smtClean="0"/>
              <a:t>ASensitivity</a:t>
            </a:r>
            <a:r>
              <a:rPr lang="en-US" b="1" i="1" dirty="0" smtClean="0"/>
              <a:t> to light 0 1 Sadness 0 1 Cognitive Activity __Yes __No __N/A Sensitivity to noise 0 1 More emotional 0 1 Overall Rating: How different is the person acting Numbness/Tingling 0 1 Nervousness 0 1 compared to his/her usual self? (circle) PHYSICAL Total (0-10) _____ EMOTIONAL Total (0-4) _____Normal 0 1 2 3 4 5 6 Very Different (Add Physical, Cognitive, Emotion, Sleep totals) Total Symptom Score (0-22) _____ C. Risk Factors for Protracted Recovery (check all that apply) Concussion History? Y ___ N___ √ Headache History? Y ___ N___ √ Developmental History √ Psychiatric History Previous # 1 2 3 4 5 6+ Prior treatment for headache Learning disabilities Anxiety Longest symptom </a:t>
            </a:r>
            <a:r>
              <a:rPr lang="en-US" b="1" i="1" dirty="0" err="1" smtClean="0"/>
              <a:t>durationHistory</a:t>
            </a:r>
            <a:r>
              <a:rPr lang="en-US" b="1" i="1" dirty="0" smtClean="0"/>
              <a:t> of migraine headache Attention-Deficit/ Depression Days__ Weeks__ Months__ Years__ __ Personal Hyperactivity Disorder Sleep disorder __ </a:t>
            </a:r>
            <a:r>
              <a:rPr lang="en-US" b="1" i="1" dirty="0" err="1" smtClean="0"/>
              <a:t>Family___________________If</a:t>
            </a:r>
            <a:r>
              <a:rPr lang="en-US" b="1" i="1" dirty="0" smtClean="0"/>
              <a:t> multiple concussions, less force ____________________ Other developmental Other psychiatric disorder caused </a:t>
            </a:r>
            <a:r>
              <a:rPr lang="en-US" b="1" i="1" dirty="0" err="1" smtClean="0"/>
              <a:t>reinjury</a:t>
            </a:r>
            <a:r>
              <a:rPr lang="en-US" b="1" i="1" dirty="0" smtClean="0"/>
              <a:t>? Yes__ No__ disorder_____________ _____________ List other </a:t>
            </a:r>
            <a:r>
              <a:rPr lang="en-US" b="1" i="1" dirty="0" err="1" smtClean="0"/>
              <a:t>comorbid</a:t>
            </a:r>
            <a:r>
              <a:rPr lang="en-US" b="1" i="1" dirty="0" smtClean="0"/>
              <a:t> medical disorders or medication usage (e.g., hypothyroid, seizures) D. RED FLAGS for acute emergency management: Refer to the emergency department with sudden onset of any of the following: * Headaches that worsen * Looks very drowsy/ can’t be awakened * Can’t recognize people or places * Neck pain * Seizures * Repeated vomiting * Increasing confusion or irritability * Unusual behavioral change * Focal neurologic signs * Slurred speech * Weakness or numbness in arms/legs * Change in state of consciousness E. Diagnosis (ICD): __Concussion w/o LOC 850.0 __Concussion w/ LOC 850.1 __Concussion (Unspecified) 850.9 __ Other (854) ______________ __No diagnosis F. Follow-Up Action Plan Complete ACE Care Plan and provide copy to patient/family. ___ No Follow-Up Needed ___ Physician/Clinician Office Monitoring: Date of next follow-up ___ Referral: ___ Neuropsychological Testing ___ Physician: Neurosurgery____ Neurology____ Sports Medicine____ Physiatrist____ Psychiatrist____ Other ___ Emergency Department ACE Completed by:______________________________ © Copyright G </a:t>
            </a:r>
            <a:endParaRPr lang="en-US" dirty="0" smtClean="0"/>
          </a:p>
          <a:p>
            <a:endParaRPr lang="en-US" dirty="0"/>
          </a:p>
        </p:txBody>
      </p:sp>
      <p:sp>
        <p:nvSpPr>
          <p:cNvPr id="4" name="Slide Number Placeholder 3"/>
          <p:cNvSpPr>
            <a:spLocks noGrp="1"/>
          </p:cNvSpPr>
          <p:nvPr>
            <p:ph type="sldNum" sz="quarter" idx="10"/>
          </p:nvPr>
        </p:nvSpPr>
        <p:spPr/>
        <p:txBody>
          <a:bodyPr/>
          <a:lstStyle/>
          <a:p>
            <a:fld id="{ADFF797B-F277-5A42-BC71-7F21D76BE664}" type="slidenum">
              <a:rPr lang="en-US" smtClean="0"/>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ANAM is a computer based tool that takes about 20 minutes to complete.</a:t>
            </a:r>
          </a:p>
          <a:p>
            <a:r>
              <a:rPr lang="en-US" sz="1200" kern="1200" dirty="0" smtClean="0">
                <a:solidFill>
                  <a:schemeClr val="tx1"/>
                </a:solidFill>
                <a:latin typeface="+mn-lt"/>
                <a:ea typeface="+mn-ea"/>
                <a:cs typeface="+mn-cs"/>
              </a:rPr>
              <a:t>The purpose of this process for pre-deployment is to collect baseline information on performance that can be used if a Service Member has an injury that may affect attention, memory, and thinking ability.</a:t>
            </a:r>
          </a:p>
          <a:p>
            <a:r>
              <a:rPr lang="en-US" sz="1200" kern="1200" dirty="0" smtClean="0">
                <a:solidFill>
                  <a:schemeClr val="tx1"/>
                </a:solidFill>
                <a:latin typeface="+mn-lt"/>
                <a:ea typeface="+mn-ea"/>
                <a:cs typeface="+mn-cs"/>
              </a:rPr>
              <a:t>The pre-deployment baseline may help healthcare providers determine if there are any changes after an mTBI/concussion.</a:t>
            </a:r>
          </a:p>
          <a:p>
            <a:r>
              <a:rPr lang="en-US" sz="1200" kern="1200" dirty="0" smtClean="0">
                <a:solidFill>
                  <a:schemeClr val="tx1"/>
                </a:solidFill>
                <a:latin typeface="+mn-lt"/>
                <a:ea typeface="+mn-ea"/>
                <a:cs typeface="+mn-cs"/>
              </a:rPr>
              <a:t>ANAM assessment results are considered protected health information and placed in the electronic medical record.</a:t>
            </a:r>
          </a:p>
          <a:p>
            <a:r>
              <a:rPr lang="en-US" sz="1200" kern="1200" dirty="0" smtClean="0">
                <a:solidFill>
                  <a:schemeClr val="tx1"/>
                </a:solidFill>
                <a:latin typeface="+mn-lt"/>
                <a:ea typeface="+mn-ea"/>
                <a:cs typeface="+mn-cs"/>
              </a:rPr>
              <a:t>The assessment results will be securely stored electronically in accordance with the Privacy Act of 1974 and the Health Insurance Portability and Accountability Act (HIPAA) of 1996.</a:t>
            </a:r>
          </a:p>
          <a:p>
            <a:r>
              <a:rPr lang="en-US" sz="1200" u="sng" kern="1200" dirty="0" smtClean="0">
                <a:solidFill>
                  <a:schemeClr val="tx1"/>
                </a:solidFill>
                <a:latin typeface="+mn-lt"/>
                <a:ea typeface="+mn-ea"/>
                <a:cs typeface="+mn-cs"/>
                <a:hlinkClick r:id="rId3"/>
              </a:rPr>
              <a:t>Automated Neuropsychological Assessment Metrics (ANAM) Brochure </a:t>
            </a:r>
            <a:endParaRPr lang="en-US" dirty="0"/>
          </a:p>
        </p:txBody>
      </p:sp>
      <p:sp>
        <p:nvSpPr>
          <p:cNvPr id="4" name="Slide Number Placeholder 3"/>
          <p:cNvSpPr>
            <a:spLocks noGrp="1"/>
          </p:cNvSpPr>
          <p:nvPr>
            <p:ph type="sldNum" sz="quarter" idx="10"/>
          </p:nvPr>
        </p:nvSpPr>
        <p:spPr/>
        <p:txBody>
          <a:bodyPr/>
          <a:lstStyle/>
          <a:p>
            <a:fld id="{EB14BB79-57E9-D84F-A98A-C8D23ADB8EB3}" type="slidenum">
              <a:rPr lang="en-US" smtClean="0"/>
              <a:t>46</a:t>
            </a:fld>
            <a:endParaRPr lang="en-US"/>
          </a:p>
        </p:txBody>
      </p:sp>
    </p:spTree>
    <p:extLst>
      <p:ext uri="{BB962C8B-B14F-4D97-AF65-F5344CB8AC3E}">
        <p14:creationId xmlns:p14="http://schemas.microsoft.com/office/powerpoint/2010/main" val="315232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4BB79-57E9-D84F-A98A-C8D23ADB8EB3}" type="slidenum">
              <a:rPr lang="en-US" smtClean="0"/>
              <a:t>47</a:t>
            </a:fld>
            <a:endParaRPr lang="en-US" dirty="0"/>
          </a:p>
        </p:txBody>
      </p:sp>
    </p:spTree>
    <p:extLst>
      <p:ext uri="{BB962C8B-B14F-4D97-AF65-F5344CB8AC3E}">
        <p14:creationId xmlns:p14="http://schemas.microsoft.com/office/powerpoint/2010/main" val="2112722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Neuroimaging-mild TBI</a:t>
            </a:r>
          </a:p>
          <a:p>
            <a:r>
              <a:rPr lang="en-US" sz="1200" b="0" i="0" u="none" strike="noStrike" kern="1200" baseline="0" dirty="0" smtClean="0">
                <a:solidFill>
                  <a:schemeClr val="tx1"/>
                </a:solidFill>
                <a:latin typeface="+mn-lt"/>
                <a:ea typeface="+mn-ea"/>
                <a:cs typeface="+mn-cs"/>
              </a:rPr>
              <a:t>In most instances of mild injury, imaging by computed</a:t>
            </a:r>
          </a:p>
          <a:p>
            <a:r>
              <a:rPr lang="en-US" sz="1200" b="0" i="0" u="none" strike="noStrike" kern="1200" baseline="0" dirty="0" smtClean="0">
                <a:solidFill>
                  <a:schemeClr val="tx1"/>
                </a:solidFill>
                <a:latin typeface="+mn-lt"/>
                <a:ea typeface="+mn-ea"/>
                <a:cs typeface="+mn-cs"/>
              </a:rPr>
              <a:t>tomography (CT) or conventional magnetic resonance imaging</a:t>
            </a:r>
          </a:p>
          <a:p>
            <a:r>
              <a:rPr lang="en-US" sz="1200" b="0" i="0" u="none" strike="noStrike" kern="1200" baseline="0" dirty="0" smtClean="0">
                <a:solidFill>
                  <a:schemeClr val="tx1"/>
                </a:solidFill>
                <a:latin typeface="+mn-lt"/>
                <a:ea typeface="+mn-ea"/>
                <a:cs typeface="+mn-cs"/>
              </a:rPr>
              <a:t>(MRI) discloses no abnormality. Published CT positivity rates</a:t>
            </a:r>
          </a:p>
          <a:p>
            <a:r>
              <a:rPr lang="en-US" sz="1200" b="0" i="0" u="none" strike="noStrike" kern="1200" baseline="0" dirty="0" smtClean="0">
                <a:solidFill>
                  <a:schemeClr val="tx1"/>
                </a:solidFill>
                <a:latin typeface="+mn-lt"/>
                <a:ea typeface="+mn-ea"/>
                <a:cs typeface="+mn-cs"/>
              </a:rPr>
              <a:t>(which are as low as 9.4%)29 are generally inflated because</a:t>
            </a:r>
          </a:p>
          <a:p>
            <a:r>
              <a:rPr lang="en-US" sz="1200" b="0" i="0" u="none" strike="noStrike" kern="1200" baseline="0" dirty="0" smtClean="0">
                <a:solidFill>
                  <a:schemeClr val="tx1"/>
                </a:solidFill>
                <a:latin typeface="+mn-lt"/>
                <a:ea typeface="+mn-ea"/>
                <a:cs typeface="+mn-cs"/>
              </a:rPr>
              <a:t>they are derived from trauma centers or neurosurgical care</a:t>
            </a:r>
          </a:p>
          <a:p>
            <a:r>
              <a:rPr lang="en-US" sz="1200" b="0" i="0" u="none" strike="noStrike" kern="1200" baseline="0" dirty="0" smtClean="0">
                <a:solidFill>
                  <a:schemeClr val="tx1"/>
                </a:solidFill>
                <a:latin typeface="+mn-lt"/>
                <a:ea typeface="+mn-ea"/>
                <a:cs typeface="+mn-cs"/>
              </a:rPr>
              <a:t>units. </a:t>
            </a:r>
            <a:endParaRPr lang="en-US" dirty="0"/>
          </a:p>
        </p:txBody>
      </p:sp>
      <p:sp>
        <p:nvSpPr>
          <p:cNvPr id="4" name="Slide Number Placeholder 3"/>
          <p:cNvSpPr>
            <a:spLocks noGrp="1"/>
          </p:cNvSpPr>
          <p:nvPr>
            <p:ph type="sldNum" sz="quarter" idx="10"/>
          </p:nvPr>
        </p:nvSpPr>
        <p:spPr/>
        <p:txBody>
          <a:bodyPr/>
          <a:lstStyle/>
          <a:p>
            <a:fld id="{FFB96DFF-EDF2-49A1-8AEA-4BEFD578DC04}" type="slidenum">
              <a:rPr lang="en-US" smtClean="0"/>
              <a:pPr/>
              <a:t>49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8702B7-461D-3E4E-91F4-04C3745C9930}" type="slidenum">
              <a:rPr lang="en-US" sz="1200">
                <a:latin typeface="ＭＳ Ｐゴシック"/>
              </a:rPr>
              <a:pPr/>
              <a:t>50</a:t>
            </a:fld>
            <a:endParaRPr lang="en-US" sz="1200" dirty="0">
              <a:latin typeface="ＭＳ Ｐゴシック"/>
            </a:endParaRPr>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a:noFill/>
        </p:spPr>
        <p:txBody>
          <a:bodyPr/>
          <a:lstStyle/>
          <a:p>
            <a:pPr eaLnBrk="1" hangingPunct="1"/>
            <a:r>
              <a:rPr lang="en-US" dirty="0"/>
              <a:t>Epidural hematomas are accumulations of blood between inner part of skull and outer part of dura (outer layer of meninges).  Ask class about soft tissue swelling in Image A.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MRI may also identify areas of focal cortical edema that</a:t>
            </a:r>
          </a:p>
          <a:p>
            <a:r>
              <a:rPr lang="en-US" sz="1200" b="0" i="0" u="none" strike="noStrike" kern="1200" baseline="0" dirty="0" smtClean="0">
                <a:solidFill>
                  <a:schemeClr val="tx1"/>
                </a:solidFill>
                <a:latin typeface="+mn-lt"/>
                <a:ea typeface="+mn-ea"/>
                <a:cs typeface="+mn-cs"/>
              </a:rPr>
              <a:t>clear in 1 to 3 months.31 </a:t>
            </a:r>
            <a:r>
              <a:rPr lang="en-US" sz="1200" b="0" i="0" u="none" strike="noStrike" kern="1200" baseline="0" dirty="0" err="1" smtClean="0">
                <a:solidFill>
                  <a:schemeClr val="tx1"/>
                </a:solidFill>
                <a:latin typeface="+mn-lt"/>
                <a:ea typeface="+mn-ea"/>
                <a:cs typeface="+mn-cs"/>
              </a:rPr>
              <a:t>Petechiae</a:t>
            </a:r>
            <a:r>
              <a:rPr lang="en-US" sz="1200" b="0" i="0" u="none" strike="noStrike" kern="1200" baseline="0" dirty="0" smtClean="0">
                <a:solidFill>
                  <a:schemeClr val="tx1"/>
                </a:solidFill>
                <a:latin typeface="+mn-lt"/>
                <a:ea typeface="+mn-ea"/>
                <a:cs typeface="+mn-cs"/>
              </a:rPr>
              <a:t>, after they disappear, will</a:t>
            </a:r>
          </a:p>
          <a:p>
            <a:r>
              <a:rPr lang="en-US" sz="1200" b="0" i="0" u="none" strike="noStrike" kern="1200" baseline="0" dirty="0" smtClean="0">
                <a:solidFill>
                  <a:schemeClr val="tx1"/>
                </a:solidFill>
                <a:latin typeface="+mn-lt"/>
                <a:ea typeface="+mn-ea"/>
                <a:cs typeface="+mn-cs"/>
              </a:rPr>
              <a:t>leave a permanent imprint of hemosiderin deposition on MRI.32</a:t>
            </a:r>
          </a:p>
          <a:p>
            <a:r>
              <a:rPr lang="en-US" sz="1200" b="0" i="0" u="none" strike="noStrike" kern="1200" baseline="0" dirty="0" smtClean="0">
                <a:solidFill>
                  <a:schemeClr val="tx1"/>
                </a:solidFill>
                <a:latin typeface="+mn-lt"/>
                <a:ea typeface="+mn-ea"/>
                <a:cs typeface="+mn-cs"/>
              </a:rPr>
              <a:t>Except in certain locations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corpus callosum), </a:t>
            </a:r>
            <a:r>
              <a:rPr lang="en-US" sz="1200" b="0" i="0" u="none" strike="noStrike" kern="1200" baseline="0" dirty="0" err="1" smtClean="0">
                <a:solidFill>
                  <a:schemeClr val="tx1"/>
                </a:solidFill>
                <a:latin typeface="+mn-lt"/>
                <a:ea typeface="+mn-ea"/>
                <a:cs typeface="+mn-cs"/>
              </a:rPr>
              <a:t>nonhemorrhagic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white matter foci may be unconnected to trauma. Abnormal</a:t>
            </a:r>
          </a:p>
          <a:p>
            <a:r>
              <a:rPr lang="en-US" sz="1200" b="0" i="0" u="none" strike="noStrike" kern="1200" baseline="0" dirty="0" smtClean="0">
                <a:solidFill>
                  <a:schemeClr val="tx1"/>
                </a:solidFill>
                <a:latin typeface="+mn-lt"/>
                <a:ea typeface="+mn-ea"/>
                <a:cs typeface="+mn-cs"/>
              </a:rPr>
              <a:t>white matter signals can be shown in up to 30% of</a:t>
            </a:r>
          </a:p>
          <a:p>
            <a:r>
              <a:rPr lang="en-US" sz="1200" b="0" i="0" u="none" strike="noStrike" kern="1200" baseline="0" dirty="0" smtClean="0">
                <a:solidFill>
                  <a:schemeClr val="tx1"/>
                </a:solidFill>
                <a:latin typeface="+mn-lt"/>
                <a:ea typeface="+mn-ea"/>
                <a:cs typeface="+mn-cs"/>
              </a:rPr>
              <a:t>healthy middle-aged individuals, depending on MRI weighting. Typical imaging findings when present are (1) hemorrhagic</a:t>
            </a:r>
          </a:p>
          <a:p>
            <a:r>
              <a:rPr lang="en-US" sz="1200" b="0" i="0" u="none" strike="noStrike" kern="1200" baseline="0" dirty="0" smtClean="0">
                <a:solidFill>
                  <a:schemeClr val="tx1"/>
                </a:solidFill>
                <a:latin typeface="+mn-lt"/>
                <a:ea typeface="+mn-ea"/>
                <a:cs typeface="+mn-cs"/>
              </a:rPr>
              <a:t>cortical contusion, or (2) white matter shear injury</a:t>
            </a:r>
          </a:p>
          <a:p>
            <a:r>
              <a:rPr lang="en-US" sz="1200" b="0" i="0" u="none" strike="noStrike" kern="1200" baseline="0" dirty="0" smtClean="0">
                <a:solidFill>
                  <a:schemeClr val="tx1"/>
                </a:solidFill>
                <a:latin typeface="+mn-lt"/>
                <a:ea typeface="+mn-ea"/>
                <a:cs typeface="+mn-cs"/>
              </a:rPr>
              <a:t>shown on MRI as small foci of altered signal or as petechial</a:t>
            </a:r>
          </a:p>
          <a:p>
            <a:r>
              <a:rPr lang="en-US" sz="1200" b="0" i="0" u="none" strike="noStrike" kern="1200" baseline="0" dirty="0" smtClean="0">
                <a:solidFill>
                  <a:schemeClr val="tx1"/>
                </a:solidFill>
                <a:latin typeface="+mn-lt"/>
                <a:ea typeface="+mn-ea"/>
                <a:cs typeface="+mn-cs"/>
              </a:rPr>
              <a:t>hemorrhages visualized both by CT and MRI.14 Detection rates</a:t>
            </a:r>
          </a:p>
          <a:p>
            <a:r>
              <a:rPr lang="en-US" sz="1200" b="0" i="0" u="none" strike="noStrike" kern="1200" baseline="0" dirty="0" smtClean="0">
                <a:solidFill>
                  <a:schemeClr val="tx1"/>
                </a:solidFill>
                <a:latin typeface="+mn-lt"/>
                <a:ea typeface="+mn-ea"/>
                <a:cs typeface="+mn-cs"/>
              </a:rPr>
              <a:t>for shear are considerably higher with MRI, more so by conventional</a:t>
            </a:r>
          </a:p>
          <a:p>
            <a:r>
              <a:rPr lang="en-US" sz="1200" b="0" i="0" u="none" strike="noStrike" kern="1200" baseline="0" dirty="0" smtClean="0">
                <a:solidFill>
                  <a:schemeClr val="tx1"/>
                </a:solidFill>
                <a:latin typeface="+mn-lt"/>
                <a:ea typeface="+mn-ea"/>
                <a:cs typeface="+mn-cs"/>
              </a:rPr>
              <a:t>T2-weighted gradient echo, which reveals shear injury</a:t>
            </a:r>
          </a:p>
          <a:p>
            <a:r>
              <a:rPr lang="en-US" sz="1200" b="0" i="0" u="none" strike="noStrike" kern="1200" baseline="0" dirty="0" smtClean="0">
                <a:solidFill>
                  <a:schemeClr val="tx1"/>
                </a:solidFill>
                <a:latin typeface="+mn-lt"/>
                <a:ea typeface="+mn-ea"/>
                <a:cs typeface="+mn-cs"/>
              </a:rPr>
              <a:t>in up to 25% to 30% of CT-negative instances of mild</a:t>
            </a:r>
          </a:p>
          <a:p>
            <a:r>
              <a:rPr lang="en-US" sz="1200" b="0" i="0" u="none" strike="noStrike" kern="1200" baseline="0" dirty="0" smtClean="0">
                <a:solidFill>
                  <a:schemeClr val="tx1"/>
                </a:solidFill>
                <a:latin typeface="+mn-lt"/>
                <a:ea typeface="+mn-ea"/>
                <a:cs typeface="+mn-cs"/>
              </a:rPr>
              <a:t>TBI14 and double the incidence compared with CT for cortical</a:t>
            </a:r>
          </a:p>
          <a:p>
            <a:r>
              <a:rPr lang="en-US" sz="1200" b="0" i="0" u="none" strike="noStrike" kern="1200" baseline="0" dirty="0" smtClean="0">
                <a:solidFill>
                  <a:schemeClr val="tx1"/>
                </a:solidFill>
                <a:latin typeface="+mn-lt"/>
                <a:ea typeface="+mn-ea"/>
                <a:cs typeface="+mn-cs"/>
              </a:rPr>
              <a:t>contusions.30</a:t>
            </a:r>
          </a:p>
          <a:p>
            <a:r>
              <a:rPr lang="en-US" sz="1200" b="0" i="0" u="none" strike="noStrike" kern="1200" baseline="0" dirty="0" smtClean="0">
                <a:solidFill>
                  <a:schemeClr val="tx1"/>
                </a:solidFill>
                <a:latin typeface="+mn-lt"/>
                <a:ea typeface="+mn-ea"/>
                <a:cs typeface="+mn-cs"/>
              </a:rPr>
              <a:t>MRI may also identify areas of focal cortical edema that</a:t>
            </a:r>
          </a:p>
          <a:p>
            <a:r>
              <a:rPr lang="en-US" sz="1200" b="0" i="0" u="none" strike="noStrike" kern="1200" baseline="0" dirty="0" smtClean="0">
                <a:solidFill>
                  <a:schemeClr val="tx1"/>
                </a:solidFill>
                <a:latin typeface="+mn-lt"/>
                <a:ea typeface="+mn-ea"/>
                <a:cs typeface="+mn-cs"/>
              </a:rPr>
              <a:t>clear in 1 to 3 months.31 </a:t>
            </a:r>
            <a:r>
              <a:rPr lang="en-US" sz="1200" b="0" i="0" u="none" strike="noStrike" kern="1200" baseline="0" dirty="0" err="1" smtClean="0">
                <a:solidFill>
                  <a:schemeClr val="tx1"/>
                </a:solidFill>
                <a:latin typeface="+mn-lt"/>
                <a:ea typeface="+mn-ea"/>
                <a:cs typeface="+mn-cs"/>
              </a:rPr>
              <a:t>Petechiae</a:t>
            </a:r>
            <a:r>
              <a:rPr lang="en-US" sz="1200" b="0" i="0" u="none" strike="noStrike" kern="1200" baseline="0" dirty="0" smtClean="0">
                <a:solidFill>
                  <a:schemeClr val="tx1"/>
                </a:solidFill>
                <a:latin typeface="+mn-lt"/>
                <a:ea typeface="+mn-ea"/>
                <a:cs typeface="+mn-cs"/>
              </a:rPr>
              <a:t>, after they disappear, will</a:t>
            </a:r>
          </a:p>
          <a:p>
            <a:r>
              <a:rPr lang="en-US" sz="1200" b="0" i="0" u="none" strike="noStrike" kern="1200" baseline="0" dirty="0" smtClean="0">
                <a:solidFill>
                  <a:schemeClr val="tx1"/>
                </a:solidFill>
                <a:latin typeface="+mn-lt"/>
                <a:ea typeface="+mn-ea"/>
                <a:cs typeface="+mn-cs"/>
              </a:rPr>
              <a:t>leave a permanent imprint of hemosiderin deposition on MRI.32</a:t>
            </a:r>
          </a:p>
          <a:p>
            <a:r>
              <a:rPr lang="en-US" sz="1200" b="0" i="0" u="none" strike="noStrike" kern="1200" baseline="0" dirty="0" smtClean="0">
                <a:solidFill>
                  <a:schemeClr val="tx1"/>
                </a:solidFill>
                <a:latin typeface="+mn-lt"/>
                <a:ea typeface="+mn-ea"/>
                <a:cs typeface="+mn-cs"/>
              </a:rPr>
              <a:t>Except in certain locations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corpus callosum), </a:t>
            </a:r>
            <a:r>
              <a:rPr lang="en-US" sz="1200" b="0" i="0" u="none" strike="noStrike" kern="1200" baseline="0" dirty="0" err="1" smtClean="0">
                <a:solidFill>
                  <a:schemeClr val="tx1"/>
                </a:solidFill>
                <a:latin typeface="+mn-lt"/>
                <a:ea typeface="+mn-ea"/>
                <a:cs typeface="+mn-cs"/>
              </a:rPr>
              <a:t>nonhemorrhagic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white matter foci may be unconnected to trauma. Abnormal</a:t>
            </a:r>
          </a:p>
          <a:p>
            <a:r>
              <a:rPr lang="en-US" sz="1200" b="0" i="0" u="none" strike="noStrike" kern="1200" baseline="0" dirty="0" smtClean="0">
                <a:solidFill>
                  <a:schemeClr val="tx1"/>
                </a:solidFill>
                <a:latin typeface="+mn-lt"/>
                <a:ea typeface="+mn-ea"/>
                <a:cs typeface="+mn-cs"/>
              </a:rPr>
              <a:t>white matter signals can be shown in up to 30% of</a:t>
            </a:r>
          </a:p>
          <a:p>
            <a:r>
              <a:rPr lang="en-US" sz="1200" b="0" i="0" u="none" strike="noStrike" kern="1200" baseline="0" dirty="0" smtClean="0">
                <a:solidFill>
                  <a:schemeClr val="tx1"/>
                </a:solidFill>
                <a:latin typeface="+mn-lt"/>
                <a:ea typeface="+mn-ea"/>
                <a:cs typeface="+mn-cs"/>
              </a:rPr>
              <a:t>healthy middle-aged individuals, depending on MRI weighting.</a:t>
            </a:r>
          </a:p>
          <a:p>
            <a:r>
              <a:rPr lang="en-US" sz="1200" b="0" i="0" u="none" strike="noStrike" kern="1200" baseline="0" dirty="0" smtClean="0">
                <a:solidFill>
                  <a:schemeClr val="tx1"/>
                </a:solidFill>
                <a:latin typeface="+mn-lt"/>
                <a:ea typeface="+mn-ea"/>
                <a:cs typeface="+mn-cs"/>
              </a:rPr>
              <a:t>33</a:t>
            </a:r>
          </a:p>
          <a:p>
            <a:r>
              <a:rPr lang="en-US" sz="1200" b="0" i="0" u="none" strike="noStrike" kern="1200" baseline="0" dirty="0" smtClean="0">
                <a:solidFill>
                  <a:schemeClr val="tx1"/>
                </a:solidFill>
                <a:latin typeface="+mn-lt"/>
                <a:ea typeface="+mn-ea"/>
                <a:cs typeface="+mn-cs"/>
              </a:rPr>
              <a:t>Positive findings in mild injury are more readily depicted by</a:t>
            </a:r>
          </a:p>
          <a:p>
            <a:r>
              <a:rPr lang="en-US" sz="1200" b="0" i="0" u="none" strike="noStrike" kern="1200" baseline="0" dirty="0" smtClean="0">
                <a:solidFill>
                  <a:schemeClr val="tx1"/>
                </a:solidFill>
                <a:latin typeface="+mn-lt"/>
                <a:ea typeface="+mn-ea"/>
                <a:cs typeface="+mn-cs"/>
              </a:rPr>
              <a:t>using newer, more sophisticated but less readily available MRI</a:t>
            </a:r>
          </a:p>
          <a:p>
            <a:r>
              <a:rPr lang="en-US" sz="1200" b="0" i="0" u="none" strike="noStrike" kern="1200" baseline="0" dirty="0" smtClean="0">
                <a:solidFill>
                  <a:schemeClr val="tx1"/>
                </a:solidFill>
                <a:latin typeface="+mn-lt"/>
                <a:ea typeface="+mn-ea"/>
                <a:cs typeface="+mn-cs"/>
              </a:rPr>
              <a:t>technologies. These include diffusion-weighted and fluid-attenuated</a:t>
            </a:r>
          </a:p>
          <a:p>
            <a:r>
              <a:rPr lang="en-US" sz="1200" b="0" i="0" u="none" strike="noStrike" kern="1200" baseline="0" dirty="0" smtClean="0">
                <a:solidFill>
                  <a:schemeClr val="tx1"/>
                </a:solidFill>
                <a:latin typeface="+mn-lt"/>
                <a:ea typeface="+mn-ea"/>
                <a:cs typeface="+mn-cs"/>
              </a:rPr>
              <a:t>inversion recovery MRI,34 magnetization transfer imaging,</a:t>
            </a:r>
          </a:p>
          <a:p>
            <a:r>
              <a:rPr lang="en-US" sz="1200" b="0" i="0" u="none" strike="noStrike" kern="1200" baseline="0" dirty="0" smtClean="0">
                <a:solidFill>
                  <a:schemeClr val="tx1"/>
                </a:solidFill>
                <a:latin typeface="+mn-lt"/>
                <a:ea typeface="+mn-ea"/>
                <a:cs typeface="+mn-cs"/>
              </a:rPr>
              <a:t>35 magnetic source imaging,36 and magnetic resonance</a:t>
            </a:r>
          </a:p>
          <a:p>
            <a:r>
              <a:rPr lang="en-US" sz="1200" b="0" i="0" u="none" strike="noStrike" kern="1200" baseline="0" dirty="0" smtClean="0">
                <a:solidFill>
                  <a:schemeClr val="tx1"/>
                </a:solidFill>
                <a:latin typeface="+mn-lt"/>
                <a:ea typeface="+mn-ea"/>
                <a:cs typeface="+mn-cs"/>
              </a:rPr>
              <a:t>spectroscopy,37 all of which currently fall far short of 100%</a:t>
            </a:r>
          </a:p>
          <a:p>
            <a:r>
              <a:rPr lang="en-US" sz="1200" b="0" i="0" u="none" strike="noStrike" kern="1200" baseline="0" dirty="0" smtClean="0">
                <a:solidFill>
                  <a:schemeClr val="tx1"/>
                </a:solidFill>
                <a:latin typeface="+mn-lt"/>
                <a:ea typeface="+mn-ea"/>
                <a:cs typeface="+mn-cs"/>
              </a:rPr>
              <a:t>sensitivity in detection of mild injury.</a:t>
            </a:r>
          </a:p>
          <a:p>
            <a:r>
              <a:rPr lang="en-US" sz="1200" b="0" i="0" u="none" strike="noStrike" kern="1200" baseline="0" dirty="0" smtClean="0">
                <a:solidFill>
                  <a:schemeClr val="tx1"/>
                </a:solidFill>
                <a:latin typeface="+mn-lt"/>
                <a:ea typeface="+mn-ea"/>
                <a:cs typeface="+mn-cs"/>
              </a:rPr>
              <a:t>Functional MRI (fMRI) within 1 month of injury shows</a:t>
            </a:r>
          </a:p>
          <a:p>
            <a:r>
              <a:rPr lang="en-US" sz="1200" b="0" i="0" u="none" strike="noStrike" kern="1200" baseline="0" dirty="0" smtClean="0">
                <a:solidFill>
                  <a:schemeClr val="tx1"/>
                </a:solidFill>
                <a:latin typeface="+mn-lt"/>
                <a:ea typeface="+mn-ea"/>
                <a:cs typeface="+mn-cs"/>
              </a:rPr>
              <a:t>different patterns of regional brain activation in response to</a:t>
            </a:r>
          </a:p>
          <a:p>
            <a:r>
              <a:rPr lang="en-US" sz="1200" b="0" i="0" u="none" strike="noStrike" kern="1200" baseline="0" dirty="0" smtClean="0">
                <a:solidFill>
                  <a:schemeClr val="tx1"/>
                </a:solidFill>
                <a:latin typeface="+mn-lt"/>
                <a:ea typeface="+mn-ea"/>
                <a:cs typeface="+mn-cs"/>
              </a:rPr>
              <a:t>working memory loads in patients with mild TBI compared</a:t>
            </a:r>
          </a:p>
          <a:p>
            <a:r>
              <a:rPr lang="en-US" sz="1200" b="0" i="0" u="none" strike="noStrike" kern="1200" baseline="0" dirty="0" smtClean="0">
                <a:solidFill>
                  <a:schemeClr val="tx1"/>
                </a:solidFill>
                <a:latin typeface="+mn-lt"/>
                <a:ea typeface="+mn-ea"/>
                <a:cs typeface="+mn-cs"/>
              </a:rPr>
              <a:t>with controls.38 Likewise, positron emission tomography</a:t>
            </a:r>
          </a:p>
          <a:p>
            <a:r>
              <a:rPr lang="en-US" sz="1200" b="0" i="0" u="none" strike="noStrike" kern="1200" baseline="0" dirty="0" smtClean="0">
                <a:solidFill>
                  <a:schemeClr val="tx1"/>
                </a:solidFill>
                <a:latin typeface="+mn-lt"/>
                <a:ea typeface="+mn-ea"/>
                <a:cs typeface="+mn-cs"/>
              </a:rPr>
              <a:t>(PET) will disclose abnormalities specific to the trauma within</a:t>
            </a:r>
          </a:p>
          <a:p>
            <a:r>
              <a:rPr lang="en-US" sz="1200" b="0" i="0" u="none" strike="noStrike" kern="1200" baseline="0" dirty="0" smtClean="0">
                <a:solidFill>
                  <a:schemeClr val="tx1"/>
                </a:solidFill>
                <a:latin typeface="+mn-lt"/>
                <a:ea typeface="+mn-ea"/>
                <a:cs typeface="+mn-cs"/>
              </a:rPr>
              <a:t>the first month.39 Those PET abnormalities (cortical and of</a:t>
            </a:r>
          </a:p>
          <a:p>
            <a:r>
              <a:rPr lang="en-US" sz="1200" b="0" i="0" u="none" strike="noStrike" kern="1200" baseline="0" dirty="0" smtClean="0">
                <a:solidFill>
                  <a:schemeClr val="tx1"/>
                </a:solidFill>
                <a:latin typeface="+mn-lt"/>
                <a:ea typeface="+mn-ea"/>
                <a:cs typeface="+mn-cs"/>
              </a:rPr>
              <a:t>global distribution) are not present in chronic </a:t>
            </a:r>
            <a:r>
              <a:rPr lang="en-US" sz="1200" b="0" i="0" u="none" strike="noStrike" kern="1200" baseline="0" dirty="0" err="1" smtClean="0">
                <a:solidFill>
                  <a:schemeClr val="tx1"/>
                </a:solidFill>
                <a:latin typeface="+mn-lt"/>
                <a:ea typeface="+mn-ea"/>
                <a:cs typeface="+mn-cs"/>
              </a:rPr>
              <a:t>postconcussional</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states in which regional </a:t>
            </a:r>
            <a:r>
              <a:rPr lang="en-US" sz="1200" b="0" i="0" u="none" strike="noStrike" kern="1200" baseline="0" dirty="0" err="1" smtClean="0">
                <a:solidFill>
                  <a:schemeClr val="tx1"/>
                </a:solidFill>
                <a:latin typeface="+mn-lt"/>
                <a:ea typeface="+mn-ea"/>
                <a:cs typeface="+mn-cs"/>
              </a:rPr>
              <a:t>frontotemporal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hypometabolism</a:t>
            </a:r>
            <a:r>
              <a:rPr lang="en-US" sz="1200" b="0" i="0" u="none" strike="noStrike" kern="1200" baseline="0" dirty="0" smtClean="0">
                <a:solidFill>
                  <a:schemeClr val="tx1"/>
                </a:solidFill>
                <a:latin typeface="+mn-lt"/>
                <a:ea typeface="+mn-ea"/>
                <a:cs typeface="+mn-cs"/>
              </a:rPr>
              <a:t> exists,</a:t>
            </a:r>
          </a:p>
          <a:p>
            <a:r>
              <a:rPr lang="en-US" sz="1200" b="0" i="0" u="none" strike="noStrike" kern="1200" baseline="0" dirty="0" smtClean="0">
                <a:solidFill>
                  <a:schemeClr val="tx1"/>
                </a:solidFill>
                <a:latin typeface="+mn-lt"/>
                <a:ea typeface="+mn-ea"/>
                <a:cs typeface="+mn-cs"/>
              </a:rPr>
              <a:t>40 a finding not unique to brain injury and more consistent</a:t>
            </a:r>
          </a:p>
          <a:p>
            <a:r>
              <a:rPr lang="en-US" sz="1200" b="0" i="0" u="none" strike="noStrike" kern="1200" baseline="0" dirty="0" smtClean="0">
                <a:solidFill>
                  <a:schemeClr val="tx1"/>
                </a:solidFill>
                <a:latin typeface="+mn-lt"/>
                <a:ea typeface="+mn-ea"/>
                <a:cs typeface="+mn-cs"/>
              </a:rPr>
              <a:t>with depression.41</a:t>
            </a:r>
          </a:p>
          <a:p>
            <a:r>
              <a:rPr lang="en-US" sz="1200" b="0" i="0" u="none" strike="noStrike" kern="1200" baseline="0" dirty="0" smtClean="0">
                <a:solidFill>
                  <a:schemeClr val="tx1"/>
                </a:solidFill>
                <a:latin typeface="+mn-lt"/>
                <a:ea typeface="+mn-ea"/>
                <a:cs typeface="+mn-cs"/>
              </a:rPr>
              <a:t>Functional blood flow studies by single photon emission</a:t>
            </a:r>
          </a:p>
          <a:p>
            <a:r>
              <a:rPr lang="en-US" sz="1200" b="0" i="0" u="none" strike="noStrike" kern="1200" baseline="0" dirty="0" smtClean="0">
                <a:solidFill>
                  <a:schemeClr val="tx1"/>
                </a:solidFill>
                <a:latin typeface="+mn-lt"/>
                <a:ea typeface="+mn-ea"/>
                <a:cs typeface="+mn-cs"/>
              </a:rPr>
              <a:t>computed tomography42,43 (SPECT) and transcranial Doppler44</a:t>
            </a:r>
          </a:p>
          <a:p>
            <a:r>
              <a:rPr lang="en-US" sz="1200" b="0" i="0" u="none" strike="noStrike" kern="1200" baseline="0" dirty="0" smtClean="0">
                <a:solidFill>
                  <a:schemeClr val="tx1"/>
                </a:solidFill>
                <a:latin typeface="+mn-lt"/>
                <a:ea typeface="+mn-ea"/>
                <a:cs typeface="+mn-cs"/>
              </a:rPr>
              <a:t>may be abnormal after mild injury. However, abnormal SPECT</a:t>
            </a:r>
          </a:p>
          <a:p>
            <a:r>
              <a:rPr lang="en-US" sz="1200" b="0" i="0" u="none" strike="noStrike" kern="1200" baseline="0" dirty="0" smtClean="0">
                <a:solidFill>
                  <a:schemeClr val="tx1"/>
                </a:solidFill>
                <a:latin typeface="+mn-lt"/>
                <a:ea typeface="+mn-ea"/>
                <a:cs typeface="+mn-cs"/>
              </a:rPr>
              <a:t>findings do not always relate to injury and can be caused by</a:t>
            </a:r>
          </a:p>
          <a:p>
            <a:r>
              <a:rPr lang="en-US" sz="1200" b="0" i="0" u="none" strike="noStrike" kern="1200" baseline="0" dirty="0" smtClean="0">
                <a:solidFill>
                  <a:schemeClr val="tx1"/>
                </a:solidFill>
                <a:latin typeface="+mn-lt"/>
                <a:ea typeface="+mn-ea"/>
                <a:cs typeface="+mn-cs"/>
              </a:rPr>
              <a:t>vascular headache states, altered mood, and other variables.42</a:t>
            </a:r>
          </a:p>
          <a:p>
            <a:r>
              <a:rPr lang="en-US" sz="1200" b="0" i="0" u="none" strike="noStrike" kern="1200" baseline="0" dirty="0" smtClean="0">
                <a:solidFill>
                  <a:schemeClr val="tx1"/>
                </a:solidFill>
                <a:latin typeface="+mn-lt"/>
                <a:ea typeface="+mn-ea"/>
                <a:cs typeface="+mn-cs"/>
              </a:rPr>
              <a:t>The present searches identified only 1 SPECT study,43 which</a:t>
            </a:r>
          </a:p>
          <a:p>
            <a:r>
              <a:rPr lang="en-US" sz="1200" b="0" i="0" u="none" strike="noStrike" kern="1200" baseline="0" dirty="0" smtClean="0">
                <a:solidFill>
                  <a:schemeClr val="tx1"/>
                </a:solidFill>
                <a:latin typeface="+mn-lt"/>
                <a:ea typeface="+mn-ea"/>
                <a:cs typeface="+mn-cs"/>
              </a:rPr>
              <a:t>was blinded for interpretation as an extra assurance of quality:</a:t>
            </a:r>
          </a:p>
          <a:p>
            <a:r>
              <a:rPr lang="en-US" sz="1200" b="0" i="0" u="none" strike="noStrike" kern="1200" baseline="0" dirty="0" smtClean="0">
                <a:solidFill>
                  <a:schemeClr val="tx1"/>
                </a:solidFill>
                <a:latin typeface="+mn-lt"/>
                <a:ea typeface="+mn-ea"/>
                <a:cs typeface="+mn-cs"/>
              </a:rPr>
              <a:t>the authors found that SPECT abnormalities correlated poorly</a:t>
            </a:r>
          </a:p>
          <a:p>
            <a:r>
              <a:rPr lang="en-US" sz="1200" b="0" i="0" u="none" strike="noStrike" kern="1200" baseline="0" dirty="0" smtClean="0">
                <a:solidFill>
                  <a:schemeClr val="tx1"/>
                </a:solidFill>
                <a:latin typeface="+mn-lt"/>
                <a:ea typeface="+mn-ea"/>
                <a:cs typeface="+mn-cs"/>
              </a:rPr>
              <a:t>with focal CT or MRI findings as well as with the clinical</a:t>
            </a:r>
          </a:p>
          <a:p>
            <a:r>
              <a:rPr lang="en-US" sz="1200" b="0" i="0" u="none" strike="noStrike" kern="1200" baseline="0" dirty="0" smtClean="0">
                <a:solidFill>
                  <a:schemeClr val="tx1"/>
                </a:solidFill>
                <a:latin typeface="+mn-lt"/>
                <a:ea typeface="+mn-ea"/>
                <a:cs typeface="+mn-cs"/>
              </a:rPr>
              <a:t>outcome. The American Academy of Neurology (AAN) does</a:t>
            </a:r>
          </a:p>
          <a:p>
            <a:r>
              <a:rPr lang="en-US" sz="1200" b="0" i="0" u="none" strike="noStrike" kern="1200" baseline="0" dirty="0" smtClean="0">
                <a:solidFill>
                  <a:schemeClr val="tx1"/>
                </a:solidFill>
                <a:latin typeface="+mn-lt"/>
                <a:ea typeface="+mn-ea"/>
                <a:cs typeface="+mn-cs"/>
              </a:rPr>
              <a:t>not support the routine use of SPECT in the evaluation of</a:t>
            </a:r>
          </a:p>
          <a:p>
            <a:r>
              <a:rPr lang="en-US" sz="1200" b="0" i="0" u="none" strike="noStrike" kern="1200" baseline="0" dirty="0" smtClean="0">
                <a:solidFill>
                  <a:schemeClr val="tx1"/>
                </a:solidFill>
                <a:latin typeface="+mn-lt"/>
                <a:ea typeface="+mn-ea"/>
                <a:cs typeface="+mn-cs"/>
              </a:rPr>
              <a:t>patients with closed head injury or </a:t>
            </a:r>
            <a:r>
              <a:rPr lang="en-US" sz="1200" b="0" i="0" u="none" strike="noStrike" kern="1200" baseline="0" dirty="0" err="1" smtClean="0">
                <a:solidFill>
                  <a:schemeClr val="tx1"/>
                </a:solidFill>
                <a:latin typeface="+mn-lt"/>
                <a:ea typeface="+mn-ea"/>
                <a:cs typeface="+mn-cs"/>
              </a:rPr>
              <a:t>postconcussion</a:t>
            </a:r>
            <a:r>
              <a:rPr lang="en-US" sz="1200" b="0" i="0" u="none" strike="noStrike" kern="1200" baseline="0" dirty="0" smtClean="0">
                <a:solidFill>
                  <a:schemeClr val="tx1"/>
                </a:solidFill>
                <a:latin typeface="+mn-lt"/>
                <a:ea typeface="+mn-ea"/>
                <a:cs typeface="+mn-cs"/>
              </a:rPr>
              <a:t> syndrome.</a:t>
            </a:r>
            <a:endParaRPr lang="en-US" dirty="0"/>
          </a:p>
        </p:txBody>
      </p:sp>
      <p:sp>
        <p:nvSpPr>
          <p:cNvPr id="4" name="Slide Number Placeholder 3"/>
          <p:cNvSpPr>
            <a:spLocks noGrp="1"/>
          </p:cNvSpPr>
          <p:nvPr>
            <p:ph type="sldNum" sz="quarter" idx="10"/>
          </p:nvPr>
        </p:nvSpPr>
        <p:spPr/>
        <p:txBody>
          <a:bodyPr/>
          <a:lstStyle/>
          <a:p>
            <a:fld id="{ADFF797B-F277-5A42-BC71-7F21D76BE664}" type="slidenum">
              <a:rPr lang="en-US" smtClean="0"/>
              <a:pPr/>
              <a:t>51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important points are</a:t>
            </a:r>
          </a:p>
          <a:p>
            <a:pPr marL="228600" indent="-228600">
              <a:buAutoNum type="arabicParenR"/>
            </a:pPr>
            <a:r>
              <a:rPr lang="en-US" baseline="0" dirty="0" smtClean="0"/>
              <a:t>It is a clinical diagnosis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There has to be an external force, not necessary to the head(</a:t>
            </a:r>
            <a:r>
              <a:rPr lang="fr-FR" sz="1200" dirty="0" smtClean="0"/>
              <a:t>the </a:t>
            </a:r>
            <a:r>
              <a:rPr lang="fr-FR" sz="1200" dirty="0" err="1" smtClean="0"/>
              <a:t>head</a:t>
            </a:r>
            <a:r>
              <a:rPr lang="fr-FR" sz="1200" dirty="0" smtClean="0"/>
              <a:t> </a:t>
            </a:r>
            <a:r>
              <a:rPr lang="fr-FR" sz="1200" dirty="0" err="1" smtClean="0"/>
              <a:t>being</a:t>
            </a:r>
            <a:r>
              <a:rPr lang="fr-FR" sz="1200" dirty="0" smtClean="0"/>
              <a:t> </a:t>
            </a:r>
            <a:r>
              <a:rPr lang="fr-FR" sz="1200" dirty="0" err="1" smtClean="0"/>
              <a:t>struck</a:t>
            </a:r>
            <a:r>
              <a:rPr lang="fr-FR" sz="1200" dirty="0" smtClean="0"/>
              <a:t>, </a:t>
            </a:r>
            <a:r>
              <a:rPr lang="fr-FR" sz="1200" dirty="0" err="1" smtClean="0"/>
              <a:t>striking</a:t>
            </a:r>
            <a:r>
              <a:rPr lang="fr-FR" sz="1200" dirty="0" smtClean="0"/>
              <a:t> an </a:t>
            </a:r>
            <a:r>
              <a:rPr lang="fr-FR" sz="1200" dirty="0" err="1" smtClean="0"/>
              <a:t>object</a:t>
            </a:r>
            <a:r>
              <a:rPr lang="fr-FR" sz="1200" dirty="0" smtClean="0"/>
              <a:t>, and </a:t>
            </a:r>
            <a:r>
              <a:rPr lang="fr-FR" sz="1200" dirty="0" err="1" smtClean="0"/>
              <a:t>undergoing</a:t>
            </a:r>
            <a:r>
              <a:rPr lang="fr-FR" sz="1200" dirty="0" smtClean="0"/>
              <a:t> an </a:t>
            </a:r>
            <a:r>
              <a:rPr lang="fr-FR" sz="1200" dirty="0" err="1" smtClean="0"/>
              <a:t>acceleration</a:t>
            </a:r>
            <a:r>
              <a:rPr lang="fr-FR" sz="1200" dirty="0" smtClean="0"/>
              <a:t>/</a:t>
            </a:r>
            <a:r>
              <a:rPr lang="fr-FR" sz="1200" dirty="0" err="1" smtClean="0"/>
              <a:t>deceleration</a:t>
            </a:r>
            <a:r>
              <a:rPr lang="fr-FR" sz="1200" dirty="0" smtClean="0"/>
              <a:t> </a:t>
            </a:r>
            <a:r>
              <a:rPr lang="fr-FR" sz="1200" dirty="0" err="1" smtClean="0"/>
              <a:t>movement</a:t>
            </a:r>
            <a:r>
              <a:rPr lang="fr-FR" sz="1200" dirty="0" smtClean="0"/>
              <a:t> (</a:t>
            </a:r>
            <a:r>
              <a:rPr lang="fr-FR" sz="1200" dirty="0" err="1" smtClean="0"/>
              <a:t>ie,whiplash</a:t>
            </a:r>
            <a:r>
              <a:rPr lang="fr-FR" sz="1200" dirty="0" smtClean="0"/>
              <a:t>) </a:t>
            </a:r>
            <a:r>
              <a:rPr lang="fr-FR" sz="1200" dirty="0" err="1" smtClean="0"/>
              <a:t>without</a:t>
            </a:r>
            <a:r>
              <a:rPr lang="en-US" sz="1200" dirty="0" smtClean="0"/>
              <a:t> direct external trauma to the head.</a:t>
            </a:r>
          </a:p>
          <a:p>
            <a:pPr marL="228600" indent="-228600">
              <a:buAutoNum type="arabicParenR"/>
            </a:pPr>
            <a:endParaRPr lang="en-US" baseline="0" dirty="0" smtClean="0"/>
          </a:p>
          <a:p>
            <a:pPr marL="228600" indent="-228600">
              <a:buAutoNum type="arabicParenR"/>
            </a:pPr>
            <a:r>
              <a:rPr lang="en-US" baseline="0" dirty="0" smtClean="0"/>
              <a:t>Only one of the 4 criteria has to be present</a:t>
            </a:r>
          </a:p>
          <a:p>
            <a:pPr marL="228600" indent="-228600">
              <a:buAutoNum type="arabicParenR"/>
            </a:pPr>
            <a:endParaRPr lang="en-US" baseline="0" dirty="0" smtClean="0"/>
          </a:p>
          <a:p>
            <a:pPr marL="228600" indent="-228600">
              <a:buAutoNum type="arabicParenR"/>
            </a:pPr>
            <a:r>
              <a:rPr lang="en-US" baseline="0" dirty="0" smtClean="0"/>
              <a:t>Mild TBI or concussions-additional criteria</a:t>
            </a:r>
          </a:p>
          <a:p>
            <a:pPr marL="228600" indent="-228600">
              <a:buAutoNum type="arabicParenR"/>
            </a:pPr>
            <a:r>
              <a:rPr lang="en-US" baseline="0" dirty="0" smtClean="0"/>
              <a:t>GCS&gt;13, LOC-&lt;30min and all other clinical signs have to resolve within 24 hrs</a:t>
            </a:r>
            <a:endParaRPr lang="en-US" dirty="0" smtClean="0"/>
          </a:p>
          <a:p>
            <a:endParaRPr lang="en-US" dirty="0"/>
          </a:p>
        </p:txBody>
      </p:sp>
      <p:sp>
        <p:nvSpPr>
          <p:cNvPr id="4" name="Slide Number Placeholder 3"/>
          <p:cNvSpPr>
            <a:spLocks noGrp="1"/>
          </p:cNvSpPr>
          <p:nvPr>
            <p:ph type="sldNum" sz="quarter" idx="10"/>
          </p:nvPr>
        </p:nvSpPr>
        <p:spPr/>
        <p:txBody>
          <a:bodyPr/>
          <a:lstStyle/>
          <a:p>
            <a:fld id="{EB14BB79-57E9-D84F-A98A-C8D23ADB8EB3}" type="slidenum">
              <a:rPr lang="en-US" smtClean="0"/>
              <a:t>6</a:t>
            </a:fld>
            <a:endParaRPr lang="en-US"/>
          </a:p>
        </p:txBody>
      </p:sp>
    </p:spTree>
    <p:extLst>
      <p:ext uri="{BB962C8B-B14F-4D97-AF65-F5344CB8AC3E}">
        <p14:creationId xmlns:p14="http://schemas.microsoft.com/office/powerpoint/2010/main" val="1373792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FBD4A9-4456-4353-AFA1-2105A8071B33}" type="slidenum">
              <a:rPr lang="en-US" smtClean="0"/>
              <a:pPr/>
              <a:t>52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B96DFF-EDF2-49A1-8AEA-4BEFD578DC04}" type="slidenum">
              <a:rPr lang="en-US" smtClean="0"/>
              <a:pPr/>
              <a:t>53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buAutoNum type="alphaUcParenBoth"/>
            </a:pPr>
            <a:r>
              <a:rPr lang="en-US" dirty="0" smtClean="0"/>
              <a:t>In images </a:t>
            </a:r>
            <a:r>
              <a:rPr lang="en-US" b="1" dirty="0" smtClean="0"/>
              <a:t>A</a:t>
            </a:r>
            <a:r>
              <a:rPr lang="en-US" dirty="0" smtClean="0"/>
              <a:t>–</a:t>
            </a:r>
            <a:r>
              <a:rPr lang="en-US" b="1" dirty="0" smtClean="0"/>
              <a:t>D</a:t>
            </a:r>
            <a:r>
              <a:rPr lang="en-US" dirty="0" smtClean="0"/>
              <a:t> the right of the brain is on the left side of the panel. T2  And B  (</a:t>
            </a:r>
            <a:r>
              <a:rPr lang="en-US" b="1" dirty="0" smtClean="0"/>
              <a:t>B</a:t>
            </a:r>
            <a:r>
              <a:rPr lang="en-US" dirty="0" smtClean="0"/>
              <a:t>) T2</a:t>
            </a:r>
            <a:r>
              <a:rPr lang="en-US" baseline="30000" dirty="0" smtClean="0"/>
              <a:t>*</a:t>
            </a:r>
            <a:r>
              <a:rPr lang="en-US" dirty="0" smtClean="0"/>
              <a:t>-weighted gradient-echo MRI of a 63-year-old male patient with executive dysfunction. The T2</a:t>
            </a:r>
            <a:r>
              <a:rPr lang="en-US" baseline="30000" dirty="0" smtClean="0"/>
              <a:t>*</a:t>
            </a:r>
            <a:r>
              <a:rPr lang="en-US" dirty="0" smtClean="0"/>
              <a:t>-weighted gradient echo </a:t>
            </a:r>
          </a:p>
          <a:p>
            <a:pPr marL="457200" indent="-457200">
              <a:buAutoNum type="alphaUcParenBoth"/>
            </a:pPr>
            <a:r>
              <a:rPr lang="en-US" dirty="0" smtClean="0"/>
              <a:t>(</a:t>
            </a:r>
            <a:r>
              <a:rPr lang="en-US" b="1" dirty="0" smtClean="0"/>
              <a:t>B</a:t>
            </a:r>
            <a:r>
              <a:rPr lang="en-US" dirty="0" smtClean="0"/>
              <a:t>) shows numerous microbleeds (low-signal intensity foci), particularly in the frontal regions but also in the parietal-occipital regions; these are not visible on the standard T2-weighted FSE. </a:t>
            </a:r>
          </a:p>
          <a:p>
            <a:pPr marL="457200" indent="-457200">
              <a:buAutoNum type="alphaUcParenBoth"/>
            </a:pPr>
            <a:r>
              <a:rPr lang="en-US" dirty="0" smtClean="0"/>
              <a:t>(</a:t>
            </a:r>
            <a:r>
              <a:rPr lang="en-US" b="1" dirty="0" smtClean="0"/>
              <a:t>C</a:t>
            </a:r>
            <a:r>
              <a:rPr lang="en-US" dirty="0" smtClean="0"/>
              <a:t>) Axial T2-weighted FSE and (</a:t>
            </a:r>
            <a:r>
              <a:rPr lang="en-US" b="1" dirty="0" smtClean="0"/>
              <a:t>D</a:t>
            </a:r>
            <a:r>
              <a:rPr lang="en-US" dirty="0" smtClean="0"/>
              <a:t>) T2</a:t>
            </a:r>
            <a:r>
              <a:rPr lang="en-US" baseline="30000" dirty="0" smtClean="0"/>
              <a:t>*</a:t>
            </a:r>
            <a:r>
              <a:rPr lang="en-US" dirty="0" smtClean="0"/>
              <a:t>-weighted gradient-echo MRI of an 81-year-old male patient with executive dysfunction. Two microbleeds are visible in the basal ganglia on the right on the T2</a:t>
            </a:r>
            <a:r>
              <a:rPr lang="en-US" baseline="30000" dirty="0" smtClean="0"/>
              <a:t>*</a:t>
            </a:r>
            <a:r>
              <a:rPr lang="en-US" dirty="0" smtClean="0"/>
              <a:t>-weighted gradient echo (</a:t>
            </a:r>
            <a:r>
              <a:rPr lang="en-US" b="1" dirty="0" smtClean="0"/>
              <a:t>D</a:t>
            </a:r>
            <a:r>
              <a:rPr lang="en-US" dirty="0" smtClean="0"/>
              <a:t>), but not the T2-weighted FSE (</a:t>
            </a:r>
            <a:r>
              <a:rPr lang="en-US" b="1" dirty="0" smtClean="0"/>
              <a:t>C</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BFBD4A9-4456-4353-AFA1-2105A8071B33}" type="slidenum">
              <a:rPr lang="en-US" smtClean="0"/>
              <a:pPr/>
              <a:t>54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smtClean="0"/>
              <a:t>Tong: Pediatric study of 7 subjects, imaged 5 +/- 3 days post trauma with varying GCS.  In the acute phase, deoxy-hemoglobin  and methemoglobin result in signal loss on T2 images, and hemosiderin in chronic phases. High spatial resolution takes nearly 3 times longer than GRE to acquire the images.  SW GRE </a:t>
            </a:r>
            <a:r>
              <a:rPr lang="en-US" smtClean="0"/>
              <a:t>revealed approx </a:t>
            </a:r>
            <a:r>
              <a:rPr lang="en-US" dirty="0" smtClean="0"/>
              <a:t>5X the number of hemorrhagic lesions than GRE and a twofold  increase in the volume of hemorrhagic DAI lesions.  May be useful only for deoxyhemoglobin, but I’m not sure.  SW MRI first used for venography as it detects the paramagnetic properties of </a:t>
            </a:r>
            <a:r>
              <a:rPr lang="en-US" dirty="0" err="1" smtClean="0"/>
              <a:t>dexyhemoglobin</a:t>
            </a:r>
            <a:r>
              <a:rPr lang="en-US" dirty="0" smtClean="0"/>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dirty="0" smtClean="0"/>
          </a:p>
        </p:txBody>
      </p:sp>
      <p:sp>
        <p:nvSpPr>
          <p:cNvPr id="129028" name="Slide Number Placeholder 3"/>
          <p:cNvSpPr>
            <a:spLocks noGrp="1"/>
          </p:cNvSpPr>
          <p:nvPr>
            <p:ph type="sldNum" sz="quarter" idx="5"/>
          </p:nvPr>
        </p:nvSpPr>
        <p:spPr>
          <a:noFill/>
        </p:spPr>
        <p:txBody>
          <a:bodyPr/>
          <a:lstStyle/>
          <a:p>
            <a:fld id="{CEB8A348-FE42-4E19-BCEC-7E169FDDD301}" type="slidenum">
              <a:rPr lang="en-US" smtClean="0"/>
              <a:pPr/>
              <a:t>58</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
        <p:nvSpPr>
          <p:cNvPr id="130052" name="Slide Number Placeholder 3"/>
          <p:cNvSpPr>
            <a:spLocks noGrp="1"/>
          </p:cNvSpPr>
          <p:nvPr>
            <p:ph type="sldNum" sz="quarter" idx="5"/>
          </p:nvPr>
        </p:nvSpPr>
        <p:spPr>
          <a:noFill/>
        </p:spPr>
        <p:txBody>
          <a:bodyPr/>
          <a:lstStyle/>
          <a:p>
            <a:fld id="{973DDE93-7B92-424F-AEA9-5F3028C1A773}" type="slidenum">
              <a:rPr lang="en-US" smtClean="0"/>
              <a:pPr/>
              <a:t>59</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447AC8D-334A-4CF8-9E83-96EDEDEC8B9D}" type="slidenum">
              <a:rPr lang="en-US" smtClean="0"/>
              <a:pPr/>
              <a:t>61</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Cholinergic agents</a:t>
            </a:r>
          </a:p>
          <a:p>
            <a:pPr lvl="1" eaLnBrk="1" hangingPunct="1"/>
            <a:r>
              <a:rPr lang="en-US" smtClean="0"/>
              <a:t>Cholinesterse inhibitor (donepezil)- trials in TBI,mixed results</a:t>
            </a:r>
          </a:p>
          <a:p>
            <a:pPr eaLnBrk="1" hangingPunct="1"/>
            <a:r>
              <a:rPr lang="en-US" smtClean="0"/>
              <a:t>Catecholamines</a:t>
            </a:r>
          </a:p>
          <a:p>
            <a:pPr lvl="1" eaLnBrk="1" hangingPunct="1"/>
            <a:r>
              <a:rPr lang="en-US" smtClean="0"/>
              <a:t>Psychostimulants-imp processing speed, attention</a:t>
            </a:r>
          </a:p>
          <a:p>
            <a:pPr lvl="1" eaLnBrk="1" hangingPunct="1"/>
            <a:r>
              <a:rPr lang="en-US" smtClean="0"/>
              <a:t>Amantadine- reduced arousal, pre and pst synaptic dopaminergic</a:t>
            </a:r>
          </a:p>
          <a:p>
            <a:pPr lvl="1" eaLnBrk="1" hangingPunct="1"/>
            <a:r>
              <a:rPr lang="en-US" smtClean="0"/>
              <a:t>Bromocriptine</a:t>
            </a:r>
          </a:p>
          <a:p>
            <a:pPr eaLnBrk="1" hangingPunct="1"/>
            <a:r>
              <a:rPr lang="en-US" smtClean="0"/>
              <a:t>Others</a:t>
            </a:r>
          </a:p>
          <a:p>
            <a:pPr lvl="1" eaLnBrk="1" hangingPunct="1"/>
            <a:r>
              <a:rPr lang="en-US" smtClean="0"/>
              <a:t>TCA</a:t>
            </a:r>
          </a:p>
          <a:p>
            <a:pPr lvl="1" eaLnBrk="1" hangingPunct="1"/>
            <a:r>
              <a:rPr lang="en-US" smtClean="0"/>
              <a:t>Serotonin</a:t>
            </a:r>
          </a:p>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p>
        </p:txBody>
      </p:sp>
      <p:sp>
        <p:nvSpPr>
          <p:cNvPr id="133124" name="Slide Number Placeholder 3"/>
          <p:cNvSpPr>
            <a:spLocks noGrp="1"/>
          </p:cNvSpPr>
          <p:nvPr>
            <p:ph type="sldNum" sz="quarter" idx="5"/>
          </p:nvPr>
        </p:nvSpPr>
        <p:spPr>
          <a:noFill/>
        </p:spPr>
        <p:txBody>
          <a:bodyPr/>
          <a:lstStyle/>
          <a:p>
            <a:fld id="{4E5999DF-EC7A-49C2-BD45-7E797E5651CB}" type="slidenum">
              <a:rPr lang="en-US" smtClean="0"/>
              <a:pPr/>
              <a:t>62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4BB79-57E9-D84F-A98A-C8D23ADB8EB3}" type="slidenum">
              <a:rPr lang="en-US" smtClean="0"/>
              <a:t>7</a:t>
            </a:fld>
            <a:endParaRPr lang="en-US"/>
          </a:p>
        </p:txBody>
      </p:sp>
    </p:spTree>
    <p:extLst>
      <p:ext uri="{BB962C8B-B14F-4D97-AF65-F5344CB8AC3E}">
        <p14:creationId xmlns:p14="http://schemas.microsoft.com/office/powerpoint/2010/main" val="115351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Increasing public awareness of how</a:t>
            </a:r>
            <a:r>
              <a:rPr lang="en-US" baseline="0" dirty="0" smtClean="0"/>
              <a:t> commonly TBI occurs. This was highlighted by incidence Among the </a:t>
            </a:r>
            <a:r>
              <a:rPr lang="en-US" baseline="0" dirty="0" err="1" smtClean="0"/>
              <a:t>vetrans</a:t>
            </a:r>
            <a:r>
              <a:rPr lang="en-US" baseline="0" dirty="0" smtClean="0"/>
              <a:t> of the Iraq-</a:t>
            </a:r>
            <a:r>
              <a:rPr lang="en-US" baseline="0" dirty="0" err="1" smtClean="0"/>
              <a:t>afganistan</a:t>
            </a:r>
            <a:r>
              <a:rPr lang="en-US" baseline="0" dirty="0" smtClean="0"/>
              <a:t> </a:t>
            </a:r>
            <a:r>
              <a:rPr lang="en-US" baseline="0" dirty="0" err="1" smtClean="0"/>
              <a:t>war,l</a:t>
            </a:r>
            <a:r>
              <a:rPr lang="en-US" baseline="0" dirty="0" smtClean="0"/>
              <a:t> football athletes, the focus now is on high school athletes. </a:t>
            </a:r>
            <a:endParaRPr lang="en-US" dirty="0" smtClean="0"/>
          </a:p>
          <a:p>
            <a:endParaRPr lang="en-US" dirty="0"/>
          </a:p>
        </p:txBody>
      </p:sp>
      <p:sp>
        <p:nvSpPr>
          <p:cNvPr id="4" name="Slide Number Placeholder 3"/>
          <p:cNvSpPr>
            <a:spLocks noGrp="1"/>
          </p:cNvSpPr>
          <p:nvPr>
            <p:ph type="sldNum" sz="quarter" idx="10"/>
          </p:nvPr>
        </p:nvSpPr>
        <p:spPr/>
        <p:txBody>
          <a:bodyPr/>
          <a:lstStyle/>
          <a:p>
            <a:fld id="{EB14BB79-57E9-D84F-A98A-C8D23ADB8EB3}" type="slidenum">
              <a:rPr lang="en-US" smtClean="0"/>
              <a:t>8</a:t>
            </a:fld>
            <a:endParaRPr lang="en-US"/>
          </a:p>
        </p:txBody>
      </p:sp>
    </p:spTree>
    <p:extLst>
      <p:ext uri="{BB962C8B-B14F-4D97-AF65-F5344CB8AC3E}">
        <p14:creationId xmlns:p14="http://schemas.microsoft.com/office/powerpoint/2010/main" val="135411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WHO global burden of disease (GBD) measures burden of disease using the disability-adjusted life year (DALY). This time-based measure combines years of life lost due to premature mortality and years of life lost due to time lived in states of less than full health. The DALY metric was developed in the original GBD 1990 study to assess the burden of disease consistently across diseases, risk factors and regions.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Road traffic injuries claimed nearly 3500 lives each day in 2011 – about 700 more than in the year 2000 – making it among the top 10 leading causes in 2011.</a:t>
            </a:r>
          </a:p>
          <a:p>
            <a:endParaRPr lang="en-US" sz="1200" kern="120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incidence rate of TBI in South Africa has been</a:t>
            </a:r>
          </a:p>
          <a:p>
            <a:r>
              <a:rPr lang="en-US" sz="1200" b="0" i="0" u="none" strike="noStrike" kern="1200" baseline="0" dirty="0" smtClean="0">
                <a:solidFill>
                  <a:schemeClr val="tx1"/>
                </a:solidFill>
                <a:latin typeface="+mn-lt"/>
                <a:ea typeface="+mn-ea"/>
                <a:cs typeface="+mn-cs"/>
              </a:rPr>
              <a:t>estimated at 1.5 to 3.5 times</a:t>
            </a:r>
            <a:endParaRPr lang="en-US" dirty="0"/>
          </a:p>
        </p:txBody>
      </p:sp>
      <p:sp>
        <p:nvSpPr>
          <p:cNvPr id="4" name="Slide Number Placeholder 3"/>
          <p:cNvSpPr>
            <a:spLocks noGrp="1"/>
          </p:cNvSpPr>
          <p:nvPr>
            <p:ph type="sldNum" sz="quarter" idx="10"/>
          </p:nvPr>
        </p:nvSpPr>
        <p:spPr/>
        <p:txBody>
          <a:bodyPr/>
          <a:lstStyle/>
          <a:p>
            <a:fld id="{EB14BB79-57E9-D84F-A98A-C8D23ADB8EB3}" type="slidenum">
              <a:rPr lang="en-US" smtClean="0"/>
              <a:t>9</a:t>
            </a:fld>
            <a:endParaRPr lang="en-US"/>
          </a:p>
        </p:txBody>
      </p:sp>
    </p:spTree>
    <p:extLst>
      <p:ext uri="{BB962C8B-B14F-4D97-AF65-F5344CB8AC3E}">
        <p14:creationId xmlns:p14="http://schemas.microsoft.com/office/powerpoint/2010/main" val="159722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Text Box 3"/>
          <p:cNvSpPr>
            <a:spLocks noGrp="1" noChangeArrowheads="1"/>
          </p:cNvSpPr>
          <p:nvPr>
            <p:ph type="body" idx="1"/>
          </p:nvPr>
        </p:nvSpPr>
        <p:spPr>
          <a:noFill/>
          <a:ln/>
        </p:spPr>
        <p:txBody>
          <a:bodyPr/>
          <a:lstStyle/>
          <a:p>
            <a:pPr>
              <a:spcBef>
                <a:spcPct val="0"/>
              </a:spcBef>
            </a:pPr>
            <a:endParaRPr lang="en-US" sz="2400" dirty="0" smtClean="0">
              <a:latin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Difficulty in estimating TBI </a:t>
            </a:r>
          </a:p>
          <a:p>
            <a:pPr marL="228600" indent="-228600">
              <a:buAutoNum type="arabicParenR"/>
            </a:pPr>
            <a:r>
              <a:rPr lang="en-US" sz="1200" b="0" i="0" u="none" strike="noStrike" kern="1200" baseline="0" dirty="0" smtClean="0">
                <a:solidFill>
                  <a:schemeClr val="tx1"/>
                </a:solidFill>
                <a:latin typeface="+mn-lt"/>
                <a:ea typeface="+mn-ea"/>
                <a:cs typeface="+mn-cs"/>
              </a:rPr>
              <a:t>minor TBI, only few receive medical treatment. </a:t>
            </a:r>
          </a:p>
          <a:p>
            <a:r>
              <a:rPr lang="en-US" sz="1200" b="0" i="0" u="none" strike="noStrike" kern="1200" baseline="0" dirty="0" smtClean="0">
                <a:solidFill>
                  <a:schemeClr val="tx1"/>
                </a:solidFill>
                <a:latin typeface="+mn-lt"/>
                <a:ea typeface="+mn-ea"/>
                <a:cs typeface="+mn-cs"/>
              </a:rPr>
              <a:t>2) caused by war and civil unrest, occurs in the context of multi-trauma, and is usually under-reported or rolled up into other causes of death and injury statistics. </a:t>
            </a:r>
          </a:p>
          <a:p>
            <a:r>
              <a:rPr lang="en-US" sz="1200" b="0" i="0" u="none" strike="noStrike" kern="1200" baseline="0" dirty="0" smtClean="0">
                <a:solidFill>
                  <a:schemeClr val="tx1"/>
                </a:solidFill>
                <a:latin typeface="+mn-lt"/>
                <a:ea typeface="+mn-ea"/>
                <a:cs typeface="+mn-cs"/>
              </a:rPr>
              <a:t>3) under-represented given its silent nature and the absence of injury surveillance or reporting systems in many part of the world. </a:t>
            </a:r>
          </a:p>
          <a:p>
            <a:r>
              <a:rPr lang="en-US" sz="1200" b="0" i="0" u="none" strike="noStrike" kern="1200" baseline="0" dirty="0" smtClean="0">
                <a:solidFill>
                  <a:schemeClr val="tx1"/>
                </a:solidFill>
                <a:latin typeface="+mn-lt"/>
                <a:ea typeface="+mn-ea"/>
                <a:cs typeface="+mn-cs"/>
              </a:rPr>
              <a:t>4) No WHO defined parameters internationally accepted method of defining severity </a:t>
            </a:r>
            <a:r>
              <a:rPr lang="en-US" sz="1200" b="0" i="0" u="none" strike="noStrike" kern="1200" baseline="0" dirty="0" err="1" smtClean="0">
                <a:solidFill>
                  <a:schemeClr val="tx1"/>
                </a:solidFill>
                <a:latin typeface="+mn-lt"/>
                <a:ea typeface="+mn-ea"/>
                <a:cs typeface="+mn-cs"/>
              </a:rPr>
              <a:t>orlongevity</a:t>
            </a:r>
            <a:r>
              <a:rPr lang="en-US" sz="1200" b="0" i="0" u="none" strike="noStrike" kern="1200" baseline="0" dirty="0" smtClean="0">
                <a:solidFill>
                  <a:schemeClr val="tx1"/>
                </a:solidFill>
                <a:latin typeface="+mn-lt"/>
                <a:ea typeface="+mn-ea"/>
                <a:cs typeface="+mn-cs"/>
              </a:rPr>
              <a:t> of childhood disability from TBI,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A.A. </a:t>
            </a:r>
            <a:r>
              <a:rPr lang="en-US" sz="1200" b="0" i="0" u="none" strike="noStrike" kern="1200" baseline="0" dirty="0" err="1" smtClean="0">
                <a:solidFill>
                  <a:schemeClr val="tx1"/>
                </a:solidFill>
                <a:latin typeface="+mn-lt"/>
                <a:ea typeface="+mn-ea"/>
                <a:cs typeface="+mn-cs"/>
              </a:rPr>
              <a:t>Hyder</a:t>
            </a:r>
            <a:r>
              <a:rPr lang="en-US" sz="1200" b="0" i="0" u="none" strike="noStrike" kern="1200" baseline="0" dirty="0" smtClean="0">
                <a:solidFill>
                  <a:schemeClr val="tx1"/>
                </a:solidFill>
                <a:latin typeface="+mn-lt"/>
                <a:ea typeface="+mn-ea"/>
                <a:cs typeface="+mn-cs"/>
              </a:rPr>
              <a:t> et al. / The impact of traumatic brain injuries: A global perspective</a:t>
            </a:r>
          </a:p>
          <a:p>
            <a:endParaRPr lang="en-US" dirty="0"/>
          </a:p>
        </p:txBody>
      </p:sp>
      <p:sp>
        <p:nvSpPr>
          <p:cNvPr id="4" name="Slide Number Placeholder 3"/>
          <p:cNvSpPr>
            <a:spLocks noGrp="1"/>
          </p:cNvSpPr>
          <p:nvPr>
            <p:ph type="sldNum" sz="quarter" idx="10"/>
          </p:nvPr>
        </p:nvSpPr>
        <p:spPr/>
        <p:txBody>
          <a:bodyPr/>
          <a:lstStyle/>
          <a:p>
            <a:fld id="{FFB96DFF-EDF2-49A1-8AEA-4BEFD578DC04}"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p:nvPicPr>
        <p:blipFill>
          <a:blip r:embed="rId2"/>
          <a:stretch>
            <a:fillRect/>
          </a:stretch>
        </p:blipFill>
        <p:spPr>
          <a:xfrm>
            <a:off x="0" y="0"/>
            <a:ext cx="9156192" cy="6867144"/>
          </a:xfrm>
          <a:prstGeom prst="rect">
            <a:avLst/>
          </a:prstGeom>
        </p:spPr>
      </p:pic>
      <p:sp>
        <p:nvSpPr>
          <p:cNvPr id="2" name="Title 1"/>
          <p:cNvSpPr>
            <a:spLocks noGrp="1"/>
          </p:cNvSpPr>
          <p:nvPr>
            <p:ph type="ctrTitle"/>
          </p:nvPr>
        </p:nvSpPr>
        <p:spPr>
          <a:xfrm>
            <a:off x="685799" y="1435315"/>
            <a:ext cx="5776975" cy="2148634"/>
          </a:xfrm>
        </p:spPr>
        <p:txBody>
          <a:bodyPr anchor="t">
            <a:normAutofit/>
          </a:bodyPr>
          <a:lstStyle>
            <a:lvl1pPr algn="l">
              <a:lnSpc>
                <a:spcPts val="4800"/>
              </a:lnSpc>
              <a:defRPr sz="4800" b="1" baseline="0">
                <a:solidFill>
                  <a:srgbClr val="FF3399"/>
                </a:solidFill>
                <a:latin typeface="Times New Roman"/>
                <a:cs typeface="Times New Roman"/>
              </a:defRPr>
            </a:lvl1pPr>
          </a:lstStyle>
          <a:p>
            <a:r>
              <a:rPr lang="en-US" smtClean="0"/>
              <a:t>Click to edit Master title style</a:t>
            </a:r>
            <a:endParaRPr lang="en-US" dirty="0"/>
          </a:p>
        </p:txBody>
      </p:sp>
      <p:sp>
        <p:nvSpPr>
          <p:cNvPr id="3" name="Subtitle 2"/>
          <p:cNvSpPr>
            <a:spLocks noGrp="1"/>
          </p:cNvSpPr>
          <p:nvPr>
            <p:ph type="subTitle" idx="1"/>
          </p:nvPr>
        </p:nvSpPr>
        <p:spPr>
          <a:xfrm>
            <a:off x="685799" y="3919741"/>
            <a:ext cx="4469861" cy="1791975"/>
          </a:xfrm>
        </p:spPr>
        <p:txBody>
          <a:bodyPr>
            <a:normAutofit/>
          </a:bodyPr>
          <a:lstStyle>
            <a:lvl1pPr marL="0" indent="0" algn="l">
              <a:lnSpc>
                <a:spcPts val="2700"/>
              </a:lnSpc>
              <a:buNone/>
              <a:defRPr sz="3600" b="0" i="0" baseline="0">
                <a:solidFill>
                  <a:srgbClr val="FF3399"/>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36298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pic>
        <p:nvPicPr>
          <p:cNvPr id="5" name="Picture 4" descr="pptbacktoc-02.jpg"/>
          <p:cNvPicPr>
            <a:picLocks noChangeAspect="1"/>
          </p:cNvPicPr>
          <p:nvPr/>
        </p:nvPicPr>
        <p:blipFill>
          <a:blip r:embed="rId2"/>
          <a:stretch>
            <a:fillRect/>
          </a:stretch>
        </p:blipFill>
        <p:spPr>
          <a:xfrm>
            <a:off x="0" y="0"/>
            <a:ext cx="9156192" cy="6867144"/>
          </a:xfrm>
          <a:prstGeom prst="rect">
            <a:avLst/>
          </a:prstGeom>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44190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Background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762000" y="6356350"/>
            <a:ext cx="2133600" cy="365125"/>
          </a:xfrm>
        </p:spPr>
        <p:txBody>
          <a:bodyPr/>
          <a:lstStyle/>
          <a:p>
            <a:fld id="{177362C0-07CF-414D-A8D7-AF1FD6BD12A1}" type="datetimeFigureOut">
              <a:rPr lang="en-US" smtClean="0"/>
              <a:t>9/21/14</a:t>
            </a:fld>
            <a:endParaRPr lang="en-US"/>
          </a:p>
        </p:txBody>
      </p:sp>
      <p:sp>
        <p:nvSpPr>
          <p:cNvPr id="4" name="Footer Placeholder 4"/>
          <p:cNvSpPr>
            <a:spLocks noGrp="1"/>
          </p:cNvSpPr>
          <p:nvPr>
            <p:ph type="ftr" sz="quarter" idx="11"/>
          </p:nvPr>
        </p:nvSpPr>
        <p:spPr>
          <a:xfrm>
            <a:off x="3352800" y="6356350"/>
            <a:ext cx="2895600" cy="365125"/>
          </a:xfrm>
        </p:spPr>
        <p:txBody>
          <a:bodyPr/>
          <a:lstStyle/>
          <a:p>
            <a:endParaRPr lang="en-US"/>
          </a:p>
        </p:txBody>
      </p:sp>
      <p:sp>
        <p:nvSpPr>
          <p:cNvPr id="5" name="Slide Number Placeholder 5"/>
          <p:cNvSpPr>
            <a:spLocks noGrp="1"/>
          </p:cNvSpPr>
          <p:nvPr>
            <p:ph type="sldNum" sz="quarter" idx="12"/>
          </p:nvPr>
        </p:nvSpPr>
        <p:spPr>
          <a:xfrm>
            <a:off x="6705600" y="6356350"/>
            <a:ext cx="2133600" cy="365125"/>
          </a:xfrm>
        </p:spPr>
        <p:txBody>
          <a:bodyPr/>
          <a:lstStyle/>
          <a:p>
            <a:fld id="{00807F76-9E9D-774E-B9F3-4FAB0CA97015}" type="slidenum">
              <a:rPr lang="en-US" smtClean="0"/>
              <a:t>‹#›</a:t>
            </a:fld>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Tree>
    <p:extLst>
      <p:ext uri="{BB962C8B-B14F-4D97-AF65-F5344CB8AC3E}">
        <p14:creationId xmlns:p14="http://schemas.microsoft.com/office/powerpoint/2010/main" val="200586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77362C0-07CF-414D-A8D7-AF1FD6BD12A1}" type="datetimeFigureOut">
              <a:rPr lang="en-US" smtClean="0"/>
              <a:t>9/21/14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0807F76-9E9D-774E-B9F3-4FAB0CA97015}" type="slidenum">
              <a:rPr lang="en-US" smtClean="0"/>
              <a:t>‹#›</a:t>
            </a:fld>
            <a:endParaRPr lang="en-US"/>
          </a:p>
        </p:txBody>
      </p:sp>
    </p:spTree>
    <p:extLst>
      <p:ext uri="{BB962C8B-B14F-4D97-AF65-F5344CB8AC3E}">
        <p14:creationId xmlns:p14="http://schemas.microsoft.com/office/powerpoint/2010/main" val="84360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77362C0-07CF-414D-A8D7-AF1FD6BD12A1}" type="datetimeFigureOut">
              <a:rPr lang="en-US" smtClean="0"/>
              <a:t>9/21/14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07F76-9E9D-774E-B9F3-4FAB0CA9701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362C0-07CF-414D-A8D7-AF1FD6BD12A1}" type="datetimeFigureOut">
              <a:rPr lang="en-US" smtClean="0"/>
              <a:t>9/21/14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07F76-9E9D-774E-B9F3-4FAB0CA9701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3810000" cy="4114800"/>
          </a:xfrm>
        </p:spPr>
        <p:txBody>
          <a:bodyPr/>
          <a:lstStyle/>
          <a:p>
            <a:pPr lvl="0"/>
            <a:endParaRPr lang="en-US" noProof="0" dirty="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0DDD2CD0-85DF-427E-B290-11CF67954319}" type="slidenum">
              <a:rPr lang="en-US"/>
              <a:pPr>
                <a:defRPr/>
              </a:pPr>
              <a:t>‹#›</a:t>
            </a:fld>
            <a:endParaRPr lang="en-US" dirty="0"/>
          </a:p>
        </p:txBody>
      </p:sp>
    </p:spTree>
    <p:extLst>
      <p:ext uri="{BB962C8B-B14F-4D97-AF65-F5344CB8AC3E}">
        <p14:creationId xmlns:p14="http://schemas.microsoft.com/office/powerpoint/2010/main" val="412029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7FB04E69-188B-4E13-9CF8-66A7794E8E9C}" type="slidenum">
              <a:rPr lang="en-US"/>
              <a:pPr>
                <a:defRPr/>
              </a:pPr>
              <a:t>‹#›</a:t>
            </a:fld>
            <a:endParaRPr lang="en-US" dirty="0"/>
          </a:p>
        </p:txBody>
      </p:sp>
    </p:spTree>
    <p:extLst>
      <p:ext uri="{BB962C8B-B14F-4D97-AF65-F5344CB8AC3E}">
        <p14:creationId xmlns:p14="http://schemas.microsoft.com/office/powerpoint/2010/main" val="74622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7362C0-07CF-414D-A8D7-AF1FD6BD12A1}" type="datetimeFigureOut">
              <a:rPr lang="en-US" smtClean="0"/>
              <a:t>9/21/14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07F76-9E9D-774E-B9F3-4FAB0CA9701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7362C0-07CF-414D-A8D7-AF1FD6BD12A1}" type="datetimeFigureOut">
              <a:rPr lang="en-US" smtClean="0"/>
              <a:t>9/21/14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07F76-9E9D-774E-B9F3-4FAB0CA9701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descr="pptbacktoc-02.jpg"/>
          <p:cNvPicPr>
            <a:picLocks noChangeAspect="1"/>
          </p:cNvPicPr>
          <p:nvPr/>
        </p:nvPicPr>
        <p:blipFill>
          <a:blip r:embed="rId2"/>
          <a:stretch>
            <a:fillRect/>
          </a:stretch>
        </p:blipFill>
        <p:spPr>
          <a:xfrm>
            <a:off x="0" y="0"/>
            <a:ext cx="9156192" cy="6867144"/>
          </a:xfrm>
          <a:prstGeom prst="rect">
            <a:avLst/>
          </a:prstGeom>
        </p:spPr>
      </p:pic>
      <p:sp>
        <p:nvSpPr>
          <p:cNvPr id="6" name="Title 5"/>
          <p:cNvSpPr>
            <a:spLocks noGrp="1"/>
          </p:cNvSpPr>
          <p:nvPr>
            <p:ph type="title" hasCustomPrompt="1"/>
          </p:nvPr>
        </p:nvSpPr>
        <p:spPr/>
        <p:txBody>
          <a:bodyPr>
            <a:noAutofit/>
          </a:bodyPr>
          <a:lstStyle>
            <a:lvl1pPr>
              <a:defRPr sz="4800" baseline="0">
                <a:solidFill>
                  <a:srgbClr val="FF3399"/>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50000"/>
              </a:lnSpc>
              <a:buSzPct val="100000"/>
              <a:buFont typeface="+mj-lt"/>
              <a:buAutoNum type="arabicPeriod"/>
              <a:defRPr sz="3600">
                <a:solidFill>
                  <a:schemeClr val="tx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97742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p:nvPicPr>
        <p:blipFill>
          <a:blip r:embed="rId2"/>
          <a:stretch>
            <a:fillRect/>
          </a:stretch>
        </p:blipFill>
        <p:spPr>
          <a:xfrm>
            <a:off x="0" y="0"/>
            <a:ext cx="9156192" cy="6867144"/>
          </a:xfrm>
          <a:prstGeom prst="rect">
            <a:avLst/>
          </a:prstGeom>
        </p:spPr>
      </p:pic>
      <p:sp>
        <p:nvSpPr>
          <p:cNvPr id="2" name="Title 1"/>
          <p:cNvSpPr>
            <a:spLocks noGrp="1"/>
          </p:cNvSpPr>
          <p:nvPr>
            <p:ph type="title" hasCustomPrompt="1"/>
          </p:nvPr>
        </p:nvSpPr>
        <p:spPr>
          <a:xfrm>
            <a:off x="722313" y="1684143"/>
            <a:ext cx="7772400" cy="2700106"/>
          </a:xfrm>
        </p:spPr>
        <p:txBody>
          <a:bodyPr anchor="t">
            <a:noAutofit/>
          </a:bodyPr>
          <a:lstStyle>
            <a:lvl1pPr algn="l">
              <a:lnSpc>
                <a:spcPts val="4800"/>
              </a:lnSpc>
              <a:defRPr sz="4800" b="1" cap="none" baseline="0">
                <a:solidFill>
                  <a:srgbClr val="FF339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764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4400">
                <a:solidFill>
                  <a:srgbClr val="FF3399"/>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457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0807F76-9E9D-774E-B9F3-4FAB0CA97015}" type="slidenum">
              <a:rPr lang="en-US" smtClean="0"/>
              <a:t>‹#›</a:t>
            </a:fld>
            <a:endParaRPr lang="en-US"/>
          </a:p>
        </p:txBody>
      </p:sp>
      <p:sp>
        <p:nvSpPr>
          <p:cNvPr id="7" name="Text Placeholder 2"/>
          <p:cNvSpPr>
            <a:spLocks noGrp="1"/>
          </p:cNvSpPr>
          <p:nvPr>
            <p:ph type="body" idx="1"/>
          </p:nvPr>
        </p:nvSpPr>
        <p:spPr>
          <a:xfrm>
            <a:off x="457200" y="1739781"/>
            <a:ext cx="8229600" cy="4197252"/>
          </a:xfrm>
        </p:spPr>
        <p:txBody>
          <a:bodyPr anchor="t">
            <a:normAutofit/>
          </a:bodyPr>
          <a:lstStyle>
            <a:lvl1pPr marL="0" indent="0">
              <a:lnSpc>
                <a:spcPts val="5200"/>
              </a:lnSpc>
              <a:buNone/>
              <a:defRPr sz="3600" b="1">
                <a:solidFill>
                  <a:schemeClr val="tx1"/>
                </a:solidFill>
                <a:latin typeface="+mj-lt"/>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2935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57200" y="1493086"/>
            <a:ext cx="8229600" cy="4525963"/>
          </a:xfrm>
        </p:spPr>
        <p:txBody>
          <a:bodyPr/>
          <a:lstStyle>
            <a:lvl1pPr>
              <a:lnSpc>
                <a:spcPts val="2300"/>
              </a:lnSpc>
              <a:defRPr/>
            </a:lvl1pPr>
            <a:lvl4pPr>
              <a:defRPr>
                <a:latin typeface="Arial"/>
                <a:cs typeface="Aria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807F76-9E9D-774E-B9F3-4FAB0CA97015}" type="slidenum">
              <a:rPr lang="en-US" smtClean="0"/>
              <a:t>‹#›</a:t>
            </a:fld>
            <a:endParaRPr lang="en-US"/>
          </a:p>
        </p:txBody>
      </p:sp>
    </p:spTree>
    <p:extLst>
      <p:ext uri="{BB962C8B-B14F-4D97-AF65-F5344CB8AC3E}">
        <p14:creationId xmlns:p14="http://schemas.microsoft.com/office/powerpoint/2010/main" val="190258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5" name="Picture 4" descr="pptbacktoc-02.jpg"/>
          <p:cNvPicPr>
            <a:picLocks noChangeAspect="1"/>
          </p:cNvPicPr>
          <p:nvPr/>
        </p:nvPicPr>
        <p:blipFill>
          <a:blip r:embed="rId2"/>
          <a:stretch>
            <a:fillRect/>
          </a:stretch>
        </p:blipFill>
        <p:spPr>
          <a:xfrm>
            <a:off x="0" y="0"/>
            <a:ext cx="9156192" cy="6867144"/>
          </a:xfrm>
          <a:prstGeom prst="rect">
            <a:avLst/>
          </a:prstGeom>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descr="pptbacktoc-02.jpg"/>
          <p:cNvPicPr>
            <a:picLocks noChangeAspect="1"/>
          </p:cNvPicPr>
          <p:nvPr/>
        </p:nvPicPr>
        <p:blipFill>
          <a:blip r:embed="rId2"/>
          <a:stretch>
            <a:fillRect/>
          </a:stretch>
        </p:blipFill>
        <p:spPr>
          <a:xfrm>
            <a:off x="0" y="0"/>
            <a:ext cx="9156192" cy="6867144"/>
          </a:xfrm>
          <a:prstGeom prst="rect">
            <a:avLst/>
          </a:prstGeom>
        </p:spPr>
      </p:pic>
      <p:sp>
        <p:nvSpPr>
          <p:cNvPr id="2" name="Title 1"/>
          <p:cNvSpPr>
            <a:spLocks noGrp="1"/>
          </p:cNvSpPr>
          <p:nvPr>
            <p:ph type="title" hasCustomPrompt="1"/>
          </p:nvPr>
        </p:nvSpPr>
        <p:spPr>
          <a:xfrm>
            <a:off x="722313" y="1684143"/>
            <a:ext cx="7772400" cy="2700106"/>
          </a:xfrm>
        </p:spPr>
        <p:txBody>
          <a:bodyPr anchor="t">
            <a:noAutofit/>
          </a:bodyPr>
          <a:lstStyle>
            <a:lvl1pPr algn="l">
              <a:lnSpc>
                <a:spcPts val="4800"/>
              </a:lnSpc>
              <a:defRPr sz="4500" b="1" cap="none">
                <a:solidFill>
                  <a:schemeClr val="bg1"/>
                </a:solidFil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457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0807F76-9E9D-774E-B9F3-4FAB0CA97015}" type="slidenum">
              <a:rPr lang="en-US" smtClean="0"/>
              <a:t>‹#›</a:t>
            </a:fld>
            <a:endParaRPr lang="en-US"/>
          </a:p>
        </p:txBody>
      </p:sp>
      <p:sp>
        <p:nvSpPr>
          <p:cNvPr id="7" name="Text Placeholder 2"/>
          <p:cNvSpPr>
            <a:spLocks noGrp="1"/>
          </p:cNvSpPr>
          <p:nvPr>
            <p:ph type="body" idx="1"/>
          </p:nvPr>
        </p:nvSpPr>
        <p:spPr>
          <a:xfrm>
            <a:off x="457200" y="1739781"/>
            <a:ext cx="8229600" cy="4197252"/>
          </a:xfrm>
        </p:spPr>
        <p:txBody>
          <a:bodyPr anchor="t">
            <a:normAutofit/>
          </a:bodyPr>
          <a:lstStyle>
            <a:lvl1pPr marL="0" indent="0">
              <a:lnSpc>
                <a:spcPts val="5200"/>
              </a:lnSpc>
              <a:buNone/>
              <a:defRPr sz="5100" b="1">
                <a:solidFill>
                  <a:srgbClr val="666666"/>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57200" y="1493086"/>
            <a:ext cx="8229600" cy="4525963"/>
          </a:xfrm>
        </p:spPr>
        <p:txBody>
          <a:bodyPr/>
          <a:lstStyle>
            <a:lvl1pPr>
              <a:lnSpc>
                <a:spcPts val="2300"/>
              </a:lnSpc>
              <a:defRPr/>
            </a:lvl1pPr>
            <a:lvl4pPr>
              <a:defRPr>
                <a:latin typeface="Arial"/>
                <a:cs typeface="Aria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807F76-9E9D-774E-B9F3-4FAB0CA9701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6096"/>
            <a:ext cx="8229600" cy="731223"/>
          </a:xfrm>
          <a:prstGeom prst="rect">
            <a:avLst/>
          </a:prstGeom>
        </p:spPr>
        <p:txBody>
          <a:bodyPr vert="horz" lIns="91440" tIns="45720" rIns="91440" bIns="45720" rtlCol="0" anchor="t">
            <a:noAutofit/>
          </a:bodyPr>
          <a:lstStyle/>
          <a:p>
            <a:r>
              <a:rPr lang="en-US" dirty="0" smtClean="0"/>
              <a:t>Click to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64221" y="6356350"/>
            <a:ext cx="21336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fld id="{177362C0-07CF-414D-A8D7-AF1FD6BD12A1}" type="datetimeFigureOut">
              <a:rPr lang="en-US" smtClean="0"/>
              <a:t>9/21/14</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20">
                <a:solidFill>
                  <a:schemeClr val="tx1">
                    <a:tint val="75000"/>
                  </a:schemeClr>
                </a:solidFill>
                <a:latin typeface="Arial"/>
                <a:cs typeface="Arial"/>
              </a:defRPr>
            </a:lvl1pPr>
          </a:lstStyle>
          <a:p>
            <a:fld id="{00807F76-9E9D-774E-B9F3-4FAB0CA97015}" type="slidenum">
              <a:rPr lang="en-US" smtClean="0"/>
              <a:t>‹#›</a:t>
            </a:fld>
            <a:endParaRPr lang="en-US"/>
          </a:p>
        </p:txBody>
      </p:sp>
      <p:sp>
        <p:nvSpPr>
          <p:cNvPr id="7"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endParaRPr lang="en-US"/>
          </a:p>
        </p:txBody>
      </p:sp>
      <p:pic>
        <p:nvPicPr>
          <p:cNvPr id="9" name="Picture 8" descr="pptback-02.jpg"/>
          <p:cNvPicPr>
            <a:picLocks noChangeAspect="1"/>
          </p:cNvPicPr>
          <p:nvPr/>
        </p:nvPicPr>
        <p:blipFill>
          <a:blip r:embed="rId20"/>
          <a:stretch>
            <a:fillRect/>
          </a:stretch>
        </p:blipFill>
        <p:spPr>
          <a:xfrm>
            <a:off x="-4572" y="6721475"/>
            <a:ext cx="9153144" cy="146450"/>
          </a:xfrm>
          <a:prstGeom prst="rect">
            <a:avLst/>
          </a:prstGeom>
        </p:spPr>
      </p:pic>
    </p:spTree>
    <p:extLst>
      <p:ext uri="{BB962C8B-B14F-4D97-AF65-F5344CB8AC3E}">
        <p14:creationId xmlns:p14="http://schemas.microsoft.com/office/powerpoint/2010/main" val="29769868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800" b="1" kern="1200" baseline="0">
          <a:solidFill>
            <a:schemeClr val="accent1"/>
          </a:solidFill>
          <a:latin typeface="Times New Roman"/>
          <a:ea typeface="+mj-ea"/>
          <a:cs typeface="Times New Roman"/>
        </a:defRPr>
      </a:lvl1pPr>
    </p:titleStyle>
    <p:bodyStyle>
      <a:lvl1pPr marL="342900" indent="-342900" algn="l" defTabSz="457200" rtl="0" eaLnBrk="1" latinLnBrk="0" hangingPunct="1">
        <a:spcBef>
          <a:spcPct val="20000"/>
        </a:spcBef>
        <a:buSzPct val="70000"/>
        <a:buFont typeface="Lucida Grande"/>
        <a:buChar char="▶"/>
        <a:defRPr sz="28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hart" Target="../charts/chart1.xml"/><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5" Type="http://schemas.openxmlformats.org/officeDocument/2006/relationships/image" Target="../media/image10.gif"/><Relationship Id="rId6" Type="http://schemas.openxmlformats.org/officeDocument/2006/relationships/image" Target="../media/image11.jpe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imgres?imgurl=http://tbi.cedwvu.org/images/SoldierSaluteBrain2.jpg&amp;imgrefurl=http://tbi.cedwvu.org/&amp;usg=__7une5iL8fjAW7szSIK0hPerdNF4=&amp;h=300&amp;w=450&amp;sz=21&amp;hl=en&amp;start=7&amp;zoom=1&amp;tbnid=19gq_RtxjFlrDM:&amp;tbnh=85&amp;tbnw=127&amp;ei=unZ0UNrFDabc2QXXtoGoDQ&amp;prev=/search?q=TBI+motor+vehicle&amp;hl=en&amp;gbv=2&amp;tbm=isch&amp;itbs=1" TargetMode="Externa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jpe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gif"/><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0.jpeg"/><Relationship Id="rId5" Type="http://schemas.openxmlformats.org/officeDocument/2006/relationships/package" Target="../embeddings/Microsoft_Word_Document2.docx"/><Relationship Id="rId6" Type="http://schemas.openxmlformats.org/officeDocument/2006/relationships/image" Target="../media/image27.png"/><Relationship Id="rId7" Type="http://schemas.openxmlformats.org/officeDocument/2006/relationships/package" Target="../embeddings/Microsoft_Word_Document3.docx"/><Relationship Id="rId8" Type="http://schemas.openxmlformats.org/officeDocument/2006/relationships/image" Target="../media/image28.png"/><Relationship Id="rId9" Type="http://schemas.openxmlformats.org/officeDocument/2006/relationships/package" Target="../embeddings/Microsoft_Word_Document4.docx"/><Relationship Id="rId10" Type="http://schemas.openxmlformats.org/officeDocument/2006/relationships/image" Target="../media/image29.png"/><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14.xml"/><Relationship Id="rId2"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1" Type="http://schemas.openxmlformats.org/officeDocument/2006/relationships/image" Target="../media/image46.png"/><Relationship Id="rId12" Type="http://schemas.openxmlformats.org/officeDocument/2006/relationships/image" Target="../media/image47.png"/><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jpeg"/><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52.png"/><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3" Type="http://schemas.openxmlformats.org/officeDocument/2006/relationships/hyperlink" Target="http://www.allworthingjobs.com/images/jobs-and-careers-advice-images/photo-for-careers-advice-article-man-standing-at-maze.jpg" TargetMode="External"/><Relationship Id="rId4" Type="http://schemas.openxmlformats.org/officeDocument/2006/relationships/image" Target="../media/image53.jpe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jpeg"/><Relationship Id="rId7" Type="http://schemas.openxmlformats.org/officeDocument/2006/relationships/image" Target="../media/image61.jpeg"/><Relationship Id="rId8" Type="http://schemas.openxmlformats.org/officeDocument/2006/relationships/image" Target="../media/image62.jpeg"/><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hyperlink" Target="https://www.braintrauma.org/wp-content/uploads/2010/02/dti-scan.jpg" TargetMode="External"/><Relationship Id="rId4" Type="http://schemas.openxmlformats.org/officeDocument/2006/relationships/image" Target="../media/image64.jpeg"/><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 Id="rId3" Type="http://schemas.openxmlformats.org/officeDocument/2006/relationships/image" Target="../media/image6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6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16175"/>
            <a:ext cx="7772400" cy="1470025"/>
          </a:xfrm>
        </p:spPr>
        <p:txBody>
          <a:bodyPr/>
          <a:lstStyle/>
          <a:p>
            <a:r>
              <a:rPr lang="en-US" dirty="0" smtClean="0">
                <a:solidFill>
                  <a:srgbClr val="FFFFFF"/>
                </a:solidFill>
              </a:rPr>
              <a:t>TBI: Missed cause of Dementia</a:t>
            </a:r>
            <a:endParaRPr lang="en-US" dirty="0">
              <a:solidFill>
                <a:srgbClr val="FFFFFF"/>
              </a:solidFill>
            </a:endParaRPr>
          </a:p>
        </p:txBody>
      </p:sp>
      <p:sp>
        <p:nvSpPr>
          <p:cNvPr id="5" name="Subtitle 4"/>
          <p:cNvSpPr>
            <a:spLocks noGrp="1"/>
          </p:cNvSpPr>
          <p:nvPr>
            <p:ph type="subTitle" idx="1"/>
          </p:nvPr>
        </p:nvSpPr>
        <p:spPr>
          <a:xfrm>
            <a:off x="839886" y="4152530"/>
            <a:ext cx="6932514" cy="1752600"/>
          </a:xfrm>
        </p:spPr>
        <p:txBody>
          <a:bodyPr>
            <a:normAutofit fontScale="70000" lnSpcReduction="20000"/>
          </a:bodyPr>
          <a:lstStyle/>
          <a:p>
            <a:r>
              <a:rPr lang="en-US" dirty="0" smtClean="0">
                <a:solidFill>
                  <a:schemeClr val="bg1"/>
                </a:solidFill>
              </a:rPr>
              <a:t>Anne Felicia Ambrose, MD, MS</a:t>
            </a:r>
          </a:p>
          <a:p>
            <a:r>
              <a:rPr lang="en-US" dirty="0" smtClean="0">
                <a:solidFill>
                  <a:schemeClr val="bg1"/>
                </a:solidFill>
              </a:rPr>
              <a:t>Medical Director, Traumatic Brain Injury Program</a:t>
            </a:r>
          </a:p>
          <a:p>
            <a:r>
              <a:rPr lang="en-US" dirty="0" smtClean="0">
                <a:solidFill>
                  <a:schemeClr val="bg1"/>
                </a:solidFill>
              </a:rPr>
              <a:t>Mount Sinai School of Medicine</a:t>
            </a:r>
          </a:p>
          <a:p>
            <a:r>
              <a:rPr lang="en-US" dirty="0" smtClean="0">
                <a:solidFill>
                  <a:schemeClr val="bg1"/>
                </a:solidFill>
              </a:rPr>
              <a:t>New York , NY</a:t>
            </a:r>
          </a:p>
          <a:p>
            <a:endParaRPr lang="en-US" dirty="0"/>
          </a:p>
        </p:txBody>
      </p:sp>
      <p:pic>
        <p:nvPicPr>
          <p:cNvPr id="6" name="Picture 5" descr="phineas gage.jpg"/>
          <p:cNvPicPr>
            <a:picLocks noChangeAspect="1"/>
          </p:cNvPicPr>
          <p:nvPr/>
        </p:nvPicPr>
        <p:blipFill>
          <a:blip r:embed="rId2" cstate="print"/>
          <a:stretch>
            <a:fillRect/>
          </a:stretch>
        </p:blipFill>
        <p:spPr>
          <a:xfrm>
            <a:off x="576853" y="297203"/>
            <a:ext cx="1436568" cy="1675996"/>
          </a:xfrm>
          <a:prstGeom prst="rect">
            <a:avLst/>
          </a:prstGeom>
        </p:spPr>
      </p:pic>
    </p:spTree>
    <p:extLst>
      <p:ext uri="{BB962C8B-B14F-4D97-AF65-F5344CB8AC3E}">
        <p14:creationId xmlns:p14="http://schemas.microsoft.com/office/powerpoint/2010/main" val="3385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pPr>
              <a:defRPr/>
            </a:pPr>
            <a:r>
              <a:rPr lang="en-US" sz="2000" dirty="0" smtClean="0"/>
              <a:t>CDC 2006</a:t>
            </a:r>
            <a:endParaRPr lang="en-US" sz="2000" dirty="0"/>
          </a:p>
        </p:txBody>
      </p:sp>
      <p:sp>
        <p:nvSpPr>
          <p:cNvPr id="9219" name="Rectangle 2" descr="Short Description: Text Box: TBI in the United States &#10;Long Description: TBI in the United States &#10;"/>
          <p:cNvSpPr>
            <a:spLocks noChangeArrowheads="1"/>
          </p:cNvSpPr>
          <p:nvPr/>
        </p:nvSpPr>
        <p:spPr bwMode="auto">
          <a:xfrm>
            <a:off x="762000" y="304800"/>
            <a:ext cx="7924800" cy="1219200"/>
          </a:xfrm>
          <a:prstGeom prst="rect">
            <a:avLst/>
          </a:prstGeom>
          <a:solidFill>
            <a:schemeClr val="bg1"/>
          </a:solidFill>
          <a:ln w="9525">
            <a:noFill/>
            <a:miter lim="800000"/>
            <a:headEnd/>
            <a:tailEnd/>
          </a:ln>
        </p:spPr>
        <p:txBody>
          <a:bodyPr anchor="ctr"/>
          <a:lstStyle/>
          <a:p>
            <a:pPr algn="ctr"/>
            <a:r>
              <a:rPr lang="en-US" sz="4000" dirty="0">
                <a:solidFill>
                  <a:srgbClr val="FF388C"/>
                </a:solidFill>
              </a:rPr>
              <a:t>Annual Incidence: TBI in the General </a:t>
            </a:r>
            <a:r>
              <a:rPr lang="en-US" sz="4000" dirty="0" smtClean="0">
                <a:solidFill>
                  <a:srgbClr val="FF388C"/>
                </a:solidFill>
              </a:rPr>
              <a:t>Population  (1.7-3.8 M)</a:t>
            </a:r>
            <a:endParaRPr lang="en-US" sz="4000" dirty="0">
              <a:solidFill>
                <a:srgbClr val="FF388C"/>
              </a:solidFill>
            </a:endParaRPr>
          </a:p>
        </p:txBody>
      </p:sp>
      <p:sp>
        <p:nvSpPr>
          <p:cNvPr id="9226" name="Text Box 9"/>
          <p:cNvSpPr txBox="1">
            <a:spLocks noChangeArrowheads="1"/>
          </p:cNvSpPr>
          <p:nvPr/>
        </p:nvSpPr>
        <p:spPr bwMode="auto">
          <a:xfrm>
            <a:off x="4455062" y="4343400"/>
            <a:ext cx="184666" cy="461665"/>
          </a:xfrm>
          <a:prstGeom prst="rect">
            <a:avLst/>
          </a:prstGeom>
          <a:noFill/>
          <a:ln w="9525">
            <a:noFill/>
            <a:miter lim="800000"/>
            <a:headEnd/>
            <a:tailEnd/>
          </a:ln>
        </p:spPr>
        <p:txBody>
          <a:bodyPr wrap="none">
            <a:spAutoFit/>
          </a:bodyPr>
          <a:lstStyle/>
          <a:p>
            <a:pPr algn="ctr" eaLnBrk="1" hangingPunct="1"/>
            <a:endParaRPr lang="en-US" sz="2400" dirty="0"/>
          </a:p>
        </p:txBody>
      </p:sp>
      <p:sp>
        <p:nvSpPr>
          <p:cNvPr id="9227" name="Text Box 10"/>
          <p:cNvSpPr txBox="1">
            <a:spLocks noChangeArrowheads="1"/>
          </p:cNvSpPr>
          <p:nvPr/>
        </p:nvSpPr>
        <p:spPr bwMode="auto">
          <a:xfrm>
            <a:off x="1828800" y="5638800"/>
            <a:ext cx="5229965" cy="461665"/>
          </a:xfrm>
          <a:prstGeom prst="rect">
            <a:avLst/>
          </a:prstGeom>
          <a:noFill/>
          <a:ln w="9525">
            <a:noFill/>
            <a:miter lim="800000"/>
            <a:headEnd/>
            <a:tailEnd/>
          </a:ln>
        </p:spPr>
        <p:txBody>
          <a:bodyPr wrap="square">
            <a:spAutoFit/>
          </a:bodyPr>
          <a:lstStyle/>
          <a:p>
            <a:pPr eaLnBrk="1" hangingPunct="1"/>
            <a:endParaRPr lang="en-US" sz="2400" dirty="0" smtClean="0"/>
          </a:p>
        </p:txBody>
      </p:sp>
      <p:sp>
        <p:nvSpPr>
          <p:cNvPr id="9228" name="Text Box 11"/>
          <p:cNvSpPr txBox="1">
            <a:spLocks noChangeArrowheads="1"/>
          </p:cNvSpPr>
          <p:nvPr/>
        </p:nvSpPr>
        <p:spPr bwMode="auto">
          <a:xfrm>
            <a:off x="6553200" y="1863298"/>
            <a:ext cx="2362200" cy="830997"/>
          </a:xfrm>
          <a:prstGeom prst="rect">
            <a:avLst/>
          </a:prstGeom>
          <a:noFill/>
          <a:ln w="9525">
            <a:noFill/>
            <a:miter lim="800000"/>
            <a:headEnd/>
            <a:tailEnd/>
          </a:ln>
        </p:spPr>
        <p:txBody>
          <a:bodyPr>
            <a:spAutoFit/>
          </a:bodyPr>
          <a:lstStyle/>
          <a:p>
            <a:pPr algn="ctr" eaLnBrk="1" hangingPunct="1"/>
            <a:r>
              <a:rPr lang="en-US" sz="2400" dirty="0" smtClean="0">
                <a:solidFill>
                  <a:srgbClr val="FFFFFF"/>
                </a:solidFill>
                <a:latin typeface="Times New Roman" pitchFamily="18" charset="0"/>
              </a:rPr>
              <a:t>Annual cost-$76m</a:t>
            </a:r>
            <a:endParaRPr lang="en-US" sz="2400" dirty="0">
              <a:solidFill>
                <a:srgbClr val="FFFFFF"/>
              </a:solidFill>
              <a:latin typeface="Times New Roman" pitchFamily="18" charset="0"/>
            </a:endParaRPr>
          </a:p>
        </p:txBody>
      </p:sp>
      <p:sp>
        <p:nvSpPr>
          <p:cNvPr id="9229" name="Text Box 12"/>
          <p:cNvSpPr txBox="1">
            <a:spLocks noChangeArrowheads="1"/>
          </p:cNvSpPr>
          <p:nvPr/>
        </p:nvSpPr>
        <p:spPr bwMode="auto">
          <a:xfrm>
            <a:off x="6849775" y="5454134"/>
            <a:ext cx="1209999" cy="369332"/>
          </a:xfrm>
          <a:prstGeom prst="rect">
            <a:avLst/>
          </a:prstGeom>
          <a:noFill/>
          <a:ln w="9525">
            <a:noFill/>
            <a:miter lim="800000"/>
            <a:headEnd/>
            <a:tailEnd/>
          </a:ln>
        </p:spPr>
        <p:txBody>
          <a:bodyPr wrap="none">
            <a:spAutoFit/>
          </a:bodyPr>
          <a:lstStyle/>
          <a:p>
            <a:pPr eaLnBrk="1" hangingPunct="1"/>
            <a:r>
              <a:rPr lang="en-US" dirty="0" smtClean="0">
                <a:solidFill>
                  <a:srgbClr val="FFFFFF"/>
                </a:solidFill>
              </a:rPr>
              <a:t>CDC 2006</a:t>
            </a:r>
            <a:endParaRPr lang="en-US" dirty="0">
              <a:solidFill>
                <a:srgbClr val="FFFFFF"/>
              </a:solidFill>
            </a:endParaRPr>
          </a:p>
        </p:txBody>
      </p:sp>
      <p:graphicFrame>
        <p:nvGraphicFramePr>
          <p:cNvPr id="3" name="Diagram 2"/>
          <p:cNvGraphicFramePr/>
          <p:nvPr>
            <p:extLst>
              <p:ext uri="{D42A27DB-BD31-4B8C-83A1-F6EECF244321}">
                <p14:modId xmlns:p14="http://schemas.microsoft.com/office/powerpoint/2010/main" val="1326891434"/>
              </p:ext>
            </p:extLst>
          </p:nvPr>
        </p:nvGraphicFramePr>
        <p:xfrm>
          <a:off x="934885" y="1863298"/>
          <a:ext cx="7124889" cy="4534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65975" y="1863298"/>
            <a:ext cx="2109740" cy="923330"/>
          </a:xfrm>
          <a:prstGeom prst="rect">
            <a:avLst/>
          </a:prstGeom>
          <a:noFill/>
        </p:spPr>
        <p:txBody>
          <a:bodyPr wrap="square" rtlCol="0">
            <a:spAutoFit/>
          </a:bodyPr>
          <a:lstStyle/>
          <a:p>
            <a:r>
              <a:rPr lang="en-US" dirty="0" smtClean="0">
                <a:solidFill>
                  <a:srgbClr val="FFFFFF"/>
                </a:solidFill>
              </a:rPr>
              <a:t>5.3million living with TBI related disabilities</a:t>
            </a:r>
            <a:endParaRPr lang="en-US" dirty="0">
              <a:solidFill>
                <a:srgbClr val="FFFFFF"/>
              </a:solidFill>
            </a:endParaRPr>
          </a:p>
        </p:txBody>
      </p:sp>
    </p:spTree>
    <p:extLst>
      <p:ext uri="{BB962C8B-B14F-4D97-AF65-F5344CB8AC3E}">
        <p14:creationId xmlns:p14="http://schemas.microsoft.com/office/powerpoint/2010/main" val="239942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Epidemiology-Causes</a:t>
            </a:r>
            <a:endParaRPr lang="en-US" dirty="0"/>
          </a:p>
        </p:txBody>
      </p:sp>
      <p:pic>
        <p:nvPicPr>
          <p:cNvPr id="60418" name="Picture 2" descr="http://www.slavicabiochem.com/images/causes-of-tbi.jpg"/>
          <p:cNvPicPr>
            <a:picLocks noChangeAspect="1" noChangeArrowheads="1"/>
          </p:cNvPicPr>
          <p:nvPr/>
        </p:nvPicPr>
        <p:blipFill>
          <a:blip r:embed="rId3" cstate="print"/>
          <a:srcRect/>
          <a:stretch>
            <a:fillRect/>
          </a:stretch>
        </p:blipFill>
        <p:spPr bwMode="auto">
          <a:xfrm>
            <a:off x="618065" y="2145881"/>
            <a:ext cx="3642819" cy="3739045"/>
          </a:xfrm>
          <a:prstGeom prst="rect">
            <a:avLst/>
          </a:prstGeom>
          <a:noFill/>
        </p:spPr>
      </p:pic>
      <p:sp>
        <p:nvSpPr>
          <p:cNvPr id="4" name="TextBox 3"/>
          <p:cNvSpPr txBox="1"/>
          <p:nvPr/>
        </p:nvSpPr>
        <p:spPr>
          <a:xfrm>
            <a:off x="3165712" y="5884926"/>
            <a:ext cx="1095172" cy="369332"/>
          </a:xfrm>
          <a:prstGeom prst="rect">
            <a:avLst/>
          </a:prstGeom>
          <a:noFill/>
        </p:spPr>
        <p:txBody>
          <a:bodyPr wrap="none" rtlCol="0">
            <a:spAutoFit/>
          </a:bodyPr>
          <a:lstStyle/>
          <a:p>
            <a:r>
              <a:rPr lang="en-US" dirty="0" smtClean="0"/>
              <a:t>CDC 2006</a:t>
            </a:r>
            <a:endParaRPr lang="en-US" dirty="0"/>
          </a:p>
        </p:txBody>
      </p:sp>
      <p:graphicFrame>
        <p:nvGraphicFramePr>
          <p:cNvPr id="3" name="Chart 2"/>
          <p:cNvGraphicFramePr/>
          <p:nvPr>
            <p:extLst>
              <p:ext uri="{D42A27DB-BD31-4B8C-83A1-F6EECF244321}">
                <p14:modId xmlns:p14="http://schemas.microsoft.com/office/powerpoint/2010/main" val="2976717161"/>
              </p:ext>
            </p:extLst>
          </p:nvPr>
        </p:nvGraphicFramePr>
        <p:xfrm>
          <a:off x="4793494" y="1715893"/>
          <a:ext cx="3666391" cy="445705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046917" y="4329015"/>
            <a:ext cx="684803" cy="369332"/>
          </a:xfrm>
          <a:prstGeom prst="rect">
            <a:avLst/>
          </a:prstGeom>
          <a:noFill/>
        </p:spPr>
        <p:txBody>
          <a:bodyPr wrap="none" rtlCol="0">
            <a:spAutoFit/>
          </a:bodyPr>
          <a:lstStyle/>
          <a:p>
            <a:r>
              <a:rPr lang="en-US" dirty="0" smtClean="0"/>
              <a:t>MVA</a:t>
            </a:r>
            <a:endParaRPr lang="en-US" dirty="0"/>
          </a:p>
        </p:txBody>
      </p:sp>
      <p:sp>
        <p:nvSpPr>
          <p:cNvPr id="6" name="TextBox 5"/>
          <p:cNvSpPr txBox="1"/>
          <p:nvPr/>
        </p:nvSpPr>
        <p:spPr>
          <a:xfrm>
            <a:off x="5227732" y="4328628"/>
            <a:ext cx="633594" cy="369332"/>
          </a:xfrm>
          <a:prstGeom prst="rect">
            <a:avLst/>
          </a:prstGeom>
          <a:noFill/>
        </p:spPr>
        <p:txBody>
          <a:bodyPr wrap="none" rtlCol="0">
            <a:spAutoFit/>
          </a:bodyPr>
          <a:lstStyle/>
          <a:p>
            <a:r>
              <a:rPr lang="en-US" dirty="0" smtClean="0"/>
              <a:t>Falls</a:t>
            </a:r>
            <a:endParaRPr lang="en-US" dirty="0"/>
          </a:p>
        </p:txBody>
      </p:sp>
      <p:sp>
        <p:nvSpPr>
          <p:cNvPr id="7" name="TextBox 6"/>
          <p:cNvSpPr txBox="1"/>
          <p:nvPr/>
        </p:nvSpPr>
        <p:spPr>
          <a:xfrm>
            <a:off x="7075097" y="2197638"/>
            <a:ext cx="1313243" cy="369332"/>
          </a:xfrm>
          <a:prstGeom prst="rect">
            <a:avLst/>
          </a:prstGeom>
          <a:noFill/>
        </p:spPr>
        <p:txBody>
          <a:bodyPr wrap="none" rtlCol="0">
            <a:spAutoFit/>
          </a:bodyPr>
          <a:lstStyle/>
          <a:p>
            <a:r>
              <a:rPr lang="en-US" dirty="0" smtClean="0"/>
              <a:t>Sports/work</a:t>
            </a:r>
            <a:endParaRPr lang="en-US" dirty="0"/>
          </a:p>
        </p:txBody>
      </p:sp>
      <p:sp>
        <p:nvSpPr>
          <p:cNvPr id="8" name="TextBox 7"/>
          <p:cNvSpPr txBox="1"/>
          <p:nvPr/>
        </p:nvSpPr>
        <p:spPr>
          <a:xfrm rot="537661">
            <a:off x="5080836" y="3253874"/>
            <a:ext cx="1005403" cy="369332"/>
          </a:xfrm>
          <a:prstGeom prst="rect">
            <a:avLst/>
          </a:prstGeom>
          <a:noFill/>
        </p:spPr>
        <p:txBody>
          <a:bodyPr wrap="none" rtlCol="0">
            <a:spAutoFit/>
          </a:bodyPr>
          <a:lstStyle/>
          <a:p>
            <a:r>
              <a:rPr lang="en-US" dirty="0" smtClean="0"/>
              <a:t>Violence</a:t>
            </a:r>
            <a:endParaRPr lang="en-US" dirty="0"/>
          </a:p>
        </p:txBody>
      </p:sp>
      <p:sp>
        <p:nvSpPr>
          <p:cNvPr id="9" name="TextBox 8"/>
          <p:cNvSpPr txBox="1"/>
          <p:nvPr/>
        </p:nvSpPr>
        <p:spPr>
          <a:xfrm>
            <a:off x="7744454" y="5821504"/>
            <a:ext cx="1255309" cy="369332"/>
          </a:xfrm>
          <a:prstGeom prst="rect">
            <a:avLst/>
          </a:prstGeom>
          <a:noFill/>
        </p:spPr>
        <p:txBody>
          <a:bodyPr wrap="none" rtlCol="0">
            <a:spAutoFit/>
          </a:bodyPr>
          <a:lstStyle/>
          <a:p>
            <a:r>
              <a:rPr lang="en-US" dirty="0" smtClean="0"/>
              <a:t>WHO 2009</a:t>
            </a:r>
            <a:endParaRPr lang="en-US" dirty="0"/>
          </a:p>
        </p:txBody>
      </p:sp>
      <p:cxnSp>
        <p:nvCxnSpPr>
          <p:cNvPr id="11" name="Straight Connector 10"/>
          <p:cNvCxnSpPr/>
          <p:nvPr/>
        </p:nvCxnSpPr>
        <p:spPr>
          <a:xfrm flipH="1">
            <a:off x="6397861" y="2566970"/>
            <a:ext cx="649056" cy="6108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352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Mortality</a:t>
            </a:r>
            <a:endParaRPr lang="en-US" sz="3600" dirty="0"/>
          </a:p>
        </p:txBody>
      </p:sp>
      <p:pic>
        <p:nvPicPr>
          <p:cNvPr id="4" name="Picture 3" descr="s6005a1f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24" y="1257505"/>
            <a:ext cx="2917920" cy="1929103"/>
          </a:xfrm>
          <a:prstGeom prst="rect">
            <a:avLst/>
          </a:prstGeom>
        </p:spPr>
      </p:pic>
      <p:sp>
        <p:nvSpPr>
          <p:cNvPr id="3" name="TextBox 2"/>
          <p:cNvSpPr txBox="1"/>
          <p:nvPr/>
        </p:nvSpPr>
        <p:spPr>
          <a:xfrm>
            <a:off x="217217" y="3022202"/>
            <a:ext cx="4093705" cy="738664"/>
          </a:xfrm>
          <a:prstGeom prst="rect">
            <a:avLst/>
          </a:prstGeom>
          <a:noFill/>
        </p:spPr>
        <p:txBody>
          <a:bodyPr wrap="square" rtlCol="0">
            <a:spAutoFit/>
          </a:bodyPr>
          <a:lstStyle/>
          <a:p>
            <a:r>
              <a:rPr lang="en-US" sz="1400" b="1" dirty="0" smtClean="0"/>
              <a:t>Average annual rates for traumatic brain injury deaths, by age group and external mechanism of injury --- United States, 1997--2007</a:t>
            </a:r>
            <a:endParaRPr lang="en-US" sz="1400" dirty="0"/>
          </a:p>
        </p:txBody>
      </p:sp>
      <p:pic>
        <p:nvPicPr>
          <p:cNvPr id="6" name="Picture 5" descr="figure10.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421" y="719114"/>
            <a:ext cx="4128379" cy="2739657"/>
          </a:xfrm>
          <a:prstGeom prst="rect">
            <a:avLst/>
          </a:prstGeom>
        </p:spPr>
      </p:pic>
      <p:pic>
        <p:nvPicPr>
          <p:cNvPr id="7" name="Picture 6" descr="figure2.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8929" y="3608138"/>
            <a:ext cx="4061543" cy="2695303"/>
          </a:xfrm>
          <a:prstGeom prst="rect">
            <a:avLst/>
          </a:prstGeom>
        </p:spPr>
      </p:pic>
      <p:pic>
        <p:nvPicPr>
          <p:cNvPr id="8" name="Picture 7" descr="Unknown.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679" y="4121263"/>
            <a:ext cx="2817765" cy="2182178"/>
          </a:xfrm>
          <a:prstGeom prst="rect">
            <a:avLst/>
          </a:prstGeom>
        </p:spPr>
      </p:pic>
    </p:spTree>
    <p:extLst>
      <p:ext uri="{BB962C8B-B14F-4D97-AF65-F5344CB8AC3E}">
        <p14:creationId xmlns:p14="http://schemas.microsoft.com/office/powerpoint/2010/main" val="295539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80674" y="152400"/>
            <a:ext cx="3470229" cy="1163637"/>
          </a:xfrm>
        </p:spPr>
        <p:txBody>
          <a:bodyPr>
            <a:normAutofit/>
          </a:bodyPr>
          <a:lstStyle/>
          <a:p>
            <a:pPr eaLnBrk="1" fontAlgn="auto" hangingPunct="1">
              <a:spcAft>
                <a:spcPts val="0"/>
              </a:spcAft>
              <a:defRPr/>
            </a:pPr>
            <a:r>
              <a:rPr lang="en-US" sz="3600" dirty="0" smtClean="0"/>
              <a:t>Military</a:t>
            </a:r>
          </a:p>
        </p:txBody>
      </p:sp>
      <p:sp>
        <p:nvSpPr>
          <p:cNvPr id="24579" name="Rectangle 3"/>
          <p:cNvSpPr>
            <a:spLocks noGrp="1" noChangeArrowheads="1"/>
          </p:cNvSpPr>
          <p:nvPr>
            <p:ph idx="1"/>
          </p:nvPr>
        </p:nvSpPr>
        <p:spPr>
          <a:xfrm>
            <a:off x="267861" y="2586815"/>
            <a:ext cx="4983042" cy="3558041"/>
          </a:xfrm>
        </p:spPr>
        <p:txBody>
          <a:bodyPr>
            <a:noAutofit/>
          </a:bodyPr>
          <a:lstStyle/>
          <a:p>
            <a:pPr marL="274320" indent="-274320" eaLnBrk="1" fontAlgn="auto" hangingPunct="1">
              <a:spcAft>
                <a:spcPts val="0"/>
              </a:spcAft>
              <a:buFont typeface="Wingdings" pitchFamily="2" charset="2"/>
              <a:buChar char="Ø"/>
              <a:defRPr/>
            </a:pPr>
            <a:endParaRPr lang="en-US" sz="2000" dirty="0" smtClean="0">
              <a:latin typeface="+mj-lt"/>
            </a:endParaRPr>
          </a:p>
        </p:txBody>
      </p:sp>
      <p:pic>
        <p:nvPicPr>
          <p:cNvPr id="23557" name="Picture 4" descr="http://t2.gstatic.com/images?q=tbn:ANd9GcR3nHv-LSOfuZk9sFP62QUL694m-kxjuLVxNxZqCAThLWmMbsoVaC8No_A">
            <a:hlinkClick r:id="rId3"/>
          </p:cNvPr>
          <p:cNvPicPr>
            <a:picLocks noChangeAspect="1" noChangeArrowheads="1"/>
          </p:cNvPicPr>
          <p:nvPr/>
        </p:nvPicPr>
        <p:blipFill>
          <a:blip r:embed="rId4"/>
          <a:srcRect/>
          <a:stretch>
            <a:fillRect/>
          </a:stretch>
        </p:blipFill>
        <p:spPr bwMode="auto">
          <a:xfrm>
            <a:off x="5752170" y="335419"/>
            <a:ext cx="3056868" cy="2045935"/>
          </a:xfrm>
          <a:prstGeom prst="rect">
            <a:avLst/>
          </a:prstGeom>
          <a:noFill/>
          <a:ln w="9525">
            <a:noFill/>
            <a:miter lim="800000"/>
            <a:headEnd/>
            <a:tailEnd/>
          </a:ln>
        </p:spPr>
      </p:pic>
      <p:pic>
        <p:nvPicPr>
          <p:cNvPr id="6" name="Picture 5" descr="http://www.iom.edu/~/media/Files/Report%20Files/2011/Cognitive-Rehabilitation-Therapy-for-Traumatic-Brain-Injury-Evaluating-the-Evidence/TBI-figure_cropped_sized.jpg?keepThis=true&amp;TB_iframe=true&amp;height=470&amp;width=800%3B"/>
          <p:cNvPicPr/>
          <p:nvPr/>
        </p:nvPicPr>
        <p:blipFill>
          <a:blip r:embed="rId5"/>
          <a:srcRect/>
          <a:stretch>
            <a:fillRect/>
          </a:stretch>
        </p:blipFill>
        <p:spPr bwMode="auto">
          <a:xfrm>
            <a:off x="152400" y="3355538"/>
            <a:ext cx="5098503" cy="2672058"/>
          </a:xfrm>
          <a:prstGeom prst="rect">
            <a:avLst/>
          </a:prstGeom>
          <a:noFill/>
          <a:ln w="9525">
            <a:noFill/>
            <a:miter lim="800000"/>
            <a:headEnd/>
            <a:tailEnd/>
          </a:ln>
        </p:spPr>
      </p:pic>
      <p:pic>
        <p:nvPicPr>
          <p:cNvPr id="16388" name="Picture 4" descr="http://www.defense.gov/home/features/2012/0312_tbi/chartaf_hires.jpg"/>
          <p:cNvPicPr>
            <a:picLocks noChangeAspect="1" noChangeArrowheads="1"/>
          </p:cNvPicPr>
          <p:nvPr/>
        </p:nvPicPr>
        <p:blipFill>
          <a:blip r:embed="rId6"/>
          <a:srcRect/>
          <a:stretch>
            <a:fillRect/>
          </a:stretch>
        </p:blipFill>
        <p:spPr bwMode="auto">
          <a:xfrm>
            <a:off x="5404124" y="3366839"/>
            <a:ext cx="3404914" cy="2792145"/>
          </a:xfrm>
          <a:prstGeom prst="rect">
            <a:avLst/>
          </a:prstGeom>
          <a:noFill/>
        </p:spPr>
      </p:pic>
      <p:sp>
        <p:nvSpPr>
          <p:cNvPr id="2" name="TextBox 1"/>
          <p:cNvSpPr txBox="1"/>
          <p:nvPr/>
        </p:nvSpPr>
        <p:spPr>
          <a:xfrm>
            <a:off x="267861" y="1434507"/>
            <a:ext cx="5383467" cy="923330"/>
          </a:xfrm>
          <a:prstGeom prst="rect">
            <a:avLst/>
          </a:prstGeom>
          <a:noFill/>
        </p:spPr>
        <p:txBody>
          <a:bodyPr wrap="none" rtlCol="0">
            <a:spAutoFit/>
          </a:bodyPr>
          <a:lstStyle/>
          <a:p>
            <a:r>
              <a:rPr lang="en-US" dirty="0"/>
              <a:t>More than 2.5 million Americans have been </a:t>
            </a:r>
            <a:r>
              <a:rPr lang="en-US" dirty="0" smtClean="0"/>
              <a:t>deployed </a:t>
            </a:r>
            <a:r>
              <a:rPr lang="en-US" dirty="0"/>
              <a:t>to </a:t>
            </a:r>
            <a:endParaRPr lang="en-US" dirty="0" smtClean="0"/>
          </a:p>
          <a:p>
            <a:r>
              <a:rPr lang="en-US" dirty="0" smtClean="0"/>
              <a:t>OEF</a:t>
            </a:r>
            <a:r>
              <a:rPr lang="en-US" dirty="0"/>
              <a:t>/OIF, </a:t>
            </a:r>
          </a:p>
          <a:p>
            <a:endParaRPr lang="en-US" dirty="0"/>
          </a:p>
        </p:txBody>
      </p:sp>
    </p:spTree>
    <p:extLst>
      <p:ext uri="{BB962C8B-B14F-4D97-AF65-F5344CB8AC3E}">
        <p14:creationId xmlns:p14="http://schemas.microsoft.com/office/powerpoint/2010/main" val="3942849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76734" y="2004408"/>
            <a:ext cx="6497474" cy="1207509"/>
          </a:xfrm>
        </p:spPr>
        <p:txBody>
          <a:bodyPr/>
          <a:lstStyle/>
          <a:p>
            <a:r>
              <a:rPr lang="en-US" sz="4400" dirty="0" smtClean="0"/>
              <a:t>PATHOPHYSIOLOGY</a:t>
            </a:r>
            <a:endParaRPr lang="en-US" sz="4400" dirty="0"/>
          </a:p>
        </p:txBody>
      </p:sp>
      <p:sp>
        <p:nvSpPr>
          <p:cNvPr id="5" name="Text Placeholder 4"/>
          <p:cNvSpPr>
            <a:spLocks noGrp="1"/>
          </p:cNvSpPr>
          <p:nvPr>
            <p:ph type="body" idx="1"/>
          </p:nvPr>
        </p:nvSpPr>
        <p:spPr/>
        <p:txBody>
          <a:bodyPr/>
          <a:lstStyle/>
          <a:p>
            <a:r>
              <a:rPr lang="en-US" dirty="0" smtClean="0"/>
              <a:t>Traumatic Brain Injury</a:t>
            </a:r>
            <a:endParaRPr lang="en-US" dirty="0"/>
          </a:p>
        </p:txBody>
      </p:sp>
    </p:spTree>
    <p:extLst>
      <p:ext uri="{BB962C8B-B14F-4D97-AF65-F5344CB8AC3E}">
        <p14:creationId xmlns:p14="http://schemas.microsoft.com/office/powerpoint/2010/main" val="383722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dirty="0">
                <a:latin typeface="ＭＳ Ｐゴシック"/>
                <a:ea typeface="ＭＳ Ｐゴシック" charset="0"/>
                <a:cs typeface="ＭＳ Ｐゴシック" charset="0"/>
              </a:rPr>
              <a:t>Mechanisms of Injury</a:t>
            </a:r>
          </a:p>
        </p:txBody>
      </p:sp>
      <p:pic>
        <p:nvPicPr>
          <p:cNvPr id="6" name="Picture 3" descr="image 3"/>
          <p:cNvPicPr>
            <a:picLocks noChangeAspect="1" noChangeArrowheads="1"/>
          </p:cNvPicPr>
          <p:nvPr/>
        </p:nvPicPr>
        <p:blipFill>
          <a:blip r:embed="rId2" cstate="print"/>
          <a:srcRect/>
          <a:stretch>
            <a:fillRect/>
          </a:stretch>
        </p:blipFill>
        <p:spPr>
          <a:xfrm>
            <a:off x="5884354" y="2257939"/>
            <a:ext cx="2747806" cy="2892091"/>
          </a:xfrm>
          <a:prstGeom prst="rect">
            <a:avLst/>
          </a:prstGeom>
          <a:noFill/>
        </p:spPr>
      </p:pic>
      <p:sp>
        <p:nvSpPr>
          <p:cNvPr id="2" name="TextBox 1"/>
          <p:cNvSpPr txBox="1"/>
          <p:nvPr/>
        </p:nvSpPr>
        <p:spPr>
          <a:xfrm>
            <a:off x="1174750" y="5817470"/>
            <a:ext cx="2673866" cy="369332"/>
          </a:xfrm>
          <a:prstGeom prst="rect">
            <a:avLst/>
          </a:prstGeom>
          <a:noFill/>
        </p:spPr>
        <p:txBody>
          <a:bodyPr wrap="none" rtlCol="0">
            <a:spAutoFit/>
          </a:bodyPr>
          <a:lstStyle/>
          <a:p>
            <a:r>
              <a:rPr lang="en-US" dirty="0">
                <a:latin typeface="ＭＳ Ｐゴシック"/>
                <a:ea typeface="ＭＳ Ｐゴシック" charset="0"/>
                <a:cs typeface="ＭＳ Ｐゴシック" charset="0"/>
              </a:rPr>
              <a:t>Acceleration-</a:t>
            </a:r>
            <a:r>
              <a:rPr lang="en-US" dirty="0" err="1" smtClean="0">
                <a:latin typeface="ＭＳ Ｐゴシック"/>
                <a:ea typeface="ＭＳ Ｐゴシック" charset="0"/>
                <a:cs typeface="ＭＳ Ｐゴシック" charset="0"/>
              </a:rPr>
              <a:t>decleration</a:t>
            </a:r>
            <a:endParaRPr lang="en-US" dirty="0"/>
          </a:p>
        </p:txBody>
      </p:sp>
      <p:sp>
        <p:nvSpPr>
          <p:cNvPr id="3" name="TextBox 2"/>
          <p:cNvSpPr txBox="1"/>
          <p:nvPr/>
        </p:nvSpPr>
        <p:spPr>
          <a:xfrm>
            <a:off x="6591244" y="5692541"/>
            <a:ext cx="1476375" cy="646331"/>
          </a:xfrm>
          <a:prstGeom prst="rect">
            <a:avLst/>
          </a:prstGeom>
          <a:noFill/>
        </p:spPr>
        <p:txBody>
          <a:bodyPr wrap="square" rtlCol="0">
            <a:spAutoFit/>
          </a:bodyPr>
          <a:lstStyle/>
          <a:p>
            <a:r>
              <a:rPr lang="en-US" dirty="0" smtClean="0">
                <a:latin typeface="ＭＳ Ｐゴシック"/>
                <a:ea typeface="ＭＳ Ｐゴシック" charset="0"/>
                <a:cs typeface="ＭＳ Ｐゴシック" charset="0"/>
              </a:rPr>
              <a:t>Rotational</a:t>
            </a:r>
            <a:endParaRPr lang="en-US" dirty="0">
              <a:latin typeface="ＭＳ Ｐゴシック"/>
              <a:ea typeface="ＭＳ Ｐゴシック" charset="0"/>
              <a:cs typeface="ＭＳ Ｐゴシック" charset="0"/>
            </a:endParaRPr>
          </a:p>
          <a:p>
            <a:endParaRPr lang="en-US" dirty="0"/>
          </a:p>
        </p:txBody>
      </p:sp>
      <p:pic>
        <p:nvPicPr>
          <p:cNvPr id="4" name="Picture 3"/>
          <p:cNvPicPr>
            <a:picLocks noChangeAspect="1"/>
          </p:cNvPicPr>
          <p:nvPr/>
        </p:nvPicPr>
        <p:blipFill>
          <a:blip r:embed="rId3"/>
          <a:stretch>
            <a:fillRect/>
          </a:stretch>
        </p:blipFill>
        <p:spPr>
          <a:xfrm>
            <a:off x="381211" y="1734417"/>
            <a:ext cx="4877148" cy="3415613"/>
          </a:xfrm>
          <a:prstGeom prst="rect">
            <a:avLst/>
          </a:prstGeom>
        </p:spPr>
      </p:pic>
    </p:spTree>
    <p:extLst>
      <p:ext uri="{BB962C8B-B14F-4D97-AF65-F5344CB8AC3E}">
        <p14:creationId xmlns:p14="http://schemas.microsoft.com/office/powerpoint/2010/main" val="296469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074"/>
          <p:cNvSpPr>
            <a:spLocks noGrp="1" noChangeArrowheads="1"/>
          </p:cNvSpPr>
          <p:nvPr>
            <p:ph type="title"/>
          </p:nvPr>
        </p:nvSpPr>
        <p:spPr/>
        <p:txBody>
          <a:bodyPr>
            <a:normAutofit/>
          </a:bodyPr>
          <a:lstStyle/>
          <a:p>
            <a:pPr eaLnBrk="1" hangingPunct="1">
              <a:defRPr/>
            </a:pPr>
            <a:r>
              <a:rPr lang="en-US" sz="3600" dirty="0">
                <a:ea typeface="+mj-ea"/>
              </a:rPr>
              <a:t>Intracranial </a:t>
            </a:r>
            <a:r>
              <a:rPr lang="en-US" sz="3600" dirty="0" smtClean="0">
                <a:ea typeface="+mj-ea"/>
              </a:rPr>
              <a:t>hematoma (TARN study)</a:t>
            </a:r>
            <a:endParaRPr lang="en-US" sz="3600" dirty="0">
              <a:ea typeface="+mj-ea"/>
            </a:endParaRPr>
          </a:p>
        </p:txBody>
      </p:sp>
      <p:sp>
        <p:nvSpPr>
          <p:cNvPr id="26627" name="Rectangle 3075"/>
          <p:cNvSpPr>
            <a:spLocks noGrp="1" noChangeArrowheads="1"/>
          </p:cNvSpPr>
          <p:nvPr>
            <p:ph idx="1"/>
          </p:nvPr>
        </p:nvSpPr>
        <p:spPr>
          <a:xfrm>
            <a:off x="321940" y="1455315"/>
            <a:ext cx="8364860" cy="4465683"/>
          </a:xfrm>
        </p:spPr>
        <p:txBody>
          <a:bodyPr>
            <a:normAutofit lnSpcReduction="10000"/>
          </a:bodyPr>
          <a:lstStyle/>
          <a:p>
            <a:pPr marL="454914" lvl="1" indent="0">
              <a:buNone/>
            </a:pPr>
            <a:r>
              <a:rPr lang="en-US" sz="2400" dirty="0"/>
              <a:t>13,962 patients </a:t>
            </a:r>
            <a:r>
              <a:rPr lang="en-US" sz="2400" dirty="0" smtClean="0"/>
              <a:t>between </a:t>
            </a:r>
            <a:r>
              <a:rPr lang="en-US" sz="2400" dirty="0"/>
              <a:t>2001 and 2008 with a Glasgow Coma Score (GCS) less than 15 at presentation or any head injury with Abbreviated Injury Scale (AIS) severity code 3 and above</a:t>
            </a:r>
            <a:r>
              <a:rPr lang="en-US" sz="2400" dirty="0" smtClean="0"/>
              <a:t>.</a:t>
            </a:r>
          </a:p>
          <a:p>
            <a:pPr marL="454914" lvl="1" indent="0">
              <a:buNone/>
            </a:pPr>
            <a:endParaRPr lang="en-US" sz="2400" dirty="0"/>
          </a:p>
          <a:p>
            <a:pPr marL="457200" lvl="1" indent="0">
              <a:buNone/>
            </a:pPr>
            <a:r>
              <a:rPr lang="en-US" sz="2400" dirty="0"/>
              <a:t>Intracranial </a:t>
            </a:r>
            <a:r>
              <a:rPr lang="en-US" sz="2400" dirty="0" smtClean="0"/>
              <a:t>hematoma-46%</a:t>
            </a:r>
          </a:p>
          <a:p>
            <a:pPr lvl="2"/>
            <a:r>
              <a:rPr lang="en-US" sz="2000" dirty="0" smtClean="0"/>
              <a:t>Epidural hematoma-22%</a:t>
            </a:r>
          </a:p>
          <a:p>
            <a:pPr lvl="2"/>
            <a:r>
              <a:rPr lang="en-US" sz="2000" dirty="0" smtClean="0"/>
              <a:t>Subarachnoid hemorrhage_22%</a:t>
            </a:r>
          </a:p>
          <a:p>
            <a:pPr lvl="2"/>
            <a:r>
              <a:rPr lang="en-US" sz="2000" dirty="0" smtClean="0"/>
              <a:t>Subdural hematomas-30%</a:t>
            </a:r>
          </a:p>
          <a:p>
            <a:pPr lvl="2"/>
            <a:r>
              <a:rPr lang="en-US" sz="2000" dirty="0" err="1" smtClean="0"/>
              <a:t>Intracerebral</a:t>
            </a:r>
            <a:r>
              <a:rPr lang="en-US" sz="2000" dirty="0" smtClean="0"/>
              <a:t> and</a:t>
            </a:r>
          </a:p>
          <a:p>
            <a:pPr marL="914400" lvl="2" indent="0">
              <a:buNone/>
            </a:pPr>
            <a:r>
              <a:rPr lang="en-US" sz="2000" dirty="0" smtClean="0"/>
              <a:t> </a:t>
            </a:r>
            <a:r>
              <a:rPr lang="en-US" sz="2000" dirty="0" err="1" smtClean="0"/>
              <a:t>Intracerebellar</a:t>
            </a:r>
            <a:r>
              <a:rPr lang="en-US" sz="2000" dirty="0" smtClean="0"/>
              <a:t> hematomas</a:t>
            </a:r>
          </a:p>
          <a:p>
            <a:pPr marL="914400" lvl="2" indent="0">
              <a:buNone/>
            </a:pPr>
            <a:endParaRPr lang="en-US" dirty="0" smtClean="0"/>
          </a:p>
          <a:p>
            <a:pPr lvl="4"/>
            <a:r>
              <a:rPr lang="en-US" b="1" dirty="0" smtClean="0">
                <a:solidFill>
                  <a:srgbClr val="FFFFFF"/>
                </a:solidFill>
              </a:rPr>
              <a:t>Perel</a:t>
            </a:r>
            <a:r>
              <a:rPr lang="en-US" u="sng" dirty="0" smtClean="0">
                <a:solidFill>
                  <a:srgbClr val="FFFFFF"/>
                </a:solidFill>
              </a:rPr>
              <a:t>1 et al,</a:t>
            </a:r>
            <a:r>
              <a:rPr lang="en-US" i="1" dirty="0">
                <a:solidFill>
                  <a:srgbClr val="FFFFFF"/>
                </a:solidFill>
              </a:rPr>
              <a:t> BMC </a:t>
            </a:r>
            <a:r>
              <a:rPr lang="en-US" i="1" dirty="0"/>
              <a:t>Emergency Medicine</a:t>
            </a:r>
            <a:r>
              <a:rPr lang="en-US" dirty="0"/>
              <a:t> 2009, </a:t>
            </a:r>
          </a:p>
        </p:txBody>
      </p:sp>
    </p:spTree>
    <p:extLst>
      <p:ext uri="{BB962C8B-B14F-4D97-AF65-F5344CB8AC3E}">
        <p14:creationId xmlns:p14="http://schemas.microsoft.com/office/powerpoint/2010/main" val="66724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yers.gif"/>
          <p:cNvPicPr>
            <a:picLocks noChangeAspect="1"/>
          </p:cNvPicPr>
          <p:nvPr/>
        </p:nvPicPr>
        <p:blipFill>
          <a:blip r:embed="rId3" cstate="print"/>
          <a:stretch>
            <a:fillRect/>
          </a:stretch>
        </p:blipFill>
        <p:spPr>
          <a:xfrm>
            <a:off x="2069431" y="171018"/>
            <a:ext cx="6409207" cy="6172325"/>
          </a:xfrm>
          <a:prstGeom prst="rect">
            <a:avLst/>
          </a:prstGeom>
        </p:spPr>
      </p:pic>
      <p:pic>
        <p:nvPicPr>
          <p:cNvPr id="3074" name="Picture 2" descr="http://www.merckmanuals.com/media/home/figures/NEU_bursts_breaks_stroke.gif"/>
          <p:cNvPicPr>
            <a:picLocks noChangeAspect="1" noChangeArrowheads="1"/>
          </p:cNvPicPr>
          <p:nvPr/>
        </p:nvPicPr>
        <p:blipFill>
          <a:blip r:embed="rId4"/>
          <a:srcRect/>
          <a:stretch>
            <a:fillRect/>
          </a:stretch>
        </p:blipFill>
        <p:spPr bwMode="auto">
          <a:xfrm>
            <a:off x="522942" y="171018"/>
            <a:ext cx="5155964" cy="6172326"/>
          </a:xfrm>
          <a:prstGeom prst="rect">
            <a:avLst/>
          </a:prstGeom>
          <a:noFill/>
        </p:spPr>
      </p:pic>
    </p:spTree>
    <p:extLst>
      <p:ext uri="{BB962C8B-B14F-4D97-AF65-F5344CB8AC3E}">
        <p14:creationId xmlns:p14="http://schemas.microsoft.com/office/powerpoint/2010/main" val="13583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a:xfrm>
            <a:off x="2640022" y="174392"/>
            <a:ext cx="4254817" cy="1417638"/>
          </a:xfrm>
        </p:spPr>
        <p:txBody>
          <a:bodyPr>
            <a:normAutofit/>
          </a:bodyPr>
          <a:lstStyle/>
          <a:p>
            <a:pPr eaLnBrk="1" hangingPunct="1">
              <a:defRPr/>
            </a:pPr>
            <a:r>
              <a:rPr lang="en-US" sz="3600" dirty="0">
                <a:ea typeface="+mj-ea"/>
              </a:rPr>
              <a:t>Epidural hematoma (EDH)</a:t>
            </a:r>
          </a:p>
        </p:txBody>
      </p:sp>
      <p:sp>
        <p:nvSpPr>
          <p:cNvPr id="28675" name="Rectangle 1027"/>
          <p:cNvSpPr>
            <a:spLocks noGrp="1" noChangeArrowheads="1"/>
          </p:cNvSpPr>
          <p:nvPr>
            <p:ph idx="1"/>
          </p:nvPr>
        </p:nvSpPr>
        <p:spPr>
          <a:xfrm>
            <a:off x="317516" y="3016811"/>
            <a:ext cx="8369285" cy="3133037"/>
          </a:xfrm>
        </p:spPr>
        <p:txBody>
          <a:bodyPr>
            <a:noAutofit/>
          </a:bodyPr>
          <a:lstStyle/>
          <a:p>
            <a:pPr eaLnBrk="1" hangingPunct="1"/>
            <a:endParaRPr lang="en-US" dirty="0" smtClean="0"/>
          </a:p>
          <a:p>
            <a:pPr>
              <a:buFont typeface="Arial"/>
              <a:buChar char="•"/>
            </a:pPr>
            <a:r>
              <a:rPr lang="en-US" dirty="0" smtClean="0">
                <a:latin typeface="Calibri"/>
                <a:cs typeface="Calibri"/>
              </a:rPr>
              <a:t>Lucid interval</a:t>
            </a:r>
          </a:p>
          <a:p>
            <a:pPr>
              <a:buFont typeface="Arial"/>
              <a:buChar char="•"/>
            </a:pPr>
            <a:r>
              <a:rPr lang="en-US" dirty="0" smtClean="0">
                <a:latin typeface="Calibri"/>
                <a:cs typeface="Calibri"/>
              </a:rPr>
              <a:t>Associated skull fracture (squamous part of temporal bone)</a:t>
            </a:r>
          </a:p>
          <a:p>
            <a:pPr>
              <a:buFont typeface="Arial"/>
              <a:buChar char="•"/>
            </a:pPr>
            <a:r>
              <a:rPr lang="en-US" dirty="0" smtClean="0">
                <a:latin typeface="Calibri"/>
                <a:cs typeface="Calibri"/>
              </a:rPr>
              <a:t>Most commonly arterial (middle meningeal artery)</a:t>
            </a:r>
          </a:p>
          <a:p>
            <a:pPr>
              <a:buFont typeface="Arial"/>
              <a:buChar char="•"/>
            </a:pPr>
            <a:r>
              <a:rPr lang="en-US" dirty="0" smtClean="0">
                <a:latin typeface="Calibri"/>
                <a:cs typeface="Calibri"/>
              </a:rPr>
              <a:t>Enlarges fairly rapidly ,causing mass effect</a:t>
            </a:r>
          </a:p>
          <a:p>
            <a:pPr>
              <a:buFont typeface="Arial"/>
              <a:buChar char="•"/>
            </a:pPr>
            <a:r>
              <a:rPr lang="en-US" dirty="0" smtClean="0">
                <a:latin typeface="Calibri"/>
                <a:cs typeface="Calibri"/>
              </a:rPr>
              <a:t>Appears biconvex on CT scan</a:t>
            </a:r>
          </a:p>
          <a:p>
            <a:pPr>
              <a:buFont typeface="Arial"/>
              <a:buChar char="•"/>
            </a:pPr>
            <a:r>
              <a:rPr lang="en-US" dirty="0">
                <a:latin typeface="Calibri"/>
                <a:cs typeface="Calibri"/>
              </a:rPr>
              <a:t>Even with appropriate care, 15 – 20</a:t>
            </a:r>
            <a:r>
              <a:rPr lang="en-US" dirty="0" smtClean="0">
                <a:latin typeface="Calibri"/>
                <a:cs typeface="Calibri"/>
              </a:rPr>
              <a:t>% will </a:t>
            </a:r>
            <a:r>
              <a:rPr lang="en-US" dirty="0">
                <a:latin typeface="Calibri"/>
                <a:cs typeface="Calibri"/>
              </a:rPr>
              <a:t>die.</a:t>
            </a:r>
            <a:endParaRPr lang="en-US" dirty="0" smtClean="0">
              <a:latin typeface="Calibri"/>
              <a:cs typeface="Calibri"/>
            </a:endParaRPr>
          </a:p>
        </p:txBody>
      </p:sp>
      <p:pic>
        <p:nvPicPr>
          <p:cNvPr id="5" name="Picture 2" descr="epidural"/>
          <p:cNvPicPr>
            <a:picLocks noChangeAspect="1" noChangeArrowheads="1"/>
          </p:cNvPicPr>
          <p:nvPr/>
        </p:nvPicPr>
        <p:blipFill>
          <a:blip r:embed="rId3" cstate="print"/>
          <a:srcRect/>
          <a:stretch>
            <a:fillRect/>
          </a:stretch>
        </p:blipFill>
        <p:spPr bwMode="auto">
          <a:xfrm>
            <a:off x="7097687" y="525230"/>
            <a:ext cx="1589114" cy="2491490"/>
          </a:xfrm>
          <a:prstGeom prst="rect">
            <a:avLst/>
          </a:prstGeom>
          <a:noFill/>
          <a:ln w="9525">
            <a:noFill/>
            <a:miter lim="800000"/>
            <a:headEnd/>
            <a:tailEnd/>
          </a:ln>
        </p:spPr>
      </p:pic>
      <p:pic>
        <p:nvPicPr>
          <p:cNvPr id="6" name="Picture 2" descr="C:\Users\Felicia\Pictures\Natasha Richardson.jpg"/>
          <p:cNvPicPr>
            <a:picLocks noChangeAspect="1" noChangeArrowheads="1"/>
          </p:cNvPicPr>
          <p:nvPr/>
        </p:nvPicPr>
        <p:blipFill>
          <a:blip r:embed="rId4" cstate="print"/>
          <a:srcRect/>
          <a:stretch>
            <a:fillRect/>
          </a:stretch>
        </p:blipFill>
        <p:spPr bwMode="auto">
          <a:xfrm>
            <a:off x="317516" y="525230"/>
            <a:ext cx="2133600" cy="2133600"/>
          </a:xfrm>
          <a:prstGeom prst="rect">
            <a:avLst/>
          </a:prstGeom>
          <a:noFill/>
        </p:spPr>
      </p:pic>
      <p:sp>
        <p:nvSpPr>
          <p:cNvPr id="2" name="TextBox 1"/>
          <p:cNvSpPr txBox="1"/>
          <p:nvPr/>
        </p:nvSpPr>
        <p:spPr>
          <a:xfrm>
            <a:off x="619653" y="2807539"/>
            <a:ext cx="1831463" cy="369332"/>
          </a:xfrm>
          <a:prstGeom prst="rect">
            <a:avLst/>
          </a:prstGeom>
          <a:noFill/>
        </p:spPr>
        <p:txBody>
          <a:bodyPr wrap="none" rtlCol="0">
            <a:spAutoFit/>
          </a:bodyPr>
          <a:lstStyle/>
          <a:p>
            <a:r>
              <a:rPr lang="en-US" dirty="0" smtClean="0"/>
              <a:t>Natasha Williams</a:t>
            </a:r>
            <a:endParaRPr lang="en-US" dirty="0"/>
          </a:p>
        </p:txBody>
      </p:sp>
    </p:spTree>
    <p:extLst>
      <p:ext uri="{BB962C8B-B14F-4D97-AF65-F5344CB8AC3E}">
        <p14:creationId xmlns:p14="http://schemas.microsoft.com/office/powerpoint/2010/main" val="258874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sz="3600" dirty="0" smtClean="0">
                <a:latin typeface="+mj-lt"/>
                <a:ea typeface="+mj-ea"/>
              </a:rPr>
              <a:t>Subdural </a:t>
            </a:r>
            <a:r>
              <a:rPr lang="en-US" sz="3600" dirty="0" err="1" smtClean="0">
                <a:latin typeface="+mj-lt"/>
                <a:ea typeface="+mj-ea"/>
              </a:rPr>
              <a:t>Hematomaral</a:t>
            </a:r>
            <a:r>
              <a:rPr lang="en-US" sz="3600" dirty="0" smtClean="0">
                <a:latin typeface="+mj-lt"/>
                <a:ea typeface="+mj-ea"/>
              </a:rPr>
              <a:t> </a:t>
            </a:r>
            <a:r>
              <a:rPr lang="en-US" dirty="0">
                <a:solidFill>
                  <a:srgbClr val="FFFFFF"/>
                </a:solidFill>
                <a:ea typeface="+mj-ea"/>
              </a:rPr>
              <a:t>Hematomas </a:t>
            </a:r>
          </a:p>
        </p:txBody>
      </p:sp>
      <p:pic>
        <p:nvPicPr>
          <p:cNvPr id="7" name="Picture 6"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81" y="1304458"/>
            <a:ext cx="2681694" cy="3409390"/>
          </a:xfrm>
          <a:prstGeom prst="rect">
            <a:avLst/>
          </a:prstGeom>
        </p:spPr>
      </p:pic>
      <p:sp>
        <p:nvSpPr>
          <p:cNvPr id="8" name="Rectangle 7"/>
          <p:cNvSpPr/>
          <p:nvPr/>
        </p:nvSpPr>
        <p:spPr>
          <a:xfrm>
            <a:off x="3291673" y="2514825"/>
            <a:ext cx="5547388" cy="3385542"/>
          </a:xfrm>
          <a:prstGeom prst="rect">
            <a:avLst/>
          </a:prstGeom>
        </p:spPr>
        <p:txBody>
          <a:bodyPr wrap="square">
            <a:spAutoFit/>
          </a:bodyPr>
          <a:lstStyle/>
          <a:p>
            <a:pPr marL="342900" lvl="1" indent="-342900">
              <a:buFont typeface="Arial"/>
              <a:buChar char="•"/>
            </a:pPr>
            <a:r>
              <a:rPr lang="en-US" sz="2200" dirty="0" smtClean="0">
                <a:latin typeface="Calibri"/>
                <a:cs typeface="Calibri"/>
              </a:rPr>
              <a:t>Crescent-shaped, </a:t>
            </a:r>
            <a:r>
              <a:rPr lang="en-US" sz="2200" dirty="0" err="1" smtClean="0">
                <a:latin typeface="Calibri"/>
                <a:cs typeface="Calibri"/>
              </a:rPr>
              <a:t>hyperdense</a:t>
            </a:r>
            <a:r>
              <a:rPr lang="en-US" sz="2200" dirty="0" smtClean="0">
                <a:latin typeface="Calibri"/>
                <a:cs typeface="Calibri"/>
              </a:rPr>
              <a:t>, extra-axial collection spreading diffusely over one hemisphere and can extend along the falx and tentorium-rupture of veins that bridge  the subdural space due to sudden change in velocity of the head</a:t>
            </a:r>
          </a:p>
          <a:p>
            <a:pPr marL="342900" lvl="1" indent="-342900">
              <a:buFont typeface="Arial"/>
              <a:buChar char="•"/>
            </a:pPr>
            <a:r>
              <a:rPr lang="en-US" sz="2200" dirty="0" smtClean="0">
                <a:latin typeface="Calibri"/>
                <a:cs typeface="Calibri"/>
              </a:rPr>
              <a:t>Can be seen in elderly with “minor” trauma</a:t>
            </a:r>
          </a:p>
          <a:p>
            <a:pPr marL="800100" lvl="2" indent="-342900">
              <a:buFont typeface="Arial"/>
              <a:buChar char="•"/>
            </a:pPr>
            <a:r>
              <a:rPr lang="en-US" sz="2000" dirty="0" smtClean="0"/>
              <a:t>Brain atrophy; tension on bridging veins</a:t>
            </a:r>
          </a:p>
          <a:p>
            <a:pPr marL="800100" lvl="2" indent="-342900">
              <a:buFont typeface="Arial"/>
              <a:buChar char="•"/>
            </a:pPr>
            <a:r>
              <a:rPr lang="en-US" sz="2000" dirty="0" smtClean="0"/>
              <a:t>Anticoagulants  More common in alcoholics, fallers</a:t>
            </a:r>
          </a:p>
        </p:txBody>
      </p:sp>
      <p:pic>
        <p:nvPicPr>
          <p:cNvPr id="9" name="Picture 8" descr="Unknown-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986" y="257554"/>
            <a:ext cx="2505091" cy="2093807"/>
          </a:xfrm>
          <a:prstGeom prst="rect">
            <a:avLst/>
          </a:prstGeom>
        </p:spPr>
      </p:pic>
    </p:spTree>
    <p:extLst>
      <p:ext uri="{BB962C8B-B14F-4D97-AF65-F5344CB8AC3E}">
        <p14:creationId xmlns:p14="http://schemas.microsoft.com/office/powerpoint/2010/main" val="2405572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NY-TBI Model Systems</a:t>
            </a:r>
            <a:endParaRPr lang="en-US" sz="3600" dirty="0"/>
          </a:p>
        </p:txBody>
      </p:sp>
      <p:pic>
        <p:nvPicPr>
          <p:cNvPr id="4" name="Content Placeholder 3" descr="NDSC-mapOutline.gif"/>
          <p:cNvPicPr>
            <a:picLocks noGrp="1" noChangeAspect="1"/>
          </p:cNvPicPr>
          <p:nvPr>
            <p:ph idx="1"/>
          </p:nvPr>
        </p:nvPicPr>
        <p:blipFill>
          <a:blip r:embed="rId3">
            <a:extLst>
              <a:ext uri="{28A0092B-C50C-407E-A947-70E740481C1C}">
                <a14:useLocalDpi xmlns:a14="http://schemas.microsoft.com/office/drawing/2010/main" val="0"/>
              </a:ext>
            </a:extLst>
          </a:blip>
          <a:srcRect t="5142" b="5142"/>
          <a:stretch>
            <a:fillRect/>
          </a:stretch>
        </p:blipFill>
        <p:spPr/>
      </p:pic>
    </p:spTree>
    <p:extLst>
      <p:ext uri="{BB962C8B-B14F-4D97-AF65-F5344CB8AC3E}">
        <p14:creationId xmlns:p14="http://schemas.microsoft.com/office/powerpoint/2010/main" val="2783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464"/>
            <a:ext cx="7772400" cy="914400"/>
          </a:xfrm>
        </p:spPr>
        <p:txBody>
          <a:bodyPr>
            <a:normAutofit/>
          </a:bodyPr>
          <a:lstStyle/>
          <a:p>
            <a:pPr marL="0" indent="0" defTabSz="457200">
              <a:spcBef>
                <a:spcPts val="0"/>
              </a:spcBef>
              <a:defRPr/>
            </a:pPr>
            <a:r>
              <a:rPr lang="en-US" dirty="0"/>
              <a:t/>
            </a:r>
            <a:br>
              <a:rPr lang="en-US" dirty="0"/>
            </a:br>
            <a:endParaRPr lang="en-US" dirty="0"/>
          </a:p>
        </p:txBody>
      </p:sp>
      <p:sp>
        <p:nvSpPr>
          <p:cNvPr id="3" name="Content Placeholder 2"/>
          <p:cNvSpPr>
            <a:spLocks noGrp="1"/>
          </p:cNvSpPr>
          <p:nvPr>
            <p:ph idx="1"/>
          </p:nvPr>
        </p:nvSpPr>
        <p:spPr>
          <a:xfrm>
            <a:off x="3052730" y="1253974"/>
            <a:ext cx="4950581" cy="1510674"/>
          </a:xfrm>
        </p:spPr>
        <p:txBody>
          <a:bodyPr>
            <a:normAutofit/>
          </a:bodyPr>
          <a:lstStyle/>
          <a:p>
            <a:pPr marL="457200" indent="-457200" defTabSz="457200">
              <a:spcBef>
                <a:spcPts val="0"/>
              </a:spcBef>
              <a:buClrTx/>
              <a:buSzTx/>
              <a:buFont typeface="Arial"/>
              <a:buChar char="•"/>
              <a:defRPr/>
            </a:pPr>
            <a:r>
              <a:rPr lang="en-US" sz="2400" dirty="0" smtClean="0">
                <a:latin typeface="Calibri"/>
                <a:cs typeface="Calibri"/>
              </a:rPr>
              <a:t>6 </a:t>
            </a:r>
            <a:r>
              <a:rPr lang="en-US" sz="2400" dirty="0">
                <a:latin typeface="Calibri"/>
                <a:cs typeface="Calibri"/>
              </a:rPr>
              <a:t>hours to 3 days</a:t>
            </a:r>
            <a:r>
              <a:rPr lang="en-US" sz="2400" dirty="0" smtClean="0">
                <a:latin typeface="Calibri"/>
                <a:cs typeface="Calibri"/>
              </a:rPr>
              <a:t>.</a:t>
            </a:r>
          </a:p>
          <a:p>
            <a:pPr marL="457200" indent="-457200" defTabSz="457200">
              <a:spcBef>
                <a:spcPts val="0"/>
              </a:spcBef>
              <a:buClrTx/>
              <a:buSzTx/>
              <a:buFont typeface="Arial"/>
              <a:buChar char="•"/>
              <a:defRPr/>
            </a:pPr>
            <a:r>
              <a:rPr lang="en-US" sz="2400" dirty="0" smtClean="0">
                <a:latin typeface="Calibri"/>
                <a:cs typeface="Calibri"/>
              </a:rPr>
              <a:t>50</a:t>
            </a:r>
            <a:r>
              <a:rPr lang="en-US" sz="2400" dirty="0">
                <a:latin typeface="Calibri"/>
                <a:cs typeface="Calibri"/>
              </a:rPr>
              <a:t>% – 80% mortality </a:t>
            </a:r>
            <a:r>
              <a:rPr lang="en-US" sz="2400" dirty="0" smtClean="0">
                <a:latin typeface="Calibri"/>
                <a:cs typeface="Calibri"/>
              </a:rPr>
              <a:t>rate</a:t>
            </a:r>
            <a:r>
              <a:rPr lang="en-US" sz="8000" dirty="0"/>
              <a:t>    </a:t>
            </a:r>
          </a:p>
        </p:txBody>
      </p:sp>
      <p:pic>
        <p:nvPicPr>
          <p:cNvPr id="5" name="Picture 4"/>
          <p:cNvPicPr>
            <a:picLocks noChangeAspect="1"/>
          </p:cNvPicPr>
          <p:nvPr/>
        </p:nvPicPr>
        <p:blipFill>
          <a:blip r:embed="rId3"/>
          <a:stretch>
            <a:fillRect/>
          </a:stretch>
        </p:blipFill>
        <p:spPr>
          <a:xfrm>
            <a:off x="567053" y="673760"/>
            <a:ext cx="1796672" cy="1695560"/>
          </a:xfrm>
          <a:prstGeom prst="rect">
            <a:avLst/>
          </a:prstGeom>
        </p:spPr>
      </p:pic>
      <p:pic>
        <p:nvPicPr>
          <p:cNvPr id="6" name="Picture 5"/>
          <p:cNvPicPr>
            <a:picLocks noChangeAspect="1"/>
          </p:cNvPicPr>
          <p:nvPr/>
        </p:nvPicPr>
        <p:blipFill>
          <a:blip r:embed="rId4"/>
          <a:stretch>
            <a:fillRect/>
          </a:stretch>
        </p:blipFill>
        <p:spPr>
          <a:xfrm>
            <a:off x="669343" y="2704121"/>
            <a:ext cx="1694382" cy="1694382"/>
          </a:xfrm>
          <a:prstGeom prst="rect">
            <a:avLst/>
          </a:prstGeom>
        </p:spPr>
      </p:pic>
      <p:sp>
        <p:nvSpPr>
          <p:cNvPr id="4" name="TextBox 3"/>
          <p:cNvSpPr txBox="1"/>
          <p:nvPr/>
        </p:nvSpPr>
        <p:spPr>
          <a:xfrm>
            <a:off x="3052730" y="3220812"/>
            <a:ext cx="4673838" cy="830997"/>
          </a:xfrm>
          <a:prstGeom prst="rect">
            <a:avLst/>
          </a:prstGeom>
          <a:noFill/>
        </p:spPr>
        <p:txBody>
          <a:bodyPr wrap="square" rtlCol="0">
            <a:spAutoFit/>
          </a:bodyPr>
          <a:lstStyle/>
          <a:p>
            <a:pPr marL="342900" indent="-342900">
              <a:buFont typeface="Arial"/>
              <a:buChar char="•"/>
              <a:defRPr/>
            </a:pPr>
            <a:r>
              <a:rPr lang="en-US" sz="2400" dirty="0" smtClean="0">
                <a:latin typeface="Calibri"/>
                <a:cs typeface="Calibri"/>
              </a:rPr>
              <a:t>2</a:t>
            </a:r>
            <a:r>
              <a:rPr lang="en-US" sz="2400" dirty="0">
                <a:latin typeface="Calibri"/>
                <a:cs typeface="Calibri"/>
              </a:rPr>
              <a:t>-10 days. </a:t>
            </a:r>
            <a:endParaRPr lang="en-US" sz="2400" dirty="0" smtClean="0">
              <a:latin typeface="Calibri"/>
              <a:cs typeface="Calibri"/>
            </a:endParaRPr>
          </a:p>
          <a:p>
            <a:pPr marL="342900" indent="-342900">
              <a:buFont typeface="Arial"/>
              <a:buChar char="•"/>
              <a:defRPr/>
            </a:pPr>
            <a:r>
              <a:rPr lang="en-US" sz="2400" dirty="0" smtClean="0">
                <a:latin typeface="Calibri"/>
                <a:cs typeface="Calibri"/>
              </a:rPr>
              <a:t>25</a:t>
            </a:r>
            <a:r>
              <a:rPr lang="en-US" sz="2400" dirty="0">
                <a:latin typeface="Calibri"/>
                <a:cs typeface="Calibri"/>
              </a:rPr>
              <a:t>% mortality rate</a:t>
            </a:r>
            <a:endParaRPr lang="en-US" sz="2400" dirty="0">
              <a:solidFill>
                <a:srgbClr val="000000"/>
              </a:solidFill>
              <a:latin typeface="Calibri"/>
              <a:cs typeface="Calibri"/>
            </a:endParaRPr>
          </a:p>
        </p:txBody>
      </p:sp>
      <p:pic>
        <p:nvPicPr>
          <p:cNvPr id="7" name="Picture 6"/>
          <p:cNvPicPr>
            <a:picLocks noChangeAspect="1"/>
          </p:cNvPicPr>
          <p:nvPr/>
        </p:nvPicPr>
        <p:blipFill>
          <a:blip r:embed="rId5"/>
          <a:stretch>
            <a:fillRect/>
          </a:stretch>
        </p:blipFill>
        <p:spPr>
          <a:xfrm>
            <a:off x="669343" y="4790472"/>
            <a:ext cx="1728393" cy="1728393"/>
          </a:xfrm>
          <a:prstGeom prst="rect">
            <a:avLst/>
          </a:prstGeom>
        </p:spPr>
      </p:pic>
      <p:sp>
        <p:nvSpPr>
          <p:cNvPr id="9" name="TextBox 8"/>
          <p:cNvSpPr txBox="1"/>
          <p:nvPr/>
        </p:nvSpPr>
        <p:spPr>
          <a:xfrm>
            <a:off x="2907973" y="741029"/>
            <a:ext cx="1502935" cy="461665"/>
          </a:xfrm>
          <a:prstGeom prst="rect">
            <a:avLst/>
          </a:prstGeom>
          <a:noFill/>
        </p:spPr>
        <p:txBody>
          <a:bodyPr wrap="none" rtlCol="0">
            <a:spAutoFit/>
          </a:bodyPr>
          <a:lstStyle/>
          <a:p>
            <a:r>
              <a:rPr lang="en-US" sz="2400" dirty="0" smtClean="0"/>
              <a:t>Acute SDH</a:t>
            </a:r>
            <a:endParaRPr lang="en-US" sz="2400" dirty="0"/>
          </a:p>
        </p:txBody>
      </p:sp>
      <p:sp>
        <p:nvSpPr>
          <p:cNvPr id="11" name="TextBox 10"/>
          <p:cNvSpPr txBox="1"/>
          <p:nvPr/>
        </p:nvSpPr>
        <p:spPr>
          <a:xfrm>
            <a:off x="2907973" y="2764648"/>
            <a:ext cx="1937099" cy="461665"/>
          </a:xfrm>
          <a:prstGeom prst="rect">
            <a:avLst/>
          </a:prstGeom>
          <a:noFill/>
        </p:spPr>
        <p:txBody>
          <a:bodyPr wrap="none" rtlCol="0">
            <a:spAutoFit/>
          </a:bodyPr>
          <a:lstStyle/>
          <a:p>
            <a:r>
              <a:rPr lang="en-US" sz="2400" dirty="0" err="1" smtClean="0"/>
              <a:t>Subacute</a:t>
            </a:r>
            <a:r>
              <a:rPr lang="en-US" sz="2400" dirty="0" smtClean="0"/>
              <a:t> SDH</a:t>
            </a:r>
            <a:endParaRPr lang="en-US" sz="2400" dirty="0"/>
          </a:p>
        </p:txBody>
      </p:sp>
      <p:sp>
        <p:nvSpPr>
          <p:cNvPr id="12" name="TextBox 11"/>
          <p:cNvSpPr txBox="1"/>
          <p:nvPr/>
        </p:nvSpPr>
        <p:spPr>
          <a:xfrm>
            <a:off x="2907973" y="4860168"/>
            <a:ext cx="1734670" cy="461665"/>
          </a:xfrm>
          <a:prstGeom prst="rect">
            <a:avLst/>
          </a:prstGeom>
          <a:noFill/>
        </p:spPr>
        <p:txBody>
          <a:bodyPr wrap="none" rtlCol="0">
            <a:spAutoFit/>
          </a:bodyPr>
          <a:lstStyle/>
          <a:p>
            <a:r>
              <a:rPr lang="en-US" sz="2400" dirty="0" smtClean="0"/>
              <a:t>Chronic SDH</a:t>
            </a:r>
            <a:endParaRPr lang="en-US" sz="2400" dirty="0"/>
          </a:p>
        </p:txBody>
      </p:sp>
      <p:sp>
        <p:nvSpPr>
          <p:cNvPr id="10" name="TextBox 9"/>
          <p:cNvSpPr txBox="1"/>
          <p:nvPr/>
        </p:nvSpPr>
        <p:spPr>
          <a:xfrm>
            <a:off x="2398617" y="5321833"/>
            <a:ext cx="4892909" cy="830997"/>
          </a:xfrm>
          <a:prstGeom prst="rect">
            <a:avLst/>
          </a:prstGeom>
          <a:noFill/>
        </p:spPr>
        <p:txBody>
          <a:bodyPr wrap="square" rtlCol="0">
            <a:spAutoFit/>
          </a:bodyPr>
          <a:lstStyle/>
          <a:p>
            <a:pPr marL="800100" lvl="1" indent="-342900">
              <a:buFont typeface="Arial"/>
              <a:buChar char="•"/>
            </a:pPr>
            <a:r>
              <a:rPr lang="en-US" sz="2400" dirty="0" smtClean="0">
                <a:latin typeface="Calibri"/>
                <a:cs typeface="Calibri"/>
              </a:rPr>
              <a:t>after  2 weeks. </a:t>
            </a:r>
          </a:p>
          <a:p>
            <a:pPr marL="800100" lvl="1" indent="-342900">
              <a:buFont typeface="Arial"/>
              <a:buChar char="•"/>
            </a:pPr>
            <a:r>
              <a:rPr lang="en-US" sz="2400" dirty="0" smtClean="0">
                <a:latin typeface="Calibri"/>
                <a:cs typeface="Calibri"/>
              </a:rPr>
              <a:t>20% mortality rate</a:t>
            </a:r>
            <a:r>
              <a:rPr lang="en-US" sz="2000" dirty="0" smtClean="0"/>
              <a:t>.</a:t>
            </a:r>
          </a:p>
        </p:txBody>
      </p:sp>
    </p:spTree>
    <p:extLst>
      <p:ext uri="{BB962C8B-B14F-4D97-AF65-F5344CB8AC3E}">
        <p14:creationId xmlns:p14="http://schemas.microsoft.com/office/powerpoint/2010/main" val="302981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pPr eaLnBrk="1" hangingPunct="1">
              <a:defRPr/>
            </a:pPr>
            <a:r>
              <a:rPr lang="en-US" sz="3600" dirty="0">
                <a:ea typeface="+mj-ea"/>
              </a:rPr>
              <a:t>Subarachnoid Hemorrhage</a:t>
            </a:r>
          </a:p>
        </p:txBody>
      </p:sp>
      <p:sp>
        <p:nvSpPr>
          <p:cNvPr id="36867" name="Rectangle 3"/>
          <p:cNvSpPr>
            <a:spLocks noGrp="1" noChangeArrowheads="1"/>
          </p:cNvSpPr>
          <p:nvPr>
            <p:ph idx="1"/>
          </p:nvPr>
        </p:nvSpPr>
        <p:spPr>
          <a:xfrm>
            <a:off x="252252" y="2723982"/>
            <a:ext cx="8091326" cy="3723386"/>
          </a:xfrm>
        </p:spPr>
        <p:txBody>
          <a:bodyPr>
            <a:normAutofit/>
          </a:bodyPr>
          <a:lstStyle/>
          <a:p>
            <a:pPr>
              <a:lnSpc>
                <a:spcPct val="100000"/>
              </a:lnSpc>
              <a:buFont typeface="Wingdings" charset="2"/>
              <a:buChar char="§"/>
            </a:pPr>
            <a:r>
              <a:rPr lang="en-US" dirty="0" smtClean="0"/>
              <a:t>Seen to a degree in most serious </a:t>
            </a:r>
          </a:p>
          <a:p>
            <a:pPr marL="0" indent="0">
              <a:lnSpc>
                <a:spcPct val="100000"/>
              </a:lnSpc>
              <a:buNone/>
            </a:pPr>
            <a:r>
              <a:rPr lang="en-US" dirty="0"/>
              <a:t>	</a:t>
            </a:r>
            <a:r>
              <a:rPr lang="en-US" dirty="0" smtClean="0"/>
              <a:t>TBI  brain injuries</a:t>
            </a:r>
          </a:p>
          <a:p>
            <a:pPr>
              <a:lnSpc>
                <a:spcPct val="100000"/>
              </a:lnSpc>
              <a:buFont typeface="Wingdings" charset="2"/>
              <a:buChar char="§"/>
            </a:pPr>
            <a:r>
              <a:rPr lang="en-US" dirty="0" smtClean="0"/>
              <a:t>Increased risk of NPH</a:t>
            </a:r>
          </a:p>
          <a:p>
            <a:pPr>
              <a:lnSpc>
                <a:spcPct val="100000"/>
              </a:lnSpc>
              <a:buFont typeface="Wingdings" charset="2"/>
              <a:buChar char="§"/>
            </a:pPr>
            <a:r>
              <a:rPr lang="en-US" dirty="0"/>
              <a:t>Prognosis is grim, with mortality </a:t>
            </a:r>
            <a:r>
              <a:rPr lang="en-US" dirty="0" smtClean="0"/>
              <a:t>and permanent disability </a:t>
            </a:r>
            <a:r>
              <a:rPr lang="en-US" dirty="0"/>
              <a:t>a common result </a:t>
            </a:r>
            <a:r>
              <a:rPr lang="en-US" dirty="0" smtClean="0"/>
              <a:t> of  subarachnoid  hemorrhage.</a:t>
            </a:r>
          </a:p>
          <a:p>
            <a:pPr>
              <a:lnSpc>
                <a:spcPct val="100000"/>
              </a:lnSpc>
              <a:buFont typeface="Wingdings" charset="2"/>
              <a:buChar char="§"/>
            </a:pPr>
            <a:r>
              <a:rPr lang="en-US" dirty="0" smtClean="0"/>
              <a:t>Mortality-35%</a:t>
            </a:r>
          </a:p>
        </p:txBody>
      </p:sp>
      <p:pic>
        <p:nvPicPr>
          <p:cNvPr id="5" name="Picture 2" descr="SAH"/>
          <p:cNvPicPr>
            <a:picLocks noChangeAspect="1" noChangeArrowheads="1"/>
          </p:cNvPicPr>
          <p:nvPr/>
        </p:nvPicPr>
        <p:blipFill>
          <a:blip r:embed="rId3" cstate="print"/>
          <a:srcRect/>
          <a:stretch>
            <a:fillRect/>
          </a:stretch>
        </p:blipFill>
        <p:spPr bwMode="auto">
          <a:xfrm>
            <a:off x="6193086" y="471873"/>
            <a:ext cx="2652210" cy="3182651"/>
          </a:xfrm>
          <a:prstGeom prst="rect">
            <a:avLst/>
          </a:prstGeom>
          <a:noFill/>
          <a:ln w="9525">
            <a:noFill/>
            <a:miter lim="800000"/>
            <a:headEnd/>
            <a:tailEnd/>
          </a:ln>
        </p:spPr>
      </p:pic>
    </p:spTree>
    <p:extLst>
      <p:ext uri="{BB962C8B-B14F-4D97-AF65-F5344CB8AC3E}">
        <p14:creationId xmlns:p14="http://schemas.microsoft.com/office/powerpoint/2010/main" val="71278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0499" y="224872"/>
            <a:ext cx="6677561" cy="1143000"/>
          </a:xfrm>
        </p:spPr>
        <p:txBody>
          <a:bodyPr>
            <a:normAutofit/>
          </a:bodyPr>
          <a:lstStyle/>
          <a:p>
            <a:pPr>
              <a:defRPr/>
            </a:pPr>
            <a:r>
              <a:rPr lang="en-US" sz="4000" dirty="0" smtClean="0">
                <a:cs typeface="+mj-cs"/>
              </a:rPr>
              <a:t>Diffuse Axonal Injury</a:t>
            </a:r>
          </a:p>
        </p:txBody>
      </p:sp>
      <p:sp>
        <p:nvSpPr>
          <p:cNvPr id="2" name="Text Placeholder 1"/>
          <p:cNvSpPr>
            <a:spLocks noGrp="1"/>
          </p:cNvSpPr>
          <p:nvPr>
            <p:ph type="body" sz="half" idx="1"/>
          </p:nvPr>
        </p:nvSpPr>
        <p:spPr>
          <a:xfrm>
            <a:off x="418188" y="1367872"/>
            <a:ext cx="8440944" cy="4114800"/>
          </a:xfrm>
        </p:spPr>
        <p:txBody>
          <a:bodyPr/>
          <a:lstStyle/>
          <a:p>
            <a:r>
              <a:rPr lang="en-US" sz="2400" dirty="0" smtClean="0"/>
              <a:t>Axonal Shearing</a:t>
            </a:r>
          </a:p>
          <a:p>
            <a:r>
              <a:rPr lang="en-US" sz="2400" dirty="0" smtClean="0"/>
              <a:t>Cerebral </a:t>
            </a:r>
            <a:r>
              <a:rPr lang="en-US" sz="2400" dirty="0"/>
              <a:t>hemispheric gray-white </a:t>
            </a:r>
            <a:r>
              <a:rPr lang="en-US" sz="2400" dirty="0" smtClean="0"/>
              <a:t>matter</a:t>
            </a:r>
          </a:p>
          <a:p>
            <a:pPr marL="0" indent="0">
              <a:buNone/>
            </a:pPr>
            <a:r>
              <a:rPr lang="en-US" sz="2400" dirty="0"/>
              <a:t> </a:t>
            </a:r>
            <a:r>
              <a:rPr lang="en-US" sz="2400" dirty="0" smtClean="0"/>
              <a:t>   	interface </a:t>
            </a:r>
            <a:r>
              <a:rPr lang="en-US" sz="2400" dirty="0"/>
              <a:t>and subcortical white matter, body </a:t>
            </a:r>
            <a:endParaRPr lang="en-US" sz="2400" dirty="0" smtClean="0"/>
          </a:p>
          <a:p>
            <a:pPr marL="0" indent="0">
              <a:buNone/>
            </a:pPr>
            <a:r>
              <a:rPr lang="en-US" sz="2400" dirty="0"/>
              <a:t> </a:t>
            </a:r>
            <a:r>
              <a:rPr lang="en-US" sz="2400" dirty="0" smtClean="0"/>
              <a:t>  	 and </a:t>
            </a:r>
            <a:r>
              <a:rPr lang="en-US" sz="2400" dirty="0"/>
              <a:t>splenium of corpus callosum, basal ganglia, </a:t>
            </a:r>
            <a:r>
              <a:rPr lang="en-US" sz="2400" dirty="0" smtClean="0"/>
              <a:t>     	dorsolateral aspect </a:t>
            </a:r>
            <a:r>
              <a:rPr lang="en-US" sz="2400" dirty="0"/>
              <a:t>of brainstem, </a:t>
            </a:r>
            <a:r>
              <a:rPr lang="en-US" sz="2400" dirty="0" smtClean="0"/>
              <a:t>and cerebellum.</a:t>
            </a:r>
          </a:p>
          <a:p>
            <a:r>
              <a:rPr lang="en-US" sz="2400" dirty="0" smtClean="0"/>
              <a:t>Serum marker-S-100B, </a:t>
            </a:r>
            <a:r>
              <a:rPr lang="en-US" sz="2400" dirty="0">
                <a:solidFill>
                  <a:srgbClr val="000000"/>
                </a:solidFill>
              </a:rPr>
              <a:t>Neuron specific </a:t>
            </a:r>
            <a:r>
              <a:rPr lang="en-US" sz="2400" dirty="0" err="1">
                <a:solidFill>
                  <a:srgbClr val="000000"/>
                </a:solidFill>
              </a:rPr>
              <a:t>enolase</a:t>
            </a:r>
            <a:r>
              <a:rPr lang="en-US" sz="2400" dirty="0">
                <a:solidFill>
                  <a:srgbClr val="000000"/>
                </a:solidFill>
              </a:rPr>
              <a:t> (NSE) </a:t>
            </a:r>
            <a:endParaRPr lang="en-US" sz="2400" dirty="0" smtClean="0">
              <a:solidFill>
                <a:srgbClr val="000000"/>
              </a:solidFill>
            </a:endParaRPr>
          </a:p>
          <a:p>
            <a:endParaRPr lang="en-US" dirty="0">
              <a:solidFill>
                <a:srgbClr val="000000"/>
              </a:solidFill>
            </a:endParaRPr>
          </a:p>
        </p:txBody>
      </p:sp>
      <p:pic>
        <p:nvPicPr>
          <p:cNvPr id="43010" name="Picture 5" descr="DAI-microsco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7019" y="224872"/>
            <a:ext cx="1615486" cy="121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7"/>
          <p:cNvSpPr>
            <a:spLocks noChangeArrowheads="1"/>
          </p:cNvSpPr>
          <p:nvPr/>
        </p:nvSpPr>
        <p:spPr bwMode="auto">
          <a:xfrm>
            <a:off x="7579397" y="1436486"/>
            <a:ext cx="1279735"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1600" dirty="0" smtClean="0"/>
              <a:t>H &amp;E stain</a:t>
            </a:r>
            <a:endParaRPr lang="en-US" sz="1600" dirty="0"/>
          </a:p>
        </p:txBody>
      </p:sp>
      <p:graphicFrame>
        <p:nvGraphicFramePr>
          <p:cNvPr id="8" name="Object 7"/>
          <p:cNvGraphicFramePr>
            <a:graphicFrameLocks noChangeAspect="1"/>
          </p:cNvGraphicFramePr>
          <p:nvPr>
            <p:extLst>
              <p:ext uri="{D42A27DB-BD31-4B8C-83A1-F6EECF244321}">
                <p14:modId xmlns:p14="http://schemas.microsoft.com/office/powerpoint/2010/main" val="3581492162"/>
              </p:ext>
            </p:extLst>
          </p:nvPr>
        </p:nvGraphicFramePr>
        <p:xfrm>
          <a:off x="1183477" y="4867714"/>
          <a:ext cx="5076729" cy="1548497"/>
        </p:xfrm>
        <a:graphic>
          <a:graphicData uri="http://schemas.openxmlformats.org/presentationml/2006/ole">
            <mc:AlternateContent xmlns:mc="http://schemas.openxmlformats.org/markup-compatibility/2006">
              <mc:Choice xmlns:v="urn:schemas-microsoft-com:vml" Requires="v">
                <p:oleObj spid="_x0000_s1089" name="Document" r:id="rId5" imgW="5486198" imgH="2539907" progId="Word.Document.12">
                  <p:embed/>
                </p:oleObj>
              </mc:Choice>
              <mc:Fallback>
                <p:oleObj name="Document" r:id="rId5" imgW="5486198" imgH="2539907"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477" y="4867714"/>
                        <a:ext cx="5076729" cy="1548497"/>
                      </a:xfrm>
                      <a:prstGeom prst="rect">
                        <a:avLst/>
                      </a:prstGeom>
                      <a:noFill/>
                      <a:extLst/>
                    </p:spPr>
                  </p:pic>
                </p:oleObj>
              </mc:Fallback>
            </mc:AlternateContent>
          </a:graphicData>
        </a:graphic>
      </p:graphicFrame>
      <p:sp>
        <p:nvSpPr>
          <p:cNvPr id="9" name="TextBox 8"/>
          <p:cNvSpPr txBox="1"/>
          <p:nvPr/>
        </p:nvSpPr>
        <p:spPr>
          <a:xfrm>
            <a:off x="1367784" y="6172200"/>
            <a:ext cx="697585" cy="369332"/>
          </a:xfrm>
          <a:prstGeom prst="rect">
            <a:avLst/>
          </a:prstGeom>
          <a:noFill/>
        </p:spPr>
        <p:txBody>
          <a:bodyPr wrap="square" rtlCol="0">
            <a:spAutoFit/>
          </a:bodyPr>
          <a:lstStyle/>
          <a:p>
            <a:r>
              <a:rPr lang="en-US" dirty="0" smtClean="0"/>
              <a:t>CT</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0423284"/>
              </p:ext>
            </p:extLst>
          </p:nvPr>
        </p:nvGraphicFramePr>
        <p:xfrm>
          <a:off x="3245712" y="4867714"/>
          <a:ext cx="4582662" cy="1575610"/>
        </p:xfrm>
        <a:graphic>
          <a:graphicData uri="http://schemas.openxmlformats.org/presentationml/2006/ole">
            <mc:AlternateContent xmlns:mc="http://schemas.openxmlformats.org/markup-compatibility/2006">
              <mc:Choice xmlns:v="urn:schemas-microsoft-com:vml" Requires="v">
                <p:oleObj spid="_x0000_s1090" name="Document" r:id="rId7" imgW="5486198" imgH="2184320" progId="Word.Document.12">
                  <p:embed/>
                </p:oleObj>
              </mc:Choice>
              <mc:Fallback>
                <p:oleObj name="Document" r:id="rId7" imgW="5486198" imgH="2184320"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5712" y="4867714"/>
                        <a:ext cx="4582662" cy="1575610"/>
                      </a:xfrm>
                      <a:prstGeom prst="rect">
                        <a:avLst/>
                      </a:prstGeom>
                      <a:noFill/>
                      <a:extLst/>
                    </p:spPr>
                  </p:pic>
                </p:oleObj>
              </mc:Fallback>
            </mc:AlternateContent>
          </a:graphicData>
        </a:graphic>
      </p:graphicFrame>
      <p:sp>
        <p:nvSpPr>
          <p:cNvPr id="11" name="TextBox 10"/>
          <p:cNvSpPr txBox="1"/>
          <p:nvPr/>
        </p:nvSpPr>
        <p:spPr>
          <a:xfrm>
            <a:off x="3473079" y="4498382"/>
            <a:ext cx="1441057" cy="369332"/>
          </a:xfrm>
          <a:prstGeom prst="rect">
            <a:avLst/>
          </a:prstGeom>
          <a:noFill/>
        </p:spPr>
        <p:txBody>
          <a:bodyPr wrap="square" rtlCol="0">
            <a:spAutoFit/>
          </a:bodyPr>
          <a:lstStyle/>
          <a:p>
            <a:r>
              <a:rPr lang="en-US" dirty="0" smtClean="0">
                <a:solidFill>
                  <a:srgbClr val="FFFFFF"/>
                </a:solidFill>
              </a:rPr>
              <a:t>MRI-flair</a:t>
            </a:r>
            <a:endParaRPr lang="en-US" dirty="0">
              <a:solidFill>
                <a:srgbClr val="FFFFFF"/>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780256144"/>
              </p:ext>
            </p:extLst>
          </p:nvPr>
        </p:nvGraphicFramePr>
        <p:xfrm>
          <a:off x="5634665" y="4867714"/>
          <a:ext cx="2262801" cy="1666723"/>
        </p:xfrm>
        <a:graphic>
          <a:graphicData uri="http://schemas.openxmlformats.org/presentationml/2006/ole">
            <mc:AlternateContent xmlns:mc="http://schemas.openxmlformats.org/markup-compatibility/2006">
              <mc:Choice xmlns:v="urn:schemas-microsoft-com:vml" Requires="v">
                <p:oleObj spid="_x0000_s1091" name="Document" r:id="rId9" imgW="5486198" imgH="3212982" progId="Word.Document.12">
                  <p:embed/>
                </p:oleObj>
              </mc:Choice>
              <mc:Fallback>
                <p:oleObj name="Document" r:id="rId9" imgW="5486198" imgH="3212982" progId="Word.Document.1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4665" y="4867714"/>
                        <a:ext cx="2262801" cy="1666723"/>
                      </a:xfrm>
                      <a:prstGeom prst="rect">
                        <a:avLst/>
                      </a:prstGeom>
                      <a:noFill/>
                      <a:extLst/>
                    </p:spPr>
                  </p:pic>
                </p:oleObj>
              </mc:Fallback>
            </mc:AlternateContent>
          </a:graphicData>
        </a:graphic>
      </p:graphicFrame>
    </p:spTree>
    <p:extLst>
      <p:ext uri="{BB962C8B-B14F-4D97-AF65-F5344CB8AC3E}">
        <p14:creationId xmlns:p14="http://schemas.microsoft.com/office/powerpoint/2010/main" val="104285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1857" name="Picture 1" descr="http://ars.els-cdn.com/content/image/1-s2.0-S0896627312010367-gr1.jpg"/>
          <p:cNvPicPr>
            <a:picLocks noChangeAspect="1" noChangeArrowheads="1"/>
          </p:cNvPicPr>
          <p:nvPr/>
        </p:nvPicPr>
        <p:blipFill>
          <a:blip r:embed="rId3"/>
          <a:srcRect/>
          <a:stretch>
            <a:fillRect/>
          </a:stretch>
        </p:blipFill>
        <p:spPr bwMode="auto">
          <a:xfrm>
            <a:off x="977462" y="1286953"/>
            <a:ext cx="6921062" cy="4702772"/>
          </a:xfrm>
          <a:prstGeom prst="rect">
            <a:avLst/>
          </a:prstGeom>
          <a:noFill/>
        </p:spPr>
      </p:pic>
      <p:sp>
        <p:nvSpPr>
          <p:cNvPr id="6" name="Title 5"/>
          <p:cNvSpPr>
            <a:spLocks noGrp="1"/>
          </p:cNvSpPr>
          <p:nvPr>
            <p:ph type="title"/>
          </p:nvPr>
        </p:nvSpPr>
        <p:spPr>
          <a:xfrm>
            <a:off x="977462" y="436563"/>
            <a:ext cx="7615258" cy="382840"/>
          </a:xfrm>
        </p:spPr>
        <p:txBody>
          <a:bodyPr>
            <a:noAutofit/>
          </a:bodyPr>
          <a:lstStyle/>
          <a:p>
            <a:r>
              <a:rPr lang="en-US" sz="3200" dirty="0" smtClean="0"/>
              <a:t>Secondary Pathology </a:t>
            </a:r>
            <a:endParaRPr lang="en-US" sz="3200" dirty="0"/>
          </a:p>
        </p:txBody>
      </p:sp>
    </p:spTree>
    <p:extLst>
      <p:ext uri="{BB962C8B-B14F-4D97-AF65-F5344CB8AC3E}">
        <p14:creationId xmlns:p14="http://schemas.microsoft.com/office/powerpoint/2010/main" val="3822719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317" y="1197128"/>
            <a:ext cx="8457483" cy="5375121"/>
          </a:xfrm>
        </p:spPr>
        <p:txBody>
          <a:bodyPr>
            <a:noAutofit/>
          </a:bodyPr>
          <a:lstStyle/>
          <a:p>
            <a:endParaRPr lang="en-US" sz="2000" b="1" dirty="0" smtClean="0"/>
          </a:p>
          <a:p>
            <a:r>
              <a:rPr lang="en-US" sz="2200" b="1" dirty="0" smtClean="0"/>
              <a:t>Cerebral edema</a:t>
            </a:r>
          </a:p>
          <a:p>
            <a:pPr lvl="1"/>
            <a:r>
              <a:rPr lang="en-US" sz="1800" dirty="0" smtClean="0"/>
              <a:t>Disruption </a:t>
            </a:r>
            <a:r>
              <a:rPr lang="en-US" sz="1800" dirty="0"/>
              <a:t>of the blood-brain barrier, with impairment of vasomotor </a:t>
            </a:r>
            <a:r>
              <a:rPr lang="en-US" sz="1800" dirty="0" err="1"/>
              <a:t>autoregulation</a:t>
            </a:r>
            <a:r>
              <a:rPr lang="en-US" sz="1800" dirty="0"/>
              <a:t> leading to dilatation of cerebral blood vessels</a:t>
            </a:r>
            <a:r>
              <a:rPr lang="en-US" sz="1800" dirty="0" smtClean="0"/>
              <a:t>,</a:t>
            </a:r>
          </a:p>
          <a:p>
            <a:pPr marL="0" indent="0">
              <a:buNone/>
            </a:pPr>
            <a:endParaRPr lang="en-US" sz="2200" dirty="0"/>
          </a:p>
          <a:p>
            <a:r>
              <a:rPr lang="en-US" sz="2200" b="1" dirty="0" smtClean="0"/>
              <a:t>Hydrocephalus</a:t>
            </a:r>
          </a:p>
          <a:p>
            <a:pPr lvl="1"/>
            <a:r>
              <a:rPr lang="en-US" sz="1800" dirty="0"/>
              <a:t>C</a:t>
            </a:r>
            <a:r>
              <a:rPr lang="en-US" sz="1800" dirty="0" smtClean="0"/>
              <a:t>ommunicating type-More common. </a:t>
            </a:r>
            <a:r>
              <a:rPr lang="en-US" sz="1800" dirty="0"/>
              <a:t>R</a:t>
            </a:r>
            <a:r>
              <a:rPr lang="en-US" sz="1800" dirty="0" smtClean="0"/>
              <a:t>esults </a:t>
            </a:r>
            <a:r>
              <a:rPr lang="en-US" sz="1800" dirty="0"/>
              <a:t>from the presence of blood products that cause obstruction of the flow of the cerebral spinal fluid (CSF) in the subarachnoid space and the absorption of CSF through the arachnoid villi</a:t>
            </a:r>
            <a:r>
              <a:rPr lang="en-US" sz="1800" dirty="0" smtClean="0"/>
              <a:t>.</a:t>
            </a:r>
          </a:p>
          <a:p>
            <a:pPr lvl="1"/>
            <a:r>
              <a:rPr lang="en-US" sz="1800" dirty="0" smtClean="0"/>
              <a:t> </a:t>
            </a:r>
            <a:r>
              <a:rPr lang="en-US" sz="1800" dirty="0"/>
              <a:t>The </a:t>
            </a:r>
            <a:r>
              <a:rPr lang="en-US" sz="1800" dirty="0" smtClean="0"/>
              <a:t>non-communicating </a:t>
            </a:r>
            <a:r>
              <a:rPr lang="en-US" sz="1800" dirty="0"/>
              <a:t>type of hydrocephalus is often caused by blood clot obstruction of blood flow at the </a:t>
            </a:r>
            <a:r>
              <a:rPr lang="en-US" sz="1800" dirty="0" err="1"/>
              <a:t>interventricular</a:t>
            </a:r>
            <a:r>
              <a:rPr lang="en-US" sz="1800" dirty="0"/>
              <a:t> foramen, third ventricle, cerebral aqueduct, or fourth ventricle</a:t>
            </a:r>
            <a:r>
              <a:rPr lang="en-US" sz="1800" dirty="0" smtClean="0"/>
              <a:t>.</a:t>
            </a:r>
          </a:p>
          <a:p>
            <a:pPr lvl="1"/>
            <a:endParaRPr lang="en-US" sz="1800" dirty="0"/>
          </a:p>
          <a:p>
            <a:r>
              <a:rPr lang="en-US" sz="2200" b="1" dirty="0"/>
              <a:t>Brain </a:t>
            </a:r>
            <a:r>
              <a:rPr lang="en-US" sz="2200" b="1" dirty="0" smtClean="0"/>
              <a:t>herniation</a:t>
            </a:r>
          </a:p>
          <a:p>
            <a:pPr lvl="1"/>
            <a:r>
              <a:rPr lang="en-US" sz="1800" b="1" dirty="0" smtClean="0"/>
              <a:t> 3 major types-</a:t>
            </a:r>
            <a:r>
              <a:rPr lang="en-US" sz="1800" dirty="0" err="1" smtClean="0"/>
              <a:t>Subfalcine</a:t>
            </a:r>
            <a:r>
              <a:rPr lang="en-US" sz="1800" dirty="0" smtClean="0"/>
              <a:t> herniation. Uncal </a:t>
            </a:r>
            <a:r>
              <a:rPr lang="en-US" sz="1800" dirty="0"/>
              <a:t>herniation </a:t>
            </a:r>
            <a:r>
              <a:rPr lang="en-US" sz="1800" dirty="0" smtClean="0"/>
              <a:t>Cerebellar </a:t>
            </a:r>
            <a:r>
              <a:rPr lang="en-US" sz="1800" dirty="0"/>
              <a:t>herniation </a:t>
            </a:r>
            <a:r>
              <a:rPr lang="en-US" sz="1600" dirty="0" smtClean="0"/>
              <a:t>-</a:t>
            </a:r>
            <a:endParaRPr lang="en-US" sz="1600" dirty="0"/>
          </a:p>
        </p:txBody>
      </p:sp>
      <p:sp>
        <p:nvSpPr>
          <p:cNvPr id="2" name="Title 1"/>
          <p:cNvSpPr>
            <a:spLocks noGrp="1"/>
          </p:cNvSpPr>
          <p:nvPr>
            <p:ph type="title"/>
          </p:nvPr>
        </p:nvSpPr>
        <p:spPr/>
        <p:txBody>
          <a:bodyPr>
            <a:normAutofit/>
          </a:bodyPr>
          <a:lstStyle/>
          <a:p>
            <a:r>
              <a:rPr lang="en-US" sz="3600" dirty="0" smtClean="0"/>
              <a:t>Complications</a:t>
            </a:r>
            <a:endParaRPr lang="en-US" sz="3600" dirty="0"/>
          </a:p>
        </p:txBody>
      </p:sp>
    </p:spTree>
    <p:extLst>
      <p:ext uri="{BB962C8B-B14F-4D97-AF65-F5344CB8AC3E}">
        <p14:creationId xmlns:p14="http://schemas.microsoft.com/office/powerpoint/2010/main" val="35977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71" y="253983"/>
            <a:ext cx="8229600" cy="1143000"/>
          </a:xfrm>
        </p:spPr>
        <p:txBody>
          <a:bodyPr/>
          <a:lstStyle/>
          <a:p>
            <a:r>
              <a:rPr lang="en-US" sz="3600" dirty="0" err="1" smtClean="0">
                <a:solidFill>
                  <a:srgbClr val="FF388C"/>
                </a:solidFill>
              </a:rPr>
              <a:t>Herniations</a:t>
            </a:r>
            <a:endParaRPr lang="en-US" sz="3600" dirty="0">
              <a:solidFill>
                <a:srgbClr val="FF388C"/>
              </a:solidFill>
            </a:endParaRPr>
          </a:p>
        </p:txBody>
      </p:sp>
      <p:pic>
        <p:nvPicPr>
          <p:cNvPr id="4" name="Picture 3" descr="subfalcine-herniation-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71" y="1143023"/>
            <a:ext cx="1571681" cy="1969840"/>
          </a:xfrm>
          <a:prstGeom prst="rect">
            <a:avLst/>
          </a:prstGeom>
        </p:spPr>
      </p:pic>
      <p:sp>
        <p:nvSpPr>
          <p:cNvPr id="5" name="TextBox 4"/>
          <p:cNvSpPr txBox="1"/>
          <p:nvPr/>
        </p:nvSpPr>
        <p:spPr>
          <a:xfrm>
            <a:off x="346986" y="3236113"/>
            <a:ext cx="1571314" cy="461665"/>
          </a:xfrm>
          <a:prstGeom prst="rect">
            <a:avLst/>
          </a:prstGeom>
          <a:noFill/>
        </p:spPr>
        <p:txBody>
          <a:bodyPr wrap="none" rtlCol="0">
            <a:spAutoFit/>
          </a:bodyPr>
          <a:lstStyle/>
          <a:p>
            <a:r>
              <a:rPr lang="en-US" sz="2400" dirty="0" smtClean="0">
                <a:solidFill>
                  <a:srgbClr val="000000"/>
                </a:solidFill>
              </a:rPr>
              <a:t>Sub-</a:t>
            </a:r>
            <a:r>
              <a:rPr lang="en-US" sz="2400" dirty="0" err="1" smtClean="0">
                <a:solidFill>
                  <a:srgbClr val="000000"/>
                </a:solidFill>
              </a:rPr>
              <a:t>falcine</a:t>
            </a:r>
            <a:endParaRPr lang="en-US" sz="2400" dirty="0">
              <a:solidFill>
                <a:srgbClr val="000000"/>
              </a:solidFill>
            </a:endParaRPr>
          </a:p>
        </p:txBody>
      </p:sp>
      <p:sp>
        <p:nvSpPr>
          <p:cNvPr id="6" name="TextBox 5"/>
          <p:cNvSpPr txBox="1"/>
          <p:nvPr/>
        </p:nvSpPr>
        <p:spPr>
          <a:xfrm>
            <a:off x="120087" y="4020945"/>
            <a:ext cx="2663601" cy="2308324"/>
          </a:xfrm>
          <a:prstGeom prst="rect">
            <a:avLst/>
          </a:prstGeom>
          <a:noFill/>
        </p:spPr>
        <p:txBody>
          <a:bodyPr wrap="square" rtlCol="0">
            <a:spAutoFit/>
          </a:bodyPr>
          <a:lstStyle/>
          <a:p>
            <a:pPr marL="68580" indent="0">
              <a:buNone/>
            </a:pPr>
            <a:r>
              <a:rPr lang="en-US" dirty="0">
                <a:solidFill>
                  <a:srgbClr val="000000"/>
                </a:solidFill>
              </a:rPr>
              <a:t>C</a:t>
            </a:r>
            <a:r>
              <a:rPr lang="en-US" dirty="0" smtClean="0">
                <a:solidFill>
                  <a:srgbClr val="000000"/>
                </a:solidFill>
              </a:rPr>
              <a:t>ingulate </a:t>
            </a:r>
            <a:r>
              <a:rPr lang="en-US" dirty="0">
                <a:solidFill>
                  <a:srgbClr val="000000"/>
                </a:solidFill>
              </a:rPr>
              <a:t>gyrus of the </a:t>
            </a:r>
          </a:p>
          <a:p>
            <a:pPr marL="68580" indent="0">
              <a:buNone/>
            </a:pPr>
            <a:r>
              <a:rPr lang="en-US" dirty="0">
                <a:solidFill>
                  <a:srgbClr val="000000"/>
                </a:solidFill>
              </a:rPr>
              <a:t>frontal lobe is pushed beneath </a:t>
            </a:r>
          </a:p>
          <a:p>
            <a:pPr marL="68580" indent="0">
              <a:buNone/>
            </a:pPr>
            <a:r>
              <a:rPr lang="en-US" dirty="0">
                <a:solidFill>
                  <a:srgbClr val="000000"/>
                </a:solidFill>
              </a:rPr>
              <a:t>the </a:t>
            </a:r>
            <a:r>
              <a:rPr lang="en-US" dirty="0" err="1">
                <a:solidFill>
                  <a:srgbClr val="000000"/>
                </a:solidFill>
              </a:rPr>
              <a:t>falx</a:t>
            </a:r>
            <a:r>
              <a:rPr lang="en-US" dirty="0">
                <a:solidFill>
                  <a:srgbClr val="000000"/>
                </a:solidFill>
              </a:rPr>
              <a:t> </a:t>
            </a:r>
            <a:r>
              <a:rPr lang="en-US" dirty="0" err="1">
                <a:solidFill>
                  <a:srgbClr val="000000"/>
                </a:solidFill>
              </a:rPr>
              <a:t>cerebri</a:t>
            </a:r>
            <a:r>
              <a:rPr lang="en-US" dirty="0">
                <a:solidFill>
                  <a:srgbClr val="000000"/>
                </a:solidFill>
              </a:rPr>
              <a:t> </a:t>
            </a:r>
            <a:r>
              <a:rPr lang="en-US" dirty="0" smtClean="0">
                <a:solidFill>
                  <a:srgbClr val="000000"/>
                </a:solidFill>
              </a:rPr>
              <a:t>. </a:t>
            </a:r>
            <a:r>
              <a:rPr lang="en-US" dirty="0">
                <a:solidFill>
                  <a:srgbClr val="000000"/>
                </a:solidFill>
              </a:rPr>
              <a:t>M</a:t>
            </a:r>
            <a:r>
              <a:rPr lang="en-US" dirty="0" smtClean="0">
                <a:solidFill>
                  <a:srgbClr val="000000"/>
                </a:solidFill>
              </a:rPr>
              <a:t>ost </a:t>
            </a:r>
            <a:r>
              <a:rPr lang="en-US" dirty="0">
                <a:solidFill>
                  <a:srgbClr val="000000"/>
                </a:solidFill>
              </a:rPr>
              <a:t>common type of herniation. Often clinically silent.</a:t>
            </a:r>
          </a:p>
          <a:p>
            <a:endParaRPr lang="en-US" dirty="0">
              <a:solidFill>
                <a:srgbClr val="000000"/>
              </a:solidFill>
            </a:endParaRPr>
          </a:p>
        </p:txBody>
      </p:sp>
      <p:pic>
        <p:nvPicPr>
          <p:cNvPr id="7" name="Picture 6" descr="4-PCAinfar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944" y="1072260"/>
            <a:ext cx="1648931" cy="1951884"/>
          </a:xfrm>
          <a:prstGeom prst="rect">
            <a:avLst/>
          </a:prstGeom>
        </p:spPr>
      </p:pic>
      <p:sp>
        <p:nvSpPr>
          <p:cNvPr id="8" name="TextBox 7"/>
          <p:cNvSpPr txBox="1"/>
          <p:nvPr/>
        </p:nvSpPr>
        <p:spPr>
          <a:xfrm>
            <a:off x="3019203" y="3165933"/>
            <a:ext cx="2484848" cy="461665"/>
          </a:xfrm>
          <a:prstGeom prst="rect">
            <a:avLst/>
          </a:prstGeom>
          <a:noFill/>
        </p:spPr>
        <p:txBody>
          <a:bodyPr wrap="square" rtlCol="0">
            <a:spAutoFit/>
          </a:bodyPr>
          <a:lstStyle/>
          <a:p>
            <a:r>
              <a:rPr lang="en-US" sz="2400" dirty="0" smtClean="0"/>
              <a:t>Uncal </a:t>
            </a:r>
            <a:r>
              <a:rPr lang="en-US" sz="2400" dirty="0"/>
              <a:t>herniation</a:t>
            </a:r>
          </a:p>
        </p:txBody>
      </p:sp>
      <p:sp>
        <p:nvSpPr>
          <p:cNvPr id="9" name="TextBox 8"/>
          <p:cNvSpPr txBox="1"/>
          <p:nvPr/>
        </p:nvSpPr>
        <p:spPr>
          <a:xfrm>
            <a:off x="2783689" y="3743944"/>
            <a:ext cx="3117416" cy="2862323"/>
          </a:xfrm>
          <a:prstGeom prst="rect">
            <a:avLst/>
          </a:prstGeom>
          <a:noFill/>
        </p:spPr>
        <p:txBody>
          <a:bodyPr wrap="square" rtlCol="0">
            <a:spAutoFit/>
          </a:bodyPr>
          <a:lstStyle/>
          <a:p>
            <a:r>
              <a:rPr lang="en-US" dirty="0">
                <a:solidFill>
                  <a:srgbClr val="000000"/>
                </a:solidFill>
              </a:rPr>
              <a:t>Displacement of the medial edge of the </a:t>
            </a:r>
            <a:r>
              <a:rPr lang="en-US" dirty="0" err="1">
                <a:solidFill>
                  <a:srgbClr val="000000"/>
                </a:solidFill>
              </a:rPr>
              <a:t>uncus</a:t>
            </a:r>
            <a:r>
              <a:rPr lang="en-US" dirty="0">
                <a:solidFill>
                  <a:srgbClr val="000000"/>
                </a:solidFill>
              </a:rPr>
              <a:t> and the hippocampal </a:t>
            </a:r>
            <a:r>
              <a:rPr lang="en-US" dirty="0" err="1">
                <a:solidFill>
                  <a:srgbClr val="000000"/>
                </a:solidFill>
              </a:rPr>
              <a:t>gyrus</a:t>
            </a:r>
            <a:r>
              <a:rPr lang="en-US" dirty="0">
                <a:solidFill>
                  <a:srgbClr val="000000"/>
                </a:solidFill>
              </a:rPr>
              <a:t> medially and over the </a:t>
            </a:r>
            <a:r>
              <a:rPr lang="en-US" dirty="0" err="1">
                <a:solidFill>
                  <a:srgbClr val="000000"/>
                </a:solidFill>
              </a:rPr>
              <a:t>ipsilateral</a:t>
            </a:r>
            <a:r>
              <a:rPr lang="en-US" dirty="0">
                <a:solidFill>
                  <a:srgbClr val="000000"/>
                </a:solidFill>
              </a:rPr>
              <a:t> edge of the tentorium </a:t>
            </a:r>
            <a:r>
              <a:rPr lang="en-US" dirty="0" err="1">
                <a:solidFill>
                  <a:srgbClr val="000000"/>
                </a:solidFill>
              </a:rPr>
              <a:t>cerebelli</a:t>
            </a:r>
            <a:r>
              <a:rPr lang="en-US" dirty="0">
                <a:solidFill>
                  <a:srgbClr val="000000"/>
                </a:solidFill>
              </a:rPr>
              <a:t> foramen, </a:t>
            </a:r>
          </a:p>
          <a:p>
            <a:r>
              <a:rPr lang="en-US" dirty="0">
                <a:solidFill>
                  <a:srgbClr val="000000"/>
                </a:solidFill>
              </a:rPr>
              <a:t>Causing compression of the midbrain; the </a:t>
            </a:r>
            <a:r>
              <a:rPr lang="en-US" dirty="0" err="1">
                <a:solidFill>
                  <a:srgbClr val="000000"/>
                </a:solidFill>
              </a:rPr>
              <a:t>ipsilateral</a:t>
            </a:r>
            <a:r>
              <a:rPr lang="en-US" dirty="0">
                <a:solidFill>
                  <a:srgbClr val="000000"/>
                </a:solidFill>
              </a:rPr>
              <a:t> or contralateral third nerve may be stretched or compressed</a:t>
            </a:r>
          </a:p>
        </p:txBody>
      </p:sp>
      <p:pic>
        <p:nvPicPr>
          <p:cNvPr id="10" name="Picture 9" descr="1-s2.0-S1098733906000575-g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231" y="1072260"/>
            <a:ext cx="1802126" cy="1802126"/>
          </a:xfrm>
          <a:prstGeom prst="rect">
            <a:avLst/>
          </a:prstGeom>
        </p:spPr>
      </p:pic>
      <p:sp>
        <p:nvSpPr>
          <p:cNvPr id="11" name="TextBox 10"/>
          <p:cNvSpPr txBox="1"/>
          <p:nvPr/>
        </p:nvSpPr>
        <p:spPr>
          <a:xfrm>
            <a:off x="6265183" y="3690874"/>
            <a:ext cx="2460161" cy="3139321"/>
          </a:xfrm>
          <a:prstGeom prst="rect">
            <a:avLst/>
          </a:prstGeom>
          <a:noFill/>
        </p:spPr>
        <p:txBody>
          <a:bodyPr wrap="square" rtlCol="0">
            <a:spAutoFit/>
          </a:bodyPr>
          <a:lstStyle/>
          <a:p>
            <a:r>
              <a:rPr lang="en-US" dirty="0">
                <a:solidFill>
                  <a:srgbClr val="000000"/>
                </a:solidFill>
              </a:rPr>
              <a:t>This injury is marked by an </a:t>
            </a:r>
            <a:r>
              <a:rPr lang="en-US" dirty="0" err="1">
                <a:solidFill>
                  <a:srgbClr val="000000"/>
                </a:solidFill>
              </a:rPr>
              <a:t>infratentorial</a:t>
            </a:r>
            <a:r>
              <a:rPr lang="en-US" dirty="0">
                <a:solidFill>
                  <a:srgbClr val="000000"/>
                </a:solidFill>
              </a:rPr>
              <a:t> herniation in which the tonsil of the cerebellum is pushed through the foramen magnum and compresses the medulla, leading to </a:t>
            </a:r>
            <a:r>
              <a:rPr lang="en-US" dirty="0" err="1">
                <a:solidFill>
                  <a:srgbClr val="000000"/>
                </a:solidFill>
              </a:rPr>
              <a:t>bradycardia</a:t>
            </a:r>
            <a:r>
              <a:rPr lang="en-US" dirty="0">
                <a:solidFill>
                  <a:srgbClr val="000000"/>
                </a:solidFill>
              </a:rPr>
              <a:t> and respiratory arrest.</a:t>
            </a:r>
          </a:p>
          <a:p>
            <a:endParaRPr lang="en-US" dirty="0">
              <a:solidFill>
                <a:srgbClr val="000000"/>
              </a:solidFill>
            </a:endParaRPr>
          </a:p>
        </p:txBody>
      </p:sp>
      <p:sp>
        <p:nvSpPr>
          <p:cNvPr id="12" name="TextBox 11"/>
          <p:cNvSpPr txBox="1"/>
          <p:nvPr/>
        </p:nvSpPr>
        <p:spPr>
          <a:xfrm>
            <a:off x="6265183" y="3165933"/>
            <a:ext cx="3252663" cy="461665"/>
          </a:xfrm>
          <a:prstGeom prst="rect">
            <a:avLst/>
          </a:prstGeom>
          <a:noFill/>
        </p:spPr>
        <p:txBody>
          <a:bodyPr wrap="none" rtlCol="0">
            <a:spAutoFit/>
          </a:bodyPr>
          <a:lstStyle/>
          <a:p>
            <a:r>
              <a:rPr lang="en-US" sz="2400" dirty="0">
                <a:solidFill>
                  <a:srgbClr val="000000"/>
                </a:solidFill>
              </a:rPr>
              <a:t> </a:t>
            </a:r>
            <a:r>
              <a:rPr lang="en-US" sz="2400" dirty="0" smtClean="0">
                <a:solidFill>
                  <a:srgbClr val="000000"/>
                </a:solidFill>
              </a:rPr>
              <a:t>	Cerebellar</a:t>
            </a:r>
            <a:r>
              <a:rPr lang="en-US" sz="2400" dirty="0" smtClean="0">
                <a:solidFill>
                  <a:srgbClr val="FFFFFF"/>
                </a:solidFill>
              </a:rPr>
              <a:t> herniation</a:t>
            </a:r>
            <a:endParaRPr lang="en-US" sz="2400" dirty="0">
              <a:solidFill>
                <a:srgbClr val="FFFFFF"/>
              </a:solidFill>
            </a:endParaRPr>
          </a:p>
        </p:txBody>
      </p:sp>
      <p:sp>
        <p:nvSpPr>
          <p:cNvPr id="3" name="Frame 2"/>
          <p:cNvSpPr/>
          <p:nvPr/>
        </p:nvSpPr>
        <p:spPr>
          <a:xfrm>
            <a:off x="120087" y="3236113"/>
            <a:ext cx="2152337" cy="50783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6098785" y="3459290"/>
            <a:ext cx="184666" cy="646331"/>
          </a:xfrm>
          <a:prstGeom prst="rect">
            <a:avLst/>
          </a:prstGeom>
          <a:noFill/>
        </p:spPr>
        <p:txBody>
          <a:bodyPr wrap="none" rtlCol="0">
            <a:spAutoFit/>
          </a:bodyPr>
          <a:lstStyle/>
          <a:p>
            <a:endParaRPr lang="en-US" dirty="0" smtClean="0">
              <a:solidFill>
                <a:srgbClr val="000000"/>
              </a:solidFill>
            </a:endParaRPr>
          </a:p>
          <a:p>
            <a:endParaRPr lang="en-US" dirty="0"/>
          </a:p>
        </p:txBody>
      </p:sp>
      <p:sp>
        <p:nvSpPr>
          <p:cNvPr id="14" name="Frame 13"/>
          <p:cNvSpPr/>
          <p:nvPr/>
        </p:nvSpPr>
        <p:spPr>
          <a:xfrm>
            <a:off x="6265183" y="3165933"/>
            <a:ext cx="2182645" cy="477443"/>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2783689" y="3165933"/>
            <a:ext cx="2720362" cy="5780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347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9655"/>
            <a:ext cx="7620000" cy="1139825"/>
          </a:xfrm>
        </p:spPr>
        <p:txBody>
          <a:bodyPr>
            <a:normAutofit/>
          </a:bodyPr>
          <a:lstStyle/>
          <a:p>
            <a:pPr algn="ctr"/>
            <a:r>
              <a:rPr lang="en-US" dirty="0" smtClean="0"/>
              <a:t>Blast Injuries</a:t>
            </a:r>
            <a:endParaRPr lang="en-US" dirty="0"/>
          </a:p>
        </p:txBody>
      </p:sp>
      <p:pic>
        <p:nvPicPr>
          <p:cNvPr id="276482" name="Picture 2" descr="Primary Blast Injury"/>
          <p:cNvPicPr>
            <a:picLocks noChangeAspect="1" noChangeArrowheads="1"/>
          </p:cNvPicPr>
          <p:nvPr/>
        </p:nvPicPr>
        <p:blipFill>
          <a:blip r:embed="rId3" cstate="print"/>
          <a:srcRect/>
          <a:stretch>
            <a:fillRect/>
          </a:stretch>
        </p:blipFill>
        <p:spPr bwMode="auto">
          <a:xfrm>
            <a:off x="605580" y="2014405"/>
            <a:ext cx="2480520" cy="2416768"/>
          </a:xfrm>
          <a:prstGeom prst="rect">
            <a:avLst/>
          </a:prstGeom>
          <a:noFill/>
        </p:spPr>
      </p:pic>
      <p:pic>
        <p:nvPicPr>
          <p:cNvPr id="5" name="Picture 2" descr="Secondary Blast Injury"/>
          <p:cNvPicPr>
            <a:picLocks noChangeAspect="1" noChangeArrowheads="1"/>
          </p:cNvPicPr>
          <p:nvPr/>
        </p:nvPicPr>
        <p:blipFill>
          <a:blip r:embed="rId4" cstate="print"/>
          <a:srcRect/>
          <a:stretch>
            <a:fillRect/>
          </a:stretch>
        </p:blipFill>
        <p:spPr bwMode="auto">
          <a:xfrm>
            <a:off x="3274590" y="1981200"/>
            <a:ext cx="2502721" cy="2438400"/>
          </a:xfrm>
          <a:prstGeom prst="rect">
            <a:avLst/>
          </a:prstGeom>
          <a:noFill/>
        </p:spPr>
      </p:pic>
      <p:sp>
        <p:nvSpPr>
          <p:cNvPr id="3" name="Rectangle 2"/>
          <p:cNvSpPr/>
          <p:nvPr/>
        </p:nvSpPr>
        <p:spPr>
          <a:xfrm>
            <a:off x="762000" y="4632062"/>
            <a:ext cx="2324100" cy="646331"/>
          </a:xfrm>
          <a:prstGeom prst="rect">
            <a:avLst/>
          </a:prstGeom>
        </p:spPr>
        <p:txBody>
          <a:bodyPr wrap="square">
            <a:spAutoFit/>
          </a:bodyPr>
          <a:lstStyle/>
          <a:p>
            <a:r>
              <a:rPr lang="en-US" dirty="0">
                <a:solidFill>
                  <a:srgbClr val="000000"/>
                </a:solidFill>
              </a:rPr>
              <a:t>Primary Blast Injury</a:t>
            </a:r>
            <a:br>
              <a:rPr lang="en-US" dirty="0">
                <a:solidFill>
                  <a:srgbClr val="000000"/>
                </a:solidFill>
              </a:rPr>
            </a:br>
            <a:endParaRPr lang="en-US" dirty="0">
              <a:solidFill>
                <a:srgbClr val="000000"/>
              </a:solidFill>
            </a:endParaRPr>
          </a:p>
        </p:txBody>
      </p:sp>
      <p:sp>
        <p:nvSpPr>
          <p:cNvPr id="6" name="Rectangle 5"/>
          <p:cNvSpPr/>
          <p:nvPr/>
        </p:nvSpPr>
        <p:spPr>
          <a:xfrm>
            <a:off x="3491311" y="4620969"/>
            <a:ext cx="2286000" cy="646331"/>
          </a:xfrm>
          <a:prstGeom prst="rect">
            <a:avLst/>
          </a:prstGeom>
        </p:spPr>
        <p:txBody>
          <a:bodyPr wrap="square">
            <a:spAutoFit/>
          </a:bodyPr>
          <a:lstStyle/>
          <a:p>
            <a:r>
              <a:rPr lang="en-US" dirty="0" smtClean="0">
                <a:solidFill>
                  <a:srgbClr val="000000"/>
                </a:solidFill>
              </a:rPr>
              <a:t>Secondary </a:t>
            </a:r>
            <a:r>
              <a:rPr lang="en-US" dirty="0">
                <a:solidFill>
                  <a:srgbClr val="000000"/>
                </a:solidFill>
              </a:rPr>
              <a:t>Blast Injury</a:t>
            </a:r>
            <a:br>
              <a:rPr lang="en-US" dirty="0">
                <a:solidFill>
                  <a:srgbClr val="000000"/>
                </a:solidFill>
              </a:rPr>
            </a:br>
            <a:endParaRPr lang="en-US" dirty="0">
              <a:solidFill>
                <a:srgbClr val="000000"/>
              </a:solidFill>
            </a:endParaRPr>
          </a:p>
        </p:txBody>
      </p:sp>
      <p:pic>
        <p:nvPicPr>
          <p:cNvPr id="8" name="Picture 2" descr="Tertiary Blast Injury"/>
          <p:cNvPicPr>
            <a:picLocks noChangeAspect="1" noChangeArrowheads="1"/>
          </p:cNvPicPr>
          <p:nvPr/>
        </p:nvPicPr>
        <p:blipFill>
          <a:blip r:embed="rId5" cstate="print"/>
          <a:srcRect/>
          <a:stretch>
            <a:fillRect/>
          </a:stretch>
        </p:blipFill>
        <p:spPr bwMode="auto">
          <a:xfrm>
            <a:off x="6172200" y="1981200"/>
            <a:ext cx="2514600" cy="2449973"/>
          </a:xfrm>
          <a:prstGeom prst="rect">
            <a:avLst/>
          </a:prstGeom>
          <a:noFill/>
        </p:spPr>
      </p:pic>
      <p:sp>
        <p:nvSpPr>
          <p:cNvPr id="7" name="Rectangle 6"/>
          <p:cNvSpPr/>
          <p:nvPr/>
        </p:nvSpPr>
        <p:spPr>
          <a:xfrm>
            <a:off x="6172200" y="4662100"/>
            <a:ext cx="2514600" cy="646331"/>
          </a:xfrm>
          <a:prstGeom prst="rect">
            <a:avLst/>
          </a:prstGeom>
        </p:spPr>
        <p:txBody>
          <a:bodyPr wrap="square">
            <a:spAutoFit/>
          </a:bodyPr>
          <a:lstStyle/>
          <a:p>
            <a:r>
              <a:rPr lang="en-US" dirty="0">
                <a:solidFill>
                  <a:srgbClr val="000000"/>
                </a:solidFill>
              </a:rPr>
              <a:t>Tertiary Blast Injury</a:t>
            </a:r>
            <a:br>
              <a:rPr lang="en-US" dirty="0">
                <a:solidFill>
                  <a:srgbClr val="000000"/>
                </a:solidFill>
              </a:rPr>
            </a:br>
            <a:endParaRPr lang="en-US" dirty="0">
              <a:solidFill>
                <a:srgbClr val="000000"/>
              </a:solidFill>
            </a:endParaRPr>
          </a:p>
        </p:txBody>
      </p:sp>
      <p:sp>
        <p:nvSpPr>
          <p:cNvPr id="10" name="Rectangle 9"/>
          <p:cNvSpPr/>
          <p:nvPr/>
        </p:nvSpPr>
        <p:spPr>
          <a:xfrm>
            <a:off x="762000" y="5446931"/>
            <a:ext cx="3962400" cy="646331"/>
          </a:xfrm>
          <a:prstGeom prst="rect">
            <a:avLst/>
          </a:prstGeom>
        </p:spPr>
        <p:txBody>
          <a:bodyPr wrap="square">
            <a:spAutoFit/>
          </a:bodyPr>
          <a:lstStyle/>
          <a:p>
            <a:endParaRPr lang="en-US" dirty="0" smtClean="0"/>
          </a:p>
          <a:p>
            <a:r>
              <a:rPr lang="en-US" dirty="0" smtClean="0">
                <a:solidFill>
                  <a:srgbClr val="000000"/>
                </a:solidFill>
              </a:rPr>
              <a:t>Quaternary </a:t>
            </a:r>
            <a:r>
              <a:rPr lang="en-US" dirty="0">
                <a:solidFill>
                  <a:srgbClr val="000000"/>
                </a:solidFill>
              </a:rPr>
              <a:t>Blast injury</a:t>
            </a:r>
          </a:p>
        </p:txBody>
      </p:sp>
    </p:spTree>
    <p:extLst>
      <p:ext uri="{BB962C8B-B14F-4D97-AF65-F5344CB8AC3E}">
        <p14:creationId xmlns:p14="http://schemas.microsoft.com/office/powerpoint/2010/main" val="420747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11879" y="2187556"/>
            <a:ext cx="2876224" cy="1932750"/>
          </a:xfrm>
          <a:prstGeom prst="rect">
            <a:avLst/>
          </a:prstGeom>
        </p:spPr>
      </p:pic>
      <p:pic>
        <p:nvPicPr>
          <p:cNvPr id="7" name="Picture 6"/>
          <p:cNvPicPr>
            <a:picLocks noChangeAspect="1"/>
          </p:cNvPicPr>
          <p:nvPr/>
        </p:nvPicPr>
        <p:blipFill>
          <a:blip r:embed="rId4"/>
          <a:stretch>
            <a:fillRect/>
          </a:stretch>
        </p:blipFill>
        <p:spPr>
          <a:xfrm>
            <a:off x="5503333" y="4085898"/>
            <a:ext cx="1245966" cy="1038305"/>
          </a:xfrm>
          <a:prstGeom prst="rect">
            <a:avLst/>
          </a:prstGeom>
        </p:spPr>
      </p:pic>
      <p:pic>
        <p:nvPicPr>
          <p:cNvPr id="8" name="Picture 7"/>
          <p:cNvPicPr>
            <a:picLocks noChangeAspect="1"/>
          </p:cNvPicPr>
          <p:nvPr/>
        </p:nvPicPr>
        <p:blipFill>
          <a:blip r:embed="rId5"/>
          <a:stretch>
            <a:fillRect/>
          </a:stretch>
        </p:blipFill>
        <p:spPr>
          <a:xfrm>
            <a:off x="252439" y="2649438"/>
            <a:ext cx="1805830" cy="1218936"/>
          </a:xfrm>
          <a:prstGeom prst="rect">
            <a:avLst/>
          </a:prstGeom>
        </p:spPr>
      </p:pic>
      <p:pic>
        <p:nvPicPr>
          <p:cNvPr id="9" name="Picture 8"/>
          <p:cNvPicPr>
            <a:picLocks noChangeAspect="1"/>
          </p:cNvPicPr>
          <p:nvPr/>
        </p:nvPicPr>
        <p:blipFill>
          <a:blip r:embed="rId6"/>
          <a:stretch>
            <a:fillRect/>
          </a:stretch>
        </p:blipFill>
        <p:spPr>
          <a:xfrm>
            <a:off x="265981" y="483792"/>
            <a:ext cx="1616291" cy="1003802"/>
          </a:xfrm>
          <a:prstGeom prst="rect">
            <a:avLst/>
          </a:prstGeom>
        </p:spPr>
      </p:pic>
      <p:pic>
        <p:nvPicPr>
          <p:cNvPr id="11" name="Picture 10"/>
          <p:cNvPicPr>
            <a:picLocks noChangeAspect="1"/>
          </p:cNvPicPr>
          <p:nvPr/>
        </p:nvPicPr>
        <p:blipFill>
          <a:blip r:embed="rId7"/>
          <a:stretch>
            <a:fillRect/>
          </a:stretch>
        </p:blipFill>
        <p:spPr>
          <a:xfrm>
            <a:off x="252439" y="1274849"/>
            <a:ext cx="1629833" cy="912706"/>
          </a:xfrm>
          <a:prstGeom prst="rect">
            <a:avLst/>
          </a:prstGeom>
        </p:spPr>
      </p:pic>
      <p:pic>
        <p:nvPicPr>
          <p:cNvPr id="12" name="Picture 11"/>
          <p:cNvPicPr>
            <a:picLocks noChangeAspect="1"/>
          </p:cNvPicPr>
          <p:nvPr/>
        </p:nvPicPr>
        <p:blipFill>
          <a:blip r:embed="rId8"/>
          <a:stretch>
            <a:fillRect/>
          </a:stretch>
        </p:blipFill>
        <p:spPr>
          <a:xfrm>
            <a:off x="2116666" y="357349"/>
            <a:ext cx="1219200" cy="1130245"/>
          </a:xfrm>
          <a:prstGeom prst="rect">
            <a:avLst/>
          </a:prstGeom>
        </p:spPr>
      </p:pic>
      <p:pic>
        <p:nvPicPr>
          <p:cNvPr id="14" name="Picture 13"/>
          <p:cNvPicPr>
            <a:picLocks noChangeAspect="1"/>
          </p:cNvPicPr>
          <p:nvPr/>
        </p:nvPicPr>
        <p:blipFill>
          <a:blip r:embed="rId9"/>
          <a:stretch>
            <a:fillRect/>
          </a:stretch>
        </p:blipFill>
        <p:spPr>
          <a:xfrm>
            <a:off x="1419085" y="1573213"/>
            <a:ext cx="1395162" cy="966278"/>
          </a:xfrm>
          <a:prstGeom prst="rect">
            <a:avLst/>
          </a:prstGeom>
        </p:spPr>
      </p:pic>
      <p:pic>
        <p:nvPicPr>
          <p:cNvPr id="16" name="Picture 15"/>
          <p:cNvPicPr>
            <a:picLocks noChangeAspect="1"/>
          </p:cNvPicPr>
          <p:nvPr/>
        </p:nvPicPr>
        <p:blipFill>
          <a:blip r:embed="rId10"/>
          <a:stretch>
            <a:fillRect/>
          </a:stretch>
        </p:blipFill>
        <p:spPr>
          <a:xfrm>
            <a:off x="5968240" y="436563"/>
            <a:ext cx="1310683" cy="1136650"/>
          </a:xfrm>
          <a:prstGeom prst="rect">
            <a:avLst/>
          </a:prstGeom>
        </p:spPr>
      </p:pic>
      <p:pic>
        <p:nvPicPr>
          <p:cNvPr id="17" name="Picture 16"/>
          <p:cNvPicPr>
            <a:picLocks noChangeAspect="1"/>
          </p:cNvPicPr>
          <p:nvPr/>
        </p:nvPicPr>
        <p:blipFill>
          <a:blip r:embed="rId11"/>
          <a:stretch>
            <a:fillRect/>
          </a:stretch>
        </p:blipFill>
        <p:spPr>
          <a:xfrm>
            <a:off x="7155017" y="1089837"/>
            <a:ext cx="1829100" cy="1073738"/>
          </a:xfrm>
          <a:prstGeom prst="rect">
            <a:avLst/>
          </a:prstGeom>
        </p:spPr>
      </p:pic>
      <p:pic>
        <p:nvPicPr>
          <p:cNvPr id="18" name="Picture 17"/>
          <p:cNvPicPr>
            <a:picLocks noChangeAspect="1"/>
          </p:cNvPicPr>
          <p:nvPr/>
        </p:nvPicPr>
        <p:blipFill>
          <a:blip r:embed="rId12"/>
          <a:stretch>
            <a:fillRect/>
          </a:stretch>
        </p:blipFill>
        <p:spPr>
          <a:xfrm>
            <a:off x="3335866" y="4410592"/>
            <a:ext cx="1672167" cy="1093876"/>
          </a:xfrm>
          <a:prstGeom prst="rect">
            <a:avLst/>
          </a:prstGeom>
        </p:spPr>
      </p:pic>
      <p:sp>
        <p:nvSpPr>
          <p:cNvPr id="19" name="TextBox 18"/>
          <p:cNvSpPr txBox="1"/>
          <p:nvPr/>
        </p:nvSpPr>
        <p:spPr>
          <a:xfrm>
            <a:off x="3773315" y="53154"/>
            <a:ext cx="2469435" cy="2031325"/>
          </a:xfrm>
          <a:prstGeom prst="rect">
            <a:avLst/>
          </a:prstGeom>
          <a:noFill/>
        </p:spPr>
        <p:txBody>
          <a:bodyPr wrap="square" rtlCol="0">
            <a:spAutoFit/>
          </a:bodyPr>
          <a:lstStyle/>
          <a:p>
            <a:r>
              <a:rPr lang="en-US" dirty="0" smtClean="0">
                <a:solidFill>
                  <a:srgbClr val="FFFFFF"/>
                </a:solidFill>
                <a:latin typeface="Calibri"/>
                <a:cs typeface="Calibri"/>
              </a:rPr>
              <a:t>EARS</a:t>
            </a:r>
            <a:br>
              <a:rPr lang="en-US" dirty="0" smtClean="0">
                <a:solidFill>
                  <a:srgbClr val="FFFFFF"/>
                </a:solidFill>
                <a:latin typeface="Calibri"/>
                <a:cs typeface="Calibri"/>
              </a:rPr>
            </a:br>
            <a:r>
              <a:rPr lang="en-US" dirty="0" err="1" smtClean="0">
                <a:solidFill>
                  <a:srgbClr val="000000"/>
                </a:solidFill>
                <a:latin typeface="Calibri"/>
                <a:cs typeface="Calibri"/>
              </a:rPr>
              <a:t>Degloving</a:t>
            </a:r>
            <a:r>
              <a:rPr lang="en-US" dirty="0" smtClean="0">
                <a:solidFill>
                  <a:srgbClr val="000000"/>
                </a:solidFill>
                <a:latin typeface="Calibri"/>
                <a:cs typeface="Calibri"/>
              </a:rPr>
              <a:t>, TM </a:t>
            </a:r>
            <a:r>
              <a:rPr lang="en-US" dirty="0" err="1" smtClean="0">
                <a:solidFill>
                  <a:srgbClr val="000000"/>
                </a:solidFill>
                <a:latin typeface="Calibri"/>
                <a:cs typeface="Calibri"/>
              </a:rPr>
              <a:t>haemorhages</a:t>
            </a:r>
            <a:r>
              <a:rPr lang="en-US" dirty="0" smtClean="0">
                <a:solidFill>
                  <a:srgbClr val="000000"/>
                </a:solidFill>
                <a:latin typeface="Calibri"/>
                <a:cs typeface="Calibri"/>
              </a:rPr>
              <a:t>, perforation, </a:t>
            </a:r>
            <a:r>
              <a:rPr lang="en-US" dirty="0" err="1" smtClean="0">
                <a:solidFill>
                  <a:srgbClr val="000000"/>
                </a:solidFill>
                <a:latin typeface="Calibri"/>
                <a:cs typeface="Calibri"/>
              </a:rPr>
              <a:t>choleastoma</a:t>
            </a:r>
            <a:r>
              <a:rPr lang="en-US" dirty="0" smtClean="0">
                <a:solidFill>
                  <a:srgbClr val="000000"/>
                </a:solidFill>
                <a:latin typeface="Calibri"/>
                <a:cs typeface="Calibri"/>
              </a:rPr>
              <a:t>, </a:t>
            </a:r>
            <a:r>
              <a:rPr lang="en-US" dirty="0" err="1" smtClean="0">
                <a:solidFill>
                  <a:srgbClr val="000000"/>
                </a:solidFill>
                <a:latin typeface="Calibri"/>
                <a:cs typeface="Calibri"/>
              </a:rPr>
              <a:t>ossibular</a:t>
            </a:r>
            <a:r>
              <a:rPr lang="en-US" dirty="0" smtClean="0">
                <a:solidFill>
                  <a:srgbClr val="000000"/>
                </a:solidFill>
                <a:latin typeface="Calibri"/>
                <a:cs typeface="Calibri"/>
              </a:rPr>
              <a:t> bone disruption vestibular damage</a:t>
            </a:r>
            <a:endParaRPr lang="en-US" dirty="0">
              <a:solidFill>
                <a:srgbClr val="000000"/>
              </a:solidFill>
              <a:latin typeface="Calibri"/>
              <a:cs typeface="Calibri"/>
            </a:endParaRPr>
          </a:p>
        </p:txBody>
      </p:sp>
      <p:sp>
        <p:nvSpPr>
          <p:cNvPr id="20" name="TextBox 19"/>
          <p:cNvSpPr txBox="1"/>
          <p:nvPr/>
        </p:nvSpPr>
        <p:spPr>
          <a:xfrm>
            <a:off x="5503333" y="2052492"/>
            <a:ext cx="3505686" cy="2277547"/>
          </a:xfrm>
          <a:prstGeom prst="rect">
            <a:avLst/>
          </a:prstGeom>
          <a:noFill/>
        </p:spPr>
        <p:txBody>
          <a:bodyPr wrap="square" rtlCol="0">
            <a:spAutoFit/>
          </a:bodyPr>
          <a:lstStyle/>
          <a:p>
            <a:pPr lvl="1"/>
            <a:r>
              <a:rPr lang="en-US" dirty="0" smtClean="0">
                <a:latin typeface="Calibri"/>
                <a:cs typeface="Calibri"/>
              </a:rPr>
              <a:t>  </a:t>
            </a:r>
            <a:r>
              <a:rPr lang="en-US" dirty="0" smtClean="0">
                <a:solidFill>
                  <a:srgbClr val="FFFFFF"/>
                </a:solidFill>
                <a:latin typeface="Calibri"/>
                <a:cs typeface="Calibri"/>
              </a:rPr>
              <a:t>       </a:t>
            </a:r>
            <a:r>
              <a:rPr lang="en-US" dirty="0" smtClean="0">
                <a:solidFill>
                  <a:srgbClr val="000000"/>
                </a:solidFill>
                <a:latin typeface="Calibri"/>
                <a:cs typeface="Calibri"/>
              </a:rPr>
              <a:t>EYES</a:t>
            </a:r>
            <a:br>
              <a:rPr lang="en-US" dirty="0" smtClean="0">
                <a:solidFill>
                  <a:srgbClr val="000000"/>
                </a:solidFill>
                <a:latin typeface="Calibri"/>
                <a:cs typeface="Calibri"/>
              </a:rPr>
            </a:br>
            <a:r>
              <a:rPr lang="en-US" dirty="0" smtClean="0">
                <a:solidFill>
                  <a:srgbClr val="000000"/>
                </a:solidFill>
                <a:latin typeface="Calibri"/>
                <a:cs typeface="Calibri"/>
              </a:rPr>
              <a:t>corneal </a:t>
            </a:r>
            <a:r>
              <a:rPr lang="en-US" dirty="0">
                <a:solidFill>
                  <a:srgbClr val="000000"/>
                </a:solidFill>
                <a:latin typeface="Calibri"/>
                <a:cs typeface="Calibri"/>
              </a:rPr>
              <a:t>abrasions, Open globe injuries, </a:t>
            </a:r>
            <a:r>
              <a:rPr lang="en-US" dirty="0" smtClean="0">
                <a:solidFill>
                  <a:srgbClr val="000000"/>
                </a:solidFill>
                <a:latin typeface="Calibri"/>
                <a:cs typeface="Calibri"/>
              </a:rPr>
              <a:t>Eyelid  laceration</a:t>
            </a:r>
            <a:r>
              <a:rPr lang="en-US" dirty="0">
                <a:solidFill>
                  <a:srgbClr val="000000"/>
                </a:solidFill>
                <a:latin typeface="Calibri"/>
                <a:cs typeface="Calibri"/>
              </a:rPr>
              <a:t>, traumatic cataract, vitreous hemorrhage, </a:t>
            </a:r>
            <a:r>
              <a:rPr lang="en-US" dirty="0" smtClean="0">
                <a:solidFill>
                  <a:srgbClr val="000000"/>
                </a:solidFill>
                <a:latin typeface="Calibri"/>
                <a:cs typeface="Calibri"/>
              </a:rPr>
              <a:t>retinal </a:t>
            </a:r>
            <a:r>
              <a:rPr lang="en-US" dirty="0" err="1">
                <a:solidFill>
                  <a:srgbClr val="000000"/>
                </a:solidFill>
                <a:latin typeface="Calibri"/>
                <a:cs typeface="Calibri"/>
              </a:rPr>
              <a:t>detatchment</a:t>
            </a:r>
            <a:r>
              <a:rPr lang="en-US" dirty="0">
                <a:solidFill>
                  <a:srgbClr val="000000"/>
                </a:solidFill>
                <a:latin typeface="Calibri"/>
                <a:cs typeface="Calibri"/>
              </a:rPr>
              <a:t>, </a:t>
            </a:r>
            <a:r>
              <a:rPr lang="en-US" dirty="0" err="1">
                <a:solidFill>
                  <a:srgbClr val="000000"/>
                </a:solidFill>
                <a:latin typeface="Calibri"/>
                <a:cs typeface="Calibri"/>
              </a:rPr>
              <a:t>choroidal</a:t>
            </a:r>
            <a:r>
              <a:rPr lang="en-US" dirty="0">
                <a:solidFill>
                  <a:srgbClr val="000000"/>
                </a:solidFill>
                <a:latin typeface="Calibri"/>
                <a:cs typeface="Calibri"/>
              </a:rPr>
              <a:t> </a:t>
            </a:r>
            <a:r>
              <a:rPr lang="en-US" dirty="0" smtClean="0">
                <a:solidFill>
                  <a:srgbClr val="000000"/>
                </a:solidFill>
                <a:latin typeface="Calibri"/>
                <a:cs typeface="Calibri"/>
              </a:rPr>
              <a:t> rupture, optic </a:t>
            </a:r>
            <a:r>
              <a:rPr lang="en-US" dirty="0">
                <a:solidFill>
                  <a:srgbClr val="000000"/>
                </a:solidFill>
                <a:latin typeface="Calibri"/>
                <a:cs typeface="Calibri"/>
              </a:rPr>
              <a:t>nerve injuries </a:t>
            </a:r>
          </a:p>
          <a:p>
            <a:endParaRPr lang="en-US" sz="1600" dirty="0">
              <a:solidFill>
                <a:srgbClr val="000000"/>
              </a:solidFill>
            </a:endParaRPr>
          </a:p>
        </p:txBody>
      </p:sp>
      <p:sp>
        <p:nvSpPr>
          <p:cNvPr id="21" name="TextBox 20"/>
          <p:cNvSpPr txBox="1"/>
          <p:nvPr/>
        </p:nvSpPr>
        <p:spPr>
          <a:xfrm>
            <a:off x="6865785" y="3925748"/>
            <a:ext cx="2143234" cy="1938992"/>
          </a:xfrm>
          <a:prstGeom prst="rect">
            <a:avLst/>
          </a:prstGeom>
          <a:noFill/>
        </p:spPr>
        <p:txBody>
          <a:bodyPr wrap="square" rtlCol="0">
            <a:spAutoFit/>
          </a:bodyPr>
          <a:lstStyle/>
          <a:p>
            <a:endParaRPr lang="en-US" sz="2000" dirty="0" smtClean="0">
              <a:solidFill>
                <a:srgbClr val="FFFFFF"/>
              </a:solidFill>
              <a:latin typeface="Calibri"/>
              <a:cs typeface="Calibri"/>
            </a:endParaRPr>
          </a:p>
          <a:p>
            <a:r>
              <a:rPr lang="en-US" sz="2000" dirty="0" smtClean="0">
                <a:solidFill>
                  <a:srgbClr val="FFFFFF"/>
                </a:solidFill>
                <a:latin typeface="Calibri"/>
                <a:cs typeface="Calibri"/>
              </a:rPr>
              <a:t>LUNGS</a:t>
            </a:r>
          </a:p>
          <a:p>
            <a:r>
              <a:rPr lang="en-US" sz="2000" dirty="0" smtClean="0">
                <a:solidFill>
                  <a:srgbClr val="000000"/>
                </a:solidFill>
                <a:latin typeface="Calibri"/>
                <a:cs typeface="Calibri"/>
              </a:rPr>
              <a:t>hemorrhage</a:t>
            </a:r>
            <a:r>
              <a:rPr lang="en-US" sz="2000" dirty="0">
                <a:solidFill>
                  <a:srgbClr val="000000"/>
                </a:solidFill>
                <a:latin typeface="Calibri"/>
                <a:cs typeface="Calibri"/>
              </a:rPr>
              <a:t>, contusion, </a:t>
            </a:r>
            <a:r>
              <a:rPr lang="en-US" sz="2000" dirty="0" smtClean="0">
                <a:solidFill>
                  <a:srgbClr val="000000"/>
                </a:solidFill>
                <a:latin typeface="Calibri"/>
                <a:cs typeface="Calibri"/>
              </a:rPr>
              <a:t>edema</a:t>
            </a:r>
            <a:r>
              <a:rPr lang="en-US" sz="2000" dirty="0">
                <a:solidFill>
                  <a:srgbClr val="000000"/>
                </a:solidFill>
                <a:latin typeface="Calibri"/>
                <a:cs typeface="Calibri"/>
              </a:rPr>
              <a:t>, </a:t>
            </a:r>
            <a:r>
              <a:rPr lang="en-US" sz="2000" dirty="0" err="1">
                <a:solidFill>
                  <a:srgbClr val="000000"/>
                </a:solidFill>
                <a:latin typeface="Calibri"/>
                <a:cs typeface="Calibri"/>
              </a:rPr>
              <a:t>bronchopleural</a:t>
            </a:r>
            <a:r>
              <a:rPr lang="en-US" sz="2000" dirty="0">
                <a:solidFill>
                  <a:srgbClr val="000000"/>
                </a:solidFill>
                <a:latin typeface="Calibri"/>
                <a:cs typeface="Calibri"/>
              </a:rPr>
              <a:t> fistula, air emboli, </a:t>
            </a:r>
            <a:endParaRPr lang="en-US" dirty="0">
              <a:solidFill>
                <a:srgbClr val="000000"/>
              </a:solidFill>
            </a:endParaRPr>
          </a:p>
        </p:txBody>
      </p:sp>
      <p:sp>
        <p:nvSpPr>
          <p:cNvPr id="23" name="TextBox 22"/>
          <p:cNvSpPr txBox="1"/>
          <p:nvPr/>
        </p:nvSpPr>
        <p:spPr>
          <a:xfrm>
            <a:off x="4000500" y="5609437"/>
            <a:ext cx="3235038" cy="1477328"/>
          </a:xfrm>
          <a:prstGeom prst="rect">
            <a:avLst/>
          </a:prstGeom>
          <a:noFill/>
        </p:spPr>
        <p:txBody>
          <a:bodyPr wrap="square" rtlCol="0">
            <a:spAutoFit/>
          </a:bodyPr>
          <a:lstStyle/>
          <a:p>
            <a:r>
              <a:rPr lang="en-US" dirty="0" smtClean="0">
                <a:solidFill>
                  <a:srgbClr val="FFFFFF"/>
                </a:solidFill>
              </a:rPr>
              <a:t>ABODOMEN</a:t>
            </a:r>
            <a:r>
              <a:rPr lang="en-US" dirty="0" smtClean="0">
                <a:solidFill>
                  <a:srgbClr val="000000"/>
                </a:solidFill>
              </a:rPr>
              <a:t/>
            </a:r>
            <a:br>
              <a:rPr lang="en-US" dirty="0" smtClean="0">
                <a:solidFill>
                  <a:srgbClr val="000000"/>
                </a:solidFill>
              </a:rPr>
            </a:br>
            <a:r>
              <a:rPr lang="en-US" dirty="0" smtClean="0">
                <a:solidFill>
                  <a:srgbClr val="000000"/>
                </a:solidFill>
              </a:rPr>
              <a:t>hemorrhage</a:t>
            </a:r>
            <a:r>
              <a:rPr lang="en-US" dirty="0">
                <a:solidFill>
                  <a:srgbClr val="000000"/>
                </a:solidFill>
              </a:rPr>
              <a:t>, perforation </a:t>
            </a:r>
            <a:r>
              <a:rPr lang="en-US" dirty="0" smtClean="0">
                <a:solidFill>
                  <a:srgbClr val="000000"/>
                </a:solidFill>
              </a:rPr>
              <a:t>Trauma </a:t>
            </a:r>
            <a:r>
              <a:rPr lang="en-US" dirty="0">
                <a:solidFill>
                  <a:srgbClr val="000000"/>
                </a:solidFill>
              </a:rPr>
              <a:t>to liver, spleen, aortic, </a:t>
            </a:r>
            <a:r>
              <a:rPr lang="en-US" dirty="0" err="1">
                <a:solidFill>
                  <a:srgbClr val="000000"/>
                </a:solidFill>
              </a:rPr>
              <a:t>illiac</a:t>
            </a:r>
            <a:r>
              <a:rPr lang="en-US" dirty="0">
                <a:solidFill>
                  <a:srgbClr val="000000"/>
                </a:solidFill>
              </a:rPr>
              <a:t> </a:t>
            </a:r>
            <a:r>
              <a:rPr lang="en-US" dirty="0" smtClean="0">
                <a:solidFill>
                  <a:srgbClr val="000000"/>
                </a:solidFill>
              </a:rPr>
              <a:t>vessels</a:t>
            </a:r>
            <a:endParaRPr lang="en-US" dirty="0">
              <a:solidFill>
                <a:srgbClr val="000000"/>
              </a:solidFill>
            </a:endParaRPr>
          </a:p>
          <a:p>
            <a:endParaRPr lang="en-US" dirty="0">
              <a:solidFill>
                <a:srgbClr val="000000"/>
              </a:solidFill>
            </a:endParaRPr>
          </a:p>
        </p:txBody>
      </p:sp>
      <p:sp>
        <p:nvSpPr>
          <p:cNvPr id="24" name="TextBox 23"/>
          <p:cNvSpPr txBox="1"/>
          <p:nvPr/>
        </p:nvSpPr>
        <p:spPr>
          <a:xfrm>
            <a:off x="160148" y="3868374"/>
            <a:ext cx="4456292" cy="3139321"/>
          </a:xfrm>
          <a:prstGeom prst="rect">
            <a:avLst/>
          </a:prstGeom>
          <a:noFill/>
        </p:spPr>
        <p:txBody>
          <a:bodyPr wrap="square" rtlCol="0">
            <a:spAutoFit/>
          </a:bodyPr>
          <a:lstStyle/>
          <a:p>
            <a:r>
              <a:rPr lang="en-US" dirty="0" smtClean="0">
                <a:solidFill>
                  <a:srgbClr val="FFFFFF"/>
                </a:solidFill>
              </a:rPr>
              <a:t>Hypotension ,</a:t>
            </a:r>
          </a:p>
          <a:p>
            <a:r>
              <a:rPr lang="en-US" dirty="0" smtClean="0">
                <a:solidFill>
                  <a:srgbClr val="000000"/>
                </a:solidFill>
              </a:rPr>
              <a:t>Third spacing, </a:t>
            </a:r>
          </a:p>
          <a:p>
            <a:r>
              <a:rPr lang="en-US" dirty="0" smtClean="0">
                <a:solidFill>
                  <a:srgbClr val="000000"/>
                </a:solidFill>
              </a:rPr>
              <a:t>compartment </a:t>
            </a:r>
            <a:r>
              <a:rPr lang="en-US" dirty="0">
                <a:solidFill>
                  <a:srgbClr val="000000"/>
                </a:solidFill>
              </a:rPr>
              <a:t>syndrome, </a:t>
            </a:r>
          </a:p>
          <a:p>
            <a:r>
              <a:rPr lang="en-US" dirty="0">
                <a:solidFill>
                  <a:srgbClr val="000000"/>
                </a:solidFill>
              </a:rPr>
              <a:t>Renal Failure </a:t>
            </a:r>
            <a:r>
              <a:rPr lang="en-US" dirty="0" smtClean="0">
                <a:solidFill>
                  <a:srgbClr val="000000"/>
                </a:solidFill>
              </a:rPr>
              <a:t>, </a:t>
            </a:r>
          </a:p>
          <a:p>
            <a:r>
              <a:rPr lang="en-US" dirty="0" smtClean="0">
                <a:solidFill>
                  <a:srgbClr val="000000"/>
                </a:solidFill>
              </a:rPr>
              <a:t>Rhabdomyolysis , </a:t>
            </a:r>
          </a:p>
          <a:p>
            <a:r>
              <a:rPr lang="en-US" dirty="0" smtClean="0">
                <a:solidFill>
                  <a:srgbClr val="000000"/>
                </a:solidFill>
              </a:rPr>
              <a:t>Metabolic abnormalities</a:t>
            </a:r>
          </a:p>
          <a:p>
            <a:r>
              <a:rPr lang="en-US" dirty="0" err="1" smtClean="0">
                <a:solidFill>
                  <a:srgbClr val="000000"/>
                </a:solidFill>
              </a:rPr>
              <a:t>Hypocalcemia</a:t>
            </a:r>
            <a:r>
              <a:rPr lang="en-US" dirty="0" smtClean="0">
                <a:solidFill>
                  <a:srgbClr val="000000"/>
                </a:solidFill>
              </a:rPr>
              <a:t> , </a:t>
            </a:r>
          </a:p>
          <a:p>
            <a:r>
              <a:rPr lang="en-US" dirty="0" smtClean="0">
                <a:solidFill>
                  <a:srgbClr val="000000"/>
                </a:solidFill>
              </a:rPr>
              <a:t>hyperkalemia  </a:t>
            </a:r>
          </a:p>
          <a:p>
            <a:r>
              <a:rPr lang="en-US" dirty="0" smtClean="0">
                <a:solidFill>
                  <a:srgbClr val="000000"/>
                </a:solidFill>
              </a:rPr>
              <a:t>Lactic </a:t>
            </a:r>
            <a:r>
              <a:rPr lang="en-US" dirty="0">
                <a:solidFill>
                  <a:srgbClr val="000000"/>
                </a:solidFill>
              </a:rPr>
              <a:t>acidosis </a:t>
            </a:r>
            <a:r>
              <a:rPr lang="en-US" dirty="0" smtClean="0">
                <a:solidFill>
                  <a:srgbClr val="000000"/>
                </a:solidFill>
              </a:rPr>
              <a:t>, </a:t>
            </a:r>
          </a:p>
          <a:p>
            <a:r>
              <a:rPr lang="en-US" dirty="0" smtClean="0">
                <a:solidFill>
                  <a:srgbClr val="000000"/>
                </a:solidFill>
              </a:rPr>
              <a:t>life</a:t>
            </a:r>
            <a:r>
              <a:rPr lang="en-US" dirty="0">
                <a:solidFill>
                  <a:srgbClr val="000000"/>
                </a:solidFill>
              </a:rPr>
              <a:t>-threatening </a:t>
            </a:r>
            <a:r>
              <a:rPr lang="en-US" dirty="0" smtClean="0">
                <a:solidFill>
                  <a:srgbClr val="000000"/>
                </a:solidFill>
              </a:rPr>
              <a:t>cardiac </a:t>
            </a:r>
            <a:r>
              <a:rPr lang="en-US" dirty="0">
                <a:solidFill>
                  <a:srgbClr val="000000"/>
                </a:solidFill>
              </a:rPr>
              <a:t>arrhythmias </a:t>
            </a:r>
          </a:p>
          <a:p>
            <a:endParaRPr lang="en-US" dirty="0">
              <a:solidFill>
                <a:srgbClr val="000000"/>
              </a:solidFill>
            </a:endParaRPr>
          </a:p>
        </p:txBody>
      </p:sp>
    </p:spTree>
    <p:extLst>
      <p:ext uri="{BB962C8B-B14F-4D97-AF65-F5344CB8AC3E}">
        <p14:creationId xmlns:p14="http://schemas.microsoft.com/office/powerpoint/2010/main" val="44269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a:xfrm>
            <a:off x="249863" y="565693"/>
            <a:ext cx="8229600" cy="228600"/>
          </a:xfrm>
        </p:spPr>
        <p:txBody>
          <a:bodyPr rtlCol="0">
            <a:normAutofit fontScale="90000"/>
          </a:bodyPr>
          <a:lstStyle/>
          <a:p>
            <a:pPr eaLnBrk="1" fontAlgn="auto" hangingPunct="1">
              <a:spcAft>
                <a:spcPts val="0"/>
              </a:spcAft>
              <a:defRPr/>
            </a:pPr>
            <a:r>
              <a:rPr lang="en-US" sz="4000" dirty="0" smtClean="0"/>
              <a:t>Role of Neuro-</a:t>
            </a:r>
            <a:r>
              <a:rPr lang="en-US" sz="4000" dirty="0" err="1" smtClean="0"/>
              <a:t>transmiters</a:t>
            </a:r>
            <a:r>
              <a:rPr lang="en-US" sz="4000" dirty="0" smtClean="0"/>
              <a:t/>
            </a:r>
            <a:br>
              <a:rPr lang="en-US" sz="4000" dirty="0" smtClean="0"/>
            </a:br>
            <a:endParaRPr lang="en-US" sz="4000" dirty="0" smtClean="0"/>
          </a:p>
        </p:txBody>
      </p:sp>
      <p:pic>
        <p:nvPicPr>
          <p:cNvPr id="26628" name="Picture 3" descr="NE pathways A"/>
          <p:cNvPicPr>
            <a:picLocks noChangeAspect="1" noChangeArrowheads="1"/>
          </p:cNvPicPr>
          <p:nvPr/>
        </p:nvPicPr>
        <p:blipFill>
          <a:blip r:embed="rId3" cstate="print"/>
          <a:srcRect/>
          <a:stretch>
            <a:fillRect/>
          </a:stretch>
        </p:blipFill>
        <p:spPr bwMode="auto">
          <a:xfrm>
            <a:off x="242514" y="2493207"/>
            <a:ext cx="2118216" cy="1709141"/>
          </a:xfrm>
          <a:prstGeom prst="rect">
            <a:avLst/>
          </a:prstGeom>
          <a:noFill/>
          <a:ln w="9525">
            <a:noFill/>
            <a:miter lim="800000"/>
            <a:headEnd/>
            <a:tailEnd/>
          </a:ln>
        </p:spPr>
      </p:pic>
      <p:pic>
        <p:nvPicPr>
          <p:cNvPr id="5" name="Picture 4" descr="dopamine pathways"/>
          <p:cNvPicPr>
            <a:picLocks noChangeAspect="1" noChangeArrowheads="1"/>
          </p:cNvPicPr>
          <p:nvPr/>
        </p:nvPicPr>
        <p:blipFill>
          <a:blip r:embed="rId4" cstate="print"/>
          <a:srcRect/>
          <a:stretch>
            <a:fillRect/>
          </a:stretch>
        </p:blipFill>
        <p:spPr bwMode="auto">
          <a:xfrm>
            <a:off x="3266902" y="4808804"/>
            <a:ext cx="1960400" cy="1557785"/>
          </a:xfrm>
          <a:prstGeom prst="rect">
            <a:avLst/>
          </a:prstGeom>
          <a:noFill/>
          <a:ln w="9525">
            <a:noFill/>
            <a:miter lim="800000"/>
            <a:headEnd/>
            <a:tailEnd/>
          </a:ln>
        </p:spPr>
      </p:pic>
      <p:pic>
        <p:nvPicPr>
          <p:cNvPr id="6" name="Picture 2" descr="serotonin paths"/>
          <p:cNvPicPr>
            <a:picLocks noChangeAspect="1" noChangeArrowheads="1"/>
          </p:cNvPicPr>
          <p:nvPr/>
        </p:nvPicPr>
        <p:blipFill>
          <a:blip r:embed="rId5" cstate="print">
            <a:lum bright="-12000"/>
          </a:blip>
          <a:srcRect l="7474" r="7474" b="8728"/>
          <a:stretch>
            <a:fillRect/>
          </a:stretch>
        </p:blipFill>
        <p:spPr bwMode="auto">
          <a:xfrm>
            <a:off x="6718535" y="2548654"/>
            <a:ext cx="2113408" cy="1653694"/>
          </a:xfrm>
          <a:prstGeom prst="rect">
            <a:avLst/>
          </a:prstGeom>
          <a:noFill/>
          <a:ln w="9525">
            <a:noFill/>
            <a:miter lim="800000"/>
            <a:headEnd/>
            <a:tailEnd/>
          </a:ln>
        </p:spPr>
      </p:pic>
      <p:sp>
        <p:nvSpPr>
          <p:cNvPr id="2" name="Rectangle 1"/>
          <p:cNvSpPr/>
          <p:nvPr/>
        </p:nvSpPr>
        <p:spPr>
          <a:xfrm>
            <a:off x="7296176" y="4485638"/>
            <a:ext cx="1183287" cy="646331"/>
          </a:xfrm>
          <a:prstGeom prst="rect">
            <a:avLst/>
          </a:prstGeom>
        </p:spPr>
        <p:txBody>
          <a:bodyPr wrap="none">
            <a:spAutoFit/>
          </a:bodyPr>
          <a:lstStyle/>
          <a:p>
            <a:pPr algn="ctr">
              <a:defRPr/>
            </a:pPr>
            <a:r>
              <a:rPr lang="en-US" dirty="0">
                <a:solidFill>
                  <a:srgbClr val="FFFFFF"/>
                </a:solidFill>
                <a:effectLst>
                  <a:outerShdw blurRad="38100" dist="38100" dir="2700000" algn="tl">
                    <a:srgbClr val="000000"/>
                  </a:outerShdw>
                </a:effectLst>
              </a:rPr>
              <a:t>Serotonin </a:t>
            </a:r>
            <a:endParaRPr lang="en-US" dirty="0" smtClean="0">
              <a:solidFill>
                <a:srgbClr val="FFFFFF"/>
              </a:solidFill>
              <a:effectLst>
                <a:outerShdw blurRad="38100" dist="38100" dir="2700000" algn="tl">
                  <a:srgbClr val="000000"/>
                </a:outerShdw>
              </a:effectLst>
            </a:endParaRPr>
          </a:p>
          <a:p>
            <a:pPr algn="ctr">
              <a:defRPr/>
            </a:pPr>
            <a:r>
              <a:rPr lang="en-US" dirty="0" smtClean="0">
                <a:solidFill>
                  <a:srgbClr val="FFFFFF"/>
                </a:solidFill>
                <a:effectLst>
                  <a:outerShdw blurRad="38100" dist="38100" dir="2700000" algn="tl">
                    <a:srgbClr val="000000"/>
                  </a:outerShdw>
                </a:effectLst>
              </a:rPr>
              <a:t>Pathways</a:t>
            </a:r>
            <a:endParaRPr lang="en-US" sz="2000" dirty="0">
              <a:solidFill>
                <a:srgbClr val="FFFFFF"/>
              </a:solidFill>
              <a:effectLst>
                <a:outerShdw blurRad="38100" dist="38100" dir="2700000" algn="tl">
                  <a:srgbClr val="000000"/>
                </a:outerShdw>
              </a:effectLst>
            </a:endParaRPr>
          </a:p>
        </p:txBody>
      </p:sp>
      <p:pic>
        <p:nvPicPr>
          <p:cNvPr id="8" name="Picture 7" descr="nemeroff venn diagram"/>
          <p:cNvPicPr>
            <a:picLocks noChangeAspect="1" noChangeArrowheads="1"/>
          </p:cNvPicPr>
          <p:nvPr/>
        </p:nvPicPr>
        <p:blipFill>
          <a:blip r:embed="rId6" cstate="print"/>
          <a:srcRect/>
          <a:stretch>
            <a:fillRect/>
          </a:stretch>
        </p:blipFill>
        <p:spPr bwMode="auto">
          <a:xfrm>
            <a:off x="2138853" y="1805117"/>
            <a:ext cx="4579682" cy="2785973"/>
          </a:xfrm>
          <a:prstGeom prst="rect">
            <a:avLst/>
          </a:prstGeom>
          <a:noFill/>
          <a:ln w="9525">
            <a:noFill/>
            <a:miter lim="800000"/>
            <a:headEnd/>
            <a:tailEnd/>
          </a:ln>
        </p:spPr>
      </p:pic>
      <p:sp>
        <p:nvSpPr>
          <p:cNvPr id="3" name="TextBox 2"/>
          <p:cNvSpPr txBox="1"/>
          <p:nvPr/>
        </p:nvSpPr>
        <p:spPr>
          <a:xfrm>
            <a:off x="228528" y="4439472"/>
            <a:ext cx="1788095" cy="646331"/>
          </a:xfrm>
          <a:prstGeom prst="rect">
            <a:avLst/>
          </a:prstGeom>
          <a:noFill/>
        </p:spPr>
        <p:txBody>
          <a:bodyPr wrap="none" rtlCol="0">
            <a:spAutoFit/>
          </a:bodyPr>
          <a:lstStyle/>
          <a:p>
            <a:r>
              <a:rPr lang="en-US" dirty="0" err="1" smtClean="0">
                <a:solidFill>
                  <a:srgbClr val="FFFFFF"/>
                </a:solidFill>
              </a:rPr>
              <a:t>Norepienephrine</a:t>
            </a:r>
            <a:endParaRPr lang="en-US" dirty="0" smtClean="0">
              <a:solidFill>
                <a:srgbClr val="FFFFFF"/>
              </a:solidFill>
            </a:endParaRPr>
          </a:p>
          <a:p>
            <a:r>
              <a:rPr lang="en-US" dirty="0" smtClean="0">
                <a:solidFill>
                  <a:srgbClr val="FFFFFF"/>
                </a:solidFill>
              </a:rPr>
              <a:t>Pathways</a:t>
            </a:r>
            <a:endParaRPr lang="en-US" dirty="0">
              <a:solidFill>
                <a:srgbClr val="FFFFFF"/>
              </a:solidFill>
            </a:endParaRPr>
          </a:p>
        </p:txBody>
      </p:sp>
      <p:sp>
        <p:nvSpPr>
          <p:cNvPr id="7" name="TextBox 6"/>
          <p:cNvSpPr txBox="1"/>
          <p:nvPr/>
        </p:nvSpPr>
        <p:spPr>
          <a:xfrm>
            <a:off x="5518695" y="5592247"/>
            <a:ext cx="2108269" cy="369332"/>
          </a:xfrm>
          <a:prstGeom prst="rect">
            <a:avLst/>
          </a:prstGeom>
          <a:noFill/>
        </p:spPr>
        <p:txBody>
          <a:bodyPr wrap="none" rtlCol="0">
            <a:spAutoFit/>
          </a:bodyPr>
          <a:lstStyle/>
          <a:p>
            <a:r>
              <a:rPr lang="en-US" dirty="0" smtClean="0">
                <a:solidFill>
                  <a:srgbClr val="FFFFFF"/>
                </a:solidFill>
              </a:rPr>
              <a:t>Dopamine Pathways</a:t>
            </a:r>
            <a:endParaRPr lang="en-US" dirty="0">
              <a:solidFill>
                <a:srgbClr val="FFFFFF"/>
              </a:solidFill>
            </a:endParaRPr>
          </a:p>
        </p:txBody>
      </p:sp>
    </p:spTree>
    <p:extLst>
      <p:ext uri="{BB962C8B-B14F-4D97-AF65-F5344CB8AC3E}">
        <p14:creationId xmlns:p14="http://schemas.microsoft.com/office/powerpoint/2010/main" val="214516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369195" y="2512178"/>
            <a:ext cx="5650992" cy="1207509"/>
          </a:xfrm>
        </p:spPr>
        <p:txBody>
          <a:bodyPr/>
          <a:lstStyle/>
          <a:p>
            <a:r>
              <a:rPr lang="en-US" dirty="0" smtClean="0"/>
              <a:t>Clinical Manifestations</a:t>
            </a:r>
            <a:endParaRPr lang="en-US" dirty="0"/>
          </a:p>
        </p:txBody>
      </p:sp>
      <p:sp>
        <p:nvSpPr>
          <p:cNvPr id="5" name="Text Placeholder 4"/>
          <p:cNvSpPr>
            <a:spLocks noGrp="1"/>
          </p:cNvSpPr>
          <p:nvPr>
            <p:ph type="body" idx="1"/>
          </p:nvPr>
        </p:nvSpPr>
        <p:spPr>
          <a:xfrm rot="19140000">
            <a:off x="865263" y="3203612"/>
            <a:ext cx="6510528" cy="329184"/>
          </a:xfrm>
        </p:spPr>
        <p:txBody>
          <a:bodyPr/>
          <a:lstStyle/>
          <a:p>
            <a:r>
              <a:rPr lang="en-US" dirty="0" smtClean="0"/>
              <a:t>Traumatic Brain Injury</a:t>
            </a:r>
            <a:endParaRPr lang="en-US" dirty="0"/>
          </a:p>
        </p:txBody>
      </p:sp>
    </p:spTree>
    <p:extLst>
      <p:ext uri="{BB962C8B-B14F-4D97-AF65-F5344CB8AC3E}">
        <p14:creationId xmlns:p14="http://schemas.microsoft.com/office/powerpoint/2010/main" val="3841874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Case</a:t>
            </a:r>
            <a:endParaRPr lang="en-US" sz="4000" dirty="0"/>
          </a:p>
        </p:txBody>
      </p:sp>
      <p:sp>
        <p:nvSpPr>
          <p:cNvPr id="3" name="Content Placeholder 2"/>
          <p:cNvSpPr>
            <a:spLocks noGrp="1"/>
          </p:cNvSpPr>
          <p:nvPr>
            <p:ph idx="1"/>
          </p:nvPr>
        </p:nvSpPr>
        <p:spPr/>
        <p:txBody>
          <a:bodyPr/>
          <a:lstStyle/>
          <a:p>
            <a:r>
              <a:rPr lang="en-US" dirty="0" smtClean="0">
                <a:latin typeface="+mn-lt"/>
                <a:cs typeface="Apple Chancery"/>
              </a:rPr>
              <a:t>63 year old man</a:t>
            </a:r>
          </a:p>
          <a:p>
            <a:pPr marL="0" indent="0">
              <a:buNone/>
            </a:pPr>
            <a:endParaRPr lang="en-US" dirty="0" smtClean="0">
              <a:latin typeface="+mn-lt"/>
              <a:cs typeface="Apple Chancery"/>
            </a:endParaRPr>
          </a:p>
          <a:p>
            <a:r>
              <a:rPr lang="en-US" dirty="0" smtClean="0">
                <a:latin typeface="+mn-lt"/>
                <a:cs typeface="Apple Chancery"/>
              </a:rPr>
              <a:t>Accountant</a:t>
            </a:r>
          </a:p>
          <a:p>
            <a:pPr marL="0" indent="0">
              <a:buNone/>
            </a:pPr>
            <a:endParaRPr lang="en-US" dirty="0" smtClean="0">
              <a:latin typeface="+mn-lt"/>
              <a:cs typeface="Apple Chancery"/>
            </a:endParaRPr>
          </a:p>
          <a:p>
            <a:pPr>
              <a:lnSpc>
                <a:spcPct val="100000"/>
              </a:lnSpc>
            </a:pPr>
            <a:r>
              <a:rPr lang="en-US" dirty="0" smtClean="0">
                <a:latin typeface="+mn-lt"/>
                <a:cs typeface="Apple Chancery"/>
              </a:rPr>
              <a:t>Mild cognitive impairments 3 years ago following a cardiac stent</a:t>
            </a:r>
          </a:p>
          <a:p>
            <a:endParaRPr lang="en-US" dirty="0" smtClean="0">
              <a:latin typeface="+mn-lt"/>
              <a:cs typeface="Apple Chancery"/>
            </a:endParaRPr>
          </a:p>
          <a:p>
            <a:pPr>
              <a:lnSpc>
                <a:spcPct val="100000"/>
              </a:lnSpc>
            </a:pPr>
            <a:r>
              <a:rPr lang="en-US" dirty="0" smtClean="0">
                <a:latin typeface="+mn-lt"/>
                <a:cs typeface="Apple Chancery"/>
              </a:rPr>
              <a:t>Recently rapid deterioration in cognition, behavior  and mood</a:t>
            </a:r>
          </a:p>
          <a:p>
            <a:endParaRPr lang="en-US" dirty="0"/>
          </a:p>
        </p:txBody>
      </p:sp>
    </p:spTree>
    <p:extLst>
      <p:ext uri="{BB962C8B-B14F-4D97-AF65-F5344CB8AC3E}">
        <p14:creationId xmlns:p14="http://schemas.microsoft.com/office/powerpoint/2010/main" val="408357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990600" y="228600"/>
            <a:ext cx="8153400" cy="914400"/>
          </a:xfrm>
        </p:spPr>
        <p:txBody>
          <a:bodyPr/>
          <a:lstStyle/>
          <a:p>
            <a:r>
              <a:rPr lang="en-US" sz="3400" dirty="0">
                <a:latin typeface="ＭＳ Ｐゴシック"/>
                <a:ea typeface="ＭＳ Ｐゴシック" charset="0"/>
                <a:cs typeface="ＭＳ Ｐゴシック" charset="0"/>
              </a:rPr>
              <a:t>Post Concussive Symptoms</a:t>
            </a:r>
          </a:p>
        </p:txBody>
      </p:sp>
      <p:sp>
        <p:nvSpPr>
          <p:cNvPr id="27651" name="Text Box 5"/>
          <p:cNvSpPr txBox="1">
            <a:spLocks noChangeArrowheads="1"/>
          </p:cNvSpPr>
          <p:nvPr/>
        </p:nvSpPr>
        <p:spPr bwMode="ltGray">
          <a:xfrm>
            <a:off x="5791200" y="1219200"/>
            <a:ext cx="30480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Clr>
                <a:srgbClr val="BF0011"/>
              </a:buClr>
            </a:pPr>
            <a:r>
              <a:rPr lang="en-US" sz="2200" b="1" dirty="0">
                <a:solidFill>
                  <a:srgbClr val="BF0011"/>
                </a:solidFill>
                <a:latin typeface="ＭＳ Ｐゴシック"/>
                <a:cs typeface="ＭＳ Ｐゴシック"/>
              </a:rPr>
              <a:t>  </a:t>
            </a:r>
            <a:r>
              <a:rPr lang="en-US" sz="2200" b="1" dirty="0">
                <a:solidFill>
                  <a:srgbClr val="FFFFFF"/>
                </a:solidFill>
                <a:latin typeface="ＭＳ Ｐゴシック"/>
                <a:cs typeface="ＭＳ Ｐゴシック"/>
              </a:rPr>
              <a:t> </a:t>
            </a:r>
            <a:r>
              <a:rPr lang="en-US" sz="2200" b="1" u="sng" dirty="0" smtClean="0">
                <a:solidFill>
                  <a:srgbClr val="000000"/>
                </a:solidFill>
                <a:latin typeface="ＭＳ Ｐゴシック"/>
                <a:cs typeface="ＭＳ Ｐゴシック"/>
              </a:rPr>
              <a:t>Cognitive</a:t>
            </a:r>
          </a:p>
          <a:p>
            <a:pPr>
              <a:buClr>
                <a:srgbClr val="BF0011"/>
              </a:buClr>
            </a:pPr>
            <a:endParaRPr lang="en-US" sz="2200" b="1" u="sng" dirty="0">
              <a:solidFill>
                <a:srgbClr val="000000"/>
              </a:solidFill>
              <a:latin typeface="ＭＳ Ｐゴシック"/>
              <a:cs typeface="ＭＳ Ｐゴシック"/>
            </a:endParaRPr>
          </a:p>
          <a:p>
            <a:pPr>
              <a:buClr>
                <a:srgbClr val="BF0011"/>
              </a:buClr>
              <a:buFontTx/>
              <a:buChar char="•"/>
            </a:pPr>
            <a:r>
              <a:rPr lang="en-US" sz="2000" dirty="0">
                <a:solidFill>
                  <a:srgbClr val="000000"/>
                </a:solidFill>
                <a:latin typeface="ＭＳ Ｐゴシック"/>
                <a:cs typeface="ＭＳ Ｐゴシック"/>
              </a:rPr>
              <a:t>  Slowed processing</a:t>
            </a:r>
          </a:p>
          <a:p>
            <a:pPr>
              <a:buClr>
                <a:srgbClr val="BF0011"/>
              </a:buClr>
            </a:pPr>
            <a:endParaRPr lang="en-US" sz="1000" dirty="0">
              <a:solidFill>
                <a:srgbClr val="000000"/>
              </a:solidFill>
              <a:latin typeface="ＭＳ Ｐゴシック"/>
              <a:cs typeface="ＭＳ Ｐゴシック"/>
            </a:endParaRPr>
          </a:p>
          <a:p>
            <a:pPr>
              <a:buClr>
                <a:srgbClr val="BF0011"/>
              </a:buClr>
              <a:buFontTx/>
              <a:buChar char="•"/>
            </a:pPr>
            <a:r>
              <a:rPr lang="en-US" sz="2000" dirty="0">
                <a:solidFill>
                  <a:srgbClr val="000000"/>
                </a:solidFill>
                <a:latin typeface="ＭＳ Ｐゴシック"/>
                <a:cs typeface="ＭＳ Ｐゴシック"/>
              </a:rPr>
              <a:t>  Decreased attention</a:t>
            </a:r>
          </a:p>
          <a:p>
            <a:pPr>
              <a:buClr>
                <a:srgbClr val="BF0011"/>
              </a:buClr>
            </a:pPr>
            <a:endParaRPr lang="en-US" sz="1000" dirty="0">
              <a:solidFill>
                <a:srgbClr val="000000"/>
              </a:solidFill>
              <a:latin typeface="ＭＳ Ｐゴシック"/>
              <a:cs typeface="ＭＳ Ｐゴシック"/>
            </a:endParaRPr>
          </a:p>
          <a:p>
            <a:pPr>
              <a:buClr>
                <a:srgbClr val="BF0011"/>
              </a:buClr>
              <a:buFontTx/>
              <a:buChar char="•"/>
            </a:pPr>
            <a:r>
              <a:rPr lang="en-US" sz="2000" dirty="0">
                <a:solidFill>
                  <a:srgbClr val="000000"/>
                </a:solidFill>
                <a:latin typeface="ＭＳ Ｐゴシック"/>
                <a:cs typeface="ＭＳ Ｐゴシック"/>
              </a:rPr>
              <a:t>  Poor Concentration</a:t>
            </a:r>
          </a:p>
          <a:p>
            <a:pPr>
              <a:buClr>
                <a:srgbClr val="BF0011"/>
              </a:buClr>
            </a:pPr>
            <a:endParaRPr lang="en-US" sz="1000" dirty="0">
              <a:solidFill>
                <a:srgbClr val="000000"/>
              </a:solidFill>
              <a:latin typeface="ＭＳ Ｐゴシック"/>
              <a:cs typeface="ＭＳ Ｐゴシック"/>
            </a:endParaRPr>
          </a:p>
          <a:p>
            <a:pPr>
              <a:buClr>
                <a:srgbClr val="BF0011"/>
              </a:buClr>
              <a:buFontTx/>
              <a:buChar char="•"/>
            </a:pPr>
            <a:r>
              <a:rPr lang="en-US" sz="2000" dirty="0">
                <a:solidFill>
                  <a:srgbClr val="000000"/>
                </a:solidFill>
                <a:latin typeface="ＭＳ Ｐゴシック"/>
                <a:cs typeface="ＭＳ Ｐゴシック"/>
              </a:rPr>
              <a:t>  Memory Problems</a:t>
            </a:r>
          </a:p>
          <a:p>
            <a:pPr>
              <a:buClr>
                <a:srgbClr val="BF0011"/>
              </a:buClr>
            </a:pPr>
            <a:endParaRPr lang="en-US" sz="1000" dirty="0">
              <a:solidFill>
                <a:srgbClr val="000000"/>
              </a:solidFill>
              <a:latin typeface="ＭＳ Ｐゴシック"/>
              <a:cs typeface="ＭＳ Ｐゴシック"/>
            </a:endParaRPr>
          </a:p>
          <a:p>
            <a:pPr>
              <a:buClr>
                <a:srgbClr val="BF0011"/>
              </a:buClr>
              <a:buFontTx/>
              <a:buChar char="•"/>
            </a:pPr>
            <a:r>
              <a:rPr lang="en-US" sz="2000" dirty="0">
                <a:solidFill>
                  <a:srgbClr val="000000"/>
                </a:solidFill>
                <a:latin typeface="ＭＳ Ｐゴシック"/>
                <a:cs typeface="ＭＳ Ｐゴシック"/>
              </a:rPr>
              <a:t>  Verbal </a:t>
            </a:r>
            <a:r>
              <a:rPr lang="en-US" sz="2000" dirty="0" err="1">
                <a:solidFill>
                  <a:srgbClr val="000000"/>
                </a:solidFill>
                <a:latin typeface="ＭＳ Ｐゴシック"/>
                <a:cs typeface="ＭＳ Ｐゴシック"/>
              </a:rPr>
              <a:t>dysfluency</a:t>
            </a:r>
            <a:endParaRPr lang="en-US" sz="2000" dirty="0">
              <a:solidFill>
                <a:srgbClr val="000000"/>
              </a:solidFill>
              <a:latin typeface="ＭＳ Ｐゴシック"/>
              <a:cs typeface="ＭＳ Ｐゴシック"/>
            </a:endParaRPr>
          </a:p>
          <a:p>
            <a:pPr>
              <a:buClr>
                <a:srgbClr val="BF0011"/>
              </a:buClr>
              <a:buFontTx/>
              <a:buChar char="•"/>
            </a:pPr>
            <a:endParaRPr lang="en-US" sz="1000" dirty="0">
              <a:solidFill>
                <a:srgbClr val="000000"/>
              </a:solidFill>
              <a:latin typeface="ＭＳ Ｐゴシック"/>
              <a:cs typeface="ＭＳ Ｐゴシック"/>
            </a:endParaRPr>
          </a:p>
          <a:p>
            <a:pPr>
              <a:buClr>
                <a:srgbClr val="BF0011"/>
              </a:buClr>
              <a:buFontTx/>
              <a:buChar char="•"/>
            </a:pPr>
            <a:r>
              <a:rPr lang="en-US" sz="2000" dirty="0">
                <a:solidFill>
                  <a:srgbClr val="000000"/>
                </a:solidFill>
                <a:latin typeface="ＭＳ Ｐゴシック"/>
                <a:cs typeface="ＭＳ Ｐゴシック"/>
              </a:rPr>
              <a:t>  Word-finding</a:t>
            </a:r>
          </a:p>
          <a:p>
            <a:pPr>
              <a:buClr>
                <a:srgbClr val="BF0011"/>
              </a:buClr>
            </a:pPr>
            <a:endParaRPr lang="en-US" sz="1000" dirty="0">
              <a:solidFill>
                <a:srgbClr val="000000"/>
              </a:solidFill>
              <a:latin typeface="ＭＳ Ｐゴシック"/>
              <a:cs typeface="ＭＳ Ｐゴシック"/>
            </a:endParaRPr>
          </a:p>
          <a:p>
            <a:pPr>
              <a:buClr>
                <a:srgbClr val="BF0011"/>
              </a:buClr>
              <a:buFontTx/>
              <a:buChar char="•"/>
            </a:pPr>
            <a:r>
              <a:rPr lang="en-US" sz="2000" dirty="0">
                <a:solidFill>
                  <a:srgbClr val="000000"/>
                </a:solidFill>
                <a:latin typeface="ＭＳ Ｐゴシック"/>
                <a:cs typeface="ＭＳ Ｐゴシック"/>
              </a:rPr>
              <a:t>  Abstract reasoning</a:t>
            </a:r>
          </a:p>
        </p:txBody>
      </p:sp>
      <p:sp>
        <p:nvSpPr>
          <p:cNvPr id="27652" name="Text Box 5"/>
          <p:cNvSpPr txBox="1">
            <a:spLocks noChangeArrowheads="1"/>
          </p:cNvSpPr>
          <p:nvPr/>
        </p:nvSpPr>
        <p:spPr bwMode="ltGray">
          <a:xfrm>
            <a:off x="3124200" y="1219200"/>
            <a:ext cx="2438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Clr>
                <a:srgbClr val="BF0011"/>
              </a:buClr>
            </a:pPr>
            <a:r>
              <a:rPr lang="en-US" sz="2200" b="1" dirty="0">
                <a:solidFill>
                  <a:srgbClr val="FFFFFF"/>
                </a:solidFill>
                <a:latin typeface="ＭＳ Ｐゴシック"/>
                <a:cs typeface="ＭＳ Ｐゴシック"/>
              </a:rPr>
              <a:t>   </a:t>
            </a:r>
            <a:r>
              <a:rPr lang="en-US" sz="2200" b="1" u="sng" dirty="0" smtClean="0">
                <a:solidFill>
                  <a:srgbClr val="000000"/>
                </a:solidFill>
                <a:latin typeface="ＭＳ Ｐゴシック"/>
                <a:cs typeface="ＭＳ Ｐゴシック"/>
              </a:rPr>
              <a:t>Emotional</a:t>
            </a:r>
          </a:p>
          <a:p>
            <a:pPr>
              <a:buClr>
                <a:srgbClr val="BF0011"/>
              </a:buClr>
            </a:pPr>
            <a:endParaRPr lang="en-US" sz="2200" b="1" u="sng" dirty="0">
              <a:solidFill>
                <a:srgbClr val="000000"/>
              </a:solidFill>
              <a:latin typeface="ＭＳ Ｐゴシック"/>
              <a:cs typeface="ＭＳ Ｐゴシック"/>
            </a:endParaRPr>
          </a:p>
          <a:p>
            <a:pPr>
              <a:buClr>
                <a:srgbClr val="BF0011"/>
              </a:buClr>
              <a:buFontTx/>
              <a:buChar char="•"/>
            </a:pPr>
            <a:r>
              <a:rPr lang="en-US" sz="2000" dirty="0">
                <a:solidFill>
                  <a:srgbClr val="000000"/>
                </a:solidFill>
                <a:latin typeface="ＭＳ Ｐゴシック"/>
                <a:cs typeface="ＭＳ Ｐゴシック"/>
              </a:rPr>
              <a:t>  Anxiety</a:t>
            </a:r>
          </a:p>
          <a:p>
            <a:pPr>
              <a:buClr>
                <a:srgbClr val="BF0011"/>
              </a:buClr>
              <a:buFontTx/>
              <a:buChar char="•"/>
            </a:pPr>
            <a:endParaRPr lang="en-US" sz="1000" dirty="0">
              <a:solidFill>
                <a:srgbClr val="000000"/>
              </a:solidFill>
              <a:latin typeface="ＭＳ Ｐゴシック"/>
              <a:cs typeface="ＭＳ Ｐゴシック"/>
            </a:endParaRPr>
          </a:p>
          <a:p>
            <a:pPr>
              <a:buClr>
                <a:srgbClr val="BF0011"/>
              </a:buClr>
              <a:buFontTx/>
              <a:buChar char="•"/>
            </a:pPr>
            <a:r>
              <a:rPr lang="en-US" sz="2000" dirty="0">
                <a:solidFill>
                  <a:srgbClr val="000000"/>
                </a:solidFill>
                <a:latin typeface="ＭＳ Ｐゴシック"/>
                <a:cs typeface="ＭＳ Ｐゴシック"/>
              </a:rPr>
              <a:t>  Depression</a:t>
            </a:r>
          </a:p>
          <a:p>
            <a:pPr>
              <a:buClr>
                <a:srgbClr val="BF0011"/>
              </a:buClr>
              <a:buFontTx/>
              <a:buChar char="•"/>
            </a:pPr>
            <a:endParaRPr lang="en-US" sz="1000" dirty="0">
              <a:solidFill>
                <a:srgbClr val="000000"/>
              </a:solidFill>
              <a:latin typeface="ＭＳ Ｐゴシック"/>
              <a:cs typeface="ＭＳ Ｐゴシック"/>
            </a:endParaRPr>
          </a:p>
          <a:p>
            <a:pPr>
              <a:buClr>
                <a:srgbClr val="BF0011"/>
              </a:buClr>
              <a:buFontTx/>
              <a:buChar char="•"/>
            </a:pPr>
            <a:r>
              <a:rPr lang="en-US" sz="2000" dirty="0">
                <a:solidFill>
                  <a:srgbClr val="000000"/>
                </a:solidFill>
                <a:latin typeface="ＭＳ Ｐゴシック"/>
                <a:cs typeface="ＭＳ Ｐゴシック"/>
              </a:rPr>
              <a:t>  Irritability</a:t>
            </a:r>
          </a:p>
          <a:p>
            <a:pPr>
              <a:buClr>
                <a:srgbClr val="BF0011"/>
              </a:buClr>
              <a:buFontTx/>
              <a:buChar char="•"/>
            </a:pPr>
            <a:endParaRPr lang="en-US" sz="1000" dirty="0">
              <a:solidFill>
                <a:srgbClr val="000000"/>
              </a:solidFill>
              <a:latin typeface="ＭＳ Ｐゴシック"/>
              <a:cs typeface="ＭＳ Ｐゴシック"/>
            </a:endParaRPr>
          </a:p>
          <a:p>
            <a:pPr>
              <a:buClr>
                <a:srgbClr val="BF0011"/>
              </a:buClr>
              <a:buFontTx/>
              <a:buChar char="•"/>
            </a:pPr>
            <a:r>
              <a:rPr lang="en-US" sz="2000" dirty="0">
                <a:solidFill>
                  <a:srgbClr val="000000"/>
                </a:solidFill>
                <a:latin typeface="ＭＳ Ｐゴシック"/>
                <a:cs typeface="ＭＳ Ｐゴシック"/>
              </a:rPr>
              <a:t>  Mood </a:t>
            </a:r>
            <a:r>
              <a:rPr lang="en-US" sz="2000" u="sng" dirty="0" err="1">
                <a:solidFill>
                  <a:srgbClr val="000000"/>
                </a:solidFill>
                <a:latin typeface="ＭＳ Ｐゴシック"/>
                <a:cs typeface="ＭＳ Ｐゴシック"/>
              </a:rPr>
              <a:t>lability</a:t>
            </a:r>
            <a:endParaRPr lang="en-US" sz="2000" u="sng" dirty="0">
              <a:solidFill>
                <a:srgbClr val="000000"/>
              </a:solidFill>
              <a:latin typeface="ＭＳ Ｐゴシック"/>
              <a:cs typeface="ＭＳ Ｐゴシック"/>
            </a:endParaRPr>
          </a:p>
        </p:txBody>
      </p:sp>
      <p:sp>
        <p:nvSpPr>
          <p:cNvPr id="27653" name="Text Box 5"/>
          <p:cNvSpPr txBox="1">
            <a:spLocks noChangeArrowheads="1"/>
          </p:cNvSpPr>
          <p:nvPr/>
        </p:nvSpPr>
        <p:spPr bwMode="ltGray">
          <a:xfrm>
            <a:off x="304800" y="1219200"/>
            <a:ext cx="2667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Clr>
                <a:srgbClr val="BF0011"/>
              </a:buClr>
            </a:pPr>
            <a:r>
              <a:rPr lang="en-US" sz="2200" b="1" dirty="0">
                <a:solidFill>
                  <a:srgbClr val="BF0011"/>
                </a:solidFill>
                <a:latin typeface="ＭＳ Ｐゴシック"/>
                <a:cs typeface="ＭＳ Ｐゴシック"/>
              </a:rPr>
              <a:t> </a:t>
            </a:r>
            <a:r>
              <a:rPr lang="en-US" sz="2200" b="1" dirty="0">
                <a:latin typeface="ＭＳ Ｐゴシック"/>
                <a:cs typeface="ＭＳ Ｐゴシック"/>
              </a:rPr>
              <a:t>  </a:t>
            </a:r>
            <a:r>
              <a:rPr lang="en-US" sz="2200" b="1" u="sng" dirty="0">
                <a:latin typeface="ＭＳ Ｐゴシック"/>
                <a:cs typeface="ＭＳ Ｐゴシック"/>
              </a:rPr>
              <a:t>Physical</a:t>
            </a:r>
          </a:p>
          <a:p>
            <a:pPr>
              <a:buClr>
                <a:srgbClr val="BF0011"/>
              </a:buClr>
            </a:pPr>
            <a:endParaRPr lang="en-US" sz="2000" dirty="0" smtClean="0">
              <a:latin typeface="ＭＳ Ｐゴシック"/>
              <a:cs typeface="ＭＳ Ｐゴシック"/>
            </a:endParaRPr>
          </a:p>
          <a:p>
            <a:pPr>
              <a:buClr>
                <a:srgbClr val="BF0011"/>
              </a:buClr>
              <a:buFontTx/>
              <a:buChar char="•"/>
            </a:pPr>
            <a:r>
              <a:rPr lang="en-US" sz="2000" dirty="0" smtClean="0">
                <a:latin typeface="ＭＳ Ｐゴシック"/>
                <a:cs typeface="ＭＳ Ｐゴシック"/>
              </a:rPr>
              <a:t> Headache</a:t>
            </a:r>
            <a:endParaRPr lang="en-US" sz="2000" dirty="0">
              <a:latin typeface="ＭＳ Ｐゴシック"/>
              <a:cs typeface="ＭＳ Ｐゴシック"/>
            </a:endParaRPr>
          </a:p>
          <a:p>
            <a:pPr>
              <a:buClr>
                <a:srgbClr val="BF0011"/>
              </a:buClr>
              <a:buFontTx/>
              <a:buChar char="•"/>
            </a:pPr>
            <a:endParaRPr lang="en-US" sz="1000" dirty="0">
              <a:latin typeface="ＭＳ Ｐゴシック"/>
              <a:cs typeface="ＭＳ Ｐゴシック"/>
            </a:endParaRPr>
          </a:p>
          <a:p>
            <a:pPr>
              <a:buClr>
                <a:srgbClr val="BF0011"/>
              </a:buClr>
              <a:buFontTx/>
              <a:buChar char="•"/>
            </a:pPr>
            <a:r>
              <a:rPr lang="en-US" sz="2000" dirty="0">
                <a:latin typeface="ＭＳ Ｐゴシック"/>
                <a:cs typeface="ＭＳ Ｐゴシック"/>
              </a:rPr>
              <a:t>  Dizziness</a:t>
            </a:r>
          </a:p>
          <a:p>
            <a:pPr>
              <a:buClr>
                <a:srgbClr val="BF0011"/>
              </a:buClr>
              <a:buFontTx/>
              <a:buChar char="•"/>
            </a:pPr>
            <a:endParaRPr lang="en-US" sz="1000" dirty="0">
              <a:latin typeface="ＭＳ Ｐゴシック"/>
              <a:cs typeface="ＭＳ Ｐゴシック"/>
            </a:endParaRPr>
          </a:p>
          <a:p>
            <a:pPr>
              <a:buClr>
                <a:srgbClr val="BF0011"/>
              </a:buClr>
              <a:buFontTx/>
              <a:buChar char="•"/>
            </a:pPr>
            <a:r>
              <a:rPr lang="en-US" sz="2000" dirty="0">
                <a:latin typeface="ＭＳ Ｐゴシック"/>
                <a:cs typeface="ＭＳ Ｐゴシック"/>
              </a:rPr>
              <a:t>  Balance   </a:t>
            </a:r>
          </a:p>
          <a:p>
            <a:pPr>
              <a:buClr>
                <a:srgbClr val="BF0011"/>
              </a:buClr>
            </a:pPr>
            <a:r>
              <a:rPr lang="en-US" sz="2000" dirty="0">
                <a:latin typeface="ＭＳ Ｐゴシック"/>
                <a:cs typeface="ＭＳ Ｐゴシック"/>
              </a:rPr>
              <a:t>   problems</a:t>
            </a:r>
          </a:p>
          <a:p>
            <a:pPr>
              <a:buClr>
                <a:srgbClr val="BF0011"/>
              </a:buClr>
              <a:buFontTx/>
              <a:buChar char="•"/>
            </a:pPr>
            <a:endParaRPr lang="en-US" sz="1000" dirty="0">
              <a:latin typeface="ＭＳ Ｐゴシック"/>
              <a:cs typeface="ＭＳ Ｐゴシック"/>
            </a:endParaRPr>
          </a:p>
          <a:p>
            <a:pPr>
              <a:buClr>
                <a:srgbClr val="BF0011"/>
              </a:buClr>
              <a:buFontTx/>
              <a:buChar char="•"/>
            </a:pPr>
            <a:r>
              <a:rPr lang="en-US" sz="2000" dirty="0">
                <a:latin typeface="ＭＳ Ｐゴシック"/>
                <a:cs typeface="ＭＳ Ｐゴシック"/>
              </a:rPr>
              <a:t>  Nausea/Vomiting</a:t>
            </a:r>
          </a:p>
          <a:p>
            <a:pPr>
              <a:buClr>
                <a:srgbClr val="BF0011"/>
              </a:buClr>
              <a:buFontTx/>
              <a:buChar char="•"/>
            </a:pPr>
            <a:endParaRPr lang="en-US" sz="1000" dirty="0">
              <a:latin typeface="ＭＳ Ｐゴシック"/>
              <a:cs typeface="ＭＳ Ｐゴシック"/>
            </a:endParaRPr>
          </a:p>
          <a:p>
            <a:pPr>
              <a:buClr>
                <a:srgbClr val="BF0011"/>
              </a:buClr>
              <a:buFontTx/>
              <a:buChar char="•"/>
            </a:pPr>
            <a:r>
              <a:rPr lang="en-US" sz="2000" dirty="0">
                <a:latin typeface="ＭＳ Ｐゴシック"/>
                <a:cs typeface="ＭＳ Ｐゴシック"/>
              </a:rPr>
              <a:t>  Fatigue</a:t>
            </a:r>
          </a:p>
          <a:p>
            <a:pPr>
              <a:buClr>
                <a:srgbClr val="BF0011"/>
              </a:buClr>
            </a:pPr>
            <a:endParaRPr lang="en-US" sz="1000" dirty="0">
              <a:latin typeface="ＭＳ Ｐゴシック"/>
              <a:cs typeface="ＭＳ Ｐゴシック"/>
            </a:endParaRPr>
          </a:p>
          <a:p>
            <a:pPr>
              <a:buClr>
                <a:srgbClr val="BF0011"/>
              </a:buClr>
              <a:buFontTx/>
              <a:buChar char="•"/>
            </a:pPr>
            <a:r>
              <a:rPr lang="en-US" sz="2000" dirty="0">
                <a:latin typeface="ＭＳ Ｐゴシック"/>
                <a:cs typeface="ＭＳ Ｐゴシック"/>
              </a:rPr>
              <a:t>  Visual disturbances</a:t>
            </a:r>
          </a:p>
          <a:p>
            <a:pPr>
              <a:buClr>
                <a:srgbClr val="BF0011"/>
              </a:buClr>
              <a:buFontTx/>
              <a:buChar char="•"/>
            </a:pPr>
            <a:endParaRPr lang="en-US" sz="1000" dirty="0">
              <a:latin typeface="ＭＳ Ｐゴシック"/>
              <a:cs typeface="ＭＳ Ｐゴシック"/>
            </a:endParaRPr>
          </a:p>
          <a:p>
            <a:pPr>
              <a:buClr>
                <a:srgbClr val="BF0011"/>
              </a:buClr>
              <a:buFontTx/>
              <a:buChar char="•"/>
            </a:pPr>
            <a:r>
              <a:rPr lang="en-US" sz="2000" dirty="0">
                <a:latin typeface="ＭＳ Ｐゴシック"/>
                <a:cs typeface="ＭＳ Ｐゴシック"/>
              </a:rPr>
              <a:t>  Sensitivity to </a:t>
            </a:r>
          </a:p>
          <a:p>
            <a:pPr>
              <a:buClr>
                <a:srgbClr val="BF0011"/>
              </a:buClr>
            </a:pPr>
            <a:r>
              <a:rPr lang="en-US" sz="2000" dirty="0">
                <a:latin typeface="ＭＳ Ｐゴシック"/>
                <a:cs typeface="ＭＳ Ｐゴシック"/>
              </a:rPr>
              <a:t>    light/noise</a:t>
            </a:r>
          </a:p>
          <a:p>
            <a:pPr>
              <a:buClr>
                <a:srgbClr val="BF0011"/>
              </a:buClr>
              <a:buFontTx/>
              <a:buChar char="•"/>
            </a:pPr>
            <a:endParaRPr lang="en-US" sz="1000" dirty="0">
              <a:latin typeface="ＭＳ Ｐゴシック"/>
              <a:cs typeface="ＭＳ Ｐゴシック"/>
            </a:endParaRPr>
          </a:p>
          <a:p>
            <a:pPr>
              <a:buClr>
                <a:srgbClr val="BF0011"/>
              </a:buClr>
              <a:buFontTx/>
              <a:buChar char="•"/>
            </a:pPr>
            <a:r>
              <a:rPr lang="en-US" sz="2000" dirty="0">
                <a:latin typeface="ＭＳ Ｐゴシック"/>
                <a:cs typeface="ＭＳ Ｐゴシック"/>
              </a:rPr>
              <a:t>  Ringing in the ears</a:t>
            </a:r>
          </a:p>
          <a:p>
            <a:pPr>
              <a:buClr>
                <a:srgbClr val="BF0011"/>
              </a:buClr>
            </a:pPr>
            <a:endParaRPr lang="en-US" sz="2000" dirty="0">
              <a:solidFill>
                <a:srgbClr val="77933C"/>
              </a:solidFill>
              <a:latin typeface="ＭＳ Ｐゴシック"/>
              <a:cs typeface="ＭＳ Ｐゴシック"/>
            </a:endParaRPr>
          </a:p>
          <a:p>
            <a:pPr>
              <a:buClr>
                <a:srgbClr val="BF0011"/>
              </a:buClr>
            </a:pPr>
            <a:endParaRPr lang="en-US" sz="2000" dirty="0">
              <a:solidFill>
                <a:srgbClr val="77933C"/>
              </a:solidFill>
              <a:latin typeface="ＭＳ Ｐゴシック"/>
              <a:cs typeface="ＭＳ Ｐゴシック"/>
            </a:endParaRPr>
          </a:p>
          <a:p>
            <a:pPr>
              <a:buClr>
                <a:srgbClr val="BF0011"/>
              </a:buClr>
            </a:pPr>
            <a:endParaRPr lang="en-US" sz="2000" dirty="0">
              <a:solidFill>
                <a:srgbClr val="77933C"/>
              </a:solidFill>
              <a:latin typeface="ＭＳ Ｐゴシック"/>
              <a:cs typeface="ＭＳ Ｐゴシック"/>
            </a:endParaRPr>
          </a:p>
          <a:p>
            <a:pPr>
              <a:buClr>
                <a:srgbClr val="BF0011"/>
              </a:buClr>
            </a:pPr>
            <a:endParaRPr lang="en-US" sz="2000" dirty="0">
              <a:solidFill>
                <a:srgbClr val="77933C"/>
              </a:solidFill>
              <a:latin typeface="ＭＳ Ｐゴシック"/>
              <a:cs typeface="ＭＳ Ｐゴシック"/>
            </a:endParaRPr>
          </a:p>
        </p:txBody>
      </p:sp>
    </p:spTree>
    <p:extLst>
      <p:ext uri="{BB962C8B-B14F-4D97-AF65-F5344CB8AC3E}">
        <p14:creationId xmlns:p14="http://schemas.microsoft.com/office/powerpoint/2010/main" val="1718000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Memory</a:t>
            </a:r>
            <a:endParaRPr lang="en-US" dirty="0"/>
          </a:p>
        </p:txBody>
      </p:sp>
      <p:graphicFrame>
        <p:nvGraphicFramePr>
          <p:cNvPr id="5" name="Diagram 4"/>
          <p:cNvGraphicFramePr/>
          <p:nvPr>
            <p:extLst>
              <p:ext uri="{D42A27DB-BD31-4B8C-83A1-F6EECF244321}">
                <p14:modId xmlns:p14="http://schemas.microsoft.com/office/powerpoint/2010/main" val="2390447067"/>
              </p:ext>
            </p:extLst>
          </p:nvPr>
        </p:nvGraphicFramePr>
        <p:xfrm>
          <a:off x="1788557" y="2126223"/>
          <a:ext cx="6522589" cy="3580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642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765176" y="508792"/>
            <a:ext cx="3662400" cy="1417638"/>
          </a:xfrm>
        </p:spPr>
        <p:txBody>
          <a:bodyPr>
            <a:normAutofit/>
          </a:bodyPr>
          <a:lstStyle/>
          <a:p>
            <a:pPr eaLnBrk="1" hangingPunct="1">
              <a:defRPr/>
            </a:pPr>
            <a:r>
              <a:rPr lang="en-US" sz="4400" dirty="0" smtClean="0">
                <a:cs typeface="+mj-cs"/>
              </a:rPr>
              <a:t>Attention</a:t>
            </a:r>
          </a:p>
        </p:txBody>
      </p:sp>
      <p:sp>
        <p:nvSpPr>
          <p:cNvPr id="61443" name="Rectangle 3"/>
          <p:cNvSpPr>
            <a:spLocks noGrp="1" noChangeArrowheads="1"/>
          </p:cNvSpPr>
          <p:nvPr>
            <p:ph idx="1"/>
          </p:nvPr>
        </p:nvSpPr>
        <p:spPr>
          <a:xfrm>
            <a:off x="457200" y="3297959"/>
            <a:ext cx="8229600" cy="2684479"/>
          </a:xfrm>
        </p:spPr>
        <p:txBody>
          <a:bodyPr>
            <a:normAutofit lnSpcReduction="10000"/>
          </a:bodyPr>
          <a:lstStyle/>
          <a:p>
            <a:pPr>
              <a:lnSpc>
                <a:spcPct val="100000"/>
              </a:lnSpc>
              <a:defRPr/>
            </a:pPr>
            <a:r>
              <a:rPr lang="en-US" sz="3200" dirty="0"/>
              <a:t>Simple attention</a:t>
            </a:r>
          </a:p>
          <a:p>
            <a:pPr>
              <a:lnSpc>
                <a:spcPct val="100000"/>
              </a:lnSpc>
              <a:defRPr/>
            </a:pPr>
            <a:r>
              <a:rPr lang="en-US" sz="3200" b="1" dirty="0"/>
              <a:t>Selective attention</a:t>
            </a:r>
          </a:p>
          <a:p>
            <a:pPr>
              <a:lnSpc>
                <a:spcPct val="100000"/>
              </a:lnSpc>
              <a:defRPr/>
            </a:pPr>
            <a:r>
              <a:rPr lang="en-US" sz="3200" b="1" dirty="0"/>
              <a:t>Sustained attention</a:t>
            </a:r>
          </a:p>
          <a:p>
            <a:pPr>
              <a:lnSpc>
                <a:spcPct val="100000"/>
              </a:lnSpc>
              <a:defRPr/>
            </a:pPr>
            <a:r>
              <a:rPr lang="en-US" sz="3200" b="1" dirty="0"/>
              <a:t>Divided attention</a:t>
            </a:r>
          </a:p>
          <a:p>
            <a:pPr>
              <a:lnSpc>
                <a:spcPct val="100000"/>
              </a:lnSpc>
              <a:defRPr/>
            </a:pPr>
            <a:r>
              <a:rPr lang="en-US" sz="3200" b="1" dirty="0" smtClean="0"/>
              <a:t>Supervisory </a:t>
            </a:r>
            <a:r>
              <a:rPr lang="en-US" sz="3200" b="1" dirty="0"/>
              <a:t>control</a:t>
            </a:r>
          </a:p>
          <a:p>
            <a:pPr lvl="1" eaLnBrk="1" hangingPunct="1">
              <a:lnSpc>
                <a:spcPct val="80000"/>
              </a:lnSpc>
              <a:buFontTx/>
              <a:buNone/>
              <a:defRPr/>
            </a:pPr>
            <a:endParaRPr lang="en-US" sz="2400" dirty="0" smtClean="0">
              <a:cs typeface="ＭＳ Ｐゴシック"/>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015786" y="726338"/>
            <a:ext cx="3671014" cy="2571621"/>
          </a:xfrm>
          <a:prstGeom prst="rect">
            <a:avLst/>
          </a:prstGeom>
        </p:spPr>
      </p:pic>
    </p:spTree>
    <p:custDataLst>
      <p:tags r:id="rId1"/>
    </p:custDataLst>
    <p:extLst>
      <p:ext uri="{BB962C8B-B14F-4D97-AF65-F5344CB8AC3E}">
        <p14:creationId xmlns:p14="http://schemas.microsoft.com/office/powerpoint/2010/main" val="3851002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 calcmode="lin" valueType="num">
                                      <p:cBhvr>
                                        <p:cTn id="7" dur="1000" fill="hold"/>
                                        <p:tgtEl>
                                          <p:spTgt spid="6144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6144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61443">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 calcmode="lin" valueType="num">
                                      <p:cBhvr>
                                        <p:cTn id="12" dur="1000" fill="hold"/>
                                        <p:tgtEl>
                                          <p:spTgt spid="6144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6144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61443">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 calcmode="lin" valueType="num">
                                      <p:cBhvr>
                                        <p:cTn id="17" dur="1000" fill="hold"/>
                                        <p:tgtEl>
                                          <p:spTgt spid="61443">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6144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61443">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61443">
                                            <p:txEl>
                                              <p:pRg st="4" end="4"/>
                                            </p:txEl>
                                          </p:spTgt>
                                        </p:tgtEl>
                                        <p:attrNameLst>
                                          <p:attrName>style.visibility</p:attrName>
                                        </p:attrNameLst>
                                      </p:cBhvr>
                                      <p:to>
                                        <p:strVal val="visible"/>
                                      </p:to>
                                    </p:set>
                                    <p:anim calcmode="lin" valueType="num">
                                      <p:cBhvr>
                                        <p:cTn id="22" dur="1000" fill="hold"/>
                                        <p:tgtEl>
                                          <p:spTgt spid="61443">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61443">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6144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mph" presetSubtype="0" fill="hold" nodeType="clickEffect">
                                  <p:stCondLst>
                                    <p:cond delay="0"/>
                                  </p:stCondLst>
                                  <p:childTnLst>
                                    <p:animClr clrSpc="hsl" dir="cw">
                                      <p:cBhvr override="childStyle">
                                        <p:cTn id="28" dur="500" fill="hold"/>
                                        <p:tgtEl>
                                          <p:spTgt spid="61443">
                                            <p:txEl>
                                              <p:pRg st="1" end="1"/>
                                            </p:txEl>
                                          </p:spTgt>
                                        </p:tgtEl>
                                        <p:attrNameLst>
                                          <p:attrName>style.color</p:attrName>
                                        </p:attrNameLst>
                                      </p:cBhvr>
                                      <p:by>
                                        <p:hsl h="0" s="-12549" l="-25098"/>
                                      </p:by>
                                    </p:animClr>
                                    <p:animClr clrSpc="hsl" dir="cw">
                                      <p:cBhvr>
                                        <p:cTn id="29" dur="500" fill="hold"/>
                                        <p:tgtEl>
                                          <p:spTgt spid="61443">
                                            <p:txEl>
                                              <p:pRg st="1" end="1"/>
                                            </p:txEl>
                                          </p:spTgt>
                                        </p:tgtEl>
                                        <p:attrNameLst>
                                          <p:attrName>fillcolor</p:attrName>
                                        </p:attrNameLst>
                                      </p:cBhvr>
                                      <p:by>
                                        <p:hsl h="0" s="-12549" l="-25098"/>
                                      </p:by>
                                    </p:animClr>
                                    <p:animClr clrSpc="hsl" dir="cw">
                                      <p:cBhvr>
                                        <p:cTn id="30" dur="500" fill="hold"/>
                                        <p:tgtEl>
                                          <p:spTgt spid="61443">
                                            <p:txEl>
                                              <p:pRg st="1" end="1"/>
                                            </p:txEl>
                                          </p:spTgt>
                                        </p:tgtEl>
                                        <p:attrNameLst>
                                          <p:attrName>stroke.color</p:attrName>
                                        </p:attrNameLst>
                                      </p:cBhvr>
                                      <p:by>
                                        <p:hsl h="0" s="-12549" l="-25098"/>
                                      </p:by>
                                    </p:animClr>
                                    <p:set>
                                      <p:cBhvr>
                                        <p:cTn id="31" dur="500" fill="hold"/>
                                        <p:tgtEl>
                                          <p:spTgt spid="61443">
                                            <p:txEl>
                                              <p:pRg st="1" end="1"/>
                                            </p:txEl>
                                          </p:spTgt>
                                        </p:tgtEl>
                                        <p:attrNameLst>
                                          <p:attrName>fill.type</p:attrName>
                                        </p:attrNameLst>
                                      </p:cBhvr>
                                      <p:to>
                                        <p:strVal val="solid"/>
                                      </p:to>
                                    </p:set>
                                  </p:childTnLst>
                                </p:cTn>
                              </p:par>
                              <p:par>
                                <p:cTn id="32" presetID="24" presetClass="emph" presetSubtype="0" fill="hold" nodeType="withEffect">
                                  <p:stCondLst>
                                    <p:cond delay="0"/>
                                  </p:stCondLst>
                                  <p:childTnLst>
                                    <p:animClr clrSpc="hsl" dir="cw">
                                      <p:cBhvr override="childStyle">
                                        <p:cTn id="33" dur="500" fill="hold"/>
                                        <p:tgtEl>
                                          <p:spTgt spid="61443">
                                            <p:txEl>
                                              <p:pRg st="2" end="2"/>
                                            </p:txEl>
                                          </p:spTgt>
                                        </p:tgtEl>
                                        <p:attrNameLst>
                                          <p:attrName>style.color</p:attrName>
                                        </p:attrNameLst>
                                      </p:cBhvr>
                                      <p:by>
                                        <p:hsl h="0" s="-12549" l="-25098"/>
                                      </p:by>
                                    </p:animClr>
                                    <p:animClr clrSpc="hsl" dir="cw">
                                      <p:cBhvr>
                                        <p:cTn id="34" dur="500" fill="hold"/>
                                        <p:tgtEl>
                                          <p:spTgt spid="61443">
                                            <p:txEl>
                                              <p:pRg st="2" end="2"/>
                                            </p:txEl>
                                          </p:spTgt>
                                        </p:tgtEl>
                                        <p:attrNameLst>
                                          <p:attrName>fillcolor</p:attrName>
                                        </p:attrNameLst>
                                      </p:cBhvr>
                                      <p:by>
                                        <p:hsl h="0" s="-12549" l="-25098"/>
                                      </p:by>
                                    </p:animClr>
                                    <p:animClr clrSpc="hsl" dir="cw">
                                      <p:cBhvr>
                                        <p:cTn id="35" dur="500" fill="hold"/>
                                        <p:tgtEl>
                                          <p:spTgt spid="61443">
                                            <p:txEl>
                                              <p:pRg st="2" end="2"/>
                                            </p:txEl>
                                          </p:spTgt>
                                        </p:tgtEl>
                                        <p:attrNameLst>
                                          <p:attrName>stroke.color</p:attrName>
                                        </p:attrNameLst>
                                      </p:cBhvr>
                                      <p:by>
                                        <p:hsl h="0" s="-12549" l="-25098"/>
                                      </p:by>
                                    </p:animClr>
                                    <p:set>
                                      <p:cBhvr>
                                        <p:cTn id="36" dur="500" fill="hold"/>
                                        <p:tgtEl>
                                          <p:spTgt spid="61443">
                                            <p:txEl>
                                              <p:pRg st="2" end="2"/>
                                            </p:txEl>
                                          </p:spTgt>
                                        </p:tgtEl>
                                        <p:attrNameLst>
                                          <p:attrName>fill.type</p:attrName>
                                        </p:attrNameLst>
                                      </p:cBhvr>
                                      <p:to>
                                        <p:strVal val="solid"/>
                                      </p:to>
                                    </p:set>
                                  </p:childTnLst>
                                </p:cTn>
                              </p:par>
                              <p:par>
                                <p:cTn id="37" presetID="24" presetClass="emph" presetSubtype="0" fill="hold" nodeType="withEffect">
                                  <p:stCondLst>
                                    <p:cond delay="0"/>
                                  </p:stCondLst>
                                  <p:childTnLst>
                                    <p:animClr clrSpc="hsl" dir="cw">
                                      <p:cBhvr override="childStyle">
                                        <p:cTn id="38" dur="500" fill="hold"/>
                                        <p:tgtEl>
                                          <p:spTgt spid="61443">
                                            <p:txEl>
                                              <p:pRg st="3" end="3"/>
                                            </p:txEl>
                                          </p:spTgt>
                                        </p:tgtEl>
                                        <p:attrNameLst>
                                          <p:attrName>style.color</p:attrName>
                                        </p:attrNameLst>
                                      </p:cBhvr>
                                      <p:by>
                                        <p:hsl h="0" s="-12549" l="-25098"/>
                                      </p:by>
                                    </p:animClr>
                                    <p:animClr clrSpc="hsl" dir="cw">
                                      <p:cBhvr>
                                        <p:cTn id="39" dur="500" fill="hold"/>
                                        <p:tgtEl>
                                          <p:spTgt spid="61443">
                                            <p:txEl>
                                              <p:pRg st="3" end="3"/>
                                            </p:txEl>
                                          </p:spTgt>
                                        </p:tgtEl>
                                        <p:attrNameLst>
                                          <p:attrName>fillcolor</p:attrName>
                                        </p:attrNameLst>
                                      </p:cBhvr>
                                      <p:by>
                                        <p:hsl h="0" s="-12549" l="-25098"/>
                                      </p:by>
                                    </p:animClr>
                                    <p:animClr clrSpc="hsl" dir="cw">
                                      <p:cBhvr>
                                        <p:cTn id="40" dur="500" fill="hold"/>
                                        <p:tgtEl>
                                          <p:spTgt spid="61443">
                                            <p:txEl>
                                              <p:pRg st="3" end="3"/>
                                            </p:txEl>
                                          </p:spTgt>
                                        </p:tgtEl>
                                        <p:attrNameLst>
                                          <p:attrName>stroke.color</p:attrName>
                                        </p:attrNameLst>
                                      </p:cBhvr>
                                      <p:by>
                                        <p:hsl h="0" s="-12549" l="-25098"/>
                                      </p:by>
                                    </p:animClr>
                                    <p:set>
                                      <p:cBhvr>
                                        <p:cTn id="41" dur="500" fill="hold"/>
                                        <p:tgtEl>
                                          <p:spTgt spid="61443">
                                            <p:txEl>
                                              <p:pRg st="3" end="3"/>
                                            </p:txEl>
                                          </p:spTgt>
                                        </p:tgtEl>
                                        <p:attrNameLst>
                                          <p:attrName>fill.type</p:attrName>
                                        </p:attrNameLst>
                                      </p:cBhvr>
                                      <p:to>
                                        <p:strVal val="solid"/>
                                      </p:to>
                                    </p:set>
                                  </p:childTnLst>
                                </p:cTn>
                              </p:par>
                              <p:par>
                                <p:cTn id="42" presetID="24" presetClass="emph" presetSubtype="0" fill="hold" nodeType="withEffect">
                                  <p:stCondLst>
                                    <p:cond delay="0"/>
                                  </p:stCondLst>
                                  <p:childTnLst>
                                    <p:animClr clrSpc="hsl" dir="cw">
                                      <p:cBhvr override="childStyle">
                                        <p:cTn id="43" dur="500" fill="hold"/>
                                        <p:tgtEl>
                                          <p:spTgt spid="61443">
                                            <p:txEl>
                                              <p:pRg st="4" end="4"/>
                                            </p:txEl>
                                          </p:spTgt>
                                        </p:tgtEl>
                                        <p:attrNameLst>
                                          <p:attrName>style.color</p:attrName>
                                        </p:attrNameLst>
                                      </p:cBhvr>
                                      <p:by>
                                        <p:hsl h="0" s="-12549" l="-25098"/>
                                      </p:by>
                                    </p:animClr>
                                    <p:animClr clrSpc="hsl" dir="cw">
                                      <p:cBhvr>
                                        <p:cTn id="44" dur="500" fill="hold"/>
                                        <p:tgtEl>
                                          <p:spTgt spid="61443">
                                            <p:txEl>
                                              <p:pRg st="4" end="4"/>
                                            </p:txEl>
                                          </p:spTgt>
                                        </p:tgtEl>
                                        <p:attrNameLst>
                                          <p:attrName>fillcolor</p:attrName>
                                        </p:attrNameLst>
                                      </p:cBhvr>
                                      <p:by>
                                        <p:hsl h="0" s="-12549" l="-25098"/>
                                      </p:by>
                                    </p:animClr>
                                    <p:animClr clrSpc="hsl" dir="cw">
                                      <p:cBhvr>
                                        <p:cTn id="45" dur="500" fill="hold"/>
                                        <p:tgtEl>
                                          <p:spTgt spid="61443">
                                            <p:txEl>
                                              <p:pRg st="4" end="4"/>
                                            </p:txEl>
                                          </p:spTgt>
                                        </p:tgtEl>
                                        <p:attrNameLst>
                                          <p:attrName>stroke.color</p:attrName>
                                        </p:attrNameLst>
                                      </p:cBhvr>
                                      <p:by>
                                        <p:hsl h="0" s="-12549" l="-25098"/>
                                      </p:by>
                                    </p:animClr>
                                    <p:set>
                                      <p:cBhvr>
                                        <p:cTn id="46" dur="500" fill="hold"/>
                                        <p:tgtEl>
                                          <p:spTgt spid="6144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04095957"/>
              </p:ext>
            </p:extLst>
          </p:nvPr>
        </p:nvGraphicFramePr>
        <p:xfrm>
          <a:off x="461112" y="7680"/>
          <a:ext cx="8378088" cy="669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599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52400"/>
            <a:ext cx="9144000" cy="1143000"/>
          </a:xfrm>
        </p:spPr>
        <p:txBody>
          <a:bodyPr/>
          <a:lstStyle/>
          <a:p>
            <a:pPr eaLnBrk="1" hangingPunct="1"/>
            <a:r>
              <a:rPr lang="en-US" sz="3600" dirty="0" smtClean="0"/>
              <a:t>    TBI Executive Dysfunctions </a:t>
            </a:r>
            <a:endParaRPr lang="en-US" b="1" dirty="0" smtClean="0"/>
          </a:p>
        </p:txBody>
      </p:sp>
      <p:sp>
        <p:nvSpPr>
          <p:cNvPr id="34819" name="Rectangle 3"/>
          <p:cNvSpPr>
            <a:spLocks noGrp="1" noChangeArrowheads="1"/>
          </p:cNvSpPr>
          <p:nvPr>
            <p:ph idx="1"/>
          </p:nvPr>
        </p:nvSpPr>
        <p:spPr>
          <a:xfrm>
            <a:off x="838200" y="457200"/>
            <a:ext cx="8610600" cy="3733800"/>
          </a:xfrm>
        </p:spPr>
        <p:txBody>
          <a:bodyPr/>
          <a:lstStyle/>
          <a:p>
            <a:pPr lvl="1" eaLnBrk="1" hangingPunct="1">
              <a:buClr>
                <a:schemeClr val="hlink"/>
              </a:buClr>
              <a:buFont typeface="Wingdings" pitchFamily="2" charset="2"/>
              <a:buNone/>
            </a:pPr>
            <a:endParaRPr lang="en-US" b="1" dirty="0" smtClean="0"/>
          </a:p>
          <a:p>
            <a:pPr lvl="1" eaLnBrk="1" hangingPunct="1">
              <a:buClr>
                <a:schemeClr val="hlink"/>
              </a:buClr>
              <a:buFont typeface="Wingdings" pitchFamily="2" charset="2"/>
              <a:buNone/>
            </a:pPr>
            <a:endParaRPr lang="en-US" b="1" dirty="0" smtClean="0"/>
          </a:p>
        </p:txBody>
      </p:sp>
      <p:sp>
        <p:nvSpPr>
          <p:cNvPr id="17" name="Slide Number Placeholder 5"/>
          <p:cNvSpPr>
            <a:spLocks noGrp="1"/>
          </p:cNvSpPr>
          <p:nvPr>
            <p:ph type="sldNum" sz="quarter" idx="12"/>
          </p:nvPr>
        </p:nvSpPr>
        <p:spPr/>
        <p:txBody>
          <a:bodyPr/>
          <a:lstStyle/>
          <a:p>
            <a:pPr>
              <a:defRPr/>
            </a:pPr>
            <a:fld id="{8291D734-F922-4C90-B9DF-A627A8346411}" type="slidenum">
              <a:rPr lang="en-US"/>
              <a:pPr>
                <a:defRPr/>
              </a:pPr>
              <a:t>34</a:t>
            </a:fld>
            <a:endParaRPr lang="en-US"/>
          </a:p>
        </p:txBody>
      </p:sp>
      <p:sp>
        <p:nvSpPr>
          <p:cNvPr id="34822" name="Rectangle 5"/>
          <p:cNvSpPr>
            <a:spLocks noChangeArrowheads="1"/>
          </p:cNvSpPr>
          <p:nvPr/>
        </p:nvSpPr>
        <p:spPr bwMode="auto">
          <a:xfrm>
            <a:off x="288616" y="5282129"/>
            <a:ext cx="2225994" cy="83099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r>
              <a:rPr lang="en-US" sz="2400" b="1" dirty="0" smtClean="0"/>
              <a:t>Difficulty organizing</a:t>
            </a:r>
            <a:endParaRPr lang="en-US" sz="2400" b="1" dirty="0"/>
          </a:p>
        </p:txBody>
      </p:sp>
      <p:sp>
        <p:nvSpPr>
          <p:cNvPr id="34823" name="Rectangle 6"/>
          <p:cNvSpPr>
            <a:spLocks noChangeArrowheads="1"/>
          </p:cNvSpPr>
          <p:nvPr/>
        </p:nvSpPr>
        <p:spPr bwMode="auto">
          <a:xfrm>
            <a:off x="288615" y="1549261"/>
            <a:ext cx="2133600" cy="120032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r>
              <a:rPr lang="en-US" sz="2400" b="1" dirty="0"/>
              <a:t>Difficulty problem solving</a:t>
            </a:r>
          </a:p>
        </p:txBody>
      </p:sp>
      <p:sp>
        <p:nvSpPr>
          <p:cNvPr id="34824" name="Rectangle 7"/>
          <p:cNvSpPr>
            <a:spLocks noChangeArrowheads="1"/>
          </p:cNvSpPr>
          <p:nvPr/>
        </p:nvSpPr>
        <p:spPr bwMode="auto">
          <a:xfrm>
            <a:off x="6345535" y="1501081"/>
            <a:ext cx="2306220" cy="81971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lvl="1" algn="ctr" eaLnBrk="1" hangingPunct="1">
              <a:lnSpc>
                <a:spcPct val="90000"/>
              </a:lnSpc>
              <a:spcBef>
                <a:spcPct val="20000"/>
              </a:spcBef>
              <a:buClr>
                <a:schemeClr val="hlink"/>
              </a:buClr>
              <a:buFont typeface="Wingdings" pitchFamily="2" charset="2"/>
              <a:buNone/>
            </a:pPr>
            <a:r>
              <a:rPr lang="en-US" sz="2400" b="1" dirty="0"/>
              <a:t>Difficulty prioritizing</a:t>
            </a:r>
            <a:r>
              <a:rPr lang="en-US" sz="2800" b="1" dirty="0">
                <a:solidFill>
                  <a:schemeClr val="tx2"/>
                </a:solidFill>
              </a:rPr>
              <a:t> </a:t>
            </a:r>
          </a:p>
        </p:txBody>
      </p:sp>
      <p:sp>
        <p:nvSpPr>
          <p:cNvPr id="34825" name="Rectangle 8"/>
          <p:cNvSpPr>
            <a:spLocks noChangeArrowheads="1"/>
          </p:cNvSpPr>
          <p:nvPr/>
        </p:nvSpPr>
        <p:spPr bwMode="auto">
          <a:xfrm>
            <a:off x="5867400" y="5097465"/>
            <a:ext cx="2819400" cy="120032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r>
              <a:rPr lang="en-US" sz="2400" b="1" dirty="0" smtClean="0"/>
              <a:t>Decreased self awareness and self monitoring</a:t>
            </a:r>
            <a:endParaRPr lang="en-US" sz="2400" b="1" dirty="0"/>
          </a:p>
        </p:txBody>
      </p:sp>
      <p:sp>
        <p:nvSpPr>
          <p:cNvPr id="34826" name="Rectangle 9"/>
          <p:cNvSpPr>
            <a:spLocks noChangeArrowheads="1"/>
          </p:cNvSpPr>
          <p:nvPr/>
        </p:nvSpPr>
        <p:spPr bwMode="auto">
          <a:xfrm>
            <a:off x="288615" y="3347717"/>
            <a:ext cx="2225996" cy="156966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lvl="1" algn="ctr" eaLnBrk="1" hangingPunct="1">
              <a:spcBef>
                <a:spcPct val="20000"/>
              </a:spcBef>
              <a:buClr>
                <a:schemeClr val="hlink"/>
              </a:buClr>
              <a:buFont typeface="Wingdings" pitchFamily="2" charset="2"/>
              <a:buNone/>
            </a:pPr>
            <a:r>
              <a:rPr lang="en-US" sz="2400" b="1" dirty="0" smtClean="0"/>
              <a:t>Difficulty </a:t>
            </a:r>
            <a:r>
              <a:rPr lang="en-US" sz="2400" b="1" dirty="0"/>
              <a:t>planning/ setting goals</a:t>
            </a:r>
          </a:p>
        </p:txBody>
      </p:sp>
      <p:sp>
        <p:nvSpPr>
          <p:cNvPr id="34827" name="Rectangle 10"/>
          <p:cNvSpPr>
            <a:spLocks noChangeArrowheads="1"/>
          </p:cNvSpPr>
          <p:nvPr/>
        </p:nvSpPr>
        <p:spPr bwMode="auto">
          <a:xfrm>
            <a:off x="6345535" y="3395531"/>
            <a:ext cx="2188100" cy="83099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r>
              <a:rPr lang="en-US" sz="2400" b="1" dirty="0"/>
              <a:t>Difficulty being flexible</a:t>
            </a:r>
          </a:p>
        </p:txBody>
      </p:sp>
      <p:cxnSp>
        <p:nvCxnSpPr>
          <p:cNvPr id="34828" name="AutoShape 11"/>
          <p:cNvCxnSpPr>
            <a:cxnSpLocks noChangeShapeType="1"/>
          </p:cNvCxnSpPr>
          <p:nvPr/>
        </p:nvCxnSpPr>
        <p:spPr bwMode="auto">
          <a:xfrm rot="10800000">
            <a:off x="2430477" y="2136548"/>
            <a:ext cx="998526" cy="613041"/>
          </a:xfrm>
          <a:prstGeom prst="bentConnector3">
            <a:avLst>
              <a:gd name="adj1" fmla="val 50000"/>
            </a:avLst>
          </a:prstGeom>
          <a:ln>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34829" name="AutoShape 12"/>
          <p:cNvCxnSpPr>
            <a:cxnSpLocks noChangeShapeType="1"/>
            <a:endCxn id="34822" idx="3"/>
          </p:cNvCxnSpPr>
          <p:nvPr/>
        </p:nvCxnSpPr>
        <p:spPr bwMode="auto">
          <a:xfrm rot="5400000">
            <a:off x="2376599" y="4645225"/>
            <a:ext cx="1190415" cy="914391"/>
          </a:xfrm>
          <a:prstGeom prst="bentConnector2">
            <a:avLst/>
          </a:prstGeom>
          <a:ln>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34830" name="AutoShape 13"/>
          <p:cNvCxnSpPr>
            <a:cxnSpLocks noChangeShapeType="1"/>
          </p:cNvCxnSpPr>
          <p:nvPr/>
        </p:nvCxnSpPr>
        <p:spPr bwMode="auto">
          <a:xfrm flipV="1">
            <a:off x="5659735" y="2320793"/>
            <a:ext cx="685800" cy="1074738"/>
          </a:xfrm>
          <a:prstGeom prst="bentConnector3">
            <a:avLst>
              <a:gd name="adj1" fmla="val 50000"/>
            </a:avLst>
          </a:prstGeom>
          <a:ln>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34831" name="AutoShape 14"/>
          <p:cNvCxnSpPr>
            <a:cxnSpLocks noChangeShapeType="1"/>
          </p:cNvCxnSpPr>
          <p:nvPr/>
        </p:nvCxnSpPr>
        <p:spPr bwMode="auto">
          <a:xfrm>
            <a:off x="4710407" y="3015487"/>
            <a:ext cx="1694215" cy="907895"/>
          </a:xfrm>
          <a:prstGeom prst="bentConnector3">
            <a:avLst>
              <a:gd name="adj1" fmla="val 50000"/>
            </a:avLst>
          </a:prstGeom>
          <a:ln>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34832" name="AutoShape 15"/>
          <p:cNvCxnSpPr>
            <a:cxnSpLocks noChangeShapeType="1"/>
            <a:endCxn id="34825" idx="1"/>
          </p:cNvCxnSpPr>
          <p:nvPr/>
        </p:nvCxnSpPr>
        <p:spPr bwMode="auto">
          <a:xfrm rot="16200000" flipH="1">
            <a:off x="5087494" y="4917723"/>
            <a:ext cx="893060" cy="666751"/>
          </a:xfrm>
          <a:prstGeom prst="bentConnector2">
            <a:avLst/>
          </a:prstGeom>
          <a:ln>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34833" name="AutoShape 16"/>
          <p:cNvCxnSpPr>
            <a:cxnSpLocks noChangeShapeType="1"/>
            <a:endCxn id="34826" idx="3"/>
          </p:cNvCxnSpPr>
          <p:nvPr/>
        </p:nvCxnSpPr>
        <p:spPr bwMode="auto">
          <a:xfrm rot="10800000" flipV="1">
            <a:off x="2514611" y="3646929"/>
            <a:ext cx="914392" cy="485618"/>
          </a:xfrm>
          <a:prstGeom prst="bentConnector3">
            <a:avLst>
              <a:gd name="adj1" fmla="val 50000"/>
            </a:avLst>
          </a:prstGeom>
          <a:ln>
            <a:headEnd/>
            <a:tailEnd type="triangle" w="med" len="med"/>
          </a:ln>
        </p:spPr>
        <p:style>
          <a:lnRef idx="1">
            <a:schemeClr val="accent1"/>
          </a:lnRef>
          <a:fillRef idx="0">
            <a:schemeClr val="accent1"/>
          </a:fillRef>
          <a:effectRef idx="0">
            <a:schemeClr val="accent1"/>
          </a:effectRef>
          <a:fontRef idx="minor">
            <a:schemeClr val="tx1"/>
          </a:fontRef>
        </p:style>
      </p:cxnSp>
      <p:pic>
        <p:nvPicPr>
          <p:cNvPr id="117762" name="Picture 2" descr="See full size image">
            <a:hlinkClick r:id="rId3"/>
          </p:cNvPr>
          <p:cNvPicPr>
            <a:picLocks noChangeAspect="1" noChangeArrowheads="1"/>
          </p:cNvPicPr>
          <p:nvPr/>
        </p:nvPicPr>
        <p:blipFill>
          <a:blip r:embed="rId4" cstate="print"/>
          <a:srcRect/>
          <a:stretch>
            <a:fillRect/>
          </a:stretch>
        </p:blipFill>
        <p:spPr bwMode="auto">
          <a:xfrm>
            <a:off x="3429000" y="2594769"/>
            <a:ext cx="2209800" cy="2209800"/>
          </a:xfrm>
          <a:prstGeom prst="rect">
            <a:avLst/>
          </a:prstGeom>
          <a:noFill/>
        </p:spPr>
      </p:pic>
    </p:spTree>
    <p:extLst>
      <p:ext uri="{BB962C8B-B14F-4D97-AF65-F5344CB8AC3E}">
        <p14:creationId xmlns:p14="http://schemas.microsoft.com/office/powerpoint/2010/main" val="249203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Post-trauma vision syndrome </a:t>
            </a:r>
          </a:p>
        </p:txBody>
      </p:sp>
      <p:sp>
        <p:nvSpPr>
          <p:cNvPr id="3" name="Content Placeholder 2"/>
          <p:cNvSpPr>
            <a:spLocks noGrp="1"/>
          </p:cNvSpPr>
          <p:nvPr>
            <p:ph idx="1"/>
          </p:nvPr>
        </p:nvSpPr>
        <p:spPr/>
        <p:txBody>
          <a:bodyPr>
            <a:normAutofit/>
          </a:bodyPr>
          <a:lstStyle/>
          <a:p>
            <a:pPr>
              <a:buFont typeface="Wingdings" charset="2"/>
              <a:buChar char="§"/>
            </a:pPr>
            <a:r>
              <a:rPr lang="en-US" sz="2400" dirty="0" smtClean="0">
                <a:latin typeface="Calibri"/>
                <a:cs typeface="Calibri"/>
              </a:rPr>
              <a:t>Injury to Cranial Nerves II,III, IV,V,VI and VII (7%)</a:t>
            </a:r>
            <a:endParaRPr lang="en-US" sz="2400" dirty="0">
              <a:latin typeface="Calibri"/>
              <a:cs typeface="Calibri"/>
            </a:endParaRPr>
          </a:p>
          <a:p>
            <a:pPr>
              <a:buFont typeface="Wingdings" charset="2"/>
              <a:buChar char="§"/>
            </a:pPr>
            <a:r>
              <a:rPr lang="en-US" sz="2400" dirty="0" smtClean="0">
                <a:latin typeface="Calibri"/>
                <a:cs typeface="Calibri"/>
              </a:rPr>
              <a:t>Accommodation (41 %)</a:t>
            </a:r>
          </a:p>
          <a:p>
            <a:pPr>
              <a:buFont typeface="Wingdings" charset="2"/>
              <a:buChar char="§"/>
            </a:pPr>
            <a:r>
              <a:rPr lang="en-US" sz="2400" dirty="0" smtClean="0">
                <a:latin typeface="Calibri"/>
                <a:cs typeface="Calibri"/>
              </a:rPr>
              <a:t>Tear film integrity (70%)</a:t>
            </a:r>
          </a:p>
          <a:p>
            <a:pPr>
              <a:buFont typeface="Wingdings" charset="2"/>
              <a:buChar char="§"/>
            </a:pPr>
            <a:r>
              <a:rPr lang="en-US" sz="2400" dirty="0" smtClean="0">
                <a:latin typeface="Calibri"/>
                <a:cs typeface="Calibri"/>
              </a:rPr>
              <a:t>Ocular motility-vergence(56.3%)   and version(51%-deficit in saccades)</a:t>
            </a:r>
          </a:p>
          <a:p>
            <a:pPr>
              <a:buFont typeface="Wingdings" charset="2"/>
              <a:buChar char="§"/>
            </a:pPr>
            <a:r>
              <a:rPr lang="en-US" sz="2400" dirty="0" smtClean="0">
                <a:latin typeface="Calibri"/>
                <a:cs typeface="Calibri"/>
              </a:rPr>
              <a:t>Visual-vestibular interaction</a:t>
            </a:r>
          </a:p>
          <a:p>
            <a:pPr>
              <a:buFont typeface="Wingdings" charset="2"/>
              <a:buChar char="§"/>
            </a:pPr>
            <a:r>
              <a:rPr lang="en-US" sz="2400" dirty="0" smtClean="0">
                <a:latin typeface="Calibri"/>
                <a:cs typeface="Calibri"/>
              </a:rPr>
              <a:t>Light-dark adaptation</a:t>
            </a:r>
          </a:p>
          <a:p>
            <a:pPr>
              <a:buFont typeface="Wingdings" charset="2"/>
              <a:buChar char="§"/>
            </a:pPr>
            <a:r>
              <a:rPr lang="en-US" sz="2400" dirty="0" smtClean="0">
                <a:latin typeface="Calibri"/>
                <a:cs typeface="Calibri"/>
              </a:rPr>
              <a:t>Visual fields integrity</a:t>
            </a:r>
          </a:p>
          <a:p>
            <a:pPr>
              <a:buFont typeface="Wingdings" charset="2"/>
              <a:buChar char="§"/>
            </a:pPr>
            <a:r>
              <a:rPr lang="en-US" sz="2400" dirty="0" smtClean="0">
                <a:latin typeface="Calibri"/>
                <a:cs typeface="Calibri"/>
              </a:rPr>
              <a:t>Speed and nature of visual processing</a:t>
            </a:r>
          </a:p>
          <a:p>
            <a:endParaRPr lang="en-US" dirty="0">
              <a:latin typeface="ＭＳ Ｐゴシック"/>
              <a:cs typeface="ＭＳ Ｐゴシック"/>
            </a:endParaRPr>
          </a:p>
          <a:p>
            <a:pPr lvl="5"/>
            <a:r>
              <a:rPr lang="en-US" sz="1400" dirty="0" err="1" smtClean="0"/>
              <a:t>Ciuffeda</a:t>
            </a:r>
            <a:r>
              <a:rPr lang="en-US" sz="1400" dirty="0" smtClean="0"/>
              <a:t> et al, Optometry 2007</a:t>
            </a:r>
            <a:endParaRPr lang="en-US" sz="1400" dirty="0"/>
          </a:p>
        </p:txBody>
      </p:sp>
      <p:pic>
        <p:nvPicPr>
          <p:cNvPr id="4" name="Picture 3"/>
          <p:cNvPicPr>
            <a:picLocks noChangeAspect="1"/>
          </p:cNvPicPr>
          <p:nvPr/>
        </p:nvPicPr>
        <p:blipFill>
          <a:blip r:embed="rId3"/>
          <a:stretch>
            <a:fillRect/>
          </a:stretch>
        </p:blipFill>
        <p:spPr>
          <a:xfrm>
            <a:off x="7201578" y="796545"/>
            <a:ext cx="1708495" cy="1393081"/>
          </a:xfrm>
          <a:prstGeom prst="rect">
            <a:avLst/>
          </a:prstGeom>
        </p:spPr>
      </p:pic>
      <p:pic>
        <p:nvPicPr>
          <p:cNvPr id="5" name="Picture 4"/>
          <p:cNvPicPr>
            <a:picLocks noChangeAspect="1"/>
          </p:cNvPicPr>
          <p:nvPr/>
        </p:nvPicPr>
        <p:blipFill>
          <a:blip r:embed="rId4"/>
          <a:stretch>
            <a:fillRect/>
          </a:stretch>
        </p:blipFill>
        <p:spPr>
          <a:xfrm>
            <a:off x="6126878" y="3226895"/>
            <a:ext cx="2559922" cy="1336017"/>
          </a:xfrm>
          <a:prstGeom prst="rect">
            <a:avLst/>
          </a:prstGeom>
        </p:spPr>
      </p:pic>
      <p:pic>
        <p:nvPicPr>
          <p:cNvPr id="6" name="Picture 5"/>
          <p:cNvPicPr>
            <a:picLocks noChangeAspect="1"/>
          </p:cNvPicPr>
          <p:nvPr/>
        </p:nvPicPr>
        <p:blipFill>
          <a:blip r:embed="rId5"/>
          <a:stretch>
            <a:fillRect/>
          </a:stretch>
        </p:blipFill>
        <p:spPr>
          <a:xfrm>
            <a:off x="6154687" y="5115782"/>
            <a:ext cx="2299453" cy="1418658"/>
          </a:xfrm>
          <a:prstGeom prst="rect">
            <a:avLst/>
          </a:prstGeom>
        </p:spPr>
      </p:pic>
    </p:spTree>
    <p:extLst>
      <p:ext uri="{BB962C8B-B14F-4D97-AF65-F5344CB8AC3E}">
        <p14:creationId xmlns:p14="http://schemas.microsoft.com/office/powerpoint/2010/main" val="3809490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EVALUATIONS</a:t>
            </a:r>
            <a:endParaRPr lang="en-US" dirty="0"/>
          </a:p>
        </p:txBody>
      </p:sp>
      <p:sp>
        <p:nvSpPr>
          <p:cNvPr id="5" name="Text Placeholder 4"/>
          <p:cNvSpPr>
            <a:spLocks noGrp="1"/>
          </p:cNvSpPr>
          <p:nvPr>
            <p:ph type="body" idx="1"/>
          </p:nvPr>
        </p:nvSpPr>
        <p:spPr/>
        <p:txBody>
          <a:bodyPr/>
          <a:lstStyle/>
          <a:p>
            <a:r>
              <a:rPr lang="en-US" dirty="0" smtClean="0"/>
              <a:t>Traumatic Brain Injury</a:t>
            </a:r>
            <a:endParaRPr lang="en-US" dirty="0"/>
          </a:p>
        </p:txBody>
      </p:sp>
    </p:spTree>
    <p:extLst>
      <p:ext uri="{BB962C8B-B14F-4D97-AF65-F5344CB8AC3E}">
        <p14:creationId xmlns:p14="http://schemas.microsoft.com/office/powerpoint/2010/main" val="155613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HISTORY</a:t>
            </a:r>
            <a:endParaRPr lang="en-US" sz="3600" dirty="0"/>
          </a:p>
        </p:txBody>
      </p:sp>
      <p:sp>
        <p:nvSpPr>
          <p:cNvPr id="5" name="Content Placeholder 4"/>
          <p:cNvSpPr>
            <a:spLocks noGrp="1"/>
          </p:cNvSpPr>
          <p:nvPr>
            <p:ph idx="1"/>
          </p:nvPr>
        </p:nvSpPr>
        <p:spPr/>
        <p:txBody>
          <a:bodyPr>
            <a:normAutofit/>
          </a:bodyPr>
          <a:lstStyle/>
          <a:p>
            <a:pPr>
              <a:lnSpc>
                <a:spcPct val="100000"/>
              </a:lnSpc>
              <a:buFont typeface="Wingdings" charset="2"/>
              <a:buChar char="§"/>
            </a:pPr>
            <a:r>
              <a:rPr lang="en-US" dirty="0" smtClean="0">
                <a:latin typeface="Calibri"/>
                <a:cs typeface="Calibri"/>
              </a:rPr>
              <a:t>History of event-date, time, circumstances</a:t>
            </a:r>
          </a:p>
          <a:p>
            <a:pPr lvl="1">
              <a:buFont typeface="Wingdings" charset="2"/>
              <a:buChar char="§"/>
            </a:pPr>
            <a:r>
              <a:rPr lang="en-US" sz="2400" dirty="0" smtClean="0">
                <a:latin typeface="Calibri"/>
                <a:cs typeface="Calibri"/>
              </a:rPr>
              <a:t>MVA-driver </a:t>
            </a:r>
            <a:r>
              <a:rPr lang="en-US" sz="2400" dirty="0" err="1" smtClean="0">
                <a:latin typeface="Calibri"/>
                <a:cs typeface="Calibri"/>
              </a:rPr>
              <a:t>vs</a:t>
            </a:r>
            <a:r>
              <a:rPr lang="en-US" sz="2400" dirty="0" smtClean="0">
                <a:latin typeface="Calibri"/>
                <a:cs typeface="Calibri"/>
              </a:rPr>
              <a:t> passenger, front </a:t>
            </a:r>
            <a:r>
              <a:rPr lang="en-US" sz="2400" dirty="0" err="1" smtClean="0">
                <a:latin typeface="Calibri"/>
                <a:cs typeface="Calibri"/>
              </a:rPr>
              <a:t>vs</a:t>
            </a:r>
            <a:r>
              <a:rPr lang="en-US" sz="2400" dirty="0" smtClean="0">
                <a:latin typeface="Calibri"/>
                <a:cs typeface="Calibri"/>
              </a:rPr>
              <a:t> back seat, seat belt, helmet</a:t>
            </a:r>
          </a:p>
          <a:p>
            <a:pPr lvl="1">
              <a:buFont typeface="Wingdings" charset="2"/>
              <a:buChar char="§"/>
            </a:pPr>
            <a:r>
              <a:rPr lang="en-US" sz="2400" dirty="0" smtClean="0">
                <a:latin typeface="Calibri"/>
                <a:cs typeface="Calibri"/>
              </a:rPr>
              <a:t>Fall-previous falls, syncope, trip, orthostatic, vertigo/ medication(type and number)</a:t>
            </a:r>
          </a:p>
          <a:p>
            <a:pPr lvl="1">
              <a:buFont typeface="Wingdings" charset="2"/>
              <a:buChar char="§"/>
            </a:pPr>
            <a:r>
              <a:rPr lang="en-US" sz="2400" dirty="0" smtClean="0">
                <a:latin typeface="Calibri"/>
                <a:cs typeface="Calibri"/>
              </a:rPr>
              <a:t>Sports injury-describe play, other concussions</a:t>
            </a:r>
          </a:p>
          <a:p>
            <a:pPr>
              <a:lnSpc>
                <a:spcPct val="100000"/>
              </a:lnSpc>
              <a:buFont typeface="Wingdings" charset="2"/>
              <a:buChar char="§"/>
            </a:pPr>
            <a:r>
              <a:rPr lang="en-US" dirty="0" smtClean="0">
                <a:latin typeface="Calibri"/>
                <a:cs typeface="Calibri"/>
              </a:rPr>
              <a:t>Memory of events preceding or following injury</a:t>
            </a:r>
          </a:p>
          <a:p>
            <a:pPr>
              <a:lnSpc>
                <a:spcPct val="100000"/>
              </a:lnSpc>
              <a:buFont typeface="Wingdings" charset="2"/>
              <a:buChar char="§"/>
            </a:pPr>
            <a:r>
              <a:rPr lang="en-US" dirty="0" smtClean="0">
                <a:latin typeface="Calibri"/>
                <a:cs typeface="Calibri"/>
              </a:rPr>
              <a:t>Anoxic events (CPR, </a:t>
            </a:r>
            <a:r>
              <a:rPr lang="en-US" dirty="0" err="1" smtClean="0">
                <a:latin typeface="Calibri"/>
                <a:cs typeface="Calibri"/>
              </a:rPr>
              <a:t>pneumothorax,hypotension</a:t>
            </a:r>
            <a:r>
              <a:rPr lang="en-US" dirty="0" smtClean="0">
                <a:latin typeface="Calibri"/>
                <a:cs typeface="Calibri"/>
              </a:rPr>
              <a:t>)</a:t>
            </a:r>
          </a:p>
          <a:p>
            <a:pPr>
              <a:lnSpc>
                <a:spcPct val="100000"/>
              </a:lnSpc>
              <a:buFont typeface="Wingdings" charset="2"/>
              <a:buChar char="§"/>
            </a:pPr>
            <a:r>
              <a:rPr lang="en-US" dirty="0" smtClean="0">
                <a:latin typeface="Calibri"/>
                <a:cs typeface="Calibri"/>
              </a:rPr>
              <a:t>PMH- other TBI</a:t>
            </a:r>
          </a:p>
          <a:p>
            <a:endParaRPr lang="en-US" dirty="0"/>
          </a:p>
        </p:txBody>
      </p:sp>
    </p:spTree>
    <p:extLst>
      <p:ext uri="{BB962C8B-B14F-4D97-AF65-F5344CB8AC3E}">
        <p14:creationId xmlns:p14="http://schemas.microsoft.com/office/powerpoint/2010/main" val="157609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HISTORY-ROS</a:t>
            </a:r>
            <a:endParaRPr lang="en-US" sz="3600" dirty="0"/>
          </a:p>
        </p:txBody>
      </p:sp>
      <p:sp>
        <p:nvSpPr>
          <p:cNvPr id="3" name="Content Placeholder 2"/>
          <p:cNvSpPr>
            <a:spLocks noGrp="1"/>
          </p:cNvSpPr>
          <p:nvPr>
            <p:ph idx="1"/>
          </p:nvPr>
        </p:nvSpPr>
        <p:spPr/>
        <p:txBody>
          <a:bodyPr>
            <a:normAutofit lnSpcReduction="10000"/>
          </a:bodyPr>
          <a:lstStyle/>
          <a:p>
            <a:pPr>
              <a:lnSpc>
                <a:spcPct val="100000"/>
              </a:lnSpc>
              <a:buFont typeface="Wingdings" charset="2"/>
              <a:buChar char="§"/>
            </a:pPr>
            <a:r>
              <a:rPr lang="en-US" dirty="0" smtClean="0">
                <a:latin typeface="Calibri"/>
                <a:cs typeface="Calibri"/>
              </a:rPr>
              <a:t>Persistent headache,</a:t>
            </a:r>
          </a:p>
          <a:p>
            <a:pPr>
              <a:lnSpc>
                <a:spcPct val="100000"/>
              </a:lnSpc>
              <a:buFont typeface="Wingdings" charset="2"/>
              <a:buChar char="§"/>
            </a:pPr>
            <a:r>
              <a:rPr lang="en-US" dirty="0" smtClean="0">
                <a:latin typeface="Calibri"/>
                <a:cs typeface="Calibri"/>
              </a:rPr>
              <a:t>Confusion,</a:t>
            </a:r>
          </a:p>
          <a:p>
            <a:pPr>
              <a:lnSpc>
                <a:spcPct val="100000"/>
              </a:lnSpc>
              <a:buFont typeface="Wingdings" charset="2"/>
              <a:buChar char="§"/>
            </a:pPr>
            <a:r>
              <a:rPr lang="en-US" dirty="0" smtClean="0">
                <a:latin typeface="Calibri"/>
                <a:cs typeface="Calibri"/>
              </a:rPr>
              <a:t>Pain,</a:t>
            </a:r>
          </a:p>
          <a:p>
            <a:pPr>
              <a:lnSpc>
                <a:spcPct val="100000"/>
              </a:lnSpc>
              <a:buFont typeface="Wingdings" charset="2"/>
              <a:buChar char="§"/>
            </a:pPr>
            <a:r>
              <a:rPr lang="en-US" dirty="0" smtClean="0">
                <a:latin typeface="Calibri"/>
                <a:cs typeface="Calibri"/>
              </a:rPr>
              <a:t>Cognitive and/or memory problems,</a:t>
            </a:r>
          </a:p>
          <a:p>
            <a:pPr>
              <a:lnSpc>
                <a:spcPct val="100000"/>
              </a:lnSpc>
              <a:buFont typeface="Wingdings" charset="2"/>
              <a:buChar char="§"/>
            </a:pPr>
            <a:r>
              <a:rPr lang="en-US" dirty="0" smtClean="0">
                <a:latin typeface="Calibri"/>
                <a:cs typeface="Calibri"/>
              </a:rPr>
              <a:t>Fatigue,</a:t>
            </a:r>
          </a:p>
          <a:p>
            <a:pPr>
              <a:lnSpc>
                <a:spcPct val="100000"/>
              </a:lnSpc>
              <a:buFont typeface="Wingdings" charset="2"/>
              <a:buChar char="§"/>
            </a:pPr>
            <a:r>
              <a:rPr lang="en-US" dirty="0" smtClean="0">
                <a:latin typeface="Calibri"/>
                <a:cs typeface="Calibri"/>
              </a:rPr>
              <a:t>Changes in sleep patterns,</a:t>
            </a:r>
          </a:p>
          <a:p>
            <a:pPr>
              <a:lnSpc>
                <a:spcPct val="100000"/>
              </a:lnSpc>
              <a:buFont typeface="Wingdings" charset="2"/>
              <a:buChar char="§"/>
            </a:pPr>
            <a:r>
              <a:rPr lang="en-US" dirty="0" smtClean="0">
                <a:latin typeface="Calibri"/>
                <a:cs typeface="Calibri"/>
              </a:rPr>
              <a:t>Mood changes, and/or</a:t>
            </a:r>
          </a:p>
          <a:p>
            <a:pPr>
              <a:lnSpc>
                <a:spcPct val="100000"/>
              </a:lnSpc>
              <a:buFont typeface="Wingdings" charset="2"/>
              <a:buChar char="§"/>
            </a:pPr>
            <a:r>
              <a:rPr lang="en-US" dirty="0" smtClean="0">
                <a:latin typeface="Calibri"/>
                <a:cs typeface="Calibri"/>
              </a:rPr>
              <a:t>Sensory problems such as changes in vision or hearing (post-concussion  syndrome).</a:t>
            </a:r>
            <a:endParaRPr lang="en-US" dirty="0">
              <a:latin typeface="Calibri"/>
              <a:cs typeface="Calibri"/>
            </a:endParaRPr>
          </a:p>
        </p:txBody>
      </p:sp>
    </p:spTree>
    <p:extLst>
      <p:ext uri="{BB962C8B-B14F-4D97-AF65-F5344CB8AC3E}">
        <p14:creationId xmlns:p14="http://schemas.microsoft.com/office/powerpoint/2010/main" val="163253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pPr eaLnBrk="1" hangingPunct="1">
              <a:defRPr/>
            </a:pPr>
            <a:r>
              <a:rPr lang="en-US" sz="3600" dirty="0" smtClean="0"/>
              <a:t>Cognitive Screening</a:t>
            </a:r>
          </a:p>
        </p:txBody>
      </p:sp>
      <p:sp>
        <p:nvSpPr>
          <p:cNvPr id="62467" name="Rectangle 3"/>
          <p:cNvSpPr>
            <a:spLocks noGrp="1" noChangeArrowheads="1"/>
          </p:cNvSpPr>
          <p:nvPr>
            <p:ph idx="1"/>
          </p:nvPr>
        </p:nvSpPr>
        <p:spPr/>
        <p:txBody>
          <a:bodyPr>
            <a:normAutofit/>
          </a:bodyPr>
          <a:lstStyle/>
          <a:p>
            <a:pPr eaLnBrk="1" hangingPunct="1">
              <a:lnSpc>
                <a:spcPct val="100000"/>
              </a:lnSpc>
              <a:buFont typeface="Wingdings" charset="2"/>
              <a:buChar char="§"/>
              <a:defRPr/>
            </a:pPr>
            <a:r>
              <a:rPr lang="en-US" dirty="0" smtClean="0">
                <a:latin typeface="Calibri"/>
                <a:cs typeface="Calibri"/>
              </a:rPr>
              <a:t>GCS</a:t>
            </a:r>
          </a:p>
          <a:p>
            <a:pPr eaLnBrk="1" hangingPunct="1">
              <a:lnSpc>
                <a:spcPct val="100000"/>
              </a:lnSpc>
              <a:buFont typeface="Wingdings" charset="2"/>
              <a:buChar char="§"/>
              <a:defRPr/>
            </a:pPr>
            <a:r>
              <a:rPr lang="en-US" dirty="0" smtClean="0">
                <a:latin typeface="Calibri"/>
                <a:cs typeface="Calibri"/>
              </a:rPr>
              <a:t>MMSE</a:t>
            </a:r>
          </a:p>
          <a:p>
            <a:pPr eaLnBrk="1" hangingPunct="1">
              <a:lnSpc>
                <a:spcPct val="100000"/>
              </a:lnSpc>
              <a:buFont typeface="Wingdings" charset="2"/>
              <a:buChar char="§"/>
              <a:defRPr/>
            </a:pPr>
            <a:r>
              <a:rPr lang="en-US" dirty="0" smtClean="0">
                <a:latin typeface="Calibri"/>
                <a:cs typeface="Calibri"/>
              </a:rPr>
              <a:t>ACE</a:t>
            </a:r>
          </a:p>
          <a:p>
            <a:pPr eaLnBrk="1" hangingPunct="1">
              <a:lnSpc>
                <a:spcPct val="100000"/>
              </a:lnSpc>
              <a:buFont typeface="Wingdings" charset="2"/>
              <a:buChar char="§"/>
              <a:defRPr/>
            </a:pPr>
            <a:r>
              <a:rPr lang="en-US" dirty="0" smtClean="0">
                <a:latin typeface="Calibri"/>
                <a:cs typeface="Calibri"/>
              </a:rPr>
              <a:t>SCAT</a:t>
            </a:r>
          </a:p>
          <a:p>
            <a:pPr eaLnBrk="1" hangingPunct="1">
              <a:lnSpc>
                <a:spcPct val="100000"/>
              </a:lnSpc>
              <a:buFont typeface="Wingdings" charset="2"/>
              <a:buChar char="§"/>
              <a:defRPr/>
            </a:pPr>
            <a:r>
              <a:rPr lang="en-US" dirty="0" smtClean="0">
                <a:latin typeface="Calibri"/>
                <a:cs typeface="Calibri"/>
              </a:rPr>
              <a:t>Impact</a:t>
            </a:r>
          </a:p>
          <a:p>
            <a:pPr eaLnBrk="1" hangingPunct="1">
              <a:lnSpc>
                <a:spcPct val="100000"/>
              </a:lnSpc>
              <a:buFont typeface="Wingdings" charset="2"/>
              <a:buChar char="§"/>
              <a:defRPr/>
            </a:pPr>
            <a:r>
              <a:rPr lang="en-US" dirty="0" smtClean="0">
                <a:latin typeface="Calibri"/>
                <a:cs typeface="Calibri"/>
              </a:rPr>
              <a:t>ANAM</a:t>
            </a:r>
          </a:p>
        </p:txBody>
      </p:sp>
    </p:spTree>
    <p:extLst>
      <p:ext uri="{BB962C8B-B14F-4D97-AF65-F5344CB8AC3E}">
        <p14:creationId xmlns:p14="http://schemas.microsoft.com/office/powerpoint/2010/main" val="2997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DEFINITION</a:t>
            </a:r>
            <a:endParaRPr lang="en-US" sz="3600" dirty="0"/>
          </a:p>
        </p:txBody>
      </p:sp>
      <p:sp>
        <p:nvSpPr>
          <p:cNvPr id="5" name="Text Placeholder 4"/>
          <p:cNvSpPr>
            <a:spLocks noGrp="1"/>
          </p:cNvSpPr>
          <p:nvPr>
            <p:ph type="body" idx="1"/>
          </p:nvPr>
        </p:nvSpPr>
        <p:spPr/>
        <p:txBody>
          <a:bodyPr>
            <a:normAutofit/>
          </a:bodyPr>
          <a:lstStyle/>
          <a:p>
            <a:r>
              <a:rPr lang="en-US" dirty="0" smtClean="0"/>
              <a:t>Traumatic Brain injury</a:t>
            </a:r>
            <a:endParaRPr lang="en-US" dirty="0"/>
          </a:p>
        </p:txBody>
      </p:sp>
    </p:spTree>
    <p:extLst>
      <p:ext uri="{BB962C8B-B14F-4D97-AF65-F5344CB8AC3E}">
        <p14:creationId xmlns:p14="http://schemas.microsoft.com/office/powerpoint/2010/main" val="214015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dirty="0" smtClean="0"/>
              <a:t>Definitions-GCS</a:t>
            </a:r>
            <a:endParaRPr lang="en-US" sz="3600" dirty="0"/>
          </a:p>
        </p:txBody>
      </p:sp>
      <p:sp>
        <p:nvSpPr>
          <p:cNvPr id="3" name="Content Placeholder 2"/>
          <p:cNvSpPr>
            <a:spLocks noGrp="1"/>
          </p:cNvSpPr>
          <p:nvPr>
            <p:ph idx="1"/>
          </p:nvPr>
        </p:nvSpPr>
        <p:spPr/>
        <p:txBody>
          <a:bodyPr>
            <a:norm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127043119"/>
              </p:ext>
            </p:extLst>
          </p:nvPr>
        </p:nvGraphicFramePr>
        <p:xfrm>
          <a:off x="761999" y="1630662"/>
          <a:ext cx="7543801" cy="4815839"/>
        </p:xfrm>
        <a:graphic>
          <a:graphicData uri="http://schemas.openxmlformats.org/drawingml/2006/table">
            <a:tbl>
              <a:tblPr firstRow="1" bandRow="1">
                <a:tableStyleId>{5C22544A-7EE6-4342-B048-85BDC9FD1C3A}</a:tableStyleId>
              </a:tblPr>
              <a:tblGrid>
                <a:gridCol w="282893"/>
                <a:gridCol w="2889177"/>
                <a:gridCol w="2485781"/>
                <a:gridCol w="1885950"/>
              </a:tblGrid>
              <a:tr h="397851">
                <a:tc>
                  <a:txBody>
                    <a:bodyPr/>
                    <a:lstStyle/>
                    <a:p>
                      <a:endParaRPr lang="en-US" dirty="0"/>
                    </a:p>
                  </a:txBody>
                  <a:tcPr>
                    <a:solidFill>
                      <a:schemeClr val="accent4">
                        <a:lumMod val="75000"/>
                      </a:schemeClr>
                    </a:solidFill>
                  </a:tcPr>
                </a:tc>
                <a:tc>
                  <a:txBody>
                    <a:bodyPr/>
                    <a:lstStyle/>
                    <a:p>
                      <a:r>
                        <a:rPr lang="en-US" sz="2000" dirty="0" smtClean="0"/>
                        <a:t>Motor </a:t>
                      </a:r>
                      <a:r>
                        <a:rPr lang="en-US" sz="2000" b="1" dirty="0" smtClean="0"/>
                        <a:t>response</a:t>
                      </a:r>
                      <a:endParaRPr lang="en-US" sz="2000" dirty="0"/>
                    </a:p>
                  </a:txBody>
                  <a:tcPr>
                    <a:solidFill>
                      <a:schemeClr val="accent4">
                        <a:lumMod val="75000"/>
                      </a:schemeClr>
                    </a:solidFill>
                  </a:tcPr>
                </a:tc>
                <a:tc>
                  <a:txBody>
                    <a:bodyPr/>
                    <a:lstStyle/>
                    <a:p>
                      <a:r>
                        <a:rPr lang="en-US" sz="2000" dirty="0" smtClean="0"/>
                        <a:t>Eye opening</a:t>
                      </a:r>
                      <a:endParaRPr lang="en-US" sz="2000" dirty="0"/>
                    </a:p>
                  </a:txBody>
                  <a:tcPr>
                    <a:solidFill>
                      <a:schemeClr val="accent4">
                        <a:lumMod val="75000"/>
                      </a:schemeClr>
                    </a:solidFill>
                  </a:tcPr>
                </a:tc>
                <a:tc>
                  <a:txBody>
                    <a:bodyPr/>
                    <a:lstStyle/>
                    <a:p>
                      <a:r>
                        <a:rPr lang="en-US" sz="2000" b="1" dirty="0" smtClean="0"/>
                        <a:t>Verbal response</a:t>
                      </a:r>
                      <a:endParaRPr lang="en-US" sz="2000" dirty="0"/>
                    </a:p>
                  </a:txBody>
                  <a:tcPr>
                    <a:solidFill>
                      <a:schemeClr val="accent4">
                        <a:lumMod val="75000"/>
                      </a:schemeClr>
                    </a:solidFill>
                  </a:tcPr>
                </a:tc>
              </a:tr>
              <a:tr h="341234">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solidFill>
                      <a:schemeClr val="accent4">
                        <a:lumMod val="75000"/>
                      </a:schemeClr>
                    </a:solidFill>
                  </a:tcPr>
                </a:tc>
                <a:tc>
                  <a:txBody>
                    <a:bodyPr/>
                    <a:lstStyle/>
                    <a:p>
                      <a:r>
                        <a:rPr lang="en-US" b="1" dirty="0" smtClean="0">
                          <a:solidFill>
                            <a:schemeClr val="bg1"/>
                          </a:solidFill>
                        </a:rPr>
                        <a:t>No response </a:t>
                      </a:r>
                      <a:endParaRPr lang="en-US" dirty="0">
                        <a:solidFill>
                          <a:schemeClr val="bg1"/>
                        </a:solidFill>
                      </a:endParaRPr>
                    </a:p>
                  </a:txBody>
                  <a:tcPr>
                    <a:solidFill>
                      <a:schemeClr val="accent4">
                        <a:lumMod val="75000"/>
                      </a:schemeClr>
                    </a:solidFill>
                  </a:tcPr>
                </a:tc>
                <a:tc>
                  <a:txBody>
                    <a:bodyPr/>
                    <a:lstStyle/>
                    <a:p>
                      <a:r>
                        <a:rPr lang="en-US" b="1" dirty="0" smtClean="0">
                          <a:solidFill>
                            <a:schemeClr val="bg1"/>
                          </a:solidFill>
                        </a:rPr>
                        <a:t>No response </a:t>
                      </a:r>
                      <a:endParaRPr lang="en-US" dirty="0">
                        <a:solidFill>
                          <a:schemeClr val="bg1"/>
                        </a:solidFill>
                      </a:endParaRPr>
                    </a:p>
                  </a:txBody>
                  <a:tcPr>
                    <a:solidFill>
                      <a:schemeClr val="accent4">
                        <a:lumMod val="75000"/>
                      </a:schemeClr>
                    </a:solidFill>
                  </a:tcPr>
                </a:tc>
                <a:tc>
                  <a:txBody>
                    <a:bodyPr/>
                    <a:lstStyle/>
                    <a:p>
                      <a:r>
                        <a:rPr lang="en-US" b="1" dirty="0" smtClean="0">
                          <a:solidFill>
                            <a:schemeClr val="bg1"/>
                          </a:solidFill>
                        </a:rPr>
                        <a:t>No response </a:t>
                      </a:r>
                      <a:endParaRPr lang="en-US" dirty="0">
                        <a:solidFill>
                          <a:schemeClr val="bg1"/>
                        </a:solidFill>
                      </a:endParaRPr>
                    </a:p>
                  </a:txBody>
                  <a:tcPr>
                    <a:solidFill>
                      <a:schemeClr val="accent4">
                        <a:lumMod val="75000"/>
                      </a:schemeClr>
                    </a:solidFill>
                  </a:tcPr>
                </a:tc>
              </a:tr>
              <a:tr h="853086">
                <a:tc>
                  <a:txBody>
                    <a:bodyPr/>
                    <a:lstStyle/>
                    <a:p>
                      <a:r>
                        <a:rPr lang="en-US" dirty="0" smtClean="0">
                          <a:solidFill>
                            <a:schemeClr val="accent5">
                              <a:lumMod val="60000"/>
                              <a:lumOff val="40000"/>
                            </a:schemeClr>
                          </a:solidFill>
                        </a:rPr>
                        <a:t>2</a:t>
                      </a:r>
                      <a:endParaRPr lang="en-US" dirty="0">
                        <a:solidFill>
                          <a:schemeClr val="accent5">
                            <a:lumMod val="60000"/>
                            <a:lumOff val="40000"/>
                          </a:schemeClr>
                        </a:solidFill>
                      </a:endParaRPr>
                    </a:p>
                  </a:txBody>
                  <a:tcPr>
                    <a:solidFill>
                      <a:schemeClr val="accent4">
                        <a:lumMod val="75000"/>
                      </a:schemeClr>
                    </a:solidFill>
                  </a:tcPr>
                </a:tc>
                <a:tc>
                  <a:txBody>
                    <a:bodyPr/>
                    <a:lstStyle/>
                    <a:p>
                      <a:r>
                        <a:rPr lang="en-US" b="1" dirty="0" smtClean="0">
                          <a:solidFill>
                            <a:schemeClr val="bg1"/>
                          </a:solidFill>
                        </a:rPr>
                        <a:t>Extensor (</a:t>
                      </a:r>
                      <a:r>
                        <a:rPr lang="en-US" b="1" dirty="0" err="1" smtClean="0">
                          <a:solidFill>
                            <a:schemeClr val="bg1"/>
                          </a:solidFill>
                        </a:rPr>
                        <a:t>decerebrate</a:t>
                      </a:r>
                      <a:r>
                        <a:rPr lang="en-US" b="1" dirty="0" smtClean="0">
                          <a:solidFill>
                            <a:schemeClr val="bg1"/>
                          </a:solidFill>
                        </a:rPr>
                        <a:t>) posturing</a:t>
                      </a:r>
                      <a:endParaRPr lang="en-US" dirty="0">
                        <a:solidFill>
                          <a:schemeClr val="bg1"/>
                        </a:solidFill>
                      </a:endParaRPr>
                    </a:p>
                  </a:txBody>
                  <a:tcPr>
                    <a:solidFill>
                      <a:schemeClr val="accent4">
                        <a:lumMod val="75000"/>
                      </a:schemeClr>
                    </a:solidFill>
                  </a:tcPr>
                </a:tc>
                <a:tc>
                  <a:txBody>
                    <a:bodyPr/>
                    <a:lstStyle/>
                    <a:p>
                      <a:r>
                        <a:rPr lang="en-US" b="1" dirty="0" smtClean="0">
                          <a:solidFill>
                            <a:schemeClr val="bg1"/>
                          </a:solidFill>
                        </a:rPr>
                        <a:t>To painful stimulation </a:t>
                      </a:r>
                      <a:endParaRPr lang="en-US" dirty="0">
                        <a:solidFill>
                          <a:schemeClr val="bg1"/>
                        </a:solidFill>
                      </a:endParaRPr>
                    </a:p>
                  </a:txBody>
                  <a:tcPr>
                    <a:solidFill>
                      <a:schemeClr val="accent4">
                        <a:lumMod val="75000"/>
                      </a:schemeClr>
                    </a:solidFill>
                  </a:tcPr>
                </a:tc>
                <a:tc>
                  <a:txBody>
                    <a:bodyPr/>
                    <a:lstStyle/>
                    <a:p>
                      <a:r>
                        <a:rPr lang="en-US" b="1" dirty="0" smtClean="0">
                          <a:solidFill>
                            <a:schemeClr val="bg1"/>
                          </a:solidFill>
                        </a:rPr>
                        <a:t>Says incomprehensible sounds </a:t>
                      </a:r>
                      <a:endParaRPr lang="en-US" dirty="0">
                        <a:solidFill>
                          <a:schemeClr val="bg1"/>
                        </a:solidFill>
                      </a:endParaRPr>
                    </a:p>
                  </a:txBody>
                  <a:tcPr>
                    <a:solidFill>
                      <a:schemeClr val="accent4">
                        <a:lumMod val="75000"/>
                      </a:schemeClr>
                    </a:solidFill>
                  </a:tcPr>
                </a:tc>
              </a:tr>
              <a:tr h="853086">
                <a:tc>
                  <a:txBody>
                    <a:bodyPr/>
                    <a:lstStyle/>
                    <a:p>
                      <a:r>
                        <a:rPr lang="en-US" dirty="0" smtClean="0">
                          <a:solidFill>
                            <a:schemeClr val="accent5">
                              <a:lumMod val="60000"/>
                              <a:lumOff val="40000"/>
                            </a:schemeClr>
                          </a:solidFill>
                        </a:rPr>
                        <a:t>3</a:t>
                      </a:r>
                      <a:endParaRPr lang="en-US" dirty="0">
                        <a:solidFill>
                          <a:schemeClr val="accent5">
                            <a:lumMod val="60000"/>
                            <a:lumOff val="40000"/>
                          </a:schemeClr>
                        </a:solidFill>
                      </a:endParaRPr>
                    </a:p>
                  </a:txBody>
                  <a:tcPr>
                    <a:solidFill>
                      <a:schemeClr val="accent4">
                        <a:lumMod val="75000"/>
                      </a:schemeClr>
                    </a:solidFill>
                  </a:tcPr>
                </a:tc>
                <a:tc>
                  <a:txBody>
                    <a:bodyPr/>
                    <a:lstStyle/>
                    <a:p>
                      <a:r>
                        <a:rPr lang="en-US" b="1" dirty="0" smtClean="0">
                          <a:solidFill>
                            <a:schemeClr val="bg1"/>
                          </a:solidFill>
                        </a:rPr>
                        <a:t>Flexor (decorticate) posturing to pain </a:t>
                      </a:r>
                      <a:endParaRPr lang="en-US" dirty="0">
                        <a:solidFill>
                          <a:schemeClr val="bg1"/>
                        </a:solidFill>
                      </a:endParaRPr>
                    </a:p>
                  </a:txBody>
                  <a:tcPr>
                    <a:solidFill>
                      <a:schemeClr val="accent4">
                        <a:lumMod val="75000"/>
                      </a:schemeClr>
                    </a:solidFill>
                  </a:tcPr>
                </a:tc>
                <a:tc>
                  <a:txBody>
                    <a:bodyPr/>
                    <a:lstStyle/>
                    <a:p>
                      <a:r>
                        <a:rPr lang="en-US" b="1" dirty="0" smtClean="0">
                          <a:solidFill>
                            <a:schemeClr val="bg1"/>
                          </a:solidFill>
                        </a:rPr>
                        <a:t>To speech </a:t>
                      </a:r>
                      <a:endParaRPr lang="en-US" dirty="0">
                        <a:solidFill>
                          <a:schemeClr val="bg1"/>
                        </a:solidFill>
                      </a:endParaRPr>
                    </a:p>
                  </a:txBody>
                  <a:tcPr>
                    <a:solidFill>
                      <a:schemeClr val="accent4">
                        <a:lumMod val="75000"/>
                      </a:schemeClr>
                    </a:solidFill>
                  </a:tcPr>
                </a:tc>
                <a:tc>
                  <a:txBody>
                    <a:bodyPr/>
                    <a:lstStyle/>
                    <a:p>
                      <a:r>
                        <a:rPr lang="en-US" b="1" dirty="0" smtClean="0">
                          <a:solidFill>
                            <a:schemeClr val="bg1"/>
                          </a:solidFill>
                        </a:rPr>
                        <a:t>Says inappropriate words </a:t>
                      </a:r>
                      <a:endParaRPr lang="en-US" dirty="0">
                        <a:solidFill>
                          <a:schemeClr val="bg1"/>
                        </a:solidFill>
                      </a:endParaRPr>
                    </a:p>
                  </a:txBody>
                  <a:tcPr>
                    <a:solidFill>
                      <a:schemeClr val="accent4">
                        <a:lumMod val="75000"/>
                      </a:schemeClr>
                    </a:solidFill>
                  </a:tcPr>
                </a:tc>
              </a:tr>
              <a:tr h="597160">
                <a:tc>
                  <a:txBody>
                    <a:bodyPr/>
                    <a:lstStyle/>
                    <a:p>
                      <a:r>
                        <a:rPr lang="en-US" dirty="0" smtClean="0">
                          <a:solidFill>
                            <a:schemeClr val="accent5">
                              <a:lumMod val="60000"/>
                              <a:lumOff val="40000"/>
                            </a:schemeClr>
                          </a:solidFill>
                        </a:rPr>
                        <a:t>4</a:t>
                      </a:r>
                      <a:endParaRPr lang="en-US" dirty="0">
                        <a:solidFill>
                          <a:schemeClr val="accent5">
                            <a:lumMod val="60000"/>
                            <a:lumOff val="40000"/>
                          </a:schemeClr>
                        </a:solidFill>
                      </a:endParaRPr>
                    </a:p>
                  </a:txBody>
                  <a:tcPr>
                    <a:solidFill>
                      <a:schemeClr val="accent4">
                        <a:lumMod val="75000"/>
                      </a:schemeClr>
                    </a:solidFill>
                  </a:tcPr>
                </a:tc>
                <a:tc>
                  <a:txBody>
                    <a:bodyPr/>
                    <a:lstStyle/>
                    <a:p>
                      <a:r>
                        <a:rPr lang="en-US" b="1" dirty="0" smtClean="0">
                          <a:solidFill>
                            <a:schemeClr val="bg1"/>
                          </a:solidFill>
                        </a:rPr>
                        <a:t>Makes withdrawal movements to pain</a:t>
                      </a:r>
                      <a:endParaRPr lang="en-US" dirty="0">
                        <a:solidFill>
                          <a:schemeClr val="bg1"/>
                        </a:solidFill>
                      </a:endParaRPr>
                    </a:p>
                  </a:txBody>
                  <a:tcPr>
                    <a:solidFill>
                      <a:schemeClr val="accent4">
                        <a:lumMod val="75000"/>
                      </a:schemeClr>
                    </a:solidFill>
                  </a:tcPr>
                </a:tc>
                <a:tc>
                  <a:txBody>
                    <a:bodyPr/>
                    <a:lstStyle/>
                    <a:p>
                      <a:r>
                        <a:rPr lang="en-US" b="1" dirty="0" smtClean="0">
                          <a:solidFill>
                            <a:schemeClr val="bg1"/>
                          </a:solidFill>
                        </a:rPr>
                        <a:t> Spontaneous </a:t>
                      </a:r>
                      <a:endParaRPr lang="en-US" dirty="0">
                        <a:solidFill>
                          <a:schemeClr val="bg1"/>
                        </a:solidFill>
                      </a:endParaRPr>
                    </a:p>
                  </a:txBody>
                  <a:tcPr>
                    <a:solidFill>
                      <a:schemeClr val="accent4">
                        <a:lumMod val="75000"/>
                      </a:schemeClr>
                    </a:solidFill>
                  </a:tcPr>
                </a:tc>
                <a:tc>
                  <a:txBody>
                    <a:bodyPr/>
                    <a:lstStyle/>
                    <a:p>
                      <a:r>
                        <a:rPr lang="en-US" b="1" dirty="0" smtClean="0">
                          <a:solidFill>
                            <a:schemeClr val="bg1"/>
                          </a:solidFill>
                        </a:rPr>
                        <a:t>Converses but is disoriented </a:t>
                      </a:r>
                      <a:endParaRPr lang="en-US" dirty="0">
                        <a:solidFill>
                          <a:schemeClr val="bg1"/>
                        </a:solidFill>
                      </a:endParaRPr>
                    </a:p>
                  </a:txBody>
                  <a:tcPr>
                    <a:solidFill>
                      <a:schemeClr val="accent4">
                        <a:lumMod val="75000"/>
                      </a:schemeClr>
                    </a:solidFill>
                  </a:tcPr>
                </a:tc>
              </a:tr>
              <a:tr h="853086">
                <a:tc>
                  <a:txBody>
                    <a:bodyPr/>
                    <a:lstStyle/>
                    <a:p>
                      <a:r>
                        <a:rPr lang="en-US" dirty="0" smtClean="0">
                          <a:solidFill>
                            <a:schemeClr val="accent5">
                              <a:lumMod val="60000"/>
                              <a:lumOff val="40000"/>
                            </a:schemeClr>
                          </a:solidFill>
                        </a:rPr>
                        <a:t>5</a:t>
                      </a:r>
                      <a:endParaRPr lang="en-US" dirty="0">
                        <a:solidFill>
                          <a:schemeClr val="accent5">
                            <a:lumMod val="60000"/>
                            <a:lumOff val="40000"/>
                          </a:schemeClr>
                        </a:solidFill>
                      </a:endParaRPr>
                    </a:p>
                  </a:txBody>
                  <a:tcPr>
                    <a:solidFill>
                      <a:schemeClr val="accent4">
                        <a:lumMod val="75000"/>
                      </a:schemeClr>
                    </a:solidFill>
                  </a:tcPr>
                </a:tc>
                <a:tc>
                  <a:txBody>
                    <a:bodyPr/>
                    <a:lstStyle/>
                    <a:p>
                      <a:r>
                        <a:rPr lang="en-US" b="1" dirty="0" smtClean="0">
                          <a:solidFill>
                            <a:schemeClr val="bg1"/>
                          </a:solidFill>
                        </a:rPr>
                        <a:t>Makes localizing movements to pain </a:t>
                      </a:r>
                      <a:endParaRPr lang="en-US" dirty="0">
                        <a:solidFill>
                          <a:schemeClr val="bg1"/>
                        </a:solidFill>
                      </a:endParaRPr>
                    </a:p>
                  </a:txBody>
                  <a:tcPr>
                    <a:solidFill>
                      <a:schemeClr val="accent4">
                        <a:lumMod val="75000"/>
                      </a:schemeClr>
                    </a:solidFill>
                  </a:tcPr>
                </a:tc>
                <a:tc>
                  <a:txBody>
                    <a:bodyPr/>
                    <a:lstStyle/>
                    <a:p>
                      <a:endParaRPr lang="en-US">
                        <a:solidFill>
                          <a:schemeClr val="bg1"/>
                        </a:solidFill>
                      </a:endParaRPr>
                    </a:p>
                  </a:txBody>
                  <a:tcPr>
                    <a:solidFill>
                      <a:schemeClr val="accent4">
                        <a:lumMod val="75000"/>
                      </a:schemeClr>
                    </a:solidFill>
                  </a:tcPr>
                </a:tc>
                <a:tc>
                  <a:txBody>
                    <a:bodyPr/>
                    <a:lstStyle/>
                    <a:p>
                      <a:r>
                        <a:rPr lang="en-US" b="1" dirty="0" smtClean="0">
                          <a:solidFill>
                            <a:schemeClr val="bg1"/>
                          </a:solidFill>
                        </a:rPr>
                        <a:t>Oriented to person, place, and date </a:t>
                      </a:r>
                      <a:endParaRPr lang="en-US" dirty="0">
                        <a:solidFill>
                          <a:schemeClr val="bg1"/>
                        </a:solidFill>
                      </a:endParaRPr>
                    </a:p>
                  </a:txBody>
                  <a:tcPr>
                    <a:solidFill>
                      <a:schemeClr val="accent4">
                        <a:lumMod val="75000"/>
                      </a:schemeClr>
                    </a:solidFill>
                  </a:tcPr>
                </a:tc>
              </a:tr>
              <a:tr h="341234">
                <a:tc>
                  <a:txBody>
                    <a:bodyPr/>
                    <a:lstStyle/>
                    <a:p>
                      <a:r>
                        <a:rPr lang="en-US" dirty="0" smtClean="0">
                          <a:solidFill>
                            <a:schemeClr val="accent5">
                              <a:lumMod val="60000"/>
                              <a:lumOff val="40000"/>
                            </a:schemeClr>
                          </a:solidFill>
                        </a:rPr>
                        <a:t>6</a:t>
                      </a:r>
                      <a:endParaRPr lang="en-US" dirty="0">
                        <a:solidFill>
                          <a:schemeClr val="accent5">
                            <a:lumMod val="60000"/>
                            <a:lumOff val="40000"/>
                          </a:schemeClr>
                        </a:solidFill>
                      </a:endParaRPr>
                    </a:p>
                  </a:txBody>
                  <a:tcPr>
                    <a:solidFill>
                      <a:schemeClr val="accent4">
                        <a:lumMod val="75000"/>
                      </a:schemeClr>
                    </a:solidFill>
                  </a:tcPr>
                </a:tc>
                <a:tc>
                  <a:txBody>
                    <a:bodyPr/>
                    <a:lstStyle/>
                    <a:p>
                      <a:r>
                        <a:rPr lang="en-US" b="1" dirty="0" smtClean="0">
                          <a:solidFill>
                            <a:schemeClr val="bg1"/>
                          </a:solidFill>
                        </a:rPr>
                        <a:t>Follows commands </a:t>
                      </a:r>
                      <a:endParaRPr lang="en-US" dirty="0">
                        <a:solidFill>
                          <a:schemeClr val="bg1"/>
                        </a:solidFill>
                      </a:endParaRPr>
                    </a:p>
                  </a:txBody>
                  <a:tcPr>
                    <a:solidFill>
                      <a:schemeClr val="accent4">
                        <a:lumMod val="75000"/>
                      </a:schemeClr>
                    </a:solidFill>
                  </a:tcPr>
                </a:tc>
                <a:tc>
                  <a:txBody>
                    <a:bodyPr/>
                    <a:lstStyle/>
                    <a:p>
                      <a:endParaRPr lang="en-US">
                        <a:solidFill>
                          <a:schemeClr val="bg1"/>
                        </a:solidFill>
                      </a:endParaRPr>
                    </a:p>
                  </a:txBody>
                  <a:tcPr>
                    <a:solidFill>
                      <a:schemeClr val="accent4">
                        <a:lumMod val="75000"/>
                      </a:schemeClr>
                    </a:solidFill>
                  </a:tcPr>
                </a:tc>
                <a:tc>
                  <a:txBody>
                    <a:bodyPr/>
                    <a:lstStyle/>
                    <a:p>
                      <a:endParaRPr lang="en-US" dirty="0">
                        <a:solidFill>
                          <a:schemeClr val="bg1"/>
                        </a:solidFill>
                      </a:endParaRPr>
                    </a:p>
                  </a:txBody>
                  <a:tcPr>
                    <a:solidFill>
                      <a:schemeClr val="accent4">
                        <a:lumMod val="75000"/>
                      </a:schemeClr>
                    </a:solidFill>
                  </a:tcPr>
                </a:tc>
              </a:tr>
            </a:tbl>
          </a:graphicData>
        </a:graphic>
      </p:graphicFrame>
    </p:spTree>
    <p:extLst>
      <p:ext uri="{BB962C8B-B14F-4D97-AF65-F5344CB8AC3E}">
        <p14:creationId xmlns:p14="http://schemas.microsoft.com/office/powerpoint/2010/main" val="322519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2236" y="1726441"/>
            <a:ext cx="4304095" cy="4183062"/>
          </a:xfrm>
        </p:spPr>
        <p:txBody>
          <a:bodyPr>
            <a:noAutofit/>
          </a:bodyPr>
          <a:lstStyle/>
          <a:p>
            <a:pPr>
              <a:buFont typeface="Wingdings" charset="2"/>
              <a:buChar char="§"/>
            </a:pPr>
            <a:r>
              <a:rPr lang="en-US" sz="2400" dirty="0" smtClean="0">
                <a:latin typeface="Calibri"/>
                <a:cs typeface="Calibri"/>
              </a:rPr>
              <a:t>Orientation to time (5)</a:t>
            </a:r>
          </a:p>
          <a:p>
            <a:pPr>
              <a:buFont typeface="Wingdings" charset="2"/>
              <a:buChar char="§"/>
            </a:pPr>
            <a:r>
              <a:rPr lang="en-US" sz="2400" dirty="0" smtClean="0">
                <a:latin typeface="Calibri"/>
                <a:cs typeface="Calibri"/>
              </a:rPr>
              <a:t>Orientation to place (5)</a:t>
            </a:r>
          </a:p>
          <a:p>
            <a:pPr>
              <a:buFont typeface="Wingdings" charset="2"/>
              <a:buChar char="§"/>
            </a:pPr>
            <a:r>
              <a:rPr lang="en-US" sz="2400" dirty="0" smtClean="0">
                <a:latin typeface="Calibri"/>
                <a:cs typeface="Calibri"/>
              </a:rPr>
              <a:t>Registration of 3 words:(3 )</a:t>
            </a:r>
          </a:p>
          <a:p>
            <a:pPr>
              <a:buFont typeface="Wingdings" charset="2"/>
              <a:buChar char="§"/>
            </a:pPr>
            <a:r>
              <a:rPr lang="en-US" sz="2400" dirty="0" smtClean="0">
                <a:latin typeface="Calibri"/>
                <a:cs typeface="Calibri"/>
              </a:rPr>
              <a:t>Attention And Calculation</a:t>
            </a:r>
            <a:r>
              <a:rPr lang="en-US" sz="2400" dirty="0" smtClean="0">
                <a:latin typeface="Calibri"/>
                <a:cs typeface="Calibri"/>
                <a:sym typeface="Wingdings" pitchFamily="2" charset="2"/>
              </a:rPr>
              <a:t> (5)</a:t>
            </a:r>
            <a:r>
              <a:rPr lang="en-US" sz="2400" dirty="0" smtClean="0">
                <a:latin typeface="Calibri"/>
                <a:cs typeface="Calibri"/>
              </a:rPr>
              <a:t> </a:t>
            </a:r>
          </a:p>
          <a:p>
            <a:pPr>
              <a:buFont typeface="Wingdings" charset="2"/>
              <a:buChar char="§"/>
            </a:pPr>
            <a:r>
              <a:rPr lang="en-US" sz="2400" dirty="0" smtClean="0">
                <a:latin typeface="Calibri"/>
                <a:cs typeface="Calibri"/>
              </a:rPr>
              <a:t>Recall of 3 words </a:t>
            </a:r>
            <a:r>
              <a:rPr lang="en-US" sz="2400" dirty="0" smtClean="0">
                <a:latin typeface="Calibri"/>
                <a:cs typeface="Calibri"/>
                <a:sym typeface="Wingdings" pitchFamily="2" charset="2"/>
              </a:rPr>
              <a:t>(3)</a:t>
            </a:r>
            <a:endParaRPr lang="en-US" sz="2400" dirty="0" smtClean="0">
              <a:latin typeface="Calibri"/>
              <a:cs typeface="Calibri"/>
            </a:endParaRPr>
          </a:p>
          <a:p>
            <a:pPr>
              <a:buFont typeface="Wingdings" charset="2"/>
              <a:buChar char="§"/>
            </a:pPr>
            <a:r>
              <a:rPr lang="en-US" sz="2400" dirty="0" smtClean="0">
                <a:latin typeface="Calibri"/>
                <a:cs typeface="Calibri"/>
              </a:rPr>
              <a:t>Language (2)</a:t>
            </a:r>
          </a:p>
          <a:p>
            <a:pPr>
              <a:buFont typeface="Wingdings" charset="2"/>
              <a:buChar char="§"/>
            </a:pPr>
            <a:r>
              <a:rPr lang="en-US" sz="2400" dirty="0">
                <a:latin typeface="Calibri"/>
                <a:cs typeface="Calibri"/>
              </a:rPr>
              <a:t>Repetition (1)</a:t>
            </a:r>
          </a:p>
          <a:p>
            <a:pPr>
              <a:buFont typeface="Wingdings" charset="2"/>
              <a:buChar char="§"/>
            </a:pPr>
            <a:r>
              <a:rPr lang="en-US" sz="2400" dirty="0">
                <a:latin typeface="Calibri"/>
                <a:cs typeface="Calibri"/>
              </a:rPr>
              <a:t>3 Stage Command.(1)</a:t>
            </a:r>
          </a:p>
          <a:p>
            <a:pPr>
              <a:buFont typeface="Wingdings" charset="2"/>
              <a:buChar char="§"/>
            </a:pPr>
            <a:r>
              <a:rPr lang="en-US" sz="2400" dirty="0">
                <a:latin typeface="Calibri"/>
                <a:cs typeface="Calibri"/>
              </a:rPr>
              <a:t>Write A Sentence ()</a:t>
            </a:r>
          </a:p>
          <a:p>
            <a:pPr>
              <a:buFont typeface="Wingdings" charset="2"/>
              <a:buChar char="§"/>
            </a:pPr>
            <a:r>
              <a:rPr lang="en-US" sz="2400" dirty="0">
                <a:latin typeface="Calibri"/>
                <a:cs typeface="Calibri"/>
              </a:rPr>
              <a:t>Copy The Design.(1)</a:t>
            </a:r>
          </a:p>
          <a:p>
            <a:endParaRPr lang="en-US" sz="2400" dirty="0" smtClean="0">
              <a:latin typeface="Calibri"/>
              <a:cs typeface="Calibri"/>
            </a:endParaRPr>
          </a:p>
        </p:txBody>
      </p:sp>
      <p:sp>
        <p:nvSpPr>
          <p:cNvPr id="4" name="Content Placeholder 3"/>
          <p:cNvSpPr>
            <a:spLocks noGrp="1"/>
          </p:cNvSpPr>
          <p:nvPr>
            <p:ph sz="half" idx="2"/>
          </p:nvPr>
        </p:nvSpPr>
        <p:spPr>
          <a:xfrm>
            <a:off x="4586331" y="4104733"/>
            <a:ext cx="3761949" cy="2404494"/>
          </a:xfrm>
        </p:spPr>
        <p:txBody>
          <a:bodyPr>
            <a:normAutofit/>
          </a:bodyPr>
          <a:lstStyle/>
          <a:p>
            <a:pPr marL="329184" lvl="1" indent="0">
              <a:buNone/>
            </a:pPr>
            <a:r>
              <a:rPr lang="en-US" sz="2400" b="1" dirty="0" smtClean="0">
                <a:latin typeface="Calibri"/>
                <a:cs typeface="Calibri"/>
              </a:rPr>
              <a:t>------------------------------</a:t>
            </a:r>
          </a:p>
          <a:p>
            <a:pPr marL="329184" lvl="1" indent="0">
              <a:buNone/>
            </a:pPr>
            <a:r>
              <a:rPr lang="en-US" sz="2400" b="1" dirty="0" smtClean="0">
                <a:latin typeface="Calibri"/>
                <a:cs typeface="Calibri"/>
              </a:rPr>
              <a:t>Total </a:t>
            </a:r>
            <a:r>
              <a:rPr lang="en-US" sz="2400" b="1" dirty="0">
                <a:latin typeface="Calibri"/>
                <a:cs typeface="Calibri"/>
              </a:rPr>
              <a:t>Score (30</a:t>
            </a:r>
            <a:r>
              <a:rPr lang="en-US" sz="2400" b="1" dirty="0" smtClean="0">
                <a:latin typeface="Calibri"/>
                <a:cs typeface="Calibri"/>
              </a:rPr>
              <a:t>)</a:t>
            </a:r>
          </a:p>
          <a:p>
            <a:pPr marL="329184" lvl="1" indent="0">
              <a:buNone/>
            </a:pPr>
            <a:r>
              <a:rPr lang="en-US" sz="2400" b="1" dirty="0" smtClean="0">
                <a:latin typeface="Calibri"/>
                <a:cs typeface="Calibri"/>
              </a:rPr>
              <a:t>-----------------------------</a:t>
            </a:r>
            <a:r>
              <a:rPr lang="en-US" sz="2800" b="1" dirty="0"/>
              <a:t>	 </a:t>
            </a:r>
            <a:r>
              <a:rPr lang="en-US" sz="2800" b="1" dirty="0" smtClean="0"/>
              <a:t>    </a:t>
            </a:r>
          </a:p>
          <a:p>
            <a:pPr marL="329184" lvl="1" indent="0">
              <a:buNone/>
            </a:pPr>
            <a:r>
              <a:rPr lang="en-US" sz="2800" b="1" dirty="0"/>
              <a:t>	</a:t>
            </a:r>
            <a:r>
              <a:rPr lang="en-US" sz="2800" b="1" dirty="0" smtClean="0"/>
              <a:t> -</a:t>
            </a:r>
            <a:r>
              <a:rPr lang="en-US" sz="1900" dirty="0" err="1" smtClean="0"/>
              <a:t>Folstein</a:t>
            </a:r>
            <a:r>
              <a:rPr lang="en-US" sz="1900" dirty="0" smtClean="0"/>
              <a:t> </a:t>
            </a:r>
            <a:r>
              <a:rPr lang="en-US" sz="1900" dirty="0"/>
              <a:t>MF. et al</a:t>
            </a:r>
            <a:endParaRPr lang="en-US" sz="2000" dirty="0"/>
          </a:p>
          <a:p>
            <a:endParaRPr lang="en-US" b="1" dirty="0"/>
          </a:p>
          <a:p>
            <a:endParaRPr lang="en-US" dirty="0"/>
          </a:p>
        </p:txBody>
      </p:sp>
      <p:sp>
        <p:nvSpPr>
          <p:cNvPr id="2" name="Title 1"/>
          <p:cNvSpPr>
            <a:spLocks noGrp="1"/>
          </p:cNvSpPr>
          <p:nvPr>
            <p:ph type="title"/>
          </p:nvPr>
        </p:nvSpPr>
        <p:spPr>
          <a:xfrm>
            <a:off x="616743" y="308803"/>
            <a:ext cx="7612063" cy="1417638"/>
          </a:xfrm>
        </p:spPr>
        <p:txBody>
          <a:bodyPr/>
          <a:lstStyle/>
          <a:p>
            <a:r>
              <a:rPr lang="en-US" sz="3600" b="1" dirty="0" smtClean="0"/>
              <a:t>MINI MENTAL STATE EXAMINATION</a:t>
            </a:r>
            <a:r>
              <a:rPr lang="en-US" b="1" dirty="0" smtClean="0"/>
              <a:t/>
            </a:r>
            <a:br>
              <a:rPr lang="en-US" b="1" dirty="0" smtClean="0"/>
            </a:br>
            <a:endParaRPr lang="en-US" dirty="0"/>
          </a:p>
        </p:txBody>
      </p:sp>
    </p:spTree>
    <p:extLst>
      <p:ext uri="{BB962C8B-B14F-4D97-AF65-F5344CB8AC3E}">
        <p14:creationId xmlns:p14="http://schemas.microsoft.com/office/powerpoint/2010/main" val="414674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12970963"/>
              </p:ext>
            </p:extLst>
          </p:nvPr>
        </p:nvGraphicFramePr>
        <p:xfrm>
          <a:off x="444499" y="356259"/>
          <a:ext cx="7725833" cy="5694590"/>
        </p:xfrm>
        <a:graphic>
          <a:graphicData uri="http://schemas.openxmlformats.org/drawingml/2006/table">
            <a:tbl>
              <a:tblPr firstRow="1" bandRow="1">
                <a:tableStyleId>{5C22544A-7EE6-4342-B048-85BDC9FD1C3A}</a:tableStyleId>
              </a:tblPr>
              <a:tblGrid>
                <a:gridCol w="2540000"/>
                <a:gridCol w="1333500"/>
                <a:gridCol w="1153949"/>
                <a:gridCol w="1868111"/>
                <a:gridCol w="830273"/>
              </a:tblGrid>
              <a:tr h="316815">
                <a:tc>
                  <a:txBody>
                    <a:bodyPr/>
                    <a:lstStyle/>
                    <a:p>
                      <a:r>
                        <a:rPr lang="en-US" dirty="0" smtClean="0"/>
                        <a:t>MMSE</a:t>
                      </a:r>
                      <a:endParaRPr lang="en-US" dirty="0"/>
                    </a:p>
                  </a:txBody>
                  <a:tcPr/>
                </a:tc>
                <a:tc>
                  <a:txBody>
                    <a:bodyPr/>
                    <a:lstStyle/>
                    <a:p>
                      <a:r>
                        <a:rPr lang="en-US" dirty="0" err="1" smtClean="0"/>
                        <a:t>Alzeihmer</a:t>
                      </a:r>
                      <a:r>
                        <a:rPr lang="en-US" dirty="0" smtClean="0"/>
                        <a:t>’</a:t>
                      </a:r>
                      <a:endParaRPr lang="en-US" dirty="0"/>
                    </a:p>
                  </a:txBody>
                  <a:tcPr/>
                </a:tc>
                <a:tc>
                  <a:txBody>
                    <a:bodyPr/>
                    <a:lstStyle/>
                    <a:p>
                      <a:r>
                        <a:rPr lang="en-US" dirty="0" smtClean="0"/>
                        <a:t>Vascular</a:t>
                      </a:r>
                      <a:endParaRPr lang="en-US" dirty="0"/>
                    </a:p>
                  </a:txBody>
                  <a:tcPr/>
                </a:tc>
                <a:tc>
                  <a:txBody>
                    <a:bodyPr/>
                    <a:lstStyle/>
                    <a:p>
                      <a:r>
                        <a:rPr lang="en-US" dirty="0" err="1" smtClean="0"/>
                        <a:t>Lewy</a:t>
                      </a:r>
                      <a:r>
                        <a:rPr lang="en-US" dirty="0" smtClean="0"/>
                        <a:t> Body</a:t>
                      </a:r>
                      <a:endParaRPr lang="en-US" dirty="0"/>
                    </a:p>
                  </a:txBody>
                  <a:tcPr/>
                </a:tc>
                <a:tc>
                  <a:txBody>
                    <a:bodyPr/>
                    <a:lstStyle/>
                    <a:p>
                      <a:r>
                        <a:rPr lang="en-US" dirty="0" smtClean="0"/>
                        <a:t>mTBI</a:t>
                      </a:r>
                      <a:endParaRPr lang="en-US" dirty="0"/>
                    </a:p>
                  </a:txBody>
                  <a:tcPr/>
                </a:tc>
              </a:tr>
              <a:tr h="522505">
                <a:tc>
                  <a:txBody>
                    <a:bodyPr/>
                    <a:lstStyle/>
                    <a:p>
                      <a:r>
                        <a:rPr lang="en-US" sz="2000" baseline="0" dirty="0" smtClean="0">
                          <a:latin typeface="Calibri"/>
                          <a:cs typeface="Calibri"/>
                        </a:rPr>
                        <a:t>1-5 Orientation to time </a:t>
                      </a:r>
                      <a:endParaRPr lang="en-US" sz="2000" baseline="0" dirty="0">
                        <a:latin typeface="Calibri"/>
                        <a:cs typeface="Calibri"/>
                      </a:endParaRPr>
                    </a:p>
                  </a:txBody>
                  <a:tcPr/>
                </a:tc>
                <a:tc>
                  <a:txBody>
                    <a:bodyPr/>
                    <a:lstStyle/>
                    <a:p>
                      <a:r>
                        <a:rPr lang="en-US" dirty="0" smtClean="0"/>
                        <a:t>X</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23280">
                <a:tc>
                  <a:txBody>
                    <a:bodyPr/>
                    <a:lstStyle/>
                    <a:p>
                      <a:r>
                        <a:rPr lang="en-US" sz="1800" baseline="0" dirty="0" smtClean="0">
                          <a:latin typeface="Calibri"/>
                          <a:cs typeface="Calibri"/>
                        </a:rPr>
                        <a:t>6-10 Orientation to place </a:t>
                      </a:r>
                      <a:endParaRPr lang="en-US" sz="1800" baseline="0" dirty="0">
                        <a:latin typeface="Calibri"/>
                        <a:cs typeface="Calibri"/>
                      </a:endParaRP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23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Calibri"/>
                          <a:cs typeface="Calibri"/>
                        </a:rPr>
                        <a:t>11 Repeat three objects</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23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Calibri"/>
                          <a:cs typeface="Calibri"/>
                        </a:rPr>
                        <a:t>12 Spelling WORLD backward</a:t>
                      </a:r>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23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Calibri"/>
                          <a:cs typeface="Calibri"/>
                        </a:rPr>
                        <a:t>13 Recall three </a:t>
                      </a:r>
                      <a:r>
                        <a:rPr lang="en-US" sz="1800" baseline="0" smtClean="0">
                          <a:latin typeface="Calibri"/>
                          <a:cs typeface="Calibri"/>
                        </a:rPr>
                        <a:t>objects </a:t>
                      </a:r>
                      <a:endParaRPr lang="en-US" sz="1800" baseline="0" dirty="0" smtClean="0">
                        <a:latin typeface="Calibri"/>
                        <a:cs typeface="Calibri"/>
                      </a:endParaRPr>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a:p>
                  </a:txBody>
                  <a:tcPr/>
                </a:tc>
              </a:tr>
              <a:tr h="323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Calibri"/>
                          <a:cs typeface="Calibri"/>
                        </a:rPr>
                        <a:t>14,15 Recognize objects </a:t>
                      </a:r>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c>
                  <a:txBody>
                    <a:bodyPr/>
                    <a:lstStyle/>
                    <a:p>
                      <a:endParaRPr lang="en-US"/>
                    </a:p>
                  </a:txBody>
                  <a:tcPr/>
                </a:tc>
              </a:tr>
              <a:tr h="4360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Calibri"/>
                          <a:cs typeface="Calibri"/>
                        </a:rPr>
                        <a:t>16 Recognize idiom</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Calibri"/>
                          <a:cs typeface="Calibri"/>
                        </a:rPr>
                        <a:t>eyes </a:t>
                      </a:r>
                    </a:p>
                  </a:txBody>
                  <a:tcPr/>
                </a:tc>
                <a:tc>
                  <a:txBody>
                    <a:bodyPr/>
                    <a:lstStyle/>
                    <a:p>
                      <a:endParaRPr lang="en-US"/>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2181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Calibri"/>
                          <a:cs typeface="Calibri"/>
                        </a:rPr>
                        <a:t>17 Close your eyes</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4450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Calibri"/>
                          <a:ea typeface="+mn-ea"/>
                          <a:cs typeface="Calibri"/>
                        </a:rPr>
                        <a:t>18 Copy a design </a:t>
                      </a:r>
                      <a:endParaRPr lang="en-US" sz="1800" baseline="30000" dirty="0" smtClean="0">
                        <a:latin typeface="Calibri"/>
                        <a:cs typeface="Calibri"/>
                      </a:endParaRPr>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508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Calibri"/>
                          <a:ea typeface="+mn-ea"/>
                          <a:cs typeface="Calibri"/>
                        </a:rPr>
                        <a:t>19 Write a sentence </a:t>
                      </a:r>
                      <a:endParaRPr lang="en-US" sz="1800" baseline="30000" dirty="0" smtClean="0">
                        <a:latin typeface="Calibri"/>
                        <a:cs typeface="Calibri"/>
                      </a:endParaRPr>
                    </a:p>
                  </a:txBody>
                  <a:tcPr/>
                </a:tc>
                <a:tc>
                  <a:txBody>
                    <a:bodyPr/>
                    <a:lstStyle/>
                    <a:p>
                      <a:endParaRPr lang="en-US"/>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5657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Calibri"/>
                          <a:ea typeface="+mn-ea"/>
                          <a:cs typeface="Calibri"/>
                        </a:rPr>
                        <a:t>20 Three-step command </a:t>
                      </a:r>
                      <a:endParaRPr lang="en-US" sz="1800" baseline="30000" dirty="0" smtClean="0">
                        <a:latin typeface="Calibri"/>
                        <a:cs typeface="Calibri"/>
                      </a:endParaRPr>
                    </a:p>
                  </a:txBody>
                  <a:tcPr/>
                </a:tc>
                <a:tc>
                  <a:txBody>
                    <a:bodyPr/>
                    <a:lstStyle/>
                    <a:p>
                      <a:endParaRPr lang="en-US"/>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10" name="TextBox 9"/>
          <p:cNvSpPr txBox="1"/>
          <p:nvPr/>
        </p:nvSpPr>
        <p:spPr>
          <a:xfrm>
            <a:off x="5376333" y="6250001"/>
            <a:ext cx="3504009" cy="369332"/>
          </a:xfrm>
          <a:prstGeom prst="rect">
            <a:avLst/>
          </a:prstGeom>
          <a:noFill/>
        </p:spPr>
        <p:txBody>
          <a:bodyPr wrap="none" rtlCol="0">
            <a:spAutoFit/>
          </a:bodyPr>
          <a:lstStyle/>
          <a:p>
            <a:r>
              <a:rPr lang="en-US" dirty="0" err="1" smtClean="0">
                <a:solidFill>
                  <a:srgbClr val="FFFFFF"/>
                </a:solidFill>
              </a:rPr>
              <a:t>Vertesi</a:t>
            </a:r>
            <a:r>
              <a:rPr lang="en-US" dirty="0" smtClean="0">
                <a:solidFill>
                  <a:srgbClr val="FFFFFF"/>
                </a:solidFill>
              </a:rPr>
              <a:t> et al;CanFamPhyOct2001</a:t>
            </a:r>
            <a:endParaRPr lang="en-US" dirty="0">
              <a:solidFill>
                <a:srgbClr val="FFFFFF"/>
              </a:solidFill>
            </a:endParaRPr>
          </a:p>
        </p:txBody>
      </p:sp>
    </p:spTree>
    <p:extLst>
      <p:ext uri="{BB962C8B-B14F-4D97-AF65-F5344CB8AC3E}">
        <p14:creationId xmlns:p14="http://schemas.microsoft.com/office/powerpoint/2010/main" val="2942399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Acute concussion evaluation (ACE)</a:t>
            </a:r>
            <a:endParaRPr lang="en-US" sz="3600" dirty="0"/>
          </a:p>
        </p:txBody>
      </p:sp>
      <p:sp>
        <p:nvSpPr>
          <p:cNvPr id="5" name="Content Placeholder 4"/>
          <p:cNvSpPr>
            <a:spLocks noGrp="1"/>
          </p:cNvSpPr>
          <p:nvPr>
            <p:ph idx="1"/>
          </p:nvPr>
        </p:nvSpPr>
        <p:spPr/>
        <p:txBody>
          <a:bodyPr>
            <a:normAutofit/>
          </a:bodyPr>
          <a:lstStyle/>
          <a:p>
            <a:pPr>
              <a:buFont typeface="Wingdings" charset="2"/>
              <a:buChar char="§"/>
            </a:pPr>
            <a:r>
              <a:rPr lang="en-US" b="1" dirty="0" smtClean="0">
                <a:latin typeface="Calibri"/>
                <a:cs typeface="Calibri"/>
              </a:rPr>
              <a:t> </a:t>
            </a:r>
            <a:r>
              <a:rPr lang="en-US" dirty="0" smtClean="0">
                <a:latin typeface="Calibri"/>
                <a:cs typeface="Calibri"/>
              </a:rPr>
              <a:t>Injury Characteristics </a:t>
            </a:r>
            <a:endParaRPr lang="en-US" dirty="0">
              <a:latin typeface="Calibri"/>
              <a:cs typeface="Calibri"/>
            </a:endParaRPr>
          </a:p>
          <a:p>
            <a:pPr lvl="1">
              <a:buFont typeface="Wingdings" charset="2"/>
              <a:buChar char="§"/>
            </a:pPr>
            <a:r>
              <a:rPr lang="en-US" sz="2400" dirty="0" smtClean="0">
                <a:latin typeface="Calibri"/>
                <a:cs typeface="Calibri"/>
              </a:rPr>
              <a:t>Date/Time of Injury /Injury Description and Cause</a:t>
            </a:r>
          </a:p>
          <a:p>
            <a:pPr lvl="1">
              <a:buFont typeface="Wingdings" charset="2"/>
              <a:buChar char="§"/>
            </a:pPr>
            <a:r>
              <a:rPr lang="en-US" sz="2400" dirty="0" smtClean="0">
                <a:latin typeface="Calibri"/>
                <a:cs typeface="Calibri"/>
              </a:rPr>
              <a:t>Amnesia-before and after/ Early signs/Seizures/LOC</a:t>
            </a:r>
            <a:endParaRPr lang="en-US" sz="2400" dirty="0">
              <a:latin typeface="Calibri"/>
              <a:cs typeface="Calibri"/>
            </a:endParaRPr>
          </a:p>
          <a:p>
            <a:pPr lvl="1">
              <a:buFont typeface="Wingdings" charset="2"/>
              <a:buChar char="§"/>
            </a:pPr>
            <a:r>
              <a:rPr lang="en-US" sz="2400" dirty="0" smtClean="0">
                <a:latin typeface="Calibri"/>
                <a:cs typeface="Calibri"/>
              </a:rPr>
              <a:t>Symptom checklist</a:t>
            </a:r>
          </a:p>
          <a:p>
            <a:pPr marL="457200" lvl="1" indent="-457200">
              <a:buFont typeface="Wingdings" charset="2"/>
              <a:buChar char="§"/>
            </a:pPr>
            <a:r>
              <a:rPr lang="en-US" sz="2800" dirty="0" smtClean="0">
                <a:latin typeface="Calibri"/>
                <a:cs typeface="Calibri"/>
              </a:rPr>
              <a:t>Risk Factors for Protracted Recovery</a:t>
            </a:r>
          </a:p>
          <a:p>
            <a:pPr marL="457200" lvl="1" indent="-457200">
              <a:buFont typeface="Wingdings" charset="2"/>
              <a:buChar char="§"/>
            </a:pPr>
            <a:r>
              <a:rPr lang="en-US" sz="2800" dirty="0" smtClean="0">
                <a:latin typeface="Calibri"/>
                <a:cs typeface="Calibri"/>
              </a:rPr>
              <a:t>RED FLAGS</a:t>
            </a:r>
          </a:p>
          <a:p>
            <a:pPr marL="457200" lvl="1" indent="-457200">
              <a:buFont typeface="Wingdings" charset="2"/>
              <a:buChar char="§"/>
            </a:pPr>
            <a:r>
              <a:rPr lang="en-US" sz="2800" dirty="0" smtClean="0">
                <a:latin typeface="Calibri"/>
                <a:cs typeface="Calibri"/>
              </a:rPr>
              <a:t>Diagnosis</a:t>
            </a:r>
            <a:endParaRPr lang="en-US" sz="2800" dirty="0">
              <a:latin typeface="Calibri"/>
              <a:cs typeface="Calibri"/>
            </a:endParaRPr>
          </a:p>
          <a:p>
            <a:pPr marL="457200" lvl="1" indent="-457200">
              <a:buFont typeface="Wingdings" charset="2"/>
              <a:buChar char="§"/>
            </a:pPr>
            <a:r>
              <a:rPr lang="en-US" sz="2800" dirty="0" smtClean="0">
                <a:latin typeface="Calibri"/>
                <a:cs typeface="Calibri"/>
              </a:rPr>
              <a:t>Follow up plan</a:t>
            </a:r>
          </a:p>
          <a:p>
            <a:pPr lvl="1">
              <a:buNone/>
            </a:pPr>
            <a:endParaRPr lang="en-US" b="1" dirty="0" smtClean="0"/>
          </a:p>
        </p:txBody>
      </p:sp>
    </p:spTree>
    <p:extLst>
      <p:ext uri="{BB962C8B-B14F-4D97-AF65-F5344CB8AC3E}">
        <p14:creationId xmlns:p14="http://schemas.microsoft.com/office/powerpoint/2010/main" val="1383743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SCAT 2</a:t>
            </a:r>
            <a:endParaRPr lang="en-US" sz="3600" dirty="0"/>
          </a:p>
        </p:txBody>
      </p:sp>
      <p:sp>
        <p:nvSpPr>
          <p:cNvPr id="3" name="Content Placeholder 2"/>
          <p:cNvSpPr>
            <a:spLocks noGrp="1"/>
          </p:cNvSpPr>
          <p:nvPr>
            <p:ph idx="1"/>
          </p:nvPr>
        </p:nvSpPr>
        <p:spPr/>
        <p:txBody>
          <a:bodyPr>
            <a:normAutofit fontScale="92500" lnSpcReduction="10000"/>
          </a:bodyPr>
          <a:lstStyle/>
          <a:p>
            <a:pPr>
              <a:lnSpc>
                <a:spcPct val="100000"/>
              </a:lnSpc>
              <a:buFont typeface="Wingdings" charset="2"/>
              <a:buChar char="§"/>
            </a:pPr>
            <a:r>
              <a:rPr lang="en-US" dirty="0" smtClean="0">
                <a:latin typeface="Calibri"/>
                <a:cs typeface="Calibri"/>
              </a:rPr>
              <a:t>Symptom Score (22-symptom )</a:t>
            </a:r>
          </a:p>
          <a:p>
            <a:pPr>
              <a:lnSpc>
                <a:spcPct val="100000"/>
              </a:lnSpc>
              <a:buFont typeface="Wingdings" charset="2"/>
              <a:buChar char="§"/>
            </a:pPr>
            <a:r>
              <a:rPr lang="en-US" dirty="0" smtClean="0">
                <a:latin typeface="Calibri"/>
                <a:cs typeface="Calibri"/>
              </a:rPr>
              <a:t>Physical Signs Score</a:t>
            </a:r>
          </a:p>
          <a:p>
            <a:pPr>
              <a:lnSpc>
                <a:spcPct val="100000"/>
              </a:lnSpc>
              <a:buFont typeface="Wingdings" charset="2"/>
              <a:buChar char="§"/>
            </a:pPr>
            <a:r>
              <a:rPr lang="en-US" dirty="0" smtClean="0">
                <a:latin typeface="Calibri"/>
                <a:cs typeface="Calibri"/>
              </a:rPr>
              <a:t>Glasgow Coma scale</a:t>
            </a:r>
          </a:p>
          <a:p>
            <a:pPr>
              <a:lnSpc>
                <a:spcPct val="100000"/>
              </a:lnSpc>
              <a:buFont typeface="Wingdings" charset="2"/>
              <a:buChar char="§"/>
            </a:pPr>
            <a:r>
              <a:rPr lang="en-US" dirty="0" smtClean="0">
                <a:latin typeface="Calibri"/>
                <a:cs typeface="Calibri"/>
              </a:rPr>
              <a:t>Sideline Assessment-</a:t>
            </a:r>
            <a:r>
              <a:rPr lang="en-US" dirty="0" err="1" smtClean="0">
                <a:latin typeface="Calibri"/>
                <a:cs typeface="Calibri"/>
              </a:rPr>
              <a:t>Maddocks</a:t>
            </a:r>
            <a:r>
              <a:rPr lang="en-US" dirty="0" smtClean="0">
                <a:latin typeface="Calibri"/>
                <a:cs typeface="Calibri"/>
              </a:rPr>
              <a:t> Score</a:t>
            </a:r>
          </a:p>
          <a:p>
            <a:pPr>
              <a:lnSpc>
                <a:spcPct val="100000"/>
              </a:lnSpc>
              <a:buFont typeface="Wingdings" charset="2"/>
              <a:buChar char="§"/>
            </a:pPr>
            <a:r>
              <a:rPr lang="en-US" dirty="0" smtClean="0">
                <a:latin typeface="Calibri"/>
                <a:cs typeface="Calibri"/>
              </a:rPr>
              <a:t>Cognitive assessment (SAC)-orientation, immediate memory, concentration, delayed memory </a:t>
            </a:r>
          </a:p>
          <a:p>
            <a:pPr>
              <a:lnSpc>
                <a:spcPct val="100000"/>
              </a:lnSpc>
              <a:buFont typeface="Wingdings" charset="2"/>
              <a:buChar char="§"/>
            </a:pPr>
            <a:r>
              <a:rPr lang="en-US" dirty="0" smtClean="0">
                <a:latin typeface="Calibri"/>
                <a:cs typeface="Calibri"/>
              </a:rPr>
              <a:t>Balance assessment-Double leg/single leg and tandem stance</a:t>
            </a:r>
          </a:p>
          <a:p>
            <a:pPr>
              <a:lnSpc>
                <a:spcPct val="100000"/>
              </a:lnSpc>
              <a:buFont typeface="Wingdings" charset="2"/>
              <a:buChar char="§"/>
            </a:pPr>
            <a:r>
              <a:rPr lang="en-US" dirty="0" smtClean="0">
                <a:latin typeface="Calibri"/>
                <a:cs typeface="Calibri"/>
              </a:rPr>
              <a:t>Coordination assessment-finger to nose</a:t>
            </a:r>
          </a:p>
          <a:p>
            <a:pPr>
              <a:lnSpc>
                <a:spcPct val="100000"/>
              </a:lnSpc>
              <a:buFont typeface="Wingdings" charset="2"/>
              <a:buChar char="§"/>
            </a:pPr>
            <a:r>
              <a:rPr lang="en-US" dirty="0" smtClean="0">
                <a:latin typeface="Calibri"/>
                <a:cs typeface="Calibri"/>
              </a:rPr>
              <a:t>Overall score(out of 100)</a:t>
            </a:r>
            <a:endParaRPr lang="en-US" dirty="0">
              <a:latin typeface="Calibri"/>
              <a:cs typeface="Calibri"/>
            </a:endParaRPr>
          </a:p>
        </p:txBody>
      </p:sp>
    </p:spTree>
    <p:extLst>
      <p:ext uri="{BB962C8B-B14F-4D97-AF65-F5344CB8AC3E}">
        <p14:creationId xmlns:p14="http://schemas.microsoft.com/office/powerpoint/2010/main" val="4209242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Impact</a:t>
            </a:r>
            <a:endParaRPr lang="en-US" sz="3200" dirty="0"/>
          </a:p>
        </p:txBody>
      </p:sp>
      <p:sp>
        <p:nvSpPr>
          <p:cNvPr id="3" name="Content Placeholder 2"/>
          <p:cNvSpPr>
            <a:spLocks noGrp="1"/>
          </p:cNvSpPr>
          <p:nvPr>
            <p:ph idx="1"/>
          </p:nvPr>
        </p:nvSpPr>
        <p:spPr>
          <a:xfrm>
            <a:off x="405714" y="1167319"/>
            <a:ext cx="7971523" cy="4182035"/>
          </a:xfrm>
        </p:spPr>
        <p:txBody>
          <a:bodyPr>
            <a:noAutofit/>
          </a:bodyPr>
          <a:lstStyle/>
          <a:p>
            <a:pPr>
              <a:lnSpc>
                <a:spcPct val="100000"/>
              </a:lnSpc>
              <a:buFont typeface="Wingdings" charset="2"/>
              <a:buChar char="§"/>
            </a:pPr>
            <a:r>
              <a:rPr lang="en-US" sz="2400" dirty="0" smtClean="0">
                <a:latin typeface="Calibri"/>
                <a:cs typeface="Calibri"/>
              </a:rPr>
              <a:t>Most widely used by sporting bodies</a:t>
            </a:r>
          </a:p>
          <a:p>
            <a:pPr lvl="1">
              <a:buFont typeface="Wingdings" charset="2"/>
              <a:buChar char="§"/>
            </a:pPr>
            <a:r>
              <a:rPr lang="en-US" sz="2400" dirty="0" smtClean="0">
                <a:latin typeface="Calibri"/>
                <a:cs typeface="Calibri"/>
              </a:rPr>
              <a:t>NFL</a:t>
            </a:r>
            <a:r>
              <a:rPr lang="en-US" sz="2400" dirty="0">
                <a:latin typeface="Calibri"/>
                <a:cs typeface="Calibri"/>
              </a:rPr>
              <a:t>, NHL</a:t>
            </a:r>
            <a:r>
              <a:rPr lang="en-US" sz="2400" dirty="0" smtClean="0">
                <a:latin typeface="Calibri"/>
                <a:cs typeface="Calibri"/>
              </a:rPr>
              <a:t>, FIFA  </a:t>
            </a:r>
            <a:r>
              <a:rPr lang="en-US" sz="2400" dirty="0">
                <a:latin typeface="Calibri"/>
                <a:cs typeface="Calibri"/>
              </a:rPr>
              <a:t>10,000 high schools </a:t>
            </a:r>
            <a:r>
              <a:rPr lang="en-US" sz="2400" dirty="0" smtClean="0">
                <a:latin typeface="Calibri"/>
                <a:cs typeface="Calibri"/>
              </a:rPr>
              <a:t>and1,000 </a:t>
            </a:r>
            <a:r>
              <a:rPr lang="en-US" sz="2400" dirty="0">
                <a:latin typeface="Calibri"/>
                <a:cs typeface="Calibri"/>
              </a:rPr>
              <a:t>colleges. </a:t>
            </a:r>
            <a:endParaRPr lang="en-US" sz="2400" dirty="0" smtClean="0">
              <a:latin typeface="Calibri"/>
              <a:cs typeface="Calibri"/>
            </a:endParaRPr>
          </a:p>
          <a:p>
            <a:pPr>
              <a:lnSpc>
                <a:spcPct val="100000"/>
              </a:lnSpc>
              <a:buFont typeface="Wingdings" charset="2"/>
              <a:buChar char="§"/>
            </a:pPr>
            <a:r>
              <a:rPr lang="en-US" sz="2400" dirty="0" smtClean="0">
                <a:latin typeface="Calibri"/>
                <a:cs typeface="Calibri"/>
              </a:rPr>
              <a:t>There </a:t>
            </a:r>
            <a:r>
              <a:rPr lang="en-US" sz="2400" dirty="0">
                <a:latin typeface="Calibri"/>
                <a:cs typeface="Calibri"/>
              </a:rPr>
              <a:t>are two parts to the test, </a:t>
            </a:r>
            <a:endParaRPr lang="en-US" sz="2400" dirty="0" smtClean="0">
              <a:latin typeface="Calibri"/>
              <a:cs typeface="Calibri"/>
            </a:endParaRPr>
          </a:p>
          <a:p>
            <a:pPr lvl="1">
              <a:buFont typeface="Wingdings" charset="2"/>
              <a:buChar char="§"/>
            </a:pPr>
            <a:r>
              <a:rPr lang="en-US" sz="2400" dirty="0" smtClean="0">
                <a:latin typeface="Calibri"/>
                <a:cs typeface="Calibri"/>
              </a:rPr>
              <a:t>the </a:t>
            </a:r>
            <a:r>
              <a:rPr lang="en-US" sz="2400" dirty="0">
                <a:latin typeface="Calibri"/>
                <a:cs typeface="Calibri"/>
              </a:rPr>
              <a:t>Symptom </a:t>
            </a:r>
            <a:r>
              <a:rPr lang="en-US" sz="2400" dirty="0" smtClean="0">
                <a:latin typeface="Calibri"/>
                <a:cs typeface="Calibri"/>
              </a:rPr>
              <a:t>Score component </a:t>
            </a:r>
          </a:p>
          <a:p>
            <a:pPr lvl="1">
              <a:buFont typeface="Wingdings" charset="2"/>
              <a:buChar char="§"/>
            </a:pPr>
            <a:r>
              <a:rPr lang="en-US" sz="2400" dirty="0" smtClean="0">
                <a:latin typeface="Calibri"/>
                <a:cs typeface="Calibri"/>
              </a:rPr>
              <a:t>six </a:t>
            </a:r>
            <a:r>
              <a:rPr lang="en-US" sz="2400" dirty="0">
                <a:latin typeface="Calibri"/>
                <a:cs typeface="Calibri"/>
              </a:rPr>
              <a:t>part neurocognitive test component.</a:t>
            </a:r>
          </a:p>
          <a:p>
            <a:pPr>
              <a:lnSpc>
                <a:spcPct val="100000"/>
              </a:lnSpc>
              <a:buFont typeface="Wingdings" charset="2"/>
              <a:buChar char="§"/>
            </a:pPr>
            <a:r>
              <a:rPr lang="en-US" sz="2400" dirty="0">
                <a:latin typeface="Calibri"/>
                <a:cs typeface="Calibri"/>
              </a:rPr>
              <a:t>Both component scores should return to baseline </a:t>
            </a:r>
            <a:r>
              <a:rPr lang="en-US" sz="2400" dirty="0" smtClean="0">
                <a:latin typeface="Calibri"/>
                <a:cs typeface="Calibri"/>
              </a:rPr>
              <a:t>or normal </a:t>
            </a:r>
            <a:r>
              <a:rPr lang="en-US" sz="2400" dirty="0">
                <a:latin typeface="Calibri"/>
                <a:cs typeface="Calibri"/>
              </a:rPr>
              <a:t>before an athlete is allowed to resume </a:t>
            </a:r>
            <a:r>
              <a:rPr lang="en-US" sz="2400" dirty="0" smtClean="0">
                <a:latin typeface="Calibri"/>
                <a:cs typeface="Calibri"/>
              </a:rPr>
              <a:t>playing a </a:t>
            </a:r>
            <a:r>
              <a:rPr lang="en-US" sz="2400" dirty="0">
                <a:latin typeface="Calibri"/>
                <a:cs typeface="Calibri"/>
              </a:rPr>
              <a:t>contact sport.</a:t>
            </a:r>
          </a:p>
          <a:p>
            <a:pPr>
              <a:lnSpc>
                <a:spcPct val="100000"/>
              </a:lnSpc>
              <a:buFont typeface="Wingdings" charset="2"/>
              <a:buChar char="§"/>
            </a:pPr>
            <a:r>
              <a:rPr lang="en-US" sz="2400" dirty="0">
                <a:latin typeface="Calibri"/>
                <a:cs typeface="Calibri"/>
              </a:rPr>
              <a:t>Generally, the symptoms of a concussion disappear </a:t>
            </a:r>
            <a:r>
              <a:rPr lang="en-US" sz="2400" dirty="0" smtClean="0">
                <a:latin typeface="Calibri"/>
                <a:cs typeface="Calibri"/>
              </a:rPr>
              <a:t>before the </a:t>
            </a:r>
            <a:r>
              <a:rPr lang="en-US" sz="2400" dirty="0">
                <a:latin typeface="Calibri"/>
                <a:cs typeface="Calibri"/>
              </a:rPr>
              <a:t>neurocognitive findings return to normal, </a:t>
            </a:r>
            <a:r>
              <a:rPr lang="en-US" sz="2400" dirty="0" smtClean="0">
                <a:latin typeface="Calibri"/>
                <a:cs typeface="Calibri"/>
              </a:rPr>
              <a:t>although occasionally</a:t>
            </a:r>
            <a:r>
              <a:rPr lang="en-US" sz="2400" dirty="0">
                <a:latin typeface="Calibri"/>
                <a:cs typeface="Calibri"/>
              </a:rPr>
              <a:t>, this can be reversed.</a:t>
            </a:r>
          </a:p>
          <a:p>
            <a:pPr>
              <a:lnSpc>
                <a:spcPct val="100000"/>
              </a:lnSpc>
              <a:buFont typeface="Wingdings" charset="2"/>
              <a:buChar char="§"/>
            </a:pPr>
            <a:r>
              <a:rPr lang="en-US" sz="2400" dirty="0">
                <a:latin typeface="Calibri"/>
                <a:cs typeface="Calibri"/>
              </a:rPr>
              <a:t>Migraine symptoms following </a:t>
            </a:r>
            <a:r>
              <a:rPr lang="en-US" sz="2400" dirty="0" smtClean="0">
                <a:latin typeface="Calibri"/>
                <a:cs typeface="Calibri"/>
              </a:rPr>
              <a:t>concussion are associated </a:t>
            </a:r>
            <a:r>
              <a:rPr lang="en-US" sz="2400" dirty="0">
                <a:latin typeface="Calibri"/>
                <a:cs typeface="Calibri"/>
              </a:rPr>
              <a:t>with a longer recovery time. </a:t>
            </a:r>
          </a:p>
        </p:txBody>
      </p:sp>
    </p:spTree>
    <p:extLst>
      <p:ext uri="{BB962C8B-B14F-4D97-AF65-F5344CB8AC3E}">
        <p14:creationId xmlns:p14="http://schemas.microsoft.com/office/powerpoint/2010/main" val="41400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388C"/>
                </a:solidFill>
              </a:rPr>
              <a:t>Automated Neuropsychological Assessment (ANAM)</a:t>
            </a:r>
            <a:endParaRPr lang="en-US" sz="3600" dirty="0">
              <a:solidFill>
                <a:srgbClr val="FF388C"/>
              </a:solidFill>
            </a:endParaRPr>
          </a:p>
        </p:txBody>
      </p:sp>
      <p:sp>
        <p:nvSpPr>
          <p:cNvPr id="3" name="Content Placeholder 2"/>
          <p:cNvSpPr>
            <a:spLocks noGrp="1"/>
          </p:cNvSpPr>
          <p:nvPr>
            <p:ph idx="1"/>
          </p:nvPr>
        </p:nvSpPr>
        <p:spPr>
          <a:xfrm>
            <a:off x="457200" y="2443997"/>
            <a:ext cx="8229600" cy="3705668"/>
          </a:xfrm>
        </p:spPr>
        <p:txBody>
          <a:bodyPr>
            <a:noAutofit/>
          </a:bodyPr>
          <a:lstStyle/>
          <a:p>
            <a:pPr>
              <a:lnSpc>
                <a:spcPct val="100000"/>
              </a:lnSpc>
              <a:buFont typeface="Wingdings" charset="2"/>
              <a:buChar char="§"/>
            </a:pPr>
            <a:r>
              <a:rPr lang="en-US" sz="2800" dirty="0">
                <a:latin typeface="Calibri"/>
                <a:cs typeface="Calibri"/>
              </a:rPr>
              <a:t>C</a:t>
            </a:r>
            <a:r>
              <a:rPr lang="en-US" sz="2800" dirty="0" smtClean="0">
                <a:latin typeface="Calibri"/>
                <a:cs typeface="Calibri"/>
              </a:rPr>
              <a:t>omputer</a:t>
            </a:r>
            <a:r>
              <a:rPr lang="en-US" sz="2800" dirty="0">
                <a:latin typeface="Calibri"/>
                <a:cs typeface="Calibri"/>
              </a:rPr>
              <a:t>-based tool designed to detect speed and accuracy of attention, memory, and thinking ability</a:t>
            </a:r>
            <a:r>
              <a:rPr lang="en-US" sz="2800" dirty="0" smtClean="0">
                <a:latin typeface="Calibri"/>
                <a:cs typeface="Calibri"/>
              </a:rPr>
              <a:t>.</a:t>
            </a:r>
          </a:p>
          <a:p>
            <a:pPr>
              <a:lnSpc>
                <a:spcPct val="100000"/>
              </a:lnSpc>
              <a:buFont typeface="Wingdings" charset="2"/>
              <a:buChar char="§"/>
            </a:pPr>
            <a:endParaRPr lang="en-US" sz="2800" dirty="0" smtClean="0">
              <a:latin typeface="Calibri"/>
              <a:cs typeface="Calibri"/>
            </a:endParaRPr>
          </a:p>
          <a:p>
            <a:pPr>
              <a:lnSpc>
                <a:spcPct val="100000"/>
              </a:lnSpc>
              <a:buFont typeface="Wingdings" charset="2"/>
              <a:buChar char="§"/>
            </a:pPr>
            <a:r>
              <a:rPr lang="en-US" sz="2800" dirty="0" smtClean="0">
                <a:latin typeface="Calibri"/>
                <a:cs typeface="Calibri"/>
              </a:rPr>
              <a:t>It </a:t>
            </a:r>
            <a:r>
              <a:rPr lang="en-US" sz="2800" dirty="0">
                <a:latin typeface="Calibri"/>
                <a:cs typeface="Calibri"/>
              </a:rPr>
              <a:t>is being conducted prior to deployment and can be used to identify and monitor changes in function. It takes about 20 minutes to complete. It does not diagnose any medical condition</a:t>
            </a:r>
            <a:r>
              <a:rPr lang="en-US" sz="2800" dirty="0" smtClean="0">
                <a:latin typeface="Calibri"/>
                <a:cs typeface="Calibri"/>
              </a:rPr>
              <a:t>.</a:t>
            </a:r>
          </a:p>
          <a:p>
            <a:pPr marL="0" indent="0">
              <a:buNone/>
            </a:pPr>
            <a:r>
              <a:rPr lang="en-US" sz="2400" dirty="0"/>
              <a:t>	</a:t>
            </a:r>
          </a:p>
          <a:p>
            <a:endParaRPr lang="en-US" sz="2400" dirty="0"/>
          </a:p>
        </p:txBody>
      </p:sp>
    </p:spTree>
    <p:extLst>
      <p:ext uri="{BB962C8B-B14F-4D97-AF65-F5344CB8AC3E}">
        <p14:creationId xmlns:p14="http://schemas.microsoft.com/office/powerpoint/2010/main" val="389677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Traumatic Amnesia</a:t>
            </a:r>
            <a:endParaRPr lang="en-US" dirty="0"/>
          </a:p>
        </p:txBody>
      </p:sp>
      <p:sp>
        <p:nvSpPr>
          <p:cNvPr id="4" name="Text Placeholder 3"/>
          <p:cNvSpPr>
            <a:spLocks noGrp="1"/>
          </p:cNvSpPr>
          <p:nvPr>
            <p:ph type="body" idx="1"/>
          </p:nvPr>
        </p:nvSpPr>
        <p:spPr>
          <a:xfrm>
            <a:off x="457200" y="1417638"/>
            <a:ext cx="4040188" cy="1734944"/>
          </a:xfrm>
        </p:spPr>
        <p:txBody>
          <a:bodyPr>
            <a:normAutofit/>
          </a:bodyPr>
          <a:lstStyle/>
          <a:p>
            <a:r>
              <a:rPr lang="en-US" sz="2400" dirty="0"/>
              <a:t>Galveston Orientation Amnestic Test</a:t>
            </a:r>
          </a:p>
          <a:p>
            <a:endParaRPr lang="en-US" dirty="0"/>
          </a:p>
        </p:txBody>
      </p:sp>
      <p:sp>
        <p:nvSpPr>
          <p:cNvPr id="3" name="Content Placeholder 2"/>
          <p:cNvSpPr>
            <a:spLocks noGrp="1"/>
          </p:cNvSpPr>
          <p:nvPr>
            <p:ph sz="half" idx="2"/>
          </p:nvPr>
        </p:nvSpPr>
        <p:spPr>
          <a:xfrm>
            <a:off x="457200" y="3152582"/>
            <a:ext cx="4040188" cy="2973580"/>
          </a:xfrm>
        </p:spPr>
        <p:txBody>
          <a:bodyPr/>
          <a:lstStyle/>
          <a:p>
            <a:pPr lvl="1"/>
            <a:r>
              <a:rPr lang="en-US" dirty="0" smtClean="0">
                <a:latin typeface="Calibri"/>
                <a:cs typeface="Calibri"/>
              </a:rPr>
              <a:t>Total  100 points</a:t>
            </a:r>
          </a:p>
          <a:p>
            <a:pPr lvl="1"/>
            <a:r>
              <a:rPr lang="en-US" dirty="0" smtClean="0">
                <a:latin typeface="Calibri"/>
                <a:cs typeface="Calibri"/>
              </a:rPr>
              <a:t>&gt;76 on 2 </a:t>
            </a:r>
            <a:r>
              <a:rPr lang="en-US" dirty="0" err="1" smtClean="0">
                <a:latin typeface="Calibri"/>
                <a:cs typeface="Calibri"/>
              </a:rPr>
              <a:t>consecuitive</a:t>
            </a:r>
            <a:r>
              <a:rPr lang="en-US" dirty="0" smtClean="0">
                <a:latin typeface="Calibri"/>
                <a:cs typeface="Calibri"/>
              </a:rPr>
              <a:t> days, 24 hours apart</a:t>
            </a:r>
          </a:p>
          <a:p>
            <a:pPr lvl="1"/>
            <a:r>
              <a:rPr lang="en-US" dirty="0" smtClean="0">
                <a:latin typeface="Calibri"/>
                <a:cs typeface="Calibri"/>
              </a:rPr>
              <a:t>Requires </a:t>
            </a:r>
            <a:r>
              <a:rPr lang="en-US" dirty="0" err="1" smtClean="0">
                <a:latin typeface="Calibri"/>
                <a:cs typeface="Calibri"/>
              </a:rPr>
              <a:t>trainning</a:t>
            </a:r>
            <a:r>
              <a:rPr lang="en-US" dirty="0" smtClean="0">
                <a:latin typeface="Calibri"/>
                <a:cs typeface="Calibri"/>
              </a:rPr>
              <a:t> for administration</a:t>
            </a:r>
            <a:endParaRPr lang="en-US" dirty="0">
              <a:latin typeface="Calibri"/>
              <a:cs typeface="Calibri"/>
            </a:endParaRPr>
          </a:p>
        </p:txBody>
      </p:sp>
      <p:sp>
        <p:nvSpPr>
          <p:cNvPr id="5" name="Text Placeholder 4"/>
          <p:cNvSpPr>
            <a:spLocks noGrp="1"/>
          </p:cNvSpPr>
          <p:nvPr>
            <p:ph type="body" sz="quarter" idx="3"/>
          </p:nvPr>
        </p:nvSpPr>
        <p:spPr>
          <a:xfrm>
            <a:off x="4645025" y="1462304"/>
            <a:ext cx="4041775" cy="931066"/>
          </a:xfrm>
        </p:spPr>
        <p:txBody>
          <a:bodyPr/>
          <a:lstStyle/>
          <a:p>
            <a:r>
              <a:rPr lang="en-US" sz="2400" dirty="0"/>
              <a:t>Orientation Log</a:t>
            </a:r>
          </a:p>
          <a:p>
            <a:endParaRPr lang="en-US" dirty="0"/>
          </a:p>
        </p:txBody>
      </p:sp>
      <p:sp>
        <p:nvSpPr>
          <p:cNvPr id="6" name="Content Placeholder 5"/>
          <p:cNvSpPr>
            <a:spLocks noGrp="1"/>
          </p:cNvSpPr>
          <p:nvPr>
            <p:ph sz="quarter" idx="4"/>
          </p:nvPr>
        </p:nvSpPr>
        <p:spPr>
          <a:xfrm>
            <a:off x="4645025" y="3152581"/>
            <a:ext cx="4041775" cy="3197943"/>
          </a:xfrm>
        </p:spPr>
        <p:txBody>
          <a:bodyPr/>
          <a:lstStyle/>
          <a:p>
            <a:pPr lvl="1"/>
            <a:r>
              <a:rPr lang="en-US" dirty="0"/>
              <a:t>Total </a:t>
            </a:r>
            <a:r>
              <a:rPr lang="en-US" dirty="0" smtClean="0"/>
              <a:t>30 </a:t>
            </a:r>
            <a:r>
              <a:rPr lang="en-US" dirty="0"/>
              <a:t>points</a:t>
            </a:r>
          </a:p>
          <a:p>
            <a:pPr lvl="1"/>
            <a:r>
              <a:rPr lang="en-US" dirty="0" smtClean="0"/>
              <a:t>&gt;25 </a:t>
            </a:r>
            <a:r>
              <a:rPr lang="en-US" dirty="0"/>
              <a:t>on 2 </a:t>
            </a:r>
            <a:r>
              <a:rPr lang="en-US" dirty="0" smtClean="0"/>
              <a:t>consecutive </a:t>
            </a:r>
            <a:r>
              <a:rPr lang="en-US" dirty="0"/>
              <a:t>days, 24 hours apart</a:t>
            </a:r>
          </a:p>
          <a:p>
            <a:pPr>
              <a:buFont typeface="Wingdings" charset="2"/>
              <a:buChar char="§"/>
            </a:pPr>
            <a:r>
              <a:rPr lang="en-US" dirty="0" smtClean="0"/>
              <a:t>More robust tool</a:t>
            </a:r>
          </a:p>
          <a:p>
            <a:pPr>
              <a:buFont typeface="Wingdings" charset="2"/>
              <a:buChar char="§"/>
            </a:pPr>
            <a:r>
              <a:rPr lang="en-US" dirty="0" smtClean="0"/>
              <a:t>No special training required</a:t>
            </a:r>
          </a:p>
          <a:p>
            <a:pPr>
              <a:buFont typeface="Wingdings" charset="2"/>
              <a:buChar char="§"/>
            </a:pPr>
            <a:r>
              <a:rPr lang="en-US" dirty="0" smtClean="0"/>
              <a:t>Can be used for non-TBI</a:t>
            </a:r>
            <a:endParaRPr lang="en-US" dirty="0"/>
          </a:p>
        </p:txBody>
      </p:sp>
    </p:spTree>
    <p:extLst>
      <p:ext uri="{BB962C8B-B14F-4D97-AF65-F5344CB8AC3E}">
        <p14:creationId xmlns:p14="http://schemas.microsoft.com/office/powerpoint/2010/main" val="3914467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Imaging</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6090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CT SCAN</a:t>
            </a:r>
            <a:endParaRPr lang="en-US" sz="3600" dirty="0"/>
          </a:p>
        </p:txBody>
      </p:sp>
      <p:sp>
        <p:nvSpPr>
          <p:cNvPr id="3" name="Content Placeholder 2"/>
          <p:cNvSpPr>
            <a:spLocks noGrp="1"/>
          </p:cNvSpPr>
          <p:nvPr>
            <p:ph idx="1"/>
          </p:nvPr>
        </p:nvSpPr>
        <p:spPr/>
        <p:txBody>
          <a:bodyPr/>
          <a:lstStyle/>
          <a:p>
            <a:pPr>
              <a:lnSpc>
                <a:spcPct val="100000"/>
              </a:lnSpc>
              <a:buFont typeface="Wingdings" charset="2"/>
              <a:buChar char="§"/>
            </a:pPr>
            <a:r>
              <a:rPr lang="en-US" dirty="0" smtClean="0">
                <a:latin typeface="Calibri"/>
                <a:cs typeface="Calibri"/>
              </a:rPr>
              <a:t>Most common test, &gt;550,000 in ED</a:t>
            </a:r>
          </a:p>
          <a:p>
            <a:pPr>
              <a:lnSpc>
                <a:spcPct val="100000"/>
              </a:lnSpc>
              <a:buFont typeface="Wingdings" charset="2"/>
              <a:buChar char="§"/>
            </a:pPr>
            <a:r>
              <a:rPr lang="en-US" dirty="0" smtClean="0">
                <a:latin typeface="Calibri"/>
                <a:cs typeface="Calibri"/>
              </a:rPr>
              <a:t>Most important first-line tool to detect lesions that require emergent neurosurgical intervention, such as depressed skull fractures, large hematomas, or massive brain edema. </a:t>
            </a:r>
          </a:p>
          <a:p>
            <a:pPr>
              <a:lnSpc>
                <a:spcPct val="100000"/>
              </a:lnSpc>
              <a:buFont typeface="Wingdings" charset="2"/>
              <a:buChar char="§"/>
            </a:pPr>
            <a:r>
              <a:rPr lang="en-US" dirty="0" smtClean="0">
                <a:latin typeface="Calibri"/>
                <a:cs typeface="Calibri"/>
              </a:rPr>
              <a:t>Useful in monitoring size of bleeds, midline shifts, herniation, hydrocephalus</a:t>
            </a:r>
          </a:p>
        </p:txBody>
      </p:sp>
    </p:spTree>
    <p:extLst>
      <p:ext uri="{BB962C8B-B14F-4D97-AF65-F5344CB8AC3E}">
        <p14:creationId xmlns:p14="http://schemas.microsoft.com/office/powerpoint/2010/main" val="17606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500877"/>
            <a:ext cx="8041440" cy="1139751"/>
          </a:xfrm>
        </p:spPr>
        <p:txBody>
          <a:bodyPr>
            <a:normAutofit/>
          </a:bodyPr>
          <a:lstStyle/>
          <a:p>
            <a:r>
              <a:rPr lang="en-US" sz="3600" dirty="0" smtClean="0"/>
              <a:t>Definition</a:t>
            </a:r>
            <a:endParaRPr lang="en-US" sz="3600" dirty="0"/>
          </a:p>
        </p:txBody>
      </p:sp>
      <p:sp>
        <p:nvSpPr>
          <p:cNvPr id="5" name="Content Placeholder 4"/>
          <p:cNvSpPr>
            <a:spLocks noGrp="1"/>
          </p:cNvSpPr>
          <p:nvPr>
            <p:ph idx="1"/>
          </p:nvPr>
        </p:nvSpPr>
        <p:spPr>
          <a:xfrm>
            <a:off x="296333" y="1474700"/>
            <a:ext cx="8296387" cy="4601218"/>
          </a:xfrm>
        </p:spPr>
        <p:txBody>
          <a:bodyPr>
            <a:noAutofit/>
          </a:bodyPr>
          <a:lstStyle/>
          <a:p>
            <a:pPr marL="0" indent="0">
              <a:lnSpc>
                <a:spcPct val="100000"/>
              </a:lnSpc>
              <a:buNone/>
            </a:pPr>
            <a:r>
              <a:rPr lang="en-US" dirty="0" smtClean="0">
                <a:latin typeface="Calibri"/>
                <a:cs typeface="Calibri"/>
              </a:rPr>
              <a:t>1. Traumatically induced physiologic disruption of brain function</a:t>
            </a:r>
          </a:p>
          <a:p>
            <a:pPr marL="0" indent="0">
              <a:buNone/>
            </a:pPr>
            <a:endParaRPr lang="en-US" dirty="0" smtClean="0">
              <a:latin typeface="Calibri"/>
              <a:cs typeface="Calibri"/>
            </a:endParaRPr>
          </a:p>
          <a:p>
            <a:pPr marL="0" indent="0">
              <a:buNone/>
            </a:pPr>
            <a:r>
              <a:rPr lang="en-US" dirty="0" smtClean="0">
                <a:latin typeface="Calibri"/>
                <a:cs typeface="Calibri"/>
              </a:rPr>
              <a:t>2. One or more  of the following</a:t>
            </a:r>
            <a:endParaRPr lang="en-US" u="sng" dirty="0" smtClean="0">
              <a:latin typeface="Calibri"/>
              <a:cs typeface="Calibri"/>
            </a:endParaRPr>
          </a:p>
          <a:p>
            <a:pPr marL="400050" lvl="1" indent="0">
              <a:buNone/>
            </a:pPr>
            <a:r>
              <a:rPr lang="en-US" sz="2400" dirty="0" smtClean="0">
                <a:latin typeface="Calibri"/>
                <a:cs typeface="Calibri"/>
              </a:rPr>
              <a:t>a.  Any period of loss </a:t>
            </a:r>
            <a:r>
              <a:rPr lang="en-US" sz="2400" dirty="0">
                <a:latin typeface="Calibri"/>
                <a:cs typeface="Calibri"/>
              </a:rPr>
              <a:t>of </a:t>
            </a:r>
            <a:r>
              <a:rPr lang="en-US" sz="2400" dirty="0" smtClean="0">
                <a:latin typeface="Calibri"/>
                <a:cs typeface="Calibri"/>
              </a:rPr>
              <a:t>consciousness</a:t>
            </a:r>
          </a:p>
          <a:p>
            <a:pPr marL="400050" lvl="1" indent="0">
              <a:buNone/>
            </a:pPr>
            <a:r>
              <a:rPr lang="en-US" sz="2400" dirty="0" smtClean="0">
                <a:latin typeface="Calibri"/>
                <a:cs typeface="Calibri"/>
              </a:rPr>
              <a:t>b.  Any loss of memory of the event immediately before or   		 after the accident, with posttraumatic amnesia</a:t>
            </a:r>
          </a:p>
          <a:p>
            <a:pPr marL="400050" lvl="1" indent="0">
              <a:buNone/>
            </a:pPr>
            <a:r>
              <a:rPr lang="en-US" sz="2400" dirty="0" smtClean="0">
                <a:latin typeface="Calibri"/>
                <a:cs typeface="Calibri"/>
              </a:rPr>
              <a:t>c.  Any </a:t>
            </a:r>
            <a:r>
              <a:rPr lang="en-US" sz="2400" dirty="0">
                <a:latin typeface="Calibri"/>
                <a:cs typeface="Calibri"/>
              </a:rPr>
              <a:t>alteration in mental state at the time of </a:t>
            </a:r>
            <a:r>
              <a:rPr lang="en-US" sz="2400" dirty="0" smtClean="0">
                <a:latin typeface="Calibri"/>
                <a:cs typeface="Calibri"/>
              </a:rPr>
              <a:t>the </a:t>
            </a:r>
            <a:r>
              <a:rPr lang="en-US" sz="2400" dirty="0">
                <a:latin typeface="Calibri"/>
                <a:cs typeface="Calibri"/>
              </a:rPr>
              <a:t>accident </a:t>
            </a:r>
            <a:r>
              <a:rPr lang="en-US" sz="2400" dirty="0" smtClean="0">
                <a:latin typeface="Calibri"/>
                <a:cs typeface="Calibri"/>
              </a:rPr>
              <a:t>   	       (</a:t>
            </a:r>
            <a:r>
              <a:rPr lang="en-US" sz="2400" dirty="0" err="1">
                <a:latin typeface="Calibri"/>
                <a:cs typeface="Calibri"/>
              </a:rPr>
              <a:t>eg</a:t>
            </a:r>
            <a:r>
              <a:rPr lang="en-US" sz="2400" dirty="0">
                <a:latin typeface="Calibri"/>
                <a:cs typeface="Calibri"/>
              </a:rPr>
              <a:t>, feeling dazed, disoriented, or </a:t>
            </a:r>
            <a:r>
              <a:rPr lang="en-US" sz="2400" dirty="0" smtClean="0">
                <a:latin typeface="Calibri"/>
                <a:cs typeface="Calibri"/>
              </a:rPr>
              <a:t>confused</a:t>
            </a:r>
            <a:r>
              <a:rPr lang="en-US" sz="2400" dirty="0">
                <a:latin typeface="Calibri"/>
                <a:cs typeface="Calibri"/>
              </a:rPr>
              <a:t>)</a:t>
            </a:r>
            <a:r>
              <a:rPr lang="en-US" sz="2400" dirty="0" smtClean="0">
                <a:latin typeface="Calibri"/>
                <a:cs typeface="Calibri"/>
              </a:rPr>
              <a:t>.</a:t>
            </a:r>
          </a:p>
          <a:p>
            <a:pPr marL="400050" lvl="1" indent="0">
              <a:buNone/>
            </a:pPr>
            <a:r>
              <a:rPr lang="en-US" sz="2400" dirty="0" smtClean="0">
                <a:latin typeface="Calibri"/>
                <a:cs typeface="Calibri"/>
              </a:rPr>
              <a:t>d.  Focal neurological symptoms</a:t>
            </a:r>
            <a:endParaRPr lang="en-US" sz="2400" dirty="0">
              <a:latin typeface="Calibri"/>
              <a:cs typeface="Calibri"/>
            </a:endParaRPr>
          </a:p>
          <a:p>
            <a:endParaRPr lang="en-US" sz="2800" dirty="0"/>
          </a:p>
        </p:txBody>
      </p:sp>
      <p:sp>
        <p:nvSpPr>
          <p:cNvPr id="2" name="TextBox 1"/>
          <p:cNvSpPr txBox="1"/>
          <p:nvPr/>
        </p:nvSpPr>
        <p:spPr>
          <a:xfrm>
            <a:off x="6048375" y="6075918"/>
            <a:ext cx="1341759" cy="369332"/>
          </a:xfrm>
          <a:prstGeom prst="rect">
            <a:avLst/>
          </a:prstGeom>
          <a:noFill/>
        </p:spPr>
        <p:txBody>
          <a:bodyPr wrap="none" rtlCol="0">
            <a:spAutoFit/>
          </a:bodyPr>
          <a:lstStyle/>
          <a:p>
            <a:r>
              <a:rPr lang="en-US" dirty="0" smtClean="0"/>
              <a:t>ACRM, 2003</a:t>
            </a:r>
            <a:endParaRPr lang="en-US" dirty="0"/>
          </a:p>
        </p:txBody>
      </p:sp>
    </p:spTree>
    <p:extLst>
      <p:ext uri="{BB962C8B-B14F-4D97-AF65-F5344CB8AC3E}">
        <p14:creationId xmlns:p14="http://schemas.microsoft.com/office/powerpoint/2010/main" val="472358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153400" cy="609600"/>
          </a:xfrm>
        </p:spPr>
        <p:txBody>
          <a:bodyPr>
            <a:noAutofit/>
          </a:bodyPr>
          <a:lstStyle/>
          <a:p>
            <a:pPr>
              <a:defRPr/>
            </a:pPr>
            <a:r>
              <a:rPr lang="en-US" sz="3600" dirty="0" smtClean="0">
                <a:cs typeface="+mj-cs"/>
              </a:rPr>
              <a:t>Hematomas</a:t>
            </a:r>
          </a:p>
        </p:txBody>
      </p:sp>
      <p:sp>
        <p:nvSpPr>
          <p:cNvPr id="10247" name="Text Box 7"/>
          <p:cNvSpPr txBox="1">
            <a:spLocks noChangeArrowheads="1"/>
          </p:cNvSpPr>
          <p:nvPr/>
        </p:nvSpPr>
        <p:spPr bwMode="auto">
          <a:xfrm>
            <a:off x="457200" y="5850164"/>
            <a:ext cx="7848600" cy="215444"/>
          </a:xfrm>
          <a:prstGeom prst="rect">
            <a:avLst/>
          </a:prstGeom>
          <a:solidFill>
            <a:schemeClr val="bg1">
              <a:alpha val="38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nchor="ctr">
            <a:spAutoFit/>
          </a:bodyPr>
          <a:lstStyle/>
          <a:p>
            <a:pPr algn="ctr">
              <a:defRPr/>
            </a:pPr>
            <a:endParaRPr lang="en-US" sz="800" dirty="0"/>
          </a:p>
        </p:txBody>
      </p:sp>
      <p:sp>
        <p:nvSpPr>
          <p:cNvPr id="28678" name="Line 11"/>
          <p:cNvSpPr>
            <a:spLocks noChangeShapeType="1"/>
          </p:cNvSpPr>
          <p:nvPr/>
        </p:nvSpPr>
        <p:spPr bwMode="auto">
          <a:xfrm flipV="1">
            <a:off x="2590800" y="76200"/>
            <a:ext cx="0" cy="3810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10" name="Picture 7" descr="F67511-007-f016"/>
          <p:cNvPicPr>
            <a:picLocks noChangeAspect="1" noChangeArrowheads="1"/>
          </p:cNvPicPr>
          <p:nvPr/>
        </p:nvPicPr>
        <p:blipFill>
          <a:blip r:embed="rId3">
            <a:extLst>
              <a:ext uri="{28A0092B-C50C-407E-A947-70E740481C1C}">
                <a14:useLocalDpi xmlns:a14="http://schemas.microsoft.com/office/drawing/2010/main" val="0"/>
              </a:ext>
            </a:extLst>
          </a:blip>
          <a:srcRect l="20970" r="20970"/>
          <a:stretch>
            <a:fillRect/>
          </a:stretch>
        </p:blipFill>
        <p:spPr bwMode="auto">
          <a:xfrm>
            <a:off x="996622" y="1399987"/>
            <a:ext cx="1731723" cy="21717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7716" y="1399987"/>
            <a:ext cx="2361909" cy="2098120"/>
          </a:xfrm>
          <a:prstGeom prst="rect">
            <a:avLst/>
          </a:prstGeom>
          <a:noFill/>
          <a:ln>
            <a:noFill/>
          </a:ln>
        </p:spPr>
      </p:pic>
      <p:sp>
        <p:nvSpPr>
          <p:cNvPr id="4" name="TextBox 3"/>
          <p:cNvSpPr txBox="1"/>
          <p:nvPr/>
        </p:nvSpPr>
        <p:spPr>
          <a:xfrm>
            <a:off x="1527835" y="1030655"/>
            <a:ext cx="628635" cy="369332"/>
          </a:xfrm>
          <a:prstGeom prst="rect">
            <a:avLst/>
          </a:prstGeom>
          <a:noFill/>
        </p:spPr>
        <p:txBody>
          <a:bodyPr wrap="none" rtlCol="0">
            <a:spAutoFit/>
          </a:bodyPr>
          <a:lstStyle/>
          <a:p>
            <a:r>
              <a:rPr lang="en-US" dirty="0" smtClean="0"/>
              <a:t>EDH</a:t>
            </a:r>
            <a:endParaRPr lang="en-US" dirty="0"/>
          </a:p>
        </p:txBody>
      </p:sp>
      <p:sp>
        <p:nvSpPr>
          <p:cNvPr id="5" name="TextBox 4"/>
          <p:cNvSpPr txBox="1"/>
          <p:nvPr/>
        </p:nvSpPr>
        <p:spPr>
          <a:xfrm>
            <a:off x="3984922" y="991771"/>
            <a:ext cx="994360" cy="369332"/>
          </a:xfrm>
          <a:prstGeom prst="rect">
            <a:avLst/>
          </a:prstGeom>
          <a:noFill/>
        </p:spPr>
        <p:txBody>
          <a:bodyPr wrap="square" rtlCol="0">
            <a:spAutoFit/>
          </a:bodyPr>
          <a:lstStyle/>
          <a:p>
            <a:r>
              <a:rPr lang="en-US" dirty="0" smtClean="0"/>
              <a:t>SAH</a:t>
            </a:r>
            <a:endParaRPr lang="en-US" dirty="0"/>
          </a:p>
        </p:txBody>
      </p:sp>
      <p:sp>
        <p:nvSpPr>
          <p:cNvPr id="6" name="TextBox 5"/>
          <p:cNvSpPr txBox="1"/>
          <p:nvPr/>
        </p:nvSpPr>
        <p:spPr>
          <a:xfrm>
            <a:off x="7001070" y="1030655"/>
            <a:ext cx="1152921" cy="369332"/>
          </a:xfrm>
          <a:prstGeom prst="rect">
            <a:avLst/>
          </a:prstGeom>
          <a:noFill/>
        </p:spPr>
        <p:txBody>
          <a:bodyPr wrap="square" rtlCol="0">
            <a:spAutoFit/>
          </a:bodyPr>
          <a:lstStyle/>
          <a:p>
            <a:r>
              <a:rPr lang="en-US" dirty="0" smtClean="0"/>
              <a:t>SDH</a:t>
            </a:r>
            <a:endParaRPr lang="en-US" dirty="0"/>
          </a:p>
        </p:txBody>
      </p:sp>
      <p:pic>
        <p:nvPicPr>
          <p:cNvPr id="16" name="Picture 2" descr="http://www.ispub.com/ispub/ija/volume_8_number_2_2/use_of_transcranial_cerebral_oximeter_as_indicator_for_bifrontal_decompressive_craniectomy/tcco-fig2.jpg"/>
          <p:cNvPicPr>
            <a:picLocks noChangeAspect="1" noChangeArrowheads="1"/>
          </p:cNvPicPr>
          <p:nvPr/>
        </p:nvPicPr>
        <p:blipFill>
          <a:blip r:embed="rId5" cstate="print"/>
          <a:srcRect/>
          <a:stretch>
            <a:fillRect/>
          </a:stretch>
        </p:blipFill>
        <p:spPr bwMode="auto">
          <a:xfrm>
            <a:off x="1134167" y="3949529"/>
            <a:ext cx="1594178" cy="2028489"/>
          </a:xfrm>
          <a:prstGeom prst="rect">
            <a:avLst/>
          </a:prstGeom>
          <a:noFill/>
          <a:ln w="9525">
            <a:noFill/>
            <a:miter lim="800000"/>
            <a:headEnd/>
            <a:tailEnd/>
          </a:ln>
        </p:spPr>
      </p:pic>
      <p:pic>
        <p:nvPicPr>
          <p:cNvPr id="18" name="Picture 4" descr="See full size image"/>
          <p:cNvPicPr>
            <a:picLocks noChangeAspect="1" noChangeArrowheads="1"/>
          </p:cNvPicPr>
          <p:nvPr/>
        </p:nvPicPr>
        <p:blipFill>
          <a:blip r:embed="rId6" cstate="print"/>
          <a:srcRect/>
          <a:stretch>
            <a:fillRect/>
          </a:stretch>
        </p:blipFill>
        <p:spPr bwMode="auto">
          <a:xfrm>
            <a:off x="5892703" y="3921413"/>
            <a:ext cx="2717897" cy="2028489"/>
          </a:xfrm>
          <a:prstGeom prst="rect">
            <a:avLst/>
          </a:prstGeom>
          <a:noFill/>
          <a:ln w="9525">
            <a:noFill/>
            <a:miter lim="800000"/>
            <a:headEnd/>
            <a:tailEnd/>
          </a:ln>
        </p:spPr>
      </p:pic>
      <p:pic>
        <p:nvPicPr>
          <p:cNvPr id="15" name="Picture 7" descr="cerebral edema-child abu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678" y="3921413"/>
            <a:ext cx="2145986" cy="20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descr="https://s3.amazonaws.com/healthtap-public/ht-staging/user_answer/avatars/105656/large/Trauma_subdural_arrow.jpeg?1327715209"/>
          <p:cNvPicPr>
            <a:picLocks noChangeAspect="1" noChangeArrowheads="1"/>
          </p:cNvPicPr>
          <p:nvPr/>
        </p:nvPicPr>
        <p:blipFill>
          <a:blip r:embed="rId8"/>
          <a:srcRect/>
          <a:stretch>
            <a:fillRect/>
          </a:stretch>
        </p:blipFill>
        <p:spPr bwMode="auto">
          <a:xfrm>
            <a:off x="6139505" y="1467860"/>
            <a:ext cx="1723129" cy="2103866"/>
          </a:xfrm>
          <a:prstGeom prst="rect">
            <a:avLst/>
          </a:prstGeom>
          <a:noFill/>
        </p:spPr>
      </p:pic>
    </p:spTree>
    <p:extLst>
      <p:ext uri="{BB962C8B-B14F-4D97-AF65-F5344CB8AC3E}">
        <p14:creationId xmlns:p14="http://schemas.microsoft.com/office/powerpoint/2010/main" val="175859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176"/>
            <a:ext cx="8229600" cy="731223"/>
          </a:xfrm>
        </p:spPr>
        <p:txBody>
          <a:bodyPr>
            <a:normAutofit/>
          </a:bodyPr>
          <a:lstStyle/>
          <a:p>
            <a:r>
              <a:rPr lang="en-US" sz="3600" dirty="0" smtClean="0"/>
              <a:t>MRI</a:t>
            </a:r>
            <a:endParaRPr lang="en-US" sz="3600" dirty="0"/>
          </a:p>
        </p:txBody>
      </p:sp>
      <p:sp>
        <p:nvSpPr>
          <p:cNvPr id="4" name="Content Placeholder 3"/>
          <p:cNvSpPr>
            <a:spLocks noGrp="1"/>
          </p:cNvSpPr>
          <p:nvPr>
            <p:ph idx="1"/>
          </p:nvPr>
        </p:nvSpPr>
        <p:spPr>
          <a:xfrm>
            <a:off x="457200" y="780111"/>
            <a:ext cx="8365152" cy="4959098"/>
          </a:xfrm>
        </p:spPr>
        <p:txBody>
          <a:bodyPr>
            <a:noAutofit/>
          </a:bodyPr>
          <a:lstStyle/>
          <a:p>
            <a:pPr>
              <a:lnSpc>
                <a:spcPct val="100000"/>
              </a:lnSpc>
              <a:buFont typeface="Wingdings" charset="2"/>
              <a:buChar char="§"/>
            </a:pPr>
            <a:r>
              <a:rPr lang="en-US" sz="2400" dirty="0" smtClean="0"/>
              <a:t>Detecting diffuse axonal injury (DAI) and infarction, often invisible on conventional CT or MRI</a:t>
            </a:r>
          </a:p>
          <a:p>
            <a:pPr>
              <a:lnSpc>
                <a:spcPct val="100000"/>
              </a:lnSpc>
              <a:buFont typeface="Wingdings" charset="2"/>
              <a:buChar char="§"/>
            </a:pPr>
            <a:r>
              <a:rPr lang="en-US" sz="2400" dirty="0" smtClean="0"/>
              <a:t>Subtle micro </a:t>
            </a:r>
            <a:r>
              <a:rPr lang="en-US" sz="2400" dirty="0"/>
              <a:t>hemorrhages , 1-2mm in </a:t>
            </a:r>
            <a:r>
              <a:rPr lang="en-US" sz="2400" dirty="0" smtClean="0"/>
              <a:t>size, </a:t>
            </a:r>
            <a:r>
              <a:rPr lang="en-US" sz="2400" dirty="0" err="1" smtClean="0"/>
              <a:t>hemosederin</a:t>
            </a:r>
            <a:endParaRPr lang="en-US" sz="2400" dirty="0" smtClean="0"/>
          </a:p>
          <a:p>
            <a:pPr lvl="1">
              <a:lnSpc>
                <a:spcPct val="90000"/>
              </a:lnSpc>
              <a:buFont typeface="Wingdings" charset="2"/>
              <a:buChar char="§"/>
            </a:pPr>
            <a:r>
              <a:rPr lang="en-US" dirty="0" smtClean="0"/>
              <a:t>Susceptibility-weighted imaging (SWI). </a:t>
            </a:r>
          </a:p>
          <a:p>
            <a:pPr lvl="1">
              <a:lnSpc>
                <a:spcPct val="90000"/>
              </a:lnSpc>
              <a:buFont typeface="Wingdings" charset="2"/>
              <a:buChar char="§"/>
            </a:pPr>
            <a:r>
              <a:rPr lang="en-US" dirty="0" smtClean="0"/>
              <a:t>Gradient Echo(GRE)</a:t>
            </a:r>
          </a:p>
          <a:p>
            <a:pPr>
              <a:lnSpc>
                <a:spcPct val="100000"/>
              </a:lnSpc>
              <a:buFont typeface="Wingdings" charset="2"/>
              <a:buChar char="§"/>
            </a:pPr>
            <a:r>
              <a:rPr lang="en-US" sz="2400" dirty="0" smtClean="0"/>
              <a:t>Chemical markers of injury </a:t>
            </a:r>
            <a:endParaRPr lang="en-US" sz="2400" dirty="0"/>
          </a:p>
          <a:p>
            <a:pPr lvl="1">
              <a:buFont typeface="Wingdings" charset="2"/>
              <a:buChar char="§"/>
            </a:pPr>
            <a:r>
              <a:rPr lang="en-US" dirty="0" smtClean="0"/>
              <a:t>MR spectroscopy</a:t>
            </a:r>
          </a:p>
          <a:p>
            <a:pPr>
              <a:lnSpc>
                <a:spcPct val="100000"/>
              </a:lnSpc>
              <a:buFont typeface="Wingdings" charset="2"/>
              <a:buChar char="§"/>
            </a:pPr>
            <a:r>
              <a:rPr lang="en-US" sz="2400" dirty="0" smtClean="0"/>
              <a:t>Non hemorrhagic shearing injuries  </a:t>
            </a:r>
          </a:p>
          <a:p>
            <a:pPr lvl="1">
              <a:buFont typeface="Wingdings" charset="2"/>
              <a:buChar char="§"/>
            </a:pPr>
            <a:r>
              <a:rPr lang="en-US" dirty="0" smtClean="0"/>
              <a:t>Flair, DTI</a:t>
            </a:r>
          </a:p>
          <a:p>
            <a:pPr>
              <a:lnSpc>
                <a:spcPct val="100000"/>
              </a:lnSpc>
              <a:buFont typeface="Wingdings" charset="2"/>
              <a:buChar char="§"/>
            </a:pPr>
            <a:r>
              <a:rPr lang="en-US" sz="2400" dirty="0" smtClean="0"/>
              <a:t>Embolic infarcts </a:t>
            </a:r>
          </a:p>
          <a:p>
            <a:pPr lvl="1">
              <a:buFont typeface="Wingdings" charset="2"/>
              <a:buChar char="§"/>
            </a:pPr>
            <a:r>
              <a:rPr lang="en-US" dirty="0" smtClean="0"/>
              <a:t>MR diffusion-weighted imaging (DWI). </a:t>
            </a:r>
          </a:p>
          <a:p>
            <a:pPr>
              <a:lnSpc>
                <a:spcPct val="100000"/>
              </a:lnSpc>
              <a:buFont typeface="Wingdings" charset="2"/>
              <a:buChar char="§"/>
            </a:pPr>
            <a:r>
              <a:rPr lang="en-US" sz="2400" dirty="0" smtClean="0"/>
              <a:t>Measuring disturbances in blood flow </a:t>
            </a:r>
          </a:p>
          <a:p>
            <a:pPr lvl="1">
              <a:buFont typeface="Wingdings" charset="2"/>
              <a:buChar char="§"/>
            </a:pPr>
            <a:r>
              <a:rPr lang="en-US" dirty="0" smtClean="0"/>
              <a:t>PET, CT perfusion, or MR perfusion. </a:t>
            </a:r>
          </a:p>
          <a:p>
            <a:pPr>
              <a:lnSpc>
                <a:spcPct val="100000"/>
              </a:lnSpc>
              <a:buFont typeface="Wingdings" charset="2"/>
              <a:buChar char="§"/>
            </a:pPr>
            <a:r>
              <a:rPr lang="en-US" sz="2400" dirty="0"/>
              <a:t>M</a:t>
            </a:r>
            <a:r>
              <a:rPr lang="en-US" sz="2400" dirty="0" smtClean="0"/>
              <a:t>etabolic and cognitive dysfunction </a:t>
            </a:r>
          </a:p>
          <a:p>
            <a:pPr lvl="1">
              <a:buFont typeface="Wingdings" charset="2"/>
              <a:buChar char="§"/>
            </a:pPr>
            <a:r>
              <a:rPr lang="en-US" dirty="0" smtClean="0"/>
              <a:t>PET and functional MRI,</a:t>
            </a:r>
          </a:p>
        </p:txBody>
      </p:sp>
    </p:spTree>
    <p:extLst>
      <p:ext uri="{BB962C8B-B14F-4D97-AF65-F5344CB8AC3E}">
        <p14:creationId xmlns:p14="http://schemas.microsoft.com/office/powerpoint/2010/main" val="200501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25" y="398787"/>
            <a:ext cx="9697453" cy="854242"/>
          </a:xfrm>
        </p:spPr>
        <p:txBody>
          <a:bodyPr>
            <a:normAutofit fontScale="90000"/>
          </a:bodyPr>
          <a:lstStyle/>
          <a:p>
            <a:r>
              <a:rPr lang="en-US" sz="3600" dirty="0" smtClean="0"/>
              <a:t>Fluid-Attenuated Inversion Recovery MRI</a:t>
            </a:r>
            <a:r>
              <a:rPr lang="en-US" dirty="0" smtClean="0"/>
              <a:t/>
            </a:r>
            <a:br>
              <a:rPr lang="en-US" dirty="0" smtClean="0"/>
            </a:br>
            <a:endParaRPr lang="en-US" dirty="0"/>
          </a:p>
        </p:txBody>
      </p:sp>
      <p:sp>
        <p:nvSpPr>
          <p:cNvPr id="4" name="Content Placeholder 3"/>
          <p:cNvSpPr>
            <a:spLocks noGrp="1"/>
          </p:cNvSpPr>
          <p:nvPr>
            <p:ph sz="half" idx="2"/>
          </p:nvPr>
        </p:nvSpPr>
        <p:spPr>
          <a:xfrm>
            <a:off x="487535" y="5919536"/>
            <a:ext cx="7538038" cy="649706"/>
          </a:xfrm>
        </p:spPr>
        <p:txBody>
          <a:bodyPr>
            <a:normAutofit/>
          </a:bodyPr>
          <a:lstStyle/>
          <a:p>
            <a:r>
              <a:rPr lang="en-US" sz="1800" dirty="0" smtClean="0"/>
              <a:t>Fluid-Attenuated Inversion Recovery (FLAIR) MRI is also </a:t>
            </a:r>
            <a:r>
              <a:rPr lang="en-US" sz="1800" dirty="0" smtClean="0">
                <a:solidFill>
                  <a:schemeClr val="tx1"/>
                </a:solidFill>
              </a:rPr>
              <a:t>sensitive to water content in brain tissue. </a:t>
            </a:r>
          </a:p>
        </p:txBody>
      </p:sp>
      <p:pic>
        <p:nvPicPr>
          <p:cNvPr id="79873" name="Picture 1"/>
          <p:cNvPicPr>
            <a:picLocks noChangeAspect="1" noChangeArrowheads="1"/>
          </p:cNvPicPr>
          <p:nvPr/>
        </p:nvPicPr>
        <p:blipFill>
          <a:blip r:embed="rId3"/>
          <a:srcRect/>
          <a:stretch>
            <a:fillRect/>
          </a:stretch>
        </p:blipFill>
        <p:spPr bwMode="auto">
          <a:xfrm>
            <a:off x="820888" y="1715668"/>
            <a:ext cx="6972358" cy="3875426"/>
          </a:xfrm>
          <a:prstGeom prst="rect">
            <a:avLst/>
          </a:prstGeom>
          <a:noFill/>
          <a:ln w="9525">
            <a:noFill/>
            <a:miter lim="800000"/>
            <a:headEnd/>
            <a:tailEnd/>
          </a:ln>
          <a:effectLst/>
        </p:spPr>
      </p:pic>
    </p:spTree>
    <p:extLst>
      <p:ext uri="{BB962C8B-B14F-4D97-AF65-F5344CB8AC3E}">
        <p14:creationId xmlns:p14="http://schemas.microsoft.com/office/powerpoint/2010/main" val="22931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mn-lt"/>
              </a:rPr>
              <a:t>Diffusion Tensor Imaging (DTI)</a:t>
            </a:r>
            <a:endParaRPr lang="en-US" dirty="0">
              <a:latin typeface="+mn-lt"/>
            </a:endParaRPr>
          </a:p>
        </p:txBody>
      </p:sp>
      <p:sp>
        <p:nvSpPr>
          <p:cNvPr id="3" name="Rectangle 2"/>
          <p:cNvSpPr/>
          <p:nvPr/>
        </p:nvSpPr>
        <p:spPr>
          <a:xfrm>
            <a:off x="457200" y="1865553"/>
            <a:ext cx="6144126" cy="3508653"/>
          </a:xfrm>
          <a:prstGeom prst="rect">
            <a:avLst/>
          </a:prstGeom>
        </p:spPr>
        <p:txBody>
          <a:bodyPr wrap="square">
            <a:spAutoFit/>
          </a:bodyPr>
          <a:lstStyle/>
          <a:p>
            <a:pPr>
              <a:buFont typeface="Arial" pitchFamily="34" charset="0"/>
              <a:buChar char="•"/>
            </a:pPr>
            <a:endParaRPr lang="en-US" sz="2800" dirty="0" smtClean="0">
              <a:solidFill>
                <a:srgbClr val="000000"/>
              </a:solidFill>
            </a:endParaRPr>
          </a:p>
          <a:p>
            <a:pPr>
              <a:buFont typeface="Arial" pitchFamily="34" charset="0"/>
              <a:buChar char="•"/>
            </a:pPr>
            <a:r>
              <a:rPr lang="en-US" sz="2800" dirty="0" smtClean="0">
                <a:solidFill>
                  <a:srgbClr val="000000"/>
                </a:solidFill>
              </a:rPr>
              <a:t> Torn or missing white </a:t>
            </a:r>
          </a:p>
          <a:p>
            <a:r>
              <a:rPr lang="en-US" sz="2800" dirty="0" smtClean="0">
                <a:solidFill>
                  <a:srgbClr val="000000"/>
                </a:solidFill>
              </a:rPr>
              <a:t>  matter fiber will allow </a:t>
            </a:r>
          </a:p>
          <a:p>
            <a:r>
              <a:rPr lang="en-US" sz="2800" dirty="0">
                <a:solidFill>
                  <a:srgbClr val="000000"/>
                </a:solidFill>
              </a:rPr>
              <a:t> </a:t>
            </a:r>
            <a:r>
              <a:rPr lang="en-US" sz="2800" dirty="0" smtClean="0">
                <a:solidFill>
                  <a:srgbClr val="000000"/>
                </a:solidFill>
              </a:rPr>
              <a:t> perpendicular </a:t>
            </a:r>
          </a:p>
          <a:p>
            <a:r>
              <a:rPr lang="en-US" sz="2800" dirty="0" smtClean="0">
                <a:solidFill>
                  <a:srgbClr val="000000"/>
                </a:solidFill>
              </a:rPr>
              <a:t>  movement of the</a:t>
            </a:r>
          </a:p>
          <a:p>
            <a:r>
              <a:rPr lang="en-US" sz="2800" dirty="0" smtClean="0">
                <a:solidFill>
                  <a:srgbClr val="000000"/>
                </a:solidFill>
              </a:rPr>
              <a:t>  water molecules.</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75778" name="Picture 2" descr="See full size image">
            <a:hlinkClick r:id="rId3"/>
          </p:cNvPr>
          <p:cNvPicPr>
            <a:picLocks noChangeAspect="1" noChangeArrowheads="1"/>
          </p:cNvPicPr>
          <p:nvPr/>
        </p:nvPicPr>
        <p:blipFill>
          <a:blip r:embed="rId4"/>
          <a:srcRect/>
          <a:stretch>
            <a:fillRect/>
          </a:stretch>
        </p:blipFill>
        <p:spPr bwMode="auto">
          <a:xfrm>
            <a:off x="4604834" y="1818748"/>
            <a:ext cx="3992983" cy="3549318"/>
          </a:xfrm>
          <a:prstGeom prst="rect">
            <a:avLst/>
          </a:prstGeom>
          <a:noFill/>
        </p:spPr>
      </p:pic>
    </p:spTree>
    <p:extLst>
      <p:ext uri="{BB962C8B-B14F-4D97-AF65-F5344CB8AC3E}">
        <p14:creationId xmlns:p14="http://schemas.microsoft.com/office/powerpoint/2010/main" val="268301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642"/>
            <a:ext cx="8229600" cy="791996"/>
          </a:xfrm>
        </p:spPr>
        <p:txBody>
          <a:bodyPr>
            <a:normAutofit fontScale="90000"/>
          </a:bodyPr>
          <a:lstStyle/>
          <a:p>
            <a:r>
              <a:rPr lang="en-US" dirty="0" smtClean="0"/>
              <a:t>Gradient Echo MRI (GRE)</a:t>
            </a:r>
            <a:br>
              <a:rPr lang="en-US" dirty="0" smtClean="0"/>
            </a:br>
            <a:endParaRPr lang="en-US" dirty="0"/>
          </a:p>
        </p:txBody>
      </p:sp>
      <p:sp>
        <p:nvSpPr>
          <p:cNvPr id="3" name="Text Placeholder 2"/>
          <p:cNvSpPr>
            <a:spLocks noGrp="1"/>
          </p:cNvSpPr>
          <p:nvPr>
            <p:ph type="body" sz="half" idx="1"/>
          </p:nvPr>
        </p:nvSpPr>
        <p:spPr/>
        <p:txBody>
          <a:bodyPr>
            <a:normAutofit/>
          </a:bodyPr>
          <a:lstStyle/>
          <a:p>
            <a:endParaRPr lang="en-US" dirty="0"/>
          </a:p>
        </p:txBody>
      </p:sp>
      <p:sp>
        <p:nvSpPr>
          <p:cNvPr id="4" name="Content Placeholder 3"/>
          <p:cNvSpPr>
            <a:spLocks noGrp="1"/>
          </p:cNvSpPr>
          <p:nvPr>
            <p:ph sz="half" idx="2"/>
          </p:nvPr>
        </p:nvSpPr>
        <p:spPr>
          <a:xfrm>
            <a:off x="4419600" y="1600200"/>
            <a:ext cx="4456386" cy="4525963"/>
          </a:xfrm>
        </p:spPr>
        <p:txBody>
          <a:bodyPr>
            <a:normAutofit/>
          </a:bodyPr>
          <a:lstStyle/>
          <a:p>
            <a:r>
              <a:rPr lang="en-US" dirty="0" smtClean="0"/>
              <a:t>Shows micro-bleeds that can be missed by CT scans</a:t>
            </a:r>
          </a:p>
          <a:p>
            <a:endParaRPr lang="en-US" dirty="0"/>
          </a:p>
          <a:p>
            <a:pPr marL="0" indent="0">
              <a:buNone/>
            </a:pPr>
            <a:r>
              <a:rPr lang="en-US" dirty="0" smtClean="0"/>
              <a:t>A and B-</a:t>
            </a:r>
          </a:p>
          <a:p>
            <a:pPr marL="0" indent="0">
              <a:buNone/>
            </a:pPr>
            <a:r>
              <a:rPr lang="en-US" dirty="0" smtClean="0"/>
              <a:t>63 yr old with TBI</a:t>
            </a:r>
          </a:p>
          <a:p>
            <a:pPr marL="0" indent="0">
              <a:buNone/>
            </a:pPr>
            <a:endParaRPr lang="en-US" dirty="0" smtClean="0"/>
          </a:p>
          <a:p>
            <a:pPr marL="0" indent="0">
              <a:buNone/>
            </a:pPr>
            <a:r>
              <a:rPr lang="en-US" dirty="0" smtClean="0"/>
              <a:t>C and D</a:t>
            </a:r>
          </a:p>
          <a:p>
            <a:pPr marL="0" indent="0">
              <a:buNone/>
            </a:pPr>
            <a:r>
              <a:rPr lang="en-US" dirty="0" smtClean="0"/>
              <a:t>81 year old with TBI</a:t>
            </a:r>
          </a:p>
          <a:p>
            <a:endParaRPr lang="en-US" dirty="0"/>
          </a:p>
        </p:txBody>
      </p:sp>
      <p:pic>
        <p:nvPicPr>
          <p:cNvPr id="73730" name="Picture 2" descr="http://brain.oxfordjournals.org/content/127/10/2265/F1.large.jpg"/>
          <p:cNvPicPr>
            <a:picLocks noChangeAspect="1" noChangeArrowheads="1"/>
          </p:cNvPicPr>
          <p:nvPr/>
        </p:nvPicPr>
        <p:blipFill>
          <a:blip r:embed="rId3"/>
          <a:srcRect/>
          <a:stretch>
            <a:fillRect/>
          </a:stretch>
        </p:blipFill>
        <p:spPr bwMode="auto">
          <a:xfrm>
            <a:off x="679452" y="1417638"/>
            <a:ext cx="3345024" cy="4454471"/>
          </a:xfrm>
          <a:prstGeom prst="rect">
            <a:avLst/>
          </a:prstGeom>
          <a:noFill/>
        </p:spPr>
      </p:pic>
    </p:spTree>
    <p:extLst>
      <p:ext uri="{BB962C8B-B14F-4D97-AF65-F5344CB8AC3E}">
        <p14:creationId xmlns:p14="http://schemas.microsoft.com/office/powerpoint/2010/main" val="283450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551280" y="268679"/>
            <a:ext cx="4357605" cy="1442674"/>
          </a:xfrm>
        </p:spPr>
        <p:txBody>
          <a:bodyPr>
            <a:normAutofit/>
          </a:bodyPr>
          <a:lstStyle/>
          <a:p>
            <a:r>
              <a:rPr lang="en-US" sz="3600" dirty="0" smtClean="0"/>
              <a:t>Susceptibility Imaging</a:t>
            </a:r>
          </a:p>
        </p:txBody>
      </p:sp>
      <p:sp>
        <p:nvSpPr>
          <p:cNvPr id="183299" name="Rectangle 3"/>
          <p:cNvSpPr>
            <a:spLocks noGrp="1" noChangeArrowheads="1"/>
          </p:cNvSpPr>
          <p:nvPr>
            <p:ph idx="1"/>
          </p:nvPr>
        </p:nvSpPr>
        <p:spPr>
          <a:xfrm>
            <a:off x="551280" y="2038388"/>
            <a:ext cx="4357605" cy="3951337"/>
          </a:xfrm>
        </p:spPr>
        <p:txBody>
          <a:bodyPr>
            <a:normAutofit fontScale="62500" lnSpcReduction="20000"/>
          </a:bodyPr>
          <a:lstStyle/>
          <a:p>
            <a:pPr>
              <a:lnSpc>
                <a:spcPct val="90000"/>
              </a:lnSpc>
              <a:buFontTx/>
              <a:buNone/>
            </a:pPr>
            <a:r>
              <a:rPr lang="en-US" sz="3400" dirty="0" smtClean="0"/>
              <a:t>High-spatial-resolution susceptibility MR</a:t>
            </a:r>
          </a:p>
          <a:p>
            <a:pPr>
              <a:lnSpc>
                <a:spcPct val="90000"/>
              </a:lnSpc>
              <a:buFontTx/>
              <a:buNone/>
            </a:pPr>
            <a:endParaRPr lang="en-US" sz="3400" dirty="0" smtClean="0"/>
          </a:p>
          <a:p>
            <a:pPr lvl="1">
              <a:lnSpc>
                <a:spcPct val="90000"/>
              </a:lnSpc>
            </a:pPr>
            <a:r>
              <a:rPr lang="en-US" sz="3400" dirty="0" smtClean="0"/>
              <a:t>Images more lesions and details greater volume of lesions than GRE</a:t>
            </a:r>
          </a:p>
          <a:p>
            <a:pPr lvl="1">
              <a:lnSpc>
                <a:spcPct val="90000"/>
              </a:lnSpc>
            </a:pPr>
            <a:r>
              <a:rPr lang="en-US" sz="3400" dirty="0" smtClean="0"/>
              <a:t>Greater sensitivity to small hemorrhages (&lt;10mm</a:t>
            </a:r>
            <a:r>
              <a:rPr lang="en-US" sz="3400" baseline="30000" dirty="0" smtClean="0"/>
              <a:t>2</a:t>
            </a:r>
            <a:r>
              <a:rPr lang="en-US" sz="3400" dirty="0" smtClean="0"/>
              <a:t>) than GRE in a study of acute TBI patients.</a:t>
            </a:r>
          </a:p>
          <a:p>
            <a:pPr lvl="1">
              <a:lnSpc>
                <a:spcPct val="90000"/>
              </a:lnSpc>
            </a:pPr>
            <a:r>
              <a:rPr lang="en-US" sz="3400" dirty="0" smtClean="0"/>
              <a:t>Longer acquisition time increases potential for motion artifact</a:t>
            </a:r>
          </a:p>
          <a:p>
            <a:pPr lvl="2">
              <a:lnSpc>
                <a:spcPct val="90000"/>
              </a:lnSpc>
            </a:pPr>
            <a:r>
              <a:rPr lang="en-US" sz="2000" dirty="0" smtClean="0"/>
              <a:t>Tong KA, et al.: Radiology 2003;227:332-9</a:t>
            </a:r>
          </a:p>
        </p:txBody>
      </p:sp>
      <p:pic>
        <p:nvPicPr>
          <p:cNvPr id="71682" name="Picture 2" descr="http://ars.els-cdn.com/content/image/1-s2.0-S0736574811001973-gr5.jpg"/>
          <p:cNvPicPr>
            <a:picLocks noChangeAspect="1" noChangeArrowheads="1"/>
          </p:cNvPicPr>
          <p:nvPr/>
        </p:nvPicPr>
        <p:blipFill>
          <a:blip r:embed="rId3"/>
          <a:srcRect/>
          <a:stretch>
            <a:fillRect/>
          </a:stretch>
        </p:blipFill>
        <p:spPr bwMode="auto">
          <a:xfrm>
            <a:off x="5172189" y="1648079"/>
            <a:ext cx="3581400" cy="4162425"/>
          </a:xfrm>
          <a:prstGeom prst="rect">
            <a:avLst/>
          </a:prstGeom>
          <a:noFill/>
        </p:spPr>
      </p:pic>
    </p:spTree>
    <p:extLst>
      <p:ext uri="{BB962C8B-B14F-4D97-AF65-F5344CB8AC3E}">
        <p14:creationId xmlns:p14="http://schemas.microsoft.com/office/powerpoint/2010/main" val="35280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MANAGEMENT</a:t>
            </a:r>
            <a:endParaRPr lang="en-US" sz="3600"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54846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Management</a:t>
            </a:r>
            <a:endParaRPr lang="en-US" sz="3600" dirty="0"/>
          </a:p>
        </p:txBody>
      </p:sp>
      <p:sp>
        <p:nvSpPr>
          <p:cNvPr id="3" name="Content Placeholder 2"/>
          <p:cNvSpPr>
            <a:spLocks noGrp="1"/>
          </p:cNvSpPr>
          <p:nvPr>
            <p:ph idx="1"/>
          </p:nvPr>
        </p:nvSpPr>
        <p:spPr/>
        <p:txBody>
          <a:bodyPr/>
          <a:lstStyle/>
          <a:p>
            <a:pPr lvl="1"/>
            <a:r>
              <a:rPr lang="en-US" b="1" dirty="0" smtClean="0"/>
              <a:t>Rest /Symptomatic treatment</a:t>
            </a:r>
          </a:p>
          <a:p>
            <a:pPr lvl="1"/>
            <a:r>
              <a:rPr lang="en-US" b="1" dirty="0" smtClean="0"/>
              <a:t>Improve Sleep Quality</a:t>
            </a:r>
            <a:endParaRPr lang="en-US" b="1" dirty="0"/>
          </a:p>
          <a:p>
            <a:pPr lvl="1"/>
            <a:r>
              <a:rPr lang="en-US" b="1" dirty="0"/>
              <a:t>PT/</a:t>
            </a:r>
            <a:r>
              <a:rPr lang="en-US" b="1" dirty="0" smtClean="0"/>
              <a:t>OT/</a:t>
            </a:r>
            <a:r>
              <a:rPr lang="en-US" b="1" dirty="0"/>
              <a:t>Vestibular/Vision rehabilitation</a:t>
            </a:r>
          </a:p>
          <a:p>
            <a:pPr lvl="1"/>
            <a:r>
              <a:rPr lang="en-US" b="1" dirty="0" smtClean="0"/>
              <a:t>Assessment of cognitive and Behavioral Impairments</a:t>
            </a:r>
          </a:p>
          <a:p>
            <a:pPr lvl="1"/>
            <a:r>
              <a:rPr lang="en-US" b="1" dirty="0" smtClean="0"/>
              <a:t>Cognitive </a:t>
            </a:r>
            <a:r>
              <a:rPr lang="en-US" b="1" dirty="0" err="1" smtClean="0"/>
              <a:t>remediations</a:t>
            </a:r>
            <a:endParaRPr lang="en-US" b="1" dirty="0" smtClean="0"/>
          </a:p>
          <a:p>
            <a:pPr lvl="1"/>
            <a:r>
              <a:rPr lang="en-US" b="1" dirty="0" smtClean="0"/>
              <a:t>Medications</a:t>
            </a:r>
          </a:p>
          <a:p>
            <a:pPr lvl="1"/>
            <a:r>
              <a:rPr lang="en-US" b="1" dirty="0" smtClean="0"/>
              <a:t>Return to School/Work/play</a:t>
            </a:r>
          </a:p>
          <a:p>
            <a:endParaRPr lang="en-US" b="1" dirty="0" smtClean="0"/>
          </a:p>
          <a:p>
            <a:endParaRPr lang="en-US" b="1" dirty="0" smtClean="0"/>
          </a:p>
          <a:p>
            <a:endParaRPr lang="en-US" dirty="0" smtClean="0"/>
          </a:p>
        </p:txBody>
      </p:sp>
    </p:spTree>
    <p:extLst>
      <p:ext uri="{BB962C8B-B14F-4D97-AF65-F5344CB8AC3E}">
        <p14:creationId xmlns:p14="http://schemas.microsoft.com/office/powerpoint/2010/main" val="238162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51280" y="264617"/>
            <a:ext cx="8041440" cy="1376011"/>
          </a:xfrm>
        </p:spPr>
        <p:txBody>
          <a:bodyPr/>
          <a:lstStyle/>
          <a:p>
            <a:pPr eaLnBrk="1" hangingPunct="1">
              <a:defRPr/>
            </a:pPr>
            <a:r>
              <a:rPr lang="en-US" sz="3200" dirty="0" smtClean="0"/>
              <a:t>Cognitively impairing Medication</a:t>
            </a:r>
          </a:p>
        </p:txBody>
      </p:sp>
      <p:sp>
        <p:nvSpPr>
          <p:cNvPr id="138243" name="Rectangle 3"/>
          <p:cNvSpPr>
            <a:spLocks noGrp="1" noChangeArrowheads="1"/>
          </p:cNvSpPr>
          <p:nvPr>
            <p:ph idx="1"/>
          </p:nvPr>
        </p:nvSpPr>
        <p:spPr>
          <a:xfrm>
            <a:off x="457200" y="1388506"/>
            <a:ext cx="8229600" cy="5257800"/>
          </a:xfrm>
        </p:spPr>
        <p:txBody>
          <a:bodyPr>
            <a:normAutofit/>
          </a:bodyPr>
          <a:lstStyle/>
          <a:p>
            <a:pPr eaLnBrk="1" hangingPunct="1">
              <a:lnSpc>
                <a:spcPct val="90000"/>
              </a:lnSpc>
              <a:defRPr/>
            </a:pPr>
            <a:r>
              <a:rPr lang="en-US" sz="2400" dirty="0" smtClean="0"/>
              <a:t>Antibiotics-</a:t>
            </a:r>
            <a:r>
              <a:rPr lang="en-US" sz="2400" dirty="0" err="1" smtClean="0"/>
              <a:t>Keflex</a:t>
            </a:r>
            <a:r>
              <a:rPr lang="en-US" sz="2400" dirty="0" smtClean="0"/>
              <a:t>, </a:t>
            </a:r>
            <a:r>
              <a:rPr lang="en-US" sz="2400" dirty="0" err="1" smtClean="0"/>
              <a:t>Flagyl</a:t>
            </a:r>
            <a:r>
              <a:rPr lang="en-US" sz="2400" dirty="0" smtClean="0"/>
              <a:t>, Anti-Tb</a:t>
            </a:r>
          </a:p>
          <a:p>
            <a:pPr eaLnBrk="1" hangingPunct="1">
              <a:lnSpc>
                <a:spcPct val="90000"/>
              </a:lnSpc>
              <a:defRPr/>
            </a:pPr>
            <a:r>
              <a:rPr lang="en-US" sz="2400" dirty="0" err="1" smtClean="0"/>
              <a:t>Anticholinergics</a:t>
            </a:r>
            <a:r>
              <a:rPr lang="en-US" sz="2400" dirty="0" smtClean="0"/>
              <a:t>-Atropine, TCA, </a:t>
            </a:r>
          </a:p>
          <a:p>
            <a:pPr eaLnBrk="1" hangingPunct="1">
              <a:lnSpc>
                <a:spcPct val="90000"/>
              </a:lnSpc>
              <a:defRPr/>
            </a:pPr>
            <a:r>
              <a:rPr lang="en-US" sz="2400" dirty="0" smtClean="0"/>
              <a:t>Anticonvulsants-</a:t>
            </a:r>
            <a:r>
              <a:rPr lang="en-US" sz="2400" dirty="0" err="1" smtClean="0"/>
              <a:t>Phenytoin</a:t>
            </a:r>
            <a:r>
              <a:rPr lang="en-US" sz="2400" dirty="0" smtClean="0"/>
              <a:t>, </a:t>
            </a:r>
            <a:r>
              <a:rPr lang="en-US" sz="2400" dirty="0" err="1" smtClean="0"/>
              <a:t>Phenobarital</a:t>
            </a:r>
            <a:endParaRPr lang="en-US" sz="2400" dirty="0" smtClean="0"/>
          </a:p>
          <a:p>
            <a:pPr eaLnBrk="1" hangingPunct="1">
              <a:lnSpc>
                <a:spcPct val="90000"/>
              </a:lnSpc>
              <a:defRPr/>
            </a:pPr>
            <a:r>
              <a:rPr lang="en-US" sz="2400" dirty="0" err="1" smtClean="0"/>
              <a:t>Antiemetics-Promethazine</a:t>
            </a:r>
            <a:endParaRPr lang="en-US" sz="2400" dirty="0" smtClean="0"/>
          </a:p>
          <a:p>
            <a:pPr eaLnBrk="1" hangingPunct="1">
              <a:lnSpc>
                <a:spcPct val="90000"/>
              </a:lnSpc>
              <a:defRPr/>
            </a:pPr>
            <a:r>
              <a:rPr lang="en-US" sz="2400" dirty="0" smtClean="0"/>
              <a:t>Antihistamines-</a:t>
            </a:r>
            <a:r>
              <a:rPr lang="en-US" sz="2400" dirty="0" err="1" smtClean="0"/>
              <a:t>Cimetidine</a:t>
            </a:r>
            <a:r>
              <a:rPr lang="en-US" sz="2400" dirty="0" smtClean="0"/>
              <a:t>, </a:t>
            </a:r>
            <a:r>
              <a:rPr lang="en-US" sz="2400" dirty="0" err="1" smtClean="0"/>
              <a:t>Promethazine</a:t>
            </a:r>
            <a:endParaRPr lang="en-US" sz="2400" dirty="0" smtClean="0"/>
          </a:p>
          <a:p>
            <a:pPr eaLnBrk="1" hangingPunct="1">
              <a:lnSpc>
                <a:spcPct val="90000"/>
              </a:lnSpc>
              <a:defRPr/>
            </a:pPr>
            <a:r>
              <a:rPr lang="en-US" sz="2400" dirty="0" smtClean="0"/>
              <a:t>Anti-</a:t>
            </a:r>
            <a:r>
              <a:rPr lang="en-US" sz="2400" dirty="0" err="1" smtClean="0"/>
              <a:t>inflamatory</a:t>
            </a:r>
            <a:r>
              <a:rPr lang="en-US" sz="2400" dirty="0" smtClean="0"/>
              <a:t>- Corticosteroids, NSAIDs</a:t>
            </a:r>
          </a:p>
          <a:p>
            <a:pPr eaLnBrk="1" hangingPunct="1">
              <a:lnSpc>
                <a:spcPct val="90000"/>
              </a:lnSpc>
              <a:defRPr/>
            </a:pPr>
            <a:r>
              <a:rPr lang="en-US" sz="2400" dirty="0" smtClean="0"/>
              <a:t>Analgesics- Opiates, Salicylates, Narcotics</a:t>
            </a:r>
          </a:p>
          <a:p>
            <a:pPr eaLnBrk="1" hangingPunct="1">
              <a:lnSpc>
                <a:spcPct val="90000"/>
              </a:lnSpc>
              <a:defRPr/>
            </a:pPr>
            <a:r>
              <a:rPr lang="en-US" sz="2400" dirty="0" smtClean="0"/>
              <a:t>Cardiac-</a:t>
            </a:r>
            <a:r>
              <a:rPr lang="el-GR" sz="2400" dirty="0" smtClean="0">
                <a:cs typeface="ＭＳ Ｐゴシック"/>
              </a:rPr>
              <a:t>β</a:t>
            </a:r>
            <a:r>
              <a:rPr lang="en-US" sz="2400" dirty="0" smtClean="0">
                <a:cs typeface="ＭＳ Ｐゴシック"/>
              </a:rPr>
              <a:t>-blockers- Clonidine, Digitalis, </a:t>
            </a:r>
            <a:r>
              <a:rPr lang="en-US" sz="2400" dirty="0" err="1" smtClean="0">
                <a:cs typeface="ＭＳ Ｐゴシック"/>
              </a:rPr>
              <a:t>Lidocaine</a:t>
            </a:r>
            <a:r>
              <a:rPr lang="en-US" sz="2400" dirty="0" smtClean="0">
                <a:cs typeface="ＭＳ Ｐゴシック"/>
              </a:rPr>
              <a:t>, Quinidine, Procainamide</a:t>
            </a:r>
            <a:endParaRPr lang="el-GR" sz="2400" dirty="0" smtClean="0">
              <a:cs typeface="ＭＳ Ｐゴシック"/>
            </a:endParaRPr>
          </a:p>
          <a:p>
            <a:pPr eaLnBrk="1" hangingPunct="1">
              <a:lnSpc>
                <a:spcPct val="90000"/>
              </a:lnSpc>
              <a:defRPr/>
            </a:pPr>
            <a:r>
              <a:rPr lang="en-US" sz="2400" dirty="0" smtClean="0"/>
              <a:t>Drug </a:t>
            </a:r>
            <a:r>
              <a:rPr lang="en-US" sz="2400" dirty="0" err="1" smtClean="0"/>
              <a:t>withdrawls</a:t>
            </a:r>
            <a:r>
              <a:rPr lang="en-US" sz="2400" dirty="0" smtClean="0"/>
              <a:t>-Alcohol, </a:t>
            </a:r>
            <a:r>
              <a:rPr lang="en-US" sz="2400" dirty="0" err="1" smtClean="0"/>
              <a:t>Barbituarates</a:t>
            </a:r>
            <a:r>
              <a:rPr lang="en-US" sz="2400" dirty="0" smtClean="0"/>
              <a:t>, Benzodiazepine</a:t>
            </a:r>
          </a:p>
          <a:p>
            <a:pPr eaLnBrk="1" hangingPunct="1">
              <a:lnSpc>
                <a:spcPct val="90000"/>
              </a:lnSpc>
              <a:defRPr/>
            </a:pPr>
            <a:r>
              <a:rPr lang="en-US" sz="2400" dirty="0" err="1" smtClean="0"/>
              <a:t>Sympathomimetics</a:t>
            </a:r>
            <a:r>
              <a:rPr lang="en-US" sz="2400" dirty="0" smtClean="0"/>
              <a:t>-Amphetamines, </a:t>
            </a:r>
            <a:r>
              <a:rPr lang="en-US" sz="2400" dirty="0" err="1" smtClean="0"/>
              <a:t>Theophylline</a:t>
            </a:r>
            <a:endParaRPr lang="en-US" sz="2400" dirty="0" smtClean="0"/>
          </a:p>
          <a:p>
            <a:pPr eaLnBrk="1" hangingPunct="1">
              <a:lnSpc>
                <a:spcPct val="90000"/>
              </a:lnSpc>
              <a:defRPr/>
            </a:pPr>
            <a:r>
              <a:rPr lang="en-US" sz="2400" dirty="0" smtClean="0"/>
              <a:t>Over the counter-Excedrin PM, Sleep-</a:t>
            </a:r>
            <a:r>
              <a:rPr lang="en-US" sz="2400" dirty="0" err="1" smtClean="0"/>
              <a:t>Eze</a:t>
            </a:r>
            <a:r>
              <a:rPr lang="en-US" sz="2400" dirty="0" smtClean="0"/>
              <a:t>, </a:t>
            </a:r>
            <a:r>
              <a:rPr lang="en-US" sz="2400" dirty="0" err="1" smtClean="0"/>
              <a:t>Compoz</a:t>
            </a:r>
            <a:endParaRPr lang="en-US" sz="2400" dirty="0" smtClean="0"/>
          </a:p>
        </p:txBody>
      </p:sp>
    </p:spTree>
    <p:extLst>
      <p:ext uri="{BB962C8B-B14F-4D97-AF65-F5344CB8AC3E}">
        <p14:creationId xmlns:p14="http://schemas.microsoft.com/office/powerpoint/2010/main" val="418300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a:bodyPr>
          <a:lstStyle/>
          <a:p>
            <a:pPr eaLnBrk="1" hangingPunct="1">
              <a:defRPr/>
            </a:pPr>
            <a:r>
              <a:rPr lang="en-US" sz="3600" dirty="0" smtClean="0"/>
              <a:t>Sleep</a:t>
            </a:r>
          </a:p>
        </p:txBody>
      </p:sp>
      <p:sp>
        <p:nvSpPr>
          <p:cNvPr id="161795" name="Rectangle 3"/>
          <p:cNvSpPr>
            <a:spLocks noGrp="1" noChangeArrowheads="1"/>
          </p:cNvSpPr>
          <p:nvPr>
            <p:ph idx="1"/>
          </p:nvPr>
        </p:nvSpPr>
        <p:spPr>
          <a:xfrm>
            <a:off x="457200" y="1285633"/>
            <a:ext cx="8229600" cy="5111553"/>
          </a:xfrm>
        </p:spPr>
        <p:txBody>
          <a:bodyPr>
            <a:noAutofit/>
          </a:bodyPr>
          <a:lstStyle/>
          <a:p>
            <a:pPr eaLnBrk="1" hangingPunct="1">
              <a:lnSpc>
                <a:spcPct val="100000"/>
              </a:lnSpc>
              <a:buFont typeface="Wingdings" charset="2"/>
              <a:buChar char="§"/>
              <a:defRPr/>
            </a:pPr>
            <a:r>
              <a:rPr lang="en-US" dirty="0" smtClean="0">
                <a:latin typeface="Calibri"/>
                <a:cs typeface="Calibri"/>
              </a:rPr>
              <a:t>Comprehensive medical evaluation, Sleep logs, </a:t>
            </a:r>
          </a:p>
          <a:p>
            <a:pPr eaLnBrk="1" hangingPunct="1">
              <a:lnSpc>
                <a:spcPct val="100000"/>
              </a:lnSpc>
              <a:buFont typeface="Wingdings" charset="2"/>
              <a:buChar char="§"/>
              <a:defRPr/>
            </a:pPr>
            <a:r>
              <a:rPr lang="en-US" dirty="0" smtClean="0">
                <a:latin typeface="Calibri"/>
                <a:cs typeface="Calibri"/>
              </a:rPr>
              <a:t>Sleep hygiene, Environmental alterations</a:t>
            </a:r>
          </a:p>
          <a:p>
            <a:pPr eaLnBrk="1" hangingPunct="1">
              <a:lnSpc>
                <a:spcPct val="100000"/>
              </a:lnSpc>
              <a:buFont typeface="Wingdings" charset="2"/>
              <a:buChar char="§"/>
              <a:defRPr/>
            </a:pPr>
            <a:r>
              <a:rPr lang="en-US" dirty="0" smtClean="0">
                <a:latin typeface="Calibri"/>
                <a:cs typeface="Calibri"/>
              </a:rPr>
              <a:t>Pharmacology</a:t>
            </a:r>
          </a:p>
          <a:p>
            <a:pPr lvl="1">
              <a:buFont typeface="Wingdings" charset="2"/>
              <a:buChar char="§"/>
              <a:defRPr/>
            </a:pPr>
            <a:r>
              <a:rPr lang="en-US" sz="2800" dirty="0" smtClean="0">
                <a:latin typeface="Calibri"/>
                <a:cs typeface="Calibri"/>
              </a:rPr>
              <a:t>Benadryl-confusion</a:t>
            </a:r>
          </a:p>
          <a:p>
            <a:pPr lvl="1">
              <a:buFont typeface="Wingdings" charset="2"/>
              <a:buChar char="§"/>
              <a:defRPr/>
            </a:pPr>
            <a:r>
              <a:rPr lang="en-US" sz="2800" dirty="0" err="1" smtClean="0">
                <a:latin typeface="Calibri"/>
                <a:cs typeface="Calibri"/>
              </a:rPr>
              <a:t>Zolpidem</a:t>
            </a:r>
            <a:r>
              <a:rPr lang="en-US" sz="2800" dirty="0" smtClean="0">
                <a:latin typeface="Calibri"/>
                <a:cs typeface="Calibri"/>
              </a:rPr>
              <a:t> (</a:t>
            </a:r>
            <a:r>
              <a:rPr lang="en-US" sz="2800" dirty="0" err="1" smtClean="0">
                <a:latin typeface="Calibri"/>
                <a:cs typeface="Calibri"/>
              </a:rPr>
              <a:t>ambien</a:t>
            </a:r>
            <a:r>
              <a:rPr lang="en-US" sz="2800" dirty="0" smtClean="0">
                <a:latin typeface="Calibri"/>
                <a:cs typeface="Calibri"/>
              </a:rPr>
              <a:t>)-confusion, impaired balance;</a:t>
            </a:r>
          </a:p>
          <a:p>
            <a:pPr lvl="1">
              <a:buFont typeface="Wingdings" charset="2"/>
              <a:buChar char="§"/>
              <a:defRPr/>
            </a:pPr>
            <a:r>
              <a:rPr lang="en-US" sz="2800" dirty="0" err="1" smtClean="0">
                <a:latin typeface="Calibri"/>
                <a:cs typeface="Calibri"/>
              </a:rPr>
              <a:t>flurazepam</a:t>
            </a:r>
            <a:r>
              <a:rPr lang="en-US" sz="2800" dirty="0" smtClean="0">
                <a:latin typeface="Calibri"/>
                <a:cs typeface="Calibri"/>
              </a:rPr>
              <a:t>- confusion, addiction, </a:t>
            </a:r>
            <a:r>
              <a:rPr lang="en-US" sz="2800" dirty="0" err="1" smtClean="0">
                <a:latin typeface="Calibri"/>
                <a:cs typeface="Calibri"/>
              </a:rPr>
              <a:t>withdrawl</a:t>
            </a:r>
            <a:endParaRPr lang="en-US" sz="2800" dirty="0" smtClean="0">
              <a:latin typeface="Calibri"/>
              <a:cs typeface="Calibri"/>
            </a:endParaRPr>
          </a:p>
          <a:p>
            <a:pPr lvl="1">
              <a:buFont typeface="Wingdings" charset="2"/>
              <a:buChar char="§"/>
              <a:defRPr/>
            </a:pPr>
            <a:r>
              <a:rPr lang="en-US" sz="2800" dirty="0" err="1" smtClean="0">
                <a:latin typeface="Calibri"/>
                <a:cs typeface="Calibri"/>
              </a:rPr>
              <a:t>Trazodone</a:t>
            </a:r>
            <a:r>
              <a:rPr lang="en-US" sz="2800" dirty="0" smtClean="0">
                <a:latin typeface="Calibri"/>
                <a:cs typeface="Calibri"/>
              </a:rPr>
              <a:t> (</a:t>
            </a:r>
            <a:r>
              <a:rPr lang="en-US" sz="2800" dirty="0" err="1" smtClean="0">
                <a:latin typeface="Calibri"/>
                <a:cs typeface="Calibri"/>
              </a:rPr>
              <a:t>Deyrel</a:t>
            </a:r>
            <a:r>
              <a:rPr lang="en-US" sz="2800" dirty="0" smtClean="0">
                <a:latin typeface="Calibri"/>
                <a:cs typeface="Calibri"/>
              </a:rPr>
              <a:t>), nightmares</a:t>
            </a:r>
          </a:p>
          <a:p>
            <a:pPr lvl="1">
              <a:buFont typeface="Wingdings" charset="2"/>
              <a:buChar char="§"/>
              <a:defRPr/>
            </a:pPr>
            <a:r>
              <a:rPr lang="en-US" sz="2800" dirty="0" smtClean="0">
                <a:latin typeface="Calibri"/>
                <a:cs typeface="Calibri"/>
              </a:rPr>
              <a:t> </a:t>
            </a:r>
            <a:r>
              <a:rPr lang="en-US" sz="2800" dirty="0" err="1" smtClean="0">
                <a:latin typeface="Calibri"/>
                <a:cs typeface="Calibri"/>
              </a:rPr>
              <a:t>Notriptyline</a:t>
            </a:r>
            <a:r>
              <a:rPr lang="en-US" sz="2800" dirty="0" smtClean="0">
                <a:latin typeface="Calibri"/>
                <a:cs typeface="Calibri"/>
              </a:rPr>
              <a:t> (</a:t>
            </a:r>
            <a:r>
              <a:rPr lang="en-US" sz="2800" dirty="0" err="1" smtClean="0">
                <a:latin typeface="Calibri"/>
                <a:cs typeface="Calibri"/>
              </a:rPr>
              <a:t>Pamelor</a:t>
            </a:r>
            <a:r>
              <a:rPr lang="en-US" sz="2800" dirty="0" smtClean="0">
                <a:latin typeface="Calibri"/>
                <a:cs typeface="Calibri"/>
              </a:rPr>
              <a:t>), </a:t>
            </a:r>
          </a:p>
          <a:p>
            <a:pPr lvl="1">
              <a:buFont typeface="Wingdings" charset="2"/>
              <a:buChar char="§"/>
              <a:defRPr/>
            </a:pPr>
            <a:r>
              <a:rPr lang="en-US" sz="2800" dirty="0" smtClean="0">
                <a:latin typeface="Calibri"/>
                <a:cs typeface="Calibri"/>
              </a:rPr>
              <a:t>Anticonvulsants-Neurontin</a:t>
            </a:r>
          </a:p>
          <a:p>
            <a:pPr lvl="1">
              <a:buFont typeface="Wingdings" charset="2"/>
              <a:buChar char="§"/>
              <a:defRPr/>
            </a:pPr>
            <a:r>
              <a:rPr lang="en-US" sz="2800" dirty="0" smtClean="0">
                <a:latin typeface="Calibri"/>
                <a:cs typeface="Calibri"/>
              </a:rPr>
              <a:t>Antipsychotics</a:t>
            </a:r>
          </a:p>
        </p:txBody>
      </p:sp>
    </p:spTree>
    <p:extLst>
      <p:ext uri="{BB962C8B-B14F-4D97-AF65-F5344CB8AC3E}">
        <p14:creationId xmlns:p14="http://schemas.microsoft.com/office/powerpoint/2010/main" val="140769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500877"/>
            <a:ext cx="8041440" cy="1139751"/>
          </a:xfrm>
        </p:spPr>
        <p:txBody>
          <a:bodyPr>
            <a:normAutofit/>
          </a:bodyPr>
          <a:lstStyle/>
          <a:p>
            <a:r>
              <a:rPr lang="en-US" sz="3600" dirty="0" smtClean="0"/>
              <a:t>Definition-Mild TBI</a:t>
            </a:r>
            <a:endParaRPr lang="en-US" sz="3600" dirty="0"/>
          </a:p>
        </p:txBody>
      </p:sp>
      <p:sp>
        <p:nvSpPr>
          <p:cNvPr id="5" name="Content Placeholder 4"/>
          <p:cNvSpPr>
            <a:spLocks noGrp="1"/>
          </p:cNvSpPr>
          <p:nvPr>
            <p:ph idx="1"/>
          </p:nvPr>
        </p:nvSpPr>
        <p:spPr>
          <a:xfrm>
            <a:off x="296333" y="1290873"/>
            <a:ext cx="8296387" cy="4601218"/>
          </a:xfrm>
        </p:spPr>
        <p:txBody>
          <a:bodyPr>
            <a:noAutofit/>
          </a:bodyPr>
          <a:lstStyle/>
          <a:p>
            <a:pPr marL="0" indent="0">
              <a:lnSpc>
                <a:spcPct val="100000"/>
              </a:lnSpc>
              <a:buNone/>
            </a:pPr>
            <a:r>
              <a:rPr lang="en-US" dirty="0" smtClean="0">
                <a:latin typeface="Calibri"/>
                <a:cs typeface="Calibri"/>
              </a:rPr>
              <a:t>1. Traumatically induced physiologic disruption of brain function</a:t>
            </a:r>
          </a:p>
          <a:p>
            <a:pPr marL="0" indent="0">
              <a:buNone/>
            </a:pPr>
            <a:endParaRPr lang="en-US" dirty="0" smtClean="0">
              <a:latin typeface="Calibri"/>
              <a:cs typeface="Calibri"/>
            </a:endParaRPr>
          </a:p>
          <a:p>
            <a:pPr marL="0" indent="0">
              <a:buNone/>
            </a:pPr>
            <a:r>
              <a:rPr lang="en-US" dirty="0" smtClean="0">
                <a:latin typeface="Calibri"/>
                <a:cs typeface="Calibri"/>
              </a:rPr>
              <a:t>2. One or more  of the following</a:t>
            </a:r>
            <a:endParaRPr lang="en-US" u="sng" dirty="0" smtClean="0">
              <a:latin typeface="Calibri"/>
              <a:cs typeface="Calibri"/>
            </a:endParaRPr>
          </a:p>
          <a:p>
            <a:pPr marL="400050" lvl="1" indent="0">
              <a:buNone/>
            </a:pPr>
            <a:r>
              <a:rPr lang="en-US" sz="2400" dirty="0" smtClean="0">
                <a:latin typeface="Calibri"/>
                <a:cs typeface="Calibri"/>
              </a:rPr>
              <a:t>a.  Any period of loss </a:t>
            </a:r>
            <a:r>
              <a:rPr lang="en-US" sz="2400" dirty="0">
                <a:latin typeface="Calibri"/>
                <a:cs typeface="Calibri"/>
              </a:rPr>
              <a:t>of </a:t>
            </a:r>
            <a:r>
              <a:rPr lang="en-US" sz="2400" dirty="0" smtClean="0">
                <a:latin typeface="Calibri"/>
                <a:cs typeface="Calibri"/>
              </a:rPr>
              <a:t>consciousness </a:t>
            </a:r>
            <a:r>
              <a:rPr lang="en-US" sz="2400" dirty="0" smtClean="0">
                <a:solidFill>
                  <a:schemeClr val="accent1"/>
                </a:solidFill>
                <a:latin typeface="Calibri"/>
                <a:cs typeface="Calibri"/>
              </a:rPr>
              <a:t>(&lt;5minutes)</a:t>
            </a:r>
          </a:p>
          <a:p>
            <a:pPr marL="400050" lvl="1" indent="0">
              <a:buNone/>
            </a:pPr>
            <a:r>
              <a:rPr lang="en-US" sz="2400" dirty="0" smtClean="0">
                <a:latin typeface="Calibri"/>
                <a:cs typeface="Calibri"/>
              </a:rPr>
              <a:t>b.  Any loss of memory of the event immediately before or   		 after the accident, with posttraumatic amnesia </a:t>
            </a:r>
            <a:r>
              <a:rPr lang="en-US" sz="2400" dirty="0" smtClean="0">
                <a:solidFill>
                  <a:srgbClr val="FF388C"/>
                </a:solidFill>
                <a:latin typeface="Calibri"/>
                <a:cs typeface="Calibri"/>
              </a:rPr>
              <a:t>(&lt;24hrs)</a:t>
            </a:r>
          </a:p>
          <a:p>
            <a:pPr marL="400050" lvl="1" indent="0">
              <a:buNone/>
            </a:pPr>
            <a:r>
              <a:rPr lang="en-US" sz="2400" dirty="0" smtClean="0">
                <a:latin typeface="Calibri"/>
                <a:cs typeface="Calibri"/>
              </a:rPr>
              <a:t>c.  Any </a:t>
            </a:r>
            <a:r>
              <a:rPr lang="en-US" sz="2400" dirty="0">
                <a:latin typeface="Calibri"/>
                <a:cs typeface="Calibri"/>
              </a:rPr>
              <a:t>alteration in mental state at the time of </a:t>
            </a:r>
            <a:r>
              <a:rPr lang="en-US" sz="2400" dirty="0" smtClean="0">
                <a:latin typeface="Calibri"/>
                <a:cs typeface="Calibri"/>
              </a:rPr>
              <a:t>the </a:t>
            </a:r>
            <a:r>
              <a:rPr lang="en-US" sz="2400" dirty="0">
                <a:latin typeface="Calibri"/>
                <a:cs typeface="Calibri"/>
              </a:rPr>
              <a:t>accident </a:t>
            </a:r>
            <a:r>
              <a:rPr lang="en-US" sz="2400" dirty="0" smtClean="0">
                <a:latin typeface="Calibri"/>
                <a:cs typeface="Calibri"/>
              </a:rPr>
              <a:t>   	       (</a:t>
            </a:r>
            <a:r>
              <a:rPr lang="en-US" sz="2400" dirty="0" err="1">
                <a:latin typeface="Calibri"/>
                <a:cs typeface="Calibri"/>
              </a:rPr>
              <a:t>eg</a:t>
            </a:r>
            <a:r>
              <a:rPr lang="en-US" sz="2400" dirty="0">
                <a:latin typeface="Calibri"/>
                <a:cs typeface="Calibri"/>
              </a:rPr>
              <a:t>, feeling dazed, disoriented, or </a:t>
            </a:r>
            <a:r>
              <a:rPr lang="en-US" sz="2400" dirty="0" smtClean="0">
                <a:latin typeface="Calibri"/>
                <a:cs typeface="Calibri"/>
              </a:rPr>
              <a:t>confused</a:t>
            </a:r>
            <a:r>
              <a:rPr lang="en-US" sz="2400" dirty="0">
                <a:latin typeface="Calibri"/>
                <a:cs typeface="Calibri"/>
              </a:rPr>
              <a:t>)</a:t>
            </a:r>
            <a:r>
              <a:rPr lang="en-US" sz="2400" dirty="0" smtClean="0">
                <a:latin typeface="Calibri"/>
                <a:cs typeface="Calibri"/>
              </a:rPr>
              <a:t>.</a:t>
            </a:r>
            <a:r>
              <a:rPr lang="en-US" sz="2400" dirty="0" smtClean="0">
                <a:solidFill>
                  <a:srgbClr val="FF388C"/>
                </a:solidFill>
                <a:latin typeface="Calibri"/>
                <a:cs typeface="Calibri"/>
              </a:rPr>
              <a:t>(&lt;24hrs)</a:t>
            </a:r>
          </a:p>
          <a:p>
            <a:pPr marL="400050" lvl="1" indent="0">
              <a:buNone/>
            </a:pPr>
            <a:r>
              <a:rPr lang="en-US" sz="2400" dirty="0" smtClean="0">
                <a:latin typeface="Calibri"/>
                <a:cs typeface="Calibri"/>
              </a:rPr>
              <a:t>d.  Focal neurological symptoms</a:t>
            </a:r>
            <a:r>
              <a:rPr lang="en-US" sz="2400" dirty="0" smtClean="0">
                <a:solidFill>
                  <a:srgbClr val="FF388C"/>
                </a:solidFill>
                <a:latin typeface="Calibri"/>
                <a:cs typeface="Calibri"/>
              </a:rPr>
              <a:t>(&lt;24hrs)</a:t>
            </a:r>
            <a:endParaRPr lang="en-US" sz="2400" dirty="0">
              <a:solidFill>
                <a:srgbClr val="FF388C"/>
              </a:solidFill>
              <a:latin typeface="Calibri"/>
              <a:cs typeface="Calibri"/>
            </a:endParaRPr>
          </a:p>
          <a:p>
            <a:pPr marL="0" indent="0">
              <a:buNone/>
            </a:pPr>
            <a:endParaRPr lang="en-US" sz="2800" dirty="0" smtClean="0">
              <a:latin typeface="Calibri"/>
              <a:cs typeface="Calibri"/>
            </a:endParaRPr>
          </a:p>
          <a:p>
            <a:pPr marL="0" indent="0">
              <a:buNone/>
            </a:pPr>
            <a:r>
              <a:rPr lang="en-US" sz="2800" dirty="0" smtClean="0">
                <a:latin typeface="Calibri"/>
                <a:cs typeface="Calibri"/>
              </a:rPr>
              <a:t>3. GCS 13-15</a:t>
            </a:r>
            <a:endParaRPr lang="en-US" sz="2800" dirty="0">
              <a:latin typeface="Calibri"/>
              <a:cs typeface="Calibri"/>
            </a:endParaRPr>
          </a:p>
        </p:txBody>
      </p:sp>
      <p:sp>
        <p:nvSpPr>
          <p:cNvPr id="2" name="TextBox 1"/>
          <p:cNvSpPr txBox="1"/>
          <p:nvPr/>
        </p:nvSpPr>
        <p:spPr>
          <a:xfrm>
            <a:off x="6048375" y="6075918"/>
            <a:ext cx="1341759" cy="369332"/>
          </a:xfrm>
          <a:prstGeom prst="rect">
            <a:avLst/>
          </a:prstGeom>
          <a:noFill/>
        </p:spPr>
        <p:txBody>
          <a:bodyPr wrap="none" rtlCol="0">
            <a:spAutoFit/>
          </a:bodyPr>
          <a:lstStyle/>
          <a:p>
            <a:r>
              <a:rPr lang="en-US" dirty="0" smtClean="0"/>
              <a:t>ACRM, 2003</a:t>
            </a:r>
            <a:endParaRPr lang="en-US" dirty="0"/>
          </a:p>
        </p:txBody>
      </p:sp>
    </p:spTree>
    <p:extLst>
      <p:ext uri="{BB962C8B-B14F-4D97-AF65-F5344CB8AC3E}">
        <p14:creationId xmlns:p14="http://schemas.microsoft.com/office/powerpoint/2010/main" val="199255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Treatment of impaired arousal</a:t>
            </a:r>
            <a:endParaRPr lang="en-US" sz="3600" dirty="0"/>
          </a:p>
        </p:txBody>
      </p:sp>
      <p:sp>
        <p:nvSpPr>
          <p:cNvPr id="3" name="Content Placeholder 2"/>
          <p:cNvSpPr>
            <a:spLocks noGrp="1"/>
          </p:cNvSpPr>
          <p:nvPr>
            <p:ph idx="1"/>
          </p:nvPr>
        </p:nvSpPr>
        <p:spPr/>
        <p:txBody>
          <a:bodyPr>
            <a:noAutofit/>
          </a:bodyPr>
          <a:lstStyle/>
          <a:p>
            <a:pPr>
              <a:buFont typeface="Wingdings" charset="2"/>
              <a:buChar char="§"/>
            </a:pPr>
            <a:r>
              <a:rPr lang="en-US" dirty="0" smtClean="0">
                <a:latin typeface="Calibri"/>
                <a:cs typeface="Calibri"/>
              </a:rPr>
              <a:t>Optimize cardiopulmonary status</a:t>
            </a:r>
          </a:p>
          <a:p>
            <a:pPr>
              <a:buFont typeface="Wingdings" charset="2"/>
              <a:buChar char="§"/>
            </a:pPr>
            <a:r>
              <a:rPr lang="en-US" dirty="0" smtClean="0">
                <a:latin typeface="Calibri"/>
                <a:cs typeface="Calibri"/>
              </a:rPr>
              <a:t>Minimize sedating medications</a:t>
            </a:r>
          </a:p>
          <a:p>
            <a:pPr>
              <a:buFont typeface="Wingdings" charset="2"/>
              <a:buChar char="§"/>
            </a:pPr>
            <a:r>
              <a:rPr lang="en-US" dirty="0" smtClean="0">
                <a:latin typeface="Calibri"/>
                <a:cs typeface="Calibri"/>
              </a:rPr>
              <a:t>Improve sleep</a:t>
            </a:r>
          </a:p>
          <a:p>
            <a:pPr>
              <a:buFont typeface="Wingdings" charset="2"/>
              <a:buChar char="§"/>
            </a:pPr>
            <a:r>
              <a:rPr lang="en-US" dirty="0" smtClean="0">
                <a:latin typeface="Calibri"/>
                <a:cs typeface="Calibri"/>
              </a:rPr>
              <a:t>Cognitive exercises</a:t>
            </a:r>
          </a:p>
          <a:p>
            <a:pPr>
              <a:buFont typeface="Wingdings" charset="2"/>
              <a:buChar char="§"/>
            </a:pPr>
            <a:r>
              <a:rPr lang="en-US" dirty="0" smtClean="0">
                <a:latin typeface="Calibri"/>
                <a:cs typeface="Calibri"/>
              </a:rPr>
              <a:t>Medications</a:t>
            </a:r>
          </a:p>
          <a:p>
            <a:pPr lvl="1">
              <a:buFont typeface="Wingdings" charset="2"/>
              <a:buChar char="§"/>
            </a:pPr>
            <a:r>
              <a:rPr lang="en-US" sz="2400" dirty="0" err="1" smtClean="0">
                <a:solidFill>
                  <a:schemeClr val="tx1"/>
                </a:solidFill>
                <a:latin typeface="Calibri"/>
                <a:cs typeface="Calibri"/>
              </a:rPr>
              <a:t>Neurostimulants</a:t>
            </a:r>
            <a:r>
              <a:rPr lang="en-US" sz="2400" dirty="0" smtClean="0">
                <a:solidFill>
                  <a:schemeClr val="tx1"/>
                </a:solidFill>
                <a:latin typeface="Calibri"/>
                <a:cs typeface="Calibri"/>
              </a:rPr>
              <a:t>-Methylphenidate</a:t>
            </a:r>
            <a:r>
              <a:rPr lang="en-US" sz="2400" dirty="0">
                <a:solidFill>
                  <a:schemeClr val="tx1"/>
                </a:solidFill>
                <a:latin typeface="Calibri"/>
                <a:cs typeface="Calibri"/>
              </a:rPr>
              <a:t>(√)</a:t>
            </a:r>
            <a:r>
              <a:rPr lang="en-US" sz="2400" dirty="0" smtClean="0">
                <a:solidFill>
                  <a:schemeClr val="tx1"/>
                </a:solidFill>
                <a:latin typeface="Calibri"/>
                <a:cs typeface="Calibri"/>
              </a:rPr>
              <a:t>,Amphetamines(x)</a:t>
            </a:r>
          </a:p>
          <a:p>
            <a:pPr lvl="1">
              <a:buFont typeface="Wingdings" charset="2"/>
              <a:buChar char="§"/>
            </a:pPr>
            <a:r>
              <a:rPr lang="en-US" sz="2400" dirty="0" smtClean="0">
                <a:solidFill>
                  <a:schemeClr val="tx1"/>
                </a:solidFill>
                <a:latin typeface="Calibri"/>
                <a:cs typeface="Calibri"/>
              </a:rPr>
              <a:t>Dopaminergic agents-Amantadine(√), Bromocriptine </a:t>
            </a:r>
            <a:r>
              <a:rPr lang="en-US" sz="2400" dirty="0">
                <a:solidFill>
                  <a:schemeClr val="tx1"/>
                </a:solidFill>
                <a:latin typeface="Calibri"/>
                <a:cs typeface="Calibri"/>
              </a:rPr>
              <a:t>(</a:t>
            </a:r>
            <a:r>
              <a:rPr lang="en-US" sz="2400" dirty="0" smtClean="0">
                <a:solidFill>
                  <a:schemeClr val="tx1"/>
                </a:solidFill>
                <a:latin typeface="Calibri"/>
                <a:cs typeface="Calibri"/>
              </a:rPr>
              <a:t>√)</a:t>
            </a:r>
          </a:p>
          <a:p>
            <a:pPr lvl="1">
              <a:buFont typeface="Wingdings" charset="2"/>
              <a:buChar char="§"/>
            </a:pPr>
            <a:r>
              <a:rPr lang="en-US" sz="2400" dirty="0" smtClean="0">
                <a:solidFill>
                  <a:schemeClr val="tx1"/>
                </a:solidFill>
                <a:latin typeface="Calibri"/>
                <a:cs typeface="Calibri"/>
              </a:rPr>
              <a:t>Antidepressant-</a:t>
            </a:r>
            <a:r>
              <a:rPr lang="en-US" sz="2400" dirty="0" err="1" smtClean="0">
                <a:solidFill>
                  <a:schemeClr val="tx1"/>
                </a:solidFill>
                <a:latin typeface="Calibri"/>
                <a:cs typeface="Calibri"/>
              </a:rPr>
              <a:t>Sertaline</a:t>
            </a:r>
            <a:r>
              <a:rPr lang="en-US" sz="2400" dirty="0" smtClean="0">
                <a:solidFill>
                  <a:schemeClr val="tx1"/>
                </a:solidFill>
                <a:latin typeface="Calibri"/>
                <a:cs typeface="Calibri"/>
              </a:rPr>
              <a:t> </a:t>
            </a:r>
            <a:r>
              <a:rPr lang="en-US" sz="2400" dirty="0">
                <a:solidFill>
                  <a:schemeClr val="tx1"/>
                </a:solidFill>
                <a:latin typeface="Calibri"/>
                <a:cs typeface="Calibri"/>
              </a:rPr>
              <a:t>(</a:t>
            </a:r>
            <a:r>
              <a:rPr lang="en-US" sz="2400" dirty="0" smtClean="0">
                <a:solidFill>
                  <a:schemeClr val="tx1"/>
                </a:solidFill>
                <a:latin typeface="Calibri"/>
                <a:cs typeface="Calibri"/>
              </a:rPr>
              <a:t>√), </a:t>
            </a:r>
            <a:r>
              <a:rPr lang="en-US" sz="2400" dirty="0" err="1" smtClean="0">
                <a:solidFill>
                  <a:schemeClr val="tx1"/>
                </a:solidFill>
                <a:latin typeface="Calibri"/>
                <a:cs typeface="Calibri"/>
              </a:rPr>
              <a:t>Amitriptline</a:t>
            </a:r>
            <a:r>
              <a:rPr lang="en-US" sz="2400" dirty="0" smtClean="0">
                <a:solidFill>
                  <a:schemeClr val="tx1"/>
                </a:solidFill>
                <a:latin typeface="Calibri"/>
                <a:cs typeface="Calibri"/>
              </a:rPr>
              <a:t> </a:t>
            </a:r>
            <a:r>
              <a:rPr lang="en-US" sz="2400" dirty="0">
                <a:solidFill>
                  <a:schemeClr val="tx1"/>
                </a:solidFill>
                <a:latin typeface="Calibri"/>
                <a:cs typeface="Calibri"/>
              </a:rPr>
              <a:t>(</a:t>
            </a:r>
            <a:r>
              <a:rPr lang="en-US" sz="2400" dirty="0" smtClean="0">
                <a:solidFill>
                  <a:schemeClr val="tx1"/>
                </a:solidFill>
                <a:latin typeface="Calibri"/>
                <a:cs typeface="Calibri"/>
              </a:rPr>
              <a:t>√)</a:t>
            </a:r>
          </a:p>
          <a:p>
            <a:pPr lvl="1">
              <a:buFont typeface="Wingdings" charset="2"/>
              <a:buChar char="§"/>
            </a:pPr>
            <a:r>
              <a:rPr lang="en-US" sz="2400" dirty="0" err="1" smtClean="0">
                <a:solidFill>
                  <a:schemeClr val="tx1"/>
                </a:solidFill>
                <a:latin typeface="Calibri"/>
                <a:cs typeface="Calibri"/>
              </a:rPr>
              <a:t>Modafanil</a:t>
            </a:r>
            <a:r>
              <a:rPr lang="en-US" sz="2400" dirty="0" smtClean="0">
                <a:solidFill>
                  <a:schemeClr val="tx1"/>
                </a:solidFill>
                <a:latin typeface="Calibri"/>
                <a:cs typeface="Calibri"/>
              </a:rPr>
              <a:t> </a:t>
            </a:r>
            <a:r>
              <a:rPr lang="en-US" sz="2400" dirty="0">
                <a:solidFill>
                  <a:schemeClr val="tx1"/>
                </a:solidFill>
                <a:latin typeface="Calibri"/>
                <a:cs typeface="Calibri"/>
              </a:rPr>
              <a:t>(</a:t>
            </a:r>
            <a:r>
              <a:rPr lang="en-US" sz="2400" dirty="0" smtClean="0">
                <a:solidFill>
                  <a:schemeClr val="tx1"/>
                </a:solidFill>
                <a:latin typeface="Calibri"/>
                <a:cs typeface="Calibri"/>
              </a:rPr>
              <a:t>√)</a:t>
            </a:r>
          </a:p>
          <a:p>
            <a:pPr lvl="1">
              <a:buFont typeface="Wingdings" charset="2"/>
              <a:buChar char="§"/>
            </a:pPr>
            <a:r>
              <a:rPr lang="en-US" sz="2400" dirty="0" err="1" smtClean="0">
                <a:solidFill>
                  <a:schemeClr val="tx1"/>
                </a:solidFill>
                <a:latin typeface="Calibri"/>
                <a:cs typeface="Calibri"/>
              </a:rPr>
              <a:t>Zolpidem</a:t>
            </a:r>
            <a:r>
              <a:rPr lang="en-US" sz="2400" dirty="0" smtClean="0">
                <a:solidFill>
                  <a:schemeClr val="tx1"/>
                </a:solidFill>
                <a:latin typeface="Calibri"/>
                <a:cs typeface="Calibri"/>
              </a:rPr>
              <a:t> (+/-)</a:t>
            </a:r>
            <a:endParaRPr lang="en-US" sz="2400" dirty="0">
              <a:solidFill>
                <a:schemeClr val="tx1"/>
              </a:solidFill>
              <a:latin typeface="Calibri"/>
              <a:cs typeface="Calibri"/>
            </a:endParaRPr>
          </a:p>
        </p:txBody>
      </p:sp>
    </p:spTree>
    <p:extLst>
      <p:ext uri="{BB962C8B-B14F-4D97-AF65-F5344CB8AC3E}">
        <p14:creationId xmlns:p14="http://schemas.microsoft.com/office/powerpoint/2010/main" val="186248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pPr eaLnBrk="1" hangingPunct="1">
              <a:defRPr/>
            </a:pPr>
            <a:r>
              <a:rPr lang="en-US" sz="4000" dirty="0" smtClean="0"/>
              <a:t>Treatment of Impairment in Attention</a:t>
            </a:r>
          </a:p>
        </p:txBody>
      </p:sp>
      <p:sp>
        <p:nvSpPr>
          <p:cNvPr id="133123" name="Rectangle 3"/>
          <p:cNvSpPr>
            <a:spLocks noGrp="1" noChangeArrowheads="1"/>
          </p:cNvSpPr>
          <p:nvPr>
            <p:ph idx="1"/>
          </p:nvPr>
        </p:nvSpPr>
        <p:spPr/>
        <p:txBody>
          <a:bodyPr>
            <a:normAutofit fontScale="55000" lnSpcReduction="20000"/>
          </a:bodyPr>
          <a:lstStyle/>
          <a:p>
            <a:pPr eaLnBrk="1" hangingPunct="1">
              <a:lnSpc>
                <a:spcPct val="150000"/>
              </a:lnSpc>
              <a:buFont typeface="Wingdings" charset="2"/>
              <a:buChar char="§"/>
              <a:defRPr/>
            </a:pPr>
            <a:r>
              <a:rPr lang="en-US" sz="3400" dirty="0" smtClean="0">
                <a:latin typeface="Calibri"/>
                <a:cs typeface="Calibri"/>
              </a:rPr>
              <a:t>Environmental control</a:t>
            </a:r>
          </a:p>
          <a:p>
            <a:pPr eaLnBrk="1" hangingPunct="1">
              <a:lnSpc>
                <a:spcPct val="150000"/>
              </a:lnSpc>
              <a:buFont typeface="Wingdings" charset="2"/>
              <a:buChar char="§"/>
              <a:defRPr/>
            </a:pPr>
            <a:r>
              <a:rPr lang="en-US" sz="3400" dirty="0" smtClean="0">
                <a:latin typeface="Calibri"/>
                <a:cs typeface="Calibri"/>
              </a:rPr>
              <a:t>Medications</a:t>
            </a:r>
          </a:p>
          <a:p>
            <a:pPr lvl="2">
              <a:lnSpc>
                <a:spcPct val="150000"/>
              </a:lnSpc>
              <a:buFont typeface="Wingdings" charset="2"/>
              <a:buChar char="§"/>
              <a:defRPr/>
            </a:pPr>
            <a:r>
              <a:rPr lang="en-US" sz="3400" dirty="0" smtClean="0">
                <a:latin typeface="Calibri"/>
                <a:cs typeface="Calibri"/>
              </a:rPr>
              <a:t>Psycho stimulants </a:t>
            </a:r>
          </a:p>
          <a:p>
            <a:pPr lvl="3">
              <a:lnSpc>
                <a:spcPct val="150000"/>
              </a:lnSpc>
              <a:buFont typeface="Wingdings" charset="2"/>
              <a:buChar char="§"/>
              <a:defRPr/>
            </a:pPr>
            <a:r>
              <a:rPr lang="en-US" sz="3400" dirty="0" smtClean="0">
                <a:latin typeface="Calibri"/>
                <a:cs typeface="Calibri"/>
              </a:rPr>
              <a:t>-methylphenidate, (√) </a:t>
            </a:r>
          </a:p>
          <a:p>
            <a:pPr lvl="3">
              <a:lnSpc>
                <a:spcPct val="150000"/>
              </a:lnSpc>
              <a:buFont typeface="Wingdings" charset="2"/>
              <a:buChar char="§"/>
              <a:defRPr/>
            </a:pPr>
            <a:r>
              <a:rPr lang="en-US" sz="3400" dirty="0" err="1" smtClean="0">
                <a:latin typeface="Calibri"/>
                <a:cs typeface="Calibri"/>
              </a:rPr>
              <a:t>dextroamphetamine</a:t>
            </a:r>
            <a:r>
              <a:rPr lang="en-US" sz="3400" dirty="0" smtClean="0">
                <a:latin typeface="Calibri"/>
                <a:cs typeface="Calibri"/>
              </a:rPr>
              <a:t>(√)</a:t>
            </a:r>
          </a:p>
          <a:p>
            <a:pPr lvl="2">
              <a:lnSpc>
                <a:spcPct val="150000"/>
              </a:lnSpc>
              <a:buFont typeface="Wingdings" charset="2"/>
              <a:buChar char="§"/>
              <a:defRPr/>
            </a:pPr>
            <a:r>
              <a:rPr lang="en-US" sz="3400" dirty="0" err="1" smtClean="0">
                <a:latin typeface="Calibri"/>
                <a:cs typeface="Calibri"/>
              </a:rPr>
              <a:t>Dopminergic</a:t>
            </a:r>
            <a:endParaRPr lang="en-US" sz="3400" dirty="0" smtClean="0">
              <a:latin typeface="Calibri"/>
              <a:cs typeface="Calibri"/>
            </a:endParaRPr>
          </a:p>
          <a:p>
            <a:pPr lvl="3">
              <a:lnSpc>
                <a:spcPct val="150000"/>
              </a:lnSpc>
              <a:buFont typeface="Wingdings" charset="2"/>
              <a:buChar char="§"/>
              <a:defRPr/>
            </a:pPr>
            <a:r>
              <a:rPr lang="en-US" sz="3400" dirty="0" smtClean="0">
                <a:latin typeface="Calibri"/>
                <a:cs typeface="Calibri"/>
              </a:rPr>
              <a:t>Amantadine(√)</a:t>
            </a:r>
          </a:p>
          <a:p>
            <a:pPr lvl="3">
              <a:lnSpc>
                <a:spcPct val="150000"/>
              </a:lnSpc>
              <a:buFont typeface="Wingdings" charset="2"/>
              <a:buChar char="§"/>
              <a:defRPr/>
            </a:pPr>
            <a:r>
              <a:rPr lang="en-US" sz="3400" dirty="0" smtClean="0">
                <a:latin typeface="Calibri"/>
                <a:cs typeface="Calibri"/>
              </a:rPr>
              <a:t>Provigil</a:t>
            </a:r>
            <a:r>
              <a:rPr lang="en-US" sz="3400" dirty="0">
                <a:latin typeface="Calibri"/>
                <a:cs typeface="Calibri"/>
              </a:rPr>
              <a:t>, (√</a:t>
            </a:r>
            <a:r>
              <a:rPr lang="en-US" sz="3400" dirty="0" smtClean="0">
                <a:latin typeface="Calibri"/>
                <a:cs typeface="Calibri"/>
              </a:rPr>
              <a:t>)</a:t>
            </a:r>
          </a:p>
          <a:p>
            <a:pPr lvl="3">
              <a:lnSpc>
                <a:spcPct val="150000"/>
              </a:lnSpc>
              <a:buFont typeface="Wingdings" charset="2"/>
              <a:buChar char="§"/>
              <a:defRPr/>
            </a:pPr>
            <a:r>
              <a:rPr lang="en-US" sz="3400" dirty="0" smtClean="0">
                <a:latin typeface="Calibri"/>
                <a:cs typeface="Calibri"/>
              </a:rPr>
              <a:t>Bromocriptine</a:t>
            </a:r>
            <a:r>
              <a:rPr lang="en-US" sz="3400" dirty="0">
                <a:latin typeface="Calibri"/>
                <a:cs typeface="Calibri"/>
              </a:rPr>
              <a:t>(√)</a:t>
            </a:r>
            <a:endParaRPr lang="en-US" sz="3400" dirty="0" smtClean="0">
              <a:latin typeface="Calibri"/>
              <a:cs typeface="Calibri"/>
            </a:endParaRPr>
          </a:p>
          <a:p>
            <a:pPr lvl="2">
              <a:lnSpc>
                <a:spcPct val="150000"/>
              </a:lnSpc>
              <a:buFont typeface="Wingdings" charset="2"/>
              <a:buChar char="§"/>
              <a:defRPr/>
            </a:pPr>
            <a:r>
              <a:rPr lang="en-US" sz="3400" dirty="0">
                <a:latin typeface="Calibri"/>
                <a:cs typeface="Calibri"/>
              </a:rPr>
              <a:t>Cholinesterase inhibitor </a:t>
            </a:r>
            <a:r>
              <a:rPr lang="en-US" sz="3400" dirty="0" smtClean="0">
                <a:latin typeface="Calibri"/>
                <a:cs typeface="Calibri"/>
              </a:rPr>
              <a:t>-donepezil</a:t>
            </a:r>
            <a:endParaRPr lang="en-US" sz="3400" dirty="0">
              <a:latin typeface="Calibri"/>
              <a:cs typeface="Calibri"/>
            </a:endParaRPr>
          </a:p>
          <a:p>
            <a:pPr lvl="2">
              <a:lnSpc>
                <a:spcPct val="90000"/>
              </a:lnSpc>
              <a:defRPr/>
            </a:pPr>
            <a:endParaRPr lang="en-US" dirty="0" smtClean="0"/>
          </a:p>
        </p:txBody>
      </p:sp>
    </p:spTree>
    <p:extLst>
      <p:ext uri="{BB962C8B-B14F-4D97-AF65-F5344CB8AC3E}">
        <p14:creationId xmlns:p14="http://schemas.microsoft.com/office/powerpoint/2010/main" val="133642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en-US" sz="4000" smtClean="0"/>
              <a:t>Treatment of Behavioral Instability</a:t>
            </a:r>
          </a:p>
        </p:txBody>
      </p:sp>
      <p:sp>
        <p:nvSpPr>
          <p:cNvPr id="173059" name="Rectangle 3"/>
          <p:cNvSpPr>
            <a:spLocks noGrp="1" noChangeArrowheads="1"/>
          </p:cNvSpPr>
          <p:nvPr>
            <p:ph idx="1"/>
          </p:nvPr>
        </p:nvSpPr>
        <p:spPr>
          <a:xfrm>
            <a:off x="302316" y="2157824"/>
            <a:ext cx="8229600" cy="3573311"/>
          </a:xfrm>
        </p:spPr>
        <p:txBody>
          <a:bodyPr/>
          <a:lstStyle/>
          <a:p>
            <a:pPr eaLnBrk="1" hangingPunct="1">
              <a:lnSpc>
                <a:spcPct val="100000"/>
              </a:lnSpc>
              <a:buFont typeface="Wingdings" charset="2"/>
              <a:buChar char="§"/>
              <a:defRPr/>
            </a:pPr>
            <a:r>
              <a:rPr lang="en-US" dirty="0" smtClean="0">
                <a:latin typeface="Calibri"/>
                <a:cs typeface="Calibri"/>
              </a:rPr>
              <a:t>Avoid Haldol, </a:t>
            </a:r>
            <a:r>
              <a:rPr lang="en-US" dirty="0" err="1" smtClean="0">
                <a:latin typeface="Calibri"/>
                <a:cs typeface="Calibri"/>
              </a:rPr>
              <a:t>Benzodiazepam</a:t>
            </a:r>
            <a:endParaRPr lang="en-US" dirty="0" smtClean="0">
              <a:latin typeface="Calibri"/>
              <a:cs typeface="Calibri"/>
            </a:endParaRPr>
          </a:p>
          <a:p>
            <a:pPr eaLnBrk="1" hangingPunct="1">
              <a:lnSpc>
                <a:spcPct val="100000"/>
              </a:lnSpc>
              <a:buFont typeface="Wingdings" charset="2"/>
              <a:buChar char="§"/>
              <a:defRPr/>
            </a:pPr>
            <a:r>
              <a:rPr lang="en-US" dirty="0" smtClean="0">
                <a:latin typeface="Calibri"/>
                <a:cs typeface="Calibri"/>
              </a:rPr>
              <a:t>Depakote (</a:t>
            </a:r>
            <a:r>
              <a:rPr lang="en-US" dirty="0" err="1" smtClean="0">
                <a:latin typeface="Calibri"/>
                <a:cs typeface="Calibri"/>
              </a:rPr>
              <a:t>valproic</a:t>
            </a:r>
            <a:r>
              <a:rPr lang="en-US" dirty="0" smtClean="0">
                <a:latin typeface="Calibri"/>
                <a:cs typeface="Calibri"/>
              </a:rPr>
              <a:t> acid)</a:t>
            </a:r>
          </a:p>
          <a:p>
            <a:pPr eaLnBrk="1" hangingPunct="1">
              <a:lnSpc>
                <a:spcPct val="100000"/>
              </a:lnSpc>
              <a:buFont typeface="Wingdings" charset="2"/>
              <a:buChar char="§"/>
              <a:defRPr/>
            </a:pPr>
            <a:r>
              <a:rPr lang="en-US" dirty="0" err="1" smtClean="0">
                <a:latin typeface="Calibri"/>
                <a:cs typeface="Calibri"/>
              </a:rPr>
              <a:t>Carbamezine</a:t>
            </a:r>
            <a:endParaRPr lang="en-US" dirty="0" smtClean="0">
              <a:latin typeface="Calibri"/>
              <a:cs typeface="Calibri"/>
            </a:endParaRPr>
          </a:p>
          <a:p>
            <a:pPr eaLnBrk="1" hangingPunct="1">
              <a:lnSpc>
                <a:spcPct val="100000"/>
              </a:lnSpc>
              <a:buFont typeface="Wingdings" charset="2"/>
              <a:buChar char="§"/>
              <a:defRPr/>
            </a:pPr>
            <a:r>
              <a:rPr lang="en-US" dirty="0" err="1" smtClean="0">
                <a:latin typeface="Calibri"/>
                <a:cs typeface="Calibri"/>
              </a:rPr>
              <a:t>Tegreto</a:t>
            </a:r>
            <a:r>
              <a:rPr lang="en-US" dirty="0" err="1">
                <a:latin typeface="Calibri"/>
                <a:cs typeface="Calibri"/>
              </a:rPr>
              <a:t>l</a:t>
            </a:r>
            <a:endParaRPr lang="en-US" dirty="0" smtClean="0">
              <a:latin typeface="Calibri"/>
              <a:cs typeface="Calibri"/>
            </a:endParaRPr>
          </a:p>
          <a:p>
            <a:pPr eaLnBrk="1" hangingPunct="1">
              <a:lnSpc>
                <a:spcPct val="100000"/>
              </a:lnSpc>
              <a:buFont typeface="Wingdings" charset="2"/>
              <a:buChar char="§"/>
              <a:defRPr/>
            </a:pPr>
            <a:r>
              <a:rPr lang="en-US" dirty="0" smtClean="0">
                <a:latin typeface="Calibri"/>
                <a:cs typeface="Calibri"/>
              </a:rPr>
              <a:t>Seroquel</a:t>
            </a:r>
          </a:p>
          <a:p>
            <a:pPr eaLnBrk="1" hangingPunct="1">
              <a:lnSpc>
                <a:spcPct val="100000"/>
              </a:lnSpc>
              <a:buFont typeface="Wingdings" charset="2"/>
              <a:buChar char="§"/>
              <a:defRPr/>
            </a:pPr>
            <a:r>
              <a:rPr lang="en-US" dirty="0" smtClean="0">
                <a:latin typeface="Calibri"/>
                <a:cs typeface="Calibri"/>
              </a:rPr>
              <a:t>Propranolol</a:t>
            </a: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34340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KEY POINTS</a:t>
            </a:r>
            <a:endParaRPr lang="en-US" sz="3600" dirty="0"/>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smtClean="0"/>
              <a:t>Establishing diagnosis</a:t>
            </a:r>
          </a:p>
          <a:p>
            <a:pPr lvl="1">
              <a:buFont typeface="Wingdings" charset="2"/>
              <a:buChar char="§"/>
            </a:pPr>
            <a:r>
              <a:rPr lang="en-US" sz="2400" dirty="0" smtClean="0"/>
              <a:t>History</a:t>
            </a:r>
          </a:p>
          <a:p>
            <a:pPr lvl="1">
              <a:buFont typeface="Wingdings" charset="2"/>
              <a:buChar char="§"/>
            </a:pPr>
            <a:r>
              <a:rPr lang="en-US" sz="2400" dirty="0" smtClean="0"/>
              <a:t>Neuropsychological Assessment</a:t>
            </a:r>
          </a:p>
          <a:p>
            <a:pPr lvl="1">
              <a:buFont typeface="Wingdings" charset="2"/>
              <a:buChar char="§"/>
            </a:pPr>
            <a:r>
              <a:rPr lang="en-US" sz="2400" dirty="0" smtClean="0"/>
              <a:t>Imaging</a:t>
            </a:r>
          </a:p>
          <a:p>
            <a:pPr>
              <a:buFont typeface="Wingdings" charset="2"/>
              <a:buChar char="§"/>
            </a:pPr>
            <a:endParaRPr lang="en-US" dirty="0" smtClean="0"/>
          </a:p>
          <a:p>
            <a:pPr>
              <a:buFont typeface="Wingdings" charset="2"/>
              <a:buChar char="§"/>
            </a:pPr>
            <a:r>
              <a:rPr lang="en-US" dirty="0" smtClean="0"/>
              <a:t>Management</a:t>
            </a:r>
          </a:p>
          <a:p>
            <a:pPr lvl="1">
              <a:buFont typeface="Wingdings" charset="2"/>
              <a:buChar char="§"/>
            </a:pPr>
            <a:r>
              <a:rPr lang="en-US" sz="2400" dirty="0" smtClean="0"/>
              <a:t>Stimuli management</a:t>
            </a:r>
          </a:p>
          <a:p>
            <a:pPr lvl="1">
              <a:buFont typeface="Wingdings" charset="2"/>
              <a:buChar char="§"/>
            </a:pPr>
            <a:r>
              <a:rPr lang="en-US" sz="2400" dirty="0" smtClean="0"/>
              <a:t>Sleep and pain</a:t>
            </a:r>
          </a:p>
          <a:p>
            <a:pPr lvl="1">
              <a:buFont typeface="Wingdings" charset="2"/>
              <a:buChar char="§"/>
            </a:pPr>
            <a:r>
              <a:rPr lang="en-US" sz="2400" dirty="0" smtClean="0"/>
              <a:t>Cognitive  remediation</a:t>
            </a:r>
          </a:p>
          <a:p>
            <a:pPr lvl="1">
              <a:buFont typeface="Wingdings" charset="2"/>
              <a:buChar char="§"/>
            </a:pPr>
            <a:r>
              <a:rPr lang="en-US" sz="2400" dirty="0" smtClean="0"/>
              <a:t>Behavioral interventions</a:t>
            </a:r>
          </a:p>
          <a:p>
            <a:pPr lvl="1">
              <a:buFont typeface="Wingdings" charset="2"/>
              <a:buChar char="§"/>
            </a:pPr>
            <a:r>
              <a:rPr lang="en-US" sz="2400" dirty="0" smtClean="0"/>
              <a:t>Medications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1126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Post concussive Symptoms</a:t>
            </a:r>
            <a:endParaRPr lang="en-US" sz="3600" dirty="0"/>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smtClean="0"/>
              <a:t>Physical </a:t>
            </a:r>
            <a:r>
              <a:rPr lang="en-US" dirty="0"/>
              <a:t>symptoms of brain injury </a:t>
            </a:r>
          </a:p>
          <a:p>
            <a:pPr lvl="1">
              <a:lnSpc>
                <a:spcPct val="120000"/>
              </a:lnSpc>
            </a:pPr>
            <a:r>
              <a:rPr lang="en-US" sz="2400" dirty="0" err="1" smtClean="0"/>
              <a:t>eg</a:t>
            </a:r>
            <a:r>
              <a:rPr lang="en-US" sz="2400" dirty="0" smtClean="0"/>
              <a:t> </a:t>
            </a:r>
            <a:r>
              <a:rPr lang="en-US" sz="2400" dirty="0"/>
              <a:t>nausea</a:t>
            </a:r>
            <a:r>
              <a:rPr lang="en-US" sz="2400" dirty="0" smtClean="0"/>
              <a:t>, vomiting</a:t>
            </a:r>
            <a:r>
              <a:rPr lang="en-US" sz="2400" dirty="0"/>
              <a:t>, dizziness, headache, blurred </a:t>
            </a:r>
            <a:r>
              <a:rPr lang="en-US" sz="2400" dirty="0" smtClean="0"/>
              <a:t>vision ,sleep </a:t>
            </a:r>
            <a:r>
              <a:rPr lang="en-US" sz="2400" dirty="0"/>
              <a:t>disturbance, quickness to fatigue, lethargy, </a:t>
            </a:r>
            <a:r>
              <a:rPr lang="en-US" sz="2400" dirty="0" smtClean="0"/>
              <a:t>or other </a:t>
            </a:r>
            <a:r>
              <a:rPr lang="en-US" sz="2400" dirty="0"/>
              <a:t>sensory </a:t>
            </a:r>
            <a:r>
              <a:rPr lang="en-US" sz="2400" dirty="0" smtClean="0"/>
              <a:t>loss</a:t>
            </a:r>
          </a:p>
          <a:p>
            <a:pPr lvl="1">
              <a:lnSpc>
                <a:spcPct val="120000"/>
              </a:lnSpc>
            </a:pPr>
            <a:endParaRPr lang="en-US" dirty="0"/>
          </a:p>
          <a:p>
            <a:pPr>
              <a:lnSpc>
                <a:spcPct val="120000"/>
              </a:lnSpc>
            </a:pPr>
            <a:r>
              <a:rPr lang="tr-TR" dirty="0" err="1" smtClean="0"/>
              <a:t>Cognitive</a:t>
            </a:r>
            <a:r>
              <a:rPr lang="tr-TR" dirty="0" smtClean="0"/>
              <a:t> </a:t>
            </a:r>
            <a:r>
              <a:rPr lang="tr-TR" dirty="0" err="1" smtClean="0"/>
              <a:t>Symptoms</a:t>
            </a:r>
            <a:endParaRPr lang="tr-TR" dirty="0" smtClean="0"/>
          </a:p>
          <a:p>
            <a:pPr lvl="1">
              <a:lnSpc>
                <a:spcPct val="120000"/>
              </a:lnSpc>
            </a:pPr>
            <a:r>
              <a:rPr lang="tr-TR" sz="2400" dirty="0" err="1" smtClean="0"/>
              <a:t>concentration</a:t>
            </a:r>
            <a:r>
              <a:rPr lang="tr-TR" sz="2400" dirty="0"/>
              <a:t>, </a:t>
            </a:r>
            <a:r>
              <a:rPr lang="tr-TR" sz="2400" dirty="0" err="1"/>
              <a:t>perception</a:t>
            </a:r>
            <a:r>
              <a:rPr lang="tr-TR" sz="2400" dirty="0"/>
              <a:t>, </a:t>
            </a:r>
            <a:r>
              <a:rPr lang="tr-TR" sz="2400" dirty="0" err="1"/>
              <a:t>memory</a:t>
            </a:r>
            <a:r>
              <a:rPr lang="tr-TR" sz="2400" dirty="0"/>
              <a:t>, </a:t>
            </a:r>
            <a:r>
              <a:rPr lang="tr-TR" sz="2400" dirty="0" smtClean="0"/>
              <a:t> </a:t>
            </a:r>
            <a:r>
              <a:rPr lang="tr-TR" sz="2400" dirty="0" err="1" smtClean="0"/>
              <a:t>speech</a:t>
            </a:r>
            <a:r>
              <a:rPr lang="tr-TR" sz="2400" dirty="0" smtClean="0"/>
              <a:t>/</a:t>
            </a:r>
            <a:r>
              <a:rPr lang="tr-TR" sz="2400" dirty="0" err="1" smtClean="0"/>
              <a:t>language</a:t>
            </a:r>
            <a:r>
              <a:rPr lang="tr-TR" sz="2400" dirty="0"/>
              <a:t>, </a:t>
            </a:r>
            <a:r>
              <a:rPr lang="tr-TR" sz="2400" dirty="0" err="1"/>
              <a:t>or</a:t>
            </a:r>
            <a:r>
              <a:rPr lang="tr-TR" sz="2400" dirty="0"/>
              <a:t> </a:t>
            </a:r>
            <a:r>
              <a:rPr lang="tr-TR" sz="2400" dirty="0" err="1"/>
              <a:t>executive</a:t>
            </a:r>
            <a:r>
              <a:rPr lang="tr-TR" sz="2400" dirty="0"/>
              <a:t> </a:t>
            </a:r>
            <a:r>
              <a:rPr lang="tr-TR" sz="2400" dirty="0" err="1" smtClean="0"/>
              <a:t>functions</a:t>
            </a:r>
            <a:endParaRPr lang="tr-TR" sz="2400" dirty="0" smtClean="0"/>
          </a:p>
          <a:p>
            <a:pPr lvl="1">
              <a:lnSpc>
                <a:spcPct val="120000"/>
              </a:lnSpc>
            </a:pPr>
            <a:endParaRPr lang="tr-TR" dirty="0" smtClean="0"/>
          </a:p>
          <a:p>
            <a:pPr>
              <a:lnSpc>
                <a:spcPct val="120000"/>
              </a:lnSpc>
            </a:pPr>
            <a:r>
              <a:rPr lang="tr-TR" dirty="0" smtClean="0"/>
              <a:t> </a:t>
            </a:r>
            <a:r>
              <a:rPr lang="tr-TR" dirty="0" err="1"/>
              <a:t>B</a:t>
            </a:r>
            <a:r>
              <a:rPr lang="tr-TR" dirty="0" err="1" smtClean="0"/>
              <a:t>ehavioral</a:t>
            </a:r>
            <a:r>
              <a:rPr lang="tr-TR" dirty="0" smtClean="0"/>
              <a:t> </a:t>
            </a:r>
            <a:r>
              <a:rPr lang="tr-TR" dirty="0" err="1" smtClean="0"/>
              <a:t>changes</a:t>
            </a:r>
            <a:r>
              <a:rPr lang="tr-TR" dirty="0" smtClean="0"/>
              <a:t> </a:t>
            </a:r>
            <a:r>
              <a:rPr lang="tr-TR" dirty="0" err="1"/>
              <a:t>and</a:t>
            </a:r>
            <a:r>
              <a:rPr lang="tr-TR" dirty="0"/>
              <a:t>/</a:t>
            </a:r>
            <a:r>
              <a:rPr lang="tr-TR" dirty="0" err="1"/>
              <a:t>or</a:t>
            </a:r>
            <a:r>
              <a:rPr lang="tr-TR" dirty="0"/>
              <a:t> </a:t>
            </a:r>
            <a:r>
              <a:rPr lang="tr-TR" dirty="0" err="1"/>
              <a:t>alterations</a:t>
            </a:r>
            <a:r>
              <a:rPr lang="tr-TR" dirty="0"/>
              <a:t> in </a:t>
            </a:r>
            <a:r>
              <a:rPr lang="tr-TR" dirty="0" err="1"/>
              <a:t>degree</a:t>
            </a:r>
            <a:r>
              <a:rPr lang="tr-TR" dirty="0"/>
              <a:t> </a:t>
            </a:r>
            <a:r>
              <a:rPr lang="tr-TR" dirty="0" smtClean="0"/>
              <a:t>of </a:t>
            </a:r>
            <a:r>
              <a:rPr lang="tr-TR" dirty="0" err="1" smtClean="0"/>
              <a:t>emotional</a:t>
            </a:r>
            <a:r>
              <a:rPr lang="tr-TR" dirty="0" smtClean="0"/>
              <a:t> </a:t>
            </a:r>
            <a:r>
              <a:rPr lang="tr-TR" dirty="0" err="1"/>
              <a:t>responsivity</a:t>
            </a:r>
            <a:r>
              <a:rPr lang="tr-TR" dirty="0"/>
              <a:t> </a:t>
            </a:r>
            <a:endParaRPr lang="tr-TR" dirty="0" smtClean="0"/>
          </a:p>
          <a:p>
            <a:pPr lvl="1">
              <a:lnSpc>
                <a:spcPct val="120000"/>
              </a:lnSpc>
            </a:pPr>
            <a:r>
              <a:rPr lang="tr-TR" sz="2400" dirty="0" err="1" smtClean="0"/>
              <a:t>eg</a:t>
            </a:r>
            <a:r>
              <a:rPr lang="tr-TR" sz="2400" dirty="0"/>
              <a:t>, </a:t>
            </a:r>
            <a:r>
              <a:rPr lang="tr-TR" sz="2400" dirty="0" err="1"/>
              <a:t>irritability</a:t>
            </a:r>
            <a:r>
              <a:rPr lang="tr-TR" sz="2400" dirty="0"/>
              <a:t>, </a:t>
            </a:r>
            <a:r>
              <a:rPr lang="tr-TR" sz="2400" dirty="0" err="1" smtClean="0"/>
              <a:t>quickness</a:t>
            </a:r>
            <a:r>
              <a:rPr lang="tr-TR" sz="2400" dirty="0"/>
              <a:t> </a:t>
            </a:r>
            <a:r>
              <a:rPr lang="tr-TR" sz="2400" dirty="0" err="1" smtClean="0"/>
              <a:t>to</a:t>
            </a:r>
            <a:r>
              <a:rPr lang="tr-TR" sz="2400" dirty="0" smtClean="0"/>
              <a:t> </a:t>
            </a:r>
            <a:r>
              <a:rPr lang="tr-TR" sz="2400" dirty="0" err="1"/>
              <a:t>anger</a:t>
            </a:r>
            <a:r>
              <a:rPr lang="tr-TR" sz="2400" dirty="0"/>
              <a:t>, </a:t>
            </a:r>
            <a:r>
              <a:rPr lang="tr-TR" sz="2400" dirty="0" err="1"/>
              <a:t>disinhibition</a:t>
            </a:r>
            <a:r>
              <a:rPr lang="tr-TR" sz="2400" dirty="0"/>
              <a:t>, </a:t>
            </a:r>
            <a:r>
              <a:rPr lang="tr-TR" sz="2400" dirty="0" err="1"/>
              <a:t>or</a:t>
            </a:r>
            <a:r>
              <a:rPr lang="tr-TR" sz="2400" dirty="0"/>
              <a:t> </a:t>
            </a:r>
            <a:r>
              <a:rPr lang="tr-TR" sz="2400" dirty="0" err="1"/>
              <a:t>emotional</a:t>
            </a:r>
            <a:r>
              <a:rPr lang="tr-TR" sz="2400" dirty="0"/>
              <a:t> </a:t>
            </a:r>
            <a:r>
              <a:rPr lang="tr-TR" sz="2400" dirty="0" smtClean="0"/>
              <a:t>lability</a:t>
            </a:r>
            <a:endParaRPr lang="tr-TR" sz="2400" dirty="0"/>
          </a:p>
        </p:txBody>
      </p:sp>
    </p:spTree>
    <p:extLst>
      <p:ext uri="{BB962C8B-B14F-4D97-AF65-F5344CB8AC3E}">
        <p14:creationId xmlns:p14="http://schemas.microsoft.com/office/powerpoint/2010/main" val="14263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Epidemiology</a:t>
            </a:r>
            <a:endParaRPr lang="en-US" sz="4400" dirty="0"/>
          </a:p>
        </p:txBody>
      </p:sp>
      <p:sp>
        <p:nvSpPr>
          <p:cNvPr id="5" name="Text Placeholder 4"/>
          <p:cNvSpPr>
            <a:spLocks noGrp="1"/>
          </p:cNvSpPr>
          <p:nvPr>
            <p:ph type="body" idx="1"/>
          </p:nvPr>
        </p:nvSpPr>
        <p:spPr/>
        <p:txBody>
          <a:bodyPr>
            <a:noAutofit/>
          </a:bodyPr>
          <a:lstStyle/>
          <a:p>
            <a:r>
              <a:rPr lang="en-US" sz="2800" dirty="0" smtClean="0"/>
              <a:t>Traumatic Brain Injury</a:t>
            </a:r>
            <a:endParaRPr lang="en-US" sz="2800" dirty="0"/>
          </a:p>
        </p:txBody>
      </p:sp>
    </p:spTree>
    <p:extLst>
      <p:ext uri="{BB962C8B-B14F-4D97-AF65-F5344CB8AC3E}">
        <p14:creationId xmlns:p14="http://schemas.microsoft.com/office/powerpoint/2010/main" val="236689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582" y="676670"/>
            <a:ext cx="8082346" cy="800219"/>
          </a:xfrm>
          <a:prstGeom prst="rect">
            <a:avLst/>
          </a:prstGeom>
        </p:spPr>
        <p:txBody>
          <a:bodyPr wrap="square">
            <a:spAutoFit/>
          </a:bodyPr>
          <a:lstStyle/>
          <a:p>
            <a:r>
              <a:rPr lang="en-US" sz="2800" dirty="0"/>
              <a:t> 	</a:t>
            </a:r>
          </a:p>
          <a:p>
            <a:r>
              <a:rPr lang="en-US" dirty="0"/>
              <a:t> 	</a:t>
            </a:r>
          </a:p>
        </p:txBody>
      </p:sp>
      <p:sp>
        <p:nvSpPr>
          <p:cNvPr id="7" name="Title 6"/>
          <p:cNvSpPr>
            <a:spLocks noGrp="1"/>
          </p:cNvSpPr>
          <p:nvPr>
            <p:ph type="title"/>
          </p:nvPr>
        </p:nvSpPr>
        <p:spPr/>
        <p:txBody>
          <a:bodyPr>
            <a:normAutofit/>
          </a:bodyPr>
          <a:lstStyle/>
          <a:p>
            <a:r>
              <a:rPr lang="en-US" sz="3600" dirty="0" smtClean="0"/>
              <a:t>Global Estimates</a:t>
            </a:r>
            <a:endParaRPr lang="en-US" sz="3600" dirty="0"/>
          </a:p>
        </p:txBody>
      </p:sp>
      <p:sp>
        <p:nvSpPr>
          <p:cNvPr id="8" name="Content Placeholder 7"/>
          <p:cNvSpPr>
            <a:spLocks noGrp="1"/>
          </p:cNvSpPr>
          <p:nvPr>
            <p:ph idx="1"/>
          </p:nvPr>
        </p:nvSpPr>
        <p:spPr>
          <a:xfrm>
            <a:off x="457200" y="1600200"/>
            <a:ext cx="8229600" cy="4727645"/>
          </a:xfrm>
        </p:spPr>
        <p:txBody>
          <a:bodyPr>
            <a:normAutofit/>
          </a:bodyPr>
          <a:lstStyle/>
          <a:p>
            <a:r>
              <a:rPr lang="en-US" dirty="0" smtClean="0"/>
              <a:t>WHO  (2011) -Global </a:t>
            </a:r>
            <a:r>
              <a:rPr lang="en-US" dirty="0"/>
              <a:t>incidence rate of TBI </a:t>
            </a:r>
          </a:p>
          <a:p>
            <a:pPr lvl="1"/>
            <a:r>
              <a:rPr lang="en-US" sz="2400" dirty="0"/>
              <a:t>Estimated at 200 per 100 000 </a:t>
            </a:r>
            <a:r>
              <a:rPr lang="en-US" sz="2400" dirty="0" smtClean="0"/>
              <a:t> population/ </a:t>
            </a:r>
            <a:r>
              <a:rPr lang="en-US" sz="2400" dirty="0"/>
              <a:t>year </a:t>
            </a:r>
          </a:p>
          <a:p>
            <a:pPr lvl="1"/>
            <a:r>
              <a:rPr lang="en-US" sz="2400" dirty="0" smtClean="0"/>
              <a:t>Estimated </a:t>
            </a:r>
            <a:r>
              <a:rPr lang="en-US" sz="2400" dirty="0"/>
              <a:t>deaths – 1.2 </a:t>
            </a:r>
            <a:r>
              <a:rPr lang="en-US" sz="2400" dirty="0" smtClean="0"/>
              <a:t>million/Year</a:t>
            </a:r>
            <a:endParaRPr lang="en-US" sz="2400" dirty="0"/>
          </a:p>
          <a:p>
            <a:pPr lvl="1"/>
            <a:r>
              <a:rPr lang="en-US" sz="2400" dirty="0" smtClean="0"/>
              <a:t>70 </a:t>
            </a:r>
            <a:r>
              <a:rPr lang="en-US" sz="2400" dirty="0"/>
              <a:t>percent fatalities (</a:t>
            </a:r>
            <a:r>
              <a:rPr lang="en-US" sz="2400" dirty="0" smtClean="0"/>
              <a:t>850,000)  &lt; 45 </a:t>
            </a:r>
            <a:r>
              <a:rPr lang="en-US" sz="2400" dirty="0"/>
              <a:t>years of </a:t>
            </a:r>
            <a:r>
              <a:rPr lang="en-US" sz="2400" dirty="0" smtClean="0"/>
              <a:t>age</a:t>
            </a:r>
          </a:p>
          <a:p>
            <a:pPr lvl="1"/>
            <a:endParaRPr lang="en-US" dirty="0"/>
          </a:p>
          <a:p>
            <a:r>
              <a:rPr lang="en-US" dirty="0" smtClean="0"/>
              <a:t>Global Burden of Health (2010)</a:t>
            </a:r>
          </a:p>
          <a:p>
            <a:pPr lvl="1"/>
            <a:r>
              <a:rPr lang="en-US" sz="2400" dirty="0" err="1" smtClean="0"/>
              <a:t>Disabilty</a:t>
            </a:r>
            <a:r>
              <a:rPr lang="en-US" sz="2400" dirty="0" smtClean="0"/>
              <a:t> adjusted life years (DALY)  from road traffic accidents increased by 33% from 1990 to 2010,</a:t>
            </a:r>
          </a:p>
          <a:p>
            <a:pPr lvl="1"/>
            <a:endParaRPr lang="en-US" dirty="0"/>
          </a:p>
        </p:txBody>
      </p:sp>
    </p:spTree>
    <p:extLst>
      <p:ext uri="{BB962C8B-B14F-4D97-AF65-F5344CB8AC3E}">
        <p14:creationId xmlns:p14="http://schemas.microsoft.com/office/powerpoint/2010/main" val="147795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2.3"/>
</p:tagLst>
</file>

<file path=ppt/theme/theme1.xml><?xml version="1.0" encoding="utf-8"?>
<a:theme xmlns:a="http://schemas.openxmlformats.org/drawingml/2006/main" name="TBI-INTRODUCTION 2013">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TBI-INTRODUCTION 2013.thmx</Template>
  <TotalTime>7534</TotalTime>
  <Words>7342</Words>
  <Application>Microsoft Macintosh PowerPoint</Application>
  <PresentationFormat>On-screen Show (4:3)</PresentationFormat>
  <Paragraphs>856</Paragraphs>
  <Slides>63</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TBI-INTRODUCTION 2013</vt:lpstr>
      <vt:lpstr>Document</vt:lpstr>
      <vt:lpstr>TBI: Missed cause of Dementia</vt:lpstr>
      <vt:lpstr>NY-TBI Model Systems</vt:lpstr>
      <vt:lpstr>Case</vt:lpstr>
      <vt:lpstr>DEFINITION</vt:lpstr>
      <vt:lpstr>Definition</vt:lpstr>
      <vt:lpstr>Definition-Mild TBI</vt:lpstr>
      <vt:lpstr>Post concussive Symptoms</vt:lpstr>
      <vt:lpstr>Epidemiology</vt:lpstr>
      <vt:lpstr>Global Estimates</vt:lpstr>
      <vt:lpstr>PowerPoint Presentation</vt:lpstr>
      <vt:lpstr>Epidemiology-Causes</vt:lpstr>
      <vt:lpstr>Mortality</vt:lpstr>
      <vt:lpstr>Military</vt:lpstr>
      <vt:lpstr>PATHOPHYSIOLOGY</vt:lpstr>
      <vt:lpstr>Mechanisms of Injury</vt:lpstr>
      <vt:lpstr>Intracranial hematoma (TARN study)</vt:lpstr>
      <vt:lpstr>PowerPoint Presentation</vt:lpstr>
      <vt:lpstr>Epidural hematoma (EDH)</vt:lpstr>
      <vt:lpstr>Subdural Hematomaral Hematomas </vt:lpstr>
      <vt:lpstr> </vt:lpstr>
      <vt:lpstr>Subarachnoid Hemorrhage</vt:lpstr>
      <vt:lpstr>Diffuse Axonal Injury</vt:lpstr>
      <vt:lpstr>Secondary Pathology </vt:lpstr>
      <vt:lpstr>Complications</vt:lpstr>
      <vt:lpstr>Herniations</vt:lpstr>
      <vt:lpstr>Blast Injuries</vt:lpstr>
      <vt:lpstr>PowerPoint Presentation</vt:lpstr>
      <vt:lpstr>Role of Neuro-transmiters </vt:lpstr>
      <vt:lpstr>Clinical Manifestations</vt:lpstr>
      <vt:lpstr>Post Concussive Symptoms</vt:lpstr>
      <vt:lpstr>Process of Memory</vt:lpstr>
      <vt:lpstr>Attention</vt:lpstr>
      <vt:lpstr>PowerPoint Presentation</vt:lpstr>
      <vt:lpstr>    TBI Executive Dysfunctions </vt:lpstr>
      <vt:lpstr>Post-trauma vision syndrome </vt:lpstr>
      <vt:lpstr>EVALUATIONS</vt:lpstr>
      <vt:lpstr>HISTORY</vt:lpstr>
      <vt:lpstr>HISTORY-ROS</vt:lpstr>
      <vt:lpstr>Cognitive Screening</vt:lpstr>
      <vt:lpstr>     Definitions-GCS</vt:lpstr>
      <vt:lpstr>MINI MENTAL STATE EXAMINATION </vt:lpstr>
      <vt:lpstr>PowerPoint Presentation</vt:lpstr>
      <vt:lpstr>Acute concussion evaluation (ACE)</vt:lpstr>
      <vt:lpstr>SCAT 2</vt:lpstr>
      <vt:lpstr>Impact</vt:lpstr>
      <vt:lpstr>Automated Neuropsychological Assessment (ANAM)</vt:lpstr>
      <vt:lpstr>Post Traumatic Amnesia</vt:lpstr>
      <vt:lpstr>Imaging </vt:lpstr>
      <vt:lpstr>CT SCAN</vt:lpstr>
      <vt:lpstr>Hematomas</vt:lpstr>
      <vt:lpstr>MRI</vt:lpstr>
      <vt:lpstr>Fluid-Attenuated Inversion Recovery MRI </vt:lpstr>
      <vt:lpstr>Diffusion Tensor Imaging (DTI)</vt:lpstr>
      <vt:lpstr>Gradient Echo MRI (GRE) </vt:lpstr>
      <vt:lpstr>Susceptibility Imaging</vt:lpstr>
      <vt:lpstr>MANAGEMENT</vt:lpstr>
      <vt:lpstr>Management</vt:lpstr>
      <vt:lpstr>Cognitively impairing Medication</vt:lpstr>
      <vt:lpstr>Sleep</vt:lpstr>
      <vt:lpstr>Treatment of impaired arousal</vt:lpstr>
      <vt:lpstr>Treatment of Impairment in Attention</vt:lpstr>
      <vt:lpstr>Treatment of Behavioral Instability</vt:lpstr>
      <vt:lpstr>KEY POINTS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TBI: Missed cause of Dementia</dc:title>
  <dc:creator>Anne Ambrose</dc:creator>
  <cp:lastModifiedBy>Anne Ambrose</cp:lastModifiedBy>
  <cp:revision>48</cp:revision>
  <cp:lastPrinted>2014-09-21T09:28:11Z</cp:lastPrinted>
  <dcterms:created xsi:type="dcterms:W3CDTF">2014-09-17T01:09:01Z</dcterms:created>
  <dcterms:modified xsi:type="dcterms:W3CDTF">2014-09-22T09:40:20Z</dcterms:modified>
</cp:coreProperties>
</file>