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7" r:id="rId3"/>
    <p:sldId id="278" r:id="rId4"/>
    <p:sldId id="283" r:id="rId5"/>
    <p:sldId id="274" r:id="rId6"/>
    <p:sldId id="277" r:id="rId7"/>
    <p:sldId id="271" r:id="rId8"/>
    <p:sldId id="281" r:id="rId9"/>
    <p:sldId id="275" r:id="rId10"/>
    <p:sldId id="268" r:id="rId11"/>
    <p:sldId id="291" r:id="rId12"/>
    <p:sldId id="259" r:id="rId13"/>
    <p:sldId id="260" r:id="rId14"/>
    <p:sldId id="261" r:id="rId15"/>
    <p:sldId id="262" r:id="rId16"/>
    <p:sldId id="258" r:id="rId17"/>
    <p:sldId id="263" r:id="rId18"/>
    <p:sldId id="292" r:id="rId19"/>
    <p:sldId id="293" r:id="rId20"/>
    <p:sldId id="294" r:id="rId21"/>
    <p:sldId id="295" r:id="rId22"/>
    <p:sldId id="302" r:id="rId23"/>
    <p:sldId id="297" r:id="rId24"/>
    <p:sldId id="298" r:id="rId25"/>
    <p:sldId id="296" r:id="rId26"/>
    <p:sldId id="267" r:id="rId27"/>
    <p:sldId id="300" r:id="rId28"/>
    <p:sldId id="301" r:id="rId29"/>
    <p:sldId id="299" r:id="rId30"/>
    <p:sldId id="303" r:id="rId31"/>
    <p:sldId id="290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0003-DA84-4250-9CF0-DA4159BFBDFF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C573-3192-4FEB-BFF0-0BE220168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15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F3F0A-5067-4B07-AB06-92313E872C49}" type="slidenum">
              <a:rPr lang="en-GB" altLang="pl-PL">
                <a:solidFill>
                  <a:srgbClr val="000000"/>
                </a:solidFill>
              </a:rPr>
              <a:pPr/>
              <a:t>4</a:t>
            </a:fld>
            <a:endParaRPr lang="en-GB" altLang="pl-PL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84600" y="457200"/>
            <a:ext cx="2336800" cy="17526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"/>
            <a:ext cx="5181600" cy="8839200"/>
          </a:xfrm>
        </p:spPr>
        <p:txBody>
          <a:bodyPr/>
          <a:lstStyle/>
          <a:p>
            <a:r>
              <a:rPr lang="de-DE" altLang="pl-PL" sz="900">
                <a:solidFill>
                  <a:srgbClr val="333333"/>
                </a:solidFill>
                <a:latin typeface="Arial" panose="020B0604020202020204" pitchFamily="34" charset="0"/>
              </a:rPr>
              <a:t>12 Principles of Green Chemistry*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It is better to prevent waste than to treat or clean up 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waste after it has been created.</a:t>
            </a:r>
          </a:p>
          <a:p>
            <a:endParaRPr lang="de-DE" altLang="pl-PL" sz="90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1. Prevention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Synthetic methods should be designed to maximize the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incorporation of all materials used in the process into 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the final product.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2. Atom Economy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Wherever practicable, synthetic methods should be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designed to use and generate substances that possess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 little or no toxicity to human health and the environment.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3. Less Hazardous Chemical Synthesis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Chemical products should be designed to effect their desired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function while minimizing their toxicity.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4. Designing Safer Chemicals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The use of auxiliary substances (e.g., solvents, separation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agents, etc.) should be made unnecessary wherever possible and innocuous when used.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5. Safer Solvents and Auxilaries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Energy requirements of chemical processes should be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recognized for their environmental and economic impacts and should be minimized. If possible,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synthetic methods should be conducted at ambient temperature and pressure.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6.Design for Energy Efficiency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A raw material or feedstock should be renewable rather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than depleting whenever technically and economically practicable.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7. Use of Renewable Feedstocks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Unnecessary derivatization (use of blocking groups, protection/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deprotection, temporary modification of physical/chemical processes) should be minimized or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avoided if possible, because such steps require additional reagents and can generate waste.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8. Reduce Derivatives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Catalytic reagents(as selective as possible) are superior to stoichiometric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reagents.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9. Catalysis –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Chemical products should be designed so that at the end of their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function they break down into innocuous degradation products and do not persist in the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environment.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10. Design for Degradation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Analytical methodologies need to be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further developed to allow for real-time, in-process monitoring and control prior to the formation of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hazardous substances.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11. Real-Time analysis for Pollution Prevention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Substances and the form of a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substance used in a chemical process should be chosen to minimize the potential for chemical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accidents, including releases, explosions, and fires.</a:t>
            </a:r>
          </a:p>
          <a:p>
            <a:r>
              <a:rPr lang="de-DE" altLang="pl-PL" sz="900" b="1">
                <a:solidFill>
                  <a:srgbClr val="666666"/>
                </a:solidFill>
                <a:latin typeface="Arial" panose="020B0604020202020204" pitchFamily="34" charset="0"/>
              </a:rPr>
              <a:t>12. Inherently Safer Chemistry for Accident Prevention -</a:t>
            </a:r>
          </a:p>
          <a:p>
            <a:r>
              <a:rPr lang="de-DE" altLang="pl-PL" sz="900">
                <a:solidFill>
                  <a:srgbClr val="666666"/>
                </a:solidFill>
                <a:latin typeface="Arial" panose="020B0604020202020204" pitchFamily="34" charset="0"/>
              </a:rPr>
              <a:t>*- (Anastas, P. T.; Warner, J. C. Green Chemistry: Theory and Practice, Oxford University Press: New York, 1998, p.30)</a:t>
            </a:r>
            <a:endParaRPr lang="de-DE" altLang="pl-PL" sz="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altLang="pl-PL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75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8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29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519863"/>
      </p:ext>
    </p:extLst>
  </p:cSld>
  <p:clrMapOvr>
    <a:masterClrMapping/>
  </p:clrMapOvr>
  <p:transition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370269"/>
      </p:ext>
    </p:extLst>
  </p:cSld>
  <p:clrMapOvr>
    <a:masterClrMapping/>
  </p:clrMapOvr>
  <p:transition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2052379"/>
      </p:ext>
    </p:extLst>
  </p:cSld>
  <p:clrMapOvr>
    <a:masterClrMapping/>
  </p:clrMapOvr>
  <p:transition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03904"/>
      </p:ext>
    </p:extLst>
  </p:cSld>
  <p:clrMapOvr>
    <a:masterClrMapping/>
  </p:clrMapOvr>
  <p:transition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669726"/>
      </p:ext>
    </p:extLst>
  </p:cSld>
  <p:clrMapOvr>
    <a:masterClrMapping/>
  </p:clrMapOvr>
  <p:transition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796028"/>
      </p:ext>
    </p:extLst>
  </p:cSld>
  <p:clrMapOvr>
    <a:masterClrMapping/>
  </p:clrMapOvr>
  <p:transition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145163"/>
      </p:ext>
    </p:extLst>
  </p:cSld>
  <p:clrMapOvr>
    <a:masterClrMapping/>
  </p:clrMapOvr>
  <p:transition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7804639"/>
      </p:ext>
    </p:extLst>
  </p:cSld>
  <p:clrMapOvr>
    <a:masterClrMapping/>
  </p:clrMapOvr>
  <p:transition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049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07914"/>
      </p:ext>
    </p:extLst>
  </p:cSld>
  <p:clrMapOvr>
    <a:masterClrMapping/>
  </p:clrMapOvr>
  <p:transition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087340"/>
      </p:ext>
    </p:extLst>
  </p:cSld>
  <p:clrMapOvr>
    <a:masterClrMapping/>
  </p:clrMapOvr>
  <p:transition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200927"/>
      </p:ext>
    </p:extLst>
  </p:cSld>
  <p:clrMapOvr>
    <a:masterClrMapping/>
  </p:clrMapOvr>
  <p:transition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16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1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5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04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42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7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38A2-4652-45F0-9377-6A04D09EEE41}" type="datetimeFigureOut">
              <a:rPr lang="pl-PL" smtClean="0"/>
              <a:t>2015-07-16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D5B5-93FA-41DF-9F24-58D785B4C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7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D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UC-Logo.jpg                                                    000170B3 PizBuin 9                      B9CA36C1: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108700"/>
            <a:ext cx="641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Unilogo.tif                                                    000170B3 PizBuin 9                      B9CA36C1: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46800"/>
            <a:ext cx="7620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7186613" y="6477000"/>
            <a:ext cx="1347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pl-PL" sz="1400" smtClean="0">
                <a:solidFill>
                  <a:srgbClr val="18605A"/>
                </a:solidFill>
                <a:latin typeface="Arial" panose="020B0604020202020204" pitchFamily="34" charset="0"/>
              </a:rPr>
              <a:t>Umweltchemie</a:t>
            </a:r>
            <a:endParaRPr lang="de-DE" altLang="pl-PL" sz="1400" smtClean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711200" y="6521450"/>
            <a:ext cx="2641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pl-PL" sz="1100" b="1" smtClean="0">
                <a:solidFill>
                  <a:srgbClr val="10168E"/>
                </a:solidFill>
                <a:latin typeface="Arial" panose="020B0604020202020204" pitchFamily="34" charset="0"/>
              </a:rPr>
              <a:t>INST. FÜR ANORGANISCHE CHEMIE</a:t>
            </a:r>
            <a:endParaRPr lang="de-DE" altLang="pl-PL" sz="11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64288"/>
            <a:ext cx="20843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0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package" Target="../embeddings/Dokument_programu_Microsoft_Word1.docx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tif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11" Type="http://schemas.openxmlformats.org/officeDocument/2006/relationships/image" Target="../media/image10.gi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8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8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3849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>
                <a:latin typeface="Century Gothic" panose="020B0502020202020204" pitchFamily="34" charset="0"/>
              </a:rPr>
              <a:t>Recoverable </a:t>
            </a:r>
            <a:r>
              <a:rPr lang="en-US" sz="3000" b="1" i="1" dirty="0">
                <a:latin typeface="Century Gothic" panose="020B0502020202020204" pitchFamily="34" charset="0"/>
              </a:rPr>
              <a:t>and recyclable catalysts for sustainable chemical processes</a:t>
            </a:r>
            <a:endParaRPr lang="pl-PL" sz="3000" b="1" i="1" dirty="0">
              <a:latin typeface="Century Gothic" panose="020B0502020202020204" pitchFamily="34" charset="0"/>
            </a:endParaRPr>
          </a:p>
          <a:p>
            <a:pPr algn="ctr"/>
            <a:endParaRPr lang="en-US" sz="3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83793" y="5445439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entury Gothic" panose="020B0502020202020204" pitchFamily="34" charset="0"/>
              </a:rPr>
              <a:t>Anna 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Chrobok</a:t>
            </a:r>
            <a:endParaRPr lang="pl-PL" sz="2000" i="1" dirty="0" smtClean="0">
              <a:latin typeface="Century Gothic" panose="020B0502020202020204" pitchFamily="34" charset="0"/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761" y="773950"/>
            <a:ext cx="1872208" cy="2637623"/>
          </a:xfrm>
          <a:prstGeom prst="rect">
            <a:avLst/>
          </a:prstGeom>
          <a:noFill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92" y="2214110"/>
            <a:ext cx="5400185" cy="107899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74775" y="3042241"/>
            <a:ext cx="406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b="1" i="1" dirty="0">
                <a:solidFill>
                  <a:srgbClr val="000000"/>
                </a:solidFill>
                <a:cs typeface="Century Gothic"/>
              </a:rPr>
              <a:t>Silesian University of Technology, Poland</a:t>
            </a:r>
            <a:endParaRPr lang="en-US" b="1" i="1" dirty="0">
              <a:solidFill>
                <a:srgbClr val="000000"/>
              </a:solidFill>
              <a:cs typeface="Century Gothic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228" y="773950"/>
            <a:ext cx="2279249" cy="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3290" y="4200046"/>
            <a:ext cx="68535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Ionic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liquids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as </a:t>
            </a:r>
            <a:r>
              <a:rPr lang="pl-PL" sz="3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catalyst</a:t>
            </a:r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and </a:t>
            </a:r>
            <a:r>
              <a:rPr lang="pl-PL" sz="3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solvent</a:t>
            </a:r>
            <a:endParaRPr lang="pl-PL" sz="3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or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esterification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reaction</a:t>
            </a:r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pl-PL" sz="2500" b="1" i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Modification</a:t>
            </a:r>
            <a:r>
              <a:rPr lang="pl-PL" sz="25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5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of </a:t>
            </a:r>
            <a:r>
              <a:rPr lang="en-US" sz="25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solubility characteristics</a:t>
            </a:r>
            <a:endParaRPr lang="pl-PL" sz="2500" b="1" i="1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287641"/>
            <a:ext cx="1921991" cy="5649223"/>
            <a:chOff x="-14287" y="-5324"/>
            <a:chExt cx="2786062" cy="724535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324"/>
              <a:ext cx="2771775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2025089"/>
              <a:ext cx="2786062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5173101"/>
              <a:ext cx="27844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3525276"/>
              <a:ext cx="2786062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96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3" y="4171475"/>
            <a:ext cx="8248033" cy="172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83568" y="2147681"/>
            <a:ext cx="864096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H</a:t>
            </a:r>
            <a:r>
              <a:rPr lang="en-GB" sz="2500" baseline="-25000" dirty="0"/>
              <a:t>2</a:t>
            </a:r>
            <a:r>
              <a:rPr lang="en-GB" sz="2500" dirty="0"/>
              <a:t>SO</a:t>
            </a:r>
            <a:r>
              <a:rPr lang="en-GB" sz="2500" baseline="-25000" dirty="0"/>
              <a:t>4</a:t>
            </a:r>
            <a:r>
              <a:rPr lang="en-GB" sz="2500" dirty="0"/>
              <a:t> + B → [HB][HSO</a:t>
            </a:r>
            <a:r>
              <a:rPr lang="en-GB" sz="2500" baseline="-25000" dirty="0"/>
              <a:t>4</a:t>
            </a:r>
            <a:r>
              <a:rPr lang="en-GB" sz="2500" dirty="0"/>
              <a:t>]                       </a:t>
            </a:r>
            <a:r>
              <a:rPr lang="en-GB" sz="2500" b="1" i="1" dirty="0">
                <a:solidFill>
                  <a:srgbClr val="002060"/>
                </a:solidFill>
              </a:rPr>
              <a:t>χ</a:t>
            </a:r>
            <a:r>
              <a:rPr lang="en-GB" sz="2500" b="1" baseline="-25000" dirty="0">
                <a:solidFill>
                  <a:srgbClr val="002060"/>
                </a:solidFill>
              </a:rPr>
              <a:t>H2SO4</a:t>
            </a:r>
            <a:r>
              <a:rPr lang="en-GB" sz="2500" b="1" dirty="0">
                <a:solidFill>
                  <a:srgbClr val="002060"/>
                </a:solidFill>
              </a:rPr>
              <a:t> = 0.50</a:t>
            </a:r>
            <a:r>
              <a:rPr lang="en-GB" sz="2500" dirty="0"/>
              <a:t>	</a:t>
            </a:r>
            <a:endParaRPr lang="pl-PL" sz="2500" dirty="0" smtClean="0"/>
          </a:p>
          <a:p>
            <a:endParaRPr lang="pl-PL" sz="2500" dirty="0"/>
          </a:p>
          <a:p>
            <a:r>
              <a:rPr lang="en-GB" sz="2500" dirty="0" smtClean="0"/>
              <a:t>2H</a:t>
            </a:r>
            <a:r>
              <a:rPr lang="en-GB" sz="2500" baseline="-25000" dirty="0" smtClean="0"/>
              <a:t>2</a:t>
            </a:r>
            <a:r>
              <a:rPr lang="en-GB" sz="2500" dirty="0" smtClean="0"/>
              <a:t>SO</a:t>
            </a:r>
            <a:r>
              <a:rPr lang="en-GB" sz="2500" baseline="-25000" dirty="0" smtClean="0"/>
              <a:t>4</a:t>
            </a:r>
            <a:r>
              <a:rPr lang="en-GB" sz="2500" dirty="0" smtClean="0"/>
              <a:t> </a:t>
            </a:r>
            <a:r>
              <a:rPr lang="en-GB" sz="2500" dirty="0"/>
              <a:t>+ B → [HB][(HSO</a:t>
            </a:r>
            <a:r>
              <a:rPr lang="en-GB" sz="2500" baseline="-25000" dirty="0"/>
              <a:t>4</a:t>
            </a:r>
            <a:r>
              <a:rPr lang="en-GB" sz="2500" dirty="0"/>
              <a:t>)(H</a:t>
            </a:r>
            <a:r>
              <a:rPr lang="en-GB" sz="2500" baseline="-25000" dirty="0"/>
              <a:t>2</a:t>
            </a:r>
            <a:r>
              <a:rPr lang="en-GB" sz="2500" dirty="0"/>
              <a:t>SO</a:t>
            </a:r>
            <a:r>
              <a:rPr lang="en-GB" sz="2500" baseline="-25000" dirty="0"/>
              <a:t>4</a:t>
            </a:r>
            <a:r>
              <a:rPr lang="en-GB" sz="2500" dirty="0"/>
              <a:t>)]     </a:t>
            </a:r>
            <a:r>
              <a:rPr lang="en-GB" sz="2500" b="1" i="1" dirty="0">
                <a:solidFill>
                  <a:srgbClr val="002060"/>
                </a:solidFill>
              </a:rPr>
              <a:t>χ</a:t>
            </a:r>
            <a:r>
              <a:rPr lang="en-GB" sz="2500" b="1" baseline="-25000" dirty="0">
                <a:solidFill>
                  <a:srgbClr val="002060"/>
                </a:solidFill>
              </a:rPr>
              <a:t>H2SO4</a:t>
            </a:r>
            <a:r>
              <a:rPr lang="en-GB" sz="2500" b="1" dirty="0">
                <a:solidFill>
                  <a:srgbClr val="002060"/>
                </a:solidFill>
              </a:rPr>
              <a:t> = </a:t>
            </a:r>
            <a:r>
              <a:rPr lang="en-GB" sz="2500" b="1" dirty="0" smtClean="0">
                <a:solidFill>
                  <a:srgbClr val="002060"/>
                </a:solidFill>
              </a:rPr>
              <a:t>0.67</a:t>
            </a:r>
            <a:endParaRPr lang="pl-PL" sz="2500" b="1" dirty="0" smtClean="0">
              <a:solidFill>
                <a:srgbClr val="002060"/>
              </a:solidFill>
            </a:endParaRPr>
          </a:p>
          <a:p>
            <a:endParaRPr lang="pl-PL" sz="2500" dirty="0"/>
          </a:p>
          <a:p>
            <a:r>
              <a:rPr lang="en-GB" sz="2500" dirty="0" smtClean="0"/>
              <a:t>3H</a:t>
            </a:r>
            <a:r>
              <a:rPr lang="en-GB" sz="2500" baseline="-25000" dirty="0" smtClean="0"/>
              <a:t>2</a:t>
            </a:r>
            <a:r>
              <a:rPr lang="en-GB" sz="2500" dirty="0" smtClean="0"/>
              <a:t>SO</a:t>
            </a:r>
            <a:r>
              <a:rPr lang="en-GB" sz="2500" baseline="-25000" dirty="0" smtClean="0"/>
              <a:t>4</a:t>
            </a:r>
            <a:r>
              <a:rPr lang="en-GB" sz="2500" dirty="0" smtClean="0"/>
              <a:t> </a:t>
            </a:r>
            <a:r>
              <a:rPr lang="en-GB" sz="2500" dirty="0"/>
              <a:t>+ B → [HB][(HSO</a:t>
            </a:r>
            <a:r>
              <a:rPr lang="en-GB" sz="2500" baseline="-25000" dirty="0"/>
              <a:t>4</a:t>
            </a:r>
            <a:r>
              <a:rPr lang="en-GB" sz="2500" dirty="0"/>
              <a:t>)(H</a:t>
            </a:r>
            <a:r>
              <a:rPr lang="en-GB" sz="2500" baseline="-25000" dirty="0"/>
              <a:t>2</a:t>
            </a:r>
            <a:r>
              <a:rPr lang="en-GB" sz="2500" dirty="0"/>
              <a:t>SO</a:t>
            </a:r>
            <a:r>
              <a:rPr lang="en-GB" sz="2500" baseline="-25000" dirty="0"/>
              <a:t>4</a:t>
            </a:r>
            <a:r>
              <a:rPr lang="en-GB" sz="2500" dirty="0"/>
              <a:t>)</a:t>
            </a:r>
            <a:r>
              <a:rPr lang="en-GB" sz="2500" baseline="-25000" dirty="0"/>
              <a:t>2</a:t>
            </a:r>
            <a:r>
              <a:rPr lang="en-GB" sz="2500" dirty="0"/>
              <a:t>]    </a:t>
            </a:r>
            <a:r>
              <a:rPr lang="en-GB" sz="2500" b="1" i="1" dirty="0">
                <a:solidFill>
                  <a:srgbClr val="002060"/>
                </a:solidFill>
              </a:rPr>
              <a:t>χ</a:t>
            </a:r>
            <a:r>
              <a:rPr lang="en-GB" sz="2500" b="1" baseline="-25000" dirty="0">
                <a:solidFill>
                  <a:srgbClr val="002060"/>
                </a:solidFill>
              </a:rPr>
              <a:t>H2SO4</a:t>
            </a:r>
            <a:r>
              <a:rPr lang="en-GB" sz="2500" b="1" dirty="0">
                <a:solidFill>
                  <a:srgbClr val="002060"/>
                </a:solidFill>
              </a:rPr>
              <a:t> = 0.75</a:t>
            </a:r>
            <a:r>
              <a:rPr lang="en-GB" sz="2500" dirty="0"/>
              <a:t>	</a:t>
            </a:r>
            <a:endParaRPr lang="en-US" sz="2500" dirty="0"/>
          </a:p>
        </p:txBody>
      </p:sp>
      <p:sp>
        <p:nvSpPr>
          <p:cNvPr id="6" name="Prostokąt 5"/>
          <p:cNvSpPr/>
          <p:nvPr/>
        </p:nvSpPr>
        <p:spPr>
          <a:xfrm>
            <a:off x="325450" y="390861"/>
            <a:ext cx="8416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C</a:t>
            </a:r>
            <a:r>
              <a:rPr lang="en-GB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omplex</a:t>
            </a:r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hydrogen-bonded anionic clusters</a:t>
            </a:r>
            <a:endParaRPr lang="en-US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96052" y="1014469"/>
            <a:ext cx="5745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[(HSO</a:t>
            </a:r>
            <a:r>
              <a:rPr lang="en-GB" sz="3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)(H</a:t>
            </a:r>
            <a:r>
              <a:rPr lang="en-GB" sz="3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2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SO</a:t>
            </a:r>
            <a:r>
              <a:rPr lang="en-GB" sz="3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</a:t>
            </a:r>
            <a:r>
              <a:rPr lang="en-GB" sz="3000" b="1" i="1" baseline="-25000" dirty="0">
                <a:solidFill>
                  <a:srgbClr val="008000"/>
                </a:solidFill>
              </a:rPr>
              <a:t>χ</a:t>
            </a:r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]</a:t>
            </a:r>
            <a:r>
              <a:rPr lang="en-GB" sz="3000" b="1" baseline="300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-</a:t>
            </a:r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(</a:t>
            </a:r>
            <a:r>
              <a:rPr lang="en-GB" sz="3000" b="1" i="1" dirty="0">
                <a:solidFill>
                  <a:srgbClr val="008000"/>
                </a:solidFill>
              </a:rPr>
              <a:t>χ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 = 0, 1, or 2)</a:t>
            </a:r>
            <a:endParaRPr lang="en-US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6237312"/>
            <a:ext cx="929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panose="020B0502020202020204" pitchFamily="34" charset="0"/>
              </a:rPr>
              <a:t>K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Matuszek</a:t>
            </a:r>
            <a:r>
              <a:rPr lang="en-GB" sz="1400" dirty="0" smtClean="0">
                <a:latin typeface="Century Gothic" panose="020B0502020202020204" pitchFamily="34" charset="0"/>
              </a:rPr>
              <a:t>, A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latin typeface="Century Gothic" panose="020B0502020202020204" pitchFamily="34" charset="0"/>
              </a:rPr>
              <a:t>Chrobok</a:t>
            </a:r>
            <a:r>
              <a:rPr lang="en-GB" sz="1400" dirty="0" smtClean="0">
                <a:latin typeface="Century Gothic" panose="020B0502020202020204" pitchFamily="34" charset="0"/>
              </a:rPr>
              <a:t>, F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Coleman</a:t>
            </a:r>
            <a:r>
              <a:rPr lang="en-GB" sz="1400" dirty="0" smtClean="0">
                <a:latin typeface="Century Gothic" panose="020B0502020202020204" pitchFamily="34" charset="0"/>
              </a:rPr>
              <a:t>, K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R. </a:t>
            </a:r>
            <a:r>
              <a:rPr lang="en-GB" sz="1400" dirty="0" err="1" smtClean="0">
                <a:latin typeface="Century Gothic" panose="020B0502020202020204" pitchFamily="34" charset="0"/>
              </a:rPr>
              <a:t>Seddon</a:t>
            </a:r>
            <a:r>
              <a:rPr lang="pl-PL" sz="1400" dirty="0" smtClean="0">
                <a:latin typeface="Century Gothic" panose="020B0502020202020204" pitchFamily="34" charset="0"/>
              </a:rPr>
              <a:t>,</a:t>
            </a:r>
            <a:r>
              <a:rPr lang="en-GB" sz="1400" dirty="0" smtClean="0">
                <a:latin typeface="Century Gothic" panose="020B0502020202020204" pitchFamily="34" charset="0"/>
              </a:rPr>
              <a:t> M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latin typeface="Century Gothic" panose="020B0502020202020204" pitchFamily="34" charset="0"/>
              </a:rPr>
              <a:t>Swadźba‑Kwaśny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en-US" sz="1400" i="1" dirty="0" smtClean="0">
                <a:latin typeface="Century Gothic" panose="020B0502020202020204" pitchFamily="34" charset="0"/>
              </a:rPr>
              <a:t>Green </a:t>
            </a:r>
            <a:r>
              <a:rPr lang="en-US" sz="1400" i="1" dirty="0">
                <a:latin typeface="Century Gothic" panose="020B0502020202020204" pitchFamily="34" charset="0"/>
              </a:rPr>
              <a:t>Chem</a:t>
            </a:r>
            <a:r>
              <a:rPr lang="en-US" sz="1400" dirty="0">
                <a:latin typeface="Century Gothic" panose="020B0502020202020204" pitchFamily="34" charset="0"/>
              </a:rPr>
              <a:t>., </a:t>
            </a:r>
            <a:r>
              <a:rPr lang="en-US" sz="1400" b="1" dirty="0"/>
              <a:t>2014, </a:t>
            </a:r>
            <a:r>
              <a:rPr lang="en-US" sz="1400" dirty="0"/>
              <a:t>16 </a:t>
            </a:r>
            <a:r>
              <a:rPr lang="en-US" sz="1400" dirty="0" smtClean="0"/>
              <a:t>, 3463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274240" y="2204864"/>
            <a:ext cx="320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entury Gothic" panose="020B0502020202020204" pitchFamily="34" charset="0"/>
              </a:rPr>
              <a:t>m. p. &lt; 100</a:t>
            </a:r>
            <a:r>
              <a:rPr lang="en-GB" dirty="0" smtClean="0">
                <a:latin typeface="Century Gothic" panose="020B0502020202020204" pitchFamily="34" charset="0"/>
              </a:rPr>
              <a:t>°</a:t>
            </a:r>
            <a:r>
              <a:rPr lang="pl-PL" dirty="0" smtClean="0">
                <a:latin typeface="Century Gothic" panose="020B0502020202020204" pitchFamily="34" charset="0"/>
              </a:rPr>
              <a:t>C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378501" y="3336957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entury Gothic" panose="020B0502020202020204" pitchFamily="34" charset="0"/>
              </a:rPr>
              <a:t>RT </a:t>
            </a:r>
            <a:r>
              <a:rPr lang="pl-PL" dirty="0" err="1" smtClean="0">
                <a:latin typeface="Century Gothic" panose="020B0502020202020204" pitchFamily="34" charset="0"/>
              </a:rPr>
              <a:t>ILs</a:t>
            </a:r>
            <a:r>
              <a:rPr lang="pl-PL" dirty="0" smtClean="0">
                <a:latin typeface="Century Gothic" panose="020B0502020202020204" pitchFamily="34" charset="0"/>
              </a:rPr>
              <a:t>, </a:t>
            </a:r>
            <a:r>
              <a:rPr lang="en-GB" i="1" dirty="0" err="1" smtClean="0">
                <a:latin typeface="Century Gothic" panose="020B0502020202020204" pitchFamily="34" charset="0"/>
              </a:rPr>
              <a:t>T</a:t>
            </a:r>
            <a:r>
              <a:rPr lang="en-GB" baseline="-25000" dirty="0" err="1" smtClean="0">
                <a:latin typeface="Century Gothic" panose="020B0502020202020204" pitchFamily="34" charset="0"/>
              </a:rPr>
              <a:t>g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&lt; </a:t>
            </a:r>
            <a:r>
              <a:rPr lang="en-GB" dirty="0" smtClean="0">
                <a:latin typeface="Century Gothic" panose="020B0502020202020204" pitchFamily="34" charset="0"/>
              </a:rPr>
              <a:t>0°C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Nawias klamrowy zamykający 14"/>
          <p:cNvSpPr/>
          <p:nvPr/>
        </p:nvSpPr>
        <p:spPr>
          <a:xfrm>
            <a:off x="7274240" y="3068960"/>
            <a:ext cx="141115" cy="936104"/>
          </a:xfrm>
          <a:prstGeom prst="rightBrac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kąt zaokrąglony 16"/>
          <p:cNvSpPr/>
          <p:nvPr/>
        </p:nvSpPr>
        <p:spPr>
          <a:xfrm>
            <a:off x="463853" y="4227637"/>
            <a:ext cx="8248033" cy="1773667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9721" y="5373216"/>
            <a:ext cx="89273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>
                <a:latin typeface="Century Gothic" panose="020B0502020202020204" pitchFamily="34" charset="0"/>
              </a:rPr>
              <a:t>A</a:t>
            </a:r>
            <a:r>
              <a:rPr lang="en-GB" sz="2200" dirty="0" smtClean="0">
                <a:latin typeface="Century Gothic" panose="020B0502020202020204" pitchFamily="34" charset="0"/>
              </a:rPr>
              <a:t>toms </a:t>
            </a:r>
            <a:r>
              <a:rPr lang="en-GB" sz="2200" dirty="0">
                <a:latin typeface="Century Gothic" panose="020B0502020202020204" pitchFamily="34" charset="0"/>
              </a:rPr>
              <a:t>of the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hydrogensulfate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anion </a:t>
            </a:r>
            <a:r>
              <a:rPr lang="en-GB" sz="2200" dirty="0">
                <a:latin typeface="Century Gothic" panose="020B0502020202020204" pitchFamily="34" charset="0"/>
              </a:rPr>
              <a:t>are represented in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blue</a:t>
            </a:r>
            <a:r>
              <a:rPr lang="en-GB" sz="2200" dirty="0">
                <a:latin typeface="Century Gothic" panose="020B0502020202020204" pitchFamily="34" charset="0"/>
              </a:rPr>
              <a:t>, </a:t>
            </a:r>
            <a:endParaRPr lang="pl-PL" sz="2200" dirty="0" smtClean="0">
              <a:latin typeface="Century Gothic" panose="020B0502020202020204" pitchFamily="34" charset="0"/>
            </a:endParaRPr>
          </a:p>
          <a:p>
            <a:r>
              <a:rPr lang="pl-PL" sz="2200" dirty="0">
                <a:latin typeface="Century Gothic" panose="020B0502020202020204" pitchFamily="34" charset="0"/>
              </a:rPr>
              <a:t>A</a:t>
            </a:r>
            <a:r>
              <a:rPr lang="en-GB" sz="2200" dirty="0">
                <a:latin typeface="Century Gothic" panose="020B0502020202020204" pitchFamily="34" charset="0"/>
              </a:rPr>
              <a:t>toms of the </a:t>
            </a:r>
            <a:r>
              <a:rPr lang="en-GB" sz="2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sulfuric</a:t>
            </a:r>
            <a:r>
              <a:rPr lang="en-GB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acid </a:t>
            </a:r>
            <a:r>
              <a:rPr lang="en-GB" sz="2200" dirty="0">
                <a:latin typeface="Century Gothic" panose="020B0502020202020204" pitchFamily="34" charset="0"/>
              </a:rPr>
              <a:t>are in </a:t>
            </a:r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red</a:t>
            </a:r>
            <a:r>
              <a:rPr lang="en-GB" sz="2200" dirty="0">
                <a:latin typeface="Century Gothic" panose="020B0502020202020204" pitchFamily="34" charset="0"/>
              </a:rPr>
              <a:t>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92896"/>
            <a:ext cx="89630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-45639" y="6256292"/>
            <a:ext cx="929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panose="020B0502020202020204" pitchFamily="34" charset="0"/>
              </a:rPr>
              <a:t>K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Matuszek</a:t>
            </a:r>
            <a:r>
              <a:rPr lang="en-GB" sz="1400" dirty="0" smtClean="0">
                <a:latin typeface="Century Gothic" panose="020B0502020202020204" pitchFamily="34" charset="0"/>
              </a:rPr>
              <a:t>, A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latin typeface="Century Gothic" panose="020B0502020202020204" pitchFamily="34" charset="0"/>
              </a:rPr>
              <a:t>Chrobok</a:t>
            </a:r>
            <a:r>
              <a:rPr lang="en-GB" sz="1400" dirty="0" smtClean="0">
                <a:latin typeface="Century Gothic" panose="020B0502020202020204" pitchFamily="34" charset="0"/>
              </a:rPr>
              <a:t>, F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Coleman</a:t>
            </a:r>
            <a:r>
              <a:rPr lang="en-GB" sz="1400" dirty="0" smtClean="0">
                <a:latin typeface="Century Gothic" panose="020B0502020202020204" pitchFamily="34" charset="0"/>
              </a:rPr>
              <a:t>, K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R. </a:t>
            </a:r>
            <a:r>
              <a:rPr lang="en-GB" sz="1400" dirty="0" err="1" smtClean="0">
                <a:latin typeface="Century Gothic" panose="020B0502020202020204" pitchFamily="34" charset="0"/>
              </a:rPr>
              <a:t>Seddon</a:t>
            </a:r>
            <a:r>
              <a:rPr lang="pl-PL" sz="1400" dirty="0" smtClean="0">
                <a:latin typeface="Century Gothic" panose="020B0502020202020204" pitchFamily="34" charset="0"/>
              </a:rPr>
              <a:t>,</a:t>
            </a:r>
            <a:r>
              <a:rPr lang="en-GB" sz="1400" dirty="0" smtClean="0">
                <a:latin typeface="Century Gothic" panose="020B0502020202020204" pitchFamily="34" charset="0"/>
              </a:rPr>
              <a:t> M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latin typeface="Century Gothic" panose="020B0502020202020204" pitchFamily="34" charset="0"/>
              </a:rPr>
              <a:t>Swadźba‑Kwaśny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en-US" sz="1400" i="1" dirty="0" smtClean="0">
                <a:latin typeface="Century Gothic" panose="020B0502020202020204" pitchFamily="34" charset="0"/>
              </a:rPr>
              <a:t>Green </a:t>
            </a:r>
            <a:r>
              <a:rPr lang="en-US" sz="1400" i="1" dirty="0">
                <a:latin typeface="Century Gothic" panose="020B0502020202020204" pitchFamily="34" charset="0"/>
              </a:rPr>
              <a:t>Chem</a:t>
            </a:r>
            <a:r>
              <a:rPr lang="en-US" sz="1400" dirty="0">
                <a:latin typeface="Century Gothic" panose="020B0502020202020204" pitchFamily="34" charset="0"/>
              </a:rPr>
              <a:t>., </a:t>
            </a:r>
            <a:r>
              <a:rPr lang="en-US" sz="1400" b="1" dirty="0"/>
              <a:t>2014, </a:t>
            </a:r>
            <a:r>
              <a:rPr lang="en-US" sz="1400" dirty="0"/>
              <a:t>16 </a:t>
            </a:r>
            <a:r>
              <a:rPr lang="en-US" sz="1400" dirty="0" smtClean="0"/>
              <a:t>, 3463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5450" y="390861"/>
            <a:ext cx="8416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C</a:t>
            </a:r>
            <a:r>
              <a:rPr lang="en-GB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omplex</a:t>
            </a:r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hydrogen-bonded anionic clusters</a:t>
            </a:r>
            <a:endParaRPr lang="en-US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996052" y="1014469"/>
            <a:ext cx="5745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[(HSO</a:t>
            </a:r>
            <a:r>
              <a:rPr lang="en-GB" sz="3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)(H</a:t>
            </a:r>
            <a:r>
              <a:rPr lang="en-GB" sz="3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2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SO</a:t>
            </a:r>
            <a:r>
              <a:rPr lang="en-GB" sz="3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</a:t>
            </a:r>
            <a:r>
              <a:rPr lang="en-GB" sz="3000" b="1" i="1" baseline="-25000" dirty="0">
                <a:solidFill>
                  <a:srgbClr val="008000"/>
                </a:solidFill>
              </a:rPr>
              <a:t>χ</a:t>
            </a:r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]</a:t>
            </a:r>
            <a:r>
              <a:rPr lang="en-GB" sz="3000" b="1" baseline="300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-</a:t>
            </a:r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(</a:t>
            </a:r>
            <a:r>
              <a:rPr lang="en-GB" sz="3000" b="1" i="1" dirty="0">
                <a:solidFill>
                  <a:srgbClr val="008000"/>
                </a:solidFill>
              </a:rPr>
              <a:t>χ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 = 0, 1, or 2)</a:t>
            </a:r>
            <a:endParaRPr lang="en-US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endParaRPr lang="en-US" sz="3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6"/>
          <p:cNvSpPr txBox="1">
            <a:spLocks/>
          </p:cNvSpPr>
          <p:nvPr/>
        </p:nvSpPr>
        <p:spPr>
          <a:xfrm>
            <a:off x="1534823" y="3356992"/>
            <a:ext cx="6314454" cy="30547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500" dirty="0" smtClean="0">
                <a:latin typeface="Century Gothic" panose="020B0502020202020204" pitchFamily="34" charset="0"/>
              </a:rPr>
              <a:t>Catalyst </a:t>
            </a:r>
            <a:r>
              <a:rPr lang="en-GB" sz="2500" dirty="0">
                <a:latin typeface="Century Gothic" panose="020B0502020202020204" pitchFamily="34" charset="0"/>
              </a:rPr>
              <a:t>acidity</a:t>
            </a:r>
            <a:endParaRPr lang="pl-PL" sz="25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500" dirty="0">
                <a:latin typeface="Century Gothic" panose="020B0502020202020204" pitchFamily="34" charset="0"/>
              </a:rPr>
              <a:t>Reactants ratio 1÷ 1,5 </a:t>
            </a:r>
            <a:r>
              <a:rPr lang="en-GB" sz="2500" dirty="0" err="1" smtClean="0">
                <a:latin typeface="Century Gothic" panose="020B0502020202020204" pitchFamily="34" charset="0"/>
              </a:rPr>
              <a:t>mol</a:t>
            </a:r>
            <a:endParaRPr lang="en-GB" sz="25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500" dirty="0">
                <a:latin typeface="Century Gothic" panose="020B0502020202020204" pitchFamily="34" charset="0"/>
              </a:rPr>
              <a:t>Catalyst loading 1÷ 15 % </a:t>
            </a:r>
            <a:r>
              <a:rPr lang="en-GB" sz="2500" dirty="0" err="1" smtClean="0">
                <a:latin typeface="Century Gothic" panose="020B0502020202020204" pitchFamily="34" charset="0"/>
              </a:rPr>
              <a:t>mol</a:t>
            </a:r>
            <a:endParaRPr lang="en-GB" sz="25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500" dirty="0" smtClean="0">
                <a:latin typeface="Century Gothic" panose="020B0502020202020204" pitchFamily="34" charset="0"/>
              </a:rPr>
              <a:t>Catalyst </a:t>
            </a:r>
            <a:r>
              <a:rPr lang="en-GB" sz="2500" dirty="0">
                <a:latin typeface="Century Gothic" panose="020B0502020202020204" pitchFamily="34" charset="0"/>
              </a:rPr>
              <a:t>recycle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7" y="1624854"/>
            <a:ext cx="8675843" cy="1242634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7755" y="41038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Model </a:t>
            </a:r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esteryfication</a:t>
            </a:r>
            <a:r>
              <a:rPr 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reaction</a:t>
            </a:r>
            <a:endParaRPr lang="pl-PL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534823" y="4734671"/>
            <a:ext cx="3054932" cy="441011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6237312"/>
            <a:ext cx="929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panose="020B0502020202020204" pitchFamily="34" charset="0"/>
              </a:rPr>
              <a:t>K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Matuszek</a:t>
            </a:r>
            <a:r>
              <a:rPr lang="en-GB" sz="1400" dirty="0" smtClean="0">
                <a:latin typeface="Century Gothic" panose="020B0502020202020204" pitchFamily="34" charset="0"/>
              </a:rPr>
              <a:t>, A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latin typeface="Century Gothic" panose="020B0502020202020204" pitchFamily="34" charset="0"/>
              </a:rPr>
              <a:t>Chrobok</a:t>
            </a:r>
            <a:r>
              <a:rPr lang="en-GB" sz="1400" dirty="0" smtClean="0">
                <a:latin typeface="Century Gothic" panose="020B0502020202020204" pitchFamily="34" charset="0"/>
              </a:rPr>
              <a:t>, F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Coleman</a:t>
            </a:r>
            <a:r>
              <a:rPr lang="en-GB" sz="1400" dirty="0" smtClean="0">
                <a:latin typeface="Century Gothic" panose="020B0502020202020204" pitchFamily="34" charset="0"/>
              </a:rPr>
              <a:t>, K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R. </a:t>
            </a:r>
            <a:r>
              <a:rPr lang="en-GB" sz="1400" dirty="0" err="1" smtClean="0">
                <a:latin typeface="Century Gothic" panose="020B0502020202020204" pitchFamily="34" charset="0"/>
              </a:rPr>
              <a:t>Seddon</a:t>
            </a:r>
            <a:r>
              <a:rPr lang="pl-PL" sz="1400" dirty="0" smtClean="0">
                <a:latin typeface="Century Gothic" panose="020B0502020202020204" pitchFamily="34" charset="0"/>
              </a:rPr>
              <a:t>,</a:t>
            </a:r>
            <a:r>
              <a:rPr lang="en-GB" sz="1400" dirty="0" smtClean="0">
                <a:latin typeface="Century Gothic" panose="020B0502020202020204" pitchFamily="34" charset="0"/>
              </a:rPr>
              <a:t> M</a:t>
            </a:r>
            <a:r>
              <a:rPr lang="pl-PL" sz="1400" dirty="0" smtClean="0">
                <a:latin typeface="Century Gothic" panose="020B0502020202020204" pitchFamily="34" charset="0"/>
              </a:rPr>
              <a:t>.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latin typeface="Century Gothic" panose="020B0502020202020204" pitchFamily="34" charset="0"/>
              </a:rPr>
              <a:t>Swadźba‑Kwaśny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en-US" sz="1400" i="1" dirty="0" smtClean="0">
                <a:latin typeface="Century Gothic" panose="020B0502020202020204" pitchFamily="34" charset="0"/>
              </a:rPr>
              <a:t>Green </a:t>
            </a:r>
            <a:r>
              <a:rPr lang="en-US" sz="1400" i="1" dirty="0">
                <a:latin typeface="Century Gothic" panose="020B0502020202020204" pitchFamily="34" charset="0"/>
              </a:rPr>
              <a:t>Chem</a:t>
            </a:r>
            <a:r>
              <a:rPr lang="en-US" sz="1400" dirty="0">
                <a:latin typeface="Century Gothic" panose="020B0502020202020204" pitchFamily="34" charset="0"/>
              </a:rPr>
              <a:t>., </a:t>
            </a:r>
            <a:r>
              <a:rPr lang="en-US" sz="1400" b="1" dirty="0"/>
              <a:t>2014, </a:t>
            </a:r>
            <a:r>
              <a:rPr lang="en-US" sz="1400" dirty="0"/>
              <a:t>16 </a:t>
            </a:r>
            <a:r>
              <a:rPr lang="en-US" sz="1400" dirty="0" smtClean="0"/>
              <a:t>, 3463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9197" r="13254" b="5192"/>
          <a:stretch/>
        </p:blipFill>
        <p:spPr bwMode="auto">
          <a:xfrm>
            <a:off x="4118516" y="1695419"/>
            <a:ext cx="5017591" cy="3842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leTekstowe 5"/>
          <p:cNvSpPr txBox="1"/>
          <p:nvPr/>
        </p:nvSpPr>
        <p:spPr>
          <a:xfrm>
            <a:off x="440739" y="1204310"/>
            <a:ext cx="4102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/>
              <a:t>Catalyst loading</a:t>
            </a:r>
            <a:r>
              <a:rPr lang="pl-PL" sz="2500" b="1" dirty="0" smtClean="0"/>
              <a:t>, %mol</a:t>
            </a:r>
            <a:endParaRPr lang="en-GB" sz="2500" b="1" dirty="0"/>
          </a:p>
        </p:txBody>
      </p:sp>
      <p:sp>
        <p:nvSpPr>
          <p:cNvPr id="6" name="PoleTekstowe 6"/>
          <p:cNvSpPr txBox="1"/>
          <p:nvPr/>
        </p:nvSpPr>
        <p:spPr>
          <a:xfrm>
            <a:off x="4932040" y="1231828"/>
            <a:ext cx="3058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/>
              <a:t>Reactants ratio</a:t>
            </a:r>
            <a:endParaRPr lang="en-GB" sz="2500" b="1" dirty="0"/>
          </a:p>
        </p:txBody>
      </p:sp>
      <p:sp>
        <p:nvSpPr>
          <p:cNvPr id="8" name="Prostokąt 7"/>
          <p:cNvSpPr/>
          <p:nvPr/>
        </p:nvSpPr>
        <p:spPr>
          <a:xfrm>
            <a:off x="-1067" y="5557915"/>
            <a:ext cx="4795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BuOH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pl-PL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MeCOOH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1:1</a:t>
            </a:r>
            <a:r>
              <a:rPr lang="pl-PL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 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</a:t>
            </a:r>
            <a:r>
              <a:rPr lang="pl-PL" sz="20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emp</a:t>
            </a:r>
            <a:r>
              <a:rPr lang="pl-PL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30</a:t>
            </a:r>
            <a:r>
              <a:rPr lang="en-GB" sz="2000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</a:t>
            </a: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 </a:t>
            </a: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122" r="18470" b="1662"/>
          <a:stretch/>
        </p:blipFill>
        <p:spPr bwMode="auto">
          <a:xfrm>
            <a:off x="28469" y="1722938"/>
            <a:ext cx="4363546" cy="3685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Prostokąt zaokrąglony 13"/>
          <p:cNvSpPr/>
          <p:nvPr/>
        </p:nvSpPr>
        <p:spPr>
          <a:xfrm>
            <a:off x="5724128" y="4299942"/>
            <a:ext cx="3024336" cy="204618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kąt 16"/>
          <p:cNvSpPr/>
          <p:nvPr/>
        </p:nvSpPr>
        <p:spPr>
          <a:xfrm>
            <a:off x="6003821" y="5557915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</a:t>
            </a:r>
            <a:r>
              <a:rPr lang="pl-PL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emp</a:t>
            </a:r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30</a:t>
            </a:r>
            <a:r>
              <a:rPr lang="en-GB" sz="20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o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</a:t>
            </a:r>
            <a:endParaRPr lang="en-US" sz="2000" dirty="0"/>
          </a:p>
        </p:txBody>
      </p:sp>
      <p:sp>
        <p:nvSpPr>
          <p:cNvPr id="18" name="Prostokąt 17"/>
          <p:cNvSpPr/>
          <p:nvPr/>
        </p:nvSpPr>
        <p:spPr>
          <a:xfrm>
            <a:off x="3203848" y="6309320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[Et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3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NH][(HSO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)(H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2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SO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2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]</a:t>
            </a:r>
            <a:endParaRPr lang="en-US" sz="2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5450" y="390861"/>
            <a:ext cx="8416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C</a:t>
            </a:r>
            <a:r>
              <a:rPr lang="en-GB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omplex</a:t>
            </a:r>
            <a:r>
              <a:rPr lang="en-GB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en-GB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hydrogen-bonded anionic clusters</a:t>
            </a:r>
            <a:endParaRPr lang="en-US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0913" y="5909210"/>
            <a:ext cx="9145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BuOH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pl-PL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MeCOOH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1:1</a:t>
            </a:r>
            <a:r>
              <a:rPr lang="pl-PL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.5; IL =12% mol; t= 2h; 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</a:t>
            </a:r>
            <a:r>
              <a:rPr lang="pl-PL" sz="20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emp</a:t>
            </a:r>
            <a:r>
              <a:rPr lang="pl-PL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30</a:t>
            </a:r>
            <a:r>
              <a:rPr lang="en-GB" sz="2000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</a:t>
            </a: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 </a:t>
            </a: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203848" y="6309320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[Et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3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NH][(HSO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)(H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2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SO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</a:t>
            </a:r>
            <a:r>
              <a:rPr lang="en-GB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2</a:t>
            </a:r>
            <a:r>
              <a:rPr lang="en-GB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]</a:t>
            </a:r>
            <a:endParaRPr lang="en-US" sz="2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8"/>
          <a:stretch/>
        </p:blipFill>
        <p:spPr bwMode="auto">
          <a:xfrm>
            <a:off x="2230658" y="1046619"/>
            <a:ext cx="4745577" cy="4862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rostokąt 6"/>
          <p:cNvSpPr/>
          <p:nvPr/>
        </p:nvSpPr>
        <p:spPr>
          <a:xfrm>
            <a:off x="0" y="39086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Recycling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study</a:t>
            </a:r>
            <a:endParaRPr lang="pl-PL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6" descr="ag003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2" y="390861"/>
            <a:ext cx="9985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33681"/>
              </p:ext>
            </p:extLst>
          </p:nvPr>
        </p:nvGraphicFramePr>
        <p:xfrm>
          <a:off x="4429957" y="2802128"/>
          <a:ext cx="4546859" cy="372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S ChemDraw Drawing" r:id="rId3" imgW="1319760" imgH="1079280" progId="ChemDraw.Document.6.0">
                  <p:embed/>
                </p:oleObj>
              </mc:Choice>
              <mc:Fallback>
                <p:oleObj name="CS ChemDraw Drawing" r:id="rId3" imgW="1319760" imgH="1079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957" y="2802128"/>
                        <a:ext cx="4546859" cy="3720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0" y="311097"/>
            <a:ext cx="91439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Summary</a:t>
            </a:r>
            <a:endParaRPr lang="pl-PL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pPr algn="ctr"/>
            <a:endParaRPr lang="pl-PL" sz="3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>
          <a:xfrm>
            <a:off x="208119" y="842911"/>
            <a:ext cx="7817200" cy="47223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entury Gothic" panose="020B0502020202020204" pitchFamily="34" charset="0"/>
              </a:rPr>
              <a:t>Synthesis of a new family of </a:t>
            </a:r>
            <a:r>
              <a:rPr lang="en-GB" sz="2000" dirty="0" err="1" smtClean="0">
                <a:latin typeface="Century Gothic" panose="020B0502020202020204" pitchFamily="34" charset="0"/>
              </a:rPr>
              <a:t>protonic</a:t>
            </a:r>
            <a:r>
              <a:rPr lang="en-GB" sz="2000" dirty="0" smtClean="0">
                <a:latin typeface="Century Gothic" panose="020B0502020202020204" pitchFamily="34" charset="0"/>
              </a:rPr>
              <a:t> ionic liquids</a:t>
            </a:r>
            <a:endParaRPr lang="pl-PL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Century Gothic" panose="020B0502020202020204" pitchFamily="34" charset="0"/>
              </a:rPr>
              <a:t>F</a:t>
            </a:r>
            <a:r>
              <a:rPr lang="en-US" sz="2000" dirty="0" err="1" smtClean="0">
                <a:latin typeface="Century Gothic" panose="020B0502020202020204" pitchFamily="34" charset="0"/>
              </a:rPr>
              <a:t>ormation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of hydrogen-bonded anionic </a:t>
            </a:r>
            <a:r>
              <a:rPr lang="en-US" sz="2000" dirty="0" smtClean="0">
                <a:latin typeface="Century Gothic" panose="020B0502020202020204" pitchFamily="34" charset="0"/>
              </a:rPr>
              <a:t>clusters </a:t>
            </a:r>
            <a:r>
              <a:rPr lang="en-US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[(HSO</a:t>
            </a:r>
            <a:r>
              <a:rPr lang="en-US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)(</a:t>
            </a:r>
            <a:r>
              <a:rPr lang="en-US" sz="2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H</a:t>
            </a:r>
            <a:r>
              <a:rPr lang="pl-PL" sz="2000" b="1" baseline="-250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SO</a:t>
            </a:r>
            <a:r>
              <a:rPr lang="en-US" sz="2000" b="1" baseline="-250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4</a:t>
            </a:r>
            <a:r>
              <a:rPr lang="en-US" sz="2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)</a:t>
            </a:r>
            <a:r>
              <a:rPr lang="en-US" sz="2000" b="1" baseline="-25000" dirty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i="1" baseline="-25000" dirty="0">
                <a:solidFill>
                  <a:srgbClr val="008000"/>
                </a:solidFill>
              </a:rPr>
              <a:t>χ</a:t>
            </a:r>
            <a:r>
              <a:rPr lang="en-US" sz="2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]- (</a:t>
            </a:r>
            <a:r>
              <a:rPr lang="en-GB" sz="2000" b="1" i="1" dirty="0">
                <a:solidFill>
                  <a:srgbClr val="008000"/>
                </a:solidFill>
              </a:rPr>
              <a:t>χ</a:t>
            </a:r>
            <a:r>
              <a:rPr lang="en-US" sz="2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1 or 2</a:t>
            </a:r>
            <a:r>
              <a:rPr lang="en-US" sz="2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entury Gothic" panose="020B0502020202020204" pitchFamily="34" charset="0"/>
              </a:rPr>
              <a:t>High acidity of new ionic liquids (AN</a:t>
            </a:r>
            <a:r>
              <a:rPr lang="pl-PL" sz="2000" dirty="0" smtClean="0">
                <a:latin typeface="Century Gothic" panose="020B0502020202020204" pitchFamily="34" charset="0"/>
              </a:rPr>
              <a:t> </a:t>
            </a:r>
            <a:r>
              <a:rPr lang="pl-PL" sz="2000" dirty="0" err="1" smtClean="0">
                <a:latin typeface="Century Gothic" panose="020B0502020202020204" pitchFamily="34" charset="0"/>
              </a:rPr>
              <a:t>up</a:t>
            </a:r>
            <a:r>
              <a:rPr lang="pl-PL" sz="2000" dirty="0" smtClean="0">
                <a:latin typeface="Century Gothic" panose="020B0502020202020204" pitchFamily="34" charset="0"/>
              </a:rPr>
              <a:t> to </a:t>
            </a:r>
            <a:r>
              <a:rPr lang="en-GB" sz="2000" dirty="0" smtClean="0">
                <a:latin typeface="Century Gothic" panose="020B0502020202020204" pitchFamily="34" charset="0"/>
              </a:rPr>
              <a:t>121) </a:t>
            </a:r>
            <a:endParaRPr lang="pl-PL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entury Gothic" panose="020B0502020202020204" pitchFamily="34" charset="0"/>
              </a:rPr>
              <a:t>New catalysts for esterification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entury Gothic" panose="020B0502020202020204" pitchFamily="34" charset="0"/>
              </a:rPr>
              <a:t>Key parameters effecting the</a:t>
            </a:r>
            <a:endParaRPr lang="pl-PL" sz="20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latin typeface="Century Gothic" panose="020B0502020202020204" pitchFamily="34" charset="0"/>
              </a:rPr>
              <a:t>     </a:t>
            </a:r>
            <a:r>
              <a:rPr lang="en-GB" sz="2000" dirty="0" smtClean="0">
                <a:latin typeface="Century Gothic" panose="020B0502020202020204" pitchFamily="34" charset="0"/>
              </a:rPr>
              <a:t>reaction: </a:t>
            </a:r>
            <a:r>
              <a:rPr lang="en-GB" sz="2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miscibility of reagents</a:t>
            </a:r>
            <a:r>
              <a:rPr lang="en-GB" sz="2000" dirty="0" smtClean="0">
                <a:latin typeface="Century Gothic" panose="020B0502020202020204" pitchFamily="34" charset="0"/>
              </a:rPr>
              <a:t>, </a:t>
            </a:r>
            <a:endParaRPr lang="pl-PL" sz="20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latin typeface="Century Gothic" panose="020B0502020202020204" pitchFamily="34" charset="0"/>
              </a:rPr>
              <a:t>     </a:t>
            </a:r>
            <a:r>
              <a:rPr lang="en-GB" sz="2000" dirty="0" smtClean="0">
                <a:latin typeface="Century Gothic" panose="020B0502020202020204" pitchFamily="34" charset="0"/>
              </a:rPr>
              <a:t>catalyst acidity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entury Gothic" panose="020B0502020202020204" pitchFamily="34" charset="0"/>
              </a:rPr>
              <a:t>Possibility to reuse catalyst </a:t>
            </a:r>
            <a:endParaRPr lang="pl-PL" sz="20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latin typeface="Century Gothic" panose="020B0502020202020204" pitchFamily="34" charset="0"/>
              </a:rPr>
              <a:t>     </a:t>
            </a:r>
            <a:r>
              <a:rPr lang="en-GB" sz="2000" dirty="0" smtClean="0">
                <a:latin typeface="Century Gothic" panose="020B0502020202020204" pitchFamily="34" charset="0"/>
              </a:rPr>
              <a:t>without </a:t>
            </a:r>
            <a:r>
              <a:rPr lang="pl-PL" sz="2000" dirty="0" smtClean="0">
                <a:latin typeface="Century Gothic" panose="020B0502020202020204" pitchFamily="34" charset="0"/>
              </a:rPr>
              <a:t>the </a:t>
            </a:r>
            <a:r>
              <a:rPr lang="en-GB" sz="2000" dirty="0" smtClean="0">
                <a:latin typeface="Century Gothic" panose="020B0502020202020204" pitchFamily="34" charset="0"/>
              </a:rPr>
              <a:t>lost of activity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46557" y="4176962"/>
            <a:ext cx="68535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Ionic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liquids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as </a:t>
            </a:r>
            <a:r>
              <a:rPr lang="pl-PL" sz="3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catalyst</a:t>
            </a:r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and </a:t>
            </a:r>
            <a:r>
              <a:rPr lang="pl-PL" sz="3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solvent</a:t>
            </a:r>
            <a:endParaRPr lang="pl-PL" sz="3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or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Diels-Alder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reaction</a:t>
            </a:r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pl-PL" sz="25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Designing</a:t>
            </a:r>
            <a:r>
              <a:rPr lang="pl-PL" sz="25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of </a:t>
            </a:r>
            <a:r>
              <a:rPr lang="en-US" sz="25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recyclable biocatalysts</a:t>
            </a:r>
            <a:endParaRPr lang="pl-PL" sz="2500" b="1" i="1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287641"/>
            <a:ext cx="1921991" cy="5649223"/>
            <a:chOff x="-14287" y="-5324"/>
            <a:chExt cx="2786062" cy="724535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324"/>
              <a:ext cx="2771775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2025089"/>
              <a:ext cx="2786062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5173101"/>
              <a:ext cx="27844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3525276"/>
              <a:ext cx="2786062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10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45018"/>
              </p:ext>
            </p:extLst>
          </p:nvPr>
        </p:nvGraphicFramePr>
        <p:xfrm>
          <a:off x="-1" y="2570822"/>
          <a:ext cx="9001957" cy="351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S ChemDraw Drawing" r:id="rId3" imgW="5917640" imgH="2310336" progId="ChemDraw.Document.6.0">
                  <p:embed/>
                </p:oleObj>
              </mc:Choice>
              <mc:Fallback>
                <p:oleObj name="CS ChemDraw Drawing" r:id="rId3" imgW="5917640" imgH="23103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2570822"/>
                        <a:ext cx="9001957" cy="3513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852257" y="6237312"/>
            <a:ext cx="8877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K. Erfurt, I. </a:t>
            </a:r>
            <a:r>
              <a:rPr lang="en-US" sz="1400" dirty="0" err="1">
                <a:latin typeface="Century Gothic" panose="020B0502020202020204" pitchFamily="34" charset="0"/>
              </a:rPr>
              <a:t>Wandzik</a:t>
            </a:r>
            <a:r>
              <a:rPr lang="en-US" sz="1400" dirty="0">
                <a:latin typeface="Century Gothic" panose="020B0502020202020204" pitchFamily="34" charset="0"/>
              </a:rPr>
              <a:t>, K. </a:t>
            </a:r>
            <a:r>
              <a:rPr lang="en-US" sz="1400" dirty="0" err="1">
                <a:latin typeface="Century Gothic" panose="020B0502020202020204" pitchFamily="34" charset="0"/>
              </a:rPr>
              <a:t>Walczak</a:t>
            </a:r>
            <a:r>
              <a:rPr lang="en-US" sz="1400" dirty="0">
                <a:latin typeface="Century Gothic" panose="020B0502020202020204" pitchFamily="34" charset="0"/>
              </a:rPr>
              <a:t>, K. </a:t>
            </a:r>
            <a:r>
              <a:rPr lang="en-US" sz="1400" dirty="0" err="1">
                <a:latin typeface="Century Gothic" panose="020B0502020202020204" pitchFamily="34" charset="0"/>
              </a:rPr>
              <a:t>Matuszek</a:t>
            </a:r>
            <a:r>
              <a:rPr lang="en-US" sz="1400" dirty="0">
                <a:latin typeface="Century Gothic" panose="020B0502020202020204" pitchFamily="34" charset="0"/>
              </a:rPr>
              <a:t>, A. </a:t>
            </a:r>
            <a:r>
              <a:rPr lang="en-US" sz="1400" dirty="0" err="1">
                <a:latin typeface="Century Gothic" panose="020B0502020202020204" pitchFamily="34" charset="0"/>
              </a:rPr>
              <a:t>Chrobok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i="1" dirty="0">
                <a:latin typeface="Century Gothic" panose="020B0502020202020204" pitchFamily="34" charset="0"/>
              </a:rPr>
              <a:t>Green Chem</a:t>
            </a:r>
            <a:r>
              <a:rPr lang="en-US" sz="1400" dirty="0">
                <a:latin typeface="Century Gothic" panose="020B0502020202020204" pitchFamily="34" charset="0"/>
              </a:rPr>
              <a:t>., </a:t>
            </a:r>
            <a:r>
              <a:rPr lang="en-US" sz="1400" b="1" dirty="0" smtClean="0">
                <a:latin typeface="Century Gothic" panose="020B0502020202020204" pitchFamily="34" charset="0"/>
              </a:rPr>
              <a:t>2014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pl-PL" sz="1400" dirty="0">
                <a:latin typeface="Century Gothic" panose="020B0502020202020204" pitchFamily="34" charset="0"/>
              </a:rPr>
              <a:t>16,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3508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7755" y="41038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Ionic</a:t>
            </a:r>
            <a:r>
              <a:rPr 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liquids</a:t>
            </a:r>
            <a:r>
              <a:rPr 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from the </a:t>
            </a:r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biomass</a:t>
            </a:r>
            <a:endParaRPr lang="pl-PL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511418" y="3196714"/>
            <a:ext cx="1249537" cy="763481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4651900" y="3100539"/>
            <a:ext cx="1368640" cy="763481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7858218" y="3100538"/>
            <a:ext cx="1143738" cy="763481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-2" y="1790601"/>
            <a:ext cx="9871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92526"/>
                </a:solidFill>
                <a:latin typeface="Century Gothic" panose="020B0502020202020204" pitchFamily="34" charset="0"/>
              </a:rPr>
              <a:t>Glucose-derived ionic liquids: exploring </a:t>
            </a:r>
            <a:r>
              <a:rPr lang="pl-PL" sz="2000" i="1" dirty="0" err="1" smtClean="0">
                <a:solidFill>
                  <a:srgbClr val="292526"/>
                </a:solidFill>
                <a:latin typeface="Century Gothic" panose="020B0502020202020204" pitchFamily="34" charset="0"/>
              </a:rPr>
              <a:t>biodegradable</a:t>
            </a:r>
            <a:r>
              <a:rPr lang="pl-PL" sz="2000" i="1" dirty="0" smtClean="0">
                <a:solidFill>
                  <a:srgbClr val="292526"/>
                </a:solidFill>
                <a:latin typeface="Century Gothic" panose="020B0502020202020204" pitchFamily="34" charset="0"/>
              </a:rPr>
              <a:t>, </a:t>
            </a:r>
            <a:r>
              <a:rPr lang="en-US" sz="2000" i="1" dirty="0" smtClean="0">
                <a:solidFill>
                  <a:srgbClr val="292526"/>
                </a:solidFill>
                <a:latin typeface="Century Gothic" panose="020B0502020202020204" pitchFamily="34" charset="0"/>
              </a:rPr>
              <a:t>low-cost </a:t>
            </a:r>
            <a:r>
              <a:rPr lang="en-US" sz="2000" i="1" dirty="0">
                <a:solidFill>
                  <a:srgbClr val="292526"/>
                </a:solidFill>
                <a:latin typeface="Century Gothic" panose="020B0502020202020204" pitchFamily="34" charset="0"/>
              </a:rPr>
              <a:t>sources</a:t>
            </a:r>
            <a:endParaRPr lang="pl-PL" sz="2000" i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-2" y="4340306"/>
            <a:ext cx="9161755" cy="186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00068"/>
              </p:ext>
            </p:extLst>
          </p:nvPr>
        </p:nvGraphicFramePr>
        <p:xfrm>
          <a:off x="354502" y="2006353"/>
          <a:ext cx="8807253" cy="346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S ChemDraw Drawing" r:id="rId3" imgW="2790581" imgH="1097280" progId="ChemDraw.Document.6.0">
                  <p:embed/>
                </p:oleObj>
              </mc:Choice>
              <mc:Fallback>
                <p:oleObj name="CS ChemDraw Drawing" r:id="rId3" imgW="2790581" imgH="109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502" y="2006353"/>
                        <a:ext cx="8807253" cy="346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62804"/>
              </p:ext>
            </p:extLst>
          </p:nvPr>
        </p:nvGraphicFramePr>
        <p:xfrm>
          <a:off x="1535838" y="1120351"/>
          <a:ext cx="5845493" cy="177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S ChemDraw Drawing" r:id="rId5" imgW="1315223" imgH="399168" progId="ChemDraw.Document.6.0">
                  <p:embed/>
                </p:oleObj>
              </mc:Choice>
              <mc:Fallback>
                <p:oleObj name="CS ChemDraw Drawing" r:id="rId5" imgW="1315223" imgH="3991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838" y="1120351"/>
                        <a:ext cx="5845493" cy="1772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7755" y="41038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Diels-Alder</a:t>
            </a:r>
            <a:r>
              <a:rPr 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reaction</a:t>
            </a:r>
            <a:endParaRPr lang="pl-PL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52257" y="6237312"/>
            <a:ext cx="8877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K. Erfurt, I. </a:t>
            </a:r>
            <a:r>
              <a:rPr lang="en-US" sz="1400" dirty="0" err="1">
                <a:latin typeface="Century Gothic" panose="020B0502020202020204" pitchFamily="34" charset="0"/>
              </a:rPr>
              <a:t>Wandzik</a:t>
            </a:r>
            <a:r>
              <a:rPr lang="en-US" sz="1400" dirty="0">
                <a:latin typeface="Century Gothic" panose="020B0502020202020204" pitchFamily="34" charset="0"/>
              </a:rPr>
              <a:t>, K. </a:t>
            </a:r>
            <a:r>
              <a:rPr lang="en-US" sz="1400" dirty="0" err="1">
                <a:latin typeface="Century Gothic" panose="020B0502020202020204" pitchFamily="34" charset="0"/>
              </a:rPr>
              <a:t>Walczak</a:t>
            </a:r>
            <a:r>
              <a:rPr lang="en-US" sz="1400" dirty="0">
                <a:latin typeface="Century Gothic" panose="020B0502020202020204" pitchFamily="34" charset="0"/>
              </a:rPr>
              <a:t>, K. </a:t>
            </a:r>
            <a:r>
              <a:rPr lang="en-US" sz="1400" dirty="0" err="1">
                <a:latin typeface="Century Gothic" panose="020B0502020202020204" pitchFamily="34" charset="0"/>
              </a:rPr>
              <a:t>Matuszek</a:t>
            </a:r>
            <a:r>
              <a:rPr lang="en-US" sz="1400" dirty="0">
                <a:latin typeface="Century Gothic" panose="020B0502020202020204" pitchFamily="34" charset="0"/>
              </a:rPr>
              <a:t>, A. </a:t>
            </a:r>
            <a:r>
              <a:rPr lang="en-US" sz="1400" dirty="0" err="1">
                <a:latin typeface="Century Gothic" panose="020B0502020202020204" pitchFamily="34" charset="0"/>
              </a:rPr>
              <a:t>Chrobok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i="1" dirty="0">
                <a:latin typeface="Century Gothic" panose="020B0502020202020204" pitchFamily="34" charset="0"/>
              </a:rPr>
              <a:t>Green Chem</a:t>
            </a:r>
            <a:r>
              <a:rPr lang="en-US" sz="1400" dirty="0">
                <a:latin typeface="Century Gothic" panose="020B0502020202020204" pitchFamily="34" charset="0"/>
              </a:rPr>
              <a:t>., </a:t>
            </a:r>
            <a:r>
              <a:rPr lang="en-US" sz="1400" b="1" dirty="0" smtClean="0">
                <a:latin typeface="Century Gothic" panose="020B0502020202020204" pitchFamily="34" charset="0"/>
              </a:rPr>
              <a:t>2014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pl-PL" sz="1400" dirty="0">
                <a:latin typeface="Century Gothic" panose="020B0502020202020204" pitchFamily="34" charset="0"/>
              </a:rPr>
              <a:t>16,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3508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2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6281" y="1639346"/>
            <a:ext cx="729300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reduce </a:t>
            </a:r>
            <a:r>
              <a:rPr lang="en-US" sz="2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chemical </a:t>
            </a:r>
            <a:r>
              <a:rPr lang="en-US" sz="2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waste</a:t>
            </a:r>
            <a:r>
              <a:rPr lang="pl-PL" sz="2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,</a:t>
            </a:r>
          </a:p>
          <a:p>
            <a:endParaRPr lang="pl-PL" sz="1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i</a:t>
            </a:r>
            <a:r>
              <a:rPr lang="en-US" sz="2200" b="1" dirty="0" err="1" smtClean="0">
                <a:latin typeface="Century Gothic" panose="020B0502020202020204" pitchFamily="34" charset="0"/>
                <a:ea typeface="Batang" panose="02030600000101010101" pitchFamily="18" charset="-127"/>
              </a:rPr>
              <a:t>mprove</a:t>
            </a:r>
            <a:r>
              <a:rPr lang="en-US" sz="2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sz="2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the </a:t>
            </a:r>
            <a:r>
              <a:rPr lang="en-US" sz="2200" b="1" dirty="0">
                <a:solidFill>
                  <a:srgbClr val="008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selectivity</a:t>
            </a:r>
            <a:r>
              <a:rPr lang="en-US" sz="2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 and </a:t>
            </a:r>
            <a:endParaRPr lang="pl-PL" sz="2200" b="1" dirty="0" smtClean="0"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>
              <a:tabLst>
                <a:tab pos="355600" algn="l"/>
              </a:tabLst>
            </a:pPr>
            <a:r>
              <a:rPr lang="pl-PL" sz="2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	</a:t>
            </a:r>
            <a:r>
              <a:rPr lang="en-US" sz="22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efficiency</a:t>
            </a:r>
            <a:r>
              <a:rPr lang="en-US" sz="2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 of </a:t>
            </a:r>
            <a:r>
              <a:rPr lang="en-US" sz="2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synthetic </a:t>
            </a:r>
            <a:r>
              <a:rPr lang="en-US" sz="2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processes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8221" y="394422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i="1" dirty="0">
                <a:latin typeface="Century Gothic" panose="020B0502020202020204" pitchFamily="34" charset="0"/>
              </a:rPr>
              <a:t>The design and synthesis of </a:t>
            </a:r>
            <a:r>
              <a:rPr lang="en-US" sz="2500" b="1" i="1" dirty="0">
                <a:solidFill>
                  <a:srgbClr val="008000"/>
                </a:solidFill>
                <a:latin typeface="Century Gothic" panose="020B0502020202020204" pitchFamily="34" charset="0"/>
              </a:rPr>
              <a:t>recoverable and recyclable </a:t>
            </a:r>
            <a:r>
              <a:rPr lang="en-US" sz="2500" b="1" i="1" dirty="0">
                <a:latin typeface="Century Gothic" panose="020B0502020202020204" pitchFamily="34" charset="0"/>
              </a:rPr>
              <a:t>catalysts </a:t>
            </a:r>
            <a:endParaRPr lang="pl-PL" sz="2500" b="1" i="1" dirty="0">
              <a:latin typeface="Century Gothic" panose="020B0502020202020204" pitchFamily="34" charset="0"/>
            </a:endParaRPr>
          </a:p>
          <a:p>
            <a:endParaRPr lang="pl-PL" sz="25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268" y="1117281"/>
            <a:ext cx="2978719" cy="2579398"/>
          </a:xfrm>
          <a:prstGeom prst="rect">
            <a:avLst/>
          </a:prstGeom>
        </p:spPr>
      </p:pic>
      <p:pic>
        <p:nvPicPr>
          <p:cNvPr id="6146" name="Picture 2" descr="http://www.essentialchemicalindustry.org/images/stories/040_cracking/01-CrackingFig1Stand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9" y="4317328"/>
            <a:ext cx="2978719" cy="19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822750" y="6303140"/>
            <a:ext cx="2975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err="1"/>
              <a:t>Ludwigshaven</a:t>
            </a:r>
            <a:r>
              <a:rPr lang="pl-PL" sz="2000" dirty="0"/>
              <a:t> in </a:t>
            </a:r>
            <a:r>
              <a:rPr lang="pl-PL" sz="2000" dirty="0" smtClean="0"/>
              <a:t>Germany 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0" y="12535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latin typeface="Century Gothic" panose="020B0502020202020204" pitchFamily="34" charset="0"/>
              </a:rPr>
              <a:t>What are the challenges for the </a:t>
            </a:r>
            <a:r>
              <a:rPr lang="en-US" sz="3000" b="1" i="1" dirty="0">
                <a:solidFill>
                  <a:srgbClr val="008000"/>
                </a:solidFill>
                <a:latin typeface="Century Gothic" panose="020B0502020202020204" pitchFamily="34" charset="0"/>
              </a:rPr>
              <a:t>sustainable </a:t>
            </a:r>
            <a:r>
              <a:rPr lang="en-US" sz="3000" b="1" i="1" dirty="0">
                <a:latin typeface="Century Gothic" panose="020B0502020202020204" pitchFamily="34" charset="0"/>
              </a:rPr>
              <a:t>chemical industry today?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2297072" y="2921541"/>
            <a:ext cx="994299" cy="77513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800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01688" y="3855490"/>
            <a:ext cx="4785065" cy="1346825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2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61" y="4078954"/>
            <a:ext cx="4607057" cy="197753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52257" y="6237312"/>
            <a:ext cx="8877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K. Erfurt, I. </a:t>
            </a:r>
            <a:r>
              <a:rPr lang="en-US" sz="1400" dirty="0" err="1">
                <a:latin typeface="Century Gothic" panose="020B0502020202020204" pitchFamily="34" charset="0"/>
              </a:rPr>
              <a:t>Wandzik</a:t>
            </a:r>
            <a:r>
              <a:rPr lang="en-US" sz="1400" dirty="0">
                <a:latin typeface="Century Gothic" panose="020B0502020202020204" pitchFamily="34" charset="0"/>
              </a:rPr>
              <a:t>, K. </a:t>
            </a:r>
            <a:r>
              <a:rPr lang="en-US" sz="1400" dirty="0" err="1">
                <a:latin typeface="Century Gothic" panose="020B0502020202020204" pitchFamily="34" charset="0"/>
              </a:rPr>
              <a:t>Walczak</a:t>
            </a:r>
            <a:r>
              <a:rPr lang="en-US" sz="1400" dirty="0">
                <a:latin typeface="Century Gothic" panose="020B0502020202020204" pitchFamily="34" charset="0"/>
              </a:rPr>
              <a:t>, K. </a:t>
            </a:r>
            <a:r>
              <a:rPr lang="en-US" sz="1400" dirty="0" err="1">
                <a:latin typeface="Century Gothic" panose="020B0502020202020204" pitchFamily="34" charset="0"/>
              </a:rPr>
              <a:t>Matuszek</a:t>
            </a:r>
            <a:r>
              <a:rPr lang="en-US" sz="1400" dirty="0">
                <a:latin typeface="Century Gothic" panose="020B0502020202020204" pitchFamily="34" charset="0"/>
              </a:rPr>
              <a:t>, A. </a:t>
            </a:r>
            <a:r>
              <a:rPr lang="en-US" sz="1400" dirty="0" err="1">
                <a:latin typeface="Century Gothic" panose="020B0502020202020204" pitchFamily="34" charset="0"/>
              </a:rPr>
              <a:t>Chrobok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i="1" dirty="0">
                <a:latin typeface="Century Gothic" panose="020B0502020202020204" pitchFamily="34" charset="0"/>
              </a:rPr>
              <a:t>Green Chem</a:t>
            </a:r>
            <a:r>
              <a:rPr lang="en-US" sz="1400" dirty="0">
                <a:latin typeface="Century Gothic" panose="020B0502020202020204" pitchFamily="34" charset="0"/>
              </a:rPr>
              <a:t>., </a:t>
            </a:r>
            <a:r>
              <a:rPr lang="en-US" sz="1400" b="1" dirty="0" smtClean="0">
                <a:latin typeface="Century Gothic" panose="020B0502020202020204" pitchFamily="34" charset="0"/>
              </a:rPr>
              <a:t>2014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pl-PL" sz="1400" dirty="0">
                <a:latin typeface="Century Gothic" panose="020B0502020202020204" pitchFamily="34" charset="0"/>
              </a:rPr>
              <a:t>16,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3508</a:t>
            </a:r>
            <a:endParaRPr lang="pl-PL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5513"/>
              </p:ext>
            </p:extLst>
          </p:nvPr>
        </p:nvGraphicFramePr>
        <p:xfrm>
          <a:off x="852257" y="1152722"/>
          <a:ext cx="15299517" cy="329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Dokument" r:id="rId5" imgW="6302521" imgH="1356116" progId="Word.Document.12">
                  <p:embed/>
                </p:oleObj>
              </mc:Choice>
              <mc:Fallback>
                <p:oleObj name="Dokument" r:id="rId5" imgW="6302521" imgH="13561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2257" y="1152722"/>
                        <a:ext cx="15299517" cy="329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zaokrąglony 8"/>
          <p:cNvSpPr/>
          <p:nvPr/>
        </p:nvSpPr>
        <p:spPr>
          <a:xfrm>
            <a:off x="1838037" y="4117700"/>
            <a:ext cx="4572000" cy="1978285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7755" y="41038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Diels-Alder</a:t>
            </a:r>
            <a:r>
              <a:rPr 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reaction</a:t>
            </a:r>
            <a:endParaRPr lang="pl-PL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75535" y="4176962"/>
            <a:ext cx="68535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Ionic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liquids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as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catalyst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r"/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for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ketones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oxidation</a:t>
            </a:r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pl-PL" sz="2800" b="1" i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Bounding</a:t>
            </a:r>
            <a:r>
              <a:rPr lang="pl-PL" sz="28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8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</a:t>
            </a:r>
            <a:r>
              <a:rPr lang="en-US" sz="28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catalyst to a solid phase</a:t>
            </a:r>
            <a:endParaRPr lang="pl-PL" sz="2500" b="1" i="1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287641"/>
            <a:ext cx="1921991" cy="5649223"/>
            <a:chOff x="-14287" y="-5324"/>
            <a:chExt cx="2786062" cy="724535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324"/>
              <a:ext cx="2771775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2025089"/>
              <a:ext cx="2786062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5173101"/>
              <a:ext cx="27844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3525276"/>
              <a:ext cx="2786062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-1" y="6488668"/>
            <a:ext cx="9144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l-PL" sz="1500" dirty="0" smtClean="0">
                <a:latin typeface="Century Gothic" panose="020B0502020202020204" pitchFamily="34" charset="0"/>
              </a:rPr>
              <a:t>A</a:t>
            </a:r>
            <a:r>
              <a:rPr lang="pl-PL" sz="1500" dirty="0">
                <a:latin typeface="Century Gothic" panose="020B0502020202020204" pitchFamily="34" charset="0"/>
              </a:rPr>
              <a:t>. Chrobok, S. Baj, W. Pudlo, A. Jarzębski, </a:t>
            </a:r>
            <a:r>
              <a:rPr lang="en-US" sz="1500" i="1" dirty="0" err="1" smtClean="0">
                <a:latin typeface="Century Gothic" panose="020B0502020202020204" pitchFamily="34" charset="0"/>
              </a:rPr>
              <a:t>Appl</a:t>
            </a:r>
            <a:r>
              <a:rPr lang="pl-PL" sz="1500" i="1" dirty="0" smtClean="0">
                <a:latin typeface="Century Gothic" panose="020B0502020202020204" pitchFamily="34" charset="0"/>
              </a:rPr>
              <a:t>.</a:t>
            </a:r>
            <a:r>
              <a:rPr lang="en-US" sz="1500" i="1" dirty="0" smtClean="0">
                <a:latin typeface="Century Gothic" panose="020B0502020202020204" pitchFamily="34" charset="0"/>
              </a:rPr>
              <a:t> </a:t>
            </a:r>
            <a:r>
              <a:rPr lang="en-US" sz="1500" i="1" dirty="0" err="1" smtClean="0">
                <a:latin typeface="Century Gothic" panose="020B0502020202020204" pitchFamily="34" charset="0"/>
              </a:rPr>
              <a:t>Catal</a:t>
            </a:r>
            <a:r>
              <a:rPr lang="pl-PL" sz="1500" i="1" dirty="0" smtClean="0">
                <a:latin typeface="Century Gothic" panose="020B0502020202020204" pitchFamily="34" charset="0"/>
              </a:rPr>
              <a:t>.</a:t>
            </a:r>
            <a:r>
              <a:rPr lang="en-US" sz="1500" i="1" dirty="0" smtClean="0">
                <a:latin typeface="Century Gothic" panose="020B0502020202020204" pitchFamily="34" charset="0"/>
              </a:rPr>
              <a:t> </a:t>
            </a:r>
            <a:r>
              <a:rPr lang="en-US" sz="1500" i="1" dirty="0">
                <a:latin typeface="Century Gothic" panose="020B0502020202020204" pitchFamily="34" charset="0"/>
              </a:rPr>
              <a:t>A: General</a:t>
            </a:r>
            <a:r>
              <a:rPr lang="pl-PL" sz="1500" dirty="0">
                <a:latin typeface="Century Gothic" panose="020B0502020202020204" pitchFamily="34" charset="0"/>
              </a:rPr>
              <a:t>, </a:t>
            </a:r>
            <a:r>
              <a:rPr lang="pl-PL" sz="1500" b="1" dirty="0" smtClean="0">
                <a:latin typeface="Century Gothic" panose="020B0502020202020204" pitchFamily="34" charset="0"/>
              </a:rPr>
              <a:t>2009, </a:t>
            </a:r>
            <a:r>
              <a:rPr lang="pl-PL" sz="1500" dirty="0" smtClean="0">
                <a:latin typeface="Century Gothic" panose="020B0502020202020204" pitchFamily="34" charset="0"/>
              </a:rPr>
              <a:t>366</a:t>
            </a:r>
            <a:r>
              <a:rPr lang="pl-PL" sz="1500" dirty="0">
                <a:latin typeface="Century Gothic" panose="020B0502020202020204" pitchFamily="34" charset="0"/>
              </a:rPr>
              <a:t>, </a:t>
            </a:r>
            <a:r>
              <a:rPr lang="pl-PL" sz="1500" dirty="0" smtClean="0">
                <a:latin typeface="Century Gothic" panose="020B0502020202020204" pitchFamily="34" charset="0"/>
              </a:rPr>
              <a:t>22</a:t>
            </a:r>
            <a:endParaRPr lang="pl-PL" sz="15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774952"/>
              </p:ext>
            </p:extLst>
          </p:nvPr>
        </p:nvGraphicFramePr>
        <p:xfrm>
          <a:off x="1028654" y="2370579"/>
          <a:ext cx="2402770" cy="277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CS ChemDraw Drawing" r:id="rId3" imgW="1473337" imgH="1701931" progId="ChemDraw.Document.6.0">
                  <p:embed/>
                </p:oleObj>
              </mc:Choice>
              <mc:Fallback>
                <p:oleObj name="CS ChemDraw Drawing" r:id="rId3" imgW="1473337" imgH="17019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654" y="2370579"/>
                        <a:ext cx="2402770" cy="277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55" y="2327246"/>
            <a:ext cx="3891425" cy="281894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7483" y="311977"/>
            <a:ext cx="90265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err="1">
                <a:latin typeface="Century Gothic" panose="020B0502020202020204" pitchFamily="34" charset="0"/>
              </a:rPr>
              <a:t>Immobilized</a:t>
            </a:r>
            <a:r>
              <a:rPr lang="pl-PL" sz="3000" b="1" dirty="0">
                <a:latin typeface="Century Gothic" panose="020B0502020202020204" pitchFamily="34" charset="0"/>
              </a:rPr>
              <a:t> </a:t>
            </a:r>
            <a:r>
              <a:rPr lang="pl-PL" sz="3000" b="1" dirty="0" err="1">
                <a:latin typeface="Century Gothic" panose="020B0502020202020204" pitchFamily="34" charset="0"/>
              </a:rPr>
              <a:t>Catalysts</a:t>
            </a:r>
            <a:endParaRPr lang="pl-PL" sz="3000" b="1" dirty="0">
              <a:latin typeface="Century Gothic" panose="020B0502020202020204" pitchFamily="34" charset="0"/>
            </a:endParaRPr>
          </a:p>
          <a:p>
            <a:pPr algn="ctr"/>
            <a:endParaRPr lang="pl-PL" sz="1500" b="1" i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l-PL" sz="2500" b="1" i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Bounding</a:t>
            </a:r>
            <a:r>
              <a:rPr lang="pl-PL" sz="25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500" b="1" i="1" dirty="0" err="1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ionic</a:t>
            </a:r>
            <a:r>
              <a:rPr lang="pl-PL" sz="2500" b="1" i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500" b="1" i="1" dirty="0" err="1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liquid</a:t>
            </a:r>
            <a:r>
              <a:rPr lang="pl-PL" sz="25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to </a:t>
            </a:r>
            <a:r>
              <a:rPr lang="en-US" sz="25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 solid phase</a:t>
            </a:r>
            <a:endParaRPr lang="pl-PL" sz="25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094354" y="5146192"/>
            <a:ext cx="462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a typeface="Times New Roman" panose="02020603050405020304" pitchFamily="18" charset="0"/>
              </a:rPr>
              <a:t>Scanning Electron </a:t>
            </a:r>
            <a:r>
              <a:rPr lang="en-GB" sz="1400" dirty="0" smtClean="0">
                <a:ea typeface="Times New Roman" panose="02020603050405020304" pitchFamily="18" charset="0"/>
              </a:rPr>
              <a:t>Microscopy</a:t>
            </a:r>
            <a:r>
              <a:rPr lang="pl-PL" sz="1400" dirty="0" smtClean="0">
                <a:ea typeface="Times New Roman" panose="02020603050405020304" pitchFamily="18" charset="0"/>
              </a:rPr>
              <a:t> </a:t>
            </a:r>
            <a:r>
              <a:rPr lang="en-GB" sz="1400" dirty="0" smtClean="0">
                <a:ea typeface="Times New Roman" panose="02020603050405020304" pitchFamily="18" charset="0"/>
              </a:rPr>
              <a:t>micrograph </a:t>
            </a:r>
            <a:r>
              <a:rPr lang="en-GB" sz="1400" dirty="0" smtClean="0">
                <a:ea typeface="Times New Roman" panose="02020603050405020304" pitchFamily="18" charset="0"/>
              </a:rPr>
              <a:t>of</a:t>
            </a:r>
            <a:r>
              <a:rPr lang="pl-PL" sz="1400" dirty="0" smtClean="0">
                <a:ea typeface="Times New Roman" panose="02020603050405020304" pitchFamily="18" charset="0"/>
              </a:rPr>
              <a:t> </a:t>
            </a:r>
            <a:r>
              <a:rPr lang="pl-PL" sz="1400" dirty="0" err="1" smtClean="0">
                <a:ea typeface="Times New Roman" panose="02020603050405020304" pitchFamily="18" charset="0"/>
              </a:rPr>
              <a:t>bimodal</a:t>
            </a:r>
            <a:r>
              <a:rPr lang="pl-PL" sz="1400" dirty="0" smtClean="0">
                <a:ea typeface="Times New Roman" panose="02020603050405020304" pitchFamily="18" charset="0"/>
              </a:rPr>
              <a:t> </a:t>
            </a:r>
            <a:r>
              <a:rPr lang="pl-PL" sz="1400" dirty="0" err="1" smtClean="0">
                <a:ea typeface="Times New Roman" panose="02020603050405020304" pitchFamily="18" charset="0"/>
              </a:rPr>
              <a:t>structured</a:t>
            </a:r>
            <a:r>
              <a:rPr lang="pl-PL" sz="1400" dirty="0" smtClean="0">
                <a:ea typeface="Times New Roman" panose="02020603050405020304" pitchFamily="18" charset="0"/>
              </a:rPr>
              <a:t> </a:t>
            </a:r>
            <a:r>
              <a:rPr lang="pl-PL" sz="1400" dirty="0" err="1" smtClean="0">
                <a:ea typeface="Times New Roman" panose="02020603050405020304" pitchFamily="18" charset="0"/>
              </a:rPr>
              <a:t>silica</a:t>
            </a:r>
            <a:r>
              <a:rPr lang="en-GB" sz="1400" dirty="0" smtClean="0">
                <a:ea typeface="Times New Roman" panose="02020603050405020304" pitchFamily="18" charset="0"/>
              </a:rPr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792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47923" y="5568601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Gothic" panose="020B0502020202020204" pitchFamily="34" charset="0"/>
              </a:rPr>
              <a:t>3 </a:t>
            </a:r>
            <a:r>
              <a:rPr lang="pl-PL" sz="2000" b="1" dirty="0" err="1" smtClean="0">
                <a:latin typeface="Century Gothic" panose="020B0502020202020204" pitchFamily="34" charset="0"/>
              </a:rPr>
              <a:t>recycles</a:t>
            </a:r>
            <a:r>
              <a:rPr lang="pl-PL" sz="2000" b="1" dirty="0" smtClean="0">
                <a:latin typeface="Century Gothic" panose="020B0502020202020204" pitchFamily="34" charset="0"/>
              </a:rPr>
              <a:t>, 89-91</a:t>
            </a:r>
            <a:r>
              <a:rPr lang="pl-PL" sz="2000" b="1" dirty="0">
                <a:latin typeface="Century Gothic" panose="020B0502020202020204" pitchFamily="34" charset="0"/>
              </a:rPr>
              <a:t>% </a:t>
            </a:r>
            <a:r>
              <a:rPr lang="pl-PL" sz="2000" b="1" dirty="0" smtClean="0">
                <a:latin typeface="Century Gothic" panose="020B0502020202020204" pitchFamily="34" charset="0"/>
              </a:rPr>
              <a:t>of </a:t>
            </a:r>
            <a:r>
              <a:rPr lang="pl-PL" sz="2000" b="1" dirty="0" err="1" smtClean="0">
                <a:latin typeface="Century Gothic" panose="020B0502020202020204" pitchFamily="34" charset="0"/>
              </a:rPr>
              <a:t>catalyst</a:t>
            </a:r>
            <a:r>
              <a:rPr lang="pl-PL" sz="2000" b="1" dirty="0" smtClean="0">
                <a:latin typeface="Century Gothic" panose="020B0502020202020204" pitchFamily="34" charset="0"/>
              </a:rPr>
              <a:t> </a:t>
            </a:r>
            <a:r>
              <a:rPr lang="pl-PL" sz="2000" b="1" dirty="0" err="1" smtClean="0">
                <a:latin typeface="Century Gothic" panose="020B0502020202020204" pitchFamily="34" charset="0"/>
              </a:rPr>
              <a:t>recovery</a:t>
            </a:r>
            <a:endParaRPr lang="pl-PL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197259"/>
              </p:ext>
            </p:extLst>
          </p:nvPr>
        </p:nvGraphicFramePr>
        <p:xfrm>
          <a:off x="749300" y="2695575"/>
          <a:ext cx="3749675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CS ChemDraw Drawing" r:id="rId3" imgW="2182458" imgH="1193400" progId="ChemDraw.Document.6.0">
                  <p:embed/>
                </p:oleObj>
              </mc:Choice>
              <mc:Fallback>
                <p:oleObj name="CS ChemDraw Drawing" r:id="rId3" imgW="2182458" imgH="1193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0" y="2695575"/>
                        <a:ext cx="3749675" cy="204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4480"/>
              </p:ext>
            </p:extLst>
          </p:nvPr>
        </p:nvGraphicFramePr>
        <p:xfrm>
          <a:off x="4357688" y="3429000"/>
          <a:ext cx="321945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CS ChemDraw Drawing" r:id="rId5" imgW="1908003" imgH="1173312" progId="ChemDraw.Document.6.0">
                  <p:embed/>
                </p:oleObj>
              </mc:Choice>
              <mc:Fallback>
                <p:oleObj name="CS ChemDraw Drawing" r:id="rId5" imgW="1908003" imgH="11733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688" y="3429000"/>
                        <a:ext cx="3219450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/>
          </p:nvPr>
        </p:nvGraphicFramePr>
        <p:xfrm>
          <a:off x="741054" y="4365104"/>
          <a:ext cx="5199097" cy="108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CS ChemDraw Drawing" r:id="rId7" imgW="3075166" imgH="719103" progId="ChemDraw.Document.6.0">
                  <p:embed/>
                </p:oleObj>
              </mc:Choice>
              <mc:Fallback>
                <p:oleObj name="CS ChemDraw Drawing" r:id="rId7" imgW="3075166" imgH="7191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054" y="4365104"/>
                        <a:ext cx="5199097" cy="1083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49350"/>
              </p:ext>
            </p:extLst>
          </p:nvPr>
        </p:nvGraphicFramePr>
        <p:xfrm>
          <a:off x="6749476" y="201255"/>
          <a:ext cx="2402770" cy="277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CS ChemDraw Drawing" r:id="rId9" imgW="1473337" imgH="1701931" progId="ChemDraw.Document.6.0">
                  <p:embed/>
                </p:oleObj>
              </mc:Choice>
              <mc:Fallback>
                <p:oleObj name="CS ChemDraw Drawing" r:id="rId9" imgW="1473337" imgH="17019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49476" y="201255"/>
                        <a:ext cx="2402770" cy="277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1" y="6488668"/>
            <a:ext cx="9144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l-PL" sz="1500" dirty="0" smtClean="0">
                <a:latin typeface="Century Gothic" panose="020B0502020202020204" pitchFamily="34" charset="0"/>
              </a:rPr>
              <a:t>A</a:t>
            </a:r>
            <a:r>
              <a:rPr lang="pl-PL" sz="1500" dirty="0">
                <a:latin typeface="Century Gothic" panose="020B0502020202020204" pitchFamily="34" charset="0"/>
              </a:rPr>
              <a:t>. Chrobok, S. Baj, W. Pudlo, A. Jarzębski, </a:t>
            </a:r>
            <a:r>
              <a:rPr lang="en-US" sz="1500" i="1" dirty="0" err="1" smtClean="0">
                <a:latin typeface="Century Gothic" panose="020B0502020202020204" pitchFamily="34" charset="0"/>
              </a:rPr>
              <a:t>Appl</a:t>
            </a:r>
            <a:r>
              <a:rPr lang="pl-PL" sz="1500" i="1" dirty="0" smtClean="0">
                <a:latin typeface="Century Gothic" panose="020B0502020202020204" pitchFamily="34" charset="0"/>
              </a:rPr>
              <a:t>.</a:t>
            </a:r>
            <a:r>
              <a:rPr lang="en-US" sz="1500" i="1" dirty="0" smtClean="0">
                <a:latin typeface="Century Gothic" panose="020B0502020202020204" pitchFamily="34" charset="0"/>
              </a:rPr>
              <a:t> </a:t>
            </a:r>
            <a:r>
              <a:rPr lang="en-US" sz="1500" i="1" dirty="0" err="1" smtClean="0">
                <a:latin typeface="Century Gothic" panose="020B0502020202020204" pitchFamily="34" charset="0"/>
              </a:rPr>
              <a:t>Catal</a:t>
            </a:r>
            <a:r>
              <a:rPr lang="pl-PL" sz="1500" i="1" dirty="0" smtClean="0">
                <a:latin typeface="Century Gothic" panose="020B0502020202020204" pitchFamily="34" charset="0"/>
              </a:rPr>
              <a:t>.</a:t>
            </a:r>
            <a:r>
              <a:rPr lang="en-US" sz="1500" i="1" dirty="0" smtClean="0">
                <a:latin typeface="Century Gothic" panose="020B0502020202020204" pitchFamily="34" charset="0"/>
              </a:rPr>
              <a:t> </a:t>
            </a:r>
            <a:r>
              <a:rPr lang="en-US" sz="1500" i="1" dirty="0">
                <a:latin typeface="Century Gothic" panose="020B0502020202020204" pitchFamily="34" charset="0"/>
              </a:rPr>
              <a:t>A: General</a:t>
            </a:r>
            <a:r>
              <a:rPr lang="pl-PL" sz="1500" dirty="0">
                <a:latin typeface="Century Gothic" panose="020B0502020202020204" pitchFamily="34" charset="0"/>
              </a:rPr>
              <a:t>, </a:t>
            </a:r>
            <a:r>
              <a:rPr lang="pl-PL" sz="1500" b="1" dirty="0" smtClean="0">
                <a:latin typeface="Century Gothic" panose="020B0502020202020204" pitchFamily="34" charset="0"/>
              </a:rPr>
              <a:t>2009, </a:t>
            </a:r>
            <a:r>
              <a:rPr lang="pl-PL" sz="1500" dirty="0" smtClean="0">
                <a:latin typeface="Century Gothic" panose="020B0502020202020204" pitchFamily="34" charset="0"/>
              </a:rPr>
              <a:t>366</a:t>
            </a:r>
            <a:r>
              <a:rPr lang="pl-PL" sz="1500" dirty="0">
                <a:latin typeface="Century Gothic" panose="020B0502020202020204" pitchFamily="34" charset="0"/>
              </a:rPr>
              <a:t>, </a:t>
            </a:r>
            <a:r>
              <a:rPr lang="pl-PL" sz="1500" dirty="0" smtClean="0">
                <a:latin typeface="Century Gothic" panose="020B0502020202020204" pitchFamily="34" charset="0"/>
              </a:rPr>
              <a:t>22</a:t>
            </a:r>
            <a:endParaRPr lang="pl-PL" sz="1500" i="1" dirty="0">
              <a:latin typeface="Century Gothic" panose="020B0502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17483" y="311977"/>
            <a:ext cx="90265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err="1">
                <a:latin typeface="Century Gothic" panose="020B0502020202020204" pitchFamily="34" charset="0"/>
              </a:rPr>
              <a:t>Immobilized</a:t>
            </a:r>
            <a:r>
              <a:rPr lang="pl-PL" sz="3000" b="1" dirty="0">
                <a:latin typeface="Century Gothic" panose="020B0502020202020204" pitchFamily="34" charset="0"/>
              </a:rPr>
              <a:t> </a:t>
            </a:r>
            <a:r>
              <a:rPr lang="pl-PL" sz="3000" b="1" dirty="0" err="1">
                <a:latin typeface="Century Gothic" panose="020B0502020202020204" pitchFamily="34" charset="0"/>
              </a:rPr>
              <a:t>Catalysts</a:t>
            </a:r>
            <a:endParaRPr lang="pl-PL" sz="3000" b="1" dirty="0">
              <a:latin typeface="Century Gothic" panose="020B0502020202020204" pitchFamily="34" charset="0"/>
            </a:endParaRPr>
          </a:p>
          <a:p>
            <a:pPr algn="ctr"/>
            <a:endParaRPr lang="pl-PL" sz="1500" b="1" i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l-PL" sz="2500" b="1" i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Bounding</a:t>
            </a:r>
            <a:r>
              <a:rPr lang="pl-PL" sz="25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the</a:t>
            </a:r>
            <a:r>
              <a:rPr lang="en-US" sz="25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catalyst to a solid phase</a:t>
            </a:r>
            <a:endParaRPr lang="pl-PL" sz="2500" b="1" i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6" descr="ag00334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15" y="5113782"/>
            <a:ext cx="9985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6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75535" y="4176962"/>
            <a:ext cx="68535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Ionic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liquids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as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catalyst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and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solvent</a:t>
            </a:r>
            <a:endParaRPr lang="pl-PL" sz="3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pl-PL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or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alcohols</a:t>
            </a:r>
            <a:r>
              <a:rPr lang="pl-PL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oxidation</a:t>
            </a:r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endParaRPr lang="pl-PL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pl-PL" sz="2500" b="1" i="1" dirty="0" err="1">
                <a:latin typeface="Century Gothic" panose="020B0502020202020204" pitchFamily="34" charset="0"/>
              </a:rPr>
              <a:t>Supported</a:t>
            </a:r>
            <a:r>
              <a:rPr lang="pl-PL" sz="2500" b="1" i="1" dirty="0">
                <a:latin typeface="Century Gothic" panose="020B0502020202020204" pitchFamily="34" charset="0"/>
              </a:rPr>
              <a:t> </a:t>
            </a:r>
            <a:r>
              <a:rPr lang="pl-PL" sz="2500" b="1" i="1" dirty="0" err="1">
                <a:latin typeface="Century Gothic" panose="020B0502020202020204" pitchFamily="34" charset="0"/>
              </a:rPr>
              <a:t>Ionic</a:t>
            </a:r>
            <a:r>
              <a:rPr lang="pl-PL" sz="2500" b="1" i="1" dirty="0">
                <a:latin typeface="Century Gothic" panose="020B0502020202020204" pitchFamily="34" charset="0"/>
              </a:rPr>
              <a:t> Liquid </a:t>
            </a:r>
            <a:r>
              <a:rPr lang="pl-PL" sz="2500" b="1" i="1" dirty="0" err="1">
                <a:latin typeface="Century Gothic" panose="020B0502020202020204" pitchFamily="34" charset="0"/>
              </a:rPr>
              <a:t>Phase</a:t>
            </a:r>
            <a:r>
              <a:rPr lang="pl-PL" sz="2500" b="1" i="1" dirty="0">
                <a:latin typeface="Century Gothic" panose="020B0502020202020204" pitchFamily="34" charset="0"/>
              </a:rPr>
              <a:t> SILP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0" y="287641"/>
            <a:ext cx="1921991" cy="5649223"/>
            <a:chOff x="-14287" y="-5324"/>
            <a:chExt cx="2786062" cy="724535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324"/>
              <a:ext cx="2771775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2025089"/>
              <a:ext cx="2786062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5173101"/>
              <a:ext cx="27844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7" y="3525276"/>
              <a:ext cx="2786062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0" y="362103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3000" b="1" dirty="0" err="1">
                <a:latin typeface="Century Gothic" panose="020B0502020202020204" pitchFamily="34" charset="0"/>
              </a:rPr>
              <a:t>Supported</a:t>
            </a:r>
            <a:r>
              <a:rPr lang="pl-PL" sz="3000" b="1" dirty="0">
                <a:latin typeface="Century Gothic" panose="020B0502020202020204" pitchFamily="34" charset="0"/>
              </a:rPr>
              <a:t>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Ionic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 Liquid </a:t>
            </a:r>
            <a:r>
              <a:rPr lang="pl-PL" sz="3000" b="1" dirty="0" err="1" smtClean="0">
                <a:latin typeface="Century Gothic" panose="020B0502020202020204" pitchFamily="34" charset="0"/>
              </a:rPr>
              <a:t>Phase</a:t>
            </a:r>
            <a:r>
              <a:rPr lang="pl-PL" sz="3000" b="1" dirty="0" smtClean="0">
                <a:latin typeface="Century Gothic" panose="020B0502020202020204" pitchFamily="34" charset="0"/>
              </a:rPr>
              <a:t> SILP</a:t>
            </a:r>
            <a:endParaRPr lang="pl-PL" sz="3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86" y="2849139"/>
            <a:ext cx="2141193" cy="21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9139"/>
            <a:ext cx="5972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23850" y="1539847"/>
            <a:ext cx="8457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- </a:t>
            </a:r>
            <a:r>
              <a:rPr lang="en-US" sz="2200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materials </a:t>
            </a:r>
            <a:r>
              <a:rPr lang="en-US" sz="2200" dirty="0">
                <a:latin typeface="Century Gothic" panose="020B0502020202020204" pitchFamily="34" charset="0"/>
                <a:ea typeface="Batang" panose="02030600000101010101" pitchFamily="18" charset="-127"/>
              </a:rPr>
              <a:t>science engineering with economic and environmental objectives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23731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Century Gothic" panose="020B0502020202020204" pitchFamily="34" charset="0"/>
              </a:rPr>
              <a:t>A. Chrobok, S. Baj, W. </a:t>
            </a:r>
            <a:r>
              <a:rPr lang="pl-PL" sz="1400" dirty="0" err="1">
                <a:latin typeface="Century Gothic" panose="020B0502020202020204" pitchFamily="34" charset="0"/>
              </a:rPr>
              <a:t>Pudlo</a:t>
            </a:r>
            <a:r>
              <a:rPr lang="pl-PL" sz="1400" dirty="0">
                <a:latin typeface="Century Gothic" panose="020B0502020202020204" pitchFamily="34" charset="0"/>
              </a:rPr>
              <a:t>, A. Jarzębski, </a:t>
            </a:r>
            <a:r>
              <a:rPr lang="en-US" sz="1400" i="1" dirty="0" err="1">
                <a:latin typeface="Century Gothic" panose="020B0502020202020204" pitchFamily="34" charset="0"/>
              </a:rPr>
              <a:t>Appl</a:t>
            </a:r>
            <a:r>
              <a:rPr lang="pl-PL" sz="1400" i="1" dirty="0">
                <a:latin typeface="Century Gothic" panose="020B0502020202020204" pitchFamily="34" charset="0"/>
              </a:rPr>
              <a:t>.</a:t>
            </a:r>
            <a:r>
              <a:rPr lang="en-US" sz="1400" i="1" dirty="0">
                <a:latin typeface="Century Gothic" panose="020B0502020202020204" pitchFamily="34" charset="0"/>
              </a:rPr>
              <a:t> Cat</a:t>
            </a:r>
            <a:r>
              <a:rPr lang="pl-PL" sz="1400" i="1" dirty="0">
                <a:latin typeface="Century Gothic" panose="020B0502020202020204" pitchFamily="34" charset="0"/>
              </a:rPr>
              <a:t>.</a:t>
            </a:r>
            <a:r>
              <a:rPr lang="en-US" sz="1400" i="1" dirty="0">
                <a:latin typeface="Century Gothic" panose="020B0502020202020204" pitchFamily="34" charset="0"/>
              </a:rPr>
              <a:t> A: </a:t>
            </a:r>
            <a:r>
              <a:rPr lang="en-US" sz="1400" i="1" dirty="0" smtClean="0">
                <a:latin typeface="Century Gothic" panose="020B0502020202020204" pitchFamily="34" charset="0"/>
              </a:rPr>
              <a:t>General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pl-PL" sz="1400" b="1" dirty="0" smtClean="0">
                <a:latin typeface="Century Gothic" panose="020B0502020202020204" pitchFamily="34" charset="0"/>
              </a:rPr>
              <a:t>2010</a:t>
            </a:r>
            <a:r>
              <a:rPr lang="pl-PL" sz="1400" dirty="0" smtClean="0">
                <a:latin typeface="Century Gothic" panose="020B0502020202020204" pitchFamily="34" charset="0"/>
              </a:rPr>
              <a:t>, 389, 179</a:t>
            </a:r>
            <a:endParaRPr lang="pl-P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4" descr="Katalizator SILP\katalizator -1 recykl\KRz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>
            <a:fillRect/>
          </a:stretch>
        </p:blipFill>
        <p:spPr bwMode="auto">
          <a:xfrm>
            <a:off x="6580696" y="1576201"/>
            <a:ext cx="2305851" cy="1585273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580696" y="3166079"/>
            <a:ext cx="2412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a typeface="Times New Roman" panose="02020603050405020304" pitchFamily="18" charset="0"/>
              </a:rPr>
              <a:t>Scanning Electron Microscopy </a:t>
            </a:r>
            <a:endParaRPr lang="pl-PL" sz="1400" dirty="0" smtClean="0">
              <a:ea typeface="Times New Roman" panose="02020603050405020304" pitchFamily="18" charset="0"/>
            </a:endParaRPr>
          </a:p>
          <a:p>
            <a:r>
              <a:rPr lang="en-GB" sz="1400" dirty="0" smtClean="0">
                <a:ea typeface="Times New Roman" panose="02020603050405020304" pitchFamily="18" charset="0"/>
              </a:rPr>
              <a:t>micrograph </a:t>
            </a:r>
            <a:r>
              <a:rPr lang="en-GB" sz="1400" dirty="0">
                <a:ea typeface="Times New Roman" panose="02020603050405020304" pitchFamily="18" charset="0"/>
              </a:rPr>
              <a:t>of the </a:t>
            </a:r>
            <a:r>
              <a:rPr lang="en-GB" sz="1400" dirty="0" err="1" smtClean="0">
                <a:ea typeface="Times New Roman" panose="02020603050405020304" pitchFamily="18" charset="0"/>
              </a:rPr>
              <a:t>ionogel</a:t>
            </a:r>
            <a:r>
              <a:rPr lang="pl-PL" sz="1400" dirty="0" smtClean="0">
                <a:ea typeface="Times New Roman" panose="02020603050405020304" pitchFamily="18" charset="0"/>
              </a:rPr>
              <a:t> </a:t>
            </a:r>
          </a:p>
          <a:p>
            <a:r>
              <a:rPr lang="en-GB" sz="1400" dirty="0" smtClean="0">
                <a:ea typeface="Times New Roman" panose="02020603050405020304" pitchFamily="18" charset="0"/>
              </a:rPr>
              <a:t>A_CuCl</a:t>
            </a:r>
            <a:r>
              <a:rPr lang="en-GB" sz="14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400" dirty="0">
                <a:ea typeface="Times New Roman" panose="02020603050405020304" pitchFamily="18" charset="0"/>
              </a:rPr>
              <a:t>/[</a:t>
            </a:r>
            <a:r>
              <a:rPr lang="en-GB" sz="1400" dirty="0" err="1">
                <a:ea typeface="Times New Roman" panose="02020603050405020304" pitchFamily="18" charset="0"/>
              </a:rPr>
              <a:t>bmim</a:t>
            </a:r>
            <a:r>
              <a:rPr lang="en-GB" sz="1400" dirty="0">
                <a:ea typeface="Times New Roman" panose="02020603050405020304" pitchFamily="18" charset="0"/>
              </a:rPr>
              <a:t>]OSO</a:t>
            </a:r>
            <a:r>
              <a:rPr lang="en-GB" sz="1400" baseline="-25000" dirty="0">
                <a:ea typeface="Times New Roman" panose="02020603050405020304" pitchFamily="18" charset="0"/>
              </a:rPr>
              <a:t>3</a:t>
            </a:r>
            <a:r>
              <a:rPr lang="en-GB" sz="1400" dirty="0">
                <a:ea typeface="Times New Roman" panose="02020603050405020304" pitchFamily="18" charset="0"/>
              </a:rPr>
              <a:t>Oc</a:t>
            </a:r>
            <a:r>
              <a:rPr lang="en-GB" sz="1400" baseline="-25000" dirty="0">
                <a:ea typeface="Times New Roman" panose="02020603050405020304" pitchFamily="18" charset="0"/>
              </a:rPr>
              <a:t>sup</a:t>
            </a:r>
            <a:endParaRPr lang="pl-PL" sz="1400" dirty="0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362103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3000" b="1" dirty="0" err="1">
                <a:latin typeface="Century Gothic" panose="020B0502020202020204" pitchFamily="34" charset="0"/>
              </a:rPr>
              <a:t>Supported</a:t>
            </a:r>
            <a:r>
              <a:rPr lang="pl-PL" sz="3000" b="1" dirty="0">
                <a:latin typeface="Century Gothic" panose="020B0502020202020204" pitchFamily="34" charset="0"/>
              </a:rPr>
              <a:t>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Ionic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 Liquid </a:t>
            </a:r>
            <a:r>
              <a:rPr lang="pl-PL" sz="3000" b="1" dirty="0" err="1" smtClean="0">
                <a:latin typeface="Century Gothic" panose="020B0502020202020204" pitchFamily="34" charset="0"/>
              </a:rPr>
              <a:t>Phase</a:t>
            </a:r>
            <a:r>
              <a:rPr lang="pl-PL" sz="3000" b="1" dirty="0" smtClean="0">
                <a:latin typeface="Century Gothic" panose="020B0502020202020204" pitchFamily="34" charset="0"/>
              </a:rPr>
              <a:t> SILP</a:t>
            </a:r>
            <a:endParaRPr lang="pl-PL" sz="3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939638"/>
              </p:ext>
            </p:extLst>
          </p:nvPr>
        </p:nvGraphicFramePr>
        <p:xfrm>
          <a:off x="636848" y="1576201"/>
          <a:ext cx="5851501" cy="178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CS ChemDraw Drawing" r:id="rId4" imgW="3331496" imgH="1016496" progId="ChemDraw.Document.6.0">
                  <p:embed/>
                </p:oleObj>
              </mc:Choice>
              <mc:Fallback>
                <p:oleObj name="CS ChemDraw Drawing" r:id="rId4" imgW="3331496" imgH="10164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848" y="1576201"/>
                        <a:ext cx="5851501" cy="1784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35230"/>
              </p:ext>
            </p:extLst>
          </p:nvPr>
        </p:nvGraphicFramePr>
        <p:xfrm>
          <a:off x="636848" y="4261360"/>
          <a:ext cx="5851501" cy="187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CS ChemDraw Drawing" r:id="rId6" imgW="3377094" imgH="1082160" progId="ChemDraw.Document.6.0">
                  <p:embed/>
                </p:oleObj>
              </mc:Choice>
              <mc:Fallback>
                <p:oleObj name="CS ChemDraw Drawing" r:id="rId6" imgW="3377094" imgH="1082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848" y="4261360"/>
                        <a:ext cx="5851501" cy="1876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51442"/>
              </p:ext>
            </p:extLst>
          </p:nvPr>
        </p:nvGraphicFramePr>
        <p:xfrm>
          <a:off x="636848" y="1959014"/>
          <a:ext cx="3889174" cy="106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CS ChemDraw Drawing" r:id="rId8" imgW="2218980" imgH="609552" progId="ChemDraw.Document.6.0">
                  <p:embed/>
                </p:oleObj>
              </mc:Choice>
              <mc:Fallback>
                <p:oleObj name="CS ChemDraw Drawing" r:id="rId8" imgW="2218980" imgH="6095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6848" y="1959014"/>
                        <a:ext cx="3889174" cy="1068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ostokąt 9"/>
          <p:cNvSpPr/>
          <p:nvPr/>
        </p:nvSpPr>
        <p:spPr>
          <a:xfrm>
            <a:off x="0" y="623731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Century Gothic" panose="020B0502020202020204" pitchFamily="34" charset="0"/>
              </a:rPr>
              <a:t>A. Chrobok, S. Baj, W. </a:t>
            </a:r>
            <a:r>
              <a:rPr lang="pl-PL" sz="1400" dirty="0" err="1">
                <a:latin typeface="Century Gothic" panose="020B0502020202020204" pitchFamily="34" charset="0"/>
              </a:rPr>
              <a:t>Pudlo</a:t>
            </a:r>
            <a:r>
              <a:rPr lang="pl-PL" sz="1400" dirty="0">
                <a:latin typeface="Century Gothic" panose="020B0502020202020204" pitchFamily="34" charset="0"/>
              </a:rPr>
              <a:t>, A. Jarzębski, </a:t>
            </a:r>
            <a:r>
              <a:rPr lang="en-US" sz="1400" i="1" dirty="0" err="1">
                <a:latin typeface="Century Gothic" panose="020B0502020202020204" pitchFamily="34" charset="0"/>
              </a:rPr>
              <a:t>Appl</a:t>
            </a:r>
            <a:r>
              <a:rPr lang="pl-PL" sz="1400" i="1" dirty="0">
                <a:latin typeface="Century Gothic" panose="020B0502020202020204" pitchFamily="34" charset="0"/>
              </a:rPr>
              <a:t>.</a:t>
            </a:r>
            <a:r>
              <a:rPr lang="en-US" sz="1400" i="1" dirty="0">
                <a:latin typeface="Century Gothic" panose="020B0502020202020204" pitchFamily="34" charset="0"/>
              </a:rPr>
              <a:t> Cat</a:t>
            </a:r>
            <a:r>
              <a:rPr lang="pl-PL" sz="1400" i="1" dirty="0">
                <a:latin typeface="Century Gothic" panose="020B0502020202020204" pitchFamily="34" charset="0"/>
              </a:rPr>
              <a:t>.</a:t>
            </a:r>
            <a:r>
              <a:rPr lang="en-US" sz="1400" i="1" dirty="0">
                <a:latin typeface="Century Gothic" panose="020B0502020202020204" pitchFamily="34" charset="0"/>
              </a:rPr>
              <a:t> A: </a:t>
            </a:r>
            <a:r>
              <a:rPr lang="en-US" sz="1400" i="1" dirty="0" smtClean="0">
                <a:latin typeface="Century Gothic" panose="020B0502020202020204" pitchFamily="34" charset="0"/>
              </a:rPr>
              <a:t>General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pl-PL" sz="1400" b="1" dirty="0" smtClean="0">
                <a:latin typeface="Century Gothic" panose="020B0502020202020204" pitchFamily="34" charset="0"/>
              </a:rPr>
              <a:t>2010</a:t>
            </a:r>
            <a:r>
              <a:rPr lang="pl-PL" sz="1400" dirty="0" smtClean="0">
                <a:latin typeface="Century Gothic" panose="020B0502020202020204" pitchFamily="34" charset="0"/>
              </a:rPr>
              <a:t>, 389, 179</a:t>
            </a:r>
            <a:endParaRPr lang="pl-P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4" y="1905350"/>
            <a:ext cx="9028590" cy="2968373"/>
          </a:xfrm>
          <a:prstGeom prst="rect">
            <a:avLst/>
          </a:prstGeom>
        </p:spPr>
      </p:pic>
      <p:sp>
        <p:nvSpPr>
          <p:cNvPr id="22" name="Prostokąt zaokrąglony 21"/>
          <p:cNvSpPr/>
          <p:nvPr/>
        </p:nvSpPr>
        <p:spPr>
          <a:xfrm>
            <a:off x="7732810" y="1809264"/>
            <a:ext cx="1411190" cy="682387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0" y="362103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3000" b="1" dirty="0" err="1">
                <a:latin typeface="Century Gothic" panose="020B0502020202020204" pitchFamily="34" charset="0"/>
              </a:rPr>
              <a:t>Supported</a:t>
            </a:r>
            <a:r>
              <a:rPr lang="pl-PL" sz="3000" b="1" dirty="0">
                <a:latin typeface="Century Gothic" panose="020B0502020202020204" pitchFamily="34" charset="0"/>
              </a:rPr>
              <a:t> </a:t>
            </a:r>
            <a:r>
              <a:rPr lang="pl-PL" sz="3000" b="1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Ionic</a:t>
            </a:r>
            <a:r>
              <a:rPr lang="pl-PL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 Liquid </a:t>
            </a:r>
            <a:r>
              <a:rPr lang="pl-PL" sz="3000" b="1" dirty="0" err="1" smtClean="0">
                <a:latin typeface="Century Gothic" panose="020B0502020202020204" pitchFamily="34" charset="0"/>
              </a:rPr>
              <a:t>Phase</a:t>
            </a:r>
            <a:r>
              <a:rPr lang="pl-PL" sz="3000" b="1" dirty="0" smtClean="0">
                <a:latin typeface="Century Gothic" panose="020B0502020202020204" pitchFamily="34" charset="0"/>
              </a:rPr>
              <a:t> SILP</a:t>
            </a:r>
            <a:endParaRPr lang="pl-PL" sz="3000" b="1" dirty="0">
              <a:latin typeface="Century Gothic" panose="020B050202020202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0" y="623731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Century Gothic" panose="020B0502020202020204" pitchFamily="34" charset="0"/>
              </a:rPr>
              <a:t>A. Chrobok, S. Baj, W. </a:t>
            </a:r>
            <a:r>
              <a:rPr lang="pl-PL" sz="1400" dirty="0" err="1">
                <a:latin typeface="Century Gothic" panose="020B0502020202020204" pitchFamily="34" charset="0"/>
              </a:rPr>
              <a:t>Pudlo</a:t>
            </a:r>
            <a:r>
              <a:rPr lang="pl-PL" sz="1400" dirty="0">
                <a:latin typeface="Century Gothic" panose="020B0502020202020204" pitchFamily="34" charset="0"/>
              </a:rPr>
              <a:t>, A. Jarzębski, </a:t>
            </a:r>
            <a:r>
              <a:rPr lang="en-US" sz="1400" i="1" dirty="0" err="1">
                <a:latin typeface="Century Gothic" panose="020B0502020202020204" pitchFamily="34" charset="0"/>
              </a:rPr>
              <a:t>Appl</a:t>
            </a:r>
            <a:r>
              <a:rPr lang="pl-PL" sz="1400" i="1" dirty="0">
                <a:latin typeface="Century Gothic" panose="020B0502020202020204" pitchFamily="34" charset="0"/>
              </a:rPr>
              <a:t>.</a:t>
            </a:r>
            <a:r>
              <a:rPr lang="en-US" sz="1400" i="1" dirty="0">
                <a:latin typeface="Century Gothic" panose="020B0502020202020204" pitchFamily="34" charset="0"/>
              </a:rPr>
              <a:t> Cat</a:t>
            </a:r>
            <a:r>
              <a:rPr lang="pl-PL" sz="1400" i="1" dirty="0">
                <a:latin typeface="Century Gothic" panose="020B0502020202020204" pitchFamily="34" charset="0"/>
              </a:rPr>
              <a:t>.</a:t>
            </a:r>
            <a:r>
              <a:rPr lang="en-US" sz="1400" i="1" dirty="0">
                <a:latin typeface="Century Gothic" panose="020B0502020202020204" pitchFamily="34" charset="0"/>
              </a:rPr>
              <a:t> A: </a:t>
            </a:r>
            <a:r>
              <a:rPr lang="en-US" sz="1400" i="1" dirty="0" smtClean="0">
                <a:latin typeface="Century Gothic" panose="020B0502020202020204" pitchFamily="34" charset="0"/>
              </a:rPr>
              <a:t>General</a:t>
            </a:r>
            <a:r>
              <a:rPr lang="pl-PL" sz="1400" dirty="0" smtClean="0">
                <a:latin typeface="Century Gothic" panose="020B0502020202020204" pitchFamily="34" charset="0"/>
              </a:rPr>
              <a:t>, </a:t>
            </a:r>
            <a:r>
              <a:rPr lang="pl-PL" sz="1400" b="1" dirty="0" smtClean="0">
                <a:latin typeface="Century Gothic" panose="020B0502020202020204" pitchFamily="34" charset="0"/>
              </a:rPr>
              <a:t>2010</a:t>
            </a:r>
            <a:r>
              <a:rPr lang="pl-PL" sz="1400" dirty="0" smtClean="0">
                <a:latin typeface="Century Gothic" panose="020B0502020202020204" pitchFamily="34" charset="0"/>
              </a:rPr>
              <a:t>, 389, 179</a:t>
            </a:r>
            <a:endParaRPr lang="pl-PL" sz="1400" dirty="0">
              <a:latin typeface="Century Gothic" panose="020B050202020202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77554" y="4667366"/>
            <a:ext cx="8806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reaction conditions: alcohol (1 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mmol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), TEMPO (0.1 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mmol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),  0.025 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mmol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of CuCl</a:t>
            </a:r>
            <a:r>
              <a:rPr lang="en-GB" sz="1500" baseline="-25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2 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included in A_CuCl</a:t>
            </a:r>
            <a:r>
              <a:rPr lang="en-GB" sz="1500" baseline="-25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/[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bmim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]OSO</a:t>
            </a:r>
            <a:r>
              <a:rPr lang="en-GB" sz="1500" baseline="-25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Oc</a:t>
            </a:r>
            <a:r>
              <a:rPr lang="en-GB" sz="1500" baseline="-25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sup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dibutyl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ether as solvent, oxygen at atmospheric pressure, 65 </a:t>
            </a:r>
            <a:r>
              <a:rPr lang="en-GB" sz="1500" baseline="30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endParaRPr lang="pl-PL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Wykres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/>
          <a:stretch>
            <a:fillRect/>
          </a:stretch>
        </p:blipFill>
        <p:spPr bwMode="auto">
          <a:xfrm>
            <a:off x="1087513" y="1231612"/>
            <a:ext cx="6351976" cy="46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5410" y="454955"/>
            <a:ext cx="88865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Reusability of the </a:t>
            </a:r>
            <a:r>
              <a:rPr lang="en-GB" sz="25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A_CuCl</a:t>
            </a:r>
            <a:r>
              <a:rPr lang="en-GB" sz="2500" b="1" baseline="-25000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5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/[</a:t>
            </a:r>
            <a:r>
              <a:rPr lang="en-GB" sz="2500" b="1" dirty="0" err="1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bmim</a:t>
            </a:r>
            <a:r>
              <a:rPr lang="en-GB" sz="25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]OSO</a:t>
            </a:r>
            <a:r>
              <a:rPr lang="en-GB" sz="2500" b="1" baseline="-25000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5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Oc</a:t>
            </a:r>
            <a:r>
              <a:rPr lang="en-GB" sz="2500" b="1" baseline="-25000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sup</a:t>
            </a:r>
            <a:r>
              <a:rPr lang="en-GB" sz="25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5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and </a:t>
            </a:r>
            <a:r>
              <a:rPr lang="en-GB" sz="25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B_CuCl</a:t>
            </a:r>
            <a:r>
              <a:rPr lang="en-GB" sz="2500" b="1" baseline="-25000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5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/[</a:t>
            </a:r>
            <a:r>
              <a:rPr lang="en-GB" sz="2500" b="1" dirty="0" err="1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bmim</a:t>
            </a:r>
            <a:r>
              <a:rPr lang="en-GB" sz="25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]OSO</a:t>
            </a:r>
            <a:r>
              <a:rPr lang="en-GB" sz="2500" b="1" baseline="-25000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5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Oc</a:t>
            </a:r>
            <a:r>
              <a:rPr lang="en-GB" sz="2500" b="1" baseline="-25000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sup</a:t>
            </a:r>
            <a:r>
              <a:rPr lang="en-GB" sz="25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5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catalysts</a:t>
            </a:r>
            <a:endParaRPr lang="pl-PL" sz="25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6" descr="ag003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54" y="1394038"/>
            <a:ext cx="9985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6011614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reaction conditions: benzyl alcohol (5 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mmol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), TEMPO (0.5 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mmol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), 0.35g of catalyst containing 0.075 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mmol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of CuCl</a:t>
            </a:r>
            <a:r>
              <a:rPr lang="en-GB" sz="1500" baseline="-25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oxygen at atmospheric pressure, 65 </a:t>
            </a:r>
            <a:r>
              <a:rPr lang="en-GB" sz="1500" baseline="30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GB" sz="15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1500" dirty="0">
                <a:latin typeface="Century Gothic" panose="020B0502020202020204" pitchFamily="34" charset="0"/>
                <a:ea typeface="Times New Roman" panose="02020603050405020304" pitchFamily="18" charset="0"/>
              </a:rPr>
              <a:t>; isolated yields after 7 h with 98% conversion of benzyl alcohol</a:t>
            </a:r>
            <a:endParaRPr lang="pl-PL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06" y="350624"/>
            <a:ext cx="2740134" cy="277177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15410" y="454955"/>
            <a:ext cx="8886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Summary</a:t>
            </a:r>
            <a:endParaRPr lang="pl-PL" sz="3000" b="1" dirty="0">
              <a:latin typeface="Century Gothic" panose="020B0502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9797" y="1605677"/>
            <a:ext cx="879777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The development of </a:t>
            </a:r>
            <a:r>
              <a:rPr lang="en-US" sz="22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recyclable </a:t>
            </a:r>
            <a:r>
              <a:rPr lang="en-US" sz="22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catalysts</a:t>
            </a:r>
            <a:endParaRPr lang="pl-PL" sz="2200" b="1" dirty="0" smtClean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r>
              <a:rPr lang="en-US" sz="2200" dirty="0" smtClean="0">
                <a:latin typeface="Century Gothic" panose="020B0502020202020204" pitchFamily="34" charset="0"/>
              </a:rPr>
              <a:t>represents a </a:t>
            </a:r>
            <a:r>
              <a:rPr lang="pl-PL" sz="2200" dirty="0" smtClean="0">
                <a:latin typeface="Century Gothic" panose="020B0502020202020204" pitchFamily="34" charset="0"/>
              </a:rPr>
              <a:t>big</a:t>
            </a:r>
            <a:r>
              <a:rPr lang="en-US" sz="2200" dirty="0" smtClean="0">
                <a:latin typeface="Century Gothic" panose="020B0502020202020204" pitchFamily="34" charset="0"/>
              </a:rPr>
              <a:t> challenge</a:t>
            </a:r>
            <a:r>
              <a:rPr lang="pl-PL" sz="2200" dirty="0" smtClean="0">
                <a:latin typeface="Century Gothic" panose="020B0502020202020204" pitchFamily="34" charset="0"/>
              </a:rPr>
              <a:t>.</a:t>
            </a:r>
          </a:p>
          <a:p>
            <a:endParaRPr lang="pl-PL" sz="2200" dirty="0" smtClean="0">
              <a:latin typeface="Century Gothic" panose="020B0502020202020204" pitchFamily="34" charset="0"/>
            </a:endParaRPr>
          </a:p>
          <a:p>
            <a:r>
              <a:rPr lang="pl-PL" sz="2200" dirty="0" smtClean="0">
                <a:latin typeface="Century Gothic" panose="020B0502020202020204" pitchFamily="34" charset="0"/>
              </a:rPr>
              <a:t>I</a:t>
            </a:r>
            <a:r>
              <a:rPr lang="en-US" sz="2200" dirty="0" smtClean="0">
                <a:latin typeface="Century Gothic" panose="020B0502020202020204" pitchFamily="34" charset="0"/>
              </a:rPr>
              <a:t>t is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interdisciplinary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field</a:t>
            </a:r>
            <a:r>
              <a:rPr lang="en-US" sz="2200" dirty="0">
                <a:latin typeface="Century Gothic" panose="020B0502020202020204" pitchFamily="34" charset="0"/>
              </a:rPr>
              <a:t>, </a:t>
            </a:r>
            <a:endParaRPr lang="pl-PL" sz="2200" dirty="0" smtClean="0">
              <a:latin typeface="Century Gothic" panose="020B0502020202020204" pitchFamily="34" charset="0"/>
            </a:endParaRPr>
          </a:p>
          <a:p>
            <a:r>
              <a:rPr lang="en-US" sz="2200" dirty="0" smtClean="0">
                <a:latin typeface="Century Gothic" panose="020B0502020202020204" pitchFamily="34" charset="0"/>
              </a:rPr>
              <a:t>where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pure </a:t>
            </a:r>
            <a:r>
              <a:rPr lang="en-US" sz="22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chemistry </a:t>
            </a:r>
            <a:r>
              <a:rPr lang="en-US" sz="2200" dirty="0">
                <a:latin typeface="Century Gothic" panose="020B0502020202020204" pitchFamily="34" charset="0"/>
              </a:rPr>
              <a:t>is </a:t>
            </a:r>
            <a:r>
              <a:rPr lang="en-US" sz="2200" dirty="0" smtClean="0">
                <a:latin typeface="Century Gothic" panose="020B0502020202020204" pitchFamily="34" charset="0"/>
              </a:rPr>
              <a:t>connected to</a:t>
            </a:r>
            <a:endParaRPr lang="pl-PL" sz="2200" dirty="0" smtClean="0">
              <a:latin typeface="Century Gothic" panose="020B0502020202020204" pitchFamily="34" charset="0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material science</a:t>
            </a:r>
            <a:r>
              <a:rPr lang="en-US" sz="2200" dirty="0">
                <a:latin typeface="Century Gothic" panose="020B0502020202020204" pitchFamily="34" charset="0"/>
              </a:rPr>
              <a:t>, or </a:t>
            </a:r>
            <a:r>
              <a:rPr lang="en-US" sz="22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engineering</a:t>
            </a:r>
            <a:r>
              <a:rPr lang="en-US" sz="2200" dirty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and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where </a:t>
            </a:r>
            <a:r>
              <a:rPr lang="en-US" sz="2200" dirty="0">
                <a:latin typeface="Century Gothic" panose="020B0502020202020204" pitchFamily="34" charset="0"/>
              </a:rPr>
              <a:t>even </a:t>
            </a:r>
            <a:r>
              <a:rPr lang="en-US" sz="22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business and economy-related issues </a:t>
            </a:r>
            <a:r>
              <a:rPr lang="en-US" sz="2200" dirty="0">
                <a:latin typeface="Century Gothic" panose="020B0502020202020204" pitchFamily="34" charset="0"/>
              </a:rPr>
              <a:t>play an important role </a:t>
            </a:r>
            <a:r>
              <a:rPr lang="en-US" sz="2200" dirty="0" smtClean="0">
                <a:latin typeface="Century Gothic" panose="020B0502020202020204" pitchFamily="34" charset="0"/>
              </a:rPr>
              <a:t>in</a:t>
            </a:r>
            <a:r>
              <a:rPr lang="pl-PL" sz="2200" dirty="0" smtClean="0"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Century Gothic" panose="020B0502020202020204" pitchFamily="34" charset="0"/>
              </a:rPr>
              <a:t>determining the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planning</a:t>
            </a:r>
            <a:r>
              <a:rPr lang="en-US" sz="2200" dirty="0">
                <a:latin typeface="Century Gothic" panose="020B0502020202020204" pitchFamily="34" charset="0"/>
              </a:rPr>
              <a:t>, </a:t>
            </a:r>
            <a:r>
              <a:rPr lang="en-US" sz="2200" dirty="0" smtClean="0">
                <a:latin typeface="Century Gothic" panose="020B0502020202020204" pitchFamily="34" charset="0"/>
              </a:rPr>
              <a:t>the </a:t>
            </a:r>
            <a:r>
              <a:rPr lang="en-US" sz="2200" dirty="0">
                <a:latin typeface="Century Gothic" panose="020B0502020202020204" pitchFamily="34" charset="0"/>
              </a:rPr>
              <a:t>design and the realization of a project in the area. </a:t>
            </a:r>
            <a:endParaRPr lang="pl-PL" sz="2200" dirty="0" smtClean="0">
              <a:latin typeface="Century Gothic" panose="020B0502020202020204" pitchFamily="34" charset="0"/>
            </a:endParaRPr>
          </a:p>
          <a:p>
            <a:endParaRPr lang="pl-PL" sz="1500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sz="2200" dirty="0" smtClean="0">
                <a:latin typeface="Century Gothic" panose="020B0502020202020204" pitchFamily="34" charset="0"/>
              </a:rPr>
              <a:t>It </a:t>
            </a:r>
            <a:r>
              <a:rPr lang="en-US" sz="2200" dirty="0">
                <a:latin typeface="Century Gothic" panose="020B0502020202020204" pitchFamily="34" charset="0"/>
              </a:rPr>
              <a:t>is a field where </a:t>
            </a:r>
            <a:r>
              <a:rPr lang="en-US" sz="2200" dirty="0" smtClean="0">
                <a:latin typeface="Century Gothic" panose="020B0502020202020204" pitchFamily="34" charset="0"/>
              </a:rPr>
              <a:t>many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technologies </a:t>
            </a:r>
            <a:r>
              <a:rPr lang="en-US" sz="2200" dirty="0">
                <a:latin typeface="Century Gothic" panose="020B0502020202020204" pitchFamily="34" charset="0"/>
              </a:rPr>
              <a:t>and opportunities are offered to successfully realize an easy recoverable </a:t>
            </a:r>
            <a:r>
              <a:rPr lang="en-US" sz="2200" dirty="0" smtClean="0">
                <a:latin typeface="Century Gothic" panose="020B0502020202020204" pitchFamily="34" charset="0"/>
              </a:rPr>
              <a:t>and,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what </a:t>
            </a:r>
            <a:r>
              <a:rPr lang="en-US" sz="2200" dirty="0">
                <a:latin typeface="Century Gothic" panose="020B0502020202020204" pitchFamily="34" charset="0"/>
              </a:rPr>
              <a:t>is more important, reusable catalytic </a:t>
            </a:r>
            <a:r>
              <a:rPr lang="en-US" sz="2200" dirty="0" smtClean="0">
                <a:latin typeface="Century Gothic" panose="020B0502020202020204" pitchFamily="34" charset="0"/>
              </a:rPr>
              <a:t>system</a:t>
            </a:r>
            <a:r>
              <a:rPr lang="pl-PL" sz="2200" dirty="0" smtClean="0">
                <a:latin typeface="Century Gothic" panose="020B0502020202020204" pitchFamily="34" charset="0"/>
              </a:rPr>
              <a:t>.</a:t>
            </a:r>
            <a:endParaRPr lang="pl-PL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30951" y="1170551"/>
            <a:ext cx="7356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Batang" panose="02030600000101010101" pitchFamily="18" charset="-127"/>
              </a:rPr>
              <a:t>The need to implement </a:t>
            </a:r>
            <a:r>
              <a:rPr lang="en-US" sz="2000" b="1" i="1" dirty="0">
                <a:solidFill>
                  <a:srgbClr val="008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green chemistry</a:t>
            </a:r>
            <a:r>
              <a:rPr lang="en-US" sz="2000" b="1" dirty="0">
                <a:solidFill>
                  <a:srgbClr val="008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sz="2000" dirty="0">
                <a:latin typeface="Century Gothic" panose="020B0502020202020204" pitchFamily="34" charset="0"/>
                <a:ea typeface="Batang" panose="02030600000101010101" pitchFamily="18" charset="-127"/>
              </a:rPr>
              <a:t>principles is a driving force towards the development of recoverable and recyclable </a:t>
            </a:r>
            <a:r>
              <a:rPr lang="en-US" sz="2000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catalysts</a:t>
            </a:r>
            <a:r>
              <a:rPr lang="pl-PL" sz="2000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  <a:endParaRPr lang="pl-PL" sz="2000" dirty="0"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2535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latin typeface="Century Gothic" panose="020B0502020202020204" pitchFamily="34" charset="0"/>
              </a:rPr>
              <a:t>What are the challenges for the </a:t>
            </a:r>
            <a:r>
              <a:rPr lang="en-US" sz="3000" b="1" i="1" dirty="0">
                <a:solidFill>
                  <a:srgbClr val="008000"/>
                </a:solidFill>
                <a:latin typeface="Century Gothic" panose="020B0502020202020204" pitchFamily="34" charset="0"/>
              </a:rPr>
              <a:t>sustainable </a:t>
            </a:r>
            <a:r>
              <a:rPr lang="en-US" sz="3000" b="1" i="1" dirty="0">
                <a:latin typeface="Century Gothic" panose="020B0502020202020204" pitchFamily="34" charset="0"/>
              </a:rPr>
              <a:t>chemical industry today?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6349369" y="1923512"/>
            <a:ext cx="1695450" cy="1685925"/>
            <a:chOff x="3688763" y="2459946"/>
            <a:chExt cx="1695450" cy="168592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763" y="2459946"/>
              <a:ext cx="1695450" cy="1685925"/>
            </a:xfrm>
            <a:prstGeom prst="rect">
              <a:avLst/>
            </a:prstGeom>
          </p:spPr>
        </p:pic>
        <p:sp>
          <p:nvSpPr>
            <p:cNvPr id="6" name="pole tekstowe 5"/>
            <p:cNvSpPr txBox="1"/>
            <p:nvPr/>
          </p:nvSpPr>
          <p:spPr>
            <a:xfrm>
              <a:off x="3999387" y="3033711"/>
              <a:ext cx="1074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/>
                <a:t>CATALYST</a:t>
              </a:r>
              <a:endParaRPr lang="pl-PL" b="1" dirty="0"/>
            </a:p>
          </p:txBody>
        </p:sp>
      </p:grpSp>
      <p:sp>
        <p:nvSpPr>
          <p:cNvPr id="7" name="Prostokąt 6"/>
          <p:cNvSpPr/>
          <p:nvPr/>
        </p:nvSpPr>
        <p:spPr>
          <a:xfrm>
            <a:off x="1192935" y="2242909"/>
            <a:ext cx="801875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Recyclability can either be 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achieved</a:t>
            </a:r>
            <a:r>
              <a:rPr lang="pl-PL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by </a:t>
            </a:r>
            <a:r>
              <a:rPr lang="pl-PL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bounding</a:t>
            </a:r>
            <a:r>
              <a:rPr lang="pl-PL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the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catalyst 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to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a solid phase, </a:t>
            </a:r>
            <a:endParaRPr lang="pl-PL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pl-PL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y </a:t>
            </a:r>
            <a:r>
              <a:rPr lang="pl-PL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modification</a:t>
            </a:r>
            <a:r>
              <a:rPr lang="pl-PL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of 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solubility characteristics</a:t>
            </a:r>
            <a:r>
              <a:rPr lang="pl-PL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pl-PL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13064" y="3424301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CATALYST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e.g</a:t>
            </a:r>
            <a:r>
              <a:rPr lang="pl-PL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acid </a:t>
            </a:r>
            <a:r>
              <a:rPr lang="pl-PL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base </a:t>
            </a:r>
            <a:r>
              <a:rPr lang="pl-PL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is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bound</a:t>
            </a:r>
            <a:r>
              <a:rPr lang="pl-PL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ed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a solid 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phase</a:t>
            </a:r>
            <a:endParaRPr lang="pl-PL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pl-PL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pl-PL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Filtration</a:t>
            </a:r>
            <a:endParaRPr lang="pl-PL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pl-PL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pl-PL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Regenera</a:t>
            </a:r>
            <a:r>
              <a:rPr lang="pl-PL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tion</a:t>
            </a:r>
            <a:endParaRPr lang="pl-PL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pl-PL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pl-PL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l-PL" b="1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Recycle</a:t>
            </a:r>
            <a:r>
              <a:rPr lang="en-US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pl-PL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3979941" y="3813707"/>
            <a:ext cx="793491" cy="525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8000"/>
              </a:solidFill>
            </a:endParaRPr>
          </a:p>
        </p:txBody>
      </p:sp>
      <p:sp>
        <p:nvSpPr>
          <p:cNvPr id="11" name="Strzałka w dół 10"/>
          <p:cNvSpPr/>
          <p:nvPr/>
        </p:nvSpPr>
        <p:spPr>
          <a:xfrm>
            <a:off x="3979942" y="4607473"/>
            <a:ext cx="793491" cy="525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8000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3979941" y="5477700"/>
            <a:ext cx="793491" cy="525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8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11913" y="6392210"/>
            <a:ext cx="8920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Benaglia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Recoverable </a:t>
            </a:r>
            <a:r>
              <a:rPr lang="en-US" i="1" dirty="0"/>
              <a:t>and Recyclable </a:t>
            </a:r>
            <a:r>
              <a:rPr lang="en-US" i="1" dirty="0" smtClean="0"/>
              <a:t>Catalysts</a:t>
            </a:r>
            <a:r>
              <a:rPr lang="pl-PL" dirty="0" smtClean="0"/>
              <a:t>, </a:t>
            </a:r>
            <a:r>
              <a:rPr lang="pl-PL" b="1" dirty="0" smtClean="0"/>
              <a:t>2009</a:t>
            </a:r>
            <a:r>
              <a:rPr lang="en-US" dirty="0" smtClean="0"/>
              <a:t> </a:t>
            </a:r>
            <a:r>
              <a:rPr lang="pl-PL" dirty="0" smtClean="0"/>
              <a:t>John </a:t>
            </a:r>
            <a:r>
              <a:rPr lang="pl-PL" dirty="0" err="1" smtClean="0"/>
              <a:t>Wiley</a:t>
            </a:r>
            <a:r>
              <a:rPr lang="pl-PL" dirty="0" smtClean="0"/>
              <a:t> &amp; Sons Ltd., </a:t>
            </a:r>
            <a:r>
              <a:rPr lang="en-US" dirty="0" smtClean="0"/>
              <a:t>2009 </a:t>
            </a:r>
            <a:endParaRPr lang="en-US" dirty="0"/>
          </a:p>
        </p:txBody>
      </p:sp>
      <p:pic>
        <p:nvPicPr>
          <p:cNvPr id="14" name="Picture 6" descr="ag003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55" y="5203726"/>
            <a:ext cx="9985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37335" y="829608"/>
            <a:ext cx="377058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b="1" dirty="0" err="1" smtClean="0">
                <a:latin typeface="Century Gothic" panose="020B0502020202020204" pitchFamily="34" charset="0"/>
              </a:rPr>
              <a:t>Acknowledgment</a:t>
            </a:r>
            <a:endParaRPr lang="pl-PL" sz="3000" b="1" dirty="0" smtClean="0">
              <a:latin typeface="Century Gothic" panose="020B0502020202020204" pitchFamily="34" charset="0"/>
            </a:endParaRPr>
          </a:p>
          <a:p>
            <a:endParaRPr lang="pl-PL" sz="3000" b="1" dirty="0" smtClean="0">
              <a:latin typeface="Century Gothic" panose="020B0502020202020204" pitchFamily="34" charset="0"/>
            </a:endParaRPr>
          </a:p>
          <a:p>
            <a:r>
              <a:rPr lang="pl-PL" sz="2200" dirty="0" smtClean="0">
                <a:latin typeface="Century Gothic" panose="020B0502020202020204" pitchFamily="34" charset="0"/>
              </a:rPr>
              <a:t>Karolina Matuszek</a:t>
            </a:r>
          </a:p>
          <a:p>
            <a:r>
              <a:rPr lang="pl-PL" sz="2200" dirty="0" smtClean="0">
                <a:latin typeface="Century Gothic" panose="020B0502020202020204" pitchFamily="34" charset="0"/>
              </a:rPr>
              <a:t>Agnieszka Drożdż</a:t>
            </a:r>
          </a:p>
          <a:p>
            <a:r>
              <a:rPr lang="pl-PL" sz="2200" dirty="0" smtClean="0">
                <a:latin typeface="Century Gothic" panose="020B0502020202020204" pitchFamily="34" charset="0"/>
              </a:rPr>
              <a:t>Magdalena Sitko</a:t>
            </a:r>
          </a:p>
          <a:p>
            <a:r>
              <a:rPr lang="pl-PL" sz="2200" dirty="0" smtClean="0">
                <a:latin typeface="Century Gothic" panose="020B0502020202020204" pitchFamily="34" charset="0"/>
              </a:rPr>
              <a:t>Karol Erfurt</a:t>
            </a:r>
          </a:p>
          <a:p>
            <a:endParaRPr lang="pl-PL" sz="2200" dirty="0">
              <a:latin typeface="Century Gothic" panose="020B0502020202020204" pitchFamily="34" charset="0"/>
            </a:endParaRPr>
          </a:p>
          <a:p>
            <a:r>
              <a:rPr lang="pl-PL" sz="2200" dirty="0" err="1" smtClean="0">
                <a:latin typeface="Century Gothic" panose="020B0502020202020204" pitchFamily="34" charset="0"/>
              </a:rPr>
              <a:t>Professor</a:t>
            </a:r>
            <a:r>
              <a:rPr lang="pl-PL" sz="2200" dirty="0" smtClean="0">
                <a:latin typeface="Century Gothic" panose="020B0502020202020204" pitchFamily="34" charset="0"/>
              </a:rPr>
              <a:t> Andrzej Jarzębski</a:t>
            </a:r>
          </a:p>
          <a:p>
            <a:r>
              <a:rPr lang="pl-PL" sz="2200" dirty="0" smtClean="0">
                <a:latin typeface="Century Gothic" panose="020B0502020202020204" pitchFamily="34" charset="0"/>
              </a:rPr>
              <a:t>Dr Katarzyna Szymańska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937335" y="6003183"/>
            <a:ext cx="7495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HARMON</a:t>
            </a:r>
            <a:r>
              <a:rPr lang="pl-PL" sz="2200" b="1" dirty="0"/>
              <a:t>Y</a:t>
            </a:r>
            <a:r>
              <a:rPr lang="en-GB" sz="2200" dirty="0" smtClean="0"/>
              <a:t> Grant </a:t>
            </a:r>
            <a:r>
              <a:rPr lang="en-GB" sz="2200" dirty="0"/>
              <a:t>no. </a:t>
            </a:r>
            <a:r>
              <a:rPr lang="en-GB" sz="2200" dirty="0" smtClean="0"/>
              <a:t>UMO-55</a:t>
            </a:r>
            <a:r>
              <a:rPr lang="pl-PL" sz="2200" dirty="0" smtClean="0"/>
              <a:t> </a:t>
            </a:r>
            <a:r>
              <a:rPr lang="en-GB" sz="2200" dirty="0" smtClean="0"/>
              <a:t>2012/06/M/ST8/00030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937335" y="4783412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Financing:</a:t>
            </a:r>
            <a:br>
              <a:rPr lang="en-GB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</a:br>
            <a:endParaRPr lang="en-US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9" y="5469212"/>
            <a:ext cx="5473700" cy="4572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707919" y="175997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dirty="0" err="1" smtClean="0">
                <a:latin typeface="Century Gothic" panose="020B0502020202020204" pitchFamily="34" charset="0"/>
              </a:rPr>
              <a:t>Professor</a:t>
            </a:r>
            <a:r>
              <a:rPr lang="pl-PL" sz="2200" dirty="0" smtClean="0">
                <a:latin typeface="Century Gothic" panose="020B0502020202020204" pitchFamily="34" charset="0"/>
              </a:rPr>
              <a:t> </a:t>
            </a:r>
            <a:r>
              <a:rPr lang="pl-PL" sz="2200" dirty="0">
                <a:latin typeface="Century Gothic" panose="020B0502020202020204" pitchFamily="34" charset="0"/>
              </a:rPr>
              <a:t>Kenneth </a:t>
            </a:r>
            <a:r>
              <a:rPr lang="pl-PL" sz="2200" dirty="0" err="1">
                <a:latin typeface="Century Gothic" panose="020B0502020202020204" pitchFamily="34" charset="0"/>
              </a:rPr>
              <a:t>Seddon</a:t>
            </a:r>
            <a:endParaRPr lang="pl-PL" sz="2200" dirty="0">
              <a:latin typeface="Century Gothic" panose="020B0502020202020204" pitchFamily="34" charset="0"/>
            </a:endParaRPr>
          </a:p>
          <a:p>
            <a:r>
              <a:rPr lang="pl-PL" sz="2200" dirty="0">
                <a:latin typeface="Century Gothic" panose="020B0502020202020204" pitchFamily="34" charset="0"/>
              </a:rPr>
              <a:t>Dr Małgorzata </a:t>
            </a:r>
            <a:r>
              <a:rPr lang="pl-PL" sz="2200" dirty="0" err="1">
                <a:latin typeface="Century Gothic" panose="020B0502020202020204" pitchFamily="34" charset="0"/>
              </a:rPr>
              <a:t>Śwadźba</a:t>
            </a:r>
            <a:endParaRPr lang="pl-PL" sz="2200" dirty="0">
              <a:latin typeface="Century Gothic" panose="020B0502020202020204" pitchFamily="34" charset="0"/>
            </a:endParaRPr>
          </a:p>
          <a:p>
            <a:r>
              <a:rPr lang="pl-PL" sz="2200" dirty="0">
                <a:latin typeface="Century Gothic" panose="020B0502020202020204" pitchFamily="34" charset="0"/>
              </a:rPr>
              <a:t>Dr </a:t>
            </a:r>
            <a:r>
              <a:rPr lang="en-GB" sz="2200" dirty="0">
                <a:latin typeface="Century Gothic" panose="020B0502020202020204" pitchFamily="34" charset="0"/>
              </a:rPr>
              <a:t>Fergal Coleman</a:t>
            </a:r>
            <a:endParaRPr lang="pl-PL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&#10;02_4-0038.jpg                                                  000198B9 PizBuin 9                      B9CA36C1:"/>
          <p:cNvPicPr>
            <a:picLocks noChangeAspect="1" noChangeArrowheads="1"/>
          </p:cNvPicPr>
          <p:nvPr/>
        </p:nvPicPr>
        <p:blipFill>
          <a:blip r:embed="rId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AA500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66"/>
                    </a:gs>
                    <a:gs pos="100000">
                      <a:srgbClr val="A5CE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pl-PL" sz="5400" b="1" i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Green </a:t>
            </a:r>
            <a:r>
              <a:rPr lang="en-GB" altLang="pl-PL" sz="5400" b="1" i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Chemistry</a:t>
            </a:r>
            <a:endParaRPr lang="en-GB" altLang="pl-PL" sz="4400" b="1" i="1" dirty="0" smtClean="0">
              <a:solidFill>
                <a:srgbClr val="7E83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990600" y="1524000"/>
            <a:ext cx="7207250" cy="4697413"/>
          </a:xfrm>
          <a:prstGeom prst="rect">
            <a:avLst/>
          </a:prstGeom>
          <a:solidFill>
            <a:srgbClr val="187534">
              <a:alpha val="50000"/>
            </a:srgbClr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pl-PL" sz="3200" b="1" i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pl-PL" sz="3200" b="1" i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„Green chemistry is the design, development and implementation of chemical products and processes to reduce or eliminate the use and generation of substances hazardous to human health and the environment.“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pl-PL" sz="3200" b="1" i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pl-PL" sz="1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(U.S. </a:t>
            </a:r>
            <a:r>
              <a:rPr lang="en-GB" altLang="pl-PL" sz="1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Environmental</a:t>
            </a:r>
            <a:r>
              <a:rPr lang="de-DE" altLang="pl-PL" sz="1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altLang="pl-PL" sz="1400" b="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Prote</a:t>
            </a:r>
            <a:r>
              <a:rPr lang="pl-PL" altLang="pl-PL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</a:t>
            </a:r>
            <a:r>
              <a:rPr lang="de-DE" altLang="pl-PL" sz="1400" b="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tion</a:t>
            </a:r>
            <a:r>
              <a:rPr lang="de-DE" altLang="pl-PL" sz="1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Agency)</a:t>
            </a:r>
            <a:endParaRPr lang="de-DE" altLang="pl-PL" sz="3200" b="1" i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057400" y="6324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000" b="1" smtClean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000" b="1" smtClean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65284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" y="820629"/>
            <a:ext cx="6964115" cy="597832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5" y="180337"/>
            <a:ext cx="7235301" cy="640292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2006352" y="4003829"/>
            <a:ext cx="4785065" cy="506028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540273" y="6429624"/>
            <a:ext cx="600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http://www.acs.org/content/acs/en/greenchemistry.html</a:t>
            </a:r>
          </a:p>
        </p:txBody>
      </p:sp>
    </p:spTree>
    <p:extLst>
      <p:ext uri="{BB962C8B-B14F-4D97-AF65-F5344CB8AC3E}">
        <p14:creationId xmlns:p14="http://schemas.microsoft.com/office/powerpoint/2010/main" val="6047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 descr="F:\Blatt200.tiff.tif"/>
          <p:cNvSpPr txBox="1">
            <a:spLocks noChangeArrowheads="1"/>
          </p:cNvSpPr>
          <p:nvPr/>
        </p:nvSpPr>
        <p:spPr bwMode="auto">
          <a:xfrm>
            <a:off x="838200" y="37211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GB" altLang="pl-PL" b="0">
              <a:solidFill>
                <a:srgbClr val="000099"/>
              </a:solidFill>
            </a:endParaRPr>
          </a:p>
        </p:txBody>
      </p:sp>
      <p:graphicFrame>
        <p:nvGraphicFramePr>
          <p:cNvPr id="5" name="Group 2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46781"/>
              </p:ext>
            </p:extLst>
          </p:nvPr>
        </p:nvGraphicFramePr>
        <p:xfrm>
          <a:off x="1317759" y="3098657"/>
          <a:ext cx="6324600" cy="3083878"/>
        </p:xfrm>
        <a:graphic>
          <a:graphicData uri="http://schemas.openxmlformats.org/drawingml/2006/table">
            <a:tbl>
              <a:tblPr/>
              <a:tblGrid>
                <a:gridCol w="2243138"/>
                <a:gridCol w="1239868"/>
                <a:gridCol w="2841594"/>
              </a:tblGrid>
              <a:tr h="1629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tons p.a.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kg waste/ kg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Oil refining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GB" altLang="pl-PL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en-GB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 - 10</a:t>
                      </a:r>
                      <a:r>
                        <a:rPr kumimoji="0" lang="en-GB" altLang="pl-PL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GB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42"/>
                          </a:solidFill>
                          <a:effectLst/>
                          <a:latin typeface="Arial" panose="020B0604020202020204" pitchFamily="34" charset="0"/>
                        </a:rPr>
                        <a:t>ca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Bulk Chemicals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GB" altLang="pl-PL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 - 10</a:t>
                      </a:r>
                      <a:r>
                        <a:rPr kumimoji="0" lang="en-GB" altLang="pl-PL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GB" alt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42"/>
                          </a:solidFill>
                          <a:effectLst/>
                          <a:latin typeface="Arial" panose="020B0604020202020204" pitchFamily="34" charset="0"/>
                        </a:rPr>
                        <a:t>&lt; 1 - 5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Fine Chemicals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GB" altLang="pl-PL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 - 10</a:t>
                      </a:r>
                      <a:r>
                        <a:rPr kumimoji="0" lang="en-GB" altLang="pl-PL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GB" alt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5 - 50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Pharmaceuticals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10 - 10</a:t>
                      </a:r>
                      <a:r>
                        <a:rPr kumimoji="0" lang="en-GB" altLang="pl-PL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GB" alt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50"/>
                          </a:solidFill>
                          <a:effectLst/>
                          <a:latin typeface="Arial" panose="020B0604020202020204" pitchFamily="34" charset="0"/>
                        </a:rPr>
                        <a:t>25 - 100+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0" y="6521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pl-PL" sz="3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Green </a:t>
            </a:r>
            <a:r>
              <a:rPr lang="en-GB" alt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Chemistry</a:t>
            </a:r>
            <a:endParaRPr lang="en-GB" altLang="pl-PL" sz="30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36939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pl-PL" dirty="0" smtClean="0"/>
              <a:t>R</a:t>
            </a:r>
            <a:r>
              <a:rPr lang="pl-PL" altLang="pl-PL" dirty="0" smtClean="0"/>
              <a:t>.</a:t>
            </a:r>
            <a:r>
              <a:rPr lang="de-DE" altLang="pl-PL" dirty="0" smtClean="0"/>
              <a:t> </a:t>
            </a:r>
            <a:r>
              <a:rPr lang="de-DE" altLang="pl-PL" dirty="0"/>
              <a:t>A. Sheldon “</a:t>
            </a:r>
            <a:r>
              <a:rPr lang="de-DE" altLang="pl-PL" dirty="0" err="1"/>
              <a:t>Consider</a:t>
            </a:r>
            <a:r>
              <a:rPr lang="de-DE" altLang="pl-PL" dirty="0"/>
              <a:t> </a:t>
            </a:r>
            <a:r>
              <a:rPr lang="de-DE" altLang="pl-PL" dirty="0" err="1"/>
              <a:t>the</a:t>
            </a:r>
            <a:r>
              <a:rPr lang="de-DE" altLang="pl-PL" dirty="0"/>
              <a:t> Environmental Quotient</a:t>
            </a:r>
            <a:r>
              <a:rPr lang="de-DE" altLang="pl-PL" dirty="0" smtClean="0"/>
              <a:t>”</a:t>
            </a:r>
            <a:r>
              <a:rPr lang="pl-PL" altLang="pl-PL" dirty="0" smtClean="0"/>
              <a:t>,</a:t>
            </a:r>
            <a:r>
              <a:rPr lang="de-DE" altLang="pl-PL" dirty="0"/>
              <a:t>  </a:t>
            </a:r>
            <a:r>
              <a:rPr lang="de-DE" altLang="pl-PL" i="1" dirty="0" err="1"/>
              <a:t>ChemTech</a:t>
            </a:r>
            <a:r>
              <a:rPr lang="de-DE" altLang="pl-PL" dirty="0"/>
              <a:t>, </a:t>
            </a:r>
            <a:r>
              <a:rPr lang="de-DE" altLang="pl-PL" b="1" dirty="0"/>
              <a:t>1994</a:t>
            </a:r>
            <a:r>
              <a:rPr lang="de-DE" altLang="pl-PL" dirty="0"/>
              <a:t>, 38. 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022350" y="290188"/>
            <a:ext cx="5800039" cy="2734625"/>
            <a:chOff x="974725" y="493713"/>
            <a:chExt cx="5800039" cy="2734625"/>
          </a:xfrm>
        </p:grpSpPr>
        <p:sp>
          <p:nvSpPr>
            <p:cNvPr id="3" name="Text Box 44"/>
            <p:cNvSpPr txBox="1">
              <a:spLocks noChangeArrowheads="1"/>
            </p:cNvSpPr>
            <p:nvPr/>
          </p:nvSpPr>
          <p:spPr bwMode="auto">
            <a:xfrm>
              <a:off x="974725" y="493713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GB" altLang="pl-PL" sz="1800" b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39" y="786114"/>
              <a:ext cx="4519656" cy="230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74"/>
            <p:cNvSpPr txBox="1">
              <a:spLocks noChangeArrowheads="1"/>
            </p:cNvSpPr>
            <p:nvPr/>
          </p:nvSpPr>
          <p:spPr bwMode="auto">
            <a:xfrm>
              <a:off x="1469803" y="1224372"/>
              <a:ext cx="2551375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l"/>
              <a:r>
                <a:rPr lang="en-GB" altLang="pl-PL" sz="2200" b="1" dirty="0" smtClean="0">
                  <a:latin typeface="Century Gothic" panose="020B0502020202020204" pitchFamily="34" charset="0"/>
                </a:rPr>
                <a:t>E</a:t>
              </a:r>
              <a:r>
                <a:rPr lang="pl-PL" altLang="pl-PL" sz="2200" b="1" dirty="0" smtClean="0">
                  <a:latin typeface="Century Gothic" panose="020B0502020202020204" pitchFamily="34" charset="0"/>
                </a:rPr>
                <a:t>-</a:t>
              </a:r>
              <a:r>
                <a:rPr lang="pl-PL" altLang="pl-PL" sz="2200" b="1" dirty="0" err="1" smtClean="0">
                  <a:latin typeface="Century Gothic" panose="020B0502020202020204" pitchFamily="34" charset="0"/>
                </a:rPr>
                <a:t>factor</a:t>
              </a:r>
              <a:r>
                <a:rPr lang="pl-PL" altLang="pl-PL" sz="2200" b="1" dirty="0" smtClean="0">
                  <a:latin typeface="Century Gothic" panose="020B0502020202020204" pitchFamily="34" charset="0"/>
                </a:rPr>
                <a:t> (kg/kg)</a:t>
              </a:r>
              <a:endParaRPr lang="en-GB" altLang="pl-PL" sz="2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Text Box 974"/>
            <p:cNvSpPr txBox="1">
              <a:spLocks noChangeArrowheads="1"/>
            </p:cNvSpPr>
            <p:nvPr/>
          </p:nvSpPr>
          <p:spPr bwMode="auto">
            <a:xfrm>
              <a:off x="1469803" y="2186013"/>
              <a:ext cx="3525324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/>
              <a:r>
                <a:rPr lang="en-GB" altLang="pl-PL" sz="2200" b="1" dirty="0" smtClean="0">
                  <a:latin typeface="Century Gothic" panose="020B0502020202020204" pitchFamily="34" charset="0"/>
                </a:rPr>
                <a:t>E</a:t>
              </a:r>
              <a:r>
                <a:rPr lang="pl-PL" altLang="pl-PL" sz="2200" b="1" dirty="0" smtClean="0">
                  <a:latin typeface="Century Gothic" panose="020B0502020202020204" pitchFamily="34" charset="0"/>
                </a:rPr>
                <a:t> = kg waste/kg </a:t>
              </a:r>
              <a:r>
                <a:rPr lang="pl-PL" altLang="pl-PL" sz="2200" b="1" dirty="0" err="1" smtClean="0">
                  <a:latin typeface="Century Gothic" panose="020B0502020202020204" pitchFamily="34" charset="0"/>
                </a:rPr>
                <a:t>product</a:t>
              </a:r>
              <a:endParaRPr lang="pl-PL" altLang="pl-PL" sz="2200" b="1" dirty="0" smtClean="0">
                <a:latin typeface="Century Gothic" panose="020B0502020202020204" pitchFamily="34" charset="0"/>
              </a:endParaRPr>
            </a:p>
            <a:p>
              <a:pPr algn="l"/>
              <a:endParaRPr lang="en-GB" altLang="pl-PL" sz="2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 Box 974"/>
            <p:cNvSpPr txBox="1">
              <a:spLocks noChangeArrowheads="1"/>
            </p:cNvSpPr>
            <p:nvPr/>
          </p:nvSpPr>
          <p:spPr bwMode="auto">
            <a:xfrm>
              <a:off x="3879116" y="1701171"/>
              <a:ext cx="111601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/>
              <a:r>
                <a:rPr lang="pl-PL" altLang="pl-PL" sz="1200" b="1" dirty="0" err="1">
                  <a:latin typeface="Century Gothic" panose="020B0502020202020204" pitchFamily="34" charset="0"/>
                </a:rPr>
                <a:t>r</a:t>
              </a:r>
              <a:r>
                <a:rPr lang="pl-PL" altLang="pl-PL" sz="1200" b="1" dirty="0" err="1" smtClean="0">
                  <a:latin typeface="Century Gothic" panose="020B0502020202020204" pitchFamily="34" charset="0"/>
                </a:rPr>
                <a:t>aw</a:t>
              </a:r>
              <a:r>
                <a:rPr lang="pl-PL" altLang="pl-PL" sz="1200" b="1" dirty="0" smtClean="0">
                  <a:latin typeface="Century Gothic" panose="020B0502020202020204" pitchFamily="34" charset="0"/>
                </a:rPr>
                <a:t> </a:t>
              </a:r>
              <a:r>
                <a:rPr lang="pl-PL" altLang="pl-PL" sz="1200" b="1" dirty="0" err="1" smtClean="0">
                  <a:latin typeface="Century Gothic" panose="020B0502020202020204" pitchFamily="34" charset="0"/>
                </a:rPr>
                <a:t>material</a:t>
              </a:r>
              <a:endParaRPr lang="en-GB" altLang="pl-PL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Text Box 974"/>
            <p:cNvSpPr txBox="1">
              <a:spLocks noChangeArrowheads="1"/>
            </p:cNvSpPr>
            <p:nvPr/>
          </p:nvSpPr>
          <p:spPr bwMode="auto">
            <a:xfrm>
              <a:off x="6003399" y="2196752"/>
              <a:ext cx="77136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/>
              <a:r>
                <a:rPr lang="pl-PL" altLang="pl-PL" sz="1200" b="1" dirty="0" err="1" smtClean="0">
                  <a:latin typeface="Century Gothic" panose="020B0502020202020204" pitchFamily="34" charset="0"/>
                </a:rPr>
                <a:t>product</a:t>
              </a:r>
              <a:endParaRPr lang="en-GB" altLang="pl-PL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Text Box 974"/>
            <p:cNvSpPr txBox="1">
              <a:spLocks noChangeArrowheads="1"/>
            </p:cNvSpPr>
            <p:nvPr/>
          </p:nvSpPr>
          <p:spPr bwMode="auto">
            <a:xfrm>
              <a:off x="6078739" y="2951339"/>
              <a:ext cx="62068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/>
              <a:r>
                <a:rPr lang="pl-PL" altLang="pl-PL" sz="1200" b="1" dirty="0" smtClean="0">
                  <a:latin typeface="Century Gothic" panose="020B0502020202020204" pitchFamily="34" charset="0"/>
                </a:rPr>
                <a:t>waste</a:t>
              </a:r>
              <a:endParaRPr lang="en-GB" altLang="pl-PL" sz="12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1206500" y="2960158"/>
            <a:ext cx="6487391" cy="3265151"/>
          </a:xfrm>
          <a:prstGeom prst="rect">
            <a:avLst/>
          </a:prstGeom>
          <a:solidFill>
            <a:srgbClr val="00206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 Box 974"/>
          <p:cNvSpPr txBox="1">
            <a:spLocks noChangeArrowheads="1"/>
          </p:cNvSpPr>
          <p:nvPr/>
        </p:nvSpPr>
        <p:spPr bwMode="auto">
          <a:xfrm>
            <a:off x="2193995" y="597560"/>
            <a:ext cx="2794388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endParaRPr lang="en-GB" altLang="pl-PL" sz="2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8068" y="538761"/>
            <a:ext cx="8105313" cy="64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Case </a:t>
            </a:r>
            <a:r>
              <a:rPr lang="en-US" sz="22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studies</a:t>
            </a:r>
            <a:r>
              <a:rPr lang="pl-PL" sz="22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recoverable and recyclable catalysts for chemical processes </a:t>
            </a:r>
            <a:r>
              <a:rPr lang="en-US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like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pl-PL" sz="22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esterification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pl-PL" sz="22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Diels-Alder reaction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oxidation of alcohols and </a:t>
            </a:r>
            <a:r>
              <a:rPr lang="en-US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ketones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pl-PL" sz="6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sz="3000" b="1" dirty="0" smtClean="0">
              <a:solidFill>
                <a:srgbClr val="008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2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IONIC LIQUIDS 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as 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homogeneous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and </a:t>
            </a:r>
            <a:r>
              <a:rPr lang="pl-PL" sz="2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heterogeneous</a:t>
            </a:r>
            <a:r>
              <a:rPr lang="pl-PL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catalysts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400" b="1" dirty="0" smtClean="0">
              <a:solidFill>
                <a:srgbClr val="008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200" b="1" dirty="0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Recycling </a:t>
            </a:r>
            <a:r>
              <a:rPr lang="pl-PL" sz="22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of </a:t>
            </a:r>
            <a:r>
              <a:rPr lang="pl-PL" sz="22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ionic</a:t>
            </a:r>
            <a:r>
              <a:rPr lang="pl-PL" sz="22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b="1" dirty="0" err="1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liquids</a:t>
            </a:r>
            <a:r>
              <a:rPr lang="pl-PL" sz="2200" b="1" dirty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prevents</a:t>
            </a:r>
            <a:r>
              <a:rPr lang="pl-PL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them</a:t>
            </a:r>
            <a:r>
              <a:rPr lang="pl-PL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from: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ending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up</a:t>
            </a:r>
            <a:r>
              <a:rPr lang="pl-PL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in the </a:t>
            </a:r>
            <a:r>
              <a:rPr lang="pl-PL" sz="2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aquatic</a:t>
            </a:r>
            <a:r>
              <a:rPr lang="pl-PL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environment, </a:t>
            </a:r>
            <a:endParaRPr lang="pl-PL" sz="22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release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into</a:t>
            </a:r>
            <a:r>
              <a:rPr lang="pl-PL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the 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atmosphere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low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volatility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2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Ionic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liquids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from </a:t>
            </a:r>
            <a:r>
              <a:rPr lang="pl-PL" sz="2200" b="1" dirty="0" err="1" smtClean="0">
                <a:solidFill>
                  <a:srgbClr val="008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biomass</a:t>
            </a:r>
            <a:r>
              <a:rPr lang="pl-PL" sz="2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4175254" y="2842406"/>
            <a:ext cx="793491" cy="525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8000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065318" y="3438532"/>
            <a:ext cx="7270811" cy="840506"/>
          </a:xfrm>
          <a:prstGeom prst="roundRect">
            <a:avLst/>
          </a:prstGeom>
          <a:solidFill>
            <a:srgbClr val="008000">
              <a:alpha val="14000"/>
            </a:srgb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12535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i="1" dirty="0" err="1" smtClean="0">
                <a:latin typeface="Century Gothic" panose="020B0502020202020204" pitchFamily="34" charset="0"/>
              </a:rPr>
              <a:t>Examples</a:t>
            </a:r>
            <a:endParaRPr lang="en-US" sz="30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8" y="1273625"/>
            <a:ext cx="7754784" cy="5340559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0" y="29694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Ionic</a:t>
            </a:r>
            <a:r>
              <a:rPr lang="pl-PL" alt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pl-PL" alt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Liquids</a:t>
            </a:r>
            <a:r>
              <a:rPr lang="pl-PL" alt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en-GB" altLang="pl-PL" sz="3000" b="1" dirty="0" smtClean="0">
                <a:latin typeface="Century Gothic" panose="020B0502020202020204" pitchFamily="34" charset="0"/>
              </a:rPr>
              <a:t>Basic </a:t>
            </a:r>
            <a:r>
              <a:rPr lang="en-GB" altLang="pl-PL" sz="3000" b="1" dirty="0">
                <a:latin typeface="Century Gothic" panose="020B0502020202020204" pitchFamily="34" charset="0"/>
              </a:rPr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7508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22999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Ionic</a:t>
            </a:r>
            <a:r>
              <a:rPr lang="pl-PL" alt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pl-PL" altLang="pl-PL" sz="3000" b="1" dirty="0" err="1" smtClean="0">
                <a:solidFill>
                  <a:srgbClr val="008000"/>
                </a:solidFill>
                <a:latin typeface="Century Gothic" panose="020B0502020202020204" pitchFamily="34" charset="0"/>
              </a:rPr>
              <a:t>Liquids</a:t>
            </a:r>
            <a:r>
              <a:rPr lang="pl-PL" altLang="pl-PL" sz="30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</a:t>
            </a:r>
            <a:r>
              <a:rPr lang="en-GB" altLang="pl-PL" sz="3000" b="1" dirty="0" smtClean="0">
                <a:latin typeface="Century Gothic" panose="020B0502020202020204" pitchFamily="34" charset="0"/>
              </a:rPr>
              <a:t>Properties</a:t>
            </a:r>
            <a:endParaRPr lang="en-GB" altLang="pl-PL" sz="3000" b="1" dirty="0">
              <a:latin typeface="Century Gothic" panose="020B0502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8" y="1099010"/>
            <a:ext cx="8529043" cy="5139373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232525" y="201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GB" altLang="pl-PL" sz="1800" b="0">
              <a:solidFill>
                <a:schemeClr val="tx2"/>
              </a:solidFill>
            </a:endParaRPr>
          </a:p>
        </p:txBody>
      </p:sp>
      <p:pic>
        <p:nvPicPr>
          <p:cNvPr id="7" name="Picture 15" descr=" Bild1.jpg                                                      00000014 PizBuin 9                      B9CA36C1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887413"/>
            <a:ext cx="3898900" cy="51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 Bild4.jpg                                                      00000014 PizBuin 9                      B9CA36C1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838200"/>
            <a:ext cx="3276600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 Bild3.jpg                                                      00000014 PizBuin 9                      B9CA36C1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443163"/>
            <a:ext cx="327660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 Bild2.jpg                                                      00000014 PizBuin 9                      B9CA36C1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968750"/>
            <a:ext cx="3773488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pl-PL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pl-PL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1602</Words>
  <Application>Microsoft Office PowerPoint</Application>
  <PresentationFormat>Pokaz na ekranie (4:3)</PresentationFormat>
  <Paragraphs>232</Paragraphs>
  <Slides>30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41" baseType="lpstr">
      <vt:lpstr>Batang</vt:lpstr>
      <vt:lpstr>Arial</vt:lpstr>
      <vt:lpstr>Calibri</vt:lpstr>
      <vt:lpstr>Calibri Light</vt:lpstr>
      <vt:lpstr>Century Gothic</vt:lpstr>
      <vt:lpstr>Times New Roman</vt:lpstr>
      <vt:lpstr>Wingdings</vt:lpstr>
      <vt:lpstr>Motyw pakietu Office</vt:lpstr>
      <vt:lpstr>Standarddesign</vt:lpstr>
      <vt:lpstr>CS ChemDraw Drawing</vt:lpstr>
      <vt:lpstr>Dokument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Ania</cp:lastModifiedBy>
  <cp:revision>74</cp:revision>
  <dcterms:created xsi:type="dcterms:W3CDTF">2015-06-28T13:50:26Z</dcterms:created>
  <dcterms:modified xsi:type="dcterms:W3CDTF">2015-07-16T05:21:22Z</dcterms:modified>
</cp:coreProperties>
</file>