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56" r:id="rId5"/>
    <p:sldId id="258" r:id="rId6"/>
    <p:sldId id="260" r:id="rId7"/>
    <p:sldId id="293" r:id="rId8"/>
    <p:sldId id="266" r:id="rId9"/>
    <p:sldId id="299" r:id="rId10"/>
    <p:sldId id="294" r:id="rId11"/>
    <p:sldId id="295" r:id="rId12"/>
    <p:sldId id="317" r:id="rId13"/>
    <p:sldId id="303" r:id="rId14"/>
    <p:sldId id="314" r:id="rId15"/>
    <p:sldId id="304" r:id="rId16"/>
    <p:sldId id="296" r:id="rId17"/>
    <p:sldId id="297" r:id="rId18"/>
    <p:sldId id="275" r:id="rId19"/>
    <p:sldId id="268" r:id="rId20"/>
    <p:sldId id="307" r:id="rId21"/>
    <p:sldId id="308" r:id="rId22"/>
    <p:sldId id="273" r:id="rId23"/>
    <p:sldId id="274" r:id="rId24"/>
    <p:sldId id="276" r:id="rId25"/>
    <p:sldId id="283" r:id="rId26"/>
    <p:sldId id="305" r:id="rId27"/>
    <p:sldId id="265" r:id="rId28"/>
    <p:sldId id="321" r:id="rId29"/>
    <p:sldId id="319" r:id="rId30"/>
    <p:sldId id="277" r:id="rId31"/>
    <p:sldId id="313" r:id="rId32"/>
    <p:sldId id="269" r:id="rId33"/>
    <p:sldId id="318" r:id="rId34"/>
    <p:sldId id="315" r:id="rId35"/>
    <p:sldId id="261" r:id="rId36"/>
    <p:sldId id="262" r:id="rId37"/>
    <p:sldId id="263" r:id="rId38"/>
    <p:sldId id="264"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L Forbes, MD" initials="MLF,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96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01B0260D-7A28-4425-8CF2-A6AC69914F2E}" type="datetimeFigureOut">
              <a:rPr lang="en-US" smtClean="0"/>
              <a:t>11/18/2014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45A7EF7-101A-4673-B087-2A5D43A4607E}" type="slidenum">
              <a:rPr lang="en-US" smtClean="0"/>
              <a:t>‹#›</a:t>
            </a:fld>
            <a:endParaRPr lang="en-US"/>
          </a:p>
        </p:txBody>
      </p:sp>
    </p:spTree>
    <p:extLst>
      <p:ext uri="{BB962C8B-B14F-4D97-AF65-F5344CB8AC3E}">
        <p14:creationId xmlns:p14="http://schemas.microsoft.com/office/powerpoint/2010/main" val="352882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1837C6A-4DE5-4126-9E20-A0BF7DD32402}" type="datetimeFigureOut">
              <a:rPr lang="en-US" smtClean="0"/>
              <a:t>11/18/2014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2601AED-3546-4F22-BD91-5BC076C6CFD3}" type="slidenum">
              <a:rPr lang="en-US" smtClean="0"/>
              <a:t>‹#›</a:t>
            </a:fld>
            <a:endParaRPr lang="en-US"/>
          </a:p>
        </p:txBody>
      </p:sp>
    </p:spTree>
    <p:extLst>
      <p:ext uri="{BB962C8B-B14F-4D97-AF65-F5344CB8AC3E}">
        <p14:creationId xmlns:p14="http://schemas.microsoft.com/office/powerpoint/2010/main" val="303971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500 patients, 31 units,</a:t>
            </a:r>
            <a:r>
              <a:rPr lang="en-US" baseline="0" dirty="0" smtClean="0"/>
              <a:t> 8 countries</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5</a:t>
            </a:fld>
            <a:endParaRPr lang="en-US"/>
          </a:p>
        </p:txBody>
      </p:sp>
    </p:spTree>
    <p:extLst>
      <p:ext uri="{BB962C8B-B14F-4D97-AF65-F5344CB8AC3E}">
        <p14:creationId xmlns:p14="http://schemas.microsoft.com/office/powerpoint/2010/main" val="28805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15</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16</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17</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18</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19</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PN increases risk of mortality</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20</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21</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22</a:t>
            </a:fld>
            <a:endParaRPr lang="en-US"/>
          </a:p>
        </p:txBody>
      </p:sp>
    </p:spTree>
    <p:extLst>
      <p:ext uri="{BB962C8B-B14F-4D97-AF65-F5344CB8AC3E}">
        <p14:creationId xmlns:p14="http://schemas.microsoft.com/office/powerpoint/2010/main" val="29894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6</a:t>
            </a:fld>
            <a:endParaRPr lang="en-US"/>
          </a:p>
        </p:txBody>
      </p:sp>
    </p:spTree>
    <p:extLst>
      <p:ext uri="{BB962C8B-B14F-4D97-AF65-F5344CB8AC3E}">
        <p14:creationId xmlns:p14="http://schemas.microsoft.com/office/powerpoint/2010/main" val="288058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Date of 2009</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7</a:t>
            </a:fld>
            <a:endParaRPr lang="en-US"/>
          </a:p>
        </p:txBody>
      </p:sp>
    </p:spTree>
    <p:extLst>
      <p:ext uri="{BB962C8B-B14F-4D97-AF65-F5344CB8AC3E}">
        <p14:creationId xmlns:p14="http://schemas.microsoft.com/office/powerpoint/2010/main" val="217466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these are 5 years old and most poorly supported by the evidence at the time of publication </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8</a:t>
            </a:fld>
            <a:endParaRPr lang="en-US"/>
          </a:p>
        </p:txBody>
      </p:sp>
    </p:spTree>
    <p:extLst>
      <p:ext uri="{BB962C8B-B14F-4D97-AF65-F5344CB8AC3E}">
        <p14:creationId xmlns:p14="http://schemas.microsoft.com/office/powerpoint/2010/main" val="252790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glucose,</a:t>
            </a:r>
            <a:r>
              <a:rPr lang="en-US" baseline="0" dirty="0" smtClean="0"/>
              <a:t> 0.7 = fat, 0.85 protein</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9</a:t>
            </a:fld>
            <a:endParaRPr lang="en-US"/>
          </a:p>
        </p:txBody>
      </p:sp>
    </p:spTree>
    <p:extLst>
      <p:ext uri="{BB962C8B-B14F-4D97-AF65-F5344CB8AC3E}">
        <p14:creationId xmlns:p14="http://schemas.microsoft.com/office/powerpoint/2010/main" val="81155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glucose,</a:t>
            </a:r>
            <a:r>
              <a:rPr lang="en-US" baseline="0" dirty="0" smtClean="0"/>
              <a:t> 0.7 = fat, </a:t>
            </a:r>
            <a:r>
              <a:rPr lang="en-US" baseline="0" smtClean="0"/>
              <a:t>0.85 protein</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10</a:t>
            </a:fld>
            <a:endParaRPr lang="en-US"/>
          </a:p>
        </p:txBody>
      </p:sp>
    </p:spTree>
    <p:extLst>
      <p:ext uri="{BB962C8B-B14F-4D97-AF65-F5344CB8AC3E}">
        <p14:creationId xmlns:p14="http://schemas.microsoft.com/office/powerpoint/2010/main" val="81155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glucose,</a:t>
            </a:r>
            <a:r>
              <a:rPr lang="en-US" baseline="0" dirty="0" smtClean="0"/>
              <a:t> 0.7 = fat, </a:t>
            </a:r>
            <a:r>
              <a:rPr lang="en-US" baseline="0" smtClean="0"/>
              <a:t>0.85 protein</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12</a:t>
            </a:fld>
            <a:endParaRPr lang="en-US"/>
          </a:p>
        </p:txBody>
      </p:sp>
    </p:spTree>
    <p:extLst>
      <p:ext uri="{BB962C8B-B14F-4D97-AF65-F5344CB8AC3E}">
        <p14:creationId xmlns:p14="http://schemas.microsoft.com/office/powerpoint/2010/main" val="81155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Mehta 2012 international 500 subject, 31 PICU, 8 countries</a:t>
            </a:r>
            <a:r>
              <a:rPr lang="en-US" baseline="0" dirty="0" smtClean="0"/>
              <a:t> study </a:t>
            </a:r>
            <a:endParaRPr lang="en-US" dirty="0"/>
          </a:p>
        </p:txBody>
      </p:sp>
      <p:sp>
        <p:nvSpPr>
          <p:cNvPr id="4" name="Slide Number Placeholder 3"/>
          <p:cNvSpPr>
            <a:spLocks noGrp="1"/>
          </p:cNvSpPr>
          <p:nvPr>
            <p:ph type="sldNum" sz="quarter" idx="10"/>
          </p:nvPr>
        </p:nvSpPr>
        <p:spPr/>
        <p:txBody>
          <a:bodyPr/>
          <a:lstStyle/>
          <a:p>
            <a:fld id="{82601AED-3546-4F22-BD91-5BC076C6CFD3}" type="slidenum">
              <a:rPr lang="en-US" smtClean="0"/>
              <a:t>13</a:t>
            </a:fld>
            <a:endParaRPr lang="en-US"/>
          </a:p>
        </p:txBody>
      </p:sp>
    </p:spTree>
    <p:extLst>
      <p:ext uri="{BB962C8B-B14F-4D97-AF65-F5344CB8AC3E}">
        <p14:creationId xmlns:p14="http://schemas.microsoft.com/office/powerpoint/2010/main" val="184730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propensity score was calculated by using logistic regression to derive the probability of receiving EEN based on the patient’s characteristics and was then added as a covariate in the analysis of mortality to address the possibility that sicker patients were less likely to receive EEN. No between group differences were found for length of stay or duration of mechanical ventilation</a:t>
            </a:r>
          </a:p>
        </p:txBody>
      </p:sp>
      <p:sp>
        <p:nvSpPr>
          <p:cNvPr id="4" name="Slide Number Placeholder 3"/>
          <p:cNvSpPr>
            <a:spLocks noGrp="1"/>
          </p:cNvSpPr>
          <p:nvPr>
            <p:ph type="sldNum" sz="quarter" idx="10"/>
          </p:nvPr>
        </p:nvSpPr>
        <p:spPr/>
        <p:txBody>
          <a:bodyPr/>
          <a:lstStyle/>
          <a:p>
            <a:fld id="{82601AED-3546-4F22-BD91-5BC076C6CFD3}" type="slidenum">
              <a:rPr lang="en-US" smtClean="0"/>
              <a:t>14</a:t>
            </a:fld>
            <a:endParaRPr lang="en-US"/>
          </a:p>
        </p:txBody>
      </p:sp>
    </p:spTree>
    <p:extLst>
      <p:ext uri="{BB962C8B-B14F-4D97-AF65-F5344CB8AC3E}">
        <p14:creationId xmlns:p14="http://schemas.microsoft.com/office/powerpoint/2010/main" val="262642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2E05E7FC-8112-4F5C-A6A8-8F10168A858D}"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icture 4" descr="Paperplane slid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04800" y="381000"/>
            <a:ext cx="7772400" cy="1470025"/>
          </a:xfrm>
        </p:spPr>
        <p:txBody>
          <a:bodyPr>
            <a:normAutofit/>
          </a:bodyPr>
          <a:lstStyle>
            <a:lvl1pPr algn="l">
              <a:defRPr sz="3200" b="1">
                <a:solidFill>
                  <a:schemeClr val="bg1"/>
                </a:solidFill>
                <a:latin typeface="News Gothic Light"/>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8F6BCBE8-30B0-4476-8762-9236B142003A}" type="datetimeFigureOut">
              <a:rPr lang="en-US" smtClean="0"/>
              <a:pPr eaLnBrk="1" latinLnBrk="0" hangingPunct="1"/>
              <a:t>11/18/2014</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pic>
        <p:nvPicPr>
          <p:cNvPr id="7" name="Picture 3" descr="Second page.orange.jpg"/>
          <p:cNvPicPr>
            <a:picLocks noChangeAspect="1"/>
          </p:cNvPicPr>
          <p:nvPr userDrawn="1"/>
        </p:nvPicPr>
        <p:blipFill>
          <a:blip r:embed="rId2" cstate="print"/>
          <a:srcRect/>
          <a:stretch>
            <a:fillRect/>
          </a:stretch>
        </p:blipFill>
        <p:spPr bwMode="auto">
          <a:xfrm>
            <a:off x="152400" y="6273800"/>
            <a:ext cx="8839200" cy="4318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05E7FC-8112-4F5C-A6A8-8F10168A858D}"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05E7FC-8112-4F5C-A6A8-8F10168A858D}"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BFB0B4-7CC4-4725-ADF8-AA94F5CECD3A}" type="datetimeFigureOut">
              <a:rPr lang="en-US" smtClean="0"/>
              <a:pPr/>
              <a:t>11/18/2014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05E7FC-8112-4F5C-A6A8-8F10168A85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4DBFB0B4-7CC4-4725-ADF8-AA94F5CECD3A}" type="datetimeFigureOut">
              <a:rPr lang="en-US" smtClean="0"/>
              <a:pPr/>
              <a:t>11/18/2014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2E05E7FC-8112-4F5C-A6A8-8F10168A85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4DBFB0B4-7CC4-4725-ADF8-AA94F5CECD3A}" type="datetimeFigureOut">
              <a:rPr lang="en-US" smtClean="0"/>
              <a:pPr/>
              <a:t>11/18/2014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E05E7FC-8112-4F5C-A6A8-8F10168A858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447800"/>
            <a:ext cx="7772400" cy="5486400"/>
          </a:xfrm>
        </p:spPr>
        <p:txBody>
          <a:bodyPr>
            <a:normAutofit/>
          </a:bodyPr>
          <a:lstStyle/>
          <a:p>
            <a:r>
              <a:rPr lang="en-US" sz="3100" dirty="0"/>
              <a:t>Does In With The Good Equal Out With The Bad? </a:t>
            </a:r>
            <a:br>
              <a:rPr lang="en-US" sz="3100" dirty="0"/>
            </a:br>
            <a:r>
              <a:rPr lang="en-US" sz="3100" dirty="0"/>
              <a:t>Application of Nutrition Support Research </a:t>
            </a:r>
            <a:r>
              <a:rPr lang="en-US" sz="3100" dirty="0" smtClean="0"/>
              <a:t/>
            </a:r>
            <a:br>
              <a:rPr lang="en-US" sz="3100" dirty="0" smtClean="0"/>
            </a:br>
            <a:r>
              <a:rPr lang="en-US" sz="2600" dirty="0" smtClean="0"/>
              <a:t/>
            </a:r>
            <a:br>
              <a:rPr lang="en-US" sz="2600" dirty="0" smtClean="0"/>
            </a:br>
            <a:r>
              <a:rPr lang="en-US" sz="2200" dirty="0" smtClean="0"/>
              <a:t>Ann-Marie Brown, PhD, CPNP-AC/PC, CCRN, </a:t>
            </a:r>
            <a:r>
              <a:rPr lang="en-US" sz="2200" dirty="0" smtClean="0"/>
              <a:t>FCCM</a:t>
            </a:r>
            <a:br>
              <a:rPr lang="en-US" sz="2200" dirty="0" smtClean="0"/>
            </a:br>
            <a:r>
              <a:rPr lang="en-US" sz="2200" dirty="0" err="1" smtClean="0"/>
              <a:t>Asst</a:t>
            </a:r>
            <a:r>
              <a:rPr lang="en-US" sz="2200" dirty="0" smtClean="0"/>
              <a:t> Professor, The University of Akron</a:t>
            </a:r>
            <a:br>
              <a:rPr lang="en-US" sz="2200" dirty="0" smtClean="0"/>
            </a:br>
            <a:r>
              <a:rPr lang="en-US" sz="2200" dirty="0" smtClean="0"/>
              <a:t>PICU Nurse Practitioner, Akron Children’s Hospital</a:t>
            </a:r>
            <a:endParaRPr lang="en-US" sz="2200" dirty="0"/>
          </a:p>
        </p:txBody>
      </p:sp>
      <p:sp>
        <p:nvSpPr>
          <p:cNvPr id="3" name="Subtitle 2"/>
          <p:cNvSpPr>
            <a:spLocks noGrp="1"/>
          </p:cNvSpPr>
          <p:nvPr>
            <p:ph type="subTitle" idx="1"/>
          </p:nvPr>
        </p:nvSpPr>
        <p:spPr>
          <a:xfrm>
            <a:off x="914400" y="1752600"/>
            <a:ext cx="7772400" cy="4876800"/>
          </a:xfrm>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Energy Needs</a:t>
            </a:r>
            <a:endParaRPr lang="en-US" dirty="0"/>
          </a:p>
        </p:txBody>
      </p:sp>
      <p:sp>
        <p:nvSpPr>
          <p:cNvPr id="3" name="Content Placeholder 2"/>
          <p:cNvSpPr>
            <a:spLocks noGrp="1"/>
          </p:cNvSpPr>
          <p:nvPr>
            <p:ph idx="1"/>
          </p:nvPr>
        </p:nvSpPr>
        <p:spPr/>
        <p:txBody>
          <a:bodyPr>
            <a:normAutofit/>
          </a:bodyPr>
          <a:lstStyle/>
          <a:p>
            <a:r>
              <a:rPr lang="en-US" dirty="0" smtClean="0"/>
              <a:t>Challenges of IC</a:t>
            </a:r>
          </a:p>
          <a:p>
            <a:pPr lvl="1"/>
            <a:r>
              <a:rPr lang="en-US" dirty="0" smtClean="0"/>
              <a:t>Often not tolerated by critically ill patients</a:t>
            </a:r>
          </a:p>
          <a:p>
            <a:pPr lvl="1"/>
            <a:r>
              <a:rPr lang="en-US" dirty="0" smtClean="0"/>
              <a:t>Use on infants &lt; 10kg</a:t>
            </a:r>
          </a:p>
          <a:p>
            <a:r>
              <a:rPr lang="en-US" dirty="0" smtClean="0"/>
              <a:t>Alternatives</a:t>
            </a:r>
          </a:p>
          <a:p>
            <a:pPr lvl="1"/>
            <a:r>
              <a:rPr lang="en-US" dirty="0" smtClean="0"/>
              <a:t>RDA</a:t>
            </a:r>
          </a:p>
          <a:p>
            <a:pPr lvl="1"/>
            <a:r>
              <a:rPr lang="en-US" dirty="0" smtClean="0"/>
              <a:t>Standardized equations</a:t>
            </a:r>
          </a:p>
          <a:p>
            <a:pPr lvl="2"/>
            <a:r>
              <a:rPr lang="en-US" dirty="0" smtClean="0"/>
              <a:t>Many available, with modifications employed account for REE variation in the PICU environment</a:t>
            </a:r>
          </a:p>
          <a:p>
            <a:pPr lvl="1"/>
            <a:endParaRPr lang="en-US" dirty="0" smtClean="0"/>
          </a:p>
        </p:txBody>
      </p:sp>
      <p:sp>
        <p:nvSpPr>
          <p:cNvPr id="4" name="TextBox 3"/>
          <p:cNvSpPr txBox="1"/>
          <p:nvPr/>
        </p:nvSpPr>
        <p:spPr>
          <a:xfrm>
            <a:off x="3657600" y="5715000"/>
            <a:ext cx="5486400" cy="923330"/>
          </a:xfrm>
          <a:prstGeom prst="rect">
            <a:avLst/>
          </a:prstGeom>
          <a:noFill/>
        </p:spPr>
        <p:txBody>
          <a:bodyPr wrap="square" rtlCol="0">
            <a:spAutoFit/>
          </a:bodyPr>
          <a:lstStyle/>
          <a:p>
            <a:r>
              <a:rPr lang="en-US" dirty="0"/>
              <a:t>(</a:t>
            </a:r>
            <a:r>
              <a:rPr lang="en-US" dirty="0" err="1"/>
              <a:t>Dokken</a:t>
            </a:r>
            <a:r>
              <a:rPr lang="en-US" dirty="0"/>
              <a:t> M, </a:t>
            </a:r>
            <a:r>
              <a:rPr lang="en-US" dirty="0" err="1"/>
              <a:t>Rustoen</a:t>
            </a:r>
            <a:r>
              <a:rPr lang="en-US" dirty="0"/>
              <a:t> T &amp; </a:t>
            </a:r>
            <a:r>
              <a:rPr lang="en-US" dirty="0" err="1"/>
              <a:t>Stubhaug</a:t>
            </a:r>
            <a:r>
              <a:rPr lang="en-US" dirty="0"/>
              <a:t> A., </a:t>
            </a:r>
            <a:r>
              <a:rPr lang="en-US" dirty="0" smtClean="0"/>
              <a:t>2013; Mehta NM, 2009; Irving, SY, et. al., 2009)</a:t>
            </a:r>
            <a:endParaRPr lang="en-US" dirty="0"/>
          </a:p>
          <a:p>
            <a:endParaRPr lang="en-US" dirty="0"/>
          </a:p>
        </p:txBody>
      </p:sp>
    </p:spTree>
    <p:extLst>
      <p:ext uri="{BB962C8B-B14F-4D97-AF65-F5344CB8AC3E}">
        <p14:creationId xmlns:p14="http://schemas.microsoft.com/office/powerpoint/2010/main" val="108051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1026" descr="tayl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0"/>
            <a:ext cx="4943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72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Energy Needs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Re-assess every 3-4 days</a:t>
            </a:r>
          </a:p>
          <a:p>
            <a:r>
              <a:rPr lang="en-US" dirty="0" smtClean="0"/>
              <a:t>Early inflammatory phase associated with catabolism, lower energy but higher protein needs</a:t>
            </a:r>
          </a:p>
          <a:p>
            <a:pPr lvl="1"/>
            <a:r>
              <a:rPr lang="en-US" dirty="0" smtClean="0"/>
              <a:t>Biomarkers??</a:t>
            </a:r>
          </a:p>
          <a:p>
            <a:r>
              <a:rPr lang="en-US" dirty="0" smtClean="0"/>
              <a:t>Convalescent phase is anabolic with increased energy needs along with adequate protein</a:t>
            </a:r>
          </a:p>
          <a:p>
            <a:r>
              <a:rPr lang="en-US" u="sng" dirty="0" smtClean="0"/>
              <a:t>When unable to achieve target daily </a:t>
            </a:r>
            <a:r>
              <a:rPr lang="en-US" u="sng" dirty="0"/>
              <a:t>energy and protein, supplementation to target protein </a:t>
            </a:r>
            <a:r>
              <a:rPr lang="en-US" u="sng" dirty="0" smtClean="0"/>
              <a:t>while sacrificing calorie </a:t>
            </a:r>
            <a:r>
              <a:rPr lang="en-US" u="sng" dirty="0"/>
              <a:t>intake may still confer an outcome benefit for the </a:t>
            </a:r>
            <a:r>
              <a:rPr lang="en-US" u="sng" dirty="0" smtClean="0"/>
              <a:t>patient</a:t>
            </a:r>
          </a:p>
        </p:txBody>
      </p:sp>
      <p:sp>
        <p:nvSpPr>
          <p:cNvPr id="4" name="TextBox 3"/>
          <p:cNvSpPr txBox="1"/>
          <p:nvPr/>
        </p:nvSpPr>
        <p:spPr>
          <a:xfrm>
            <a:off x="5334000" y="5867399"/>
            <a:ext cx="3581400" cy="646331"/>
          </a:xfrm>
          <a:prstGeom prst="rect">
            <a:avLst/>
          </a:prstGeom>
          <a:noFill/>
        </p:spPr>
        <p:txBody>
          <a:bodyPr wrap="square" rtlCol="0">
            <a:spAutoFit/>
          </a:bodyPr>
          <a:lstStyle/>
          <a:p>
            <a:r>
              <a:rPr lang="en-US" dirty="0"/>
              <a:t>(Larsen, 2012; Larsen et al., 2012) </a:t>
            </a:r>
          </a:p>
          <a:p>
            <a:endParaRPr lang="en-US" dirty="0"/>
          </a:p>
        </p:txBody>
      </p:sp>
    </p:spTree>
    <p:extLst>
      <p:ext uri="{BB962C8B-B14F-4D97-AF65-F5344CB8AC3E}">
        <p14:creationId xmlns:p14="http://schemas.microsoft.com/office/powerpoint/2010/main" val="2104501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EN on Outcomes in the PICU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Mean (SD) attainment of target nutrition via EN was 38</a:t>
            </a:r>
            <a:r>
              <a:rPr lang="en-US" dirty="0"/>
              <a:t>% (34) for energy and 43% (44) for </a:t>
            </a:r>
            <a:r>
              <a:rPr lang="en-US" dirty="0" smtClean="0"/>
              <a:t>protein</a:t>
            </a:r>
          </a:p>
          <a:p>
            <a:r>
              <a:rPr lang="en-US" dirty="0" smtClean="0"/>
              <a:t>Higher levels of EN (66.6</a:t>
            </a:r>
            <a:r>
              <a:rPr lang="en-US" dirty="0"/>
              <a:t>% compared to 33.3%) </a:t>
            </a:r>
            <a:r>
              <a:rPr lang="en-US" dirty="0" smtClean="0"/>
              <a:t>resulted in a </a:t>
            </a:r>
            <a:r>
              <a:rPr lang="en-US" dirty="0"/>
              <a:t>lower mortality rate (OR 0.27 [0.11-0.67], p = .002</a:t>
            </a:r>
            <a:r>
              <a:rPr lang="en-US" dirty="0" smtClean="0"/>
              <a:t>)</a:t>
            </a:r>
          </a:p>
          <a:p>
            <a:r>
              <a:rPr lang="en-US" dirty="0"/>
              <a:t>Subjects receiving parenteral nutrition had a higher mortality rate (OR 2.61 [1.3 – 5.3], p = .008) </a:t>
            </a:r>
            <a:endParaRPr lang="en-US" dirty="0" smtClean="0"/>
          </a:p>
          <a:p>
            <a:r>
              <a:rPr lang="en-US" dirty="0" smtClean="0"/>
              <a:t>Analyses controlled </a:t>
            </a:r>
            <a:r>
              <a:rPr lang="en-US" dirty="0"/>
              <a:t>for hospital site and severity of illness</a:t>
            </a:r>
          </a:p>
        </p:txBody>
      </p:sp>
      <p:sp>
        <p:nvSpPr>
          <p:cNvPr id="4" name="TextBox 3"/>
          <p:cNvSpPr txBox="1"/>
          <p:nvPr/>
        </p:nvSpPr>
        <p:spPr>
          <a:xfrm>
            <a:off x="6096000" y="5562600"/>
            <a:ext cx="3048000" cy="369332"/>
          </a:xfrm>
          <a:prstGeom prst="rect">
            <a:avLst/>
          </a:prstGeom>
          <a:noFill/>
        </p:spPr>
        <p:txBody>
          <a:bodyPr wrap="square" rtlCol="0">
            <a:spAutoFit/>
          </a:bodyPr>
          <a:lstStyle/>
          <a:p>
            <a:r>
              <a:rPr lang="en-US" dirty="0"/>
              <a:t>(Mehta et al., 2012)</a:t>
            </a:r>
          </a:p>
        </p:txBody>
      </p:sp>
    </p:spTree>
    <p:extLst>
      <p:ext uri="{BB962C8B-B14F-4D97-AF65-F5344CB8AC3E}">
        <p14:creationId xmlns:p14="http://schemas.microsoft.com/office/powerpoint/2010/main" val="1101302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smtClean="0"/>
              <a:t>EN </a:t>
            </a:r>
            <a:r>
              <a:rPr lang="en-US" dirty="0" smtClean="0"/>
              <a:t>on Outcomes in the PICU</a:t>
            </a:r>
            <a:endParaRPr lang="en-US" dirty="0"/>
          </a:p>
        </p:txBody>
      </p:sp>
      <p:sp>
        <p:nvSpPr>
          <p:cNvPr id="3" name="Content Placeholder 2"/>
          <p:cNvSpPr>
            <a:spLocks noGrp="1"/>
          </p:cNvSpPr>
          <p:nvPr>
            <p:ph idx="1"/>
          </p:nvPr>
        </p:nvSpPr>
        <p:spPr/>
        <p:txBody>
          <a:bodyPr>
            <a:normAutofit lnSpcReduction="10000"/>
          </a:bodyPr>
          <a:lstStyle/>
          <a:p>
            <a:r>
              <a:rPr lang="en-US" dirty="0" smtClean="0"/>
              <a:t>Retrospective study of 8 PICUs (n=5105) compared those on MV who did and did not achieve early EN (25% goal calories within 48 hours of admission)</a:t>
            </a:r>
          </a:p>
          <a:p>
            <a:r>
              <a:rPr lang="en-US" dirty="0"/>
              <a:t>27.1% </a:t>
            </a:r>
            <a:r>
              <a:rPr lang="en-US" dirty="0" smtClean="0"/>
              <a:t>(mean) of </a:t>
            </a:r>
            <a:r>
              <a:rPr lang="en-US" dirty="0"/>
              <a:t>subjects (range 15.6%-45.1</a:t>
            </a:r>
            <a:r>
              <a:rPr lang="en-US" dirty="0" smtClean="0"/>
              <a:t>%) achieved early EN</a:t>
            </a:r>
          </a:p>
          <a:p>
            <a:r>
              <a:rPr lang="en-US" dirty="0" smtClean="0"/>
              <a:t>Those achieving EN had lower mortality</a:t>
            </a:r>
          </a:p>
          <a:p>
            <a:pPr lvl="1"/>
            <a:r>
              <a:rPr lang="en-US" dirty="0"/>
              <a:t>(odds ratio 0.51; </a:t>
            </a:r>
            <a:r>
              <a:rPr lang="en-US" dirty="0" smtClean="0"/>
              <a:t>95% </a:t>
            </a:r>
            <a:r>
              <a:rPr lang="en-US" dirty="0"/>
              <a:t>CI 0.34-0.76; p =.</a:t>
            </a:r>
            <a:r>
              <a:rPr lang="en-US" dirty="0" smtClean="0"/>
              <a:t>001)</a:t>
            </a:r>
          </a:p>
          <a:p>
            <a:pPr lvl="1"/>
            <a:r>
              <a:rPr lang="en-US" dirty="0" smtClean="0"/>
              <a:t>Adjusted </a:t>
            </a:r>
            <a:r>
              <a:rPr lang="en-US" dirty="0"/>
              <a:t>for age, severity of illness, clinical site, and propensity score</a:t>
            </a:r>
          </a:p>
        </p:txBody>
      </p:sp>
      <p:sp>
        <p:nvSpPr>
          <p:cNvPr id="4" name="TextBox 3"/>
          <p:cNvSpPr txBox="1"/>
          <p:nvPr/>
        </p:nvSpPr>
        <p:spPr>
          <a:xfrm>
            <a:off x="5562600" y="5754387"/>
            <a:ext cx="3048000" cy="369332"/>
          </a:xfrm>
          <a:prstGeom prst="rect">
            <a:avLst/>
          </a:prstGeom>
          <a:noFill/>
        </p:spPr>
        <p:txBody>
          <a:bodyPr wrap="square" rtlCol="0">
            <a:spAutoFit/>
          </a:bodyPr>
          <a:lstStyle/>
          <a:p>
            <a:r>
              <a:rPr lang="en-US" dirty="0"/>
              <a:t>(</a:t>
            </a:r>
            <a:r>
              <a:rPr lang="en-US" dirty="0" err="1"/>
              <a:t>Mikhailov</a:t>
            </a:r>
            <a:r>
              <a:rPr lang="en-US" dirty="0"/>
              <a:t> et al., 2014)</a:t>
            </a:r>
          </a:p>
        </p:txBody>
      </p:sp>
    </p:spTree>
    <p:extLst>
      <p:ext uri="{BB962C8B-B14F-4D97-AF65-F5344CB8AC3E}">
        <p14:creationId xmlns:p14="http://schemas.microsoft.com/office/powerpoint/2010/main" val="517764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Delivery of Adequate EN</a:t>
            </a:r>
            <a:endParaRPr lang="en-US" dirty="0"/>
          </a:p>
        </p:txBody>
      </p:sp>
      <p:sp>
        <p:nvSpPr>
          <p:cNvPr id="3" name="Content Placeholder 2"/>
          <p:cNvSpPr>
            <a:spLocks noGrp="1"/>
          </p:cNvSpPr>
          <p:nvPr>
            <p:ph idx="1"/>
          </p:nvPr>
        </p:nvSpPr>
        <p:spPr/>
        <p:txBody>
          <a:bodyPr/>
          <a:lstStyle/>
          <a:p>
            <a:r>
              <a:rPr lang="en-US" dirty="0" smtClean="0"/>
              <a:t>Hemodynamic instability</a:t>
            </a:r>
          </a:p>
          <a:p>
            <a:r>
              <a:rPr lang="en-US" dirty="0" smtClean="0"/>
              <a:t>Feeding intolerance</a:t>
            </a:r>
          </a:p>
          <a:p>
            <a:r>
              <a:rPr lang="en-US" dirty="0" smtClean="0"/>
              <a:t>Feeding interruptions</a:t>
            </a:r>
          </a:p>
          <a:p>
            <a:r>
              <a:rPr lang="en-US" dirty="0" smtClean="0"/>
              <a:t>Variation </a:t>
            </a:r>
            <a:r>
              <a:rPr lang="en-US" dirty="0" smtClean="0"/>
              <a:t>in feeding practices/lack of feeding protocols</a:t>
            </a:r>
          </a:p>
          <a:p>
            <a:endParaRPr lang="en-US" dirty="0"/>
          </a:p>
        </p:txBody>
      </p:sp>
    </p:spTree>
    <p:extLst>
      <p:ext uri="{BB962C8B-B14F-4D97-AF65-F5344CB8AC3E}">
        <p14:creationId xmlns:p14="http://schemas.microsoft.com/office/powerpoint/2010/main" val="3315832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 Hemodynamic Instability</a:t>
            </a:r>
            <a:endParaRPr lang="en-US" dirty="0"/>
          </a:p>
        </p:txBody>
      </p:sp>
      <p:sp>
        <p:nvSpPr>
          <p:cNvPr id="3" name="Content Placeholder 2"/>
          <p:cNvSpPr>
            <a:spLocks noGrp="1"/>
          </p:cNvSpPr>
          <p:nvPr>
            <p:ph idx="1"/>
          </p:nvPr>
        </p:nvSpPr>
        <p:spPr/>
        <p:txBody>
          <a:bodyPr/>
          <a:lstStyle/>
          <a:p>
            <a:r>
              <a:rPr lang="en-US" dirty="0" smtClean="0"/>
              <a:t>Hemodynamic instability</a:t>
            </a:r>
          </a:p>
          <a:p>
            <a:pPr lvl="1"/>
            <a:r>
              <a:rPr lang="en-US" dirty="0" smtClean="0"/>
              <a:t>Hypoxia, ischemia or both </a:t>
            </a:r>
          </a:p>
          <a:p>
            <a:pPr lvl="1"/>
            <a:r>
              <a:rPr lang="en-US" dirty="0" smtClean="0"/>
              <a:t>Compensatory </a:t>
            </a:r>
            <a:r>
              <a:rPr lang="en-US" dirty="0"/>
              <a:t>vasoconstriction </a:t>
            </a:r>
            <a:r>
              <a:rPr lang="en-US" dirty="0" smtClean="0"/>
              <a:t>shunts </a:t>
            </a:r>
            <a:r>
              <a:rPr lang="en-US" dirty="0"/>
              <a:t>blood away from </a:t>
            </a:r>
            <a:r>
              <a:rPr lang="en-US" dirty="0" smtClean="0"/>
              <a:t>GI tract </a:t>
            </a:r>
            <a:r>
              <a:rPr lang="en-US" dirty="0"/>
              <a:t>and skin toward the heart, lungs and </a:t>
            </a:r>
            <a:r>
              <a:rPr lang="en-US" dirty="0" smtClean="0"/>
              <a:t>brain</a:t>
            </a:r>
          </a:p>
          <a:p>
            <a:pPr lvl="1"/>
            <a:r>
              <a:rPr lang="en-US" dirty="0" smtClean="0"/>
              <a:t>Gut </a:t>
            </a:r>
            <a:r>
              <a:rPr lang="en-US" dirty="0"/>
              <a:t>vulnerable to alterations in motility, secretion, digestion, and absorption. </a:t>
            </a:r>
            <a:endParaRPr lang="en-US" dirty="0" smtClean="0"/>
          </a:p>
          <a:p>
            <a:pPr lvl="1"/>
            <a:r>
              <a:rPr lang="en-US" dirty="0" smtClean="0"/>
              <a:t>Concomitant fluid restriction </a:t>
            </a:r>
            <a:endParaRPr lang="en-US" dirty="0"/>
          </a:p>
          <a:p>
            <a:endParaRPr lang="en-US" dirty="0" smtClean="0"/>
          </a:p>
          <a:p>
            <a:endParaRPr lang="en-US" dirty="0"/>
          </a:p>
        </p:txBody>
      </p:sp>
      <p:sp>
        <p:nvSpPr>
          <p:cNvPr id="4" name="TextBox 3"/>
          <p:cNvSpPr txBox="1"/>
          <p:nvPr/>
        </p:nvSpPr>
        <p:spPr>
          <a:xfrm>
            <a:off x="6477000" y="5791200"/>
            <a:ext cx="2514600" cy="369332"/>
          </a:xfrm>
          <a:prstGeom prst="rect">
            <a:avLst/>
          </a:prstGeom>
          <a:noFill/>
        </p:spPr>
        <p:txBody>
          <a:bodyPr wrap="square" rtlCol="0">
            <a:spAutoFit/>
          </a:bodyPr>
          <a:lstStyle/>
          <a:p>
            <a:r>
              <a:rPr lang="en-US" dirty="0"/>
              <a:t>(</a:t>
            </a:r>
            <a:r>
              <a:rPr lang="en-US" dirty="0" err="1"/>
              <a:t>Mentec</a:t>
            </a:r>
            <a:r>
              <a:rPr lang="en-US" dirty="0"/>
              <a:t> et al., 2001).</a:t>
            </a:r>
          </a:p>
        </p:txBody>
      </p:sp>
    </p:spTree>
    <p:extLst>
      <p:ext uri="{BB962C8B-B14F-4D97-AF65-F5344CB8AC3E}">
        <p14:creationId xmlns:p14="http://schemas.microsoft.com/office/powerpoint/2010/main" val="326660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 EN During Vasopressor Infusion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Feeding </a:t>
            </a:r>
            <a:r>
              <a:rPr lang="en-US" dirty="0"/>
              <a:t>tolerance </a:t>
            </a:r>
            <a:r>
              <a:rPr lang="en-US" dirty="0" smtClean="0"/>
              <a:t>evaluated during administration of vasopressors adult </a:t>
            </a:r>
            <a:r>
              <a:rPr lang="en-US" dirty="0"/>
              <a:t>ICU patients (</a:t>
            </a:r>
            <a:r>
              <a:rPr lang="en-US" dirty="0" smtClean="0"/>
              <a:t>n=259)</a:t>
            </a:r>
          </a:p>
          <a:p>
            <a:pPr lvl="1"/>
            <a:r>
              <a:rPr lang="en-US" dirty="0" smtClean="0"/>
              <a:t>Overall </a:t>
            </a:r>
            <a:r>
              <a:rPr lang="en-US" dirty="0"/>
              <a:t>tolerance of EN </a:t>
            </a:r>
            <a:r>
              <a:rPr lang="en-US" dirty="0" smtClean="0"/>
              <a:t>74.9%</a:t>
            </a:r>
          </a:p>
          <a:p>
            <a:r>
              <a:rPr lang="en-US" dirty="0" smtClean="0"/>
              <a:t>Adult </a:t>
            </a:r>
            <a:r>
              <a:rPr lang="en-US" dirty="0"/>
              <a:t>ICU patients (n=1174) </a:t>
            </a:r>
            <a:r>
              <a:rPr lang="en-US" dirty="0" smtClean="0"/>
              <a:t>2 </a:t>
            </a:r>
            <a:r>
              <a:rPr lang="en-US" dirty="0"/>
              <a:t>groups: </a:t>
            </a:r>
          </a:p>
          <a:p>
            <a:pPr lvl="1"/>
            <a:r>
              <a:rPr lang="en-US" dirty="0"/>
              <a:t>those given EN within 48 hours of starting MV (n=707) and those who did not (n=467</a:t>
            </a:r>
            <a:r>
              <a:rPr lang="en-US" dirty="0" smtClean="0"/>
              <a:t>)</a:t>
            </a:r>
          </a:p>
          <a:p>
            <a:pPr lvl="1"/>
            <a:r>
              <a:rPr lang="en-US" dirty="0" smtClean="0"/>
              <a:t>Those </a:t>
            </a:r>
            <a:r>
              <a:rPr lang="en-US" dirty="0"/>
              <a:t>receiving early EN had lower ICU </a:t>
            </a:r>
            <a:r>
              <a:rPr lang="en-US" dirty="0" smtClean="0"/>
              <a:t>(p=.003) and </a:t>
            </a:r>
            <a:r>
              <a:rPr lang="en-US" dirty="0"/>
              <a:t>hospital mortality </a:t>
            </a:r>
            <a:r>
              <a:rPr lang="en-US" dirty="0" smtClean="0"/>
              <a:t>(p</a:t>
            </a:r>
            <a:r>
              <a:rPr lang="en-US" dirty="0"/>
              <a:t>=&lt; .001)</a:t>
            </a:r>
          </a:p>
          <a:p>
            <a:r>
              <a:rPr lang="en-US" b="1" u="sng" dirty="0"/>
              <a:t>Greatest benefit of early EN was seen in those who received multiple vasopressor agents</a:t>
            </a:r>
          </a:p>
          <a:p>
            <a:endParaRPr lang="en-US" dirty="0"/>
          </a:p>
          <a:p>
            <a:endParaRPr lang="en-US" dirty="0" smtClean="0"/>
          </a:p>
        </p:txBody>
      </p:sp>
      <p:sp>
        <p:nvSpPr>
          <p:cNvPr id="4" name="TextBox 3"/>
          <p:cNvSpPr txBox="1"/>
          <p:nvPr/>
        </p:nvSpPr>
        <p:spPr>
          <a:xfrm>
            <a:off x="5410200" y="6160532"/>
            <a:ext cx="3505200" cy="646331"/>
          </a:xfrm>
          <a:prstGeom prst="rect">
            <a:avLst/>
          </a:prstGeom>
          <a:noFill/>
        </p:spPr>
        <p:txBody>
          <a:bodyPr wrap="square" rtlCol="0">
            <a:spAutoFit/>
          </a:bodyPr>
          <a:lstStyle/>
          <a:p>
            <a:r>
              <a:rPr lang="en-US" dirty="0" err="1"/>
              <a:t>Mancl</a:t>
            </a:r>
            <a:r>
              <a:rPr lang="en-US" dirty="0"/>
              <a:t> and </a:t>
            </a:r>
            <a:r>
              <a:rPr lang="en-US" dirty="0" err="1"/>
              <a:t>Muzevich</a:t>
            </a:r>
            <a:r>
              <a:rPr lang="en-US" dirty="0"/>
              <a:t> (</a:t>
            </a:r>
            <a:r>
              <a:rPr lang="en-US" dirty="0" smtClean="0"/>
              <a:t>2013)</a:t>
            </a:r>
          </a:p>
          <a:p>
            <a:r>
              <a:rPr lang="en-US" dirty="0"/>
              <a:t>(Khalid, </a:t>
            </a:r>
            <a:r>
              <a:rPr lang="en-US" dirty="0" err="1"/>
              <a:t>Doshi</a:t>
            </a:r>
            <a:r>
              <a:rPr lang="en-US" dirty="0"/>
              <a:t>, &amp; </a:t>
            </a:r>
            <a:r>
              <a:rPr lang="en-US" dirty="0" err="1"/>
              <a:t>DiGiovine</a:t>
            </a:r>
            <a:r>
              <a:rPr lang="en-US" dirty="0"/>
              <a:t>, 2010)</a:t>
            </a:r>
          </a:p>
        </p:txBody>
      </p:sp>
    </p:spTree>
    <p:extLst>
      <p:ext uri="{BB962C8B-B14F-4D97-AF65-F5344CB8AC3E}">
        <p14:creationId xmlns:p14="http://schemas.microsoft.com/office/powerpoint/2010/main" val="389947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 EN During Vasopressor Infusion</a:t>
            </a:r>
          </a:p>
        </p:txBody>
      </p:sp>
      <p:sp>
        <p:nvSpPr>
          <p:cNvPr id="3" name="Content Placeholder 2"/>
          <p:cNvSpPr>
            <a:spLocks noGrp="1"/>
          </p:cNvSpPr>
          <p:nvPr>
            <p:ph idx="1"/>
          </p:nvPr>
        </p:nvSpPr>
        <p:spPr/>
        <p:txBody>
          <a:bodyPr>
            <a:normAutofit fontScale="85000" lnSpcReduction="10000"/>
          </a:bodyPr>
          <a:lstStyle/>
          <a:p>
            <a:r>
              <a:rPr lang="en-US" dirty="0" smtClean="0"/>
              <a:t>Feeding </a:t>
            </a:r>
            <a:r>
              <a:rPr lang="en-US" dirty="0"/>
              <a:t>intolerance </a:t>
            </a:r>
            <a:r>
              <a:rPr lang="en-US" dirty="0" smtClean="0"/>
              <a:t>evaluated in </a:t>
            </a:r>
            <a:r>
              <a:rPr lang="en-US" dirty="0"/>
              <a:t>PICU patients (n=339) on vasoactive medications </a:t>
            </a:r>
            <a:r>
              <a:rPr lang="en-US" dirty="0" smtClean="0"/>
              <a:t>who were fed vs not fed, comparing incidence </a:t>
            </a:r>
            <a:r>
              <a:rPr lang="en-US" dirty="0"/>
              <a:t>of adverse GI </a:t>
            </a:r>
            <a:r>
              <a:rPr lang="en-US" dirty="0" smtClean="0"/>
              <a:t>events</a:t>
            </a:r>
          </a:p>
          <a:p>
            <a:r>
              <a:rPr lang="en-US" dirty="0" smtClean="0"/>
              <a:t>Increased </a:t>
            </a:r>
            <a:r>
              <a:rPr lang="en-US" dirty="0"/>
              <a:t>incidence of adverse GI events, e.g. emesis, diarrhea, abdominal distension, GI bleeding </a:t>
            </a:r>
            <a:r>
              <a:rPr lang="en-US" dirty="0" smtClean="0"/>
              <a:t>noted in fed group </a:t>
            </a:r>
          </a:p>
          <a:p>
            <a:r>
              <a:rPr lang="en-US" b="1" u="sng" dirty="0" smtClean="0"/>
              <a:t>The fed group had lower </a:t>
            </a:r>
            <a:r>
              <a:rPr lang="en-US" b="1" u="sng" dirty="0"/>
              <a:t>risk of mortality </a:t>
            </a:r>
            <a:r>
              <a:rPr lang="en-US" b="1" u="sng" dirty="0" smtClean="0"/>
              <a:t>[</a:t>
            </a:r>
            <a:r>
              <a:rPr lang="en-US" b="1" u="sng" dirty="0"/>
              <a:t>6.9% vs 15.9%; OR 0.39 (0.18-0.84;p&lt;.01</a:t>
            </a:r>
            <a:r>
              <a:rPr lang="en-US" b="1" u="sng" dirty="0" smtClean="0"/>
              <a:t>)]</a:t>
            </a:r>
          </a:p>
          <a:p>
            <a:r>
              <a:rPr lang="en-US" dirty="0" smtClean="0"/>
              <a:t>Consistent </a:t>
            </a:r>
            <a:r>
              <a:rPr lang="en-US" dirty="0"/>
              <a:t>with the findings of </a:t>
            </a:r>
            <a:r>
              <a:rPr lang="en-US" dirty="0" err="1"/>
              <a:t>Mancl</a:t>
            </a:r>
            <a:r>
              <a:rPr lang="en-US" dirty="0"/>
              <a:t>, et al (2013), patients can tolerate EN while on vasopressor support with </a:t>
            </a:r>
            <a:r>
              <a:rPr lang="en-US" dirty="0" smtClean="0"/>
              <a:t>the advantages of EN maintained </a:t>
            </a:r>
            <a:endParaRPr lang="en-US" dirty="0"/>
          </a:p>
          <a:p>
            <a:endParaRPr lang="en-US" dirty="0" smtClean="0"/>
          </a:p>
        </p:txBody>
      </p:sp>
      <p:sp>
        <p:nvSpPr>
          <p:cNvPr id="4" name="TextBox 3"/>
          <p:cNvSpPr txBox="1"/>
          <p:nvPr/>
        </p:nvSpPr>
        <p:spPr>
          <a:xfrm>
            <a:off x="6477000" y="5989721"/>
            <a:ext cx="2362200" cy="369332"/>
          </a:xfrm>
          <a:prstGeom prst="rect">
            <a:avLst/>
          </a:prstGeom>
          <a:noFill/>
        </p:spPr>
        <p:txBody>
          <a:bodyPr wrap="square" rtlCol="0">
            <a:spAutoFit/>
          </a:bodyPr>
          <a:lstStyle/>
          <a:p>
            <a:r>
              <a:rPr lang="en-US" dirty="0"/>
              <a:t>(Panchal et al., 2013).</a:t>
            </a:r>
          </a:p>
        </p:txBody>
      </p:sp>
    </p:spTree>
    <p:extLst>
      <p:ext uri="{BB962C8B-B14F-4D97-AF65-F5344CB8AC3E}">
        <p14:creationId xmlns:p14="http://schemas.microsoft.com/office/powerpoint/2010/main" val="503632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 Feeding Intolerance</a:t>
            </a:r>
            <a:endParaRPr lang="en-US" dirty="0"/>
          </a:p>
        </p:txBody>
      </p:sp>
      <p:sp>
        <p:nvSpPr>
          <p:cNvPr id="3" name="Content Placeholder 2"/>
          <p:cNvSpPr>
            <a:spLocks noGrp="1"/>
          </p:cNvSpPr>
          <p:nvPr>
            <p:ph sz="half" idx="1"/>
          </p:nvPr>
        </p:nvSpPr>
        <p:spPr/>
        <p:txBody>
          <a:bodyPr>
            <a:normAutofit/>
          </a:bodyPr>
          <a:lstStyle/>
          <a:p>
            <a:r>
              <a:rPr lang="en-US" dirty="0" smtClean="0"/>
              <a:t>Lack of consensus on </a:t>
            </a:r>
            <a:r>
              <a:rPr lang="en-US" dirty="0" smtClean="0"/>
              <a:t>measures/thresholds </a:t>
            </a:r>
            <a:endParaRPr lang="en-US" dirty="0" smtClean="0"/>
          </a:p>
          <a:p>
            <a:pPr lvl="1"/>
            <a:r>
              <a:rPr lang="en-US" dirty="0" smtClean="0"/>
              <a:t>Emesis</a:t>
            </a:r>
          </a:p>
          <a:p>
            <a:pPr lvl="1"/>
            <a:r>
              <a:rPr lang="en-US" dirty="0" smtClean="0"/>
              <a:t>Gastric </a:t>
            </a:r>
            <a:r>
              <a:rPr lang="en-US" dirty="0"/>
              <a:t>Residual Volumes</a:t>
            </a:r>
          </a:p>
          <a:p>
            <a:pPr lvl="1"/>
            <a:r>
              <a:rPr lang="en-US" dirty="0" smtClean="0"/>
              <a:t>Abdominal  </a:t>
            </a:r>
            <a:r>
              <a:rPr lang="en-US" dirty="0"/>
              <a:t>Distension</a:t>
            </a:r>
          </a:p>
          <a:p>
            <a:pPr lvl="1"/>
            <a:r>
              <a:rPr lang="en-US" dirty="0"/>
              <a:t>Diarrhea</a:t>
            </a:r>
          </a:p>
          <a:p>
            <a:pPr lvl="1"/>
            <a:r>
              <a:rPr lang="en-US" dirty="0"/>
              <a:t>Abdominal Pain</a:t>
            </a:r>
          </a:p>
          <a:p>
            <a:pPr lvl="1"/>
            <a:r>
              <a:rPr lang="en-US" dirty="0" smtClean="0"/>
              <a:t>Constipation</a:t>
            </a:r>
            <a:endParaRPr lang="en-US" dirty="0"/>
          </a:p>
        </p:txBody>
      </p:sp>
      <p:pic>
        <p:nvPicPr>
          <p:cNvPr id="1026" name="Picture 2" descr="C:\Users\abrown\AppData\Local\Microsoft\Windows\Temporary Internet Files\Content.IE5\40Q5NIC9\MC900001143[1].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03701" y="1791316"/>
            <a:ext cx="2825899" cy="407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161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altLang="en-US" dirty="0" smtClean="0"/>
              <a:t>Grants</a:t>
            </a:r>
          </a:p>
          <a:p>
            <a:pPr lvl="1"/>
            <a:r>
              <a:rPr lang="en-US" altLang="en-US" dirty="0" err="1" smtClean="0"/>
              <a:t>Corpak</a:t>
            </a:r>
            <a:r>
              <a:rPr lang="en-US" altLang="en-US" dirty="0" smtClean="0"/>
              <a:t> </a:t>
            </a:r>
            <a:r>
              <a:rPr lang="en-US" altLang="en-US" dirty="0" err="1" smtClean="0"/>
              <a:t>MedSystems</a:t>
            </a:r>
            <a:r>
              <a:rPr lang="en-US" altLang="en-US" dirty="0" smtClean="0"/>
              <a:t>® – unrestricted </a:t>
            </a:r>
            <a:r>
              <a:rPr lang="en-US" altLang="en-US" dirty="0" smtClean="0"/>
              <a:t>grant</a:t>
            </a:r>
          </a:p>
          <a:p>
            <a:pPr lvl="2"/>
            <a:r>
              <a:rPr lang="en-US" altLang="en-US" dirty="0" smtClean="0"/>
              <a:t>M</a:t>
            </a:r>
            <a:r>
              <a:rPr lang="en-US" altLang="en-US" dirty="0" smtClean="0"/>
              <a:t>anuscript </a:t>
            </a:r>
            <a:r>
              <a:rPr lang="en-US" altLang="en-US" dirty="0" smtClean="0"/>
              <a:t>in process. </a:t>
            </a:r>
          </a:p>
          <a:p>
            <a:pPr lvl="1"/>
            <a:r>
              <a:rPr lang="en-US" altLang="en-US" dirty="0" smtClean="0"/>
              <a:t>Sigma Theta Tau International, Delta Omega </a:t>
            </a:r>
            <a:r>
              <a:rPr lang="en-US" altLang="en-US" dirty="0" smtClean="0"/>
              <a:t>Chapter  </a:t>
            </a:r>
          </a:p>
          <a:p>
            <a:pPr lvl="2"/>
            <a:r>
              <a:rPr lang="en-US" altLang="en-US" dirty="0" smtClean="0"/>
              <a:t>Manuscript in process</a:t>
            </a:r>
            <a:endParaRPr lang="en-US" altLang="en-US" dirty="0"/>
          </a:p>
          <a:p>
            <a:r>
              <a:rPr lang="en-US" altLang="en-US" dirty="0"/>
              <a:t>I am not advocating for any particular device or manufacturer</a:t>
            </a:r>
          </a:p>
          <a:p>
            <a:r>
              <a:rPr lang="en-US" altLang="en-US" dirty="0"/>
              <a:t>All photographs </a:t>
            </a:r>
            <a:r>
              <a:rPr lang="en-US" altLang="en-US" dirty="0" smtClean="0"/>
              <a:t>used </a:t>
            </a:r>
            <a:r>
              <a:rPr lang="en-US" altLang="en-US" dirty="0"/>
              <a:t>with written permission </a:t>
            </a:r>
            <a:endParaRPr lang="en-US" dirty="0"/>
          </a:p>
        </p:txBody>
      </p:sp>
    </p:spTree>
    <p:extLst>
      <p:ext uri="{BB962C8B-B14F-4D97-AF65-F5344CB8AC3E}">
        <p14:creationId xmlns:p14="http://schemas.microsoft.com/office/powerpoint/2010/main" val="3555222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 Feeding Interruptions</a:t>
            </a:r>
            <a:endParaRPr lang="en-US" dirty="0"/>
          </a:p>
        </p:txBody>
      </p:sp>
      <p:sp>
        <p:nvSpPr>
          <p:cNvPr id="3" name="Content Placeholder 2"/>
          <p:cNvSpPr>
            <a:spLocks noGrp="1"/>
          </p:cNvSpPr>
          <p:nvPr>
            <p:ph idx="1"/>
          </p:nvPr>
        </p:nvSpPr>
        <p:spPr>
          <a:xfrm>
            <a:off x="914400" y="1745673"/>
            <a:ext cx="7772400" cy="4572000"/>
          </a:xfrm>
        </p:spPr>
        <p:txBody>
          <a:bodyPr>
            <a:normAutofit lnSpcReduction="10000"/>
          </a:bodyPr>
          <a:lstStyle/>
          <a:p>
            <a:r>
              <a:rPr lang="en-US" dirty="0" smtClean="0"/>
              <a:t>Avoidable/Unavoidable</a:t>
            </a:r>
          </a:p>
          <a:p>
            <a:r>
              <a:rPr lang="en-US" dirty="0" smtClean="0"/>
              <a:t>28 day observational PICU study</a:t>
            </a:r>
          </a:p>
          <a:p>
            <a:pPr lvl="1"/>
            <a:r>
              <a:rPr lang="en-US" dirty="0" smtClean="0"/>
              <a:t>58% interruptions  avoidable</a:t>
            </a:r>
          </a:p>
          <a:p>
            <a:pPr lvl="2"/>
            <a:r>
              <a:rPr lang="en-US" dirty="0" smtClean="0"/>
              <a:t>3x more likely to receive PN</a:t>
            </a:r>
          </a:p>
          <a:p>
            <a:r>
              <a:rPr lang="en-US" dirty="0"/>
              <a:t>Feeding tube issues</a:t>
            </a:r>
          </a:p>
          <a:p>
            <a:pPr lvl="1"/>
            <a:r>
              <a:rPr lang="en-US" dirty="0"/>
              <a:t>Placement </a:t>
            </a:r>
            <a:r>
              <a:rPr lang="en-US" dirty="0" smtClean="0"/>
              <a:t>issues</a:t>
            </a:r>
            <a:endParaRPr lang="en-US" dirty="0"/>
          </a:p>
          <a:p>
            <a:pPr lvl="2"/>
            <a:r>
              <a:rPr lang="en-US" dirty="0"/>
              <a:t>Radiologic confirmation current best practice </a:t>
            </a:r>
          </a:p>
          <a:p>
            <a:pPr lvl="1"/>
            <a:r>
              <a:rPr lang="en-US" dirty="0" smtClean="0"/>
              <a:t>Unplanned </a:t>
            </a:r>
            <a:r>
              <a:rPr lang="en-US" dirty="0"/>
              <a:t>tube </a:t>
            </a:r>
            <a:r>
              <a:rPr lang="en-US" dirty="0" smtClean="0"/>
              <a:t>or dysfunction</a:t>
            </a:r>
          </a:p>
          <a:p>
            <a:r>
              <a:rPr lang="en-US" dirty="0" smtClean="0"/>
              <a:t>Recommend protocols to minimize interruptions </a:t>
            </a:r>
          </a:p>
          <a:p>
            <a:pPr lvl="2"/>
            <a:endParaRPr lang="en-US" dirty="0" smtClean="0"/>
          </a:p>
          <a:p>
            <a:pPr lvl="1"/>
            <a:endParaRPr lang="en-US" dirty="0" smtClean="0"/>
          </a:p>
          <a:p>
            <a:endParaRPr lang="en-US" dirty="0"/>
          </a:p>
        </p:txBody>
      </p:sp>
      <p:sp>
        <p:nvSpPr>
          <p:cNvPr id="5" name="TextBox 4"/>
          <p:cNvSpPr txBox="1"/>
          <p:nvPr/>
        </p:nvSpPr>
        <p:spPr>
          <a:xfrm>
            <a:off x="6248398" y="6133007"/>
            <a:ext cx="2039597" cy="369332"/>
          </a:xfrm>
          <a:prstGeom prst="rect">
            <a:avLst/>
          </a:prstGeom>
          <a:noFill/>
        </p:spPr>
        <p:txBody>
          <a:bodyPr wrap="none" rtlCol="0">
            <a:spAutoFit/>
          </a:bodyPr>
          <a:lstStyle/>
          <a:p>
            <a:r>
              <a:rPr lang="en-US" dirty="0"/>
              <a:t>(Mehta et al., 2010)</a:t>
            </a:r>
          </a:p>
        </p:txBody>
      </p:sp>
    </p:spTree>
    <p:extLst>
      <p:ext uri="{BB962C8B-B14F-4D97-AF65-F5344CB8AC3E}">
        <p14:creationId xmlns:p14="http://schemas.microsoft.com/office/powerpoint/2010/main" val="2530909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r>
              <a:rPr lang="en-US" dirty="0" smtClean="0"/>
              <a:t>Barriers - Variation </a:t>
            </a:r>
            <a:r>
              <a:rPr lang="en-US" dirty="0"/>
              <a:t>in </a:t>
            </a:r>
            <a:r>
              <a:rPr lang="en-US" dirty="0" smtClean="0"/>
              <a:t>Feeding Practices/Lack </a:t>
            </a:r>
            <a:r>
              <a:rPr lang="en-US" dirty="0"/>
              <a:t>of </a:t>
            </a:r>
            <a:r>
              <a:rPr lang="en-US" dirty="0" smtClean="0"/>
              <a:t>Feeding Protocols</a:t>
            </a:r>
            <a:r>
              <a:rPr lang="en-US" dirty="0"/>
              <a:t/>
            </a:r>
            <a:br>
              <a:rPr lang="en-US" dirty="0"/>
            </a:br>
            <a:endParaRPr lang="en-US" dirty="0"/>
          </a:p>
        </p:txBody>
      </p:sp>
      <p:sp>
        <p:nvSpPr>
          <p:cNvPr id="3" name="Content Placeholder 2"/>
          <p:cNvSpPr>
            <a:spLocks noGrp="1"/>
          </p:cNvSpPr>
          <p:nvPr>
            <p:ph idx="1"/>
          </p:nvPr>
        </p:nvSpPr>
        <p:spPr>
          <a:xfrm>
            <a:off x="838200" y="1905000"/>
            <a:ext cx="7772400" cy="4572000"/>
          </a:xfrm>
        </p:spPr>
        <p:txBody>
          <a:bodyPr>
            <a:normAutofit fontScale="92500" lnSpcReduction="10000"/>
          </a:bodyPr>
          <a:lstStyle/>
          <a:p>
            <a:r>
              <a:rPr lang="en-US" dirty="0" smtClean="0"/>
              <a:t>Higher caloric formula advancement protocol for post op CHD infants</a:t>
            </a:r>
          </a:p>
          <a:p>
            <a:pPr lvl="1"/>
            <a:r>
              <a:rPr lang="en-US" dirty="0" smtClean="0"/>
              <a:t>Improved delivery of target energy 98% vs 78% in control (p=.01), weight gain vs </a:t>
            </a:r>
            <a:r>
              <a:rPr lang="en-US" i="1" u="sng" dirty="0" smtClean="0"/>
              <a:t>LOSS</a:t>
            </a:r>
            <a:r>
              <a:rPr lang="en-US" dirty="0" smtClean="0"/>
              <a:t> (p&lt;.03)</a:t>
            </a:r>
          </a:p>
          <a:p>
            <a:pPr lvl="1"/>
            <a:r>
              <a:rPr lang="en-US" dirty="0" smtClean="0"/>
              <a:t>Shorter hospital LOS 5 vs 6 days (p&lt;.05)</a:t>
            </a:r>
          </a:p>
          <a:p>
            <a:r>
              <a:rPr lang="en-US" dirty="0"/>
              <a:t>Continuous NG protocol initiated for post Stage 1 Palliation in HLHS infants</a:t>
            </a:r>
          </a:p>
          <a:p>
            <a:pPr lvl="1"/>
            <a:r>
              <a:rPr lang="en-US" dirty="0" smtClean="0"/>
              <a:t>Shorter </a:t>
            </a:r>
            <a:r>
              <a:rPr lang="en-US" dirty="0"/>
              <a:t>duration of PN </a:t>
            </a:r>
            <a:r>
              <a:rPr lang="en-US" dirty="0" smtClean="0"/>
              <a:t>(p </a:t>
            </a:r>
            <a:r>
              <a:rPr lang="en-US" dirty="0"/>
              <a:t>= .03</a:t>
            </a:r>
            <a:r>
              <a:rPr lang="en-US" dirty="0" smtClean="0"/>
              <a:t>) &amp; time to goal feeds (p=/01)</a:t>
            </a:r>
          </a:p>
          <a:p>
            <a:pPr lvl="1"/>
            <a:r>
              <a:rPr lang="en-US" dirty="0" smtClean="0"/>
              <a:t>no </a:t>
            </a:r>
            <a:r>
              <a:rPr lang="en-US" dirty="0"/>
              <a:t>incidence of NEC in the intervention group compared to 11% in the control</a:t>
            </a:r>
          </a:p>
          <a:p>
            <a:pPr lvl="1"/>
            <a:endParaRPr lang="en-US" dirty="0" smtClean="0"/>
          </a:p>
          <a:p>
            <a:pPr marL="0" indent="0">
              <a:buNone/>
            </a:pPr>
            <a:endParaRPr lang="en-US" dirty="0"/>
          </a:p>
        </p:txBody>
      </p:sp>
      <p:sp>
        <p:nvSpPr>
          <p:cNvPr id="4" name="TextBox 3"/>
          <p:cNvSpPr txBox="1"/>
          <p:nvPr/>
        </p:nvSpPr>
        <p:spPr>
          <a:xfrm>
            <a:off x="3685309" y="6227618"/>
            <a:ext cx="5638800" cy="923330"/>
          </a:xfrm>
          <a:prstGeom prst="rect">
            <a:avLst/>
          </a:prstGeom>
          <a:noFill/>
        </p:spPr>
        <p:txBody>
          <a:bodyPr wrap="square" rtlCol="0">
            <a:spAutoFit/>
          </a:bodyPr>
          <a:lstStyle/>
          <a:p>
            <a:r>
              <a:rPr lang="en-US" dirty="0" smtClean="0"/>
              <a:t>(</a:t>
            </a:r>
            <a:r>
              <a:rPr lang="en-US" dirty="0" err="1"/>
              <a:t>Pillo-Blocka</a:t>
            </a:r>
            <a:r>
              <a:rPr lang="en-US" dirty="0"/>
              <a:t>, </a:t>
            </a:r>
            <a:r>
              <a:rPr lang="en-US" dirty="0" err="1"/>
              <a:t>Adatia</a:t>
            </a:r>
            <a:r>
              <a:rPr lang="en-US" dirty="0"/>
              <a:t>, </a:t>
            </a:r>
            <a:r>
              <a:rPr lang="en-US" dirty="0" err="1"/>
              <a:t>Sharieff</a:t>
            </a:r>
            <a:r>
              <a:rPr lang="en-US" dirty="0"/>
              <a:t>, </a:t>
            </a:r>
            <a:r>
              <a:rPr lang="en-US" dirty="0" err="1"/>
              <a:t>McCrindle</a:t>
            </a:r>
            <a:r>
              <a:rPr lang="en-US" dirty="0"/>
              <a:t>, &amp; </a:t>
            </a:r>
            <a:r>
              <a:rPr lang="en-US" dirty="0" err="1"/>
              <a:t>Zlotkin</a:t>
            </a:r>
            <a:r>
              <a:rPr lang="en-US" dirty="0"/>
              <a:t>, 2004</a:t>
            </a:r>
            <a:r>
              <a:rPr lang="en-US" dirty="0" smtClean="0"/>
              <a:t>)</a:t>
            </a:r>
          </a:p>
          <a:p>
            <a:r>
              <a:rPr lang="en-US" dirty="0"/>
              <a:t>(</a:t>
            </a:r>
            <a:r>
              <a:rPr lang="en-US" dirty="0" err="1"/>
              <a:t>Braudis</a:t>
            </a:r>
            <a:r>
              <a:rPr lang="en-US" dirty="0"/>
              <a:t> et al., 2009)</a:t>
            </a:r>
          </a:p>
          <a:p>
            <a:endParaRPr lang="en-US" dirty="0"/>
          </a:p>
        </p:txBody>
      </p:sp>
    </p:spTree>
    <p:extLst>
      <p:ext uri="{BB962C8B-B14F-4D97-AF65-F5344CB8AC3E}">
        <p14:creationId xmlns:p14="http://schemas.microsoft.com/office/powerpoint/2010/main" val="746811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914400"/>
          </a:xfrm>
        </p:spPr>
        <p:txBody>
          <a:bodyPr>
            <a:normAutofit fontScale="90000"/>
          </a:bodyPr>
          <a:lstStyle/>
          <a:p>
            <a:r>
              <a:rPr lang="en-US" dirty="0" smtClean="0"/>
              <a:t>Barriers - Variation </a:t>
            </a:r>
            <a:r>
              <a:rPr lang="en-US" dirty="0"/>
              <a:t>in </a:t>
            </a:r>
            <a:r>
              <a:rPr lang="en-US" dirty="0" smtClean="0"/>
              <a:t>Feeding Practices/Lack </a:t>
            </a:r>
            <a:r>
              <a:rPr lang="en-US" dirty="0"/>
              <a:t>of </a:t>
            </a:r>
            <a:r>
              <a:rPr lang="en-US" dirty="0" smtClean="0"/>
              <a:t>Feeding Protocols</a:t>
            </a:r>
            <a:r>
              <a:rPr lang="en-US" dirty="0"/>
              <a:t/>
            </a:r>
            <a:br>
              <a:rPr lang="en-US" dirty="0"/>
            </a:br>
            <a:endParaRPr lang="en-US" dirty="0"/>
          </a:p>
        </p:txBody>
      </p:sp>
      <p:sp>
        <p:nvSpPr>
          <p:cNvPr id="3" name="Content Placeholder 2"/>
          <p:cNvSpPr>
            <a:spLocks noGrp="1"/>
          </p:cNvSpPr>
          <p:nvPr>
            <p:ph idx="1"/>
          </p:nvPr>
        </p:nvSpPr>
        <p:spPr>
          <a:xfrm>
            <a:off x="914400" y="1839962"/>
            <a:ext cx="7772400" cy="4572000"/>
          </a:xfrm>
        </p:spPr>
        <p:txBody>
          <a:bodyPr/>
          <a:lstStyle/>
          <a:p>
            <a:r>
              <a:rPr lang="en-US" dirty="0" smtClean="0"/>
              <a:t>Numerous studies demonstrate improved delivery of EN with implementation protocol in PICU </a:t>
            </a:r>
          </a:p>
          <a:p>
            <a:r>
              <a:rPr lang="en-US" dirty="0" smtClean="0"/>
              <a:t>Varied protocols </a:t>
            </a:r>
          </a:p>
          <a:p>
            <a:r>
              <a:rPr lang="en-US" dirty="0" smtClean="0"/>
              <a:t>No best feeding approach yet defined</a:t>
            </a:r>
          </a:p>
          <a:p>
            <a:r>
              <a:rPr lang="en-US" dirty="0"/>
              <a:t>Early RD documentation in MR of EER improves higher daily intake</a:t>
            </a:r>
          </a:p>
          <a:p>
            <a:endParaRPr lang="en-US" dirty="0" smtClean="0"/>
          </a:p>
          <a:p>
            <a:pPr marL="0" indent="0">
              <a:buNone/>
            </a:pPr>
            <a:endParaRPr lang="en-US" dirty="0"/>
          </a:p>
        </p:txBody>
      </p:sp>
      <p:sp>
        <p:nvSpPr>
          <p:cNvPr id="4" name="TextBox 3"/>
          <p:cNvSpPr txBox="1"/>
          <p:nvPr/>
        </p:nvSpPr>
        <p:spPr>
          <a:xfrm>
            <a:off x="4572000" y="5257800"/>
            <a:ext cx="5638800" cy="2308324"/>
          </a:xfrm>
          <a:prstGeom prst="rect">
            <a:avLst/>
          </a:prstGeom>
          <a:noFill/>
        </p:spPr>
        <p:txBody>
          <a:bodyPr wrap="square" rtlCol="0">
            <a:spAutoFit/>
          </a:bodyPr>
          <a:lstStyle/>
          <a:p>
            <a:r>
              <a:rPr lang="en-US" dirty="0"/>
              <a:t>(</a:t>
            </a:r>
            <a:r>
              <a:rPr lang="en-US" dirty="0" err="1"/>
              <a:t>Petrillo-Albarano</a:t>
            </a:r>
            <a:r>
              <a:rPr lang="en-US" dirty="0"/>
              <a:t>, </a:t>
            </a:r>
            <a:r>
              <a:rPr lang="en-US" dirty="0" err="1"/>
              <a:t>Pettignano</a:t>
            </a:r>
            <a:r>
              <a:rPr lang="en-US" dirty="0"/>
              <a:t>, </a:t>
            </a:r>
            <a:r>
              <a:rPr lang="en-US" dirty="0" err="1"/>
              <a:t>Asfaw</a:t>
            </a:r>
            <a:r>
              <a:rPr lang="en-US" dirty="0"/>
              <a:t>, &amp; Easley, 2006</a:t>
            </a:r>
            <a:r>
              <a:rPr lang="en-US" dirty="0" smtClean="0"/>
              <a:t>)</a:t>
            </a:r>
          </a:p>
          <a:p>
            <a:r>
              <a:rPr lang="en-US" dirty="0"/>
              <a:t>(</a:t>
            </a:r>
            <a:r>
              <a:rPr lang="en-US" dirty="0" err="1"/>
              <a:t>Tume</a:t>
            </a:r>
            <a:r>
              <a:rPr lang="en-US" dirty="0"/>
              <a:t>, Latten, &amp; </a:t>
            </a:r>
            <a:r>
              <a:rPr lang="en-US" dirty="0" err="1"/>
              <a:t>Darbyshire</a:t>
            </a:r>
            <a:r>
              <a:rPr lang="en-US" dirty="0"/>
              <a:t>, 2010)</a:t>
            </a:r>
          </a:p>
          <a:p>
            <a:r>
              <a:rPr lang="en-US" dirty="0"/>
              <a:t>(Horn &amp; </a:t>
            </a:r>
            <a:r>
              <a:rPr lang="en-US" dirty="0" err="1"/>
              <a:t>Chaboyer</a:t>
            </a:r>
            <a:r>
              <a:rPr lang="en-US" dirty="0"/>
              <a:t>, 2003</a:t>
            </a:r>
            <a:r>
              <a:rPr lang="en-US" dirty="0" smtClean="0"/>
              <a:t>)</a:t>
            </a:r>
          </a:p>
          <a:p>
            <a:r>
              <a:rPr lang="en-US" dirty="0"/>
              <a:t>(Brown, Forbes, Vitale, &amp; </a:t>
            </a:r>
            <a:r>
              <a:rPr lang="en-US" dirty="0" err="1"/>
              <a:t>Tirodker</a:t>
            </a:r>
            <a:r>
              <a:rPr lang="en-US" dirty="0"/>
              <a:t>, 2012</a:t>
            </a:r>
            <a:r>
              <a:rPr lang="en-US" dirty="0" smtClean="0"/>
              <a:t>)</a:t>
            </a:r>
          </a:p>
          <a:p>
            <a:pPr marL="0" lvl="2"/>
            <a:r>
              <a:rPr lang="en-US" dirty="0" smtClean="0"/>
              <a:t>(</a:t>
            </a:r>
            <a:r>
              <a:rPr lang="en-US" dirty="0" err="1" smtClean="0"/>
              <a:t>Wakeham</a:t>
            </a:r>
            <a:r>
              <a:rPr lang="en-US" dirty="0"/>
              <a:t>, et. al., </a:t>
            </a:r>
            <a:r>
              <a:rPr lang="en-US" dirty="0" smtClean="0"/>
              <a:t>2013)</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142459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vs Bolus</a:t>
            </a:r>
          </a:p>
        </p:txBody>
      </p:sp>
      <p:sp>
        <p:nvSpPr>
          <p:cNvPr id="3" name="Content Placeholder 2"/>
          <p:cNvSpPr>
            <a:spLocks noGrp="1"/>
          </p:cNvSpPr>
          <p:nvPr>
            <p:ph idx="1"/>
          </p:nvPr>
        </p:nvSpPr>
        <p:spPr/>
        <p:txBody>
          <a:bodyPr>
            <a:normAutofit fontScale="92500" lnSpcReduction="10000"/>
          </a:bodyPr>
          <a:lstStyle/>
          <a:p>
            <a:r>
              <a:rPr lang="en-US" dirty="0" smtClean="0"/>
              <a:t>Adult </a:t>
            </a:r>
            <a:r>
              <a:rPr lang="en-US" dirty="0"/>
              <a:t>studies </a:t>
            </a:r>
            <a:r>
              <a:rPr lang="en-US" dirty="0" smtClean="0"/>
              <a:t>(5) show </a:t>
            </a:r>
            <a:r>
              <a:rPr lang="en-US" b="1" i="1" u="sng" dirty="0" smtClean="0"/>
              <a:t>NO</a:t>
            </a:r>
            <a:r>
              <a:rPr lang="en-US" dirty="0" smtClean="0"/>
              <a:t> </a:t>
            </a:r>
            <a:r>
              <a:rPr lang="en-US" dirty="0"/>
              <a:t>increased pulmonary risk occurred with bolus feeding (Chen et al., 2006</a:t>
            </a:r>
            <a:r>
              <a:rPr lang="en-US" dirty="0" smtClean="0"/>
              <a:t>)</a:t>
            </a:r>
          </a:p>
          <a:p>
            <a:pPr lvl="1"/>
            <a:r>
              <a:rPr lang="en-US" dirty="0" smtClean="0"/>
              <a:t>All demonstrate same or increased delivery </a:t>
            </a:r>
            <a:r>
              <a:rPr lang="en-US" dirty="0"/>
              <a:t>of prescribed nutrition (Chen et al., 2006; </a:t>
            </a:r>
            <a:r>
              <a:rPr lang="en-US" dirty="0" err="1"/>
              <a:t>Rhoney</a:t>
            </a:r>
            <a:r>
              <a:rPr lang="en-US" dirty="0"/>
              <a:t> et al., 2002</a:t>
            </a:r>
            <a:r>
              <a:rPr lang="en-US" dirty="0" smtClean="0"/>
              <a:t>)</a:t>
            </a:r>
          </a:p>
          <a:p>
            <a:r>
              <a:rPr lang="en-US" dirty="0" smtClean="0"/>
              <a:t>Increased </a:t>
            </a:r>
            <a:r>
              <a:rPr lang="en-US" dirty="0"/>
              <a:t>protein synthesis in muscles of different fiber types and visceral tissues in the bolus fed group compared to the continuously fed group (p&lt;.</a:t>
            </a:r>
            <a:r>
              <a:rPr lang="en-US" dirty="0" smtClean="0"/>
              <a:t>05)</a:t>
            </a:r>
          </a:p>
          <a:p>
            <a:pPr lvl="1"/>
            <a:r>
              <a:rPr lang="en-US" dirty="0"/>
              <a:t>(El-</a:t>
            </a:r>
            <a:r>
              <a:rPr lang="en-US" dirty="0" err="1"/>
              <a:t>Kadi</a:t>
            </a:r>
            <a:r>
              <a:rPr lang="en-US" dirty="0"/>
              <a:t> et al., 2013)</a:t>
            </a:r>
          </a:p>
          <a:p>
            <a:pPr lvl="1"/>
            <a:endParaRPr lang="en-US" dirty="0"/>
          </a:p>
        </p:txBody>
      </p:sp>
    </p:spTree>
    <p:extLst>
      <p:ext uri="{BB962C8B-B14F-4D97-AF65-F5344CB8AC3E}">
        <p14:creationId xmlns:p14="http://schemas.microsoft.com/office/powerpoint/2010/main" val="13195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vs Bolus</a:t>
            </a:r>
            <a:br>
              <a:rPr lang="en-US" dirty="0"/>
            </a:br>
            <a:r>
              <a:rPr lang="en-US" dirty="0"/>
              <a:t>ACH PICU Nutrition Research</a:t>
            </a:r>
          </a:p>
        </p:txBody>
      </p:sp>
      <p:sp>
        <p:nvSpPr>
          <p:cNvPr id="3" name="Content Placeholder 2"/>
          <p:cNvSpPr>
            <a:spLocks noGrp="1"/>
          </p:cNvSpPr>
          <p:nvPr>
            <p:ph idx="1"/>
          </p:nvPr>
        </p:nvSpPr>
        <p:spPr/>
        <p:txBody>
          <a:bodyPr>
            <a:normAutofit/>
          </a:bodyPr>
          <a:lstStyle/>
          <a:p>
            <a:r>
              <a:rPr lang="en-US" dirty="0" smtClean="0"/>
              <a:t>COBO Study</a:t>
            </a:r>
          </a:p>
          <a:p>
            <a:r>
              <a:rPr lang="en-US" dirty="0" smtClean="0"/>
              <a:t>Compare continuous (CGF) </a:t>
            </a:r>
            <a:r>
              <a:rPr lang="en-US" dirty="0"/>
              <a:t>vs. </a:t>
            </a:r>
            <a:r>
              <a:rPr lang="en-US" dirty="0" smtClean="0"/>
              <a:t>bolus (BGF) NG feeding approaches time to reach goal feeds, cumulative energy/protein deficits, intolerance events and feeding interruptions </a:t>
            </a:r>
            <a:endParaRPr lang="en-US" dirty="0"/>
          </a:p>
          <a:p>
            <a:r>
              <a:rPr lang="en-US" dirty="0" smtClean="0"/>
              <a:t>Mechanically </a:t>
            </a:r>
            <a:r>
              <a:rPr lang="en-US" dirty="0"/>
              <a:t>ventilated infants and children 1 month corrected gestational age through 12 years of age. </a:t>
            </a:r>
          </a:p>
          <a:p>
            <a:endParaRPr lang="en-US" dirty="0"/>
          </a:p>
        </p:txBody>
      </p:sp>
    </p:spTree>
    <p:extLst>
      <p:ext uri="{BB962C8B-B14F-4D97-AF65-F5344CB8AC3E}">
        <p14:creationId xmlns:p14="http://schemas.microsoft.com/office/powerpoint/2010/main" val="7259085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14350"/>
            <a:ext cx="8077200" cy="605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45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8229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80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Paradigm</a:t>
            </a:r>
            <a:endParaRPr lang="en-US" dirty="0"/>
          </a:p>
        </p:txBody>
      </p:sp>
      <p:sp>
        <p:nvSpPr>
          <p:cNvPr id="3" name="Content Placeholder 2"/>
          <p:cNvSpPr>
            <a:spLocks noGrp="1"/>
          </p:cNvSpPr>
          <p:nvPr>
            <p:ph idx="1"/>
          </p:nvPr>
        </p:nvSpPr>
        <p:spPr/>
        <p:txBody>
          <a:bodyPr>
            <a:normAutofit lnSpcReduction="10000"/>
          </a:bodyPr>
          <a:lstStyle/>
          <a:p>
            <a:r>
              <a:rPr lang="en-US" dirty="0" smtClean="0"/>
              <a:t>From Nutrition Support</a:t>
            </a:r>
          </a:p>
          <a:p>
            <a:pPr lvl="1"/>
            <a:r>
              <a:rPr lang="en-US" dirty="0" smtClean="0"/>
              <a:t>Preserve lean body mass</a:t>
            </a:r>
          </a:p>
          <a:p>
            <a:pPr lvl="1"/>
            <a:r>
              <a:rPr lang="en-US" dirty="0" smtClean="0"/>
              <a:t>Avoid metabolic complications</a:t>
            </a:r>
          </a:p>
          <a:p>
            <a:r>
              <a:rPr lang="en-US" dirty="0" smtClean="0"/>
              <a:t>To Nutrition Therapy</a:t>
            </a:r>
          </a:p>
          <a:p>
            <a:pPr lvl="1"/>
            <a:r>
              <a:rPr lang="en-US" dirty="0" smtClean="0"/>
              <a:t>Attenuate the metabolic response</a:t>
            </a:r>
          </a:p>
          <a:p>
            <a:pPr lvl="1"/>
            <a:r>
              <a:rPr lang="en-US" dirty="0" smtClean="0"/>
              <a:t>Down-regulate inflammation</a:t>
            </a:r>
          </a:p>
          <a:p>
            <a:pPr lvl="1"/>
            <a:r>
              <a:rPr lang="en-US" dirty="0" smtClean="0"/>
              <a:t>Reverse loss of lean body mass</a:t>
            </a:r>
          </a:p>
          <a:p>
            <a:pPr lvl="1"/>
            <a:r>
              <a:rPr lang="en-US" dirty="0" smtClean="0"/>
              <a:t>Prevent oxidative stress</a:t>
            </a:r>
          </a:p>
          <a:p>
            <a:pPr lvl="1"/>
            <a:r>
              <a:rPr lang="en-US" dirty="0" smtClean="0"/>
              <a:t>Immunomodulation</a:t>
            </a:r>
          </a:p>
          <a:p>
            <a:pPr lvl="2"/>
            <a:r>
              <a:rPr lang="en-US" dirty="0" smtClean="0"/>
              <a:t>Micronutrient specific </a:t>
            </a:r>
            <a:endParaRPr lang="en-US" dirty="0"/>
          </a:p>
        </p:txBody>
      </p:sp>
    </p:spTree>
    <p:extLst>
      <p:ext uri="{BB962C8B-B14F-4D97-AF65-F5344CB8AC3E}">
        <p14:creationId xmlns:p14="http://schemas.microsoft.com/office/powerpoint/2010/main" val="8055571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to Practice</a:t>
            </a:r>
            <a:endParaRPr lang="en-US" dirty="0"/>
          </a:p>
        </p:txBody>
      </p:sp>
      <p:sp>
        <p:nvSpPr>
          <p:cNvPr id="3" name="Content Placeholder 2"/>
          <p:cNvSpPr>
            <a:spLocks noGrp="1"/>
          </p:cNvSpPr>
          <p:nvPr>
            <p:ph idx="1"/>
          </p:nvPr>
        </p:nvSpPr>
        <p:spPr/>
        <p:txBody>
          <a:bodyPr>
            <a:normAutofit lnSpcReduction="10000"/>
          </a:bodyPr>
          <a:lstStyle/>
          <a:p>
            <a:r>
              <a:rPr lang="en-US" dirty="0" smtClean="0"/>
              <a:t>Recommendations</a:t>
            </a:r>
          </a:p>
          <a:p>
            <a:pPr lvl="1"/>
            <a:r>
              <a:rPr lang="en-US" dirty="0" smtClean="0"/>
              <a:t>Use indirect calorimetry when possible</a:t>
            </a:r>
          </a:p>
          <a:p>
            <a:pPr lvl="1"/>
            <a:r>
              <a:rPr lang="en-US" dirty="0" smtClean="0"/>
              <a:t>Enteral as default approach unless contraindicated</a:t>
            </a:r>
          </a:p>
          <a:p>
            <a:pPr lvl="1"/>
            <a:r>
              <a:rPr lang="en-US" dirty="0" smtClean="0"/>
              <a:t>Avoid PN for 5-7 days except in special cases </a:t>
            </a:r>
          </a:p>
          <a:p>
            <a:pPr lvl="1"/>
            <a:r>
              <a:rPr lang="en-US" dirty="0" smtClean="0"/>
              <a:t>Protocolized approach, regardless of setting</a:t>
            </a:r>
          </a:p>
          <a:p>
            <a:pPr lvl="2"/>
            <a:r>
              <a:rPr lang="en-US" dirty="0" smtClean="0"/>
              <a:t>Include intolerance criteria</a:t>
            </a:r>
          </a:p>
          <a:p>
            <a:pPr lvl="2"/>
            <a:r>
              <a:rPr lang="en-US" dirty="0" smtClean="0"/>
              <a:t>Minimize interruptions</a:t>
            </a:r>
          </a:p>
          <a:p>
            <a:pPr lvl="1"/>
            <a:r>
              <a:rPr lang="en-US" dirty="0" smtClean="0"/>
              <a:t>Individualized NT care plan with interdisciplinary team</a:t>
            </a:r>
          </a:p>
          <a:p>
            <a:pPr lvl="1"/>
            <a:endParaRPr lang="en-US" dirty="0" smtClean="0"/>
          </a:p>
          <a:p>
            <a:endParaRPr lang="en-US" dirty="0"/>
          </a:p>
        </p:txBody>
      </p:sp>
    </p:spTree>
    <p:extLst>
      <p:ext uri="{BB962C8B-B14F-4D97-AF65-F5344CB8AC3E}">
        <p14:creationId xmlns:p14="http://schemas.microsoft.com/office/powerpoint/2010/main" val="969834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Future Research</a:t>
            </a:r>
            <a:endParaRPr lang="en-US" dirty="0"/>
          </a:p>
        </p:txBody>
      </p:sp>
      <p:sp>
        <p:nvSpPr>
          <p:cNvPr id="3" name="Content Placeholder 2"/>
          <p:cNvSpPr>
            <a:spLocks noGrp="1"/>
          </p:cNvSpPr>
          <p:nvPr>
            <p:ph idx="1"/>
          </p:nvPr>
        </p:nvSpPr>
        <p:spPr/>
        <p:txBody>
          <a:bodyPr/>
          <a:lstStyle/>
          <a:p>
            <a:r>
              <a:rPr lang="en-US" dirty="0" smtClean="0"/>
              <a:t>Defining feeding intolerance measures and thresholds that predict risk of adverse events</a:t>
            </a:r>
          </a:p>
          <a:p>
            <a:r>
              <a:rPr lang="en-US" dirty="0" smtClean="0"/>
              <a:t>Defining best feeding protocols</a:t>
            </a:r>
          </a:p>
          <a:p>
            <a:r>
              <a:rPr lang="en-US" dirty="0" smtClean="0"/>
              <a:t>Minimizing Interruptions</a:t>
            </a:r>
          </a:p>
          <a:p>
            <a:r>
              <a:rPr lang="en-US" dirty="0" smtClean="0"/>
              <a:t>Improved techniques to measure energy needs on an interval basis</a:t>
            </a:r>
          </a:p>
        </p:txBody>
      </p:sp>
    </p:spTree>
    <p:extLst>
      <p:ext uri="{BB962C8B-B14F-4D97-AF65-F5344CB8AC3E}">
        <p14:creationId xmlns:p14="http://schemas.microsoft.com/office/powerpoint/2010/main" val="2874486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incidence and risks of malnutrition in the </a:t>
            </a:r>
            <a:r>
              <a:rPr lang="en-US" dirty="0" smtClean="0"/>
              <a:t>hospitalized </a:t>
            </a:r>
            <a:r>
              <a:rPr lang="en-US" dirty="0" smtClean="0"/>
              <a:t>patient in the PICU</a:t>
            </a:r>
          </a:p>
          <a:p>
            <a:r>
              <a:rPr lang="en-US" dirty="0" smtClean="0"/>
              <a:t>Discuss available methodologies to determine nutrition needs in the PICU population</a:t>
            </a:r>
          </a:p>
          <a:p>
            <a:r>
              <a:rPr lang="en-US" dirty="0" smtClean="0"/>
              <a:t>Describe challenges and current best practices in nutrient delivery in the critically ill child </a:t>
            </a:r>
            <a:endParaRPr lang="en-US" dirty="0"/>
          </a:p>
        </p:txBody>
      </p:sp>
    </p:spTree>
    <p:extLst>
      <p:ext uri="{BB962C8B-B14F-4D97-AF65-F5344CB8AC3E}">
        <p14:creationId xmlns:p14="http://schemas.microsoft.com/office/powerpoint/2010/main" val="33892869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Future Research</a:t>
            </a:r>
            <a:endParaRPr lang="en-US" dirty="0"/>
          </a:p>
        </p:txBody>
      </p:sp>
      <p:sp>
        <p:nvSpPr>
          <p:cNvPr id="3" name="Content Placeholder 2"/>
          <p:cNvSpPr>
            <a:spLocks noGrp="1"/>
          </p:cNvSpPr>
          <p:nvPr>
            <p:ph idx="1"/>
          </p:nvPr>
        </p:nvSpPr>
        <p:spPr/>
        <p:txBody>
          <a:bodyPr>
            <a:normAutofit fontScale="92500"/>
          </a:bodyPr>
          <a:lstStyle/>
          <a:p>
            <a:r>
              <a:rPr lang="en-US" dirty="0" smtClean="0"/>
              <a:t>Biomarkers to demarcate catabolic/inflammatory transition to anabolic/healing state</a:t>
            </a:r>
          </a:p>
          <a:p>
            <a:r>
              <a:rPr lang="en-US" dirty="0" smtClean="0"/>
              <a:t>Prospective evaluation of post-pyloric vs continuous gastric versus bolus gastric feeding</a:t>
            </a:r>
          </a:p>
          <a:p>
            <a:r>
              <a:rPr lang="en-US" dirty="0" smtClean="0"/>
              <a:t>EN for the patient with non-invasive ventilation</a:t>
            </a:r>
          </a:p>
          <a:p>
            <a:pPr lvl="1"/>
            <a:r>
              <a:rPr lang="en-US" dirty="0" smtClean="0"/>
              <a:t>High flow nasal cannula</a:t>
            </a:r>
          </a:p>
          <a:p>
            <a:pPr lvl="1"/>
            <a:r>
              <a:rPr lang="en-US" dirty="0" smtClean="0"/>
              <a:t>NIV</a:t>
            </a:r>
          </a:p>
          <a:p>
            <a:pPr lvl="1"/>
            <a:r>
              <a:rPr lang="en-US" dirty="0" err="1" smtClean="0"/>
              <a:t>BiPAP</a:t>
            </a:r>
            <a:endParaRPr lang="en-US" dirty="0"/>
          </a:p>
        </p:txBody>
      </p:sp>
    </p:spTree>
    <p:extLst>
      <p:ext uri="{BB962C8B-B14F-4D97-AF65-F5344CB8AC3E}">
        <p14:creationId xmlns:p14="http://schemas.microsoft.com/office/powerpoint/2010/main" val="10211482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143000"/>
            <a:ext cx="6400800" cy="4800600"/>
          </a:xfrm>
        </p:spPr>
      </p:pic>
    </p:spTree>
    <p:extLst>
      <p:ext uri="{BB962C8B-B14F-4D97-AF65-F5344CB8AC3E}">
        <p14:creationId xmlns:p14="http://schemas.microsoft.com/office/powerpoint/2010/main" val="1326906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4400" y="1600200"/>
            <a:ext cx="7772400" cy="4572000"/>
          </a:xfrm>
        </p:spPr>
        <p:txBody>
          <a:bodyPr>
            <a:normAutofit fontScale="32500" lnSpcReduction="20000"/>
          </a:bodyPr>
          <a:lstStyle/>
          <a:p>
            <a:r>
              <a:rPr lang="en-US" sz="4000" dirty="0" err="1"/>
              <a:t>Braudis</a:t>
            </a:r>
            <a:r>
              <a:rPr lang="en-US" sz="4000" dirty="0"/>
              <a:t>, N. J., Curley, M. A. Q., Beaupre, K., Thomas, K. C., </a:t>
            </a:r>
            <a:r>
              <a:rPr lang="en-US" sz="4000" dirty="0" err="1"/>
              <a:t>Hardiman</a:t>
            </a:r>
            <a:r>
              <a:rPr lang="en-US" sz="4000" dirty="0"/>
              <a:t>, G., </a:t>
            </a:r>
            <a:r>
              <a:rPr lang="en-US" sz="4000" dirty="0" err="1"/>
              <a:t>Laussen</a:t>
            </a:r>
            <a:r>
              <a:rPr lang="en-US" sz="4000" dirty="0"/>
              <a:t>, P., . . . </a:t>
            </a:r>
            <a:r>
              <a:rPr lang="en-US" sz="4000" dirty="0" err="1"/>
              <a:t>Thiagarajan</a:t>
            </a:r>
            <a:r>
              <a:rPr lang="en-US" sz="4000" dirty="0"/>
              <a:t>, R. R. (2009). Enteral feeding algorithm for infants with hypoplastic left heart syndrome </a:t>
            </a:r>
            <a:r>
              <a:rPr lang="en-US" sz="4000" dirty="0" err="1"/>
              <a:t>poststage</a:t>
            </a:r>
            <a:r>
              <a:rPr lang="en-US" sz="4000" dirty="0"/>
              <a:t> I palliation. </a:t>
            </a:r>
            <a:r>
              <a:rPr lang="en-US" sz="4000" i="1" dirty="0"/>
              <a:t>Pediatric Critical Care Medicine, 10</a:t>
            </a:r>
            <a:r>
              <a:rPr lang="en-US" sz="4000" dirty="0"/>
              <a:t>(4), 460-466. </a:t>
            </a:r>
            <a:r>
              <a:rPr lang="en-US" sz="4000" dirty="0" err="1"/>
              <a:t>doi</a:t>
            </a:r>
            <a:r>
              <a:rPr lang="en-US" sz="4000" dirty="0"/>
              <a:t>: 10.1097/PCC.0b013e318198b167</a:t>
            </a:r>
          </a:p>
          <a:p>
            <a:r>
              <a:rPr lang="en-US" sz="4000" dirty="0"/>
              <a:t>Brown, A.-M., Forbes, M. L., Vitale, V. S., </a:t>
            </a:r>
            <a:r>
              <a:rPr lang="en-US" sz="4000" dirty="0" err="1"/>
              <a:t>Tirodker</a:t>
            </a:r>
            <a:r>
              <a:rPr lang="en-US" sz="4000" dirty="0"/>
              <a:t>, U. H., &amp; Zeller, R. (2012). Effects of a gastric feeding protocol on efficiency of enteral nutrition in critically ill infants and children. </a:t>
            </a:r>
            <a:r>
              <a:rPr lang="en-US" sz="4000" i="1" dirty="0"/>
              <a:t>ICAN: Infant, Child, &amp; Adolescent Nutrition, 4</a:t>
            </a:r>
            <a:r>
              <a:rPr lang="en-US" sz="4000" dirty="0"/>
              <a:t>(3), 175-180. </a:t>
            </a:r>
          </a:p>
          <a:p>
            <a:r>
              <a:rPr lang="en-US" sz="4000" dirty="0"/>
              <a:t>Horn, D., &amp; </a:t>
            </a:r>
            <a:r>
              <a:rPr lang="en-US" sz="4000" dirty="0" err="1"/>
              <a:t>Chaboyer</a:t>
            </a:r>
            <a:r>
              <a:rPr lang="en-US" sz="4000" dirty="0"/>
              <a:t>, W. (2003). Gastric feeding in critically ill children: a randomized controlled trial. </a:t>
            </a:r>
            <a:r>
              <a:rPr lang="en-US" sz="4000" i="1" dirty="0"/>
              <a:t>American Journal of Critical Care, 12</a:t>
            </a:r>
            <a:r>
              <a:rPr lang="en-US" sz="4000" dirty="0"/>
              <a:t>(5), 461-468. </a:t>
            </a:r>
          </a:p>
          <a:p>
            <a:r>
              <a:rPr lang="en-US" sz="4000" dirty="0"/>
              <a:t>Horn, D., </a:t>
            </a:r>
            <a:r>
              <a:rPr lang="en-US" sz="4000" dirty="0" err="1"/>
              <a:t>Chaboyer</a:t>
            </a:r>
            <a:r>
              <a:rPr lang="en-US" sz="4000" dirty="0"/>
              <a:t>, W., &amp; </a:t>
            </a:r>
            <a:r>
              <a:rPr lang="en-US" sz="4000" dirty="0" err="1"/>
              <a:t>Schluter</a:t>
            </a:r>
            <a:r>
              <a:rPr lang="en-US" sz="4000" dirty="0"/>
              <a:t>, P. J. (2004). Gastric residual volumes in critically ill </a:t>
            </a:r>
            <a:r>
              <a:rPr lang="en-US" sz="4000" dirty="0" err="1"/>
              <a:t>paediatric</a:t>
            </a:r>
            <a:r>
              <a:rPr lang="en-US" sz="4000" dirty="0"/>
              <a:t> patients: a comparison of feeding regimens. </a:t>
            </a:r>
            <a:r>
              <a:rPr lang="en-US" sz="4000" i="1" dirty="0" err="1"/>
              <a:t>Aust</a:t>
            </a:r>
            <a:r>
              <a:rPr lang="en-US" sz="4000" i="1" dirty="0"/>
              <a:t> </a:t>
            </a:r>
            <a:r>
              <a:rPr lang="en-US" sz="4000" i="1" dirty="0" err="1"/>
              <a:t>Crit</a:t>
            </a:r>
            <a:r>
              <a:rPr lang="en-US" sz="4000" i="1" dirty="0"/>
              <a:t> Care, 17</a:t>
            </a:r>
            <a:r>
              <a:rPr lang="en-US" sz="4000" dirty="0"/>
              <a:t>(3), 98-100, 102-103. </a:t>
            </a:r>
          </a:p>
          <a:p>
            <a:r>
              <a:rPr lang="en-US" sz="4000" dirty="0" err="1"/>
              <a:t>Khorasani</a:t>
            </a:r>
            <a:r>
              <a:rPr lang="en-US" sz="4000" dirty="0"/>
              <a:t>, E. N., &amp; </a:t>
            </a:r>
            <a:r>
              <a:rPr lang="en-US" sz="4000" dirty="0" err="1"/>
              <a:t>Mansouri</a:t>
            </a:r>
            <a:r>
              <a:rPr lang="en-US" sz="4000" dirty="0"/>
              <a:t>, F. (2010). Effect of early enteral nutrition on morbidity and mortality in children with burns. </a:t>
            </a:r>
            <a:r>
              <a:rPr lang="en-US" sz="4000" i="1" dirty="0"/>
              <a:t>Burns (03054179), 36</a:t>
            </a:r>
            <a:r>
              <a:rPr lang="en-US" sz="4000" dirty="0"/>
              <a:t>(7), 1067-1071. </a:t>
            </a:r>
            <a:r>
              <a:rPr lang="en-US" sz="4000" dirty="0" err="1"/>
              <a:t>doi</a:t>
            </a:r>
            <a:r>
              <a:rPr lang="en-US" sz="4000" dirty="0"/>
              <a:t>: 10.1016/j.burns.2009.12.005</a:t>
            </a:r>
          </a:p>
          <a:p>
            <a:r>
              <a:rPr lang="en-US" sz="4000" dirty="0"/>
              <a:t>Larsen, B. M. (2012). Resting energy expenditure after </a:t>
            </a:r>
            <a:r>
              <a:rPr lang="en-US" sz="4000" dirty="0" err="1"/>
              <a:t>fontan</a:t>
            </a:r>
            <a:r>
              <a:rPr lang="en-US" sz="4000" dirty="0"/>
              <a:t> surgery in children with single-ventricle heart defects. J</a:t>
            </a:r>
            <a:r>
              <a:rPr lang="en-US" sz="4000" i="1" dirty="0"/>
              <a:t>PEN J </a:t>
            </a:r>
            <a:r>
              <a:rPr lang="en-US" sz="4000" i="1" dirty="0" err="1"/>
              <a:t>Parenter</a:t>
            </a:r>
            <a:r>
              <a:rPr lang="en-US" sz="4000" i="1" dirty="0"/>
              <a:t> Enteral </a:t>
            </a:r>
            <a:r>
              <a:rPr lang="en-US" sz="4000" i="1" dirty="0" err="1"/>
              <a:t>Nutr</a:t>
            </a:r>
            <a:r>
              <a:rPr lang="en-US" sz="4000" i="1" dirty="0"/>
              <a:t>, 36(</a:t>
            </a:r>
            <a:r>
              <a:rPr lang="en-US" sz="4000" dirty="0"/>
              <a:t>6), 630-631. </a:t>
            </a:r>
            <a:r>
              <a:rPr lang="en-US" sz="4000" dirty="0" err="1"/>
              <a:t>doi</a:t>
            </a:r>
            <a:r>
              <a:rPr lang="en-US" sz="4000" dirty="0"/>
              <a:t>: 0148607112449357 [</a:t>
            </a:r>
            <a:r>
              <a:rPr lang="en-US" sz="4000" dirty="0" err="1"/>
              <a:t>pii</a:t>
            </a:r>
            <a:r>
              <a:rPr lang="en-US" sz="4000" dirty="0"/>
              <a:t>]</a:t>
            </a:r>
          </a:p>
          <a:p>
            <a:r>
              <a:rPr lang="en-US" sz="4000" dirty="0"/>
              <a:t>Larsen, B. M., </a:t>
            </a:r>
            <a:r>
              <a:rPr lang="en-US" sz="4000" dirty="0" err="1"/>
              <a:t>Goonewardene</a:t>
            </a:r>
            <a:r>
              <a:rPr lang="en-US" sz="4000" dirty="0"/>
              <a:t>, L. A., Field, C. J., </a:t>
            </a:r>
            <a:r>
              <a:rPr lang="en-US" sz="4000" dirty="0" err="1"/>
              <a:t>Joffe</a:t>
            </a:r>
            <a:r>
              <a:rPr lang="en-US" sz="4000" dirty="0"/>
              <a:t>, A. R., Van </a:t>
            </a:r>
            <a:r>
              <a:rPr lang="en-US" sz="4000" dirty="0" err="1"/>
              <a:t>Aerde</a:t>
            </a:r>
            <a:r>
              <a:rPr lang="en-US" sz="4000" dirty="0"/>
              <a:t>, J. E., </a:t>
            </a:r>
            <a:r>
              <a:rPr lang="en-US" sz="4000" dirty="0" err="1"/>
              <a:t>Olstad</a:t>
            </a:r>
            <a:r>
              <a:rPr lang="en-US" sz="4000" dirty="0"/>
              <a:t>, D. L., &amp; </a:t>
            </a:r>
            <a:r>
              <a:rPr lang="en-US" sz="4000" dirty="0" err="1"/>
              <a:t>Clandinin</a:t>
            </a:r>
            <a:r>
              <a:rPr lang="en-US" sz="4000" dirty="0"/>
              <a:t>, M. T. (2012). Low Energy Intakes Are Associated With Adverse Outcomes in Infants After Open Heart Surgery. JP</a:t>
            </a:r>
            <a:r>
              <a:rPr lang="en-US" sz="4000" i="1" dirty="0"/>
              <a:t>EN J </a:t>
            </a:r>
            <a:r>
              <a:rPr lang="en-US" sz="4000" i="1" dirty="0" err="1"/>
              <a:t>Parenter</a:t>
            </a:r>
            <a:r>
              <a:rPr lang="en-US" sz="4000" i="1" dirty="0"/>
              <a:t> Enteral </a:t>
            </a:r>
            <a:r>
              <a:rPr lang="en-US" sz="4000" i="1" dirty="0" err="1"/>
              <a:t>Nutr</a:t>
            </a:r>
            <a:r>
              <a:rPr lang="en-US" sz="4000" i="1" dirty="0"/>
              <a:t>. </a:t>
            </a:r>
            <a:r>
              <a:rPr lang="en-US" sz="4000" dirty="0" err="1"/>
              <a:t>doi</a:t>
            </a:r>
            <a:r>
              <a:rPr lang="en-US" sz="4000" dirty="0"/>
              <a:t>: 0148607112463075 [</a:t>
            </a:r>
            <a:r>
              <a:rPr lang="en-US" sz="4000" dirty="0" err="1"/>
              <a:t>pii</a:t>
            </a:r>
            <a:r>
              <a:rPr lang="en-US" dirty="0"/>
              <a:t>]</a:t>
            </a:r>
          </a:p>
          <a:p>
            <a:endParaRPr lang="en-US" dirty="0"/>
          </a:p>
        </p:txBody>
      </p:sp>
    </p:spTree>
    <p:extLst>
      <p:ext uri="{BB962C8B-B14F-4D97-AF65-F5344CB8AC3E}">
        <p14:creationId xmlns:p14="http://schemas.microsoft.com/office/powerpoint/2010/main" val="4122650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a:t>Mehta, N. M. (2009). Approach to enteral feeding in the PICU. Nut</a:t>
            </a:r>
            <a:r>
              <a:rPr lang="en-US" i="1" dirty="0"/>
              <a:t>rition in Clinical Practice, 24(3)</a:t>
            </a:r>
            <a:r>
              <a:rPr lang="en-US" dirty="0"/>
              <a:t>, 377-387. </a:t>
            </a:r>
            <a:r>
              <a:rPr lang="en-US" dirty="0" err="1"/>
              <a:t>doi</a:t>
            </a:r>
            <a:r>
              <a:rPr lang="en-US" dirty="0"/>
              <a:t>: 10.1177/0884533609335175</a:t>
            </a:r>
          </a:p>
          <a:p>
            <a:r>
              <a:rPr lang="en-US" dirty="0"/>
              <a:t>Mehta, N. M., </a:t>
            </a:r>
            <a:r>
              <a:rPr lang="en-US" dirty="0" err="1"/>
              <a:t>Bechard</a:t>
            </a:r>
            <a:r>
              <a:rPr lang="en-US" dirty="0"/>
              <a:t>, L. J., Cahill, N., Wang, M., Day, A., Duggan, C. P., &amp; </a:t>
            </a:r>
            <a:r>
              <a:rPr lang="en-US" dirty="0" err="1"/>
              <a:t>Heyland</a:t>
            </a:r>
            <a:r>
              <a:rPr lang="en-US" dirty="0"/>
              <a:t>, D. K. (2012). Nutritional practices and their relationship to clinical outcomes in critically ill children-An international multicenter cohort study*. Cri</a:t>
            </a:r>
            <a:r>
              <a:rPr lang="en-US" i="1" dirty="0"/>
              <a:t>tical Care Medicine, 40(7)</a:t>
            </a:r>
            <a:r>
              <a:rPr lang="en-US" dirty="0"/>
              <a:t>, 2204-2211. </a:t>
            </a:r>
          </a:p>
          <a:p>
            <a:r>
              <a:rPr lang="en-US" dirty="0"/>
              <a:t>Mehta, N. M., </a:t>
            </a:r>
            <a:r>
              <a:rPr lang="en-US" dirty="0" err="1"/>
              <a:t>Compher</a:t>
            </a:r>
            <a:r>
              <a:rPr lang="en-US" dirty="0"/>
              <a:t>, C., &amp; Directors, A. S. P. E. N. B. o. (2009). A.S.P.E.N. Clinical Guidelines: nutrition support of the critically ill child. JPE</a:t>
            </a:r>
            <a:r>
              <a:rPr lang="en-US" i="1" dirty="0"/>
              <a:t>N J </a:t>
            </a:r>
            <a:r>
              <a:rPr lang="en-US" i="1" dirty="0" err="1"/>
              <a:t>Parenter</a:t>
            </a:r>
            <a:r>
              <a:rPr lang="en-US" i="1" dirty="0"/>
              <a:t> Enteral </a:t>
            </a:r>
            <a:r>
              <a:rPr lang="en-US" i="1" dirty="0" err="1"/>
              <a:t>Nutr</a:t>
            </a:r>
            <a:r>
              <a:rPr lang="en-US" i="1" dirty="0"/>
              <a:t>, 33(3)</a:t>
            </a:r>
            <a:r>
              <a:rPr lang="en-US" dirty="0"/>
              <a:t>, 260-276. </a:t>
            </a:r>
            <a:r>
              <a:rPr lang="en-US" dirty="0" err="1"/>
              <a:t>doi</a:t>
            </a:r>
            <a:r>
              <a:rPr lang="en-US" dirty="0"/>
              <a:t>: 33/3/260 [</a:t>
            </a:r>
            <a:r>
              <a:rPr lang="en-US" dirty="0" err="1"/>
              <a:t>pii</a:t>
            </a:r>
            <a:r>
              <a:rPr lang="en-US" dirty="0"/>
              <a:t>]</a:t>
            </a:r>
          </a:p>
          <a:p>
            <a:r>
              <a:rPr lang="en-US" dirty="0"/>
              <a:t>Mehta, N. M., </a:t>
            </a:r>
            <a:r>
              <a:rPr lang="en-US" dirty="0" err="1"/>
              <a:t>McAleer</a:t>
            </a:r>
            <a:r>
              <a:rPr lang="en-US" dirty="0"/>
              <a:t>, D., Hamilton, S., Naples, E., Leavitt, K., Mitchell, P., &amp; Duggan, C. (2010). Challenges to optimal enteral nutrition in a multidisciplinary pediatric intensive care unit. JPEN</a:t>
            </a:r>
            <a:r>
              <a:rPr lang="en-US" i="1" dirty="0"/>
              <a:t> J </a:t>
            </a:r>
            <a:r>
              <a:rPr lang="en-US" i="1" dirty="0" err="1"/>
              <a:t>Parenter</a:t>
            </a:r>
            <a:r>
              <a:rPr lang="en-US" i="1" dirty="0"/>
              <a:t> Enteral </a:t>
            </a:r>
            <a:r>
              <a:rPr lang="en-US" i="1" dirty="0" err="1"/>
              <a:t>Nutr</a:t>
            </a:r>
            <a:r>
              <a:rPr lang="en-US" i="1" dirty="0"/>
              <a:t>, 34(1),</a:t>
            </a:r>
            <a:r>
              <a:rPr lang="en-US" dirty="0"/>
              <a:t> 38-45. </a:t>
            </a:r>
            <a:r>
              <a:rPr lang="en-US" dirty="0" err="1"/>
              <a:t>doi</a:t>
            </a:r>
            <a:r>
              <a:rPr lang="en-US" dirty="0"/>
              <a:t>: 0148607109348065 [</a:t>
            </a:r>
            <a:r>
              <a:rPr lang="en-US" dirty="0" err="1"/>
              <a:t>pii</a:t>
            </a:r>
            <a:r>
              <a:rPr lang="en-US" dirty="0"/>
              <a:t>]</a:t>
            </a:r>
          </a:p>
          <a:p>
            <a:r>
              <a:rPr lang="en-US" dirty="0" err="1"/>
              <a:t>Mikhailov</a:t>
            </a:r>
            <a:r>
              <a:rPr lang="en-US" dirty="0"/>
              <a:t>, T. A., Kuhn, E. M., </a:t>
            </a:r>
            <a:r>
              <a:rPr lang="en-US" dirty="0" err="1"/>
              <a:t>Manzi</a:t>
            </a:r>
            <a:r>
              <a:rPr lang="en-US" dirty="0"/>
              <a:t>, J., Christensen, M., Collins, M., Brown, A. M., . . . </a:t>
            </a:r>
            <a:r>
              <a:rPr lang="en-US" dirty="0" err="1"/>
              <a:t>Goday</a:t>
            </a:r>
            <a:r>
              <a:rPr lang="en-US" dirty="0"/>
              <a:t>, P. S. (2014). Early Enteral Nutrition Is Associated With Lower Mortality in Critically Ill Children. JPEN J </a:t>
            </a:r>
            <a:r>
              <a:rPr lang="en-US" dirty="0" err="1"/>
              <a:t>Parenter</a:t>
            </a:r>
            <a:r>
              <a:rPr lang="en-US" i="1" dirty="0"/>
              <a:t> Enteral </a:t>
            </a:r>
            <a:r>
              <a:rPr lang="en-US" i="1" dirty="0" err="1"/>
              <a:t>Nutr</a:t>
            </a:r>
            <a:r>
              <a:rPr lang="en-US" i="1" dirty="0"/>
              <a:t>. </a:t>
            </a:r>
            <a:r>
              <a:rPr lang="en-US" i="1" dirty="0" err="1"/>
              <a:t>doi</a:t>
            </a:r>
            <a:r>
              <a:rPr lang="en-US" i="1" dirty="0"/>
              <a:t>: 10.1177/</a:t>
            </a:r>
            <a:r>
              <a:rPr lang="en-US" dirty="0"/>
              <a:t>0148607113517903</a:t>
            </a:r>
          </a:p>
          <a:p>
            <a:r>
              <a:rPr lang="en-US" dirty="0"/>
              <a:t>Moore, T. A., &amp; Wilson, M. E. (2011). Feeding intolerance: a concept analysis. Advan</a:t>
            </a:r>
            <a:r>
              <a:rPr lang="en-US" i="1" dirty="0"/>
              <a:t>ces In Neonatal Care: Official Journal Of The National Association Of Neonatal Nurses, 11(3), </a:t>
            </a:r>
            <a:r>
              <a:rPr lang="en-US" dirty="0"/>
              <a:t>149-154. </a:t>
            </a:r>
          </a:p>
          <a:p>
            <a:r>
              <a:rPr lang="en-US" dirty="0"/>
              <a:t>Panchal, A., </a:t>
            </a:r>
            <a:r>
              <a:rPr lang="en-US" dirty="0" err="1"/>
              <a:t>Manzi</a:t>
            </a:r>
            <a:r>
              <a:rPr lang="en-US" dirty="0"/>
              <a:t>, J., Connolly, S., Christensen, M., </a:t>
            </a:r>
            <a:r>
              <a:rPr lang="en-US" dirty="0" err="1"/>
              <a:t>Wakeham</a:t>
            </a:r>
            <a:r>
              <a:rPr lang="en-US" dirty="0"/>
              <a:t>, M., </a:t>
            </a:r>
            <a:r>
              <a:rPr lang="en-US" dirty="0" err="1"/>
              <a:t>Goday</a:t>
            </a:r>
            <a:r>
              <a:rPr lang="en-US" dirty="0"/>
              <a:t>, P., &amp; </a:t>
            </a:r>
            <a:r>
              <a:rPr lang="en-US" dirty="0" err="1"/>
              <a:t>Mikhailov</a:t>
            </a:r>
            <a:r>
              <a:rPr lang="en-US" dirty="0"/>
              <a:t>, T. (2013). Safet</a:t>
            </a:r>
            <a:r>
              <a:rPr lang="en-US" i="1" dirty="0"/>
              <a:t>y of Enteral Feedings in Critically Ill Children on Vasoactive Agents. Pap</a:t>
            </a:r>
            <a:r>
              <a:rPr lang="en-US" dirty="0"/>
              <a:t>er presented at the Society of Critical Care Medicine's Annual Congress, San Juan, Puerto Rico. </a:t>
            </a:r>
          </a:p>
        </p:txBody>
      </p:sp>
    </p:spTree>
    <p:extLst>
      <p:ext uri="{BB962C8B-B14F-4D97-AF65-F5344CB8AC3E}">
        <p14:creationId xmlns:p14="http://schemas.microsoft.com/office/powerpoint/2010/main" val="2217990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a:t>Poulard</a:t>
            </a:r>
            <a:r>
              <a:rPr lang="en-US" dirty="0"/>
              <a:t>, F., </a:t>
            </a:r>
            <a:r>
              <a:rPr lang="en-US" dirty="0" err="1"/>
              <a:t>Dimet</a:t>
            </a:r>
            <a:r>
              <a:rPr lang="en-US" dirty="0"/>
              <a:t>, J., Martin-</a:t>
            </a:r>
            <a:r>
              <a:rPr lang="en-US" dirty="0" err="1"/>
              <a:t>Lefevre</a:t>
            </a:r>
            <a:r>
              <a:rPr lang="en-US" dirty="0"/>
              <a:t>, L., Bontemps, F., </a:t>
            </a:r>
            <a:r>
              <a:rPr lang="en-US" dirty="0" err="1"/>
              <a:t>Fiancette</a:t>
            </a:r>
            <a:r>
              <a:rPr lang="en-US" dirty="0"/>
              <a:t>, M., </a:t>
            </a:r>
            <a:r>
              <a:rPr lang="en-US" dirty="0" err="1"/>
              <a:t>Clementi</a:t>
            </a:r>
            <a:r>
              <a:rPr lang="en-US" dirty="0"/>
              <a:t>, E., . . . </a:t>
            </a:r>
            <a:r>
              <a:rPr lang="en-US" dirty="0" err="1"/>
              <a:t>Reignier</a:t>
            </a:r>
            <a:r>
              <a:rPr lang="en-US" dirty="0"/>
              <a:t>, J. (2010). Impact of not measuring residual gastric volume in mechanically ventilated patients receiving early enteral feeding: a prospective before-after study. JPEN </a:t>
            </a:r>
            <a:r>
              <a:rPr lang="en-US" i="1" dirty="0"/>
              <a:t>Journal of Parenteral &amp; Enteral Nutrition, 34(2), </a:t>
            </a:r>
            <a:r>
              <a:rPr lang="en-US" dirty="0"/>
              <a:t>125-130. </a:t>
            </a:r>
            <a:r>
              <a:rPr lang="en-US" dirty="0" err="1"/>
              <a:t>doi</a:t>
            </a:r>
            <a:r>
              <a:rPr lang="en-US" dirty="0"/>
              <a:t>: 10.1177/0148607109344745</a:t>
            </a:r>
          </a:p>
          <a:p>
            <a:r>
              <a:rPr lang="en-US" dirty="0" err="1"/>
              <a:t>Reignier</a:t>
            </a:r>
            <a:r>
              <a:rPr lang="en-US" dirty="0"/>
              <a:t>, J., Mercier, E., Le Gouge, A., </a:t>
            </a:r>
            <a:r>
              <a:rPr lang="en-US" dirty="0" err="1"/>
              <a:t>Boulain</a:t>
            </a:r>
            <a:r>
              <a:rPr lang="en-US" dirty="0"/>
              <a:t>, T., </a:t>
            </a:r>
            <a:r>
              <a:rPr lang="en-US" dirty="0" err="1"/>
              <a:t>Desachy</a:t>
            </a:r>
            <a:r>
              <a:rPr lang="en-US" dirty="0"/>
              <a:t>, A., </a:t>
            </a:r>
            <a:r>
              <a:rPr lang="en-US" dirty="0" err="1"/>
              <a:t>Bellec</a:t>
            </a:r>
            <a:r>
              <a:rPr lang="en-US" dirty="0"/>
              <a:t>, F., . . . Group, C. R. i. I. C. a. S. C. (2013). Effect of not monitoring residual gastric volume on risk of ventilator-associated pneumonia in adults receiving mechanical ventilation and early enteral feeding: a randomized controlled trial. JAMA,</a:t>
            </a:r>
            <a:r>
              <a:rPr lang="en-US" i="1" dirty="0"/>
              <a:t> 309(3), </a:t>
            </a:r>
            <a:r>
              <a:rPr lang="en-US" dirty="0"/>
              <a:t>249-256. </a:t>
            </a:r>
            <a:r>
              <a:rPr lang="en-US" dirty="0" err="1"/>
              <a:t>doi</a:t>
            </a:r>
            <a:r>
              <a:rPr lang="en-US" dirty="0"/>
              <a:t>: 10.1001/jama.2012.196377</a:t>
            </a:r>
          </a:p>
          <a:p>
            <a:r>
              <a:rPr lang="en-US" dirty="0"/>
              <a:t>Saps, M., &amp; Di Lorenzo, C. (2011). Gastric motility disorders. In R. Wylie, J. S. </a:t>
            </a:r>
            <a:r>
              <a:rPr lang="en-US" dirty="0" err="1"/>
              <a:t>Hyams</a:t>
            </a:r>
            <a:r>
              <a:rPr lang="en-US" dirty="0"/>
              <a:t> &amp; M. Kay (Eds.), Pedia</a:t>
            </a:r>
            <a:r>
              <a:rPr lang="en-US" i="1" dirty="0"/>
              <a:t>tric Gastrointestinal and Liver Disease (4th</a:t>
            </a:r>
            <a:r>
              <a:rPr lang="en-US" dirty="0"/>
              <a:t> ed., pp. 309-318). Philadelphia: Elsevier/Saunders.</a:t>
            </a:r>
          </a:p>
          <a:p>
            <a:r>
              <a:rPr lang="en-US" dirty="0"/>
              <a:t>Schindler, C. A., </a:t>
            </a:r>
            <a:r>
              <a:rPr lang="en-US" dirty="0" err="1"/>
              <a:t>Mikhailov</a:t>
            </a:r>
            <a:r>
              <a:rPr lang="en-US" dirty="0"/>
              <a:t>, T. A., Kuhn, E. M., Christopher, J., Conway, P., </a:t>
            </a:r>
            <a:r>
              <a:rPr lang="en-US" dirty="0" err="1"/>
              <a:t>Ridling</a:t>
            </a:r>
            <a:r>
              <a:rPr lang="en-US" dirty="0"/>
              <a:t>, D., . . . Simpson, V. S. (2011). Protecting fragile skin: nursing interventions to decrease development of pressure ulcers in pediatric intensive care. Ameri</a:t>
            </a:r>
            <a:r>
              <a:rPr lang="en-US" i="1" dirty="0"/>
              <a:t>can Journal of Critical Care, 20(1), </a:t>
            </a:r>
            <a:r>
              <a:rPr lang="en-US" dirty="0"/>
              <a:t>26-35. </a:t>
            </a:r>
            <a:r>
              <a:rPr lang="en-US" dirty="0" err="1"/>
              <a:t>doi</a:t>
            </a:r>
            <a:r>
              <a:rPr lang="en-US" dirty="0"/>
              <a:t>: 10.4037/ajcc2011754</a:t>
            </a:r>
          </a:p>
          <a:p>
            <a:r>
              <a:rPr lang="en-US" dirty="0"/>
              <a:t>Shimizu, K., Ogura, H., </a:t>
            </a:r>
            <a:r>
              <a:rPr lang="en-US" dirty="0" err="1"/>
              <a:t>Asahara</a:t>
            </a:r>
            <a:r>
              <a:rPr lang="en-US" dirty="0"/>
              <a:t>, T., </a:t>
            </a:r>
            <a:r>
              <a:rPr lang="en-US" dirty="0" err="1"/>
              <a:t>Nomoto</a:t>
            </a:r>
            <a:r>
              <a:rPr lang="en-US" dirty="0"/>
              <a:t>, K., </a:t>
            </a:r>
            <a:r>
              <a:rPr lang="en-US" dirty="0" err="1"/>
              <a:t>Morotomi</a:t>
            </a:r>
            <a:r>
              <a:rPr lang="en-US" dirty="0"/>
              <a:t>, M., </a:t>
            </a:r>
            <a:r>
              <a:rPr lang="en-US" dirty="0" err="1"/>
              <a:t>Nakahori</a:t>
            </a:r>
            <a:r>
              <a:rPr lang="en-US" dirty="0"/>
              <a:t>, Y., . . . Sugimoto, H. (2011). Gastrointestinal dysmotility is associated with altered gut flora and septic mortality in patients with severe systemic inflammatory response syndrome: a preliminary study. </a:t>
            </a:r>
            <a:r>
              <a:rPr lang="en-US" dirty="0" err="1"/>
              <a:t>Neuro</a:t>
            </a:r>
            <a:r>
              <a:rPr lang="en-US" i="1" dirty="0" err="1"/>
              <a:t>gastroenterol</a:t>
            </a:r>
            <a:r>
              <a:rPr lang="en-US" i="1" dirty="0"/>
              <a:t> </a:t>
            </a:r>
            <a:r>
              <a:rPr lang="en-US" i="1" dirty="0" err="1"/>
              <a:t>Motil</a:t>
            </a:r>
            <a:r>
              <a:rPr lang="en-US" i="1" dirty="0"/>
              <a:t>, 23(4), </a:t>
            </a:r>
            <a:r>
              <a:rPr lang="en-US" dirty="0"/>
              <a:t>330-335, e157. </a:t>
            </a:r>
            <a:r>
              <a:rPr lang="en-US" dirty="0" err="1"/>
              <a:t>doi</a:t>
            </a:r>
            <a:r>
              <a:rPr lang="en-US" dirty="0"/>
              <a:t>: 10.1111/j.1365-2982.2010.01653.x</a:t>
            </a:r>
          </a:p>
          <a:p>
            <a:endParaRPr lang="en-US" dirty="0"/>
          </a:p>
        </p:txBody>
      </p:sp>
    </p:spTree>
    <p:extLst>
      <p:ext uri="{BB962C8B-B14F-4D97-AF65-F5344CB8AC3E}">
        <p14:creationId xmlns:p14="http://schemas.microsoft.com/office/powerpoint/2010/main" val="4088853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500" dirty="0"/>
              <a:t>Skillman, H. E. (2011). Monitoring the efficacy of a PICU nutrition therapy protocol. JPEN J</a:t>
            </a:r>
            <a:r>
              <a:rPr lang="en-US" sz="1500" i="1" dirty="0"/>
              <a:t> </a:t>
            </a:r>
            <a:r>
              <a:rPr lang="en-US" sz="1500" i="1" dirty="0" err="1"/>
              <a:t>Parenter</a:t>
            </a:r>
            <a:r>
              <a:rPr lang="en-US" sz="1500" i="1" dirty="0"/>
              <a:t> Enteral </a:t>
            </a:r>
            <a:r>
              <a:rPr lang="en-US" sz="1500" i="1" dirty="0" err="1"/>
              <a:t>Nutr</a:t>
            </a:r>
            <a:r>
              <a:rPr lang="en-US" sz="1500" i="1" dirty="0"/>
              <a:t>, 35(4), 4</a:t>
            </a:r>
            <a:r>
              <a:rPr lang="en-US" sz="1500" dirty="0"/>
              <a:t>45-446. </a:t>
            </a:r>
            <a:r>
              <a:rPr lang="en-US" sz="1500" dirty="0" err="1"/>
              <a:t>doi</a:t>
            </a:r>
            <a:r>
              <a:rPr lang="en-US" sz="1500" dirty="0"/>
              <a:t>: 0148607111409046 [</a:t>
            </a:r>
            <a:r>
              <a:rPr lang="en-US" sz="1500" dirty="0" err="1"/>
              <a:t>pii</a:t>
            </a:r>
            <a:r>
              <a:rPr lang="en-US" sz="1500" dirty="0"/>
              <a:t>]</a:t>
            </a:r>
          </a:p>
          <a:p>
            <a:r>
              <a:rPr lang="en-US" sz="1500" dirty="0"/>
              <a:t>Skillman, H. E., &amp; Mehta, N. M. (2012). Nutrition therapy in the critically ill child. Current</a:t>
            </a:r>
            <a:r>
              <a:rPr lang="en-US" sz="1500" i="1" dirty="0"/>
              <a:t> Opinion in Critical Care, 18(2), 19</a:t>
            </a:r>
            <a:r>
              <a:rPr lang="en-US" sz="1500" dirty="0"/>
              <a:t>2-198. </a:t>
            </a:r>
          </a:p>
          <a:p>
            <a:r>
              <a:rPr lang="en-US" sz="1500" dirty="0"/>
              <a:t>Solana, M. J., Sánchez, C., </a:t>
            </a:r>
            <a:r>
              <a:rPr lang="en-US" sz="1500" dirty="0" err="1"/>
              <a:t>López-Herce</a:t>
            </a:r>
            <a:r>
              <a:rPr lang="en-US" sz="1500" dirty="0"/>
              <a:t>, J., Crespo, M., Sánchez, A., </a:t>
            </a:r>
            <a:r>
              <a:rPr lang="en-US" sz="1500" dirty="0" err="1"/>
              <a:t>Urbano</a:t>
            </a:r>
            <a:r>
              <a:rPr lang="en-US" sz="1500" dirty="0"/>
              <a:t>, J., . . . Carrillo, A. (2013). Multichannel intraluminal impedance to study </a:t>
            </a:r>
            <a:r>
              <a:rPr lang="en-US" sz="1500" dirty="0" err="1"/>
              <a:t>gastroesophageal</a:t>
            </a:r>
            <a:r>
              <a:rPr lang="en-US" sz="1500" dirty="0"/>
              <a:t> reflux in mechanically ventilated children in the first 48 h after PICU admission. Nutriti</a:t>
            </a:r>
            <a:r>
              <a:rPr lang="en-US" sz="1500" i="1" dirty="0"/>
              <a:t>on. </a:t>
            </a:r>
            <a:r>
              <a:rPr lang="en-US" sz="1500" i="1" dirty="0" err="1"/>
              <a:t>doi</a:t>
            </a:r>
            <a:r>
              <a:rPr lang="en-US" sz="1500" i="1" dirty="0"/>
              <a:t>: </a:t>
            </a:r>
            <a:r>
              <a:rPr lang="en-US" sz="1500" dirty="0"/>
              <a:t>10.1016/j.nut.2013.01.004</a:t>
            </a:r>
          </a:p>
          <a:p>
            <a:r>
              <a:rPr lang="en-US" sz="1500" dirty="0" err="1"/>
              <a:t>Tume</a:t>
            </a:r>
            <a:r>
              <a:rPr lang="en-US" sz="1500" dirty="0"/>
              <a:t>, L., Carter, B., &amp; Latten, L. (2012). A UK and Irish survey of enteral nutrition practices in </a:t>
            </a:r>
            <a:r>
              <a:rPr lang="en-US" sz="1500" dirty="0" err="1"/>
              <a:t>paediatric</a:t>
            </a:r>
            <a:r>
              <a:rPr lang="en-US" sz="1500" dirty="0"/>
              <a:t> intensive care units. Br J </a:t>
            </a:r>
            <a:r>
              <a:rPr lang="en-US" sz="1500" dirty="0" err="1"/>
              <a:t>Nu</a:t>
            </a:r>
            <a:r>
              <a:rPr lang="en-US" sz="1500" i="1" dirty="0" err="1"/>
              <a:t>tr</a:t>
            </a:r>
            <a:r>
              <a:rPr lang="en-US" sz="1500" i="1" dirty="0"/>
              <a:t>, 1-19.</a:t>
            </a:r>
            <a:r>
              <a:rPr lang="en-US" sz="1500" dirty="0"/>
              <a:t> </a:t>
            </a:r>
            <a:r>
              <a:rPr lang="en-US" sz="1500" dirty="0" err="1"/>
              <a:t>doi</a:t>
            </a:r>
            <a:r>
              <a:rPr lang="en-US" sz="1500" dirty="0"/>
              <a:t>: S0007114512003042 [</a:t>
            </a:r>
            <a:r>
              <a:rPr lang="en-US" sz="1500" dirty="0" err="1"/>
              <a:t>pii</a:t>
            </a:r>
            <a:r>
              <a:rPr lang="en-US" sz="1500" dirty="0"/>
              <a:t>]</a:t>
            </a:r>
          </a:p>
          <a:p>
            <a:r>
              <a:rPr lang="en-US" sz="1500" dirty="0" err="1"/>
              <a:t>Ukleja</a:t>
            </a:r>
            <a:r>
              <a:rPr lang="en-US" sz="1500" dirty="0"/>
              <a:t>, A. (2010). Altered GI motility in critically ill patients: current understanding of pathophysiology, clinical impact, and diagnostic approach. Nutritio</a:t>
            </a:r>
            <a:r>
              <a:rPr lang="en-US" sz="1500" i="1" dirty="0"/>
              <a:t>n in Clinical Practice, 25(1), 16-</a:t>
            </a:r>
            <a:r>
              <a:rPr lang="en-US" sz="1500" dirty="0"/>
              <a:t>25. </a:t>
            </a:r>
            <a:r>
              <a:rPr lang="en-US" sz="1500" dirty="0" err="1"/>
              <a:t>doi</a:t>
            </a:r>
            <a:r>
              <a:rPr lang="en-US" sz="1500" dirty="0"/>
              <a:t>: 10.1177/088453360935756</a:t>
            </a:r>
          </a:p>
        </p:txBody>
      </p:sp>
    </p:spTree>
    <p:extLst>
      <p:ext uri="{BB962C8B-B14F-4D97-AF65-F5344CB8AC3E}">
        <p14:creationId xmlns:p14="http://schemas.microsoft.com/office/powerpoint/2010/main" val="541566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Malnutrition </a:t>
            </a:r>
            <a:endParaRPr lang="en-US" dirty="0"/>
          </a:p>
        </p:txBody>
      </p:sp>
      <p:sp>
        <p:nvSpPr>
          <p:cNvPr id="3" name="Content Placeholder 2"/>
          <p:cNvSpPr>
            <a:spLocks noGrp="1"/>
          </p:cNvSpPr>
          <p:nvPr>
            <p:ph idx="1"/>
          </p:nvPr>
        </p:nvSpPr>
        <p:spPr/>
        <p:txBody>
          <a:bodyPr>
            <a:normAutofit fontScale="92500"/>
          </a:bodyPr>
          <a:lstStyle/>
          <a:p>
            <a:r>
              <a:rPr lang="en-US" dirty="0"/>
              <a:t>“an imbalance between nutrient requirements and intake that results in cumulative deficits of energy, protein, or micronutrients that may negatively affect growth, development and other relevant outcomes” </a:t>
            </a:r>
            <a:r>
              <a:rPr lang="en-US" dirty="0" smtClean="0"/>
              <a:t>(p</a:t>
            </a:r>
            <a:r>
              <a:rPr lang="en-US" dirty="0"/>
              <a:t>. 478</a:t>
            </a:r>
            <a:r>
              <a:rPr lang="en-US" dirty="0" smtClean="0"/>
              <a:t>)</a:t>
            </a:r>
          </a:p>
          <a:p>
            <a:r>
              <a:rPr lang="en-US" dirty="0" smtClean="0"/>
              <a:t>Domains of chronicity</a:t>
            </a:r>
            <a:r>
              <a:rPr lang="en-US" dirty="0"/>
              <a:t>, etiology, mechanisms of nutrient imbalance, severity of malnutrition and impact on </a:t>
            </a:r>
            <a:r>
              <a:rPr lang="en-US" dirty="0" smtClean="0"/>
              <a:t>outcomes</a:t>
            </a:r>
          </a:p>
          <a:p>
            <a:r>
              <a:rPr lang="en-US" dirty="0" smtClean="0"/>
              <a:t>Emphasis </a:t>
            </a:r>
            <a:r>
              <a:rPr lang="en-US" dirty="0"/>
              <a:t>on </a:t>
            </a:r>
            <a:r>
              <a:rPr lang="en-US" dirty="0" smtClean="0"/>
              <a:t>etiology </a:t>
            </a:r>
            <a:r>
              <a:rPr lang="en-US" dirty="0"/>
              <a:t>of malnutrition as a primary driver for nutrition support</a:t>
            </a:r>
            <a:endParaRPr lang="en-US" dirty="0" smtClean="0"/>
          </a:p>
          <a:p>
            <a:endParaRPr lang="en-US" dirty="0"/>
          </a:p>
        </p:txBody>
      </p:sp>
      <p:sp>
        <p:nvSpPr>
          <p:cNvPr id="4" name="TextBox 3"/>
          <p:cNvSpPr txBox="1"/>
          <p:nvPr/>
        </p:nvSpPr>
        <p:spPr>
          <a:xfrm>
            <a:off x="6553200" y="6248400"/>
            <a:ext cx="2209800" cy="369332"/>
          </a:xfrm>
          <a:prstGeom prst="rect">
            <a:avLst/>
          </a:prstGeom>
          <a:noFill/>
        </p:spPr>
        <p:txBody>
          <a:bodyPr wrap="square" rtlCol="0">
            <a:spAutoFit/>
          </a:bodyPr>
          <a:lstStyle/>
          <a:p>
            <a:r>
              <a:rPr lang="en-US" dirty="0"/>
              <a:t>(Mehta et al., 2013)</a:t>
            </a:r>
          </a:p>
        </p:txBody>
      </p:sp>
    </p:spTree>
    <p:extLst>
      <p:ext uri="{BB962C8B-B14F-4D97-AF65-F5344CB8AC3E}">
        <p14:creationId xmlns:p14="http://schemas.microsoft.com/office/powerpoint/2010/main" val="378380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the Problem </a:t>
            </a:r>
            <a:endParaRPr lang="en-US" dirty="0"/>
          </a:p>
        </p:txBody>
      </p:sp>
      <p:sp>
        <p:nvSpPr>
          <p:cNvPr id="3" name="Content Placeholder 2"/>
          <p:cNvSpPr>
            <a:spLocks noGrp="1"/>
          </p:cNvSpPr>
          <p:nvPr>
            <p:ph idx="1"/>
          </p:nvPr>
        </p:nvSpPr>
        <p:spPr/>
        <p:txBody>
          <a:bodyPr/>
          <a:lstStyle/>
          <a:p>
            <a:r>
              <a:rPr lang="en-US" dirty="0" smtClean="0"/>
              <a:t>More than 30% children requiring mechanical ventilation were severely malnourished upon admission to the PICU</a:t>
            </a:r>
          </a:p>
          <a:p>
            <a:pPr lvl="1"/>
            <a:r>
              <a:rPr lang="en-US" dirty="0" smtClean="0"/>
              <a:t>BMI Z score &gt; 2 (13.2%) or &lt; 2 (17.1%)</a:t>
            </a:r>
          </a:p>
          <a:p>
            <a:r>
              <a:rPr lang="en-US" dirty="0" smtClean="0"/>
              <a:t>Inadequate </a:t>
            </a:r>
            <a:r>
              <a:rPr lang="en-US" dirty="0"/>
              <a:t>delivery of nutrition during hospitalization </a:t>
            </a:r>
            <a:r>
              <a:rPr lang="en-US" dirty="0" smtClean="0"/>
              <a:t>results in cumulative energy (kcal/kg/day</a:t>
            </a:r>
            <a:r>
              <a:rPr lang="en-US" dirty="0"/>
              <a:t>) and/or protein </a:t>
            </a:r>
            <a:r>
              <a:rPr lang="en-US" dirty="0" smtClean="0"/>
              <a:t>(grams/kg/day</a:t>
            </a:r>
            <a:r>
              <a:rPr lang="en-US" dirty="0"/>
              <a:t>) deficits which contribute to delayed recovery </a:t>
            </a:r>
            <a:r>
              <a:rPr lang="en-US" dirty="0" smtClean="0"/>
              <a:t>            </a:t>
            </a:r>
            <a:r>
              <a:rPr lang="en-US" sz="1800" dirty="0" smtClean="0"/>
              <a:t>(</a:t>
            </a:r>
            <a:r>
              <a:rPr lang="en-US" sz="1800" dirty="0"/>
              <a:t>Mehta et al., 2012; </a:t>
            </a:r>
            <a:r>
              <a:rPr lang="en-US" sz="1800" dirty="0" err="1"/>
              <a:t>Mikhailov</a:t>
            </a:r>
            <a:r>
              <a:rPr lang="en-US" sz="1800" dirty="0"/>
              <a:t> et al., 2014</a:t>
            </a:r>
            <a:r>
              <a:rPr lang="en-US" sz="1800" dirty="0" smtClean="0"/>
              <a:t>) </a:t>
            </a:r>
          </a:p>
          <a:p>
            <a:pPr lvl="1"/>
            <a:endParaRPr lang="en-US" dirty="0"/>
          </a:p>
        </p:txBody>
      </p:sp>
      <p:sp>
        <p:nvSpPr>
          <p:cNvPr id="6" name="TextBox 5"/>
          <p:cNvSpPr txBox="1"/>
          <p:nvPr/>
        </p:nvSpPr>
        <p:spPr>
          <a:xfrm>
            <a:off x="5105400" y="2881562"/>
            <a:ext cx="5715000" cy="369332"/>
          </a:xfrm>
          <a:prstGeom prst="rect">
            <a:avLst/>
          </a:prstGeom>
          <a:noFill/>
        </p:spPr>
        <p:txBody>
          <a:bodyPr wrap="square" rtlCol="0">
            <a:spAutoFit/>
          </a:bodyPr>
          <a:lstStyle/>
          <a:p>
            <a:r>
              <a:rPr lang="en-US" dirty="0"/>
              <a:t>(</a:t>
            </a:r>
            <a:r>
              <a:rPr lang="en-US" dirty="0" err="1"/>
              <a:t>Nilesh</a:t>
            </a:r>
            <a:r>
              <a:rPr lang="en-US" dirty="0"/>
              <a:t> M. Mehta et al., 2012)</a:t>
            </a:r>
          </a:p>
        </p:txBody>
      </p:sp>
    </p:spTree>
    <p:extLst>
      <p:ext uri="{BB962C8B-B14F-4D97-AF65-F5344CB8AC3E}">
        <p14:creationId xmlns:p14="http://schemas.microsoft.com/office/powerpoint/2010/main" val="215841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the Problem </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a:t>C</a:t>
            </a:r>
            <a:r>
              <a:rPr lang="en-US" dirty="0" smtClean="0"/>
              <a:t>ohort </a:t>
            </a:r>
            <a:r>
              <a:rPr lang="en-US" dirty="0"/>
              <a:t>study of children ages 3.9 to 63.3 months admitted to the PICU over a 2 year period (n=385</a:t>
            </a:r>
            <a:r>
              <a:rPr lang="en-US" dirty="0" smtClean="0"/>
              <a:t>)</a:t>
            </a:r>
          </a:p>
          <a:p>
            <a:pPr lvl="1"/>
            <a:r>
              <a:rPr lang="en-US" dirty="0" smtClean="0"/>
              <a:t>46</a:t>
            </a:r>
            <a:r>
              <a:rPr lang="en-US" dirty="0"/>
              <a:t>% </a:t>
            </a:r>
            <a:r>
              <a:rPr lang="en-US" dirty="0" smtClean="0"/>
              <a:t>(</a:t>
            </a:r>
            <a:r>
              <a:rPr lang="en-US" dirty="0"/>
              <a:t>n=175) were malnourished on </a:t>
            </a:r>
            <a:r>
              <a:rPr lang="en-US" dirty="0" smtClean="0"/>
              <a:t>admission, </a:t>
            </a:r>
            <a:r>
              <a:rPr lang="en-US" dirty="0" err="1" smtClean="0"/>
              <a:t>assoc</a:t>
            </a:r>
            <a:r>
              <a:rPr lang="en-US" dirty="0" smtClean="0"/>
              <a:t> with longer </a:t>
            </a:r>
            <a:r>
              <a:rPr lang="en-US" dirty="0"/>
              <a:t>duration of </a:t>
            </a:r>
            <a:r>
              <a:rPr lang="en-US" dirty="0" smtClean="0"/>
              <a:t>MV (p=0.003)</a:t>
            </a:r>
          </a:p>
          <a:p>
            <a:r>
              <a:rPr lang="en-US" dirty="0"/>
              <a:t>Only 35% of energy needs and 0% of protein needs were met for AKI/renal failure vs 55% and 19% in those without </a:t>
            </a:r>
          </a:p>
          <a:p>
            <a:pPr lvl="1"/>
            <a:r>
              <a:rPr lang="en-US" dirty="0" smtClean="0"/>
              <a:t>Likely </a:t>
            </a:r>
            <a:r>
              <a:rPr lang="en-US" dirty="0"/>
              <a:t>due to fluid restrictions and reluctance to provide needed protein in patients with kidney injury</a:t>
            </a:r>
          </a:p>
          <a:p>
            <a:endParaRPr lang="en-US" dirty="0" smtClean="0"/>
          </a:p>
        </p:txBody>
      </p:sp>
      <p:sp>
        <p:nvSpPr>
          <p:cNvPr id="6" name="TextBox 5"/>
          <p:cNvSpPr txBox="1"/>
          <p:nvPr/>
        </p:nvSpPr>
        <p:spPr>
          <a:xfrm>
            <a:off x="3235036" y="5715000"/>
            <a:ext cx="5715000" cy="923330"/>
          </a:xfrm>
          <a:prstGeom prst="rect">
            <a:avLst/>
          </a:prstGeom>
          <a:noFill/>
        </p:spPr>
        <p:txBody>
          <a:bodyPr wrap="square" rtlCol="0">
            <a:spAutoFit/>
          </a:bodyPr>
          <a:lstStyle/>
          <a:p>
            <a:pPr marL="0" lvl="1"/>
            <a:r>
              <a:rPr lang="en-US" dirty="0" smtClean="0"/>
              <a:t>(</a:t>
            </a:r>
            <a:r>
              <a:rPr lang="en-US" dirty="0"/>
              <a:t>Kyle, </a:t>
            </a:r>
            <a:r>
              <a:rPr lang="en-US" dirty="0" err="1"/>
              <a:t>Akcan-Arikan</a:t>
            </a:r>
            <a:r>
              <a:rPr lang="en-US" dirty="0"/>
              <a:t>, Orellana, &amp; </a:t>
            </a:r>
            <a:r>
              <a:rPr lang="en-US" dirty="0" err="1"/>
              <a:t>Coss</a:t>
            </a:r>
            <a:r>
              <a:rPr lang="en-US" dirty="0"/>
              <a:t>-Bu, 2013).</a:t>
            </a:r>
          </a:p>
          <a:p>
            <a:pPr marL="0" lvl="1"/>
            <a:endParaRPr lang="en-US" dirty="0"/>
          </a:p>
          <a:p>
            <a:endParaRPr lang="en-US" dirty="0"/>
          </a:p>
        </p:txBody>
      </p:sp>
      <p:sp>
        <p:nvSpPr>
          <p:cNvPr id="5" name="TextBox 4"/>
          <p:cNvSpPr txBox="1"/>
          <p:nvPr/>
        </p:nvSpPr>
        <p:spPr>
          <a:xfrm>
            <a:off x="2286000" y="2378241"/>
            <a:ext cx="5257800" cy="369332"/>
          </a:xfrm>
          <a:prstGeom prst="rect">
            <a:avLst/>
          </a:prstGeom>
          <a:noFill/>
        </p:spPr>
        <p:txBody>
          <a:bodyPr wrap="square" rtlCol="0">
            <a:spAutoFit/>
          </a:bodyPr>
          <a:lstStyle/>
          <a:p>
            <a:pPr marL="0" lvl="1"/>
            <a:r>
              <a:rPr lang="en-US" dirty="0"/>
              <a:t>(de Souza </a:t>
            </a:r>
            <a:r>
              <a:rPr lang="en-US" dirty="0" err="1"/>
              <a:t>Menezes</a:t>
            </a:r>
            <a:r>
              <a:rPr lang="en-US" dirty="0"/>
              <a:t>, </a:t>
            </a:r>
            <a:r>
              <a:rPr lang="en-US" dirty="0" err="1"/>
              <a:t>Leite</a:t>
            </a:r>
            <a:r>
              <a:rPr lang="en-US" dirty="0"/>
              <a:t>, &amp; Koch </a:t>
            </a:r>
            <a:r>
              <a:rPr lang="en-US" dirty="0" err="1"/>
              <a:t>Nogueira</a:t>
            </a:r>
            <a:r>
              <a:rPr lang="en-US" dirty="0"/>
              <a:t>, 2012). </a:t>
            </a:r>
          </a:p>
        </p:txBody>
      </p:sp>
    </p:spTree>
    <p:extLst>
      <p:ext uri="{BB962C8B-B14F-4D97-AF65-F5344CB8AC3E}">
        <p14:creationId xmlns:p14="http://schemas.microsoft.com/office/powerpoint/2010/main" val="317618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normAutofit fontScale="90000"/>
          </a:bodyPr>
          <a:lstStyle/>
          <a:p>
            <a:r>
              <a:rPr lang="en-US" dirty="0" smtClean="0"/>
              <a:t>A.S.P.E.N. Nutrition Support Recommendations for the Critically Ill Child</a:t>
            </a:r>
            <a:endParaRPr lang="en-US" dirty="0"/>
          </a:p>
        </p:txBody>
      </p:sp>
      <p:sp>
        <p:nvSpPr>
          <p:cNvPr id="3" name="Content Placeholder 2"/>
          <p:cNvSpPr>
            <a:spLocks noGrp="1"/>
          </p:cNvSpPr>
          <p:nvPr>
            <p:ph idx="1"/>
          </p:nvPr>
        </p:nvSpPr>
        <p:spPr>
          <a:xfrm>
            <a:off x="914400" y="1981200"/>
            <a:ext cx="7772400" cy="4572000"/>
          </a:xfrm>
        </p:spPr>
        <p:txBody>
          <a:bodyPr>
            <a:normAutofit/>
          </a:bodyPr>
          <a:lstStyle/>
          <a:p>
            <a:r>
              <a:rPr lang="en-US" dirty="0" smtClean="0"/>
              <a:t>Nutrition screening for all patients</a:t>
            </a:r>
          </a:p>
          <a:p>
            <a:r>
              <a:rPr lang="en-US" dirty="0" smtClean="0"/>
              <a:t>Energy expenditure should be assessed throughout course of illness</a:t>
            </a:r>
          </a:p>
          <a:p>
            <a:r>
              <a:rPr lang="en-US" dirty="0" smtClean="0"/>
              <a:t>Insufficient data to make standard recommendation for macronutrient intake, total or composition</a:t>
            </a:r>
          </a:p>
        </p:txBody>
      </p:sp>
      <p:sp>
        <p:nvSpPr>
          <p:cNvPr id="4" name="TextBox 3"/>
          <p:cNvSpPr txBox="1"/>
          <p:nvPr/>
        </p:nvSpPr>
        <p:spPr>
          <a:xfrm>
            <a:off x="5257800" y="6082329"/>
            <a:ext cx="3200400" cy="369332"/>
          </a:xfrm>
          <a:prstGeom prst="rect">
            <a:avLst/>
          </a:prstGeom>
          <a:noFill/>
        </p:spPr>
        <p:txBody>
          <a:bodyPr wrap="square" rtlCol="0">
            <a:spAutoFit/>
          </a:bodyPr>
          <a:lstStyle/>
          <a:p>
            <a:r>
              <a:rPr lang="en-US" dirty="0"/>
              <a:t>(Mehta, </a:t>
            </a:r>
            <a:r>
              <a:rPr lang="en-US" dirty="0" err="1"/>
              <a:t>Compher</a:t>
            </a:r>
            <a:r>
              <a:rPr lang="en-US" dirty="0"/>
              <a:t>, et al., 2009)</a:t>
            </a:r>
          </a:p>
        </p:txBody>
      </p:sp>
    </p:spTree>
    <p:extLst>
      <p:ext uri="{BB962C8B-B14F-4D97-AF65-F5344CB8AC3E}">
        <p14:creationId xmlns:p14="http://schemas.microsoft.com/office/powerpoint/2010/main" val="1284247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normAutofit fontScale="90000"/>
          </a:bodyPr>
          <a:lstStyle/>
          <a:p>
            <a:r>
              <a:rPr lang="en-US" dirty="0" smtClean="0"/>
              <a:t>A.S.P.E.N. Nutrition Support Recommendations for the Critically Ill Child</a:t>
            </a:r>
            <a:endParaRPr lang="en-US" dirty="0"/>
          </a:p>
        </p:txBody>
      </p:sp>
      <p:sp>
        <p:nvSpPr>
          <p:cNvPr id="3" name="Content Placeholder 2"/>
          <p:cNvSpPr>
            <a:spLocks noGrp="1"/>
          </p:cNvSpPr>
          <p:nvPr>
            <p:ph idx="1"/>
          </p:nvPr>
        </p:nvSpPr>
        <p:spPr>
          <a:xfrm>
            <a:off x="914400" y="2057400"/>
            <a:ext cx="7772400" cy="4572000"/>
          </a:xfrm>
        </p:spPr>
        <p:txBody>
          <a:bodyPr>
            <a:normAutofit/>
          </a:bodyPr>
          <a:lstStyle/>
          <a:p>
            <a:r>
              <a:rPr lang="en-US" dirty="0" smtClean="0"/>
              <a:t>EN preferred mode of nutrition delivery</a:t>
            </a:r>
          </a:p>
          <a:p>
            <a:r>
              <a:rPr lang="en-US" dirty="0" smtClean="0"/>
              <a:t>Routine use of immunonutrition not recommended</a:t>
            </a:r>
          </a:p>
          <a:p>
            <a:r>
              <a:rPr lang="en-US" dirty="0" smtClean="0"/>
              <a:t>Specialized Nutrition Support Teams and aggressive feeding protocols may enhance delivery of EN, minimizing use of PN and decreasing nutritional deficits </a:t>
            </a:r>
          </a:p>
        </p:txBody>
      </p:sp>
      <p:sp>
        <p:nvSpPr>
          <p:cNvPr id="4" name="TextBox 3"/>
          <p:cNvSpPr txBox="1"/>
          <p:nvPr/>
        </p:nvSpPr>
        <p:spPr>
          <a:xfrm>
            <a:off x="5867400" y="6248400"/>
            <a:ext cx="3733800" cy="369332"/>
          </a:xfrm>
          <a:prstGeom prst="rect">
            <a:avLst/>
          </a:prstGeom>
          <a:noFill/>
        </p:spPr>
        <p:txBody>
          <a:bodyPr wrap="square" rtlCol="0">
            <a:spAutoFit/>
          </a:bodyPr>
          <a:lstStyle/>
          <a:p>
            <a:r>
              <a:rPr lang="en-US" dirty="0"/>
              <a:t>(Mehta, </a:t>
            </a:r>
            <a:r>
              <a:rPr lang="en-US" dirty="0" err="1"/>
              <a:t>Compher</a:t>
            </a:r>
            <a:r>
              <a:rPr lang="en-US" dirty="0"/>
              <a:t>, et al., 2009)</a:t>
            </a:r>
          </a:p>
        </p:txBody>
      </p:sp>
    </p:spTree>
    <p:extLst>
      <p:ext uri="{BB962C8B-B14F-4D97-AF65-F5344CB8AC3E}">
        <p14:creationId xmlns:p14="http://schemas.microsoft.com/office/powerpoint/2010/main" val="561620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Energy Needs</a:t>
            </a:r>
            <a:endParaRPr lang="en-US" dirty="0"/>
          </a:p>
        </p:txBody>
      </p:sp>
      <p:sp>
        <p:nvSpPr>
          <p:cNvPr id="3" name="Content Placeholder 2"/>
          <p:cNvSpPr>
            <a:spLocks noGrp="1"/>
          </p:cNvSpPr>
          <p:nvPr>
            <p:ph idx="1"/>
          </p:nvPr>
        </p:nvSpPr>
        <p:spPr/>
        <p:txBody>
          <a:bodyPr>
            <a:normAutofit lnSpcReduction="10000"/>
          </a:bodyPr>
          <a:lstStyle/>
          <a:p>
            <a:r>
              <a:rPr lang="en-US" dirty="0"/>
              <a:t>Best practice – Indirect Calorimetry (IC)</a:t>
            </a:r>
          </a:p>
          <a:p>
            <a:r>
              <a:rPr lang="en-US" dirty="0" smtClean="0"/>
              <a:t>Calculates a respiratory quotient (RQ), the ratio of CO</a:t>
            </a:r>
            <a:r>
              <a:rPr lang="en-US" sz="2000" dirty="0" smtClean="0"/>
              <a:t>2 </a:t>
            </a:r>
            <a:r>
              <a:rPr lang="en-US" dirty="0" smtClean="0"/>
              <a:t> elimination to oxygen uptake, partly determined by endogenous substrate use</a:t>
            </a:r>
          </a:p>
          <a:p>
            <a:r>
              <a:rPr lang="en-US" dirty="0" smtClean="0"/>
              <a:t>Target is 0.87</a:t>
            </a:r>
          </a:p>
          <a:p>
            <a:pPr lvl="1"/>
            <a:r>
              <a:rPr lang="en-US" dirty="0" smtClean="0"/>
              <a:t>higher increased CHO burden</a:t>
            </a:r>
          </a:p>
          <a:p>
            <a:pPr lvl="1"/>
            <a:r>
              <a:rPr lang="en-US" dirty="0" smtClean="0"/>
              <a:t>lower increased fat burden</a:t>
            </a:r>
          </a:p>
          <a:p>
            <a:r>
              <a:rPr lang="en-US" dirty="0" smtClean="0"/>
              <a:t>Can direct nutrition therapy for not only energy needs, but composition </a:t>
            </a:r>
            <a:endParaRPr lang="en-US" dirty="0"/>
          </a:p>
        </p:txBody>
      </p:sp>
      <p:sp>
        <p:nvSpPr>
          <p:cNvPr id="4" name="TextBox 3"/>
          <p:cNvSpPr txBox="1"/>
          <p:nvPr/>
        </p:nvSpPr>
        <p:spPr>
          <a:xfrm>
            <a:off x="4121727" y="6248400"/>
            <a:ext cx="5029200" cy="369332"/>
          </a:xfrm>
          <a:prstGeom prst="rect">
            <a:avLst/>
          </a:prstGeom>
          <a:noFill/>
        </p:spPr>
        <p:txBody>
          <a:bodyPr wrap="square" rtlCol="0">
            <a:spAutoFit/>
          </a:bodyPr>
          <a:lstStyle/>
          <a:p>
            <a:r>
              <a:rPr lang="en-US" dirty="0" smtClean="0"/>
              <a:t>(</a:t>
            </a:r>
            <a:r>
              <a:rPr lang="en-US" dirty="0" err="1" smtClean="0"/>
              <a:t>Dokken</a:t>
            </a:r>
            <a:r>
              <a:rPr lang="en-US" dirty="0" smtClean="0"/>
              <a:t> M, </a:t>
            </a:r>
            <a:r>
              <a:rPr lang="en-US" dirty="0" err="1" smtClean="0"/>
              <a:t>Rustoen</a:t>
            </a:r>
            <a:r>
              <a:rPr lang="en-US" dirty="0" smtClean="0"/>
              <a:t> T &amp; </a:t>
            </a:r>
            <a:r>
              <a:rPr lang="en-US" dirty="0" err="1" smtClean="0"/>
              <a:t>Stubhaug</a:t>
            </a:r>
            <a:r>
              <a:rPr lang="en-US" dirty="0" smtClean="0"/>
              <a:t> A., 2013)</a:t>
            </a:r>
            <a:endParaRPr lang="en-US" dirty="0"/>
          </a:p>
        </p:txBody>
      </p:sp>
    </p:spTree>
    <p:extLst>
      <p:ext uri="{BB962C8B-B14F-4D97-AF65-F5344CB8AC3E}">
        <p14:creationId xmlns:p14="http://schemas.microsoft.com/office/powerpoint/2010/main" val="2362472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CDA6162C42B4FA9E07137A0862C88" ma:contentTypeVersion="2" ma:contentTypeDescription="Create a new document." ma:contentTypeScope="" ma:versionID="8b3b94b15f19b1b5e28c2a8680e93030">
  <xsd:schema xmlns:xsd="http://www.w3.org/2001/XMLSchema" xmlns:xs="http://www.w3.org/2001/XMLSchema" xmlns:p="http://schemas.microsoft.com/office/2006/metadata/properties" xmlns:ns1="http://schemas.microsoft.com/sharepoint/v3" targetNamespace="http://schemas.microsoft.com/office/2006/metadata/properties" ma:root="true" ma:fieldsID="1bb14246ec27b7d03ce5ca3bc825739c" ns1:_="">
    <xsd:import namespace="http://schemas.microsoft.com/sharepoint/v3"/>
    <xsd:element name="properties">
      <xsd:complexType>
        <xsd:sequence>
          <xsd:element name="documentManagement">
            <xsd:complexType>
              <xsd:all>
                <xsd:element ref="ns1:PublishingRollupImag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RollupImage" ma:index="8" nillable="true" ma:displayName="Rollup Image" ma:description="" ma:internalName="PublishingRollupImage" ma:readOnly="false">
      <xsd:simpleType>
        <xsd:restriction base="dms:Unknown"/>
      </xsd:simpleType>
    </xsd:element>
    <xsd:element name="URL" ma:index="9"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RollupImage xmlns="http://schemas.microsoft.com/sharepoint/v3" xsi:nil="true"/>
    <URL xmlns="http://schemas.microsoft.com/sharepoint/v3">
      <Url xsi:nil="true"/>
      <Description xsi:nil="true"/>
    </URL>
  </documentManagement>
</p:properties>
</file>

<file path=customXml/itemProps1.xml><?xml version="1.0" encoding="utf-8"?>
<ds:datastoreItem xmlns:ds="http://schemas.openxmlformats.org/officeDocument/2006/customXml" ds:itemID="{A296374C-95CD-40E2-98A9-C25D48A93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7FAC11-EA92-44AD-8DC6-D62ADB6626B5}">
  <ds:schemaRefs>
    <ds:schemaRef ds:uri="http://schemas.microsoft.com/sharepoint/v3/contenttype/forms"/>
  </ds:schemaRefs>
</ds:datastoreItem>
</file>

<file path=customXml/itemProps3.xml><?xml version="1.0" encoding="utf-8"?>
<ds:datastoreItem xmlns:ds="http://schemas.openxmlformats.org/officeDocument/2006/customXml" ds:itemID="{AF3D652E-73FF-47CB-8CDE-0053B20600E0}">
  <ds:schemaRefs>
    <ds:schemaRef ds:uri="http://purl.org/dc/elements/1.1/"/>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Metro</Template>
  <TotalTime>1642</TotalTime>
  <Words>3068</Words>
  <Application>Microsoft Office PowerPoint</Application>
  <PresentationFormat>On-screen Show (4:3)</PresentationFormat>
  <Paragraphs>240</Paragraphs>
  <Slides>35</Slides>
  <Notes>17</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Metro</vt:lpstr>
      <vt:lpstr>Does In With The Good Equal Out With The Bad?  Application of Nutrition Support Research   Ann-Marie Brown, PhD, CPNP-AC/PC, CCRN, FCCM Asst Professor, The University of Akron PICU Nurse Practitioner, Akron Children’s Hospital</vt:lpstr>
      <vt:lpstr>Disclosures</vt:lpstr>
      <vt:lpstr>Objectives</vt:lpstr>
      <vt:lpstr>Pediatric Malnutrition </vt:lpstr>
      <vt:lpstr>Epidemiology of the Problem </vt:lpstr>
      <vt:lpstr>Epidemiology of the Problem </vt:lpstr>
      <vt:lpstr>A.S.P.E.N. Nutrition Support Recommendations for the Critically Ill Child</vt:lpstr>
      <vt:lpstr>A.S.P.E.N. Nutrition Support Recommendations for the Critically Ill Child</vt:lpstr>
      <vt:lpstr>Measuring Energy Needs</vt:lpstr>
      <vt:lpstr>Measuring Energy Needs</vt:lpstr>
      <vt:lpstr>PowerPoint Presentation</vt:lpstr>
      <vt:lpstr>Measuring Energy Needs</vt:lpstr>
      <vt:lpstr>Impact of EN on Outcomes in the PICU</vt:lpstr>
      <vt:lpstr>Impact of EN on Outcomes in the PICU</vt:lpstr>
      <vt:lpstr>Barriers to Delivery of Adequate EN</vt:lpstr>
      <vt:lpstr>Barriers – Hemodynamic Instability</vt:lpstr>
      <vt:lpstr>Barriers – EN During Vasopressor Infusion</vt:lpstr>
      <vt:lpstr>Barriers – EN During Vasopressor Infusion</vt:lpstr>
      <vt:lpstr>Barriers – Feeding Intolerance</vt:lpstr>
      <vt:lpstr>Barriers – Feeding Interruptions</vt:lpstr>
      <vt:lpstr>Barriers - Variation in Feeding Practices/Lack of Feeding Protocols </vt:lpstr>
      <vt:lpstr>Barriers - Variation in Feeding Practices/Lack of Feeding Protocols </vt:lpstr>
      <vt:lpstr>Continuous vs Bolus</vt:lpstr>
      <vt:lpstr>Continuous vs Bolus ACH PICU Nutrition Research</vt:lpstr>
      <vt:lpstr>PowerPoint Presentation</vt:lpstr>
      <vt:lpstr>PowerPoint Presentation</vt:lpstr>
      <vt:lpstr>Changing the Paradigm</vt:lpstr>
      <vt:lpstr>Translation to Practice</vt:lpstr>
      <vt:lpstr>Directions for Future Research</vt:lpstr>
      <vt:lpstr>Directions for Future Research</vt:lpstr>
      <vt:lpstr>Thank You!!</vt:lpstr>
      <vt:lpstr>References</vt:lpstr>
      <vt:lpstr>References</vt:lpstr>
      <vt:lpstr>References</vt:lpstr>
      <vt:lpstr>References</vt:lpstr>
    </vt:vector>
  </TitlesOfParts>
  <Company>Akron Children's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rwc15267</dc:creator>
  <cp:lastModifiedBy>Brown,Ann-Marie</cp:lastModifiedBy>
  <cp:revision>113</cp:revision>
  <cp:lastPrinted>2014-04-09T23:53:38Z</cp:lastPrinted>
  <dcterms:created xsi:type="dcterms:W3CDTF">2012-08-24T20:31:10Z</dcterms:created>
  <dcterms:modified xsi:type="dcterms:W3CDTF">2014-11-18T12:46:09Z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0x0101005F0CDA6162C42B4FA9E07137A0862C88</vt:lpwstr>
  </property>
</Properties>
</file>