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389" r:id="rId2"/>
    <p:sldId id="390" r:id="rId3"/>
    <p:sldId id="385" r:id="rId4"/>
    <p:sldId id="397" r:id="rId5"/>
    <p:sldId id="473" r:id="rId6"/>
    <p:sldId id="472" r:id="rId7"/>
    <p:sldId id="398" r:id="rId8"/>
    <p:sldId id="474" r:id="rId9"/>
    <p:sldId id="391" r:id="rId10"/>
    <p:sldId id="392" r:id="rId11"/>
    <p:sldId id="475" r:id="rId12"/>
    <p:sldId id="476" r:id="rId13"/>
    <p:sldId id="477" r:id="rId14"/>
    <p:sldId id="478" r:id="rId15"/>
    <p:sldId id="394" r:id="rId16"/>
    <p:sldId id="479" r:id="rId17"/>
    <p:sldId id="481" r:id="rId18"/>
    <p:sldId id="420" r:id="rId19"/>
    <p:sldId id="482" r:id="rId20"/>
    <p:sldId id="483" r:id="rId21"/>
    <p:sldId id="484" r:id="rId22"/>
    <p:sldId id="485" r:id="rId23"/>
    <p:sldId id="486" r:id="rId24"/>
    <p:sldId id="421" r:id="rId25"/>
    <p:sldId id="466" r:id="rId26"/>
    <p:sldId id="395" r:id="rId27"/>
    <p:sldId id="428" r:id="rId28"/>
    <p:sldId id="429" r:id="rId29"/>
    <p:sldId id="431" r:id="rId30"/>
    <p:sldId id="409" r:id="rId31"/>
    <p:sldId id="396" r:id="rId32"/>
    <p:sldId id="452" r:id="rId33"/>
    <p:sldId id="417" r:id="rId34"/>
    <p:sldId id="454" r:id="rId35"/>
    <p:sldId id="432" r:id="rId36"/>
    <p:sldId id="455" r:id="rId37"/>
    <p:sldId id="456" r:id="rId38"/>
    <p:sldId id="457" r:id="rId39"/>
    <p:sldId id="434" r:id="rId40"/>
    <p:sldId id="435" r:id="rId41"/>
    <p:sldId id="436" r:id="rId42"/>
    <p:sldId id="438" r:id="rId43"/>
    <p:sldId id="458" r:id="rId44"/>
    <p:sldId id="439" r:id="rId45"/>
    <p:sldId id="459" r:id="rId46"/>
    <p:sldId id="440" r:id="rId47"/>
    <p:sldId id="441" r:id="rId48"/>
    <p:sldId id="444" r:id="rId49"/>
    <p:sldId id="418" r:id="rId50"/>
    <p:sldId id="487" r:id="rId51"/>
    <p:sldId id="469" r:id="rId52"/>
    <p:sldId id="31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0000"/>
    <a:srgbClr val="D02800"/>
    <a:srgbClr val="C0504D"/>
    <a:srgbClr val="FFFF99"/>
    <a:srgbClr val="8B3331"/>
    <a:srgbClr val="CC3300"/>
    <a:srgbClr val="CC0000"/>
    <a:srgbClr val="FF3300"/>
    <a:srgbClr val="FF9900"/>
    <a:srgbClr val="FFCC00"/>
  </p:clrMru>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875" autoAdjust="0"/>
    <p:restoredTop sz="78495" autoAdjust="0"/>
  </p:normalViewPr>
  <p:slideViewPr>
    <p:cSldViewPr>
      <p:cViewPr>
        <p:scale>
          <a:sx n="62" d="100"/>
          <a:sy n="62" d="100"/>
        </p:scale>
        <p:origin x="-1488" y="-240"/>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283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A20754-0F45-4D94-B10C-A7F8AFD9CD68}" type="datetimeFigureOut">
              <a:rPr lang="en-US" smtClean="0"/>
              <a:pPr/>
              <a:t>4/28/2017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3AE93B-28A7-45C4-BA67-63901A9B85BA}"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63AE93B-28A7-45C4-BA67-63901A9B85BA}"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63AE93B-28A7-45C4-BA67-63901A9B85BA}" type="slidenum">
              <a:rPr lang="en-IN" smtClean="0"/>
              <a:pPr/>
              <a:t>3</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63AE93B-28A7-45C4-BA67-63901A9B85BA}" type="slidenum">
              <a:rPr lang="en-IN" smtClean="0"/>
              <a:pPr/>
              <a:t>23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8B2EF94-EA0A-4E60-BE4B-D5738E22BD3D}"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72A5BB7-E167-408D-9FBC-29D37D6BE8AB}"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9DFD2C6-FC9D-447C-A409-0B468F7912B9}"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10BE0A9-B42A-4016-9933-C1DEAF8D7035}"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D41019-3F70-46E4-8D92-340F34131F60}" type="datetime1">
              <a:rPr lang="en-US" smtClean="0"/>
              <a:pPr/>
              <a:t>4/28/2017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E8426DE-AF6F-414A-B828-9550D473027C}"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0DD6FCA7-410C-42B4-90C4-FDECC65338F4}" type="datetime1">
              <a:rPr lang="en-US" smtClean="0"/>
              <a:pPr/>
              <a:t>4/28/2017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97263B4-6F04-454D-8FB0-19CD5694F4A3}" type="datetime1">
              <a:rPr lang="en-US" smtClean="0"/>
              <a:pPr/>
              <a:t>4/28/2017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B330E-3615-43DB-ACFE-2DE14CD170C4}" type="datetime1">
              <a:rPr lang="en-US" smtClean="0"/>
              <a:pPr/>
              <a:t>4/28/2017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8427C-95EF-4BB9-AF04-FC9708472E23}"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6B3C9-02BE-4FE5-98AA-A1DB03F8E677}" type="datetime1">
              <a:rPr lang="en-US" smtClean="0"/>
              <a:pPr/>
              <a:t>4/28/2017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EA8B4-0091-48E6-BC19-548311E7815D}" type="datetime1">
              <a:rPr lang="en-US" smtClean="0"/>
              <a:pPr/>
              <a:t>4/28/2017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yperlink%20plus%20tree.pptx"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gif"/><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2.gif"/><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2.gi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
            <a:ext cx="9144000" cy="307777"/>
          </a:xfrm>
          <a:prstGeom prst="rect">
            <a:avLst/>
          </a:prstGeom>
          <a:noFill/>
          <a:ln w="57150">
            <a:solidFill>
              <a:schemeClr val="accent1"/>
            </a:solidFill>
          </a:ln>
        </p:spPr>
        <p:txBody>
          <a:bodyPr wrap="square" rtlCol="0">
            <a:spAutoFit/>
          </a:bodyPr>
          <a:lstStyle/>
          <a:p>
            <a:pPr algn="ctr"/>
            <a:r>
              <a:rPr lang="en-IN" sz="1400" dirty="0" smtClean="0">
                <a:solidFill>
                  <a:schemeClr val="tx2">
                    <a:lumMod val="75000"/>
                  </a:schemeClr>
                </a:solidFill>
              </a:rPr>
              <a:t> </a:t>
            </a:r>
            <a:r>
              <a:rPr lang="en-IN" sz="1400" b="1" dirty="0" smtClean="0">
                <a:solidFill>
                  <a:schemeClr val="tx2">
                    <a:lumMod val="75000"/>
                  </a:schemeClr>
                </a:solidFill>
                <a:latin typeface="Tahoma" pitchFamily="34" charset="0"/>
                <a:ea typeface="Tahoma" pitchFamily="34" charset="0"/>
                <a:cs typeface="Tahoma" pitchFamily="34" charset="0"/>
              </a:rPr>
              <a:t>6</a:t>
            </a:r>
            <a:r>
              <a:rPr lang="en-IN" sz="1400" b="1" baseline="30000" dirty="0" smtClean="0">
                <a:solidFill>
                  <a:schemeClr val="tx2">
                    <a:lumMod val="75000"/>
                  </a:schemeClr>
                </a:solidFill>
                <a:latin typeface="Tahoma" pitchFamily="34" charset="0"/>
                <a:ea typeface="Tahoma" pitchFamily="34" charset="0"/>
                <a:cs typeface="Tahoma" pitchFamily="34" charset="0"/>
              </a:rPr>
              <a:t>th </a:t>
            </a:r>
            <a:r>
              <a:rPr lang="en-IN" sz="1400" b="1" dirty="0" smtClean="0">
                <a:solidFill>
                  <a:schemeClr val="tx2">
                    <a:lumMod val="75000"/>
                  </a:schemeClr>
                </a:solidFill>
                <a:latin typeface="Tahoma" pitchFamily="34" charset="0"/>
                <a:ea typeface="Tahoma" pitchFamily="34" charset="0"/>
                <a:cs typeface="Tahoma" pitchFamily="34" charset="0"/>
              </a:rPr>
              <a:t>International Conference on Biodiversity &amp; Conservation, 27-28 April 2017, Dubai, UAE</a:t>
            </a:r>
          </a:p>
        </p:txBody>
      </p:sp>
      <p:grpSp>
        <p:nvGrpSpPr>
          <p:cNvPr id="6" name="Group 14"/>
          <p:cNvGrpSpPr/>
          <p:nvPr/>
        </p:nvGrpSpPr>
        <p:grpSpPr>
          <a:xfrm>
            <a:off x="0" y="6135390"/>
            <a:ext cx="9144000" cy="722610"/>
            <a:chOff x="0" y="6172200"/>
            <a:chExt cx="9144000" cy="722610"/>
          </a:xfrm>
          <a:solidFill>
            <a:srgbClr val="C0504D"/>
          </a:solidFill>
        </p:grpSpPr>
        <p:sp>
          <p:nvSpPr>
            <p:cNvPr id="11" name="TextBox 10"/>
            <p:cNvSpPr txBox="1"/>
            <p:nvPr/>
          </p:nvSpPr>
          <p:spPr>
            <a:xfrm>
              <a:off x="0" y="6248400"/>
              <a:ext cx="9144000" cy="646331"/>
            </a:xfrm>
            <a:prstGeom prst="rect">
              <a:avLst/>
            </a:prstGeom>
            <a:grpFill/>
            <a:ln>
              <a:solidFill>
                <a:srgbClr val="CC3300"/>
              </a:solidFill>
            </a:ln>
          </p:spPr>
          <p:txBody>
            <a:bodyPr wrap="square" rtlCol="0">
              <a:spAutoFit/>
            </a:bodyPr>
            <a:lstStyle/>
            <a:p>
              <a:endParaRPr lang="en-IN" dirty="0" smtClean="0"/>
            </a:p>
            <a:p>
              <a:endParaRPr lang="en-IN" dirty="0" smtClean="0"/>
            </a:p>
          </p:txBody>
        </p:sp>
        <p:grpSp>
          <p:nvGrpSpPr>
            <p:cNvPr id="9" name="Group 13"/>
            <p:cNvGrpSpPr/>
            <p:nvPr/>
          </p:nvGrpSpPr>
          <p:grpSpPr>
            <a:xfrm>
              <a:off x="228600" y="6172200"/>
              <a:ext cx="8763000" cy="722610"/>
              <a:chOff x="304800" y="6172200"/>
              <a:chExt cx="8763000" cy="722610"/>
            </a:xfrm>
            <a:grpFill/>
          </p:grpSpPr>
          <p:pic>
            <p:nvPicPr>
              <p:cNvPr id="10" name="Picture 3" descr="DSCN4273 a"/>
              <p:cNvPicPr>
                <a:picLocks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6209010"/>
                <a:ext cx="609600" cy="648990"/>
              </a:xfrm>
              <a:prstGeom prst="rect">
                <a:avLst/>
              </a:prstGeom>
              <a:grpFill/>
              <a:ln w="9525" algn="ctr">
                <a:solidFill>
                  <a:srgbClr val="CC3300"/>
                </a:solidFill>
                <a:miter lim="800000"/>
                <a:headEnd/>
                <a:tailEnd/>
              </a:ln>
            </p:spPr>
          </p:pic>
          <p:pic>
            <p:nvPicPr>
              <p:cNvPr id="5" name="Picture 5" descr="I:\mp_logo.png"/>
              <p:cNvPicPr preferRelativeResize="0">
                <a:picLocks noChangeArrowheads="1"/>
              </p:cNvPicPr>
              <p:nvPr/>
            </p:nvPicPr>
            <p:blipFill>
              <a:blip r:embed="rId4"/>
              <a:srcRect/>
              <a:stretch>
                <a:fillRect/>
              </a:stretch>
            </p:blipFill>
            <p:spPr bwMode="auto">
              <a:xfrm>
                <a:off x="8382000" y="6172200"/>
                <a:ext cx="685800" cy="722610"/>
              </a:xfrm>
              <a:prstGeom prst="rect">
                <a:avLst/>
              </a:prstGeom>
              <a:grpFill/>
              <a:ln>
                <a:solidFill>
                  <a:srgbClr val="CC3300"/>
                </a:solidFill>
              </a:ln>
            </p:spPr>
          </p:pic>
          <p:grpSp>
            <p:nvGrpSpPr>
              <p:cNvPr id="12" name="Group 14"/>
              <p:cNvGrpSpPr/>
              <p:nvPr/>
            </p:nvGrpSpPr>
            <p:grpSpPr>
              <a:xfrm>
                <a:off x="3733800" y="6324600"/>
                <a:ext cx="1524000" cy="535792"/>
                <a:chOff x="3643306" y="6143644"/>
                <a:chExt cx="1714512" cy="714356"/>
              </a:xfrm>
              <a:grpFill/>
            </p:grpSpPr>
            <p:pic>
              <p:nvPicPr>
                <p:cNvPr id="7" name="Picture 1" descr="F:\D_Drive\S_B\Tiger Reporting\Report_rel\FILE_548ec62895a6bQCI_Logo_Big.jpg"/>
                <p:cNvPicPr>
                  <a:picLocks noChangeAspect="1" noChangeArrowheads="1"/>
                </p:cNvPicPr>
                <p:nvPr/>
              </p:nvPicPr>
              <p:blipFill>
                <a:blip r:embed="rId5" cstate="print"/>
                <a:srcRect l="29306" t="10988" r="31212" b="9654"/>
                <a:stretch>
                  <a:fillRect/>
                </a:stretch>
              </p:blipFill>
              <p:spPr bwMode="auto">
                <a:xfrm>
                  <a:off x="3643306" y="6143644"/>
                  <a:ext cx="566762" cy="714356"/>
                </a:xfrm>
                <a:prstGeom prst="rect">
                  <a:avLst/>
                </a:prstGeom>
                <a:grpFill/>
                <a:ln w="9525">
                  <a:solidFill>
                    <a:srgbClr val="CC3300"/>
                  </a:solidFill>
                  <a:miter lim="800000"/>
                  <a:headEnd/>
                  <a:tailEnd/>
                </a:ln>
              </p:spPr>
            </p:pic>
            <p:pic>
              <p:nvPicPr>
                <p:cNvPr id="8" name="Picture 2" descr="F:\D_Drive\Logos\ISO9000_2008.gif"/>
                <p:cNvPicPr>
                  <a:picLocks noChangeAspect="1" noChangeArrowheads="1"/>
                </p:cNvPicPr>
                <p:nvPr/>
              </p:nvPicPr>
              <p:blipFill>
                <a:blip r:embed="rId6"/>
                <a:srcRect/>
                <a:stretch>
                  <a:fillRect/>
                </a:stretch>
              </p:blipFill>
              <p:spPr bwMode="auto">
                <a:xfrm>
                  <a:off x="4714876" y="6147533"/>
                  <a:ext cx="642942" cy="710467"/>
                </a:xfrm>
                <a:prstGeom prst="rect">
                  <a:avLst/>
                </a:prstGeom>
                <a:grpFill/>
                <a:ln w="9525">
                  <a:solidFill>
                    <a:srgbClr val="CC3300"/>
                  </a:solidFill>
                  <a:miter lim="800000"/>
                  <a:headEnd/>
                  <a:tailEnd/>
                </a:ln>
              </p:spPr>
            </p:pic>
          </p:grpSp>
        </p:grpSp>
      </p:grpSp>
      <p:pic>
        <p:nvPicPr>
          <p:cNvPr id="21" name="Picture 6" descr="C:\Users\HP\Desktop\Anjana Rajput photo\DSCN7195.JPG"/>
          <p:cNvPicPr>
            <a:picLocks noChangeAspect="1" noChangeArrowheads="1"/>
          </p:cNvPicPr>
          <p:nvPr/>
        </p:nvPicPr>
        <p:blipFill>
          <a:blip r:embed="rId7" cstate="print"/>
          <a:srcRect t="14067"/>
          <a:stretch>
            <a:fillRect/>
          </a:stretch>
        </p:blipFill>
        <p:spPr bwMode="auto">
          <a:xfrm>
            <a:off x="0" y="381000"/>
            <a:ext cx="9144000" cy="5843827"/>
          </a:xfrm>
          <a:prstGeom prst="rect">
            <a:avLst/>
          </a:prstGeom>
          <a:noFill/>
        </p:spPr>
      </p:pic>
      <p:sp>
        <p:nvSpPr>
          <p:cNvPr id="1025" name="Rectangle 1"/>
          <p:cNvSpPr>
            <a:spLocks noChangeArrowheads="1"/>
          </p:cNvSpPr>
          <p:nvPr/>
        </p:nvSpPr>
        <p:spPr bwMode="auto">
          <a:xfrm>
            <a:off x="0" y="2170839"/>
            <a:ext cx="9144000" cy="2324961"/>
          </a:xfrm>
          <a:prstGeom prst="rect">
            <a:avLst/>
          </a:prstGeom>
          <a:noFill/>
          <a:ln w="9525">
            <a:noFill/>
            <a:miter lim="800000"/>
            <a:headEnd/>
            <a:tailEnd/>
          </a:ln>
          <a:effectLst/>
        </p:spPr>
        <p:txBody>
          <a:bodyPr vert="horz" wrap="square" lIns="63480" tIns="107916"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Conservation of Superior Phenotypes of Teak (</a:t>
            </a:r>
            <a:r>
              <a:rPr kumimoji="0" lang="en-US" sz="3600" b="1" i="1" u="none" strike="noStrike" cap="none" normalizeH="0" baseline="0" dirty="0" err="1" smtClean="0">
                <a:ln>
                  <a:noFill/>
                </a:ln>
                <a:solidFill>
                  <a:schemeClr val="bg1"/>
                </a:solidFill>
                <a:effectLst/>
                <a:latin typeface="Tahoma" pitchFamily="34" charset="0"/>
                <a:ea typeface="Tahoma" pitchFamily="34" charset="0"/>
                <a:cs typeface="Tahoma" pitchFamily="34" charset="0"/>
              </a:rPr>
              <a:t>Tectona</a:t>
            </a:r>
            <a:r>
              <a:rPr kumimoji="0" lang="en-US" sz="3600" b="1" i="1"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3600" b="1" i="1" u="none" strike="noStrike" cap="none" normalizeH="0" baseline="0" dirty="0" err="1" smtClean="0">
                <a:ln>
                  <a:noFill/>
                </a:ln>
                <a:solidFill>
                  <a:schemeClr val="bg1"/>
                </a:solidFill>
                <a:effectLst/>
                <a:latin typeface="Tahoma" pitchFamily="34" charset="0"/>
                <a:ea typeface="Tahoma" pitchFamily="34" charset="0"/>
                <a:cs typeface="Tahoma" pitchFamily="34" charset="0"/>
              </a:rPr>
              <a:t>grandis</a:t>
            </a:r>
            <a:r>
              <a:rPr kumimoji="0" lang="en-US" sz="3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in Central  India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p:txBody>
      </p:sp>
      <p:sp>
        <p:nvSpPr>
          <p:cNvPr id="4" name="Title 1"/>
          <p:cNvSpPr txBox="1">
            <a:spLocks/>
          </p:cNvSpPr>
          <p:nvPr/>
        </p:nvSpPr>
        <p:spPr>
          <a:xfrm>
            <a:off x="685800" y="4191000"/>
            <a:ext cx="7839100" cy="1905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i="1" dirty="0" smtClean="0">
                <a:solidFill>
                  <a:srgbClr val="FFC000"/>
                </a:solidFill>
                <a:latin typeface="Tahoma" pitchFamily="34" charset="0"/>
                <a:ea typeface="Tahoma" pitchFamily="34" charset="0"/>
                <a:cs typeface="Tahoma" pitchFamily="34" charset="0"/>
              </a:rPr>
              <a:t>Dr. </a:t>
            </a:r>
            <a:r>
              <a:rPr lang="en-IN" sz="2400" b="1" i="1" dirty="0" err="1" smtClean="0">
                <a:solidFill>
                  <a:srgbClr val="FFC000"/>
                </a:solidFill>
                <a:latin typeface="Tahoma" pitchFamily="34" charset="0"/>
                <a:ea typeface="Tahoma" pitchFamily="34" charset="0"/>
                <a:cs typeface="Tahoma" pitchFamily="34" charset="0"/>
              </a:rPr>
              <a:t>Anjana</a:t>
            </a:r>
            <a:r>
              <a:rPr lang="en-IN" sz="2400" b="1" i="1" dirty="0" smtClean="0">
                <a:solidFill>
                  <a:srgbClr val="FFC000"/>
                </a:solidFill>
                <a:latin typeface="Tahoma" pitchFamily="34" charset="0"/>
                <a:ea typeface="Tahoma" pitchFamily="34" charset="0"/>
                <a:cs typeface="Tahoma" pitchFamily="34" charset="0"/>
              </a:rPr>
              <a:t> </a:t>
            </a:r>
            <a:r>
              <a:rPr lang="en-IN" sz="2400" b="1" i="1" dirty="0" err="1" smtClean="0">
                <a:solidFill>
                  <a:srgbClr val="FFC000"/>
                </a:solidFill>
                <a:latin typeface="Tahoma" pitchFamily="34" charset="0"/>
                <a:ea typeface="Tahoma" pitchFamily="34" charset="0"/>
                <a:cs typeface="Tahoma" pitchFamily="34" charset="0"/>
              </a:rPr>
              <a:t>Rajput</a:t>
            </a:r>
            <a:endParaRPr lang="en-IN" sz="2400" b="1" i="1" dirty="0" smtClean="0">
              <a:solidFill>
                <a:srgbClr val="FFC000"/>
              </a:solidFill>
              <a:latin typeface="Tahoma" pitchFamily="34" charset="0"/>
              <a:ea typeface="Tahoma" pitchFamily="34" charset="0"/>
              <a:cs typeface="Tahom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IN" sz="2400" b="1" dirty="0" smtClean="0">
                <a:solidFill>
                  <a:srgbClr val="FFC000"/>
                </a:solidFill>
                <a:latin typeface="Tahoma" pitchFamily="34" charset="0"/>
                <a:ea typeface="Tahoma" pitchFamily="34" charset="0"/>
                <a:cs typeface="Tahoma" pitchFamily="34" charset="0"/>
              </a:rPr>
              <a:t>STATE FOREST RESEARCH INSTITUTE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IN" sz="2000" b="1" dirty="0" smtClean="0">
                <a:solidFill>
                  <a:srgbClr val="FFC000"/>
                </a:solidFill>
                <a:latin typeface="Tahoma" pitchFamily="34" charset="0"/>
                <a:ea typeface="Tahoma" pitchFamily="34" charset="0"/>
                <a:cs typeface="Tahoma" pitchFamily="34" charset="0"/>
              </a:rPr>
              <a:t>JABALPUR, MADHYA PRADESH, INDIA</a:t>
            </a:r>
            <a:endParaRPr lang="en-IN" sz="2000" b="1" dirty="0">
              <a:solidFill>
                <a:srgbClr val="FFC000"/>
              </a:solidFill>
              <a:latin typeface="Tahoma" pitchFamily="34" charset="0"/>
              <a:ea typeface="Tahoma" pitchFamily="34" charset="0"/>
              <a:cs typeface="Tahoma" pitchFamily="34" charset="0"/>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7" name="Picture 1" descr="C:\Users\HP\Desktop\73b8bc2aab15f00cb5d8c6745a02ce18_large.jpg"/>
          <p:cNvPicPr>
            <a:picLocks noChangeAspect="1" noChangeArrowheads="1"/>
          </p:cNvPicPr>
          <p:nvPr/>
        </p:nvPicPr>
        <p:blipFill>
          <a:blip r:embed="rId5"/>
          <a:srcRect/>
          <a:stretch>
            <a:fillRect/>
          </a:stretch>
        </p:blipFill>
        <p:spPr bwMode="auto">
          <a:xfrm>
            <a:off x="159499" y="990600"/>
            <a:ext cx="4260101" cy="3200400"/>
          </a:xfrm>
          <a:prstGeom prst="rect">
            <a:avLst/>
          </a:prstGeom>
          <a:noFill/>
        </p:spPr>
      </p:pic>
      <p:pic>
        <p:nvPicPr>
          <p:cNvPr id="8" name="Picture 3" descr="C:\Users\HP\Desktop\images.jpg"/>
          <p:cNvPicPr>
            <a:picLocks noChangeAspect="1" noChangeArrowheads="1"/>
          </p:cNvPicPr>
          <p:nvPr/>
        </p:nvPicPr>
        <p:blipFill>
          <a:blip r:embed="rId6"/>
          <a:srcRect/>
          <a:stretch>
            <a:fillRect/>
          </a:stretch>
        </p:blipFill>
        <p:spPr bwMode="auto">
          <a:xfrm>
            <a:off x="4648200" y="990600"/>
            <a:ext cx="4114800" cy="3246422"/>
          </a:xfrm>
          <a:prstGeom prst="rect">
            <a:avLst/>
          </a:prstGeom>
          <a:noFill/>
          <a:ln>
            <a:solidFill>
              <a:schemeClr val="bg1"/>
            </a:solidFill>
          </a:ln>
        </p:spPr>
      </p:pic>
      <p:sp>
        <p:nvSpPr>
          <p:cNvPr id="10" name="Rectangle 9"/>
          <p:cNvSpPr/>
          <p:nvPr/>
        </p:nvSpPr>
        <p:spPr>
          <a:xfrm>
            <a:off x="0" y="4343400"/>
            <a:ext cx="9144000" cy="2308324"/>
          </a:xfrm>
          <a:prstGeom prst="rect">
            <a:avLst/>
          </a:prstGeom>
          <a:ln w="57150">
            <a:solidFill>
              <a:schemeClr val="accent3">
                <a:lumMod val="50000"/>
              </a:schemeClr>
            </a:solidFill>
          </a:ln>
        </p:spPr>
        <p:txBody>
          <a:bodyPr wrap="square">
            <a:spAutoFit/>
          </a:bodyPr>
          <a:lstStyle/>
          <a:p>
            <a:r>
              <a:rPr lang="en-US" sz="2400" dirty="0" smtClean="0">
                <a:solidFill>
                  <a:schemeClr val="bg1"/>
                </a:solidFill>
              </a:rPr>
              <a:t> </a:t>
            </a:r>
            <a:r>
              <a:rPr lang="en-US" sz="2400" b="1" dirty="0" smtClean="0">
                <a:latin typeface="Tahoma" pitchFamily="34" charset="0"/>
                <a:ea typeface="Tahoma" pitchFamily="34" charset="0"/>
                <a:cs typeface="Tahoma" pitchFamily="34" charset="0"/>
              </a:rPr>
              <a:t>Flowers: in  monsoon,  flowers come  in lax clusters at the ends of branches,  white and small (about 6mm. across) and very fragile</a:t>
            </a:r>
          </a:p>
          <a:p>
            <a:r>
              <a:rPr lang="en-US" sz="2400" b="1" dirty="0" smtClean="0">
                <a:latin typeface="Tahoma" pitchFamily="34" charset="0"/>
                <a:ea typeface="Tahoma" pitchFamily="34" charset="0"/>
                <a:cs typeface="Tahoma" pitchFamily="34" charset="0"/>
              </a:rPr>
              <a:t>leaves </a:t>
            </a:r>
            <a:r>
              <a:rPr lang="en-US" sz="2400" b="1" dirty="0" smtClean="0">
                <a:latin typeface="Tahoma" pitchFamily="34" charset="0"/>
                <a:ea typeface="Tahoma" pitchFamily="34" charset="0"/>
                <a:cs typeface="Tahoma" pitchFamily="34" charset="0"/>
              </a:rPr>
              <a:t>fall off  in November to January, tree is leafless throughout the hot season.</a:t>
            </a:r>
          </a:p>
          <a:p>
            <a:r>
              <a:rPr lang="en-US" sz="2400" b="1" dirty="0" smtClean="0">
                <a:latin typeface="Tahoma" pitchFamily="34" charset="0"/>
                <a:ea typeface="Tahoma" pitchFamily="34" charset="0"/>
                <a:cs typeface="Tahoma" pitchFamily="34" charset="0"/>
              </a:rPr>
              <a:t> New leaves appear with the flowers during the monsoon</a:t>
            </a:r>
            <a:endParaRPr lang="en-IN" sz="2400" b="1" dirty="0">
              <a:latin typeface="Tahoma" pitchFamily="34" charset="0"/>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9" name="Picture 2" descr="C:\Users\HP\Desktop\800px-Starr_010304-0485_Tectona_grandis.jpg"/>
          <p:cNvPicPr>
            <a:picLocks noChangeAspect="1" noChangeArrowheads="1"/>
          </p:cNvPicPr>
          <p:nvPr/>
        </p:nvPicPr>
        <p:blipFill>
          <a:blip r:embed="rId5"/>
          <a:srcRect/>
          <a:stretch>
            <a:fillRect/>
          </a:stretch>
        </p:blipFill>
        <p:spPr bwMode="auto">
          <a:xfrm>
            <a:off x="2743200" y="1066800"/>
            <a:ext cx="6400800" cy="4800600"/>
          </a:xfrm>
          <a:prstGeom prst="rect">
            <a:avLst/>
          </a:prstGeom>
          <a:noFill/>
          <a:ln>
            <a:solidFill>
              <a:schemeClr val="bg1"/>
            </a:solidFill>
          </a:ln>
        </p:spPr>
      </p:pic>
      <p:sp>
        <p:nvSpPr>
          <p:cNvPr id="10" name="Rectangle 9"/>
          <p:cNvSpPr/>
          <p:nvPr/>
        </p:nvSpPr>
        <p:spPr>
          <a:xfrm>
            <a:off x="152400" y="1741944"/>
            <a:ext cx="2667000" cy="2677656"/>
          </a:xfrm>
          <a:prstGeom prst="rect">
            <a:avLst/>
          </a:prstGeom>
          <a:ln w="57150">
            <a:solidFill>
              <a:schemeClr val="accent3">
                <a:lumMod val="50000"/>
              </a:schemeClr>
            </a:solidFill>
          </a:ln>
        </p:spPr>
        <p:txBody>
          <a:bodyPr wrap="square">
            <a:spAutoFit/>
          </a:bodyPr>
          <a:lstStyle/>
          <a:p>
            <a:r>
              <a:rPr lang="en-US" sz="2400" b="1" dirty="0" smtClean="0">
                <a:latin typeface="Tahoma" pitchFamily="34" charset="0"/>
                <a:ea typeface="Tahoma" pitchFamily="34" charset="0"/>
                <a:cs typeface="Tahoma" pitchFamily="34" charset="0"/>
              </a:rPr>
              <a:t>Fruit</a:t>
            </a:r>
            <a:r>
              <a:rPr lang="en-US" sz="2400" b="1" dirty="0" smtClean="0">
                <a:latin typeface="Tahoma" pitchFamily="34" charset="0"/>
                <a:ea typeface="Tahoma" pitchFamily="34" charset="0"/>
                <a:cs typeface="Tahoma" pitchFamily="34" charset="0"/>
              </a:rPr>
              <a:t>: 15mm </a:t>
            </a:r>
            <a:r>
              <a:rPr lang="en-US" sz="2400" b="1" dirty="0" smtClean="0">
                <a:latin typeface="Tahoma" pitchFamily="34" charset="0"/>
                <a:ea typeface="Tahoma" pitchFamily="34" charset="0"/>
                <a:cs typeface="Tahoma" pitchFamily="34" charset="0"/>
              </a:rPr>
              <a:t>across, spongy</a:t>
            </a:r>
            <a:r>
              <a:rPr lang="en-US" sz="2400" b="1" dirty="0" smtClean="0">
                <a:latin typeface="Tahoma" pitchFamily="34" charset="0"/>
                <a:ea typeface="Tahoma" pitchFamily="34" charset="0"/>
                <a:cs typeface="Tahoma" pitchFamily="34" charset="0"/>
              </a:rPr>
              <a:t>, enclosed </a:t>
            </a:r>
            <a:r>
              <a:rPr lang="en-US" sz="2400" b="1" dirty="0" smtClean="0">
                <a:latin typeface="Tahoma" pitchFamily="34" charset="0"/>
                <a:ea typeface="Tahoma" pitchFamily="34" charset="0"/>
                <a:cs typeface="Tahoma" pitchFamily="34" charset="0"/>
              </a:rPr>
              <a:t>in </a:t>
            </a:r>
            <a:r>
              <a:rPr lang="en-US" sz="2400" b="1" dirty="0" smtClean="0">
                <a:latin typeface="Tahoma" pitchFamily="34" charset="0"/>
                <a:ea typeface="Tahoma" pitchFamily="34" charset="0"/>
                <a:cs typeface="Tahoma" pitchFamily="34" charset="0"/>
              </a:rPr>
              <a:t>the persistent </a:t>
            </a:r>
            <a:r>
              <a:rPr lang="en-US" sz="2400" b="1" dirty="0" smtClean="0">
                <a:latin typeface="Tahoma" pitchFamily="34" charset="0"/>
                <a:ea typeface="Tahoma" pitchFamily="34" charset="0"/>
                <a:cs typeface="Tahoma" pitchFamily="34" charset="0"/>
              </a:rPr>
              <a:t>calyx</a:t>
            </a:r>
            <a:r>
              <a:rPr lang="en-US" sz="2400" b="1" dirty="0" smtClean="0">
                <a:latin typeface="Tahoma" pitchFamily="34" charset="0"/>
                <a:ea typeface="Tahoma" pitchFamily="34" charset="0"/>
                <a:cs typeface="Tahoma" pitchFamily="34" charset="0"/>
              </a:rPr>
              <a:t>, ripens in winter;</a:t>
            </a:r>
          </a:p>
          <a:p>
            <a:r>
              <a:rPr lang="en-US" sz="2400" b="1" dirty="0" smtClean="0">
                <a:latin typeface="Tahoma" pitchFamily="34" charset="0"/>
                <a:ea typeface="Tahoma" pitchFamily="34" charset="0"/>
                <a:cs typeface="Tahoma" pitchFamily="34" charset="0"/>
              </a:rPr>
              <a:t> </a:t>
            </a:r>
            <a:endParaRPr lang="en-IN" sz="2400" b="1" dirty="0">
              <a:latin typeface="Tahoma" pitchFamily="34" charset="0"/>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10" name="Rectangle 9"/>
          <p:cNvSpPr/>
          <p:nvPr/>
        </p:nvSpPr>
        <p:spPr>
          <a:xfrm>
            <a:off x="152400" y="1219200"/>
            <a:ext cx="8610600" cy="4154984"/>
          </a:xfrm>
          <a:prstGeom prst="rect">
            <a:avLst/>
          </a:prstGeom>
          <a:ln w="57150">
            <a:solidFill>
              <a:schemeClr val="accent3">
                <a:lumMod val="50000"/>
              </a:schemeClr>
            </a:solidFill>
          </a:ln>
        </p:spPr>
        <p:txBody>
          <a:bodyPr wrap="square">
            <a:spAutoFit/>
          </a:bodyPr>
          <a:lstStyle/>
          <a:p>
            <a:pPr>
              <a:buBlip>
                <a:blip r:embed="rId5"/>
              </a:buBlip>
            </a:pPr>
            <a:r>
              <a:rPr lang="en-US" sz="2400" b="1" dirty="0" smtClean="0">
                <a:latin typeface="Tahoma" pitchFamily="34" charset="0"/>
                <a:ea typeface="Tahoma" pitchFamily="34" charset="0"/>
                <a:cs typeface="Tahoma" pitchFamily="34" charset="0"/>
              </a:rPr>
              <a:t>In Madhya Pradesh, teak is found on variety of formations.</a:t>
            </a: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 In MP -Rich teak forest found in the district of </a:t>
            </a:r>
            <a:r>
              <a:rPr lang="en-US" sz="2400" b="1" dirty="0" err="1" smtClean="0">
                <a:latin typeface="Tahoma" pitchFamily="34" charset="0"/>
                <a:ea typeface="Tahoma" pitchFamily="34" charset="0"/>
                <a:cs typeface="Tahoma" pitchFamily="34" charset="0"/>
              </a:rPr>
              <a:t>Hoshangabad</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Harda</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Betul</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Chhindwada</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Seoni</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Mandla</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Balaghat</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Dewas</a:t>
            </a:r>
            <a:r>
              <a:rPr lang="en-US" sz="2400" b="1" dirty="0" smtClean="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Khandwa</a:t>
            </a:r>
            <a:r>
              <a:rPr lang="en-US" sz="2400" b="1" dirty="0" smtClean="0">
                <a:latin typeface="Tahoma" pitchFamily="34" charset="0"/>
                <a:ea typeface="Tahoma" pitchFamily="34" charset="0"/>
                <a:cs typeface="Tahoma" pitchFamily="34" charset="0"/>
              </a:rPr>
              <a:t> etc.</a:t>
            </a:r>
            <a:endParaRPr lang="en-US" sz="2400" b="1" dirty="0" smtClean="0">
              <a:latin typeface="Tahoma" pitchFamily="34" charset="0"/>
              <a:ea typeface="Tahoma" pitchFamily="34" charset="0"/>
              <a:cs typeface="Tahoma" pitchFamily="34" charset="0"/>
            </a:endParaRP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Although, </a:t>
            </a:r>
            <a:r>
              <a:rPr lang="en-US" sz="2400" b="1" dirty="0" smtClean="0">
                <a:latin typeface="Tahoma" pitchFamily="34" charset="0"/>
                <a:ea typeface="Tahoma" pitchFamily="34" charset="0"/>
                <a:cs typeface="Tahoma" pitchFamily="34" charset="0"/>
              </a:rPr>
              <a:t>i</a:t>
            </a:r>
            <a:r>
              <a:rPr lang="en-US" sz="2400" b="1" dirty="0" smtClean="0">
                <a:latin typeface="Tahoma" pitchFamily="34" charset="0"/>
                <a:ea typeface="Tahoma" pitchFamily="34" charset="0"/>
                <a:cs typeface="Tahoma" pitchFamily="34" charset="0"/>
              </a:rPr>
              <a:t>t occurs naturally but being cultivated for its timber. Therefore this species has been taken for Tree  Improvement  </a:t>
            </a:r>
            <a:r>
              <a:rPr lang="en-US" sz="2400" b="1" dirty="0" err="1" smtClean="0">
                <a:latin typeface="Tahoma" pitchFamily="34" charset="0"/>
                <a:ea typeface="Tahoma" pitchFamily="34" charset="0"/>
                <a:cs typeface="Tahoma" pitchFamily="34" charset="0"/>
              </a:rPr>
              <a:t>Programme</a:t>
            </a:r>
            <a:endParaRPr lang="en-US" sz="2400" b="1" dirty="0" smtClean="0">
              <a:latin typeface="Tahoma" pitchFamily="34" charset="0"/>
              <a:ea typeface="Tahoma" pitchFamily="34" charset="0"/>
              <a:cs typeface="Tahoma" pitchFamily="34" charset="0"/>
            </a:endParaRPr>
          </a:p>
          <a:p>
            <a:r>
              <a:rPr lang="en-US" sz="2400" b="1" dirty="0" smtClean="0">
                <a:latin typeface="Tahoma" pitchFamily="34" charset="0"/>
                <a:ea typeface="Tahoma" pitchFamily="34" charset="0"/>
                <a:cs typeface="Tahoma" pitchFamily="34" charset="0"/>
              </a:rPr>
              <a:t> </a:t>
            </a:r>
            <a:endParaRPr lang="en-IN" sz="2400" b="1" dirty="0">
              <a:latin typeface="Tahoma" pitchFamily="34" charset="0"/>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10" name="Rectangle 9"/>
          <p:cNvSpPr/>
          <p:nvPr/>
        </p:nvSpPr>
        <p:spPr>
          <a:xfrm>
            <a:off x="152400" y="1219200"/>
            <a:ext cx="8610600" cy="3416320"/>
          </a:xfrm>
          <a:prstGeom prst="rect">
            <a:avLst/>
          </a:prstGeom>
          <a:ln w="57150">
            <a:solidFill>
              <a:schemeClr val="accent3">
                <a:lumMod val="50000"/>
              </a:schemeClr>
            </a:solidFill>
          </a:ln>
        </p:spPr>
        <p:txBody>
          <a:bodyPr wrap="square">
            <a:spAutoFit/>
          </a:bodyPr>
          <a:lstStyle/>
          <a:p>
            <a:pPr>
              <a:buBlip>
                <a:blip r:embed="rId5"/>
              </a:buBlip>
            </a:pPr>
            <a:r>
              <a:rPr lang="en-US" sz="2400" b="1" dirty="0" smtClean="0">
                <a:latin typeface="Tahoma" pitchFamily="34" charset="0"/>
                <a:ea typeface="Tahoma" pitchFamily="34" charset="0"/>
                <a:cs typeface="Tahoma" pitchFamily="34" charset="0"/>
              </a:rPr>
              <a:t>Selection of plus tree is the basic  need for any tree improvement </a:t>
            </a:r>
            <a:r>
              <a:rPr lang="en-US" sz="2400" b="1" dirty="0" err="1" smtClean="0">
                <a:latin typeface="Tahoma" pitchFamily="34" charset="0"/>
                <a:ea typeface="Tahoma" pitchFamily="34" charset="0"/>
                <a:cs typeface="Tahoma" pitchFamily="34" charset="0"/>
              </a:rPr>
              <a:t>programme</a:t>
            </a:r>
            <a:r>
              <a:rPr lang="en-US" sz="2400" b="1" dirty="0" smtClean="0">
                <a:latin typeface="Tahoma" pitchFamily="34" charset="0"/>
                <a:ea typeface="Tahoma" pitchFamily="34" charset="0"/>
                <a:cs typeface="Tahoma" pitchFamily="34" charset="0"/>
              </a:rPr>
              <a:t>, based on the phenotypic characteristics.</a:t>
            </a:r>
          </a:p>
          <a:p>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For timber species  the characteristic </a:t>
            </a:r>
            <a:r>
              <a:rPr lang="en-US" sz="2400" b="1" dirty="0" err="1" smtClean="0">
                <a:latin typeface="Tahoma" pitchFamily="34" charset="0"/>
                <a:ea typeface="Tahoma" pitchFamily="34" charset="0"/>
                <a:cs typeface="Tahoma" pitchFamily="34" charset="0"/>
              </a:rPr>
              <a:t>i</a:t>
            </a:r>
            <a:r>
              <a:rPr lang="en-US" sz="2400" b="1" dirty="0" smtClean="0">
                <a:latin typeface="Tahoma" pitchFamily="34" charset="0"/>
                <a:ea typeface="Tahoma" pitchFamily="34" charset="0"/>
                <a:cs typeface="Tahoma" pitchFamily="34" charset="0"/>
              </a:rPr>
              <a:t>. e. fast growth rate, good pruning ability, straight stem, horizontal branches with small diameter, small crown, disease resistance and wood properties appropriate for end use.</a:t>
            </a:r>
            <a:endParaRPr lang="en-IN" sz="2400" b="1" dirty="0">
              <a:latin typeface="Tahoma" pitchFamily="34" charset="0"/>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10" name="Rectangle 9"/>
          <p:cNvSpPr/>
          <p:nvPr/>
        </p:nvSpPr>
        <p:spPr>
          <a:xfrm>
            <a:off x="152400" y="1219200"/>
            <a:ext cx="8610600" cy="4154984"/>
          </a:xfrm>
          <a:prstGeom prst="rect">
            <a:avLst/>
          </a:prstGeom>
          <a:ln w="57150">
            <a:solidFill>
              <a:schemeClr val="accent3">
                <a:lumMod val="50000"/>
              </a:schemeClr>
            </a:solidFill>
          </a:ln>
        </p:spPr>
        <p:txBody>
          <a:bodyPr wrap="square">
            <a:spAutoFit/>
          </a:bodyPr>
          <a:lstStyle/>
          <a:p>
            <a:pPr>
              <a:buBlip>
                <a:blip r:embed="rId5"/>
              </a:buBlip>
            </a:pPr>
            <a:r>
              <a:rPr lang="en-US" sz="2400" b="1" dirty="0" smtClean="0">
                <a:latin typeface="Tahoma" pitchFamily="34" charset="0"/>
                <a:ea typeface="Tahoma" pitchFamily="34" charset="0"/>
                <a:cs typeface="Tahoma" pitchFamily="34" charset="0"/>
              </a:rPr>
              <a:t>Since the inception of tree improvement  </a:t>
            </a:r>
            <a:r>
              <a:rPr lang="en-US" sz="2400" b="1" dirty="0" err="1" smtClean="0">
                <a:latin typeface="Tahoma" pitchFamily="34" charset="0"/>
                <a:ea typeface="Tahoma" pitchFamily="34" charset="0"/>
                <a:cs typeface="Tahoma" pitchFamily="34" charset="0"/>
              </a:rPr>
              <a:t>programme</a:t>
            </a:r>
            <a:r>
              <a:rPr lang="en-US" sz="2400" b="1" dirty="0" smtClean="0">
                <a:latin typeface="Tahoma" pitchFamily="34" charset="0"/>
                <a:ea typeface="Tahoma" pitchFamily="34" charset="0"/>
                <a:cs typeface="Tahoma" pitchFamily="34" charset="0"/>
              </a:rPr>
              <a:t> in India (1977), 306 Candidate Plus Trees were </a:t>
            </a:r>
            <a:r>
              <a:rPr lang="en-US" sz="2400" b="1" dirty="0" smtClean="0">
                <a:latin typeface="Tahoma" pitchFamily="34" charset="0"/>
                <a:ea typeface="Tahoma" pitchFamily="34" charset="0"/>
                <a:cs typeface="Tahoma" pitchFamily="34" charset="0"/>
              </a:rPr>
              <a:t>s</a:t>
            </a:r>
            <a:r>
              <a:rPr lang="en-US" sz="2400" b="1" dirty="0" smtClean="0">
                <a:latin typeface="Tahoma" pitchFamily="34" charset="0"/>
                <a:ea typeface="Tahoma" pitchFamily="34" charset="0"/>
                <a:cs typeface="Tahoma" pitchFamily="34" charset="0"/>
              </a:rPr>
              <a:t>elected in Madhya Pradesh by State Forest Research Institute, Jabalpur</a:t>
            </a: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Establishment of </a:t>
            </a:r>
            <a:r>
              <a:rPr lang="en-US" sz="2400" b="1" dirty="0" err="1" smtClean="0">
                <a:latin typeface="Tahoma" pitchFamily="34" charset="0"/>
                <a:ea typeface="Tahoma" pitchFamily="34" charset="0"/>
                <a:cs typeface="Tahoma" pitchFamily="34" charset="0"/>
              </a:rPr>
              <a:t>clonal</a:t>
            </a:r>
            <a:r>
              <a:rPr lang="en-US" sz="2400" b="1" dirty="0" smtClean="0">
                <a:latin typeface="Tahoma" pitchFamily="34" charset="0"/>
                <a:ea typeface="Tahoma" pitchFamily="34" charset="0"/>
                <a:cs typeface="Tahoma" pitchFamily="34" charset="0"/>
              </a:rPr>
              <a:t> seed orchards has been done and presently teak CSO are in 154.38 ha </a:t>
            </a: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Present paper deals with the evaluation of those existing plus trees for their present status and wood </a:t>
            </a:r>
            <a:r>
              <a:rPr lang="en-US" sz="2400" b="1" dirty="0" err="1" smtClean="0">
                <a:latin typeface="Tahoma" pitchFamily="34" charset="0"/>
                <a:ea typeface="Tahoma" pitchFamily="34" charset="0"/>
                <a:cs typeface="Tahoma" pitchFamily="34" charset="0"/>
              </a:rPr>
              <a:t>charateristics</a:t>
            </a:r>
            <a:endParaRPr lang="en-IN" sz="2400" b="1" dirty="0">
              <a:latin typeface="Tahoma" pitchFamily="34" charset="0"/>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2"/>
          <p:cNvSpPr txBox="1">
            <a:spLocks noChangeArrowheads="1"/>
          </p:cNvSpPr>
          <p:nvPr/>
        </p:nvSpPr>
        <p:spPr>
          <a:xfrm>
            <a:off x="381000" y="914400"/>
            <a:ext cx="8458200" cy="609600"/>
          </a:xfrm>
          <a:prstGeom prst="rect">
            <a:avLst/>
          </a:prstGeom>
          <a:ln>
            <a:solidFill>
              <a:schemeClr val="bg1"/>
            </a:solidFill>
          </a:ln>
        </p:spPr>
        <p:txBody>
          <a:bodyPr>
            <a:normAutofit fontScale="82500" lnSpcReduction="20000"/>
          </a:bodyPr>
          <a:lstStyle/>
          <a:p>
            <a:pPr marL="0" marR="0" lvl="0" indent="0" algn="l" defTabSz="914400" rtl="0" eaLnBrk="1" fontAlgn="auto" latinLnBrk="0" hangingPunct="1">
              <a:lnSpc>
                <a:spcPct val="70000"/>
              </a:lnSpc>
              <a:spcBef>
                <a:spcPct val="5000"/>
              </a:spcBef>
              <a:spcAft>
                <a:spcPts val="0"/>
              </a:spcAft>
              <a:buClrTx/>
              <a:buSzTx/>
              <a:buFontTx/>
              <a:buNone/>
              <a:tabLst/>
              <a:defRPr/>
            </a:pPr>
            <a:r>
              <a:rPr kumimoji="0" lang="en-US" sz="3600" b="1" i="0" u="none" strike="noStrike" kern="1200" cap="none" spc="0" normalizeH="0" baseline="0" noProof="0" dirty="0" smtClean="0">
                <a:ln>
                  <a:noFill/>
                </a:ln>
                <a:solidFill>
                  <a:srgbClr val="CC3300"/>
                </a:solidFill>
                <a:effectLst/>
                <a:uLnTx/>
                <a:uFillTx/>
                <a:latin typeface="+mj-lt"/>
                <a:ea typeface="+mj-ea"/>
                <a:cs typeface="+mj-cs"/>
              </a:rPr>
              <a:t> </a:t>
            </a:r>
            <a:br>
              <a:rPr kumimoji="0" lang="en-US" sz="3600" b="1" i="0" u="none" strike="noStrike" kern="1200" cap="none" spc="0" normalizeH="0" baseline="0" noProof="0" dirty="0" smtClean="0">
                <a:ln>
                  <a:noFill/>
                </a:ln>
                <a:solidFill>
                  <a:srgbClr val="CC3300"/>
                </a:solidFill>
                <a:effectLst/>
                <a:uLnTx/>
                <a:uFillTx/>
                <a:latin typeface="+mj-lt"/>
                <a:ea typeface="+mj-ea"/>
                <a:cs typeface="+mj-cs"/>
              </a:rPr>
            </a:br>
            <a:r>
              <a:rPr kumimoji="0" lang="en-US" sz="2800" b="1" i="0" u="none" strike="noStrike" kern="1200" cap="none" spc="0" normalizeH="0" baseline="0" noProof="0" dirty="0" smtClean="0">
                <a:ln>
                  <a:noFill/>
                </a:ln>
                <a:effectLst/>
                <a:uLnTx/>
                <a:uFillTx/>
                <a:latin typeface="Tahoma" pitchFamily="34" charset="0"/>
                <a:ea typeface="Tahoma" pitchFamily="34" charset="0"/>
                <a:cs typeface="Tahoma" pitchFamily="34" charset="0"/>
              </a:rPr>
              <a:t>Candidate </a:t>
            </a:r>
            <a:r>
              <a:rPr lang="en-US" sz="2800" b="1" dirty="0" smtClean="0">
                <a:latin typeface="Tahoma" pitchFamily="34" charset="0"/>
                <a:ea typeface="Tahoma" pitchFamily="34" charset="0"/>
                <a:cs typeface="Tahoma" pitchFamily="34" charset="0"/>
              </a:rPr>
              <a:t>P</a:t>
            </a:r>
            <a:r>
              <a:rPr kumimoji="0" lang="en-US" sz="2800" b="1" i="0" u="none" strike="noStrike" kern="1200" cap="none" spc="0" normalizeH="0" baseline="0" noProof="0" dirty="0" err="1" smtClean="0">
                <a:ln>
                  <a:noFill/>
                </a:ln>
                <a:effectLst/>
                <a:uLnTx/>
                <a:uFillTx/>
                <a:latin typeface="Tahoma" pitchFamily="34" charset="0"/>
                <a:ea typeface="Tahoma" pitchFamily="34" charset="0"/>
                <a:cs typeface="Tahoma" pitchFamily="34" charset="0"/>
              </a:rPr>
              <a:t>lus</a:t>
            </a:r>
            <a:r>
              <a:rPr kumimoji="0" lang="en-US" sz="2800" b="1" i="0" u="none" strike="noStrike" kern="1200" cap="none" spc="0" normalizeH="0" baseline="0" noProof="0" dirty="0" smtClean="0">
                <a:ln>
                  <a:noFill/>
                </a:ln>
                <a:effectLst/>
                <a:uLnTx/>
                <a:uFillTx/>
                <a:latin typeface="Tahoma" pitchFamily="34" charset="0"/>
                <a:ea typeface="Tahoma" pitchFamily="34" charset="0"/>
                <a:cs typeface="Tahoma" pitchFamily="34" charset="0"/>
              </a:rPr>
              <a:t> Trees of Teak in different 14 Divisions</a:t>
            </a:r>
            <a:r>
              <a:rPr kumimoji="0" lang="en-US" sz="4000" b="1" i="0" u="none" strike="noStrike" kern="1200" cap="none" spc="0" normalizeH="0" baseline="0" noProof="0" dirty="0" smtClean="0">
                <a:ln>
                  <a:noFill/>
                </a:ln>
                <a:effectLst/>
                <a:uLnTx/>
                <a:uFillTx/>
                <a:latin typeface="+mj-lt"/>
                <a:ea typeface="+mj-ea"/>
                <a:cs typeface="+mj-cs"/>
              </a:rPr>
              <a:t> </a:t>
            </a:r>
            <a:endParaRPr kumimoji="0" lang="en-US" sz="4000" b="1" i="0" u="none" strike="noStrike" kern="1200" cap="none" spc="0" normalizeH="0" baseline="0" noProof="0" dirty="0">
              <a:ln>
                <a:noFill/>
              </a:ln>
              <a:effectLst/>
              <a:uLnTx/>
              <a:uFillTx/>
              <a:latin typeface="+mj-lt"/>
              <a:ea typeface="+mj-ea"/>
              <a:cs typeface="+mj-cs"/>
            </a:endParaRPr>
          </a:p>
        </p:txBody>
      </p:sp>
      <p:sp>
        <p:nvSpPr>
          <p:cNvPr id="8" name="Rectangle 3"/>
          <p:cNvSpPr txBox="1">
            <a:spLocks noChangeArrowheads="1"/>
          </p:cNvSpPr>
          <p:nvPr/>
        </p:nvSpPr>
        <p:spPr>
          <a:xfrm>
            <a:off x="609600" y="1524000"/>
            <a:ext cx="8153400" cy="5257800"/>
          </a:xfrm>
          <a:prstGeom prst="rect">
            <a:avLst/>
          </a:prstGeom>
          <a:noFill/>
          <a:ln w="38100">
            <a:solidFill>
              <a:schemeClr val="bg1"/>
            </a:solidFill>
          </a:ln>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East </a:t>
            </a:r>
            <a:r>
              <a:rPr kumimoji="0" lang="en-US" sz="2000" b="1" i="0" u="none" strike="noStrike" kern="1200" cap="none" spc="0" normalizeH="0" baseline="0" noProof="0" dirty="0" err="1" smtClean="0">
                <a:ln>
                  <a:noFill/>
                </a:ln>
                <a:effectLst/>
                <a:uLnTx/>
                <a:uFillTx/>
                <a:latin typeface="Tahoma" pitchFamily="34" charset="0"/>
                <a:ea typeface="+mn-ea"/>
                <a:cs typeface="+mn-cs"/>
              </a:rPr>
              <a:t>Mandla</a:t>
            </a:r>
            <a:r>
              <a:rPr kumimoji="0" lang="en-US" sz="2000" b="1" i="0" u="none" strike="noStrike" kern="1200" cap="none" spc="0" normalizeH="0" baseline="0" noProof="0" dirty="0" smtClean="0">
                <a:ln>
                  <a:noFill/>
                </a:ln>
                <a:effectLst/>
                <a:uLnTx/>
                <a:uFillTx/>
                <a:latin typeface="Tahoma" pitchFamily="34" charset="0"/>
                <a:ea typeface="+mn-ea"/>
                <a:cs typeface="+mn-cs"/>
              </a:rPr>
              <a:t> 		13		</a:t>
            </a:r>
            <a:r>
              <a:rPr kumimoji="0" lang="en-US" sz="2000" b="1" i="0" u="none" strike="noStrike" kern="1200" cap="none" spc="0" normalizeH="0" baseline="0" noProof="0" dirty="0" err="1" smtClean="0">
                <a:ln>
                  <a:noFill/>
                </a:ln>
                <a:effectLst/>
                <a:uLnTx/>
                <a:uFillTx/>
                <a:latin typeface="Tahoma" pitchFamily="34" charset="0"/>
                <a:ea typeface="+mn-ea"/>
                <a:cs typeface="+mn-cs"/>
              </a:rPr>
              <a:t>Chhindwara</a:t>
            </a:r>
            <a:r>
              <a:rPr kumimoji="0" lang="en-US" sz="2000" b="1" i="0" u="none" strike="noStrike" kern="1200" cap="none" spc="0" normalizeH="0" baseline="0" noProof="0" dirty="0" smtClean="0">
                <a:ln>
                  <a:noFill/>
                </a:ln>
                <a:effectLst/>
                <a:uLnTx/>
                <a:uFillTx/>
                <a:latin typeface="Tahoma" pitchFamily="34" charset="0"/>
                <a:ea typeface="+mn-ea"/>
                <a:cs typeface="+mn-cs"/>
              </a:rPr>
              <a:t> 		 29</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West </a:t>
            </a:r>
            <a:r>
              <a:rPr kumimoji="0" lang="en-US" sz="2000" b="1" i="0" u="none" strike="noStrike" kern="1200" cap="none" spc="0" normalizeH="0" baseline="0" noProof="0" dirty="0" err="1" smtClean="0">
                <a:ln>
                  <a:noFill/>
                </a:ln>
                <a:effectLst/>
                <a:uLnTx/>
                <a:uFillTx/>
                <a:latin typeface="Tahoma" pitchFamily="34" charset="0"/>
                <a:ea typeface="+mn-ea"/>
                <a:cs typeface="+mn-cs"/>
              </a:rPr>
              <a:t>Mandla</a:t>
            </a:r>
            <a:r>
              <a:rPr kumimoji="0" lang="en-US" sz="2000" b="1" i="0" u="none" strike="noStrike" kern="1200" cap="none" spc="0" normalizeH="0" baseline="0" noProof="0" dirty="0" smtClean="0">
                <a:ln>
                  <a:noFill/>
                </a:ln>
                <a:effectLst/>
                <a:uLnTx/>
                <a:uFillTx/>
                <a:latin typeface="Tahoma" pitchFamily="34" charset="0"/>
                <a:ea typeface="+mn-ea"/>
                <a:cs typeface="+mn-cs"/>
              </a:rPr>
              <a:t>	 	14		</a:t>
            </a:r>
            <a:r>
              <a:rPr kumimoji="0" lang="en-US" sz="2000" b="1" i="0" u="none" strike="noStrike" kern="1200" cap="none" spc="0" normalizeH="0" baseline="0" noProof="0" dirty="0" err="1" smtClean="0">
                <a:ln>
                  <a:noFill/>
                </a:ln>
                <a:effectLst/>
                <a:uLnTx/>
                <a:uFillTx/>
                <a:latin typeface="Tahoma" pitchFamily="34" charset="0"/>
                <a:ea typeface="+mn-ea"/>
                <a:cs typeface="+mn-cs"/>
              </a:rPr>
              <a:t>Sehore</a:t>
            </a:r>
            <a:r>
              <a:rPr kumimoji="0" lang="en-US" sz="2000" b="1" i="0" u="none" strike="noStrike" kern="1200" cap="none" spc="0" normalizeH="0" baseline="0" noProof="0" dirty="0" smtClean="0">
                <a:ln>
                  <a:noFill/>
                </a:ln>
                <a:effectLst/>
                <a:uLnTx/>
                <a:uFillTx/>
                <a:latin typeface="Tahoma" pitchFamily="34" charset="0"/>
                <a:ea typeface="+mn-ea"/>
                <a:cs typeface="+mn-cs"/>
              </a:rPr>
              <a:t> 		31</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North </a:t>
            </a:r>
            <a:r>
              <a:rPr kumimoji="0" lang="en-US" sz="2000" b="1" i="0" u="none" strike="noStrike" kern="1200" cap="none" spc="0" normalizeH="0" baseline="0" noProof="0" dirty="0" err="1" smtClean="0">
                <a:ln>
                  <a:noFill/>
                </a:ln>
                <a:effectLst/>
                <a:uLnTx/>
                <a:uFillTx/>
                <a:latin typeface="Tahoma" pitchFamily="34" charset="0"/>
                <a:ea typeface="+mn-ea"/>
                <a:cs typeface="+mn-cs"/>
              </a:rPr>
              <a:t>Betul</a:t>
            </a:r>
            <a:r>
              <a:rPr kumimoji="0" lang="en-US" sz="2000" b="1" i="0" u="none" strike="noStrike" kern="1200" cap="none" spc="0" normalizeH="0" baseline="0" noProof="0" dirty="0" smtClean="0">
                <a:ln>
                  <a:noFill/>
                </a:ln>
                <a:effectLst/>
                <a:uLnTx/>
                <a:uFillTx/>
                <a:latin typeface="Tahoma" pitchFamily="34" charset="0"/>
                <a:ea typeface="+mn-ea"/>
                <a:cs typeface="+mn-cs"/>
              </a:rPr>
              <a:t> 		46		</a:t>
            </a:r>
            <a:r>
              <a:rPr kumimoji="0" lang="en-US" sz="2000" b="1" i="0" u="none" strike="noStrike" kern="1200" cap="none" spc="0" normalizeH="0" baseline="0" noProof="0" dirty="0" err="1" smtClean="0">
                <a:ln>
                  <a:noFill/>
                </a:ln>
                <a:effectLst/>
                <a:uLnTx/>
                <a:uFillTx/>
                <a:latin typeface="Tahoma" pitchFamily="34" charset="0"/>
                <a:ea typeface="+mn-ea"/>
                <a:cs typeface="+mn-cs"/>
              </a:rPr>
              <a:t>Khandwa</a:t>
            </a:r>
            <a:r>
              <a:rPr kumimoji="0" lang="en-US" sz="2000" b="1" i="0" u="none" strike="noStrike" kern="1200" cap="none" spc="0" normalizeH="0" baseline="0" noProof="0" dirty="0" smtClean="0">
                <a:ln>
                  <a:noFill/>
                </a:ln>
                <a:effectLst/>
                <a:uLnTx/>
                <a:uFillTx/>
                <a:latin typeface="Tahoma" pitchFamily="34" charset="0"/>
                <a:ea typeface="+mn-ea"/>
                <a:cs typeface="+mn-cs"/>
              </a:rPr>
              <a:t>		20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Damoh</a:t>
            </a:r>
            <a:r>
              <a:rPr kumimoji="0" lang="en-US" sz="2000" b="1" i="0" u="none" strike="noStrike" kern="1200" cap="none" spc="0" normalizeH="0" baseline="0" noProof="0" dirty="0" smtClean="0">
                <a:ln>
                  <a:noFill/>
                </a:ln>
                <a:effectLst/>
                <a:uLnTx/>
                <a:uFillTx/>
                <a:latin typeface="Tahoma" pitchFamily="34" charset="0"/>
                <a:ea typeface="+mn-ea"/>
                <a:cs typeface="+mn-cs"/>
              </a:rPr>
              <a:t> 		70		</a:t>
            </a:r>
            <a:r>
              <a:rPr kumimoji="0" lang="en-US" sz="2000" b="1" i="0" u="none" strike="noStrike" kern="1200" cap="none" spc="0" normalizeH="0" baseline="0" noProof="0" dirty="0" err="1" smtClean="0">
                <a:ln>
                  <a:noFill/>
                </a:ln>
                <a:effectLst/>
                <a:uLnTx/>
                <a:uFillTx/>
                <a:latin typeface="Tahoma" pitchFamily="34" charset="0"/>
                <a:ea typeface="+mn-ea"/>
                <a:cs typeface="+mn-cs"/>
              </a:rPr>
              <a:t>Dewas</a:t>
            </a:r>
            <a:r>
              <a:rPr kumimoji="0" lang="en-US" sz="2000" b="1" i="0" u="none" strike="noStrike" kern="1200" cap="none" spc="0" normalizeH="0" baseline="0" noProof="0" dirty="0" smtClean="0">
                <a:ln>
                  <a:noFill/>
                </a:ln>
                <a:effectLst/>
                <a:uLnTx/>
                <a:uFillTx/>
                <a:latin typeface="Tahoma" pitchFamily="34" charset="0"/>
                <a:ea typeface="+mn-ea"/>
                <a:cs typeface="+mn-cs"/>
              </a:rPr>
              <a:t> 		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Jhabua</a:t>
            </a:r>
            <a:r>
              <a:rPr kumimoji="0" lang="en-US" sz="2000" b="1" i="0" u="none" strike="noStrike" kern="1200" cap="none" spc="0" normalizeH="0" baseline="0" noProof="0" dirty="0" smtClean="0">
                <a:ln>
                  <a:noFill/>
                </a:ln>
                <a:effectLst/>
                <a:uLnTx/>
                <a:uFillTx/>
                <a:latin typeface="Tahoma" pitchFamily="34" charset="0"/>
                <a:ea typeface="+mn-ea"/>
                <a:cs typeface="+mn-cs"/>
              </a:rPr>
              <a:t> 		07		Indore 		01</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South</a:t>
            </a:r>
            <a:r>
              <a:rPr kumimoji="0" lang="en-US" sz="2000" b="1" i="0" u="none" strike="noStrike" kern="1200" cap="none" spc="0" normalizeH="0" noProof="0" dirty="0" smtClean="0">
                <a:ln>
                  <a:noFill/>
                </a:ln>
                <a:effectLst/>
                <a:uLnTx/>
                <a:uFillTx/>
                <a:latin typeface="Tahoma" pitchFamily="34" charset="0"/>
                <a:ea typeface="+mn-ea"/>
                <a:cs typeface="+mn-cs"/>
              </a:rPr>
              <a:t> </a:t>
            </a:r>
            <a:r>
              <a:rPr kumimoji="0" lang="en-US" sz="2000" b="1" i="0" u="none" strike="noStrike" kern="1200" cap="none" spc="0" normalizeH="0" baseline="0" noProof="0" dirty="0" err="1" smtClean="0">
                <a:ln>
                  <a:noFill/>
                </a:ln>
                <a:effectLst/>
                <a:uLnTx/>
                <a:uFillTx/>
                <a:latin typeface="Tahoma" pitchFamily="34" charset="0"/>
                <a:ea typeface="+mn-ea"/>
                <a:cs typeface="+mn-cs"/>
              </a:rPr>
              <a:t>Seoni</a:t>
            </a:r>
            <a:r>
              <a:rPr kumimoji="0" lang="en-US" sz="2000" b="1" i="0" u="none" strike="noStrike" kern="1200" cap="none" spc="0" normalizeH="0" baseline="0" noProof="0" dirty="0" smtClean="0">
                <a:ln>
                  <a:noFill/>
                </a:ln>
                <a:effectLst/>
                <a:uLnTx/>
                <a:uFillTx/>
                <a:latin typeface="Tahoma" pitchFamily="34" charset="0"/>
                <a:ea typeface="+mn-ea"/>
                <a:cs typeface="+mn-cs"/>
              </a:rPr>
              <a:t> 		18		South</a:t>
            </a:r>
            <a:r>
              <a:rPr kumimoji="0" lang="en-US" sz="2000" b="1" i="0" u="none" strike="noStrike" kern="1200" cap="none" spc="0" normalizeH="0" noProof="0" dirty="0" smtClean="0">
                <a:ln>
                  <a:noFill/>
                </a:ln>
                <a:effectLst/>
                <a:uLnTx/>
                <a:uFillTx/>
                <a:latin typeface="Tahoma" pitchFamily="34" charset="0"/>
                <a:ea typeface="+mn-ea"/>
                <a:cs typeface="+mn-cs"/>
              </a:rPr>
              <a:t> </a:t>
            </a:r>
            <a:r>
              <a:rPr kumimoji="0" lang="en-US" sz="2000" b="1" i="0" u="none" strike="noStrike" kern="1200" cap="none" spc="0" normalizeH="0" baseline="0" noProof="0" dirty="0" err="1" smtClean="0">
                <a:ln>
                  <a:noFill/>
                </a:ln>
                <a:effectLst/>
                <a:uLnTx/>
                <a:uFillTx/>
                <a:latin typeface="Tahoma" pitchFamily="34" charset="0"/>
                <a:ea typeface="+mn-ea"/>
                <a:cs typeface="+mn-cs"/>
              </a:rPr>
              <a:t>Balaghat</a:t>
            </a:r>
            <a:r>
              <a:rPr kumimoji="0" lang="en-US" sz="2000" b="1" i="0" u="none" strike="noStrike" kern="1200" cap="none" spc="0" normalizeH="0" baseline="0" noProof="0" dirty="0" smtClean="0">
                <a:ln>
                  <a:noFill/>
                </a:ln>
                <a:effectLst/>
                <a:uLnTx/>
                <a:uFillTx/>
                <a:latin typeface="Tahoma" pitchFamily="34" charset="0"/>
                <a:ea typeface="+mn-ea"/>
                <a:cs typeface="+mn-cs"/>
              </a:rPr>
              <a:t>  	19</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Hoshangabad</a:t>
            </a:r>
            <a:r>
              <a:rPr kumimoji="0" lang="en-US" sz="2000" b="1" i="0" u="none" strike="noStrike" kern="1200" cap="none" spc="0" normalizeH="0" baseline="0" noProof="0" dirty="0" smtClean="0">
                <a:ln>
                  <a:noFill/>
                </a:ln>
                <a:effectLst/>
                <a:uLnTx/>
                <a:uFillTx/>
                <a:latin typeface="Tahoma" pitchFamily="34" charset="0"/>
                <a:ea typeface="+mn-ea"/>
                <a:cs typeface="+mn-cs"/>
              </a:rPr>
              <a:t>	22		</a:t>
            </a:r>
            <a:r>
              <a:rPr kumimoji="0" lang="en-US" sz="2000" b="1" i="0" u="none" strike="noStrike" kern="1200" cap="none" spc="0" normalizeH="0" baseline="0" noProof="0" dirty="0" err="1" smtClean="0">
                <a:ln>
                  <a:noFill/>
                </a:ln>
                <a:effectLst/>
                <a:uLnTx/>
                <a:uFillTx/>
                <a:latin typeface="Tahoma" pitchFamily="34" charset="0"/>
                <a:ea typeface="+mn-ea"/>
                <a:cs typeface="+mn-cs"/>
              </a:rPr>
              <a:t>Harda</a:t>
            </a:r>
            <a:r>
              <a:rPr lang="en-US" sz="2000" b="1" dirty="0" smtClean="0">
                <a:latin typeface="Tahoma" pitchFamily="34" charset="0"/>
              </a:rPr>
              <a:t>	</a:t>
            </a:r>
            <a:r>
              <a:rPr kumimoji="0" lang="en-US" sz="2000" b="1" i="0" u="none" strike="noStrike" kern="1200" cap="none" spc="0" normalizeH="0" baseline="0" noProof="0" dirty="0" smtClean="0">
                <a:ln>
                  <a:noFill/>
                </a:ln>
                <a:effectLst/>
                <a:uLnTx/>
                <a:uFillTx/>
                <a:latin typeface="Tahoma" pitchFamily="34" charset="0"/>
                <a:ea typeface="+mn-ea"/>
                <a:cs typeface="+mn-cs"/>
              </a:rPr>
              <a:t>		06</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srgbClr val="CC3300"/>
                </a:solidFill>
                <a:effectLst/>
                <a:uLnTx/>
                <a:uFillTx/>
                <a:latin typeface="Tahoma" pitchFamily="34" charset="0"/>
                <a:ea typeface="+mn-ea"/>
                <a:cs typeface="+mn-cs"/>
              </a:rPr>
              <a:t>		Total trees = 306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srgbClr val="CC3300"/>
              </a:solidFill>
              <a:effectLst/>
              <a:uLnTx/>
              <a:uFillTx/>
              <a:latin typeface="Tahoma" pitchFamily="34" charset="0"/>
              <a:ea typeface="+mn-ea"/>
              <a:cs typeface="+mn-cs"/>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2"/>
          <p:cNvSpPr txBox="1">
            <a:spLocks noChangeArrowheads="1"/>
          </p:cNvSpPr>
          <p:nvPr/>
        </p:nvSpPr>
        <p:spPr>
          <a:xfrm>
            <a:off x="228600" y="1600200"/>
            <a:ext cx="3505200" cy="2133600"/>
          </a:xfrm>
          <a:prstGeom prst="rect">
            <a:avLst/>
          </a:prstGeom>
          <a:ln>
            <a:solidFill>
              <a:schemeClr val="bg1"/>
            </a:solidFill>
          </a:ln>
        </p:spPr>
        <p:txBody>
          <a:bodyPr>
            <a:normAutofit fontScale="97500"/>
          </a:bodyPr>
          <a:lstStyle/>
          <a:p>
            <a:pPr marL="0" marR="0" lvl="0" indent="0" algn="ctr" defTabSz="914400" rtl="0" eaLnBrk="1" fontAlgn="auto" latinLnBrk="0" hangingPunct="1">
              <a:lnSpc>
                <a:spcPct val="70000"/>
              </a:lnSpc>
              <a:spcBef>
                <a:spcPct val="5000"/>
              </a:spcBef>
              <a:spcAft>
                <a:spcPts val="0"/>
              </a:spcAft>
              <a:buClrTx/>
              <a:buSzTx/>
              <a:buFontTx/>
              <a:buNone/>
              <a:tabLst/>
              <a:defRPr/>
            </a:pPr>
            <a:r>
              <a:rPr kumimoji="0" lang="en-US" sz="4000" b="1" i="0" u="none" strike="noStrike" kern="1200" cap="none" spc="0" normalizeH="0" baseline="0" noProof="0" dirty="0" smtClean="0">
                <a:ln>
                  <a:noFill/>
                </a:ln>
                <a:solidFill>
                  <a:srgbClr val="CC3300"/>
                </a:solidFill>
                <a:effectLst/>
                <a:uLnTx/>
                <a:uFillTx/>
                <a:latin typeface="+mj-lt"/>
                <a:ea typeface="+mj-ea"/>
                <a:cs typeface="+mj-cs"/>
              </a:rPr>
              <a:t> </a:t>
            </a:r>
            <a:br>
              <a:rPr kumimoji="0" lang="en-US" sz="4000" b="1" i="0" u="none" strike="noStrike" kern="1200" cap="none" spc="0" normalizeH="0" baseline="0" noProof="0" dirty="0" smtClean="0">
                <a:ln>
                  <a:noFill/>
                </a:ln>
                <a:solidFill>
                  <a:srgbClr val="CC3300"/>
                </a:solidFill>
                <a:effectLst/>
                <a:uLnTx/>
                <a:uFillTx/>
                <a:latin typeface="+mj-lt"/>
                <a:ea typeface="+mj-ea"/>
                <a:cs typeface="+mj-cs"/>
              </a:rPr>
            </a:br>
            <a:r>
              <a:rPr kumimoji="0" lang="en-US" sz="4000" b="1" i="0" u="none" strike="noStrike" kern="1200" cap="none" spc="0" normalizeH="0" baseline="0" noProof="0" dirty="0" smtClean="0">
                <a:ln>
                  <a:noFill/>
                </a:ln>
                <a:effectLst/>
                <a:uLnTx/>
                <a:uFillTx/>
                <a:latin typeface="Tahoma" pitchFamily="34" charset="0"/>
                <a:ea typeface="Tahoma" pitchFamily="34" charset="0"/>
                <a:cs typeface="Tahoma" pitchFamily="34" charset="0"/>
              </a:rPr>
              <a:t>Methodology for evaluation</a:t>
            </a:r>
            <a:r>
              <a:rPr kumimoji="0" lang="en-US" sz="4000" b="1" i="0" u="none" strike="noStrike" kern="1200" cap="none" spc="0" normalizeH="0" baseline="0" noProof="0" dirty="0" smtClean="0">
                <a:ln>
                  <a:noFill/>
                </a:ln>
                <a:effectLst/>
                <a:uLnTx/>
                <a:uFillTx/>
                <a:latin typeface="+mj-lt"/>
                <a:ea typeface="+mj-ea"/>
                <a:cs typeface="+mj-cs"/>
              </a:rPr>
              <a:t> </a:t>
            </a:r>
            <a:endParaRPr kumimoji="0" lang="en-US" sz="4000" b="1" i="0" u="none" strike="noStrike" kern="1200" cap="none" spc="0" normalizeH="0" baseline="0" noProof="0" dirty="0">
              <a:ln>
                <a:noFill/>
              </a:ln>
              <a:effectLst/>
              <a:uLnTx/>
              <a:uFillTx/>
              <a:latin typeface="+mj-lt"/>
              <a:ea typeface="+mj-ea"/>
              <a:cs typeface="+mj-cs"/>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pic>
        <p:nvPicPr>
          <p:cNvPr id="10" name="Picture 9" descr="C:\Users\HP\Desktop\img-3.jpg"/>
          <p:cNvPicPr/>
          <p:nvPr/>
        </p:nvPicPr>
        <p:blipFill>
          <a:blip r:embed="rId5" cstate="print"/>
          <a:srcRect b="9965"/>
          <a:stretch>
            <a:fillRect/>
          </a:stretch>
        </p:blipFill>
        <p:spPr bwMode="auto">
          <a:xfrm>
            <a:off x="4419600" y="1066800"/>
            <a:ext cx="44196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sp>
        <p:nvSpPr>
          <p:cNvPr id="11" name="TextBox 10"/>
          <p:cNvSpPr txBox="1"/>
          <p:nvPr/>
        </p:nvSpPr>
        <p:spPr>
          <a:xfrm>
            <a:off x="304800" y="1295400"/>
            <a:ext cx="8534400" cy="5047536"/>
          </a:xfrm>
          <a:prstGeom prst="rect">
            <a:avLst/>
          </a:prstGeom>
          <a:noFill/>
        </p:spPr>
        <p:txBody>
          <a:bodyPr wrap="square" rtlCol="0">
            <a:spAutoFit/>
          </a:bodyPr>
          <a:lstStyle/>
          <a:p>
            <a:pPr>
              <a:buBlip>
                <a:blip r:embed="rId5"/>
              </a:buBlip>
            </a:pPr>
            <a:r>
              <a:rPr lang="en-US" sz="2400" b="1" dirty="0" smtClean="0">
                <a:latin typeface="Tahoma" pitchFamily="34" charset="0"/>
                <a:ea typeface="Tahoma" pitchFamily="34" charset="0"/>
                <a:cs typeface="Tahoma" pitchFamily="34" charset="0"/>
              </a:rPr>
              <a:t>Individual tree location with their GPS Coordinates has been also </a:t>
            </a:r>
            <a:r>
              <a:rPr lang="en-US" sz="2400" b="1" dirty="0" smtClean="0">
                <a:latin typeface="Tahoma" pitchFamily="34" charset="0"/>
                <a:ea typeface="Tahoma" pitchFamily="34" charset="0"/>
                <a:cs typeface="Tahoma" pitchFamily="34" charset="0"/>
              </a:rPr>
              <a:t>recorded</a:t>
            </a:r>
            <a:r>
              <a:rPr lang="en-US" sz="2400" b="1" dirty="0" smtClean="0">
                <a:latin typeface="Tahoma" pitchFamily="34" charset="0"/>
                <a:ea typeface="Tahoma" pitchFamily="34" charset="0"/>
                <a:cs typeface="Tahoma" pitchFamily="34" charset="0"/>
              </a:rPr>
              <a:t> </a:t>
            </a:r>
            <a:r>
              <a:rPr lang="en-US" sz="2400" b="1" dirty="0" smtClean="0">
                <a:latin typeface="Tahoma" pitchFamily="34" charset="0"/>
                <a:ea typeface="Tahoma" pitchFamily="34" charset="0"/>
                <a:cs typeface="Tahoma" pitchFamily="34" charset="0"/>
              </a:rPr>
              <a:t>with its photograph</a:t>
            </a: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US" sz="2400" b="1" dirty="0" smtClean="0">
                <a:latin typeface="Tahoma" pitchFamily="34" charset="0"/>
                <a:ea typeface="Tahoma" pitchFamily="34" charset="0"/>
                <a:cs typeface="Tahoma" pitchFamily="34" charset="0"/>
              </a:rPr>
              <a:t>Information was recorded on prescribed format</a:t>
            </a:r>
          </a:p>
          <a:p>
            <a:pPr>
              <a:buBlip>
                <a:blip r:embed="rId5"/>
              </a:buBlip>
            </a:pPr>
            <a:endParaRPr lang="en-US" sz="2400" b="1" dirty="0" smtClean="0">
              <a:latin typeface="Tahoma" pitchFamily="34" charset="0"/>
              <a:ea typeface="Tahoma" pitchFamily="34" charset="0"/>
              <a:cs typeface="Tahoma" pitchFamily="34" charset="0"/>
            </a:endParaRPr>
          </a:p>
          <a:p>
            <a:pPr>
              <a:buBlip>
                <a:blip r:embed="rId5"/>
              </a:buBlip>
            </a:pPr>
            <a:r>
              <a:rPr lang="en-IN" sz="2400" b="1" dirty="0" smtClean="0">
                <a:latin typeface="Tahoma" pitchFamily="34" charset="0"/>
                <a:ea typeface="Tahoma" pitchFamily="34" charset="0"/>
                <a:cs typeface="Tahoma" pitchFamily="34" charset="0"/>
              </a:rPr>
              <a:t>Tree Evaluation of all </a:t>
            </a:r>
            <a:r>
              <a:rPr lang="en-US" sz="2400" b="1" dirty="0" smtClean="0">
                <a:latin typeface="Tahoma" pitchFamily="34" charset="0"/>
                <a:ea typeface="Tahoma" pitchFamily="34" charset="0"/>
                <a:cs typeface="Tahoma" pitchFamily="34" charset="0"/>
              </a:rPr>
              <a:t>the </a:t>
            </a:r>
            <a:r>
              <a:rPr lang="en-US" sz="2400" b="1" dirty="0" smtClean="0">
                <a:latin typeface="Tahoma" pitchFamily="34" charset="0"/>
                <a:ea typeface="Tahoma" pitchFamily="34" charset="0"/>
                <a:cs typeface="Tahoma" pitchFamily="34" charset="0"/>
              </a:rPr>
              <a:t>Candidate Plus Trees of Teak </a:t>
            </a:r>
            <a:r>
              <a:rPr lang="en-US" sz="2400" b="1" dirty="0" smtClean="0">
                <a:latin typeface="Tahoma" pitchFamily="34" charset="0"/>
                <a:ea typeface="Tahoma" pitchFamily="34" charset="0"/>
                <a:cs typeface="Tahoma" pitchFamily="34" charset="0"/>
              </a:rPr>
              <a:t> was done </a:t>
            </a:r>
            <a:r>
              <a:rPr lang="en-US" sz="2400" b="1" dirty="0" smtClean="0">
                <a:latin typeface="Tahoma" pitchFamily="34" charset="0"/>
                <a:ea typeface="Tahoma" pitchFamily="34" charset="0"/>
                <a:cs typeface="Tahoma" pitchFamily="34" charset="0"/>
              </a:rPr>
              <a:t>based on the following parameter:</a:t>
            </a:r>
          </a:p>
          <a:p>
            <a:pPr fontAlgn="t">
              <a:buBlip>
                <a:blip r:embed="rId5"/>
              </a:buBlip>
            </a:pPr>
            <a:endParaRPr lang="en-US" sz="2400" b="1" dirty="0" smtClean="0">
              <a:latin typeface="Tahoma" pitchFamily="34" charset="0"/>
              <a:ea typeface="Tahoma" pitchFamily="34" charset="0"/>
              <a:cs typeface="Tahoma" pitchFamily="34" charset="0"/>
            </a:endParaRPr>
          </a:p>
          <a:p>
            <a:pPr lvl="2" fontAlgn="base">
              <a:lnSpc>
                <a:spcPct val="150000"/>
              </a:lnSpc>
              <a:buBlip>
                <a:blip r:embed="rId5"/>
              </a:buBlip>
            </a:pPr>
            <a:r>
              <a:rPr lang="en-US" sz="2400" dirty="0" smtClean="0">
                <a:latin typeface="Tahoma" pitchFamily="34" charset="0"/>
                <a:ea typeface="Tahoma" pitchFamily="34" charset="0"/>
                <a:cs typeface="Tahoma" pitchFamily="34" charset="0"/>
              </a:rPr>
              <a:t>Tree </a:t>
            </a:r>
            <a:r>
              <a:rPr lang="en-US" sz="2400" dirty="0" err="1" smtClean="0">
                <a:latin typeface="Tahoma" pitchFamily="34" charset="0"/>
                <a:ea typeface="Tahoma" pitchFamily="34" charset="0"/>
                <a:cs typeface="Tahoma" pitchFamily="34" charset="0"/>
              </a:rPr>
              <a:t>Vigour</a:t>
            </a:r>
            <a:endParaRPr lang="en-US" sz="2400" dirty="0" smtClean="0">
              <a:latin typeface="Tahoma" pitchFamily="34" charset="0"/>
              <a:ea typeface="Tahoma" pitchFamily="34" charset="0"/>
              <a:cs typeface="Tahoma" pitchFamily="34" charset="0"/>
            </a:endParaRPr>
          </a:p>
          <a:p>
            <a:pPr lvl="4" fontAlgn="base">
              <a:lnSpc>
                <a:spcPct val="150000"/>
              </a:lnSpc>
              <a:buBlip>
                <a:blip r:embed="rId5"/>
              </a:buBlip>
            </a:pPr>
            <a:r>
              <a:rPr lang="en-US" sz="2400" dirty="0" smtClean="0">
                <a:latin typeface="Tahoma" pitchFamily="34" charset="0"/>
                <a:ea typeface="Tahoma" pitchFamily="34" charset="0"/>
                <a:cs typeface="Tahoma" pitchFamily="34" charset="0"/>
              </a:rPr>
              <a:t>Girth</a:t>
            </a:r>
            <a:endParaRPr lang="en-IN" sz="2400" dirty="0" smtClean="0">
              <a:latin typeface="Tahoma" pitchFamily="34" charset="0"/>
              <a:ea typeface="Tahoma" pitchFamily="34" charset="0"/>
              <a:cs typeface="Tahoma" pitchFamily="34" charset="0"/>
            </a:endParaRPr>
          </a:p>
          <a:p>
            <a:pPr lvl="4" fontAlgn="base">
              <a:lnSpc>
                <a:spcPct val="150000"/>
              </a:lnSpc>
              <a:buBlip>
                <a:blip r:embed="rId5"/>
              </a:buBlip>
            </a:pPr>
            <a:r>
              <a:rPr lang="en-US" sz="2400" dirty="0" smtClean="0">
                <a:latin typeface="Tahoma" pitchFamily="34" charset="0"/>
                <a:ea typeface="Tahoma" pitchFamily="34" charset="0"/>
                <a:cs typeface="Tahoma" pitchFamily="34" charset="0"/>
              </a:rPr>
              <a:t>Height</a:t>
            </a:r>
            <a:endParaRPr lang="en-IN" sz="2400" dirty="0" smtClean="0">
              <a:latin typeface="Tahoma" pitchFamily="34" charset="0"/>
              <a:ea typeface="Tahoma" pitchFamily="34" charset="0"/>
              <a:cs typeface="Tahoma" pitchFamily="34" charset="0"/>
            </a:endParaRPr>
          </a:p>
          <a:p>
            <a:endParaRPr lang="en-IN" sz="2200" b="1" dirty="0">
              <a:solidFill>
                <a:srgbClr val="D028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2"/>
          <p:cNvSpPr txBox="1">
            <a:spLocks noChangeArrowheads="1"/>
          </p:cNvSpPr>
          <p:nvPr/>
        </p:nvSpPr>
        <p:spPr>
          <a:xfrm>
            <a:off x="228600" y="914400"/>
            <a:ext cx="8763000" cy="5867400"/>
          </a:xfrm>
          <a:prstGeom prst="rect">
            <a:avLst/>
          </a:prstGeom>
          <a:ln>
            <a:solidFill>
              <a:schemeClr val="bg1"/>
            </a:solidFill>
          </a:ln>
        </p:spPr>
        <p:txBody>
          <a:bodyPr>
            <a:normAutofit fontScale="82500" lnSpcReduction="10000"/>
          </a:bodyPr>
          <a:lstStyle/>
          <a:p>
            <a:pPr marL="0" marR="0" lvl="0" indent="0" algn="l" defTabSz="914400" rtl="0" eaLnBrk="1" fontAlgn="auto" latinLnBrk="0" hangingPunct="1">
              <a:lnSpc>
                <a:spcPct val="120000"/>
              </a:lnSpc>
              <a:spcBef>
                <a:spcPct val="5000"/>
              </a:spcBef>
              <a:spcAft>
                <a:spcPts val="0"/>
              </a:spcAft>
              <a:buClrTx/>
              <a:buSzTx/>
              <a:buFontTx/>
              <a:buNone/>
              <a:tabLst/>
              <a:defRPr/>
            </a:pPr>
            <a:endParaRPr lang="en-IN" sz="3300" dirty="0" smtClean="0">
              <a:latin typeface="Tahoma" pitchFamily="34" charset="0"/>
              <a:ea typeface="Tahoma" pitchFamily="34" charset="0"/>
              <a:cs typeface="Tahoma" pitchFamily="34" charset="0"/>
            </a:endParaRPr>
          </a:p>
          <a:p>
            <a:pPr lvl="2" fontAlgn="base">
              <a:lnSpc>
                <a:spcPct val="150000"/>
              </a:lnSpc>
              <a:buBlip>
                <a:blip r:embed="rId5"/>
              </a:buBlip>
            </a:pPr>
            <a:r>
              <a:rPr lang="en-US" sz="3300" dirty="0" smtClean="0">
                <a:latin typeface="Tahoma" pitchFamily="34" charset="0"/>
                <a:ea typeface="Tahoma" pitchFamily="34" charset="0"/>
                <a:cs typeface="Tahoma" pitchFamily="34" charset="0"/>
              </a:rPr>
              <a:t>Bole form</a:t>
            </a:r>
          </a:p>
          <a:p>
            <a:pPr lvl="2" fontAlgn="base">
              <a:lnSpc>
                <a:spcPct val="150000"/>
              </a:lnSpc>
              <a:buBlip>
                <a:blip r:embed="rId5"/>
              </a:buBlip>
            </a:pPr>
            <a:r>
              <a:rPr lang="en-IN" sz="3300" dirty="0" smtClean="0">
                <a:latin typeface="Tahoma" pitchFamily="34" charset="0"/>
                <a:ea typeface="Tahoma" pitchFamily="34" charset="0"/>
                <a:cs typeface="Tahoma" pitchFamily="34" charset="0"/>
              </a:rPr>
              <a:t>Branching </a:t>
            </a:r>
            <a:r>
              <a:rPr lang="en-IN" sz="3300" dirty="0" smtClean="0">
                <a:latin typeface="Tahoma" pitchFamily="34" charset="0"/>
                <a:ea typeface="Tahoma" pitchFamily="34" charset="0"/>
                <a:cs typeface="Tahoma" pitchFamily="34" charset="0"/>
              </a:rPr>
              <a:t>habit</a:t>
            </a:r>
          </a:p>
          <a:p>
            <a:pPr lvl="2" fontAlgn="base">
              <a:lnSpc>
                <a:spcPct val="150000"/>
              </a:lnSpc>
              <a:buBlip>
                <a:blip r:embed="rId5"/>
              </a:buBlip>
            </a:pPr>
            <a:r>
              <a:rPr lang="en-US" sz="3300" dirty="0" smtClean="0">
                <a:latin typeface="Tahoma" pitchFamily="34" charset="0"/>
                <a:ea typeface="Tahoma" pitchFamily="34" charset="0"/>
                <a:cs typeface="Tahoma" pitchFamily="34" charset="0"/>
              </a:rPr>
              <a:t>Crown Diameter</a:t>
            </a:r>
          </a:p>
          <a:p>
            <a:pPr lvl="2" fontAlgn="base">
              <a:lnSpc>
                <a:spcPct val="150000"/>
              </a:lnSpc>
              <a:buBlip>
                <a:blip r:embed="rId5"/>
              </a:buBlip>
            </a:pPr>
            <a:r>
              <a:rPr lang="en-US" sz="3300" dirty="0" smtClean="0">
                <a:latin typeface="Tahoma" pitchFamily="34" charset="0"/>
                <a:ea typeface="Tahoma" pitchFamily="34" charset="0"/>
                <a:cs typeface="Tahoma" pitchFamily="34" charset="0"/>
              </a:rPr>
              <a:t>Apical Dominance</a:t>
            </a:r>
          </a:p>
          <a:p>
            <a:pPr lvl="2" fontAlgn="base">
              <a:lnSpc>
                <a:spcPct val="150000"/>
              </a:lnSpc>
              <a:buBlip>
                <a:blip r:embed="rId5"/>
              </a:buBlip>
            </a:pPr>
            <a:r>
              <a:rPr lang="en-US" sz="3300" dirty="0" smtClean="0">
                <a:latin typeface="Tahoma" pitchFamily="34" charset="0"/>
                <a:ea typeface="Tahoma" pitchFamily="34" charset="0"/>
                <a:cs typeface="Tahoma" pitchFamily="34" charset="0"/>
              </a:rPr>
              <a:t>Self Pruning Ability</a:t>
            </a:r>
          </a:p>
          <a:p>
            <a:pPr lvl="2" fontAlgn="base">
              <a:lnSpc>
                <a:spcPct val="150000"/>
              </a:lnSpc>
              <a:buBlip>
                <a:blip r:embed="rId5"/>
              </a:buBlip>
            </a:pPr>
            <a:r>
              <a:rPr lang="en-IN" sz="3300" dirty="0" smtClean="0">
                <a:latin typeface="Tahoma" pitchFamily="34" charset="0"/>
                <a:ea typeface="Tahoma" pitchFamily="34" charset="0"/>
                <a:cs typeface="Tahoma" pitchFamily="34" charset="0"/>
              </a:rPr>
              <a:t>Tree Health</a:t>
            </a:r>
          </a:p>
          <a:p>
            <a:pPr lvl="2" fontAlgn="base">
              <a:lnSpc>
                <a:spcPct val="150000"/>
              </a:lnSpc>
              <a:buBlip>
                <a:blip r:embed="rId5"/>
              </a:buBlip>
            </a:pPr>
            <a:r>
              <a:rPr lang="en-US" sz="3300" dirty="0" smtClean="0">
                <a:latin typeface="Tahoma" pitchFamily="34" charset="0"/>
                <a:ea typeface="Tahoma" pitchFamily="34" charset="0"/>
                <a:cs typeface="Tahoma" pitchFamily="34" charset="0"/>
              </a:rPr>
              <a:t>Wood Properties</a:t>
            </a:r>
          </a:p>
          <a:p>
            <a:pPr lvl="4" fontAlgn="base">
              <a:lnSpc>
                <a:spcPct val="150000"/>
              </a:lnSpc>
              <a:buBlip>
                <a:blip r:embed="rId5"/>
              </a:buBlip>
            </a:pPr>
            <a:r>
              <a:rPr lang="en-US" sz="3300" dirty="0" smtClean="0">
                <a:latin typeface="Tahoma" pitchFamily="34" charset="0"/>
                <a:ea typeface="Tahoma" pitchFamily="34" charset="0"/>
                <a:cs typeface="Tahoma" pitchFamily="34" charset="0"/>
              </a:rPr>
              <a:t>Heart Wood Percentage</a:t>
            </a:r>
            <a:endParaRPr lang="en-IN" sz="3300" dirty="0" smtClean="0">
              <a:latin typeface="Tahoma" pitchFamily="34" charset="0"/>
              <a:ea typeface="Tahoma" pitchFamily="34" charset="0"/>
              <a:cs typeface="Tahoma" pitchFamily="34" charset="0"/>
            </a:endParaRPr>
          </a:p>
          <a:p>
            <a:pPr lvl="4" fontAlgn="base">
              <a:lnSpc>
                <a:spcPct val="150000"/>
              </a:lnSpc>
              <a:buBlip>
                <a:blip r:embed="rId5"/>
              </a:buBlip>
            </a:pPr>
            <a:r>
              <a:rPr lang="en-US" sz="3300" dirty="0" smtClean="0">
                <a:latin typeface="Tahoma" pitchFamily="34" charset="0"/>
                <a:ea typeface="Tahoma" pitchFamily="34" charset="0"/>
                <a:cs typeface="Tahoma" pitchFamily="34" charset="0"/>
              </a:rPr>
              <a:t>Specific gravity of wood</a:t>
            </a:r>
            <a:endParaRPr lang="en-IN" sz="3300" dirty="0" smtClean="0">
              <a:latin typeface="Tahoma" pitchFamily="34" charset="0"/>
              <a:ea typeface="Tahoma" pitchFamily="34" charset="0"/>
              <a:cs typeface="Tahoma" pitchFamily="34" charset="0"/>
            </a:endParaRPr>
          </a:p>
          <a:p>
            <a:pPr lvl="2" fontAlgn="base">
              <a:lnSpc>
                <a:spcPct val="150000"/>
              </a:lnSpc>
              <a:buBlip>
                <a:blip r:embed="rId5"/>
              </a:buBlip>
            </a:pPr>
            <a:endParaRPr lang="en-IN" sz="2500" dirty="0" smtClean="0">
              <a:latin typeface="Tahoma" pitchFamily="34" charset="0"/>
              <a:ea typeface="Tahoma" pitchFamily="34" charset="0"/>
              <a:cs typeface="Tahoma" pitchFamily="34" charset="0"/>
            </a:endParaRPr>
          </a:p>
          <a:p>
            <a:pPr marL="0" marR="0" lvl="0" indent="0" defTabSz="914400" rtl="0" eaLnBrk="1" fontAlgn="auto" latinLnBrk="0" hangingPunct="1">
              <a:lnSpc>
                <a:spcPct val="150000"/>
              </a:lnSpc>
              <a:spcBef>
                <a:spcPct val="5000"/>
              </a:spcBef>
              <a:spcAft>
                <a:spcPts val="0"/>
              </a:spcAft>
              <a:buClrTx/>
              <a:buSzTx/>
              <a:buBlip>
                <a:blip r:embed="rId5"/>
              </a:buBlip>
              <a:tabLst/>
              <a:defRPr/>
            </a:pPr>
            <a:endParaRPr kumimoji="0" lang="en-US" sz="2500" i="0" u="none" strike="noStrike" kern="1200" cap="none" spc="0" normalizeH="0" baseline="0" noProof="0" dirty="0">
              <a:ln>
                <a:noFill/>
              </a:ln>
              <a:effectLst/>
              <a:uLnTx/>
              <a:uFillTx/>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8" name="Table 7"/>
          <p:cNvGraphicFramePr>
            <a:graphicFrameLocks noGrp="1"/>
          </p:cNvGraphicFramePr>
          <p:nvPr/>
        </p:nvGraphicFramePr>
        <p:xfrm>
          <a:off x="152400" y="1066794"/>
          <a:ext cx="8839200" cy="5638806"/>
        </p:xfrm>
        <a:graphic>
          <a:graphicData uri="http://schemas.openxmlformats.org/drawingml/2006/table">
            <a:tbl>
              <a:tblPr>
                <a:tableStyleId>{69C7853C-536D-4A76-A0AE-DD22124D55A5}</a:tableStyleId>
              </a:tblPr>
              <a:tblGrid>
                <a:gridCol w="8839200"/>
              </a:tblGrid>
              <a:tr h="381471">
                <a:tc>
                  <a:txBody>
                    <a:bodyPr/>
                    <a:lstStyle/>
                    <a:p>
                      <a:pPr algn="l" fontAlgn="t"/>
                      <a:r>
                        <a:rPr lang="en-IN" sz="2400" b="1" u="none" strike="noStrike" dirty="0">
                          <a:solidFill>
                            <a:srgbClr val="C00000"/>
                          </a:solidFill>
                        </a:rPr>
                        <a:t>Points </a:t>
                      </a:r>
                      <a:r>
                        <a:rPr lang="en-IN" sz="2400" b="1" u="none" strike="noStrike" dirty="0" smtClean="0">
                          <a:solidFill>
                            <a:srgbClr val="C00000"/>
                          </a:solidFill>
                        </a:rPr>
                        <a:t>allotted for scoring- </a:t>
                      </a:r>
                      <a:r>
                        <a:rPr lang="en-IN" sz="1800" b="1" u="none" strike="noStrike" dirty="0" smtClean="0">
                          <a:solidFill>
                            <a:srgbClr val="C00000"/>
                          </a:solidFill>
                        </a:rPr>
                        <a:t>(followed</a:t>
                      </a:r>
                      <a:r>
                        <a:rPr lang="en-IN" sz="1800" b="1" u="none" strike="noStrike" baseline="0" dirty="0" smtClean="0">
                          <a:solidFill>
                            <a:srgbClr val="C00000"/>
                          </a:solidFill>
                        </a:rPr>
                        <a:t> by </a:t>
                      </a:r>
                      <a:r>
                        <a:rPr lang="en-IN" sz="1800" b="1" u="none" strike="noStrike" dirty="0" err="1" smtClean="0">
                          <a:solidFill>
                            <a:srgbClr val="C00000"/>
                          </a:solidFill>
                        </a:rPr>
                        <a:t>Mandal</a:t>
                      </a:r>
                      <a:r>
                        <a:rPr lang="en-IN" sz="1800" b="1" u="none" strike="noStrike" dirty="0" smtClean="0">
                          <a:solidFill>
                            <a:srgbClr val="C00000"/>
                          </a:solidFill>
                        </a:rPr>
                        <a:t> , 2001 with some modifications)</a:t>
                      </a:r>
                      <a:endParaRPr lang="en-IN" sz="1800" b="1" i="0" u="none" strike="noStrike" dirty="0">
                        <a:solidFill>
                          <a:srgbClr val="C00000"/>
                        </a:solidFill>
                        <a:latin typeface="Arial"/>
                      </a:endParaRPr>
                    </a:p>
                  </a:txBody>
                  <a:tcPr marL="9525" marR="9525" marT="9525" marB="0"/>
                </a:tc>
              </a:tr>
              <a:tr h="350489">
                <a:tc>
                  <a:txBody>
                    <a:bodyPr/>
                    <a:lstStyle/>
                    <a:p>
                      <a:pPr algn="l" fontAlgn="t"/>
                      <a:r>
                        <a:rPr lang="en-IN" sz="2200" u="none" strike="noStrike" dirty="0"/>
                        <a:t>1. Vigour- 25</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a)    Height </a:t>
                      </a:r>
                      <a:r>
                        <a:rPr lang="en-IN" sz="2200" u="none" strike="noStrike" dirty="0" smtClean="0"/>
                        <a:t>– </a:t>
                      </a:r>
                      <a:r>
                        <a:rPr lang="en-IN" sz="2200" u="none" strike="noStrike" dirty="0"/>
                        <a:t>15</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b)    Girth - 10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2. Bole form </a:t>
                      </a:r>
                      <a:r>
                        <a:rPr lang="en-IN" sz="2200" u="none" strike="noStrike" dirty="0" smtClean="0"/>
                        <a:t>– </a:t>
                      </a:r>
                      <a:r>
                        <a:rPr lang="en-IN" sz="2200" u="none" strike="noStrike" dirty="0"/>
                        <a:t>20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3. </a:t>
                      </a:r>
                      <a:r>
                        <a:rPr lang="en-IN" sz="2200" b="0" u="none" strike="noStrike" dirty="0" smtClean="0"/>
                        <a:t>Branching habit </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a)     Branch angle -15</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b)     Branch thickness- 10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4. Crown diameter </a:t>
                      </a:r>
                      <a:r>
                        <a:rPr lang="en-IN" sz="2200" u="none" strike="noStrike" dirty="0" smtClean="0"/>
                        <a:t>– </a:t>
                      </a:r>
                      <a:r>
                        <a:rPr lang="en-IN" sz="2200" u="none" strike="noStrike" dirty="0"/>
                        <a:t>5</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5. Apical dominance  - 10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6. Self pruning ability  - 5</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7. Tree health  - 10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a:t>8. Wood properties </a:t>
                      </a:r>
                      <a:r>
                        <a:rPr lang="en-IN" sz="2200" u="none" strike="noStrike" dirty="0" smtClean="0"/>
                        <a:t>– </a:t>
                      </a:r>
                      <a:r>
                        <a:rPr lang="en-IN" sz="2200" u="none" strike="noStrike" dirty="0"/>
                        <a:t>30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a)    Specific Gravity  - 20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u="none" strike="noStrike" dirty="0" smtClean="0"/>
                        <a:t>                        (</a:t>
                      </a:r>
                      <a:r>
                        <a:rPr lang="en-IN" sz="2200" u="none" strike="noStrike" dirty="0"/>
                        <a:t>b)    Heartwood percentage </a:t>
                      </a:r>
                      <a:r>
                        <a:rPr lang="en-IN" sz="2200" u="none" strike="noStrike" dirty="0" smtClean="0"/>
                        <a:t>– </a:t>
                      </a:r>
                      <a:r>
                        <a:rPr lang="en-IN" sz="2200" u="none" strike="noStrike" dirty="0"/>
                        <a:t>10</a:t>
                      </a:r>
                      <a:endParaRPr lang="en-IN" sz="2200" b="0" i="0" u="none" strike="noStrike" dirty="0">
                        <a:solidFill>
                          <a:srgbClr val="FFFF00"/>
                        </a:solidFill>
                        <a:latin typeface="Arial"/>
                      </a:endParaRPr>
                    </a:p>
                  </a:txBody>
                  <a:tcPr marL="9525" marR="9525" marT="9525" marB="0"/>
                </a:tc>
              </a:tr>
              <a:tr h="350489">
                <a:tc>
                  <a:txBody>
                    <a:bodyPr/>
                    <a:lstStyle/>
                    <a:p>
                      <a:pPr algn="l" fontAlgn="t"/>
                      <a:r>
                        <a:rPr lang="en-IN" sz="2200" b="1" u="none" strike="noStrike" dirty="0">
                          <a:solidFill>
                            <a:srgbClr val="C00000"/>
                          </a:solidFill>
                        </a:rPr>
                        <a:t>Total -                                    130</a:t>
                      </a:r>
                      <a:endParaRPr lang="en-IN" sz="2200" b="1" i="0" u="none" strike="noStrike" dirty="0">
                        <a:solidFill>
                          <a:srgbClr val="C00000"/>
                        </a:solidFill>
                        <a:latin typeface="Arial"/>
                      </a:endParaRPr>
                    </a:p>
                  </a:txBody>
                  <a:tcPr marL="9525" marR="9525" marT="9525" marB="0">
                    <a:solidFill>
                      <a:schemeClr val="accent3">
                        <a:lumMod val="75000"/>
                      </a:schemeClr>
                    </a:solidFill>
                  </a:tcPr>
                </a:tc>
              </a:tr>
            </a:tbl>
          </a:graphicData>
        </a:graphic>
      </p:graphicFrame>
      <p:sp>
        <p:nvSpPr>
          <p:cNvPr id="7" name="Slide Number Placeholder 6"/>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
          <p:cNvGrpSpPr/>
          <p:nvPr/>
        </p:nvGrpSpPr>
        <p:grpSpPr>
          <a:xfrm>
            <a:off x="0" y="-76200"/>
            <a:ext cx="9144000" cy="1066800"/>
            <a:chOff x="0" y="-76200"/>
            <a:chExt cx="9144000" cy="106680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pSp>
      <p:sp>
        <p:nvSpPr>
          <p:cNvPr id="11" name="Rectangle 10"/>
          <p:cNvSpPr/>
          <p:nvPr/>
        </p:nvSpPr>
        <p:spPr>
          <a:xfrm>
            <a:off x="228600" y="1066800"/>
            <a:ext cx="8763000" cy="5632311"/>
          </a:xfrm>
          <a:prstGeom prst="rect">
            <a:avLst/>
          </a:prstGeom>
          <a:ln w="57150">
            <a:solidFill>
              <a:schemeClr val="accent3">
                <a:lumMod val="50000"/>
              </a:schemeClr>
            </a:solidFill>
          </a:ln>
        </p:spPr>
        <p:txBody>
          <a:bodyPr wrap="square">
            <a:spAutoFit/>
          </a:bodyPr>
          <a:lstStyle/>
          <a:p>
            <a:r>
              <a:rPr lang="en-US" sz="2400" b="1" dirty="0" smtClean="0">
                <a:latin typeface="Tahoma" pitchFamily="34" charset="0"/>
                <a:ea typeface="Tahoma" pitchFamily="34" charset="0"/>
                <a:cs typeface="Tahoma" pitchFamily="34" charset="0"/>
              </a:rPr>
              <a:t>Among Indian tree species, teak is the most valuable timber tree species with a lot of variations existing in nature. </a:t>
            </a:r>
          </a:p>
          <a:p>
            <a:endParaRPr lang="en-US" sz="2400" b="1" dirty="0" smtClean="0">
              <a:latin typeface="Tahoma" pitchFamily="34" charset="0"/>
              <a:ea typeface="Tahoma" pitchFamily="34" charset="0"/>
              <a:cs typeface="Tahoma" pitchFamily="34" charset="0"/>
            </a:endParaRPr>
          </a:p>
          <a:p>
            <a:r>
              <a:rPr lang="en-US" sz="2400" b="1" dirty="0" smtClean="0">
                <a:latin typeface="Tahoma" pitchFamily="34" charset="0"/>
                <a:ea typeface="Tahoma" pitchFamily="34" charset="0"/>
                <a:cs typeface="Tahoma" pitchFamily="34" charset="0"/>
              </a:rPr>
              <a:t>Value of teak timber  is attributed to nice grains which is due to differential growth conditions created in a year with extreme temperature range. </a:t>
            </a:r>
          </a:p>
          <a:p>
            <a:endParaRPr lang="en-US" sz="2400" b="1" dirty="0" smtClean="0">
              <a:latin typeface="Tahoma" pitchFamily="34" charset="0"/>
              <a:ea typeface="Tahoma" pitchFamily="34" charset="0"/>
              <a:cs typeface="Tahoma" pitchFamily="34" charset="0"/>
            </a:endParaRPr>
          </a:p>
          <a:p>
            <a:r>
              <a:rPr lang="en-US" sz="2400" b="1" dirty="0" smtClean="0">
                <a:latin typeface="Tahoma" pitchFamily="34" charset="0"/>
                <a:ea typeface="Tahoma" pitchFamily="34" charset="0"/>
                <a:cs typeface="Tahoma" pitchFamily="34" charset="0"/>
              </a:rPr>
              <a:t>The fast grown teak of </a:t>
            </a:r>
            <a:r>
              <a:rPr lang="en-US" sz="2400" b="1" dirty="0" err="1" smtClean="0">
                <a:latin typeface="Tahoma" pitchFamily="34" charset="0"/>
                <a:ea typeface="Tahoma" pitchFamily="34" charset="0"/>
                <a:cs typeface="Tahoma" pitchFamily="34" charset="0"/>
              </a:rPr>
              <a:t>Nilambur</a:t>
            </a:r>
            <a:r>
              <a:rPr lang="en-US" sz="2400" b="1" dirty="0" smtClean="0">
                <a:latin typeface="Tahoma" pitchFamily="34" charset="0"/>
                <a:ea typeface="Tahoma" pitchFamily="34" charset="0"/>
                <a:cs typeface="Tahoma" pitchFamily="34" charset="0"/>
              </a:rPr>
              <a:t> in </a:t>
            </a:r>
            <a:r>
              <a:rPr lang="en-US" sz="2400" b="1" dirty="0" err="1" smtClean="0">
                <a:latin typeface="Tahoma" pitchFamily="34" charset="0"/>
                <a:ea typeface="Tahoma" pitchFamily="34" charset="0"/>
                <a:cs typeface="Tahoma" pitchFamily="34" charset="0"/>
              </a:rPr>
              <a:t>Kerela</a:t>
            </a:r>
            <a:r>
              <a:rPr lang="en-US" sz="2400" b="1" dirty="0" smtClean="0">
                <a:latin typeface="Tahoma" pitchFamily="34" charset="0"/>
                <a:ea typeface="Tahoma" pitchFamily="34" charset="0"/>
                <a:cs typeface="Tahoma" pitchFamily="34" charset="0"/>
              </a:rPr>
              <a:t> fetches a lower price than the slower grown teak of central India</a:t>
            </a:r>
            <a:r>
              <a:rPr lang="en-US" sz="2400" b="1" dirty="0" smtClean="0">
                <a:latin typeface="Tahoma" pitchFamily="34" charset="0"/>
                <a:ea typeface="Tahoma" pitchFamily="34" charset="0"/>
                <a:cs typeface="Tahoma" pitchFamily="34" charset="0"/>
              </a:rPr>
              <a:t>.</a:t>
            </a:r>
          </a:p>
          <a:p>
            <a:endParaRPr lang="en-US" sz="2400" b="1" dirty="0" smtClean="0">
              <a:latin typeface="Tahoma" pitchFamily="34" charset="0"/>
              <a:ea typeface="Tahoma" pitchFamily="34" charset="0"/>
              <a:cs typeface="Tahoma" pitchFamily="34" charset="0"/>
            </a:endParaRPr>
          </a:p>
          <a:p>
            <a:r>
              <a:rPr lang="en-US" sz="2400" b="1" dirty="0" smtClean="0">
                <a:latin typeface="Tahoma" pitchFamily="34" charset="0"/>
                <a:ea typeface="Tahoma" pitchFamily="34" charset="0"/>
                <a:cs typeface="Tahoma" pitchFamily="34" charset="0"/>
              </a:rPr>
              <a:t> There is a lot of scope for improvement in this species, due to lots of variations and which is nearly untouched for manipulations.</a:t>
            </a:r>
            <a:endParaRPr lang="en-IN" sz="2400" b="1" dirty="0">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304800" y="1042706"/>
          <a:ext cx="8534401" cy="5815294"/>
        </p:xfrm>
        <a:graphic>
          <a:graphicData uri="http://schemas.openxmlformats.org/drawingml/2006/table">
            <a:tbl>
              <a:tblPr>
                <a:tableStyleId>{69C7853C-536D-4A76-A0AE-DD22124D55A5}</a:tableStyleId>
              </a:tblPr>
              <a:tblGrid>
                <a:gridCol w="4706539"/>
                <a:gridCol w="1263218"/>
                <a:gridCol w="1403821"/>
                <a:gridCol w="1160823"/>
              </a:tblGrid>
              <a:tr h="52479">
                <a:tc>
                  <a:txBody>
                    <a:bodyPr/>
                    <a:lstStyle/>
                    <a:p>
                      <a:pPr algn="l" fontAlgn="t"/>
                      <a:r>
                        <a:rPr lang="en-IN" sz="1400" b="1" u="none" strike="noStrike" dirty="0" smtClean="0"/>
                        <a:t>Vigour: Total </a:t>
                      </a:r>
                      <a:r>
                        <a:rPr lang="en-IN" sz="1400" b="1" u="none" strike="noStrike" dirty="0"/>
                        <a:t>points </a:t>
                      </a:r>
                      <a:r>
                        <a:rPr lang="en-IN" sz="1400" b="1" u="none" strike="noStrike" dirty="0" smtClean="0"/>
                        <a:t>– </a:t>
                      </a:r>
                      <a:r>
                        <a:rPr lang="en-IN" sz="1400" b="1" u="none" strike="noStrike" dirty="0"/>
                        <a:t>25</a:t>
                      </a:r>
                      <a:endParaRPr lang="en-IN" sz="1400" b="1" i="0" u="none" strike="noStrike" dirty="0">
                        <a:solidFill>
                          <a:srgbClr val="FFFF00"/>
                        </a:solidFill>
                        <a:latin typeface="Arial"/>
                      </a:endParaRPr>
                    </a:p>
                  </a:txBody>
                  <a:tcPr marL="2099" marR="2099" marT="2099" marB="0"/>
                </a:tc>
                <a:tc>
                  <a:txBody>
                    <a:bodyPr/>
                    <a:lstStyle/>
                    <a:p>
                      <a:pPr algn="ctr" fontAlgn="t"/>
                      <a:r>
                        <a:rPr lang="en-IN" sz="1400" b="1" u="none" strike="noStrike" dirty="0"/>
                        <a:t> </a:t>
                      </a:r>
                      <a:r>
                        <a:rPr lang="en-IN" sz="1400" b="1" u="none" strike="noStrike" dirty="0" smtClean="0"/>
                        <a:t>values</a:t>
                      </a:r>
                      <a:endParaRPr lang="en-IN" sz="1400" b="1" i="0" u="none" strike="noStrike" dirty="0">
                        <a:solidFill>
                          <a:srgbClr val="FFFF00"/>
                        </a:solidFill>
                        <a:latin typeface="Arial"/>
                      </a:endParaRPr>
                    </a:p>
                  </a:txBody>
                  <a:tcPr marL="2099" marR="2099" marT="2099" marB="0"/>
                </a:tc>
                <a:tc gridSpan="2">
                  <a:txBody>
                    <a:bodyPr/>
                    <a:lstStyle/>
                    <a:p>
                      <a:pPr algn="ctr" fontAlgn="t"/>
                      <a:r>
                        <a:rPr lang="en-IN" sz="1400" b="1" u="none" strike="noStrike" dirty="0"/>
                        <a:t> </a:t>
                      </a:r>
                      <a:r>
                        <a:rPr lang="en-IN" sz="1400" b="1" u="none" strike="noStrike" dirty="0" smtClean="0"/>
                        <a:t>Values and allotting points </a:t>
                      </a:r>
                      <a:endParaRPr lang="en-IN" sz="1400" b="1" i="0" u="none" strike="noStrike" dirty="0">
                        <a:solidFill>
                          <a:srgbClr val="FFFF00"/>
                        </a:solidFill>
                        <a:latin typeface="Arial"/>
                      </a:endParaRPr>
                    </a:p>
                    <a:p>
                      <a:pPr algn="ctr" fontAlgn="t"/>
                      <a:r>
                        <a:rPr lang="en-IN" sz="1400" b="1" u="none" strike="noStrike" dirty="0"/>
                        <a:t> </a:t>
                      </a:r>
                      <a:endParaRPr lang="en-IN" sz="1400" b="1" i="0" u="none" strike="noStrike" dirty="0">
                        <a:solidFill>
                          <a:srgbClr val="FFFF00"/>
                        </a:solidFill>
                        <a:latin typeface="Arial"/>
                      </a:endParaRPr>
                    </a:p>
                  </a:txBody>
                  <a:tcPr marL="2099" marR="2099" marT="2099" marB="0"/>
                </a:tc>
                <a:tc hMerge="1">
                  <a:txBody>
                    <a:bodyPr/>
                    <a:lstStyle/>
                    <a:p>
                      <a:pPr algn="ctr" fontAlgn="t"/>
                      <a:endParaRPr lang="en-IN" sz="1400" b="1" i="0" u="none" strike="noStrike" dirty="0">
                        <a:solidFill>
                          <a:srgbClr val="FFFF00"/>
                        </a:solidFill>
                        <a:latin typeface="Arial"/>
                      </a:endParaRPr>
                    </a:p>
                  </a:txBody>
                  <a:tcPr marL="2099" marR="2099" marT="2099" marB="0"/>
                </a:tc>
              </a:tr>
              <a:tr h="35686">
                <a:tc>
                  <a:txBody>
                    <a:bodyPr/>
                    <a:lstStyle/>
                    <a:p>
                      <a:pPr algn="l" fontAlgn="t"/>
                      <a:r>
                        <a:rPr lang="en-IN" sz="1400" b="1" u="none" strike="noStrike" dirty="0" smtClean="0"/>
                        <a:t>Height:    Points</a:t>
                      </a:r>
                      <a:r>
                        <a:rPr lang="en-IN" sz="1400" b="1" u="none" strike="noStrike" dirty="0"/>
                        <a:t>= 15</a:t>
                      </a:r>
                      <a:endParaRPr lang="en-IN" sz="1400" b="1" i="0" u="none" strike="noStrike" dirty="0">
                        <a:solidFill>
                          <a:srgbClr val="FFFF00"/>
                        </a:solidFill>
                        <a:latin typeface="Arial"/>
                      </a:endParaRPr>
                    </a:p>
                  </a:txBody>
                  <a:tcPr marL="2099" marR="2099" marT="2099" marB="0"/>
                </a:tc>
                <a:tc>
                  <a:txBody>
                    <a:bodyPr/>
                    <a:lstStyle/>
                    <a:p>
                      <a:pPr algn="ctr" fontAlgn="t"/>
                      <a:r>
                        <a:rPr lang="en-IN" sz="1400" u="none" strike="noStrike"/>
                        <a:t>Ave 24.4 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&lt; 20.5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0-4     Less than average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Max  36.5 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21.5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2</a:t>
                      </a:r>
                      <a:endParaRPr lang="en-IN" sz="1400" b="0" i="0" u="none" strike="noStrike" dirty="0">
                        <a:solidFill>
                          <a:srgbClr val="FFFF00"/>
                        </a:solidFill>
                        <a:latin typeface="Arial"/>
                      </a:endParaRPr>
                    </a:p>
                  </a:txBody>
                  <a:tcPr marL="2099" marR="2099" marT="2099" marB="0" anchor="b"/>
                </a:tc>
              </a:tr>
              <a:tr h="41983">
                <a:tc>
                  <a:txBody>
                    <a:bodyPr/>
                    <a:lstStyle/>
                    <a:p>
                      <a:pPr algn="l" fontAlgn="t"/>
                      <a:r>
                        <a:rPr lang="en-IN" sz="1400" u="none" strike="noStrike" dirty="0"/>
                        <a:t>5-10   More than average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Min 12.0 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22.5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3</a:t>
                      </a:r>
                      <a:endParaRPr lang="en-IN" sz="1400" b="0" i="0" u="none" strike="noStrike" dirty="0">
                        <a:solidFill>
                          <a:srgbClr val="FFFF00"/>
                        </a:solidFill>
                        <a:latin typeface="Arial"/>
                      </a:endParaRPr>
                    </a:p>
                  </a:txBody>
                  <a:tcPr marL="2099" marR="2099" marT="2099" marB="0" anchor="b"/>
                </a:tc>
              </a:tr>
              <a:tr h="71372">
                <a:tc>
                  <a:txBody>
                    <a:bodyPr/>
                    <a:lstStyle/>
                    <a:p>
                      <a:pPr algn="l" fontAlgn="t"/>
                      <a:r>
                        <a:rPr lang="en-IN" sz="1400" u="none" strike="noStrike" dirty="0"/>
                        <a:t>11-12 More than average but shorter than tallest check trees</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23.5</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dirty="0"/>
                        <a:t>4</a:t>
                      </a:r>
                      <a:endParaRPr lang="en-IN" sz="1400" b="0" i="0" u="none" strike="noStrike" dirty="0">
                        <a:solidFill>
                          <a:srgbClr val="FFFF00"/>
                        </a:solidFill>
                        <a:latin typeface="Arial"/>
                      </a:endParaRPr>
                    </a:p>
                  </a:txBody>
                  <a:tcPr marL="2099" marR="2099" marT="2099" marB="0"/>
                </a:tc>
              </a:tr>
              <a:tr h="71372">
                <a:tc>
                  <a:txBody>
                    <a:bodyPr/>
                    <a:lstStyle/>
                    <a:p>
                      <a:pPr algn="l" fontAlgn="t"/>
                      <a:r>
                        <a:rPr lang="en-IN" sz="1400" u="none" strike="noStrike" dirty="0"/>
                        <a:t>13-15 For taller than tallest check tree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24.5</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dirty="0"/>
                        <a:t>5</a:t>
                      </a:r>
                      <a:endParaRPr lang="en-IN" sz="1400" b="0" i="0" u="none" strike="noStrike" dirty="0">
                        <a:solidFill>
                          <a:srgbClr val="FFFF00"/>
                        </a:solidFill>
                        <a:latin typeface="Arial"/>
                      </a:endParaRPr>
                    </a:p>
                  </a:txBody>
                  <a:tcPr marL="2099" marR="2099" marT="2099" marB="0"/>
                </a:tc>
              </a:tr>
              <a:tr h="37785">
                <a:tc>
                  <a:txBody>
                    <a:bodyPr/>
                    <a:lstStyle/>
                    <a:p>
                      <a:pPr algn="l" fontAlgn="t"/>
                      <a:r>
                        <a:rPr lang="en-IN" sz="1400" u="none" strike="noStrike" dirty="0"/>
                        <a:t> </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25.5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6</a:t>
                      </a:r>
                      <a:endParaRPr lang="en-IN" sz="1400" b="0" i="0" u="none" strike="noStrike" dirty="0">
                        <a:solidFill>
                          <a:srgbClr val="FFFF00"/>
                        </a:solidFill>
                        <a:latin typeface="Arial"/>
                      </a:endParaRPr>
                    </a:p>
                  </a:txBody>
                  <a:tcPr marL="2099" marR="2099" marT="2099" marB="0" anchor="b"/>
                </a:tc>
              </a:tr>
              <a:tr h="37785">
                <a:tc>
                  <a:txBody>
                    <a:bodyPr/>
                    <a:lstStyle/>
                    <a:p>
                      <a:pPr algn="l" fontAlgn="t"/>
                      <a:r>
                        <a:rPr lang="en-IN" sz="1400" u="none" strike="noStrike" dirty="0"/>
                        <a:t> </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26.5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7</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 </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27.5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8</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 </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28.5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9</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 </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29.5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10</a:t>
                      </a:r>
                      <a:endParaRPr lang="en-IN" sz="1400" b="0" i="0" u="none" strike="noStrike" dirty="0">
                        <a:solidFill>
                          <a:srgbClr val="FFFF00"/>
                        </a:solidFill>
                        <a:latin typeface="Arial"/>
                      </a:endParaRPr>
                    </a:p>
                  </a:txBody>
                  <a:tcPr marL="2099" marR="2099" marT="2099" marB="0" anchor="b"/>
                </a:tc>
              </a:tr>
              <a:tr h="0">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30.5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11</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31.5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12</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32.5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13</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33.5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14</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34.4 &amp; &lt; 34.5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15</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b="1" u="none" strike="noStrike" dirty="0" smtClean="0"/>
                        <a:t>Girth at breast height:      Points </a:t>
                      </a:r>
                      <a:r>
                        <a:rPr lang="en-IN" sz="1400" b="1" u="none" strike="noStrike" dirty="0"/>
                        <a:t>= 10</a:t>
                      </a:r>
                      <a:endParaRPr lang="en-IN" sz="1400" b="1" i="0" u="none" strike="noStrike" dirty="0">
                        <a:solidFill>
                          <a:srgbClr val="FFFF00"/>
                        </a:solidFill>
                        <a:latin typeface="Arial"/>
                      </a:endParaRPr>
                    </a:p>
                  </a:txBody>
                  <a:tcPr marL="2099" marR="2099" marT="2099" marB="0"/>
                </a:tc>
                <a:tc>
                  <a:txBody>
                    <a:bodyPr/>
                    <a:lstStyle/>
                    <a:p>
                      <a:pPr algn="ctr" fontAlgn="t"/>
                      <a:r>
                        <a:rPr lang="en-IN" sz="1400" u="none" strike="noStrike"/>
                        <a:t>Ave. 126.5 cm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&lt;80-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0-2    Smaller than average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Max. 270cm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80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2</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dirty="0"/>
                        <a:t>3-5 equal to average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Min. 69cm</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95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3</a:t>
                      </a:r>
                      <a:endParaRPr lang="en-IN" sz="1400" b="0" i="0" u="none" strike="noStrike" dirty="0">
                        <a:solidFill>
                          <a:srgbClr val="FFFF00"/>
                        </a:solidFill>
                        <a:latin typeface="Arial"/>
                      </a:endParaRPr>
                    </a:p>
                  </a:txBody>
                  <a:tcPr marL="2099" marR="2099" marT="2099" marB="0" anchor="b"/>
                </a:tc>
              </a:tr>
              <a:tr h="69273">
                <a:tc>
                  <a:txBody>
                    <a:bodyPr/>
                    <a:lstStyle/>
                    <a:p>
                      <a:pPr algn="l" fontAlgn="t"/>
                      <a:r>
                        <a:rPr lang="en-IN" sz="1400" u="none" strike="noStrike" dirty="0"/>
                        <a:t>6-8 between average and largest check tree</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110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4</a:t>
                      </a:r>
                      <a:endParaRPr lang="en-IN" sz="1400" b="0" i="0" u="none" strike="noStrike" dirty="0">
                        <a:solidFill>
                          <a:srgbClr val="FFFF00"/>
                        </a:solidFill>
                        <a:latin typeface="Arial"/>
                      </a:endParaRPr>
                    </a:p>
                  </a:txBody>
                  <a:tcPr marL="2099" marR="2099" marT="2099" marB="0" anchor="b"/>
                </a:tc>
              </a:tr>
              <a:tr h="71372">
                <a:tc>
                  <a:txBody>
                    <a:bodyPr/>
                    <a:lstStyle/>
                    <a:p>
                      <a:pPr algn="l" fontAlgn="t"/>
                      <a:r>
                        <a:rPr lang="en-IN" sz="1400" u="none" strike="noStrike"/>
                        <a:t>9-10 more than the largest check trees</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125</a:t>
                      </a:r>
                      <a:endParaRPr lang="en-IN" sz="1400" b="0" i="0" u="none" strike="noStrike" dirty="0">
                        <a:solidFill>
                          <a:srgbClr val="FFFF00"/>
                        </a:solidFill>
                        <a:latin typeface="Arial"/>
                      </a:endParaRPr>
                    </a:p>
                  </a:txBody>
                  <a:tcPr marL="2099" marR="2099" marT="2099" marB="0"/>
                </a:tc>
                <a:tc>
                  <a:txBody>
                    <a:bodyPr/>
                    <a:lstStyle/>
                    <a:p>
                      <a:pPr algn="ctr" fontAlgn="t"/>
                      <a:r>
                        <a:rPr lang="en-IN" sz="1400" u="none" strike="noStrike" dirty="0"/>
                        <a:t>5</a:t>
                      </a:r>
                      <a:endParaRPr lang="en-IN" sz="1400" b="0" i="0" u="none" strike="noStrike" dirty="0">
                        <a:solidFill>
                          <a:srgbClr val="FFFF00"/>
                        </a:solidFill>
                        <a:latin typeface="Arial"/>
                      </a:endParaRPr>
                    </a:p>
                  </a:txBody>
                  <a:tcPr marL="2099" marR="2099" marT="2099" marB="0"/>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140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6</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155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7</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170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8</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185</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9</a:t>
                      </a:r>
                      <a:endParaRPr lang="en-IN" sz="1400" b="0" i="0" u="none" strike="noStrike" dirty="0">
                        <a:solidFill>
                          <a:srgbClr val="FFFF00"/>
                        </a:solidFill>
                        <a:latin typeface="Arial"/>
                      </a:endParaRPr>
                    </a:p>
                  </a:txBody>
                  <a:tcPr marL="2099" marR="2099" marT="2099" marB="0" anchor="b"/>
                </a:tc>
              </a:tr>
              <a:tr h="35686">
                <a:tc>
                  <a:txBody>
                    <a:bodyPr/>
                    <a:lstStyle/>
                    <a:p>
                      <a:pPr algn="l" fontAlgn="t"/>
                      <a:r>
                        <a:rPr lang="en-IN" sz="1400" u="none" strike="noStrike"/>
                        <a:t> </a:t>
                      </a:r>
                      <a:endParaRPr lang="en-IN" sz="1400" b="1"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dirty="0"/>
                        <a:t>200 &amp; &gt; 200</a:t>
                      </a:r>
                      <a:endParaRPr lang="en-IN" sz="1400" b="0" i="0" u="none" strike="noStrike" dirty="0">
                        <a:solidFill>
                          <a:srgbClr val="FFFF00"/>
                        </a:solidFill>
                        <a:latin typeface="Arial"/>
                      </a:endParaRPr>
                    </a:p>
                  </a:txBody>
                  <a:tcPr marL="2099" marR="2099" marT="2099" marB="0"/>
                </a:tc>
                <a:tc>
                  <a:txBody>
                    <a:bodyPr/>
                    <a:lstStyle/>
                    <a:p>
                      <a:pPr algn="ctr" fontAlgn="b"/>
                      <a:r>
                        <a:rPr lang="en-IN" sz="1400" u="none" strike="noStrike" dirty="0"/>
                        <a:t>10</a:t>
                      </a:r>
                      <a:endParaRPr lang="en-IN" sz="1400" b="0" i="0" u="none" strike="noStrike" dirty="0">
                        <a:solidFill>
                          <a:srgbClr val="FFFF00"/>
                        </a:solidFill>
                        <a:latin typeface="Arial"/>
                      </a:endParaRPr>
                    </a:p>
                  </a:txBody>
                  <a:tcPr marL="2099" marR="2099" marT="2099" marB="0" anchor="b"/>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304800" y="1083683"/>
          <a:ext cx="8534400" cy="5621917"/>
        </p:xfrm>
        <a:graphic>
          <a:graphicData uri="http://schemas.openxmlformats.org/drawingml/2006/table">
            <a:tbl>
              <a:tblPr>
                <a:tableStyleId>{69C7853C-536D-4A76-A0AE-DD22124D55A5}</a:tableStyleId>
              </a:tblPr>
              <a:tblGrid>
                <a:gridCol w="3231275"/>
                <a:gridCol w="2228850"/>
                <a:gridCol w="1767708"/>
                <a:gridCol w="1306567"/>
              </a:tblGrid>
              <a:tr h="366457">
                <a:tc>
                  <a:txBody>
                    <a:bodyPr/>
                    <a:lstStyle/>
                    <a:p>
                      <a:pPr algn="l" fontAlgn="t"/>
                      <a:endParaRPr lang="en-IN" sz="1600" b="1" i="0" u="none" strike="noStrike" dirty="0">
                        <a:solidFill>
                          <a:srgbClr val="FFFF00"/>
                        </a:solidFill>
                        <a:latin typeface="Arial"/>
                      </a:endParaRPr>
                    </a:p>
                  </a:txBody>
                  <a:tcPr marL="2099" marR="2099" marT="2099" marB="0"/>
                </a:tc>
                <a:tc>
                  <a:txBody>
                    <a:bodyPr/>
                    <a:lstStyle/>
                    <a:p>
                      <a:pPr algn="ctr" fontAlgn="t"/>
                      <a:r>
                        <a:rPr lang="en-IN" sz="1600" b="1" u="none" strike="noStrike" dirty="0" smtClean="0"/>
                        <a:t> values</a:t>
                      </a:r>
                      <a:r>
                        <a:rPr lang="en-IN" sz="1600" u="none" strike="noStrike" dirty="0" smtClean="0"/>
                        <a:t> </a:t>
                      </a:r>
                      <a:endParaRPr lang="en-IN" sz="1600" b="0" i="0" u="none" strike="noStrike" dirty="0">
                        <a:solidFill>
                          <a:srgbClr val="FFFF00"/>
                        </a:solidFill>
                        <a:latin typeface="Arial"/>
                      </a:endParaRPr>
                    </a:p>
                  </a:txBody>
                  <a:tcPr marL="2099" marR="2099" marT="2099" marB="0"/>
                </a:tc>
                <a:tc gridSpan="2">
                  <a:txBody>
                    <a:bodyPr/>
                    <a:lstStyle/>
                    <a:p>
                      <a:pPr algn="l" fontAlgn="t"/>
                      <a:r>
                        <a:rPr lang="en-IN" sz="1600" b="1" u="none" strike="noStrike" dirty="0" smtClean="0"/>
                        <a:t>Values and allotting points</a:t>
                      </a:r>
                      <a:endParaRPr lang="en-IN" sz="1600" b="1" i="0" u="none" strike="noStrike" dirty="0">
                        <a:solidFill>
                          <a:srgbClr val="FFFF00"/>
                        </a:solidFill>
                        <a:latin typeface="Arial"/>
                      </a:endParaRPr>
                    </a:p>
                  </a:txBody>
                  <a:tcPr marL="2099" marR="2099" marT="2099" marB="0"/>
                </a:tc>
                <a:tc hMerge="1">
                  <a:txBody>
                    <a:bodyPr/>
                    <a:lstStyle/>
                    <a:p>
                      <a:pPr algn="ctr" fontAlgn="b"/>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b="1" u="none" strike="noStrike" dirty="0" smtClean="0"/>
                        <a:t>Bole form: Total </a:t>
                      </a:r>
                      <a:r>
                        <a:rPr lang="en-IN" sz="1600" b="1" u="none" strike="noStrike" dirty="0"/>
                        <a:t>points = 20 </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b"/>
                      <a:r>
                        <a:rPr lang="en-IN" sz="1600" u="none" strike="noStrike" dirty="0"/>
                        <a:t> </a:t>
                      </a:r>
                      <a:endParaRPr lang="en-IN" sz="1600" b="0" i="0" u="none" strike="noStrike" dirty="0">
                        <a:solidFill>
                          <a:srgbClr val="FFFF00"/>
                        </a:solidFill>
                        <a:latin typeface="Courier New"/>
                      </a:endParaRPr>
                    </a:p>
                  </a:txBody>
                  <a:tcPr marL="2099" marR="2099" marT="2099" marB="0" anchor="b"/>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smtClean="0"/>
                        <a:t>   (</a:t>
                      </a:r>
                      <a:r>
                        <a:rPr lang="en-IN" sz="1600" u="none" strike="noStrike" dirty="0"/>
                        <a:t>Deduct)</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l" fontAlgn="ctr"/>
                      <a:r>
                        <a:rPr lang="en-IN" sz="1600" u="none" strike="noStrike" dirty="0"/>
                        <a:t> </a:t>
                      </a:r>
                      <a:endParaRPr lang="en-IN" sz="1600" b="0" i="0" u="none" strike="noStrike" dirty="0">
                        <a:solidFill>
                          <a:srgbClr val="FFFF00"/>
                        </a:solidFill>
                        <a:latin typeface="Arial"/>
                      </a:endParaRPr>
                    </a:p>
                  </a:txBody>
                  <a:tcPr marL="2099" marR="2099" marT="2099" marB="0" anchor="ctr"/>
                </a:tc>
              </a:tr>
              <a:tr h="250260">
                <a:tc>
                  <a:txBody>
                    <a:bodyPr/>
                    <a:lstStyle/>
                    <a:p>
                      <a:pPr algn="l" fontAlgn="t"/>
                      <a:r>
                        <a:rPr lang="en-IN" sz="1600" u="none" strike="noStrike" dirty="0"/>
                        <a:t>1-3  for  basal sweep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Ideal bole form</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dirty="0"/>
                        <a:t>20</a:t>
                      </a:r>
                      <a:endParaRPr lang="en-IN" sz="1600" b="0" i="0" u="none" strike="noStrike" dirty="0">
                        <a:solidFill>
                          <a:srgbClr val="FFFF00"/>
                        </a:solidFill>
                        <a:latin typeface="Arial"/>
                      </a:endParaRPr>
                    </a:p>
                  </a:txBody>
                  <a:tcPr marL="2099" marR="2099" marT="2099" marB="0"/>
                </a:tc>
              </a:tr>
              <a:tr h="250260">
                <a:tc>
                  <a:txBody>
                    <a:bodyPr/>
                    <a:lstStyle/>
                    <a:p>
                      <a:pPr algn="l" fontAlgn="t"/>
                      <a:r>
                        <a:rPr lang="en-IN" sz="1600" u="none" strike="noStrike" dirty="0"/>
                        <a:t>1-5 for   trunk bends, spiral bole</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a:t>1-5 for   trunk corves &amp; knots</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a:t>1-3 for  cross section not circular</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a:t>1-3 for   detectable bole swelling</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b="1" u="none" strike="noStrike" dirty="0" smtClean="0"/>
                        <a:t>Branching habit: Total </a:t>
                      </a:r>
                      <a:r>
                        <a:rPr lang="en-IN" sz="1600" b="1" u="none" strike="noStrike" dirty="0"/>
                        <a:t>points = 25</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dirty="0"/>
                        <a:t>Branch Angle from bole- 15</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t"/>
                      <a:r>
                        <a:rPr lang="en-IN" sz="1600" u="none" strike="noStrike" dirty="0"/>
                        <a:t>&gt; 90° </a:t>
                      </a:r>
                      <a:endParaRPr lang="en-IN" sz="1600" b="0" i="0" u="none" strike="noStrike" dirty="0">
                        <a:solidFill>
                          <a:srgbClr val="FFFF00"/>
                        </a:solidFill>
                        <a:latin typeface="Arial"/>
                      </a:endParaRPr>
                    </a:p>
                  </a:txBody>
                  <a:tcPr marL="2099" marR="2099" marT="2099" marB="0"/>
                </a:tc>
                <a:tc>
                  <a:txBody>
                    <a:bodyPr/>
                    <a:lstStyle/>
                    <a:p>
                      <a:pPr algn="ctr" fontAlgn="b"/>
                      <a:r>
                        <a:rPr lang="en-IN" sz="1600" u="none" strike="noStrike" dirty="0"/>
                        <a:t>10</a:t>
                      </a:r>
                      <a:endParaRPr lang="en-IN" sz="1600" b="0" i="0" u="none" strike="noStrike" dirty="0">
                        <a:solidFill>
                          <a:srgbClr val="FFFF00"/>
                        </a:solidFill>
                        <a:latin typeface="Arial"/>
                      </a:endParaRPr>
                    </a:p>
                  </a:txBody>
                  <a:tcPr marL="2099" marR="2099" marT="2099" marB="0" anchor="b"/>
                </a:tc>
              </a:tr>
              <a:tr h="250260">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dirty="0"/>
                        <a:t>40 to </a:t>
                      </a:r>
                      <a:r>
                        <a:rPr lang="en-IN" sz="1600" u="none" strike="noStrike" dirty="0" smtClean="0"/>
                        <a:t>100°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80°- 90°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15</a:t>
                      </a:r>
                      <a:endParaRPr lang="en-IN" sz="1600" b="0" i="0" u="none" strike="noStrike">
                        <a:solidFill>
                          <a:srgbClr val="FFFF00"/>
                        </a:solidFill>
                        <a:latin typeface="Arial"/>
                      </a:endParaRPr>
                    </a:p>
                  </a:txBody>
                  <a:tcPr marL="2099" marR="2099" marT="2099" marB="0" anchor="b"/>
                </a:tc>
              </a:tr>
              <a:tr h="250260">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70°- 80°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13</a:t>
                      </a:r>
                      <a:endParaRPr lang="en-IN" sz="1600" b="0" i="0" u="none" strike="noStrike">
                        <a:solidFill>
                          <a:srgbClr val="FFFF00"/>
                        </a:solidFill>
                        <a:latin typeface="Arial"/>
                      </a:endParaRPr>
                    </a:p>
                  </a:txBody>
                  <a:tcPr marL="2099" marR="2099" marT="2099" marB="0" anchor="b"/>
                </a:tc>
              </a:tr>
              <a:tr h="250260">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60°- 70°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10</a:t>
                      </a:r>
                      <a:endParaRPr lang="en-IN" sz="1600" b="0" i="0" u="none" strike="noStrike">
                        <a:solidFill>
                          <a:srgbClr val="FFFF00"/>
                        </a:solidFill>
                        <a:latin typeface="Arial"/>
                      </a:endParaRPr>
                    </a:p>
                  </a:txBody>
                  <a:tcPr marL="2099" marR="2099" marT="2099" marB="0" anchor="b"/>
                </a:tc>
              </a:tr>
              <a:tr h="250260">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dirty="0"/>
                        <a:t>50°- 60°    </a:t>
                      </a:r>
                      <a:endParaRPr lang="en-IN" sz="1600" b="0" i="0" u="none" strike="noStrike" dirty="0">
                        <a:solidFill>
                          <a:srgbClr val="FFFF00"/>
                        </a:solidFill>
                        <a:latin typeface="Arial"/>
                      </a:endParaRPr>
                    </a:p>
                  </a:txBody>
                  <a:tcPr marL="2099" marR="2099" marT="2099" marB="0"/>
                </a:tc>
                <a:tc>
                  <a:txBody>
                    <a:bodyPr/>
                    <a:lstStyle/>
                    <a:p>
                      <a:pPr algn="ctr" fontAlgn="b"/>
                      <a:r>
                        <a:rPr lang="en-IN" sz="1600" u="none" strike="noStrike"/>
                        <a:t>6</a:t>
                      </a:r>
                      <a:endParaRPr lang="en-IN" sz="1600" b="0" i="0" u="none" strike="noStrike">
                        <a:solidFill>
                          <a:srgbClr val="FFFF00"/>
                        </a:solidFill>
                        <a:latin typeface="Arial"/>
                      </a:endParaRPr>
                    </a:p>
                  </a:txBody>
                  <a:tcPr marL="2099" marR="2099" marT="2099" marB="0" anchor="b"/>
                </a:tc>
              </a:tr>
              <a:tr h="250260">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dirty="0"/>
                        <a:t>40°- 50°   </a:t>
                      </a:r>
                      <a:endParaRPr lang="en-IN" sz="1600" b="0" i="0" u="none" strike="noStrike" dirty="0">
                        <a:solidFill>
                          <a:srgbClr val="FFFF00"/>
                        </a:solidFill>
                        <a:latin typeface="Arial"/>
                      </a:endParaRPr>
                    </a:p>
                  </a:txBody>
                  <a:tcPr marL="2099" marR="2099" marT="2099" marB="0"/>
                </a:tc>
                <a:tc>
                  <a:txBody>
                    <a:bodyPr/>
                    <a:lstStyle/>
                    <a:p>
                      <a:pPr algn="ctr" fontAlgn="b"/>
                      <a:r>
                        <a:rPr lang="en-IN" sz="1600" u="none" strike="noStrike"/>
                        <a:t>2</a:t>
                      </a:r>
                      <a:endParaRPr lang="en-IN" sz="1600" b="0" i="0" u="none" strike="noStrike">
                        <a:solidFill>
                          <a:srgbClr val="FFFF00"/>
                        </a:solidFill>
                        <a:latin typeface="Arial"/>
                      </a:endParaRPr>
                    </a:p>
                  </a:txBody>
                  <a:tcPr marL="2099" marR="2099" marT="2099" marB="0" anchor="b"/>
                </a:tc>
              </a:tr>
              <a:tr h="250260">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dirty="0"/>
                        <a:t>&lt;40°        </a:t>
                      </a:r>
                      <a:endParaRPr lang="en-IN" sz="1600" b="0" i="0" u="none" strike="noStrike" dirty="0">
                        <a:solidFill>
                          <a:srgbClr val="FFFF00"/>
                        </a:solidFill>
                        <a:latin typeface="Arial"/>
                      </a:endParaRPr>
                    </a:p>
                  </a:txBody>
                  <a:tcPr marL="2099" marR="2099" marT="2099" marB="0"/>
                </a:tc>
                <a:tc>
                  <a:txBody>
                    <a:bodyPr/>
                    <a:lstStyle/>
                    <a:p>
                      <a:pPr algn="ctr" fontAlgn="b"/>
                      <a:r>
                        <a:rPr lang="en-IN" sz="1600" u="none" strike="noStrike"/>
                        <a:t>0</a:t>
                      </a:r>
                      <a:endParaRPr lang="en-IN" sz="1600" b="0" i="0" u="none" strike="noStrike">
                        <a:solidFill>
                          <a:srgbClr val="FFFF00"/>
                        </a:solidFill>
                        <a:latin typeface="Arial"/>
                      </a:endParaRPr>
                    </a:p>
                  </a:txBody>
                  <a:tcPr marL="2099" marR="2099" marT="2099" marB="0" anchor="b"/>
                </a:tc>
              </a:tr>
              <a:tr h="250260">
                <a:tc>
                  <a:txBody>
                    <a:bodyPr/>
                    <a:lstStyle/>
                    <a:p>
                      <a:pPr algn="l" fontAlgn="t"/>
                      <a:r>
                        <a:rPr lang="en-IN" sz="1600" u="none" strike="noStrike" dirty="0"/>
                        <a:t>Branch thickness-     10</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l" fontAlgn="t"/>
                      <a:r>
                        <a:rPr lang="en-IN" sz="1600" u="none" strike="noStrike" dirty="0"/>
                        <a:t> </a:t>
                      </a:r>
                      <a:endParaRPr lang="en-IN" sz="1600" b="1" i="0" u="none" strike="noStrike" dirty="0">
                        <a:solidFill>
                          <a:srgbClr val="FFFF00"/>
                        </a:solidFill>
                        <a:latin typeface="Arial"/>
                      </a:endParaRPr>
                    </a:p>
                  </a:txBody>
                  <a:tcPr marL="2099" marR="2099" marT="2099" marB="0"/>
                </a:tc>
                <a:tc>
                  <a:txBody>
                    <a:bodyPr/>
                    <a:lstStyle/>
                    <a:p>
                      <a:pPr algn="ctr" fontAlgn="b"/>
                      <a:r>
                        <a:rPr lang="en-IN" sz="1600" u="none" strike="noStrike" dirty="0"/>
                        <a:t> </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a:t>Less than 1/4 of main stem - 10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10</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a:t>1/4 to 1/3 of main stem - 7-9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7-9</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a:t>1/3 to 1/2  of main stem - 4-6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4-6</a:t>
                      </a:r>
                      <a:endParaRPr lang="en-IN" sz="1600" b="0" i="0" u="none" strike="noStrike" dirty="0">
                        <a:solidFill>
                          <a:srgbClr val="FFFF00"/>
                        </a:solidFill>
                        <a:latin typeface="Arial"/>
                      </a:endParaRPr>
                    </a:p>
                  </a:txBody>
                  <a:tcPr marL="2099" marR="2099" marT="2099" marB="0" anchor="b"/>
                </a:tc>
              </a:tr>
              <a:tr h="250260">
                <a:tc>
                  <a:txBody>
                    <a:bodyPr/>
                    <a:lstStyle/>
                    <a:p>
                      <a:pPr algn="l" fontAlgn="t"/>
                      <a:r>
                        <a:rPr lang="en-IN" sz="1600" u="none" strike="noStrike"/>
                        <a:t>more than 1/2 of main stem - 0-3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0-3</a:t>
                      </a:r>
                      <a:endParaRPr lang="en-IN" sz="1600" b="0" i="0" u="none" strike="noStrike" dirty="0">
                        <a:solidFill>
                          <a:srgbClr val="FFFF00"/>
                        </a:solidFill>
                        <a:latin typeface="Arial"/>
                      </a:endParaRPr>
                    </a:p>
                  </a:txBody>
                  <a:tcPr marL="2099" marR="2099" marT="2099" marB="0" anchor="b"/>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228600" y="1084272"/>
          <a:ext cx="8686800" cy="5624434"/>
        </p:xfrm>
        <a:graphic>
          <a:graphicData uri="http://schemas.openxmlformats.org/drawingml/2006/table">
            <a:tbl>
              <a:tblPr>
                <a:tableStyleId>{69C7853C-536D-4A76-A0AE-DD22124D55A5}</a:tableStyleId>
              </a:tblPr>
              <a:tblGrid>
                <a:gridCol w="4608193"/>
                <a:gridCol w="1351092"/>
                <a:gridCol w="1604420"/>
                <a:gridCol w="1123095"/>
              </a:tblGrid>
              <a:tr h="217704">
                <a:tc>
                  <a:txBody>
                    <a:bodyPr/>
                    <a:lstStyle/>
                    <a:p>
                      <a:pPr algn="l" fontAlgn="t"/>
                      <a:endParaRPr lang="en-IN" sz="1800" b="1" i="0" u="none" strike="noStrike" dirty="0">
                        <a:solidFill>
                          <a:srgbClr val="FFFF00"/>
                        </a:solidFill>
                        <a:latin typeface="Arial"/>
                      </a:endParaRPr>
                    </a:p>
                  </a:txBody>
                  <a:tcPr marL="2099" marR="2099" marT="2099" marB="0"/>
                </a:tc>
                <a:tc>
                  <a:txBody>
                    <a:bodyPr/>
                    <a:lstStyle/>
                    <a:p>
                      <a:pPr algn="ctr" fontAlgn="t"/>
                      <a:r>
                        <a:rPr lang="en-IN" sz="1600" b="1" u="none" strike="noStrike" dirty="0" smtClean="0"/>
                        <a:t> values</a:t>
                      </a:r>
                      <a:r>
                        <a:rPr lang="en-IN" sz="1600" u="none" strike="noStrike" dirty="0" smtClean="0"/>
                        <a:t> </a:t>
                      </a:r>
                      <a:endParaRPr lang="en-IN" sz="1600" b="0" i="0" u="none" strike="noStrike" dirty="0">
                        <a:solidFill>
                          <a:srgbClr val="FFFF00"/>
                        </a:solidFill>
                        <a:latin typeface="Arial"/>
                      </a:endParaRPr>
                    </a:p>
                  </a:txBody>
                  <a:tcPr marL="2099" marR="2099" marT="2099" marB="0"/>
                </a:tc>
                <a:tc gridSpan="2">
                  <a:txBody>
                    <a:bodyPr/>
                    <a:lstStyle/>
                    <a:p>
                      <a:pPr algn="l" fontAlgn="t"/>
                      <a:r>
                        <a:rPr lang="en-IN" sz="1600" b="1" u="none" strike="noStrike" dirty="0" smtClean="0"/>
                        <a:t>Values and allotting points</a:t>
                      </a:r>
                      <a:endParaRPr lang="en-IN" sz="1600" b="1" i="0" u="none" strike="noStrike" dirty="0">
                        <a:solidFill>
                          <a:srgbClr val="FFFF00"/>
                        </a:solidFill>
                        <a:latin typeface="Arial"/>
                      </a:endParaRPr>
                    </a:p>
                  </a:txBody>
                  <a:tcPr marL="2099" marR="2099" marT="2099" marB="0"/>
                </a:tc>
                <a:tc hMerge="1">
                  <a:txBody>
                    <a:bodyPr/>
                    <a:lstStyle/>
                    <a:p>
                      <a:pPr algn="ctr" fontAlgn="b"/>
                      <a:endParaRPr lang="en-IN" sz="1600" b="0" i="0" u="none" strike="noStrike" dirty="0">
                        <a:solidFill>
                          <a:srgbClr val="FFFF00"/>
                        </a:solidFill>
                        <a:latin typeface="Arial"/>
                      </a:endParaRPr>
                    </a:p>
                  </a:txBody>
                  <a:tcPr marL="2099" marR="2099" marT="2099" marB="0" anchor="b"/>
                </a:tc>
              </a:tr>
              <a:tr h="217704">
                <a:tc>
                  <a:txBody>
                    <a:bodyPr/>
                    <a:lstStyle/>
                    <a:p>
                      <a:pPr algn="l" fontAlgn="t"/>
                      <a:r>
                        <a:rPr lang="en-IN" sz="1800" b="1" u="none" strike="noStrike" dirty="0" smtClean="0"/>
                        <a:t>Crown diameter: Total points = 5</a:t>
                      </a:r>
                      <a:endParaRPr lang="en-IN" sz="1800" b="1" i="0" u="none" strike="noStrike" dirty="0">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dirty="0"/>
                        <a:t> </a:t>
                      </a:r>
                      <a:endParaRPr lang="en-IN" sz="1800" b="1" i="0" u="none" strike="noStrike" dirty="0">
                        <a:solidFill>
                          <a:srgbClr val="FFFF00"/>
                        </a:solidFill>
                        <a:latin typeface="Arial"/>
                      </a:endParaRPr>
                    </a:p>
                  </a:txBody>
                  <a:tcPr marL="2099" marR="2099" marT="2099" marB="0"/>
                </a:tc>
                <a:tc>
                  <a:txBody>
                    <a:bodyPr/>
                    <a:lstStyle/>
                    <a:p>
                      <a:pPr algn="ctr" fontAlgn="b"/>
                      <a:r>
                        <a:rPr lang="en-IN" sz="1800" u="none" strike="noStrike"/>
                        <a:t> </a:t>
                      </a:r>
                      <a:endParaRPr lang="en-IN" sz="1800" b="0" i="0" u="none" strike="noStrike">
                        <a:solidFill>
                          <a:srgbClr val="FFFF00"/>
                        </a:solidFill>
                        <a:latin typeface="Arial"/>
                      </a:endParaRPr>
                    </a:p>
                  </a:txBody>
                  <a:tcPr marL="2099" marR="2099" marT="2099" marB="0" anchor="b"/>
                </a:tc>
              </a:tr>
              <a:tr h="239509">
                <a:tc>
                  <a:txBody>
                    <a:bodyPr/>
                    <a:lstStyle/>
                    <a:p>
                      <a:pPr algn="l" fontAlgn="t"/>
                      <a:r>
                        <a:rPr lang="en-IN" sz="1800" u="none" strike="noStrike" dirty="0"/>
                        <a:t>Balanced narrow and perfect- 5</a:t>
                      </a:r>
                      <a:endParaRPr lang="en-IN" sz="1800" b="1" i="0" u="none" strike="noStrike" dirty="0">
                        <a:solidFill>
                          <a:srgbClr val="FFFF00"/>
                        </a:solidFill>
                        <a:latin typeface="Arial"/>
                      </a:endParaRPr>
                    </a:p>
                  </a:txBody>
                  <a:tcPr marL="2099" marR="2099" marT="2099" marB="0"/>
                </a:tc>
                <a:tc>
                  <a:txBody>
                    <a:bodyPr/>
                    <a:lstStyle/>
                    <a:p>
                      <a:pPr algn="ctr" fontAlgn="t"/>
                      <a:r>
                        <a:rPr lang="en-IN" sz="1800" u="none" strike="noStrike" dirty="0"/>
                        <a:t>Ave 7.6</a:t>
                      </a:r>
                      <a:endParaRPr lang="en-IN" sz="1800" b="0" i="0" u="none" strike="noStrike" dirty="0">
                        <a:solidFill>
                          <a:srgbClr val="FFFF00"/>
                        </a:solidFill>
                        <a:latin typeface="Arial"/>
                      </a:endParaRPr>
                    </a:p>
                  </a:txBody>
                  <a:tcPr marL="2099" marR="2099" marT="2099" marB="0"/>
                </a:tc>
                <a:tc>
                  <a:txBody>
                    <a:bodyPr/>
                    <a:lstStyle/>
                    <a:p>
                      <a:pPr algn="l" fontAlgn="t"/>
                      <a:r>
                        <a:rPr lang="en-IN" sz="1800" u="none" strike="noStrike" dirty="0"/>
                        <a:t>2-5 m</a:t>
                      </a:r>
                      <a:endParaRPr lang="en-IN" sz="1800" b="1" i="0" u="none" strike="noStrike" dirty="0">
                        <a:solidFill>
                          <a:srgbClr val="FFFF00"/>
                        </a:solidFill>
                        <a:latin typeface="Arial"/>
                      </a:endParaRPr>
                    </a:p>
                  </a:txBody>
                  <a:tcPr marL="2099" marR="2099" marT="2099" marB="0"/>
                </a:tc>
                <a:tc>
                  <a:txBody>
                    <a:bodyPr/>
                    <a:lstStyle/>
                    <a:p>
                      <a:pPr algn="ctr" fontAlgn="b"/>
                      <a:r>
                        <a:rPr lang="en-IN" sz="1800" u="none" strike="noStrike" dirty="0"/>
                        <a:t>5</a:t>
                      </a:r>
                      <a:endParaRPr lang="en-IN" sz="1800" b="0" i="0" u="none" strike="noStrike" dirty="0">
                        <a:solidFill>
                          <a:srgbClr val="FFFF00"/>
                        </a:solidFill>
                        <a:latin typeface="Arial"/>
                      </a:endParaRPr>
                    </a:p>
                  </a:txBody>
                  <a:tcPr marL="2099" marR="2099" marT="2099" marB="0" anchor="b"/>
                </a:tc>
              </a:tr>
              <a:tr h="263412">
                <a:tc>
                  <a:txBody>
                    <a:bodyPr/>
                    <a:lstStyle/>
                    <a:p>
                      <a:pPr algn="l" fontAlgn="t"/>
                      <a:r>
                        <a:rPr lang="en-IN" sz="1800" u="none" strike="noStrike"/>
                        <a:t>Average- 3</a:t>
                      </a:r>
                      <a:endParaRPr lang="en-IN" sz="1800" b="1" i="0" u="none" strike="noStrike">
                        <a:solidFill>
                          <a:srgbClr val="FFFF00"/>
                        </a:solidFill>
                        <a:latin typeface="Arial"/>
                      </a:endParaRPr>
                    </a:p>
                  </a:txBody>
                  <a:tcPr marL="2099" marR="2099" marT="2099" marB="0"/>
                </a:tc>
                <a:tc>
                  <a:txBody>
                    <a:bodyPr/>
                    <a:lstStyle/>
                    <a:p>
                      <a:pPr algn="ctr" fontAlgn="t"/>
                      <a:r>
                        <a:rPr lang="en-IN" sz="1800" u="none" strike="noStrike"/>
                        <a:t>Max- 17.5</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6-10 m</a:t>
                      </a:r>
                      <a:endParaRPr lang="en-IN" sz="1800" b="1" i="0" u="none" strike="noStrike">
                        <a:solidFill>
                          <a:srgbClr val="FFFF00"/>
                        </a:solidFill>
                        <a:latin typeface="Arial"/>
                      </a:endParaRPr>
                    </a:p>
                  </a:txBody>
                  <a:tcPr marL="2099" marR="2099" marT="2099" marB="0"/>
                </a:tc>
                <a:tc>
                  <a:txBody>
                    <a:bodyPr/>
                    <a:lstStyle/>
                    <a:p>
                      <a:pPr algn="ctr" fontAlgn="b"/>
                      <a:r>
                        <a:rPr lang="en-IN" sz="1800" u="none" strike="noStrike" dirty="0"/>
                        <a:t>3</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Wide - 2</a:t>
                      </a:r>
                      <a:endParaRPr lang="en-IN" sz="1800" b="1" i="0" u="none" strike="noStrike">
                        <a:solidFill>
                          <a:srgbClr val="FFFF00"/>
                        </a:solidFill>
                        <a:latin typeface="Arial"/>
                      </a:endParaRPr>
                    </a:p>
                  </a:txBody>
                  <a:tcPr marL="2099" marR="2099" marT="2099" marB="0"/>
                </a:tc>
                <a:tc>
                  <a:txBody>
                    <a:bodyPr/>
                    <a:lstStyle/>
                    <a:p>
                      <a:pPr algn="ctr" fontAlgn="t"/>
                      <a:r>
                        <a:rPr lang="en-IN" sz="1800" u="none" strike="noStrike"/>
                        <a:t>Min - 2.6</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11- 15 m</a:t>
                      </a:r>
                      <a:endParaRPr lang="en-IN" sz="1800" b="1" i="0" u="none" strike="noStrike">
                        <a:solidFill>
                          <a:srgbClr val="FFFF00"/>
                        </a:solidFill>
                        <a:latin typeface="Arial"/>
                      </a:endParaRPr>
                    </a:p>
                  </a:txBody>
                  <a:tcPr marL="2099" marR="2099" marT="2099" marB="0"/>
                </a:tc>
                <a:tc>
                  <a:txBody>
                    <a:bodyPr/>
                    <a:lstStyle/>
                    <a:p>
                      <a:pPr algn="ctr" fontAlgn="b"/>
                      <a:r>
                        <a:rPr lang="en-IN" sz="1800" u="none" strike="noStrike" dirty="0"/>
                        <a:t>2</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Very wide - 1</a:t>
                      </a:r>
                      <a:endParaRPr lang="en-IN" sz="1800" b="1"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&gt;15</a:t>
                      </a:r>
                      <a:endParaRPr lang="en-IN" sz="1800" b="1" i="0" u="none" strike="noStrike">
                        <a:solidFill>
                          <a:srgbClr val="FFFF00"/>
                        </a:solidFill>
                        <a:latin typeface="Arial"/>
                      </a:endParaRPr>
                    </a:p>
                  </a:txBody>
                  <a:tcPr marL="2099" marR="2099" marT="2099" marB="0"/>
                </a:tc>
                <a:tc>
                  <a:txBody>
                    <a:bodyPr/>
                    <a:lstStyle/>
                    <a:p>
                      <a:pPr algn="ctr" fontAlgn="b"/>
                      <a:r>
                        <a:rPr lang="en-IN" sz="1800" u="none" strike="noStrike" dirty="0"/>
                        <a:t>1</a:t>
                      </a:r>
                      <a:endParaRPr lang="en-IN" sz="1800" b="0" i="0" u="none" strike="noStrike" dirty="0">
                        <a:solidFill>
                          <a:srgbClr val="FFFF00"/>
                        </a:solidFill>
                        <a:latin typeface="Arial"/>
                      </a:endParaRPr>
                    </a:p>
                  </a:txBody>
                  <a:tcPr marL="2099" marR="2099" marT="2099" marB="0" anchor="b"/>
                </a:tc>
              </a:tr>
              <a:tr h="217704">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IN" sz="1800" u="none" strike="noStrike" dirty="0"/>
                        <a:t> </a:t>
                      </a:r>
                      <a:r>
                        <a:rPr lang="en-IN" sz="1800" b="1" u="none" strike="noStrike" dirty="0" smtClean="0"/>
                        <a:t>Apical dominance Total points = 10</a:t>
                      </a:r>
                      <a:endParaRPr lang="en-IN" sz="1800" b="1" i="0" u="none" strike="noStrike" dirty="0" smtClean="0">
                        <a:solidFill>
                          <a:srgbClr val="FFFF00"/>
                        </a:solidFill>
                        <a:latin typeface="Arial"/>
                      </a:endParaRPr>
                    </a:p>
                    <a:p>
                      <a:pPr algn="l" fontAlgn="t"/>
                      <a:endParaRPr lang="en-IN" sz="1800" b="1" i="0" u="none" strike="noStrike" dirty="0">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1" i="0" u="none" strike="noStrike">
                        <a:solidFill>
                          <a:srgbClr val="FFFF00"/>
                        </a:solidFill>
                        <a:latin typeface="Arial"/>
                      </a:endParaRPr>
                    </a:p>
                  </a:txBody>
                  <a:tcPr marL="2099" marR="2099" marT="2099" marB="0"/>
                </a:tc>
                <a:tc>
                  <a:txBody>
                    <a:bodyPr/>
                    <a:lstStyle/>
                    <a:p>
                      <a:pPr algn="ctr" fontAlgn="b"/>
                      <a:r>
                        <a:rPr lang="en-IN" sz="1800" u="none" strike="noStrike" dirty="0"/>
                        <a:t> </a:t>
                      </a:r>
                      <a:endParaRPr lang="en-IN" sz="1800" b="0" i="0" u="none" strike="noStrike" dirty="0">
                        <a:solidFill>
                          <a:srgbClr val="FFFF00"/>
                        </a:solidFill>
                        <a:latin typeface="Arial"/>
                      </a:endParaRPr>
                    </a:p>
                  </a:txBody>
                  <a:tcPr marL="2099" marR="2099" marT="2099" marB="0" anchor="b"/>
                </a:tc>
              </a:tr>
              <a:tr h="433287">
                <a:tc>
                  <a:txBody>
                    <a:bodyPr/>
                    <a:lstStyle/>
                    <a:p>
                      <a:pPr algn="l" fontAlgn="t"/>
                      <a:r>
                        <a:rPr lang="en-IN" sz="1800" u="none" strike="noStrike"/>
                        <a:t>          100-70 %      10</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Avg 98.39</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100-70%</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10</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           69- 55 %       7-9</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Max- 100</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69 - 55 %</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7-9</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           54 - 40 %       4-6</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Min -70</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54 - 40 %</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4-6</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           39 - 25 %        1-3</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39 - 25%</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1-3</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            &lt;25%           0  </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&lt; 25 %</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0</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b="1" u="none" strike="noStrike" dirty="0" smtClean="0"/>
                        <a:t>Self pruning Ability:  Total </a:t>
                      </a:r>
                      <a:r>
                        <a:rPr lang="en-IN" sz="1800" b="1" u="none" strike="noStrike" dirty="0"/>
                        <a:t>points = 5</a:t>
                      </a:r>
                      <a:endParaRPr lang="en-IN" sz="1800" b="1" i="0" u="none" strike="noStrike" dirty="0">
                        <a:solidFill>
                          <a:srgbClr val="FFFF00"/>
                        </a:solidFill>
                        <a:latin typeface="Arial"/>
                      </a:endParaRPr>
                    </a:p>
                  </a:txBody>
                  <a:tcPr marL="2099" marR="2099" marT="2099" marB="0"/>
                </a:tc>
                <a:tc>
                  <a:txBody>
                    <a:bodyPr/>
                    <a:lstStyle/>
                    <a:p>
                      <a:pPr algn="ctr" fontAlgn="t"/>
                      <a:r>
                        <a:rPr lang="en-IN" sz="1800" u="none" strike="noStrike"/>
                        <a:t>Ave 14.4</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a:t>
                      </a:r>
                      <a:endParaRPr lang="en-IN" sz="1800" b="1" i="0" u="none" strike="noStrike">
                        <a:solidFill>
                          <a:srgbClr val="FFFF00"/>
                        </a:solidFill>
                        <a:latin typeface="Arial"/>
                      </a:endParaRPr>
                    </a:p>
                  </a:txBody>
                  <a:tcPr marL="2099" marR="2099" marT="2099" marB="0"/>
                </a:tc>
                <a:tc>
                  <a:txBody>
                    <a:bodyPr/>
                    <a:lstStyle/>
                    <a:p>
                      <a:pPr algn="ctr" fontAlgn="b"/>
                      <a:r>
                        <a:rPr lang="en-IN" sz="1800" u="none" strike="noStrike" dirty="0"/>
                        <a:t> </a:t>
                      </a:r>
                      <a:endParaRPr lang="en-IN" sz="1800" b="0" i="0" u="none" strike="noStrike" dirty="0">
                        <a:solidFill>
                          <a:srgbClr val="FFFF00"/>
                        </a:solidFill>
                        <a:latin typeface="Arial"/>
                      </a:endParaRPr>
                    </a:p>
                  </a:txBody>
                  <a:tcPr marL="2099" marR="2099" marT="2099" marB="0" anchor="b"/>
                </a:tc>
              </a:tr>
              <a:tr h="34891">
                <a:tc>
                  <a:txBody>
                    <a:bodyPr/>
                    <a:lstStyle/>
                    <a:p>
                      <a:pPr algn="l" fontAlgn="t"/>
                      <a:r>
                        <a:rPr lang="en-IN" sz="1800" u="none" strike="noStrike" dirty="0"/>
                        <a:t>Branching  above 20 m </a:t>
                      </a:r>
                      <a:endParaRPr lang="en-IN" sz="1800" b="0" i="0" u="none" strike="noStrike" dirty="0">
                        <a:solidFill>
                          <a:srgbClr val="FFFF00"/>
                        </a:solidFill>
                        <a:latin typeface="Arial"/>
                      </a:endParaRPr>
                    </a:p>
                  </a:txBody>
                  <a:tcPr marL="2099" marR="2099" marT="2099" marB="0"/>
                </a:tc>
                <a:tc>
                  <a:txBody>
                    <a:bodyPr/>
                    <a:lstStyle/>
                    <a:p>
                      <a:pPr algn="ctr" fontAlgn="t"/>
                      <a:r>
                        <a:rPr lang="en-IN" sz="1800" u="none" strike="noStrike"/>
                        <a:t>Max 27</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above 20 m </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5</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dirty="0"/>
                        <a:t>Branching between 15 to 20 m </a:t>
                      </a:r>
                      <a:endParaRPr lang="en-IN" sz="1800" b="0" i="0" u="none" strike="noStrike" dirty="0">
                        <a:solidFill>
                          <a:srgbClr val="FFFF00"/>
                        </a:solidFill>
                        <a:latin typeface="Arial"/>
                      </a:endParaRPr>
                    </a:p>
                  </a:txBody>
                  <a:tcPr marL="2099" marR="2099" marT="2099" marB="0"/>
                </a:tc>
                <a:tc>
                  <a:txBody>
                    <a:bodyPr/>
                    <a:lstStyle/>
                    <a:p>
                      <a:pPr algn="ctr" fontAlgn="t"/>
                      <a:r>
                        <a:rPr lang="en-IN" sz="1800" u="none" strike="noStrike"/>
                        <a:t>Min 3.5</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15 to 20 m </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4</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dirty="0"/>
                        <a:t>Branching between 10 to 14 m</a:t>
                      </a:r>
                      <a:endParaRPr lang="en-IN" sz="1800" b="0" i="0" u="none" strike="noStrike" dirty="0">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10 to 14 m</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3</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Branching between 5 to 9 m</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5 to 9 m</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2</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800" u="none" strike="noStrike"/>
                        <a:t>Branching below 5 m</a:t>
                      </a:r>
                      <a:endParaRPr lang="en-IN" sz="1800" b="0" i="0" u="none" strike="noStrike">
                        <a:solidFill>
                          <a:srgbClr val="FFFF00"/>
                        </a:solidFill>
                        <a:latin typeface="Arial"/>
                      </a:endParaRPr>
                    </a:p>
                  </a:txBody>
                  <a:tcPr marL="2099" marR="2099" marT="2099" marB="0"/>
                </a:tc>
                <a:tc>
                  <a:txBody>
                    <a:bodyPr/>
                    <a:lstStyle/>
                    <a:p>
                      <a:pPr algn="ctr" fontAlgn="t"/>
                      <a:r>
                        <a:rPr lang="en-IN" sz="1800" u="none" strike="noStrike"/>
                        <a:t> </a:t>
                      </a:r>
                      <a:endParaRPr lang="en-IN" sz="1800" b="0" i="0" u="none" strike="noStrike">
                        <a:solidFill>
                          <a:srgbClr val="FFFF00"/>
                        </a:solidFill>
                        <a:latin typeface="Arial"/>
                      </a:endParaRPr>
                    </a:p>
                  </a:txBody>
                  <a:tcPr marL="2099" marR="2099" marT="2099" marB="0"/>
                </a:tc>
                <a:tc>
                  <a:txBody>
                    <a:bodyPr/>
                    <a:lstStyle/>
                    <a:p>
                      <a:pPr algn="l" fontAlgn="t"/>
                      <a:r>
                        <a:rPr lang="en-IN" sz="1800" u="none" strike="noStrike"/>
                        <a:t> below 5 m</a:t>
                      </a:r>
                      <a:endParaRPr lang="en-IN" sz="1800" b="0" i="0" u="none" strike="noStrike">
                        <a:solidFill>
                          <a:srgbClr val="FFFF00"/>
                        </a:solidFill>
                        <a:latin typeface="Arial"/>
                      </a:endParaRPr>
                    </a:p>
                  </a:txBody>
                  <a:tcPr marL="2099" marR="2099" marT="2099" marB="0"/>
                </a:tc>
                <a:tc>
                  <a:txBody>
                    <a:bodyPr/>
                    <a:lstStyle/>
                    <a:p>
                      <a:pPr algn="ctr" fontAlgn="b"/>
                      <a:r>
                        <a:rPr lang="en-IN" sz="1800" u="none" strike="noStrike" dirty="0"/>
                        <a:t>1</a:t>
                      </a:r>
                      <a:endParaRPr lang="en-IN" sz="1800" b="0" i="0" u="none" strike="noStrike" dirty="0">
                        <a:solidFill>
                          <a:srgbClr val="FFFF00"/>
                        </a:solidFill>
                        <a:latin typeface="Arial"/>
                      </a:endParaRPr>
                    </a:p>
                  </a:txBody>
                  <a:tcPr marL="2099" marR="2099" marT="2099" marB="0" anchor="b"/>
                </a:tc>
              </a:tr>
              <a:tr h="217704">
                <a:tc>
                  <a:txBody>
                    <a:bodyPr/>
                    <a:lstStyle/>
                    <a:p>
                      <a:pPr algn="l"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ctr" fontAlgn="t"/>
                      <a:r>
                        <a:rPr lang="en-IN" sz="1400" u="none" strike="noStrike"/>
                        <a:t> </a:t>
                      </a:r>
                      <a:endParaRPr lang="en-IN" sz="1400" b="0" i="0" u="none" strike="noStrike">
                        <a:solidFill>
                          <a:srgbClr val="FFFF00"/>
                        </a:solidFill>
                        <a:latin typeface="Arial"/>
                      </a:endParaRPr>
                    </a:p>
                  </a:txBody>
                  <a:tcPr marL="2099" marR="2099" marT="2099" marB="0"/>
                </a:tc>
                <a:tc>
                  <a:txBody>
                    <a:bodyPr/>
                    <a:lstStyle/>
                    <a:p>
                      <a:pPr algn="l" fontAlgn="t"/>
                      <a:r>
                        <a:rPr lang="en-IN" sz="1400" u="none" strike="noStrike"/>
                        <a:t> </a:t>
                      </a:r>
                      <a:endParaRPr lang="en-IN" sz="1400" b="1" i="0" u="none" strike="noStrike">
                        <a:solidFill>
                          <a:srgbClr val="FFFF00"/>
                        </a:solidFill>
                        <a:latin typeface="Arial"/>
                      </a:endParaRPr>
                    </a:p>
                  </a:txBody>
                  <a:tcPr marL="2099" marR="2099" marT="2099" marB="0"/>
                </a:tc>
                <a:tc>
                  <a:txBody>
                    <a:bodyPr/>
                    <a:lstStyle/>
                    <a:p>
                      <a:pPr algn="ctr" fontAlgn="b"/>
                      <a:r>
                        <a:rPr lang="en-IN" sz="1400" u="none" strike="noStrike" dirty="0"/>
                        <a:t> </a:t>
                      </a:r>
                      <a:endParaRPr lang="en-IN" sz="1400" b="0" i="0" u="none" strike="noStrike" dirty="0">
                        <a:solidFill>
                          <a:srgbClr val="FFFF00"/>
                        </a:solidFill>
                        <a:latin typeface="Arial"/>
                      </a:endParaRPr>
                    </a:p>
                  </a:txBody>
                  <a:tcPr marL="2099" marR="2099" marT="2099" marB="0" anchor="b"/>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3"/>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5"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8" name="Table 7"/>
          <p:cNvGraphicFramePr>
            <a:graphicFrameLocks noGrp="1"/>
          </p:cNvGraphicFramePr>
          <p:nvPr/>
        </p:nvGraphicFramePr>
        <p:xfrm>
          <a:off x="304799" y="1049003"/>
          <a:ext cx="8382000" cy="5656597"/>
        </p:xfrm>
        <a:graphic>
          <a:graphicData uri="http://schemas.openxmlformats.org/drawingml/2006/table">
            <a:tbl>
              <a:tblPr>
                <a:tableStyleId>{69C7853C-536D-4A76-A0AE-DD22124D55A5}</a:tableStyleId>
              </a:tblPr>
              <a:tblGrid>
                <a:gridCol w="4446502"/>
                <a:gridCol w="1303685"/>
                <a:gridCol w="1548125"/>
                <a:gridCol w="1083688"/>
              </a:tblGrid>
              <a:tr h="35686">
                <a:tc>
                  <a:txBody>
                    <a:bodyPr/>
                    <a:lstStyle/>
                    <a:p>
                      <a:pPr algn="l" fontAlgn="t"/>
                      <a:r>
                        <a:rPr lang="en-IN" sz="1600" u="none" strike="noStrike" dirty="0" smtClean="0"/>
                        <a:t> </a:t>
                      </a:r>
                      <a:r>
                        <a:rPr lang="en-IN" sz="1600" b="1" u="none" strike="noStrike" dirty="0" smtClean="0"/>
                        <a:t>Tree Health: Total points = 10</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a:t> </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Disease tree - 10</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dirty="0"/>
                        <a:t>10</a:t>
                      </a:r>
                      <a:endParaRPr lang="en-IN" sz="1600" b="0" i="0" u="none" strike="noStrike" dirty="0">
                        <a:solidFill>
                          <a:srgbClr val="FFFF00"/>
                        </a:solidFill>
                        <a:latin typeface="Arial"/>
                      </a:endParaRPr>
                    </a:p>
                  </a:txBody>
                  <a:tcPr marL="2099" marR="2099" marT="2099" marB="0" anchor="b"/>
                </a:tc>
              </a:tr>
              <a:tr h="35686">
                <a:tc>
                  <a:txBody>
                    <a:bodyPr/>
                    <a:lstStyle/>
                    <a:p>
                      <a:pPr algn="l" fontAlgn="t"/>
                      <a:r>
                        <a:rPr lang="en-IN" sz="1600" u="none" strike="noStrike" dirty="0"/>
                        <a:t>Leaf infected  - 5</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a:t>5</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Bole infected - 3</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t"/>
                      <a:r>
                        <a:rPr lang="en-IN" sz="1600" u="none" strike="noStrike"/>
                        <a:t>-</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a:t>3</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b="1" u="none" strike="noStrike" dirty="0" smtClean="0"/>
                        <a:t>Wood Property:  Total </a:t>
                      </a:r>
                      <a:r>
                        <a:rPr lang="en-IN" sz="1600" b="1" u="none" strike="noStrike" dirty="0"/>
                        <a:t>points 30</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l"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a:t> </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 </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0.4</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8</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(a) Specific gravity - 20</a:t>
                      </a:r>
                      <a:endParaRPr lang="en-IN" sz="1600" b="1" i="0" u="none" strike="noStrike">
                        <a:solidFill>
                          <a:srgbClr val="FFFF00"/>
                        </a:solidFill>
                        <a:latin typeface="Arial"/>
                      </a:endParaRPr>
                    </a:p>
                  </a:txBody>
                  <a:tcPr marL="2099" marR="2099" marT="2099" marB="0"/>
                </a:tc>
                <a:tc>
                  <a:txBody>
                    <a:bodyPr/>
                    <a:lstStyle/>
                    <a:p>
                      <a:pPr algn="ctr" fontAlgn="t"/>
                      <a:r>
                        <a:rPr lang="en-IN" sz="1600" u="none" strike="noStrike"/>
                        <a:t>0.7</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0.5</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10</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15-20 above average</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1.0</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0.6</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12</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10-14 average</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0.5</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0.7</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14</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5-9 light</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1" i="0" u="none" strike="noStrike">
                        <a:solidFill>
                          <a:srgbClr val="FFFF00"/>
                        </a:solidFill>
                        <a:latin typeface="Arial"/>
                      </a:endParaRPr>
                    </a:p>
                  </a:txBody>
                  <a:tcPr marL="2099" marR="2099" marT="2099" marB="0"/>
                </a:tc>
                <a:tc>
                  <a:txBody>
                    <a:bodyPr/>
                    <a:lstStyle/>
                    <a:p>
                      <a:pPr algn="ctr" fontAlgn="b"/>
                      <a:r>
                        <a:rPr lang="en-IN" sz="1600" u="none" strike="noStrike"/>
                        <a:t>0.8</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16</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0-4 very light</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0.9</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18</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 </a:t>
                      </a:r>
                      <a:endParaRPr lang="en-IN" sz="1600" b="0"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1.0</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20</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dirty="0"/>
                        <a:t>(b) Heartwood %  - 10</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89.3</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82 &amp; &lt;82</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5-10 above average</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99.2</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84</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2</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3-4 average</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75.9</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86</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3</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0-2 short</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88</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4</a:t>
                      </a:r>
                      <a:endParaRPr lang="en-IN" sz="1600" b="0" i="0" u="none" strike="noStrike">
                        <a:solidFill>
                          <a:srgbClr val="FFFF00"/>
                        </a:solidFill>
                        <a:latin typeface="Arial"/>
                      </a:endParaRPr>
                    </a:p>
                  </a:txBody>
                  <a:tcPr marL="2099" marR="2099" marT="2099" marB="0" anchor="b"/>
                </a:tc>
              </a:tr>
              <a:tr h="35686">
                <a:tc>
                  <a:txBody>
                    <a:bodyPr/>
                    <a:lstStyle/>
                    <a:p>
                      <a:pPr algn="l"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90</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5</a:t>
                      </a:r>
                      <a:endParaRPr lang="en-IN" sz="1600" b="0" i="0" u="none" strike="noStrike">
                        <a:solidFill>
                          <a:srgbClr val="FFFF00"/>
                        </a:solidFill>
                        <a:latin typeface="Arial"/>
                      </a:endParaRPr>
                    </a:p>
                  </a:txBody>
                  <a:tcPr marL="2099" marR="2099" marT="2099" marB="0" anchor="b"/>
                </a:tc>
              </a:tr>
              <a:tr h="35686">
                <a:tc>
                  <a:txBody>
                    <a:bodyPr/>
                    <a:lstStyle/>
                    <a:p>
                      <a:pPr algn="l" fontAlgn="b"/>
                      <a:r>
                        <a:rPr lang="en-IN" sz="1600" u="none" strike="noStrike"/>
                        <a:t> </a:t>
                      </a:r>
                      <a:endParaRPr lang="en-IN" sz="1600" b="0" i="0" u="none" strike="noStrike">
                        <a:solidFill>
                          <a:srgbClr val="FFFF00"/>
                        </a:solidFill>
                        <a:latin typeface="Arial"/>
                      </a:endParaRPr>
                    </a:p>
                  </a:txBody>
                  <a:tcPr marL="2099" marR="2099" marT="2099" marB="0" anchor="b"/>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92</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6</a:t>
                      </a:r>
                      <a:endParaRPr lang="en-IN" sz="1600" b="0" i="0" u="none" strike="noStrike">
                        <a:solidFill>
                          <a:srgbClr val="FFFF00"/>
                        </a:solidFill>
                        <a:latin typeface="Arial"/>
                      </a:endParaRPr>
                    </a:p>
                  </a:txBody>
                  <a:tcPr marL="2099" marR="2099" marT="2099" marB="0" anchor="b"/>
                </a:tc>
              </a:tr>
              <a:tr h="35686">
                <a:tc>
                  <a:txBody>
                    <a:bodyPr/>
                    <a:lstStyle/>
                    <a:p>
                      <a:pPr algn="l" fontAlgn="b"/>
                      <a:r>
                        <a:rPr lang="en-IN" sz="1600" u="none" strike="noStrike"/>
                        <a:t> </a:t>
                      </a:r>
                      <a:endParaRPr lang="en-IN" sz="1600" b="0" i="0" u="none" strike="noStrike">
                        <a:solidFill>
                          <a:srgbClr val="FFFF00"/>
                        </a:solidFill>
                        <a:latin typeface="Arial"/>
                      </a:endParaRPr>
                    </a:p>
                  </a:txBody>
                  <a:tcPr marL="2099" marR="2099" marT="2099" marB="0" anchor="b"/>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94</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7</a:t>
                      </a:r>
                      <a:endParaRPr lang="en-IN" sz="1600" b="0" i="0" u="none" strike="noStrike">
                        <a:solidFill>
                          <a:srgbClr val="FFFF00"/>
                        </a:solidFill>
                        <a:latin typeface="Arial"/>
                      </a:endParaRPr>
                    </a:p>
                  </a:txBody>
                  <a:tcPr marL="2099" marR="2099" marT="2099" marB="0" anchor="b"/>
                </a:tc>
              </a:tr>
              <a:tr h="35686">
                <a:tc>
                  <a:txBody>
                    <a:bodyPr/>
                    <a:lstStyle/>
                    <a:p>
                      <a:pPr algn="l" fontAlgn="b"/>
                      <a:r>
                        <a:rPr lang="en-IN" sz="1600" u="none" strike="noStrike"/>
                        <a:t> </a:t>
                      </a:r>
                      <a:endParaRPr lang="en-IN" sz="1600" b="0" i="0" u="none" strike="noStrike">
                        <a:solidFill>
                          <a:srgbClr val="FFFF00"/>
                        </a:solidFill>
                        <a:latin typeface="Arial"/>
                      </a:endParaRPr>
                    </a:p>
                  </a:txBody>
                  <a:tcPr marL="2099" marR="2099" marT="2099" marB="0" anchor="b"/>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96</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dirty="0"/>
                        <a:t>8</a:t>
                      </a:r>
                      <a:endParaRPr lang="en-IN" sz="1600" b="0" i="0" u="none" strike="noStrike" dirty="0">
                        <a:solidFill>
                          <a:srgbClr val="FFFF00"/>
                        </a:solidFill>
                        <a:latin typeface="Arial"/>
                      </a:endParaRPr>
                    </a:p>
                  </a:txBody>
                  <a:tcPr marL="2099" marR="2099" marT="2099" marB="0" anchor="b"/>
                </a:tc>
              </a:tr>
              <a:tr h="35686">
                <a:tc>
                  <a:txBody>
                    <a:bodyPr/>
                    <a:lstStyle/>
                    <a:p>
                      <a:pPr algn="l" fontAlgn="b"/>
                      <a:r>
                        <a:rPr lang="en-IN" sz="1600" u="none" strike="noStrike"/>
                        <a:t> </a:t>
                      </a:r>
                      <a:endParaRPr lang="en-IN" sz="1600" b="0" i="0" u="none" strike="noStrike">
                        <a:solidFill>
                          <a:srgbClr val="FFFF00"/>
                        </a:solidFill>
                        <a:latin typeface="Arial"/>
                      </a:endParaRPr>
                    </a:p>
                  </a:txBody>
                  <a:tcPr marL="2099" marR="2099" marT="2099" marB="0" anchor="b"/>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98</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9</a:t>
                      </a:r>
                      <a:endParaRPr lang="en-IN" sz="1600" b="0" i="0" u="none" strike="noStrike">
                        <a:solidFill>
                          <a:srgbClr val="FFFF00"/>
                        </a:solidFill>
                        <a:latin typeface="Arial"/>
                      </a:endParaRPr>
                    </a:p>
                  </a:txBody>
                  <a:tcPr marL="2099" marR="2099" marT="2099" marB="0" anchor="b"/>
                </a:tc>
              </a:tr>
              <a:tr h="35686">
                <a:tc>
                  <a:txBody>
                    <a:bodyPr/>
                    <a:lstStyle/>
                    <a:p>
                      <a:pPr algn="l" fontAlgn="b"/>
                      <a:r>
                        <a:rPr lang="en-IN" sz="1600" u="none" strike="noStrike"/>
                        <a:t> </a:t>
                      </a:r>
                      <a:endParaRPr lang="en-IN" sz="1600" b="0" i="0" u="none" strike="noStrike">
                        <a:solidFill>
                          <a:srgbClr val="FFFF00"/>
                        </a:solidFill>
                        <a:latin typeface="Arial"/>
                      </a:endParaRPr>
                    </a:p>
                  </a:txBody>
                  <a:tcPr marL="2099" marR="2099" marT="2099" marB="0" anchor="b"/>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a:txBody>
                    <a:bodyPr/>
                    <a:lstStyle/>
                    <a:p>
                      <a:pPr algn="ctr" fontAlgn="b"/>
                      <a:r>
                        <a:rPr lang="en-IN" sz="1600" u="none" strike="noStrike"/>
                        <a:t>99 &amp; &gt; 99</a:t>
                      </a:r>
                      <a:endParaRPr lang="en-IN" sz="1600" b="0" i="0" u="none" strike="noStrike">
                        <a:solidFill>
                          <a:srgbClr val="FFFF00"/>
                        </a:solidFill>
                        <a:latin typeface="Arial"/>
                      </a:endParaRPr>
                    </a:p>
                  </a:txBody>
                  <a:tcPr marL="2099" marR="2099" marT="2099" marB="0" anchor="b"/>
                </a:tc>
                <a:tc>
                  <a:txBody>
                    <a:bodyPr/>
                    <a:lstStyle/>
                    <a:p>
                      <a:pPr algn="ctr" fontAlgn="b"/>
                      <a:r>
                        <a:rPr lang="en-IN" sz="1600" u="none" strike="noStrike"/>
                        <a:t>10</a:t>
                      </a:r>
                      <a:endParaRPr lang="en-IN" sz="1600" b="0" i="0" u="none" strike="noStrike">
                        <a:solidFill>
                          <a:srgbClr val="FFFF00"/>
                        </a:solidFill>
                        <a:latin typeface="Arial"/>
                      </a:endParaRPr>
                    </a:p>
                  </a:txBody>
                  <a:tcPr marL="2099" marR="2099" marT="2099" marB="0" anchor="b"/>
                </a:tc>
              </a:tr>
              <a:tr h="79769">
                <a:tc>
                  <a:txBody>
                    <a:bodyPr/>
                    <a:lstStyle/>
                    <a:p>
                      <a:pPr algn="ctr" fontAlgn="t"/>
                      <a:r>
                        <a:rPr lang="en-IN" sz="1600" b="1" u="none" strike="noStrike" dirty="0" smtClean="0"/>
                        <a:t>Total Marks      130</a:t>
                      </a:r>
                      <a:endParaRPr lang="en-IN" sz="1600" b="1" i="0" u="none" strike="noStrike" dirty="0">
                        <a:solidFill>
                          <a:srgbClr val="FFFF00"/>
                        </a:solidFill>
                        <a:latin typeface="Arial"/>
                      </a:endParaRPr>
                    </a:p>
                  </a:txBody>
                  <a:tcPr marL="2099" marR="2099" marT="2099" marB="0"/>
                </a:tc>
                <a:tc>
                  <a:txBody>
                    <a:bodyPr/>
                    <a:lstStyle/>
                    <a:p>
                      <a:pPr algn="ctr" fontAlgn="t"/>
                      <a:r>
                        <a:rPr lang="en-IN" sz="1600" u="none" strike="noStrike"/>
                        <a:t> </a:t>
                      </a:r>
                      <a:endParaRPr lang="en-IN" sz="1600" b="0" i="0" u="none" strike="noStrike">
                        <a:solidFill>
                          <a:srgbClr val="FFFF00"/>
                        </a:solidFill>
                        <a:latin typeface="Arial"/>
                      </a:endParaRPr>
                    </a:p>
                  </a:txBody>
                  <a:tcPr marL="2099" marR="2099" marT="2099" marB="0"/>
                </a:tc>
                <a:tc gridSpan="2">
                  <a:txBody>
                    <a:bodyPr/>
                    <a:lstStyle/>
                    <a:p>
                      <a:pPr algn="ctr" fontAlgn="t"/>
                      <a:r>
                        <a:rPr lang="en-IN" sz="1600" u="none" strike="noStrike" dirty="0"/>
                        <a:t> </a:t>
                      </a:r>
                      <a:endParaRPr lang="en-IN" sz="1600" b="1" i="0" u="none" strike="noStrike" dirty="0">
                        <a:solidFill>
                          <a:srgbClr val="FFFF00"/>
                        </a:solidFill>
                        <a:latin typeface="Arial"/>
                      </a:endParaRPr>
                    </a:p>
                  </a:txBody>
                  <a:tcPr marL="2099" marR="2099" marT="2099" marB="0"/>
                </a:tc>
                <a:tc hMerge="1">
                  <a:txBody>
                    <a:bodyPr/>
                    <a:lstStyle/>
                    <a:p>
                      <a:endParaRPr lang="en-IN"/>
                    </a:p>
                  </a:txBody>
                  <a:tcPr/>
                </a:tc>
              </a:tr>
            </a:tbl>
          </a:graphicData>
        </a:graphic>
      </p:graphicFrame>
      <p:sp>
        <p:nvSpPr>
          <p:cNvPr id="7" name="Right Arrow 6">
            <a:hlinkClick r:id="rId6" action="ppaction://hlinkpres?slideindex=1&amp;slidetitle="/>
          </p:cNvPr>
          <p:cNvSpPr/>
          <p:nvPr/>
        </p:nvSpPr>
        <p:spPr>
          <a:xfrm>
            <a:off x="8534400" y="5410200"/>
            <a:ext cx="609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2"/>
          <p:cNvSpPr txBox="1">
            <a:spLocks noChangeArrowheads="1"/>
          </p:cNvSpPr>
          <p:nvPr/>
        </p:nvSpPr>
        <p:spPr>
          <a:xfrm>
            <a:off x="228600" y="914400"/>
            <a:ext cx="8763000" cy="5867400"/>
          </a:xfrm>
          <a:prstGeom prst="rect">
            <a:avLst/>
          </a:prstGeom>
          <a:ln>
            <a:solidFill>
              <a:schemeClr val="bg1"/>
            </a:solidFill>
          </a:ln>
        </p:spPr>
        <p:txBody>
          <a:bodyPr>
            <a:normAutofit fontScale="97500"/>
          </a:bodyPr>
          <a:lstStyle/>
          <a:p>
            <a:pPr marL="0" marR="0" lvl="0" indent="0" algn="l" defTabSz="914400" rtl="0" eaLnBrk="1" fontAlgn="auto" latinLnBrk="0" hangingPunct="1">
              <a:lnSpc>
                <a:spcPct val="120000"/>
              </a:lnSpc>
              <a:spcBef>
                <a:spcPct val="5000"/>
              </a:spcBef>
              <a:spcAft>
                <a:spcPts val="0"/>
              </a:spcAft>
              <a:buClrTx/>
              <a:buSzTx/>
              <a:buFontTx/>
              <a:buNone/>
              <a:tabLst/>
              <a:defRPr/>
            </a:pPr>
            <a:endParaRPr lang="en-US" sz="2900" b="1" dirty="0" smtClean="0">
              <a:solidFill>
                <a:srgbClr val="CC3300"/>
              </a:solidFill>
              <a:latin typeface="Tahoma" pitchFamily="34" charset="0"/>
              <a:ea typeface="Tahoma" pitchFamily="34" charset="0"/>
              <a:cs typeface="Tahoma" pitchFamily="34" charset="0"/>
            </a:endParaRPr>
          </a:p>
          <a:p>
            <a:pPr marL="0" marR="0" lvl="0" indent="0" algn="l" defTabSz="914400" rtl="0" eaLnBrk="1" fontAlgn="auto" latinLnBrk="0" hangingPunct="1">
              <a:lnSpc>
                <a:spcPct val="120000"/>
              </a:lnSpc>
              <a:spcBef>
                <a:spcPct val="5000"/>
              </a:spcBef>
              <a:spcAft>
                <a:spcPts val="0"/>
              </a:spcAft>
              <a:buClrTx/>
              <a:buSzTx/>
              <a:buFontTx/>
              <a:buNone/>
              <a:tabLst/>
              <a:defRPr/>
            </a:pPr>
            <a:r>
              <a:rPr lang="en-US" sz="2900" b="1" dirty="0" smtClean="0">
                <a:solidFill>
                  <a:srgbClr val="CC3300"/>
                </a:solidFill>
                <a:latin typeface="Tahoma" pitchFamily="34" charset="0"/>
                <a:ea typeface="Tahoma" pitchFamily="34" charset="0"/>
                <a:cs typeface="Tahoma" pitchFamily="34" charset="0"/>
              </a:rPr>
              <a:t>Information on following characteristic were also recorded</a:t>
            </a:r>
            <a:r>
              <a:rPr kumimoji="0" lang="en-US" sz="2900" i="0" u="none" strike="noStrike" kern="1200" cap="none" spc="0" normalizeH="0" noProof="0" dirty="0" smtClean="0">
                <a:ln>
                  <a:noFill/>
                </a:ln>
                <a:effectLst/>
                <a:uLnTx/>
                <a:uFillTx/>
                <a:latin typeface="Tahoma" pitchFamily="34" charset="0"/>
                <a:ea typeface="Tahoma" pitchFamily="34" charset="0"/>
                <a:cs typeface="Tahoma" pitchFamily="34" charset="0"/>
              </a:rPr>
              <a:t>:</a:t>
            </a:r>
            <a:endParaRPr lang="en-US" sz="2500" dirty="0" smtClean="0">
              <a:latin typeface="Tahoma" pitchFamily="34" charset="0"/>
              <a:ea typeface="Tahoma" pitchFamily="34" charset="0"/>
              <a:cs typeface="Tahoma" pitchFamily="34" charset="0"/>
            </a:endParaRPr>
          </a:p>
          <a:p>
            <a:pPr lvl="2" fontAlgn="base">
              <a:lnSpc>
                <a:spcPct val="200000"/>
              </a:lnSpc>
              <a:buBlip>
                <a:blip r:embed="rId5"/>
              </a:buBlip>
            </a:pPr>
            <a:r>
              <a:rPr lang="en-US" sz="2500" b="1" dirty="0" smtClean="0">
                <a:latin typeface="Tahoma" pitchFamily="34" charset="0"/>
              </a:rPr>
              <a:t>Fruit bearing Capacity</a:t>
            </a:r>
          </a:p>
          <a:p>
            <a:pPr lvl="2" fontAlgn="base">
              <a:lnSpc>
                <a:spcPct val="200000"/>
              </a:lnSpc>
              <a:buBlip>
                <a:blip r:embed="rId5"/>
              </a:buBlip>
            </a:pPr>
            <a:r>
              <a:rPr lang="en-US" sz="2500" b="1" dirty="0" smtClean="0">
                <a:latin typeface="Tahoma" pitchFamily="34" charset="0"/>
              </a:rPr>
              <a:t>Wood Moisture content</a:t>
            </a:r>
          </a:p>
          <a:p>
            <a:pPr lvl="2" fontAlgn="base">
              <a:lnSpc>
                <a:spcPct val="200000"/>
              </a:lnSpc>
              <a:buBlip>
                <a:blip r:embed="rId5"/>
              </a:buBlip>
            </a:pPr>
            <a:r>
              <a:rPr lang="en-US" sz="2500" b="1" dirty="0" smtClean="0">
                <a:latin typeface="Tahoma" pitchFamily="34" charset="0"/>
              </a:rPr>
              <a:t>Wood Oil %</a:t>
            </a:r>
          </a:p>
          <a:p>
            <a:pPr lvl="2" fontAlgn="base">
              <a:lnSpc>
                <a:spcPct val="200000"/>
              </a:lnSpc>
              <a:buBlip>
                <a:blip r:embed="rId5"/>
              </a:buBlip>
            </a:pPr>
            <a:r>
              <a:rPr lang="en-US" sz="2500" b="1" dirty="0" smtClean="0">
                <a:latin typeface="Tahoma" pitchFamily="34" charset="0"/>
              </a:rPr>
              <a:t>Age  (No. of rings)</a:t>
            </a:r>
          </a:p>
          <a:p>
            <a:pPr lvl="2" fontAlgn="base">
              <a:lnSpc>
                <a:spcPct val="200000"/>
              </a:lnSpc>
              <a:buBlip>
                <a:blip r:embed="rId5"/>
              </a:buBlip>
            </a:pPr>
            <a:r>
              <a:rPr lang="en-US" sz="2500" b="1" dirty="0" smtClean="0">
                <a:latin typeface="Tahoma" pitchFamily="34" charset="0"/>
              </a:rPr>
              <a:t>Growth rate</a:t>
            </a:r>
          </a:p>
          <a:p>
            <a:pPr lvl="2" fontAlgn="base">
              <a:lnSpc>
                <a:spcPct val="200000"/>
              </a:lnSpc>
              <a:buBlip>
                <a:blip r:embed="rId5"/>
              </a:buBlip>
            </a:pPr>
            <a:endParaRPr lang="en-US" sz="2400" b="1" dirty="0" smtClean="0">
              <a:solidFill>
                <a:schemeClr val="bg2"/>
              </a:solidFill>
              <a:latin typeface="Tahoma" pitchFamily="34" charset="0"/>
            </a:endParaRPr>
          </a:p>
          <a:p>
            <a:pPr lvl="2" fontAlgn="base">
              <a:lnSpc>
                <a:spcPct val="150000"/>
              </a:lnSpc>
              <a:buBlip>
                <a:blip r:embed="rId5"/>
              </a:buBlip>
            </a:pPr>
            <a:endParaRPr lang="en-IN" sz="2500" dirty="0" smtClean="0">
              <a:latin typeface="Tahoma" pitchFamily="34" charset="0"/>
              <a:ea typeface="Tahoma" pitchFamily="34" charset="0"/>
              <a:cs typeface="Tahoma" pitchFamily="34" charset="0"/>
            </a:endParaRPr>
          </a:p>
          <a:p>
            <a:pPr marL="0" marR="0" lvl="0" indent="0" defTabSz="914400" rtl="0" eaLnBrk="1" fontAlgn="auto" latinLnBrk="0" hangingPunct="1">
              <a:lnSpc>
                <a:spcPct val="150000"/>
              </a:lnSpc>
              <a:spcBef>
                <a:spcPct val="5000"/>
              </a:spcBef>
              <a:spcAft>
                <a:spcPts val="0"/>
              </a:spcAft>
              <a:buClrTx/>
              <a:buSzTx/>
              <a:buBlip>
                <a:blip r:embed="rId5"/>
              </a:buBlip>
              <a:tabLst/>
              <a:defRPr/>
            </a:pPr>
            <a:endParaRPr kumimoji="0" lang="en-US" sz="2500" b="1" i="0" u="none" strike="noStrike" kern="1200" cap="none" spc="0" normalizeH="0" baseline="0" noProof="0" dirty="0">
              <a:ln>
                <a:noFill/>
              </a:ln>
              <a:effectLst/>
              <a:uLnTx/>
              <a:uFillTx/>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F5DFCF73-D6CC-4B2E-8AC6-6FB742093413}" type="slidenum">
              <a:rPr lang="en-US"/>
              <a:pPr/>
              <a:t>25</a:t>
            </a:fld>
            <a:endParaRPr lang="en-US"/>
          </a:p>
        </p:txBody>
      </p:sp>
      <p:sp>
        <p:nvSpPr>
          <p:cNvPr id="121858" name="Rectangle 2"/>
          <p:cNvSpPr>
            <a:spLocks noGrp="1" noRot="1" noChangeArrowheads="1"/>
          </p:cNvSpPr>
          <p:nvPr>
            <p:ph type="title"/>
          </p:nvPr>
        </p:nvSpPr>
        <p:spPr>
          <a:xfrm>
            <a:off x="152400" y="457200"/>
            <a:ext cx="8763000" cy="6096000"/>
          </a:xfrm>
          <a:solidFill>
            <a:schemeClr val="bg1"/>
          </a:solidFill>
          <a:ln w="76200">
            <a:solidFill>
              <a:schemeClr val="tx2"/>
            </a:solidFill>
          </a:ln>
        </p:spPr>
        <p:txBody>
          <a:bodyPr>
            <a:normAutofit fontScale="90000"/>
          </a:bodyPr>
          <a:lstStyle/>
          <a:p>
            <a:r>
              <a:rPr lang="en-US" sz="3600"/>
              <a:t/>
            </a:r>
            <a:br>
              <a:rPr lang="en-US" sz="3600"/>
            </a:br>
            <a:r>
              <a:rPr lang="en-US" sz="3600"/>
              <a:t> </a:t>
            </a:r>
            <a:r>
              <a:rPr lang="en-US" sz="3600" b="0"/>
              <a:t>Fruit bearing capacity vary clone to clone.</a:t>
            </a:r>
            <a:br>
              <a:rPr lang="en-US" sz="3600" b="0"/>
            </a:br>
            <a:r>
              <a:rPr lang="en-US" sz="3600" b="0"/>
              <a:t/>
            </a:r>
            <a:br>
              <a:rPr lang="en-US" sz="3600" b="0"/>
            </a:br>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r>
              <a:rPr lang="en-US" sz="3600"/>
              <a:t/>
            </a:r>
            <a:br>
              <a:rPr lang="en-US" sz="3600"/>
            </a:br>
            <a:endParaRPr lang="en-US" sz="3600"/>
          </a:p>
        </p:txBody>
      </p:sp>
      <p:graphicFrame>
        <p:nvGraphicFramePr>
          <p:cNvPr id="121859" name="Object 3"/>
          <p:cNvGraphicFramePr>
            <a:graphicFrameLocks noChangeAspect="1"/>
          </p:cNvGraphicFramePr>
          <p:nvPr/>
        </p:nvGraphicFramePr>
        <p:xfrm>
          <a:off x="609600" y="1600200"/>
          <a:ext cx="4013200" cy="4648200"/>
        </p:xfrm>
        <a:graphic>
          <a:graphicData uri="http://schemas.openxmlformats.org/presentationml/2006/ole">
            <p:oleObj spid="_x0000_s123906" name="Image" r:id="rId3" imgW="2896341" imgH="2365453" progId="">
              <p:embed/>
            </p:oleObj>
          </a:graphicData>
        </a:graphic>
      </p:graphicFrame>
      <p:graphicFrame>
        <p:nvGraphicFramePr>
          <p:cNvPr id="121860" name="Object 4"/>
          <p:cNvGraphicFramePr>
            <a:graphicFrameLocks noChangeAspect="1"/>
          </p:cNvGraphicFramePr>
          <p:nvPr/>
        </p:nvGraphicFramePr>
        <p:xfrm>
          <a:off x="4767263" y="1600200"/>
          <a:ext cx="3871912" cy="4648200"/>
        </p:xfrm>
        <a:graphic>
          <a:graphicData uri="http://schemas.openxmlformats.org/presentationml/2006/ole">
            <p:oleObj spid="_x0000_s123907" name="Image" r:id="rId4" imgW="2823171" imgH="3262195" progId="Photoshop.Application.8">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3"/>
          <p:cNvSpPr txBox="1">
            <a:spLocks noChangeArrowheads="1"/>
          </p:cNvSpPr>
          <p:nvPr/>
        </p:nvSpPr>
        <p:spPr>
          <a:xfrm>
            <a:off x="228600" y="1524000"/>
            <a:ext cx="8763000" cy="5257800"/>
          </a:xfrm>
          <a:prstGeom prst="rect">
            <a:avLst/>
          </a:prstGeom>
          <a:noFill/>
          <a:ln w="38100">
            <a:solidFill>
              <a:schemeClr val="bg1"/>
            </a:solidFill>
          </a:ln>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East</a:t>
            </a:r>
            <a:r>
              <a:rPr kumimoji="0" lang="en-US" sz="2000" b="1" i="0" u="none" strike="noStrike" kern="1200" cap="none" spc="0" normalizeH="0" noProof="0" dirty="0" smtClean="0">
                <a:ln>
                  <a:noFill/>
                </a:ln>
                <a:effectLst/>
                <a:uLnTx/>
                <a:uFillTx/>
                <a:latin typeface="Tahoma" pitchFamily="34" charset="0"/>
                <a:ea typeface="+mn-ea"/>
                <a:cs typeface="+mn-cs"/>
              </a:rPr>
              <a:t> </a:t>
            </a:r>
            <a:r>
              <a:rPr kumimoji="0" lang="en-US" sz="2000" b="1" i="0" u="none" strike="noStrike" kern="1200" cap="none" spc="0" normalizeH="0" baseline="0" noProof="0" dirty="0" err="1" smtClean="0">
                <a:ln>
                  <a:noFill/>
                </a:ln>
                <a:effectLst/>
                <a:uLnTx/>
                <a:uFillTx/>
                <a:latin typeface="Tahoma" pitchFamily="34" charset="0"/>
                <a:ea typeface="+mn-ea"/>
                <a:cs typeface="+mn-cs"/>
              </a:rPr>
              <a:t>Mandla</a:t>
            </a:r>
            <a:r>
              <a:rPr kumimoji="0" lang="en-US" sz="2000" b="1" i="0" u="none" strike="noStrike" kern="1200" cap="none" spc="0" normalizeH="0" baseline="0" noProof="0" dirty="0" smtClean="0">
                <a:ln>
                  <a:noFill/>
                </a:ln>
                <a:effectLst/>
                <a:uLnTx/>
                <a:uFillTx/>
                <a:latin typeface="Tahoma" pitchFamily="34" charset="0"/>
                <a:ea typeface="+mn-ea"/>
                <a:cs typeface="+mn-cs"/>
              </a:rPr>
              <a:t> 		13		</a:t>
            </a:r>
            <a:r>
              <a:rPr kumimoji="0" lang="en-US" sz="2000" b="1" i="0" u="none" strike="noStrike" kern="1200" cap="none" spc="0" normalizeH="0" baseline="0" noProof="0" dirty="0" err="1" smtClean="0">
                <a:ln>
                  <a:noFill/>
                </a:ln>
                <a:effectLst/>
                <a:uLnTx/>
                <a:uFillTx/>
                <a:latin typeface="Tahoma" pitchFamily="34" charset="0"/>
                <a:ea typeface="+mn-ea"/>
                <a:cs typeface="+mn-cs"/>
              </a:rPr>
              <a:t>Chhindwara</a:t>
            </a:r>
            <a:r>
              <a:rPr kumimoji="0" lang="en-US" sz="2000" b="1" i="0" u="none" strike="noStrike" kern="1200" cap="none" spc="0" normalizeH="0" baseline="0" noProof="0" dirty="0" smtClean="0">
                <a:ln>
                  <a:noFill/>
                </a:ln>
                <a:effectLst/>
                <a:uLnTx/>
                <a:uFillTx/>
                <a:latin typeface="Tahoma" pitchFamily="34" charset="0"/>
                <a:ea typeface="+mn-ea"/>
                <a:cs typeface="+mn-cs"/>
              </a:rPr>
              <a:t> 	 	11</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West </a:t>
            </a:r>
            <a:r>
              <a:rPr kumimoji="0" lang="en-US" sz="2000" b="1" i="0" u="none" strike="noStrike" kern="1200" cap="none" spc="0" normalizeH="0" baseline="0" noProof="0" dirty="0" err="1" smtClean="0">
                <a:ln>
                  <a:noFill/>
                </a:ln>
                <a:effectLst/>
                <a:uLnTx/>
                <a:uFillTx/>
                <a:latin typeface="Tahoma" pitchFamily="34" charset="0"/>
                <a:ea typeface="+mn-ea"/>
                <a:cs typeface="+mn-cs"/>
              </a:rPr>
              <a:t>Mandla</a:t>
            </a:r>
            <a:r>
              <a:rPr kumimoji="0" lang="en-US" sz="2000" b="1" i="0" u="none" strike="noStrike" kern="1200" cap="none" spc="0" normalizeH="0" baseline="0" noProof="0" dirty="0" smtClean="0">
                <a:ln>
                  <a:noFill/>
                </a:ln>
                <a:effectLst/>
                <a:uLnTx/>
                <a:uFillTx/>
                <a:latin typeface="Tahoma" pitchFamily="34" charset="0"/>
                <a:ea typeface="+mn-ea"/>
                <a:cs typeface="+mn-cs"/>
              </a:rPr>
              <a:t> 		08		</a:t>
            </a:r>
            <a:r>
              <a:rPr kumimoji="0" lang="en-US" sz="2000" b="1" i="0" u="none" strike="noStrike" kern="1200" cap="none" spc="0" normalizeH="0" baseline="0" noProof="0" dirty="0" err="1" smtClean="0">
                <a:ln>
                  <a:noFill/>
                </a:ln>
                <a:effectLst/>
                <a:uLnTx/>
                <a:uFillTx/>
                <a:latin typeface="Tahoma" pitchFamily="34" charset="0"/>
                <a:ea typeface="+mn-ea"/>
                <a:cs typeface="+mn-cs"/>
              </a:rPr>
              <a:t>Sehore</a:t>
            </a:r>
            <a:r>
              <a:rPr kumimoji="0" lang="en-US" sz="2000" b="1" i="0" u="none" strike="noStrike" kern="1200" cap="none" spc="0" normalizeH="0" baseline="0" noProof="0" dirty="0" smtClean="0">
                <a:ln>
                  <a:noFill/>
                </a:ln>
                <a:effectLst/>
                <a:uLnTx/>
                <a:uFillTx/>
                <a:latin typeface="Tahoma" pitchFamily="34" charset="0"/>
                <a:ea typeface="+mn-ea"/>
                <a:cs typeface="+mn-cs"/>
              </a:rPr>
              <a:t> 		31</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North </a:t>
            </a:r>
            <a:r>
              <a:rPr kumimoji="0" lang="en-US" sz="2000" b="1" i="0" u="none" strike="noStrike" kern="1200" cap="none" spc="0" normalizeH="0" baseline="0" noProof="0" dirty="0" err="1" smtClean="0">
                <a:ln>
                  <a:noFill/>
                </a:ln>
                <a:effectLst/>
                <a:uLnTx/>
                <a:uFillTx/>
                <a:latin typeface="Tahoma" pitchFamily="34" charset="0"/>
                <a:ea typeface="+mn-ea"/>
                <a:cs typeface="+mn-cs"/>
              </a:rPr>
              <a:t>Betul</a:t>
            </a:r>
            <a:r>
              <a:rPr kumimoji="0" lang="en-US" sz="2000" b="1" i="0" u="none" strike="noStrike" kern="1200" cap="none" spc="0" normalizeH="0" baseline="0" noProof="0" dirty="0" smtClean="0">
                <a:ln>
                  <a:noFill/>
                </a:ln>
                <a:effectLst/>
                <a:uLnTx/>
                <a:uFillTx/>
                <a:latin typeface="Tahoma" pitchFamily="34" charset="0"/>
                <a:ea typeface="+mn-ea"/>
                <a:cs typeface="+mn-cs"/>
              </a:rPr>
              <a:t> 		29		</a:t>
            </a:r>
            <a:r>
              <a:rPr kumimoji="0" lang="en-US" sz="2000" b="1" i="0" u="none" strike="noStrike" kern="1200" cap="none" spc="0" normalizeH="0" baseline="0" noProof="0" dirty="0" err="1" smtClean="0">
                <a:ln>
                  <a:noFill/>
                </a:ln>
                <a:effectLst/>
                <a:uLnTx/>
                <a:uFillTx/>
                <a:latin typeface="Tahoma" pitchFamily="34" charset="0"/>
                <a:ea typeface="+mn-ea"/>
                <a:cs typeface="+mn-cs"/>
              </a:rPr>
              <a:t>Khandwa</a:t>
            </a:r>
            <a:r>
              <a:rPr kumimoji="0" lang="en-US" sz="2000" b="1" i="0" u="none" strike="noStrike" kern="1200" cap="none" spc="0" normalizeH="0" baseline="0" noProof="0" dirty="0" smtClean="0">
                <a:ln>
                  <a:noFill/>
                </a:ln>
                <a:effectLst/>
                <a:uLnTx/>
                <a:uFillTx/>
                <a:latin typeface="Tahoma" pitchFamily="34" charset="0"/>
                <a:ea typeface="+mn-ea"/>
                <a:cs typeface="+mn-cs"/>
              </a:rPr>
              <a:t>		19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Damoh</a:t>
            </a:r>
            <a:r>
              <a:rPr kumimoji="0" lang="en-US" sz="2000" b="1" i="0" u="none" strike="noStrike" kern="1200" cap="none" spc="0" normalizeH="0" baseline="0" noProof="0" dirty="0" smtClean="0">
                <a:ln>
                  <a:noFill/>
                </a:ln>
                <a:effectLst/>
                <a:uLnTx/>
                <a:uFillTx/>
                <a:latin typeface="Tahoma" pitchFamily="34" charset="0"/>
                <a:ea typeface="+mn-ea"/>
                <a:cs typeface="+mn-cs"/>
              </a:rPr>
              <a:t> 		70		</a:t>
            </a:r>
            <a:r>
              <a:rPr kumimoji="0" lang="en-US" sz="2000" b="1" i="0" u="none" strike="noStrike" kern="1200" cap="none" spc="0" normalizeH="0" baseline="0" noProof="0" dirty="0" err="1" smtClean="0">
                <a:ln>
                  <a:noFill/>
                </a:ln>
                <a:effectLst/>
                <a:uLnTx/>
                <a:uFillTx/>
                <a:latin typeface="Tahoma" pitchFamily="34" charset="0"/>
                <a:ea typeface="+mn-ea"/>
                <a:cs typeface="+mn-cs"/>
              </a:rPr>
              <a:t>Dewas</a:t>
            </a:r>
            <a:r>
              <a:rPr kumimoji="0" lang="en-US" sz="2000" b="1" i="0" u="none" strike="noStrike" kern="1200" cap="none" spc="0" normalizeH="0" baseline="0" noProof="0" dirty="0" smtClean="0">
                <a:ln>
                  <a:noFill/>
                </a:ln>
                <a:effectLst/>
                <a:uLnTx/>
                <a:uFillTx/>
                <a:latin typeface="Tahoma" pitchFamily="34" charset="0"/>
                <a:ea typeface="+mn-ea"/>
                <a:cs typeface="+mn-cs"/>
              </a:rPr>
              <a:t> 		04</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Jhabua</a:t>
            </a:r>
            <a:r>
              <a:rPr kumimoji="0" lang="en-US" sz="2000" b="1" i="0" u="none" strike="noStrike" kern="1200" cap="none" spc="0" normalizeH="0" baseline="0" noProof="0" dirty="0" smtClean="0">
                <a:ln>
                  <a:noFill/>
                </a:ln>
                <a:effectLst/>
                <a:uLnTx/>
                <a:uFillTx/>
                <a:latin typeface="Tahoma" pitchFamily="34" charset="0"/>
                <a:ea typeface="+mn-ea"/>
                <a:cs typeface="+mn-cs"/>
              </a:rPr>
              <a:t> 		04		Indore 		0</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South </a:t>
            </a:r>
            <a:r>
              <a:rPr kumimoji="0" lang="en-US" sz="2000" b="1" i="0" u="none" strike="noStrike" kern="1200" cap="none" spc="0" normalizeH="0" baseline="0" noProof="0" dirty="0" err="1" smtClean="0">
                <a:ln>
                  <a:noFill/>
                </a:ln>
                <a:effectLst/>
                <a:uLnTx/>
                <a:uFillTx/>
                <a:latin typeface="Tahoma" pitchFamily="34" charset="0"/>
                <a:ea typeface="+mn-ea"/>
                <a:cs typeface="+mn-cs"/>
              </a:rPr>
              <a:t>Seoni</a:t>
            </a:r>
            <a:r>
              <a:rPr kumimoji="0" lang="en-US" sz="2000" b="1" i="0" u="none" strike="noStrike" kern="1200" cap="none" spc="0" normalizeH="0" baseline="0" noProof="0" dirty="0" smtClean="0">
                <a:ln>
                  <a:noFill/>
                </a:ln>
                <a:effectLst/>
                <a:uLnTx/>
                <a:uFillTx/>
                <a:latin typeface="Tahoma" pitchFamily="34" charset="0"/>
                <a:ea typeface="+mn-ea"/>
                <a:cs typeface="+mn-cs"/>
              </a:rPr>
              <a:t> 		08		South </a:t>
            </a:r>
            <a:r>
              <a:rPr kumimoji="0" lang="en-US" sz="2000" b="1" i="0" u="none" strike="noStrike" kern="1200" cap="none" spc="0" normalizeH="0" baseline="0" noProof="0" dirty="0" err="1" smtClean="0">
                <a:ln>
                  <a:noFill/>
                </a:ln>
                <a:effectLst/>
                <a:uLnTx/>
                <a:uFillTx/>
                <a:latin typeface="Tahoma" pitchFamily="34" charset="0"/>
                <a:ea typeface="+mn-ea"/>
                <a:cs typeface="+mn-cs"/>
              </a:rPr>
              <a:t>Balaghat</a:t>
            </a:r>
            <a:r>
              <a:rPr kumimoji="0" lang="en-US" sz="2000" b="1" i="0" u="none" strike="noStrike" kern="1200" cap="none" spc="0" normalizeH="0" baseline="0" noProof="0" dirty="0" smtClean="0">
                <a:ln>
                  <a:noFill/>
                </a:ln>
                <a:effectLst/>
                <a:uLnTx/>
                <a:uFillTx/>
                <a:latin typeface="Tahoma" pitchFamily="34" charset="0"/>
                <a:ea typeface="+mn-ea"/>
                <a:cs typeface="+mn-cs"/>
              </a:rPr>
              <a:t> 	04</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1" i="0" u="none" strike="noStrike" kern="1200" cap="none" spc="0" normalizeH="0" baseline="0" noProof="0" dirty="0" smtClean="0">
              <a:ln>
                <a:noFill/>
              </a:ln>
              <a:effectLst/>
              <a:uLnTx/>
              <a:uFillTx/>
              <a:latin typeface="Tahom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err="1" smtClean="0">
                <a:ln>
                  <a:noFill/>
                </a:ln>
                <a:effectLst/>
                <a:uLnTx/>
                <a:uFillTx/>
                <a:latin typeface="Tahoma" pitchFamily="34" charset="0"/>
                <a:ea typeface="+mn-ea"/>
                <a:cs typeface="+mn-cs"/>
              </a:rPr>
              <a:t>Hoshangabad</a:t>
            </a:r>
            <a:r>
              <a:rPr kumimoji="0" lang="en-US" sz="2000" b="1" i="0" u="none" strike="noStrike" kern="1200" cap="none" spc="0" normalizeH="0" baseline="0" noProof="0" dirty="0" smtClean="0">
                <a:ln>
                  <a:noFill/>
                </a:ln>
                <a:effectLst/>
                <a:uLnTx/>
                <a:uFillTx/>
                <a:latin typeface="Tahoma" pitchFamily="34" charset="0"/>
                <a:ea typeface="+mn-ea"/>
                <a:cs typeface="+mn-cs"/>
              </a:rPr>
              <a:t>		15		</a:t>
            </a:r>
            <a:r>
              <a:rPr kumimoji="0" lang="en-US" sz="2000" b="1" i="0" u="none" strike="noStrike" kern="1200" cap="none" spc="0" normalizeH="0" baseline="0" noProof="0" dirty="0" err="1" smtClean="0">
                <a:ln>
                  <a:noFill/>
                </a:ln>
                <a:effectLst/>
                <a:uLnTx/>
                <a:uFillTx/>
                <a:latin typeface="Tahoma" pitchFamily="34" charset="0"/>
                <a:ea typeface="+mn-ea"/>
                <a:cs typeface="+mn-cs"/>
              </a:rPr>
              <a:t>Harda</a:t>
            </a:r>
            <a:r>
              <a:rPr lang="en-US" sz="2000" b="1" dirty="0" smtClean="0">
                <a:latin typeface="Tahoma" pitchFamily="34" charset="0"/>
              </a:rPr>
              <a:t>	</a:t>
            </a:r>
            <a:r>
              <a:rPr kumimoji="0" lang="en-US" sz="2000" b="1" i="0" u="none" strike="noStrike" kern="1200" cap="none" spc="0" normalizeH="0" baseline="0" noProof="0" dirty="0" smtClean="0">
                <a:ln>
                  <a:noFill/>
                </a:ln>
                <a:effectLst/>
                <a:uLnTx/>
                <a:uFillTx/>
                <a:latin typeface="Tahoma" pitchFamily="34" charset="0"/>
                <a:ea typeface="+mn-ea"/>
                <a:cs typeface="+mn-cs"/>
              </a:rPr>
              <a:t>		03</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Tahoma" pitchFamily="34" charset="0"/>
                <a:ea typeface="+mn-ea"/>
                <a:cs typeface="+mn-cs"/>
              </a:rPr>
              <a:t>		Total trees =  219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effectLst/>
              <a:uLnTx/>
              <a:uFillTx/>
              <a:latin typeface="Tahoma" pitchFamily="34" charset="0"/>
              <a:ea typeface="+mn-ea"/>
              <a:cs typeface="+mn-cs"/>
            </a:endParaRPr>
          </a:p>
        </p:txBody>
      </p:sp>
      <p:sp>
        <p:nvSpPr>
          <p:cNvPr id="8" name="Rectangle 2"/>
          <p:cNvSpPr txBox="1">
            <a:spLocks noChangeArrowheads="1"/>
          </p:cNvSpPr>
          <p:nvPr/>
        </p:nvSpPr>
        <p:spPr>
          <a:xfrm>
            <a:off x="228600" y="914400"/>
            <a:ext cx="8763000" cy="533400"/>
          </a:xfrm>
          <a:prstGeom prst="rect">
            <a:avLst/>
          </a:prstGeom>
          <a:ln>
            <a:solidFill>
              <a:schemeClr val="bg1"/>
            </a:solid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effectLst/>
                <a:uLnTx/>
                <a:uFillTx/>
                <a:latin typeface="+mj-lt"/>
                <a:ea typeface="+mj-ea"/>
                <a:cs typeface="+mj-cs"/>
              </a:rPr>
              <a:t> </a:t>
            </a:r>
            <a:r>
              <a:rPr lang="en-US" sz="2400" b="1" dirty="0" smtClean="0">
                <a:latin typeface="Tahoma" pitchFamily="34" charset="0"/>
              </a:rPr>
              <a:t>Nos. Of CPTs </a:t>
            </a:r>
            <a:r>
              <a:rPr lang="en-US" sz="2400" b="1" dirty="0" smtClean="0">
                <a:latin typeface="Tahoma" pitchFamily="34" charset="0"/>
              </a:rPr>
              <a:t>found</a:t>
            </a:r>
            <a:r>
              <a:rPr lang="en-US" sz="2400" b="1" dirty="0" smtClean="0">
                <a:latin typeface="Tahoma" pitchFamily="34" charset="0"/>
              </a:rPr>
              <a:t> </a:t>
            </a:r>
            <a:r>
              <a:rPr lang="en-US" sz="2400" b="1" dirty="0" smtClean="0">
                <a:latin typeface="Tahoma" pitchFamily="34" charset="0"/>
              </a:rPr>
              <a:t>exists on the site = 219</a:t>
            </a:r>
            <a:endParaRPr lang="en-US" sz="2400" b="1" dirty="0">
              <a:latin typeface="Tahoma" pitchFamily="34" charset="0"/>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9" name="Rectangle 2"/>
          <p:cNvSpPr txBox="1">
            <a:spLocks noChangeArrowheads="1"/>
          </p:cNvSpPr>
          <p:nvPr/>
        </p:nvSpPr>
        <p:spPr>
          <a:xfrm>
            <a:off x="228600" y="1066800"/>
            <a:ext cx="8686800" cy="5638800"/>
          </a:xfrm>
          <a:prstGeom prst="rect">
            <a:avLst/>
          </a:prstGeom>
          <a:ln>
            <a:solidFill>
              <a:schemeClr val="bg1"/>
            </a:solidFill>
          </a:ln>
        </p:spPr>
        <p:txBody>
          <a:bodyPr>
            <a:normAutofit fontScale="97500"/>
          </a:bodyPr>
          <a:lstStyle/>
          <a:p>
            <a:pPr lvl="0">
              <a:lnSpc>
                <a:spcPct val="160000"/>
              </a:lnSpc>
              <a:spcBef>
                <a:spcPct val="0"/>
              </a:spcBef>
            </a:pPr>
            <a:r>
              <a:rPr lang="en-US" sz="3200" b="1" dirty="0" smtClean="0">
                <a:solidFill>
                  <a:srgbClr val="C00000"/>
                </a:solidFill>
                <a:latin typeface="Tahoma" pitchFamily="34" charset="0"/>
              </a:rPr>
              <a:t>Trees excluded in plus tree list due to following deformities:</a:t>
            </a:r>
          </a:p>
          <a:p>
            <a:pPr lvl="1">
              <a:lnSpc>
                <a:spcPct val="160000"/>
              </a:lnSpc>
              <a:spcBef>
                <a:spcPct val="0"/>
              </a:spcBef>
              <a:buBlip>
                <a:blip r:embed="rId5"/>
              </a:buBlip>
            </a:pP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Very old </a:t>
            </a:r>
          </a:p>
          <a:p>
            <a:pPr lvl="1">
              <a:lnSpc>
                <a:spcPct val="160000"/>
              </a:lnSpc>
              <a:spcBef>
                <a:spcPct val="0"/>
              </a:spcBef>
              <a:buBlip>
                <a:blip r:embed="rId5"/>
              </a:buBlip>
            </a:pP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Top dying</a:t>
            </a:r>
          </a:p>
          <a:p>
            <a:pPr lvl="1">
              <a:lnSpc>
                <a:spcPct val="160000"/>
              </a:lnSpc>
              <a:spcBef>
                <a:spcPct val="0"/>
              </a:spcBef>
            </a:pP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a:r>
            <a:b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b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a:r>
            <a:b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br>
            <a:endParaRPr kumimoji="0" lang="en-US" sz="2800" b="1" i="0" u="none" strike="noStrike" kern="1200" cap="none" spc="0" normalizeH="0" baseline="0" noProof="0" dirty="0">
              <a:ln>
                <a:noFill/>
              </a:ln>
              <a:solidFill>
                <a:schemeClr val="bg1"/>
              </a:solidFill>
              <a:effectLst/>
              <a:uLnTx/>
              <a:uFillTx/>
              <a:latin typeface="Tahoma" pitchFamily="34" charset="0"/>
              <a:ea typeface="+mj-ea"/>
              <a:cs typeface="+mj-cs"/>
            </a:endParaRPr>
          </a:p>
        </p:txBody>
      </p:sp>
      <p:pic>
        <p:nvPicPr>
          <p:cNvPr id="8" name="Picture 5" descr="C:\Users\HP\Desktop\Plate 03.jpg"/>
          <p:cNvPicPr>
            <a:picLocks noChangeAspect="1" noChangeArrowheads="1"/>
          </p:cNvPicPr>
          <p:nvPr/>
        </p:nvPicPr>
        <p:blipFill>
          <a:blip r:embed="rId6" cstate="print"/>
          <a:srcRect l="18182" t="41780" r="9091" b="29295"/>
          <a:stretch>
            <a:fillRect/>
          </a:stretch>
        </p:blipFill>
        <p:spPr bwMode="auto">
          <a:xfrm>
            <a:off x="2837069" y="2895601"/>
            <a:ext cx="6078331" cy="3657600"/>
          </a:xfrm>
          <a:prstGeom prst="rect">
            <a:avLst/>
          </a:prstGeom>
          <a:noFill/>
        </p:spPr>
      </p:pic>
      <p:sp>
        <p:nvSpPr>
          <p:cNvPr id="10" name="Slide Number Placeholder 9"/>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9" name="Rectangle 2"/>
          <p:cNvSpPr txBox="1">
            <a:spLocks noChangeArrowheads="1"/>
          </p:cNvSpPr>
          <p:nvPr/>
        </p:nvSpPr>
        <p:spPr>
          <a:xfrm>
            <a:off x="228600" y="1066800"/>
            <a:ext cx="8686800" cy="5638800"/>
          </a:xfrm>
          <a:prstGeom prst="rect">
            <a:avLst/>
          </a:prstGeom>
          <a:ln>
            <a:solidFill>
              <a:schemeClr val="bg1"/>
            </a:solidFill>
          </a:ln>
        </p:spPr>
        <p:txBody>
          <a:bodyPr>
            <a:normAutofit fontScale="97500" lnSpcReduction="10000"/>
          </a:bodyPr>
          <a:lstStyle/>
          <a:p>
            <a:pPr marL="0" marR="0" lvl="0" indent="0" algn="l" defTabSz="914400" rtl="0" eaLnBrk="1" fontAlgn="auto" latinLnBrk="0" hangingPunct="1">
              <a:lnSpc>
                <a:spcPct val="160000"/>
              </a:lnSpc>
              <a:spcBef>
                <a:spcPct val="0"/>
              </a:spcBef>
              <a:spcAft>
                <a:spcPts val="0"/>
              </a:spcAft>
              <a:buClrTx/>
              <a:buSzTx/>
              <a:buBlip>
                <a:blip r:embed="rId5"/>
              </a:buBlip>
              <a:tabLst/>
              <a:defRPr/>
            </a:pPr>
            <a:endParaRPr kumimoji="0" lang="en-US" sz="3200" b="1" i="0" u="none" strike="noStrike" kern="1200" cap="none" spc="0" normalizeH="0" baseline="0" noProof="0" dirty="0" smtClean="0">
              <a:ln>
                <a:noFill/>
              </a:ln>
              <a:solidFill>
                <a:srgbClr val="CC0000"/>
              </a:solidFill>
              <a:effectLst/>
              <a:uLnTx/>
              <a:uFillTx/>
              <a:latin typeface="Tahoma" pitchFamily="34" charset="0"/>
              <a:ea typeface="+mj-ea"/>
              <a:cs typeface="+mj-cs"/>
            </a:endParaRPr>
          </a:p>
          <a:p>
            <a:pPr lvl="0">
              <a:lnSpc>
                <a:spcPct val="160000"/>
              </a:lnSpc>
              <a:spcBef>
                <a:spcPct val="0"/>
              </a:spcBef>
            </a:pPr>
            <a:r>
              <a:rPr lang="en-US" sz="3200" b="1" dirty="0" smtClean="0">
                <a:solidFill>
                  <a:srgbClr val="C00000"/>
                </a:solidFill>
                <a:latin typeface="Tahoma" pitchFamily="34" charset="0"/>
              </a:rPr>
              <a:t>Trees excluded in plus tree list due to following deformities:</a:t>
            </a:r>
          </a:p>
          <a:p>
            <a:pPr lvl="1">
              <a:lnSpc>
                <a:spcPct val="160000"/>
              </a:lnSpc>
              <a:spcBef>
                <a:spcPct val="0"/>
              </a:spcBef>
            </a:pPr>
            <a:endPar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endParaRPr>
          </a:p>
          <a:p>
            <a:pPr lvl="1">
              <a:lnSpc>
                <a:spcPct val="160000"/>
              </a:lnSpc>
              <a:spcBef>
                <a:spcPct val="0"/>
              </a:spcBef>
              <a:buBlip>
                <a:blip r:embed="rId5"/>
              </a:buBlip>
            </a:pP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Top broken</a:t>
            </a:r>
          </a:p>
          <a:p>
            <a:pPr lvl="1">
              <a:lnSpc>
                <a:spcPct val="160000"/>
              </a:lnSpc>
              <a:spcBef>
                <a:spcPct val="0"/>
              </a:spcBef>
              <a:buBlip>
                <a:blip r:embed="rId5"/>
              </a:buBlip>
            </a:pP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Hollowing	</a:t>
            </a:r>
            <a:b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b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a:r>
            <a:b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br>
            <a:endParaRPr kumimoji="0" lang="en-US" sz="2800" b="1" i="0" u="none" strike="noStrike" kern="1200" cap="none" spc="0" normalizeH="0" baseline="0" noProof="0" dirty="0">
              <a:ln>
                <a:noFill/>
              </a:ln>
              <a:solidFill>
                <a:schemeClr val="bg1"/>
              </a:solidFill>
              <a:effectLst/>
              <a:uLnTx/>
              <a:uFillTx/>
              <a:latin typeface="Tahoma" pitchFamily="34" charset="0"/>
              <a:ea typeface="+mj-ea"/>
              <a:cs typeface="+mj-cs"/>
            </a:endParaRPr>
          </a:p>
        </p:txBody>
      </p:sp>
      <p:pic>
        <p:nvPicPr>
          <p:cNvPr id="8" name="Picture 5" descr="C:\Users\HP\Desktop\Plate 03.jpg"/>
          <p:cNvPicPr>
            <a:picLocks noChangeAspect="1" noChangeArrowheads="1"/>
          </p:cNvPicPr>
          <p:nvPr/>
        </p:nvPicPr>
        <p:blipFill>
          <a:blip r:embed="rId6" cstate="print"/>
          <a:srcRect l="14202" t="6061" r="8653" b="57576"/>
          <a:stretch>
            <a:fillRect/>
          </a:stretch>
        </p:blipFill>
        <p:spPr bwMode="auto">
          <a:xfrm>
            <a:off x="4114800" y="3505200"/>
            <a:ext cx="4495800" cy="2997200"/>
          </a:xfrm>
          <a:prstGeom prst="rect">
            <a:avLst/>
          </a:prstGeom>
          <a:noFill/>
        </p:spPr>
      </p:pic>
      <p:sp>
        <p:nvSpPr>
          <p:cNvPr id="10" name="Slide Number Placeholder 9"/>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9" name="Rectangle 2"/>
          <p:cNvSpPr txBox="1">
            <a:spLocks noChangeArrowheads="1"/>
          </p:cNvSpPr>
          <p:nvPr/>
        </p:nvSpPr>
        <p:spPr>
          <a:xfrm>
            <a:off x="228600" y="914400"/>
            <a:ext cx="8686800" cy="5791200"/>
          </a:xfrm>
          <a:prstGeom prst="rect">
            <a:avLst/>
          </a:prstGeom>
          <a:ln>
            <a:solidFill>
              <a:schemeClr val="bg1"/>
            </a:solidFill>
          </a:ln>
        </p:spPr>
        <p:txBody>
          <a:bodyPr>
            <a:normAutofit fontScale="97500"/>
          </a:bodyPr>
          <a:lstStyle/>
          <a:p>
            <a:pPr lvl="0">
              <a:spcBef>
                <a:spcPct val="0"/>
              </a:spcBef>
            </a:pPr>
            <a:r>
              <a:rPr lang="en-US" sz="3200" b="1" dirty="0" smtClean="0">
                <a:solidFill>
                  <a:srgbClr val="C00000"/>
                </a:solidFill>
                <a:latin typeface="Tahoma" pitchFamily="34" charset="0"/>
              </a:rPr>
              <a:t>Trees excluded in plus tree list due to following deformities:</a:t>
            </a: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a:t>
            </a:r>
          </a:p>
          <a:p>
            <a:pPr lvl="1">
              <a:lnSpc>
                <a:spcPct val="160000"/>
              </a:lnSpc>
              <a:spcBef>
                <a:spcPct val="0"/>
              </a:spcBef>
              <a:buBlip>
                <a:blip r:embed="rId5"/>
              </a:buBlip>
            </a:pPr>
            <a:r>
              <a:rPr kumimoji="0" lang="en-US" sz="2500" b="1" i="0" u="none" strike="noStrike" kern="1200" cap="none" spc="0" normalizeH="0" baseline="0" noProof="0" dirty="0" smtClean="0">
                <a:ln>
                  <a:noFill/>
                </a:ln>
                <a:solidFill>
                  <a:schemeClr val="bg1"/>
                </a:solidFill>
                <a:effectLst/>
                <a:uLnTx/>
                <a:uFillTx/>
                <a:latin typeface="Tahoma" pitchFamily="34" charset="0"/>
                <a:ea typeface="+mj-ea"/>
                <a:cs typeface="+mj-cs"/>
              </a:rPr>
              <a:t>Rotten wood sample</a:t>
            </a:r>
          </a:p>
          <a:p>
            <a:pPr lvl="1">
              <a:lnSpc>
                <a:spcPct val="160000"/>
              </a:lnSpc>
              <a:spcBef>
                <a:spcPct val="0"/>
              </a:spcBef>
              <a:buBlip>
                <a:blip r:embed="rId5"/>
              </a:buBlip>
            </a:pPr>
            <a:r>
              <a:rPr kumimoji="0" lang="en-US" sz="2500" b="1" i="0" u="none" strike="noStrike" kern="1200" cap="none" spc="0" normalizeH="0" baseline="0" noProof="0" dirty="0" smtClean="0">
                <a:ln>
                  <a:noFill/>
                </a:ln>
                <a:solidFill>
                  <a:schemeClr val="bg1"/>
                </a:solidFill>
                <a:effectLst/>
                <a:uLnTx/>
                <a:uFillTx/>
                <a:latin typeface="Tahoma" pitchFamily="34" charset="0"/>
                <a:ea typeface="+mj-ea"/>
                <a:cs typeface="+mj-cs"/>
              </a:rPr>
              <a:t>Heavy termite attack</a:t>
            </a:r>
            <a:br>
              <a:rPr kumimoji="0" lang="en-US" sz="2500" b="1" i="0" u="none" strike="noStrike" kern="1200" cap="none" spc="0" normalizeH="0" baseline="0" noProof="0" dirty="0" smtClean="0">
                <a:ln>
                  <a:noFill/>
                </a:ln>
                <a:solidFill>
                  <a:schemeClr val="bg1"/>
                </a:solidFill>
                <a:effectLst/>
                <a:uLnTx/>
                <a:uFillTx/>
                <a:latin typeface="Tahoma" pitchFamily="34" charset="0"/>
                <a:ea typeface="+mj-ea"/>
                <a:cs typeface="+mj-cs"/>
              </a:rPr>
            </a:br>
            <a: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t/>
            </a:r>
            <a:br>
              <a:rPr kumimoji="0" lang="en-US" sz="2800" b="1" i="0" u="none" strike="noStrike" kern="1200" cap="none" spc="0" normalizeH="0" baseline="0" noProof="0" dirty="0" smtClean="0">
                <a:ln>
                  <a:noFill/>
                </a:ln>
                <a:solidFill>
                  <a:schemeClr val="bg1"/>
                </a:solidFill>
                <a:effectLst/>
                <a:uLnTx/>
                <a:uFillTx/>
                <a:latin typeface="Tahoma" pitchFamily="34" charset="0"/>
                <a:ea typeface="+mj-ea"/>
                <a:cs typeface="+mj-cs"/>
              </a:rPr>
            </a:br>
            <a:endParaRPr kumimoji="0" lang="en-US" sz="2800" b="1" i="0" u="none" strike="noStrike" kern="1200" cap="none" spc="0" normalizeH="0" baseline="0" noProof="0" dirty="0">
              <a:ln>
                <a:noFill/>
              </a:ln>
              <a:solidFill>
                <a:schemeClr val="bg1"/>
              </a:solidFill>
              <a:effectLst/>
              <a:uLnTx/>
              <a:uFillTx/>
              <a:latin typeface="Tahoma" pitchFamily="34" charset="0"/>
              <a:ea typeface="+mj-ea"/>
              <a:cs typeface="+mj-cs"/>
            </a:endParaRPr>
          </a:p>
        </p:txBody>
      </p:sp>
      <p:pic>
        <p:nvPicPr>
          <p:cNvPr id="7" name="Picture 5" descr="C:\Users\HP\Desktop\Plate 03.jpg"/>
          <p:cNvPicPr>
            <a:picLocks noChangeAspect="1" noChangeArrowheads="1"/>
          </p:cNvPicPr>
          <p:nvPr/>
        </p:nvPicPr>
        <p:blipFill>
          <a:blip r:embed="rId6" cstate="print"/>
          <a:srcRect l="16433" t="70705" r="10839" b="3584"/>
          <a:stretch>
            <a:fillRect/>
          </a:stretch>
        </p:blipFill>
        <p:spPr bwMode="auto">
          <a:xfrm>
            <a:off x="1600200" y="3124200"/>
            <a:ext cx="7162800" cy="3581400"/>
          </a:xfrm>
          <a:prstGeom prst="rect">
            <a:avLst/>
          </a:prstGeom>
          <a:noFill/>
        </p:spPr>
      </p:pic>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3"/>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5"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6"/>
          <p:cNvSpPr/>
          <p:nvPr/>
        </p:nvSpPr>
        <p:spPr>
          <a:xfrm>
            <a:off x="457200" y="1061621"/>
            <a:ext cx="8534400" cy="5509200"/>
          </a:xfrm>
          <a:prstGeom prst="rect">
            <a:avLst/>
          </a:prstGeom>
          <a:ln w="57150">
            <a:solidFill>
              <a:schemeClr val="accent3">
                <a:lumMod val="50000"/>
              </a:schemeClr>
            </a:solidFill>
          </a:ln>
        </p:spPr>
        <p:txBody>
          <a:bodyPr wrap="square">
            <a:spAutoFit/>
          </a:bodyPr>
          <a:lstStyle/>
          <a:p>
            <a:r>
              <a:rPr lang="en-US" sz="2200" b="1" dirty="0" smtClean="0">
                <a:latin typeface="Tahoma" pitchFamily="34" charset="0"/>
                <a:ea typeface="Tahoma" pitchFamily="34" charset="0"/>
                <a:cs typeface="Tahoma" pitchFamily="34" charset="0"/>
              </a:rPr>
              <a:t>In any species different kinds of genetic variation is govern by five major evolutionary process, in natural forest stands.</a:t>
            </a:r>
          </a:p>
          <a:p>
            <a:r>
              <a:rPr lang="en-US" sz="2200" b="1" dirty="0" smtClean="0">
                <a:latin typeface="Tahoma" pitchFamily="34" charset="0"/>
                <a:ea typeface="Tahoma" pitchFamily="34" charset="0"/>
                <a:cs typeface="Tahoma" pitchFamily="34" charset="0"/>
              </a:rPr>
              <a:t> i.e. mutation,</a:t>
            </a:r>
          </a:p>
          <a:p>
            <a:r>
              <a:rPr lang="en-US" sz="2200" b="1" dirty="0" smtClean="0">
                <a:latin typeface="Tahoma" pitchFamily="34" charset="0"/>
                <a:ea typeface="Tahoma" pitchFamily="34" charset="0"/>
                <a:cs typeface="Tahoma" pitchFamily="34" charset="0"/>
              </a:rPr>
              <a:t> migration,</a:t>
            </a:r>
          </a:p>
          <a:p>
            <a:r>
              <a:rPr lang="en-US" sz="2200" b="1" dirty="0" smtClean="0">
                <a:latin typeface="Tahoma" pitchFamily="34" charset="0"/>
                <a:ea typeface="Tahoma" pitchFamily="34" charset="0"/>
                <a:cs typeface="Tahoma" pitchFamily="34" charset="0"/>
              </a:rPr>
              <a:t> hybridization,</a:t>
            </a:r>
          </a:p>
          <a:p>
            <a:r>
              <a:rPr lang="en-US" sz="2200" b="1" dirty="0" smtClean="0">
                <a:latin typeface="Tahoma" pitchFamily="34" charset="0"/>
                <a:ea typeface="Tahoma" pitchFamily="34" charset="0"/>
                <a:cs typeface="Tahoma" pitchFamily="34" charset="0"/>
              </a:rPr>
              <a:t> selection</a:t>
            </a:r>
          </a:p>
          <a:p>
            <a:r>
              <a:rPr lang="en-US" sz="2200" b="1" dirty="0" smtClean="0">
                <a:latin typeface="Tahoma" pitchFamily="34" charset="0"/>
                <a:ea typeface="Tahoma" pitchFamily="34" charset="0"/>
                <a:cs typeface="Tahoma" pitchFamily="34" charset="0"/>
              </a:rPr>
              <a:t> and genetic drift. </a:t>
            </a:r>
          </a:p>
          <a:p>
            <a:endParaRPr lang="en-US" sz="2200" b="1" dirty="0" smtClean="0">
              <a:latin typeface="Tahoma" pitchFamily="34" charset="0"/>
              <a:ea typeface="Tahoma" pitchFamily="34" charset="0"/>
              <a:cs typeface="Tahoma" pitchFamily="34" charset="0"/>
            </a:endParaRPr>
          </a:p>
          <a:p>
            <a:r>
              <a:rPr lang="en-US" sz="2200" b="1" dirty="0" smtClean="0">
                <a:latin typeface="Tahoma" pitchFamily="34" charset="0"/>
                <a:ea typeface="Tahoma" pitchFamily="34" charset="0"/>
                <a:cs typeface="Tahoma" pitchFamily="34" charset="0"/>
              </a:rPr>
              <a:t>It may </a:t>
            </a:r>
            <a:r>
              <a:rPr lang="en-US" sz="2200" b="1" dirty="0" smtClean="0">
                <a:latin typeface="Tahoma" pitchFamily="34" charset="0"/>
                <a:ea typeface="Tahoma" pitchFamily="34" charset="0"/>
                <a:cs typeface="Tahoma" pitchFamily="34" charset="0"/>
              </a:rPr>
              <a:t>be:</a:t>
            </a:r>
          </a:p>
          <a:p>
            <a:pPr>
              <a:buFont typeface="Arial" pitchFamily="34" charset="0"/>
              <a:buChar char="•"/>
            </a:pPr>
            <a:r>
              <a:rPr lang="en-US" sz="2200" b="1" dirty="0" smtClean="0">
                <a:latin typeface="Tahoma" pitchFamily="34" charset="0"/>
                <a:ea typeface="Tahoma" pitchFamily="34" charset="0"/>
                <a:cs typeface="Tahoma" pitchFamily="34" charset="0"/>
              </a:rPr>
              <a:t> geographical variation</a:t>
            </a:r>
          </a:p>
          <a:p>
            <a:pPr>
              <a:buFont typeface="Arial" pitchFamily="34" charset="0"/>
              <a:buChar char="•"/>
            </a:pPr>
            <a:r>
              <a:rPr lang="en-US" sz="2200" b="1" dirty="0" smtClean="0">
                <a:latin typeface="Tahoma" pitchFamily="34" charset="0"/>
                <a:ea typeface="Tahoma" pitchFamily="34" charset="0"/>
                <a:cs typeface="Tahoma" pitchFamily="34" charset="0"/>
              </a:rPr>
              <a:t> </a:t>
            </a:r>
            <a:r>
              <a:rPr lang="en-US" sz="2200" b="1" dirty="0" smtClean="0">
                <a:latin typeface="Tahoma" pitchFamily="34" charset="0"/>
                <a:ea typeface="Tahoma" pitchFamily="34" charset="0"/>
                <a:cs typeface="Tahoma" pitchFamily="34" charset="0"/>
              </a:rPr>
              <a:t>stand to stand variation </a:t>
            </a:r>
            <a:endParaRPr lang="en-US" sz="2200" b="1" dirty="0" smtClean="0">
              <a:latin typeface="Tahoma" pitchFamily="34" charset="0"/>
              <a:ea typeface="Tahoma" pitchFamily="34" charset="0"/>
              <a:cs typeface="Tahoma" pitchFamily="34" charset="0"/>
            </a:endParaRPr>
          </a:p>
          <a:p>
            <a:pPr>
              <a:buFont typeface="Arial" pitchFamily="34" charset="0"/>
              <a:buChar char="•"/>
            </a:pPr>
            <a:r>
              <a:rPr lang="en-US" sz="2200" b="1" dirty="0" smtClean="0">
                <a:latin typeface="Tahoma" pitchFamily="34" charset="0"/>
                <a:ea typeface="Tahoma" pitchFamily="34" charset="0"/>
                <a:cs typeface="Tahoma" pitchFamily="34" charset="0"/>
              </a:rPr>
              <a:t> </a:t>
            </a:r>
            <a:r>
              <a:rPr lang="en-US" sz="2200" b="1" dirty="0" smtClean="0">
                <a:latin typeface="Tahoma" pitchFamily="34" charset="0"/>
                <a:ea typeface="Tahoma" pitchFamily="34" charset="0"/>
                <a:cs typeface="Tahoma" pitchFamily="34" charset="0"/>
              </a:rPr>
              <a:t>individual tree variation. </a:t>
            </a:r>
            <a:endParaRPr lang="en-US" sz="2200" b="1" dirty="0" smtClean="0">
              <a:latin typeface="Tahoma" pitchFamily="34" charset="0"/>
              <a:ea typeface="Tahoma" pitchFamily="34" charset="0"/>
              <a:cs typeface="Tahoma" pitchFamily="34" charset="0"/>
            </a:endParaRPr>
          </a:p>
          <a:p>
            <a:endParaRPr lang="en-US" sz="2200" b="1" dirty="0" smtClean="0">
              <a:latin typeface="Tahoma" pitchFamily="34" charset="0"/>
              <a:ea typeface="Tahoma" pitchFamily="34" charset="0"/>
              <a:cs typeface="Tahoma" pitchFamily="34" charset="0"/>
            </a:endParaRPr>
          </a:p>
          <a:p>
            <a:r>
              <a:rPr lang="en-US" sz="2200" b="1" dirty="0" smtClean="0">
                <a:latin typeface="Tahoma" pitchFamily="34" charset="0"/>
                <a:ea typeface="Tahoma" pitchFamily="34" charset="0"/>
                <a:cs typeface="Tahoma" pitchFamily="34" charset="0"/>
              </a:rPr>
              <a:t>In teak, individual tree variation is an important source of practical breading program.</a:t>
            </a:r>
            <a:endParaRPr lang="en-IN" sz="2200" b="1" dirty="0">
              <a:latin typeface="Tahoma" pitchFamily="34" charset="0"/>
              <a:ea typeface="Tahoma" pitchFamily="34" charset="0"/>
              <a:cs typeface="Tahoma" pitchFamily="34" charset="0"/>
            </a:endParaRPr>
          </a:p>
        </p:txBody>
      </p:sp>
      <p:pic>
        <p:nvPicPr>
          <p:cNvPr id="8" name="Picture 4" descr="C:\Users\HP\Desktop\800px-U_Bain_Bridge1.JPG"/>
          <p:cNvPicPr>
            <a:picLocks noChangeAspect="1" noChangeArrowheads="1"/>
          </p:cNvPicPr>
          <p:nvPr/>
        </p:nvPicPr>
        <p:blipFill>
          <a:blip r:embed="rId6" cstate="print"/>
          <a:srcRect/>
          <a:stretch>
            <a:fillRect/>
          </a:stretch>
        </p:blipFill>
        <p:spPr bwMode="auto">
          <a:xfrm>
            <a:off x="5181600" y="1905000"/>
            <a:ext cx="3429000" cy="2267426"/>
          </a:xfrm>
          <a:prstGeom prst="rect">
            <a:avLst/>
          </a:prstGeom>
          <a:noFill/>
        </p:spPr>
      </p:pic>
      <p:sp>
        <p:nvSpPr>
          <p:cNvPr id="9" name="Slide Number Placeholder 8"/>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3"/>
          <p:cNvSpPr txBox="1">
            <a:spLocks noChangeArrowheads="1"/>
          </p:cNvSpPr>
          <p:nvPr/>
        </p:nvSpPr>
        <p:spPr>
          <a:xfrm>
            <a:off x="152400" y="1600200"/>
            <a:ext cx="8839200" cy="5257800"/>
          </a:xfrm>
          <a:prstGeom prst="rect">
            <a:avLst/>
          </a:prstGeom>
          <a:noFill/>
          <a:ln w="38100">
            <a:solidFill>
              <a:schemeClr val="bg1"/>
            </a:solidFill>
          </a:ln>
        </p:spPr>
        <p:txBody>
          <a:bodyPr/>
          <a:lstStyle/>
          <a:p>
            <a:pPr marL="342900" lvl="0" indent="-342900">
              <a:spcBef>
                <a:spcPct val="20000"/>
              </a:spcBef>
              <a:defRPr/>
            </a:pPr>
            <a:r>
              <a:rPr lang="en-US" sz="2000" b="1" dirty="0" smtClean="0">
                <a:latin typeface="Tahoma" pitchFamily="34" charset="0"/>
              </a:rPr>
              <a:t>East </a:t>
            </a:r>
            <a:r>
              <a:rPr lang="en-US" sz="2000" b="1" dirty="0" err="1" smtClean="0">
                <a:latin typeface="Tahoma" pitchFamily="34" charset="0"/>
              </a:rPr>
              <a:t>Mandla</a:t>
            </a:r>
            <a:r>
              <a:rPr lang="en-US" sz="2000" b="1" dirty="0" smtClean="0">
                <a:latin typeface="Tahoma" pitchFamily="34" charset="0"/>
              </a:rPr>
              <a:t> 		09		</a:t>
            </a:r>
            <a:r>
              <a:rPr lang="en-US" sz="2000" b="1" dirty="0" err="1" smtClean="0">
                <a:latin typeface="Tahoma" pitchFamily="34" charset="0"/>
              </a:rPr>
              <a:t>Chhindwara</a:t>
            </a:r>
            <a:r>
              <a:rPr lang="en-US" sz="2000" b="1" dirty="0" smtClean="0">
                <a:latin typeface="Tahoma" pitchFamily="34" charset="0"/>
              </a:rPr>
              <a:t> 		08</a:t>
            </a:r>
          </a:p>
          <a:p>
            <a:pPr marL="342900" lvl="0" indent="-342900">
              <a:spcBef>
                <a:spcPct val="20000"/>
              </a:spcBef>
              <a:defRPr/>
            </a:pPr>
            <a:r>
              <a:rPr lang="en-US" sz="2000" b="1" dirty="0" smtClean="0">
                <a:latin typeface="Tahoma" pitchFamily="34" charset="0"/>
              </a:rPr>
              <a:t>	 </a:t>
            </a:r>
          </a:p>
          <a:p>
            <a:pPr marL="342900" lvl="0" indent="-342900">
              <a:spcBef>
                <a:spcPct val="20000"/>
              </a:spcBef>
              <a:defRPr/>
            </a:pPr>
            <a:r>
              <a:rPr lang="en-US" sz="2000" b="1" dirty="0" smtClean="0">
                <a:latin typeface="Tahoma" pitchFamily="34" charset="0"/>
              </a:rPr>
              <a:t>West </a:t>
            </a:r>
            <a:r>
              <a:rPr lang="en-US" sz="2000" b="1" dirty="0" err="1" smtClean="0">
                <a:latin typeface="Tahoma" pitchFamily="34" charset="0"/>
              </a:rPr>
              <a:t>Mandla</a:t>
            </a:r>
            <a:r>
              <a:rPr lang="en-US" sz="2000" b="1" dirty="0" smtClean="0">
                <a:latin typeface="Tahoma" pitchFamily="34" charset="0"/>
              </a:rPr>
              <a:t> 		04		</a:t>
            </a:r>
            <a:r>
              <a:rPr lang="en-US" sz="2000" b="1" dirty="0" err="1" smtClean="0">
                <a:latin typeface="Tahoma" pitchFamily="34" charset="0"/>
              </a:rPr>
              <a:t>Sehore</a:t>
            </a:r>
            <a:r>
              <a:rPr lang="en-US" sz="2000" b="1" dirty="0" smtClean="0">
                <a:latin typeface="Tahoma" pitchFamily="34" charset="0"/>
              </a:rPr>
              <a:t> 		19		</a:t>
            </a:r>
          </a:p>
          <a:p>
            <a:pPr marL="342900" lvl="0" indent="-342900">
              <a:spcBef>
                <a:spcPct val="20000"/>
              </a:spcBef>
              <a:defRPr/>
            </a:pPr>
            <a:r>
              <a:rPr lang="en-US" sz="2000" b="1" dirty="0" smtClean="0">
                <a:latin typeface="Tahoma" pitchFamily="34" charset="0"/>
              </a:rPr>
              <a:t>North </a:t>
            </a:r>
            <a:r>
              <a:rPr lang="en-US" sz="2000" b="1" dirty="0" err="1" smtClean="0">
                <a:latin typeface="Tahoma" pitchFamily="34" charset="0"/>
              </a:rPr>
              <a:t>Betul</a:t>
            </a:r>
            <a:r>
              <a:rPr lang="en-US" sz="2000" b="1" dirty="0" smtClean="0">
                <a:latin typeface="Tahoma" pitchFamily="34" charset="0"/>
              </a:rPr>
              <a:t> 	 	16	 	</a:t>
            </a:r>
            <a:r>
              <a:rPr lang="en-US" sz="2000" b="1" dirty="0" err="1" smtClean="0">
                <a:latin typeface="Tahoma" pitchFamily="34" charset="0"/>
              </a:rPr>
              <a:t>Khandwa</a:t>
            </a:r>
            <a:r>
              <a:rPr lang="en-US" sz="2000" b="1" dirty="0" smtClean="0">
                <a:latin typeface="Tahoma" pitchFamily="34" charset="0"/>
              </a:rPr>
              <a:t>		08		</a:t>
            </a:r>
          </a:p>
          <a:p>
            <a:pPr marL="342900" lvl="0" indent="-342900">
              <a:spcBef>
                <a:spcPct val="20000"/>
              </a:spcBef>
              <a:defRPr/>
            </a:pPr>
            <a:r>
              <a:rPr lang="en-US" sz="2000" b="1" dirty="0" err="1" smtClean="0">
                <a:latin typeface="Tahoma" pitchFamily="34" charset="0"/>
              </a:rPr>
              <a:t>Damoh</a:t>
            </a:r>
            <a:r>
              <a:rPr lang="en-US" sz="2000" b="1" dirty="0" smtClean="0">
                <a:latin typeface="Tahoma" pitchFamily="34" charset="0"/>
              </a:rPr>
              <a:t> 		38		</a:t>
            </a:r>
            <a:r>
              <a:rPr lang="en-US" sz="2000" b="1" dirty="0" err="1" smtClean="0">
                <a:latin typeface="Tahoma" pitchFamily="34" charset="0"/>
              </a:rPr>
              <a:t>Dewas</a:t>
            </a:r>
            <a:r>
              <a:rPr lang="en-US" sz="2000" b="1" dirty="0" smtClean="0">
                <a:latin typeface="Tahoma" pitchFamily="34" charset="0"/>
              </a:rPr>
              <a:t> 		04		</a:t>
            </a:r>
          </a:p>
          <a:p>
            <a:pPr marL="342900" lvl="0" indent="-342900">
              <a:spcBef>
                <a:spcPct val="20000"/>
              </a:spcBef>
              <a:defRPr/>
            </a:pPr>
            <a:r>
              <a:rPr lang="en-US" sz="2000" b="1" dirty="0" err="1" smtClean="0">
                <a:latin typeface="Tahoma" pitchFamily="34" charset="0"/>
              </a:rPr>
              <a:t>Jhabua</a:t>
            </a:r>
            <a:r>
              <a:rPr lang="en-US" sz="2000" b="1" dirty="0" smtClean="0">
                <a:latin typeface="Tahoma" pitchFamily="34" charset="0"/>
              </a:rPr>
              <a:t> 		04 </a:t>
            </a:r>
            <a:r>
              <a:rPr lang="en-US" sz="1200" b="1" dirty="0" smtClean="0">
                <a:latin typeface="Tahoma" pitchFamily="34" charset="0"/>
              </a:rPr>
              <a:t>		</a:t>
            </a:r>
            <a:r>
              <a:rPr lang="en-US" sz="2000" b="1" dirty="0" smtClean="0">
                <a:latin typeface="Tahoma" pitchFamily="34" charset="0"/>
              </a:rPr>
              <a:t>Indore 		0</a:t>
            </a:r>
          </a:p>
          <a:p>
            <a:pPr marL="342900" lvl="0" indent="-342900">
              <a:spcBef>
                <a:spcPct val="20000"/>
              </a:spcBef>
              <a:defRPr/>
            </a:pPr>
            <a:endParaRPr lang="en-US" sz="2000" b="1" dirty="0" smtClean="0">
              <a:latin typeface="Tahoma" pitchFamily="34" charset="0"/>
            </a:endParaRPr>
          </a:p>
          <a:p>
            <a:pPr marL="342900" lvl="0" indent="-342900">
              <a:spcBef>
                <a:spcPct val="20000"/>
              </a:spcBef>
              <a:defRPr/>
            </a:pPr>
            <a:r>
              <a:rPr lang="en-US" sz="2000" b="1" dirty="0" smtClean="0">
                <a:latin typeface="Tahoma" pitchFamily="34" charset="0"/>
              </a:rPr>
              <a:t>South </a:t>
            </a:r>
            <a:r>
              <a:rPr lang="en-US" sz="2000" b="1" dirty="0" err="1" smtClean="0">
                <a:latin typeface="Tahoma" pitchFamily="34" charset="0"/>
              </a:rPr>
              <a:t>Seoni</a:t>
            </a:r>
            <a:r>
              <a:rPr lang="en-US" sz="2000" b="1" dirty="0" smtClean="0">
                <a:latin typeface="Tahoma" pitchFamily="34" charset="0"/>
              </a:rPr>
              <a:t> 		06		South </a:t>
            </a:r>
            <a:r>
              <a:rPr lang="en-US" sz="2000" b="1" dirty="0" err="1" smtClean="0">
                <a:latin typeface="Tahoma" pitchFamily="34" charset="0"/>
              </a:rPr>
              <a:t>Balaghat</a:t>
            </a:r>
            <a:r>
              <a:rPr lang="en-US" sz="2000" b="1" dirty="0" smtClean="0">
                <a:latin typeface="Tahoma" pitchFamily="34" charset="0"/>
              </a:rPr>
              <a:t>  	03</a:t>
            </a:r>
          </a:p>
          <a:p>
            <a:pPr marL="342900" lvl="0" indent="-342900">
              <a:spcBef>
                <a:spcPct val="20000"/>
              </a:spcBef>
              <a:defRPr/>
            </a:pPr>
            <a:endParaRPr lang="en-US" sz="2000" b="1" dirty="0" smtClean="0">
              <a:latin typeface="Tahoma" pitchFamily="34" charset="0"/>
            </a:endParaRPr>
          </a:p>
          <a:p>
            <a:pPr marL="342900" lvl="0" indent="-342900">
              <a:spcBef>
                <a:spcPct val="20000"/>
              </a:spcBef>
              <a:defRPr/>
            </a:pPr>
            <a:r>
              <a:rPr lang="en-US" sz="2000" b="1" dirty="0" err="1" smtClean="0">
                <a:latin typeface="Tahoma" pitchFamily="34" charset="0"/>
              </a:rPr>
              <a:t>Hoshangabad</a:t>
            </a:r>
            <a:r>
              <a:rPr lang="en-US" sz="2000" b="1" dirty="0" smtClean="0">
                <a:latin typeface="Tahoma" pitchFamily="34" charset="0"/>
              </a:rPr>
              <a:t>		 10		</a:t>
            </a:r>
            <a:r>
              <a:rPr lang="en-US" sz="2000" b="1" dirty="0" err="1" smtClean="0">
                <a:latin typeface="Tahoma" pitchFamily="34" charset="0"/>
              </a:rPr>
              <a:t>Harda</a:t>
            </a:r>
            <a:r>
              <a:rPr lang="en-US" sz="2000" b="1" dirty="0" smtClean="0">
                <a:latin typeface="Tahoma" pitchFamily="34" charset="0"/>
              </a:rPr>
              <a:t>			01			</a:t>
            </a:r>
          </a:p>
          <a:p>
            <a:pPr marL="342900" lvl="0" indent="-342900">
              <a:spcBef>
                <a:spcPct val="20000"/>
              </a:spcBef>
              <a:defRPr/>
            </a:pPr>
            <a:r>
              <a:rPr lang="en-US" sz="2000" b="1" dirty="0" smtClean="0">
                <a:latin typeface="Tahoma" pitchFamily="34" charset="0"/>
              </a:rPr>
              <a:t>				Total trees =  136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effectLst/>
              <a:uLnTx/>
              <a:uFillTx/>
              <a:latin typeface="Tahoma" pitchFamily="34" charset="0"/>
              <a:ea typeface="+mn-ea"/>
              <a:cs typeface="+mn-cs"/>
            </a:endParaRPr>
          </a:p>
        </p:txBody>
      </p:sp>
      <p:sp>
        <p:nvSpPr>
          <p:cNvPr id="8" name="Rectangle 2"/>
          <p:cNvSpPr txBox="1">
            <a:spLocks noChangeArrowheads="1"/>
          </p:cNvSpPr>
          <p:nvPr/>
        </p:nvSpPr>
        <p:spPr>
          <a:xfrm>
            <a:off x="152400" y="914400"/>
            <a:ext cx="8763000" cy="609600"/>
          </a:xfrm>
          <a:prstGeom prst="rect">
            <a:avLst/>
          </a:prstGeom>
          <a:ln>
            <a:solidFill>
              <a:schemeClr val="bg1"/>
            </a:solidFill>
          </a:ln>
        </p:spPr>
        <p:txBody>
          <a:bodyPr/>
          <a:lstStyle/>
          <a:p>
            <a:pPr lvl="0">
              <a:spcBef>
                <a:spcPct val="0"/>
              </a:spcBef>
              <a:defRPr/>
            </a:pPr>
            <a:r>
              <a:rPr lang="en-US" sz="2000" b="1" dirty="0" smtClean="0"/>
              <a:t>Nos. Of trees found up to the mark  to be declared as  plus trees</a:t>
            </a:r>
            <a:r>
              <a:rPr lang="en-US" sz="2000" b="1" dirty="0" smtClean="0">
                <a:latin typeface="Tahoma" pitchFamily="34" charset="0"/>
              </a:rPr>
              <a:t>= 136</a:t>
            </a:r>
            <a:endParaRPr lang="en-US" sz="2000" b="1" dirty="0">
              <a:latin typeface="Tahoma" pitchFamily="34" charset="0"/>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228600" y="1152520"/>
          <a:ext cx="8686800" cy="5629280"/>
        </p:xfrm>
        <a:graphic>
          <a:graphicData uri="http://schemas.openxmlformats.org/drawingml/2006/table">
            <a:tbl>
              <a:tblPr>
                <a:tableStyleId>{69C7853C-536D-4A76-A0AE-DD22124D55A5}</a:tableStyleId>
              </a:tblPr>
              <a:tblGrid>
                <a:gridCol w="990600"/>
                <a:gridCol w="3429000"/>
                <a:gridCol w="2362200"/>
                <a:gridCol w="990600"/>
                <a:gridCol w="914400"/>
              </a:tblGrid>
              <a:tr h="294680">
                <a:tc>
                  <a:txBody>
                    <a:bodyPr/>
                    <a:lstStyle/>
                    <a:p>
                      <a:pPr algn="ctr" fontAlgn="t"/>
                      <a:r>
                        <a:rPr lang="en-IN" sz="2000" u="none" strike="noStrike" dirty="0"/>
                        <a:t>Tree code</a:t>
                      </a:r>
                      <a:endParaRPr lang="en-IN" sz="2000" b="1" i="0" u="none" strike="noStrike" dirty="0">
                        <a:solidFill>
                          <a:srgbClr val="FFFF00"/>
                        </a:solidFill>
                        <a:latin typeface="Arial"/>
                      </a:endParaRPr>
                    </a:p>
                  </a:txBody>
                  <a:tcPr marL="8930" marR="8930" marT="8930" marB="0"/>
                </a:tc>
                <a:tc>
                  <a:txBody>
                    <a:bodyPr/>
                    <a:lstStyle/>
                    <a:p>
                      <a:pPr algn="l" fontAlgn="t"/>
                      <a:r>
                        <a:rPr lang="en-IN" sz="2000" u="none" strike="noStrike" dirty="0"/>
                        <a:t>Points </a:t>
                      </a:r>
                      <a:r>
                        <a:rPr lang="en-IN" sz="2000" u="none" strike="noStrike" dirty="0" smtClean="0"/>
                        <a:t>allotted</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dirty="0"/>
                        <a:t>Parameters recorded</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Points Scored</a:t>
                      </a:r>
                      <a:endParaRPr lang="en-IN" sz="2000" b="1" i="0" u="none" strike="noStrike">
                        <a:solidFill>
                          <a:srgbClr val="FFFF00"/>
                        </a:solidFill>
                        <a:latin typeface="Arial"/>
                      </a:endParaRPr>
                    </a:p>
                  </a:txBody>
                  <a:tcPr marL="8930" marR="8930" marT="8930" marB="0"/>
                </a:tc>
                <a:tc>
                  <a:txBody>
                    <a:bodyPr/>
                    <a:lstStyle/>
                    <a:p>
                      <a:pPr algn="ctr" fontAlgn="t"/>
                      <a:r>
                        <a:rPr lang="en-IN" sz="2000" u="none" strike="noStrike" dirty="0" smtClean="0"/>
                        <a:t>%</a:t>
                      </a:r>
                      <a:endParaRPr lang="en-IN" sz="2000" b="1" i="0" u="none" strike="noStrike" dirty="0">
                        <a:solidFill>
                          <a:srgbClr val="FFFF00"/>
                        </a:solidFill>
                        <a:latin typeface="Arial"/>
                      </a:endParaRPr>
                    </a:p>
                  </a:txBody>
                  <a:tcPr marL="8930" marR="8930" marT="8930" marB="0"/>
                </a:tc>
              </a:tr>
              <a:tr h="151805">
                <a:tc>
                  <a:txBody>
                    <a:bodyPr/>
                    <a:lstStyle/>
                    <a:p>
                      <a:pPr algn="ctr" fontAlgn="t"/>
                      <a:r>
                        <a:rPr lang="en-IN" sz="1800" u="none" strike="noStrike" dirty="0"/>
                        <a:t>DPC -1</a:t>
                      </a:r>
                      <a:endParaRPr lang="en-IN" sz="1800" b="1" i="0" u="none" strike="noStrike" dirty="0">
                        <a:solidFill>
                          <a:srgbClr val="FFFF00"/>
                        </a:solidFill>
                        <a:latin typeface="Arial"/>
                      </a:endParaRPr>
                    </a:p>
                  </a:txBody>
                  <a:tcPr marL="8930" marR="8930" marT="8930" marB="0"/>
                </a:tc>
                <a:tc>
                  <a:txBody>
                    <a:bodyPr/>
                    <a:lstStyle/>
                    <a:p>
                      <a:pPr algn="l" fontAlgn="t"/>
                      <a:r>
                        <a:rPr lang="en-IN" sz="2000" b="1" u="none" strike="noStrike" dirty="0"/>
                        <a:t>1. Vigour- 25</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1800" u="none" strike="noStrike" dirty="0"/>
                        <a:t> </a:t>
                      </a:r>
                      <a:endParaRPr lang="en-IN" sz="1800" b="1" i="0" u="none" strike="noStrike" dirty="0">
                        <a:solidFill>
                          <a:srgbClr val="FFFF00"/>
                        </a:solidFill>
                        <a:latin typeface="Arial"/>
                      </a:endParaRPr>
                    </a:p>
                  </a:txBody>
                  <a:tcPr marL="8930" marR="8930" marT="8930" marB="0"/>
                </a:tc>
                <a:tc>
                  <a:txBody>
                    <a:bodyPr/>
                    <a:lstStyle/>
                    <a:p>
                      <a:pPr algn="l" fontAlgn="t"/>
                      <a:r>
                        <a:rPr lang="en-IN" sz="2000" u="none" strike="noStrike"/>
                        <a:t>(a)    Height - 15</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dirty="0"/>
                        <a:t>31.5 m</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12</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l" fontAlgn="t"/>
                      <a:r>
                        <a:rPr lang="en-IN" sz="2000" u="none" strike="noStrike"/>
                        <a:t>(b)    Girth - 10</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146 cm</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6.5</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2. Bole form - 20</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dirty="0" smtClean="0"/>
                        <a:t>Straight</a:t>
                      </a:r>
                      <a:r>
                        <a:rPr lang="en-IN" sz="2000" u="none" strike="noStrike" baseline="0" dirty="0" smtClean="0"/>
                        <a:t> </a:t>
                      </a:r>
                      <a:r>
                        <a:rPr lang="en-IN" sz="2000" u="none" strike="noStrike" dirty="0" smtClean="0"/>
                        <a:t>Cylindrical</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18</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3. Branching habit- 25</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 </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 </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l" fontAlgn="t"/>
                      <a:r>
                        <a:rPr lang="en-IN" sz="2000" u="none" strike="noStrike" dirty="0"/>
                        <a:t>(a)     Branch angle -15</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90°</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15</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l" fontAlgn="t"/>
                      <a:r>
                        <a:rPr lang="en-IN" sz="2000" u="none" strike="noStrike" dirty="0"/>
                        <a:t>(b)     Branch thickness- 10</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15-20 cm</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10</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4. Crown diameter </a:t>
                      </a:r>
                      <a:r>
                        <a:rPr lang="en-IN" sz="2000" b="1" u="none" strike="noStrike" dirty="0" smtClean="0"/>
                        <a:t>– </a:t>
                      </a:r>
                      <a:r>
                        <a:rPr lang="en-IN" sz="2000" b="1" u="none" strike="noStrike" dirty="0"/>
                        <a:t>5</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5.7 m</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4</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5. Apical dominance  - 10</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100%</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10</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6. Self pruning ability  - 5</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CBH -22 m</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5</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7. Tree health  - 10</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Bole healthy, leaves infected</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5</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dirty="0"/>
                        <a:t> </a:t>
                      </a:r>
                      <a:endParaRPr lang="en-IN" sz="2000" b="1" i="0" u="none" strike="noStrike" dirty="0">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t>8. Wood properties </a:t>
                      </a:r>
                      <a:r>
                        <a:rPr lang="en-IN" sz="2000" b="1" u="none" strike="noStrike" dirty="0" smtClean="0"/>
                        <a:t>– </a:t>
                      </a:r>
                      <a:r>
                        <a:rPr lang="en-IN" sz="2000" b="1" u="none" strike="noStrike" dirty="0"/>
                        <a:t>30</a:t>
                      </a:r>
                      <a:endParaRPr lang="en-IN" sz="2000" b="1" i="0" u="none" strike="noStrike" dirty="0">
                        <a:solidFill>
                          <a:srgbClr val="FFFF00"/>
                        </a:solidFill>
                        <a:latin typeface="Arial"/>
                      </a:endParaRPr>
                    </a:p>
                  </a:txBody>
                  <a:tcPr marL="8930" marR="8930" marT="8930" marB="0"/>
                </a:tc>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ctr" fontAlgn="t"/>
                      <a:r>
                        <a:rPr lang="en-IN" sz="2000" u="none" strike="noStrike"/>
                        <a:t> </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l" fontAlgn="t"/>
                      <a:r>
                        <a:rPr lang="en-IN" sz="2000" u="none" strike="noStrike" dirty="0"/>
                        <a:t>(a)    Specific Gravity  - 20</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0.74</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11</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a:t> </a:t>
                      </a:r>
                      <a:endParaRPr lang="en-IN" sz="2000" b="1" i="0" u="none" strike="noStrike">
                        <a:solidFill>
                          <a:srgbClr val="FFFF00"/>
                        </a:solidFill>
                        <a:latin typeface="Arial"/>
                      </a:endParaRPr>
                    </a:p>
                  </a:txBody>
                  <a:tcPr marL="8930" marR="8930" marT="8930" marB="0"/>
                </a:tc>
                <a:tc>
                  <a:txBody>
                    <a:bodyPr/>
                    <a:lstStyle/>
                    <a:p>
                      <a:pPr algn="l" fontAlgn="t"/>
                      <a:r>
                        <a:rPr lang="en-IN" sz="2000" u="none" strike="noStrike" dirty="0"/>
                        <a:t>(b)    Heartwood percentage </a:t>
                      </a:r>
                      <a:r>
                        <a:rPr lang="en-IN" sz="2000" u="none" strike="noStrike" dirty="0" smtClean="0"/>
                        <a:t>– </a:t>
                      </a:r>
                      <a:r>
                        <a:rPr lang="en-IN" sz="2000" u="none" strike="noStrike" dirty="0"/>
                        <a:t>10</a:t>
                      </a:r>
                      <a:endParaRPr lang="en-IN" sz="2000" b="0" i="0" u="none" strike="noStrike" dirty="0">
                        <a:solidFill>
                          <a:srgbClr val="FFFF00"/>
                        </a:solidFill>
                        <a:latin typeface="Arial"/>
                      </a:endParaRPr>
                    </a:p>
                  </a:txBody>
                  <a:tcPr marL="8930" marR="8930" marT="8930" marB="0"/>
                </a:tc>
                <a:tc>
                  <a:txBody>
                    <a:bodyPr/>
                    <a:lstStyle/>
                    <a:p>
                      <a:pPr algn="ctr" fontAlgn="t"/>
                      <a:r>
                        <a:rPr lang="en-IN" sz="2000" u="none" strike="noStrike"/>
                        <a:t>94.87</a:t>
                      </a:r>
                      <a:endParaRPr lang="en-IN" sz="2000" b="0" i="0" u="none" strike="noStrike">
                        <a:solidFill>
                          <a:srgbClr val="FFFF00"/>
                        </a:solidFill>
                        <a:latin typeface="Arial"/>
                      </a:endParaRPr>
                    </a:p>
                  </a:txBody>
                  <a:tcPr marL="8930" marR="8930" marT="8930" marB="0"/>
                </a:tc>
                <a:tc>
                  <a:txBody>
                    <a:bodyPr/>
                    <a:lstStyle/>
                    <a:p>
                      <a:pPr algn="ctr" fontAlgn="t"/>
                      <a:r>
                        <a:rPr lang="en-IN" sz="2000" u="none" strike="noStrike"/>
                        <a:t>7.5</a:t>
                      </a:r>
                      <a:endParaRPr lang="en-IN" sz="2000" b="0" i="0" u="none" strike="noStrike">
                        <a:solidFill>
                          <a:srgbClr val="FFFF00"/>
                        </a:solidFill>
                        <a:latin typeface="Arial"/>
                      </a:endParaRPr>
                    </a:p>
                  </a:txBody>
                  <a:tcPr marL="8930" marR="8930" marT="8930" marB="0"/>
                </a:tc>
                <a:tc>
                  <a:txBody>
                    <a:bodyPr/>
                    <a:lstStyle/>
                    <a:p>
                      <a:pPr algn="ctr" fontAlgn="b"/>
                      <a:r>
                        <a:rPr lang="en-IN" sz="2000" u="none" strike="noStrike"/>
                        <a:t> </a:t>
                      </a:r>
                      <a:endParaRPr lang="en-IN" sz="2000" b="1" i="0" u="none" strike="noStrike">
                        <a:solidFill>
                          <a:srgbClr val="FFFF00"/>
                        </a:solidFill>
                        <a:latin typeface="Arial"/>
                      </a:endParaRPr>
                    </a:p>
                  </a:txBody>
                  <a:tcPr marL="8930" marR="8930" marT="8930" marB="0" anchor="b"/>
                </a:tc>
              </a:tr>
              <a:tr h="151805">
                <a:tc>
                  <a:txBody>
                    <a:bodyPr/>
                    <a:lstStyle/>
                    <a:p>
                      <a:pPr algn="ctr" fontAlgn="t"/>
                      <a:r>
                        <a:rPr lang="en-IN" sz="2000" u="none" strike="noStrike" dirty="0"/>
                        <a:t> </a:t>
                      </a:r>
                      <a:endParaRPr lang="en-IN" sz="2000" b="1" i="0" u="none" strike="noStrike" dirty="0">
                        <a:solidFill>
                          <a:srgbClr val="FFFF00"/>
                        </a:solidFill>
                        <a:latin typeface="Arial"/>
                      </a:endParaRPr>
                    </a:p>
                  </a:txBody>
                  <a:tcPr marL="8930" marR="8930" marT="8930" marB="0"/>
                </a:tc>
                <a:tc>
                  <a:txBody>
                    <a:bodyPr/>
                    <a:lstStyle/>
                    <a:p>
                      <a:pPr algn="l" fontAlgn="t"/>
                      <a:r>
                        <a:rPr lang="en-IN" sz="2000" b="1" u="none" strike="noStrike" dirty="0">
                          <a:solidFill>
                            <a:srgbClr val="C00000"/>
                          </a:solidFill>
                        </a:rPr>
                        <a:t>Total -                                   </a:t>
                      </a:r>
                      <a:r>
                        <a:rPr lang="en-IN" sz="2000" b="1" u="none" strike="noStrike" dirty="0" smtClean="0">
                          <a:solidFill>
                            <a:srgbClr val="C00000"/>
                          </a:solidFill>
                        </a:rPr>
                        <a:t>130</a:t>
                      </a:r>
                      <a:endParaRPr lang="en-IN" sz="2000" b="1" i="0" u="none" strike="noStrike" dirty="0">
                        <a:solidFill>
                          <a:srgbClr val="C00000"/>
                        </a:solidFill>
                        <a:latin typeface="Arial"/>
                      </a:endParaRPr>
                    </a:p>
                  </a:txBody>
                  <a:tcPr marL="8930" marR="8930" marT="8930" marB="0">
                    <a:solidFill>
                      <a:schemeClr val="accent3"/>
                    </a:solidFill>
                  </a:tcPr>
                </a:tc>
                <a:tc>
                  <a:txBody>
                    <a:bodyPr/>
                    <a:lstStyle/>
                    <a:p>
                      <a:pPr algn="ctr" fontAlgn="t"/>
                      <a:r>
                        <a:rPr lang="en-IN" sz="2000" b="1" u="none" strike="noStrike" dirty="0">
                          <a:solidFill>
                            <a:srgbClr val="C00000"/>
                          </a:solidFill>
                        </a:rPr>
                        <a:t> </a:t>
                      </a:r>
                      <a:endParaRPr lang="en-IN" sz="2000" b="1" i="0" u="none" strike="noStrike" dirty="0">
                        <a:solidFill>
                          <a:srgbClr val="C00000"/>
                        </a:solidFill>
                        <a:latin typeface="Arial"/>
                      </a:endParaRPr>
                    </a:p>
                  </a:txBody>
                  <a:tcPr marL="8930" marR="8930" marT="8930" marB="0">
                    <a:solidFill>
                      <a:schemeClr val="accent3"/>
                    </a:solidFill>
                  </a:tcPr>
                </a:tc>
                <a:tc>
                  <a:txBody>
                    <a:bodyPr/>
                    <a:lstStyle/>
                    <a:p>
                      <a:pPr algn="ctr" fontAlgn="t"/>
                      <a:r>
                        <a:rPr lang="en-IN" sz="2000" b="1" u="none" strike="noStrike" dirty="0">
                          <a:solidFill>
                            <a:srgbClr val="C00000"/>
                          </a:solidFill>
                        </a:rPr>
                        <a:t>104</a:t>
                      </a:r>
                      <a:endParaRPr lang="en-IN" sz="2000" b="1" i="0" u="none" strike="noStrike" dirty="0">
                        <a:solidFill>
                          <a:srgbClr val="C00000"/>
                        </a:solidFill>
                        <a:latin typeface="Arial"/>
                      </a:endParaRPr>
                    </a:p>
                  </a:txBody>
                  <a:tcPr marL="8930" marR="8930" marT="8930" marB="0">
                    <a:solidFill>
                      <a:schemeClr val="accent3"/>
                    </a:solidFill>
                  </a:tcPr>
                </a:tc>
                <a:tc>
                  <a:txBody>
                    <a:bodyPr/>
                    <a:lstStyle/>
                    <a:p>
                      <a:pPr algn="ctr" fontAlgn="b"/>
                      <a:r>
                        <a:rPr lang="en-IN" sz="2000" b="1" u="none" strike="noStrike" dirty="0">
                          <a:solidFill>
                            <a:srgbClr val="C00000"/>
                          </a:solidFill>
                        </a:rPr>
                        <a:t>80.00</a:t>
                      </a:r>
                      <a:endParaRPr lang="en-IN" sz="2000" b="1" i="0" u="none" strike="noStrike" dirty="0">
                        <a:solidFill>
                          <a:srgbClr val="C00000"/>
                        </a:solidFill>
                        <a:latin typeface="Arial"/>
                      </a:endParaRPr>
                    </a:p>
                  </a:txBody>
                  <a:tcPr marL="8930" marR="8930" marT="8930" marB="0" anchor="b">
                    <a:solidFill>
                      <a:schemeClr val="accent3"/>
                    </a:solidFill>
                  </a:tcPr>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228601" y="1142995"/>
          <a:ext cx="8610599" cy="5257805"/>
        </p:xfrm>
        <a:graphic>
          <a:graphicData uri="http://schemas.openxmlformats.org/drawingml/2006/table">
            <a:tbl>
              <a:tblPr/>
              <a:tblGrid>
                <a:gridCol w="761999"/>
                <a:gridCol w="1989842"/>
                <a:gridCol w="3550763"/>
                <a:gridCol w="2307995"/>
              </a:tblGrid>
              <a:tr h="496374">
                <a:tc gridSpan="4">
                  <a:txBody>
                    <a:bodyPr/>
                    <a:lstStyle/>
                    <a:p>
                      <a:pPr algn="ctr" fontAlgn="t"/>
                      <a:r>
                        <a:rPr lang="en-IN" sz="2200" b="1" i="0" u="none" strike="noStrike" dirty="0" smtClean="0">
                          <a:latin typeface="Tahoma" pitchFamily="34" charset="0"/>
                          <a:ea typeface="Tahoma" pitchFamily="34" charset="0"/>
                          <a:cs typeface="Tahoma" pitchFamily="34" charset="0"/>
                        </a:rPr>
                        <a:t> </a:t>
                      </a:r>
                      <a:r>
                        <a:rPr lang="en-IN" sz="2200" b="1" i="0" u="none" strike="noStrike" dirty="0">
                          <a:latin typeface="Tahoma" pitchFamily="34" charset="0"/>
                          <a:ea typeface="Tahoma" pitchFamily="34" charset="0"/>
                          <a:cs typeface="Tahoma" pitchFamily="34" charset="0"/>
                        </a:rPr>
                        <a:t>Cumulative scores obtained by the tree and their grading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r>
              <a:tr h="701351">
                <a:tc>
                  <a:txBody>
                    <a:bodyPr/>
                    <a:lstStyle/>
                    <a:p>
                      <a:pPr algn="ctr" fontAlgn="t"/>
                      <a:r>
                        <a:rPr lang="en-IN" sz="2200" b="1" i="0" u="none" strike="noStrike" dirty="0" err="1">
                          <a:latin typeface="Tahoma" pitchFamily="34" charset="0"/>
                          <a:ea typeface="Tahoma" pitchFamily="34" charset="0"/>
                          <a:cs typeface="Tahoma" pitchFamily="34" charset="0"/>
                        </a:rPr>
                        <a:t>S.No</a:t>
                      </a:r>
                      <a:r>
                        <a:rPr lang="en-IN" sz="2200" b="1" i="0" u="none" strike="noStrike" dirty="0">
                          <a:latin typeface="Tahoma" pitchFamily="34" charset="0"/>
                          <a:ea typeface="Tahoma" pitchFamily="34" charset="0"/>
                          <a:cs typeface="Tahoma"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Tahoma" pitchFamily="34" charset="0"/>
                          <a:ea typeface="Tahoma" pitchFamily="34" charset="0"/>
                          <a:cs typeface="Tahoma" pitchFamily="34" charset="0"/>
                        </a:rPr>
                        <a:t>Tree code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Tahoma" pitchFamily="34" charset="0"/>
                          <a:ea typeface="Tahoma" pitchFamily="34" charset="0"/>
                          <a:cs typeface="Tahoma" pitchFamily="34" charset="0"/>
                        </a:rPr>
                        <a:t>Points Scored out of 130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Tahoma" pitchFamily="34" charset="0"/>
                          <a:ea typeface="Tahoma" pitchFamily="34" charset="0"/>
                          <a:cs typeface="Tahoma" pitchFamily="34" charset="0"/>
                        </a:rPr>
                        <a:t>Percentage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HBPT - 9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86.92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KPC - </a:t>
                      </a:r>
                      <a:r>
                        <a:rPr lang="en-IN" sz="2200" b="0" i="0" u="none" strike="noStrike" dirty="0">
                          <a:latin typeface="Tahoma" pitchFamily="34" charset="0"/>
                          <a:ea typeface="Tahoma" pitchFamily="34" charset="0"/>
                          <a:cs typeface="Tahoma" pitchFamily="34" charset="0"/>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85.38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BLC - 09</a:t>
                      </a:r>
                      <a:endParaRPr lang="en-IN" sz="2200" b="0" i="0" u="none" strike="noStrike" dirty="0">
                        <a:latin typeface="Tahoma" pitchFamily="34" charset="0"/>
                        <a:ea typeface="Tahoma" pitchFamily="34" charset="0"/>
                        <a:cs typeface="Tahoma"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85.38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KPC - </a:t>
                      </a:r>
                      <a:r>
                        <a:rPr lang="en-IN" sz="2200" b="0" i="0" u="none" strike="noStrike" dirty="0">
                          <a:latin typeface="Tahoma" pitchFamily="34" charset="0"/>
                          <a:ea typeface="Tahoma" pitchFamily="34" charset="0"/>
                          <a:cs typeface="Tahoma" pitchFamily="34" charset="0"/>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110.5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KPC - </a:t>
                      </a:r>
                      <a:r>
                        <a:rPr lang="en-IN" sz="2200" b="0" i="0" u="none" strike="noStrike" dirty="0">
                          <a:latin typeface="Tahoma" pitchFamily="34" charset="0"/>
                          <a:ea typeface="Tahoma" pitchFamily="34" charset="0"/>
                          <a:cs typeface="Tahoma" pitchFamily="34" charset="0"/>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110.5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BLC - 07</a:t>
                      </a:r>
                      <a:endParaRPr lang="en-IN" sz="2200" b="0" i="0" u="none" strike="noStrike" dirty="0">
                        <a:latin typeface="Tahoma" pitchFamily="34" charset="0"/>
                        <a:ea typeface="Tahoma" pitchFamily="34" charset="0"/>
                        <a:cs typeface="Tahoma"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83.08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BLC - 10</a:t>
                      </a:r>
                      <a:endParaRPr lang="en-IN" sz="2200" b="0" i="0" u="none" strike="noStrike" dirty="0">
                        <a:latin typeface="Tahoma" pitchFamily="34" charset="0"/>
                        <a:ea typeface="Tahoma" pitchFamily="34" charset="0"/>
                        <a:cs typeface="Tahoma"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107.5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82.69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CSC </a:t>
                      </a:r>
                      <a:r>
                        <a:rPr lang="en-IN" sz="2200" b="0" i="0" u="none" strike="noStrike" dirty="0" smtClean="0">
                          <a:latin typeface="Tahoma" pitchFamily="34" charset="0"/>
                          <a:ea typeface="Tahoma" pitchFamily="34" charset="0"/>
                          <a:cs typeface="Tahoma" pitchFamily="34" charset="0"/>
                        </a:rPr>
                        <a:t>- 24</a:t>
                      </a:r>
                      <a:endParaRPr lang="en-IN" sz="2200" b="0" i="0" u="none" strike="noStrike" dirty="0">
                        <a:latin typeface="Tahoma" pitchFamily="34" charset="0"/>
                        <a:ea typeface="Tahoma" pitchFamily="34" charset="0"/>
                        <a:cs typeface="Tahoma"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82.31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BBC - 56</a:t>
                      </a:r>
                      <a:endParaRPr lang="en-IN" sz="2200" b="0" i="0" u="none" strike="noStrike" dirty="0">
                        <a:latin typeface="Tahoma" pitchFamily="34" charset="0"/>
                        <a:ea typeface="Tahoma" pitchFamily="34" charset="0"/>
                        <a:cs typeface="Tahoma"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82.31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008">
                <a:tc>
                  <a:txBody>
                    <a:bodyPr/>
                    <a:lstStyle/>
                    <a:p>
                      <a:pPr algn="ctr" fontAlgn="t"/>
                      <a:r>
                        <a:rPr lang="en-IN" sz="2200" b="0" i="0" u="none" strike="noStrike">
                          <a:latin typeface="Tahoma" pitchFamily="34" charset="0"/>
                          <a:ea typeface="Tahoma" pitchFamily="34" charset="0"/>
                          <a:cs typeface="Tahoma" pitchFamily="34" charset="0"/>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smtClean="0">
                          <a:latin typeface="Tahoma" pitchFamily="34" charset="0"/>
                          <a:ea typeface="Tahoma" pitchFamily="34" charset="0"/>
                          <a:cs typeface="Tahoma" pitchFamily="34" charset="0"/>
                        </a:rPr>
                        <a:t>KPC - </a:t>
                      </a:r>
                      <a:r>
                        <a:rPr lang="en-IN" sz="2200" b="0" i="0" u="none" strike="noStrike" dirty="0">
                          <a:latin typeface="Tahoma" pitchFamily="34" charset="0"/>
                          <a:ea typeface="Tahoma" pitchFamily="34" charset="0"/>
                          <a:cs typeface="Tahoma" pitchFamily="34"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Tahoma" pitchFamily="34" charset="0"/>
                          <a:ea typeface="Tahoma" pitchFamily="34" charset="0"/>
                          <a:cs typeface="Tahoma" pitchFamily="34" charset="0"/>
                        </a:rPr>
                        <a:t>106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Tahoma" pitchFamily="34" charset="0"/>
                          <a:ea typeface="Tahoma" pitchFamily="34" charset="0"/>
                          <a:cs typeface="Tahoma" pitchFamily="34" charset="0"/>
                        </a:rPr>
                        <a:t>81.54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8" name="TextBox 7"/>
          <p:cNvSpPr txBox="1"/>
          <p:nvPr/>
        </p:nvSpPr>
        <p:spPr>
          <a:xfrm>
            <a:off x="1219200" y="990600"/>
            <a:ext cx="6324600" cy="523220"/>
          </a:xfrm>
          <a:prstGeom prst="rect">
            <a:avLst/>
          </a:prstGeom>
          <a:noFill/>
        </p:spPr>
        <p:txBody>
          <a:bodyPr wrap="square" rtlCol="0">
            <a:spAutoFit/>
          </a:bodyPr>
          <a:lstStyle/>
          <a:p>
            <a:r>
              <a:rPr lang="en-IN" sz="2800" b="1" dirty="0" smtClean="0">
                <a:solidFill>
                  <a:srgbClr val="C00000"/>
                </a:solidFill>
                <a:latin typeface="Tahoma" pitchFamily="34" charset="0"/>
                <a:ea typeface="Tahoma" pitchFamily="34" charset="0"/>
                <a:cs typeface="Tahoma" pitchFamily="34" charset="0"/>
              </a:rPr>
              <a:t>Trait-wise Grading of all the CPTs</a:t>
            </a:r>
            <a:endParaRPr lang="en-IN" sz="2800" b="1" dirty="0">
              <a:solidFill>
                <a:srgbClr val="C00000"/>
              </a:solidFill>
              <a:latin typeface="Tahoma" pitchFamily="34" charset="0"/>
              <a:ea typeface="Tahoma" pitchFamily="34" charset="0"/>
              <a:cs typeface="Tahoma" pitchFamily="34" charset="0"/>
            </a:endParaRPr>
          </a:p>
        </p:txBody>
      </p:sp>
      <p:graphicFrame>
        <p:nvGraphicFramePr>
          <p:cNvPr id="9" name="Table 8"/>
          <p:cNvGraphicFramePr>
            <a:graphicFrameLocks noGrp="1"/>
          </p:cNvGraphicFramePr>
          <p:nvPr/>
        </p:nvGraphicFramePr>
        <p:xfrm>
          <a:off x="990600" y="2057400"/>
          <a:ext cx="7543800" cy="4343394"/>
        </p:xfrm>
        <a:graphic>
          <a:graphicData uri="http://schemas.openxmlformats.org/drawingml/2006/table">
            <a:tbl>
              <a:tblPr/>
              <a:tblGrid>
                <a:gridCol w="4572000"/>
                <a:gridCol w="2971800"/>
              </a:tblGrid>
              <a:tr h="394854">
                <a:tc>
                  <a:txBody>
                    <a:bodyPr/>
                    <a:lstStyle/>
                    <a:p>
                      <a:pPr algn="ctr" fontAlgn="t"/>
                      <a:r>
                        <a:rPr lang="en-IN" sz="2400" b="0" i="0" u="none" strike="noStrike" dirty="0">
                          <a:latin typeface="Tahoma" pitchFamily="34" charset="0"/>
                          <a:ea typeface="Tahoma" pitchFamily="34" charset="0"/>
                          <a:cs typeface="Tahoma" pitchFamily="34" charset="0"/>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Tahoma" pitchFamily="34" charset="0"/>
                          <a:ea typeface="Tahoma" pitchFamily="34" charset="0"/>
                          <a:cs typeface="Tahoma" pitchFamily="34" charset="0"/>
                        </a:rPr>
                        <a:t>Height (m)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dirty="0">
                          <a:latin typeface="Tahoma" pitchFamily="34" charset="0"/>
                          <a:ea typeface="Tahoma" pitchFamily="34" charset="0"/>
                          <a:cs typeface="Tahoma" pitchFamily="34" charset="0"/>
                        </a:rPr>
                        <a:t>DPC-3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Tahoma" pitchFamily="34" charset="0"/>
                          <a:ea typeface="Tahoma" pitchFamily="34" charset="0"/>
                          <a:cs typeface="Tahoma" pitchFamily="34" charset="0"/>
                        </a:rPr>
                        <a:t>36.5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dirty="0">
                          <a:latin typeface="Tahoma" pitchFamily="34" charset="0"/>
                          <a:ea typeface="Tahoma" pitchFamily="34" charset="0"/>
                          <a:cs typeface="Tahoma" pitchFamily="34" charset="0"/>
                        </a:rPr>
                        <a:t>KPC-4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35.5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CSC-28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BLC-10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KPC-1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KPC-2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dirty="0">
                          <a:latin typeface="Tahoma" pitchFamily="34" charset="0"/>
                          <a:ea typeface="Tahoma" pitchFamily="34" charset="0"/>
                          <a:cs typeface="Tahoma" pitchFamily="34" charset="0"/>
                        </a:rPr>
                        <a:t>KPC-7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KPC-9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BLC-7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854">
                <a:tc>
                  <a:txBody>
                    <a:bodyPr/>
                    <a:lstStyle/>
                    <a:p>
                      <a:pPr algn="ctr" fontAlgn="t"/>
                      <a:r>
                        <a:rPr lang="en-IN" sz="2400" b="0" i="0" u="none" strike="noStrike">
                          <a:latin typeface="Tahoma" pitchFamily="34" charset="0"/>
                          <a:ea typeface="Tahoma" pitchFamily="34" charset="0"/>
                          <a:cs typeface="Tahoma" pitchFamily="34" charset="0"/>
                        </a:rPr>
                        <a:t>DPC-1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Tahoma" pitchFamily="34" charset="0"/>
                          <a:ea typeface="Tahoma" pitchFamily="34" charset="0"/>
                          <a:cs typeface="Tahoma" pitchFamily="34" charset="0"/>
                        </a:rPr>
                        <a:t>31.5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1447800" y="1581090"/>
            <a:ext cx="2743200" cy="400110"/>
          </a:xfrm>
          <a:prstGeom prst="rect">
            <a:avLst/>
          </a:prstGeom>
          <a:noFill/>
        </p:spPr>
        <p:txBody>
          <a:bodyPr wrap="square" rtlCol="0">
            <a:spAutoFit/>
          </a:bodyPr>
          <a:lstStyle/>
          <a:p>
            <a:r>
              <a:rPr lang="en-IN" sz="2000" b="1" dirty="0" smtClean="0">
                <a:solidFill>
                  <a:srgbClr val="C00000"/>
                </a:solidFill>
              </a:rPr>
              <a:t> Height</a:t>
            </a:r>
            <a:endParaRPr lang="en-IN" sz="2000" b="1"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5769" t="6762" r="1923"/>
          <a:stretch>
            <a:fillRect/>
          </a:stretch>
        </p:blipFill>
        <p:spPr bwMode="auto">
          <a:xfrm>
            <a:off x="2285999" y="172000"/>
            <a:ext cx="4601905" cy="660980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8" name="Table 7"/>
          <p:cNvGraphicFramePr>
            <a:graphicFrameLocks noGrp="1"/>
          </p:cNvGraphicFramePr>
          <p:nvPr/>
        </p:nvGraphicFramePr>
        <p:xfrm>
          <a:off x="1066800" y="1600200"/>
          <a:ext cx="7480300" cy="4495799"/>
        </p:xfrm>
        <a:graphic>
          <a:graphicData uri="http://schemas.openxmlformats.org/drawingml/2006/table">
            <a:tbl>
              <a:tblPr/>
              <a:tblGrid>
                <a:gridCol w="4645432"/>
                <a:gridCol w="2834868"/>
              </a:tblGrid>
              <a:tr h="408709">
                <a:tc>
                  <a:txBody>
                    <a:bodyPr/>
                    <a:lstStyle/>
                    <a:p>
                      <a:pPr algn="ctr" fontAlgn="t"/>
                      <a:r>
                        <a:rPr lang="en-IN" sz="2400" b="0" i="0" u="none" strike="noStrike" dirty="0">
                          <a:latin typeface="Arial"/>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GBH (cm)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dirty="0">
                          <a:latin typeface="Arial"/>
                        </a:rPr>
                        <a:t>HBPT-9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270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dirty="0">
                          <a:latin typeface="Arial"/>
                        </a:rPr>
                        <a:t>HBC-6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226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dirty="0">
                          <a:latin typeface="Arial"/>
                        </a:rPr>
                        <a:t>HBPT-14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215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dirty="0">
                          <a:latin typeface="Arial"/>
                        </a:rPr>
                        <a:t>BBC-56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210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MJC-18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209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MJC-19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206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MJC-21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195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BSC-06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192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MJC-22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192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709">
                <a:tc>
                  <a:txBody>
                    <a:bodyPr/>
                    <a:lstStyle/>
                    <a:p>
                      <a:pPr algn="ctr" fontAlgn="ctr"/>
                      <a:r>
                        <a:rPr lang="en-IN" sz="2400" b="0" i="0" u="none" strike="noStrike">
                          <a:latin typeface="Arial"/>
                        </a:rPr>
                        <a:t>SRC-1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190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1447800" y="990600"/>
            <a:ext cx="2743200" cy="400110"/>
          </a:xfrm>
          <a:prstGeom prst="rect">
            <a:avLst/>
          </a:prstGeom>
          <a:noFill/>
        </p:spPr>
        <p:txBody>
          <a:bodyPr wrap="square" rtlCol="0">
            <a:spAutoFit/>
          </a:bodyPr>
          <a:lstStyle/>
          <a:p>
            <a:r>
              <a:rPr lang="en-IN" sz="2000" b="1" dirty="0" smtClean="0">
                <a:solidFill>
                  <a:srgbClr val="C00000"/>
                </a:solidFill>
              </a:rPr>
              <a:t>Girth at Breast Height</a:t>
            </a:r>
            <a:endParaRPr lang="en-IN" sz="2000" b="1" dirty="0">
              <a:solidFill>
                <a:srgbClr val="C0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923" t="6798" r="1921"/>
          <a:stretch>
            <a:fillRect/>
          </a:stretch>
        </p:blipFill>
        <p:spPr bwMode="auto">
          <a:xfrm>
            <a:off x="2331681" y="76200"/>
            <a:ext cx="4678719" cy="6681460"/>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8" name="TextBox 7"/>
          <p:cNvSpPr txBox="1"/>
          <p:nvPr/>
        </p:nvSpPr>
        <p:spPr>
          <a:xfrm>
            <a:off x="1447800" y="990600"/>
            <a:ext cx="2743200" cy="430887"/>
          </a:xfrm>
          <a:prstGeom prst="rect">
            <a:avLst/>
          </a:prstGeom>
          <a:noFill/>
        </p:spPr>
        <p:txBody>
          <a:bodyPr wrap="square" rtlCol="0">
            <a:spAutoFit/>
          </a:bodyPr>
          <a:lstStyle/>
          <a:p>
            <a:r>
              <a:rPr lang="en-IN" sz="2200" b="1" dirty="0" smtClean="0">
                <a:solidFill>
                  <a:srgbClr val="C00000"/>
                </a:solidFill>
              </a:rPr>
              <a:t>Clear Bole Height</a:t>
            </a:r>
            <a:endParaRPr lang="en-IN" sz="2200" b="1" dirty="0">
              <a:solidFill>
                <a:srgbClr val="C00000"/>
              </a:solidFill>
            </a:endParaRPr>
          </a:p>
        </p:txBody>
      </p:sp>
      <p:graphicFrame>
        <p:nvGraphicFramePr>
          <p:cNvPr id="9" name="Table 8"/>
          <p:cNvGraphicFramePr>
            <a:graphicFrameLocks noGrp="1"/>
          </p:cNvGraphicFramePr>
          <p:nvPr/>
        </p:nvGraphicFramePr>
        <p:xfrm>
          <a:off x="533400" y="1524004"/>
          <a:ext cx="8077199" cy="5036816"/>
        </p:xfrm>
        <a:graphic>
          <a:graphicData uri="http://schemas.openxmlformats.org/drawingml/2006/table">
            <a:tbl>
              <a:tblPr/>
              <a:tblGrid>
                <a:gridCol w="1014272"/>
                <a:gridCol w="3597497"/>
                <a:gridCol w="1458016"/>
                <a:gridCol w="2007414"/>
              </a:tblGrid>
              <a:tr h="712418">
                <a:tc gridSpan="4">
                  <a:txBody>
                    <a:bodyPr/>
                    <a:lstStyle/>
                    <a:p>
                      <a:pPr algn="ctr" fontAlgn="t"/>
                      <a:r>
                        <a:rPr lang="en-IN" sz="2200" b="1" i="0" u="none" strike="noStrike" dirty="0" smtClean="0">
                          <a:latin typeface="Arial"/>
                        </a:rPr>
                        <a:t>Clear </a:t>
                      </a:r>
                      <a:r>
                        <a:rPr lang="en-IN" sz="2200" b="1" i="0" u="none" strike="noStrike" dirty="0">
                          <a:latin typeface="Arial"/>
                        </a:rPr>
                        <a:t>bole height wise grading of candidate plus trees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r>
              <a:tr h="712418">
                <a:tc>
                  <a:txBody>
                    <a:bodyPr/>
                    <a:lstStyle/>
                    <a:p>
                      <a:pPr algn="ctr" fontAlgn="t"/>
                      <a:r>
                        <a:rPr lang="en-IN" sz="2200" b="0" i="0" u="none" strike="noStrike" dirty="0" err="1">
                          <a:latin typeface="Arial"/>
                        </a:rPr>
                        <a:t>S.No</a:t>
                      </a:r>
                      <a:r>
                        <a:rPr lang="en-IN" sz="2200" b="0" i="0" u="none" strike="noStrike" dirty="0">
                          <a:latin typeface="Arial"/>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CBH. in Meter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Ht. in Meter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BLC-9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31.5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DHC-57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DPC-1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31.5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BBC-54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BLC-7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KPC-18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DHC-7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DHC-52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DHC-54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1198">
                <a:tc>
                  <a:txBody>
                    <a:bodyPr/>
                    <a:lstStyle/>
                    <a:p>
                      <a:pPr algn="ctr" fontAlgn="t"/>
                      <a:r>
                        <a:rPr lang="en-IN" sz="2200" b="0" i="0" u="none" strike="noStrike" dirty="0">
                          <a:latin typeface="Arial"/>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DHC-62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Slide Number Placeholder 9"/>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6504" t="4734" r="2439"/>
          <a:stretch>
            <a:fillRect/>
          </a:stretch>
        </p:blipFill>
        <p:spPr bwMode="auto">
          <a:xfrm>
            <a:off x="2209800" y="76200"/>
            <a:ext cx="4648200" cy="6681296"/>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1219200" y="1600192"/>
          <a:ext cx="6705600" cy="4572007"/>
        </p:xfrm>
        <a:graphic>
          <a:graphicData uri="http://schemas.openxmlformats.org/drawingml/2006/table">
            <a:tbl>
              <a:tblPr/>
              <a:tblGrid>
                <a:gridCol w="3466532"/>
                <a:gridCol w="3239068"/>
              </a:tblGrid>
              <a:tr h="415637">
                <a:tc>
                  <a:txBody>
                    <a:bodyPr/>
                    <a:lstStyle/>
                    <a:p>
                      <a:pPr algn="ctr" fontAlgn="t"/>
                      <a:r>
                        <a:rPr lang="en-IN" sz="2400" b="1" i="0" u="none" strike="noStrike" dirty="0">
                          <a:latin typeface="Arial"/>
                        </a:rPr>
                        <a:t>Code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1" i="0" u="none" strike="noStrike">
                          <a:latin typeface="Arial"/>
                        </a:rPr>
                        <a:t>Crown dia (m)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DHC-60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DPC-2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2.9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DHC-63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DHC-14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SRKC-14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SRKC-19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BLC-09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a:latin typeface="Arial"/>
                        </a:rPr>
                        <a:t>DHC-20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a:latin typeface="Arial"/>
                        </a:rPr>
                        <a:t>DHC-15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5637">
                <a:tc>
                  <a:txBody>
                    <a:bodyPr/>
                    <a:lstStyle/>
                    <a:p>
                      <a:pPr algn="ctr" fontAlgn="t"/>
                      <a:r>
                        <a:rPr lang="en-IN" sz="2400" b="0" i="0" u="none" strike="noStrike" dirty="0">
                          <a:latin typeface="Arial"/>
                        </a:rPr>
                        <a:t>DHC-59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3.9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447800" y="990600"/>
            <a:ext cx="2743200" cy="400110"/>
          </a:xfrm>
          <a:prstGeom prst="rect">
            <a:avLst/>
          </a:prstGeom>
          <a:noFill/>
        </p:spPr>
        <p:txBody>
          <a:bodyPr wrap="square" rtlCol="0">
            <a:spAutoFit/>
          </a:bodyPr>
          <a:lstStyle/>
          <a:p>
            <a:r>
              <a:rPr lang="en-IN" sz="2000" b="1" dirty="0" smtClean="0">
                <a:solidFill>
                  <a:srgbClr val="C00000"/>
                </a:solidFill>
              </a:rPr>
              <a:t>Crown Diameter</a:t>
            </a:r>
            <a:endParaRPr lang="en-IN" sz="2000" b="1"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Rectangle 6"/>
          <p:cNvSpPr/>
          <p:nvPr/>
        </p:nvSpPr>
        <p:spPr>
          <a:xfrm>
            <a:off x="381000" y="1066800"/>
            <a:ext cx="8534400" cy="5632311"/>
          </a:xfrm>
          <a:prstGeom prst="rect">
            <a:avLst/>
          </a:prstGeom>
          <a:ln w="38100">
            <a:solidFill>
              <a:srgbClr val="00B050"/>
            </a:solidFill>
          </a:ln>
        </p:spPr>
        <p:txBody>
          <a:bodyPr wrap="square">
            <a:spAutoFit/>
          </a:bodyPr>
          <a:lstStyle/>
          <a:p>
            <a:pPr algn="just">
              <a:lnSpc>
                <a:spcPct val="150000"/>
              </a:lnSpc>
            </a:pPr>
            <a:r>
              <a:rPr lang="en-US" sz="2400" b="1" dirty="0" smtClean="0">
                <a:latin typeface="Tahoma" pitchFamily="34" charset="0"/>
                <a:ea typeface="Tahoma" pitchFamily="34" charset="0"/>
                <a:cs typeface="Tahoma" pitchFamily="34" charset="0"/>
              </a:rPr>
              <a:t>Teak is justly famous for its durability. In Karla Caves near </a:t>
            </a:r>
            <a:r>
              <a:rPr lang="en-US" sz="2400" b="1" dirty="0" err="1" smtClean="0">
                <a:latin typeface="Tahoma" pitchFamily="34" charset="0"/>
                <a:ea typeface="Tahoma" pitchFamily="34" charset="0"/>
                <a:cs typeface="Tahoma" pitchFamily="34" charset="0"/>
              </a:rPr>
              <a:t>Lonavla</a:t>
            </a:r>
            <a:r>
              <a:rPr lang="en-US" sz="2400" b="1" dirty="0" smtClean="0">
                <a:latin typeface="Tahoma" pitchFamily="34" charset="0"/>
                <a:ea typeface="Tahoma" pitchFamily="34" charset="0"/>
                <a:cs typeface="Tahoma" pitchFamily="34" charset="0"/>
              </a:rPr>
              <a:t> in </a:t>
            </a:r>
            <a:r>
              <a:rPr lang="en-US" sz="2400" b="1" dirty="0" smtClean="0">
                <a:latin typeface="Tahoma" pitchFamily="34" charset="0"/>
                <a:ea typeface="Tahoma" pitchFamily="34" charset="0"/>
                <a:cs typeface="Tahoma" pitchFamily="34" charset="0"/>
              </a:rPr>
              <a:t>Maharashtra state, there </a:t>
            </a:r>
            <a:r>
              <a:rPr lang="en-US" sz="2400" b="1" dirty="0" smtClean="0">
                <a:latin typeface="Tahoma" pitchFamily="34" charset="0"/>
                <a:ea typeface="Tahoma" pitchFamily="34" charset="0"/>
                <a:cs typeface="Tahoma" pitchFamily="34" charset="0"/>
              </a:rPr>
              <a:t>is a set of ‘ribs’ that line the ceiling of the main caves; such ribs are over 2000 years old and are still sound in every sense</a:t>
            </a:r>
            <a:r>
              <a:rPr lang="en-US" sz="2400" b="1" dirty="0" smtClean="0">
                <a:latin typeface="Tahoma" pitchFamily="34" charset="0"/>
                <a:ea typeface="Tahoma" pitchFamily="34" charset="0"/>
                <a:cs typeface="Tahoma" pitchFamily="34" charset="0"/>
              </a:rPr>
              <a:t>.</a:t>
            </a:r>
          </a:p>
          <a:p>
            <a:pPr algn="just">
              <a:lnSpc>
                <a:spcPct val="150000"/>
              </a:lnSpc>
            </a:pPr>
            <a:r>
              <a:rPr lang="en-US" sz="2400" b="1" dirty="0" smtClean="0">
                <a:latin typeface="Tahoma" pitchFamily="34" charset="0"/>
                <a:ea typeface="Tahoma" pitchFamily="34" charset="0"/>
                <a:cs typeface="Tahoma" pitchFamily="34" charset="0"/>
              </a:rPr>
              <a:t>Teak </a:t>
            </a:r>
            <a:r>
              <a:rPr lang="en-US" sz="2400" b="1" dirty="0" smtClean="0">
                <a:latin typeface="Tahoma" pitchFamily="34" charset="0"/>
                <a:ea typeface="Tahoma" pitchFamily="34" charset="0"/>
                <a:cs typeface="Tahoma" pitchFamily="34" charset="0"/>
              </a:rPr>
              <a:t>timber is impregnated by a large quantity of resinous matter which fills up every pore of the wood; for this reason it resists the action of water, and at the same time is not attacked by termites or white ants. </a:t>
            </a:r>
            <a:endParaRPr lang="en-IN" sz="2400" b="1" dirty="0">
              <a:solidFill>
                <a:schemeClr val="bg1"/>
              </a:solidFill>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228601" y="1371600"/>
          <a:ext cx="6553197" cy="4357646"/>
        </p:xfrm>
        <a:graphic>
          <a:graphicData uri="http://schemas.openxmlformats.org/drawingml/2006/table">
            <a:tbl>
              <a:tblPr/>
              <a:tblGrid>
                <a:gridCol w="1955631"/>
                <a:gridCol w="2444539"/>
                <a:gridCol w="2153027"/>
              </a:tblGrid>
              <a:tr h="909596">
                <a:tc>
                  <a:txBody>
                    <a:bodyPr/>
                    <a:lstStyle/>
                    <a:p>
                      <a:pPr algn="ctr" fontAlgn="t"/>
                      <a:r>
                        <a:rPr lang="en-IN" sz="2200" b="1" i="0" u="none" strike="noStrike" dirty="0">
                          <a:latin typeface="Arial"/>
                        </a:rPr>
                        <a:t>Code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Arial"/>
                        </a:rPr>
                        <a:t>Volume (cum)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Arial"/>
                        </a:rPr>
                        <a:t>Age (no. of annual rings)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dirty="0">
                          <a:latin typeface="Arial"/>
                        </a:rPr>
                        <a:t>HBPT-9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2.744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159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dirty="0">
                          <a:latin typeface="Arial"/>
                        </a:rPr>
                        <a:t>BBC-56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2.077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MJC-18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1.987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BLC-10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1.941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MJC-19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1.929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HBC-6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1.924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HBPT-14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1.742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BSC-6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1.735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MJC-21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1.727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140">
                <a:tc>
                  <a:txBody>
                    <a:bodyPr/>
                    <a:lstStyle/>
                    <a:p>
                      <a:pPr algn="ctr" fontAlgn="t"/>
                      <a:r>
                        <a:rPr lang="en-IN" sz="2200" b="0" i="0" u="none" strike="noStrike">
                          <a:latin typeface="Arial"/>
                        </a:rPr>
                        <a:t>MJC-22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1.674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447800" y="990600"/>
            <a:ext cx="2743200" cy="400110"/>
          </a:xfrm>
          <a:prstGeom prst="rect">
            <a:avLst/>
          </a:prstGeom>
          <a:noFill/>
        </p:spPr>
        <p:txBody>
          <a:bodyPr wrap="square" rtlCol="0">
            <a:spAutoFit/>
          </a:bodyPr>
          <a:lstStyle/>
          <a:p>
            <a:r>
              <a:rPr lang="en-IN" sz="2000" b="1" dirty="0" smtClean="0">
                <a:solidFill>
                  <a:srgbClr val="C00000"/>
                </a:solidFill>
              </a:rPr>
              <a:t>Estimated Volume</a:t>
            </a:r>
            <a:endParaRPr lang="en-IN" sz="2000" b="1" dirty="0">
              <a:solidFill>
                <a:srgbClr val="C00000"/>
              </a:solidFill>
            </a:endParaRPr>
          </a:p>
        </p:txBody>
      </p:sp>
      <p:pic>
        <p:nvPicPr>
          <p:cNvPr id="9" name="Picture 8" descr="C:\Users\HP\Desktop\img-2.jpg"/>
          <p:cNvPicPr/>
          <p:nvPr/>
        </p:nvPicPr>
        <p:blipFill>
          <a:blip r:embed="rId5" cstate="print"/>
          <a:srcRect t="4545" b="9091"/>
          <a:stretch>
            <a:fillRect/>
          </a:stretch>
        </p:blipFill>
        <p:spPr bwMode="auto">
          <a:xfrm>
            <a:off x="6858000" y="5029200"/>
            <a:ext cx="2209800" cy="15240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762000" y="1447800"/>
          <a:ext cx="7696199" cy="5013067"/>
        </p:xfrm>
        <a:graphic>
          <a:graphicData uri="http://schemas.openxmlformats.org/drawingml/2006/table">
            <a:tbl>
              <a:tblPr/>
              <a:tblGrid>
                <a:gridCol w="762000"/>
                <a:gridCol w="4032001"/>
                <a:gridCol w="2902198"/>
              </a:tblGrid>
              <a:tr h="519172">
                <a:tc gridSpan="3">
                  <a:txBody>
                    <a:bodyPr/>
                    <a:lstStyle/>
                    <a:p>
                      <a:pPr algn="ctr" fontAlgn="t"/>
                      <a:r>
                        <a:rPr lang="en-IN" sz="2400" b="1" i="0" u="none" strike="noStrike" dirty="0" smtClean="0">
                          <a:latin typeface="Arial"/>
                        </a:rPr>
                        <a:t> </a:t>
                      </a:r>
                      <a:r>
                        <a:rPr lang="en-IN" sz="2400" b="1" i="0" u="none" strike="noStrike" dirty="0">
                          <a:latin typeface="Arial"/>
                        </a:rPr>
                        <a:t>Growth rate wise grading of candidate plus trees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r>
              <a:tr h="734003">
                <a:tc>
                  <a:txBody>
                    <a:bodyPr/>
                    <a:lstStyle/>
                    <a:p>
                      <a:pPr algn="ctr" fontAlgn="t"/>
                      <a:r>
                        <a:rPr lang="en-IN" sz="2400" b="1" i="0" u="none" strike="noStrike">
                          <a:latin typeface="Arial"/>
                        </a:rPr>
                        <a:t>S. No.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1" i="0" u="none" strike="noStrike">
                          <a:latin typeface="Arial"/>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1" i="0" u="none" strike="noStrike" dirty="0">
                          <a:latin typeface="Arial"/>
                        </a:rPr>
                        <a:t>Mean Annual </a:t>
                      </a:r>
                      <a:r>
                        <a:rPr lang="en-IN" sz="2400" b="1" i="0" u="none" strike="noStrike" dirty="0" smtClean="0">
                          <a:latin typeface="Arial"/>
                        </a:rPr>
                        <a:t>increment </a:t>
                      </a:r>
                      <a:r>
                        <a:rPr lang="en-IN" sz="2400" b="1" i="0" u="none" strike="noStrike" dirty="0">
                          <a:latin typeface="Arial"/>
                        </a:rPr>
                        <a:t>(cum)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HBPT-9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BLC-10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MJC-18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BLC-7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HBPT-14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BBC-56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0.0127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HBC-6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MJC-19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2825">
                <a:tc>
                  <a:txBody>
                    <a:bodyPr/>
                    <a:lstStyle/>
                    <a:p>
                      <a:pPr algn="ctr" fontAlgn="t"/>
                      <a:r>
                        <a:rPr lang="en-IN" sz="2400" b="0" i="0" u="none" strike="noStrike">
                          <a:latin typeface="Arial"/>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BBC-60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0.0110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8202">
                <a:tc>
                  <a:txBody>
                    <a:bodyPr/>
                    <a:lstStyle/>
                    <a:p>
                      <a:pPr algn="ctr" fontAlgn="t"/>
                      <a:r>
                        <a:rPr lang="en-IN" sz="2400" b="0" i="0" u="none" strike="noStrike">
                          <a:latin typeface="Arial"/>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a:latin typeface="Arial"/>
                        </a:rPr>
                        <a:t>MJC-22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400" b="0" i="0" u="none" strike="noStrike" dirty="0">
                          <a:latin typeface="Arial"/>
                        </a:rPr>
                        <a:t>0.0107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1447800" y="990600"/>
            <a:ext cx="6400800" cy="400110"/>
          </a:xfrm>
          <a:prstGeom prst="rect">
            <a:avLst/>
          </a:prstGeom>
          <a:noFill/>
        </p:spPr>
        <p:txBody>
          <a:bodyPr wrap="square" rtlCol="0">
            <a:spAutoFit/>
          </a:bodyPr>
          <a:lstStyle/>
          <a:p>
            <a:r>
              <a:rPr lang="en-IN" sz="2000" b="1" dirty="0" smtClean="0">
                <a:solidFill>
                  <a:srgbClr val="C00000"/>
                </a:solidFill>
              </a:rPr>
              <a:t>Growth Rate in terms of Mean Annual Increment</a:t>
            </a:r>
            <a:endParaRPr lang="en-IN" sz="2000" b="1"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8" name="Table 7"/>
          <p:cNvGraphicFramePr>
            <a:graphicFrameLocks noGrp="1"/>
          </p:cNvGraphicFramePr>
          <p:nvPr/>
        </p:nvGraphicFramePr>
        <p:xfrm>
          <a:off x="228600" y="1524000"/>
          <a:ext cx="8686801" cy="4640755"/>
        </p:xfrm>
        <a:graphic>
          <a:graphicData uri="http://schemas.openxmlformats.org/drawingml/2006/table">
            <a:tbl>
              <a:tblPr/>
              <a:tblGrid>
                <a:gridCol w="907117"/>
                <a:gridCol w="3305597"/>
                <a:gridCol w="1891109"/>
                <a:gridCol w="2582978"/>
              </a:tblGrid>
              <a:tr h="434920">
                <a:tc gridSpan="4">
                  <a:txBody>
                    <a:bodyPr/>
                    <a:lstStyle/>
                    <a:p>
                      <a:pPr algn="ctr" fontAlgn="t"/>
                      <a:r>
                        <a:rPr lang="en-IN" sz="2200" b="1" i="0" u="none" strike="noStrike" dirty="0" smtClean="0">
                          <a:latin typeface="Arial"/>
                        </a:rPr>
                        <a:t> </a:t>
                      </a:r>
                      <a:r>
                        <a:rPr lang="en-IN" sz="2200" b="1" i="0" u="none" strike="noStrike" dirty="0">
                          <a:latin typeface="Arial"/>
                        </a:rPr>
                        <a:t>Heart-wood percentage wise grading of candidate plus trees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hMerge="1">
                  <a:txBody>
                    <a:bodyPr/>
                    <a:lstStyle/>
                    <a:p>
                      <a:endParaRPr lang="en-IN"/>
                    </a:p>
                  </a:txBody>
                  <a:tcPr/>
                </a:tc>
              </a:tr>
              <a:tr h="382730">
                <a:tc>
                  <a:txBody>
                    <a:bodyPr/>
                    <a:lstStyle/>
                    <a:p>
                      <a:pPr algn="ctr" fontAlgn="t"/>
                      <a:r>
                        <a:rPr lang="en-IN" sz="1800" b="1" i="0" u="none" strike="noStrike" dirty="0" err="1">
                          <a:latin typeface="Arial"/>
                        </a:rPr>
                        <a:t>S.No</a:t>
                      </a:r>
                      <a:r>
                        <a:rPr lang="en-IN" sz="1800" b="1" i="0" u="none" strike="noStrike" dirty="0">
                          <a:latin typeface="Arial"/>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dirty="0">
                          <a:latin typeface="Arial"/>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a:latin typeface="Arial"/>
                        </a:rPr>
                        <a:t>Heart wood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1" i="0" u="none" strike="noStrike">
                          <a:latin typeface="Arial"/>
                        </a:rPr>
                        <a:t>Age (no. of annual ring)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BLC-9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99.16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HBPT-9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98.37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159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BBC-43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98.20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KPC-3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98.09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BSC-17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97.87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KPC-7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97.32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BBC-57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97.20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CSC-30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97.19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MJC-22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97.07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575">
                <a:tc>
                  <a:txBody>
                    <a:bodyPr/>
                    <a:lstStyle/>
                    <a:p>
                      <a:pPr algn="ctr" fontAlgn="t"/>
                      <a:r>
                        <a:rPr lang="en-IN" sz="1800" b="0" i="0" u="none" strike="noStrike" dirty="0">
                          <a:latin typeface="Arial"/>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KPC-11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97.02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609600" y="990600"/>
            <a:ext cx="2743200" cy="400110"/>
          </a:xfrm>
          <a:prstGeom prst="rect">
            <a:avLst/>
          </a:prstGeom>
          <a:noFill/>
        </p:spPr>
        <p:txBody>
          <a:bodyPr wrap="square" rtlCol="0">
            <a:spAutoFit/>
          </a:bodyPr>
          <a:lstStyle/>
          <a:p>
            <a:r>
              <a:rPr lang="en-IN" sz="2000" b="1" dirty="0" smtClean="0">
                <a:solidFill>
                  <a:srgbClr val="C00000"/>
                </a:solidFill>
              </a:rPr>
              <a:t> Heart wood percentage</a:t>
            </a:r>
            <a:endParaRPr lang="en-IN" sz="2000" b="1" dirty="0">
              <a:solidFill>
                <a:srgbClr val="C0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Grp="1" noChangeArrowheads="1"/>
          </p:cNvSpPr>
          <p:nvPr>
            <p:ph type="title"/>
          </p:nvPr>
        </p:nvSpPr>
        <p:spPr>
          <a:xfrm>
            <a:off x="457200" y="274638"/>
            <a:ext cx="8229600" cy="715962"/>
          </a:xfrm>
        </p:spPr>
        <p:txBody>
          <a:bodyPr>
            <a:normAutofit/>
          </a:bodyPr>
          <a:lstStyle/>
          <a:p>
            <a:r>
              <a:rPr lang="en-US" sz="2400" b="1" dirty="0" smtClean="0">
                <a:solidFill>
                  <a:srgbClr val="D02800"/>
                </a:solidFill>
                <a:latin typeface="Tahoma" pitchFamily="34" charset="0"/>
                <a:ea typeface="Tahoma" pitchFamily="34" charset="0"/>
                <a:cs typeface="Tahoma" pitchFamily="34" charset="0"/>
              </a:rPr>
              <a:t>Variation in Heartwood/Sapwood</a:t>
            </a:r>
            <a:endParaRPr lang="en-US" sz="2400" b="1" dirty="0">
              <a:solidFill>
                <a:srgbClr val="D02800"/>
              </a:solidFill>
              <a:latin typeface="Tahoma" pitchFamily="34" charset="0"/>
              <a:ea typeface="Tahoma" pitchFamily="34" charset="0"/>
              <a:cs typeface="Tahoma" pitchFamily="34" charset="0"/>
            </a:endParaRPr>
          </a:p>
        </p:txBody>
      </p:sp>
      <p:pic>
        <p:nvPicPr>
          <p:cNvPr id="120837" name="Picture 5" descr="C:\Users\HP\Desktop\111111.jpg"/>
          <p:cNvPicPr>
            <a:picLocks noChangeAspect="1" noChangeArrowheads="1"/>
          </p:cNvPicPr>
          <p:nvPr/>
        </p:nvPicPr>
        <p:blipFill>
          <a:blip r:embed="rId2" cstate="print"/>
          <a:srcRect l="9273" t="13229" r="3963" b="53698"/>
          <a:stretch>
            <a:fillRect/>
          </a:stretch>
        </p:blipFill>
        <p:spPr bwMode="auto">
          <a:xfrm>
            <a:off x="136071" y="1219200"/>
            <a:ext cx="6417129" cy="3429000"/>
          </a:xfrm>
          <a:prstGeom prst="rect">
            <a:avLst/>
          </a:prstGeom>
          <a:noFill/>
        </p:spPr>
      </p:pic>
      <p:pic>
        <p:nvPicPr>
          <p:cNvPr id="120839" name="Picture 7" descr="C:\Users\HP\Desktop\111111.jpg"/>
          <p:cNvPicPr>
            <a:picLocks noChangeAspect="1" noChangeArrowheads="1"/>
          </p:cNvPicPr>
          <p:nvPr/>
        </p:nvPicPr>
        <p:blipFill>
          <a:blip r:embed="rId3" cstate="print"/>
          <a:srcRect l="9273" t="49609" r="7274" b="7396"/>
          <a:stretch>
            <a:fillRect/>
          </a:stretch>
        </p:blipFill>
        <p:spPr bwMode="auto">
          <a:xfrm>
            <a:off x="6477000" y="4572000"/>
            <a:ext cx="2637692" cy="1905000"/>
          </a:xfrm>
          <a:prstGeom prst="rect">
            <a:avLst/>
          </a:prstGeom>
          <a:noFill/>
        </p:spPr>
      </p:pic>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990600" y="1752604"/>
          <a:ext cx="7239000" cy="4419594"/>
        </p:xfrm>
        <a:graphic>
          <a:graphicData uri="http://schemas.openxmlformats.org/drawingml/2006/table">
            <a:tbl>
              <a:tblPr/>
              <a:tblGrid>
                <a:gridCol w="4582430"/>
                <a:gridCol w="2656570"/>
              </a:tblGrid>
              <a:tr h="650854">
                <a:tc>
                  <a:txBody>
                    <a:bodyPr/>
                    <a:lstStyle/>
                    <a:p>
                      <a:pPr algn="ctr" fontAlgn="t"/>
                      <a:r>
                        <a:rPr lang="en-IN" sz="2200" b="0" i="0" u="none" strike="noStrike" dirty="0">
                          <a:latin typeface="Arial"/>
                        </a:rPr>
                        <a:t>Name of Candidate Plus Tree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Specific Gravity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CSC-26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1.010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KPC-9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0.945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BShC-03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0.941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KPC-1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0.933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BLC-7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0.906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KPC-11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0.901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KPC-20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0.876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DHC-29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0.862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DHC-40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a:latin typeface="Arial"/>
                        </a:rPr>
                        <a:t>0.858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874">
                <a:tc>
                  <a:txBody>
                    <a:bodyPr/>
                    <a:lstStyle/>
                    <a:p>
                      <a:pPr algn="ctr" fontAlgn="t"/>
                      <a:r>
                        <a:rPr lang="en-IN" sz="2200" b="0" i="0" u="none" strike="noStrike" dirty="0">
                          <a:latin typeface="Arial"/>
                        </a:rPr>
                        <a:t>DHC-65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2200" b="0" i="0" u="none" strike="noStrike" dirty="0">
                          <a:latin typeface="Arial"/>
                        </a:rPr>
                        <a:t>0.847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457200" y="1047690"/>
            <a:ext cx="2057400" cy="400110"/>
          </a:xfrm>
          <a:prstGeom prst="rect">
            <a:avLst/>
          </a:prstGeom>
          <a:noFill/>
        </p:spPr>
        <p:txBody>
          <a:bodyPr wrap="square" rtlCol="0">
            <a:spAutoFit/>
          </a:bodyPr>
          <a:lstStyle/>
          <a:p>
            <a:r>
              <a:rPr lang="en-IN" sz="2000" b="1" dirty="0" smtClean="0">
                <a:solidFill>
                  <a:srgbClr val="C00000"/>
                </a:solidFill>
              </a:rPr>
              <a:t>Specific Gravity</a:t>
            </a:r>
            <a:endParaRPr lang="en-IN" sz="2000" b="1"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6947"/>
          <p:cNvPicPr>
            <a:picLocks noChangeAspect="1" noChangeArrowheads="1"/>
          </p:cNvPicPr>
          <p:nvPr/>
        </p:nvPicPr>
        <p:blipFill>
          <a:blip r:embed="rId2" cstate="print"/>
          <a:srcRect/>
          <a:stretch>
            <a:fillRect/>
          </a:stretch>
        </p:blipFill>
        <p:spPr>
          <a:xfrm>
            <a:off x="228601" y="152400"/>
            <a:ext cx="2565178" cy="2819400"/>
          </a:xfrm>
          <a:prstGeom prst="rect">
            <a:avLst/>
          </a:prstGeom>
          <a:noFill/>
          <a:ln w="38100">
            <a:solidFill>
              <a:srgbClr val="CC3300"/>
            </a:solidFill>
          </a:ln>
        </p:spPr>
      </p:pic>
      <p:pic>
        <p:nvPicPr>
          <p:cNvPr id="3" name="Picture 2" descr="C:\Users\HP\Desktop\img-1.jpg"/>
          <p:cNvPicPr/>
          <p:nvPr/>
        </p:nvPicPr>
        <p:blipFill>
          <a:blip r:embed="rId3" cstate="print"/>
          <a:srcRect/>
          <a:stretch>
            <a:fillRect/>
          </a:stretch>
        </p:blipFill>
        <p:spPr bwMode="auto">
          <a:xfrm>
            <a:off x="2819400" y="228600"/>
            <a:ext cx="4191000" cy="4191000"/>
          </a:xfrm>
          <a:prstGeom prst="rect">
            <a:avLst/>
          </a:prstGeom>
          <a:noFill/>
          <a:ln w="9525">
            <a:noFill/>
            <a:miter lim="800000"/>
            <a:headEnd/>
            <a:tailEnd/>
          </a:ln>
        </p:spPr>
      </p:pic>
      <p:sp>
        <p:nvSpPr>
          <p:cNvPr id="4" name="AutoShape 6"/>
          <p:cNvSpPr>
            <a:spLocks noChangeArrowheads="1"/>
          </p:cNvSpPr>
          <p:nvPr/>
        </p:nvSpPr>
        <p:spPr bwMode="auto">
          <a:xfrm rot="20006097" flipV="1">
            <a:off x="2740853" y="2704876"/>
            <a:ext cx="1981200" cy="457200"/>
          </a:xfrm>
          <a:prstGeom prst="rightArrow">
            <a:avLst>
              <a:gd name="adj1" fmla="val 50000"/>
              <a:gd name="adj2" fmla="val 108333"/>
            </a:avLst>
          </a:prstGeom>
          <a:solidFill>
            <a:srgbClr val="66FF66"/>
          </a:solidFill>
          <a:ln w="12700" cap="sq">
            <a:solidFill>
              <a:schemeClr val="tx1"/>
            </a:solidFill>
            <a:miter lim="800000"/>
            <a:headEnd type="none" w="sm" len="sm"/>
            <a:tailEnd type="none" w="sm" len="sm"/>
          </a:ln>
          <a:effectLst/>
        </p:spPr>
        <p:txBody>
          <a:bodyPr wrap="none" anchor="ctr"/>
          <a:lstStyle/>
          <a:p>
            <a:endParaRPr lang="en-IN"/>
          </a:p>
        </p:txBody>
      </p:sp>
      <p:pic>
        <p:nvPicPr>
          <p:cNvPr id="5" name="Picture 4" descr="C:\Users\HP\Desktop\22222222.jpg"/>
          <p:cNvPicPr>
            <a:picLocks noChangeAspect="1" noChangeArrowheads="1"/>
          </p:cNvPicPr>
          <p:nvPr/>
        </p:nvPicPr>
        <p:blipFill>
          <a:blip r:embed="rId4" cstate="print"/>
          <a:srcRect l="15578" t="60722" r="12652" b="10703"/>
          <a:stretch>
            <a:fillRect/>
          </a:stretch>
        </p:blipFill>
        <p:spPr bwMode="auto">
          <a:xfrm>
            <a:off x="4835525" y="4419600"/>
            <a:ext cx="4232275" cy="23622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380998" y="1219198"/>
          <a:ext cx="8305801" cy="5181597"/>
        </p:xfrm>
        <a:graphic>
          <a:graphicData uri="http://schemas.openxmlformats.org/drawingml/2006/table">
            <a:tbl>
              <a:tblPr>
                <a:tableStyleId>{69C7853C-536D-4A76-A0AE-DD22124D55A5}</a:tableStyleId>
              </a:tblPr>
              <a:tblGrid>
                <a:gridCol w="911786"/>
                <a:gridCol w="2621385"/>
                <a:gridCol w="1652612"/>
                <a:gridCol w="911786"/>
                <a:gridCol w="2208232"/>
              </a:tblGrid>
              <a:tr h="647996">
                <a:tc gridSpan="5">
                  <a:txBody>
                    <a:bodyPr/>
                    <a:lstStyle/>
                    <a:p>
                      <a:pPr algn="ctr" fontAlgn="t"/>
                      <a:r>
                        <a:rPr lang="en-IN" sz="2000" u="none" strike="noStrike" dirty="0" smtClean="0"/>
                        <a:t> </a:t>
                      </a:r>
                      <a:r>
                        <a:rPr lang="en-IN" sz="2000" b="1" u="none" strike="noStrike" dirty="0" smtClean="0"/>
                        <a:t> </a:t>
                      </a:r>
                      <a:r>
                        <a:rPr lang="en-IN" sz="2000" b="1" u="none" strike="noStrike" dirty="0"/>
                        <a:t>Degree of resistant/ susceptibility of candidate plus trees</a:t>
                      </a:r>
                      <a:endParaRPr lang="en-IN" sz="2000" b="1" i="0" u="none" strike="noStrike" dirty="0">
                        <a:latin typeface="Arial"/>
                      </a:endParaRPr>
                    </a:p>
                  </a:txBody>
                  <a:tcPr marL="9525" marR="9525" marT="9525"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r>
              <a:tr h="705631">
                <a:tc>
                  <a:txBody>
                    <a:bodyPr/>
                    <a:lstStyle/>
                    <a:p>
                      <a:pPr algn="ctr" fontAlgn="t"/>
                      <a:r>
                        <a:rPr lang="en-IN" sz="2000" u="none" strike="noStrike" dirty="0"/>
                        <a:t>S. No.</a:t>
                      </a:r>
                      <a:endParaRPr lang="en-IN" sz="2000" b="0" i="0" u="none" strike="noStrike" dirty="0">
                        <a:latin typeface="Arial"/>
                      </a:endParaRPr>
                    </a:p>
                  </a:txBody>
                  <a:tcPr marL="9525" marR="9525" marT="9525" marB="0"/>
                </a:tc>
                <a:tc>
                  <a:txBody>
                    <a:bodyPr/>
                    <a:lstStyle/>
                    <a:p>
                      <a:pPr algn="ctr" fontAlgn="t"/>
                      <a:r>
                        <a:rPr lang="en-IN" sz="2000" u="none" strike="noStrike" dirty="0"/>
                        <a:t>Name of Candidate Plus Tree</a:t>
                      </a:r>
                      <a:endParaRPr lang="en-IN" sz="2000" b="0" i="0" u="none" strike="noStrike" dirty="0">
                        <a:latin typeface="Arial"/>
                      </a:endParaRPr>
                    </a:p>
                  </a:txBody>
                  <a:tcPr marL="9525" marR="9525" marT="9525" marB="0"/>
                </a:tc>
                <a:tc>
                  <a:txBody>
                    <a:bodyPr/>
                    <a:lstStyle/>
                    <a:p>
                      <a:pPr algn="ctr" fontAlgn="t"/>
                      <a:r>
                        <a:rPr lang="en-IN" sz="2000" u="none" strike="noStrike"/>
                        <a:t>Infected leaves %</a:t>
                      </a:r>
                      <a:endParaRPr lang="en-IN" sz="2000" b="0" i="0" u="none" strike="noStrike">
                        <a:latin typeface="Arial"/>
                      </a:endParaRPr>
                    </a:p>
                  </a:txBody>
                  <a:tcPr marL="9525" marR="9525" marT="9525" marB="0"/>
                </a:tc>
                <a:tc>
                  <a:txBody>
                    <a:bodyPr/>
                    <a:lstStyle/>
                    <a:p>
                      <a:pPr algn="ctr" fontAlgn="t"/>
                      <a:r>
                        <a:rPr lang="en-IN" sz="2000" u="none" strike="noStrike"/>
                        <a:t>Scoring</a:t>
                      </a:r>
                      <a:endParaRPr lang="en-IN" sz="2000" b="0" i="0" u="none" strike="noStrike">
                        <a:latin typeface="Arial"/>
                      </a:endParaRPr>
                    </a:p>
                  </a:txBody>
                  <a:tcPr marL="9525" marR="9525" marT="9525" marB="0"/>
                </a:tc>
                <a:tc>
                  <a:txBody>
                    <a:bodyPr/>
                    <a:lstStyle/>
                    <a:p>
                      <a:pPr algn="ctr" fontAlgn="t"/>
                      <a:r>
                        <a:rPr lang="en-IN" sz="2000" u="none" strike="noStrike" dirty="0"/>
                        <a:t>Degree</a:t>
                      </a:r>
                      <a:endParaRPr lang="en-IN" sz="2000" b="0" i="0" u="none" strike="noStrike" dirty="0">
                        <a:latin typeface="Arial"/>
                      </a:endParaRPr>
                    </a:p>
                  </a:txBody>
                  <a:tcPr marL="9525" marR="9525" marT="9525" marB="0"/>
                </a:tc>
              </a:tr>
              <a:tr h="382797">
                <a:tc>
                  <a:txBody>
                    <a:bodyPr/>
                    <a:lstStyle/>
                    <a:p>
                      <a:pPr algn="ctr" fontAlgn="t"/>
                      <a:r>
                        <a:rPr lang="en-IN" sz="2000" u="none" strike="noStrike" dirty="0"/>
                        <a:t>1</a:t>
                      </a:r>
                      <a:endParaRPr lang="en-IN" sz="2000" b="0" i="0" u="none" strike="noStrike" dirty="0">
                        <a:latin typeface="Arial"/>
                      </a:endParaRPr>
                    </a:p>
                  </a:txBody>
                  <a:tcPr marL="9525" marR="9525" marT="9525" marB="0"/>
                </a:tc>
                <a:tc>
                  <a:txBody>
                    <a:bodyPr/>
                    <a:lstStyle/>
                    <a:p>
                      <a:pPr algn="ctr" fontAlgn="t"/>
                      <a:r>
                        <a:rPr lang="en-IN" sz="2000" u="none" strike="noStrike" dirty="0"/>
                        <a:t>DPC-1</a:t>
                      </a:r>
                      <a:endParaRPr lang="en-IN" sz="2000" b="0" i="0" u="none" strike="noStrike" dirty="0">
                        <a:latin typeface="Arial"/>
                      </a:endParaRPr>
                    </a:p>
                  </a:txBody>
                  <a:tcPr marL="9525" marR="9525" marT="9525" marB="0"/>
                </a:tc>
                <a:tc>
                  <a:txBody>
                    <a:bodyPr/>
                    <a:lstStyle/>
                    <a:p>
                      <a:pPr algn="ctr" fontAlgn="t"/>
                      <a:r>
                        <a:rPr lang="en-IN" sz="2000" u="none" strike="noStrike"/>
                        <a:t>15</a:t>
                      </a:r>
                      <a:endParaRPr lang="en-IN" sz="2000" b="0" i="0" u="none" strike="noStrike">
                        <a:latin typeface="Arial"/>
                      </a:endParaRPr>
                    </a:p>
                  </a:txBody>
                  <a:tcPr marL="9525" marR="9525" marT="9525" marB="0"/>
                </a:tc>
                <a:tc>
                  <a:txBody>
                    <a:bodyPr/>
                    <a:lstStyle/>
                    <a:p>
                      <a:pPr algn="ctr" fontAlgn="t"/>
                      <a:r>
                        <a:rPr lang="en-IN" sz="2000" u="none" strike="noStrike"/>
                        <a:t>1</a:t>
                      </a:r>
                      <a:endParaRPr lang="en-IN" sz="2000" b="0" i="0" u="none" strike="noStrike">
                        <a:latin typeface="Arial"/>
                      </a:endParaRPr>
                    </a:p>
                  </a:txBody>
                  <a:tcPr marL="9525" marR="9525" marT="9525" marB="0"/>
                </a:tc>
                <a:tc>
                  <a:txBody>
                    <a:bodyPr/>
                    <a:lstStyle/>
                    <a:p>
                      <a:pPr algn="ctr" fontAlgn="t"/>
                      <a:r>
                        <a:rPr lang="en-IN" sz="2000" u="none" strike="noStrike"/>
                        <a:t>Most Resistant</a:t>
                      </a:r>
                      <a:endParaRPr lang="en-IN" sz="2000" b="0" i="0" u="none" strike="noStrike">
                        <a:latin typeface="Arial"/>
                      </a:endParaRPr>
                    </a:p>
                  </a:txBody>
                  <a:tcPr marL="9525" marR="9525" marT="9525" marB="0"/>
                </a:tc>
              </a:tr>
              <a:tr h="382797">
                <a:tc>
                  <a:txBody>
                    <a:bodyPr/>
                    <a:lstStyle/>
                    <a:p>
                      <a:pPr algn="ctr" fontAlgn="t"/>
                      <a:r>
                        <a:rPr lang="en-IN" sz="2000" u="none" strike="noStrike" dirty="0"/>
                        <a:t>2</a:t>
                      </a:r>
                      <a:endParaRPr lang="en-IN" sz="2000" b="0" i="0" u="none" strike="noStrike" dirty="0">
                        <a:latin typeface="Arial"/>
                      </a:endParaRPr>
                    </a:p>
                  </a:txBody>
                  <a:tcPr marL="9525" marR="9525" marT="9525" marB="0"/>
                </a:tc>
                <a:tc>
                  <a:txBody>
                    <a:bodyPr/>
                    <a:lstStyle/>
                    <a:p>
                      <a:pPr algn="ctr" fontAlgn="t"/>
                      <a:r>
                        <a:rPr lang="en-IN" sz="2000" u="none" strike="noStrike" dirty="0"/>
                        <a:t>DPC-2</a:t>
                      </a:r>
                      <a:endParaRPr lang="en-IN" sz="2000" b="0" i="0" u="none" strike="noStrike" dirty="0">
                        <a:latin typeface="Arial"/>
                      </a:endParaRPr>
                    </a:p>
                  </a:txBody>
                  <a:tcPr marL="9525" marR="9525" marT="9525" marB="0"/>
                </a:tc>
                <a:tc>
                  <a:txBody>
                    <a:bodyPr/>
                    <a:lstStyle/>
                    <a:p>
                      <a:pPr algn="ctr" fontAlgn="t"/>
                      <a:r>
                        <a:rPr lang="en-IN" sz="2000" u="none" strike="noStrike"/>
                        <a:t>20</a:t>
                      </a:r>
                      <a:endParaRPr lang="en-IN" sz="2000" b="0" i="0" u="none" strike="noStrike">
                        <a:latin typeface="Arial"/>
                      </a:endParaRPr>
                    </a:p>
                  </a:txBody>
                  <a:tcPr marL="9525" marR="9525" marT="9525" marB="0"/>
                </a:tc>
                <a:tc>
                  <a:txBody>
                    <a:bodyPr/>
                    <a:lstStyle/>
                    <a:p>
                      <a:pPr algn="ctr" fontAlgn="t"/>
                      <a:r>
                        <a:rPr lang="en-IN" sz="2000" u="none" strike="noStrike"/>
                        <a:t>1</a:t>
                      </a:r>
                      <a:endParaRPr lang="en-IN" sz="2000" b="0" i="0" u="none" strike="noStrike">
                        <a:latin typeface="Arial"/>
                      </a:endParaRPr>
                    </a:p>
                  </a:txBody>
                  <a:tcPr marL="9525" marR="9525" marT="9525" marB="0"/>
                </a:tc>
                <a:tc>
                  <a:txBody>
                    <a:bodyPr/>
                    <a:lstStyle/>
                    <a:p>
                      <a:pPr algn="ctr" fontAlgn="t"/>
                      <a:r>
                        <a:rPr lang="en-IN" sz="2000" u="none" strike="noStrike"/>
                        <a:t>Most Resistant</a:t>
                      </a:r>
                      <a:endParaRPr lang="en-IN" sz="2000" b="0" i="0" u="none" strike="noStrike">
                        <a:latin typeface="Arial"/>
                      </a:endParaRPr>
                    </a:p>
                  </a:txBody>
                  <a:tcPr marL="9525" marR="9525" marT="9525" marB="0"/>
                </a:tc>
              </a:tr>
              <a:tr h="382797">
                <a:tc>
                  <a:txBody>
                    <a:bodyPr/>
                    <a:lstStyle/>
                    <a:p>
                      <a:pPr algn="ctr" fontAlgn="t"/>
                      <a:r>
                        <a:rPr lang="en-IN" sz="2000" u="none" strike="noStrike" dirty="0"/>
                        <a:t>3</a:t>
                      </a:r>
                      <a:endParaRPr lang="en-IN" sz="2000" b="0" i="0" u="none" strike="noStrike" dirty="0">
                        <a:latin typeface="Arial"/>
                      </a:endParaRPr>
                    </a:p>
                  </a:txBody>
                  <a:tcPr marL="9525" marR="9525" marT="9525" marB="0"/>
                </a:tc>
                <a:tc>
                  <a:txBody>
                    <a:bodyPr/>
                    <a:lstStyle/>
                    <a:p>
                      <a:pPr algn="ctr" fontAlgn="t"/>
                      <a:r>
                        <a:rPr lang="en-IN" sz="2000" u="none" strike="noStrike" dirty="0"/>
                        <a:t>DPC-3</a:t>
                      </a:r>
                      <a:endParaRPr lang="en-IN" sz="2000" b="0" i="0" u="none" strike="noStrike" dirty="0">
                        <a:latin typeface="Arial"/>
                      </a:endParaRPr>
                    </a:p>
                  </a:txBody>
                  <a:tcPr marL="9525" marR="9525" marT="9525" marB="0"/>
                </a:tc>
                <a:tc>
                  <a:txBody>
                    <a:bodyPr/>
                    <a:lstStyle/>
                    <a:p>
                      <a:pPr algn="ctr" fontAlgn="t"/>
                      <a:r>
                        <a:rPr lang="en-IN" sz="2000" u="none" strike="noStrike"/>
                        <a:t>50</a:t>
                      </a:r>
                      <a:endParaRPr lang="en-IN" sz="2000" b="0" i="0" u="none" strike="noStrike">
                        <a:latin typeface="Arial"/>
                      </a:endParaRPr>
                    </a:p>
                  </a:txBody>
                  <a:tcPr marL="9525" marR="9525" marT="9525" marB="0"/>
                </a:tc>
                <a:tc>
                  <a:txBody>
                    <a:bodyPr/>
                    <a:lstStyle/>
                    <a:p>
                      <a:pPr algn="ctr" fontAlgn="t"/>
                      <a:r>
                        <a:rPr lang="en-IN" sz="2000" u="none" strike="noStrike"/>
                        <a:t>2</a:t>
                      </a:r>
                      <a:endParaRPr lang="en-IN" sz="2000" b="0" i="0" u="none" strike="noStrike">
                        <a:latin typeface="Arial"/>
                      </a:endParaRPr>
                    </a:p>
                  </a:txBody>
                  <a:tcPr marL="9525" marR="9525" marT="9525" marB="0"/>
                </a:tc>
                <a:tc>
                  <a:txBody>
                    <a:bodyPr/>
                    <a:lstStyle/>
                    <a:p>
                      <a:pPr algn="ctr" fontAlgn="t"/>
                      <a:r>
                        <a:rPr lang="en-IN" sz="2000" u="none" strike="noStrike"/>
                        <a:t>Least Resistant</a:t>
                      </a:r>
                      <a:endParaRPr lang="en-IN" sz="2000" b="0" i="0" u="none" strike="noStrike">
                        <a:latin typeface="Arial"/>
                      </a:endParaRPr>
                    </a:p>
                  </a:txBody>
                  <a:tcPr marL="9525" marR="9525" marT="9525" marB="0"/>
                </a:tc>
              </a:tr>
              <a:tr h="382797">
                <a:tc>
                  <a:txBody>
                    <a:bodyPr/>
                    <a:lstStyle/>
                    <a:p>
                      <a:pPr algn="ctr" fontAlgn="t"/>
                      <a:r>
                        <a:rPr lang="en-IN" sz="2000" u="none" strike="noStrike" dirty="0"/>
                        <a:t>4</a:t>
                      </a:r>
                      <a:endParaRPr lang="en-IN" sz="2000" b="0" i="0" u="none" strike="noStrike" dirty="0">
                        <a:latin typeface="Arial"/>
                      </a:endParaRPr>
                    </a:p>
                  </a:txBody>
                  <a:tcPr marL="9525" marR="9525" marT="9525" marB="0"/>
                </a:tc>
                <a:tc>
                  <a:txBody>
                    <a:bodyPr/>
                    <a:lstStyle/>
                    <a:p>
                      <a:pPr algn="ctr" fontAlgn="t"/>
                      <a:r>
                        <a:rPr lang="en-IN" sz="2000" u="none" strike="noStrike" dirty="0"/>
                        <a:t>DPC-4</a:t>
                      </a:r>
                      <a:endParaRPr lang="en-IN" sz="2000" b="0" i="0" u="none" strike="noStrike" dirty="0">
                        <a:latin typeface="Arial"/>
                      </a:endParaRPr>
                    </a:p>
                  </a:txBody>
                  <a:tcPr marL="9525" marR="9525" marT="9525" marB="0"/>
                </a:tc>
                <a:tc>
                  <a:txBody>
                    <a:bodyPr/>
                    <a:lstStyle/>
                    <a:p>
                      <a:pPr algn="ctr" fontAlgn="t"/>
                      <a:r>
                        <a:rPr lang="en-IN" sz="2000" u="none" strike="noStrike"/>
                        <a:t>40</a:t>
                      </a:r>
                      <a:endParaRPr lang="en-IN" sz="2000" b="0" i="0" u="none" strike="noStrike">
                        <a:latin typeface="Arial"/>
                      </a:endParaRPr>
                    </a:p>
                  </a:txBody>
                  <a:tcPr marL="9525" marR="9525" marT="9525" marB="0"/>
                </a:tc>
                <a:tc>
                  <a:txBody>
                    <a:bodyPr/>
                    <a:lstStyle/>
                    <a:p>
                      <a:pPr algn="ctr" fontAlgn="t"/>
                      <a:r>
                        <a:rPr lang="en-IN" sz="2000" u="none" strike="noStrike"/>
                        <a:t>2</a:t>
                      </a:r>
                      <a:endParaRPr lang="en-IN" sz="2000" b="0" i="0" u="none" strike="noStrike">
                        <a:latin typeface="Arial"/>
                      </a:endParaRPr>
                    </a:p>
                  </a:txBody>
                  <a:tcPr marL="9525" marR="9525" marT="9525" marB="0"/>
                </a:tc>
                <a:tc>
                  <a:txBody>
                    <a:bodyPr/>
                    <a:lstStyle/>
                    <a:p>
                      <a:pPr algn="ctr" fontAlgn="t"/>
                      <a:r>
                        <a:rPr lang="en-IN" sz="2000" u="none" strike="noStrike"/>
                        <a:t>Least Resistant</a:t>
                      </a:r>
                      <a:endParaRPr lang="en-IN" sz="2000" b="0" i="0" u="none" strike="noStrike">
                        <a:latin typeface="Arial"/>
                      </a:endParaRPr>
                    </a:p>
                  </a:txBody>
                  <a:tcPr marL="9525" marR="9525" marT="9525" marB="0"/>
                </a:tc>
              </a:tr>
              <a:tr h="382797">
                <a:tc>
                  <a:txBody>
                    <a:bodyPr/>
                    <a:lstStyle/>
                    <a:p>
                      <a:pPr algn="ctr" fontAlgn="t"/>
                      <a:r>
                        <a:rPr lang="en-IN" sz="2000" u="none" strike="noStrike" dirty="0"/>
                        <a:t>5</a:t>
                      </a:r>
                      <a:endParaRPr lang="en-IN" sz="2000" b="0" i="0" u="none" strike="noStrike" dirty="0">
                        <a:latin typeface="Arial"/>
                      </a:endParaRPr>
                    </a:p>
                  </a:txBody>
                  <a:tcPr marL="9525" marR="9525" marT="9525" marB="0"/>
                </a:tc>
                <a:tc>
                  <a:txBody>
                    <a:bodyPr/>
                    <a:lstStyle/>
                    <a:p>
                      <a:pPr algn="ctr" fontAlgn="t"/>
                      <a:r>
                        <a:rPr lang="en-IN" sz="2000" u="none" strike="noStrike" dirty="0"/>
                        <a:t>CSC-05</a:t>
                      </a:r>
                      <a:endParaRPr lang="en-IN" sz="2000" b="0" i="0" u="none" strike="noStrike" dirty="0">
                        <a:latin typeface="Arial"/>
                      </a:endParaRPr>
                    </a:p>
                  </a:txBody>
                  <a:tcPr marL="9525" marR="9525" marT="9525" marB="0"/>
                </a:tc>
                <a:tc>
                  <a:txBody>
                    <a:bodyPr/>
                    <a:lstStyle/>
                    <a:p>
                      <a:pPr algn="ctr" fontAlgn="t"/>
                      <a:r>
                        <a:rPr lang="en-IN" sz="2000" u="none" strike="noStrike" dirty="0"/>
                        <a:t>0</a:t>
                      </a:r>
                      <a:endParaRPr lang="en-IN" sz="2000" b="0" i="0" u="none" strike="noStrike" dirty="0">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Immune</a:t>
                      </a:r>
                      <a:endParaRPr lang="en-IN" sz="2000" b="0" i="0" u="none" strike="noStrike">
                        <a:latin typeface="Arial"/>
                      </a:endParaRPr>
                    </a:p>
                  </a:txBody>
                  <a:tcPr marL="9525" marR="9525" marT="9525" marB="0"/>
                </a:tc>
              </a:tr>
              <a:tr h="382797">
                <a:tc>
                  <a:txBody>
                    <a:bodyPr/>
                    <a:lstStyle/>
                    <a:p>
                      <a:pPr algn="ctr" fontAlgn="t"/>
                      <a:r>
                        <a:rPr lang="en-IN" sz="2000" u="none" strike="noStrike" dirty="0"/>
                        <a:t>6</a:t>
                      </a:r>
                      <a:endParaRPr lang="en-IN" sz="2000" b="0" i="0" u="none" strike="noStrike" dirty="0">
                        <a:latin typeface="Arial"/>
                      </a:endParaRPr>
                    </a:p>
                  </a:txBody>
                  <a:tcPr marL="9525" marR="9525" marT="9525" marB="0"/>
                </a:tc>
                <a:tc>
                  <a:txBody>
                    <a:bodyPr/>
                    <a:lstStyle/>
                    <a:p>
                      <a:pPr algn="ctr" fontAlgn="t"/>
                      <a:r>
                        <a:rPr lang="en-IN" sz="2000" u="none" strike="noStrike" dirty="0"/>
                        <a:t>CSC-11</a:t>
                      </a:r>
                      <a:endParaRPr lang="en-IN" sz="2000" b="0" i="0" u="none" strike="noStrike" dirty="0">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Immune</a:t>
                      </a:r>
                      <a:endParaRPr lang="en-IN" sz="2000" b="0" i="0" u="none" strike="noStrike">
                        <a:latin typeface="Arial"/>
                      </a:endParaRPr>
                    </a:p>
                  </a:txBody>
                  <a:tcPr marL="9525" marR="9525" marT="9525" marB="0"/>
                </a:tc>
              </a:tr>
              <a:tr h="382797">
                <a:tc>
                  <a:txBody>
                    <a:bodyPr/>
                    <a:lstStyle/>
                    <a:p>
                      <a:pPr algn="ctr" fontAlgn="t"/>
                      <a:r>
                        <a:rPr lang="en-IN" sz="2000" u="none" strike="noStrike" dirty="0"/>
                        <a:t>7</a:t>
                      </a:r>
                      <a:endParaRPr lang="en-IN" sz="2000" b="0" i="0" u="none" strike="noStrike" dirty="0">
                        <a:latin typeface="Arial"/>
                      </a:endParaRPr>
                    </a:p>
                  </a:txBody>
                  <a:tcPr marL="9525" marR="9525" marT="9525" marB="0"/>
                </a:tc>
                <a:tc>
                  <a:txBody>
                    <a:bodyPr/>
                    <a:lstStyle/>
                    <a:p>
                      <a:pPr algn="ctr" fontAlgn="t"/>
                      <a:r>
                        <a:rPr lang="en-IN" sz="2000" u="none" strike="noStrike" dirty="0"/>
                        <a:t>CSC-20</a:t>
                      </a:r>
                      <a:endParaRPr lang="en-IN" sz="2000" b="0" i="0" u="none" strike="noStrike" dirty="0">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Immune</a:t>
                      </a:r>
                      <a:endParaRPr lang="en-IN" sz="2000" b="0" i="0" u="none" strike="noStrike">
                        <a:latin typeface="Arial"/>
                      </a:endParaRPr>
                    </a:p>
                  </a:txBody>
                  <a:tcPr marL="9525" marR="9525" marT="9525" marB="0"/>
                </a:tc>
              </a:tr>
              <a:tr h="382797">
                <a:tc>
                  <a:txBody>
                    <a:bodyPr/>
                    <a:lstStyle/>
                    <a:p>
                      <a:pPr algn="ctr" fontAlgn="t"/>
                      <a:r>
                        <a:rPr lang="en-IN" sz="2000" u="none" strike="noStrike" dirty="0"/>
                        <a:t>8</a:t>
                      </a:r>
                      <a:endParaRPr lang="en-IN" sz="2000" b="0" i="0" u="none" strike="noStrike" dirty="0">
                        <a:latin typeface="Arial"/>
                      </a:endParaRPr>
                    </a:p>
                  </a:txBody>
                  <a:tcPr marL="9525" marR="9525" marT="9525" marB="0"/>
                </a:tc>
                <a:tc>
                  <a:txBody>
                    <a:bodyPr/>
                    <a:lstStyle/>
                    <a:p>
                      <a:pPr algn="ctr" fontAlgn="t"/>
                      <a:r>
                        <a:rPr lang="en-IN" sz="2000" u="none" strike="noStrike" dirty="0"/>
                        <a:t>CSC-22</a:t>
                      </a:r>
                      <a:endParaRPr lang="en-IN" sz="2000" b="0" i="0" u="none" strike="noStrike" dirty="0">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Immune</a:t>
                      </a:r>
                      <a:endParaRPr lang="en-IN" sz="2000" b="0" i="0" u="none" strike="noStrike">
                        <a:latin typeface="Arial"/>
                      </a:endParaRPr>
                    </a:p>
                  </a:txBody>
                  <a:tcPr marL="9525" marR="9525" marT="9525" marB="0"/>
                </a:tc>
              </a:tr>
              <a:tr h="382797">
                <a:tc>
                  <a:txBody>
                    <a:bodyPr/>
                    <a:lstStyle/>
                    <a:p>
                      <a:pPr algn="ctr" fontAlgn="t"/>
                      <a:r>
                        <a:rPr lang="en-IN" sz="2000" u="none" strike="noStrike" dirty="0"/>
                        <a:t>9</a:t>
                      </a:r>
                      <a:endParaRPr lang="en-IN" sz="2000" b="0" i="0" u="none" strike="noStrike" dirty="0">
                        <a:latin typeface="Arial"/>
                      </a:endParaRPr>
                    </a:p>
                  </a:txBody>
                  <a:tcPr marL="9525" marR="9525" marT="9525" marB="0"/>
                </a:tc>
                <a:tc>
                  <a:txBody>
                    <a:bodyPr/>
                    <a:lstStyle/>
                    <a:p>
                      <a:pPr algn="ctr" fontAlgn="t"/>
                      <a:r>
                        <a:rPr lang="en-IN" sz="2000" u="none" strike="noStrike" dirty="0"/>
                        <a:t>CSC-24</a:t>
                      </a:r>
                      <a:endParaRPr lang="en-IN" sz="2000" b="0" i="0" u="none" strike="noStrike" dirty="0">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0</a:t>
                      </a:r>
                      <a:endParaRPr lang="en-IN" sz="2000" b="0" i="0" u="none" strike="noStrike">
                        <a:latin typeface="Arial"/>
                      </a:endParaRPr>
                    </a:p>
                  </a:txBody>
                  <a:tcPr marL="9525" marR="9525" marT="9525" marB="0"/>
                </a:tc>
                <a:tc>
                  <a:txBody>
                    <a:bodyPr/>
                    <a:lstStyle/>
                    <a:p>
                      <a:pPr algn="ctr" fontAlgn="t"/>
                      <a:r>
                        <a:rPr lang="en-IN" sz="2000" u="none" strike="noStrike"/>
                        <a:t>Immune</a:t>
                      </a:r>
                      <a:endParaRPr lang="en-IN" sz="2000" b="0" i="0" u="none" strike="noStrike">
                        <a:latin typeface="Arial"/>
                      </a:endParaRPr>
                    </a:p>
                  </a:txBody>
                  <a:tcPr marL="9525" marR="9525" marT="9525" marB="0"/>
                </a:tc>
              </a:tr>
              <a:tr h="382797">
                <a:tc>
                  <a:txBody>
                    <a:bodyPr/>
                    <a:lstStyle/>
                    <a:p>
                      <a:pPr algn="ctr" fontAlgn="t"/>
                      <a:r>
                        <a:rPr lang="en-IN" sz="2000" u="none" strike="noStrike" dirty="0"/>
                        <a:t>10</a:t>
                      </a:r>
                      <a:endParaRPr lang="en-IN" sz="2000" b="0" i="0" u="none" strike="noStrike" dirty="0">
                        <a:latin typeface="Arial"/>
                      </a:endParaRPr>
                    </a:p>
                  </a:txBody>
                  <a:tcPr marL="9525" marR="9525" marT="9525" marB="0"/>
                </a:tc>
                <a:tc>
                  <a:txBody>
                    <a:bodyPr/>
                    <a:lstStyle/>
                    <a:p>
                      <a:pPr algn="ctr" fontAlgn="t"/>
                      <a:r>
                        <a:rPr lang="en-IN" sz="2000" u="none" strike="noStrike" dirty="0"/>
                        <a:t>CSC-26</a:t>
                      </a:r>
                      <a:endParaRPr lang="en-IN" sz="2000" b="0" i="0" u="none" strike="noStrike" dirty="0">
                        <a:latin typeface="Arial"/>
                      </a:endParaRPr>
                    </a:p>
                  </a:txBody>
                  <a:tcPr marL="9525" marR="9525" marT="9525" marB="0"/>
                </a:tc>
                <a:tc>
                  <a:txBody>
                    <a:bodyPr/>
                    <a:lstStyle/>
                    <a:p>
                      <a:pPr algn="ctr" fontAlgn="t"/>
                      <a:r>
                        <a:rPr lang="en-IN" sz="2000" u="none" strike="noStrike" dirty="0"/>
                        <a:t>0</a:t>
                      </a:r>
                      <a:endParaRPr lang="en-IN" sz="2000" b="0" i="0" u="none" strike="noStrike" dirty="0">
                        <a:latin typeface="Arial"/>
                      </a:endParaRPr>
                    </a:p>
                  </a:txBody>
                  <a:tcPr marL="9525" marR="9525" marT="9525" marB="0"/>
                </a:tc>
                <a:tc>
                  <a:txBody>
                    <a:bodyPr/>
                    <a:lstStyle/>
                    <a:p>
                      <a:pPr algn="ctr" fontAlgn="t"/>
                      <a:r>
                        <a:rPr lang="en-IN" sz="2000" u="none" strike="noStrike" dirty="0"/>
                        <a:t>0</a:t>
                      </a:r>
                      <a:endParaRPr lang="en-IN" sz="2000" b="0" i="0" u="none" strike="noStrike" dirty="0">
                        <a:latin typeface="Arial"/>
                      </a:endParaRPr>
                    </a:p>
                  </a:txBody>
                  <a:tcPr marL="9525" marR="9525" marT="9525" marB="0"/>
                </a:tc>
                <a:tc>
                  <a:txBody>
                    <a:bodyPr/>
                    <a:lstStyle/>
                    <a:p>
                      <a:pPr algn="ctr" fontAlgn="t"/>
                      <a:r>
                        <a:rPr lang="en-IN" sz="2000" u="none" strike="noStrike" dirty="0"/>
                        <a:t>Immune</a:t>
                      </a:r>
                      <a:endParaRPr lang="en-IN" sz="2000" b="0" i="0" u="none" strike="noStrike" dirty="0">
                        <a:latin typeface="Arial"/>
                      </a:endParaRPr>
                    </a:p>
                  </a:txBody>
                  <a:tcPr marL="9525" marR="9525" marT="9525" marB="0"/>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3810001" y="3657600"/>
          <a:ext cx="5105401" cy="2926080"/>
        </p:xfrm>
        <a:graphic>
          <a:graphicData uri="http://schemas.openxmlformats.org/drawingml/2006/table">
            <a:tbl>
              <a:tblPr>
                <a:tableStyleId>{69C7853C-536D-4A76-A0AE-DD22124D55A5}</a:tableStyleId>
              </a:tblPr>
              <a:tblGrid>
                <a:gridCol w="729343"/>
                <a:gridCol w="2333898"/>
                <a:gridCol w="948146"/>
                <a:gridCol w="1094014"/>
              </a:tblGrid>
              <a:tr h="323850">
                <a:tc>
                  <a:txBody>
                    <a:bodyPr/>
                    <a:lstStyle/>
                    <a:p>
                      <a:pPr algn="ctr">
                        <a:spcBef>
                          <a:spcPts val="300"/>
                        </a:spcBef>
                        <a:spcAft>
                          <a:spcPts val="300"/>
                        </a:spcAft>
                      </a:pPr>
                      <a:r>
                        <a:rPr lang="en-US" sz="1600" dirty="0"/>
                        <a:t>S. No.</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Degree</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Scoring average</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Indices</a:t>
                      </a:r>
                      <a:endParaRPr lang="en-IN" sz="160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dirty="0"/>
                        <a:t>1</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Immune</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I</a:t>
                      </a:r>
                      <a:endParaRPr lang="en-IN" sz="160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dirty="0"/>
                        <a:t>2</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Most resistant</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1.00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MR-1</a:t>
                      </a:r>
                      <a:endParaRPr lang="en-IN" sz="160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dirty="0"/>
                        <a:t>3</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Highly resistant</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1.25</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HR</a:t>
                      </a:r>
                      <a:endParaRPr lang="en-IN" sz="1600">
                        <a:latin typeface="Times New Roman"/>
                        <a:ea typeface="Times New Roman"/>
                        <a:cs typeface="Times New Roman"/>
                      </a:endParaRPr>
                    </a:p>
                  </a:txBody>
                  <a:tcPr marL="68580" marR="68580" marT="0" marB="0"/>
                </a:tc>
              </a:tr>
              <a:tr h="67945">
                <a:tc>
                  <a:txBody>
                    <a:bodyPr/>
                    <a:lstStyle/>
                    <a:p>
                      <a:pPr algn="ctr">
                        <a:spcBef>
                          <a:spcPts val="300"/>
                        </a:spcBef>
                        <a:spcAft>
                          <a:spcPts val="300"/>
                        </a:spcAft>
                      </a:pPr>
                      <a:r>
                        <a:rPr lang="en-US" sz="1600" dirty="0"/>
                        <a:t>4</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Resistant</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1.50</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R</a:t>
                      </a:r>
                      <a:endParaRPr lang="en-IN" sz="1600" dirty="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dirty="0"/>
                        <a:t>5</a:t>
                      </a:r>
                      <a:endParaRPr lang="en-IN" sz="1600" dirty="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Moderately resistant</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1.75</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MR2</a:t>
                      </a:r>
                      <a:endParaRPr lang="en-IN" sz="1600" dirty="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a:t>6</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Least resistant</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2.00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LR</a:t>
                      </a:r>
                      <a:endParaRPr lang="en-IN" sz="1600" dirty="0">
                        <a:latin typeface="Times New Roman"/>
                        <a:ea typeface="Times New Roman"/>
                        <a:cs typeface="Times New Roman"/>
                      </a:endParaRPr>
                    </a:p>
                  </a:txBody>
                  <a:tcPr marL="68580" marR="68580" marT="0" marB="0"/>
                </a:tc>
              </a:tr>
              <a:tr h="142240">
                <a:tc>
                  <a:txBody>
                    <a:bodyPr/>
                    <a:lstStyle/>
                    <a:p>
                      <a:pPr algn="ctr">
                        <a:spcBef>
                          <a:spcPts val="300"/>
                        </a:spcBef>
                        <a:spcAft>
                          <a:spcPts val="300"/>
                        </a:spcAft>
                      </a:pPr>
                      <a:r>
                        <a:rPr lang="en-US" sz="1600"/>
                        <a:t>7</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Moderately susceptible</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2.25</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MS1</a:t>
                      </a:r>
                      <a:endParaRPr lang="en-IN" sz="1600" dirty="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a:t>8</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Susceptible</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2.50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S</a:t>
                      </a:r>
                      <a:endParaRPr lang="en-IN" sz="1600" dirty="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a:t>9</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Highly susceptible</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2.75</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HS</a:t>
                      </a:r>
                      <a:endParaRPr lang="en-IN" sz="1600" dirty="0">
                        <a:latin typeface="Times New Roman"/>
                        <a:ea typeface="Times New Roman"/>
                        <a:cs typeface="Times New Roman"/>
                      </a:endParaRPr>
                    </a:p>
                  </a:txBody>
                  <a:tcPr marL="68580" marR="68580" marT="0" marB="0"/>
                </a:tc>
              </a:tr>
              <a:tr h="161925">
                <a:tc>
                  <a:txBody>
                    <a:bodyPr/>
                    <a:lstStyle/>
                    <a:p>
                      <a:pPr algn="ctr">
                        <a:spcBef>
                          <a:spcPts val="300"/>
                        </a:spcBef>
                        <a:spcAft>
                          <a:spcPts val="300"/>
                        </a:spcAft>
                      </a:pPr>
                      <a:r>
                        <a:rPr lang="en-US" sz="1600"/>
                        <a:t>10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Most susceptible</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a:t>3.00</a:t>
                      </a:r>
                      <a:endParaRPr lang="en-IN" sz="1600">
                        <a:latin typeface="Times New Roman"/>
                        <a:ea typeface="Times New Roman"/>
                        <a:cs typeface="Times New Roman"/>
                      </a:endParaRPr>
                    </a:p>
                  </a:txBody>
                  <a:tcPr marL="68580" marR="68580" marT="0" marB="0"/>
                </a:tc>
                <a:tc>
                  <a:txBody>
                    <a:bodyPr/>
                    <a:lstStyle/>
                    <a:p>
                      <a:pPr algn="ctr">
                        <a:spcBef>
                          <a:spcPts val="300"/>
                        </a:spcBef>
                        <a:spcAft>
                          <a:spcPts val="300"/>
                        </a:spcAft>
                      </a:pPr>
                      <a:r>
                        <a:rPr lang="en-US" sz="1600" dirty="0"/>
                        <a:t>MS2</a:t>
                      </a:r>
                      <a:endParaRPr lang="en-IN" sz="1600" dirty="0">
                        <a:latin typeface="Times New Roman"/>
                        <a:ea typeface="Times New Roman"/>
                        <a:cs typeface="Times New Roman"/>
                      </a:endParaRPr>
                    </a:p>
                  </a:txBody>
                  <a:tcPr marL="68580" marR="68580" marT="0" marB="0"/>
                </a:tc>
              </a:tr>
            </a:tbl>
          </a:graphicData>
        </a:graphic>
      </p:graphicFrame>
      <p:sp>
        <p:nvSpPr>
          <p:cNvPr id="8" name="Rectangle 7"/>
          <p:cNvSpPr/>
          <p:nvPr/>
        </p:nvSpPr>
        <p:spPr>
          <a:xfrm>
            <a:off x="4953000" y="3048000"/>
            <a:ext cx="3600216" cy="369332"/>
          </a:xfrm>
          <a:prstGeom prst="rect">
            <a:avLst/>
          </a:prstGeom>
        </p:spPr>
        <p:txBody>
          <a:bodyPr wrap="none">
            <a:spAutoFit/>
          </a:bodyPr>
          <a:lstStyle/>
          <a:p>
            <a:r>
              <a:rPr lang="en-US" b="1" dirty="0" smtClean="0"/>
              <a:t>Degree of Resistance /Susceptibility</a:t>
            </a:r>
            <a:endParaRPr lang="en-IN" dirty="0"/>
          </a:p>
        </p:txBody>
      </p:sp>
      <p:graphicFrame>
        <p:nvGraphicFramePr>
          <p:cNvPr id="9" name="Table 8"/>
          <p:cNvGraphicFramePr>
            <a:graphicFrameLocks noGrp="1"/>
          </p:cNvGraphicFramePr>
          <p:nvPr/>
        </p:nvGraphicFramePr>
        <p:xfrm>
          <a:off x="304800" y="1371600"/>
          <a:ext cx="3657600" cy="2301242"/>
        </p:xfrm>
        <a:graphic>
          <a:graphicData uri="http://schemas.openxmlformats.org/drawingml/2006/table">
            <a:tbl>
              <a:tblPr>
                <a:tableStyleId>{69C7853C-536D-4A76-A0AE-DD22124D55A5}</a:tableStyleId>
              </a:tblPr>
              <a:tblGrid>
                <a:gridCol w="880907"/>
                <a:gridCol w="2776693"/>
              </a:tblGrid>
              <a:tr h="657497">
                <a:tc>
                  <a:txBody>
                    <a:bodyPr/>
                    <a:lstStyle/>
                    <a:p>
                      <a:pPr algn="ctr">
                        <a:spcBef>
                          <a:spcPts val="600"/>
                        </a:spcBef>
                        <a:spcAft>
                          <a:spcPts val="600"/>
                        </a:spcAft>
                      </a:pPr>
                      <a:r>
                        <a:rPr lang="en-US" sz="1600" dirty="0"/>
                        <a:t>Score</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dirty="0"/>
                        <a:t>Damage  (% defoliation)</a:t>
                      </a:r>
                      <a:endParaRPr lang="en-IN" sz="1600" dirty="0">
                        <a:latin typeface="Times New Roman"/>
                        <a:ea typeface="Times New Roman"/>
                        <a:cs typeface="Times New Roman"/>
                      </a:endParaRPr>
                    </a:p>
                  </a:txBody>
                  <a:tcPr marL="68580" marR="68580" marT="0" marB="0"/>
                </a:tc>
              </a:tr>
              <a:tr h="328749">
                <a:tc>
                  <a:txBody>
                    <a:bodyPr/>
                    <a:lstStyle/>
                    <a:p>
                      <a:pPr algn="ctr">
                        <a:spcBef>
                          <a:spcPts val="600"/>
                        </a:spcBef>
                        <a:spcAft>
                          <a:spcPts val="600"/>
                        </a:spcAft>
                      </a:pPr>
                      <a:r>
                        <a:rPr lang="en-US" sz="1600" dirty="0"/>
                        <a:t>0</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dirty="0"/>
                        <a:t>No damage</a:t>
                      </a:r>
                      <a:endParaRPr lang="en-IN" sz="1600" dirty="0">
                        <a:latin typeface="Times New Roman"/>
                        <a:ea typeface="Times New Roman"/>
                        <a:cs typeface="Times New Roman"/>
                      </a:endParaRPr>
                    </a:p>
                  </a:txBody>
                  <a:tcPr marL="68580" marR="68580" marT="0" marB="0"/>
                </a:tc>
              </a:tr>
              <a:tr h="328749">
                <a:tc>
                  <a:txBody>
                    <a:bodyPr/>
                    <a:lstStyle/>
                    <a:p>
                      <a:pPr algn="ctr">
                        <a:spcBef>
                          <a:spcPts val="600"/>
                        </a:spcBef>
                        <a:spcAft>
                          <a:spcPts val="600"/>
                        </a:spcAft>
                      </a:pPr>
                      <a:r>
                        <a:rPr lang="en-US" sz="1600" dirty="0"/>
                        <a:t>1</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a:t>1-25</a:t>
                      </a:r>
                      <a:endParaRPr lang="en-IN" sz="1600">
                        <a:latin typeface="Times New Roman"/>
                        <a:ea typeface="Times New Roman"/>
                        <a:cs typeface="Times New Roman"/>
                      </a:endParaRPr>
                    </a:p>
                  </a:txBody>
                  <a:tcPr marL="68580" marR="68580" marT="0" marB="0"/>
                </a:tc>
              </a:tr>
              <a:tr h="328749">
                <a:tc>
                  <a:txBody>
                    <a:bodyPr/>
                    <a:lstStyle/>
                    <a:p>
                      <a:pPr algn="ctr">
                        <a:spcBef>
                          <a:spcPts val="600"/>
                        </a:spcBef>
                        <a:spcAft>
                          <a:spcPts val="600"/>
                        </a:spcAft>
                      </a:pPr>
                      <a:r>
                        <a:rPr lang="en-US" sz="1600" dirty="0"/>
                        <a:t>2</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a:t>26-50</a:t>
                      </a:r>
                      <a:endParaRPr lang="en-IN" sz="1600">
                        <a:latin typeface="Times New Roman"/>
                        <a:ea typeface="Times New Roman"/>
                        <a:cs typeface="Times New Roman"/>
                      </a:endParaRPr>
                    </a:p>
                  </a:txBody>
                  <a:tcPr marL="68580" marR="68580" marT="0" marB="0"/>
                </a:tc>
              </a:tr>
              <a:tr h="328749">
                <a:tc>
                  <a:txBody>
                    <a:bodyPr/>
                    <a:lstStyle/>
                    <a:p>
                      <a:pPr algn="ctr">
                        <a:spcBef>
                          <a:spcPts val="600"/>
                        </a:spcBef>
                        <a:spcAft>
                          <a:spcPts val="600"/>
                        </a:spcAft>
                      </a:pPr>
                      <a:r>
                        <a:rPr lang="en-US" sz="1600" dirty="0"/>
                        <a:t>3</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dirty="0"/>
                        <a:t>51-75</a:t>
                      </a:r>
                      <a:endParaRPr lang="en-IN" sz="1600" dirty="0">
                        <a:latin typeface="Times New Roman"/>
                        <a:ea typeface="Times New Roman"/>
                        <a:cs typeface="Times New Roman"/>
                      </a:endParaRPr>
                    </a:p>
                  </a:txBody>
                  <a:tcPr marL="68580" marR="68580" marT="0" marB="0"/>
                </a:tc>
              </a:tr>
              <a:tr h="328749">
                <a:tc>
                  <a:txBody>
                    <a:bodyPr/>
                    <a:lstStyle/>
                    <a:p>
                      <a:pPr algn="ctr">
                        <a:spcBef>
                          <a:spcPts val="600"/>
                        </a:spcBef>
                        <a:spcAft>
                          <a:spcPts val="600"/>
                        </a:spcAft>
                      </a:pPr>
                      <a:r>
                        <a:rPr lang="en-US" sz="1600" dirty="0"/>
                        <a:t>4</a:t>
                      </a:r>
                      <a:endParaRPr lang="en-IN" sz="1600" dirty="0">
                        <a:latin typeface="Times New Roman"/>
                        <a:ea typeface="Times New Roman"/>
                        <a:cs typeface="Times New Roman"/>
                      </a:endParaRPr>
                    </a:p>
                  </a:txBody>
                  <a:tcPr marL="68580" marR="68580" marT="0" marB="0"/>
                </a:tc>
                <a:tc>
                  <a:txBody>
                    <a:bodyPr/>
                    <a:lstStyle/>
                    <a:p>
                      <a:pPr algn="ctr">
                        <a:spcBef>
                          <a:spcPts val="600"/>
                        </a:spcBef>
                        <a:spcAft>
                          <a:spcPts val="600"/>
                        </a:spcAft>
                      </a:pPr>
                      <a:r>
                        <a:rPr lang="en-US" sz="1600" dirty="0"/>
                        <a:t>76-100</a:t>
                      </a:r>
                      <a:endParaRPr lang="en-IN" sz="1600" dirty="0">
                        <a:latin typeface="Times New Roman"/>
                        <a:ea typeface="Times New Roman"/>
                        <a:cs typeface="Times New Roman"/>
                      </a:endParaRPr>
                    </a:p>
                  </a:txBody>
                  <a:tcPr marL="68580" marR="68580" marT="0" marB="0"/>
                </a:tc>
              </a:tr>
            </a:tbl>
          </a:graphicData>
        </a:graphic>
      </p:graphicFrame>
      <p:sp>
        <p:nvSpPr>
          <p:cNvPr id="10" name="Rectangle 9"/>
          <p:cNvSpPr/>
          <p:nvPr/>
        </p:nvSpPr>
        <p:spPr>
          <a:xfrm>
            <a:off x="228600" y="990600"/>
            <a:ext cx="3601692" cy="369332"/>
          </a:xfrm>
          <a:prstGeom prst="rect">
            <a:avLst/>
          </a:prstGeom>
        </p:spPr>
        <p:txBody>
          <a:bodyPr wrap="none">
            <a:spAutoFit/>
          </a:bodyPr>
          <a:lstStyle/>
          <a:p>
            <a:r>
              <a:rPr lang="en-US" b="1" dirty="0" smtClean="0"/>
              <a:t>Damage Rating for Tree Assessment</a:t>
            </a:r>
            <a:endParaRPr lang="en-IN" dirty="0"/>
          </a:p>
        </p:txBody>
      </p:sp>
      <p:sp>
        <p:nvSpPr>
          <p:cNvPr id="11" name="Rectangle 10"/>
          <p:cNvSpPr/>
          <p:nvPr/>
        </p:nvSpPr>
        <p:spPr>
          <a:xfrm>
            <a:off x="76200" y="4419600"/>
            <a:ext cx="3505200" cy="1754326"/>
          </a:xfrm>
          <a:prstGeom prst="rect">
            <a:avLst/>
          </a:prstGeom>
          <a:ln>
            <a:solidFill>
              <a:schemeClr val="accent1"/>
            </a:solidFill>
          </a:ln>
        </p:spPr>
        <p:txBody>
          <a:bodyPr wrap="square">
            <a:spAutoFit/>
          </a:bodyPr>
          <a:lstStyle/>
          <a:p>
            <a:r>
              <a:rPr lang="en-US" dirty="0" smtClean="0"/>
              <a:t>Followed by </a:t>
            </a:r>
            <a:r>
              <a:rPr lang="en-US" dirty="0" err="1" smtClean="0"/>
              <a:t>Roychoudhary</a:t>
            </a:r>
            <a:r>
              <a:rPr lang="en-US" dirty="0" smtClean="0"/>
              <a:t> et.al. (2003) One side of tree was considered as one replicate and average value of the four sides was calculated to estimate the degree of resistance.</a:t>
            </a:r>
            <a:endParaRPr lang="en-IN"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graphicFrame>
        <p:nvGraphicFramePr>
          <p:cNvPr id="7" name="Table 6"/>
          <p:cNvGraphicFramePr>
            <a:graphicFrameLocks noGrp="1"/>
          </p:cNvGraphicFramePr>
          <p:nvPr/>
        </p:nvGraphicFramePr>
        <p:xfrm>
          <a:off x="609600" y="1295400"/>
          <a:ext cx="7620001" cy="4648204"/>
        </p:xfrm>
        <a:graphic>
          <a:graphicData uri="http://schemas.openxmlformats.org/drawingml/2006/table">
            <a:tbl>
              <a:tblPr>
                <a:tableStyleId>{69C7853C-536D-4A76-A0AE-DD22124D55A5}</a:tableStyleId>
              </a:tblPr>
              <a:tblGrid>
                <a:gridCol w="1325218"/>
                <a:gridCol w="2177143"/>
                <a:gridCol w="2271801"/>
                <a:gridCol w="1845839"/>
              </a:tblGrid>
              <a:tr h="784846">
                <a:tc gridSpan="4">
                  <a:txBody>
                    <a:bodyPr/>
                    <a:lstStyle/>
                    <a:p>
                      <a:pPr algn="ctr" fontAlgn="t"/>
                      <a:r>
                        <a:rPr lang="en-IN" sz="2000" u="none" strike="noStrike" dirty="0" smtClean="0"/>
                        <a:t> </a:t>
                      </a:r>
                      <a:r>
                        <a:rPr lang="en-IN" sz="2000" u="none" strike="noStrike" dirty="0"/>
                        <a:t>Trees found completely disease free amongst heavy infested surrounding area </a:t>
                      </a:r>
                      <a:endParaRPr lang="en-IN" sz="2000" b="1" i="0" u="none" strike="noStrike" dirty="0">
                        <a:latin typeface="Arial"/>
                      </a:endParaRPr>
                    </a:p>
                  </a:txBody>
                  <a:tcPr marL="9525" marR="9525" marT="9525" marB="0"/>
                </a:tc>
                <a:tc hMerge="1">
                  <a:txBody>
                    <a:bodyPr/>
                    <a:lstStyle/>
                    <a:p>
                      <a:endParaRPr lang="en-IN"/>
                    </a:p>
                  </a:txBody>
                  <a:tcPr/>
                </a:tc>
                <a:tc hMerge="1">
                  <a:txBody>
                    <a:bodyPr/>
                    <a:lstStyle/>
                    <a:p>
                      <a:endParaRPr lang="en-IN"/>
                    </a:p>
                  </a:txBody>
                  <a:tcPr/>
                </a:tc>
                <a:tc hMerge="1">
                  <a:txBody>
                    <a:bodyPr/>
                    <a:lstStyle/>
                    <a:p>
                      <a:endParaRPr lang="en-IN"/>
                    </a:p>
                  </a:txBody>
                  <a:tcPr/>
                </a:tc>
              </a:tr>
              <a:tr h="429262">
                <a:tc>
                  <a:txBody>
                    <a:bodyPr/>
                    <a:lstStyle/>
                    <a:p>
                      <a:pPr algn="ctr" fontAlgn="t"/>
                      <a:r>
                        <a:rPr lang="en-IN" sz="2000" u="none" strike="noStrike"/>
                        <a:t>S. No</a:t>
                      </a:r>
                      <a:endParaRPr lang="en-IN" sz="2000" b="1" i="0" u="none" strike="noStrike">
                        <a:latin typeface="Arial"/>
                      </a:endParaRPr>
                    </a:p>
                  </a:txBody>
                  <a:tcPr marL="9525" marR="9525" marT="9525" marB="0"/>
                </a:tc>
                <a:tc>
                  <a:txBody>
                    <a:bodyPr/>
                    <a:lstStyle/>
                    <a:p>
                      <a:pPr algn="ctr" fontAlgn="t"/>
                      <a:r>
                        <a:rPr lang="en-IN" sz="2000" u="none" strike="noStrike"/>
                        <a:t>Name of trees</a:t>
                      </a:r>
                      <a:endParaRPr lang="en-IN" sz="2000" b="1" i="0" u="none" strike="noStrike">
                        <a:latin typeface="Arial"/>
                      </a:endParaRPr>
                    </a:p>
                  </a:txBody>
                  <a:tcPr marL="9525" marR="9525" marT="9525" marB="0"/>
                </a:tc>
                <a:tc>
                  <a:txBody>
                    <a:bodyPr/>
                    <a:lstStyle/>
                    <a:p>
                      <a:pPr algn="ctr" fontAlgn="t"/>
                      <a:r>
                        <a:rPr lang="en-IN" sz="2000" u="none" strike="noStrike"/>
                        <a:t>Division</a:t>
                      </a:r>
                      <a:endParaRPr lang="en-IN" sz="2000" b="1" i="0" u="none" strike="noStrike">
                        <a:latin typeface="Arial"/>
                      </a:endParaRPr>
                    </a:p>
                  </a:txBody>
                  <a:tcPr marL="9525" marR="9525" marT="9525" marB="0"/>
                </a:tc>
                <a:tc>
                  <a:txBody>
                    <a:bodyPr/>
                    <a:lstStyle/>
                    <a:p>
                      <a:pPr algn="ctr" fontAlgn="t"/>
                      <a:r>
                        <a:rPr lang="en-IN" sz="2000" u="none" strike="noStrike"/>
                        <a:t>Range</a:t>
                      </a:r>
                      <a:endParaRPr lang="en-IN" sz="2000" b="1" i="0" u="none" strike="noStrike">
                        <a:latin typeface="Arial"/>
                      </a:endParaRPr>
                    </a:p>
                  </a:txBody>
                  <a:tcPr marL="9525" marR="9525" marT="9525" marB="0"/>
                </a:tc>
              </a:tr>
              <a:tr h="429262">
                <a:tc>
                  <a:txBody>
                    <a:bodyPr/>
                    <a:lstStyle/>
                    <a:p>
                      <a:pPr algn="ctr" fontAlgn="t"/>
                      <a:r>
                        <a:rPr lang="en-IN" sz="2000" u="none" strike="noStrike"/>
                        <a:t>1</a:t>
                      </a:r>
                      <a:endParaRPr lang="en-IN" sz="2000" b="0" i="0" u="none" strike="noStrike">
                        <a:latin typeface="Arial"/>
                      </a:endParaRPr>
                    </a:p>
                  </a:txBody>
                  <a:tcPr marL="9525" marR="9525" marT="9525" marB="0"/>
                </a:tc>
                <a:tc>
                  <a:txBody>
                    <a:bodyPr/>
                    <a:lstStyle/>
                    <a:p>
                      <a:pPr algn="ctr" fontAlgn="t"/>
                      <a:r>
                        <a:rPr lang="en-IN" sz="2000" u="none" strike="noStrike"/>
                        <a:t>MKC-25</a:t>
                      </a:r>
                      <a:endParaRPr lang="en-IN" sz="2000" b="0" i="0" u="none" strike="noStrike">
                        <a:latin typeface="Arial"/>
                      </a:endParaRPr>
                    </a:p>
                  </a:txBody>
                  <a:tcPr marL="9525" marR="9525" marT="9525" marB="0"/>
                </a:tc>
                <a:tc>
                  <a:txBody>
                    <a:bodyPr/>
                    <a:lstStyle/>
                    <a:p>
                      <a:pPr algn="ctr" fontAlgn="t"/>
                      <a:r>
                        <a:rPr lang="en-IN" sz="2000" u="none" strike="noStrike"/>
                        <a:t>West Mandla</a:t>
                      </a:r>
                      <a:endParaRPr lang="en-IN" sz="2000" b="0" i="0" u="none" strike="noStrike">
                        <a:latin typeface="Arial"/>
                      </a:endParaRPr>
                    </a:p>
                  </a:txBody>
                  <a:tcPr marL="9525" marR="9525" marT="9525" marB="0"/>
                </a:tc>
                <a:tc>
                  <a:txBody>
                    <a:bodyPr/>
                    <a:lstStyle/>
                    <a:p>
                      <a:pPr algn="ctr" fontAlgn="t"/>
                      <a:r>
                        <a:rPr lang="en-IN" sz="2000" u="none" strike="noStrike"/>
                        <a:t>Kalpi</a:t>
                      </a:r>
                      <a:endParaRPr lang="en-IN" sz="2000" b="0" i="0" u="none" strike="noStrike">
                        <a:latin typeface="Arial"/>
                      </a:endParaRPr>
                    </a:p>
                  </a:txBody>
                  <a:tcPr marL="9525" marR="9525" marT="9525" marB="0"/>
                </a:tc>
              </a:tr>
              <a:tr h="429262">
                <a:tc>
                  <a:txBody>
                    <a:bodyPr/>
                    <a:lstStyle/>
                    <a:p>
                      <a:pPr algn="ctr" fontAlgn="t"/>
                      <a:r>
                        <a:rPr lang="en-IN" sz="2000" u="none" strike="noStrike"/>
                        <a:t>2</a:t>
                      </a:r>
                      <a:endParaRPr lang="en-IN" sz="2000" b="0" i="0" u="none" strike="noStrike">
                        <a:latin typeface="Arial"/>
                      </a:endParaRPr>
                    </a:p>
                  </a:txBody>
                  <a:tcPr marL="9525" marR="9525" marT="9525" marB="0"/>
                </a:tc>
                <a:tc>
                  <a:txBody>
                    <a:bodyPr/>
                    <a:lstStyle/>
                    <a:p>
                      <a:pPr algn="ctr" fontAlgn="t"/>
                      <a:r>
                        <a:rPr lang="en-IN" sz="2000" u="none" strike="noStrike"/>
                        <a:t>MJC-21</a:t>
                      </a:r>
                      <a:endParaRPr lang="en-IN" sz="2000" b="0" i="0" u="none" strike="noStrike">
                        <a:latin typeface="Arial"/>
                      </a:endParaRPr>
                    </a:p>
                  </a:txBody>
                  <a:tcPr marL="9525" marR="9525" marT="9525" marB="0"/>
                </a:tc>
                <a:tc>
                  <a:txBody>
                    <a:bodyPr/>
                    <a:lstStyle/>
                    <a:p>
                      <a:pPr algn="ctr" fontAlgn="t"/>
                      <a:r>
                        <a:rPr lang="en-IN" sz="2000" u="none" strike="noStrike"/>
                        <a:t>East Mandla</a:t>
                      </a:r>
                      <a:endParaRPr lang="en-IN" sz="2000" b="0" i="0" u="none" strike="noStrike">
                        <a:latin typeface="Arial"/>
                      </a:endParaRPr>
                    </a:p>
                  </a:txBody>
                  <a:tcPr marL="9525" marR="9525" marT="9525" marB="0"/>
                </a:tc>
                <a:tc>
                  <a:txBody>
                    <a:bodyPr/>
                    <a:lstStyle/>
                    <a:p>
                      <a:pPr algn="ctr" fontAlgn="t"/>
                      <a:r>
                        <a:rPr lang="en-IN" sz="2000" u="none" strike="noStrike"/>
                        <a:t>Jagmandal</a:t>
                      </a:r>
                      <a:endParaRPr lang="en-IN" sz="2000" b="0" i="0" u="none" strike="noStrike">
                        <a:latin typeface="Arial"/>
                      </a:endParaRPr>
                    </a:p>
                  </a:txBody>
                  <a:tcPr marL="9525" marR="9525" marT="9525" marB="0"/>
                </a:tc>
              </a:tr>
              <a:tr h="429262">
                <a:tc>
                  <a:txBody>
                    <a:bodyPr/>
                    <a:lstStyle/>
                    <a:p>
                      <a:pPr algn="ctr" fontAlgn="t"/>
                      <a:r>
                        <a:rPr lang="en-IN" sz="2000" u="none" strike="noStrike"/>
                        <a:t>3</a:t>
                      </a:r>
                      <a:endParaRPr lang="en-IN" sz="2000" b="0" i="0" u="none" strike="noStrike">
                        <a:latin typeface="Arial"/>
                      </a:endParaRPr>
                    </a:p>
                  </a:txBody>
                  <a:tcPr marL="9525" marR="9525" marT="9525" marB="0"/>
                </a:tc>
                <a:tc>
                  <a:txBody>
                    <a:bodyPr/>
                    <a:lstStyle/>
                    <a:p>
                      <a:pPr algn="ctr" fontAlgn="t"/>
                      <a:r>
                        <a:rPr lang="en-IN" sz="2000" u="none" strike="noStrike"/>
                        <a:t>MJC-30</a:t>
                      </a:r>
                      <a:endParaRPr lang="en-IN" sz="2000" b="0" i="0" u="none" strike="noStrike">
                        <a:latin typeface="Arial"/>
                      </a:endParaRPr>
                    </a:p>
                  </a:txBody>
                  <a:tcPr marL="9525" marR="9525" marT="9525" marB="0"/>
                </a:tc>
                <a:tc>
                  <a:txBody>
                    <a:bodyPr/>
                    <a:lstStyle/>
                    <a:p>
                      <a:pPr algn="ctr" fontAlgn="t"/>
                      <a:r>
                        <a:rPr lang="en-IN" sz="2000" u="none" strike="noStrike"/>
                        <a:t>East Mandla</a:t>
                      </a:r>
                      <a:endParaRPr lang="en-IN" sz="2000" b="0" i="0" u="none" strike="noStrike">
                        <a:latin typeface="Arial"/>
                      </a:endParaRPr>
                    </a:p>
                  </a:txBody>
                  <a:tcPr marL="9525" marR="9525" marT="9525" marB="0"/>
                </a:tc>
                <a:tc>
                  <a:txBody>
                    <a:bodyPr/>
                    <a:lstStyle/>
                    <a:p>
                      <a:pPr algn="ctr" fontAlgn="t"/>
                      <a:r>
                        <a:rPr lang="en-IN" sz="2000" u="none" strike="noStrike"/>
                        <a:t>Jagmandal</a:t>
                      </a:r>
                      <a:endParaRPr lang="en-IN" sz="2000" b="0" i="0" u="none" strike="noStrike">
                        <a:latin typeface="Arial"/>
                      </a:endParaRPr>
                    </a:p>
                  </a:txBody>
                  <a:tcPr marL="9525" marR="9525" marT="9525" marB="0"/>
                </a:tc>
              </a:tr>
              <a:tr h="429262">
                <a:tc>
                  <a:txBody>
                    <a:bodyPr/>
                    <a:lstStyle/>
                    <a:p>
                      <a:pPr algn="ctr" fontAlgn="t"/>
                      <a:r>
                        <a:rPr lang="en-IN" sz="2000" u="none" strike="noStrike"/>
                        <a:t>4</a:t>
                      </a:r>
                      <a:endParaRPr lang="en-IN" sz="2000" b="0" i="0" u="none" strike="noStrike">
                        <a:latin typeface="Arial"/>
                      </a:endParaRPr>
                    </a:p>
                  </a:txBody>
                  <a:tcPr marL="9525" marR="9525" marT="9525" marB="0"/>
                </a:tc>
                <a:tc>
                  <a:txBody>
                    <a:bodyPr/>
                    <a:lstStyle/>
                    <a:p>
                      <a:pPr algn="ctr" fontAlgn="t"/>
                      <a:r>
                        <a:rPr lang="en-IN" sz="2000" u="none" strike="noStrike"/>
                        <a:t>DHC-20</a:t>
                      </a:r>
                      <a:endParaRPr lang="en-IN" sz="2000" b="0" i="0" u="none" strike="noStrike">
                        <a:latin typeface="Arial"/>
                      </a:endParaRPr>
                    </a:p>
                  </a:txBody>
                  <a:tcPr marL="9525" marR="9525" marT="9525" marB="0"/>
                </a:tc>
                <a:tc>
                  <a:txBody>
                    <a:bodyPr/>
                    <a:lstStyle/>
                    <a:p>
                      <a:pPr algn="ctr" fontAlgn="t"/>
                      <a:r>
                        <a:rPr lang="en-IN" sz="2000" u="none" strike="noStrike"/>
                        <a:t>Damoh</a:t>
                      </a:r>
                      <a:endParaRPr lang="en-IN" sz="2000" b="0" i="0" u="none" strike="noStrike">
                        <a:latin typeface="Arial"/>
                      </a:endParaRPr>
                    </a:p>
                  </a:txBody>
                  <a:tcPr marL="9525" marR="9525" marT="9525" marB="0"/>
                </a:tc>
                <a:tc>
                  <a:txBody>
                    <a:bodyPr/>
                    <a:lstStyle/>
                    <a:p>
                      <a:pPr algn="ctr" fontAlgn="t"/>
                      <a:r>
                        <a:rPr lang="en-IN" sz="2000" u="none" strike="noStrike"/>
                        <a:t>Hathani</a:t>
                      </a:r>
                      <a:endParaRPr lang="en-IN" sz="2000" b="0" i="0" u="none" strike="noStrike">
                        <a:latin typeface="Arial"/>
                      </a:endParaRPr>
                    </a:p>
                  </a:txBody>
                  <a:tcPr marL="9525" marR="9525" marT="9525" marB="0"/>
                </a:tc>
              </a:tr>
              <a:tr h="429262">
                <a:tc>
                  <a:txBody>
                    <a:bodyPr/>
                    <a:lstStyle/>
                    <a:p>
                      <a:pPr algn="ctr" fontAlgn="t"/>
                      <a:r>
                        <a:rPr lang="en-IN" sz="2000" u="none" strike="noStrike"/>
                        <a:t>5</a:t>
                      </a:r>
                      <a:endParaRPr lang="en-IN" sz="2000" b="0" i="0" u="none" strike="noStrike">
                        <a:latin typeface="Arial"/>
                      </a:endParaRPr>
                    </a:p>
                  </a:txBody>
                  <a:tcPr marL="9525" marR="9525" marT="9525" marB="0"/>
                </a:tc>
                <a:tc>
                  <a:txBody>
                    <a:bodyPr/>
                    <a:lstStyle/>
                    <a:p>
                      <a:pPr algn="ctr" fontAlgn="t"/>
                      <a:r>
                        <a:rPr lang="en-IN" sz="2000" u="none" strike="noStrike"/>
                        <a:t>DHC-29</a:t>
                      </a:r>
                      <a:endParaRPr lang="en-IN" sz="2000" b="0" i="0" u="none" strike="noStrike">
                        <a:latin typeface="Arial"/>
                      </a:endParaRPr>
                    </a:p>
                  </a:txBody>
                  <a:tcPr marL="9525" marR="9525" marT="9525" marB="0"/>
                </a:tc>
                <a:tc>
                  <a:txBody>
                    <a:bodyPr/>
                    <a:lstStyle/>
                    <a:p>
                      <a:pPr algn="ctr" fontAlgn="t"/>
                      <a:r>
                        <a:rPr lang="en-IN" sz="2000" u="none" strike="noStrike"/>
                        <a:t>Damoh</a:t>
                      </a:r>
                      <a:endParaRPr lang="en-IN" sz="2000" b="0" i="0" u="none" strike="noStrike">
                        <a:latin typeface="Arial"/>
                      </a:endParaRPr>
                    </a:p>
                  </a:txBody>
                  <a:tcPr marL="9525" marR="9525" marT="9525" marB="0"/>
                </a:tc>
                <a:tc>
                  <a:txBody>
                    <a:bodyPr/>
                    <a:lstStyle/>
                    <a:p>
                      <a:pPr algn="ctr" fontAlgn="t"/>
                      <a:r>
                        <a:rPr lang="en-IN" sz="2000" u="none" strike="noStrike"/>
                        <a:t>Hathani</a:t>
                      </a:r>
                      <a:endParaRPr lang="en-IN" sz="2000" b="0" i="0" u="none" strike="noStrike">
                        <a:latin typeface="Arial"/>
                      </a:endParaRPr>
                    </a:p>
                  </a:txBody>
                  <a:tcPr marL="9525" marR="9525" marT="9525" marB="0"/>
                </a:tc>
              </a:tr>
              <a:tr h="429262">
                <a:tc>
                  <a:txBody>
                    <a:bodyPr/>
                    <a:lstStyle/>
                    <a:p>
                      <a:pPr algn="ctr" fontAlgn="t"/>
                      <a:r>
                        <a:rPr lang="en-IN" sz="2000" u="none" strike="noStrike"/>
                        <a:t>6</a:t>
                      </a:r>
                      <a:endParaRPr lang="en-IN" sz="2000" b="0" i="0" u="none" strike="noStrike">
                        <a:latin typeface="Arial"/>
                      </a:endParaRPr>
                    </a:p>
                  </a:txBody>
                  <a:tcPr marL="9525" marR="9525" marT="9525" marB="0"/>
                </a:tc>
                <a:tc>
                  <a:txBody>
                    <a:bodyPr/>
                    <a:lstStyle/>
                    <a:p>
                      <a:pPr algn="ctr" fontAlgn="t"/>
                      <a:r>
                        <a:rPr lang="en-IN" sz="2000" u="none" strike="noStrike"/>
                        <a:t>DHC-44</a:t>
                      </a:r>
                      <a:endParaRPr lang="en-IN" sz="2000" b="0" i="0" u="none" strike="noStrike">
                        <a:latin typeface="Arial"/>
                      </a:endParaRPr>
                    </a:p>
                  </a:txBody>
                  <a:tcPr marL="9525" marR="9525" marT="9525" marB="0"/>
                </a:tc>
                <a:tc>
                  <a:txBody>
                    <a:bodyPr/>
                    <a:lstStyle/>
                    <a:p>
                      <a:pPr algn="ctr" fontAlgn="t"/>
                      <a:r>
                        <a:rPr lang="en-IN" sz="2000" u="none" strike="noStrike"/>
                        <a:t>Damoh</a:t>
                      </a:r>
                      <a:endParaRPr lang="en-IN" sz="2000" b="0" i="0" u="none" strike="noStrike">
                        <a:latin typeface="Arial"/>
                      </a:endParaRPr>
                    </a:p>
                  </a:txBody>
                  <a:tcPr marL="9525" marR="9525" marT="9525" marB="0"/>
                </a:tc>
                <a:tc>
                  <a:txBody>
                    <a:bodyPr/>
                    <a:lstStyle/>
                    <a:p>
                      <a:pPr algn="ctr" fontAlgn="t"/>
                      <a:r>
                        <a:rPr lang="en-IN" sz="2000" u="none" strike="noStrike"/>
                        <a:t>Hathani</a:t>
                      </a:r>
                      <a:endParaRPr lang="en-IN" sz="2000" b="0" i="0" u="none" strike="noStrike">
                        <a:latin typeface="Arial"/>
                      </a:endParaRPr>
                    </a:p>
                  </a:txBody>
                  <a:tcPr marL="9525" marR="9525" marT="9525" marB="0"/>
                </a:tc>
              </a:tr>
              <a:tr h="429262">
                <a:tc>
                  <a:txBody>
                    <a:bodyPr/>
                    <a:lstStyle/>
                    <a:p>
                      <a:pPr algn="ctr" fontAlgn="t"/>
                      <a:r>
                        <a:rPr lang="en-IN" sz="2000" u="none" strike="noStrike"/>
                        <a:t>7</a:t>
                      </a:r>
                      <a:endParaRPr lang="en-IN" sz="2000" b="0" i="0" u="none" strike="noStrike">
                        <a:latin typeface="Arial"/>
                      </a:endParaRPr>
                    </a:p>
                  </a:txBody>
                  <a:tcPr marL="9525" marR="9525" marT="9525" marB="0"/>
                </a:tc>
                <a:tc>
                  <a:txBody>
                    <a:bodyPr/>
                    <a:lstStyle/>
                    <a:p>
                      <a:pPr algn="ctr" fontAlgn="t"/>
                      <a:r>
                        <a:rPr lang="en-IN" sz="2000" u="none" strike="noStrike"/>
                        <a:t>JKC-1</a:t>
                      </a:r>
                      <a:endParaRPr lang="en-IN" sz="2000" b="0" i="0" u="none" strike="noStrike">
                        <a:latin typeface="Arial"/>
                      </a:endParaRPr>
                    </a:p>
                  </a:txBody>
                  <a:tcPr marL="9525" marR="9525" marT="9525" marB="0"/>
                </a:tc>
                <a:tc>
                  <a:txBody>
                    <a:bodyPr/>
                    <a:lstStyle/>
                    <a:p>
                      <a:pPr algn="ctr" fontAlgn="t"/>
                      <a:r>
                        <a:rPr lang="en-IN" sz="2000" u="none" strike="noStrike"/>
                        <a:t>Jhabua</a:t>
                      </a:r>
                      <a:endParaRPr lang="en-IN" sz="2000" b="0" i="0" u="none" strike="noStrike">
                        <a:latin typeface="Arial"/>
                      </a:endParaRPr>
                    </a:p>
                  </a:txBody>
                  <a:tcPr marL="9525" marR="9525" marT="9525" marB="0"/>
                </a:tc>
                <a:tc>
                  <a:txBody>
                    <a:bodyPr/>
                    <a:lstStyle/>
                    <a:p>
                      <a:pPr algn="ctr" fontAlgn="t"/>
                      <a:r>
                        <a:rPr lang="en-IN" sz="2000" u="none" strike="noStrike"/>
                        <a:t>Katthiwada</a:t>
                      </a:r>
                      <a:endParaRPr lang="en-IN" sz="2000" b="0" i="0" u="none" strike="noStrike">
                        <a:latin typeface="Arial"/>
                      </a:endParaRPr>
                    </a:p>
                  </a:txBody>
                  <a:tcPr marL="9525" marR="9525" marT="9525" marB="0"/>
                </a:tc>
              </a:tr>
              <a:tr h="429262">
                <a:tc>
                  <a:txBody>
                    <a:bodyPr/>
                    <a:lstStyle/>
                    <a:p>
                      <a:pPr algn="ctr" fontAlgn="t"/>
                      <a:r>
                        <a:rPr lang="en-IN" sz="2000" u="none" strike="noStrike"/>
                        <a:t>8</a:t>
                      </a:r>
                      <a:endParaRPr lang="en-IN" sz="2000" b="0" i="0" u="none" strike="noStrike">
                        <a:latin typeface="Arial"/>
                      </a:endParaRPr>
                    </a:p>
                  </a:txBody>
                  <a:tcPr marL="9525" marR="9525" marT="9525" marB="0"/>
                </a:tc>
                <a:tc>
                  <a:txBody>
                    <a:bodyPr/>
                    <a:lstStyle/>
                    <a:p>
                      <a:pPr algn="ctr" fontAlgn="t"/>
                      <a:r>
                        <a:rPr lang="en-IN" sz="2000" u="none" strike="noStrike"/>
                        <a:t>SRKC-16</a:t>
                      </a:r>
                      <a:endParaRPr lang="en-IN" sz="2000" b="0" i="0" u="none" strike="noStrike">
                        <a:latin typeface="Arial"/>
                      </a:endParaRPr>
                    </a:p>
                  </a:txBody>
                  <a:tcPr marL="9525" marR="9525" marT="9525" marB="0"/>
                </a:tc>
                <a:tc>
                  <a:txBody>
                    <a:bodyPr/>
                    <a:lstStyle/>
                    <a:p>
                      <a:pPr algn="ctr" fontAlgn="t"/>
                      <a:r>
                        <a:rPr lang="en-IN" sz="2000" u="none" strike="noStrike"/>
                        <a:t>Sehore</a:t>
                      </a:r>
                      <a:endParaRPr lang="en-IN" sz="2000" b="0" i="0" u="none" strike="noStrike">
                        <a:latin typeface="Arial"/>
                      </a:endParaRPr>
                    </a:p>
                  </a:txBody>
                  <a:tcPr marL="9525" marR="9525" marT="9525" marB="0"/>
                </a:tc>
                <a:tc>
                  <a:txBody>
                    <a:bodyPr/>
                    <a:lstStyle/>
                    <a:p>
                      <a:pPr algn="ctr" fontAlgn="t"/>
                      <a:r>
                        <a:rPr lang="en-IN" sz="2000" u="none" strike="noStrike" dirty="0" err="1"/>
                        <a:t>Rehti</a:t>
                      </a:r>
                      <a:endParaRPr lang="en-IN" sz="2000" b="0" i="0" u="none" strike="noStrike" dirty="0">
                        <a:latin typeface="Arial"/>
                      </a:endParaRPr>
                    </a:p>
                  </a:txBody>
                  <a:tcPr marL="9525" marR="9525" marT="9525" marB="0"/>
                </a:tc>
              </a:tr>
            </a:tbl>
          </a:graphicData>
        </a:graphic>
      </p:graphicFrame>
      <p:sp>
        <p:nvSpPr>
          <p:cNvPr id="8" name="Slide Number Placeholder 7"/>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TextBox 6"/>
          <p:cNvSpPr txBox="1"/>
          <p:nvPr/>
        </p:nvSpPr>
        <p:spPr>
          <a:xfrm>
            <a:off x="381000" y="1216997"/>
            <a:ext cx="8458200" cy="4955203"/>
          </a:xfrm>
          <a:prstGeom prst="rect">
            <a:avLst/>
          </a:prstGeom>
          <a:noFill/>
          <a:ln w="28575">
            <a:solidFill>
              <a:srgbClr val="00B050"/>
            </a:solidFill>
          </a:ln>
        </p:spPr>
        <p:txBody>
          <a:bodyPr wrap="square" rtlCol="0">
            <a:spAutoFit/>
          </a:bodyPr>
          <a:lstStyle/>
          <a:p>
            <a:pPr lvl="0" algn="ctr"/>
            <a:r>
              <a:rPr lang="en-US" sz="2800" b="1" dirty="0" smtClean="0">
                <a:solidFill>
                  <a:srgbClr val="C00000"/>
                </a:solidFill>
                <a:latin typeface="Tahoma" pitchFamily="34" charset="0"/>
                <a:ea typeface="Tahoma" pitchFamily="34" charset="0"/>
                <a:cs typeface="Tahoma" pitchFamily="34" charset="0"/>
              </a:rPr>
              <a:t>CONCLUSION</a:t>
            </a:r>
          </a:p>
          <a:p>
            <a:pPr lvl="0" algn="ctr"/>
            <a:endParaRPr lang="en-US" sz="2800" b="1" dirty="0" smtClean="0">
              <a:solidFill>
                <a:srgbClr val="C00000"/>
              </a:solidFill>
              <a:latin typeface="Tahoma" pitchFamily="34" charset="0"/>
              <a:ea typeface="Tahoma" pitchFamily="34" charset="0"/>
              <a:cs typeface="Tahoma" pitchFamily="34" charset="0"/>
            </a:endParaRPr>
          </a:p>
          <a:p>
            <a:pPr lvl="0" algn="just">
              <a:buFont typeface="Wingdings" pitchFamily="2" charset="2"/>
              <a:buChar char="Ø"/>
            </a:pPr>
            <a:r>
              <a:rPr lang="en-US" sz="2400" b="1" dirty="0" smtClean="0">
                <a:latin typeface="Tahoma" pitchFamily="34" charset="0"/>
                <a:ea typeface="Tahoma" pitchFamily="34" charset="0"/>
                <a:cs typeface="Tahoma" pitchFamily="34" charset="0"/>
              </a:rPr>
              <a:t>Only </a:t>
            </a:r>
            <a:r>
              <a:rPr lang="en-US" sz="2400" b="1" dirty="0" smtClean="0">
                <a:latin typeface="Tahoma" pitchFamily="34" charset="0"/>
                <a:ea typeface="Tahoma" pitchFamily="34" charset="0"/>
                <a:cs typeface="Tahoma" pitchFamily="34" charset="0"/>
              </a:rPr>
              <a:t>136 trees were found up to the mark out of 306. There is need to select some more plus trees of teak form the natural population. </a:t>
            </a:r>
          </a:p>
          <a:p>
            <a:pPr lvl="0" algn="just">
              <a:buFont typeface="Wingdings" pitchFamily="2" charset="2"/>
              <a:buChar char="Ø"/>
            </a:pPr>
            <a:endParaRPr lang="en-US" sz="2400" b="1" dirty="0" smtClean="0">
              <a:latin typeface="Tahoma" pitchFamily="34" charset="0"/>
              <a:ea typeface="Tahoma" pitchFamily="34" charset="0"/>
              <a:cs typeface="Tahoma" pitchFamily="34" charset="0"/>
            </a:endParaRPr>
          </a:p>
          <a:p>
            <a:pPr lvl="0" algn="just">
              <a:buFont typeface="Wingdings" pitchFamily="2" charset="2"/>
              <a:buChar char="Ø"/>
            </a:pPr>
            <a:r>
              <a:rPr lang="en-US" sz="2400" b="1" dirty="0" smtClean="0">
                <a:latin typeface="Tahoma" pitchFamily="34" charset="0"/>
                <a:ea typeface="Tahoma" pitchFamily="34" charset="0"/>
                <a:cs typeface="Tahoma" pitchFamily="34" charset="0"/>
              </a:rPr>
              <a:t>Trees of excellent height, girth, clear bole height, ideal circular bole with less tapering, self pruning ability are exist in natural population  of Madhya Pradesh, which may be used as reproductive source material for plantation purposes.</a:t>
            </a:r>
          </a:p>
          <a:p>
            <a:pPr lvl="0" algn="just"/>
            <a:endParaRPr lang="en-IN" sz="2200" b="1" dirty="0" smtClean="0"/>
          </a:p>
          <a:p>
            <a:endParaRPr lang="en-IN" sz="2200" b="1"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8" name="Picture 2" descr="C:\Users\HP\Desktop\AAEAAQAAAAAAAAO2AAAAJDM0MzVjYjlmLWVkYWMtNDdkNS1iZGYwLTg4Y2ZkZDlmMDc2ZA.jpg"/>
          <p:cNvPicPr>
            <a:picLocks noChangeAspect="1" noChangeArrowheads="1"/>
          </p:cNvPicPr>
          <p:nvPr/>
        </p:nvPicPr>
        <p:blipFill>
          <a:blip r:embed="rId5"/>
          <a:srcRect t="12329" r="66612"/>
          <a:stretch>
            <a:fillRect/>
          </a:stretch>
        </p:blipFill>
        <p:spPr bwMode="auto">
          <a:xfrm>
            <a:off x="3602984" y="990600"/>
            <a:ext cx="4779016" cy="58674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
        <p:nvSpPr>
          <p:cNvPr id="9" name="TextBox 8"/>
          <p:cNvSpPr txBox="1"/>
          <p:nvPr/>
        </p:nvSpPr>
        <p:spPr>
          <a:xfrm>
            <a:off x="304800" y="2533471"/>
            <a:ext cx="3048000" cy="1200329"/>
          </a:xfrm>
          <a:prstGeom prst="rect">
            <a:avLst/>
          </a:prstGeom>
          <a:noFill/>
        </p:spPr>
        <p:txBody>
          <a:bodyPr wrap="square" rtlCol="0">
            <a:spAutoFit/>
          </a:bodyPr>
          <a:lstStyle/>
          <a:p>
            <a:r>
              <a:rPr lang="en-IN" sz="2400" b="1" dirty="0" smtClean="0">
                <a:latin typeface="Tahoma" pitchFamily="34" charset="0"/>
                <a:ea typeface="Tahoma" pitchFamily="34" charset="0"/>
                <a:cs typeface="Tahoma" pitchFamily="34" charset="0"/>
              </a:rPr>
              <a:t>Source of Indian Teakwood Imports </a:t>
            </a:r>
            <a:endParaRPr lang="en-IN" sz="24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7" name="TextBox 6"/>
          <p:cNvSpPr txBox="1"/>
          <p:nvPr/>
        </p:nvSpPr>
        <p:spPr>
          <a:xfrm>
            <a:off x="381000" y="990600"/>
            <a:ext cx="7696200" cy="4862870"/>
          </a:xfrm>
          <a:prstGeom prst="rect">
            <a:avLst/>
          </a:prstGeom>
          <a:noFill/>
        </p:spPr>
        <p:txBody>
          <a:bodyPr wrap="square" rtlCol="0">
            <a:spAutoFit/>
          </a:bodyPr>
          <a:lstStyle/>
          <a:p>
            <a:pPr lvl="0"/>
            <a:endParaRPr lang="en-IN" sz="2200" b="1" dirty="0" smtClean="0"/>
          </a:p>
          <a:p>
            <a:pPr lvl="0" algn="just">
              <a:buFont typeface="Wingdings" pitchFamily="2" charset="2"/>
              <a:buChar char="Ø"/>
            </a:pPr>
            <a:r>
              <a:rPr lang="en-US" sz="2400" b="1" dirty="0" smtClean="0">
                <a:latin typeface="Tahoma" pitchFamily="34" charset="0"/>
                <a:ea typeface="Tahoma" pitchFamily="34" charset="0"/>
                <a:cs typeface="Tahoma" pitchFamily="34" charset="0"/>
              </a:rPr>
              <a:t>Wood characteristics like higher specific gravity, higher heartwood percentage which show high inheritance pattern, should be strongly considered along with all the phenotypic characteristics i.e. height, girth, bole form, crown habit, branching pattern etc</a:t>
            </a:r>
            <a:r>
              <a:rPr lang="en-US" sz="2400" b="1" dirty="0" smtClean="0">
                <a:latin typeface="Tahoma" pitchFamily="34" charset="0"/>
                <a:ea typeface="Tahoma" pitchFamily="34" charset="0"/>
                <a:cs typeface="Tahoma" pitchFamily="34" charset="0"/>
              </a:rPr>
              <a:t>.</a:t>
            </a:r>
          </a:p>
          <a:p>
            <a:pPr lvl="0" algn="just">
              <a:buFont typeface="Wingdings" pitchFamily="2" charset="2"/>
              <a:buChar char="Ø"/>
            </a:pPr>
            <a:endParaRPr lang="en-US" sz="2400" b="1" dirty="0" smtClean="0">
              <a:latin typeface="Tahoma" pitchFamily="34" charset="0"/>
              <a:ea typeface="Tahoma" pitchFamily="34" charset="0"/>
              <a:cs typeface="Tahoma" pitchFamily="34" charset="0"/>
            </a:endParaRPr>
          </a:p>
          <a:p>
            <a:pPr algn="just">
              <a:buFont typeface="Wingdings" pitchFamily="2" charset="2"/>
              <a:buChar char="Ø"/>
            </a:pPr>
            <a:r>
              <a:rPr lang="en-US" sz="2400" b="1" dirty="0" smtClean="0">
                <a:latin typeface="Tahoma" pitchFamily="34" charset="0"/>
                <a:ea typeface="Tahoma" pitchFamily="34" charset="0"/>
                <a:cs typeface="Tahoma" pitchFamily="34" charset="0"/>
              </a:rPr>
              <a:t>Wide range (0.5 to 1.01) of specific gravity concluding great variation in genetic make of the trees</a:t>
            </a:r>
          </a:p>
          <a:p>
            <a:pPr lvl="0" algn="just">
              <a:buFont typeface="Wingdings" pitchFamily="2" charset="2"/>
              <a:buChar char="Ø"/>
            </a:pPr>
            <a:endParaRPr lang="en-IN" sz="2400" b="1" dirty="0" smtClean="0">
              <a:latin typeface="Tahoma" pitchFamily="34" charset="0"/>
              <a:ea typeface="Tahoma" pitchFamily="34" charset="0"/>
              <a:cs typeface="Tahoma" pitchFamily="34" charset="0"/>
            </a:endParaRPr>
          </a:p>
          <a:p>
            <a:pPr algn="just">
              <a:buFont typeface="Wingdings" pitchFamily="2" charset="2"/>
              <a:buChar char="Ø"/>
            </a:pPr>
            <a:endParaRPr lang="en-IN" sz="2400" b="1" dirty="0">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9" name="TextBox 8"/>
          <p:cNvSpPr txBox="1"/>
          <p:nvPr/>
        </p:nvSpPr>
        <p:spPr>
          <a:xfrm>
            <a:off x="762000" y="1219200"/>
            <a:ext cx="7620000" cy="5232202"/>
          </a:xfrm>
          <a:prstGeom prst="rect">
            <a:avLst/>
          </a:prstGeom>
          <a:noFill/>
        </p:spPr>
        <p:txBody>
          <a:bodyPr wrap="square" rtlCol="0">
            <a:spAutoFit/>
          </a:bodyPr>
          <a:lstStyle/>
          <a:p>
            <a:pPr lvl="0"/>
            <a:r>
              <a:rPr lang="en-US" sz="2200" dirty="0" smtClean="0"/>
              <a:t> </a:t>
            </a:r>
            <a:endParaRPr lang="en-IN" sz="2200" dirty="0" smtClean="0"/>
          </a:p>
          <a:p>
            <a:pPr lvl="0" algn="just"/>
            <a:r>
              <a:rPr lang="en-US" sz="2400" b="1" dirty="0" smtClean="0">
                <a:latin typeface="Tahoma" pitchFamily="34" charset="0"/>
                <a:ea typeface="Tahoma" pitchFamily="34" charset="0"/>
                <a:cs typeface="Tahoma" pitchFamily="34" charset="0"/>
              </a:rPr>
              <a:t>Specific trait-wise trees were identified during present study. They may be used in future tree breeding </a:t>
            </a:r>
            <a:r>
              <a:rPr lang="en-US" sz="2400" b="1" dirty="0" err="1" smtClean="0">
                <a:latin typeface="Tahoma" pitchFamily="34" charset="0"/>
                <a:ea typeface="Tahoma" pitchFamily="34" charset="0"/>
                <a:cs typeface="Tahoma" pitchFamily="34" charset="0"/>
              </a:rPr>
              <a:t>programmes</a:t>
            </a:r>
            <a:r>
              <a:rPr lang="en-US" sz="2400" b="1" dirty="0" smtClean="0">
                <a:latin typeface="Tahoma" pitchFamily="34" charset="0"/>
                <a:ea typeface="Tahoma" pitchFamily="34" charset="0"/>
                <a:cs typeface="Tahoma" pitchFamily="34" charset="0"/>
              </a:rPr>
              <a:t>.</a:t>
            </a:r>
          </a:p>
          <a:p>
            <a:pPr lvl="0" algn="just"/>
            <a:endParaRPr lang="en-US" sz="2400" b="1" dirty="0" smtClean="0">
              <a:latin typeface="Tahoma" pitchFamily="34" charset="0"/>
              <a:ea typeface="Tahoma" pitchFamily="34" charset="0"/>
              <a:cs typeface="Tahoma" pitchFamily="34" charset="0"/>
            </a:endParaRPr>
          </a:p>
          <a:p>
            <a:pPr lvl="0" algn="just"/>
            <a:r>
              <a:rPr lang="en-US" sz="2400" b="1" dirty="0" smtClean="0">
                <a:latin typeface="Tahoma" pitchFamily="34" charset="0"/>
                <a:ea typeface="Tahoma" pitchFamily="34" charset="0"/>
                <a:cs typeface="Tahoma" pitchFamily="34" charset="0"/>
              </a:rPr>
              <a:t> A special protection should be provided to conserve those superior genetic resources.</a:t>
            </a:r>
          </a:p>
          <a:p>
            <a:pPr lvl="0" algn="just"/>
            <a:endParaRPr lang="en-US" sz="2400" b="1" dirty="0" smtClean="0">
              <a:latin typeface="Tahoma" pitchFamily="34" charset="0"/>
              <a:ea typeface="Tahoma" pitchFamily="34" charset="0"/>
              <a:cs typeface="Tahoma" pitchFamily="34" charset="0"/>
            </a:endParaRPr>
          </a:p>
          <a:p>
            <a:pPr lvl="0" algn="just"/>
            <a:r>
              <a:rPr lang="en-US" sz="2400" b="1" dirty="0" smtClean="0">
                <a:latin typeface="Tahoma" pitchFamily="34" charset="0"/>
                <a:ea typeface="Tahoma" pitchFamily="34" charset="0"/>
                <a:cs typeface="Tahoma" pitchFamily="34" charset="0"/>
              </a:rPr>
              <a:t> It is also requisite to multiply them through original seeds or through micro-propagation technique to sustain the unique creations of the nature. </a:t>
            </a:r>
            <a:endParaRPr lang="en-IN" sz="2400" b="1" dirty="0" smtClean="0">
              <a:latin typeface="Tahoma" pitchFamily="34" charset="0"/>
              <a:ea typeface="Tahoma" pitchFamily="34" charset="0"/>
              <a:cs typeface="Tahoma" pitchFamily="34" charset="0"/>
            </a:endParaRPr>
          </a:p>
          <a:p>
            <a:pPr algn="just"/>
            <a:r>
              <a:rPr lang="en-US" sz="2400" dirty="0" smtClean="0">
                <a:latin typeface="Tahoma" pitchFamily="34" charset="0"/>
                <a:ea typeface="Tahoma" pitchFamily="34" charset="0"/>
                <a:cs typeface="Tahoma" pitchFamily="34" charset="0"/>
              </a:rPr>
              <a:t/>
            </a:r>
            <a:br>
              <a:rPr lang="en-US" sz="2400" dirty="0" smtClean="0">
                <a:latin typeface="Tahoma" pitchFamily="34" charset="0"/>
                <a:ea typeface="Tahoma" pitchFamily="34" charset="0"/>
                <a:cs typeface="Tahoma" pitchFamily="34" charset="0"/>
              </a:rPr>
            </a:br>
            <a:endParaRPr lang="en-IN" sz="2400" dirty="0">
              <a:latin typeface="Tahoma" pitchFamily="34" charset="0"/>
              <a:ea typeface="Tahoma" pitchFamily="34" charset="0"/>
              <a:cs typeface="Tahoma"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G:\ANJANA DATA BACKUP 2015\F DRIVE DATA\all Photo\Teak Photo\Foto-PT PRO\Jhabua\DSCN0893.JPG"/>
          <p:cNvPicPr>
            <a:picLocks noChangeAspect="1" noChangeArrowheads="1"/>
          </p:cNvPicPr>
          <p:nvPr/>
        </p:nvPicPr>
        <p:blipFill>
          <a:blip r:embed="rId2" cstate="print"/>
          <a:srcRect/>
          <a:stretch>
            <a:fillRect/>
          </a:stretch>
        </p:blipFill>
        <p:spPr bwMode="auto">
          <a:xfrm flipH="1">
            <a:off x="177261" y="152400"/>
            <a:ext cx="8738139" cy="6553200"/>
          </a:xfrm>
          <a:prstGeom prst="rect">
            <a:avLst/>
          </a:prstGeom>
          <a:noFill/>
        </p:spPr>
      </p:pic>
      <p:sp>
        <p:nvSpPr>
          <p:cNvPr id="8" name="Subtitle 7"/>
          <p:cNvSpPr>
            <a:spLocks noGrp="1"/>
          </p:cNvSpPr>
          <p:nvPr>
            <p:ph type="subTitle" idx="1"/>
          </p:nvPr>
        </p:nvSpPr>
        <p:spPr>
          <a:xfrm>
            <a:off x="228600" y="1447800"/>
            <a:ext cx="3352800" cy="914400"/>
          </a:xfrm>
        </p:spPr>
        <p:txBody>
          <a:bodyPr>
            <a:normAutofit fontScale="77500" lnSpcReduction="20000"/>
          </a:bodyPr>
          <a:lstStyle/>
          <a:p>
            <a:r>
              <a:rPr lang="en-IN" sz="8000" i="1" dirty="0" smtClean="0">
                <a:solidFill>
                  <a:srgbClr val="002060"/>
                </a:solidFill>
                <a:latin typeface="Tahoma" pitchFamily="34" charset="0"/>
                <a:ea typeface="Tahoma" pitchFamily="34" charset="0"/>
                <a:cs typeface="Tahoma" pitchFamily="34" charset="0"/>
              </a:rPr>
              <a:t>Thanks</a:t>
            </a:r>
            <a:endParaRPr lang="en-IN" sz="8000" i="1" dirty="0">
              <a:solidFill>
                <a:srgbClr val="002060"/>
              </a:solidFill>
              <a:latin typeface="Tahoma" pitchFamily="34" charset="0"/>
              <a:ea typeface="Tahoma" pitchFamily="34" charset="0"/>
              <a:cs typeface="Tahoma" pitchFamily="34" charset="0"/>
            </a:endParaRPr>
          </a:p>
        </p:txBody>
      </p:sp>
      <p:pic>
        <p:nvPicPr>
          <p:cNvPr id="9" name="Picture 5" descr="AJ_P22"/>
          <p:cNvPicPr>
            <a:picLocks noChangeAspect="1" noChangeArrowheads="1"/>
          </p:cNvPicPr>
          <p:nvPr/>
        </p:nvPicPr>
        <p:blipFill>
          <a:blip r:embed="rId3"/>
          <a:srcRect/>
          <a:stretch>
            <a:fillRect/>
          </a:stretch>
        </p:blipFill>
        <p:spPr bwMode="auto">
          <a:xfrm flipH="1">
            <a:off x="228600" y="4800554"/>
            <a:ext cx="2406300" cy="1828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8" name="Picture 2" descr="C:\Users\HP\Desktop\AAEAAQAAAAAAAAO2AAAAJDM0MzVjYjlmLWVkYWMtNDdkNS1iZGYwLTg4Y2ZkZDlmMDc2ZA.jpg"/>
          <p:cNvPicPr>
            <a:picLocks noChangeAspect="1" noChangeArrowheads="1"/>
          </p:cNvPicPr>
          <p:nvPr/>
        </p:nvPicPr>
        <p:blipFill>
          <a:blip r:embed="rId5"/>
          <a:srcRect l="33476" t="13699" r="33802"/>
          <a:stretch>
            <a:fillRect/>
          </a:stretch>
        </p:blipFill>
        <p:spPr bwMode="auto">
          <a:xfrm>
            <a:off x="4038599" y="1066800"/>
            <a:ext cx="4326467" cy="5562600"/>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6</a:t>
            </a:fld>
            <a:endParaRPr lang="en-US"/>
          </a:p>
        </p:txBody>
      </p:sp>
      <p:sp>
        <p:nvSpPr>
          <p:cNvPr id="9" name="TextBox 8"/>
          <p:cNvSpPr txBox="1"/>
          <p:nvPr/>
        </p:nvSpPr>
        <p:spPr>
          <a:xfrm>
            <a:off x="304800" y="2533471"/>
            <a:ext cx="3048000" cy="1200329"/>
          </a:xfrm>
          <a:prstGeom prst="rect">
            <a:avLst/>
          </a:prstGeom>
          <a:noFill/>
        </p:spPr>
        <p:txBody>
          <a:bodyPr wrap="square" rtlCol="0">
            <a:spAutoFit/>
          </a:bodyPr>
          <a:lstStyle/>
          <a:p>
            <a:r>
              <a:rPr lang="en-IN" sz="2400" b="1" dirty="0" smtClean="0">
                <a:latin typeface="Tahoma" pitchFamily="34" charset="0"/>
                <a:ea typeface="Tahoma" pitchFamily="34" charset="0"/>
                <a:cs typeface="Tahoma" pitchFamily="34" charset="0"/>
              </a:rPr>
              <a:t>Global  Tropical Hardwood Exporters</a:t>
            </a:r>
            <a:endParaRPr lang="en-IN" sz="24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8" name="Picture 2" descr="C:\Users\HP\Desktop\AAEAAQAAAAAAAAO2AAAAJDM0MzVjYjlmLWVkYWMtNDdkNS1iZGYwLTg4Y2ZkZDlmMDc2ZA.jpg"/>
          <p:cNvPicPr>
            <a:picLocks noChangeAspect="1" noChangeArrowheads="1"/>
          </p:cNvPicPr>
          <p:nvPr/>
        </p:nvPicPr>
        <p:blipFill>
          <a:blip r:embed="rId5"/>
          <a:srcRect l="66199" t="13699"/>
          <a:stretch>
            <a:fillRect/>
          </a:stretch>
        </p:blipFill>
        <p:spPr bwMode="auto">
          <a:xfrm>
            <a:off x="4038600" y="821177"/>
            <a:ext cx="4618892" cy="5749046"/>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a:p>
        </p:txBody>
      </p:sp>
      <p:sp>
        <p:nvSpPr>
          <p:cNvPr id="10" name="TextBox 9"/>
          <p:cNvSpPr txBox="1"/>
          <p:nvPr/>
        </p:nvSpPr>
        <p:spPr>
          <a:xfrm>
            <a:off x="304800" y="2533471"/>
            <a:ext cx="3048000" cy="1200329"/>
          </a:xfrm>
          <a:prstGeom prst="rect">
            <a:avLst/>
          </a:prstGeom>
          <a:noFill/>
        </p:spPr>
        <p:txBody>
          <a:bodyPr wrap="square" rtlCol="0">
            <a:spAutoFit/>
          </a:bodyPr>
          <a:lstStyle/>
          <a:p>
            <a:r>
              <a:rPr lang="en-IN" sz="2400" b="1" dirty="0" smtClean="0">
                <a:latin typeface="Tahoma" pitchFamily="34" charset="0"/>
                <a:ea typeface="Tahoma" pitchFamily="34" charset="0"/>
                <a:cs typeface="Tahoma" pitchFamily="34" charset="0"/>
              </a:rPr>
              <a:t>Global  Tropical Hardwood Importers</a:t>
            </a:r>
            <a:endParaRPr lang="en-IN" sz="24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N0931"/>
          <p:cNvPicPr>
            <a:picLocks noChangeAspect="1" noChangeArrowheads="1"/>
          </p:cNvPicPr>
          <p:nvPr/>
        </p:nvPicPr>
        <p:blipFill>
          <a:blip r:embed="rId2" cstate="print"/>
          <a:srcRect/>
          <a:stretch>
            <a:fillRect/>
          </a:stretch>
        </p:blipFill>
        <p:spPr bwMode="auto">
          <a:xfrm>
            <a:off x="4648200" y="609600"/>
            <a:ext cx="4343414" cy="5867776"/>
          </a:xfrm>
          <a:prstGeom prst="rect">
            <a:avLst/>
          </a:prstGeom>
          <a:noFill/>
          <a:ln>
            <a:solidFill>
              <a:schemeClr val="accent1"/>
            </a:solidFill>
          </a:ln>
        </p:spPr>
      </p:pic>
      <p:pic>
        <p:nvPicPr>
          <p:cNvPr id="3" name="Picture 5" descr="DSCN1959"/>
          <p:cNvPicPr>
            <a:picLocks noChangeAspect="1" noChangeArrowheads="1"/>
          </p:cNvPicPr>
          <p:nvPr/>
        </p:nvPicPr>
        <p:blipFill>
          <a:blip r:embed="rId3" cstate="print"/>
          <a:srcRect/>
          <a:stretch>
            <a:fillRect/>
          </a:stretch>
        </p:blipFill>
        <p:spPr bwMode="auto">
          <a:xfrm>
            <a:off x="171719" y="609600"/>
            <a:ext cx="4400281" cy="5867400"/>
          </a:xfrm>
          <a:prstGeom prst="rect">
            <a:avLst/>
          </a:prstGeom>
          <a:noFill/>
          <a:ln>
            <a:solidFill>
              <a:schemeClr val="accent1"/>
            </a:solidFill>
          </a:ln>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 name="TextBox 4"/>
          <p:cNvSpPr txBox="1"/>
          <p:nvPr/>
        </p:nvSpPr>
        <p:spPr>
          <a:xfrm>
            <a:off x="152400" y="0"/>
            <a:ext cx="8610600" cy="461665"/>
          </a:xfrm>
          <a:prstGeom prst="rect">
            <a:avLst/>
          </a:prstGeom>
          <a:noFill/>
        </p:spPr>
        <p:txBody>
          <a:bodyPr wrap="square" rtlCol="0">
            <a:spAutoFit/>
          </a:bodyPr>
          <a:lstStyle/>
          <a:p>
            <a:r>
              <a:rPr lang="en-US" sz="2400" b="1" dirty="0" smtClean="0"/>
              <a:t>T</a:t>
            </a:r>
            <a:r>
              <a:rPr lang="en-US" sz="2400" b="1" dirty="0" smtClean="0">
                <a:solidFill>
                  <a:srgbClr val="740000"/>
                </a:solidFill>
                <a:latin typeface="Tahoma" pitchFamily="34" charset="0"/>
                <a:ea typeface="Tahoma" pitchFamily="34" charset="0"/>
                <a:cs typeface="Tahoma" pitchFamily="34" charset="0"/>
              </a:rPr>
              <a:t>eak (</a:t>
            </a:r>
            <a:r>
              <a:rPr lang="en-US" sz="2400" b="1" i="1" dirty="0" err="1" smtClean="0">
                <a:solidFill>
                  <a:srgbClr val="740000"/>
                </a:solidFill>
                <a:latin typeface="Tahoma" pitchFamily="34" charset="0"/>
                <a:ea typeface="Tahoma" pitchFamily="34" charset="0"/>
                <a:cs typeface="Tahoma" pitchFamily="34" charset="0"/>
              </a:rPr>
              <a:t>Tectona</a:t>
            </a:r>
            <a:r>
              <a:rPr lang="en-US" sz="2400" b="1" i="1" dirty="0" smtClean="0">
                <a:solidFill>
                  <a:srgbClr val="740000"/>
                </a:solidFill>
                <a:latin typeface="Tahoma" pitchFamily="34" charset="0"/>
                <a:ea typeface="Tahoma" pitchFamily="34" charset="0"/>
                <a:cs typeface="Tahoma" pitchFamily="34" charset="0"/>
              </a:rPr>
              <a:t> </a:t>
            </a:r>
            <a:r>
              <a:rPr lang="en-US" sz="2400" b="1" i="1" dirty="0" err="1" smtClean="0">
                <a:solidFill>
                  <a:srgbClr val="740000"/>
                </a:solidFill>
                <a:latin typeface="Tahoma" pitchFamily="34" charset="0"/>
                <a:ea typeface="Tahoma" pitchFamily="34" charset="0"/>
                <a:cs typeface="Tahoma" pitchFamily="34" charset="0"/>
              </a:rPr>
              <a:t>grandis</a:t>
            </a:r>
            <a:r>
              <a:rPr lang="en-US" sz="2400" b="1" dirty="0" smtClean="0">
                <a:solidFill>
                  <a:srgbClr val="740000"/>
                </a:solidFill>
                <a:latin typeface="Tahoma" pitchFamily="34" charset="0"/>
                <a:ea typeface="Tahoma" pitchFamily="34" charset="0"/>
                <a:cs typeface="Tahoma" pitchFamily="34" charset="0"/>
              </a:rPr>
              <a:t>):</a:t>
            </a:r>
            <a:r>
              <a:rPr lang="en-US" sz="2400" dirty="0" smtClean="0">
                <a:solidFill>
                  <a:srgbClr val="740000"/>
                </a:solidFill>
                <a:latin typeface="Tahoma" pitchFamily="34" charset="0"/>
                <a:ea typeface="Tahoma" pitchFamily="34" charset="0"/>
                <a:cs typeface="Tahoma" pitchFamily="34" charset="0"/>
              </a:rPr>
              <a:t>A </a:t>
            </a:r>
            <a:r>
              <a:rPr lang="en-US" sz="2400" dirty="0" smtClean="0">
                <a:solidFill>
                  <a:srgbClr val="740000"/>
                </a:solidFill>
                <a:latin typeface="Tahoma" pitchFamily="34" charset="0"/>
                <a:ea typeface="Tahoma" pitchFamily="34" charset="0"/>
                <a:cs typeface="Tahoma" pitchFamily="34" charset="0"/>
              </a:rPr>
              <a:t>very large sized deciduous tree</a:t>
            </a:r>
            <a:r>
              <a:rPr lang="en-US" sz="2400" dirty="0" smtClean="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23330"/>
          </a:xfrm>
          <a:prstGeom prst="rect">
            <a:avLst/>
          </a:prstGeom>
          <a:solidFill>
            <a:schemeClr val="accent2"/>
          </a:solidFill>
          <a:ln>
            <a:solidFill>
              <a:schemeClr val="accent3"/>
            </a:solidFill>
          </a:ln>
        </p:spPr>
        <p:txBody>
          <a:bodyPr wrap="square" rtlCol="0">
            <a:spAutoFit/>
          </a:bodyPr>
          <a:lstStyle/>
          <a:p>
            <a:endParaRPr lang="en-IN" dirty="0" smtClean="0"/>
          </a:p>
          <a:p>
            <a:endParaRPr lang="en-IN" dirty="0" smtClean="0"/>
          </a:p>
          <a:p>
            <a:endParaRPr lang="en-IN" dirty="0"/>
          </a:p>
        </p:txBody>
      </p:sp>
      <p:pic>
        <p:nvPicPr>
          <p:cNvPr id="3" name="WordPictureWatermark3" descr="sfri logo"/>
          <p:cNvPicPr>
            <a:picLocks noChangeAspect="1" noChangeArrowheads="1"/>
          </p:cNvPicPr>
          <p:nvPr/>
        </p:nvPicPr>
        <p:blipFill>
          <a:blip r:embed="rId2"/>
          <a:srcRect/>
          <a:stretch>
            <a:fillRect/>
          </a:stretch>
        </p:blipFill>
        <p:spPr bwMode="auto">
          <a:xfrm>
            <a:off x="0" y="0"/>
            <a:ext cx="995363" cy="922839"/>
          </a:xfrm>
          <a:prstGeom prst="ellipse">
            <a:avLst/>
          </a:prstGeom>
          <a:solidFill>
            <a:schemeClr val="tx1"/>
          </a:solidFill>
          <a:ln w="28575">
            <a:solidFill>
              <a:schemeClr val="tx1"/>
            </a:solidFill>
          </a:ln>
        </p:spPr>
        <p:style>
          <a:lnRef idx="1">
            <a:schemeClr val="accent2"/>
          </a:lnRef>
          <a:fillRef idx="3">
            <a:schemeClr val="accent2"/>
          </a:fillRef>
          <a:effectRef idx="2">
            <a:schemeClr val="accent2"/>
          </a:effectRef>
          <a:fontRef idx="minor">
            <a:schemeClr val="lt1"/>
          </a:fontRef>
        </p:style>
      </p:pic>
      <p:pic>
        <p:nvPicPr>
          <p:cNvPr id="4" name="Picture 4" descr="Mp-Gov"/>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077200" y="-76200"/>
            <a:ext cx="1066800" cy="1066800"/>
          </a:xfrm>
          <a:prstGeom prst="rect">
            <a:avLst/>
          </a:prstGeom>
          <a:noFill/>
          <a:ln w="9525" algn="in">
            <a:noFill/>
            <a:miter lim="800000"/>
            <a:headEnd/>
            <a:tailEnd/>
          </a:ln>
          <a:effectLst/>
        </p:spPr>
      </p:pic>
      <p:pic>
        <p:nvPicPr>
          <p:cNvPr id="6" name="Picture 5" descr="C:\dr anjana documents\WL\NTCA\Resources\Essentials\Start_Up_Screen.png"/>
          <p:cNvPicPr>
            <a:picLocks noChangeAspect="1" noChangeArrowheads="1"/>
          </p:cNvPicPr>
          <p:nvPr/>
        </p:nvPicPr>
        <p:blipFill>
          <a:blip r:embed="rId4" cstate="print"/>
          <a:srcRect l="9019" t="14024" r="42217" b="31798"/>
          <a:stretch>
            <a:fillRect/>
          </a:stretch>
        </p:blipFill>
        <p:spPr bwMode="auto">
          <a:xfrm>
            <a:off x="3886200" y="0"/>
            <a:ext cx="990600" cy="928670"/>
          </a:xfrm>
          <a:prstGeom prst="ellipse">
            <a:avLst/>
          </a:prstGeom>
          <a:ln w="28575">
            <a:solidFill>
              <a:schemeClr val="tx1"/>
            </a:solidFill>
          </a:ln>
        </p:spPr>
        <p:style>
          <a:lnRef idx="1">
            <a:schemeClr val="accent2"/>
          </a:lnRef>
          <a:fillRef idx="3">
            <a:schemeClr val="accent2"/>
          </a:fillRef>
          <a:effectRef idx="2">
            <a:schemeClr val="accent2"/>
          </a:effectRef>
          <a:fontRef idx="minor">
            <a:schemeClr val="lt1"/>
          </a:fontRef>
        </p:style>
      </p:pic>
      <p:sp>
        <p:nvSpPr>
          <p:cNvPr id="8" name="Rectangle 7"/>
          <p:cNvSpPr/>
          <p:nvPr/>
        </p:nvSpPr>
        <p:spPr>
          <a:xfrm>
            <a:off x="152400" y="997089"/>
            <a:ext cx="7315200" cy="2308324"/>
          </a:xfrm>
          <a:prstGeom prst="rect">
            <a:avLst/>
          </a:prstGeom>
        </p:spPr>
        <p:txBody>
          <a:bodyPr wrap="square">
            <a:spAutoFit/>
          </a:bodyPr>
          <a:lstStyle/>
          <a:p>
            <a:pPr marL="414000"/>
            <a:r>
              <a:rPr lang="en-US" sz="2400" dirty="0" smtClean="0"/>
              <a:t>Young </a:t>
            </a:r>
            <a:r>
              <a:rPr lang="en-US" sz="2400" dirty="0" smtClean="0"/>
              <a:t>branches  quadrangular, downy or hairy. </a:t>
            </a:r>
          </a:p>
          <a:p>
            <a:pPr marL="414000"/>
            <a:r>
              <a:rPr lang="en-US" sz="2400" dirty="0" smtClean="0"/>
              <a:t>Leaves opposite, 30-60 cm. long and 15-30 cm. broad; </a:t>
            </a:r>
          </a:p>
          <a:p>
            <a:pPr marL="414000"/>
            <a:r>
              <a:rPr lang="en-US" sz="2400" dirty="0" smtClean="0"/>
              <a:t>I</a:t>
            </a:r>
            <a:r>
              <a:rPr lang="en-US" sz="2400" dirty="0" smtClean="0"/>
              <a:t>n </a:t>
            </a:r>
            <a:r>
              <a:rPr lang="en-US" sz="2400" dirty="0" smtClean="0"/>
              <a:t>young seedlings the leave are much larger, the size of a small umbrella. The leaves are rough but hairless above, densely covered with reddish down beneath. </a:t>
            </a:r>
          </a:p>
          <a:p>
            <a:endParaRPr lang="en-IN" sz="2400" b="1" dirty="0">
              <a:solidFill>
                <a:schemeClr val="bg1"/>
              </a:solidFill>
              <a:latin typeface="Tahoma" pitchFamily="34" charset="0"/>
              <a:ea typeface="Tahoma" pitchFamily="34" charset="0"/>
              <a:cs typeface="Tahoma" pitchFamily="34" charset="0"/>
            </a:endParaRPr>
          </a:p>
        </p:txBody>
      </p:sp>
      <p:pic>
        <p:nvPicPr>
          <p:cNvPr id="9" name="Picture 2" descr="C:\Users\HP\Desktop\panna-teak-forest.jpg"/>
          <p:cNvPicPr>
            <a:picLocks noChangeAspect="1" noChangeArrowheads="1"/>
          </p:cNvPicPr>
          <p:nvPr/>
        </p:nvPicPr>
        <p:blipFill>
          <a:blip r:embed="rId5"/>
          <a:srcRect/>
          <a:stretch>
            <a:fillRect/>
          </a:stretch>
        </p:blipFill>
        <p:spPr bwMode="auto">
          <a:xfrm>
            <a:off x="3200400" y="2942845"/>
            <a:ext cx="5867400" cy="3915155"/>
          </a:xfrm>
          <a:prstGeom prst="rect">
            <a:avLst/>
          </a:prstGeom>
          <a:noFill/>
        </p:spPr>
      </p:pic>
      <p:sp>
        <p:nvSpPr>
          <p:cNvPr id="10" name="Slide Number Placeholder 9"/>
          <p:cNvSpPr>
            <a:spLocks noGrp="1"/>
          </p:cNvSpPr>
          <p:nvPr>
            <p:ph type="sldNum" sz="quarter" idx="12"/>
          </p:nvPr>
        </p:nvSpPr>
        <p:spPr/>
        <p:txBody>
          <a:bodyPr/>
          <a:lstStyle/>
          <a:p>
            <a:fld id="{B6F15528-21DE-4FAA-801E-634DDDAF4B2B}" type="slidenum">
              <a:rPr lang="en-US" smtClean="0"/>
              <a:pPr/>
              <a:t>9</a:t>
            </a:fld>
            <a:endParaRPr lang="en-US"/>
          </a:p>
        </p:txBody>
      </p:sp>
      <p:pic>
        <p:nvPicPr>
          <p:cNvPr id="130049" name="Picture 1" descr="C:\Users\HP\Desktop\images (1).jpg"/>
          <p:cNvPicPr>
            <a:picLocks noChangeAspect="1" noChangeArrowheads="1"/>
          </p:cNvPicPr>
          <p:nvPr/>
        </p:nvPicPr>
        <p:blipFill>
          <a:blip r:embed="rId6"/>
          <a:srcRect/>
          <a:stretch>
            <a:fillRect/>
          </a:stretch>
        </p:blipFill>
        <p:spPr bwMode="auto">
          <a:xfrm rot="5400000">
            <a:off x="-356201" y="3453799"/>
            <a:ext cx="3986362" cy="297443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1752</TotalTime>
  <Words>2524</Words>
  <Application>Microsoft Office PowerPoint</Application>
  <PresentationFormat>On-screen Show (4:3)</PresentationFormat>
  <Paragraphs>1154</Paragraphs>
  <Slides>52</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  Fruit bearing capacity vary clone to clone.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Variation in Heartwood/Sapwood</vt:lpstr>
      <vt:lpstr>Slide 44</vt:lpstr>
      <vt:lpstr>Slide 45</vt:lpstr>
      <vt:lpstr>Slide 46</vt:lpstr>
      <vt:lpstr>Slide 47</vt:lpstr>
      <vt:lpstr>Slide 48</vt:lpstr>
      <vt:lpstr>Slide 49</vt:lpstr>
      <vt:lpstr>Slide 50</vt:lpstr>
      <vt:lpstr>Slide 51</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HP</cp:lastModifiedBy>
  <cp:revision>264</cp:revision>
  <dcterms:created xsi:type="dcterms:W3CDTF">2006-08-16T00:00:00Z</dcterms:created>
  <dcterms:modified xsi:type="dcterms:W3CDTF">2017-04-27T21:11:53Z</dcterms:modified>
</cp:coreProperties>
</file>