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91" r:id="rId3"/>
    <p:sldId id="292" r:id="rId4"/>
    <p:sldId id="257" r:id="rId5"/>
    <p:sldId id="268" r:id="rId6"/>
    <p:sldId id="276" r:id="rId7"/>
    <p:sldId id="275" r:id="rId8"/>
    <p:sldId id="269" r:id="rId9"/>
    <p:sldId id="277" r:id="rId10"/>
    <p:sldId id="258" r:id="rId11"/>
    <p:sldId id="273" r:id="rId12"/>
    <p:sldId id="270" r:id="rId13"/>
    <p:sldId id="271" r:id="rId14"/>
    <p:sldId id="274" r:id="rId15"/>
    <p:sldId id="289" r:id="rId16"/>
    <p:sldId id="290" r:id="rId17"/>
    <p:sldId id="278" r:id="rId18"/>
    <p:sldId id="260" r:id="rId19"/>
    <p:sldId id="261" r:id="rId20"/>
    <p:sldId id="263" r:id="rId21"/>
    <p:sldId id="264" r:id="rId22"/>
    <p:sldId id="265" r:id="rId23"/>
    <p:sldId id="266" r:id="rId24"/>
    <p:sldId id="267" r:id="rId25"/>
    <p:sldId id="262" r:id="rId26"/>
    <p:sldId id="280" r:id="rId27"/>
    <p:sldId id="281" r:id="rId28"/>
    <p:sldId id="282" r:id="rId29"/>
    <p:sldId id="283" r:id="rId30"/>
    <p:sldId id="29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2074-DFB7-4073-A505-82BA0545E1A0}" type="datetimeFigureOut">
              <a:rPr lang="en-IN" smtClean="0"/>
              <a:pPr/>
              <a:t>28-09-2016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A99D-4BBC-4697-BE67-9C63D24E53D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A99D-4BBC-4697-BE67-9C63D24E53DC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n/url?sa=i&amp;rct=j&amp;q=&amp;esrc=s&amp;source=imgres&amp;cd=&amp;cad=rja&amp;uact=8&amp;ved=0ahUKEwiiyN-voffOAhVGPBQKHSAVDqUQjRwIBw&amp;url=http://www.india.com/whatever/ganesh-chaturthi-2014-importance-of-the-day-and-the-10-day-ganesh-festival-131416/&amp;psig=AFQjCNG7g0IX-7VF_dS_YIW9yv4h6lKQqA&amp;ust=147313164121029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n/url?sa=i&amp;rct=j&amp;q=&amp;esrc=s&amp;source=imgres&amp;cd=&amp;cad=rja&amp;uact=8&amp;ved=0ahUKEwjr9-T_offOAhUFORQKHQ59BwYQjRwIBw&amp;url=http://www.travelindia-guide.com/festivals_holidays/teachers_day_september5.php&amp;psig=AFQjCNFQ80Yms_t3XYNyo1bMykO0ce_3Mw&amp;ust=147313186936667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in/url?sa=i&amp;rct=j&amp;q=&amp;esrc=s&amp;source=imgres&amp;cd=&amp;cad=rja&amp;uact=8&amp;ved=0ahUKEwjoicXP-ODOAhUJLY8KHb29DEQQjRwIBw&amp;url=https://www.prota4u.org/protav8.asp?g=pe&amp;p=Argemone+mexicana+L.&amp;psig=AFQjCNH1OBc8GJTFYWekzeynX4U5Z_4GNg&amp;ust=147236484780672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740664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Immunomodulating potential of </a:t>
            </a:r>
            <a:r>
              <a:rPr lang="en-US" b="1" i="1" dirty="0" smtClean="0"/>
              <a:t>Argemone mexicana </a:t>
            </a:r>
            <a:r>
              <a:rPr lang="en-US" b="1" dirty="0" smtClean="0"/>
              <a:t>through cytokine regulation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886200"/>
            <a:ext cx="7406640" cy="12192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4700" b="1" dirty="0" smtClean="0"/>
              <a:t>Dr. Anjana Goel</a:t>
            </a:r>
          </a:p>
          <a:p>
            <a:pPr algn="r"/>
            <a:r>
              <a:rPr lang="en-US" b="1" dirty="0" smtClean="0"/>
              <a:t>Associate Professor</a:t>
            </a:r>
          </a:p>
          <a:p>
            <a:pPr algn="r"/>
            <a:r>
              <a:rPr lang="en-US" b="1" dirty="0" smtClean="0"/>
              <a:t>Dept. of Biotechnology,</a:t>
            </a:r>
          </a:p>
          <a:p>
            <a:pPr algn="r"/>
            <a:r>
              <a:rPr lang="en-US" b="1" dirty="0" smtClean="0"/>
              <a:t>GLA University, Mathura, INDIA</a:t>
            </a:r>
            <a:endParaRPr lang="en-IN" b="1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8999"/>
            <a:ext cx="4362075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holistic approach has been taken to</a:t>
            </a:r>
          </a:p>
          <a:p>
            <a:pPr>
              <a:buNone/>
            </a:pPr>
            <a:r>
              <a:rPr lang="en-US" sz="2400" dirty="0" smtClean="0"/>
              <a:t>access the </a:t>
            </a:r>
            <a:r>
              <a:rPr lang="en-US" sz="2400" dirty="0" err="1" smtClean="0"/>
              <a:t>immuno</a:t>
            </a:r>
            <a:r>
              <a:rPr lang="en-US" sz="2400" dirty="0" smtClean="0"/>
              <a:t> modulating potential</a:t>
            </a:r>
          </a:p>
          <a:p>
            <a:pPr>
              <a:buNone/>
            </a:pPr>
            <a:r>
              <a:rPr lang="en-US" sz="2400" dirty="0" smtClean="0"/>
              <a:t> of this plant by</a:t>
            </a:r>
            <a:r>
              <a:rPr lang="en-IN" sz="2400" dirty="0" smtClean="0"/>
              <a:t> the modulation of cytokine expression.</a:t>
            </a:r>
          </a:p>
          <a:p>
            <a:endParaRPr lang="en-US" sz="2400" dirty="0" smtClean="0"/>
          </a:p>
          <a:p>
            <a:r>
              <a:rPr lang="en-US" sz="2400" dirty="0" smtClean="0"/>
              <a:t>Cytokines are the molecule which play a regulatory role in the immune responses.</a:t>
            </a:r>
          </a:p>
          <a:p>
            <a:endParaRPr lang="en-US" sz="2400" dirty="0" smtClean="0"/>
          </a:p>
          <a:p>
            <a:r>
              <a:rPr lang="en-IN" sz="2400" dirty="0" smtClean="0"/>
              <a:t>Modulation of cytokine secretion offer a novel approaches in the treatment of a variety of diseases. </a:t>
            </a:r>
          </a:p>
          <a:p>
            <a:endParaRPr lang="en-IN" sz="2400" dirty="0" smtClean="0"/>
          </a:p>
          <a:p>
            <a:r>
              <a:rPr lang="en-IN" sz="2400" dirty="0" smtClean="0"/>
              <a:t>Inflammatory and allergic responses are regulated by the balance of pro- and anti-inflammatory cytokines in tissues.</a:t>
            </a:r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1417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04800"/>
            <a:ext cx="518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Brief Account 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5181600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To determine the effect of </a:t>
            </a:r>
            <a:r>
              <a:rPr lang="en-IN" i="1" dirty="0" smtClean="0"/>
              <a:t>A. mexicana</a:t>
            </a:r>
            <a:r>
              <a:rPr lang="en-IN" dirty="0" smtClean="0"/>
              <a:t> for modulating T</a:t>
            </a:r>
            <a:r>
              <a:rPr lang="en-IN" baseline="-25000" dirty="0" smtClean="0"/>
              <a:t>H</a:t>
            </a:r>
            <a:r>
              <a:rPr lang="en-IN" dirty="0" smtClean="0"/>
              <a:t>1 (IL-2 and IFN-γ) and T</a:t>
            </a:r>
            <a:r>
              <a:rPr lang="en-IN" baseline="-25000" dirty="0" smtClean="0"/>
              <a:t>H</a:t>
            </a:r>
            <a:r>
              <a:rPr lang="en-IN" dirty="0" smtClean="0"/>
              <a:t>2 (IL-10) cytokine expression and its effect on the proliferation pattern of murine splenic T-lymphocytes</a:t>
            </a:r>
          </a:p>
          <a:p>
            <a:endParaRPr lang="en-IN" dirty="0" smtClean="0"/>
          </a:p>
          <a:p>
            <a:r>
              <a:rPr lang="en-IN" dirty="0" smtClean="0"/>
              <a:t>The correlation patterns of the cytokine expressions and  cell proliferation.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1981200" cy="13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Materials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181600"/>
          </a:xfrm>
        </p:spPr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All the cell culture reagents including RPMI-1640, </a:t>
            </a:r>
            <a:r>
              <a:rPr lang="en-IN" dirty="0" err="1" smtClean="0"/>
              <a:t>Concanavalin</a:t>
            </a:r>
            <a:r>
              <a:rPr lang="en-IN" dirty="0" smtClean="0"/>
              <a:t> A (Con A), foetal bovine serum (FBS), 3-(4,5-dimethylthiazol-2-yl)-2,5-diphenyltetrazolium bromide (MTT), TRI reagent were procured from  Sigma Aldrich, (USA). </a:t>
            </a:r>
          </a:p>
          <a:p>
            <a:endParaRPr lang="en-IN" dirty="0" smtClean="0"/>
          </a:p>
          <a:p>
            <a:r>
              <a:rPr lang="en-IN" dirty="0" smtClean="0"/>
              <a:t>Rat IL-2, IFN-</a:t>
            </a:r>
            <a:r>
              <a:rPr lang="el-GR" dirty="0" smtClean="0"/>
              <a:t>γ, </a:t>
            </a:r>
            <a:r>
              <a:rPr lang="en-IN" dirty="0" smtClean="0"/>
              <a:t> and IL-10 ELISA kits were procured from BD Biosciences, USA and R&amp;D System USA</a:t>
            </a:r>
          </a:p>
          <a:p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1544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526792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 smtClean="0"/>
              <a:t>A. mexicana l</a:t>
            </a:r>
            <a:r>
              <a:rPr lang="en-IN" dirty="0" smtClean="0"/>
              <a:t>eaves</a:t>
            </a:r>
            <a:r>
              <a:rPr lang="en-IN" i="1" dirty="0" smtClean="0"/>
              <a:t> </a:t>
            </a:r>
            <a:r>
              <a:rPr lang="en-IN" dirty="0" smtClean="0"/>
              <a:t>were collected from Mathura district, India and authenticated by Centre of Medicinal and Aromatic Plants, Lucknow.</a:t>
            </a:r>
          </a:p>
          <a:p>
            <a:endParaRPr lang="en-IN" dirty="0" smtClean="0"/>
          </a:p>
          <a:p>
            <a:r>
              <a:rPr lang="en-IN" dirty="0" smtClean="0"/>
              <a:t> Aqueous extract of leaves of </a:t>
            </a:r>
            <a:r>
              <a:rPr lang="en-IN" i="1" dirty="0" smtClean="0"/>
              <a:t>A. mexicana </a:t>
            </a:r>
            <a:r>
              <a:rPr lang="en-IN" dirty="0" smtClean="0"/>
              <a:t>was prepared and nontoxic dose was calculated.</a:t>
            </a:r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015" y="0"/>
            <a:ext cx="207198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79068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Albino rats were fed orally with </a:t>
            </a:r>
            <a:r>
              <a:rPr lang="en-US" i="1" dirty="0" smtClean="0"/>
              <a:t>A. mexicana </a:t>
            </a:r>
            <a:r>
              <a:rPr lang="en-US" dirty="0" smtClean="0"/>
              <a:t>extract 100, 250 &amp;  500mg/kg body weight for consecutive 20 days.</a:t>
            </a:r>
          </a:p>
          <a:p>
            <a:r>
              <a:rPr lang="en-US" dirty="0" smtClean="0"/>
              <a:t>Hematological and biochemical parameters were measured in blood.</a:t>
            </a:r>
          </a:p>
          <a:p>
            <a:r>
              <a:rPr lang="en-US" dirty="0" smtClean="0"/>
              <a:t>250mg/kg body weight dose was found suitable without any toxic symptoms and used in studies.</a:t>
            </a:r>
          </a:p>
          <a:p>
            <a:r>
              <a:rPr lang="en-US" dirty="0" smtClean="0"/>
              <a:t>The experimental protocol was approved by Institutional Animal Ethics Committee.</a:t>
            </a:r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159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chemeClr val="tx1"/>
                </a:solidFill>
              </a:rPr>
              <a:t>Splenocyte proliferation, cytokines induction &amp; expression at molecular level </a:t>
            </a:r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66863"/>
            <a:ext cx="8153400" cy="54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320"/>
            <a:ext cx="8001000" cy="7924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RNA extraction, c-DNA synthesis&amp; PCR</a:t>
            </a:r>
            <a:endParaRPr lang="en-IN" sz="3600" dirty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823" y="1333500"/>
            <a:ext cx="802697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  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7306477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079500" y="1609725"/>
          <a:ext cx="695325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ism Project" r:id="rId3" imgW="5472000" imgH="2412000" progId="Prism5.Document">
                  <p:embed/>
                </p:oleObj>
              </mc:Choice>
              <mc:Fallback>
                <p:oleObj name="Prism Project" r:id="rId3" imgW="5472000" imgH="241200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609725"/>
                        <a:ext cx="6953250" cy="3517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5410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i="1" dirty="0" smtClean="0"/>
              <a:t>Argemone mexicana </a:t>
            </a:r>
            <a:r>
              <a:rPr lang="en-US" sz="2400" dirty="0" smtClean="0"/>
              <a:t>extract fed animals 11.58%decrease was noticed as compared to control animals. 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990600" y="30480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i="1" dirty="0" smtClean="0"/>
              <a:t>1.(a) Ex vivo </a:t>
            </a:r>
            <a:r>
              <a:rPr lang="en-IN" sz="3600" b="1" dirty="0" smtClean="0"/>
              <a:t>effect of </a:t>
            </a:r>
            <a:r>
              <a:rPr lang="en-IN" sz="3600" b="1" i="1" dirty="0" smtClean="0"/>
              <a:t>A. mexicana </a:t>
            </a:r>
            <a:r>
              <a:rPr lang="en-IN" sz="3600" b="1" dirty="0" smtClean="0"/>
              <a:t>extract on splenocyte proliferation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538288" y="1379538"/>
          <a:ext cx="62896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ism Project" r:id="rId3" imgW="5400000" imgH="3888000" progId="Prism5.Document">
                  <p:embed/>
                </p:oleObj>
              </mc:Choice>
              <mc:Fallback>
                <p:oleObj name="Prism Project" r:id="rId3" imgW="5400000" imgH="388800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379538"/>
                        <a:ext cx="6289675" cy="452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90600" y="5638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Five different concentrations: 25, 50,125,250 and 500µg/ml of </a:t>
            </a:r>
            <a:r>
              <a:rPr lang="en-US" i="1" dirty="0" err="1" smtClean="0"/>
              <a:t>A.mexicana</a:t>
            </a:r>
            <a:r>
              <a:rPr lang="en-US" dirty="0" smtClean="0"/>
              <a:t> extract</a:t>
            </a:r>
          </a:p>
          <a:p>
            <a:r>
              <a:rPr lang="en-US" dirty="0" smtClean="0"/>
              <a:t> showed a dose dependent  inhibition of </a:t>
            </a:r>
            <a:r>
              <a:rPr lang="en-US" dirty="0" err="1" smtClean="0"/>
              <a:t>splenocytes</a:t>
            </a:r>
            <a:r>
              <a:rPr lang="en-US" dirty="0" smtClean="0"/>
              <a:t> proliferation. But in the </a:t>
            </a:r>
            <a:r>
              <a:rPr lang="en-US" i="1" dirty="0" smtClean="0"/>
              <a:t>in vitro </a:t>
            </a:r>
            <a:r>
              <a:rPr lang="en-US" dirty="0" smtClean="0"/>
              <a:t>experiments the decrease was significant(p&lt;0.05) in </a:t>
            </a:r>
            <a:r>
              <a:rPr lang="en-US" i="1" dirty="0" smtClean="0"/>
              <a:t>A. </a:t>
            </a:r>
            <a:r>
              <a:rPr lang="en-US" i="1" dirty="0" err="1" smtClean="0"/>
              <a:t>mexicana</a:t>
            </a:r>
            <a:r>
              <a:rPr lang="en-US" i="1" dirty="0" smtClean="0"/>
              <a:t> </a:t>
            </a:r>
            <a:r>
              <a:rPr lang="en-US" dirty="0" smtClean="0"/>
              <a:t>fed animals (21.43%) compared to control (14.3%).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066800" y="30480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i="1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IN" sz="3600" b="1" i="1" dirty="0" smtClean="0"/>
              <a:t>.(b)In vitro effect of A. mexicana extract on splenocyte proliferation</a:t>
            </a:r>
            <a:endParaRPr lang="en-IN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429000"/>
            <a:ext cx="20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Teachers Day</a:t>
            </a:r>
            <a:endParaRPr lang="en-IN" dirty="0"/>
          </a:p>
        </p:txBody>
      </p:sp>
      <p:pic>
        <p:nvPicPr>
          <p:cNvPr id="3891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794" y="1143000"/>
            <a:ext cx="771080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i="1" dirty="0" smtClean="0">
                <a:solidFill>
                  <a:schemeClr val="tx1"/>
                </a:solidFill>
              </a:rPr>
              <a:t>2</a:t>
            </a:r>
            <a:r>
              <a:rPr lang="en-IN" sz="3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(a) Ex vivo </a:t>
            </a:r>
            <a:r>
              <a:rPr lang="en-IN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of  </a:t>
            </a:r>
            <a:r>
              <a:rPr lang="en-IN" sz="36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mexicana </a:t>
            </a:r>
            <a:r>
              <a:rPr lang="en-IN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extracts on IL-2 production</a:t>
            </a:r>
            <a:endParaRPr lang="en-IN" sz="36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216025" y="2219325"/>
          <a:ext cx="7165975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Prism Project" r:id="rId3" imgW="5580000" imgH="2412000" progId="Prism5.Document">
                  <p:embed/>
                </p:oleObj>
              </mc:Choice>
              <mc:Fallback>
                <p:oleObj name="Prism Project" r:id="rId3" imgW="5580000" imgH="241200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2219325"/>
                        <a:ext cx="7165975" cy="3105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90600" y="5714999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A.mexicana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treatment reduced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IL-2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secretion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splenocytes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28.8%</a:t>
            </a: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i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(b) In vitro </a:t>
            </a:r>
            <a:r>
              <a:rPr lang="en-IN" sz="36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of </a:t>
            </a:r>
            <a:r>
              <a:rPr lang="en-IN" sz="3600" b="1" i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mexicana </a:t>
            </a:r>
            <a:r>
              <a:rPr lang="en-IN" sz="3600" b="1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 on IL-2 production</a:t>
            </a:r>
            <a:endParaRPr lang="en-IN" sz="36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295400" y="1295400"/>
          <a:ext cx="731361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Prism Project" r:id="rId3" imgW="5434560" imgH="3759480" progId="Prism5.Document">
                  <p:embed/>
                </p:oleObj>
              </mc:Choice>
              <mc:Fallback>
                <p:oleObj name="Prism Project" r:id="rId3" imgW="5434560" imgH="375948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7313613" cy="475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867400"/>
            <a:ext cx="140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943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A. mexicana </a:t>
            </a:r>
            <a:r>
              <a:rPr lang="en-US" dirty="0" smtClean="0"/>
              <a:t>extract decreased the IL-2 expression in ex </a:t>
            </a:r>
            <a:r>
              <a:rPr lang="en-US" i="1" dirty="0" smtClean="0"/>
              <a:t>vivo</a:t>
            </a:r>
            <a:r>
              <a:rPr lang="en-US" dirty="0" smtClean="0"/>
              <a:t> as well as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in vitro </a:t>
            </a:r>
            <a:r>
              <a:rPr lang="en-US" dirty="0" smtClean="0"/>
              <a:t>experiments.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962025" y="1819275"/>
          <a:ext cx="762000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Prism Project" r:id="rId3" imgW="5586840" imgH="2426040" progId="Prism5.Document">
                  <p:embed/>
                </p:oleObj>
              </mc:Choice>
              <mc:Fallback>
                <p:oleObj name="Prism Project" r:id="rId3" imgW="5586840" imgH="242604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819275"/>
                        <a:ext cx="7620000" cy="331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30480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i="1" dirty="0" smtClean="0"/>
              <a:t>3.(a) Ex vivo</a:t>
            </a:r>
            <a:r>
              <a:rPr lang="en-IN" sz="3600" b="1" dirty="0" smtClean="0"/>
              <a:t> effect of  </a:t>
            </a:r>
            <a:r>
              <a:rPr lang="en-IN" sz="3600" b="1" i="1" dirty="0" smtClean="0"/>
              <a:t>A. mexicana  </a:t>
            </a:r>
            <a:r>
              <a:rPr lang="en-IN" sz="3600" b="1" dirty="0" smtClean="0"/>
              <a:t>extract on IFN-</a:t>
            </a:r>
            <a:r>
              <a:rPr lang="el-GR" sz="3600" b="1" dirty="0" smtClean="0"/>
              <a:t>γ</a:t>
            </a:r>
            <a:r>
              <a:rPr lang="en-IN" sz="3600" b="1" dirty="0" smtClean="0"/>
              <a:t> production</a:t>
            </a:r>
            <a:endParaRPr lang="en-IN" sz="36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190368"/>
            <a:ext cx="754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significant (p&lt;0.05)decrease 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IFN γ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(57.8%)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Argemone mexicana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extract was noticed.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IN" sz="4000" b="1" i="1" dirty="0" smtClean="0">
                <a:solidFill>
                  <a:schemeClr val="tx1"/>
                </a:solidFill>
                <a:effectLst/>
              </a:rPr>
              <a:t>3.(b)In vitro </a:t>
            </a:r>
            <a:r>
              <a:rPr lang="en-IN" sz="4000" b="1" dirty="0" smtClean="0">
                <a:solidFill>
                  <a:schemeClr val="tx1"/>
                </a:solidFill>
                <a:effectLst/>
              </a:rPr>
              <a:t>effect of </a:t>
            </a:r>
            <a:r>
              <a:rPr lang="en-IN" sz="4000" b="1" i="1" dirty="0" smtClean="0">
                <a:solidFill>
                  <a:schemeClr val="tx1"/>
                </a:solidFill>
                <a:effectLst/>
              </a:rPr>
              <a:t>A. mexicana </a:t>
            </a:r>
            <a:r>
              <a:rPr lang="en-IN" sz="4000" b="1" dirty="0" smtClean="0">
                <a:solidFill>
                  <a:schemeClr val="tx1"/>
                </a:solidFill>
                <a:effectLst/>
              </a:rPr>
              <a:t>extract on IFN-</a:t>
            </a:r>
            <a:r>
              <a:rPr lang="el-GR" sz="4000" b="1" dirty="0" smtClean="0">
                <a:solidFill>
                  <a:schemeClr val="tx1"/>
                </a:solidFill>
                <a:effectLst/>
              </a:rPr>
              <a:t>γ</a:t>
            </a:r>
            <a:r>
              <a:rPr lang="en-IN" sz="4000" b="1" dirty="0" smtClean="0">
                <a:solidFill>
                  <a:schemeClr val="tx1"/>
                </a:solidFill>
                <a:effectLst/>
              </a:rPr>
              <a:t> production</a:t>
            </a:r>
            <a:r>
              <a:rPr lang="en-IN" sz="4000" b="1" dirty="0" smtClean="0">
                <a:solidFill>
                  <a:schemeClr val="tx1"/>
                </a:solidFill>
              </a:rPr>
              <a:t/>
            </a:r>
            <a:br>
              <a:rPr lang="en-IN" sz="4000" b="1" dirty="0" smtClean="0">
                <a:solidFill>
                  <a:schemeClr val="tx1"/>
                </a:solidFill>
              </a:rPr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735138" y="1952625"/>
          <a:ext cx="5697537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Prism Project" r:id="rId4" imgW="5508000" imgH="3960000" progId="Prism5.Document">
                  <p:embed/>
                </p:oleObj>
              </mc:Choice>
              <mc:Fallback>
                <p:oleObj name="Prism Project" r:id="rId4" imgW="5508000" imgH="396000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1952625"/>
                        <a:ext cx="5697537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715000"/>
            <a:ext cx="802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maximum decrease of 27.8% was recorded with 250µg/ml concentration of </a:t>
            </a:r>
            <a:r>
              <a:rPr lang="en-US" i="1" dirty="0" smtClean="0"/>
              <a:t>A. mexicana in in vitro studies.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Autofit/>
          </a:bodyPr>
          <a:lstStyle/>
          <a:p>
            <a:r>
              <a:rPr lang="en-IN" sz="3600" b="1" i="1" dirty="0" smtClean="0">
                <a:solidFill>
                  <a:schemeClr val="tx1"/>
                </a:solidFill>
                <a:effectLst/>
              </a:rPr>
              <a:t>4.(a)Ex vivo </a:t>
            </a:r>
            <a:r>
              <a:rPr lang="en-IN" sz="3600" b="1" dirty="0" smtClean="0">
                <a:solidFill>
                  <a:schemeClr val="tx1"/>
                </a:solidFill>
                <a:effectLst/>
              </a:rPr>
              <a:t>Effect of </a:t>
            </a:r>
            <a:r>
              <a:rPr lang="en-IN" sz="3600" b="1" i="1" dirty="0" smtClean="0">
                <a:solidFill>
                  <a:schemeClr val="tx1"/>
                </a:solidFill>
                <a:effectLst/>
              </a:rPr>
              <a:t>A. mexicana </a:t>
            </a:r>
            <a:r>
              <a:rPr lang="en-IN" sz="3600" b="1" dirty="0" smtClean="0">
                <a:solidFill>
                  <a:schemeClr val="tx1"/>
                </a:solidFill>
                <a:effectLst/>
              </a:rPr>
              <a:t>extracts on IL-10 production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-125413" y="1485900"/>
          <a:ext cx="9699626" cy="381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Prism Project" r:id="rId3" imgW="7132320" imgH="2581560" progId="Prism5.Document">
                  <p:embed/>
                </p:oleObj>
              </mc:Choice>
              <mc:Fallback>
                <p:oleObj name="Prism Project" r:id="rId3" imgW="7132320" imgH="258156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5413" y="1485900"/>
                        <a:ext cx="9699626" cy="381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51816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Elevation in secretion of IL-10 from </a:t>
            </a:r>
            <a:r>
              <a:rPr lang="en-US" sz="2400" dirty="0" err="1" smtClean="0"/>
              <a:t>splenocytes</a:t>
            </a:r>
            <a:r>
              <a:rPr lang="en-US" sz="2400" dirty="0" smtClean="0"/>
              <a:t> culture was noticed in </a:t>
            </a:r>
            <a:r>
              <a:rPr lang="en-US" sz="2400" i="1" dirty="0" smtClean="0"/>
              <a:t>Argemone mexicana </a:t>
            </a:r>
            <a:r>
              <a:rPr lang="en-US" sz="2400" dirty="0" smtClean="0"/>
              <a:t>fed rats with highly significant (p&lt;0.01) increase of 140.53% in </a:t>
            </a:r>
            <a:r>
              <a:rPr lang="en-US" sz="2400" i="1" dirty="0" smtClean="0"/>
              <a:t>ex vivo </a:t>
            </a:r>
            <a:r>
              <a:rPr lang="en-US" sz="2400" dirty="0" smtClean="0"/>
              <a:t>experiment.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Autofit/>
          </a:bodyPr>
          <a:lstStyle/>
          <a:p>
            <a:r>
              <a:rPr lang="en-IN" sz="3600" b="1" i="1" dirty="0" smtClean="0">
                <a:solidFill>
                  <a:schemeClr val="tx1"/>
                </a:solidFill>
                <a:effectLst/>
              </a:rPr>
              <a:t>4.(b) In vitro </a:t>
            </a:r>
            <a:r>
              <a:rPr lang="en-IN" sz="3600" b="1" dirty="0" smtClean="0">
                <a:solidFill>
                  <a:schemeClr val="tx1"/>
                </a:solidFill>
                <a:effectLst/>
              </a:rPr>
              <a:t>effect of </a:t>
            </a:r>
            <a:r>
              <a:rPr lang="en-IN" sz="3600" b="1" i="1" dirty="0" smtClean="0">
                <a:solidFill>
                  <a:schemeClr val="tx1"/>
                </a:solidFill>
                <a:effectLst/>
              </a:rPr>
              <a:t>A. mexicana</a:t>
            </a:r>
            <a:r>
              <a:rPr lang="en-IN" sz="3600" b="1" dirty="0" smtClean="0">
                <a:solidFill>
                  <a:schemeClr val="tx1"/>
                </a:solidFill>
                <a:effectLst/>
              </a:rPr>
              <a:t> extract on IL-10 production</a:t>
            </a:r>
            <a:endParaRPr lang="en-IN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524000" y="990600"/>
          <a:ext cx="5943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Project" r:id="rId3" imgW="5666040" imgH="4664880" progId="Prism5.Document">
                  <p:embed/>
                </p:oleObj>
              </mc:Choice>
              <mc:Fallback>
                <p:oleObj name="Prism Project" r:id="rId3" imgW="5666040" imgH="4664880" progId="Prism5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90600"/>
                        <a:ext cx="5943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5867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i="1" dirty="0" smtClean="0"/>
              <a:t>in vitro </a:t>
            </a:r>
            <a:r>
              <a:rPr lang="en-US" dirty="0" smtClean="0"/>
              <a:t>studies at 250 µg/ml </a:t>
            </a:r>
            <a:r>
              <a:rPr lang="en-US" i="1" dirty="0" err="1" smtClean="0"/>
              <a:t>A.mexicana</a:t>
            </a:r>
            <a:r>
              <a:rPr lang="en-US" dirty="0" smtClean="0"/>
              <a:t> concentration showed significant(p&lt;0.05) increase in IL-10 production with 87.7%  change.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Expression of cytokines from </a:t>
            </a:r>
            <a:r>
              <a:rPr lang="en-US" sz="3200" dirty="0" err="1" smtClean="0">
                <a:solidFill>
                  <a:schemeClr val="tx1"/>
                </a:solidFill>
              </a:rPr>
              <a:t>splenocytes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Semi quantitative Rev. Trans-PCR analysis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5257800"/>
            <a:ext cx="5105400" cy="1600200"/>
          </a:xfrm>
        </p:spPr>
        <p:txBody>
          <a:bodyPr>
            <a:normAutofit fontScale="25000" lnSpcReduction="20000"/>
          </a:bodyPr>
          <a:lstStyle/>
          <a:p>
            <a:endParaRPr lang="en-IN" dirty="0" smtClean="0"/>
          </a:p>
          <a:p>
            <a:pPr>
              <a:buNone/>
            </a:pPr>
            <a:r>
              <a:rPr lang="en-IN" sz="6400" dirty="0" smtClean="0"/>
              <a:t>               </a:t>
            </a:r>
            <a:r>
              <a:rPr lang="fr-FR" sz="6400" dirty="0" smtClean="0"/>
              <a:t>IL-10       IL-2           IFN-</a:t>
            </a:r>
            <a:r>
              <a:rPr lang="en-IN" sz="6400" dirty="0" smtClean="0"/>
              <a:t>γ  </a:t>
            </a:r>
            <a:r>
              <a:rPr lang="fr-FR" sz="6400" dirty="0" smtClean="0"/>
              <a:t>  </a:t>
            </a:r>
            <a:r>
              <a:rPr lang="en-IN" sz="6400" dirty="0" smtClean="0"/>
              <a:t>β</a:t>
            </a:r>
            <a:r>
              <a:rPr lang="fr-FR" sz="6400" dirty="0" smtClean="0"/>
              <a:t>-</a:t>
            </a:r>
            <a:r>
              <a:rPr lang="fr-FR" sz="6400" dirty="0" err="1" smtClean="0"/>
              <a:t>actin</a:t>
            </a:r>
            <a:r>
              <a:rPr lang="fr-FR" sz="6400" dirty="0" smtClean="0"/>
              <a:t>          </a:t>
            </a:r>
            <a:endParaRPr lang="en-IN" sz="6400" dirty="0" smtClean="0"/>
          </a:p>
          <a:p>
            <a:pPr>
              <a:buNone/>
            </a:pPr>
            <a:r>
              <a:rPr lang="fr-FR" sz="6400" dirty="0" smtClean="0"/>
              <a:t>                              100bp </a:t>
            </a:r>
            <a:r>
              <a:rPr lang="en-IN" sz="6400" dirty="0" smtClean="0"/>
              <a:t>Ladder</a:t>
            </a:r>
          </a:p>
          <a:p>
            <a:pPr>
              <a:buNone/>
            </a:pPr>
            <a:r>
              <a:rPr lang="en-IN" sz="6400" dirty="0" smtClean="0"/>
              <a:t>             (489bp)      (307bp)    (460bp)  (315bp)         </a:t>
            </a:r>
          </a:p>
          <a:p>
            <a:pPr>
              <a:buNone/>
            </a:pPr>
            <a:r>
              <a:rPr lang="en-IN" dirty="0" smtClean="0"/>
              <a:t>                             </a:t>
            </a:r>
            <a:r>
              <a:rPr lang="en-IN" sz="5600" dirty="0" smtClean="0"/>
              <a:t>C    Am      C    Am          C   Am        C   Am</a:t>
            </a:r>
          </a:p>
          <a:p>
            <a:endParaRPr lang="en-IN" dirty="0"/>
          </a:p>
        </p:txBody>
      </p:sp>
      <p:pic>
        <p:nvPicPr>
          <p:cNvPr id="40964" name="Picture 4" descr="PCR gel photo"/>
          <p:cNvPicPr>
            <a:picLocks noChangeAspect="1" noChangeArrowheads="1"/>
          </p:cNvPicPr>
          <p:nvPr/>
        </p:nvPicPr>
        <p:blipFill>
          <a:blip r:embed="rId2" cstate="print"/>
          <a:srcRect l="11414" r="77003"/>
          <a:stretch>
            <a:fillRect/>
          </a:stretch>
        </p:blipFill>
        <p:spPr bwMode="auto">
          <a:xfrm>
            <a:off x="3390900" y="1600200"/>
            <a:ext cx="571500" cy="3686175"/>
          </a:xfrm>
          <a:prstGeom prst="rect">
            <a:avLst/>
          </a:prstGeom>
          <a:noFill/>
        </p:spPr>
      </p:pic>
      <p:pic>
        <p:nvPicPr>
          <p:cNvPr id="40963" name="Picture 3" descr="PCR gel photo"/>
          <p:cNvPicPr>
            <a:picLocks noChangeAspect="1" noChangeArrowheads="1"/>
          </p:cNvPicPr>
          <p:nvPr/>
        </p:nvPicPr>
        <p:blipFill>
          <a:blip r:embed="rId2" cstate="print"/>
          <a:srcRect l="32176" r="51158"/>
          <a:stretch>
            <a:fillRect/>
          </a:stretch>
        </p:blipFill>
        <p:spPr bwMode="auto">
          <a:xfrm>
            <a:off x="4133850" y="1600200"/>
            <a:ext cx="819150" cy="3686175"/>
          </a:xfrm>
          <a:prstGeom prst="rect">
            <a:avLst/>
          </a:prstGeom>
          <a:noFill/>
        </p:spPr>
      </p:pic>
      <p:pic>
        <p:nvPicPr>
          <p:cNvPr id="40962" name="Picture 2" descr="PCR gel photo"/>
          <p:cNvPicPr>
            <a:picLocks noChangeAspect="1" noChangeArrowheads="1"/>
          </p:cNvPicPr>
          <p:nvPr/>
        </p:nvPicPr>
        <p:blipFill>
          <a:blip r:embed="rId2" cstate="print"/>
          <a:srcRect l="64957" r="23679"/>
          <a:stretch>
            <a:fillRect/>
          </a:stretch>
        </p:blipFill>
        <p:spPr bwMode="auto">
          <a:xfrm>
            <a:off x="5153025" y="1600200"/>
            <a:ext cx="561975" cy="3686175"/>
          </a:xfrm>
          <a:prstGeom prst="rect">
            <a:avLst/>
          </a:prstGeom>
          <a:noFill/>
        </p:spPr>
      </p:pic>
      <p:pic>
        <p:nvPicPr>
          <p:cNvPr id="40961" name="Picture 1" descr="PCR gel photo"/>
          <p:cNvPicPr>
            <a:picLocks noChangeAspect="1" noChangeArrowheads="1"/>
          </p:cNvPicPr>
          <p:nvPr/>
        </p:nvPicPr>
        <p:blipFill>
          <a:blip r:embed="rId2" cstate="print"/>
          <a:srcRect l="52718" r="34825"/>
          <a:stretch>
            <a:fillRect/>
          </a:stretch>
        </p:blipFill>
        <p:spPr bwMode="auto">
          <a:xfrm>
            <a:off x="5934075" y="1600200"/>
            <a:ext cx="619125" cy="3686175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1520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IL-10            IL-2    100bp     IFN-γ      β-actin          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Ladder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(489bp)   (307bp)            (460bp)    (315bp)         </a:t>
            </a: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C    Am      C    Am                C   Am        C   Am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629401" y="396240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715000" y="3722132"/>
            <a:ext cx="1752600" cy="11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798" y="3581400"/>
            <a:ext cx="762002" cy="158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14600" y="3884612"/>
            <a:ext cx="1600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29053" y="3364468"/>
            <a:ext cx="13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489bp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3669268"/>
            <a:ext cx="13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307bp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7467600" y="3505200"/>
            <a:ext cx="13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460bp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7467853" y="3810000"/>
            <a:ext cx="13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315bp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Discussion &amp; Conclusion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Gill Sans MT" pitchFamily="34" charset="0"/>
              </a:rPr>
              <a:t>Immune system modulation by medicinal plants and their products can provide an alternate approach to chemotherapy.</a:t>
            </a:r>
          </a:p>
          <a:p>
            <a:endParaRPr lang="en-US" sz="3100" dirty="0" smtClean="0">
              <a:latin typeface="Gill Sans MT" pitchFamily="34" charset="0"/>
            </a:endParaRPr>
          </a:p>
          <a:p>
            <a:r>
              <a:rPr lang="en-US" sz="3100" dirty="0" smtClean="0">
                <a:latin typeface="Gill Sans MT" pitchFamily="34" charset="0"/>
              </a:rPr>
              <a:t>The present study highlighted the effect of </a:t>
            </a:r>
            <a:r>
              <a:rPr lang="en-US" sz="3100" i="1" dirty="0" smtClean="0">
                <a:latin typeface="Gill Sans MT" pitchFamily="34" charset="0"/>
              </a:rPr>
              <a:t>A. mexicana</a:t>
            </a:r>
            <a:r>
              <a:rPr lang="en-US" sz="3100" dirty="0" smtClean="0">
                <a:latin typeface="Gill Sans MT" pitchFamily="34" charset="0"/>
              </a:rPr>
              <a:t> on IFN-</a:t>
            </a:r>
            <a:r>
              <a:rPr lang="el-GR" sz="3100" dirty="0" smtClean="0">
                <a:latin typeface="Calibri"/>
                <a:cs typeface="Calibri"/>
              </a:rPr>
              <a:t>γ</a:t>
            </a:r>
            <a:r>
              <a:rPr lang="en-US" sz="3100" dirty="0" smtClean="0">
                <a:latin typeface="Gill Sans MT" pitchFamily="34" charset="0"/>
                <a:cs typeface="Calibri"/>
              </a:rPr>
              <a:t>, IL-2 and IL-10 cytokines.</a:t>
            </a:r>
          </a:p>
          <a:p>
            <a:pPr>
              <a:buNone/>
            </a:pPr>
            <a:endParaRPr lang="en-US" sz="3100" dirty="0" smtClean="0">
              <a:latin typeface="Gill Sans MT" pitchFamily="34" charset="0"/>
              <a:cs typeface="Calibri"/>
            </a:endParaRPr>
          </a:p>
          <a:p>
            <a:r>
              <a:rPr lang="en-US" sz="3100" dirty="0" smtClean="0">
                <a:latin typeface="Gill Sans MT" pitchFamily="34" charset="0"/>
                <a:cs typeface="Calibri"/>
              </a:rPr>
              <a:t>IFN-</a:t>
            </a:r>
            <a:r>
              <a:rPr lang="el-GR" sz="3100" dirty="0" smtClean="0">
                <a:latin typeface="Calibri"/>
                <a:cs typeface="Calibri"/>
              </a:rPr>
              <a:t> γ</a:t>
            </a:r>
            <a:r>
              <a:rPr lang="en-US" sz="3100" dirty="0" smtClean="0">
                <a:latin typeface="Gill Sans MT" pitchFamily="34" charset="0"/>
                <a:cs typeface="Calibri"/>
              </a:rPr>
              <a:t> is the key cytokine of T</a:t>
            </a:r>
            <a:r>
              <a:rPr lang="en-US" sz="3100" baseline="-25000" dirty="0" smtClean="0">
                <a:latin typeface="Gill Sans MT" pitchFamily="34" charset="0"/>
                <a:cs typeface="Calibri"/>
              </a:rPr>
              <a:t>H</a:t>
            </a:r>
            <a:r>
              <a:rPr lang="en-US" sz="3100" dirty="0" smtClean="0">
                <a:latin typeface="Gill Sans MT" pitchFamily="34" charset="0"/>
                <a:cs typeface="Calibri"/>
              </a:rPr>
              <a:t>-1 and play a key role in cell mediated responses by activating macrophages and MHC-II expression. </a:t>
            </a:r>
          </a:p>
          <a:p>
            <a:endParaRPr lang="en-US" sz="3100" dirty="0" smtClean="0">
              <a:latin typeface="Gill Sans MT" pitchFamily="34" charset="0"/>
              <a:cs typeface="Calibri"/>
            </a:endParaRPr>
          </a:p>
          <a:p>
            <a:r>
              <a:rPr lang="en-US" sz="3100" dirty="0" smtClean="0">
                <a:latin typeface="Gill Sans MT" pitchFamily="34" charset="0"/>
                <a:cs typeface="Calibri"/>
              </a:rPr>
              <a:t>IL-2 &amp; IFN-</a:t>
            </a:r>
            <a:r>
              <a:rPr lang="el-GR" sz="3100" dirty="0" smtClean="0">
                <a:latin typeface="Calibri"/>
                <a:cs typeface="Calibri"/>
              </a:rPr>
              <a:t> γ</a:t>
            </a:r>
            <a:r>
              <a:rPr lang="en-US" sz="3100" dirty="0" smtClean="0">
                <a:latin typeface="Gill Sans MT" pitchFamily="34" charset="0"/>
                <a:cs typeface="Calibri"/>
              </a:rPr>
              <a:t> promote the fully cytotoxic T-cells from CD8+ precursors.</a:t>
            </a:r>
          </a:p>
          <a:p>
            <a:endParaRPr lang="en-US" sz="3100" dirty="0" smtClean="0">
              <a:latin typeface="Gill Sans MT" pitchFamily="34" charset="0"/>
              <a:cs typeface="Calibri"/>
            </a:endParaRPr>
          </a:p>
          <a:p>
            <a:r>
              <a:rPr lang="en-US" sz="3100" dirty="0" smtClean="0">
                <a:latin typeface="Gill Sans MT" pitchFamily="34" charset="0"/>
                <a:cs typeface="Calibri"/>
              </a:rPr>
              <a:t>Both these cytokines are down regulated by </a:t>
            </a:r>
            <a:r>
              <a:rPr lang="en-US" sz="3100" i="1" dirty="0" smtClean="0">
                <a:latin typeface="Gill Sans MT" pitchFamily="34" charset="0"/>
                <a:cs typeface="Calibri"/>
              </a:rPr>
              <a:t>A. mexicana</a:t>
            </a:r>
            <a:r>
              <a:rPr lang="en-US" sz="3100" dirty="0" smtClean="0">
                <a:latin typeface="Gill Sans MT" pitchFamily="34" charset="0"/>
                <a:cs typeface="Calibri"/>
              </a:rPr>
              <a:t> extract suggesting the </a:t>
            </a:r>
            <a:r>
              <a:rPr lang="en-US" sz="3100" b="1" dirty="0" smtClean="0">
                <a:latin typeface="Gill Sans MT" pitchFamily="34" charset="0"/>
                <a:cs typeface="Calibri"/>
              </a:rPr>
              <a:t>down regulation of cell mediated immunity.</a:t>
            </a:r>
          </a:p>
          <a:p>
            <a:endParaRPr lang="en-US" sz="3100" dirty="0" smtClean="0">
              <a:latin typeface="Calibri"/>
              <a:cs typeface="Calibri"/>
            </a:endParaRP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IL-10, ,secreted by T</a:t>
            </a:r>
            <a:r>
              <a:rPr lang="en-US" baseline="-25000" dirty="0" smtClean="0"/>
              <a:t>H</a:t>
            </a:r>
            <a:r>
              <a:rPr lang="en-US" dirty="0" smtClean="0"/>
              <a:t>-2 cells, is a suppressive cytokine which suppress the expansion of T</a:t>
            </a:r>
            <a:r>
              <a:rPr lang="en-US" baseline="-25000" dirty="0" smtClean="0"/>
              <a:t>H</a:t>
            </a:r>
            <a:r>
              <a:rPr lang="en-US" dirty="0" smtClean="0"/>
              <a:t>-1 cell population thus cell mediated responses. </a:t>
            </a:r>
          </a:p>
          <a:p>
            <a:endParaRPr lang="en-US" dirty="0" smtClean="0"/>
          </a:p>
          <a:p>
            <a:r>
              <a:rPr lang="en-US" dirty="0" smtClean="0"/>
              <a:t>It along with IL-4 &amp; IL-5 induces the production of </a:t>
            </a:r>
            <a:r>
              <a:rPr lang="en-US" dirty="0" err="1" smtClean="0"/>
              <a:t>IgE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IL-10 is greatly augmented in </a:t>
            </a:r>
            <a:r>
              <a:rPr lang="en-US" i="1" dirty="0" smtClean="0"/>
              <a:t>A. mexicana </a:t>
            </a:r>
            <a:r>
              <a:rPr lang="en-US" dirty="0" smtClean="0"/>
              <a:t>fed animals suggesting its role to cure </a:t>
            </a:r>
            <a:r>
              <a:rPr lang="en-US" b="1" dirty="0" smtClean="0"/>
              <a:t>allergic diseases (Type IV DTH) </a:t>
            </a:r>
            <a:r>
              <a:rPr lang="en-US" dirty="0" smtClean="0"/>
              <a:t>and </a:t>
            </a:r>
            <a:r>
              <a:rPr lang="en-US" b="1" dirty="0" smtClean="0"/>
              <a:t>auto immune diseases like multiple sclerosis.</a:t>
            </a:r>
          </a:p>
          <a:p>
            <a:endParaRPr lang="en-US" b="1" dirty="0" smtClean="0"/>
          </a:p>
          <a:p>
            <a:r>
              <a:rPr lang="en-US" b="1" dirty="0" smtClean="0"/>
              <a:t>Increased IL-10 </a:t>
            </a:r>
            <a:r>
              <a:rPr lang="en-US" dirty="0" smtClean="0"/>
              <a:t>but </a:t>
            </a:r>
            <a:r>
              <a:rPr lang="en-US" b="1" dirty="0" smtClean="0"/>
              <a:t>decreased IFN-</a:t>
            </a:r>
            <a:r>
              <a:rPr lang="el-GR" dirty="0" smtClean="0">
                <a:latin typeface="Calibri"/>
                <a:cs typeface="Calibri"/>
              </a:rPr>
              <a:t> γ</a:t>
            </a:r>
            <a:r>
              <a:rPr lang="en-US" dirty="0" smtClean="0">
                <a:latin typeface="Calibri"/>
                <a:cs typeface="Calibri"/>
              </a:rPr>
              <a:t>&amp; </a:t>
            </a:r>
            <a:r>
              <a:rPr lang="en-US" b="1" dirty="0" smtClean="0">
                <a:latin typeface="Calibri"/>
                <a:cs typeface="Calibri"/>
              </a:rPr>
              <a:t>IL-2 expression </a:t>
            </a:r>
            <a:r>
              <a:rPr lang="en-US" dirty="0" smtClean="0">
                <a:latin typeface="Calibri"/>
                <a:cs typeface="Calibri"/>
              </a:rPr>
              <a:t>is further proved by RT-PCR analysis. 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7638288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may have a wide application in </a:t>
            </a:r>
            <a:r>
              <a:rPr lang="en-US" b="1" dirty="0" smtClean="0"/>
              <a:t>minimizing</a:t>
            </a:r>
            <a:r>
              <a:rPr lang="en-US" dirty="0" smtClean="0"/>
              <a:t> the </a:t>
            </a:r>
            <a:r>
              <a:rPr lang="en-US" b="1" dirty="0" smtClean="0"/>
              <a:t>allograph</a:t>
            </a:r>
            <a:r>
              <a:rPr lang="en-US" dirty="0" smtClean="0"/>
              <a:t> </a:t>
            </a:r>
            <a:r>
              <a:rPr lang="en-US" b="1" dirty="0" smtClean="0"/>
              <a:t>graft rejection </a:t>
            </a:r>
            <a:r>
              <a:rPr lang="en-US" dirty="0" smtClean="0"/>
              <a:t>during transplantation.</a:t>
            </a:r>
          </a:p>
          <a:p>
            <a:endParaRPr lang="en-US" dirty="0" smtClean="0"/>
          </a:p>
          <a:p>
            <a:r>
              <a:rPr lang="en-US" dirty="0" smtClean="0"/>
              <a:t>IL-2 and IFN-</a:t>
            </a:r>
            <a:r>
              <a:rPr lang="el-GR" dirty="0" smtClean="0">
                <a:latin typeface="Calibri"/>
                <a:cs typeface="Calibri"/>
              </a:rPr>
              <a:t> γ</a:t>
            </a:r>
            <a:r>
              <a:rPr lang="en-US" dirty="0" smtClean="0">
                <a:latin typeface="Calibri"/>
                <a:cs typeface="Calibri"/>
              </a:rPr>
              <a:t> are the important mediators of graft rejection. IL-2 promote cell proliferation and generation of CTLs while </a:t>
            </a:r>
            <a:r>
              <a:rPr lang="en-US" dirty="0" smtClean="0"/>
              <a:t>IFN-</a:t>
            </a:r>
            <a:r>
              <a:rPr lang="el-GR" dirty="0" smtClean="0">
                <a:latin typeface="Calibri"/>
                <a:cs typeface="Calibri"/>
              </a:rPr>
              <a:t> γ</a:t>
            </a:r>
            <a:r>
              <a:rPr lang="en-US" dirty="0" smtClean="0">
                <a:latin typeface="Calibri"/>
                <a:cs typeface="Calibri"/>
              </a:rPr>
              <a:t> is central to the development of DTH responses.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i="1" dirty="0" smtClean="0">
                <a:latin typeface="Calibri"/>
                <a:cs typeface="Calibri"/>
              </a:rPr>
              <a:t>A. mexicana </a:t>
            </a:r>
            <a:r>
              <a:rPr lang="en-US" dirty="0" smtClean="0">
                <a:latin typeface="Calibri"/>
                <a:cs typeface="Calibri"/>
              </a:rPr>
              <a:t>stimulates the IL-10 production, inhibit the expansion of TH-1 cells and thus may prevent the graft to be rejected after transplantation.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September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4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51648"/>
            <a:ext cx="6400800" cy="543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Immunosuppressive drugs  are nonspecific , resulting in generalized suppression to all antigens thus increased risk of infections and cancer.</a:t>
            </a:r>
          </a:p>
          <a:p>
            <a:r>
              <a:rPr lang="en-US" dirty="0" err="1" smtClean="0"/>
              <a:t>mAb’s</a:t>
            </a:r>
            <a:r>
              <a:rPr lang="en-US" dirty="0" smtClean="0"/>
              <a:t> against </a:t>
            </a:r>
            <a:r>
              <a:rPr lang="en-US" sz="2800" dirty="0" smtClean="0"/>
              <a:t>CD3</a:t>
            </a:r>
            <a:r>
              <a:rPr lang="en-US" dirty="0" smtClean="0"/>
              <a:t>, rapidly deletes T-cells from circulation. Their animal origin again poses a </a:t>
            </a:r>
            <a:r>
              <a:rPr lang="en-US" dirty="0" err="1" smtClean="0"/>
              <a:t>problelm</a:t>
            </a:r>
            <a:endParaRPr lang="en-US" dirty="0" smtClean="0"/>
          </a:p>
          <a:p>
            <a:r>
              <a:rPr lang="en-US" dirty="0" smtClean="0"/>
              <a:t>In cytokine therapy, repeated administration is required and local concentration cannot be attained.</a:t>
            </a:r>
          </a:p>
          <a:p>
            <a:endParaRPr lang="en-US" dirty="0" smtClean="0"/>
          </a:p>
          <a:p>
            <a:r>
              <a:rPr lang="en-US" dirty="0" smtClean="0"/>
              <a:t>Thus </a:t>
            </a:r>
            <a:r>
              <a:rPr lang="en-US" i="1" dirty="0" smtClean="0"/>
              <a:t>A. mexicana </a:t>
            </a:r>
            <a:r>
              <a:rPr lang="en-US" dirty="0" smtClean="0"/>
              <a:t>can be a promising candidate for the hyper cell mediated immunity disorders by decreasing the Th-1 cytokines and augmenting the Th-2 cytokines.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effectLst/>
              </a:rPr>
              <a:t>THANK YOU</a:t>
            </a:r>
            <a:endParaRPr lang="en-IN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" b="52505"/>
          <a:stretch/>
        </p:blipFill>
        <p:spPr bwMode="auto">
          <a:xfrm>
            <a:off x="122829" y="1828800"/>
            <a:ext cx="8857397" cy="4731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Argemone mexicana</a:t>
            </a:r>
            <a:endParaRPr lang="en-IN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known as Mexican poppy, </a:t>
            </a:r>
            <a:r>
              <a:rPr lang="en-US" dirty="0" err="1" smtClean="0"/>
              <a:t>Bhatkateya</a:t>
            </a:r>
            <a:r>
              <a:rPr lang="en-US" dirty="0" smtClean="0"/>
              <a:t> or </a:t>
            </a:r>
            <a:r>
              <a:rPr lang="en-US" dirty="0" err="1" smtClean="0"/>
              <a:t>Satyanashi</a:t>
            </a:r>
            <a:endParaRPr lang="en-US" dirty="0" smtClean="0"/>
          </a:p>
          <a:p>
            <a:r>
              <a:rPr lang="en-US" dirty="0" smtClean="0"/>
              <a:t>A variety of medicinal uses have been attributed to different parts.</a:t>
            </a:r>
          </a:p>
          <a:p>
            <a:r>
              <a:rPr lang="en-US" dirty="0" smtClean="0"/>
              <a:t>Mechanism of action for therapeutic value is yet to be explored.</a:t>
            </a:r>
            <a:endParaRPr lang="en-IN" dirty="0"/>
          </a:p>
        </p:txBody>
      </p:sp>
      <p:pic>
        <p:nvPicPr>
          <p:cNvPr id="16386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86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Activities reported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decoction of leaves is used for the treatment of malaria, ulcers and chronic skin diseases. </a:t>
            </a:r>
          </a:p>
          <a:p>
            <a:r>
              <a:rPr lang="en-US" dirty="0" smtClean="0"/>
              <a:t>Urinary infections can be treated with the decoction of  plant extract.</a:t>
            </a:r>
          </a:p>
          <a:p>
            <a:r>
              <a:rPr lang="en-US" dirty="0" smtClean="0"/>
              <a:t>It is a folk remedy of fever, headache, inflammation, itching, scabies etc.</a:t>
            </a:r>
          </a:p>
          <a:p>
            <a:endParaRPr lang="en-IN" dirty="0"/>
          </a:p>
        </p:txBody>
      </p:sp>
      <p:pic>
        <p:nvPicPr>
          <p:cNvPr id="15362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95600" cy="202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Toxicity of </a:t>
            </a:r>
            <a:r>
              <a:rPr lang="en-US" i="1" dirty="0" smtClean="0">
                <a:solidFill>
                  <a:schemeClr val="tx1"/>
                </a:solidFill>
              </a:rPr>
              <a:t>A. mexicana</a:t>
            </a:r>
            <a:endParaRPr lang="en-IN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The outbreak of epidemic dropsy in the Indian capital, New Delhi, during the rainy season of 1998, results from ingestion of edible oil adulterated with </a:t>
            </a:r>
            <a:r>
              <a:rPr lang="en-IN" i="1" dirty="0" smtClean="0"/>
              <a:t>Argemone mexicana</a:t>
            </a:r>
            <a:r>
              <a:rPr lang="en-IN" dirty="0" smtClean="0"/>
              <a:t> seeds. </a:t>
            </a:r>
          </a:p>
          <a:p>
            <a:r>
              <a:rPr lang="en-IN" dirty="0" smtClean="0"/>
              <a:t>Some 2552 cases were reported and 65 deaths occurred between 5</a:t>
            </a:r>
            <a:r>
              <a:rPr lang="en-IN" baseline="30000" dirty="0" smtClean="0"/>
              <a:t>th</a:t>
            </a:r>
            <a:r>
              <a:rPr lang="en-IN" dirty="0" smtClean="0"/>
              <a:t>  August to 12</a:t>
            </a:r>
            <a:r>
              <a:rPr lang="en-IN" baseline="30000" dirty="0" smtClean="0"/>
              <a:t>th</a:t>
            </a:r>
            <a:r>
              <a:rPr lang="en-IN" dirty="0" smtClean="0"/>
              <a:t>  October, 1998.</a:t>
            </a:r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86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81534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sz="2800" dirty="0" smtClean="0"/>
          </a:p>
          <a:p>
            <a:r>
              <a:rPr lang="en-IN" sz="2800" b="1" dirty="0" smtClean="0"/>
              <a:t>Sanguinarine</a:t>
            </a:r>
            <a:r>
              <a:rPr lang="en-IN" sz="2800" dirty="0" smtClean="0"/>
              <a:t> and </a:t>
            </a:r>
            <a:r>
              <a:rPr lang="en-IN" sz="2800" b="1" dirty="0" smtClean="0"/>
              <a:t>dihydrosanguinarine</a:t>
            </a:r>
            <a:r>
              <a:rPr lang="en-IN" sz="2800" dirty="0" smtClean="0"/>
              <a:t> are two</a:t>
            </a:r>
          </a:p>
          <a:p>
            <a:pPr>
              <a:buNone/>
            </a:pPr>
            <a:r>
              <a:rPr lang="en-IN" sz="2800" dirty="0" smtClean="0"/>
              <a:t>  major toxic alkaloids of </a:t>
            </a:r>
            <a:r>
              <a:rPr lang="en-IN" sz="2800" i="1" dirty="0" smtClean="0"/>
              <a:t>Argemone</a:t>
            </a:r>
            <a:r>
              <a:rPr lang="en-IN" sz="2800" dirty="0" smtClean="0"/>
              <a:t> oil, which cause widespread capillary dilation, proliferation and increased capillary permeability. </a:t>
            </a:r>
          </a:p>
          <a:p>
            <a:r>
              <a:rPr lang="en-IN" sz="2800" dirty="0" smtClean="0"/>
              <a:t>Leakage of the protein-rich plasma component into the extracellular compartment leads to the formation of oedema specially in legs.</a:t>
            </a:r>
          </a:p>
          <a:p>
            <a:r>
              <a:rPr lang="en-IN" sz="2800" dirty="0" smtClean="0"/>
              <a:t>Produces interstitial  pulmonary oedema.</a:t>
            </a:r>
          </a:p>
          <a:p>
            <a:r>
              <a:rPr lang="en-IN" sz="2800" dirty="0" smtClean="0"/>
              <a:t>Resultant pulmonary hypertension leads to a rise in right ventricular systolic pressure as well as dilation of right-sided cardiac chambers and right-sided heart failure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714488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the present study, before</a:t>
            </a:r>
          </a:p>
          <a:p>
            <a:pPr>
              <a:buNone/>
            </a:pPr>
            <a:r>
              <a:rPr lang="en-US" dirty="0" smtClean="0"/>
              <a:t>  conducting the experiment, the leaves of </a:t>
            </a:r>
            <a:r>
              <a:rPr lang="en-US" i="1" dirty="0" smtClean="0"/>
              <a:t>Argemone mexicana</a:t>
            </a:r>
            <a:r>
              <a:rPr lang="en-US" dirty="0" smtClean="0"/>
              <a:t> were analyzed for the presence of these toxic compounds with HPTLC and GC-MS analysis and found negative for these compounds. </a:t>
            </a:r>
          </a:p>
          <a:p>
            <a:endParaRPr lang="en-US" dirty="0" smtClean="0"/>
          </a:p>
          <a:p>
            <a:r>
              <a:rPr lang="en-US" dirty="0" smtClean="0"/>
              <a:t>These toxic compounds are probably present in seeds and flowers.</a:t>
            </a:r>
            <a:endParaRPr lang="en-IN" dirty="0"/>
          </a:p>
        </p:txBody>
      </p:sp>
      <p:pic>
        <p:nvPicPr>
          <p:cNvPr id="4" name="Picture 2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667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14488" cy="1219200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chemeClr val="tx1"/>
                </a:solidFill>
              </a:rPr>
              <a:t>Certified from National Botanical Research Institute, Lucknow, INDIA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2209800"/>
            <a:ext cx="2380488" cy="4419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n-IN" sz="2400" dirty="0" smtClean="0"/>
              <a:t> </a:t>
            </a:r>
            <a:endParaRPr lang="en-IN" sz="2400" dirty="0"/>
          </a:p>
        </p:txBody>
      </p:sp>
      <p:pic>
        <p:nvPicPr>
          <p:cNvPr id="6" name="Picture 5" descr="Picture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6858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1514</TotalTime>
  <Words>1225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Solstice</vt:lpstr>
      <vt:lpstr>Prism Project</vt:lpstr>
      <vt:lpstr>Immunomodulating potential of Argemone mexicana through cytokine regulation </vt:lpstr>
      <vt:lpstr>PowerPoint Presentation</vt:lpstr>
      <vt:lpstr>5th September</vt:lpstr>
      <vt:lpstr>Argemone mexicana</vt:lpstr>
      <vt:lpstr>Activities reported</vt:lpstr>
      <vt:lpstr>Toxicity of A. mexicana</vt:lpstr>
      <vt:lpstr>PowerPoint Presentation</vt:lpstr>
      <vt:lpstr>PowerPoint Presentation</vt:lpstr>
      <vt:lpstr>Certified from National Botanical Research Institute, Lucknow, INDIA</vt:lpstr>
      <vt:lpstr>PowerPoint Presentation</vt:lpstr>
      <vt:lpstr>Objectives</vt:lpstr>
      <vt:lpstr>Materials</vt:lpstr>
      <vt:lpstr>Methods</vt:lpstr>
      <vt:lpstr>PowerPoint Presentation</vt:lpstr>
      <vt:lpstr>Splenocyte proliferation, cytokines induction &amp; expression at molecular level </vt:lpstr>
      <vt:lpstr>RNA extraction, c-DNA synthesis&amp; PCR</vt:lpstr>
      <vt:lpstr>                 RESULTS</vt:lpstr>
      <vt:lpstr>PowerPoint Presentation</vt:lpstr>
      <vt:lpstr>PowerPoint Presentation</vt:lpstr>
      <vt:lpstr>2. (a) Ex vivo effect of  A. mexicana extracts on IL-2 production</vt:lpstr>
      <vt:lpstr>2. (b) In vitro effect of A. mexicana extract on IL-2 production</vt:lpstr>
      <vt:lpstr>PowerPoint Presentation</vt:lpstr>
      <vt:lpstr>3.(b)In vitro effect of A. mexicana extract on IFN-γ production  </vt:lpstr>
      <vt:lpstr>4.(a)Ex vivo Effect of A. mexicana extracts on IL-10 production</vt:lpstr>
      <vt:lpstr>4.(b) In vitro effect of A. mexicana extract on IL-10 production</vt:lpstr>
      <vt:lpstr>Expression of cytokines from splenocytes   Semi quantitative Rev. Trans-PCR analysis</vt:lpstr>
      <vt:lpstr>Discussion &amp; Conclusion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Shubham</dc:creator>
  <cp:lastModifiedBy>euroinfectiousdiseases</cp:lastModifiedBy>
  <cp:revision>43</cp:revision>
  <dcterms:created xsi:type="dcterms:W3CDTF">2006-08-16T00:00:00Z</dcterms:created>
  <dcterms:modified xsi:type="dcterms:W3CDTF">2016-09-28T13:29:05Z</dcterms:modified>
</cp:coreProperties>
</file>